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57" r:id="rId3"/>
    <p:sldId id="258" r:id="rId4"/>
    <p:sldId id="262" r:id="rId5"/>
    <p:sldId id="260" r:id="rId6"/>
    <p:sldId id="259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43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2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9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05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64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9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679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7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9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1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7114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49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9665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68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5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5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3/14/2021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099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511F85B-5967-428B-BE8B-819A79813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lektronik devre kartı">
            <a:extLst>
              <a:ext uri="{FF2B5EF4-FFF2-40B4-BE49-F238E27FC236}">
                <a16:creationId xmlns:a16="http://schemas.microsoft.com/office/drawing/2014/main" id="{8E913A83-E098-471B-BE05-009A8E7E9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Snip Diagonal Corner Rectangle 6">
            <a:extLst>
              <a:ext uri="{FF2B5EF4-FFF2-40B4-BE49-F238E27FC236}">
                <a16:creationId xmlns:a16="http://schemas.microsoft.com/office/drawing/2014/main" id="{28DA8D05-CF65-4382-8BF4-2A08754DB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gradFill>
            <a:gsLst>
              <a:gs pos="2000">
                <a:schemeClr val="dk2">
                  <a:tint val="97000"/>
                  <a:hueMod val="92000"/>
                  <a:satMod val="169000"/>
                  <a:lumMod val="164000"/>
                  <a:alpha val="79000"/>
                </a:schemeClr>
              </a:gs>
              <a:gs pos="100000">
                <a:schemeClr val="dk2">
                  <a:shade val="96000"/>
                  <a:satMod val="120000"/>
                  <a:lumMod val="90000"/>
                  <a:alpha val="88000"/>
                </a:schemeClr>
              </a:gs>
            </a:gsLst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16DC0E6-61C1-4A25-95C3-82F7FBFB2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274" y="2509284"/>
            <a:ext cx="6767736" cy="2486049"/>
          </a:xfrm>
        </p:spPr>
        <p:txBody>
          <a:bodyPr>
            <a:normAutofit/>
          </a:bodyPr>
          <a:lstStyle/>
          <a:p>
            <a:r>
              <a:rPr lang="tr-TR" dirty="0"/>
              <a:t>ANALOG HABERLEŞME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950FDAB-8A6E-4B26-8D64-2C5E8B7E5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249" y="5071532"/>
            <a:ext cx="5133408" cy="914401"/>
          </a:xfrm>
        </p:spPr>
        <p:txBody>
          <a:bodyPr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Dr. Öğretim Üyesi Seda ÜSTÜN ERCAN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C6252F-9468-4CFE-8A28-0DFE703FB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1344" y="9144"/>
            <a:ext cx="6080656" cy="6163733"/>
            <a:chOff x="6108170" y="8467"/>
            <a:chExt cx="6080656" cy="6163733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873F8F7-6FEE-4BB3-94A3-78B5C2FF1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F5B2264-1E71-4A5B-ABFC-2832FD78E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6E0A76D-9460-46B8-BD58-9E9BF9CEB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E3790F-67C5-42CD-B933-75C6F3250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9">
              <a:extLst>
                <a:ext uri="{FF2B5EF4-FFF2-40B4-BE49-F238E27FC236}">
                  <a16:creationId xmlns:a16="http://schemas.microsoft.com/office/drawing/2014/main" id="{4EF3C2C4-F6BB-4D14-8577-3649162D0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479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E3F15C-3C76-49FF-B740-8CBFD8B7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23052"/>
            <a:ext cx="8534400" cy="1507067"/>
          </a:xfrm>
        </p:spPr>
        <p:txBody>
          <a:bodyPr/>
          <a:lstStyle/>
          <a:p>
            <a:r>
              <a:rPr lang="tr-TR" dirty="0"/>
              <a:t>MODÜLASYON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8384F9-DE9F-4B8A-8639-28765D620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375263"/>
            <a:ext cx="8534400" cy="3615267"/>
          </a:xfrm>
        </p:spPr>
        <p:txBody>
          <a:bodyPr/>
          <a:lstStyle/>
          <a:p>
            <a:r>
              <a:rPr lang="tr-TR" sz="3600" dirty="0"/>
              <a:t>Vericinin sinyali kanalda iletilecek biçime getirme işlemine denir. Bu ise yüksek frekanslı bir taşıyıcı sinyalinin bir değişkeninin (genlik, faz veya frekans) iletilecek bildiri sinyaline göre değiştirilmesidir.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5970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E3F15C-3C76-49FF-B740-8CBFD8B7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23052"/>
            <a:ext cx="8534400" cy="1507067"/>
          </a:xfrm>
        </p:spPr>
        <p:txBody>
          <a:bodyPr/>
          <a:lstStyle/>
          <a:p>
            <a:r>
              <a:rPr lang="tr-TR" dirty="0"/>
              <a:t>Modülasyona Neden İhtiyaç Duyulur?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8384F9-DE9F-4B8A-8639-28765D620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375263"/>
            <a:ext cx="8534400" cy="3615267"/>
          </a:xfrm>
        </p:spPr>
        <p:txBody>
          <a:bodyPr/>
          <a:lstStyle/>
          <a:p>
            <a:r>
              <a:rPr lang="tr-TR" dirty="0"/>
              <a:t>1) Anten Uzunluğu Problemi</a:t>
            </a:r>
          </a:p>
          <a:p>
            <a:r>
              <a:rPr lang="tr-TR" dirty="0"/>
              <a:t>2) Yayılımı kolaylaştırır.</a:t>
            </a:r>
          </a:p>
          <a:p>
            <a:r>
              <a:rPr lang="tr-TR" dirty="0"/>
              <a:t>3) Gürültü ve bozulmanın olumsuz etkilerini azaltır</a:t>
            </a:r>
          </a:p>
          <a:p>
            <a:r>
              <a:rPr lang="tr-TR" dirty="0"/>
              <a:t>4) Çevresel etkilerin ortaya çıkardığı pek çok sınırlayıcı etkiyi ortadan kaldırır.</a:t>
            </a:r>
          </a:p>
        </p:txBody>
      </p:sp>
    </p:spTree>
    <p:extLst>
      <p:ext uri="{BB962C8B-B14F-4D97-AF65-F5344CB8AC3E}">
        <p14:creationId xmlns:p14="http://schemas.microsoft.com/office/powerpoint/2010/main" val="62967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E3F15C-3C76-49FF-B740-8CBFD8B7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23052"/>
            <a:ext cx="8534400" cy="1507067"/>
          </a:xfrm>
        </p:spPr>
        <p:txBody>
          <a:bodyPr/>
          <a:lstStyle/>
          <a:p>
            <a:r>
              <a:rPr lang="tr-TR" dirty="0"/>
              <a:t>Modülasyona ÇEŞİTLERİ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8384F9-DE9F-4B8A-8639-28765D620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375263"/>
            <a:ext cx="8534400" cy="3615267"/>
          </a:xfrm>
        </p:spPr>
        <p:txBody>
          <a:bodyPr>
            <a:normAutofit/>
          </a:bodyPr>
          <a:lstStyle/>
          <a:p>
            <a:r>
              <a:rPr lang="tr-TR" sz="4000" dirty="0"/>
              <a:t>Genlik Modülasyonu</a:t>
            </a:r>
          </a:p>
          <a:p>
            <a:r>
              <a:rPr lang="tr-TR" sz="4000" dirty="0"/>
              <a:t>Faz Modülasyonu</a:t>
            </a:r>
          </a:p>
          <a:p>
            <a:r>
              <a:rPr lang="tr-TR" sz="4000" dirty="0"/>
              <a:t>Frekans Modülasyonu</a:t>
            </a:r>
          </a:p>
        </p:txBody>
      </p:sp>
    </p:spTree>
    <p:extLst>
      <p:ext uri="{BB962C8B-B14F-4D97-AF65-F5344CB8AC3E}">
        <p14:creationId xmlns:p14="http://schemas.microsoft.com/office/powerpoint/2010/main" val="80663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E3F15C-3C76-49FF-B740-8CBFD8B7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23052"/>
            <a:ext cx="8534400" cy="1507067"/>
          </a:xfrm>
        </p:spPr>
        <p:txBody>
          <a:bodyPr/>
          <a:lstStyle/>
          <a:p>
            <a:r>
              <a:rPr lang="tr-TR" dirty="0"/>
              <a:t>Genlik MODÜLASYONU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1804C22-F63F-4EAE-B9AC-6A1397F84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203385"/>
            <a:ext cx="8534400" cy="3615267"/>
          </a:xfrm>
        </p:spPr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370C658-E3D9-4DD6-A77E-15431CFC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935297"/>
            <a:ext cx="8534399" cy="40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82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8384F9-DE9F-4B8A-8639-28765D620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33" y="503758"/>
            <a:ext cx="5854611" cy="5610968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Şekilde gösterildiği gibi alçak frekanslı bilgi sinyalinin pozitif (+) </a:t>
            </a:r>
            <a:r>
              <a:rPr lang="tr-TR" dirty="0" err="1"/>
              <a:t>alternanslarında</a:t>
            </a:r>
            <a:r>
              <a:rPr lang="tr-TR" dirty="0"/>
              <a:t> taşıyıcının genliği artar. En büyük genlik, bilgi sinyalinin (+) tepe (</a:t>
            </a:r>
            <a:r>
              <a:rPr lang="tr-TR" dirty="0" err="1"/>
              <a:t>peak</a:t>
            </a:r>
            <a:r>
              <a:rPr lang="tr-TR" dirty="0"/>
              <a:t>) noktasında elde edilir. Alçak frekanslı bilgi sinyalinin negatif (-) </a:t>
            </a:r>
            <a:r>
              <a:rPr lang="tr-TR" dirty="0" err="1"/>
              <a:t>alternanslarında</a:t>
            </a:r>
            <a:r>
              <a:rPr lang="tr-TR" dirty="0"/>
              <a:t> ise taşıyıcının genliği azalır. En küçük genlik ise bilgi sinyalinin (-) tepe (</a:t>
            </a:r>
            <a:r>
              <a:rPr lang="tr-TR" dirty="0" err="1"/>
              <a:t>peak</a:t>
            </a:r>
            <a:r>
              <a:rPr lang="tr-TR" dirty="0"/>
              <a:t>) noktasında elde edilir. Böylece taşıyıcının genliği, bilgi sinyaline göre değiştirilmiş olur. Burada modüle eden sinyal, bilgi sinyalidir. Modüle edilen ise taşıyıcıdır. Elde edilen sinyale “</a:t>
            </a:r>
            <a:r>
              <a:rPr lang="tr-TR" dirty="0" err="1"/>
              <a:t>modüleli</a:t>
            </a:r>
            <a:r>
              <a:rPr lang="tr-TR" dirty="0"/>
              <a:t> sinyal” denir.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664B088-20D1-454C-B075-0EDE9A4A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839" y="627955"/>
            <a:ext cx="43815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7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F3F4D4-A495-4072-9C99-8BBE746F4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ADFFE0-95F5-402B-BD3D-16CFC8D98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D0CEE92-1930-4D80-8663-29AA3DC91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0"/>
            <a:ext cx="10477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3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6EDB69-0C93-47E4-9F30-0FD29C89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862CEF-5972-45F5-882B-09C4D82BD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0E92D8C-A9B0-4BCE-8EFF-EBB12F74E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80962"/>
            <a:ext cx="1175385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02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973095-96FB-4E78-A9FC-9E8B3EFD0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2080B5-A998-40BF-B62F-830D25DF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672CD4A-98A9-4B97-AA12-07869C5F8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4782"/>
            <a:ext cx="12192000" cy="508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9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9CB849-F41B-44D6-869D-8DA81A67C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2586CE-BF3D-4B5F-ADC7-663C6EBC8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11A856D-C2D2-4430-A85A-50D26479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953"/>
            <a:ext cx="12192000" cy="59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43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D5A912-2968-445C-B7A9-0BFFDF9E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149013-C3B8-41EC-B0A7-038496D8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F16FED4-8A9E-4A0D-B40C-53FA9532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356"/>
            <a:ext cx="12192000" cy="647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22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A44DC3-C3BC-4122-890F-025D9159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054DE7-6860-4450-984B-C3DE83CC1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9693EA1-0805-49D8-8B42-1BF3015B8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521"/>
            <a:ext cx="12192000" cy="583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70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2183B-D498-4568-8AEE-18FB496C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5FDCD9-EF7E-4F29-8EFE-0F58614AA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78C70B8-8A65-471B-90A7-C863D9D57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226"/>
            <a:ext cx="12192000" cy="616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55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0C06B6-6354-464C-8923-B5F4630FE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9C8764-3F51-4F03-8F87-21F8992EA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1D9E941-3B66-4B65-8B41-86E94F845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6" y="514350"/>
            <a:ext cx="10968552" cy="624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75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9FC76C-8A8D-4F40-BB9E-D3AE1F82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93A214-36B4-462E-907D-9CCEC690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96CB446-1502-4EC5-8F62-48CF42738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34" y="434495"/>
            <a:ext cx="11522849" cy="555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18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50D18-4034-48DE-9BBA-60B4548E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8F6CC2-7EB6-4A59-99C8-1DAF5D536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93ADC89-5EC9-4022-A247-3841310BB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1222555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9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CCDC7D-AD76-4CF0-BD0A-D438D621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623EE15-A6E8-4AD2-899A-FB44A9DD4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057" y="402373"/>
            <a:ext cx="11999148" cy="544633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FF09B89-1DEC-4DB4-B9F5-54A1E334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57" y="5848708"/>
            <a:ext cx="1199914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69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A79BA-9F65-4011-B553-F1AE24EF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D5764B-2ED4-4A29-B62E-6620CF3A1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18AF4D4-259E-435D-B86F-59AA80A86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60" y="685800"/>
            <a:ext cx="1128507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AD8DE6-981E-4ACE-A71D-BEF416DBD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844763-10EF-447A-8412-7E94B290B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7417A8F-B97E-4212-895A-42017299D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62" y="685800"/>
            <a:ext cx="11433444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9291"/>
      </p:ext>
    </p:extLst>
  </p:cSld>
  <p:clrMapOvr>
    <a:masterClrMapping/>
  </p:clrMapOvr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399</TotalTime>
  <Words>175</Words>
  <Application>Microsoft Office PowerPoint</Application>
  <PresentationFormat>Geniş ekran</PresentationFormat>
  <Paragraphs>16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Dilim</vt:lpstr>
      <vt:lpstr>ANALOG HABERLEŞME</vt:lpstr>
      <vt:lpstr>MODÜLASYON</vt:lpstr>
      <vt:lpstr>Modülasyona Neden İhtiyaç Duyulur?</vt:lpstr>
      <vt:lpstr>Modülasyona ÇEŞİTLERİ</vt:lpstr>
      <vt:lpstr>Genlik MODÜLASYONU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 HABERLEŞME</dc:title>
  <dc:creator>Seda Üstün Ercan</dc:creator>
  <cp:lastModifiedBy>Seda Üstün Ercan</cp:lastModifiedBy>
  <cp:revision>14</cp:revision>
  <dcterms:created xsi:type="dcterms:W3CDTF">2021-02-28T19:19:37Z</dcterms:created>
  <dcterms:modified xsi:type="dcterms:W3CDTF">2021-03-14T21:18:59Z</dcterms:modified>
</cp:coreProperties>
</file>