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9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3.04.2023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3.04.2023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3.04.2023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3.04.2023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3.04.2023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3.04.2023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3.04.2023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3.04.2023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3.04.2023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3.04.2023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3.04.2023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3.04.2023</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11560" y="-72969"/>
            <a:ext cx="7992888"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ULAŞIMDA KADEMELENME</a:t>
            </a: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2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 gruba göre yollarda kademelenmeyi inceleyebilmek mümkündür:</a:t>
            </a: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200000"/>
              </a:lnSpc>
              <a:spcBef>
                <a:spcPct val="0"/>
              </a:spcBef>
              <a:spcAft>
                <a:spcPct val="0"/>
              </a:spcAft>
              <a:buClrTx/>
              <a:buSzTx/>
              <a:buFontTx/>
              <a:buAutoNum type="arabicPeriod"/>
              <a:tabLst/>
            </a:pPr>
            <a:r>
              <a:rPr kumimoji="0" lang="tr-TR"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Karayollarının Sınıflandırması:</a:t>
            </a: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200000"/>
              </a:lnSpc>
              <a:spcBef>
                <a:spcPct val="0"/>
              </a:spcBef>
              <a:spcAft>
                <a:spcPct val="0"/>
              </a:spcAft>
              <a:buClrTx/>
              <a:buSzTx/>
              <a:buFontTx/>
              <a:buAutoNum type="arabicPeriod"/>
              <a:tabLst/>
            </a:pPr>
            <a:r>
              <a:rPr kumimoji="0" lang="tr-TR"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Devlet yolları:</a:t>
            </a:r>
            <a:r>
              <a:rPr kumimoji="0" lang="tr-T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Önemli bölge ve il merkezlerini demir, deniz ve hava, istasyon, liman, iskele ve alanlarını birbirine bağlayan 1. derece ana yollardır.</a:t>
            </a:r>
          </a:p>
          <a:p>
            <a:pPr marL="457200" marR="0" lvl="1" indent="0" algn="l" defTabSz="914400" rtl="0" eaLnBrk="0" fontAlgn="base" latinLnBrk="0" hangingPunct="0">
              <a:lnSpc>
                <a:spcPct val="200000"/>
              </a:lnSpc>
              <a:spcBef>
                <a:spcPct val="0"/>
              </a:spcBef>
              <a:spcAft>
                <a:spcPct val="0"/>
              </a:spcAft>
              <a:buClrTx/>
              <a:buSzTx/>
              <a:buFontTx/>
              <a:buAutoNum type="arabicPeriod"/>
              <a:tabLst/>
            </a:pPr>
            <a:r>
              <a:rPr kumimoji="0" lang="tr-TR"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İl yolları</a:t>
            </a:r>
            <a:r>
              <a:rPr kumimoji="0" lang="tr-T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Bir il sınırı içindeki ikinci derecede önemli olan şehir, kasaba, ilçe ve bucak merkezlerini birbirine ve il merkezlerine, devlet yol ağına, yakın demir yolu istasyonuna, limana hava alanına, kamu gereksinimine göre diğer yerlere bağlayan yollardır.</a:t>
            </a:r>
          </a:p>
          <a:p>
            <a:pPr marL="457200" marR="0" lvl="1" indent="0" algn="l" defTabSz="914400" rtl="0" eaLnBrk="0" fontAlgn="base" latinLnBrk="0" hangingPunct="0">
              <a:lnSpc>
                <a:spcPct val="200000"/>
              </a:lnSpc>
              <a:spcBef>
                <a:spcPct val="0"/>
              </a:spcBef>
              <a:spcAft>
                <a:spcPct val="0"/>
              </a:spcAft>
              <a:buClrTx/>
              <a:buSzTx/>
              <a:buFontTx/>
              <a:buAutoNum type="arabicPeriod"/>
              <a:tabLst/>
            </a:pPr>
            <a:r>
              <a:rPr kumimoji="0" lang="tr-TR"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Köy yolları</a:t>
            </a:r>
            <a:r>
              <a:rPr kumimoji="0" lang="tr-T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devlet ve il yolları ağlarına girmeyen tüm diğer yollardır.</a:t>
            </a: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200000"/>
              </a:lnSpc>
              <a:spcBef>
                <a:spcPct val="0"/>
              </a:spcBef>
              <a:spcAft>
                <a:spcPct val="0"/>
              </a:spcAft>
              <a:buClrTx/>
              <a:buSzTx/>
              <a:buFontTx/>
              <a:buNone/>
              <a:tabLst/>
            </a:pP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9035350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18026" y="1556792"/>
            <a:ext cx="8352928" cy="2169825"/>
          </a:xfrm>
          <a:prstGeom prst="rect">
            <a:avLst/>
          </a:prstGeom>
        </p:spPr>
        <p:txBody>
          <a:bodyPr wrap="square">
            <a:spAutoFit/>
          </a:bodyPr>
          <a:lstStyle/>
          <a:p>
            <a:pPr algn="just">
              <a:lnSpc>
                <a:spcPct val="150000"/>
              </a:lnSpc>
            </a:pPr>
            <a:r>
              <a:rPr lang="tr-TR" dirty="0">
                <a:latin typeface="Tahoma" pitchFamily="34" charset="0"/>
                <a:ea typeface="Tahoma" pitchFamily="34" charset="0"/>
                <a:cs typeface="Tahoma" pitchFamily="34" charset="0"/>
              </a:rPr>
              <a:t>Toplayıcı özellikteki </a:t>
            </a:r>
            <a:r>
              <a:rPr lang="tr-TR" b="1" dirty="0">
                <a:latin typeface="Tahoma" pitchFamily="34" charset="0"/>
                <a:ea typeface="Tahoma" pitchFamily="34" charset="0"/>
                <a:cs typeface="Tahoma" pitchFamily="34" charset="0"/>
              </a:rPr>
              <a:t>il yolları </a:t>
            </a:r>
            <a:r>
              <a:rPr lang="tr-TR" dirty="0">
                <a:latin typeface="Tahoma" pitchFamily="34" charset="0"/>
                <a:ea typeface="Tahoma" pitchFamily="34" charset="0"/>
                <a:cs typeface="Tahoma" pitchFamily="34" charset="0"/>
              </a:rPr>
              <a:t>bir il sınırı içindeki ikinci derece önemli olan kent, kasaba, </a:t>
            </a:r>
            <a:r>
              <a:rPr lang="tr-TR" dirty="0" smtClean="0">
                <a:latin typeface="Tahoma" pitchFamily="34" charset="0"/>
                <a:ea typeface="Tahoma" pitchFamily="34" charset="0"/>
                <a:cs typeface="Tahoma" pitchFamily="34" charset="0"/>
              </a:rPr>
              <a:t>ilçe ve </a:t>
            </a:r>
            <a:r>
              <a:rPr lang="tr-TR" dirty="0">
                <a:latin typeface="Tahoma" pitchFamily="34" charset="0"/>
                <a:ea typeface="Tahoma" pitchFamily="34" charset="0"/>
                <a:cs typeface="Tahoma" pitchFamily="34" charset="0"/>
              </a:rPr>
              <a:t>bucak merkezlerini birbirleriyle ve il merkezlerine bağlayan devlet yolları ağlarına </a:t>
            </a:r>
            <a:r>
              <a:rPr lang="tr-TR" dirty="0" smtClean="0">
                <a:latin typeface="Tahoma" pitchFamily="34" charset="0"/>
                <a:ea typeface="Tahoma" pitchFamily="34" charset="0"/>
                <a:cs typeface="Tahoma" pitchFamily="34" charset="0"/>
              </a:rPr>
              <a:t>yakın demiryolu </a:t>
            </a:r>
            <a:r>
              <a:rPr lang="tr-TR" dirty="0">
                <a:latin typeface="Tahoma" pitchFamily="34" charset="0"/>
                <a:ea typeface="Tahoma" pitchFamily="34" charset="0"/>
                <a:cs typeface="Tahoma" pitchFamily="34" charset="0"/>
              </a:rPr>
              <a:t>istasyonlarına, limanlarına ve kamu ihtiyaçlarının gerektirdiği diğer </a:t>
            </a:r>
            <a:r>
              <a:rPr lang="tr-TR" dirty="0" smtClean="0">
                <a:latin typeface="Tahoma" pitchFamily="34" charset="0"/>
                <a:ea typeface="Tahoma" pitchFamily="34" charset="0"/>
                <a:cs typeface="Tahoma" pitchFamily="34" charset="0"/>
              </a:rPr>
              <a:t>yerlere bağlayan </a:t>
            </a:r>
            <a:r>
              <a:rPr lang="tr-TR" dirty="0">
                <a:latin typeface="Tahoma" pitchFamily="34" charset="0"/>
                <a:ea typeface="Tahoma" pitchFamily="34" charset="0"/>
                <a:cs typeface="Tahoma" pitchFamily="34" charset="0"/>
              </a:rPr>
              <a:t>yollardır. Köy yolları ise kırsal alanda </a:t>
            </a:r>
            <a:r>
              <a:rPr lang="tr-TR" dirty="0" smtClean="0">
                <a:latin typeface="Tahoma" pitchFamily="34" charset="0"/>
                <a:ea typeface="Tahoma" pitchFamily="34" charset="0"/>
                <a:cs typeface="Tahoma" pitchFamily="34" charset="0"/>
              </a:rPr>
              <a:t>yer alan </a:t>
            </a:r>
            <a:r>
              <a:rPr lang="tr-TR" dirty="0">
                <a:latin typeface="Tahoma" pitchFamily="34" charset="0"/>
                <a:ea typeface="Tahoma" pitchFamily="34" charset="0"/>
                <a:cs typeface="Tahoma" pitchFamily="34" charset="0"/>
              </a:rPr>
              <a:t>devlet ve il yolları </a:t>
            </a:r>
            <a:r>
              <a:rPr lang="tr-TR" dirty="0" smtClean="0">
                <a:latin typeface="Tahoma" pitchFamily="34" charset="0"/>
                <a:ea typeface="Tahoma" pitchFamily="34" charset="0"/>
                <a:cs typeface="Tahoma" pitchFamily="34" charset="0"/>
              </a:rPr>
              <a:t>dışındaki yollar olarak </a:t>
            </a:r>
            <a:r>
              <a:rPr lang="tr-TR" dirty="0">
                <a:latin typeface="Tahoma" pitchFamily="34" charset="0"/>
                <a:ea typeface="Tahoma" pitchFamily="34" charset="0"/>
                <a:cs typeface="Tahoma" pitchFamily="34" charset="0"/>
              </a:rPr>
              <a:t>tanımlanmaktadır.</a:t>
            </a:r>
          </a:p>
        </p:txBody>
      </p:sp>
    </p:spTree>
    <p:extLst>
      <p:ext uri="{BB962C8B-B14F-4D97-AF65-F5344CB8AC3E}">
        <p14:creationId xmlns:p14="http://schemas.microsoft.com/office/powerpoint/2010/main" val="12106967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1632615" y="836712"/>
            <a:ext cx="4883601" cy="5602769"/>
            <a:chOff x="2580752" y="620688"/>
            <a:chExt cx="3089115" cy="4258935"/>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6181" y="620688"/>
              <a:ext cx="3059832" cy="1412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6736" y="2041193"/>
              <a:ext cx="3043803" cy="1405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0752" y="3457928"/>
              <a:ext cx="3089115" cy="1421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Metin kutusu 4"/>
          <p:cNvSpPr txBox="1"/>
          <p:nvPr/>
        </p:nvSpPr>
        <p:spPr>
          <a:xfrm>
            <a:off x="500367" y="332656"/>
            <a:ext cx="7488832" cy="369332"/>
          </a:xfrm>
          <a:prstGeom prst="rect">
            <a:avLst/>
          </a:prstGeom>
          <a:noFill/>
        </p:spPr>
        <p:txBody>
          <a:bodyPr wrap="square" rtlCol="0">
            <a:spAutoFit/>
          </a:bodyPr>
          <a:lstStyle/>
          <a:p>
            <a:r>
              <a:rPr lang="tr-TR" b="1" dirty="0" smtClean="0"/>
              <a:t>METROPOLİTEN ALANLARDA YOL KADEMELENMESİ</a:t>
            </a:r>
            <a:endParaRPr lang="tr-TR" b="1" dirty="0"/>
          </a:p>
        </p:txBody>
      </p:sp>
    </p:spTree>
    <p:extLst>
      <p:ext uri="{BB962C8B-B14F-4D97-AF65-F5344CB8AC3E}">
        <p14:creationId xmlns:p14="http://schemas.microsoft.com/office/powerpoint/2010/main" val="29625785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332656"/>
            <a:ext cx="8136904" cy="4247317"/>
          </a:xfrm>
          <a:prstGeom prst="rect">
            <a:avLst/>
          </a:prstGeom>
        </p:spPr>
        <p:txBody>
          <a:bodyPr wrap="square">
            <a:spAutoFit/>
          </a:bodyPr>
          <a:lstStyle/>
          <a:p>
            <a:pPr algn="just">
              <a:lnSpc>
                <a:spcPct val="150000"/>
              </a:lnSpc>
            </a:pPr>
            <a:r>
              <a:rPr lang="tr-TR" dirty="0">
                <a:latin typeface="Tahoma" pitchFamily="34" charset="0"/>
                <a:ea typeface="Tahoma" pitchFamily="34" charset="0"/>
                <a:cs typeface="Tahoma" pitchFamily="34" charset="0"/>
              </a:rPr>
              <a:t>Yolların geometrik özellikleri ile </a:t>
            </a:r>
            <a:r>
              <a:rPr lang="tr-TR" dirty="0" smtClean="0">
                <a:latin typeface="Tahoma" pitchFamily="34" charset="0"/>
                <a:ea typeface="Tahoma" pitchFamily="34" charset="0"/>
                <a:cs typeface="Tahoma" pitchFamily="34" charset="0"/>
              </a:rPr>
              <a:t>işlevsel </a:t>
            </a:r>
            <a:r>
              <a:rPr lang="tr-TR" dirty="0">
                <a:latin typeface="Tahoma" pitchFamily="34" charset="0"/>
                <a:ea typeface="Tahoma" pitchFamily="34" charset="0"/>
                <a:cs typeface="Tahoma" pitchFamily="34" charset="0"/>
              </a:rPr>
              <a:t>özellikleri arasında doğrusal bir bağlantı </a:t>
            </a:r>
            <a:r>
              <a:rPr lang="tr-TR" dirty="0" smtClean="0">
                <a:latin typeface="Tahoma" pitchFamily="34" charset="0"/>
                <a:ea typeface="Tahoma" pitchFamily="34" charset="0"/>
                <a:cs typeface="Tahoma" pitchFamily="34" charset="0"/>
              </a:rPr>
              <a:t>olmakla beraber </a:t>
            </a:r>
            <a:r>
              <a:rPr lang="tr-TR" dirty="0">
                <a:latin typeface="Tahoma" pitchFamily="34" charset="0"/>
                <a:ea typeface="Tahoma" pitchFamily="34" charset="0"/>
                <a:cs typeface="Tahoma" pitchFamily="34" charset="0"/>
              </a:rPr>
              <a:t>üst kademedeki yollar ağırlıklı olarak dağıtım özellikli, alt kademedeki yollar </a:t>
            </a:r>
            <a:r>
              <a:rPr lang="tr-TR" dirty="0" smtClean="0">
                <a:latin typeface="Tahoma" pitchFamily="34" charset="0"/>
                <a:ea typeface="Tahoma" pitchFamily="34" charset="0"/>
                <a:cs typeface="Tahoma" pitchFamily="34" charset="0"/>
              </a:rPr>
              <a:t>ise erişim </a:t>
            </a:r>
            <a:r>
              <a:rPr lang="tr-TR" dirty="0">
                <a:latin typeface="Tahoma" pitchFamily="34" charset="0"/>
                <a:ea typeface="Tahoma" pitchFamily="34" charset="0"/>
                <a:cs typeface="Tahoma" pitchFamily="34" charset="0"/>
              </a:rPr>
              <a:t>ağırlıklı yollardır. Bu bağlamda </a:t>
            </a:r>
            <a:r>
              <a:rPr lang="tr-TR" dirty="0" smtClean="0">
                <a:latin typeface="Tahoma" pitchFamily="34" charset="0"/>
                <a:ea typeface="Tahoma" pitchFamily="34" charset="0"/>
                <a:cs typeface="Tahoma" pitchFamily="34" charset="0"/>
              </a:rPr>
              <a:t>metropoliten içindeki </a:t>
            </a:r>
            <a:r>
              <a:rPr lang="tr-TR" dirty="0">
                <a:latin typeface="Tahoma" pitchFamily="34" charset="0"/>
                <a:ea typeface="Tahoma" pitchFamily="34" charset="0"/>
                <a:cs typeface="Tahoma" pitchFamily="34" charset="0"/>
              </a:rPr>
              <a:t>yollar </a:t>
            </a:r>
            <a:r>
              <a:rPr lang="tr-TR" dirty="0" smtClean="0">
                <a:latin typeface="Tahoma" pitchFamily="34" charset="0"/>
                <a:ea typeface="Tahoma" pitchFamily="34" charset="0"/>
                <a:cs typeface="Tahoma" pitchFamily="34" charset="0"/>
              </a:rPr>
              <a:t>taşıdıkları </a:t>
            </a:r>
            <a:r>
              <a:rPr lang="tr-TR" dirty="0">
                <a:latin typeface="Tahoma" pitchFamily="34" charset="0"/>
                <a:ea typeface="Tahoma" pitchFamily="34" charset="0"/>
                <a:cs typeface="Tahoma" pitchFamily="34" charset="0"/>
              </a:rPr>
              <a:t>trafik </a:t>
            </a:r>
            <a:r>
              <a:rPr lang="tr-TR" dirty="0" smtClean="0">
                <a:latin typeface="Tahoma" pitchFamily="34" charset="0"/>
                <a:ea typeface="Tahoma" pitchFamily="34" charset="0"/>
                <a:cs typeface="Tahoma" pitchFamily="34" charset="0"/>
              </a:rPr>
              <a:t>akım yoğunluğu </a:t>
            </a:r>
            <a:r>
              <a:rPr lang="tr-TR" dirty="0">
                <a:latin typeface="Tahoma" pitchFamily="34" charset="0"/>
                <a:ea typeface="Tahoma" pitchFamily="34" charset="0"/>
                <a:cs typeface="Tahoma" pitchFamily="34" charset="0"/>
              </a:rPr>
              <a:t>ve </a:t>
            </a:r>
            <a:r>
              <a:rPr lang="tr-TR" dirty="0" smtClean="0">
                <a:latin typeface="Tahoma" pitchFamily="34" charset="0"/>
                <a:ea typeface="Tahoma" pitchFamily="34" charset="0"/>
                <a:cs typeface="Tahoma" pitchFamily="34" charset="0"/>
              </a:rPr>
              <a:t>en kesit genişliklerine </a:t>
            </a:r>
            <a:r>
              <a:rPr lang="tr-TR" dirty="0">
                <a:latin typeface="Tahoma" pitchFamily="34" charset="0"/>
                <a:ea typeface="Tahoma" pitchFamily="34" charset="0"/>
                <a:cs typeface="Tahoma" pitchFamily="34" charset="0"/>
              </a:rPr>
              <a:t>göre</a:t>
            </a:r>
            <a:r>
              <a:rPr lang="tr-TR" dirty="0" smtClean="0">
                <a:latin typeface="Tahoma" pitchFamily="34" charset="0"/>
                <a:ea typeface="Tahoma" pitchFamily="34" charset="0"/>
                <a:cs typeface="Tahoma" pitchFamily="34" charset="0"/>
              </a:rPr>
              <a:t>;</a:t>
            </a:r>
          </a:p>
          <a:p>
            <a:pPr algn="just">
              <a:lnSpc>
                <a:spcPct val="150000"/>
              </a:lnSpc>
            </a:pPr>
            <a:r>
              <a:rPr lang="tr-TR" dirty="0">
                <a:latin typeface="Tahoma" pitchFamily="34" charset="0"/>
                <a:ea typeface="Tahoma" pitchFamily="34" charset="0"/>
                <a:cs typeface="Tahoma" pitchFamily="34" charset="0"/>
              </a:rPr>
              <a:t>• Otoyol ve </a:t>
            </a:r>
            <a:r>
              <a:rPr lang="tr-TR" dirty="0" smtClean="0">
                <a:latin typeface="Tahoma" pitchFamily="34" charset="0"/>
                <a:ea typeface="Tahoma" pitchFamily="34" charset="0"/>
                <a:cs typeface="Tahoma" pitchFamily="34" charset="0"/>
              </a:rPr>
              <a:t>Çevre yolları </a:t>
            </a:r>
            <a:r>
              <a:rPr lang="tr-TR" dirty="0">
                <a:latin typeface="Tahoma" pitchFamily="34" charset="0"/>
                <a:ea typeface="Tahoma" pitchFamily="34" charset="0"/>
                <a:cs typeface="Tahoma" pitchFamily="34" charset="0"/>
              </a:rPr>
              <a:t>(</a:t>
            </a:r>
            <a:r>
              <a:rPr lang="tr-TR" dirty="0" err="1">
                <a:latin typeface="Tahoma" pitchFamily="34" charset="0"/>
                <a:ea typeface="Tahoma" pitchFamily="34" charset="0"/>
                <a:cs typeface="Tahoma" pitchFamily="34" charset="0"/>
              </a:rPr>
              <a:t>highways</a:t>
            </a:r>
            <a:r>
              <a:rPr lang="tr-TR" dirty="0">
                <a:latin typeface="Tahoma" pitchFamily="34" charset="0"/>
                <a:ea typeface="Tahoma" pitchFamily="34" charset="0"/>
                <a:cs typeface="Tahoma" pitchFamily="34" charset="0"/>
              </a:rPr>
              <a:t>)</a:t>
            </a:r>
          </a:p>
          <a:p>
            <a:pPr algn="just">
              <a:lnSpc>
                <a:spcPct val="150000"/>
              </a:lnSpc>
            </a:pPr>
            <a:r>
              <a:rPr lang="es-ES" dirty="0">
                <a:latin typeface="Tahoma" pitchFamily="34" charset="0"/>
                <a:ea typeface="Tahoma" pitchFamily="34" charset="0"/>
                <a:cs typeface="Tahoma" pitchFamily="34" charset="0"/>
              </a:rPr>
              <a:t>• Ana ve </a:t>
            </a:r>
            <a:r>
              <a:rPr lang="tr-TR" dirty="0" smtClean="0">
                <a:latin typeface="Tahoma" pitchFamily="34" charset="0"/>
                <a:ea typeface="Tahoma" pitchFamily="34" charset="0"/>
                <a:cs typeface="Tahoma" pitchFamily="34" charset="0"/>
              </a:rPr>
              <a:t>İ</a:t>
            </a:r>
            <a:r>
              <a:rPr lang="es-ES" dirty="0" smtClean="0">
                <a:latin typeface="Tahoma" pitchFamily="34" charset="0"/>
                <a:ea typeface="Tahoma" pitchFamily="34" charset="0"/>
                <a:cs typeface="Tahoma" pitchFamily="34" charset="0"/>
              </a:rPr>
              <a:t>kinci </a:t>
            </a:r>
            <a:r>
              <a:rPr lang="es-ES" dirty="0">
                <a:latin typeface="Tahoma" pitchFamily="34" charset="0"/>
                <a:ea typeface="Tahoma" pitchFamily="34" charset="0"/>
                <a:cs typeface="Tahoma" pitchFamily="34" charset="0"/>
              </a:rPr>
              <a:t>Derece Yollar (arterials)</a:t>
            </a:r>
          </a:p>
          <a:p>
            <a:pPr algn="just">
              <a:lnSpc>
                <a:spcPct val="150000"/>
              </a:lnSpc>
            </a:pPr>
            <a:r>
              <a:rPr lang="tr-TR" dirty="0">
                <a:latin typeface="Tahoma" pitchFamily="34" charset="0"/>
                <a:ea typeface="Tahoma" pitchFamily="34" charset="0"/>
                <a:cs typeface="Tahoma" pitchFamily="34" charset="0"/>
              </a:rPr>
              <a:t>• Dağıtıcı-Toplayıcı Yollar (</a:t>
            </a:r>
            <a:r>
              <a:rPr lang="tr-TR" dirty="0" err="1">
                <a:latin typeface="Tahoma" pitchFamily="34" charset="0"/>
                <a:ea typeface="Tahoma" pitchFamily="34" charset="0"/>
                <a:cs typeface="Tahoma" pitchFamily="34" charset="0"/>
              </a:rPr>
              <a:t>collectors</a:t>
            </a:r>
            <a:r>
              <a:rPr lang="tr-TR" dirty="0">
                <a:latin typeface="Tahoma" pitchFamily="34" charset="0"/>
                <a:ea typeface="Tahoma" pitchFamily="34" charset="0"/>
                <a:cs typeface="Tahoma" pitchFamily="34" charset="0"/>
              </a:rPr>
              <a:t>)</a:t>
            </a:r>
          </a:p>
          <a:p>
            <a:pPr algn="just">
              <a:lnSpc>
                <a:spcPct val="150000"/>
              </a:lnSpc>
            </a:pPr>
            <a:r>
              <a:rPr lang="tr-TR" dirty="0">
                <a:latin typeface="Tahoma" pitchFamily="34" charset="0"/>
                <a:ea typeface="Tahoma" pitchFamily="34" charset="0"/>
                <a:cs typeface="Tahoma" pitchFamily="34" charset="0"/>
              </a:rPr>
              <a:t>• </a:t>
            </a:r>
            <a:r>
              <a:rPr lang="tr-TR" dirty="0" smtClean="0">
                <a:latin typeface="Tahoma" pitchFamily="34" charset="0"/>
                <a:ea typeface="Tahoma" pitchFamily="34" charset="0"/>
                <a:cs typeface="Tahoma" pitchFamily="34" charset="0"/>
              </a:rPr>
              <a:t>Servis Yolları </a:t>
            </a:r>
            <a:r>
              <a:rPr lang="tr-TR" dirty="0">
                <a:latin typeface="Tahoma" pitchFamily="34" charset="0"/>
                <a:ea typeface="Tahoma" pitchFamily="34" charset="0"/>
                <a:cs typeface="Tahoma" pitchFamily="34" charset="0"/>
              </a:rPr>
              <a:t>-Yerel Yollar (</a:t>
            </a:r>
            <a:r>
              <a:rPr lang="tr-TR" dirty="0" err="1">
                <a:latin typeface="Tahoma" pitchFamily="34" charset="0"/>
                <a:ea typeface="Tahoma" pitchFamily="34" charset="0"/>
                <a:cs typeface="Tahoma" pitchFamily="34" charset="0"/>
              </a:rPr>
              <a:t>local</a:t>
            </a:r>
            <a:r>
              <a:rPr lang="tr-TR" dirty="0">
                <a:latin typeface="Tahoma" pitchFamily="34" charset="0"/>
                <a:ea typeface="Tahoma" pitchFamily="34" charset="0"/>
                <a:cs typeface="Tahoma" pitchFamily="34" charset="0"/>
              </a:rPr>
              <a:t>)</a:t>
            </a:r>
          </a:p>
          <a:p>
            <a:pPr algn="just">
              <a:lnSpc>
                <a:spcPct val="150000"/>
              </a:lnSpc>
            </a:pPr>
            <a:r>
              <a:rPr lang="tr-TR" dirty="0">
                <a:latin typeface="Tahoma" pitchFamily="34" charset="0"/>
                <a:ea typeface="Tahoma" pitchFamily="34" charset="0"/>
                <a:cs typeface="Tahoma" pitchFamily="34" charset="0"/>
              </a:rPr>
              <a:t>• Bisiklet ve Yaya Yolları (</a:t>
            </a:r>
            <a:r>
              <a:rPr lang="tr-TR" dirty="0" err="1">
                <a:latin typeface="Tahoma" pitchFamily="34" charset="0"/>
                <a:ea typeface="Tahoma" pitchFamily="34" charset="0"/>
                <a:cs typeface="Tahoma" pitchFamily="34" charset="0"/>
              </a:rPr>
              <a:t>cycle</a:t>
            </a:r>
            <a:r>
              <a:rPr lang="tr-TR" dirty="0">
                <a:latin typeface="Tahoma" pitchFamily="34" charset="0"/>
                <a:ea typeface="Tahoma" pitchFamily="34" charset="0"/>
                <a:cs typeface="Tahoma" pitchFamily="34" charset="0"/>
              </a:rPr>
              <a:t> </a:t>
            </a:r>
            <a:r>
              <a:rPr lang="tr-TR" dirty="0" err="1">
                <a:latin typeface="Tahoma" pitchFamily="34" charset="0"/>
                <a:ea typeface="Tahoma" pitchFamily="34" charset="0"/>
                <a:cs typeface="Tahoma" pitchFamily="34" charset="0"/>
              </a:rPr>
              <a:t>and</a:t>
            </a:r>
            <a:r>
              <a:rPr lang="tr-TR" dirty="0">
                <a:latin typeface="Tahoma" pitchFamily="34" charset="0"/>
                <a:ea typeface="Tahoma" pitchFamily="34" charset="0"/>
                <a:cs typeface="Tahoma" pitchFamily="34" charset="0"/>
              </a:rPr>
              <a:t> </a:t>
            </a:r>
            <a:r>
              <a:rPr lang="tr-TR" dirty="0" err="1">
                <a:latin typeface="Tahoma" pitchFamily="34" charset="0"/>
                <a:ea typeface="Tahoma" pitchFamily="34" charset="0"/>
                <a:cs typeface="Tahoma" pitchFamily="34" charset="0"/>
              </a:rPr>
              <a:t>pedestrian</a:t>
            </a:r>
            <a:r>
              <a:rPr lang="tr-TR" dirty="0">
                <a:latin typeface="Tahoma" pitchFamily="34" charset="0"/>
                <a:ea typeface="Tahoma" pitchFamily="34" charset="0"/>
                <a:cs typeface="Tahoma" pitchFamily="34" charset="0"/>
              </a:rPr>
              <a:t> </a:t>
            </a:r>
            <a:r>
              <a:rPr lang="tr-TR" dirty="0" err="1" smtClean="0">
                <a:latin typeface="Tahoma" pitchFamily="34" charset="0"/>
                <a:ea typeface="Tahoma" pitchFamily="34" charset="0"/>
                <a:cs typeface="Tahoma" pitchFamily="34" charset="0"/>
              </a:rPr>
              <a:t>paths</a:t>
            </a:r>
            <a:r>
              <a:rPr lang="tr-TR" dirty="0" smtClean="0">
                <a:latin typeface="Tahoma" pitchFamily="34" charset="0"/>
                <a:ea typeface="Tahoma" pitchFamily="34" charset="0"/>
                <a:cs typeface="Tahoma" pitchFamily="34" charset="0"/>
              </a:rPr>
              <a:t>) olarak </a:t>
            </a:r>
            <a:r>
              <a:rPr lang="tr-TR" dirty="0">
                <a:latin typeface="Tahoma" pitchFamily="34" charset="0"/>
                <a:ea typeface="Tahoma" pitchFamily="34" charset="0"/>
                <a:cs typeface="Tahoma" pitchFamily="34" charset="0"/>
              </a:rPr>
              <a:t>kademelendirilmektedir</a:t>
            </a:r>
          </a:p>
        </p:txBody>
      </p:sp>
    </p:spTree>
    <p:extLst>
      <p:ext uri="{BB962C8B-B14F-4D97-AF65-F5344CB8AC3E}">
        <p14:creationId xmlns:p14="http://schemas.microsoft.com/office/powerpoint/2010/main" val="25487146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48680"/>
            <a:ext cx="5021716"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5796136" y="548680"/>
            <a:ext cx="3059832" cy="5078313"/>
          </a:xfrm>
          <a:prstGeom prst="rect">
            <a:avLst/>
          </a:prstGeom>
        </p:spPr>
        <p:txBody>
          <a:bodyPr wrap="square">
            <a:spAutoFit/>
          </a:bodyPr>
          <a:lstStyle/>
          <a:p>
            <a:pPr algn="just">
              <a:lnSpc>
                <a:spcPct val="150000"/>
              </a:lnSpc>
            </a:pPr>
            <a:r>
              <a:rPr lang="tr-TR" dirty="0">
                <a:latin typeface="Tahoma" pitchFamily="34" charset="0"/>
                <a:ea typeface="Tahoma" pitchFamily="34" charset="0"/>
                <a:cs typeface="Tahoma" pitchFamily="34" charset="0"/>
              </a:rPr>
              <a:t>Motorlu araç </a:t>
            </a:r>
            <a:r>
              <a:rPr lang="tr-TR" dirty="0" smtClean="0">
                <a:latin typeface="Tahoma" pitchFamily="34" charset="0"/>
                <a:ea typeface="Tahoma" pitchFamily="34" charset="0"/>
                <a:cs typeface="Tahoma" pitchFamily="34" charset="0"/>
              </a:rPr>
              <a:t>ulaşımında </a:t>
            </a:r>
            <a:r>
              <a:rPr lang="tr-TR" dirty="0">
                <a:latin typeface="Tahoma" pitchFamily="34" charset="0"/>
                <a:ea typeface="Tahoma" pitchFamily="34" charset="0"/>
                <a:cs typeface="Tahoma" pitchFamily="34" charset="0"/>
              </a:rPr>
              <a:t>en alt kademede bulunan </a:t>
            </a:r>
            <a:r>
              <a:rPr lang="tr-TR" b="1" dirty="0">
                <a:latin typeface="Tahoma" pitchFamily="34" charset="0"/>
                <a:ea typeface="Tahoma" pitchFamily="34" charset="0"/>
                <a:cs typeface="Tahoma" pitchFamily="34" charset="0"/>
              </a:rPr>
              <a:t>servis yolları </a:t>
            </a:r>
            <a:r>
              <a:rPr lang="tr-TR" dirty="0">
                <a:latin typeface="Tahoma" pitchFamily="34" charset="0"/>
                <a:ea typeface="Tahoma" pitchFamily="34" charset="0"/>
                <a:cs typeface="Tahoma" pitchFamily="34" charset="0"/>
              </a:rPr>
              <a:t>dağıtıcı ve toplayıcı </a:t>
            </a:r>
            <a:r>
              <a:rPr lang="tr-TR" dirty="0" smtClean="0">
                <a:latin typeface="Tahoma" pitchFamily="34" charset="0"/>
                <a:ea typeface="Tahoma" pitchFamily="34" charset="0"/>
                <a:cs typeface="Tahoma" pitchFamily="34" charset="0"/>
              </a:rPr>
              <a:t>yolları beslerken </a:t>
            </a:r>
            <a:r>
              <a:rPr lang="tr-TR" dirty="0">
                <a:latin typeface="Tahoma" pitchFamily="34" charset="0"/>
                <a:ea typeface="Tahoma" pitchFamily="34" charset="0"/>
                <a:cs typeface="Tahoma" pitchFamily="34" charset="0"/>
              </a:rPr>
              <a:t>araçların </a:t>
            </a:r>
            <a:r>
              <a:rPr lang="tr-TR" dirty="0" smtClean="0">
                <a:latin typeface="Tahoma" pitchFamily="34" charset="0"/>
                <a:ea typeface="Tahoma" pitchFamily="34" charset="0"/>
                <a:cs typeface="Tahoma" pitchFamily="34" charset="0"/>
              </a:rPr>
              <a:t>düşük </a:t>
            </a:r>
            <a:r>
              <a:rPr lang="tr-TR" dirty="0">
                <a:latin typeface="Tahoma" pitchFamily="34" charset="0"/>
                <a:ea typeface="Tahoma" pitchFamily="34" charset="0"/>
                <a:cs typeface="Tahoma" pitchFamily="34" charset="0"/>
              </a:rPr>
              <a:t>hızla ilerlediği, ayrıca araç trafiğinin en az yoğunlukta </a:t>
            </a:r>
            <a:r>
              <a:rPr lang="tr-TR" dirty="0" smtClean="0">
                <a:latin typeface="Tahoma" pitchFamily="34" charset="0"/>
                <a:ea typeface="Tahoma" pitchFamily="34" charset="0"/>
                <a:cs typeface="Tahoma" pitchFamily="34" charset="0"/>
              </a:rPr>
              <a:t>yaşandığı yollardır</a:t>
            </a:r>
            <a:r>
              <a:rPr lang="tr-TR" dirty="0">
                <a:latin typeface="Tahoma" pitchFamily="34" charset="0"/>
                <a:ea typeface="Tahoma" pitchFamily="34" charset="0"/>
                <a:cs typeface="Tahoma" pitchFamily="34" charset="0"/>
              </a:rPr>
              <a:t>. </a:t>
            </a:r>
            <a:r>
              <a:rPr lang="tr-TR" b="1" dirty="0">
                <a:latin typeface="Tahoma" pitchFamily="34" charset="0"/>
                <a:ea typeface="Tahoma" pitchFamily="34" charset="0"/>
                <a:cs typeface="Tahoma" pitchFamily="34" charset="0"/>
              </a:rPr>
              <a:t>Dağıtıcı ve toplayıcı yollar</a:t>
            </a:r>
            <a:r>
              <a:rPr lang="tr-TR" dirty="0">
                <a:latin typeface="Tahoma" pitchFamily="34" charset="0"/>
                <a:ea typeface="Tahoma" pitchFamily="34" charset="0"/>
                <a:cs typeface="Tahoma" pitchFamily="34" charset="0"/>
              </a:rPr>
              <a:t> ise ikinci derece yollara veya ana yollara araç </a:t>
            </a:r>
            <a:r>
              <a:rPr lang="tr-TR" dirty="0" smtClean="0">
                <a:latin typeface="Tahoma" pitchFamily="34" charset="0"/>
                <a:ea typeface="Tahoma" pitchFamily="34" charset="0"/>
                <a:cs typeface="Tahoma" pitchFamily="34" charset="0"/>
              </a:rPr>
              <a:t>trafiği taşımaktadır.</a:t>
            </a:r>
            <a:endParaRPr lang="tr-TR"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4917414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5324" y="404664"/>
            <a:ext cx="8496944" cy="5078313"/>
          </a:xfrm>
          <a:prstGeom prst="rect">
            <a:avLst/>
          </a:prstGeom>
        </p:spPr>
        <p:txBody>
          <a:bodyPr wrap="square">
            <a:spAutoFit/>
          </a:bodyPr>
          <a:lstStyle/>
          <a:p>
            <a:pPr algn="just">
              <a:lnSpc>
                <a:spcPct val="150000"/>
              </a:lnSpc>
            </a:pPr>
            <a:r>
              <a:rPr lang="tr-TR" dirty="0" smtClean="0">
                <a:latin typeface="Tahoma" pitchFamily="34" charset="0"/>
                <a:ea typeface="Tahoma" pitchFamily="34" charset="0"/>
                <a:cs typeface="Tahoma" pitchFamily="34" charset="0"/>
              </a:rPr>
              <a:t>Metropoliten alanlarda </a:t>
            </a:r>
            <a:r>
              <a:rPr lang="tr-TR" b="1" dirty="0" smtClean="0">
                <a:latin typeface="Tahoma" pitchFamily="34" charset="0"/>
                <a:ea typeface="Tahoma" pitchFamily="34" charset="0"/>
                <a:cs typeface="Tahoma" pitchFamily="34" charset="0"/>
              </a:rPr>
              <a:t>ana </a:t>
            </a:r>
            <a:r>
              <a:rPr lang="tr-TR" b="1" dirty="0">
                <a:latin typeface="Tahoma" pitchFamily="34" charset="0"/>
                <a:ea typeface="Tahoma" pitchFamily="34" charset="0"/>
                <a:cs typeface="Tahoma" pitchFamily="34" charset="0"/>
              </a:rPr>
              <a:t>yollar </a:t>
            </a:r>
            <a:r>
              <a:rPr lang="tr-TR" dirty="0">
                <a:latin typeface="Tahoma" pitchFamily="34" charset="0"/>
                <a:ea typeface="Tahoma" pitchFamily="34" charset="0"/>
                <a:cs typeface="Tahoma" pitchFamily="34" charset="0"/>
              </a:rPr>
              <a:t>yoğun trafik yükü </a:t>
            </a:r>
            <a:r>
              <a:rPr lang="tr-TR" dirty="0" smtClean="0">
                <a:latin typeface="Tahoma" pitchFamily="34" charset="0"/>
                <a:ea typeface="Tahoma" pitchFamily="34" charset="0"/>
                <a:cs typeface="Tahoma" pitchFamily="34" charset="0"/>
              </a:rPr>
              <a:t>taşıyan, </a:t>
            </a:r>
            <a:r>
              <a:rPr lang="tr-TR" dirty="0">
                <a:latin typeface="Tahoma" pitchFamily="34" charset="0"/>
                <a:ea typeface="Tahoma" pitchFamily="34" charset="0"/>
                <a:cs typeface="Tahoma" pitchFamily="34" charset="0"/>
              </a:rPr>
              <a:t>ayrıca </a:t>
            </a:r>
            <a:r>
              <a:rPr lang="tr-TR" dirty="0" smtClean="0">
                <a:latin typeface="Tahoma" pitchFamily="34" charset="0"/>
                <a:ea typeface="Tahoma" pitchFamily="34" charset="0"/>
                <a:cs typeface="Tahoma" pitchFamily="34" charset="0"/>
              </a:rPr>
              <a:t>iş </a:t>
            </a:r>
            <a:r>
              <a:rPr lang="tr-TR" dirty="0">
                <a:latin typeface="Tahoma" pitchFamily="34" charset="0"/>
                <a:ea typeface="Tahoma" pitchFamily="34" charset="0"/>
                <a:cs typeface="Tahoma" pitchFamily="34" charset="0"/>
              </a:rPr>
              <a:t>merkezleri, sanayi alanları gibi </a:t>
            </a:r>
            <a:r>
              <a:rPr lang="tr-TR" dirty="0" smtClean="0">
                <a:latin typeface="Tahoma" pitchFamily="34" charset="0"/>
                <a:ea typeface="Tahoma" pitchFamily="34" charset="0"/>
                <a:cs typeface="Tahoma" pitchFamily="34" charset="0"/>
              </a:rPr>
              <a:t>çalışma ve sağlık</a:t>
            </a:r>
            <a:r>
              <a:rPr lang="tr-TR" dirty="0">
                <a:latin typeface="Tahoma" pitchFamily="34" charset="0"/>
                <a:ea typeface="Tahoma" pitchFamily="34" charset="0"/>
                <a:cs typeface="Tahoma" pitchFamily="34" charset="0"/>
              </a:rPr>
              <a:t>, yönetim, eğitim gibi sosyal hizmet alanlarına dağıtımı sağlayan yollardır. </a:t>
            </a:r>
            <a:r>
              <a:rPr lang="tr-TR" dirty="0" smtClean="0">
                <a:latin typeface="Tahoma" pitchFamily="34" charset="0"/>
                <a:ea typeface="Tahoma" pitchFamily="34" charset="0"/>
                <a:cs typeface="Tahoma" pitchFamily="34" charset="0"/>
              </a:rPr>
              <a:t>Bazı durumlarda bölünmüş </a:t>
            </a:r>
            <a:r>
              <a:rPr lang="tr-TR" dirty="0">
                <a:latin typeface="Tahoma" pitchFamily="34" charset="0"/>
                <a:ea typeface="Tahoma" pitchFamily="34" charset="0"/>
                <a:cs typeface="Tahoma" pitchFamily="34" charset="0"/>
              </a:rPr>
              <a:t>bazen de </a:t>
            </a:r>
            <a:r>
              <a:rPr lang="tr-TR" dirty="0" smtClean="0">
                <a:latin typeface="Tahoma" pitchFamily="34" charset="0"/>
                <a:ea typeface="Tahoma" pitchFamily="34" charset="0"/>
                <a:cs typeface="Tahoma" pitchFamily="34" charset="0"/>
              </a:rPr>
              <a:t>bölünmemiş </a:t>
            </a:r>
            <a:r>
              <a:rPr lang="tr-TR" dirty="0">
                <a:latin typeface="Tahoma" pitchFamily="34" charset="0"/>
                <a:ea typeface="Tahoma" pitchFamily="34" charset="0"/>
                <a:cs typeface="Tahoma" pitchFamily="34" charset="0"/>
              </a:rPr>
              <a:t>iki yönlü veya tek yönlü olabilen ana yollar </a:t>
            </a:r>
            <a:r>
              <a:rPr lang="tr-TR" dirty="0" smtClean="0">
                <a:latin typeface="Tahoma" pitchFamily="34" charset="0"/>
                <a:ea typeface="Tahoma" pitchFamily="34" charset="0"/>
                <a:cs typeface="Tahoma" pitchFamily="34" charset="0"/>
              </a:rPr>
              <a:t>toplu taşıma </a:t>
            </a:r>
            <a:r>
              <a:rPr lang="tr-TR" dirty="0">
                <a:latin typeface="Tahoma" pitchFamily="34" charset="0"/>
                <a:ea typeface="Tahoma" pitchFamily="34" charset="0"/>
                <a:cs typeface="Tahoma" pitchFamily="34" charset="0"/>
              </a:rPr>
              <a:t>sistemlerinin </a:t>
            </a:r>
            <a:r>
              <a:rPr lang="tr-TR" dirty="0" smtClean="0">
                <a:latin typeface="Tahoma" pitchFamily="34" charset="0"/>
                <a:ea typeface="Tahoma" pitchFamily="34" charset="0"/>
                <a:cs typeface="Tahoma" pitchFamily="34" charset="0"/>
              </a:rPr>
              <a:t>işlediği güzergahlardır.</a:t>
            </a:r>
          </a:p>
          <a:p>
            <a:pPr algn="just">
              <a:lnSpc>
                <a:spcPct val="150000"/>
              </a:lnSpc>
            </a:pPr>
            <a:r>
              <a:rPr lang="tr-TR" b="1" dirty="0">
                <a:latin typeface="Tahoma" pitchFamily="34" charset="0"/>
                <a:ea typeface="Tahoma" pitchFamily="34" charset="0"/>
                <a:cs typeface="Tahoma" pitchFamily="34" charset="0"/>
              </a:rPr>
              <a:t>İkinci derece yollar </a:t>
            </a:r>
            <a:r>
              <a:rPr lang="tr-TR" dirty="0">
                <a:latin typeface="Tahoma" pitchFamily="34" charset="0"/>
                <a:ea typeface="Tahoma" pitchFamily="34" charset="0"/>
                <a:cs typeface="Tahoma" pitchFamily="34" charset="0"/>
              </a:rPr>
              <a:t>ana yolların trafik hareketliliğinin </a:t>
            </a:r>
            <a:r>
              <a:rPr lang="tr-TR" dirty="0" smtClean="0">
                <a:latin typeface="Tahoma" pitchFamily="34" charset="0"/>
                <a:ea typeface="Tahoma" pitchFamily="34" charset="0"/>
                <a:cs typeface="Tahoma" pitchFamily="34" charset="0"/>
              </a:rPr>
              <a:t>düşük </a:t>
            </a:r>
            <a:r>
              <a:rPr lang="tr-TR" dirty="0">
                <a:latin typeface="Tahoma" pitchFamily="34" charset="0"/>
                <a:ea typeface="Tahoma" pitchFamily="34" charset="0"/>
                <a:cs typeface="Tahoma" pitchFamily="34" charset="0"/>
              </a:rPr>
              <a:t>olduğu alt kademedeki </a:t>
            </a:r>
            <a:r>
              <a:rPr lang="tr-TR" dirty="0" smtClean="0">
                <a:latin typeface="Tahoma" pitchFamily="34" charset="0"/>
                <a:ea typeface="Tahoma" pitchFamily="34" charset="0"/>
                <a:cs typeface="Tahoma" pitchFamily="34" charset="0"/>
              </a:rPr>
              <a:t>yollarla bağlantısını </a:t>
            </a:r>
            <a:r>
              <a:rPr lang="tr-TR" dirty="0">
                <a:latin typeface="Tahoma" pitchFamily="34" charset="0"/>
                <a:ea typeface="Tahoma" pitchFamily="34" charset="0"/>
                <a:cs typeface="Tahoma" pitchFamily="34" charset="0"/>
              </a:rPr>
              <a:t>sağlamaktadır, </a:t>
            </a:r>
            <a:r>
              <a:rPr lang="tr-TR" dirty="0" err="1">
                <a:latin typeface="Tahoma" pitchFamily="34" charset="0"/>
                <a:ea typeface="Tahoma" pitchFamily="34" charset="0"/>
                <a:cs typeface="Tahoma" pitchFamily="34" charset="0"/>
              </a:rPr>
              <a:t>kentiçi</a:t>
            </a:r>
            <a:r>
              <a:rPr lang="tr-TR" dirty="0">
                <a:latin typeface="Tahoma" pitchFamily="34" charset="0"/>
                <a:ea typeface="Tahoma" pitchFamily="34" charset="0"/>
                <a:cs typeface="Tahoma" pitchFamily="34" charset="0"/>
              </a:rPr>
              <a:t> otobüs güzergahları gibi toplu </a:t>
            </a:r>
            <a:r>
              <a:rPr lang="tr-TR" dirty="0" smtClean="0">
                <a:latin typeface="Tahoma" pitchFamily="34" charset="0"/>
                <a:ea typeface="Tahoma" pitchFamily="34" charset="0"/>
                <a:cs typeface="Tahoma" pitchFamily="34" charset="0"/>
              </a:rPr>
              <a:t>taşıma </a:t>
            </a:r>
            <a:r>
              <a:rPr lang="tr-TR" dirty="0">
                <a:latin typeface="Tahoma" pitchFamily="34" charset="0"/>
                <a:ea typeface="Tahoma" pitchFamily="34" charset="0"/>
                <a:cs typeface="Tahoma" pitchFamily="34" charset="0"/>
              </a:rPr>
              <a:t>sistemlerinin </a:t>
            </a:r>
            <a:r>
              <a:rPr lang="tr-TR" dirty="0" smtClean="0">
                <a:latin typeface="Tahoma" pitchFamily="34" charset="0"/>
                <a:ea typeface="Tahoma" pitchFamily="34" charset="0"/>
                <a:cs typeface="Tahoma" pitchFamily="34" charset="0"/>
              </a:rPr>
              <a:t>işlediği yollardır</a:t>
            </a:r>
            <a:r>
              <a:rPr lang="tr-TR" dirty="0">
                <a:latin typeface="Tahoma" pitchFamily="34" charset="0"/>
                <a:ea typeface="Tahoma" pitchFamily="34" charset="0"/>
                <a:cs typeface="Tahoma" pitchFamily="34" charset="0"/>
              </a:rPr>
              <a:t>. </a:t>
            </a:r>
            <a:r>
              <a:rPr lang="tr-TR" b="1" dirty="0">
                <a:latin typeface="Tahoma" pitchFamily="34" charset="0"/>
                <a:ea typeface="Tahoma" pitchFamily="34" charset="0"/>
                <a:cs typeface="Tahoma" pitchFamily="34" charset="0"/>
              </a:rPr>
              <a:t>Toplayıcı yollar</a:t>
            </a:r>
            <a:r>
              <a:rPr lang="tr-TR" dirty="0">
                <a:latin typeface="Tahoma" pitchFamily="34" charset="0"/>
                <a:ea typeface="Tahoma" pitchFamily="34" charset="0"/>
                <a:cs typeface="Tahoma" pitchFamily="34" charset="0"/>
              </a:rPr>
              <a:t> ise mahallelerin içinden geçerek konut, ticaret ve sanayi </a:t>
            </a:r>
            <a:r>
              <a:rPr lang="tr-TR" dirty="0" smtClean="0">
                <a:latin typeface="Tahoma" pitchFamily="34" charset="0"/>
                <a:ea typeface="Tahoma" pitchFamily="34" charset="0"/>
                <a:cs typeface="Tahoma" pitchFamily="34" charset="0"/>
              </a:rPr>
              <a:t>gibi alanlara </a:t>
            </a:r>
            <a:r>
              <a:rPr lang="tr-TR" dirty="0">
                <a:latin typeface="Tahoma" pitchFamily="34" charset="0"/>
                <a:ea typeface="Tahoma" pitchFamily="34" charset="0"/>
                <a:cs typeface="Tahoma" pitchFamily="34" charset="0"/>
              </a:rPr>
              <a:t>hizmet veren </a:t>
            </a:r>
            <a:r>
              <a:rPr lang="tr-TR" dirty="0" smtClean="0">
                <a:latin typeface="Tahoma" pitchFamily="34" charset="0"/>
                <a:ea typeface="Tahoma" pitchFamily="34" charset="0"/>
                <a:cs typeface="Tahoma" pitchFamily="34" charset="0"/>
              </a:rPr>
              <a:t>erişim </a:t>
            </a:r>
            <a:r>
              <a:rPr lang="tr-TR" dirty="0">
                <a:latin typeface="Tahoma" pitchFamily="34" charset="0"/>
                <a:ea typeface="Tahoma" pitchFamily="34" charset="0"/>
                <a:cs typeface="Tahoma" pitchFamily="34" charset="0"/>
              </a:rPr>
              <a:t>ağırlıklı yollar olarak tanımlanmaktadır. </a:t>
            </a:r>
            <a:r>
              <a:rPr lang="tr-TR" dirty="0" err="1">
                <a:latin typeface="Tahoma" pitchFamily="34" charset="0"/>
                <a:ea typeface="Tahoma" pitchFamily="34" charset="0"/>
                <a:cs typeface="Tahoma" pitchFamily="34" charset="0"/>
              </a:rPr>
              <a:t>Kentiçi</a:t>
            </a:r>
            <a:r>
              <a:rPr lang="tr-TR" dirty="0">
                <a:latin typeface="Tahoma" pitchFamily="34" charset="0"/>
                <a:ea typeface="Tahoma" pitchFamily="34" charset="0"/>
                <a:cs typeface="Tahoma" pitchFamily="34" charset="0"/>
              </a:rPr>
              <a:t> </a:t>
            </a:r>
            <a:r>
              <a:rPr lang="tr-TR" dirty="0" smtClean="0">
                <a:latin typeface="Tahoma" pitchFamily="34" charset="0"/>
                <a:ea typeface="Tahoma" pitchFamily="34" charset="0"/>
                <a:cs typeface="Tahoma" pitchFamily="34" charset="0"/>
              </a:rPr>
              <a:t>ulaşım kademelenmesinde </a:t>
            </a:r>
            <a:r>
              <a:rPr lang="tr-TR" dirty="0">
                <a:latin typeface="Tahoma" pitchFamily="34" charset="0"/>
                <a:ea typeface="Tahoma" pitchFamily="34" charset="0"/>
                <a:cs typeface="Tahoma" pitchFamily="34" charset="0"/>
              </a:rPr>
              <a:t>en alt kademede </a:t>
            </a:r>
            <a:r>
              <a:rPr lang="tr-TR" dirty="0" err="1">
                <a:latin typeface="Tahoma" pitchFamily="34" charset="0"/>
                <a:ea typeface="Tahoma" pitchFamily="34" charset="0"/>
                <a:cs typeface="Tahoma" pitchFamily="34" charset="0"/>
              </a:rPr>
              <a:t>yeralan</a:t>
            </a:r>
            <a:r>
              <a:rPr lang="tr-TR" dirty="0">
                <a:latin typeface="Tahoma" pitchFamily="34" charset="0"/>
                <a:ea typeface="Tahoma" pitchFamily="34" charset="0"/>
                <a:cs typeface="Tahoma" pitchFamily="34" charset="0"/>
              </a:rPr>
              <a:t> yerel yollar toplu </a:t>
            </a:r>
            <a:r>
              <a:rPr lang="tr-TR" dirty="0" smtClean="0">
                <a:latin typeface="Tahoma" pitchFamily="34" charset="0"/>
                <a:ea typeface="Tahoma" pitchFamily="34" charset="0"/>
                <a:cs typeface="Tahoma" pitchFamily="34" charset="0"/>
              </a:rPr>
              <a:t>taşıma sistemlerinin işletilmediği, </a:t>
            </a:r>
            <a:r>
              <a:rPr lang="tr-TR" dirty="0">
                <a:latin typeface="Tahoma" pitchFamily="34" charset="0"/>
                <a:ea typeface="Tahoma" pitchFamily="34" charset="0"/>
                <a:cs typeface="Tahoma" pitchFamily="34" charset="0"/>
              </a:rPr>
              <a:t>hareketliliğin en </a:t>
            </a:r>
            <a:r>
              <a:rPr lang="tr-TR" dirty="0" smtClean="0">
                <a:latin typeface="Tahoma" pitchFamily="34" charset="0"/>
                <a:ea typeface="Tahoma" pitchFamily="34" charset="0"/>
                <a:cs typeface="Tahoma" pitchFamily="34" charset="0"/>
              </a:rPr>
              <a:t>düşük </a:t>
            </a:r>
            <a:r>
              <a:rPr lang="tr-TR" dirty="0">
                <a:latin typeface="Tahoma" pitchFamily="34" charset="0"/>
                <a:ea typeface="Tahoma" pitchFamily="34" charset="0"/>
                <a:cs typeface="Tahoma" pitchFamily="34" charset="0"/>
              </a:rPr>
              <a:t>olduğu </a:t>
            </a:r>
            <a:r>
              <a:rPr lang="tr-TR" b="1" dirty="0" smtClean="0">
                <a:latin typeface="Tahoma" pitchFamily="34" charset="0"/>
                <a:ea typeface="Tahoma" pitchFamily="34" charset="0"/>
                <a:cs typeface="Tahoma" pitchFamily="34" charset="0"/>
              </a:rPr>
              <a:t>erişim </a:t>
            </a:r>
            <a:r>
              <a:rPr lang="tr-TR" b="1" dirty="0">
                <a:latin typeface="Tahoma" pitchFamily="34" charset="0"/>
                <a:ea typeface="Tahoma" pitchFamily="34" charset="0"/>
                <a:cs typeface="Tahoma" pitchFamily="34" charset="0"/>
              </a:rPr>
              <a:t>ve servis yollarıdır.</a:t>
            </a:r>
          </a:p>
        </p:txBody>
      </p:sp>
    </p:spTree>
    <p:extLst>
      <p:ext uri="{BB962C8B-B14F-4D97-AF65-F5344CB8AC3E}">
        <p14:creationId xmlns:p14="http://schemas.microsoft.com/office/powerpoint/2010/main" val="2072456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11560" y="476672"/>
            <a:ext cx="7776864" cy="6325321"/>
          </a:xfrm>
          <a:prstGeom prst="rect">
            <a:avLst/>
          </a:prstGeom>
        </p:spPr>
        <p:txBody>
          <a:bodyPr wrap="square">
            <a:spAutoFit/>
          </a:bodyPr>
          <a:lstStyle/>
          <a:p>
            <a:pPr lvl="0" eaLnBrk="0" fontAlgn="base" hangingPunct="0">
              <a:lnSpc>
                <a:spcPct val="150000"/>
              </a:lnSpc>
              <a:spcBef>
                <a:spcPct val="0"/>
              </a:spcBef>
              <a:spcAft>
                <a:spcPct val="0"/>
              </a:spcAft>
            </a:pPr>
            <a:r>
              <a:rPr lang="tr-TR" sz="1600" b="1" dirty="0" smtClean="0">
                <a:latin typeface="Arial" pitchFamily="34" charset="0"/>
                <a:ea typeface="Times New Roman" pitchFamily="18" charset="0"/>
                <a:cs typeface="Arial" pitchFamily="34" charset="0"/>
              </a:rPr>
              <a:t>2. Genel Yol Politikasına Göre Sınıflandırma: </a:t>
            </a:r>
            <a:endParaRPr lang="tr-TR" sz="1600" dirty="0" smtClean="0">
              <a:latin typeface="Arial" pitchFamily="34" charset="0"/>
              <a:cs typeface="Arial" pitchFamily="34" charset="0"/>
            </a:endParaRPr>
          </a:p>
          <a:p>
            <a:pPr lvl="1" eaLnBrk="0" fontAlgn="base" hangingPunct="0">
              <a:lnSpc>
                <a:spcPct val="150000"/>
              </a:lnSpc>
              <a:spcBef>
                <a:spcPct val="0"/>
              </a:spcBef>
              <a:spcAft>
                <a:spcPct val="0"/>
              </a:spcAft>
            </a:pPr>
            <a:r>
              <a:rPr lang="tr-TR" sz="1600" b="1" dirty="0" smtClean="0">
                <a:latin typeface="Arial" pitchFamily="34" charset="0"/>
                <a:ea typeface="Times New Roman" pitchFamily="18" charset="0"/>
                <a:cs typeface="Arial" pitchFamily="34" charset="0"/>
              </a:rPr>
              <a:t>a. Ana istikamet yolları: </a:t>
            </a:r>
            <a:r>
              <a:rPr lang="tr-TR" sz="1600" dirty="0" smtClean="0">
                <a:latin typeface="Arial" pitchFamily="34" charset="0"/>
                <a:ea typeface="Times New Roman" pitchFamily="18" charset="0"/>
                <a:cs typeface="Arial" pitchFamily="34" charset="0"/>
              </a:rPr>
              <a:t>Devlet yolları içinde önce bölge ve il merkezlerini birbirine bağlayan ve yurdu bir baştan diğerine geçen yollara denir.</a:t>
            </a:r>
          </a:p>
          <a:p>
            <a:pPr lvl="1" eaLnBrk="0" fontAlgn="base" hangingPunct="0">
              <a:lnSpc>
                <a:spcPct val="150000"/>
              </a:lnSpc>
              <a:spcBef>
                <a:spcPct val="0"/>
              </a:spcBef>
              <a:spcAft>
                <a:spcPct val="0"/>
              </a:spcAft>
            </a:pPr>
            <a:r>
              <a:rPr lang="tr-TR" sz="1600" b="1" dirty="0" smtClean="0">
                <a:latin typeface="Arial" pitchFamily="34" charset="0"/>
                <a:ea typeface="Times New Roman" pitchFamily="18" charset="0"/>
                <a:cs typeface="Arial" pitchFamily="34" charset="0"/>
              </a:rPr>
              <a:t>b. Ekspres ve otoyollar: </a:t>
            </a:r>
            <a:r>
              <a:rPr lang="tr-TR" sz="1600" dirty="0" smtClean="0">
                <a:latin typeface="Arial" pitchFamily="34" charset="0"/>
                <a:ea typeface="Times New Roman" pitchFamily="18" charset="0"/>
                <a:cs typeface="Arial" pitchFamily="34" charset="0"/>
              </a:rPr>
              <a:t>Büyük hacimdeki trafiği, yüksek hız ve güvenle taşımaya uygun yollardır. Ekspres yol kimsi erişme kontrollü yoldur. </a:t>
            </a:r>
            <a:endParaRPr lang="tr-TR" sz="1600" dirty="0" smtClean="0">
              <a:latin typeface="Arial" pitchFamily="34" charset="0"/>
              <a:cs typeface="Arial" pitchFamily="34" charset="0"/>
            </a:endParaRPr>
          </a:p>
          <a:p>
            <a:pPr lvl="0" eaLnBrk="0" fontAlgn="base" hangingPunct="0">
              <a:lnSpc>
                <a:spcPct val="150000"/>
              </a:lnSpc>
              <a:spcBef>
                <a:spcPct val="0"/>
              </a:spcBef>
              <a:spcAft>
                <a:spcPct val="0"/>
              </a:spcAft>
            </a:pPr>
            <a:r>
              <a:rPr lang="tr-TR" sz="1600" dirty="0" smtClean="0">
                <a:latin typeface="Arial" pitchFamily="34" charset="0"/>
                <a:ea typeface="Times New Roman" pitchFamily="18" charset="0"/>
                <a:cs typeface="Arial" pitchFamily="34" charset="0"/>
              </a:rPr>
              <a:t>Not: </a:t>
            </a:r>
            <a:r>
              <a:rPr lang="tr-TR" sz="1600" b="1" dirty="0" smtClean="0">
                <a:latin typeface="Arial" pitchFamily="34" charset="0"/>
                <a:ea typeface="Times New Roman" pitchFamily="18" charset="0"/>
                <a:cs typeface="Arial" pitchFamily="34" charset="0"/>
              </a:rPr>
              <a:t>Erişme Kontrolü</a:t>
            </a:r>
            <a:r>
              <a:rPr lang="tr-TR" sz="1600" dirty="0" smtClean="0">
                <a:latin typeface="Arial" pitchFamily="34" charset="0"/>
                <a:ea typeface="Times New Roman" pitchFamily="18" charset="0"/>
                <a:cs typeface="Arial" pitchFamily="34" charset="0"/>
              </a:rPr>
              <a:t>: bir yandan büyük hacimde trafiği yüksek hız ve güvenle geçirebilmek için, yola kontrolsüz hızlı giriş ve çıkışların önlenmesi, yandan gelecek etkilerin tesirsiz hale getirilmesi, giriş ve çıkışların belirli noktalardan yapılarak kontrol altına alınmasına denir.</a:t>
            </a:r>
            <a:endParaRPr lang="tr-TR" sz="1600" dirty="0" smtClean="0">
              <a:latin typeface="Arial" pitchFamily="34" charset="0"/>
              <a:cs typeface="Arial" pitchFamily="34" charset="0"/>
            </a:endParaRPr>
          </a:p>
          <a:p>
            <a:pPr lvl="1" eaLnBrk="0" fontAlgn="base" hangingPunct="0">
              <a:lnSpc>
                <a:spcPct val="150000"/>
              </a:lnSpc>
              <a:spcBef>
                <a:spcPct val="0"/>
              </a:spcBef>
              <a:spcAft>
                <a:spcPct val="0"/>
              </a:spcAft>
            </a:pPr>
            <a:r>
              <a:rPr lang="tr-TR" sz="1600" b="1" dirty="0" smtClean="0">
                <a:latin typeface="Arial" pitchFamily="34" charset="0"/>
                <a:ea typeface="Times New Roman" pitchFamily="18" charset="0"/>
                <a:cs typeface="Arial" pitchFamily="34" charset="0"/>
              </a:rPr>
              <a:t>c. Uluslararası yollar: </a:t>
            </a:r>
            <a:r>
              <a:rPr lang="tr-TR" sz="1600" dirty="0" smtClean="0">
                <a:latin typeface="Arial" pitchFamily="34" charset="0"/>
                <a:ea typeface="Times New Roman" pitchFamily="18" charset="0"/>
                <a:cs typeface="Arial" pitchFamily="34" charset="0"/>
              </a:rPr>
              <a:t>Avrupa trafik komisyonunca kararlaştırılmış olan uluslar arası ana trafik yollarının yurdumuzda kalan kısmıdır.</a:t>
            </a:r>
          </a:p>
          <a:p>
            <a:pPr lvl="1" eaLnBrk="0" fontAlgn="base" hangingPunct="0">
              <a:lnSpc>
                <a:spcPct val="150000"/>
              </a:lnSpc>
              <a:spcBef>
                <a:spcPct val="0"/>
              </a:spcBef>
              <a:spcAft>
                <a:spcPct val="0"/>
              </a:spcAft>
            </a:pPr>
            <a:r>
              <a:rPr lang="tr-TR" sz="1600" b="1" dirty="0" smtClean="0">
                <a:latin typeface="Arial" pitchFamily="34" charset="0"/>
                <a:ea typeface="Times New Roman" pitchFamily="18" charset="0"/>
                <a:cs typeface="Arial" pitchFamily="34" charset="0"/>
              </a:rPr>
              <a:t>d. Turistik yollar</a:t>
            </a:r>
            <a:r>
              <a:rPr lang="tr-TR" sz="1600" dirty="0" smtClean="0">
                <a:latin typeface="Arial" pitchFamily="34" charset="0"/>
                <a:ea typeface="Times New Roman" pitchFamily="18" charset="0"/>
                <a:cs typeface="Arial" pitchFamily="34" charset="0"/>
              </a:rPr>
              <a:t>: İç ve dış turizme hizmet edeceği turizm bakanlığınca araştırılıp güzergahı yine aynı bakanlıkça saptanan yollardır.</a:t>
            </a:r>
            <a:endParaRPr lang="tr-TR" sz="1600" dirty="0" smtClean="0">
              <a:latin typeface="Arial" pitchFamily="34" charset="0"/>
              <a:cs typeface="Arial" pitchFamily="34" charset="0"/>
            </a:endParaRPr>
          </a:p>
          <a:p>
            <a:pPr lvl="0" eaLnBrk="0" fontAlgn="base" hangingPunct="0">
              <a:lnSpc>
                <a:spcPct val="150000"/>
              </a:lnSpc>
              <a:spcBef>
                <a:spcPct val="0"/>
              </a:spcBef>
              <a:spcAft>
                <a:spcPct val="0"/>
              </a:spcAft>
            </a:pPr>
            <a:r>
              <a:rPr lang="tr-TR" sz="1600" b="1" dirty="0" smtClean="0">
                <a:latin typeface="Arial" pitchFamily="34" charset="0"/>
                <a:ea typeface="Times New Roman" pitchFamily="18" charset="0"/>
                <a:cs typeface="Arial" pitchFamily="34" charset="0"/>
              </a:rPr>
              <a:t>3. Kent İçi Yollar:</a:t>
            </a:r>
            <a:endParaRPr lang="tr-TR" sz="1600" dirty="0" smtClean="0">
              <a:latin typeface="Arial" pitchFamily="34" charset="0"/>
              <a:cs typeface="Arial" pitchFamily="34" charset="0"/>
            </a:endParaRPr>
          </a:p>
          <a:p>
            <a:pPr lvl="1" eaLnBrk="0" fontAlgn="base" hangingPunct="0">
              <a:lnSpc>
                <a:spcPct val="150000"/>
              </a:lnSpc>
              <a:spcBef>
                <a:spcPct val="0"/>
              </a:spcBef>
              <a:spcAft>
                <a:spcPct val="0"/>
              </a:spcAft>
              <a:buFontTx/>
              <a:buAutoNum type="arabicPeriod"/>
            </a:pPr>
            <a:r>
              <a:rPr lang="tr-TR" sz="1600" dirty="0" smtClean="0">
                <a:latin typeface="Arial" pitchFamily="34" charset="0"/>
                <a:ea typeface="Times New Roman" pitchFamily="18" charset="0"/>
                <a:cs typeface="Arial" pitchFamily="34" charset="0"/>
              </a:rPr>
              <a:t>Ana trafik yolları-ana caddeler</a:t>
            </a:r>
          </a:p>
          <a:p>
            <a:pPr lvl="1" eaLnBrk="0" fontAlgn="base" hangingPunct="0">
              <a:lnSpc>
                <a:spcPct val="150000"/>
              </a:lnSpc>
              <a:spcBef>
                <a:spcPct val="0"/>
              </a:spcBef>
              <a:spcAft>
                <a:spcPct val="0"/>
              </a:spcAft>
              <a:buFontTx/>
              <a:buAutoNum type="arabicPeriod"/>
            </a:pPr>
            <a:r>
              <a:rPr lang="tr-TR" sz="1600" dirty="0" smtClean="0">
                <a:latin typeface="Arial" pitchFamily="34" charset="0"/>
                <a:ea typeface="Times New Roman" pitchFamily="18" charset="0"/>
                <a:cs typeface="Arial" pitchFamily="34" charset="0"/>
              </a:rPr>
              <a:t>Toplayıcı ve dağıtıcı yollar</a:t>
            </a:r>
          </a:p>
          <a:p>
            <a:pPr lvl="1" eaLnBrk="0" fontAlgn="base" hangingPunct="0">
              <a:lnSpc>
                <a:spcPct val="150000"/>
              </a:lnSpc>
              <a:spcBef>
                <a:spcPct val="0"/>
              </a:spcBef>
              <a:spcAft>
                <a:spcPct val="0"/>
              </a:spcAft>
              <a:buFontTx/>
              <a:buAutoNum type="arabicPeriod"/>
            </a:pPr>
            <a:r>
              <a:rPr lang="tr-TR" sz="1600" dirty="0" smtClean="0">
                <a:latin typeface="Arial" pitchFamily="34" charset="0"/>
                <a:ea typeface="Times New Roman" pitchFamily="18" charset="0"/>
                <a:cs typeface="Arial" pitchFamily="34" charset="0"/>
              </a:rPr>
              <a:t>Konut yolları</a:t>
            </a:r>
            <a:endParaRPr lang="tr-TR" sz="1600" dirty="0" smtClean="0">
              <a:latin typeface="Arial" pitchFamily="34" charset="0"/>
              <a:cs typeface="Arial" pitchFamily="34" charset="0"/>
            </a:endParaRPr>
          </a:p>
        </p:txBody>
      </p:sp>
    </p:spTree>
    <p:extLst>
      <p:ext uri="{BB962C8B-B14F-4D97-AF65-F5344CB8AC3E}">
        <p14:creationId xmlns:p14="http://schemas.microsoft.com/office/powerpoint/2010/main" val="2782629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71600" y="476672"/>
            <a:ext cx="7776864" cy="2585323"/>
          </a:xfrm>
          <a:prstGeom prst="rect">
            <a:avLst/>
          </a:prstGeom>
        </p:spPr>
        <p:txBody>
          <a:bodyPr wrap="square">
            <a:spAutoFit/>
          </a:bodyPr>
          <a:lstStyle/>
          <a:p>
            <a:pPr algn="just">
              <a:lnSpc>
                <a:spcPct val="150000"/>
              </a:lnSpc>
            </a:pPr>
            <a:r>
              <a:rPr lang="tr-TR" dirty="0">
                <a:latin typeface="Tahoma" pitchFamily="34" charset="0"/>
                <a:ea typeface="Tahoma" pitchFamily="34" charset="0"/>
                <a:cs typeface="Tahoma" pitchFamily="34" charset="0"/>
              </a:rPr>
              <a:t>Kentsel </a:t>
            </a:r>
            <a:r>
              <a:rPr lang="tr-TR" dirty="0" smtClean="0">
                <a:latin typeface="Tahoma" pitchFamily="34" charset="0"/>
                <a:ea typeface="Tahoma" pitchFamily="34" charset="0"/>
                <a:cs typeface="Tahoma" pitchFamily="34" charset="0"/>
              </a:rPr>
              <a:t>ulaşım </a:t>
            </a:r>
            <a:r>
              <a:rPr lang="tr-TR" dirty="0">
                <a:latin typeface="Tahoma" pitchFamily="34" charset="0"/>
                <a:ea typeface="Tahoma" pitchFamily="34" charset="0"/>
                <a:cs typeface="Tahoma" pitchFamily="34" charset="0"/>
              </a:rPr>
              <a:t>altyapısının (yollar, toplu tasıma türleri veya yaya yolları) kapasitesi </a:t>
            </a:r>
            <a:r>
              <a:rPr lang="tr-TR" dirty="0" smtClean="0">
                <a:latin typeface="Tahoma" pitchFamily="34" charset="0"/>
                <a:ea typeface="Tahoma" pitchFamily="34" charset="0"/>
                <a:cs typeface="Tahoma" pitchFamily="34" charset="0"/>
              </a:rPr>
              <a:t>ve ihtiyaçları </a:t>
            </a:r>
            <a:r>
              <a:rPr lang="tr-TR" dirty="0">
                <a:latin typeface="Tahoma" pitchFamily="34" charset="0"/>
                <a:ea typeface="Tahoma" pitchFamily="34" charset="0"/>
                <a:cs typeface="Tahoma" pitchFamily="34" charset="0"/>
              </a:rPr>
              <a:t>kentsel düzeyde nüfusun büyümesi ve </a:t>
            </a:r>
            <a:r>
              <a:rPr lang="tr-TR" dirty="0" smtClean="0">
                <a:latin typeface="Tahoma" pitchFamily="34" charset="0"/>
                <a:ea typeface="Tahoma" pitchFamily="34" charset="0"/>
                <a:cs typeface="Tahoma" pitchFamily="34" charset="0"/>
              </a:rPr>
              <a:t>hareketliliği doğrultusunda </a:t>
            </a:r>
            <a:r>
              <a:rPr lang="tr-TR" dirty="0">
                <a:latin typeface="Tahoma" pitchFamily="34" charset="0"/>
                <a:ea typeface="Tahoma" pitchFamily="34" charset="0"/>
                <a:cs typeface="Tahoma" pitchFamily="34" charset="0"/>
              </a:rPr>
              <a:t>ş</a:t>
            </a:r>
            <a:r>
              <a:rPr lang="tr-TR" dirty="0" smtClean="0">
                <a:latin typeface="Tahoma" pitchFamily="34" charset="0"/>
                <a:ea typeface="Tahoma" pitchFamily="34" charset="0"/>
                <a:cs typeface="Tahoma" pitchFamily="34" charset="0"/>
              </a:rPr>
              <a:t>ekillenir</a:t>
            </a:r>
            <a:r>
              <a:rPr lang="tr-TR" dirty="0">
                <a:latin typeface="Tahoma" pitchFamily="34" charset="0"/>
                <a:ea typeface="Tahoma" pitchFamily="34" charset="0"/>
                <a:cs typeface="Tahoma" pitchFamily="34" charset="0"/>
              </a:rPr>
              <a:t>. </a:t>
            </a:r>
            <a:r>
              <a:rPr lang="tr-TR" dirty="0" smtClean="0">
                <a:latin typeface="Tahoma" pitchFamily="34" charset="0"/>
                <a:ea typeface="Tahoma" pitchFamily="34" charset="0"/>
                <a:cs typeface="Tahoma" pitchFamily="34" charset="0"/>
              </a:rPr>
              <a:t>Bu sebeple</a:t>
            </a:r>
            <a:r>
              <a:rPr lang="tr-TR" dirty="0">
                <a:latin typeface="Tahoma" pitchFamily="34" charset="0"/>
                <a:ea typeface="Tahoma" pitchFamily="34" charset="0"/>
                <a:cs typeface="Tahoma" pitchFamily="34" charset="0"/>
              </a:rPr>
              <a:t>, çok </a:t>
            </a:r>
            <a:r>
              <a:rPr lang="tr-TR" dirty="0" smtClean="0">
                <a:latin typeface="Tahoma" pitchFamily="34" charset="0"/>
                <a:ea typeface="Tahoma" pitchFamily="34" charset="0"/>
                <a:cs typeface="Tahoma" pitchFamily="34" charset="0"/>
              </a:rPr>
              <a:t>çeşitli </a:t>
            </a:r>
            <a:r>
              <a:rPr lang="tr-TR" dirty="0">
                <a:latin typeface="Tahoma" pitchFamily="34" charset="0"/>
                <a:ea typeface="Tahoma" pitchFamily="34" charset="0"/>
                <a:cs typeface="Tahoma" pitchFamily="34" charset="0"/>
              </a:rPr>
              <a:t>kent biçimleri ve kentsel </a:t>
            </a:r>
            <a:r>
              <a:rPr lang="tr-TR" dirty="0" smtClean="0">
                <a:latin typeface="Tahoma" pitchFamily="34" charset="0"/>
                <a:ea typeface="Tahoma" pitchFamily="34" charset="0"/>
                <a:cs typeface="Tahoma" pitchFamily="34" charset="0"/>
              </a:rPr>
              <a:t>ulaşım </a:t>
            </a:r>
            <a:r>
              <a:rPr lang="tr-TR" dirty="0">
                <a:latin typeface="Tahoma" pitchFamily="34" charset="0"/>
                <a:ea typeface="Tahoma" pitchFamily="34" charset="0"/>
                <a:cs typeface="Tahoma" pitchFamily="34" charset="0"/>
              </a:rPr>
              <a:t>sistemleri vardır. Kentsel </a:t>
            </a:r>
            <a:r>
              <a:rPr lang="tr-TR" dirty="0" smtClean="0">
                <a:latin typeface="Tahoma" pitchFamily="34" charset="0"/>
                <a:ea typeface="Tahoma" pitchFamily="34" charset="0"/>
                <a:cs typeface="Tahoma" pitchFamily="34" charset="0"/>
              </a:rPr>
              <a:t>ulaşım sisteminin mekânsal </a:t>
            </a:r>
            <a:r>
              <a:rPr lang="tr-TR" dirty="0">
                <a:latin typeface="Tahoma" pitchFamily="34" charset="0"/>
                <a:ea typeface="Tahoma" pitchFamily="34" charset="0"/>
                <a:cs typeface="Tahoma" pitchFamily="34" charset="0"/>
              </a:rPr>
              <a:t>etkisi kent biçimidir. Kentsel </a:t>
            </a:r>
            <a:r>
              <a:rPr lang="tr-TR" dirty="0" smtClean="0">
                <a:latin typeface="Tahoma" pitchFamily="34" charset="0"/>
                <a:ea typeface="Tahoma" pitchFamily="34" charset="0"/>
                <a:cs typeface="Tahoma" pitchFamily="34" charset="0"/>
              </a:rPr>
              <a:t>ulaşım </a:t>
            </a:r>
            <a:r>
              <a:rPr lang="tr-TR" dirty="0">
                <a:latin typeface="Tahoma" pitchFamily="34" charset="0"/>
                <a:ea typeface="Tahoma" pitchFamily="34" charset="0"/>
                <a:cs typeface="Tahoma" pitchFamily="34" charset="0"/>
              </a:rPr>
              <a:t>sisteminin elemanları olan </a:t>
            </a:r>
            <a:r>
              <a:rPr lang="tr-TR" dirty="0" smtClean="0">
                <a:latin typeface="Tahoma" pitchFamily="34" charset="0"/>
                <a:ea typeface="Tahoma" pitchFamily="34" charset="0"/>
                <a:cs typeface="Tahoma" pitchFamily="34" charset="0"/>
              </a:rPr>
              <a:t>türler, altyapılar </a:t>
            </a:r>
            <a:r>
              <a:rPr lang="tr-TR" dirty="0">
                <a:latin typeface="Tahoma" pitchFamily="34" charset="0"/>
                <a:ea typeface="Tahoma" pitchFamily="34" charset="0"/>
                <a:cs typeface="Tahoma" pitchFamily="34" charset="0"/>
              </a:rPr>
              <a:t>ve kullanıcılar kent biçimi denilen </a:t>
            </a:r>
            <a:r>
              <a:rPr lang="tr-TR" dirty="0" smtClean="0">
                <a:latin typeface="Tahoma" pitchFamily="34" charset="0"/>
                <a:ea typeface="Tahoma" pitchFamily="34" charset="0"/>
                <a:cs typeface="Tahoma" pitchFamily="34" charset="0"/>
              </a:rPr>
              <a:t>mekânsal </a:t>
            </a:r>
            <a:r>
              <a:rPr lang="tr-TR" dirty="0">
                <a:latin typeface="Tahoma" pitchFamily="34" charset="0"/>
                <a:ea typeface="Tahoma" pitchFamily="34" charset="0"/>
                <a:cs typeface="Tahoma" pitchFamily="34" charset="0"/>
              </a:rPr>
              <a:t>bir etki </a:t>
            </a:r>
            <a:r>
              <a:rPr lang="tr-TR" dirty="0" smtClean="0">
                <a:latin typeface="Tahoma" pitchFamily="34" charset="0"/>
                <a:ea typeface="Tahoma" pitchFamily="34" charset="0"/>
                <a:cs typeface="Tahoma" pitchFamily="34" charset="0"/>
              </a:rPr>
              <a:t>yaratır.</a:t>
            </a:r>
            <a:endParaRPr lang="tr-TR" dirty="0">
              <a:latin typeface="Tahoma" pitchFamily="34" charset="0"/>
              <a:ea typeface="Tahoma" pitchFamily="34" charset="0"/>
              <a:cs typeface="Tahoma"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032" y="3114384"/>
            <a:ext cx="3233936" cy="2368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1" y="3114384"/>
            <a:ext cx="3215699" cy="270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a:off x="827584" y="5845650"/>
            <a:ext cx="2771336" cy="369332"/>
          </a:xfrm>
          <a:prstGeom prst="rect">
            <a:avLst/>
          </a:prstGeom>
        </p:spPr>
        <p:txBody>
          <a:bodyPr wrap="none">
            <a:spAutoFit/>
          </a:bodyPr>
          <a:lstStyle/>
          <a:p>
            <a:r>
              <a:rPr lang="tr-TR" dirty="0" smtClean="0"/>
              <a:t>Ulaşım </a:t>
            </a:r>
            <a:r>
              <a:rPr lang="tr-TR" dirty="0"/>
              <a:t>ve kent biçimi </a:t>
            </a:r>
            <a:r>
              <a:rPr lang="tr-TR" dirty="0" smtClean="0"/>
              <a:t>ilişkisi</a:t>
            </a:r>
            <a:endParaRPr lang="tr-TR" dirty="0"/>
          </a:p>
        </p:txBody>
      </p:sp>
      <p:sp>
        <p:nvSpPr>
          <p:cNvPr id="4" name="Dikdörtgen 3"/>
          <p:cNvSpPr/>
          <p:nvPr/>
        </p:nvSpPr>
        <p:spPr>
          <a:xfrm>
            <a:off x="5076056" y="5861875"/>
            <a:ext cx="2979149" cy="369332"/>
          </a:xfrm>
          <a:prstGeom prst="rect">
            <a:avLst/>
          </a:prstGeom>
        </p:spPr>
        <p:txBody>
          <a:bodyPr wrap="none">
            <a:spAutoFit/>
          </a:bodyPr>
          <a:lstStyle/>
          <a:p>
            <a:r>
              <a:rPr lang="tr-TR" dirty="0"/>
              <a:t>Eylem sistemi ve arazi </a:t>
            </a:r>
            <a:r>
              <a:rPr lang="tr-TR" dirty="0" smtClean="0"/>
              <a:t>kullanış</a:t>
            </a:r>
            <a:endParaRPr lang="tr-TR" dirty="0"/>
          </a:p>
        </p:txBody>
      </p:sp>
    </p:spTree>
    <p:extLst>
      <p:ext uri="{BB962C8B-B14F-4D97-AF65-F5344CB8AC3E}">
        <p14:creationId xmlns:p14="http://schemas.microsoft.com/office/powerpoint/2010/main" val="24214370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692696"/>
            <a:ext cx="6380348" cy="5118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1553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260648"/>
            <a:ext cx="8280920" cy="5909310"/>
          </a:xfrm>
          <a:prstGeom prst="rect">
            <a:avLst/>
          </a:prstGeom>
        </p:spPr>
        <p:txBody>
          <a:bodyPr wrap="square">
            <a:spAutoFit/>
          </a:bodyPr>
          <a:lstStyle/>
          <a:p>
            <a:pPr algn="just">
              <a:lnSpc>
                <a:spcPct val="150000"/>
              </a:lnSpc>
            </a:pPr>
            <a:r>
              <a:rPr lang="tr-TR" dirty="0"/>
              <a:t>• </a:t>
            </a:r>
            <a:r>
              <a:rPr lang="tr-TR" dirty="0" smtClean="0"/>
              <a:t>‘Düğüm </a:t>
            </a:r>
            <a:r>
              <a:rPr lang="tr-TR" dirty="0"/>
              <a:t>noktaları’ kentsel eylemlerin </a:t>
            </a:r>
            <a:r>
              <a:rPr lang="tr-TR" dirty="0" err="1" smtClean="0"/>
              <a:t>merkeziliğini</a:t>
            </a:r>
            <a:r>
              <a:rPr lang="tr-TR" dirty="0" smtClean="0"/>
              <a:t> </a:t>
            </a:r>
            <a:r>
              <a:rPr lang="tr-TR" dirty="0"/>
              <a:t>ifade eder. Bu merkezde </a:t>
            </a:r>
            <a:r>
              <a:rPr lang="tr-TR" dirty="0" smtClean="0"/>
              <a:t>olma ekonomik </a:t>
            </a:r>
            <a:r>
              <a:rPr lang="tr-TR" dirty="0"/>
              <a:t>eylemlerin </a:t>
            </a:r>
            <a:r>
              <a:rPr lang="tr-TR" dirty="0" err="1"/>
              <a:t>mekansal</a:t>
            </a:r>
            <a:r>
              <a:rPr lang="tr-TR" dirty="0"/>
              <a:t> olarak </a:t>
            </a:r>
            <a:r>
              <a:rPr lang="tr-TR" dirty="0" err="1"/>
              <a:t>biraraya</a:t>
            </a:r>
            <a:r>
              <a:rPr lang="tr-TR" dirty="0"/>
              <a:t> gelmesi veya </a:t>
            </a:r>
            <a:r>
              <a:rPr lang="tr-TR" dirty="0" smtClean="0"/>
              <a:t>ulaşım </a:t>
            </a:r>
            <a:r>
              <a:rPr lang="tr-TR" dirty="0"/>
              <a:t>sistemi </a:t>
            </a:r>
            <a:r>
              <a:rPr lang="tr-TR" dirty="0" smtClean="0"/>
              <a:t>elemanlarının ulaşılabilirliği </a:t>
            </a:r>
            <a:r>
              <a:rPr lang="tr-TR" dirty="0"/>
              <a:t>ile ilgilidir. Limanlar, tren istasyonları ve havalimanları ş</a:t>
            </a:r>
            <a:r>
              <a:rPr lang="tr-TR" dirty="0" smtClean="0"/>
              <a:t>eklindeki terminaller </a:t>
            </a:r>
            <a:r>
              <a:rPr lang="tr-TR" dirty="0"/>
              <a:t>(son duraklar) yerel ve bölgesel düzeydeki eylemlerin </a:t>
            </a:r>
            <a:r>
              <a:rPr lang="tr-TR" dirty="0" err="1"/>
              <a:t>biraraya</a:t>
            </a:r>
            <a:r>
              <a:rPr lang="tr-TR" dirty="0"/>
              <a:t> </a:t>
            </a:r>
            <a:r>
              <a:rPr lang="tr-TR" dirty="0" smtClean="0"/>
              <a:t>geldiği önemli düğüm </a:t>
            </a:r>
            <a:r>
              <a:rPr lang="tr-TR" dirty="0"/>
              <a:t>noktaları ile </a:t>
            </a:r>
            <a:r>
              <a:rPr lang="tr-TR" dirty="0" smtClean="0"/>
              <a:t>ilişkilidir. Düğüm </a:t>
            </a:r>
            <a:r>
              <a:rPr lang="tr-TR" dirty="0"/>
              <a:t>noktaları önem derecesi ile </a:t>
            </a:r>
            <a:r>
              <a:rPr lang="tr-TR" dirty="0" smtClean="0"/>
              <a:t>ilişkili </a:t>
            </a:r>
            <a:r>
              <a:rPr lang="tr-TR" dirty="0"/>
              <a:t>bir </a:t>
            </a:r>
            <a:r>
              <a:rPr lang="tr-TR" dirty="0" smtClean="0"/>
              <a:t>hiyerarşi içindedir</a:t>
            </a:r>
            <a:r>
              <a:rPr lang="tr-TR" dirty="0"/>
              <a:t>. Üretim, yönetim ve </a:t>
            </a:r>
            <a:r>
              <a:rPr lang="tr-TR" dirty="0" smtClean="0"/>
              <a:t>dağıtım </a:t>
            </a:r>
            <a:r>
              <a:rPr lang="tr-TR" dirty="0"/>
              <a:t>gibi kentsel fonksiyonlara hizmet eder</a:t>
            </a:r>
            <a:r>
              <a:rPr lang="tr-TR" dirty="0" smtClean="0"/>
              <a:t>.</a:t>
            </a:r>
          </a:p>
          <a:p>
            <a:pPr algn="just">
              <a:lnSpc>
                <a:spcPct val="150000"/>
              </a:lnSpc>
            </a:pPr>
            <a:r>
              <a:rPr lang="tr-TR" dirty="0" smtClean="0"/>
              <a:t>• ‘Bağlantılar’ düğüm noktaları arasındaki akışı (altyapı / donatı) sağlar. Bağlantıların en alt basamağı olan yollar kentin </a:t>
            </a:r>
            <a:r>
              <a:rPr lang="tr-TR" dirty="0" err="1" smtClean="0"/>
              <a:t>mekansal</a:t>
            </a:r>
            <a:r>
              <a:rPr lang="tr-TR" dirty="0" smtClean="0"/>
              <a:t> yapısını tanımlayan elemanlardır. Bağlantıların</a:t>
            </a:r>
          </a:p>
          <a:p>
            <a:pPr algn="just">
              <a:lnSpc>
                <a:spcPct val="150000"/>
              </a:lnSpc>
            </a:pPr>
            <a:r>
              <a:rPr lang="tr-TR" dirty="0" smtClean="0"/>
              <a:t>kademelenmesi bölgesel yollara, demiryollarına ve havayolu, denizyolu ulaşım sistemlerinin uluslararası bağlantılarına kadar çıkar.</a:t>
            </a:r>
          </a:p>
          <a:p>
            <a:pPr algn="just">
              <a:lnSpc>
                <a:spcPct val="150000"/>
              </a:lnSpc>
            </a:pPr>
            <a:r>
              <a:rPr lang="tr-TR" dirty="0" smtClean="0"/>
              <a:t>Kentin </a:t>
            </a:r>
            <a:r>
              <a:rPr lang="tr-TR" dirty="0" err="1" smtClean="0"/>
              <a:t>mekansal</a:t>
            </a:r>
            <a:r>
              <a:rPr lang="tr-TR" dirty="0" smtClean="0"/>
              <a:t> yapısının çekirdeğinde birbirine bağlı olan iki temel biçimden </a:t>
            </a:r>
            <a:r>
              <a:rPr lang="tr-TR" dirty="0" err="1" smtClean="0"/>
              <a:t>sözedilebilir</a:t>
            </a:r>
            <a:r>
              <a:rPr lang="tr-TR" dirty="0" smtClean="0"/>
              <a:t>, bunlar erişilebilir düğüm noktaları (ulaşım odakları) ve ekonomik düğüm noktalarıdır.</a:t>
            </a:r>
          </a:p>
        </p:txBody>
      </p:sp>
    </p:spTree>
    <p:extLst>
      <p:ext uri="{BB962C8B-B14F-4D97-AF65-F5344CB8AC3E}">
        <p14:creationId xmlns:p14="http://schemas.microsoft.com/office/powerpoint/2010/main" val="14687940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1520" y="404664"/>
            <a:ext cx="8568952" cy="6324808"/>
          </a:xfrm>
          <a:prstGeom prst="rect">
            <a:avLst/>
          </a:prstGeom>
        </p:spPr>
        <p:txBody>
          <a:bodyPr wrap="square">
            <a:spAutoFit/>
          </a:bodyPr>
          <a:lstStyle/>
          <a:p>
            <a:pPr algn="just">
              <a:lnSpc>
                <a:spcPct val="150000"/>
              </a:lnSpc>
            </a:pPr>
            <a:r>
              <a:rPr lang="tr-TR" dirty="0"/>
              <a:t>• </a:t>
            </a:r>
            <a:r>
              <a:rPr lang="tr-TR" dirty="0" smtClean="0"/>
              <a:t>‘ulaşım </a:t>
            </a:r>
            <a:r>
              <a:rPr lang="tr-TR" dirty="0"/>
              <a:t>odakları </a:t>
            </a:r>
            <a:r>
              <a:rPr lang="tr-TR" dirty="0" smtClean="0"/>
              <a:t>(erişilebilir düğüm </a:t>
            </a:r>
            <a:r>
              <a:rPr lang="tr-TR" dirty="0"/>
              <a:t>noktaları)’ kent alanının içinde ve/veya </a:t>
            </a:r>
            <a:r>
              <a:rPr lang="tr-TR" dirty="0" smtClean="0"/>
              <a:t>dışındaki kaynak </a:t>
            </a:r>
            <a:r>
              <a:rPr lang="tr-TR" dirty="0"/>
              <a:t>ve pazar alanına </a:t>
            </a:r>
            <a:r>
              <a:rPr lang="tr-TR" dirty="0" smtClean="0"/>
              <a:t>erişilebilirliği sağlayan </a:t>
            </a:r>
            <a:r>
              <a:rPr lang="tr-TR" dirty="0"/>
              <a:t>yolcu ve yük transfer noktalarını </a:t>
            </a:r>
            <a:r>
              <a:rPr lang="tr-TR" dirty="0" smtClean="0"/>
              <a:t>işaret eder</a:t>
            </a:r>
            <a:r>
              <a:rPr lang="tr-TR" dirty="0"/>
              <a:t>. Limanlar, garlar ve terminaller sayılabilir. Birçok kentin biçimi yerel, </a:t>
            </a:r>
            <a:r>
              <a:rPr lang="tr-TR" dirty="0" smtClean="0"/>
              <a:t>bölgesel ve/veya </a:t>
            </a:r>
            <a:r>
              <a:rPr lang="tr-TR" dirty="0"/>
              <a:t>uluslararası dolasıma izin veren ilk bastaki </a:t>
            </a:r>
            <a:r>
              <a:rPr lang="tr-TR" dirty="0" err="1" smtClean="0"/>
              <a:t>yerseçim</a:t>
            </a:r>
            <a:r>
              <a:rPr lang="tr-TR" dirty="0" smtClean="0"/>
              <a:t> gelişimine bağlı olarak ortaya çıkmıştır. Erişilebilir düğüm </a:t>
            </a:r>
            <a:r>
              <a:rPr lang="tr-TR" dirty="0"/>
              <a:t>noktaları genellikle her bir </a:t>
            </a:r>
            <a:r>
              <a:rPr lang="tr-TR" dirty="0" smtClean="0"/>
              <a:t>ulaşım düğüm noktasının özel </a:t>
            </a:r>
            <a:r>
              <a:rPr lang="tr-TR" dirty="0"/>
              <a:t>alansal ihtiyacına </a:t>
            </a:r>
            <a:r>
              <a:rPr lang="tr-TR" dirty="0" smtClean="0"/>
              <a:t>bağlıdır, </a:t>
            </a:r>
            <a:r>
              <a:rPr lang="tr-TR" dirty="0"/>
              <a:t>bu da mekan (alan) tüketimi anlamına gelmektedir.</a:t>
            </a:r>
          </a:p>
          <a:p>
            <a:pPr algn="just">
              <a:lnSpc>
                <a:spcPct val="150000"/>
              </a:lnSpc>
            </a:pPr>
            <a:r>
              <a:rPr lang="tr-TR" dirty="0"/>
              <a:t>• ‘Kentin ekonomik </a:t>
            </a:r>
            <a:r>
              <a:rPr lang="tr-TR" dirty="0" smtClean="0"/>
              <a:t>yaşamını </a:t>
            </a:r>
            <a:r>
              <a:rPr lang="tr-TR" dirty="0"/>
              <a:t>kuran </a:t>
            </a:r>
            <a:r>
              <a:rPr lang="tr-TR" dirty="0" smtClean="0"/>
              <a:t>işlev </a:t>
            </a:r>
            <a:r>
              <a:rPr lang="tr-TR" dirty="0"/>
              <a:t>alanları (ekonomik </a:t>
            </a:r>
            <a:r>
              <a:rPr lang="tr-TR" dirty="0" smtClean="0"/>
              <a:t>düğüm </a:t>
            </a:r>
            <a:r>
              <a:rPr lang="tr-TR" dirty="0"/>
              <a:t>noktaları)’ </a:t>
            </a:r>
            <a:r>
              <a:rPr lang="tr-TR" dirty="0" smtClean="0"/>
              <a:t>ekonomik açıdan </a:t>
            </a:r>
            <a:r>
              <a:rPr lang="tr-TR" dirty="0"/>
              <a:t>önemli bir </a:t>
            </a:r>
            <a:r>
              <a:rPr lang="tr-TR" dirty="0" smtClean="0"/>
              <a:t>işlevin </a:t>
            </a:r>
            <a:r>
              <a:rPr lang="tr-TR" dirty="0"/>
              <a:t>yerine </a:t>
            </a:r>
            <a:r>
              <a:rPr lang="tr-TR" dirty="0" smtClean="0"/>
              <a:t>getirildiği </a:t>
            </a:r>
            <a:r>
              <a:rPr lang="tr-TR" dirty="0"/>
              <a:t>yeri </a:t>
            </a:r>
            <a:r>
              <a:rPr lang="tr-TR" dirty="0" smtClean="0"/>
              <a:t>işaret </a:t>
            </a:r>
            <a:r>
              <a:rPr lang="tr-TR" dirty="0"/>
              <a:t>eder. Bunlar yönetim, </a:t>
            </a:r>
            <a:r>
              <a:rPr lang="tr-TR" dirty="0" smtClean="0"/>
              <a:t>eğitim, ticaret ve dinlenme/eğlenme </a:t>
            </a:r>
            <a:r>
              <a:rPr lang="tr-TR" dirty="0"/>
              <a:t>alanları vb. gibi çok </a:t>
            </a:r>
            <a:r>
              <a:rPr lang="tr-TR" dirty="0" smtClean="0"/>
              <a:t>çeşitli işlevlerdir. </a:t>
            </a:r>
            <a:r>
              <a:rPr lang="tr-TR" dirty="0"/>
              <a:t>Ekonomik </a:t>
            </a:r>
            <a:r>
              <a:rPr lang="tr-TR" dirty="0" smtClean="0"/>
              <a:t>düğüm noktaların işlerliği </a:t>
            </a:r>
            <a:r>
              <a:rPr lang="tr-TR" dirty="0"/>
              <a:t>genellikle </a:t>
            </a:r>
            <a:r>
              <a:rPr lang="tr-TR" dirty="0" smtClean="0"/>
              <a:t>erişime </a:t>
            </a:r>
            <a:r>
              <a:rPr lang="tr-TR" dirty="0"/>
              <a:t>ve </a:t>
            </a:r>
            <a:r>
              <a:rPr lang="tr-TR" dirty="0" err="1"/>
              <a:t>herbir</a:t>
            </a:r>
            <a:r>
              <a:rPr lang="tr-TR" dirty="0"/>
              <a:t> eylemden yarar </a:t>
            </a:r>
            <a:r>
              <a:rPr lang="tr-TR" dirty="0" smtClean="0"/>
              <a:t>sağlamak </a:t>
            </a:r>
            <a:r>
              <a:rPr lang="tr-TR" dirty="0"/>
              <a:t>için </a:t>
            </a:r>
            <a:r>
              <a:rPr lang="tr-TR" dirty="0" err="1" smtClean="0"/>
              <a:t>biraraya</a:t>
            </a:r>
            <a:r>
              <a:rPr lang="tr-TR" dirty="0" smtClean="0"/>
              <a:t> getirilebilmesine bağlıdır, eğer </a:t>
            </a:r>
            <a:r>
              <a:rPr lang="tr-TR" dirty="0"/>
              <a:t>yakın </a:t>
            </a:r>
            <a:r>
              <a:rPr lang="tr-TR" dirty="0" smtClean="0"/>
              <a:t>değilse erişilebilir düğüm </a:t>
            </a:r>
            <a:r>
              <a:rPr lang="tr-TR" dirty="0"/>
              <a:t>noktasına </a:t>
            </a:r>
            <a:r>
              <a:rPr lang="tr-TR" dirty="0" smtClean="0"/>
              <a:t>bağlıdır. düğüm </a:t>
            </a:r>
            <a:r>
              <a:rPr lang="tr-TR" dirty="0"/>
              <a:t>noktalarının farklı </a:t>
            </a:r>
            <a:r>
              <a:rPr lang="tr-TR" dirty="0" smtClean="0"/>
              <a:t>ulaşım </a:t>
            </a:r>
            <a:r>
              <a:rPr lang="tr-TR" dirty="0"/>
              <a:t>türleri ile hizmet edilen </a:t>
            </a:r>
            <a:r>
              <a:rPr lang="tr-TR" dirty="0" smtClean="0"/>
              <a:t>bağlantıları </a:t>
            </a:r>
            <a:r>
              <a:rPr lang="tr-TR" dirty="0"/>
              <a:t>vardır. Demiryolu,</a:t>
            </a:r>
          </a:p>
          <a:p>
            <a:pPr algn="just">
              <a:lnSpc>
                <a:spcPct val="150000"/>
              </a:lnSpc>
            </a:pPr>
            <a:r>
              <a:rPr lang="tr-TR" dirty="0"/>
              <a:t>denizyolu ve havayolu </a:t>
            </a:r>
            <a:r>
              <a:rPr lang="tr-TR" dirty="0" smtClean="0"/>
              <a:t>bağlantıları </a:t>
            </a:r>
            <a:r>
              <a:rPr lang="tr-TR" dirty="0"/>
              <a:t>kenti daha </a:t>
            </a:r>
            <a:r>
              <a:rPr lang="tr-TR" dirty="0" smtClean="0"/>
              <a:t>geniş </a:t>
            </a:r>
            <a:r>
              <a:rPr lang="tr-TR" dirty="0"/>
              <a:t>bir ticaret ve </a:t>
            </a:r>
            <a:r>
              <a:rPr lang="tr-TR" dirty="0" smtClean="0"/>
              <a:t>dağıtım </a:t>
            </a:r>
            <a:r>
              <a:rPr lang="tr-TR" dirty="0"/>
              <a:t>anlamında</a:t>
            </a:r>
          </a:p>
          <a:p>
            <a:pPr algn="just">
              <a:lnSpc>
                <a:spcPct val="150000"/>
              </a:lnSpc>
            </a:pPr>
            <a:r>
              <a:rPr lang="tr-TR" dirty="0"/>
              <a:t>bütünlerken, yol ve toplu tasıma </a:t>
            </a:r>
            <a:r>
              <a:rPr lang="tr-TR" dirty="0" smtClean="0"/>
              <a:t>bağlantıları </a:t>
            </a:r>
            <a:r>
              <a:rPr lang="tr-TR" dirty="0"/>
              <a:t>genellikle yerel amaçlıdır. </a:t>
            </a:r>
            <a:r>
              <a:rPr lang="tr-TR" dirty="0" smtClean="0"/>
              <a:t>düğüm </a:t>
            </a:r>
            <a:r>
              <a:rPr lang="tr-TR" dirty="0"/>
              <a:t>noktaları ve</a:t>
            </a:r>
          </a:p>
          <a:p>
            <a:pPr algn="just">
              <a:lnSpc>
                <a:spcPct val="150000"/>
              </a:lnSpc>
            </a:pPr>
            <a:r>
              <a:rPr lang="tr-TR" dirty="0"/>
              <a:t>onların </a:t>
            </a:r>
            <a:r>
              <a:rPr lang="tr-TR" dirty="0" smtClean="0"/>
              <a:t>bağlantıları </a:t>
            </a:r>
            <a:r>
              <a:rPr lang="tr-TR" dirty="0"/>
              <a:t>arasındaki </a:t>
            </a:r>
            <a:r>
              <a:rPr lang="tr-TR" dirty="0" smtClean="0"/>
              <a:t>ilişki </a:t>
            </a:r>
            <a:r>
              <a:rPr lang="tr-TR" dirty="0"/>
              <a:t>sistemi her durumda tek bir kent biçimini ifade eder.</a:t>
            </a:r>
          </a:p>
        </p:txBody>
      </p:sp>
    </p:spTree>
    <p:extLst>
      <p:ext uri="{BB962C8B-B14F-4D97-AF65-F5344CB8AC3E}">
        <p14:creationId xmlns:p14="http://schemas.microsoft.com/office/powerpoint/2010/main" val="31994259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95536" y="1340768"/>
            <a:ext cx="7776864" cy="3000821"/>
          </a:xfrm>
          <a:prstGeom prst="rect">
            <a:avLst/>
          </a:prstGeom>
        </p:spPr>
        <p:txBody>
          <a:bodyPr wrap="square">
            <a:spAutoFit/>
          </a:bodyPr>
          <a:lstStyle/>
          <a:p>
            <a:pPr algn="just">
              <a:lnSpc>
                <a:spcPct val="150000"/>
              </a:lnSpc>
            </a:pPr>
            <a:r>
              <a:rPr lang="tr-TR" b="1" dirty="0" smtClean="0">
                <a:latin typeface="Tahoma" pitchFamily="34" charset="0"/>
                <a:ea typeface="Tahoma" pitchFamily="34" charset="0"/>
                <a:cs typeface="Tahoma" pitchFamily="34" charset="0"/>
              </a:rPr>
              <a:t>Metropoliten Alanlarda Ulaşım </a:t>
            </a:r>
            <a:r>
              <a:rPr lang="tr-TR" b="1" dirty="0">
                <a:latin typeface="Tahoma" pitchFamily="34" charset="0"/>
                <a:ea typeface="Tahoma" pitchFamily="34" charset="0"/>
                <a:cs typeface="Tahoma" pitchFamily="34" charset="0"/>
              </a:rPr>
              <a:t>Ağı Kademelenmesi</a:t>
            </a:r>
          </a:p>
          <a:p>
            <a:pPr algn="just">
              <a:lnSpc>
                <a:spcPct val="150000"/>
              </a:lnSpc>
            </a:pPr>
            <a:r>
              <a:rPr lang="tr-TR" dirty="0" smtClean="0">
                <a:latin typeface="Tahoma" pitchFamily="34" charset="0"/>
                <a:ea typeface="Tahoma" pitchFamily="34" charset="0"/>
                <a:cs typeface="Tahoma" pitchFamily="34" charset="0"/>
              </a:rPr>
              <a:t>Ulaşım </a:t>
            </a:r>
            <a:r>
              <a:rPr lang="tr-TR" dirty="0">
                <a:latin typeface="Tahoma" pitchFamily="34" charset="0"/>
                <a:ea typeface="Tahoma" pitchFamily="34" charset="0"/>
                <a:cs typeface="Tahoma" pitchFamily="34" charset="0"/>
              </a:rPr>
              <a:t>ağı kademelenmesi; </a:t>
            </a:r>
            <a:r>
              <a:rPr lang="tr-TR" dirty="0" smtClean="0">
                <a:latin typeface="Tahoma" pitchFamily="34" charset="0"/>
                <a:ea typeface="Tahoma" pitchFamily="34" charset="0"/>
                <a:cs typeface="Tahoma" pitchFamily="34" charset="0"/>
              </a:rPr>
              <a:t>ulaşım </a:t>
            </a:r>
            <a:r>
              <a:rPr lang="tr-TR" dirty="0">
                <a:latin typeface="Tahoma" pitchFamily="34" charset="0"/>
                <a:ea typeface="Tahoma" pitchFamily="34" charset="0"/>
                <a:cs typeface="Tahoma" pitchFamily="34" charset="0"/>
              </a:rPr>
              <a:t>ağı bağlantılarının kullanım </a:t>
            </a:r>
            <a:r>
              <a:rPr lang="tr-TR" dirty="0" smtClean="0">
                <a:latin typeface="Tahoma" pitchFamily="34" charset="0"/>
                <a:ea typeface="Tahoma" pitchFamily="34" charset="0"/>
                <a:cs typeface="Tahoma" pitchFamily="34" charset="0"/>
              </a:rPr>
              <a:t>yoğunluklarına (yolcu-araç-yük hacmi) ve arazi kullanımda yüklenilen işlevlere, ayrıca bu işlevlerin oransal dağılımına göre </a:t>
            </a:r>
            <a:r>
              <a:rPr lang="tr-TR" dirty="0">
                <a:latin typeface="Tahoma" pitchFamily="34" charset="0"/>
                <a:ea typeface="Tahoma" pitchFamily="34" charset="0"/>
                <a:cs typeface="Tahoma" pitchFamily="34" charset="0"/>
              </a:rPr>
              <a:t>yolların </a:t>
            </a:r>
            <a:r>
              <a:rPr lang="tr-TR" dirty="0" smtClean="0">
                <a:latin typeface="Tahoma" pitchFamily="34" charset="0"/>
                <a:ea typeface="Tahoma" pitchFamily="34" charset="0"/>
                <a:cs typeface="Tahoma" pitchFamily="34" charset="0"/>
              </a:rPr>
              <a:t>en kesit, boy kesit </a:t>
            </a:r>
            <a:r>
              <a:rPr lang="tr-TR" dirty="0">
                <a:latin typeface="Tahoma" pitchFamily="34" charset="0"/>
                <a:ea typeface="Tahoma" pitchFamily="34" charset="0"/>
                <a:cs typeface="Tahoma" pitchFamily="34" charset="0"/>
              </a:rPr>
              <a:t>ve hizmetlerinin </a:t>
            </a:r>
            <a:r>
              <a:rPr lang="tr-TR" dirty="0" smtClean="0">
                <a:latin typeface="Tahoma" pitchFamily="34" charset="0"/>
                <a:ea typeface="Tahoma" pitchFamily="34" charset="0"/>
                <a:cs typeface="Tahoma" pitchFamily="34" charset="0"/>
              </a:rPr>
              <a:t>belirlenmesidir. Ulaşım </a:t>
            </a:r>
            <a:r>
              <a:rPr lang="tr-TR" dirty="0">
                <a:latin typeface="Tahoma" pitchFamily="34" charset="0"/>
                <a:ea typeface="Tahoma" pitchFamily="34" charset="0"/>
                <a:cs typeface="Tahoma" pitchFamily="34" charset="0"/>
              </a:rPr>
              <a:t>ağı kademelenmesine </a:t>
            </a:r>
            <a:r>
              <a:rPr lang="tr-TR" dirty="0" smtClean="0">
                <a:latin typeface="Tahoma" pitchFamily="34" charset="0"/>
                <a:ea typeface="Tahoma" pitchFamily="34" charset="0"/>
                <a:cs typeface="Tahoma" pitchFamily="34" charset="0"/>
              </a:rPr>
              <a:t>ilişkin </a:t>
            </a:r>
            <a:r>
              <a:rPr lang="tr-TR" dirty="0">
                <a:latin typeface="Tahoma" pitchFamily="34" charset="0"/>
                <a:ea typeface="Tahoma" pitchFamily="34" charset="0"/>
                <a:cs typeface="Tahoma" pitchFamily="34" charset="0"/>
              </a:rPr>
              <a:t>olarak güzergahların </a:t>
            </a:r>
            <a:r>
              <a:rPr lang="tr-TR" dirty="0" smtClean="0">
                <a:latin typeface="Tahoma" pitchFamily="34" charset="0"/>
                <a:ea typeface="Tahoma" pitchFamily="34" charset="0"/>
                <a:cs typeface="Tahoma" pitchFamily="34" charset="0"/>
              </a:rPr>
              <a:t>ve rotaların </a:t>
            </a:r>
            <a:r>
              <a:rPr lang="tr-TR" dirty="0">
                <a:latin typeface="Tahoma" pitchFamily="34" charset="0"/>
                <a:ea typeface="Tahoma" pitchFamily="34" charset="0"/>
                <a:cs typeface="Tahoma" pitchFamily="34" charset="0"/>
              </a:rPr>
              <a:t>arazi kullanımda yeni </a:t>
            </a:r>
            <a:r>
              <a:rPr lang="tr-TR" dirty="0" smtClean="0">
                <a:latin typeface="Tahoma" pitchFamily="34" charset="0"/>
                <a:ea typeface="Tahoma" pitchFamily="34" charset="0"/>
                <a:cs typeface="Tahoma" pitchFamily="34" charset="0"/>
              </a:rPr>
              <a:t>gelişme alanlarını belirlemektedir.</a:t>
            </a:r>
          </a:p>
        </p:txBody>
      </p:sp>
    </p:spTree>
    <p:extLst>
      <p:ext uri="{BB962C8B-B14F-4D97-AF65-F5344CB8AC3E}">
        <p14:creationId xmlns:p14="http://schemas.microsoft.com/office/powerpoint/2010/main" val="28764809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474345"/>
            <a:ext cx="7776864" cy="5909310"/>
          </a:xfrm>
          <a:prstGeom prst="rect">
            <a:avLst/>
          </a:prstGeom>
        </p:spPr>
        <p:txBody>
          <a:bodyPr wrap="square">
            <a:spAutoFit/>
          </a:bodyPr>
          <a:lstStyle/>
          <a:p>
            <a:pPr algn="just">
              <a:lnSpc>
                <a:spcPct val="150000"/>
              </a:lnSpc>
            </a:pPr>
            <a:r>
              <a:rPr lang="tr-TR" dirty="0">
                <a:latin typeface="Tahoma" pitchFamily="34" charset="0"/>
                <a:ea typeface="Tahoma" pitchFamily="34" charset="0"/>
                <a:cs typeface="Tahoma" pitchFamily="34" charset="0"/>
              </a:rPr>
              <a:t>Karayolları genel olarak kentler/yerleşmeler arası yollar ile </a:t>
            </a:r>
            <a:r>
              <a:rPr lang="tr-TR" dirty="0" err="1">
                <a:latin typeface="Tahoma" pitchFamily="34" charset="0"/>
                <a:ea typeface="Tahoma" pitchFamily="34" charset="0"/>
                <a:cs typeface="Tahoma" pitchFamily="34" charset="0"/>
              </a:rPr>
              <a:t>kentiçi</a:t>
            </a:r>
            <a:r>
              <a:rPr lang="tr-TR" dirty="0">
                <a:latin typeface="Tahoma" pitchFamily="34" charset="0"/>
                <a:ea typeface="Tahoma" pitchFamily="34" charset="0"/>
                <a:cs typeface="Tahoma" pitchFamily="34" charset="0"/>
              </a:rPr>
              <a:t> yollar olmak üzere iki ana bölüme ayrılmaktadır. Ülkemizde karayolu ulaşım ağı Karayolları Genel Müdürlüğü tarafından yüklendikleri işlevler ve yetkili kurumlar açısından aşağıdaki gibi kademelendirilmektedir (Karayolları Genel Müdürlüğü, 2008, Devlet İstatistik Enstitüsü, 2008):</a:t>
            </a:r>
          </a:p>
          <a:p>
            <a:pPr algn="just">
              <a:lnSpc>
                <a:spcPct val="150000"/>
              </a:lnSpc>
            </a:pPr>
            <a:r>
              <a:rPr lang="tr-TR" dirty="0">
                <a:latin typeface="Tahoma" pitchFamily="34" charset="0"/>
                <a:ea typeface="Tahoma" pitchFamily="34" charset="0"/>
                <a:cs typeface="Tahoma" pitchFamily="34" charset="0"/>
              </a:rPr>
              <a:t>• Otoyollar (Karayolları Genel Müdürlüğü veya özel kurumlar)</a:t>
            </a:r>
          </a:p>
          <a:p>
            <a:pPr algn="just">
              <a:lnSpc>
                <a:spcPct val="150000"/>
              </a:lnSpc>
            </a:pPr>
            <a:r>
              <a:rPr lang="tr-TR" dirty="0">
                <a:latin typeface="Tahoma" pitchFamily="34" charset="0"/>
                <a:ea typeface="Tahoma" pitchFamily="34" charset="0"/>
                <a:cs typeface="Tahoma" pitchFamily="34" charset="0"/>
              </a:rPr>
              <a:t>• Devlet Yolları (Karayolları Genel Müdürlüğü)</a:t>
            </a:r>
          </a:p>
          <a:p>
            <a:pPr algn="just">
              <a:lnSpc>
                <a:spcPct val="150000"/>
              </a:lnSpc>
            </a:pPr>
            <a:r>
              <a:rPr lang="tr-TR" dirty="0">
                <a:latin typeface="Tahoma" pitchFamily="34" charset="0"/>
                <a:ea typeface="Tahoma" pitchFamily="34" charset="0"/>
                <a:cs typeface="Tahoma" pitchFamily="34" charset="0"/>
              </a:rPr>
              <a:t>• İl Yolları (Karayolları Genel Müdürlüğü)</a:t>
            </a:r>
          </a:p>
          <a:p>
            <a:pPr algn="just">
              <a:lnSpc>
                <a:spcPct val="150000"/>
              </a:lnSpc>
            </a:pPr>
            <a:r>
              <a:rPr lang="tr-TR" dirty="0">
                <a:latin typeface="Tahoma" pitchFamily="34" charset="0"/>
                <a:ea typeface="Tahoma" pitchFamily="34" charset="0"/>
                <a:cs typeface="Tahoma" pitchFamily="34" charset="0"/>
              </a:rPr>
              <a:t>• Köy Yolları </a:t>
            </a:r>
            <a:r>
              <a:rPr lang="tr-TR" dirty="0" smtClean="0">
                <a:latin typeface="Tahoma" pitchFamily="34" charset="0"/>
                <a:ea typeface="Tahoma" pitchFamily="34" charset="0"/>
                <a:cs typeface="Tahoma" pitchFamily="34" charset="0"/>
              </a:rPr>
              <a:t>(eski Bayındırlık ve İskan Bakanlığı, yeni </a:t>
            </a:r>
            <a:r>
              <a:rPr lang="tr-TR" dirty="0">
                <a:latin typeface="Tahoma" pitchFamily="34" charset="0"/>
                <a:ea typeface="Tahoma" pitchFamily="34" charset="0"/>
                <a:cs typeface="Tahoma" pitchFamily="34" charset="0"/>
              </a:rPr>
              <a:t>Çevre ,Orman ve Şehircilik Bakanlığı</a:t>
            </a:r>
            <a:r>
              <a:rPr lang="tr-TR" dirty="0" smtClean="0">
                <a:latin typeface="Tahoma" pitchFamily="34" charset="0"/>
                <a:ea typeface="Tahoma" pitchFamily="34" charset="0"/>
                <a:cs typeface="Tahoma" pitchFamily="34" charset="0"/>
              </a:rPr>
              <a:t> )</a:t>
            </a:r>
            <a:endParaRPr lang="tr-TR" dirty="0">
              <a:latin typeface="Tahoma" pitchFamily="34" charset="0"/>
              <a:ea typeface="Tahoma" pitchFamily="34" charset="0"/>
              <a:cs typeface="Tahoma" pitchFamily="34" charset="0"/>
            </a:endParaRPr>
          </a:p>
          <a:p>
            <a:pPr algn="just">
              <a:lnSpc>
                <a:spcPct val="150000"/>
              </a:lnSpc>
            </a:pPr>
            <a:r>
              <a:rPr lang="tr-TR" dirty="0">
                <a:latin typeface="Tahoma" pitchFamily="34" charset="0"/>
                <a:ea typeface="Tahoma" pitchFamily="34" charset="0"/>
                <a:cs typeface="Tahoma" pitchFamily="34" charset="0"/>
              </a:rPr>
              <a:t>• Turizme Hizmet Veren Yollar (Kültür ve Turizm Bakanlığı’nca sağlanan finansmanla Karayolları Genel Müdürlüğü tarafından yaptırılır)</a:t>
            </a:r>
          </a:p>
          <a:p>
            <a:pPr algn="just">
              <a:lnSpc>
                <a:spcPct val="150000"/>
              </a:lnSpc>
            </a:pPr>
            <a:r>
              <a:rPr lang="tr-TR" dirty="0">
                <a:latin typeface="Tahoma" pitchFamily="34" charset="0"/>
                <a:ea typeface="Tahoma" pitchFamily="34" charset="0"/>
                <a:cs typeface="Tahoma" pitchFamily="34" charset="0"/>
              </a:rPr>
              <a:t>• Orman Yolları (Çevre ,Orman ve Şehircilik Bakanlığı)</a:t>
            </a:r>
          </a:p>
          <a:p>
            <a:pPr algn="just">
              <a:lnSpc>
                <a:spcPct val="150000"/>
              </a:lnSpc>
            </a:pPr>
            <a:r>
              <a:rPr lang="tr-TR" dirty="0">
                <a:latin typeface="Tahoma" pitchFamily="34" charset="0"/>
                <a:ea typeface="Tahoma" pitchFamily="34" charset="0"/>
                <a:cs typeface="Tahoma" pitchFamily="34" charset="0"/>
              </a:rPr>
              <a:t>• </a:t>
            </a:r>
            <a:r>
              <a:rPr lang="tr-TR" dirty="0" err="1">
                <a:latin typeface="Tahoma" pitchFamily="34" charset="0"/>
                <a:ea typeface="Tahoma" pitchFamily="34" charset="0"/>
                <a:cs typeface="Tahoma" pitchFamily="34" charset="0"/>
              </a:rPr>
              <a:t>Kentiçi</a:t>
            </a:r>
            <a:r>
              <a:rPr lang="tr-TR" dirty="0">
                <a:latin typeface="Tahoma" pitchFamily="34" charset="0"/>
                <a:ea typeface="Tahoma" pitchFamily="34" charset="0"/>
                <a:cs typeface="Tahoma" pitchFamily="34" charset="0"/>
              </a:rPr>
              <a:t> Yollar (Yerel yönetim, Belediye)</a:t>
            </a:r>
          </a:p>
        </p:txBody>
      </p:sp>
    </p:spTree>
    <p:extLst>
      <p:ext uri="{BB962C8B-B14F-4D97-AF65-F5344CB8AC3E}">
        <p14:creationId xmlns:p14="http://schemas.microsoft.com/office/powerpoint/2010/main" val="31547966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188640"/>
            <a:ext cx="7776864" cy="6324808"/>
          </a:xfrm>
          <a:prstGeom prst="rect">
            <a:avLst/>
          </a:prstGeom>
        </p:spPr>
        <p:txBody>
          <a:bodyPr wrap="square">
            <a:spAutoFit/>
          </a:bodyPr>
          <a:lstStyle/>
          <a:p>
            <a:pPr algn="just">
              <a:lnSpc>
                <a:spcPct val="150000"/>
              </a:lnSpc>
            </a:pPr>
            <a:r>
              <a:rPr lang="tr-TR" dirty="0" smtClean="0">
                <a:latin typeface="Tahoma" pitchFamily="34" charset="0"/>
                <a:ea typeface="Tahoma" pitchFamily="34" charset="0"/>
                <a:cs typeface="Tahoma" pitchFamily="34" charset="0"/>
              </a:rPr>
              <a:t>Ulaşım </a:t>
            </a:r>
            <a:r>
              <a:rPr lang="tr-TR" dirty="0">
                <a:latin typeface="Tahoma" pitchFamily="34" charset="0"/>
                <a:ea typeface="Tahoma" pitchFamily="34" charset="0"/>
                <a:cs typeface="Tahoma" pitchFamily="34" charset="0"/>
              </a:rPr>
              <a:t>kademelenmesinde </a:t>
            </a:r>
            <a:r>
              <a:rPr lang="tr-TR" dirty="0" smtClean="0">
                <a:latin typeface="Tahoma" pitchFamily="34" charset="0"/>
                <a:ea typeface="Tahoma" pitchFamily="34" charset="0"/>
                <a:cs typeface="Tahoma" pitchFamily="34" charset="0"/>
              </a:rPr>
              <a:t>hiyerarşik </a:t>
            </a:r>
            <a:r>
              <a:rPr lang="tr-TR" dirty="0">
                <a:latin typeface="Tahoma" pitchFamily="34" charset="0"/>
                <a:ea typeface="Tahoma" pitchFamily="34" charset="0"/>
                <a:cs typeface="Tahoma" pitchFamily="34" charset="0"/>
              </a:rPr>
              <a:t>açıdan en üstte </a:t>
            </a:r>
            <a:r>
              <a:rPr lang="tr-TR" b="1" dirty="0">
                <a:latin typeface="Tahoma" pitchFamily="34" charset="0"/>
                <a:ea typeface="Tahoma" pitchFamily="34" charset="0"/>
                <a:cs typeface="Tahoma" pitchFamily="34" charset="0"/>
              </a:rPr>
              <a:t>otoyollar</a:t>
            </a:r>
            <a:r>
              <a:rPr lang="tr-TR" dirty="0">
                <a:latin typeface="Tahoma" pitchFamily="34" charset="0"/>
                <a:ea typeface="Tahoma" pitchFamily="34" charset="0"/>
                <a:cs typeface="Tahoma" pitchFamily="34" charset="0"/>
              </a:rPr>
              <a:t> </a:t>
            </a:r>
            <a:r>
              <a:rPr lang="tr-TR" dirty="0" smtClean="0">
                <a:latin typeface="Tahoma" pitchFamily="34" charset="0"/>
                <a:ea typeface="Tahoma" pitchFamily="34" charset="0"/>
                <a:cs typeface="Tahoma" pitchFamily="34" charset="0"/>
              </a:rPr>
              <a:t>yer almaktadır. </a:t>
            </a:r>
            <a:r>
              <a:rPr lang="tr-TR" dirty="0">
                <a:latin typeface="Tahoma" pitchFamily="34" charset="0"/>
                <a:ea typeface="Tahoma" pitchFamily="34" charset="0"/>
                <a:cs typeface="Tahoma" pitchFamily="34" charset="0"/>
              </a:rPr>
              <a:t>Bu </a:t>
            </a:r>
            <a:r>
              <a:rPr lang="tr-TR" dirty="0" smtClean="0">
                <a:latin typeface="Tahoma" pitchFamily="34" charset="0"/>
                <a:ea typeface="Tahoma" pitchFamily="34" charset="0"/>
                <a:cs typeface="Tahoma" pitchFamily="34" charset="0"/>
              </a:rPr>
              <a:t>yollar güzergah </a:t>
            </a:r>
            <a:r>
              <a:rPr lang="tr-TR" dirty="0">
                <a:latin typeface="Tahoma" pitchFamily="34" charset="0"/>
                <a:ea typeface="Tahoma" pitchFamily="34" charset="0"/>
                <a:cs typeface="Tahoma" pitchFamily="34" charset="0"/>
              </a:rPr>
              <a:t>üzerindeki araç trafiğinin kesintisiz olarak </a:t>
            </a:r>
            <a:r>
              <a:rPr lang="tr-TR" dirty="0" smtClean="0">
                <a:latin typeface="Tahoma" pitchFamily="34" charset="0"/>
                <a:ea typeface="Tahoma" pitchFamily="34" charset="0"/>
                <a:cs typeface="Tahoma" pitchFamily="34" charset="0"/>
              </a:rPr>
              <a:t>işlediği </a:t>
            </a:r>
            <a:r>
              <a:rPr lang="tr-TR" dirty="0">
                <a:latin typeface="Tahoma" pitchFamily="34" charset="0"/>
                <a:ea typeface="Tahoma" pitchFamily="34" charset="0"/>
                <a:cs typeface="Tahoma" pitchFamily="34" charset="0"/>
              </a:rPr>
              <a:t>hız yollarıdır. Büyük </a:t>
            </a:r>
            <a:r>
              <a:rPr lang="tr-TR" dirty="0" smtClean="0">
                <a:latin typeface="Tahoma" pitchFamily="34" charset="0"/>
                <a:ea typeface="Tahoma" pitchFamily="34" charset="0"/>
                <a:cs typeface="Tahoma" pitchFamily="34" charset="0"/>
              </a:rPr>
              <a:t>trafik hacmine </a:t>
            </a:r>
            <a:r>
              <a:rPr lang="tr-TR" dirty="0">
                <a:latin typeface="Tahoma" pitchFamily="34" charset="0"/>
                <a:ea typeface="Tahoma" pitchFamily="34" charset="0"/>
                <a:cs typeface="Tahoma" pitchFamily="34" charset="0"/>
              </a:rPr>
              <a:t>yüksek hızlı seyir imkanı sağlayan otoyollar </a:t>
            </a:r>
            <a:r>
              <a:rPr lang="tr-TR" dirty="0" smtClean="0">
                <a:latin typeface="Tahoma" pitchFamily="34" charset="0"/>
                <a:ea typeface="Tahoma" pitchFamily="34" charset="0"/>
                <a:cs typeface="Tahoma" pitchFamily="34" charset="0"/>
              </a:rPr>
              <a:t>karşılıklı </a:t>
            </a:r>
            <a:r>
              <a:rPr lang="tr-TR" dirty="0">
                <a:latin typeface="Tahoma" pitchFamily="34" charset="0"/>
                <a:ea typeface="Tahoma" pitchFamily="34" charset="0"/>
                <a:cs typeface="Tahoma" pitchFamily="34" charset="0"/>
              </a:rPr>
              <a:t>yönlerde (</a:t>
            </a:r>
            <a:r>
              <a:rPr lang="tr-TR" dirty="0" smtClean="0">
                <a:latin typeface="Tahoma" pitchFamily="34" charset="0"/>
                <a:ea typeface="Tahoma" pitchFamily="34" charset="0"/>
                <a:cs typeface="Tahoma" pitchFamily="34" charset="0"/>
              </a:rPr>
              <a:t>geliş-gidiş) </a:t>
            </a:r>
            <a:r>
              <a:rPr lang="tr-TR" dirty="0">
                <a:latin typeface="Tahoma" pitchFamily="34" charset="0"/>
                <a:ea typeface="Tahoma" pitchFamily="34" charset="0"/>
                <a:cs typeface="Tahoma" pitchFamily="34" charset="0"/>
              </a:rPr>
              <a:t>en </a:t>
            </a:r>
            <a:r>
              <a:rPr lang="tr-TR" dirty="0" smtClean="0">
                <a:latin typeface="Tahoma" pitchFamily="34" charset="0"/>
                <a:ea typeface="Tahoma" pitchFamily="34" charset="0"/>
                <a:cs typeface="Tahoma" pitchFamily="34" charset="0"/>
              </a:rPr>
              <a:t>az ikişer şeritli </a:t>
            </a:r>
            <a:r>
              <a:rPr lang="tr-TR" dirty="0">
                <a:latin typeface="Tahoma" pitchFamily="34" charset="0"/>
                <a:ea typeface="Tahoma" pitchFamily="34" charset="0"/>
                <a:cs typeface="Tahoma" pitchFamily="34" charset="0"/>
              </a:rPr>
              <a:t>(2x2) olmak üzere toplam dört </a:t>
            </a:r>
            <a:r>
              <a:rPr lang="tr-TR" dirty="0" smtClean="0">
                <a:latin typeface="Tahoma" pitchFamily="34" charset="0"/>
                <a:ea typeface="Tahoma" pitchFamily="34" charset="0"/>
                <a:cs typeface="Tahoma" pitchFamily="34" charset="0"/>
              </a:rPr>
              <a:t>şeritli </a:t>
            </a:r>
            <a:r>
              <a:rPr lang="tr-TR" dirty="0">
                <a:latin typeface="Tahoma" pitchFamily="34" charset="0"/>
                <a:ea typeface="Tahoma" pitchFamily="34" charset="0"/>
                <a:cs typeface="Tahoma" pitchFamily="34" charset="0"/>
              </a:rPr>
              <a:t>ve refüj ile ortadan </a:t>
            </a:r>
            <a:r>
              <a:rPr lang="tr-TR" dirty="0" smtClean="0">
                <a:latin typeface="Tahoma" pitchFamily="34" charset="0"/>
                <a:ea typeface="Tahoma" pitchFamily="34" charset="0"/>
                <a:cs typeface="Tahoma" pitchFamily="34" charset="0"/>
              </a:rPr>
              <a:t>bölünmüş, </a:t>
            </a:r>
            <a:r>
              <a:rPr lang="tr-TR" dirty="0">
                <a:latin typeface="Tahoma" pitchFamily="34" charset="0"/>
                <a:ea typeface="Tahoma" pitchFamily="34" charset="0"/>
                <a:cs typeface="Tahoma" pitchFamily="34" charset="0"/>
              </a:rPr>
              <a:t>tam </a:t>
            </a:r>
            <a:r>
              <a:rPr lang="tr-TR" dirty="0" smtClean="0">
                <a:latin typeface="Tahoma" pitchFamily="34" charset="0"/>
                <a:ea typeface="Tahoma" pitchFamily="34" charset="0"/>
                <a:cs typeface="Tahoma" pitchFamily="34" charset="0"/>
              </a:rPr>
              <a:t>erişim kontrollü </a:t>
            </a:r>
            <a:r>
              <a:rPr lang="tr-TR" dirty="0">
                <a:latin typeface="Tahoma" pitchFamily="34" charset="0"/>
                <a:ea typeface="Tahoma" pitchFamily="34" charset="0"/>
                <a:cs typeface="Tahoma" pitchFamily="34" charset="0"/>
              </a:rPr>
              <a:t>olarak tasarlanmaktadır. Otoyollarda farklı yönlerden yola </a:t>
            </a:r>
            <a:r>
              <a:rPr lang="tr-TR" dirty="0" smtClean="0">
                <a:latin typeface="Tahoma" pitchFamily="34" charset="0"/>
                <a:ea typeface="Tahoma" pitchFamily="34" charset="0"/>
                <a:cs typeface="Tahoma" pitchFamily="34" charset="0"/>
              </a:rPr>
              <a:t>giriş-çıkış köprülü kavşaklarla </a:t>
            </a:r>
            <a:r>
              <a:rPr lang="tr-TR" dirty="0">
                <a:latin typeface="Tahoma" pitchFamily="34" charset="0"/>
                <a:ea typeface="Tahoma" pitchFamily="34" charset="0"/>
                <a:cs typeface="Tahoma" pitchFamily="34" charset="0"/>
              </a:rPr>
              <a:t>sağlanmaktadır; ayrıca bir yönde akan trafikte yola katılım ve </a:t>
            </a:r>
            <a:r>
              <a:rPr lang="tr-TR" dirty="0" smtClean="0">
                <a:latin typeface="Tahoma" pitchFamily="34" charset="0"/>
                <a:ea typeface="Tahoma" pitchFamily="34" charset="0"/>
                <a:cs typeface="Tahoma" pitchFamily="34" charset="0"/>
              </a:rPr>
              <a:t>çıkışlar da bulunmaktadır.</a:t>
            </a:r>
          </a:p>
          <a:p>
            <a:pPr algn="just">
              <a:lnSpc>
                <a:spcPct val="150000"/>
              </a:lnSpc>
            </a:pPr>
            <a:r>
              <a:rPr lang="tr-TR" b="1" dirty="0">
                <a:latin typeface="Tahoma" pitchFamily="34" charset="0"/>
                <a:ea typeface="Tahoma" pitchFamily="34" charset="0"/>
                <a:cs typeface="Tahoma" pitchFamily="34" charset="0"/>
              </a:rPr>
              <a:t>Devlet yolları </a:t>
            </a:r>
            <a:r>
              <a:rPr lang="tr-TR" dirty="0">
                <a:latin typeface="Tahoma" pitchFamily="34" charset="0"/>
                <a:ea typeface="Tahoma" pitchFamily="34" charset="0"/>
                <a:cs typeface="Tahoma" pitchFamily="34" charset="0"/>
              </a:rPr>
              <a:t>önemli bölge ve il merkezlerini deniz, hava ve demiryolu istasyon, </a:t>
            </a:r>
            <a:r>
              <a:rPr lang="tr-TR" dirty="0" smtClean="0">
                <a:latin typeface="Tahoma" pitchFamily="34" charset="0"/>
                <a:ea typeface="Tahoma" pitchFamily="34" charset="0"/>
                <a:cs typeface="Tahoma" pitchFamily="34" charset="0"/>
              </a:rPr>
              <a:t>iskele, limanları </a:t>
            </a:r>
            <a:r>
              <a:rPr lang="tr-TR" dirty="0">
                <a:latin typeface="Tahoma" pitchFamily="34" charset="0"/>
                <a:ea typeface="Tahoma" pitchFamily="34" charset="0"/>
                <a:cs typeface="Tahoma" pitchFamily="34" charset="0"/>
              </a:rPr>
              <a:t>birbirine bağlayan birinci derecede anayollardır. Aynı zamanda ülkeyi </a:t>
            </a:r>
            <a:r>
              <a:rPr lang="tr-TR" dirty="0" smtClean="0">
                <a:latin typeface="Tahoma" pitchFamily="34" charset="0"/>
                <a:ea typeface="Tahoma" pitchFamily="34" charset="0"/>
                <a:cs typeface="Tahoma" pitchFamily="34" charset="0"/>
              </a:rPr>
              <a:t>komsu ülkelere </a:t>
            </a:r>
            <a:r>
              <a:rPr lang="tr-TR" dirty="0">
                <a:latin typeface="Tahoma" pitchFamily="34" charset="0"/>
                <a:ea typeface="Tahoma" pitchFamily="34" charset="0"/>
                <a:cs typeface="Tahoma" pitchFamily="34" charset="0"/>
              </a:rPr>
              <a:t>bağlayan yollardır. Devlet yolları önem derecelerine göre </a:t>
            </a:r>
            <a:r>
              <a:rPr lang="tr-TR" dirty="0" smtClean="0">
                <a:latin typeface="Tahoma" pitchFamily="34" charset="0"/>
                <a:ea typeface="Tahoma" pitchFamily="34" charset="0"/>
                <a:cs typeface="Tahoma" pitchFamily="34" charset="0"/>
              </a:rPr>
              <a:t>bölünmüş veya bölünmemiş </a:t>
            </a:r>
            <a:r>
              <a:rPr lang="tr-TR" dirty="0">
                <a:latin typeface="Tahoma" pitchFamily="34" charset="0"/>
                <a:ea typeface="Tahoma" pitchFamily="34" charset="0"/>
                <a:cs typeface="Tahoma" pitchFamily="34" charset="0"/>
              </a:rPr>
              <a:t>yollar olabilir. Ayrıca devlet yolları da kendi içinde birinci, ikinci ve </a:t>
            </a:r>
            <a:r>
              <a:rPr lang="tr-TR" dirty="0" smtClean="0">
                <a:latin typeface="Tahoma" pitchFamily="34" charset="0"/>
                <a:ea typeface="Tahoma" pitchFamily="34" charset="0"/>
                <a:cs typeface="Tahoma" pitchFamily="34" charset="0"/>
              </a:rPr>
              <a:t>üçüncü kademe </a:t>
            </a:r>
            <a:r>
              <a:rPr lang="tr-TR" dirty="0">
                <a:latin typeface="Tahoma" pitchFamily="34" charset="0"/>
                <a:ea typeface="Tahoma" pitchFamily="34" charset="0"/>
                <a:cs typeface="Tahoma" pitchFamily="34" charset="0"/>
              </a:rPr>
              <a:t>yol olarak sınıflandırılmaktadır. Tam </a:t>
            </a:r>
            <a:r>
              <a:rPr lang="tr-TR" dirty="0" smtClean="0">
                <a:latin typeface="Tahoma" pitchFamily="34" charset="0"/>
                <a:ea typeface="Tahoma" pitchFamily="34" charset="0"/>
                <a:cs typeface="Tahoma" pitchFamily="34" charset="0"/>
              </a:rPr>
              <a:t>erişim  kontrollü </a:t>
            </a:r>
            <a:r>
              <a:rPr lang="tr-TR" dirty="0">
                <a:latin typeface="Tahoma" pitchFamily="34" charset="0"/>
                <a:ea typeface="Tahoma" pitchFamily="34" charset="0"/>
                <a:cs typeface="Tahoma" pitchFamily="34" charset="0"/>
              </a:rPr>
              <a:t>olmayan yollarda </a:t>
            </a:r>
            <a:r>
              <a:rPr lang="tr-TR" dirty="0" smtClean="0">
                <a:latin typeface="Tahoma" pitchFamily="34" charset="0"/>
                <a:ea typeface="Tahoma" pitchFamily="34" charset="0"/>
                <a:cs typeface="Tahoma" pitchFamily="34" charset="0"/>
              </a:rPr>
              <a:t>hemzemin giriş-çıkışlar </a:t>
            </a:r>
            <a:r>
              <a:rPr lang="tr-TR" dirty="0">
                <a:latin typeface="Tahoma" pitchFamily="34" charset="0"/>
                <a:ea typeface="Tahoma" pitchFamily="34" charset="0"/>
                <a:cs typeface="Tahoma" pitchFamily="34" charset="0"/>
              </a:rPr>
              <a:t>bulunmaktadır</a:t>
            </a:r>
            <a:r>
              <a:rPr lang="tr-TR" dirty="0" smtClean="0">
                <a:latin typeface="Tahoma" pitchFamily="34" charset="0"/>
                <a:ea typeface="Tahoma" pitchFamily="34" charset="0"/>
                <a:cs typeface="Tahoma" pitchFamily="34" charset="0"/>
              </a:rPr>
              <a:t>.</a:t>
            </a:r>
            <a:endParaRPr lang="tr-TR"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6350425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1315</Words>
  <Application>Microsoft Office PowerPoint</Application>
  <PresentationFormat>Ekran Gösterisi (4:3)</PresentationFormat>
  <Paragraphs>51</Paragraphs>
  <Slides>14</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14</vt:i4>
      </vt:variant>
    </vt:vector>
  </HeadingPairs>
  <TitlesOfParts>
    <vt:vector size="19" baseType="lpstr">
      <vt:lpstr>Arial</vt:lpstr>
      <vt:lpstr>Calibri</vt:lpstr>
      <vt:lpstr>Tahoma</vt:lpstr>
      <vt:lpstr>Times New Roman</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pc</dc:creator>
  <cp:lastModifiedBy>Sedef</cp:lastModifiedBy>
  <cp:revision>2</cp:revision>
  <dcterms:created xsi:type="dcterms:W3CDTF">2014-12-22T09:56:41Z</dcterms:created>
  <dcterms:modified xsi:type="dcterms:W3CDTF">2023-04-03T08:59:17Z</dcterms:modified>
</cp:coreProperties>
</file>