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67" r:id="rId4"/>
    <p:sldId id="258" r:id="rId5"/>
    <p:sldId id="259" r:id="rId6"/>
    <p:sldId id="260" r:id="rId7"/>
    <p:sldId id="261" r:id="rId8"/>
    <p:sldId id="262" r:id="rId9"/>
    <p:sldId id="263" r:id="rId10"/>
    <p:sldId id="264" r:id="rId11"/>
    <p:sldId id="265" r:id="rId12"/>
    <p:sldId id="266"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1047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379896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476780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EEB0C37-3C6D-44C8-9133-E06FD3CCD16A}" type="datetimeFigureOut">
              <a:rPr lang="tr-TR" smtClean="0"/>
              <a:t>14.10.2020</a:t>
            </a:fld>
            <a:endParaRPr lang="tr-TR"/>
          </a:p>
        </p:txBody>
      </p:sp>
      <p:sp>
        <p:nvSpPr>
          <p:cNvPr id="6" name="Footer Placeholder 5"/>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938182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EEB0C37-3C6D-44C8-9133-E06FD3CCD16A}" type="datetimeFigureOut">
              <a:rPr lang="tr-TR" smtClean="0"/>
              <a:t>14.10.2020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3964507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EEB0C37-3C6D-44C8-9133-E06FD3CCD16A}" type="datetimeFigureOut">
              <a:rPr lang="tr-TR" smtClean="0"/>
              <a:t>14.10.2020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117913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EB0C37-3C6D-44C8-9133-E06FD3CCD16A}" type="datetimeFigureOut">
              <a:rPr lang="tr-TR" smtClean="0"/>
              <a:t>14.10.2020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2950746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EEB0C37-3C6D-44C8-9133-E06FD3CCD16A}" type="datetimeFigureOut">
              <a:rPr lang="tr-TR" smtClean="0"/>
              <a:t>14.10.2020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3599782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EEB0C37-3C6D-44C8-9133-E06FD3CCD16A}" type="datetimeFigureOut">
              <a:rPr lang="tr-TR" smtClean="0"/>
              <a:t>14.10.2020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1424744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3788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5D38B2-8DE6-4347-ADEC-470D55E44774}"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3435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8EEB0C37-3C6D-44C8-9133-E06FD3CCD16A}" type="datetimeFigureOut">
              <a:rPr lang="tr-TR" smtClean="0"/>
              <a:t>14.10.2020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1479299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8EEB0C37-3C6D-44C8-9133-E06FD3CCD16A}" type="datetimeFigureOut">
              <a:rPr lang="tr-TR" smtClean="0"/>
              <a:t>14.10.2020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5D38B2-8DE6-4347-ADEC-470D55E44774}"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1754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8EEB0C37-3C6D-44C8-9133-E06FD3CCD16A}" type="datetimeFigureOut">
              <a:rPr lang="tr-TR" smtClean="0"/>
              <a:t>14.10.2020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3281486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333635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EB0C37-3C6D-44C8-9133-E06FD3CCD16A}" type="datetimeFigureOut">
              <a:rPr lang="tr-TR" smtClean="0"/>
              <a:t>14.10.2020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5D38B2-8DE6-4347-ADEC-470D55E44774}" type="slidenum">
              <a:rPr lang="tr-TR" smtClean="0"/>
              <a:t>‹#›</a:t>
            </a:fld>
            <a:endParaRPr lang="tr-TR"/>
          </a:p>
        </p:txBody>
      </p:sp>
    </p:spTree>
    <p:extLst>
      <p:ext uri="{BB962C8B-B14F-4D97-AF65-F5344CB8AC3E}">
        <p14:creationId xmlns:p14="http://schemas.microsoft.com/office/powerpoint/2010/main" val="1849522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EEB0C37-3C6D-44C8-9133-E06FD3CCD16A}" type="datetimeFigureOut">
              <a:rPr lang="tr-TR" smtClean="0"/>
              <a:t>14.10.2020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C5D38B2-8DE6-4347-ADEC-470D55E44774}" type="slidenum">
              <a:rPr lang="tr-TR" smtClean="0"/>
              <a:t>‹#›</a:t>
            </a:fld>
            <a:endParaRPr lang="tr-TR"/>
          </a:p>
        </p:txBody>
      </p:sp>
    </p:spTree>
    <p:extLst>
      <p:ext uri="{BB962C8B-B14F-4D97-AF65-F5344CB8AC3E}">
        <p14:creationId xmlns:p14="http://schemas.microsoft.com/office/powerpoint/2010/main" val="276238895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531F99-E432-4D91-8E8B-164BB2C35467}"/>
              </a:ext>
            </a:extLst>
          </p:cNvPr>
          <p:cNvSpPr>
            <a:spLocks noGrp="1"/>
          </p:cNvSpPr>
          <p:nvPr>
            <p:ph type="ctrTitle"/>
          </p:nvPr>
        </p:nvSpPr>
        <p:spPr/>
        <p:txBody>
          <a:bodyPr/>
          <a:lstStyle/>
          <a:p>
            <a:r>
              <a:rPr lang="tr-TR" dirty="0" err="1"/>
              <a:t>Edmund</a:t>
            </a:r>
            <a:r>
              <a:rPr lang="tr-TR" dirty="0"/>
              <a:t> </a:t>
            </a:r>
            <a:r>
              <a:rPr lang="tr-TR" dirty="0" err="1"/>
              <a:t>Burke</a:t>
            </a:r>
            <a:endParaRPr lang="tr-TR" dirty="0"/>
          </a:p>
        </p:txBody>
      </p:sp>
      <p:sp>
        <p:nvSpPr>
          <p:cNvPr id="3" name="Alt Başlık 2">
            <a:extLst>
              <a:ext uri="{FF2B5EF4-FFF2-40B4-BE49-F238E27FC236}">
                <a16:creationId xmlns:a16="http://schemas.microsoft.com/office/drawing/2014/main" id="{410D22DD-684E-40C6-A3DA-9A5554DECBED}"/>
              </a:ext>
            </a:extLst>
          </p:cNvPr>
          <p:cNvSpPr>
            <a:spLocks noGrp="1"/>
          </p:cNvSpPr>
          <p:nvPr>
            <p:ph type="subTitle" idx="1"/>
          </p:nvPr>
        </p:nvSpPr>
        <p:spPr/>
        <p:txBody>
          <a:bodyPr/>
          <a:lstStyle/>
          <a:p>
            <a:r>
              <a:rPr lang="tr-TR" dirty="0"/>
              <a:t>(12 Ocak 1729 Dublin - 9 Temmuz 1797 </a:t>
            </a:r>
            <a:r>
              <a:rPr lang="tr-TR" dirty="0" err="1"/>
              <a:t>Beaconsfield</a:t>
            </a:r>
            <a:r>
              <a:rPr lang="tr-TR" dirty="0"/>
              <a:t>)</a:t>
            </a:r>
          </a:p>
        </p:txBody>
      </p:sp>
    </p:spTree>
    <p:extLst>
      <p:ext uri="{BB962C8B-B14F-4D97-AF65-F5344CB8AC3E}">
        <p14:creationId xmlns:p14="http://schemas.microsoft.com/office/powerpoint/2010/main" val="1839953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C6CA99-B246-4C82-80C9-0B509E3FFEC3}"/>
              </a:ext>
            </a:extLst>
          </p:cNvPr>
          <p:cNvSpPr>
            <a:spLocks noGrp="1"/>
          </p:cNvSpPr>
          <p:nvPr>
            <p:ph type="title"/>
          </p:nvPr>
        </p:nvSpPr>
        <p:spPr/>
        <p:txBody>
          <a:bodyPr/>
          <a:lstStyle/>
          <a:p>
            <a:r>
              <a:rPr lang="tr-TR" dirty="0"/>
              <a:t>Hayatı</a:t>
            </a:r>
          </a:p>
        </p:txBody>
      </p:sp>
      <p:sp>
        <p:nvSpPr>
          <p:cNvPr id="3" name="İçerik Yer Tutucusu 2">
            <a:extLst>
              <a:ext uri="{FF2B5EF4-FFF2-40B4-BE49-F238E27FC236}">
                <a16:creationId xmlns:a16="http://schemas.microsoft.com/office/drawing/2014/main" id="{496C6499-84BB-495A-83CA-1B506A52AFD8}"/>
              </a:ext>
            </a:extLst>
          </p:cNvPr>
          <p:cNvSpPr>
            <a:spLocks noGrp="1"/>
          </p:cNvSpPr>
          <p:nvPr>
            <p:ph idx="1"/>
          </p:nvPr>
        </p:nvSpPr>
        <p:spPr/>
        <p:txBody>
          <a:bodyPr>
            <a:normAutofit/>
          </a:bodyPr>
          <a:lstStyle/>
          <a:p>
            <a:r>
              <a:rPr lang="tr-TR" dirty="0"/>
              <a:t>Babası Protestan ve annesi Katolik olan </a:t>
            </a:r>
            <a:r>
              <a:rPr lang="tr-TR" dirty="0" err="1"/>
              <a:t>Burke</a:t>
            </a:r>
            <a:r>
              <a:rPr lang="tr-TR" dirty="0"/>
              <a:t>, Protestanlığı benimsemiştir.</a:t>
            </a:r>
          </a:p>
          <a:p>
            <a:r>
              <a:rPr lang="tr-TR" dirty="0"/>
              <a:t>İngiltere Avam Kamarası’nda uzun yıllar (1766-1794) milletvekilliği yapmıştır.</a:t>
            </a:r>
          </a:p>
          <a:p>
            <a:r>
              <a:rPr lang="tr-TR" dirty="0" err="1"/>
              <a:t>Whig</a:t>
            </a:r>
            <a:r>
              <a:rPr lang="tr-TR" dirty="0"/>
              <a:t> Partisi’ne mensuptur X </a:t>
            </a:r>
            <a:r>
              <a:rPr lang="tr-TR" dirty="0" err="1"/>
              <a:t>Tory</a:t>
            </a:r>
            <a:r>
              <a:rPr lang="tr-TR" dirty="0"/>
              <a:t> Partisi</a:t>
            </a:r>
          </a:p>
          <a:p>
            <a:pPr marL="0" indent="0">
              <a:buNone/>
            </a:pPr>
            <a:r>
              <a:rPr lang="tr-TR" dirty="0"/>
              <a:t>(O dönem Britanya'da iki başat siyasi parti bulunmaktaydı; bunlardan biri bugün de varlığını sürdüren ve Kral ve </a:t>
            </a:r>
            <a:r>
              <a:rPr lang="tr-TR" dirty="0" err="1"/>
              <a:t>Kilise’ye</a:t>
            </a:r>
            <a:r>
              <a:rPr lang="tr-TR" dirty="0"/>
              <a:t> bağlılığı öne çıkaran </a:t>
            </a:r>
            <a:r>
              <a:rPr lang="tr-TR" dirty="0" err="1"/>
              <a:t>Tory</a:t>
            </a:r>
            <a:r>
              <a:rPr lang="tr-TR" dirty="0"/>
              <a:t> ya da Muhafazakar Parti, diğeriyse daha ziyade burjuvazinin temsilcilerinden oluşan ve serbest ticareti ve daha fazla özgürlüğü savunan </a:t>
            </a:r>
            <a:r>
              <a:rPr lang="tr-TR" dirty="0" err="1"/>
              <a:t>Burke'ün</a:t>
            </a:r>
            <a:r>
              <a:rPr lang="tr-TR" dirty="0"/>
              <a:t> mensubu olduğu </a:t>
            </a:r>
            <a:r>
              <a:rPr lang="tr-TR" dirty="0" err="1"/>
              <a:t>Whig</a:t>
            </a:r>
            <a:r>
              <a:rPr lang="tr-TR" dirty="0"/>
              <a:t> Partisi)</a:t>
            </a:r>
          </a:p>
          <a:p>
            <a:r>
              <a:rPr lang="tr-TR" dirty="0"/>
              <a:t>Liberal Muhafazakar olarak görülür.</a:t>
            </a:r>
          </a:p>
        </p:txBody>
      </p:sp>
    </p:spTree>
    <p:extLst>
      <p:ext uri="{BB962C8B-B14F-4D97-AF65-F5344CB8AC3E}">
        <p14:creationId xmlns:p14="http://schemas.microsoft.com/office/powerpoint/2010/main" val="2757247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337FD3-E7AC-4DF4-BF56-FAFE5684BBA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CFA720C-C289-4961-AC8F-821C384106B6}"/>
              </a:ext>
            </a:extLst>
          </p:cNvPr>
          <p:cNvSpPr>
            <a:spLocks noGrp="1"/>
          </p:cNvSpPr>
          <p:nvPr>
            <p:ph idx="1"/>
          </p:nvPr>
        </p:nvSpPr>
        <p:spPr/>
        <p:txBody>
          <a:bodyPr/>
          <a:lstStyle/>
          <a:p>
            <a:r>
              <a:rPr lang="tr-TR" dirty="0"/>
              <a:t>1688 Şanlı Devrimi ve Amerikan Devrimi’ni desteklemesine rağmen 1789 Fransız Devrimi’ne karşı çıkmıştır.</a:t>
            </a:r>
          </a:p>
          <a:p>
            <a:r>
              <a:rPr lang="tr-TR" b="1" dirty="0"/>
              <a:t>Thomas </a:t>
            </a:r>
            <a:r>
              <a:rPr lang="tr-TR" b="1" dirty="0" err="1"/>
              <a:t>Paine</a:t>
            </a:r>
            <a:r>
              <a:rPr lang="tr-TR" b="1" dirty="0"/>
              <a:t> </a:t>
            </a:r>
            <a:r>
              <a:rPr lang="tr-TR" dirty="0"/>
              <a:t>ise hem Amerikan hem de Fransız Devrimi’ni desteklemiştir. Ayrıca </a:t>
            </a:r>
            <a:r>
              <a:rPr lang="tr-TR" dirty="0" err="1"/>
              <a:t>Paine</a:t>
            </a:r>
            <a:r>
              <a:rPr lang="tr-TR" dirty="0"/>
              <a:t> Amerikan Devrimi’ni destekleyen herkesin Fransız Devrimi’ni de desteklemesi gerektiğini savunmuştur. </a:t>
            </a:r>
            <a:r>
              <a:rPr lang="tr-TR" dirty="0" err="1"/>
              <a:t>Burke’ün</a:t>
            </a:r>
            <a:r>
              <a:rPr lang="tr-TR" dirty="0"/>
              <a:t> kitabından sonra kaleme aldığı İnsan Hakları kitabıyla </a:t>
            </a:r>
            <a:r>
              <a:rPr lang="tr-TR" dirty="0" err="1"/>
              <a:t>Burke’e</a:t>
            </a:r>
            <a:r>
              <a:rPr lang="tr-TR" dirty="0"/>
              <a:t> cevap vermeye çalışmıştır. Ona göre </a:t>
            </a:r>
            <a:r>
              <a:rPr lang="tr-TR" dirty="0" err="1"/>
              <a:t>Burke</a:t>
            </a:r>
            <a:r>
              <a:rPr lang="tr-TR" dirty="0"/>
              <a:t>, Fransız Devrimi’ni oldukça yanlış anlamıştır. </a:t>
            </a:r>
            <a:r>
              <a:rPr lang="tr-TR" dirty="0" err="1"/>
              <a:t>Burke</a:t>
            </a:r>
            <a:r>
              <a:rPr lang="tr-TR" dirty="0"/>
              <a:t>, çıplak şiddetin doğacağını </a:t>
            </a:r>
            <a:r>
              <a:rPr lang="tr-TR" dirty="0" err="1"/>
              <a:t>söylerek</a:t>
            </a:r>
            <a:r>
              <a:rPr lang="tr-TR" dirty="0"/>
              <a:t> Fransız Devrimi’ni karalamaktadır. Oysa birkaç yıl sonra </a:t>
            </a:r>
            <a:r>
              <a:rPr lang="tr-TR" dirty="0" err="1"/>
              <a:t>Paine</a:t>
            </a:r>
            <a:r>
              <a:rPr lang="tr-TR" dirty="0"/>
              <a:t> değil, </a:t>
            </a:r>
            <a:r>
              <a:rPr lang="tr-TR" dirty="0" err="1"/>
              <a:t>Burke</a:t>
            </a:r>
            <a:r>
              <a:rPr lang="tr-TR" dirty="0"/>
              <a:t> haklı çıkacaktır.</a:t>
            </a:r>
          </a:p>
          <a:p>
            <a:endParaRPr lang="tr-TR" dirty="0"/>
          </a:p>
        </p:txBody>
      </p:sp>
    </p:spTree>
    <p:extLst>
      <p:ext uri="{BB962C8B-B14F-4D97-AF65-F5344CB8AC3E}">
        <p14:creationId xmlns:p14="http://schemas.microsoft.com/office/powerpoint/2010/main" val="169226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8B4902-CA40-4CB3-9936-B5A45570F492}"/>
              </a:ext>
            </a:extLst>
          </p:cNvPr>
          <p:cNvSpPr>
            <a:spLocks noGrp="1"/>
          </p:cNvSpPr>
          <p:nvPr>
            <p:ph type="title"/>
          </p:nvPr>
        </p:nvSpPr>
        <p:spPr/>
        <p:txBody>
          <a:bodyPr/>
          <a:lstStyle/>
          <a:p>
            <a:r>
              <a:rPr lang="tr-TR" dirty="0"/>
              <a:t>Eserleri</a:t>
            </a:r>
          </a:p>
        </p:txBody>
      </p:sp>
      <p:sp>
        <p:nvSpPr>
          <p:cNvPr id="3" name="İçerik Yer Tutucusu 2">
            <a:extLst>
              <a:ext uri="{FF2B5EF4-FFF2-40B4-BE49-F238E27FC236}">
                <a16:creationId xmlns:a16="http://schemas.microsoft.com/office/drawing/2014/main" id="{8FBC2CC9-2B4E-42AD-AA5D-D2944FD60B05}"/>
              </a:ext>
            </a:extLst>
          </p:cNvPr>
          <p:cNvSpPr>
            <a:spLocks noGrp="1"/>
          </p:cNvSpPr>
          <p:nvPr>
            <p:ph idx="1"/>
          </p:nvPr>
        </p:nvSpPr>
        <p:spPr>
          <a:xfrm>
            <a:off x="2589211" y="2133600"/>
            <a:ext cx="9158029" cy="3777622"/>
          </a:xfrm>
        </p:spPr>
        <p:txBody>
          <a:bodyPr/>
          <a:lstStyle/>
          <a:p>
            <a:r>
              <a:rPr lang="tr-TR" dirty="0"/>
              <a:t>Doğal Toplumun Haklılığı – 1756</a:t>
            </a:r>
          </a:p>
          <a:p>
            <a:r>
              <a:rPr lang="tr-TR" dirty="0"/>
              <a:t>Güzel ve Yüce Düşüncelerimizin Köklerine Felsefi Bir Soruşturma – 1757</a:t>
            </a:r>
          </a:p>
          <a:p>
            <a:r>
              <a:rPr lang="tr-TR" dirty="0"/>
              <a:t>İngiliz Tarihinin Özeti – 1760</a:t>
            </a:r>
          </a:p>
          <a:p>
            <a:r>
              <a:rPr lang="tr-TR" dirty="0"/>
              <a:t>Ülkenin İçinde Bulunduğu Durum – 1769</a:t>
            </a:r>
          </a:p>
          <a:p>
            <a:r>
              <a:rPr lang="tr-TR" dirty="0"/>
              <a:t>Mevcut Hoşnutsuzluklar Üzerine Düşünceler – 1770</a:t>
            </a:r>
          </a:p>
          <a:p>
            <a:r>
              <a:rPr lang="tr-TR" dirty="0"/>
              <a:t>Amerikan Vergisi ve Amerikan Kolonileriyle Uzlaşma Üzerine Konuşmalar – 1775</a:t>
            </a:r>
          </a:p>
          <a:p>
            <a:r>
              <a:rPr lang="tr-TR" dirty="0"/>
              <a:t>Fransa’daki Devrim Üzerine Düşünceler - 1790</a:t>
            </a:r>
          </a:p>
          <a:p>
            <a:r>
              <a:rPr lang="tr-TR" dirty="0"/>
              <a:t>Kıtlık Üzerine Düşünceler ve Ayrıntılar – 1795</a:t>
            </a:r>
          </a:p>
          <a:p>
            <a:r>
              <a:rPr lang="tr-TR" dirty="0"/>
              <a:t>Hükümdar </a:t>
            </a:r>
            <a:r>
              <a:rPr lang="tr-TR" dirty="0" err="1"/>
              <a:t>Katliyle</a:t>
            </a:r>
            <a:r>
              <a:rPr lang="tr-TR" dirty="0"/>
              <a:t> Sağlanan Barış Üzerine Mektuplar - 1796</a:t>
            </a:r>
          </a:p>
        </p:txBody>
      </p:sp>
    </p:spTree>
    <p:extLst>
      <p:ext uri="{BB962C8B-B14F-4D97-AF65-F5344CB8AC3E}">
        <p14:creationId xmlns:p14="http://schemas.microsoft.com/office/powerpoint/2010/main" val="179644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42F76A-A9C0-45DE-B371-48F81FFAFED4}"/>
              </a:ext>
            </a:extLst>
          </p:cNvPr>
          <p:cNvSpPr>
            <a:spLocks noGrp="1"/>
          </p:cNvSpPr>
          <p:nvPr>
            <p:ph type="title"/>
          </p:nvPr>
        </p:nvSpPr>
        <p:spPr/>
        <p:txBody>
          <a:bodyPr/>
          <a:lstStyle/>
          <a:p>
            <a:r>
              <a:rPr lang="tr-TR" dirty="0"/>
              <a:t>Siyaset Felsefesi</a:t>
            </a:r>
          </a:p>
        </p:txBody>
      </p:sp>
      <p:sp>
        <p:nvSpPr>
          <p:cNvPr id="3" name="İçerik Yer Tutucusu 2">
            <a:extLst>
              <a:ext uri="{FF2B5EF4-FFF2-40B4-BE49-F238E27FC236}">
                <a16:creationId xmlns:a16="http://schemas.microsoft.com/office/drawing/2014/main" id="{CA56712B-0EED-4DE7-AE78-0E6D655DE127}"/>
              </a:ext>
            </a:extLst>
          </p:cNvPr>
          <p:cNvSpPr>
            <a:spLocks noGrp="1"/>
          </p:cNvSpPr>
          <p:nvPr>
            <p:ph idx="1"/>
          </p:nvPr>
        </p:nvSpPr>
        <p:spPr/>
        <p:txBody>
          <a:bodyPr/>
          <a:lstStyle/>
          <a:p>
            <a:r>
              <a:rPr lang="tr-TR" dirty="0"/>
              <a:t>Kavram olarak </a:t>
            </a:r>
            <a:r>
              <a:rPr lang="tr-TR" dirty="0" err="1"/>
              <a:t>muhafazarlık</a:t>
            </a:r>
            <a:r>
              <a:rPr lang="tr-TR" dirty="0"/>
              <a:t> kavramını kullanmamasına ve hatta </a:t>
            </a:r>
            <a:r>
              <a:rPr lang="tr-TR" dirty="0" err="1"/>
              <a:t>muhafazarlık</a:t>
            </a:r>
            <a:r>
              <a:rPr lang="tr-TR" dirty="0"/>
              <a:t> kavramının 1830’larda kullanılmaya başlanmasına rağmen </a:t>
            </a:r>
            <a:r>
              <a:rPr lang="tr-TR" i="1" dirty="0"/>
              <a:t>Fransa’daki Devrim Üzerine Düşünceler </a:t>
            </a:r>
            <a:r>
              <a:rPr lang="tr-TR" dirty="0"/>
              <a:t>isimli eserinden dolayı muhafazakarlığın kurucu olarak görülür. </a:t>
            </a:r>
          </a:p>
          <a:p>
            <a:r>
              <a:rPr lang="tr-TR" dirty="0"/>
              <a:t>Esasında Güzel ve Yüce Düşüncelerimizin Köklerine Felsefi Bir Soruşturma eserinde işlediği estetik, etik ve epistemolojik çözümlemeler, </a:t>
            </a:r>
            <a:r>
              <a:rPr lang="tr-TR" dirty="0" err="1"/>
              <a:t>Düşünceler’deki</a:t>
            </a:r>
            <a:r>
              <a:rPr lang="tr-TR" dirty="0"/>
              <a:t> devrim karşıtlığının temellerini oluşturur.</a:t>
            </a:r>
          </a:p>
        </p:txBody>
      </p:sp>
    </p:spTree>
    <p:extLst>
      <p:ext uri="{BB962C8B-B14F-4D97-AF65-F5344CB8AC3E}">
        <p14:creationId xmlns:p14="http://schemas.microsoft.com/office/powerpoint/2010/main" val="287917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23D8A5-A687-4000-ABDE-6A4ACF3C7DE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169AF9B-76D2-419D-9F21-4183A29B4995}"/>
              </a:ext>
            </a:extLst>
          </p:cNvPr>
          <p:cNvSpPr>
            <a:spLocks noGrp="1"/>
          </p:cNvSpPr>
          <p:nvPr>
            <p:ph idx="1"/>
          </p:nvPr>
        </p:nvSpPr>
        <p:spPr/>
        <p:txBody>
          <a:bodyPr/>
          <a:lstStyle/>
          <a:p>
            <a:r>
              <a:rPr lang="tr-TR" i="1" dirty="0"/>
              <a:t>Felsefi </a:t>
            </a:r>
            <a:r>
              <a:rPr lang="tr-TR" i="1" dirty="0" err="1"/>
              <a:t>Soruşturma</a:t>
            </a:r>
            <a:r>
              <a:rPr lang="tr-TR" dirty="0" err="1"/>
              <a:t>’da</a:t>
            </a:r>
            <a:r>
              <a:rPr lang="tr-TR" dirty="0"/>
              <a:t> </a:t>
            </a:r>
            <a:r>
              <a:rPr lang="tr-TR" dirty="0" err="1"/>
              <a:t>Burke</a:t>
            </a:r>
            <a:r>
              <a:rPr lang="tr-TR" dirty="0"/>
              <a:t>, Aydınlanma rasyonalizmine yönelik sert eleştiriler getirir. Bu bağlamda </a:t>
            </a:r>
            <a:r>
              <a:rPr lang="tr-TR" dirty="0" err="1"/>
              <a:t>Burke</a:t>
            </a:r>
            <a:r>
              <a:rPr lang="tr-TR" dirty="0"/>
              <a:t>, rasyonel ve kendine yeten özne anlayışını ve rasyonalizme yüklenen kurucu rolü mahkum eder.</a:t>
            </a:r>
          </a:p>
          <a:p>
            <a:r>
              <a:rPr lang="tr-TR" dirty="0"/>
              <a:t>Ona göre insan doğası ve zihni, ampirik bir perspektiften ele alınarak açıklanabilir. Zira akıl, güvenilmezdir. Dolayısıyla insanın duyguları ve tutkuları ön plana çıkarılmalıdır.</a:t>
            </a:r>
          </a:p>
        </p:txBody>
      </p:sp>
    </p:spTree>
    <p:extLst>
      <p:ext uri="{BB962C8B-B14F-4D97-AF65-F5344CB8AC3E}">
        <p14:creationId xmlns:p14="http://schemas.microsoft.com/office/powerpoint/2010/main" val="963711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35045E-1529-4F88-8E99-6384D9D9CD1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823E787-98B4-4F64-81D9-6E7EE4BAFCC7}"/>
              </a:ext>
            </a:extLst>
          </p:cNvPr>
          <p:cNvSpPr>
            <a:spLocks noGrp="1"/>
          </p:cNvSpPr>
          <p:nvPr>
            <p:ph idx="1"/>
          </p:nvPr>
        </p:nvSpPr>
        <p:spPr/>
        <p:txBody>
          <a:bodyPr/>
          <a:lstStyle/>
          <a:p>
            <a:r>
              <a:rPr lang="tr-TR" dirty="0" err="1"/>
              <a:t>Burke’e</a:t>
            </a:r>
            <a:r>
              <a:rPr lang="tr-TR" dirty="0"/>
              <a:t> göre insanın üç temel tutkusu vardır: </a:t>
            </a:r>
          </a:p>
          <a:p>
            <a:pPr>
              <a:buAutoNum type="arabicPeriod"/>
            </a:pPr>
            <a:r>
              <a:rPr lang="tr-TR" dirty="0"/>
              <a:t>Duygudaşlık (</a:t>
            </a:r>
            <a:r>
              <a:rPr lang="tr-TR" dirty="0" err="1"/>
              <a:t>Sympathy</a:t>
            </a:r>
            <a:r>
              <a:rPr lang="tr-TR" dirty="0"/>
              <a:t>)</a:t>
            </a:r>
          </a:p>
          <a:p>
            <a:pPr>
              <a:buAutoNum type="arabicPeriod"/>
            </a:pPr>
            <a:r>
              <a:rPr lang="tr-TR" dirty="0"/>
              <a:t>Taklit (</a:t>
            </a:r>
            <a:r>
              <a:rPr lang="tr-TR" dirty="0" err="1"/>
              <a:t>Imitation</a:t>
            </a:r>
            <a:r>
              <a:rPr lang="tr-TR" dirty="0"/>
              <a:t>)</a:t>
            </a:r>
          </a:p>
          <a:p>
            <a:pPr>
              <a:buAutoNum type="arabicPeriod"/>
            </a:pPr>
            <a:r>
              <a:rPr lang="tr-TR" dirty="0"/>
              <a:t>Kazanma (</a:t>
            </a:r>
            <a:r>
              <a:rPr lang="tr-TR" dirty="0" err="1"/>
              <a:t>Ambition</a:t>
            </a:r>
            <a:r>
              <a:rPr lang="tr-TR" dirty="0"/>
              <a:t>)</a:t>
            </a:r>
          </a:p>
          <a:p>
            <a:pPr marL="0" indent="0">
              <a:buNone/>
            </a:pPr>
            <a:r>
              <a:rPr lang="tr-TR" dirty="0"/>
              <a:t> Bu özellikleri doğamıza yerleştiren akıl değil, Tanrı’dır ve bu duygu ve tutkularımız tüm eylemlerimize yön verir.</a:t>
            </a:r>
          </a:p>
          <a:p>
            <a:pPr marL="0" indent="0">
              <a:buNone/>
            </a:pPr>
            <a:endParaRPr lang="tr-TR" dirty="0"/>
          </a:p>
          <a:p>
            <a:pPr marL="0" indent="0">
              <a:buNone/>
            </a:pPr>
            <a:r>
              <a:rPr lang="tr-TR" dirty="0"/>
              <a:t>Dolayısıyla </a:t>
            </a:r>
            <a:r>
              <a:rPr lang="tr-TR" dirty="0" err="1"/>
              <a:t>Burke’e</a:t>
            </a:r>
            <a:r>
              <a:rPr lang="tr-TR" dirty="0"/>
              <a:t> göre eylemlerimizin temellerinde kurucu akıl değil, doğal tutkular vardır.</a:t>
            </a:r>
          </a:p>
        </p:txBody>
      </p:sp>
    </p:spTree>
    <p:extLst>
      <p:ext uri="{BB962C8B-B14F-4D97-AF65-F5344CB8AC3E}">
        <p14:creationId xmlns:p14="http://schemas.microsoft.com/office/powerpoint/2010/main" val="1982384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239ACB-542C-48A6-BB55-261F41C6594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9FA2A7D-BC58-4371-BB98-A40A78CE3D60}"/>
              </a:ext>
            </a:extLst>
          </p:cNvPr>
          <p:cNvSpPr>
            <a:spLocks noGrp="1"/>
          </p:cNvSpPr>
          <p:nvPr>
            <p:ph idx="1"/>
          </p:nvPr>
        </p:nvSpPr>
        <p:spPr/>
        <p:txBody>
          <a:bodyPr/>
          <a:lstStyle/>
          <a:p>
            <a:r>
              <a:rPr lang="tr-TR" dirty="0"/>
              <a:t>Bilginin üretimi konusunda da </a:t>
            </a:r>
            <a:r>
              <a:rPr lang="tr-TR" dirty="0" err="1"/>
              <a:t>Burke</a:t>
            </a:r>
            <a:r>
              <a:rPr lang="tr-TR" dirty="0"/>
              <a:t>, akıl ve tutkular konusundaki görüşlerini devam ettirir. Dolayısıyla bilginin üretimindeki temel etkenin akıl değil, duygular ve imgelem olduğunu belirtir.</a:t>
            </a:r>
          </a:p>
          <a:p>
            <a:r>
              <a:rPr lang="tr-TR" dirty="0"/>
              <a:t>İmgelem, yaratıcı bir güce sahiptir. İmgelem sayesinde çevremizde olan biten şeyleri anlarız.</a:t>
            </a:r>
          </a:p>
          <a:p>
            <a:r>
              <a:rPr lang="tr-TR" dirty="0"/>
              <a:t>İmgelem, daha önceki bilgilerin üzerine eklenen taklit sayesinde yeni bilgilerin üretimini sağlar.</a:t>
            </a:r>
          </a:p>
          <a:p>
            <a:endParaRPr lang="tr-TR" dirty="0"/>
          </a:p>
          <a:p>
            <a:r>
              <a:rPr lang="tr-TR" dirty="0"/>
              <a:t>Buradan çıkan bir diğer sonuç ise, insanın doğuştan boş bir levha (</a:t>
            </a:r>
            <a:r>
              <a:rPr lang="tr-TR" dirty="0" err="1"/>
              <a:t>tabula</a:t>
            </a:r>
            <a:r>
              <a:rPr lang="tr-TR" dirty="0"/>
              <a:t> </a:t>
            </a:r>
            <a:r>
              <a:rPr lang="tr-TR" dirty="0" err="1"/>
              <a:t>rasa</a:t>
            </a:r>
            <a:r>
              <a:rPr lang="tr-TR" dirty="0"/>
              <a:t>) olmadığıdır. Zira </a:t>
            </a:r>
            <a:r>
              <a:rPr lang="tr-TR" dirty="0" err="1"/>
              <a:t>Burke</a:t>
            </a:r>
            <a:r>
              <a:rPr lang="tr-TR" dirty="0"/>
              <a:t> göre her zaman verili durumlar içerisinde kendimizi buluruz. Bu verili durumlar, bizi belirleyen şartlardır.</a:t>
            </a:r>
          </a:p>
        </p:txBody>
      </p:sp>
    </p:spTree>
    <p:extLst>
      <p:ext uri="{BB962C8B-B14F-4D97-AF65-F5344CB8AC3E}">
        <p14:creationId xmlns:p14="http://schemas.microsoft.com/office/powerpoint/2010/main" val="1573205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3DB91B-BFB3-4857-9D35-DD9C91893E0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35903C8-07AB-4077-ABE7-EF2E3018EDD6}"/>
              </a:ext>
            </a:extLst>
          </p:cNvPr>
          <p:cNvSpPr>
            <a:spLocks noGrp="1"/>
          </p:cNvSpPr>
          <p:nvPr>
            <p:ph idx="1"/>
          </p:nvPr>
        </p:nvSpPr>
        <p:spPr/>
        <p:txBody>
          <a:bodyPr/>
          <a:lstStyle/>
          <a:p>
            <a:r>
              <a:rPr lang="tr-TR" dirty="0"/>
              <a:t>Akıl, daima içinde bulunduğu bir ahlaki imgelem/tahayyül (moral </a:t>
            </a:r>
            <a:r>
              <a:rPr lang="tr-TR" dirty="0" err="1"/>
              <a:t>imagination</a:t>
            </a:r>
            <a:r>
              <a:rPr lang="tr-TR" dirty="0"/>
              <a:t>) vardır. </a:t>
            </a:r>
          </a:p>
          <a:p>
            <a:r>
              <a:rPr lang="tr-TR" dirty="0"/>
              <a:t>Ahlaki imgelemin iki özelliği vardır:</a:t>
            </a:r>
          </a:p>
          <a:p>
            <a:pPr marL="0" indent="0">
              <a:buNone/>
            </a:pPr>
            <a:r>
              <a:rPr lang="tr-TR" dirty="0"/>
              <a:t>1.Tanımlayıcıdır.</a:t>
            </a:r>
          </a:p>
          <a:p>
            <a:pPr marL="0" indent="0">
              <a:buNone/>
            </a:pPr>
            <a:r>
              <a:rPr lang="tr-TR" dirty="0"/>
              <a:t>2. Normatiftir. </a:t>
            </a:r>
          </a:p>
          <a:p>
            <a:pPr marL="0" indent="0">
              <a:buNone/>
            </a:pPr>
            <a:endParaRPr lang="tr-TR" dirty="0"/>
          </a:p>
          <a:p>
            <a:pPr marL="0" indent="0">
              <a:buNone/>
            </a:pPr>
            <a:r>
              <a:rPr lang="tr-TR" dirty="0"/>
              <a:t>Buradaki </a:t>
            </a:r>
            <a:r>
              <a:rPr lang="tr-TR" dirty="0" err="1"/>
              <a:t>tanımlayıcılık</a:t>
            </a:r>
            <a:r>
              <a:rPr lang="tr-TR" dirty="0"/>
              <a:t> ve </a:t>
            </a:r>
            <a:r>
              <a:rPr lang="tr-TR" dirty="0" err="1"/>
              <a:t>normatiflik</a:t>
            </a:r>
            <a:r>
              <a:rPr lang="tr-TR" dirty="0"/>
              <a:t>, aklın bir ürünü olarak düşünülmemeli, tarihsel tecrübelerin bir ürünü olarak düşünülmelidir. </a:t>
            </a:r>
          </a:p>
        </p:txBody>
      </p:sp>
    </p:spTree>
    <p:extLst>
      <p:ext uri="{BB962C8B-B14F-4D97-AF65-F5344CB8AC3E}">
        <p14:creationId xmlns:p14="http://schemas.microsoft.com/office/powerpoint/2010/main" val="3250970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68197A-55EC-4593-B1FB-40719748011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DC3804E-9F68-482B-8E0D-158E5F5CE91E}"/>
              </a:ext>
            </a:extLst>
          </p:cNvPr>
          <p:cNvSpPr>
            <a:spLocks noGrp="1"/>
          </p:cNvSpPr>
          <p:nvPr>
            <p:ph idx="1"/>
          </p:nvPr>
        </p:nvSpPr>
        <p:spPr/>
        <p:txBody>
          <a:bodyPr/>
          <a:lstStyle/>
          <a:p>
            <a:r>
              <a:rPr lang="tr-TR" dirty="0" err="1"/>
              <a:t>Burke’e</a:t>
            </a:r>
            <a:r>
              <a:rPr lang="tr-TR" dirty="0"/>
              <a:t> göre ahlaki imgelemin gardırobunun içinde bulunanları saçma, gülünç, modası geçmiş olarak gören rasyonalizmin sonu, Fransız Devrimi’ndeki gibi politik şiddettir.</a:t>
            </a:r>
          </a:p>
          <a:p>
            <a:r>
              <a:rPr lang="tr-TR" dirty="0"/>
              <a:t>Geleneksel unsurlar, tam anlamıyla akılla kavranamayan köklere sahiptir. Dolayısıyla geleneği, yani ahlaki imgelemi yok sayan bir akıl, yıkıcı ve keyfi bir niteliğe sahip olacaktır. Başka bir deyişle, çıplak akıl, çıplak şiddete neden olur. Oysa ahlaki imgelem, aklı ehlileştiren bir özelliğe sahiptir.</a:t>
            </a:r>
          </a:p>
        </p:txBody>
      </p:sp>
    </p:spTree>
    <p:extLst>
      <p:ext uri="{BB962C8B-B14F-4D97-AF65-F5344CB8AC3E}">
        <p14:creationId xmlns:p14="http://schemas.microsoft.com/office/powerpoint/2010/main" val="4247892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3EAB8D-A023-43B3-8533-A4AB7533031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58E92AB-C5E4-4D51-BDD6-1C26CF89C14E}"/>
              </a:ext>
            </a:extLst>
          </p:cNvPr>
          <p:cNvSpPr>
            <a:spLocks noGrp="1"/>
          </p:cNvSpPr>
          <p:nvPr>
            <p:ph idx="1"/>
          </p:nvPr>
        </p:nvSpPr>
        <p:spPr/>
        <p:txBody>
          <a:bodyPr/>
          <a:lstStyle/>
          <a:p>
            <a:r>
              <a:rPr lang="tr-TR" dirty="0" err="1"/>
              <a:t>Burke</a:t>
            </a:r>
            <a:r>
              <a:rPr lang="tr-TR" dirty="0"/>
              <a:t>, toplumsallığı, ne akıl üzerine ne de toplum sözleşmesi gibi kurgular üzerine kurar. Toplumsallık, ancak, tarihsel tecrübelerden hareketle kurulabilir. </a:t>
            </a:r>
          </a:p>
          <a:p>
            <a:endParaRPr lang="tr-TR" dirty="0"/>
          </a:p>
          <a:p>
            <a:r>
              <a:rPr lang="tr-TR" dirty="0"/>
              <a:t>Buradan çıkan bir diğer sonuç ise </a:t>
            </a:r>
            <a:r>
              <a:rPr lang="tr-TR" dirty="0" err="1"/>
              <a:t>Burke’ün</a:t>
            </a:r>
            <a:r>
              <a:rPr lang="tr-TR" dirty="0"/>
              <a:t> toplumu, tekil bireyler üzerinde yükselten yapay devlet anlayışına karşı gelenekler üzerinde yükselen doğal bir organizma olarak görür. </a:t>
            </a:r>
          </a:p>
          <a:p>
            <a:endParaRPr lang="tr-TR" dirty="0"/>
          </a:p>
          <a:p>
            <a:r>
              <a:rPr lang="tr-TR" dirty="0"/>
              <a:t>Dolayısıyla evrimsel bir süreç önemlidir. Peki 1688 Şanlı Devrimi’ni neden destekler?</a:t>
            </a:r>
          </a:p>
        </p:txBody>
      </p:sp>
    </p:spTree>
    <p:extLst>
      <p:ext uri="{BB962C8B-B14F-4D97-AF65-F5344CB8AC3E}">
        <p14:creationId xmlns:p14="http://schemas.microsoft.com/office/powerpoint/2010/main" val="132236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140B16-7B62-4821-B852-9C7B81FFF4F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E94C39-6A43-44F9-837E-CE13379EB8E4}"/>
              </a:ext>
            </a:extLst>
          </p:cNvPr>
          <p:cNvSpPr>
            <a:spLocks noGrp="1"/>
          </p:cNvSpPr>
          <p:nvPr>
            <p:ph idx="1"/>
          </p:nvPr>
        </p:nvSpPr>
        <p:spPr/>
        <p:txBody>
          <a:bodyPr/>
          <a:lstStyle/>
          <a:p>
            <a:r>
              <a:rPr lang="tr-TR" dirty="0"/>
              <a:t>Kurucu aklın aristokratik değerleri ve dini değersizleştirmesine karşı çıkan </a:t>
            </a:r>
            <a:r>
              <a:rPr lang="tr-TR" dirty="0" err="1"/>
              <a:t>Burke’e</a:t>
            </a:r>
            <a:r>
              <a:rPr lang="tr-TR" dirty="0"/>
              <a:t> göre ticari toplumu oluşturan asıl değerlerin soyluluk ve din olduğunu belirtir.</a:t>
            </a:r>
          </a:p>
          <a:p>
            <a:r>
              <a:rPr lang="tr-TR" dirty="0"/>
              <a:t>Başka şekilde ifade etmek gerekirse kültürel unsurlar ve medeni toplum, ticari toplumu mümkün kılmıştır. Fransız Devrimi ise bu iki temeli tehdit olarak görmekte ve yok etmektedir.</a:t>
            </a:r>
          </a:p>
          <a:p>
            <a:r>
              <a:rPr lang="tr-TR" dirty="0"/>
              <a:t>Dolayısıyla </a:t>
            </a:r>
            <a:r>
              <a:rPr lang="tr-TR" dirty="0" err="1"/>
              <a:t>Burke</a:t>
            </a:r>
            <a:r>
              <a:rPr lang="tr-TR" dirty="0"/>
              <a:t>, Fransız Devrimi’ni «ülkenin girişimci yeteneklerinin ülkenin mülkiyetine karşı isyanı» olarak tanımlar. Yani burjuvazinin aristokrasiye isyanı.</a:t>
            </a:r>
          </a:p>
        </p:txBody>
      </p:sp>
    </p:spTree>
    <p:extLst>
      <p:ext uri="{BB962C8B-B14F-4D97-AF65-F5344CB8AC3E}">
        <p14:creationId xmlns:p14="http://schemas.microsoft.com/office/powerpoint/2010/main" val="3773237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697236-41BE-4405-ABA6-B8085ED242F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15D738C-1B5C-4315-95A9-52183F58BE16}"/>
              </a:ext>
            </a:extLst>
          </p:cNvPr>
          <p:cNvSpPr>
            <a:spLocks noGrp="1"/>
          </p:cNvSpPr>
          <p:nvPr>
            <p:ph idx="1"/>
          </p:nvPr>
        </p:nvSpPr>
        <p:spPr/>
        <p:txBody>
          <a:bodyPr/>
          <a:lstStyle/>
          <a:p>
            <a:r>
              <a:rPr lang="tr-TR" dirty="0" err="1"/>
              <a:t>Burke’ün</a:t>
            </a:r>
            <a:r>
              <a:rPr lang="tr-TR" dirty="0"/>
              <a:t> karşı olduğu şey, ticari toplumun varlığı değildir. Zira ticari toplumu destekler. O, daha çok Fransız Devrimi’nde öne sürülen argümanların yanlış olduğunu ve bu argümanların yıkıcılık getirdiğidir.</a:t>
            </a:r>
          </a:p>
          <a:p>
            <a:r>
              <a:rPr lang="tr-TR" dirty="0"/>
              <a:t>Fransız Devrimi, geleneği, tarihi sürekliliği, ahlaki imgelemi yok saymakta iken kurucu bir rasyonalizm ile akla ve haklara evrensellik yüklemektedir. Kurucu aklın benimsenmesi, onu sınırlandıracak mekanizmaları ortadan kaldırmaktadır. Bu durum ise medeniyetin tüm kazanımlarını yok edecektir.</a:t>
            </a:r>
          </a:p>
          <a:p>
            <a:r>
              <a:rPr lang="tr-TR" dirty="0"/>
              <a:t>Bunların bir sonucu ise, otoriter/totaliter bir düzen olacaktır. Bu düzende çıplak şiddet, teröre yol açacaktır.</a:t>
            </a:r>
          </a:p>
        </p:txBody>
      </p:sp>
    </p:spTree>
    <p:extLst>
      <p:ext uri="{BB962C8B-B14F-4D97-AF65-F5344CB8AC3E}">
        <p14:creationId xmlns:p14="http://schemas.microsoft.com/office/powerpoint/2010/main" val="1220099850"/>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100</TotalTime>
  <Words>851</Words>
  <Application>Microsoft Office PowerPoint</Application>
  <PresentationFormat>Geniş ekran</PresentationFormat>
  <Paragraphs>56</Paragraphs>
  <Slides>13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13</vt:i4>
      </vt:variant>
    </vt:vector>
  </HeadingPairs>
  <TitlesOfParts>
    <vt:vector size="17" baseType="lpstr">
      <vt:lpstr>Arial</vt:lpstr>
      <vt:lpstr>Century Gothic</vt:lpstr>
      <vt:lpstr>Wingdings 3</vt:lpstr>
      <vt:lpstr>Duman</vt:lpstr>
      <vt:lpstr>Edmund Burke</vt:lpstr>
      <vt:lpstr>Hayatı</vt:lpstr>
      <vt:lpstr>PowerPoint Sunusu</vt:lpstr>
      <vt:lpstr>Eserleri</vt:lpstr>
      <vt:lpstr>Siyaset Felsefesi</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Edmund Burke</dc:title>
  <dc:creator>merveulu06@gmail.com</dc:creator>
  <cp:lastModifiedBy>merveulu06@gmail.com</cp:lastModifiedBy>
  <cp:revision>45</cp:revision>
  <dcterms:created xsi:type="dcterms:W3CDTF">2020-10-14T14:04:38Z</dcterms:created>
  <dcterms:modified xsi:type="dcterms:W3CDTF">2020-10-14T15:44:49Z</dcterms:modified>
</cp:coreProperties>
</file>