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5" r:id="rId1"/>
  </p:sldMasterIdLst>
  <p:notesMasterIdLst>
    <p:notesMasterId r:id="rId19"/>
  </p:notesMasterIdLst>
  <p:handoutMasterIdLst>
    <p:handoutMasterId r:id="rId20"/>
  </p:handoutMasterIdLst>
  <p:sldIdLst>
    <p:sldId id="256" r:id="rId2"/>
    <p:sldId id="257" r:id="rId3"/>
    <p:sldId id="258" r:id="rId4"/>
    <p:sldId id="260" r:id="rId5"/>
    <p:sldId id="261" r:id="rId6"/>
    <p:sldId id="262" r:id="rId7"/>
    <p:sldId id="272" r:id="rId8"/>
    <p:sldId id="264" r:id="rId9"/>
    <p:sldId id="265" r:id="rId10"/>
    <p:sldId id="274" r:id="rId11"/>
    <p:sldId id="266" r:id="rId12"/>
    <p:sldId id="267" r:id="rId13"/>
    <p:sldId id="273" r:id="rId14"/>
    <p:sldId id="268" r:id="rId15"/>
    <p:sldId id="269" r:id="rId16"/>
    <p:sldId id="270"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73" d="100"/>
          <a:sy n="73" d="100"/>
        </p:scale>
        <p:origin x="-378" y="-9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2DF0C4-E05B-5142-AAA0-1D4FAAD4640C}" type="datetimeFigureOut">
              <a:rPr lang="tr-TR"/>
              <a:pPr/>
              <a:t>14.01.2020</a:t>
            </a:fld>
            <a:endParaRPr lang="tr-TR"/>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939148-4F2C-DC4D-A8E7-15EC54AD574C}" type="slidenum">
              <a:rPr lang="tr-TR"/>
              <a:pPr/>
              <a:t>‹#›</a:t>
            </a:fld>
            <a:endParaRPr lang="tr-TR"/>
          </a:p>
        </p:txBody>
      </p:sp>
    </p:spTree>
    <p:extLst>
      <p:ext uri="{BB962C8B-B14F-4D97-AF65-F5344CB8AC3E}">
        <p14:creationId xmlns:p14="http://schemas.microsoft.com/office/powerpoint/2010/main" val="8291865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FBEB47-11F0-A143-9188-05EDDABDF8D4}" type="datetimeFigureOut">
              <a:rPr lang="tr-TR"/>
              <a:pPr/>
              <a:t>14.01.2020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C5ABE0-56B1-B745-AFC1-63BA9A83EA33}" type="slidenum">
              <a:rPr lang="tr-TR"/>
              <a:pPr/>
              <a:t>‹#›</a:t>
            </a:fld>
            <a:endParaRPr lang="tr-TR"/>
          </a:p>
        </p:txBody>
      </p:sp>
    </p:spTree>
    <p:extLst>
      <p:ext uri="{BB962C8B-B14F-4D97-AF65-F5344CB8AC3E}">
        <p14:creationId xmlns:p14="http://schemas.microsoft.com/office/powerpoint/2010/main" val="1492695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8" name="Başlık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tr-TR" smtClean="0"/>
              <a:t>Asıl başlık stili için tıklatın</a:t>
            </a:r>
            <a:endParaRPr kumimoji="0" lang="en-US"/>
          </a:p>
        </p:txBody>
      </p:sp>
      <p:sp>
        <p:nvSpPr>
          <p:cNvPr id="28" name="Veri Yer Tutucusu 27"/>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17" name="Altbilgi Yer Tutucusu 16"/>
          <p:cNvSpPr>
            <a:spLocks noGrp="1"/>
          </p:cNvSpPr>
          <p:nvPr>
            <p:ph type="ftr" sz="quarter" idx="11"/>
          </p:nvPr>
        </p:nvSpPr>
        <p:spPr/>
        <p:txBody>
          <a:bodyPr/>
          <a:lstStyle/>
          <a:p>
            <a:endParaRPr lang="en-US" dirty="0"/>
          </a:p>
        </p:txBody>
      </p:sp>
      <p:sp>
        <p:nvSpPr>
          <p:cNvPr id="29" name="Slayt Numarası Yer Tutucusu 28"/>
          <p:cNvSpPr>
            <a:spLocks noGrp="1"/>
          </p:cNvSpPr>
          <p:nvPr>
            <p:ph type="sldNum" sz="quarter" idx="12"/>
          </p:nvPr>
        </p:nvSpPr>
        <p:spPr/>
        <p:txBody>
          <a:bodyPr/>
          <a:lstStyle/>
          <a:p>
            <a:fld id="{6D22F896-40B5-4ADD-8801-0D06FADFA095}" type="slidenum">
              <a:rPr lang="en-US" smtClean="0"/>
              <a:pPr/>
              <a:t>‹#›</a:t>
            </a:fld>
            <a:endParaRPr lang="en-US" dirty="0"/>
          </a:p>
        </p:txBody>
      </p:sp>
      <p:sp>
        <p:nvSpPr>
          <p:cNvPr id="9" name="Alt Başlık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3">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a:xfrm>
            <a:off x="10566400" y="6416676"/>
            <a:ext cx="1016000" cy="365125"/>
          </a:xfrm>
        </p:spPr>
        <p:txBody>
          <a:bodyPr/>
          <a:lstStyle/>
          <a:p>
            <a:fld id="{6D22F896-40B5-4ADD-8801-0D06FADFA095}"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3050"/>
            <a:ext cx="10972800" cy="1143000"/>
          </a:xfrm>
        </p:spPr>
        <p:txBody>
          <a:bodyPr anchor="ctr"/>
          <a:lstStyle>
            <a:lvl1pPr>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8" name="Altbilgi Yer Tutucusu 7"/>
          <p:cNvSpPr>
            <a:spLocks noGrp="1"/>
          </p:cNvSpPr>
          <p:nvPr>
            <p:ph type="ftr" sz="quarter" idx="11"/>
          </p:nvPr>
        </p:nvSpPr>
        <p:spPr/>
        <p:txBody>
          <a:bodyPr/>
          <a:lstStyle/>
          <a:p>
            <a:endParaRPr lang="en-US" dirty="0"/>
          </a:p>
        </p:txBody>
      </p:sp>
      <p:sp>
        <p:nvSpPr>
          <p:cNvPr id="9" name="Slayt Numarası Yer Tutucusu 8"/>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4" name="Altbilgi Yer Tutucusu 3"/>
          <p:cNvSpPr>
            <a:spLocks noGrp="1"/>
          </p:cNvSpPr>
          <p:nvPr>
            <p:ph type="ftr" sz="quarter" idx="11"/>
          </p:nvPr>
        </p:nvSpPr>
        <p:spPr/>
        <p:txBody>
          <a:bodyPr/>
          <a:lstStyle/>
          <a:p>
            <a:endParaRPr lang="en-US" dirty="0"/>
          </a:p>
        </p:txBody>
      </p:sp>
      <p:sp>
        <p:nvSpPr>
          <p:cNvPr id="5" name="Slayt Numarası Yer Tutucusu 4"/>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3" name="Altbilgi Yer Tutucusu 2"/>
          <p:cNvSpPr>
            <a:spLocks noGrp="1"/>
          </p:cNvSpPr>
          <p:nvPr>
            <p:ph type="ftr" sz="quarter" idx="11"/>
          </p:nvPr>
        </p:nvSpPr>
        <p:spPr/>
        <p:txBody>
          <a:bodyPr/>
          <a:lstStyle/>
          <a:p>
            <a:endParaRPr lang="en-US" dirty="0"/>
          </a:p>
        </p:txBody>
      </p:sp>
      <p:sp>
        <p:nvSpPr>
          <p:cNvPr id="4" name="Slayt Numarası Yer Tutucusu 3"/>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tr-TR" smtClean="0">
                <a:solidFill>
                  <a:schemeClr val="lt1"/>
                </a:solidFill>
                <a:latin typeface="+mn-lt"/>
                <a:ea typeface="+mn-ea"/>
                <a:cs typeface="+mn-cs"/>
              </a:rPr>
              <a:t>Resim eklemek için simgeyi tıklatın</a:t>
            </a:r>
            <a:endParaRPr kumimoji="0" lang="en-US" dirty="0">
              <a:solidFill>
                <a:schemeClr val="lt1"/>
              </a:solidFill>
              <a:latin typeface="+mn-lt"/>
              <a:ea typeface="+mn-ea"/>
              <a:cs typeface="+mn-cs"/>
            </a:endParaRPr>
          </a:p>
        </p:txBody>
      </p:sp>
      <p:sp>
        <p:nvSpPr>
          <p:cNvPr id="4" name="Metin Yer Tutucusu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609600" y="274639"/>
            <a:ext cx="80264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48A87A34-81AB-432B-8DAE-1953F412C126}" type="datetimeFigureOut">
              <a:rPr lang="en-US" smtClean="0"/>
              <a:pPr/>
              <a:t>1/14/2020</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Başlık Yer Tutucusu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8A87A34-81AB-432B-8DAE-1953F412C126}" type="datetimeFigureOut">
              <a:rPr lang="en-US" smtClean="0"/>
              <a:pPr/>
              <a:t>1/14/2020</a:t>
            </a:fld>
            <a:endParaRPr lang="en-US" dirty="0"/>
          </a:p>
        </p:txBody>
      </p:sp>
      <p:sp>
        <p:nvSpPr>
          <p:cNvPr id="3" name="Altbilgi Yer Tutucusu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ayt Numarası Yer Tutucusu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D22F896-40B5-4ADD-8801-0D06FADFA095}"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451373" y="323743"/>
            <a:ext cx="11231605" cy="5763058"/>
          </a:xfrm>
        </p:spPr>
        <p:txBody>
          <a:bodyPr anchor="ctr">
            <a:normAutofit/>
          </a:bodyPr>
          <a:lstStyle/>
          <a:p>
            <a:pPr algn="ctr"/>
            <a:r>
              <a:rPr lang="tr-TR" sz="6000" dirty="0">
                <a:solidFill>
                  <a:srgbClr val="FF0000"/>
                </a:solidFill>
                <a:latin typeface="Arial Black" panose="020B0604020202020204" pitchFamily="34" charset="0"/>
                <a:cs typeface="Arial Black" panose="020B0604020202020204" pitchFamily="34" charset="0"/>
              </a:rPr>
              <a:t>Afet </a:t>
            </a:r>
            <a:r>
              <a:rPr lang="tr-TR" sz="6000" dirty="0" err="1" smtClean="0">
                <a:solidFill>
                  <a:srgbClr val="FF0000"/>
                </a:solidFill>
                <a:latin typeface="Arial Black" panose="020B0604020202020204" pitchFamily="34" charset="0"/>
                <a:cs typeface="Arial Black" panose="020B0604020202020204" pitchFamily="34" charset="0"/>
              </a:rPr>
              <a:t>lojİstİğİ</a:t>
            </a:r>
            <a:endParaRPr lang="tr-TR" sz="6000" dirty="0">
              <a:solidFill>
                <a:srgbClr val="FF0000"/>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492594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1141413" y="173500"/>
            <a:ext cx="9905998" cy="1478570"/>
          </a:xfrm>
        </p:spPr>
        <p:txBody>
          <a:bodyPr/>
          <a:lstStyle/>
          <a:p>
            <a:r>
              <a:rPr lang="tr-TR" b="1" dirty="0">
                <a:solidFill>
                  <a:srgbClr val="FF0000"/>
                </a:solidFill>
              </a:rPr>
              <a:t>Afet</a:t>
            </a:r>
            <a:r>
              <a:rPr lang="tr-TR" dirty="0">
                <a:solidFill>
                  <a:srgbClr val="FF0000"/>
                </a:solidFill>
              </a:rPr>
              <a:t> </a:t>
            </a:r>
            <a:r>
              <a:rPr lang="tr-TR" b="1" dirty="0" err="1" smtClean="0">
                <a:solidFill>
                  <a:srgbClr val="FF0000"/>
                </a:solidFill>
              </a:rPr>
              <a:t>lojİstİğİ</a:t>
            </a:r>
            <a:r>
              <a:rPr lang="tr-TR" dirty="0" smtClean="0">
                <a:solidFill>
                  <a:srgbClr val="FF0000"/>
                </a:solidFill>
              </a:rPr>
              <a:t> </a:t>
            </a:r>
            <a:r>
              <a:rPr lang="tr-TR" b="1" dirty="0" err="1" smtClean="0">
                <a:solidFill>
                  <a:srgbClr val="FF0000"/>
                </a:solidFill>
              </a:rPr>
              <a:t>nedİr</a:t>
            </a:r>
            <a:r>
              <a:rPr lang="tr-TR" dirty="0" smtClean="0">
                <a:solidFill>
                  <a:srgbClr val="FF0000"/>
                </a:solidFill>
              </a:rPr>
              <a:t> ?</a:t>
            </a:r>
            <a:endParaRPr lang="tr-TR" dirty="0">
              <a:solidFill>
                <a:srgbClr val="FF0000"/>
              </a:solidFill>
            </a:endParaRPr>
          </a:p>
        </p:txBody>
      </p:sp>
      <p:sp>
        <p:nvSpPr>
          <p:cNvPr id="3" name="İçerik Yer Tutucusu 2"/>
          <p:cNvSpPr>
            <a:spLocks noGrp="1"/>
          </p:cNvSpPr>
          <p:nvPr>
            <p:ph idx="1"/>
          </p:nvPr>
        </p:nvSpPr>
        <p:spPr>
          <a:xfrm>
            <a:off x="1141412" y="1601067"/>
            <a:ext cx="9905999" cy="4760912"/>
          </a:xfrm>
        </p:spPr>
        <p:txBody>
          <a:bodyPr anchor="ctr">
            <a:noAutofit/>
          </a:bodyPr>
          <a:lstStyle/>
          <a:p>
            <a:pPr marL="0" indent="0" algn="just">
              <a:buNone/>
            </a:pPr>
            <a:r>
              <a:rPr lang="tr-TR" sz="2800" b="1">
                <a:solidFill>
                  <a:schemeClr val="bg1"/>
                </a:solidFill>
              </a:rPr>
              <a:t>Afet lojistiği, zarar görmüş insanların </a:t>
            </a:r>
          </a:p>
          <a:p>
            <a:pPr marL="0" indent="0" algn="just">
              <a:buNone/>
            </a:pPr>
            <a:r>
              <a:rPr lang="tr-TR" sz="2800" b="1">
                <a:solidFill>
                  <a:schemeClr val="bg1"/>
                </a:solidFill>
              </a:rPr>
              <a:t>ihtiyaçlarını giderebilmek amacıyla malların, </a:t>
            </a:r>
          </a:p>
          <a:p>
            <a:pPr marL="0" indent="0" algn="just">
              <a:buNone/>
            </a:pPr>
            <a:r>
              <a:rPr lang="tr-TR" sz="2800" b="1">
                <a:solidFill>
                  <a:schemeClr val="bg1"/>
                </a:solidFill>
              </a:rPr>
              <a:t>eşyaların ve ilgili bilginin ilk üretim </a:t>
            </a:r>
          </a:p>
          <a:p>
            <a:pPr marL="0" indent="0" algn="just">
              <a:buNone/>
            </a:pPr>
            <a:r>
              <a:rPr lang="tr-TR" sz="2800" b="1">
                <a:solidFill>
                  <a:schemeClr val="bg1"/>
                </a:solidFill>
              </a:rPr>
              <a:t>noktasından son tüketim noktasına kadar </a:t>
            </a:r>
          </a:p>
          <a:p>
            <a:pPr marL="0" indent="0" algn="just">
              <a:buNone/>
            </a:pPr>
            <a:r>
              <a:rPr lang="tr-TR" sz="2800" b="1">
                <a:solidFill>
                  <a:schemeClr val="bg1"/>
                </a:solidFill>
              </a:rPr>
              <a:t>verimli ve maliyet etkin bir şekilde akışının ve </a:t>
            </a:r>
          </a:p>
          <a:p>
            <a:pPr marL="0" indent="0" algn="just">
              <a:buNone/>
            </a:pPr>
            <a:r>
              <a:rPr lang="tr-TR" sz="2800" b="1">
                <a:solidFill>
                  <a:schemeClr val="bg1"/>
                </a:solidFill>
              </a:rPr>
              <a:t>depolanması, planlanma ve uygulanması ile</a:t>
            </a:r>
          </a:p>
          <a:p>
            <a:pPr marL="0" indent="0" algn="just">
              <a:buNone/>
            </a:pPr>
            <a:r>
              <a:rPr lang="tr-TR" sz="2800" b="1">
                <a:solidFill>
                  <a:schemeClr val="bg1"/>
                </a:solidFill>
              </a:rPr>
              <a:t>kontrolü olarak tarif edilmektedir</a:t>
            </a:r>
          </a:p>
        </p:txBody>
      </p:sp>
    </p:spTree>
    <p:extLst>
      <p:ext uri="{BB962C8B-B14F-4D97-AF65-F5344CB8AC3E}">
        <p14:creationId xmlns:p14="http://schemas.microsoft.com/office/powerpoint/2010/main" val="29479561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41414" y="152400"/>
            <a:ext cx="9905998" cy="1219200"/>
          </a:xfrm>
        </p:spPr>
        <p:txBody>
          <a:bodyPr>
            <a:normAutofit/>
          </a:bodyPr>
          <a:lstStyle/>
          <a:p>
            <a:pPr marL="571500" indent="-571500">
              <a:buFont typeface="Arial" panose="020B0604020202020204" pitchFamily="34" charset="0"/>
              <a:buChar char="•"/>
            </a:pPr>
            <a:r>
              <a:rPr lang="tr-TR" sz="2800" dirty="0">
                <a:solidFill>
                  <a:srgbClr val="FF0000"/>
                </a:solidFill>
                <a:latin typeface="Arial Black" panose="020B0604020202020204" pitchFamily="34" charset="0"/>
                <a:cs typeface="Arial Black" panose="020B0604020202020204" pitchFamily="34" charset="0"/>
              </a:rPr>
              <a:t>Afet </a:t>
            </a:r>
            <a:r>
              <a:rPr lang="tr-TR" sz="2800" dirty="0" err="1" smtClean="0">
                <a:solidFill>
                  <a:srgbClr val="FF0000"/>
                </a:solidFill>
                <a:latin typeface="Arial Black" panose="020B0604020202020204" pitchFamily="34" charset="0"/>
                <a:cs typeface="Arial Black" panose="020B0604020202020204" pitchFamily="34" charset="0"/>
              </a:rPr>
              <a:t>lojİstİğİNİn</a:t>
            </a:r>
            <a:r>
              <a:rPr lang="tr-TR" sz="2800" dirty="0" smtClean="0">
                <a:solidFill>
                  <a:srgbClr val="FF0000"/>
                </a:solidFill>
                <a:latin typeface="Arial Black" panose="020B0604020202020204" pitchFamily="34" charset="0"/>
                <a:cs typeface="Arial Black" panose="020B0604020202020204" pitchFamily="34" charset="0"/>
              </a:rPr>
              <a:t> </a:t>
            </a:r>
            <a:r>
              <a:rPr lang="tr-TR" sz="2800" dirty="0">
                <a:solidFill>
                  <a:srgbClr val="FF0000"/>
                </a:solidFill>
                <a:latin typeface="Arial Black" panose="020B0604020202020204" pitchFamily="34" charset="0"/>
                <a:cs typeface="Arial Black" panose="020B0604020202020204" pitchFamily="34" charset="0"/>
              </a:rPr>
              <a:t>aşamaları </a:t>
            </a:r>
          </a:p>
        </p:txBody>
      </p:sp>
      <p:sp>
        <p:nvSpPr>
          <p:cNvPr id="3" name="İçerik Yer Tutucusu 2"/>
          <p:cNvSpPr>
            <a:spLocks noGrp="1"/>
          </p:cNvSpPr>
          <p:nvPr>
            <p:ph idx="1"/>
          </p:nvPr>
        </p:nvSpPr>
        <p:spPr>
          <a:xfrm>
            <a:off x="1295400" y="1219200"/>
            <a:ext cx="9905999" cy="1865313"/>
          </a:xfrm>
        </p:spPr>
        <p:txBody>
          <a:bodyPr>
            <a:normAutofit/>
          </a:bodyPr>
          <a:lstStyle/>
          <a:p>
            <a:r>
              <a:rPr lang="tr-TR" sz="2600" b="1" dirty="0">
                <a:solidFill>
                  <a:schemeClr val="bg1"/>
                </a:solidFill>
              </a:rPr>
              <a:t>Afet öncesi hazırlık</a:t>
            </a:r>
          </a:p>
          <a:p>
            <a:r>
              <a:rPr lang="tr-TR" sz="2600" b="1" dirty="0">
                <a:solidFill>
                  <a:schemeClr val="bg1"/>
                </a:solidFill>
              </a:rPr>
              <a:t>Afet müdahale süreci </a:t>
            </a:r>
          </a:p>
          <a:p>
            <a:r>
              <a:rPr lang="tr-TR" sz="2600" b="1" dirty="0">
                <a:solidFill>
                  <a:schemeClr val="bg1"/>
                </a:solidFill>
              </a:rPr>
              <a:t>Müdahale sonrası lojistik faaliyetler</a:t>
            </a:r>
          </a:p>
        </p:txBody>
      </p:sp>
      <p:sp>
        <p:nvSpPr>
          <p:cNvPr id="4" name="Başlık 7"/>
          <p:cNvSpPr txBox="1">
            <a:spLocks/>
          </p:cNvSpPr>
          <p:nvPr/>
        </p:nvSpPr>
        <p:spPr>
          <a:xfrm>
            <a:off x="1141414" y="3048000"/>
            <a:ext cx="8791575" cy="1600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tr-TR" sz="2800" b="1" i="0" u="none" strike="noStrike" kern="1200" cap="all" spc="0" normalizeH="0" baseline="0" noProof="0" dirty="0" smtClean="0">
                <a:ln>
                  <a:noFill/>
                </a:ln>
                <a:solidFill>
                  <a:srgbClr val="FF0000"/>
                </a:solidFill>
                <a:effectLst/>
                <a:uLnTx/>
                <a:uFillTx/>
                <a:latin typeface="+mj-lt"/>
                <a:ea typeface="+mj-ea"/>
                <a:cs typeface="+mj-cs"/>
              </a:rPr>
              <a:t>1-)Afet </a:t>
            </a:r>
            <a:r>
              <a:rPr kumimoji="0" lang="tr-TR" sz="2800" b="1" i="0" u="none" strike="noStrike" kern="1200" cap="all" spc="0" normalizeH="0" baseline="0" noProof="0" dirty="0" err="1" smtClean="0">
                <a:ln>
                  <a:noFill/>
                </a:ln>
                <a:solidFill>
                  <a:srgbClr val="FF0000"/>
                </a:solidFill>
                <a:effectLst/>
                <a:uLnTx/>
                <a:uFillTx/>
                <a:latin typeface="+mj-lt"/>
                <a:ea typeface="+mj-ea"/>
                <a:cs typeface="+mj-cs"/>
              </a:rPr>
              <a:t>Öncesİ</a:t>
            </a:r>
            <a:r>
              <a:rPr kumimoji="0" lang="tr-TR" sz="2800" b="1" i="0" u="none" strike="noStrike" kern="1200" cap="all" spc="0" normalizeH="0" baseline="0" noProof="0" dirty="0" smtClean="0">
                <a:ln>
                  <a:noFill/>
                </a:ln>
                <a:solidFill>
                  <a:srgbClr val="FF0000"/>
                </a:solidFill>
                <a:effectLst/>
                <a:uLnTx/>
                <a:uFillTx/>
                <a:latin typeface="+mj-lt"/>
                <a:ea typeface="+mj-ea"/>
                <a:cs typeface="+mj-cs"/>
              </a:rPr>
              <a:t> </a:t>
            </a:r>
            <a:r>
              <a:rPr kumimoji="0" lang="tr-TR" sz="2800" b="1" i="0" u="none" strike="noStrike" kern="1200" cap="all" spc="0" normalizeH="0" baseline="0" noProof="0" dirty="0" err="1" smtClean="0">
                <a:ln>
                  <a:noFill/>
                </a:ln>
                <a:solidFill>
                  <a:srgbClr val="FF0000"/>
                </a:solidFill>
                <a:effectLst/>
                <a:uLnTx/>
                <a:uFillTx/>
                <a:latin typeface="+mj-lt"/>
                <a:ea typeface="+mj-ea"/>
                <a:cs typeface="+mj-cs"/>
              </a:rPr>
              <a:t>hazIrlIk</a:t>
            </a:r>
            <a:r>
              <a:rPr kumimoji="0" lang="tr-TR" sz="2800" b="1" i="0" u="none" strike="noStrike" kern="1200" cap="all" spc="0" normalizeH="0" baseline="0" noProof="0" dirty="0" smtClean="0">
                <a:ln>
                  <a:noFill/>
                </a:ln>
                <a:solidFill>
                  <a:srgbClr val="FF0000"/>
                </a:solidFill>
                <a:effectLst/>
                <a:uLnTx/>
                <a:uFillTx/>
                <a:latin typeface="+mj-lt"/>
                <a:ea typeface="+mj-ea"/>
                <a:cs typeface="+mj-cs"/>
              </a:rPr>
              <a:t> </a:t>
            </a:r>
            <a:r>
              <a:rPr kumimoji="0" lang="tr-TR" sz="2800" b="1" i="0" u="none" strike="noStrike" kern="1200" cap="all" spc="0" normalizeH="0" baseline="0" noProof="0" dirty="0" err="1" smtClean="0">
                <a:ln>
                  <a:noFill/>
                </a:ln>
                <a:solidFill>
                  <a:srgbClr val="FF0000"/>
                </a:solidFill>
                <a:effectLst/>
                <a:uLnTx/>
                <a:uFillTx/>
                <a:latin typeface="+mj-lt"/>
                <a:ea typeface="+mj-ea"/>
                <a:cs typeface="+mj-cs"/>
              </a:rPr>
              <a:t>faalİyetlerİ</a:t>
            </a:r>
            <a:endParaRPr kumimoji="0" lang="tr-TR" sz="2800" b="1" i="0" u="none" strike="noStrike" kern="1200" cap="all" spc="0" normalizeH="0" baseline="0" noProof="0" dirty="0" smtClean="0">
              <a:ln>
                <a:noFill/>
              </a:ln>
              <a:solidFill>
                <a:srgbClr val="FF0000"/>
              </a:solidFill>
              <a:effectLst/>
              <a:uLnTx/>
              <a:uFillTx/>
              <a:latin typeface="+mj-lt"/>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tr-TR" sz="2800" b="1" i="0" u="none" strike="noStrike" kern="1200" cap="all" spc="0" normalizeH="0" baseline="0" noProof="0" dirty="0" smtClean="0">
                <a:ln>
                  <a:noFill/>
                </a:ln>
                <a:solidFill>
                  <a:srgbClr val="FF0000"/>
                </a:solidFill>
                <a:effectLst/>
                <a:uLnTx/>
                <a:uFillTx/>
                <a:latin typeface="+mj-lt"/>
                <a:ea typeface="+mj-ea"/>
                <a:cs typeface="+mj-cs"/>
              </a:rPr>
              <a:t>   A-)planlama</a:t>
            </a:r>
            <a:endParaRPr kumimoji="0" lang="tr-TR" sz="2800" b="1" i="0" u="none" strike="noStrike" kern="1200" cap="all" spc="0" normalizeH="0" baseline="0" noProof="0" dirty="0">
              <a:ln>
                <a:noFill/>
              </a:ln>
              <a:solidFill>
                <a:srgbClr val="FF0000"/>
              </a:solidFill>
              <a:effectLst/>
              <a:uLnTx/>
              <a:uFillTx/>
              <a:latin typeface="+mj-lt"/>
              <a:ea typeface="+mj-ea"/>
              <a:cs typeface="+mj-cs"/>
            </a:endParaRPr>
          </a:p>
        </p:txBody>
      </p:sp>
      <p:sp>
        <p:nvSpPr>
          <p:cNvPr id="5" name="4 Metin kutusu"/>
          <p:cNvSpPr txBox="1"/>
          <p:nvPr/>
        </p:nvSpPr>
        <p:spPr>
          <a:xfrm>
            <a:off x="1295400" y="4648200"/>
            <a:ext cx="9372600" cy="1292662"/>
          </a:xfrm>
          <a:prstGeom prst="rect">
            <a:avLst/>
          </a:prstGeom>
          <a:noFill/>
        </p:spPr>
        <p:txBody>
          <a:bodyPr wrap="square" rtlCol="0">
            <a:spAutoFit/>
          </a:bodyPr>
          <a:lstStyle/>
          <a:p>
            <a:r>
              <a:rPr lang="tr-TR" sz="2600" b="1" dirty="0" smtClean="0">
                <a:solidFill>
                  <a:schemeClr val="bg1"/>
                </a:solidFill>
              </a:rPr>
              <a:t>Afet öncesi hazırlık ve planlar doğru nitelikteki malın, doğru zamanda, doğru yere en uygun maliyetle ulaştırılmasını sağlamaya yönelik çalışmaları  kapsamaktadır</a:t>
            </a:r>
            <a:endParaRPr lang="tr-TR" sz="2600" b="1" dirty="0">
              <a:solidFill>
                <a:schemeClr val="bg1"/>
              </a:solidFill>
            </a:endParaRPr>
          </a:p>
        </p:txBody>
      </p:sp>
    </p:spTree>
    <p:extLst>
      <p:ext uri="{BB962C8B-B14F-4D97-AF65-F5344CB8AC3E}">
        <p14:creationId xmlns:p14="http://schemas.microsoft.com/office/powerpoint/2010/main" val="31477696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a:xfrm>
            <a:off x="1981200" y="304800"/>
            <a:ext cx="8791575" cy="912152"/>
          </a:xfrm>
        </p:spPr>
        <p:txBody>
          <a:bodyPr>
            <a:normAutofit/>
          </a:bodyPr>
          <a:lstStyle/>
          <a:p>
            <a:r>
              <a:rPr lang="tr-TR" sz="3200" b="1" dirty="0">
                <a:solidFill>
                  <a:srgbClr val="FF0000"/>
                </a:solidFill>
              </a:rPr>
              <a:t>B-) satın alma</a:t>
            </a:r>
          </a:p>
        </p:txBody>
      </p:sp>
      <p:sp>
        <p:nvSpPr>
          <p:cNvPr id="6" name="5 Metin kutusu"/>
          <p:cNvSpPr txBox="1"/>
          <p:nvPr/>
        </p:nvSpPr>
        <p:spPr>
          <a:xfrm>
            <a:off x="1981200" y="1676400"/>
            <a:ext cx="8458200" cy="3108543"/>
          </a:xfrm>
          <a:prstGeom prst="rect">
            <a:avLst/>
          </a:prstGeom>
          <a:noFill/>
        </p:spPr>
        <p:txBody>
          <a:bodyPr wrap="square" rtlCol="0">
            <a:spAutoFit/>
          </a:bodyPr>
          <a:lstStyle/>
          <a:p>
            <a:r>
              <a:rPr lang="tr-TR" sz="2800" b="1" dirty="0" smtClean="0">
                <a:solidFill>
                  <a:schemeClr val="bg1"/>
                </a:solidFill>
              </a:rPr>
              <a:t>Afet malzemelerinin temini esnasında tedarikçi (mal ve hizmet sağlayıcı) firmaların seçiminde firmaların güvenirliği, </a:t>
            </a:r>
            <a:r>
              <a:rPr lang="tr-TR" sz="2800" b="1" dirty="0" err="1" smtClean="0">
                <a:solidFill>
                  <a:schemeClr val="bg1"/>
                </a:solidFill>
              </a:rPr>
              <a:t>refaransları</a:t>
            </a:r>
            <a:r>
              <a:rPr lang="tr-TR" sz="2800" b="1" dirty="0" smtClean="0">
                <a:solidFill>
                  <a:schemeClr val="bg1"/>
                </a:solidFill>
              </a:rPr>
              <a:t>, deneyimi, kapasiteleri ve mali gücü gibi kriterler dikkate alınmalıdır. İhtiyaç malzemeleri ekonomik olması ve bakım kolaylığı açısından minimum seviyede bulundurulmalıdır. Gereken malzemeler temin edilerek stoklanmalıdır.</a:t>
            </a:r>
            <a:endParaRPr lang="tr-TR" sz="2800" b="1" dirty="0">
              <a:solidFill>
                <a:schemeClr val="bg1"/>
              </a:solidFill>
            </a:endParaRPr>
          </a:p>
        </p:txBody>
      </p:sp>
    </p:spTree>
    <p:extLst>
      <p:ext uri="{BB962C8B-B14F-4D97-AF65-F5344CB8AC3E}">
        <p14:creationId xmlns:p14="http://schemas.microsoft.com/office/powerpoint/2010/main" val="2216331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a:solidFill>
                  <a:srgbClr val="FF0000"/>
                </a:solidFill>
              </a:rPr>
              <a:t>C-) </a:t>
            </a:r>
            <a:r>
              <a:rPr lang="tr-TR" sz="3200" b="1" dirty="0" err="1">
                <a:solidFill>
                  <a:srgbClr val="FF0000"/>
                </a:solidFill>
              </a:rPr>
              <a:t>nakliye yönetimi</a:t>
            </a:r>
            <a:endParaRPr lang="tr-TR" sz="3200" b="1" dirty="0">
              <a:solidFill>
                <a:srgbClr val="FF0000"/>
              </a:solidFill>
            </a:endParaRPr>
          </a:p>
        </p:txBody>
      </p:sp>
      <p:sp>
        <p:nvSpPr>
          <p:cNvPr id="3" name="İçerik Yer Tutucusu 2"/>
          <p:cNvSpPr>
            <a:spLocks noGrp="1"/>
          </p:cNvSpPr>
          <p:nvPr>
            <p:ph idx="1"/>
          </p:nvPr>
        </p:nvSpPr>
        <p:spPr>
          <a:xfrm>
            <a:off x="1141413" y="1740148"/>
            <a:ext cx="9500677" cy="1472305"/>
          </a:xfrm>
        </p:spPr>
        <p:txBody>
          <a:bodyPr>
            <a:noAutofit/>
          </a:bodyPr>
          <a:lstStyle/>
          <a:p>
            <a:pPr marL="0" indent="0">
              <a:buNone/>
            </a:pPr>
            <a:r>
              <a:rPr lang="tr-TR" sz="2800" b="1" dirty="0">
                <a:solidFill>
                  <a:schemeClr val="bg1"/>
                </a:solidFill>
              </a:rPr>
              <a:t>Talep edilen, satın alınan malzemelerin doğru yere, doğru zamanda minimum maliyetle ve güvenli şekilde ulaştırılması için nakliye yönetim sistemi işletilmelidir. </a:t>
            </a:r>
          </a:p>
        </p:txBody>
      </p:sp>
      <p:sp>
        <p:nvSpPr>
          <p:cNvPr id="6" name="Metin kutusu 5"/>
          <p:cNvSpPr txBox="1"/>
          <p:nvPr/>
        </p:nvSpPr>
        <p:spPr>
          <a:xfrm>
            <a:off x="1141411" y="3749308"/>
            <a:ext cx="8733907" cy="584775"/>
          </a:xfrm>
          <a:prstGeom prst="rect">
            <a:avLst/>
          </a:prstGeom>
          <a:noFill/>
        </p:spPr>
        <p:txBody>
          <a:bodyPr wrap="square" rtlCol="0">
            <a:spAutoFit/>
          </a:bodyPr>
          <a:lstStyle/>
          <a:p>
            <a:r>
              <a:rPr lang="tr-TR" sz="3200" b="1" dirty="0">
                <a:solidFill>
                  <a:srgbClr val="FF0000"/>
                </a:solidFill>
              </a:rPr>
              <a:t>D-) DEPO YÖNETİMİ</a:t>
            </a:r>
          </a:p>
        </p:txBody>
      </p:sp>
      <p:sp>
        <p:nvSpPr>
          <p:cNvPr id="8" name="Metin kutusu 7"/>
          <p:cNvSpPr txBox="1"/>
          <p:nvPr/>
        </p:nvSpPr>
        <p:spPr>
          <a:xfrm>
            <a:off x="1141411" y="4355629"/>
            <a:ext cx="9500679" cy="2677656"/>
          </a:xfrm>
          <a:prstGeom prst="rect">
            <a:avLst/>
          </a:prstGeom>
          <a:noFill/>
        </p:spPr>
        <p:txBody>
          <a:bodyPr wrap="square" rtlCol="0">
            <a:spAutoFit/>
          </a:bodyPr>
          <a:lstStyle/>
          <a:p>
            <a:r>
              <a:rPr lang="tr-TR" sz="2800" b="1" dirty="0">
                <a:solidFill>
                  <a:schemeClr val="bg1"/>
                </a:solidFill>
              </a:rPr>
              <a:t>Depolama en temel anlamda; malzemelerin kullanılmak ya da sevk edilmek üzere belirlenen koşullara uygun olarak stoklanması işlemidir. Lojistik kavramı içerisinde depoculuk ya da depolama en temel lojistik fonksiyon olarak ele alınmaktadır. </a:t>
            </a:r>
          </a:p>
          <a:p>
            <a:endParaRPr lang="tr-TR" sz="2800" b="1" dirty="0">
              <a:solidFill>
                <a:schemeClr val="bg1"/>
              </a:solidFill>
            </a:endParaRPr>
          </a:p>
        </p:txBody>
      </p:sp>
    </p:spTree>
    <p:extLst>
      <p:ext uri="{BB962C8B-B14F-4D97-AF65-F5344CB8AC3E}">
        <p14:creationId xmlns:p14="http://schemas.microsoft.com/office/powerpoint/2010/main" val="12517417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1119948" y="649642"/>
            <a:ext cx="9904467" cy="3046988"/>
          </a:xfrm>
          <a:prstGeom prst="rect">
            <a:avLst/>
          </a:prstGeom>
          <a:noFill/>
        </p:spPr>
        <p:txBody>
          <a:bodyPr wrap="square" rtlCol="0">
            <a:spAutoFit/>
          </a:bodyPr>
          <a:lstStyle/>
          <a:p>
            <a:pPr algn="l"/>
            <a:r>
              <a:rPr lang="tr-TR" sz="2400" b="1">
                <a:solidFill>
                  <a:schemeClr val="bg1"/>
                </a:solidFill>
              </a:rPr>
              <a:t>Acil durumlarda ve olası afetlere hazır bulunabilmek için temel ihtiyaç malzemelerinin stoklanması ve hazır halde bekletilmesi kaçınılmazdır. Uygun bir depolama hizmetinin yapılabilmesi için;</a:t>
            </a:r>
          </a:p>
          <a:p>
            <a:pPr marL="285750" indent="-285750" algn="l">
              <a:buFont typeface="Arial" panose="020B0604020202020204" pitchFamily="34" charset="0"/>
              <a:buChar char="•"/>
            </a:pPr>
            <a:r>
              <a:rPr lang="tr-TR" sz="2400" b="1">
                <a:solidFill>
                  <a:schemeClr val="bg1"/>
                </a:solidFill>
              </a:rPr>
              <a:t>Ulaşımın kolay yapılabileceği</a:t>
            </a:r>
          </a:p>
          <a:p>
            <a:pPr marL="285750" indent="-285750" algn="l">
              <a:buFont typeface="Arial" panose="020B0604020202020204" pitchFamily="34" charset="0"/>
              <a:buChar char="•"/>
            </a:pPr>
            <a:r>
              <a:rPr lang="tr-TR" sz="2400" b="1">
                <a:solidFill>
                  <a:schemeClr val="bg1"/>
                </a:solidFill>
              </a:rPr>
              <a:t>Doğru seçilmiş arazide</a:t>
            </a:r>
          </a:p>
          <a:p>
            <a:pPr marL="285750" indent="-285750" algn="l">
              <a:buFont typeface="Arial" panose="020B0604020202020204" pitchFamily="34" charset="0"/>
              <a:buChar char="•"/>
            </a:pPr>
            <a:r>
              <a:rPr lang="tr-TR" sz="2400" b="1">
                <a:solidFill>
                  <a:schemeClr val="bg1"/>
                </a:solidFill>
              </a:rPr>
              <a:t>Uygun binalarda </a:t>
            </a:r>
          </a:p>
          <a:p>
            <a:pPr marL="285750" indent="-285750" algn="l">
              <a:buFont typeface="Arial" panose="020B0604020202020204" pitchFamily="34" charset="0"/>
              <a:buChar char="•"/>
            </a:pPr>
            <a:r>
              <a:rPr lang="tr-TR" sz="2400" b="1">
                <a:solidFill>
                  <a:schemeClr val="bg1"/>
                </a:solidFill>
              </a:rPr>
              <a:t>Uygun çalışma alanlarının sağlandığı, depo alanlarına ihtiyaç duyulmaktadır.</a:t>
            </a:r>
          </a:p>
        </p:txBody>
      </p:sp>
      <p:sp>
        <p:nvSpPr>
          <p:cNvPr id="6" name="Metin kutusu 5"/>
          <p:cNvSpPr txBox="1"/>
          <p:nvPr/>
        </p:nvSpPr>
        <p:spPr>
          <a:xfrm>
            <a:off x="1119948" y="3696630"/>
            <a:ext cx="10012504" cy="2677656"/>
          </a:xfrm>
          <a:prstGeom prst="rect">
            <a:avLst/>
          </a:prstGeom>
          <a:noFill/>
        </p:spPr>
        <p:txBody>
          <a:bodyPr wrap="square" rtlCol="0">
            <a:spAutoFit/>
          </a:bodyPr>
          <a:lstStyle/>
          <a:p>
            <a:pPr algn="l"/>
            <a:r>
              <a:rPr lang="tr-TR" sz="2400" b="1">
                <a:solidFill>
                  <a:schemeClr val="bg1"/>
                </a:solidFill>
              </a:rPr>
              <a:t>Bölgesel Depolar (Müdahale sonrası hizmet, </a:t>
            </a:r>
          </a:p>
          <a:p>
            <a:pPr algn="l"/>
            <a:r>
              <a:rPr lang="tr-TR" sz="2400" b="1">
                <a:solidFill>
                  <a:schemeClr val="bg1"/>
                </a:solidFill>
              </a:rPr>
              <a:t>dağıtım depoları),</a:t>
            </a:r>
          </a:p>
          <a:p>
            <a:pPr algn="l"/>
            <a:r>
              <a:rPr lang="tr-TR" sz="2400" b="1">
                <a:solidFill>
                  <a:schemeClr val="bg1"/>
                </a:solidFill>
              </a:rPr>
              <a:t>Yerel Depolar (İlk Müdahale depoları, küçük </a:t>
            </a:r>
          </a:p>
          <a:p>
            <a:pPr algn="l"/>
            <a:r>
              <a:rPr lang="tr-TR" sz="2400" b="1">
                <a:solidFill>
                  <a:schemeClr val="bg1"/>
                </a:solidFill>
              </a:rPr>
              <a:t>ölçekli depolar)</a:t>
            </a:r>
          </a:p>
          <a:p>
            <a:pPr algn="l"/>
            <a:r>
              <a:rPr lang="tr-TR" sz="2400" b="1">
                <a:solidFill>
                  <a:schemeClr val="bg1"/>
                </a:solidFill>
              </a:rPr>
              <a:t>Gerek bölgesel depolar gerekse yerel depolarda stok doğruluğunu sağlamak </a:t>
            </a:r>
          </a:p>
          <a:p>
            <a:pPr algn="l"/>
            <a:r>
              <a:rPr lang="tr-TR" sz="2400" b="1">
                <a:solidFill>
                  <a:schemeClr val="bg1"/>
                </a:solidFill>
              </a:rPr>
              <a:t>amacıyla, stoklar belirli dönemlerde bir düzen içerisinde sayılarak ve kontrol edilerek dönemsel sayım işlemleri gerçekleştirilmelidir.</a:t>
            </a:r>
          </a:p>
        </p:txBody>
      </p:sp>
    </p:spTree>
    <p:extLst>
      <p:ext uri="{BB962C8B-B14F-4D97-AF65-F5344CB8AC3E}">
        <p14:creationId xmlns:p14="http://schemas.microsoft.com/office/powerpoint/2010/main" val="12740551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697898" y="366982"/>
            <a:ext cx="9107722" cy="5667853"/>
          </a:xfrm>
          <a:prstGeom prst="rect">
            <a:avLst/>
          </a:prstGeom>
        </p:spPr>
      </p:pic>
    </p:spTree>
    <p:extLst>
      <p:ext uri="{BB962C8B-B14F-4D97-AF65-F5344CB8AC3E}">
        <p14:creationId xmlns:p14="http://schemas.microsoft.com/office/powerpoint/2010/main" val="1654832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a:xfrm>
            <a:off x="957429" y="143340"/>
            <a:ext cx="9905998" cy="1478570"/>
          </a:xfrm>
        </p:spPr>
        <p:txBody>
          <a:bodyPr>
            <a:normAutofit/>
          </a:bodyPr>
          <a:lstStyle/>
          <a:p>
            <a:r>
              <a:rPr lang="tr-TR" sz="3200" b="1">
                <a:solidFill>
                  <a:srgbClr val="FF0000"/>
                </a:solidFill>
              </a:rPr>
              <a:t>2-)afet müdahAle süreci lojistik faaliyetlerİ</a:t>
            </a:r>
          </a:p>
        </p:txBody>
      </p:sp>
      <p:sp>
        <p:nvSpPr>
          <p:cNvPr id="4" name="Metin kutusu 3"/>
          <p:cNvSpPr txBox="1"/>
          <p:nvPr/>
        </p:nvSpPr>
        <p:spPr>
          <a:xfrm>
            <a:off x="1440331" y="1360300"/>
            <a:ext cx="8387475" cy="523220"/>
          </a:xfrm>
          <a:prstGeom prst="rect">
            <a:avLst/>
          </a:prstGeom>
          <a:noFill/>
        </p:spPr>
        <p:txBody>
          <a:bodyPr wrap="square" rtlCol="0">
            <a:spAutoFit/>
          </a:bodyPr>
          <a:lstStyle/>
          <a:p>
            <a:pPr algn="l"/>
            <a:r>
              <a:rPr lang="tr-TR" sz="2800" b="1">
                <a:solidFill>
                  <a:srgbClr val="FF0000"/>
                </a:solidFill>
              </a:rPr>
              <a:t>A-)Ön Değerlendirme ve İhtiyaç Tespiti</a:t>
            </a:r>
          </a:p>
        </p:txBody>
      </p:sp>
      <p:sp>
        <p:nvSpPr>
          <p:cNvPr id="5" name="Metin kutusu 4"/>
          <p:cNvSpPr txBox="1"/>
          <p:nvPr/>
        </p:nvSpPr>
        <p:spPr>
          <a:xfrm>
            <a:off x="1429445" y="2209800"/>
            <a:ext cx="9423096" cy="3108543"/>
          </a:xfrm>
          <a:prstGeom prst="rect">
            <a:avLst/>
          </a:prstGeom>
          <a:noFill/>
        </p:spPr>
        <p:txBody>
          <a:bodyPr wrap="square" rtlCol="0">
            <a:spAutoFit/>
          </a:bodyPr>
          <a:lstStyle/>
          <a:p>
            <a:pPr algn="l"/>
            <a:r>
              <a:rPr lang="tr-TR" sz="2800" b="1" dirty="0" smtClean="0">
                <a:solidFill>
                  <a:schemeClr val="bg1"/>
                </a:solidFill>
              </a:rPr>
              <a:t>Afet </a:t>
            </a:r>
            <a:r>
              <a:rPr lang="tr-TR" sz="2800" b="1" dirty="0">
                <a:solidFill>
                  <a:schemeClr val="bg1"/>
                </a:solidFill>
              </a:rPr>
              <a:t>öncesinde yapılan planlar ve hazırlıklar ile afet anındaki ön değerlendirme neticesinde, afet müdahale ve yardımlar sürecinde talep </a:t>
            </a:r>
            <a:r>
              <a:rPr lang="tr-TR" sz="2800" b="1" dirty="0" smtClean="0">
                <a:solidFill>
                  <a:schemeClr val="bg1"/>
                </a:solidFill>
              </a:rPr>
              <a:t>edilen malzemelerin </a:t>
            </a:r>
            <a:r>
              <a:rPr lang="tr-TR" sz="2800" b="1" dirty="0">
                <a:solidFill>
                  <a:schemeClr val="bg1"/>
                </a:solidFill>
              </a:rPr>
              <a:t>afet bölgesine en uygun zamanda ve </a:t>
            </a:r>
            <a:r>
              <a:rPr lang="tr-TR" sz="2800" b="1" dirty="0" smtClean="0">
                <a:solidFill>
                  <a:schemeClr val="bg1"/>
                </a:solidFill>
              </a:rPr>
              <a:t>doğru </a:t>
            </a:r>
            <a:r>
              <a:rPr lang="tr-TR" sz="2800" b="1" dirty="0">
                <a:solidFill>
                  <a:schemeClr val="bg1"/>
                </a:solidFill>
              </a:rPr>
              <a:t>miktarda ulaştırılması, insan kaynaklarının bölgeye ulaştırılması, düzenli ve doğru bilgi akışı sağlanır. Ön değerlendirme yapılırken şu kriterler göz önünde bulundurulmalıdır;</a:t>
            </a:r>
          </a:p>
        </p:txBody>
      </p:sp>
    </p:spTree>
    <p:extLst>
      <p:ext uri="{BB962C8B-B14F-4D97-AF65-F5344CB8AC3E}">
        <p14:creationId xmlns:p14="http://schemas.microsoft.com/office/powerpoint/2010/main" val="1847846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1132000" y="1271610"/>
            <a:ext cx="10134447" cy="3970318"/>
          </a:xfrm>
          <a:prstGeom prst="rect">
            <a:avLst/>
          </a:prstGeom>
          <a:noFill/>
        </p:spPr>
        <p:txBody>
          <a:bodyPr wrap="square" rtlCol="0">
            <a:spAutoFit/>
          </a:bodyPr>
          <a:lstStyle/>
          <a:p>
            <a:pPr marL="285750" indent="-285750" algn="l">
              <a:buFont typeface="Arial" panose="020B0604020202020204" pitchFamily="34" charset="0"/>
              <a:buChar char="•"/>
            </a:pPr>
            <a:r>
              <a:rPr lang="tr-TR" sz="2800" b="1" dirty="0">
                <a:solidFill>
                  <a:schemeClr val="bg1"/>
                </a:solidFill>
              </a:rPr>
              <a:t>Havayolları, limanlar, demiryolları ve karayollarının durumları ve kapasiteleri</a:t>
            </a:r>
          </a:p>
          <a:p>
            <a:pPr marL="285750" indent="-285750" algn="l">
              <a:buFont typeface="Arial" panose="020B0604020202020204" pitchFamily="34" charset="0"/>
              <a:buChar char="•"/>
            </a:pPr>
            <a:r>
              <a:rPr lang="tr-TR" sz="2800" b="1" dirty="0">
                <a:solidFill>
                  <a:schemeClr val="bg1"/>
                </a:solidFill>
              </a:rPr>
              <a:t>Organizasyon kendi imkânları haricinde depolama imkânları ve kapasiteleri</a:t>
            </a:r>
          </a:p>
          <a:p>
            <a:pPr marL="285750" indent="-285750" algn="l">
              <a:buFont typeface="Arial" panose="020B0604020202020204" pitchFamily="34" charset="0"/>
              <a:buChar char="•"/>
            </a:pPr>
            <a:r>
              <a:rPr lang="tr-TR" sz="2800" b="1" dirty="0">
                <a:solidFill>
                  <a:schemeClr val="bg1"/>
                </a:solidFill>
              </a:rPr>
              <a:t>Depoların ulaşım imkânları</a:t>
            </a:r>
          </a:p>
          <a:p>
            <a:pPr marL="285750" indent="-285750" algn="l">
              <a:buFont typeface="Arial" panose="020B0604020202020204" pitchFamily="34" charset="0"/>
              <a:buChar char="•"/>
            </a:pPr>
            <a:r>
              <a:rPr lang="tr-TR" sz="2800" b="1" dirty="0">
                <a:solidFill>
                  <a:schemeClr val="bg1"/>
                </a:solidFill>
              </a:rPr>
              <a:t>İhtiyaç duyulabilecek malzemelerin yerel pazarda bulunabilirliği</a:t>
            </a:r>
          </a:p>
          <a:p>
            <a:pPr marL="285750" indent="-285750" algn="l">
              <a:buFont typeface="Arial" panose="020B0604020202020204" pitchFamily="34" charset="0"/>
              <a:buChar char="•"/>
            </a:pPr>
            <a:r>
              <a:rPr lang="tr-TR" sz="2800" b="1" dirty="0">
                <a:solidFill>
                  <a:schemeClr val="bg1"/>
                </a:solidFill>
              </a:rPr>
              <a:t>Afetin büyüklüğüne bağlı olarak yurt dışından gelebilecek malzemelerin gümrük işlemleri için en yakın gümrük noktaları belirlenir</a:t>
            </a:r>
          </a:p>
        </p:txBody>
      </p:sp>
    </p:spTree>
    <p:extLst>
      <p:ext uri="{BB962C8B-B14F-4D97-AF65-F5344CB8AC3E}">
        <p14:creationId xmlns:p14="http://schemas.microsoft.com/office/powerpoint/2010/main" val="39716413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422400" y="0"/>
            <a:ext cx="9334846" cy="6858000"/>
          </a:xfrm>
          <a:prstGeom prst="rect">
            <a:avLst/>
          </a:prstGeom>
        </p:spPr>
      </p:pic>
    </p:spTree>
    <p:extLst>
      <p:ext uri="{BB962C8B-B14F-4D97-AF65-F5344CB8AC3E}">
        <p14:creationId xmlns:p14="http://schemas.microsoft.com/office/powerpoint/2010/main" val="10721372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1211226" y="549805"/>
            <a:ext cx="8585915" cy="523220"/>
          </a:xfrm>
          <a:prstGeom prst="rect">
            <a:avLst/>
          </a:prstGeom>
          <a:noFill/>
        </p:spPr>
        <p:txBody>
          <a:bodyPr wrap="square" rtlCol="0">
            <a:spAutoFit/>
          </a:bodyPr>
          <a:lstStyle/>
          <a:p>
            <a:pPr algn="l"/>
            <a:r>
              <a:rPr lang="tr-TR" sz="2800" b="1">
                <a:solidFill>
                  <a:srgbClr val="FF0000"/>
                </a:solidFill>
              </a:rPr>
              <a:t>B-)Lojistik Eylem Planı Yapılması ve Uygulanması</a:t>
            </a:r>
          </a:p>
        </p:txBody>
      </p:sp>
      <p:sp>
        <p:nvSpPr>
          <p:cNvPr id="5" name="Metin kutusu 4"/>
          <p:cNvSpPr txBox="1"/>
          <p:nvPr/>
        </p:nvSpPr>
        <p:spPr>
          <a:xfrm>
            <a:off x="1502534" y="1285741"/>
            <a:ext cx="9490504" cy="2246769"/>
          </a:xfrm>
          <a:prstGeom prst="rect">
            <a:avLst/>
          </a:prstGeom>
          <a:noFill/>
        </p:spPr>
        <p:txBody>
          <a:bodyPr wrap="square" rtlCol="0">
            <a:spAutoFit/>
          </a:bodyPr>
          <a:lstStyle/>
          <a:p>
            <a:pPr algn="l"/>
            <a:r>
              <a:rPr lang="tr-TR" sz="2800" b="1">
                <a:solidFill>
                  <a:schemeClr val="bg1"/>
                </a:solidFill>
              </a:rPr>
              <a:t>Afet öncesi hazırlık safhasında yapılan planlar, ön değerlendirmede mevcut durum kriterleri dikkate alınarak değerlendirilir. Elde edilen bilgiler ışığında lojistik operasyon planı yapılarak hareket tarzı belirlenir. Hazırlanacak olan lojistik eylem planında;</a:t>
            </a:r>
          </a:p>
        </p:txBody>
      </p:sp>
      <p:sp>
        <p:nvSpPr>
          <p:cNvPr id="6" name="Metin kutusu 5"/>
          <p:cNvSpPr txBox="1"/>
          <p:nvPr/>
        </p:nvSpPr>
        <p:spPr>
          <a:xfrm>
            <a:off x="1502534" y="3745226"/>
            <a:ext cx="9490504" cy="954107"/>
          </a:xfrm>
          <a:prstGeom prst="rect">
            <a:avLst/>
          </a:prstGeom>
          <a:noFill/>
        </p:spPr>
        <p:txBody>
          <a:bodyPr wrap="square" rtlCol="0">
            <a:spAutoFit/>
          </a:bodyPr>
          <a:lstStyle/>
          <a:p>
            <a:pPr marL="457200" indent="-457200" algn="l">
              <a:buFont typeface="Arial" panose="020B0604020202020204" pitchFamily="34" charset="0"/>
              <a:buChar char="•"/>
            </a:pPr>
            <a:r>
              <a:rPr lang="tr-TR" sz="2800" b="1">
                <a:solidFill>
                  <a:schemeClr val="bg1"/>
                </a:solidFill>
              </a:rPr>
              <a:t>Afet müdahale sürecinde ortaya çıkabilecek yardım ekiplerine maksimum desteğin sağlanması</a:t>
            </a:r>
          </a:p>
        </p:txBody>
      </p:sp>
      <p:sp>
        <p:nvSpPr>
          <p:cNvPr id="7" name="Metin kutusu 6"/>
          <p:cNvSpPr txBox="1"/>
          <p:nvPr/>
        </p:nvSpPr>
        <p:spPr>
          <a:xfrm>
            <a:off x="1502534" y="4699333"/>
            <a:ext cx="9490504" cy="1384995"/>
          </a:xfrm>
          <a:prstGeom prst="rect">
            <a:avLst/>
          </a:prstGeom>
          <a:noFill/>
        </p:spPr>
        <p:txBody>
          <a:bodyPr wrap="square" rtlCol="0">
            <a:spAutoFit/>
          </a:bodyPr>
          <a:lstStyle/>
          <a:p>
            <a:pPr marL="457200" indent="-457200" algn="l">
              <a:buFont typeface="Arial" panose="020B0604020202020204" pitchFamily="34" charset="0"/>
              <a:buChar char="•"/>
            </a:pPr>
            <a:r>
              <a:rPr lang="tr-TR" sz="2800" b="1">
                <a:solidFill>
                  <a:schemeClr val="bg1"/>
                </a:solidFill>
              </a:rPr>
              <a:t>Yardım sürecinde ortaya çıkabilecek yardım malzemesi ihtiyacı önceden belirlenmiş tedarikçi firmalarla temasa </a:t>
            </a:r>
          </a:p>
          <a:p>
            <a:pPr algn="l"/>
            <a:r>
              <a:rPr lang="tr-TR" sz="2800" b="1">
                <a:solidFill>
                  <a:schemeClr val="bg1"/>
                </a:solidFill>
              </a:rPr>
              <a:t>     geçilip en uygun şekilde malzemelerin temini</a:t>
            </a:r>
          </a:p>
        </p:txBody>
      </p:sp>
    </p:spTree>
    <p:extLst>
      <p:ext uri="{BB962C8B-B14F-4D97-AF65-F5344CB8AC3E}">
        <p14:creationId xmlns:p14="http://schemas.microsoft.com/office/powerpoint/2010/main" val="1282442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170750" y="534473"/>
            <a:ext cx="9837619" cy="1384995"/>
          </a:xfrm>
          <a:prstGeom prst="rect">
            <a:avLst/>
          </a:prstGeom>
          <a:noFill/>
        </p:spPr>
        <p:txBody>
          <a:bodyPr wrap="square" rtlCol="0">
            <a:spAutoFit/>
          </a:bodyPr>
          <a:lstStyle/>
          <a:p>
            <a:pPr marL="457200" indent="-457200" algn="l">
              <a:buFont typeface="Arial" panose="020B0604020202020204" pitchFamily="34" charset="0"/>
              <a:buChar char="•"/>
            </a:pPr>
            <a:r>
              <a:rPr lang="tr-TR" sz="2800" b="1">
                <a:solidFill>
                  <a:schemeClr val="bg1"/>
                </a:solidFill>
              </a:rPr>
              <a:t>Afetin meydan geldiği bölge göz önüne alınarak malzeme ve insan kaynaklarının bölgeye en uygun ulaşım şeklinin belirlenmesi</a:t>
            </a:r>
          </a:p>
        </p:txBody>
      </p:sp>
      <p:sp>
        <p:nvSpPr>
          <p:cNvPr id="3" name="Metin kutusu 2"/>
          <p:cNvSpPr txBox="1"/>
          <p:nvPr/>
        </p:nvSpPr>
        <p:spPr>
          <a:xfrm>
            <a:off x="1170750" y="1919468"/>
            <a:ext cx="9837619" cy="954107"/>
          </a:xfrm>
          <a:prstGeom prst="rect">
            <a:avLst/>
          </a:prstGeom>
          <a:noFill/>
        </p:spPr>
        <p:txBody>
          <a:bodyPr wrap="square" rtlCol="0">
            <a:spAutoFit/>
          </a:bodyPr>
          <a:lstStyle/>
          <a:p>
            <a:pPr marL="457200" indent="-457200" algn="l">
              <a:buFont typeface="Arial" charset="0"/>
              <a:buChar char="•"/>
            </a:pPr>
            <a:r>
              <a:rPr lang="tr-TR" sz="2800" b="1" dirty="0">
                <a:solidFill>
                  <a:schemeClr val="bg1"/>
                </a:solidFill>
              </a:rPr>
              <a:t>Kurumun araç filosu ile nakliyenin sağlanması, yeterli değilse kurum dışı </a:t>
            </a:r>
            <a:r>
              <a:rPr lang="tr-TR" sz="2800" b="1" dirty="0" err="1">
                <a:solidFill>
                  <a:schemeClr val="bg1"/>
                </a:solidFill>
              </a:rPr>
              <a:t>imkânların</a:t>
            </a:r>
            <a:r>
              <a:rPr lang="tr-TR" sz="2800" b="1" dirty="0">
                <a:solidFill>
                  <a:schemeClr val="bg1"/>
                </a:solidFill>
              </a:rPr>
              <a:t> devreye sokulması</a:t>
            </a:r>
          </a:p>
        </p:txBody>
      </p:sp>
      <p:sp>
        <p:nvSpPr>
          <p:cNvPr id="4" name="Metin kutusu 3"/>
          <p:cNvSpPr txBox="1"/>
          <p:nvPr/>
        </p:nvSpPr>
        <p:spPr>
          <a:xfrm>
            <a:off x="1170749" y="3026895"/>
            <a:ext cx="9837619" cy="1384995"/>
          </a:xfrm>
          <a:prstGeom prst="rect">
            <a:avLst/>
          </a:prstGeom>
          <a:noFill/>
        </p:spPr>
        <p:txBody>
          <a:bodyPr wrap="square" rtlCol="0">
            <a:spAutoFit/>
          </a:bodyPr>
          <a:lstStyle/>
          <a:p>
            <a:pPr marL="457200" indent="-457200" algn="l">
              <a:buFont typeface="Arial" panose="020B0604020202020204" pitchFamily="34" charset="0"/>
              <a:buChar char="•"/>
            </a:pPr>
            <a:r>
              <a:rPr lang="tr-TR" sz="2800" b="1">
                <a:solidFill>
                  <a:schemeClr val="bg1"/>
                </a:solidFill>
              </a:rPr>
              <a:t>Yapılan her sevkiyatın en hızlı ve güvenli bir şekilde sağlanması, her aşamada malzemeyi bekleyen ekip görevlilerine ve Kriz Yönetim Merkezine bilgi verilmesi</a:t>
            </a:r>
          </a:p>
        </p:txBody>
      </p:sp>
      <p:sp>
        <p:nvSpPr>
          <p:cNvPr id="5" name="Metin kutusu 4"/>
          <p:cNvSpPr txBox="1"/>
          <p:nvPr/>
        </p:nvSpPr>
        <p:spPr>
          <a:xfrm>
            <a:off x="1170748" y="4565210"/>
            <a:ext cx="9837619" cy="954107"/>
          </a:xfrm>
          <a:prstGeom prst="rect">
            <a:avLst/>
          </a:prstGeom>
          <a:noFill/>
        </p:spPr>
        <p:txBody>
          <a:bodyPr wrap="square" rtlCol="0">
            <a:spAutoFit/>
          </a:bodyPr>
          <a:lstStyle/>
          <a:p>
            <a:pPr marL="457200" indent="-457200" algn="l">
              <a:buFont typeface="Arial" panose="020B0604020202020204" pitchFamily="34" charset="0"/>
              <a:buChar char="•"/>
            </a:pPr>
            <a:r>
              <a:rPr lang="tr-TR" sz="2800" b="1">
                <a:solidFill>
                  <a:schemeClr val="bg1"/>
                </a:solidFill>
              </a:rPr>
              <a:t> Depolamanın Bölgesel mi yoksa yerel mi yapılacağına karar verilmesi.</a:t>
            </a:r>
          </a:p>
        </p:txBody>
      </p:sp>
    </p:spTree>
    <p:extLst>
      <p:ext uri="{BB962C8B-B14F-4D97-AF65-F5344CB8AC3E}">
        <p14:creationId xmlns:p14="http://schemas.microsoft.com/office/powerpoint/2010/main" val="21232260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333500" y="1384300"/>
            <a:ext cx="9525000" cy="4076700"/>
          </a:xfrm>
          <a:prstGeom prst="rect">
            <a:avLst/>
          </a:prstGeom>
        </p:spPr>
      </p:pic>
    </p:spTree>
    <p:extLst>
      <p:ext uri="{BB962C8B-B14F-4D97-AF65-F5344CB8AC3E}">
        <p14:creationId xmlns:p14="http://schemas.microsoft.com/office/powerpoint/2010/main" val="701921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66800" y="236482"/>
            <a:ext cx="9621728" cy="1261884"/>
          </a:xfrm>
          <a:prstGeom prst="rect">
            <a:avLst/>
          </a:prstGeom>
          <a:noFill/>
        </p:spPr>
        <p:txBody>
          <a:bodyPr wrap="square" rtlCol="0">
            <a:spAutoFit/>
          </a:bodyPr>
          <a:lstStyle/>
          <a:p>
            <a:r>
              <a:rPr lang="tr-TR" sz="3800" b="1" dirty="0" smtClean="0">
                <a:solidFill>
                  <a:srgbClr val="FF0000"/>
                </a:solidFill>
              </a:rPr>
              <a:t>3-)afet Müdahalesinin Ardından Lojistik Faaliyetler</a:t>
            </a:r>
            <a:endParaRPr lang="tr-TR" sz="3800" b="1" dirty="0">
              <a:solidFill>
                <a:srgbClr val="FF0000"/>
              </a:solidFill>
            </a:endParaRPr>
          </a:p>
        </p:txBody>
      </p:sp>
      <p:sp>
        <p:nvSpPr>
          <p:cNvPr id="3" name="Metin kutusu 2"/>
          <p:cNvSpPr txBox="1"/>
          <p:nvPr/>
        </p:nvSpPr>
        <p:spPr>
          <a:xfrm>
            <a:off x="1364353" y="1498366"/>
            <a:ext cx="9324175" cy="584775"/>
          </a:xfrm>
          <a:prstGeom prst="rect">
            <a:avLst/>
          </a:prstGeom>
          <a:noFill/>
        </p:spPr>
        <p:txBody>
          <a:bodyPr wrap="square" rtlCol="0">
            <a:spAutoFit/>
          </a:bodyPr>
          <a:lstStyle/>
          <a:p>
            <a:r>
              <a:rPr lang="tr-TR" sz="3200" b="1" dirty="0" smtClean="0">
                <a:solidFill>
                  <a:srgbClr val="FF0000"/>
                </a:solidFill>
              </a:rPr>
              <a:t>A-)Planlama</a:t>
            </a:r>
            <a:endParaRPr lang="tr-TR" sz="3200" b="1" dirty="0">
              <a:solidFill>
                <a:srgbClr val="FF0000"/>
              </a:solidFill>
            </a:endParaRPr>
          </a:p>
        </p:txBody>
      </p:sp>
      <p:sp>
        <p:nvSpPr>
          <p:cNvPr id="4" name="Metin kutusu 3"/>
          <p:cNvSpPr txBox="1"/>
          <p:nvPr/>
        </p:nvSpPr>
        <p:spPr>
          <a:xfrm>
            <a:off x="1524000" y="2590800"/>
            <a:ext cx="9743425" cy="3539430"/>
          </a:xfrm>
          <a:prstGeom prst="rect">
            <a:avLst/>
          </a:prstGeom>
          <a:noFill/>
        </p:spPr>
        <p:txBody>
          <a:bodyPr wrap="square" rtlCol="0">
            <a:spAutoFit/>
          </a:bodyPr>
          <a:lstStyle/>
          <a:p>
            <a:r>
              <a:rPr lang="tr-TR" sz="2800" b="1" dirty="0">
                <a:solidFill>
                  <a:schemeClr val="bg1"/>
                </a:solidFill>
              </a:rPr>
              <a:t>Afet müdahale faaliyetlerinin sona ermesiyle alanda müdahale ekiplerinin yerini, afet malzeme toplama ve bakım ekipleri almaktadır. Söz konusu ekipler alanda bulunan afet malzemelerinin toplanması, bakımlarının yapılması ve depolara sevk edilmesinden sorumlu olup, alanda yerlerini aldıktan sonra öncelikle malzeme toplama ve bakım </a:t>
            </a:r>
          </a:p>
          <a:p>
            <a:r>
              <a:rPr lang="tr-TR" sz="2800" b="1" dirty="0">
                <a:solidFill>
                  <a:schemeClr val="bg1"/>
                </a:solidFill>
              </a:rPr>
              <a:t>faaliyetlerini planlamalıdırlar. </a:t>
            </a:r>
          </a:p>
          <a:p>
            <a:endParaRPr lang="tr-TR" sz="2800" b="1" dirty="0">
              <a:solidFill>
                <a:schemeClr val="bg1"/>
              </a:solidFill>
            </a:endParaRPr>
          </a:p>
        </p:txBody>
      </p:sp>
    </p:spTree>
    <p:extLst>
      <p:ext uri="{BB962C8B-B14F-4D97-AF65-F5344CB8AC3E}">
        <p14:creationId xmlns:p14="http://schemas.microsoft.com/office/powerpoint/2010/main" val="3621133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115697" y="303955"/>
            <a:ext cx="10266948" cy="584775"/>
          </a:xfrm>
          <a:prstGeom prst="rect">
            <a:avLst/>
          </a:prstGeom>
          <a:noFill/>
        </p:spPr>
        <p:txBody>
          <a:bodyPr wrap="square" rtlCol="0">
            <a:spAutoFit/>
          </a:bodyPr>
          <a:lstStyle/>
          <a:p>
            <a:r>
              <a:rPr lang="tr-TR" sz="3200" b="1" dirty="0" smtClean="0">
                <a:solidFill>
                  <a:srgbClr val="FF0000"/>
                </a:solidFill>
              </a:rPr>
              <a:t>B-)Malzeme Toplama ve Bakım Faaliyetleri</a:t>
            </a:r>
            <a:endParaRPr lang="tr-TR" sz="3200" b="1" dirty="0">
              <a:solidFill>
                <a:srgbClr val="FF0000"/>
              </a:solidFill>
            </a:endParaRPr>
          </a:p>
        </p:txBody>
      </p:sp>
      <p:sp>
        <p:nvSpPr>
          <p:cNvPr id="3" name="Metin kutusu 2"/>
          <p:cNvSpPr txBox="1"/>
          <p:nvPr/>
        </p:nvSpPr>
        <p:spPr>
          <a:xfrm>
            <a:off x="1568585" y="888730"/>
            <a:ext cx="9814060" cy="2246769"/>
          </a:xfrm>
          <a:prstGeom prst="rect">
            <a:avLst/>
          </a:prstGeom>
          <a:noFill/>
        </p:spPr>
        <p:txBody>
          <a:bodyPr wrap="square" rtlCol="0">
            <a:spAutoFit/>
          </a:bodyPr>
          <a:lstStyle/>
          <a:p>
            <a:r>
              <a:rPr lang="tr-TR" sz="2800" b="1" dirty="0">
                <a:solidFill>
                  <a:schemeClr val="bg1"/>
                </a:solidFill>
              </a:rPr>
              <a:t>Toplama ve bakım işlemlerinin en kısa sürede ve ekonomik olarak yapılmasını sağlamak amacı ile lojistik birimince oluşturulan afet malzeme toplama ve bakım ekibi tarafından </a:t>
            </a:r>
            <a:r>
              <a:rPr lang="tr-TR" sz="2800" b="1" dirty="0" smtClean="0">
                <a:solidFill>
                  <a:schemeClr val="bg1"/>
                </a:solidFill>
              </a:rPr>
              <a:t>yapılan </a:t>
            </a:r>
            <a:r>
              <a:rPr lang="tr-TR" sz="2800" b="1" dirty="0">
                <a:solidFill>
                  <a:schemeClr val="bg1"/>
                </a:solidFill>
              </a:rPr>
              <a:t>planlama uygulamaya konulmalıdır. </a:t>
            </a:r>
          </a:p>
          <a:p>
            <a:endParaRPr lang="tr-TR" sz="2800" b="1" dirty="0">
              <a:solidFill>
                <a:schemeClr val="bg1"/>
              </a:solidFill>
            </a:endParaRPr>
          </a:p>
        </p:txBody>
      </p:sp>
      <p:sp>
        <p:nvSpPr>
          <p:cNvPr id="4" name="Metin kutusu 3"/>
          <p:cNvSpPr txBox="1"/>
          <p:nvPr/>
        </p:nvSpPr>
        <p:spPr>
          <a:xfrm>
            <a:off x="1115697" y="3135499"/>
            <a:ext cx="8659987" cy="584775"/>
          </a:xfrm>
          <a:prstGeom prst="rect">
            <a:avLst/>
          </a:prstGeom>
          <a:noFill/>
        </p:spPr>
        <p:txBody>
          <a:bodyPr wrap="square" rtlCol="0">
            <a:spAutoFit/>
          </a:bodyPr>
          <a:lstStyle/>
          <a:p>
            <a:r>
              <a:rPr lang="tr-TR" sz="3200" b="1" dirty="0" smtClean="0">
                <a:solidFill>
                  <a:srgbClr val="FF0000"/>
                </a:solidFill>
              </a:rPr>
              <a:t>C-)İzleme Değerlendirme ve Raporlama</a:t>
            </a:r>
            <a:endParaRPr lang="tr-TR" sz="3200" b="1" dirty="0">
              <a:solidFill>
                <a:srgbClr val="FF0000"/>
              </a:solidFill>
            </a:endParaRPr>
          </a:p>
        </p:txBody>
      </p:sp>
      <p:sp>
        <p:nvSpPr>
          <p:cNvPr id="5" name="Metin kutusu 4"/>
          <p:cNvSpPr txBox="1"/>
          <p:nvPr/>
        </p:nvSpPr>
        <p:spPr>
          <a:xfrm>
            <a:off x="1568585" y="3720274"/>
            <a:ext cx="9814060" cy="3108543"/>
          </a:xfrm>
          <a:prstGeom prst="rect">
            <a:avLst/>
          </a:prstGeom>
          <a:noFill/>
        </p:spPr>
        <p:txBody>
          <a:bodyPr wrap="square" rtlCol="0">
            <a:spAutoFit/>
          </a:bodyPr>
          <a:lstStyle/>
          <a:p>
            <a:r>
              <a:rPr lang="tr-TR" sz="2800" b="1" dirty="0">
                <a:solidFill>
                  <a:schemeClr val="bg1"/>
                </a:solidFill>
              </a:rPr>
              <a:t>Afet müdahale sürecinde, müdahaleciler ile "Afet Malzeme Toplama ve Bakım </a:t>
            </a:r>
            <a:r>
              <a:rPr lang="tr-TR" sz="2800" b="1" dirty="0" smtClean="0">
                <a:solidFill>
                  <a:schemeClr val="bg1"/>
                </a:solidFill>
              </a:rPr>
              <a:t>Ekibi’nin faaliyetleri </a:t>
            </a:r>
            <a:r>
              <a:rPr lang="tr-TR" sz="2800" b="1" dirty="0">
                <a:solidFill>
                  <a:schemeClr val="bg1"/>
                </a:solidFill>
              </a:rPr>
              <a:t>de izlenmeli, değerlendirilmeli ve raporlanmalıdır. Bu işlemler dışarıdan bağımsız bir grup gözlemci tarafından yapılmalıdır. Faaliyetlerde doğru yapılanlar, yaşanan aksaklıklar ve olumsuzluklarla başa çıkma yolları ve ihtiyaçlar tespit edilir. </a:t>
            </a:r>
          </a:p>
          <a:p>
            <a:endParaRPr lang="tr-TR" sz="2800" b="1" dirty="0">
              <a:solidFill>
                <a:schemeClr val="bg1"/>
              </a:solidFill>
            </a:endParaRPr>
          </a:p>
        </p:txBody>
      </p:sp>
    </p:spTree>
    <p:extLst>
      <p:ext uri="{BB962C8B-B14F-4D97-AF65-F5344CB8AC3E}">
        <p14:creationId xmlns:p14="http://schemas.microsoft.com/office/powerpoint/2010/main" val="16323587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216196" y="558624"/>
            <a:ext cx="10134975" cy="1815882"/>
          </a:xfrm>
          <a:prstGeom prst="rect">
            <a:avLst/>
          </a:prstGeom>
          <a:noFill/>
        </p:spPr>
        <p:txBody>
          <a:bodyPr wrap="square" rtlCol="0">
            <a:spAutoFit/>
          </a:bodyPr>
          <a:lstStyle/>
          <a:p>
            <a:r>
              <a:rPr lang="tr-TR" sz="2800" b="1" dirty="0" smtClean="0">
                <a:solidFill>
                  <a:schemeClr val="bg1"/>
                </a:solidFill>
              </a:rPr>
              <a:t>Bu şekilde </a:t>
            </a:r>
            <a:r>
              <a:rPr lang="tr-TR" sz="2800" b="1" dirty="0">
                <a:solidFill>
                  <a:schemeClr val="bg1"/>
                </a:solidFill>
              </a:rPr>
              <a:t>daha sonraki faaliyetlere de yönlendirilir. Yapılan bu raporlama ve değerlendirme neticesinde yeni stratejiler geliştirilir. Basit ve anlaşılır şekilde özetlemek gerekirse afet lojistiğinin düzgün bir şekilde </a:t>
            </a:r>
            <a:r>
              <a:rPr lang="tr-TR" sz="2800" b="1" dirty="0" smtClean="0">
                <a:solidFill>
                  <a:schemeClr val="bg1"/>
                </a:solidFill>
              </a:rPr>
              <a:t>Yapılabilmesi için;</a:t>
            </a:r>
            <a:endParaRPr lang="tr-TR" sz="2800" b="1" dirty="0">
              <a:solidFill>
                <a:schemeClr val="bg1"/>
              </a:solidFill>
            </a:endParaRPr>
          </a:p>
        </p:txBody>
      </p:sp>
      <p:sp>
        <p:nvSpPr>
          <p:cNvPr id="3" name="Metin kutusu 2"/>
          <p:cNvSpPr txBox="1"/>
          <p:nvPr/>
        </p:nvSpPr>
        <p:spPr>
          <a:xfrm>
            <a:off x="1543023" y="2426382"/>
            <a:ext cx="9808149" cy="2246769"/>
          </a:xfrm>
          <a:prstGeom prst="rect">
            <a:avLst/>
          </a:prstGeom>
          <a:noFill/>
        </p:spPr>
        <p:txBody>
          <a:bodyPr wrap="square" rtlCol="0">
            <a:spAutoFit/>
          </a:bodyPr>
          <a:lstStyle/>
          <a:p>
            <a:pPr marL="285750" indent="-285750">
              <a:buFont typeface="Arial" charset="0"/>
              <a:buChar char="•"/>
            </a:pPr>
            <a:r>
              <a:rPr lang="tr-TR" sz="2800" b="1" dirty="0" smtClean="0">
                <a:solidFill>
                  <a:schemeClr val="bg1"/>
                </a:solidFill>
              </a:rPr>
              <a:t>Doğru malzemeyi</a:t>
            </a:r>
          </a:p>
          <a:p>
            <a:pPr marL="285750" indent="-285750">
              <a:buFont typeface="Arial" charset="0"/>
              <a:buChar char="•"/>
            </a:pPr>
            <a:r>
              <a:rPr lang="tr-TR" sz="2800" b="1" dirty="0" smtClean="0">
                <a:solidFill>
                  <a:schemeClr val="bg1"/>
                </a:solidFill>
              </a:rPr>
              <a:t>Doğru kişiye</a:t>
            </a:r>
          </a:p>
          <a:p>
            <a:pPr marL="285750" indent="-285750">
              <a:buFont typeface="Arial" charset="0"/>
              <a:buChar char="•"/>
            </a:pPr>
            <a:r>
              <a:rPr lang="tr-TR" sz="2800" b="1" dirty="0" smtClean="0">
                <a:solidFill>
                  <a:schemeClr val="bg1"/>
                </a:solidFill>
              </a:rPr>
              <a:t>Doğru miktarda</a:t>
            </a:r>
          </a:p>
          <a:p>
            <a:pPr marL="285750" indent="-285750">
              <a:buFont typeface="Arial" charset="0"/>
              <a:buChar char="•"/>
            </a:pPr>
            <a:r>
              <a:rPr lang="tr-TR" sz="2800" b="1" dirty="0" smtClean="0">
                <a:solidFill>
                  <a:schemeClr val="bg1"/>
                </a:solidFill>
              </a:rPr>
              <a:t>Doğru zamanda</a:t>
            </a:r>
          </a:p>
          <a:p>
            <a:pPr marL="285750" indent="-285750">
              <a:buFont typeface="Arial" charset="0"/>
              <a:buChar char="•"/>
            </a:pPr>
            <a:r>
              <a:rPr lang="tr-TR" sz="2800" b="1" dirty="0" smtClean="0">
                <a:solidFill>
                  <a:schemeClr val="bg1"/>
                </a:solidFill>
              </a:rPr>
              <a:t>Doğru yerde</a:t>
            </a:r>
            <a:endParaRPr lang="tr-TR" sz="2800" b="1" dirty="0">
              <a:solidFill>
                <a:schemeClr val="bg1"/>
              </a:solidFill>
            </a:endParaRPr>
          </a:p>
        </p:txBody>
      </p:sp>
      <p:sp>
        <p:nvSpPr>
          <p:cNvPr id="4" name="Metin kutusu 3"/>
          <p:cNvSpPr txBox="1"/>
          <p:nvPr/>
        </p:nvSpPr>
        <p:spPr>
          <a:xfrm>
            <a:off x="1216197" y="4776904"/>
            <a:ext cx="10134975" cy="954107"/>
          </a:xfrm>
          <a:prstGeom prst="rect">
            <a:avLst/>
          </a:prstGeom>
          <a:noFill/>
        </p:spPr>
        <p:txBody>
          <a:bodyPr wrap="square" rtlCol="0">
            <a:spAutoFit/>
          </a:bodyPr>
          <a:lstStyle/>
          <a:p>
            <a:r>
              <a:rPr lang="tr-TR" sz="2800" b="1" dirty="0">
                <a:solidFill>
                  <a:schemeClr val="bg1"/>
                </a:solidFill>
              </a:rPr>
              <a:t>ulaştırabilmek gerekir. Bunlar planlı ve programlı bir ş</a:t>
            </a:r>
            <a:r>
              <a:rPr lang="tr-TR" sz="2800" b="1" dirty="0" smtClean="0">
                <a:solidFill>
                  <a:schemeClr val="bg1"/>
                </a:solidFill>
              </a:rPr>
              <a:t>ekilde yapılabilecek </a:t>
            </a:r>
            <a:r>
              <a:rPr lang="tr-TR" sz="2800" b="1" dirty="0">
                <a:solidFill>
                  <a:schemeClr val="bg1"/>
                </a:solidFill>
              </a:rPr>
              <a:t>k</a:t>
            </a:r>
            <a:r>
              <a:rPr lang="tr-TR" sz="2800" b="1" dirty="0" smtClean="0">
                <a:solidFill>
                  <a:schemeClr val="bg1"/>
                </a:solidFill>
              </a:rPr>
              <a:t>avramlardır.</a:t>
            </a:r>
            <a:endParaRPr lang="tr-TR" sz="2800" b="1" dirty="0">
              <a:solidFill>
                <a:schemeClr val="bg1"/>
              </a:solidFill>
            </a:endParaRPr>
          </a:p>
        </p:txBody>
      </p:sp>
    </p:spTree>
    <p:extLst>
      <p:ext uri="{BB962C8B-B14F-4D97-AF65-F5344CB8AC3E}">
        <p14:creationId xmlns:p14="http://schemas.microsoft.com/office/powerpoint/2010/main" val="9492149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157090" y="474711"/>
            <a:ext cx="10145168" cy="677108"/>
          </a:xfrm>
          <a:prstGeom prst="rect">
            <a:avLst/>
          </a:prstGeom>
          <a:noFill/>
        </p:spPr>
        <p:txBody>
          <a:bodyPr wrap="square" rtlCol="0">
            <a:spAutoFit/>
          </a:bodyPr>
          <a:lstStyle/>
          <a:p>
            <a:r>
              <a:rPr lang="tr-TR" sz="3800" b="1" dirty="0" smtClean="0">
                <a:solidFill>
                  <a:srgbClr val="FF0000"/>
                </a:solidFill>
              </a:rPr>
              <a:t>SONUÇ</a:t>
            </a:r>
            <a:endParaRPr lang="tr-TR" sz="3800" b="1" dirty="0">
              <a:solidFill>
                <a:srgbClr val="FF0000"/>
              </a:solidFill>
            </a:endParaRPr>
          </a:p>
        </p:txBody>
      </p:sp>
      <p:sp>
        <p:nvSpPr>
          <p:cNvPr id="4" name="Metin kutusu 3"/>
          <p:cNvSpPr txBox="1"/>
          <p:nvPr/>
        </p:nvSpPr>
        <p:spPr>
          <a:xfrm>
            <a:off x="1394239" y="1151819"/>
            <a:ext cx="10145168" cy="3539430"/>
          </a:xfrm>
          <a:prstGeom prst="rect">
            <a:avLst/>
          </a:prstGeom>
          <a:noFill/>
        </p:spPr>
        <p:txBody>
          <a:bodyPr wrap="square" rtlCol="0">
            <a:spAutoFit/>
          </a:bodyPr>
          <a:lstStyle/>
          <a:p>
            <a:r>
              <a:rPr lang="tr-TR" sz="2800" b="1" dirty="0">
                <a:solidFill>
                  <a:schemeClr val="bg1"/>
                </a:solidFill>
              </a:rPr>
              <a:t>Afet yönetiminin lojistik fonksiyonu en az operasyon kadar önemlidir. Afet lojistiği, günümüzde üzerinde sürekli çalışılan bir alan olup, yeni yaklaşımlar oluşturulmaktadır. Özelliklere afetlere olay bazlı bakılmalıdır. Çünkü her afet, türü, şiddeti, meydana geldiği zaman ve coğrafya ile o yerin hassasiyetine bağlı olarak çok farklı özelliklere sahip olabilir. Bu nedenler söz konusu ölçütler dikkate alınarak riskin sürekli ölçümü ve afet yönetim planlarının revizyonu gerekmektedir. Afet yönetiminin olay bazlı ve dinamik olması </a:t>
            </a:r>
            <a:r>
              <a:rPr lang="tr-TR" sz="2800" b="1" dirty="0" smtClean="0">
                <a:solidFill>
                  <a:schemeClr val="bg1"/>
                </a:solidFill>
              </a:rPr>
              <a:t>gerekmektedir</a:t>
            </a:r>
            <a:r>
              <a:rPr lang="tr-TR" sz="2800" b="1" dirty="0">
                <a:solidFill>
                  <a:schemeClr val="bg1"/>
                </a:solidFill>
              </a:rPr>
              <a:t>. </a:t>
            </a:r>
          </a:p>
        </p:txBody>
      </p:sp>
    </p:spTree>
    <p:extLst>
      <p:ext uri="{BB962C8B-B14F-4D97-AF65-F5344CB8AC3E}">
        <p14:creationId xmlns:p14="http://schemas.microsoft.com/office/powerpoint/2010/main" val="10655989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ven">
  <a:themeElements>
    <a:clrScheme name="Güven">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Güven">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Güven">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105</TotalTime>
  <Words>983</Words>
  <Application>Microsoft Office PowerPoint</Application>
  <PresentationFormat>Özel</PresentationFormat>
  <Paragraphs>67</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Güven</vt:lpstr>
      <vt:lpstr>Afet lojİstİğİ</vt:lpstr>
      <vt:lpstr>Afet lojİstİğİ nedİr ?</vt:lpstr>
      <vt:lpstr>Afet lojİstİğİNİn aşamaları </vt:lpstr>
      <vt:lpstr>B-) satın alma</vt:lpstr>
      <vt:lpstr>C-) nakliye yönetimi</vt:lpstr>
      <vt:lpstr>PowerPoint Sunusu</vt:lpstr>
      <vt:lpstr>PowerPoint Sunusu</vt:lpstr>
      <vt:lpstr>2-)afet müdahAle süreci lojistik faaliyetlerİ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Afet lojistiği</dc:title>
  <dc:creator>User</dc:creator>
  <cp:lastModifiedBy>Windows Kullanıcısı</cp:lastModifiedBy>
  <cp:revision>47</cp:revision>
  <dcterms:modified xsi:type="dcterms:W3CDTF">2020-01-14T20:49:24Z</dcterms:modified>
</cp:coreProperties>
</file>