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7" r:id="rId19"/>
    <p:sldId id="278" r:id="rId20"/>
    <p:sldId id="279" r:id="rId21"/>
    <p:sldId id="280" r:id="rId22"/>
    <p:sldId id="281" r:id="rId23"/>
    <p:sldId id="282" r:id="rId24"/>
    <p:sldId id="288" r:id="rId25"/>
    <p:sldId id="289" r:id="rId26"/>
    <p:sldId id="290" r:id="rId27"/>
    <p:sldId id="291" r:id="rId2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p:scale>
          <a:sx n="86" d="100"/>
          <a:sy n="86" d="100"/>
        </p:scale>
        <p:origin x="-67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14.01.2020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359ECF-D49B-42AC-B6A6-DB56BA8EE12D}" type="datetimeFigureOut">
              <a:rPr lang="tr-TR" smtClean="0"/>
              <a:t>14.01.2020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99853A-149B-4C6C-BBC2-C791F8A8153F}" type="slidenum">
              <a:rPr lang="tr-TR" smtClean="0"/>
              <a:t>‹#›</a:t>
            </a:fld>
            <a:endParaRPr lang="tr-TR"/>
          </a:p>
        </p:txBody>
      </p:sp>
    </p:spTree>
    <p:extLst>
      <p:ext uri="{BB962C8B-B14F-4D97-AF65-F5344CB8AC3E}">
        <p14:creationId xmlns:p14="http://schemas.microsoft.com/office/powerpoint/2010/main" val="1277042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7B0F305A-C591-4122-B5D7-97142B1D57E8}" type="slidenum">
              <a:rPr lang="tr-TR" smtClean="0">
                <a:latin typeface="Arial" charset="0"/>
              </a:rPr>
              <a:pPr eaLnBrk="1" hangingPunct="1"/>
              <a:t>9</a:t>
            </a:fld>
            <a:endParaRPr lang="tr-TR" smtClean="0">
              <a:latin typeface="Arial" charset="0"/>
            </a:endParaRPr>
          </a:p>
        </p:txBody>
      </p:sp>
      <p:sp>
        <p:nvSpPr>
          <p:cNvPr id="38915" name="Rectangle 2"/>
          <p:cNvSpPr>
            <a:spLocks noRo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eaLnBrk="1" hangingPunct="1">
              <a:buClr>
                <a:schemeClr val="accent2"/>
              </a:buClr>
              <a:buFont typeface="Wingdings" pitchFamily="2" charset="2"/>
              <a:buNone/>
            </a:pPr>
            <a:r>
              <a:rPr lang="tr-TR" smtClean="0"/>
              <a:t>Gittikçe yükselen bir trend gösteren ve trilyon dolarlık hacme sahip denizcilik sektörünün başlıca global trendleri </a:t>
            </a:r>
          </a:p>
          <a:p>
            <a:pPr eaLnBrk="1" hangingPunct="1">
              <a:buClr>
                <a:schemeClr val="accent2"/>
              </a:buClr>
              <a:buFont typeface="Wingdings" pitchFamily="2" charset="2"/>
              <a:buNone/>
            </a:pPr>
            <a:r>
              <a:rPr lang="tr-TR" smtClean="0"/>
              <a:t>konteyner trafiğinin artmaya devam etmesi, artan gemi boyutları, denizcilik rotalarının birleşmesi, denizcilik hatlarının </a:t>
            </a:r>
          </a:p>
          <a:p>
            <a:pPr eaLnBrk="1" hangingPunct="1">
              <a:buClr>
                <a:schemeClr val="accent2"/>
              </a:buClr>
              <a:buFont typeface="Wingdings" pitchFamily="2" charset="2"/>
              <a:buNone/>
            </a:pPr>
            <a:r>
              <a:rPr lang="tr-TR" smtClean="0"/>
              <a:t>küreselleşmesi/birleşmesi ve liman operatörlerinin birleşmesidir . </a:t>
            </a:r>
          </a:p>
          <a:p>
            <a:pPr eaLnBrk="1" hangingPunct="1">
              <a:buClr>
                <a:schemeClr val="accent2"/>
              </a:buClr>
              <a:buFont typeface="Wingdings" pitchFamily="2" charset="2"/>
              <a:buNone/>
            </a:pPr>
            <a:r>
              <a:rPr lang="tr-TR" smtClean="0"/>
              <a:t>Deniz taşımacılığının artması bazı sorunları da beraberinde getirmiştir. </a:t>
            </a:r>
          </a:p>
          <a:p>
            <a:pPr eaLnBrk="1" hangingPunct="1">
              <a:buClr>
                <a:schemeClr val="accent2"/>
              </a:buClr>
              <a:buFont typeface="Wingdings" pitchFamily="2" charset="2"/>
              <a:buNone/>
            </a:pPr>
            <a:endParaRPr lang="tr-TR" smtClean="0"/>
          </a:p>
          <a:p>
            <a:pPr eaLnBrk="1" hangingPunct="1"/>
            <a:endParaRPr 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164D9613-05DD-4EB7-BF2E-4C448EAE9F78}" type="slidenum">
              <a:rPr lang="tr-TR" smtClean="0">
                <a:latin typeface="Arial" charset="0"/>
              </a:rPr>
              <a:pPr eaLnBrk="1" hangingPunct="1"/>
              <a:t>11</a:t>
            </a:fld>
            <a:endParaRPr lang="tr-TR" smtClean="0">
              <a:latin typeface="Arial" charset="0"/>
            </a:endParaRPr>
          </a:p>
        </p:txBody>
      </p:sp>
      <p:sp>
        <p:nvSpPr>
          <p:cNvPr id="39939" name="Rectangle 2"/>
          <p:cNvSpPr>
            <a:spLocks noRo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buClr>
                <a:schemeClr val="accent2"/>
              </a:buClr>
              <a:buFont typeface="Wingdings" pitchFamily="2" charset="2"/>
              <a:buNone/>
            </a:pPr>
            <a:r>
              <a:rPr lang="tr-TR" smtClean="0"/>
              <a:t>Deniz taşımacılığının artmasının getirdiği fırsatlar ise yeni gemilerin inşaası (12 000 -18 000 TEU). </a:t>
            </a:r>
          </a:p>
          <a:p>
            <a:pPr eaLnBrk="1" hangingPunct="1">
              <a:buClr>
                <a:schemeClr val="accent2"/>
              </a:buClr>
              <a:buFont typeface="Wingdings" pitchFamily="2" charset="2"/>
              <a:buNone/>
            </a:pPr>
            <a:r>
              <a:rPr lang="tr-TR" smtClean="0"/>
              <a:t>Büyük oyuncu liman operatörlerinin rolü , liman özelleştirmelerinde potansiyel operatorler için birleşme fırsatı ve kazanç yaratması, </a:t>
            </a:r>
          </a:p>
          <a:p>
            <a:pPr eaLnBrk="1" hangingPunct="1">
              <a:buClr>
                <a:schemeClr val="accent2"/>
              </a:buClr>
              <a:buFont typeface="Wingdings" pitchFamily="2" charset="2"/>
              <a:buNone/>
            </a:pPr>
            <a:r>
              <a:rPr lang="tr-TR" smtClean="0"/>
              <a:t>limanlara özel sektörün katılımı ile gerekli sermayenin ve teknik uzmanlığın sağlanması, araştırma ve geliştirme yoluyla </a:t>
            </a:r>
          </a:p>
          <a:p>
            <a:pPr eaLnBrk="1" hangingPunct="1">
              <a:buClr>
                <a:schemeClr val="accent2"/>
              </a:buClr>
              <a:buFont typeface="Wingdings" pitchFamily="2" charset="2"/>
              <a:buNone/>
            </a:pPr>
            <a:r>
              <a:rPr lang="tr-TR" smtClean="0"/>
              <a:t>yeni teknolojilerin getirilmesidir.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C27D0975-D443-481C-AAC5-DB6B81E45C6D}" type="slidenum">
              <a:rPr lang="tr-TR" smtClean="0">
                <a:latin typeface="Arial" charset="0"/>
              </a:rPr>
              <a:pPr eaLnBrk="1" hangingPunct="1"/>
              <a:t>12</a:t>
            </a:fld>
            <a:endParaRPr lang="tr-TR" smtClean="0">
              <a:latin typeface="Arial" charset="0"/>
            </a:endParaRPr>
          </a:p>
        </p:txBody>
      </p:sp>
      <p:sp>
        <p:nvSpPr>
          <p:cNvPr id="40963" name="Rectangle 2"/>
          <p:cNvSpPr>
            <a:spLocks noRo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buClr>
                <a:schemeClr val="accent2"/>
              </a:buClr>
              <a:buFont typeface="Wingdings" pitchFamily="2" charset="2"/>
              <a:buNone/>
            </a:pPr>
            <a:r>
              <a:rPr lang="tr-TR" sz="1000" smtClean="0"/>
              <a:t>Dünya ticaret hacmi büyümeye devam etmektedir. </a:t>
            </a:r>
          </a:p>
          <a:p>
            <a:pPr eaLnBrk="1" hangingPunct="1">
              <a:buClr>
                <a:schemeClr val="accent2"/>
              </a:buClr>
              <a:buFont typeface="Wingdings" pitchFamily="2" charset="2"/>
              <a:buNone/>
            </a:pPr>
            <a:r>
              <a:rPr lang="tr-TR" sz="1000" smtClean="0"/>
              <a:t>Çin ihracatın yoğun olması nedeniyle Çin ana hat olup Uzak Doğu’dan Güney Amerika’nın Doğu kıyıları, Afrika ve Doğu </a:t>
            </a:r>
          </a:p>
          <a:p>
            <a:pPr eaLnBrk="1" hangingPunct="1">
              <a:buClr>
                <a:schemeClr val="accent2"/>
              </a:buClr>
              <a:buFont typeface="Wingdings" pitchFamily="2" charset="2"/>
              <a:buNone/>
            </a:pPr>
            <a:r>
              <a:rPr lang="tr-TR" sz="1000" smtClean="0"/>
              <a:t>Avrupa gibi büyüyen pazarların güçlülüğü devam edecektir. </a:t>
            </a:r>
          </a:p>
          <a:p>
            <a:pPr eaLnBrk="1" hangingPunct="1">
              <a:buClr>
                <a:schemeClr val="accent2"/>
              </a:buClr>
              <a:buFont typeface="Wingdings" pitchFamily="2" charset="2"/>
              <a:buNone/>
            </a:pPr>
            <a:r>
              <a:rPr lang="tr-TR" sz="1000" smtClean="0"/>
              <a:t>Uzun dönemde yeni super post-panamax gemilerin inşaası ile özellikle Avrupa’da belirli limanlarda sıkışıklığa </a:t>
            </a:r>
          </a:p>
          <a:p>
            <a:pPr eaLnBrk="1" hangingPunct="1">
              <a:buClr>
                <a:schemeClr val="accent2"/>
              </a:buClr>
              <a:buFont typeface="Wingdings" pitchFamily="2" charset="2"/>
              <a:buNone/>
            </a:pPr>
            <a:r>
              <a:rPr lang="tr-TR" sz="1000" smtClean="0"/>
              <a:t>neden olacak ve arz zincirini etkileyecektir. </a:t>
            </a:r>
          </a:p>
          <a:p>
            <a:pPr eaLnBrk="1" hangingPunct="1">
              <a:buClr>
                <a:schemeClr val="accent2"/>
              </a:buClr>
              <a:buFont typeface="Wingdings" pitchFamily="2" charset="2"/>
              <a:buNone/>
            </a:pPr>
            <a:r>
              <a:rPr lang="tr-TR" sz="1000" smtClean="0"/>
              <a:t>Doğu/Batı ve Kuzey/Güney ticaret rotaları üzerinde çalışan orta ölçekli gemiler hızla artacaktır. </a:t>
            </a:r>
          </a:p>
          <a:p>
            <a:pPr eaLnBrk="1" hangingPunct="1">
              <a:buClr>
                <a:schemeClr val="accent2"/>
              </a:buClr>
              <a:buFont typeface="Wingdings" pitchFamily="2" charset="2"/>
              <a:buNone/>
            </a:pPr>
            <a:r>
              <a:rPr lang="tr-TR" sz="1000" smtClean="0"/>
              <a:t>Daha küçük ticaret rotalarının bazılarında aşırı kapasite riski olup bunun da navlun ücretleri ve taşıyıcı karına kaçınılmaz bir etkisi olacaktır.</a:t>
            </a:r>
          </a:p>
          <a:p>
            <a:pPr eaLnBrk="1" hangingPunct="1">
              <a:buClr>
                <a:schemeClr val="accent2"/>
              </a:buClr>
              <a:buFont typeface="Wingdings" pitchFamily="2" charset="2"/>
              <a:buNone/>
            </a:pPr>
            <a:endParaRPr lang="tr-TR" sz="1000" smtClean="0"/>
          </a:p>
          <a:p>
            <a:pPr eaLnBrk="1" hangingPunct="1">
              <a:buClr>
                <a:schemeClr val="accent2"/>
              </a:buClr>
              <a:buFont typeface="Wingdings" pitchFamily="2" charset="2"/>
              <a:buNone/>
            </a:pPr>
            <a:r>
              <a:rPr lang="tr-TR" sz="1000" smtClean="0"/>
              <a:t>Liman, üreticiyle tüketiciyi bağlayan farklı taşıma modlarının giriştiği uzun bir taşıma zincirinin hayati bir bağlantı noktası olup, gemiler ve diğer ulaşım araçları arasında emniyetli yük ve yolcu transferinin yapılması için gerekli ekipman, üstyapı ve altyapıya sahip hizmet noktasıdır. </a:t>
            </a:r>
          </a:p>
          <a:p>
            <a:pPr eaLnBrk="1" hangingPunct="1">
              <a:buClr>
                <a:schemeClr val="accent2"/>
              </a:buClr>
              <a:buFont typeface="Wingdings" pitchFamily="2" charset="2"/>
              <a:buNone/>
            </a:pPr>
            <a:r>
              <a:rPr lang="tr-TR" sz="1000" smtClean="0"/>
              <a:t>Gemiler için bir barınak, yolcu ve yüklerin transferi için bir kesişim noktası olmak üzere limanları yolcu ve yüklerin transferini içeren transfer (taşıma) fonksiyonu ile sanayi, ticaret, dağıtım ve depolamayı kapsayan iktisadi fonksiyonlara sahiptir.</a:t>
            </a:r>
          </a:p>
          <a:p>
            <a:pPr eaLnBrk="1" hangingPunct="1">
              <a:buClr>
                <a:schemeClr val="accent2"/>
              </a:buClr>
              <a:buFont typeface="Wingdings" pitchFamily="2" charset="2"/>
              <a:buNone/>
            </a:pPr>
            <a:r>
              <a:rPr lang="tr-TR" sz="1000" smtClean="0"/>
              <a:t>Limanların yeterliliğinin yükleniciler, armatörler ve dünya ekonomisi için önemi büyüktür. </a:t>
            </a:r>
          </a:p>
          <a:p>
            <a:pPr eaLnBrk="1" hangingPunct="1">
              <a:buClr>
                <a:schemeClr val="accent2"/>
              </a:buClr>
              <a:buFont typeface="Wingdings" pitchFamily="2" charset="2"/>
              <a:buNone/>
            </a:pPr>
            <a:r>
              <a:rPr lang="tr-TR" sz="1000" smtClean="0"/>
              <a:t>Gemileri limanda bekletmeden, liman operasyonları ve faaliyetlerinin maksimum kullanımını sağlamak gereklidir. </a:t>
            </a:r>
          </a:p>
          <a:p>
            <a:pPr eaLnBrk="1" hangingPunct="1">
              <a:buClr>
                <a:schemeClr val="accent2"/>
              </a:buClr>
              <a:buFont typeface="Wingdings" pitchFamily="2" charset="2"/>
              <a:buNone/>
            </a:pPr>
            <a:r>
              <a:rPr lang="tr-TR" sz="1000" smtClean="0"/>
              <a:t>Bir liman için en ideal olanı tüm yanaşma yerlerinin her zaman dolu olması ve bekleyen gemi olmaması gerekir. </a:t>
            </a:r>
          </a:p>
          <a:p>
            <a:pPr eaLnBrk="1" hangingPunct="1">
              <a:buClr>
                <a:schemeClr val="accent2"/>
              </a:buClr>
              <a:buFont typeface="Wingdings" pitchFamily="2" charset="2"/>
              <a:buNone/>
            </a:pPr>
            <a:endParaRPr lang="tr-TR" sz="1000" smtClean="0"/>
          </a:p>
          <a:p>
            <a:pPr eaLnBrk="1" hangingPunct="1"/>
            <a:endParaRPr lang="tr-TR" sz="100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457200" y="292100"/>
            <a:ext cx="8229600" cy="57277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3DB3E3E0-5321-49B5-A4D0-55A44C5372FD}" type="slidenum">
              <a:rPr lang="tr-TR"/>
              <a:pPr>
                <a:defRPr/>
              </a:pPr>
              <a:t>‹#›</a:t>
            </a:fld>
            <a:endParaRPr lang="tr-TR"/>
          </a:p>
        </p:txBody>
      </p:sp>
    </p:spTree>
    <p:extLst>
      <p:ext uri="{BB962C8B-B14F-4D97-AF65-F5344CB8AC3E}">
        <p14:creationId xmlns:p14="http://schemas.microsoft.com/office/powerpoint/2010/main" val="4263835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ULUSLARARASI TİCARET VE LOJİSTİK</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İKTİSADİ VE İDARİ BİLİMLER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UTL404-Liman ve Terminal Yönetimi</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Öğr</a:t>
            </a:r>
            <a:r>
              <a:rPr lang="tr-TR" altLang="tr-TR" sz="2000" b="1" i="1" dirty="0" smtClean="0">
                <a:solidFill>
                  <a:schemeClr val="bg1">
                    <a:lumMod val="50000"/>
                  </a:schemeClr>
                </a:solidFill>
              </a:rPr>
              <a:t>. </a:t>
            </a:r>
            <a:r>
              <a:rPr lang="tr-TR" altLang="tr-TR" sz="2000" b="1" i="1" dirty="0">
                <a:solidFill>
                  <a:schemeClr val="bg1">
                    <a:lumMod val="50000"/>
                  </a:schemeClr>
                </a:solidFill>
              </a:rPr>
              <a:t>G</a:t>
            </a:r>
            <a:r>
              <a:rPr lang="tr-TR" altLang="tr-TR" sz="2000" b="1" i="1" dirty="0" smtClean="0">
                <a:solidFill>
                  <a:schemeClr val="bg1">
                    <a:lumMod val="50000"/>
                  </a:schemeClr>
                </a:solidFill>
              </a:rPr>
              <a:t>ör. Selçuk KAHVECİ </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sz="4400" dirty="0"/>
              <a:t>LİMAN VE TERMİNAL TANIMI, LİMAN VE TERMİNAL ÇEŞİTLERİ </a:t>
            </a:r>
            <a:endParaRPr lang="tr-TR" altLang="tr-TR" sz="4400"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Hafta-6</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UTL404-Liman ve Terminal Yönetimi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defRPr/>
            </a:pPr>
            <a:r>
              <a:rPr lang="tr-TR" b="1" smtClean="0"/>
              <a:t>Liman  ve  Terminal  Nedir?</a:t>
            </a:r>
          </a:p>
        </p:txBody>
      </p:sp>
      <p:sp>
        <p:nvSpPr>
          <p:cNvPr id="78851" name="Rectangle 3"/>
          <p:cNvSpPr>
            <a:spLocks noGrp="1" noChangeArrowheads="1"/>
          </p:cNvSpPr>
          <p:nvPr>
            <p:ph type="body" idx="1"/>
          </p:nvPr>
        </p:nvSpPr>
        <p:spPr>
          <a:xfrm>
            <a:off x="468313" y="1557338"/>
            <a:ext cx="8229600" cy="4968875"/>
          </a:xfrm>
        </p:spPr>
        <p:txBody>
          <a:bodyPr/>
          <a:lstStyle/>
          <a:p>
            <a:pPr eaLnBrk="1" hangingPunct="1">
              <a:lnSpc>
                <a:spcPct val="80000"/>
              </a:lnSpc>
              <a:defRPr/>
            </a:pPr>
            <a:r>
              <a:rPr lang="tr-TR" sz="2400" smtClean="0"/>
              <a:t>Sözlük anlamı olarak limanlar genelde gemilerin yük alıp, boşaltmasına, yolcu indirip bindirmesine elverişli tesisleri olan, doğal ya da yapay barınaklar olarak tanımlanmaktadır. </a:t>
            </a:r>
          </a:p>
          <a:p>
            <a:pPr eaLnBrk="1" hangingPunct="1">
              <a:lnSpc>
                <a:spcPct val="80000"/>
              </a:lnSpc>
              <a:buFontTx/>
              <a:buNone/>
              <a:defRPr/>
            </a:pPr>
            <a:endParaRPr lang="tr-TR" sz="2400" smtClean="0"/>
          </a:p>
          <a:p>
            <a:pPr eaLnBrk="1" hangingPunct="1">
              <a:lnSpc>
                <a:spcPct val="80000"/>
              </a:lnSpc>
              <a:defRPr/>
            </a:pPr>
            <a:r>
              <a:rPr lang="tr-TR" sz="2400" smtClean="0"/>
              <a:t>Limanlar önceleri yalnızca gemilerin ve diğer deniz araçlarının inşa edilip suya indirildiği, gerektiğinde bakım ve onarımlarının yapıldığı ve kötü hava şartlarında barındıkları yerler olarak düşünülmüştür. </a:t>
            </a:r>
          </a:p>
          <a:p>
            <a:pPr eaLnBrk="1" hangingPunct="1">
              <a:lnSpc>
                <a:spcPct val="80000"/>
              </a:lnSpc>
              <a:buFontTx/>
              <a:buNone/>
              <a:defRPr/>
            </a:pPr>
            <a:endParaRPr lang="tr-TR" sz="2400" smtClean="0"/>
          </a:p>
          <a:p>
            <a:pPr eaLnBrk="1" hangingPunct="1">
              <a:lnSpc>
                <a:spcPct val="80000"/>
              </a:lnSpc>
              <a:defRPr/>
            </a:pPr>
            <a:r>
              <a:rPr lang="tr-TR" sz="2400" smtClean="0"/>
              <a:t>Günümüzde ise, artan ticari faaliyetler, taşımacılık faaliyetlerinde değişim ve gelişmeye sebep olmuştur. </a:t>
            </a:r>
          </a:p>
          <a:p>
            <a:pPr eaLnBrk="1" hangingPunct="1">
              <a:lnSpc>
                <a:spcPct val="80000"/>
              </a:lnSpc>
              <a:buFontTx/>
              <a:buNone/>
              <a:defRPr/>
            </a:pPr>
            <a:endParaRPr lang="tr-TR" sz="2400" smtClean="0"/>
          </a:p>
          <a:p>
            <a:pPr eaLnBrk="1" hangingPunct="1">
              <a:lnSpc>
                <a:spcPct val="80000"/>
              </a:lnSpc>
              <a:defRPr/>
            </a:pPr>
            <a:r>
              <a:rPr lang="tr-TR" sz="2400" smtClean="0"/>
              <a:t>Bunun sonucunda limanların önemleri ve işlerlikleri artmıştır. </a:t>
            </a:r>
          </a:p>
        </p:txBody>
      </p:sp>
    </p:spTree>
    <p:extLst>
      <p:ext uri="{BB962C8B-B14F-4D97-AF65-F5344CB8AC3E}">
        <p14:creationId xmlns:p14="http://schemas.microsoft.com/office/powerpoint/2010/main" val="41053225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defRPr/>
            </a:pPr>
            <a:r>
              <a:rPr lang="tr-TR" smtClean="0"/>
              <a:t>Limanlarla ile ilgili çeşitli tanımlamalar yapılmaktadır:</a:t>
            </a:r>
          </a:p>
        </p:txBody>
      </p:sp>
      <p:sp>
        <p:nvSpPr>
          <p:cNvPr id="79875" name="Rectangle 3"/>
          <p:cNvSpPr>
            <a:spLocks noGrp="1" noChangeArrowheads="1"/>
          </p:cNvSpPr>
          <p:nvPr>
            <p:ph type="body" idx="1"/>
          </p:nvPr>
        </p:nvSpPr>
        <p:spPr/>
        <p:txBody>
          <a:bodyPr/>
          <a:lstStyle/>
          <a:p>
            <a:pPr eaLnBrk="1" hangingPunct="1">
              <a:defRPr/>
            </a:pPr>
            <a:r>
              <a:rPr lang="tr-TR" sz="3600" smtClean="0"/>
              <a:t>Korunmuş bölgelerde eğer gemilerin çeşitli ihtiyaçları karşılanıyorsa, bakım ve onarımları yapılıyor ve inşa edilebiliyorlarsa, yükleme ve boşaltma hizmetleri veriliyorsa ve depolama imkanları mevcutsa bu tip bölgelere liman denir. </a:t>
            </a:r>
          </a:p>
          <a:p>
            <a:pPr eaLnBrk="1" hangingPunct="1">
              <a:buFontTx/>
              <a:buNone/>
              <a:defRPr/>
            </a:pPr>
            <a:endParaRPr lang="tr-TR" smtClean="0"/>
          </a:p>
        </p:txBody>
      </p:sp>
    </p:spTree>
    <p:extLst>
      <p:ext uri="{BB962C8B-B14F-4D97-AF65-F5344CB8AC3E}">
        <p14:creationId xmlns:p14="http://schemas.microsoft.com/office/powerpoint/2010/main" val="35266021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defRPr/>
            </a:pPr>
            <a:r>
              <a:rPr lang="tr-TR" sz="2800" smtClean="0"/>
              <a:t>İş yapısı olarak limanlar, bir ülkenin ekonomisini, sosyal yaşantısını, ulaşımını ve endüstrisini geliştiren ulaşım tesisleridir</a:t>
            </a:r>
            <a:r>
              <a:rPr lang="tr-TR" sz="4000" smtClean="0"/>
              <a:t>. </a:t>
            </a:r>
          </a:p>
        </p:txBody>
      </p:sp>
      <p:sp>
        <p:nvSpPr>
          <p:cNvPr id="80899" name="Rectangle 3"/>
          <p:cNvSpPr>
            <a:spLocks noGrp="1" noChangeArrowheads="1"/>
          </p:cNvSpPr>
          <p:nvPr>
            <p:ph type="body" idx="1"/>
          </p:nvPr>
        </p:nvSpPr>
        <p:spPr>
          <a:xfrm>
            <a:off x="457200" y="1905000"/>
            <a:ext cx="8229600" cy="4764088"/>
          </a:xfrm>
        </p:spPr>
        <p:txBody>
          <a:bodyPr/>
          <a:lstStyle/>
          <a:p>
            <a:pPr eaLnBrk="1" hangingPunct="1">
              <a:lnSpc>
                <a:spcPct val="90000"/>
              </a:lnSpc>
              <a:buFontTx/>
              <a:buNone/>
              <a:defRPr/>
            </a:pPr>
            <a:r>
              <a:rPr lang="tr-TR" sz="2400" b="1" smtClean="0"/>
              <a:t>Limanlar </a:t>
            </a:r>
          </a:p>
          <a:p>
            <a:pPr lvl="1" eaLnBrk="1" hangingPunct="1">
              <a:lnSpc>
                <a:spcPct val="90000"/>
              </a:lnSpc>
              <a:buFont typeface="Wingdings" pitchFamily="2" charset="2"/>
              <a:buChar char="v"/>
              <a:defRPr/>
            </a:pPr>
            <a:r>
              <a:rPr lang="tr-TR" sz="2400" b="1" smtClean="0"/>
              <a:t>deniz limanları ve </a:t>
            </a:r>
          </a:p>
          <a:p>
            <a:pPr lvl="1" eaLnBrk="1" hangingPunct="1">
              <a:lnSpc>
                <a:spcPct val="90000"/>
              </a:lnSpc>
              <a:buFont typeface="Wingdings" pitchFamily="2" charset="2"/>
              <a:buChar char="v"/>
              <a:defRPr/>
            </a:pPr>
            <a:r>
              <a:rPr lang="tr-TR" sz="2400" b="1" smtClean="0"/>
              <a:t>iç su (nehir, göl) limanları </a:t>
            </a:r>
          </a:p>
          <a:p>
            <a:pPr lvl="1" eaLnBrk="1" hangingPunct="1">
              <a:lnSpc>
                <a:spcPct val="90000"/>
              </a:lnSpc>
              <a:buFont typeface="Wingdings" pitchFamily="2" charset="2"/>
              <a:buChar char="v"/>
              <a:defRPr/>
            </a:pPr>
            <a:r>
              <a:rPr lang="tr-TR" sz="2400" b="1" smtClean="0"/>
              <a:t>olarak sınıflandırılabilir. </a:t>
            </a:r>
          </a:p>
          <a:p>
            <a:pPr eaLnBrk="1" hangingPunct="1">
              <a:lnSpc>
                <a:spcPct val="90000"/>
              </a:lnSpc>
              <a:buFontTx/>
              <a:buNone/>
              <a:defRPr/>
            </a:pPr>
            <a:r>
              <a:rPr lang="tr-TR" sz="2400" b="1" smtClean="0"/>
              <a:t>Bu sınıflamanın dışında genel olarak limanlara </a:t>
            </a:r>
          </a:p>
          <a:p>
            <a:pPr eaLnBrk="1" hangingPunct="1">
              <a:lnSpc>
                <a:spcPct val="90000"/>
              </a:lnSpc>
              <a:buFontTx/>
              <a:buNone/>
              <a:defRPr/>
            </a:pPr>
            <a:r>
              <a:rPr lang="tr-TR" sz="2400" b="1" smtClean="0"/>
              <a:t>bakıldığında, </a:t>
            </a:r>
          </a:p>
          <a:p>
            <a:pPr lvl="1" eaLnBrk="1" hangingPunct="1">
              <a:lnSpc>
                <a:spcPct val="90000"/>
              </a:lnSpc>
              <a:buFont typeface="Wingdings" pitchFamily="2" charset="2"/>
              <a:buChar char="Ø"/>
              <a:defRPr/>
            </a:pPr>
            <a:r>
              <a:rPr lang="tr-TR" sz="2400" b="1" smtClean="0"/>
              <a:t>ana görevlerine, </a:t>
            </a:r>
          </a:p>
          <a:p>
            <a:pPr lvl="1" eaLnBrk="1" hangingPunct="1">
              <a:lnSpc>
                <a:spcPct val="90000"/>
              </a:lnSpc>
              <a:buFont typeface="Wingdings" pitchFamily="2" charset="2"/>
              <a:buChar char="Ø"/>
              <a:defRPr/>
            </a:pPr>
            <a:r>
              <a:rPr lang="tr-TR" sz="2400" b="1" smtClean="0"/>
              <a:t>coğrafi konumlarına, </a:t>
            </a:r>
          </a:p>
          <a:p>
            <a:pPr lvl="1" eaLnBrk="1" hangingPunct="1">
              <a:lnSpc>
                <a:spcPct val="90000"/>
              </a:lnSpc>
              <a:buFont typeface="Wingdings" pitchFamily="2" charset="2"/>
              <a:buChar char="Ø"/>
              <a:defRPr/>
            </a:pPr>
            <a:r>
              <a:rPr lang="tr-TR" sz="2400" b="1" smtClean="0"/>
              <a:t>su düzenine ve </a:t>
            </a:r>
          </a:p>
          <a:p>
            <a:pPr lvl="1" eaLnBrk="1" hangingPunct="1">
              <a:lnSpc>
                <a:spcPct val="90000"/>
              </a:lnSpc>
              <a:buFont typeface="Wingdings" pitchFamily="2" charset="2"/>
              <a:buChar char="Ø"/>
              <a:defRPr/>
            </a:pPr>
            <a:r>
              <a:rPr lang="tr-TR" sz="2400" b="1" smtClean="0"/>
              <a:t>gemi boyutlarına </a:t>
            </a:r>
          </a:p>
          <a:p>
            <a:pPr eaLnBrk="1" hangingPunct="1">
              <a:lnSpc>
                <a:spcPct val="90000"/>
              </a:lnSpc>
              <a:buFontTx/>
              <a:buNone/>
              <a:defRPr/>
            </a:pPr>
            <a:r>
              <a:rPr lang="tr-TR" sz="2400" b="1" smtClean="0"/>
              <a:t>göre dörde ayrılabildiği görülmektedir.</a:t>
            </a:r>
          </a:p>
        </p:txBody>
      </p:sp>
    </p:spTree>
    <p:extLst>
      <p:ext uri="{BB962C8B-B14F-4D97-AF65-F5344CB8AC3E}">
        <p14:creationId xmlns:p14="http://schemas.microsoft.com/office/powerpoint/2010/main" val="2678156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defRPr/>
            </a:pPr>
            <a:r>
              <a:rPr lang="tr-TR" b="1" smtClean="0"/>
              <a:t>Deniz  Ticareti ve Limanlar</a:t>
            </a:r>
          </a:p>
        </p:txBody>
      </p:sp>
      <p:sp>
        <p:nvSpPr>
          <p:cNvPr id="81923" name="Rectangle 3"/>
          <p:cNvSpPr>
            <a:spLocks noGrp="1" noChangeArrowheads="1"/>
          </p:cNvSpPr>
          <p:nvPr>
            <p:ph type="body" idx="1"/>
          </p:nvPr>
        </p:nvSpPr>
        <p:spPr>
          <a:xfrm>
            <a:off x="457200" y="1484313"/>
            <a:ext cx="8229600" cy="4897437"/>
          </a:xfrm>
        </p:spPr>
        <p:txBody>
          <a:bodyPr/>
          <a:lstStyle/>
          <a:p>
            <a:pPr eaLnBrk="1" hangingPunct="1">
              <a:defRPr/>
            </a:pPr>
            <a:r>
              <a:rPr lang="tr-TR" sz="2800" smtClean="0"/>
              <a:t>Dünya ticaretinin ithal ve ihraç yüklerinin %90’dan fazla bölümü deniz yoluyla taşınmakta olup dünyada, deniz yoluyla gerçekleştirilen uluslararası ticaret hacmi, her geçen gün süratle artmaktadır. </a:t>
            </a:r>
          </a:p>
          <a:p>
            <a:pPr eaLnBrk="1" hangingPunct="1">
              <a:defRPr/>
            </a:pPr>
            <a:r>
              <a:rPr lang="tr-TR" sz="2800" smtClean="0"/>
              <a:t>Dünya ticaret hacminin büyümesine paralel olarak deniz ticaretinde Çin ihracatın fazla olması nedeniyle ana hat olup Uzak Doğu’dan Güney Amerika’nın Doğu kıyıları, Afrika ve Doğu Avrupa  gibi büyüyen pazarların güçlülüğü devam edecektir. </a:t>
            </a:r>
          </a:p>
        </p:txBody>
      </p:sp>
    </p:spTree>
    <p:extLst>
      <p:ext uri="{BB962C8B-B14F-4D97-AF65-F5344CB8AC3E}">
        <p14:creationId xmlns:p14="http://schemas.microsoft.com/office/powerpoint/2010/main" val="41500460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ChangeArrowheads="1"/>
          </p:cNvSpPr>
          <p:nvPr>
            <p:ph type="body" idx="1"/>
          </p:nvPr>
        </p:nvSpPr>
        <p:spPr/>
        <p:txBody>
          <a:bodyPr/>
          <a:lstStyle/>
          <a:p>
            <a:pPr eaLnBrk="1" hangingPunct="1">
              <a:defRPr/>
            </a:pPr>
            <a:r>
              <a:rPr lang="tr-TR" smtClean="0"/>
              <a:t>Asya-Avrupa Konteyner ticaretinin 2015’e kadar yılda %5,6 oranında artacağı tahmin edilmektedir. </a:t>
            </a:r>
          </a:p>
          <a:p>
            <a:pPr eaLnBrk="1" hangingPunct="1">
              <a:defRPr/>
            </a:pPr>
            <a:r>
              <a:rPr lang="tr-TR" smtClean="0"/>
              <a:t>Dökme yük hacminin Uzakdoğu, Brezilya, Rusya ve Güney ekonomilerindeki gelişmeler nedeniyle artış göstereceği ve söz konusu bölgelerde yılda 400-450 milyon ton olacağı tahmin edilmektedir </a:t>
            </a:r>
          </a:p>
          <a:p>
            <a:pPr eaLnBrk="1" hangingPunct="1">
              <a:buFontTx/>
              <a:buNone/>
              <a:defRPr/>
            </a:pPr>
            <a:endParaRPr lang="tr-TR" smtClean="0"/>
          </a:p>
        </p:txBody>
      </p:sp>
      <p:sp>
        <p:nvSpPr>
          <p:cNvPr id="83972" name="Rectangle 4"/>
          <p:cNvSpPr>
            <a:spLocks noGrp="1" noChangeArrowheads="1"/>
          </p:cNvSpPr>
          <p:nvPr>
            <p:ph type="title"/>
          </p:nvPr>
        </p:nvSpPr>
        <p:spPr/>
        <p:txBody>
          <a:bodyPr/>
          <a:lstStyle/>
          <a:p>
            <a:pPr eaLnBrk="1" hangingPunct="1">
              <a:defRPr/>
            </a:pPr>
            <a:r>
              <a:rPr lang="tr-TR" b="1" smtClean="0"/>
              <a:t>Deniz  Ticareti ve Limanlar</a:t>
            </a:r>
          </a:p>
        </p:txBody>
      </p:sp>
    </p:spTree>
    <p:extLst>
      <p:ext uri="{BB962C8B-B14F-4D97-AF65-F5344CB8AC3E}">
        <p14:creationId xmlns:p14="http://schemas.microsoft.com/office/powerpoint/2010/main" val="27889963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68313" y="260350"/>
            <a:ext cx="8229600" cy="1384300"/>
          </a:xfrm>
        </p:spPr>
        <p:txBody>
          <a:bodyPr/>
          <a:lstStyle/>
          <a:p>
            <a:pPr algn="ctr" eaLnBrk="1" hangingPunct="1">
              <a:defRPr/>
            </a:pPr>
            <a:r>
              <a:rPr lang="tr-TR" sz="3600" smtClean="0"/>
              <a:t>DÜNYA da KONTEYNER TİCARETİNDE  BÜYÜME</a:t>
            </a:r>
            <a:r>
              <a:rPr lang="tr-TR" smtClean="0"/>
              <a:t> </a:t>
            </a:r>
          </a:p>
        </p:txBody>
      </p:sp>
      <p:pic>
        <p:nvPicPr>
          <p:cNvPr id="1024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5229225"/>
            <a:ext cx="7921625"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775" y="2820988"/>
            <a:ext cx="7920038" cy="240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88584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defRPr/>
            </a:pPr>
            <a:r>
              <a:rPr lang="tr-TR" b="1" smtClean="0"/>
              <a:t>Deniz Taşımacılığı</a:t>
            </a:r>
            <a:endParaRPr lang="tr-TR" smtClean="0"/>
          </a:p>
        </p:txBody>
      </p:sp>
      <p:sp>
        <p:nvSpPr>
          <p:cNvPr id="84995" name="Rectangle 3"/>
          <p:cNvSpPr>
            <a:spLocks noGrp="1" noChangeArrowheads="1"/>
          </p:cNvSpPr>
          <p:nvPr>
            <p:ph type="body" idx="1"/>
          </p:nvPr>
        </p:nvSpPr>
        <p:spPr>
          <a:xfrm>
            <a:off x="457200" y="1371600"/>
            <a:ext cx="8229600" cy="4754563"/>
          </a:xfrm>
        </p:spPr>
        <p:txBody>
          <a:bodyPr/>
          <a:lstStyle/>
          <a:p>
            <a:pPr eaLnBrk="1" hangingPunct="1">
              <a:buClr>
                <a:schemeClr val="accent2"/>
              </a:buClr>
              <a:buFont typeface="Wingdings" pitchFamily="2" charset="2"/>
              <a:buChar char="Ø"/>
              <a:defRPr/>
            </a:pPr>
            <a:r>
              <a:rPr lang="tr-TR" sz="2400" smtClean="0"/>
              <a:t>Dünyadaki malların üçte ikisi deniz yolu ile taşınmakta olup uluslararası denizcilik küresel ticarette hayati bir rol oynamaktadır. </a:t>
            </a:r>
          </a:p>
          <a:p>
            <a:pPr eaLnBrk="1" hangingPunct="1">
              <a:buClr>
                <a:schemeClr val="accent2"/>
              </a:buClr>
              <a:buFont typeface="Wingdings" pitchFamily="2" charset="2"/>
              <a:buNone/>
              <a:defRPr/>
            </a:pPr>
            <a:endParaRPr lang="tr-TR" sz="2400" smtClean="0"/>
          </a:p>
          <a:p>
            <a:pPr eaLnBrk="1" hangingPunct="1">
              <a:buClr>
                <a:schemeClr val="accent2"/>
              </a:buClr>
              <a:buFont typeface="Wingdings" pitchFamily="2" charset="2"/>
              <a:buChar char="Ø"/>
              <a:defRPr/>
            </a:pPr>
            <a:r>
              <a:rPr lang="tr-TR" sz="2400" smtClean="0"/>
              <a:t>Denizcilik endüstrisi uluslararası büyük hacimli malların pratik olarak en düşük maliyetle taşınmasını sağlamaktadır. </a:t>
            </a:r>
          </a:p>
          <a:p>
            <a:pPr eaLnBrk="1" hangingPunct="1">
              <a:buClr>
                <a:schemeClr val="accent2"/>
              </a:buClr>
              <a:buFont typeface="Wingdings" pitchFamily="2" charset="2"/>
              <a:buNone/>
              <a:defRPr/>
            </a:pPr>
            <a:endParaRPr lang="tr-TR" sz="2400" smtClean="0"/>
          </a:p>
          <a:p>
            <a:pPr eaLnBrk="1" hangingPunct="1">
              <a:buClr>
                <a:schemeClr val="accent2"/>
              </a:buClr>
              <a:buFont typeface="Wingdings" pitchFamily="2" charset="2"/>
              <a:buChar char="Ø"/>
              <a:defRPr/>
            </a:pPr>
            <a:r>
              <a:rPr lang="tr-TR" sz="2400" smtClean="0"/>
              <a:t>Denizcilik sektörü en kısa sürede gemilerin geriye dönüşünü gerektirmekte ve yüksekoranda kazanç getirmektedir. </a:t>
            </a:r>
          </a:p>
        </p:txBody>
      </p:sp>
    </p:spTree>
    <p:extLst>
      <p:ext uri="{BB962C8B-B14F-4D97-AF65-F5344CB8AC3E}">
        <p14:creationId xmlns:p14="http://schemas.microsoft.com/office/powerpoint/2010/main" val="6467761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4995">
                                            <p:txEl>
                                              <p:pRg st="0" end="0"/>
                                            </p:txEl>
                                          </p:spTgt>
                                        </p:tgtEl>
                                        <p:attrNameLst>
                                          <p:attrName>style.visibility</p:attrName>
                                        </p:attrNameLst>
                                      </p:cBhvr>
                                      <p:to>
                                        <p:strVal val="visible"/>
                                      </p:to>
                                    </p:set>
                                    <p:animEffect transition="in" filter="blinds(horizontal)">
                                      <p:cBhvr>
                                        <p:cTn id="7" dur="500"/>
                                        <p:tgtEl>
                                          <p:spTgt spid="849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4995">
                                            <p:txEl>
                                              <p:pRg st="2" end="2"/>
                                            </p:txEl>
                                          </p:spTgt>
                                        </p:tgtEl>
                                        <p:attrNameLst>
                                          <p:attrName>style.visibility</p:attrName>
                                        </p:attrNameLst>
                                      </p:cBhvr>
                                      <p:to>
                                        <p:strVal val="visible"/>
                                      </p:to>
                                    </p:set>
                                    <p:animEffect transition="in" filter="blinds(horizontal)">
                                      <p:cBhvr>
                                        <p:cTn id="12" dur="500"/>
                                        <p:tgtEl>
                                          <p:spTgt spid="849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4995">
                                            <p:txEl>
                                              <p:pRg st="4" end="4"/>
                                            </p:txEl>
                                          </p:spTgt>
                                        </p:tgtEl>
                                        <p:attrNameLst>
                                          <p:attrName>style.visibility</p:attrName>
                                        </p:attrNameLst>
                                      </p:cBhvr>
                                      <p:to>
                                        <p:strVal val="visible"/>
                                      </p:to>
                                    </p:set>
                                    <p:animEffect transition="in" filter="blinds(horizontal)">
                                      <p:cBhvr>
                                        <p:cTn id="17" dur="500"/>
                                        <p:tgtEl>
                                          <p:spTgt spid="849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p:cNvSpPr>
            <a:spLocks noGrp="1" noChangeArrowheads="1"/>
          </p:cNvSpPr>
          <p:nvPr>
            <p:ph type="body" idx="1"/>
          </p:nvPr>
        </p:nvSpPr>
        <p:spPr/>
        <p:txBody>
          <a:bodyPr/>
          <a:lstStyle/>
          <a:p>
            <a:pPr eaLnBrk="1" hangingPunct="1">
              <a:buClr>
                <a:schemeClr val="accent2"/>
              </a:buClr>
              <a:buFont typeface="Wingdings" pitchFamily="2" charset="2"/>
              <a:buChar char="Ø"/>
              <a:defRPr/>
            </a:pPr>
            <a:r>
              <a:rPr lang="tr-TR" sz="2400" smtClean="0"/>
              <a:t>Gemi değerleri ve charter ücretleri denizcilik kapasitesinin arz ve talep değişikliklerine bağlıdır. </a:t>
            </a:r>
          </a:p>
          <a:p>
            <a:pPr eaLnBrk="1" hangingPunct="1">
              <a:buClr>
                <a:schemeClr val="accent2"/>
              </a:buClr>
              <a:buFont typeface="Wingdings" pitchFamily="2" charset="2"/>
              <a:buNone/>
              <a:defRPr/>
            </a:pPr>
            <a:endParaRPr lang="tr-TR" sz="2400" smtClean="0"/>
          </a:p>
          <a:p>
            <a:pPr eaLnBrk="1" hangingPunct="1">
              <a:buClr>
                <a:schemeClr val="accent2"/>
              </a:buClr>
              <a:buFont typeface="Wingdings" pitchFamily="2" charset="2"/>
              <a:buChar char="Ø"/>
              <a:defRPr/>
            </a:pPr>
            <a:r>
              <a:rPr lang="tr-TR" sz="2400" smtClean="0"/>
              <a:t>Gemi talepleri küresel ve bölgesel ekonomik koşullar, uluslararası ticaretteki gelişmeler, liman tıkanıklar, ticaret rotaları, ekin hasılatı, savaş durumu, siyasi gelişmeler, ambargo ve grevler, tüketici, kuru yük malları ve ham petrol ve petrol ürünlerine talep gibi faktörlerden etkilenmektedir .</a:t>
            </a:r>
          </a:p>
          <a:p>
            <a:pPr eaLnBrk="1" hangingPunct="1">
              <a:buFontTx/>
              <a:buNone/>
              <a:defRPr/>
            </a:pPr>
            <a:endParaRPr lang="tr-TR" smtClean="0"/>
          </a:p>
        </p:txBody>
      </p:sp>
      <p:sp>
        <p:nvSpPr>
          <p:cNvPr id="92164" name="Rectangle 4"/>
          <p:cNvSpPr>
            <a:spLocks noGrp="1" noChangeArrowheads="1"/>
          </p:cNvSpPr>
          <p:nvPr>
            <p:ph type="title"/>
          </p:nvPr>
        </p:nvSpPr>
        <p:spPr/>
        <p:txBody>
          <a:bodyPr/>
          <a:lstStyle/>
          <a:p>
            <a:pPr eaLnBrk="1" hangingPunct="1">
              <a:defRPr/>
            </a:pPr>
            <a:r>
              <a:rPr lang="tr-TR" b="1" smtClean="0"/>
              <a:t>Deniz Taşımacılığı</a:t>
            </a:r>
          </a:p>
        </p:txBody>
      </p:sp>
    </p:spTree>
    <p:extLst>
      <p:ext uri="{BB962C8B-B14F-4D97-AF65-F5344CB8AC3E}">
        <p14:creationId xmlns:p14="http://schemas.microsoft.com/office/powerpoint/2010/main" val="38755389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body" idx="1"/>
          </p:nvPr>
        </p:nvSpPr>
        <p:spPr>
          <a:xfrm>
            <a:off x="457200" y="1295400"/>
            <a:ext cx="8229600" cy="4830763"/>
          </a:xfrm>
        </p:spPr>
        <p:txBody>
          <a:bodyPr/>
          <a:lstStyle/>
          <a:p>
            <a:pPr eaLnBrk="1" hangingPunct="1">
              <a:buClr>
                <a:schemeClr val="accent2"/>
              </a:buClr>
              <a:buFont typeface="Wingdings" pitchFamily="2" charset="2"/>
              <a:buChar char="Ø"/>
              <a:defRPr/>
            </a:pPr>
            <a:r>
              <a:rPr lang="tr-TR" sz="2400" smtClean="0"/>
              <a:t>Deniz taşımacılığının artması bazı sorunları da beraberinde getirmiştir. </a:t>
            </a:r>
          </a:p>
          <a:p>
            <a:pPr eaLnBrk="1" hangingPunct="1">
              <a:buClr>
                <a:schemeClr val="accent2"/>
              </a:buClr>
              <a:buFont typeface="Wingdings" pitchFamily="2" charset="2"/>
              <a:buChar char="Ø"/>
              <a:defRPr/>
            </a:pPr>
            <a:r>
              <a:rPr lang="tr-TR" sz="2400" smtClean="0"/>
              <a:t>Bunlar; </a:t>
            </a:r>
          </a:p>
          <a:p>
            <a:pPr lvl="1" eaLnBrk="1" hangingPunct="1">
              <a:buClr>
                <a:schemeClr val="accent2"/>
              </a:buClr>
              <a:buFont typeface="Wingdings" pitchFamily="2" charset="2"/>
              <a:buChar char="ü"/>
              <a:defRPr/>
            </a:pPr>
            <a:r>
              <a:rPr lang="tr-TR" sz="2400" smtClean="0"/>
              <a:t>     Limanlarda artan talebi karşılamak için kapasite   </a:t>
            </a:r>
          </a:p>
          <a:p>
            <a:pPr lvl="1" eaLnBrk="1" hangingPunct="1">
              <a:buClr>
                <a:schemeClr val="accent2"/>
              </a:buClr>
              <a:buFont typeface="Wingdings" pitchFamily="2" charset="2"/>
              <a:buNone/>
              <a:defRPr/>
            </a:pPr>
            <a:r>
              <a:rPr lang="tr-TR" sz="2400" smtClean="0"/>
              <a:t>        ihtiyacı, </a:t>
            </a:r>
          </a:p>
          <a:p>
            <a:pPr lvl="1" eaLnBrk="1" hangingPunct="1">
              <a:buClr>
                <a:schemeClr val="accent2"/>
              </a:buClr>
              <a:buFont typeface="Wingdings" pitchFamily="2" charset="2"/>
              <a:buChar char="ü"/>
              <a:defRPr/>
            </a:pPr>
            <a:r>
              <a:rPr lang="tr-TR" sz="2400" smtClean="0"/>
              <a:t>     Rekabet edici bir tarife yapısının oluşturulması, </a:t>
            </a:r>
          </a:p>
          <a:p>
            <a:pPr lvl="1" eaLnBrk="1" hangingPunct="1">
              <a:buClr>
                <a:schemeClr val="accent2"/>
              </a:buClr>
              <a:buFont typeface="Wingdings" pitchFamily="2" charset="2"/>
              <a:buChar char="ü"/>
              <a:defRPr/>
            </a:pPr>
            <a:r>
              <a:rPr lang="tr-TR" sz="2400" smtClean="0"/>
              <a:t>     Liman sıkışıklıklarını azaltma, </a:t>
            </a:r>
          </a:p>
          <a:p>
            <a:pPr lvl="1" eaLnBrk="1" hangingPunct="1">
              <a:buClr>
                <a:schemeClr val="accent2"/>
              </a:buClr>
              <a:buFont typeface="Wingdings" pitchFamily="2" charset="2"/>
              <a:buChar char="ü"/>
              <a:defRPr/>
            </a:pPr>
            <a:r>
              <a:rPr lang="tr-TR" sz="2400" smtClean="0"/>
              <a:t>     Güvenlik ve emniyeti arttırma, </a:t>
            </a:r>
          </a:p>
          <a:p>
            <a:pPr lvl="1" eaLnBrk="1" hangingPunct="1">
              <a:buClr>
                <a:schemeClr val="accent2"/>
              </a:buClr>
              <a:buFont typeface="Wingdings" pitchFamily="2" charset="2"/>
              <a:buChar char="ü"/>
              <a:defRPr/>
            </a:pPr>
            <a:r>
              <a:rPr lang="tr-TR" sz="2400" smtClean="0"/>
              <a:t>     Artan yakıt fiyatları ve </a:t>
            </a:r>
          </a:p>
          <a:p>
            <a:pPr lvl="1" eaLnBrk="1" hangingPunct="1">
              <a:buClr>
                <a:schemeClr val="accent2"/>
              </a:buClr>
              <a:buFont typeface="Wingdings" pitchFamily="2" charset="2"/>
              <a:buChar char="ü"/>
              <a:defRPr/>
            </a:pPr>
            <a:r>
              <a:rPr lang="tr-TR" sz="2400" smtClean="0"/>
              <a:t>     Doğal afetler ile başa çıkmaktır. </a:t>
            </a:r>
          </a:p>
          <a:p>
            <a:pPr eaLnBrk="1" hangingPunct="1">
              <a:buFontTx/>
              <a:buNone/>
              <a:defRPr/>
            </a:pPr>
            <a:endParaRPr lang="tr-TR" sz="2400" smtClean="0"/>
          </a:p>
        </p:txBody>
      </p:sp>
      <p:sp>
        <p:nvSpPr>
          <p:cNvPr id="88067" name="Rectangle 3"/>
          <p:cNvSpPr>
            <a:spLocks noGrp="1" noChangeArrowheads="1"/>
          </p:cNvSpPr>
          <p:nvPr>
            <p:ph type="title"/>
          </p:nvPr>
        </p:nvSpPr>
        <p:spPr/>
        <p:txBody>
          <a:bodyPr/>
          <a:lstStyle/>
          <a:p>
            <a:pPr eaLnBrk="1" hangingPunct="1">
              <a:defRPr/>
            </a:pPr>
            <a:r>
              <a:rPr lang="tr-TR" b="1" smtClean="0"/>
              <a:t>Deniz Taşımacılığı</a:t>
            </a:r>
          </a:p>
        </p:txBody>
      </p:sp>
    </p:spTree>
    <p:extLst>
      <p:ext uri="{BB962C8B-B14F-4D97-AF65-F5344CB8AC3E}">
        <p14:creationId xmlns:p14="http://schemas.microsoft.com/office/powerpoint/2010/main" val="38212277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8066">
                                            <p:txEl>
                                              <p:pRg st="0" end="0"/>
                                            </p:txEl>
                                          </p:spTgt>
                                        </p:tgtEl>
                                        <p:attrNameLst>
                                          <p:attrName>style.visibility</p:attrName>
                                        </p:attrNameLst>
                                      </p:cBhvr>
                                      <p:to>
                                        <p:strVal val="visible"/>
                                      </p:to>
                                    </p:set>
                                    <p:animEffect transition="in" filter="blinds(horizontal)">
                                      <p:cBhvr>
                                        <p:cTn id="7" dur="500"/>
                                        <p:tgtEl>
                                          <p:spTgt spid="8806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8066">
                                            <p:txEl>
                                              <p:pRg st="1" end="1"/>
                                            </p:txEl>
                                          </p:spTgt>
                                        </p:tgtEl>
                                        <p:attrNameLst>
                                          <p:attrName>style.visibility</p:attrName>
                                        </p:attrNameLst>
                                      </p:cBhvr>
                                      <p:to>
                                        <p:strVal val="visible"/>
                                      </p:to>
                                    </p:set>
                                    <p:animEffect transition="in" filter="blinds(horizontal)">
                                      <p:cBhvr>
                                        <p:cTn id="12" dur="500"/>
                                        <p:tgtEl>
                                          <p:spTgt spid="88066">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88066">
                                            <p:txEl>
                                              <p:pRg st="2" end="2"/>
                                            </p:txEl>
                                          </p:spTgt>
                                        </p:tgtEl>
                                        <p:attrNameLst>
                                          <p:attrName>style.visibility</p:attrName>
                                        </p:attrNameLst>
                                      </p:cBhvr>
                                      <p:to>
                                        <p:strVal val="visible"/>
                                      </p:to>
                                    </p:set>
                                    <p:animEffect transition="in" filter="blinds(horizontal)">
                                      <p:cBhvr>
                                        <p:cTn id="15" dur="500"/>
                                        <p:tgtEl>
                                          <p:spTgt spid="88066">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88066">
                                            <p:txEl>
                                              <p:pRg st="3" end="3"/>
                                            </p:txEl>
                                          </p:spTgt>
                                        </p:tgtEl>
                                        <p:attrNameLst>
                                          <p:attrName>style.visibility</p:attrName>
                                        </p:attrNameLst>
                                      </p:cBhvr>
                                      <p:to>
                                        <p:strVal val="visible"/>
                                      </p:to>
                                    </p:set>
                                    <p:animEffect transition="in" filter="blinds(horizontal)">
                                      <p:cBhvr>
                                        <p:cTn id="18" dur="500"/>
                                        <p:tgtEl>
                                          <p:spTgt spid="88066">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88066">
                                            <p:txEl>
                                              <p:pRg st="4" end="4"/>
                                            </p:txEl>
                                          </p:spTgt>
                                        </p:tgtEl>
                                        <p:attrNameLst>
                                          <p:attrName>style.visibility</p:attrName>
                                        </p:attrNameLst>
                                      </p:cBhvr>
                                      <p:to>
                                        <p:strVal val="visible"/>
                                      </p:to>
                                    </p:set>
                                    <p:animEffect transition="in" filter="blinds(horizontal)">
                                      <p:cBhvr>
                                        <p:cTn id="21" dur="500"/>
                                        <p:tgtEl>
                                          <p:spTgt spid="88066">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88066">
                                            <p:txEl>
                                              <p:pRg st="5" end="5"/>
                                            </p:txEl>
                                          </p:spTgt>
                                        </p:tgtEl>
                                        <p:attrNameLst>
                                          <p:attrName>style.visibility</p:attrName>
                                        </p:attrNameLst>
                                      </p:cBhvr>
                                      <p:to>
                                        <p:strVal val="visible"/>
                                      </p:to>
                                    </p:set>
                                    <p:animEffect transition="in" filter="blinds(horizontal)">
                                      <p:cBhvr>
                                        <p:cTn id="24" dur="500"/>
                                        <p:tgtEl>
                                          <p:spTgt spid="88066">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88066">
                                            <p:txEl>
                                              <p:pRg st="6" end="6"/>
                                            </p:txEl>
                                          </p:spTgt>
                                        </p:tgtEl>
                                        <p:attrNameLst>
                                          <p:attrName>style.visibility</p:attrName>
                                        </p:attrNameLst>
                                      </p:cBhvr>
                                      <p:to>
                                        <p:strVal val="visible"/>
                                      </p:to>
                                    </p:set>
                                    <p:animEffect transition="in" filter="blinds(horizontal)">
                                      <p:cBhvr>
                                        <p:cTn id="27" dur="500"/>
                                        <p:tgtEl>
                                          <p:spTgt spid="88066">
                                            <p:txEl>
                                              <p:pRg st="6" end="6"/>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88066">
                                            <p:txEl>
                                              <p:pRg st="7" end="7"/>
                                            </p:txEl>
                                          </p:spTgt>
                                        </p:tgtEl>
                                        <p:attrNameLst>
                                          <p:attrName>style.visibility</p:attrName>
                                        </p:attrNameLst>
                                      </p:cBhvr>
                                      <p:to>
                                        <p:strVal val="visible"/>
                                      </p:to>
                                    </p:set>
                                    <p:animEffect transition="in" filter="blinds(horizontal)">
                                      <p:cBhvr>
                                        <p:cTn id="30" dur="500"/>
                                        <p:tgtEl>
                                          <p:spTgt spid="88066">
                                            <p:txEl>
                                              <p:pRg st="7" end="7"/>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88066">
                                            <p:txEl>
                                              <p:pRg st="8" end="8"/>
                                            </p:txEl>
                                          </p:spTgt>
                                        </p:tgtEl>
                                        <p:attrNameLst>
                                          <p:attrName>style.visibility</p:attrName>
                                        </p:attrNameLst>
                                      </p:cBhvr>
                                      <p:to>
                                        <p:strVal val="visible"/>
                                      </p:to>
                                    </p:set>
                                    <p:animEffect transition="in" filter="blinds(horizontal)">
                                      <p:cBhvr>
                                        <p:cTn id="33" dur="500"/>
                                        <p:tgtEl>
                                          <p:spTgt spid="8806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body" idx="1"/>
          </p:nvPr>
        </p:nvSpPr>
        <p:spPr>
          <a:xfrm>
            <a:off x="457200" y="1371600"/>
            <a:ext cx="8229600" cy="4754563"/>
          </a:xfrm>
        </p:spPr>
        <p:txBody>
          <a:bodyPr/>
          <a:lstStyle/>
          <a:p>
            <a:pPr eaLnBrk="1" hangingPunct="1">
              <a:buClr>
                <a:schemeClr val="accent2"/>
              </a:buClr>
              <a:buFont typeface="Wingdings" pitchFamily="2" charset="2"/>
              <a:buChar char="Ø"/>
              <a:defRPr/>
            </a:pPr>
            <a:r>
              <a:rPr lang="tr-TR" sz="2400" smtClean="0"/>
              <a:t>Dünya ticaretinin ithal ve ihraç yüklerinin %90’dan fazlası, Türkiye’de ise %87,4’ü deniz yoluyla, taşınmaktadır . </a:t>
            </a:r>
          </a:p>
          <a:p>
            <a:pPr eaLnBrk="1" hangingPunct="1">
              <a:buClr>
                <a:schemeClr val="accent2"/>
              </a:buClr>
              <a:buFont typeface="Wingdings" pitchFamily="2" charset="2"/>
              <a:buNone/>
              <a:defRPr/>
            </a:pPr>
            <a:endParaRPr lang="tr-TR" sz="2400" smtClean="0"/>
          </a:p>
          <a:p>
            <a:pPr eaLnBrk="1" hangingPunct="1">
              <a:buClr>
                <a:schemeClr val="accent2"/>
              </a:buClr>
              <a:buFont typeface="Wingdings" pitchFamily="2" charset="2"/>
              <a:buChar char="Ø"/>
              <a:defRPr/>
            </a:pPr>
            <a:r>
              <a:rPr lang="tr-TR" sz="2400" smtClean="0"/>
              <a:t>Dünya deniz ticaretinin 2006 yılında 30,686 milyar ton değerine ulaştığı tahmin edilmektedir . </a:t>
            </a:r>
          </a:p>
          <a:p>
            <a:pPr eaLnBrk="1" hangingPunct="1">
              <a:buClr>
                <a:schemeClr val="accent2"/>
              </a:buClr>
              <a:buFont typeface="Wingdings" pitchFamily="2" charset="2"/>
              <a:buNone/>
              <a:defRPr/>
            </a:pPr>
            <a:endParaRPr lang="tr-TR" sz="2400" smtClean="0"/>
          </a:p>
          <a:p>
            <a:pPr eaLnBrk="1" hangingPunct="1">
              <a:buClr>
                <a:schemeClr val="accent2"/>
              </a:buClr>
              <a:buFont typeface="Wingdings" pitchFamily="2" charset="2"/>
              <a:buChar char="Ø"/>
              <a:defRPr/>
            </a:pPr>
            <a:r>
              <a:rPr lang="tr-TR" sz="2400" smtClean="0"/>
              <a:t>Tarıma dayalı ekonomiden imalata dayalı ekonomiye geçen dünyadaki birçok ülke uluslararası ticarette daha fazla yer almıştır. </a:t>
            </a:r>
          </a:p>
          <a:p>
            <a:pPr eaLnBrk="1" hangingPunct="1">
              <a:buFontTx/>
              <a:buNone/>
              <a:defRPr/>
            </a:pPr>
            <a:endParaRPr lang="tr-TR" sz="2400" smtClean="0"/>
          </a:p>
        </p:txBody>
      </p:sp>
      <p:sp>
        <p:nvSpPr>
          <p:cNvPr id="90115" name="Rectangle 3"/>
          <p:cNvSpPr>
            <a:spLocks noGrp="1" noChangeArrowheads="1"/>
          </p:cNvSpPr>
          <p:nvPr>
            <p:ph type="title"/>
          </p:nvPr>
        </p:nvSpPr>
        <p:spPr/>
        <p:txBody>
          <a:bodyPr/>
          <a:lstStyle/>
          <a:p>
            <a:pPr eaLnBrk="1" hangingPunct="1">
              <a:defRPr/>
            </a:pPr>
            <a:r>
              <a:rPr lang="tr-TR" b="1" smtClean="0"/>
              <a:t>Deniz Taşımacılığı</a:t>
            </a:r>
          </a:p>
        </p:txBody>
      </p:sp>
    </p:spTree>
    <p:extLst>
      <p:ext uri="{BB962C8B-B14F-4D97-AF65-F5344CB8AC3E}">
        <p14:creationId xmlns:p14="http://schemas.microsoft.com/office/powerpoint/2010/main" val="12541248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0114">
                                            <p:txEl>
                                              <p:pRg st="0" end="0"/>
                                            </p:txEl>
                                          </p:spTgt>
                                        </p:tgtEl>
                                        <p:attrNameLst>
                                          <p:attrName>style.visibility</p:attrName>
                                        </p:attrNameLst>
                                      </p:cBhvr>
                                      <p:to>
                                        <p:strVal val="visible"/>
                                      </p:to>
                                    </p:set>
                                    <p:animEffect transition="in" filter="blinds(horizontal)">
                                      <p:cBhvr>
                                        <p:cTn id="7" dur="500"/>
                                        <p:tgtEl>
                                          <p:spTgt spid="9011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0114">
                                            <p:txEl>
                                              <p:pRg st="2" end="2"/>
                                            </p:txEl>
                                          </p:spTgt>
                                        </p:tgtEl>
                                        <p:attrNameLst>
                                          <p:attrName>style.visibility</p:attrName>
                                        </p:attrNameLst>
                                      </p:cBhvr>
                                      <p:to>
                                        <p:strVal val="visible"/>
                                      </p:to>
                                    </p:set>
                                    <p:animEffect transition="in" filter="blinds(horizontal)">
                                      <p:cBhvr>
                                        <p:cTn id="12" dur="500"/>
                                        <p:tgtEl>
                                          <p:spTgt spid="9011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0114">
                                            <p:txEl>
                                              <p:pRg st="4" end="4"/>
                                            </p:txEl>
                                          </p:spTgt>
                                        </p:tgtEl>
                                        <p:attrNameLst>
                                          <p:attrName>style.visibility</p:attrName>
                                        </p:attrNameLst>
                                      </p:cBhvr>
                                      <p:to>
                                        <p:strVal val="visible"/>
                                      </p:to>
                                    </p:set>
                                    <p:animEffect transition="in" filter="blinds(horizontal)">
                                      <p:cBhvr>
                                        <p:cTn id="17" dur="500"/>
                                        <p:tgtEl>
                                          <p:spTgt spid="901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Grp="1" noChangeArrowheads="1"/>
          </p:cNvSpPr>
          <p:nvPr>
            <p:ph type="body" idx="1"/>
          </p:nvPr>
        </p:nvSpPr>
        <p:spPr/>
        <p:txBody>
          <a:bodyPr/>
          <a:lstStyle/>
          <a:p>
            <a:pPr eaLnBrk="1" hangingPunct="1">
              <a:buClr>
                <a:schemeClr val="accent2"/>
              </a:buClr>
              <a:buFont typeface="Wingdings" pitchFamily="2" charset="2"/>
              <a:buChar char="Ø"/>
              <a:defRPr/>
            </a:pPr>
            <a:r>
              <a:rPr lang="tr-TR" sz="2400" smtClean="0"/>
              <a:t>Deniz ticaretinin gelişmesine parallel olarak söz konusu ülkelerde etkin planlanan, geliştirilen ve işletilen limanlara ihtiyaç vardır. </a:t>
            </a:r>
          </a:p>
          <a:p>
            <a:pPr eaLnBrk="1" hangingPunct="1">
              <a:buClr>
                <a:schemeClr val="accent2"/>
              </a:buClr>
              <a:buFont typeface="Wingdings" pitchFamily="2" charset="2"/>
              <a:buNone/>
              <a:defRPr/>
            </a:pPr>
            <a:endParaRPr lang="tr-TR" sz="2400" smtClean="0"/>
          </a:p>
          <a:p>
            <a:pPr eaLnBrk="1" hangingPunct="1">
              <a:buClr>
                <a:schemeClr val="accent2"/>
              </a:buClr>
              <a:buFont typeface="Wingdings" pitchFamily="2" charset="2"/>
              <a:buChar char="Ø"/>
              <a:defRPr/>
            </a:pPr>
            <a:r>
              <a:rPr lang="tr-TR" sz="2400" smtClean="0"/>
              <a:t>Liberilizasyon, küreselleşme ve yoğun rekabet limanların dinamik ve verimli çalışmasını gerektirmekte ancak limanlar üzerinde baskı yaratmaktadır.</a:t>
            </a:r>
          </a:p>
          <a:p>
            <a:pPr eaLnBrk="1" hangingPunct="1">
              <a:buFontTx/>
              <a:buNone/>
              <a:defRPr/>
            </a:pPr>
            <a:endParaRPr lang="tr-TR" smtClean="0"/>
          </a:p>
        </p:txBody>
      </p:sp>
      <p:sp>
        <p:nvSpPr>
          <p:cNvPr id="82949" name="Rectangle 5"/>
          <p:cNvSpPr>
            <a:spLocks noChangeArrowheads="1"/>
          </p:cNvSpPr>
          <p:nvPr/>
        </p:nvSpPr>
        <p:spPr bwMode="auto">
          <a:xfrm>
            <a:off x="673100" y="508000"/>
            <a:ext cx="82296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defRPr/>
            </a:pPr>
            <a:r>
              <a:rPr lang="tr-TR" sz="4400" b="1">
                <a:solidFill>
                  <a:schemeClr val="tx2"/>
                </a:solidFill>
                <a:effectLst>
                  <a:outerShdw blurRad="38100" dist="38100" dir="2700000" algn="tl">
                    <a:srgbClr val="000000"/>
                  </a:outerShdw>
                </a:effectLst>
              </a:rPr>
              <a:t>Deniz Taşımacılığı</a:t>
            </a:r>
          </a:p>
        </p:txBody>
      </p:sp>
    </p:spTree>
    <p:extLst>
      <p:ext uri="{BB962C8B-B14F-4D97-AF65-F5344CB8AC3E}">
        <p14:creationId xmlns:p14="http://schemas.microsoft.com/office/powerpoint/2010/main" val="21066243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Grp="1" noChangeArrowheads="1"/>
          </p:cNvSpPr>
          <p:nvPr>
            <p:ph type="body" idx="1"/>
          </p:nvPr>
        </p:nvSpPr>
        <p:spPr>
          <a:xfrm>
            <a:off x="468313" y="1125538"/>
            <a:ext cx="8229600" cy="3959225"/>
          </a:xfrm>
        </p:spPr>
        <p:txBody>
          <a:bodyPr/>
          <a:lstStyle/>
          <a:p>
            <a:pPr eaLnBrk="1" hangingPunct="1">
              <a:lnSpc>
                <a:spcPct val="80000"/>
              </a:lnSpc>
              <a:defRPr/>
            </a:pPr>
            <a:r>
              <a:rPr lang="tr-TR" sz="2400" smtClean="0"/>
              <a:t>Ayrıca, bugün 1 Milyar DWT olan dünya filosu 2013 yılında ortalama 1.3 Milyar DWT (Maksimum 1.7 Milyar DWT) ulaşacaktır.</a:t>
            </a:r>
          </a:p>
          <a:p>
            <a:pPr eaLnBrk="1" hangingPunct="1">
              <a:lnSpc>
                <a:spcPct val="80000"/>
              </a:lnSpc>
              <a:buFontTx/>
              <a:buNone/>
              <a:defRPr/>
            </a:pPr>
            <a:r>
              <a:rPr lang="tr-TR" sz="2400" smtClean="0"/>
              <a:t> </a:t>
            </a:r>
          </a:p>
          <a:p>
            <a:pPr eaLnBrk="1" hangingPunct="1">
              <a:lnSpc>
                <a:spcPct val="80000"/>
              </a:lnSpc>
              <a:defRPr/>
            </a:pPr>
            <a:r>
              <a:rPr lang="tr-TR" sz="2400" smtClean="0"/>
              <a:t>Dünya deniz ticaretinin her geçen gün artmasına paralel olarak limanlarda elleçlenen yüklerde de önceki yıllara göre büyük artışlar yaşanmaktadır. </a:t>
            </a:r>
          </a:p>
          <a:p>
            <a:pPr eaLnBrk="1" hangingPunct="1">
              <a:lnSpc>
                <a:spcPct val="80000"/>
              </a:lnSpc>
              <a:buFontTx/>
              <a:buNone/>
              <a:defRPr/>
            </a:pPr>
            <a:endParaRPr lang="tr-TR" sz="2400" smtClean="0"/>
          </a:p>
          <a:p>
            <a:pPr eaLnBrk="1" hangingPunct="1">
              <a:lnSpc>
                <a:spcPct val="80000"/>
              </a:lnSpc>
              <a:defRPr/>
            </a:pPr>
            <a:r>
              <a:rPr lang="tr-TR" sz="2400" smtClean="0"/>
              <a:t>Dünya limanlarında 2005 yılında yüklenen yük miktarı geçen yıla göre %3,8’lik artış ile  7,11 milyar ton olarak gerçekleşmiştir. </a:t>
            </a:r>
          </a:p>
        </p:txBody>
      </p:sp>
    </p:spTree>
    <p:extLst>
      <p:ext uri="{BB962C8B-B14F-4D97-AF65-F5344CB8AC3E}">
        <p14:creationId xmlns:p14="http://schemas.microsoft.com/office/powerpoint/2010/main" val="36670778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Grp="1" noChangeArrowheads="1"/>
          </p:cNvSpPr>
          <p:nvPr>
            <p:ph type="body" idx="1"/>
          </p:nvPr>
        </p:nvSpPr>
        <p:spPr>
          <a:xfrm>
            <a:off x="457200" y="908050"/>
            <a:ext cx="8229600" cy="5111750"/>
          </a:xfrm>
        </p:spPr>
        <p:txBody>
          <a:bodyPr/>
          <a:lstStyle/>
          <a:p>
            <a:pPr eaLnBrk="1" hangingPunct="1">
              <a:lnSpc>
                <a:spcPct val="90000"/>
              </a:lnSpc>
              <a:defRPr/>
            </a:pPr>
            <a:r>
              <a:rPr lang="tr-TR" sz="2800" smtClean="0"/>
              <a:t>Dünya limanlarında elleçlenen yüklere bakıldığında Asya limanları %38,8 ile ilk sırada, Amerika limanları %22,1 ile ikinci sırada, Avrupa limanları %21,8 ile üçüncü sırada ve %8,8 ile Avusturalya limanları dördüncü ve %8,5 oranında Afrika limanları beşinci sırada yer almaktadır (TÜRKLİM, 2007). </a:t>
            </a:r>
          </a:p>
          <a:p>
            <a:pPr eaLnBrk="1" hangingPunct="1">
              <a:lnSpc>
                <a:spcPct val="90000"/>
              </a:lnSpc>
              <a:buFontTx/>
              <a:buNone/>
              <a:defRPr/>
            </a:pPr>
            <a:endParaRPr lang="tr-TR" sz="2800" smtClean="0"/>
          </a:p>
          <a:p>
            <a:pPr eaLnBrk="1" hangingPunct="1">
              <a:lnSpc>
                <a:spcPct val="90000"/>
              </a:lnSpc>
              <a:defRPr/>
            </a:pPr>
            <a:r>
              <a:rPr lang="tr-TR" sz="2800" smtClean="0"/>
              <a:t>Türk limanları 350 milyon ton/yıl yük elleçleme kapasitesine sahip olup 2006 yılında toplam 243,6 milyon ton yük elleçlenmiştir .</a:t>
            </a:r>
          </a:p>
          <a:p>
            <a:pPr eaLnBrk="1" hangingPunct="1">
              <a:lnSpc>
                <a:spcPct val="90000"/>
              </a:lnSpc>
              <a:defRPr/>
            </a:pPr>
            <a:endParaRPr lang="tr-TR" sz="2400" smtClean="0"/>
          </a:p>
        </p:txBody>
      </p:sp>
    </p:spTree>
    <p:extLst>
      <p:ext uri="{BB962C8B-B14F-4D97-AF65-F5344CB8AC3E}">
        <p14:creationId xmlns:p14="http://schemas.microsoft.com/office/powerpoint/2010/main" val="11441496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3"/>
          <p:cNvSpPr>
            <a:spLocks noGrp="1" noChangeArrowheads="1"/>
          </p:cNvSpPr>
          <p:nvPr>
            <p:ph type="body" idx="1"/>
          </p:nvPr>
        </p:nvSpPr>
        <p:spPr>
          <a:xfrm>
            <a:off x="395288" y="952500"/>
            <a:ext cx="8229600" cy="5905500"/>
          </a:xfrm>
        </p:spPr>
        <p:txBody>
          <a:bodyPr/>
          <a:lstStyle/>
          <a:p>
            <a:pPr eaLnBrk="1" hangingPunct="1">
              <a:lnSpc>
                <a:spcPct val="80000"/>
              </a:lnSpc>
              <a:defRPr/>
            </a:pPr>
            <a:r>
              <a:rPr lang="tr-TR" sz="2400" smtClean="0"/>
              <a:t>Dünya limanlarında konteyner elleçlemesi %13,4 oranında artışla 2006’da 440 milyon TEU’ya ulaşmıştır .</a:t>
            </a:r>
          </a:p>
          <a:p>
            <a:pPr eaLnBrk="1" hangingPunct="1">
              <a:lnSpc>
                <a:spcPct val="80000"/>
              </a:lnSpc>
              <a:buFontTx/>
              <a:buNone/>
              <a:defRPr/>
            </a:pPr>
            <a:endParaRPr lang="tr-TR" sz="2400" smtClean="0"/>
          </a:p>
          <a:p>
            <a:pPr eaLnBrk="1" hangingPunct="1">
              <a:lnSpc>
                <a:spcPct val="80000"/>
              </a:lnSpc>
              <a:defRPr/>
            </a:pPr>
            <a:r>
              <a:rPr lang="tr-TR" sz="2400" smtClean="0"/>
              <a:t>Dünya limanlarında konteyner yük trafiğine baktığımızda 2006 yılında Şanghay limanı 537 milyon ton elleçleme ile ilk sırada, Singapur 448,2 milyon ton ile ikinci sırada ve Rotterdam Limanı 378,2 milyon ton ile üçüncü sırada yer almaktadır. </a:t>
            </a:r>
          </a:p>
          <a:p>
            <a:pPr eaLnBrk="1" hangingPunct="1">
              <a:lnSpc>
                <a:spcPct val="80000"/>
              </a:lnSpc>
              <a:buFontTx/>
              <a:buNone/>
              <a:defRPr/>
            </a:pPr>
            <a:endParaRPr lang="tr-TR" sz="2400" smtClean="0"/>
          </a:p>
          <a:p>
            <a:pPr eaLnBrk="1" hangingPunct="1">
              <a:lnSpc>
                <a:spcPct val="80000"/>
              </a:lnSpc>
              <a:defRPr/>
            </a:pPr>
            <a:r>
              <a:rPr lang="tr-TR" sz="2400" smtClean="0"/>
              <a:t>Konteyner taşımacılığı 2007 yılında da dünya ekonomisinden daha fazla artış göstermiş gelişmekte olan dünya ticaretine paralelinde  başta sanayileşmekte olan ülkeler olmak üzere denizyolu taşımacılığı talebi yüksek seviyede kalmaya devam etmiştir. </a:t>
            </a:r>
          </a:p>
        </p:txBody>
      </p:sp>
    </p:spTree>
    <p:extLst>
      <p:ext uri="{BB962C8B-B14F-4D97-AF65-F5344CB8AC3E}">
        <p14:creationId xmlns:p14="http://schemas.microsoft.com/office/powerpoint/2010/main" val="20740661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3"/>
          <p:cNvSpPr>
            <a:spLocks noGrp="1" noChangeArrowheads="1"/>
          </p:cNvSpPr>
          <p:nvPr>
            <p:ph type="body" idx="1"/>
          </p:nvPr>
        </p:nvSpPr>
        <p:spPr>
          <a:xfrm>
            <a:off x="468313" y="981075"/>
            <a:ext cx="8229600" cy="4822825"/>
          </a:xfrm>
        </p:spPr>
        <p:txBody>
          <a:bodyPr/>
          <a:lstStyle/>
          <a:p>
            <a:pPr eaLnBrk="1" hangingPunct="1">
              <a:defRPr/>
            </a:pPr>
            <a:r>
              <a:rPr lang="tr-TR" sz="2800" smtClean="0"/>
              <a:t>Global Insight tahminlerine  göre 2008 yılında tüm dünya çapındaki denizyolu taşımacılığı hacminde yüzde 8,4’lük bir büyüme oranı gerçekleşecektir. </a:t>
            </a:r>
          </a:p>
          <a:p>
            <a:pPr eaLnBrk="1" hangingPunct="1">
              <a:buFontTx/>
              <a:buNone/>
              <a:defRPr/>
            </a:pPr>
            <a:endParaRPr lang="tr-TR" sz="2800" smtClean="0"/>
          </a:p>
          <a:p>
            <a:pPr eaLnBrk="1" hangingPunct="1">
              <a:defRPr/>
            </a:pPr>
            <a:r>
              <a:rPr lang="tr-TR" sz="2800" smtClean="0"/>
              <a:t>Konteyner taşımacılığının da bu paralelde büyüyeceği değerlendirilmektedir. </a:t>
            </a:r>
          </a:p>
          <a:p>
            <a:pPr eaLnBrk="1" hangingPunct="1">
              <a:buFontTx/>
              <a:buNone/>
              <a:defRPr/>
            </a:pPr>
            <a:endParaRPr lang="tr-TR" sz="2800" smtClean="0"/>
          </a:p>
          <a:p>
            <a:pPr eaLnBrk="1" hangingPunct="1">
              <a:defRPr/>
            </a:pPr>
            <a:r>
              <a:rPr lang="tr-TR" sz="2800" smtClean="0"/>
              <a:t>Türk Limanlarında 2006’da 3,8 milyon TEU konteyner elleçlenmiştir </a:t>
            </a:r>
          </a:p>
          <a:p>
            <a:pPr eaLnBrk="1" hangingPunct="1">
              <a:defRPr/>
            </a:pPr>
            <a:endParaRPr lang="tr-TR" sz="2800" smtClean="0"/>
          </a:p>
        </p:txBody>
      </p:sp>
    </p:spTree>
    <p:extLst>
      <p:ext uri="{BB962C8B-B14F-4D97-AF65-F5344CB8AC3E}">
        <p14:creationId xmlns:p14="http://schemas.microsoft.com/office/powerpoint/2010/main" val="11695277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east_term_air_01"/>
          <p:cNvPicPr>
            <a:picLocks noChangeAspect="1" noChangeArrowheads="1"/>
          </p:cNvPicPr>
          <p:nvPr/>
        </p:nvPicPr>
        <p:blipFill>
          <a:blip r:embed="rId2">
            <a:lum contrast="12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p:cNvSpPr>
            <a:spLocks noChangeArrowheads="1"/>
          </p:cNvSpPr>
          <p:nvPr/>
        </p:nvSpPr>
        <p:spPr bwMode="auto">
          <a:xfrm>
            <a:off x="611188" y="3068638"/>
            <a:ext cx="7705725" cy="762000"/>
          </a:xfrm>
          <a:prstGeom prst="rect">
            <a:avLst/>
          </a:prstGeom>
          <a:noFill/>
          <a:ln>
            <a:noFill/>
          </a:ln>
          <a:effectLst>
            <a:outerShdw dist="80322" dir="42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r>
              <a:rPr lang="tr-TR" sz="4400" b="1">
                <a:solidFill>
                  <a:srgbClr val="FFFF00"/>
                </a:solidFill>
                <a:latin typeface="Arial Black" pitchFamily="34" charset="0"/>
              </a:rPr>
              <a:t>LİMANLAR  MEVZUATI</a:t>
            </a:r>
          </a:p>
        </p:txBody>
      </p:sp>
    </p:spTree>
    <p:extLst>
      <p:ext uri="{BB962C8B-B14F-4D97-AF65-F5344CB8AC3E}">
        <p14:creationId xmlns:p14="http://schemas.microsoft.com/office/powerpoint/2010/main" val="365535715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101378"/>
                                        </p:tgtEl>
                                        <p:attrNameLst>
                                          <p:attrName>style.visibility</p:attrName>
                                        </p:attrNameLst>
                                      </p:cBhvr>
                                      <p:to>
                                        <p:strVal val="visible"/>
                                      </p:to>
                                    </p:set>
                                    <p:animEffect transition="in" filter="plus(in)">
                                      <p:cBhvr>
                                        <p:cTn id="7" dur="2000"/>
                                        <p:tgtEl>
                                          <p:spTgt spid="101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Text Box 2"/>
          <p:cNvSpPr txBox="1">
            <a:spLocks noChangeArrowheads="1"/>
          </p:cNvSpPr>
          <p:nvPr/>
        </p:nvSpPr>
        <p:spPr bwMode="auto">
          <a:xfrm>
            <a:off x="250825" y="1700213"/>
            <a:ext cx="8642350" cy="3444875"/>
          </a:xfrm>
          <a:prstGeom prst="rect">
            <a:avLst/>
          </a:prstGeom>
          <a:noFill/>
          <a:ln w="127000">
            <a:solidFill>
              <a:srgbClr val="000099"/>
            </a:solidFill>
            <a:miter lim="800000"/>
            <a:headEnd/>
            <a:tailEnd/>
          </a:ln>
          <a:effectLst/>
          <a:scene3d>
            <a:camera prst="legacyObliqueBottomLeft"/>
            <a:lightRig rig="legacyFlat3" dir="t"/>
          </a:scene3d>
          <a:sp3d extrusionH="430200" prstMaterial="legacyMatte">
            <a:bevelT w="13500" h="13500" prst="angle"/>
            <a:bevelB w="13500" h="13500" prst="angle"/>
            <a:extrusionClr>
              <a:srgbClr val="000099"/>
            </a:extrusionClr>
          </a:sp3d>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17961" dir="13500000" algn="ctr" rotWithShape="0">
                    <a:srgbClr val="00005C"/>
                  </a:outerShdw>
                </a:effectLst>
              </a14:hiddenEffects>
            </a:ext>
          </a:extLst>
        </p:spPr>
        <p:txBody>
          <a:bodyPr rIns="162000">
            <a:spAutoFit/>
            <a:flatTx/>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just" eaLnBrk="1" hangingPunct="1">
              <a:spcBef>
                <a:spcPct val="50000"/>
              </a:spcBef>
              <a:buSzPct val="150000"/>
              <a:buFont typeface="Wingdings" pitchFamily="2" charset="2"/>
              <a:buNone/>
            </a:pPr>
            <a:endParaRPr lang="tr-TR" sz="2000" b="1" i="1">
              <a:solidFill>
                <a:schemeClr val="accent2"/>
              </a:solidFill>
              <a:latin typeface="Arial Black" pitchFamily="34" charset="0"/>
            </a:endParaRPr>
          </a:p>
          <a:p>
            <a:pPr algn="just" eaLnBrk="1" hangingPunct="1">
              <a:spcBef>
                <a:spcPct val="50000"/>
              </a:spcBef>
              <a:buSzPct val="150000"/>
              <a:buFont typeface="Wingdings" pitchFamily="2" charset="2"/>
              <a:buChar char="v"/>
            </a:pPr>
            <a:r>
              <a:rPr lang="tr-TR" sz="2400" b="1">
                <a:latin typeface="Arial" charset="0"/>
              </a:rPr>
              <a:t>Bilindiği gibi, denizcilikten sorumlu idare olan TC Başbakanlık Denizcilik Müsteşarlığı, 618 sayılı Limanlar Kanunu gereği, Ülkemiz limanlarının idaresine yönelik olarak gerekli düzenlemeleri yapmak üzere, mevzuat hazırlamakla yükümlüdür.</a:t>
            </a:r>
          </a:p>
          <a:p>
            <a:pPr algn="just" eaLnBrk="1" hangingPunct="1">
              <a:spcBef>
                <a:spcPct val="50000"/>
              </a:spcBef>
              <a:buSzPct val="150000"/>
              <a:buFont typeface="Wingdings" pitchFamily="2" charset="2"/>
              <a:buChar char="v"/>
            </a:pPr>
            <a:r>
              <a:rPr lang="tr-TR" sz="2400" b="1">
                <a:latin typeface="Arial" charset="0"/>
              </a:rPr>
              <a:t>Bu kapsamda şimdiye kadar 6 Tüzük, 20 Yönetmelik ve 48 Talimat hazırlanarak yürürlüğe konulmuştur. </a:t>
            </a:r>
            <a:endParaRPr lang="tr-TR" sz="2400" b="1">
              <a:latin typeface="Times New Roman" pitchFamily="18" charset="0"/>
            </a:endParaRPr>
          </a:p>
        </p:txBody>
      </p:sp>
      <p:sp>
        <p:nvSpPr>
          <p:cNvPr id="23555" name="Rectangle 3"/>
          <p:cNvSpPr>
            <a:spLocks noChangeArrowheads="1"/>
          </p:cNvSpPr>
          <p:nvPr/>
        </p:nvSpPr>
        <p:spPr bwMode="auto">
          <a:xfrm>
            <a:off x="2098675" y="644525"/>
            <a:ext cx="52197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1320" dir="2319588" algn="ctr" rotWithShape="0">
                    <a:schemeClr val="bg2"/>
                  </a:outerShdw>
                </a:effectLst>
              </a14:hiddenEffects>
            </a:ext>
          </a:extLst>
        </p:spPr>
        <p:txBody>
          <a:bodyPr wrap="none">
            <a:spAutoFit/>
          </a:bodyPr>
          <a:lstStyle/>
          <a:p>
            <a:pPr algn="ctr">
              <a:spcBef>
                <a:spcPct val="50000"/>
              </a:spcBef>
            </a:pPr>
            <a:r>
              <a:rPr lang="tr-TR" sz="3200" b="1">
                <a:solidFill>
                  <a:srgbClr val="FFFF00"/>
                </a:solidFill>
                <a:latin typeface="Arial Black" pitchFamily="34" charset="0"/>
              </a:rPr>
              <a:t>LİMANLAR  MEVZUATI</a:t>
            </a:r>
          </a:p>
        </p:txBody>
      </p:sp>
    </p:spTree>
    <p:extLst>
      <p:ext uri="{BB962C8B-B14F-4D97-AF65-F5344CB8AC3E}">
        <p14:creationId xmlns:p14="http://schemas.microsoft.com/office/powerpoint/2010/main" val="38707665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2402"/>
                                        </p:tgtEl>
                                        <p:attrNameLst>
                                          <p:attrName>style.visibility</p:attrName>
                                        </p:attrNameLst>
                                      </p:cBhvr>
                                      <p:to>
                                        <p:strVal val="visible"/>
                                      </p:to>
                                    </p:set>
                                    <p:anim calcmode="lin" valueType="num">
                                      <p:cBhvr>
                                        <p:cTn id="7" dur="2000" fill="hold"/>
                                        <p:tgtEl>
                                          <p:spTgt spid="102402"/>
                                        </p:tgtEl>
                                        <p:attrNameLst>
                                          <p:attrName>ppt_w</p:attrName>
                                        </p:attrNameLst>
                                      </p:cBhvr>
                                      <p:tavLst>
                                        <p:tav tm="0">
                                          <p:val>
                                            <p:fltVal val="0"/>
                                          </p:val>
                                        </p:tav>
                                        <p:tav tm="100000">
                                          <p:val>
                                            <p:strVal val="#ppt_w"/>
                                          </p:val>
                                        </p:tav>
                                      </p:tavLst>
                                    </p:anim>
                                    <p:anim calcmode="lin" valueType="num">
                                      <p:cBhvr>
                                        <p:cTn id="8" dur="2000" fill="hold"/>
                                        <p:tgtEl>
                                          <p:spTgt spid="102402"/>
                                        </p:tgtEl>
                                        <p:attrNameLst>
                                          <p:attrName>ppt_h</p:attrName>
                                        </p:attrNameLst>
                                      </p:cBhvr>
                                      <p:tavLst>
                                        <p:tav tm="0">
                                          <p:val>
                                            <p:fltVal val="0"/>
                                          </p:val>
                                        </p:tav>
                                        <p:tav tm="100000">
                                          <p:val>
                                            <p:strVal val="#ppt_h"/>
                                          </p:val>
                                        </p:tav>
                                      </p:tavLst>
                                    </p:anim>
                                    <p:animEffect transition="in" filter="fade">
                                      <p:cBhvr>
                                        <p:cTn id="9" dur="2000"/>
                                        <p:tgtEl>
                                          <p:spTgt spid="102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4"/>
          <p:cNvSpPr txBox="1">
            <a:spLocks noChangeArrowheads="1"/>
          </p:cNvSpPr>
          <p:nvPr/>
        </p:nvSpPr>
        <p:spPr bwMode="auto">
          <a:xfrm>
            <a:off x="250825" y="765175"/>
            <a:ext cx="8569325" cy="493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just" eaLnBrk="1" hangingPunct="1">
              <a:spcBef>
                <a:spcPct val="50000"/>
              </a:spcBef>
              <a:buSzPct val="150000"/>
            </a:pPr>
            <a:endParaRPr lang="tr-TR" sz="1200">
              <a:latin typeface="Times New Roman" pitchFamily="18" charset="0"/>
            </a:endParaRPr>
          </a:p>
          <a:p>
            <a:pPr algn="just" eaLnBrk="1" hangingPunct="1">
              <a:spcBef>
                <a:spcPct val="50000"/>
              </a:spcBef>
              <a:buSzPct val="150000"/>
              <a:buFont typeface="Wingdings" pitchFamily="2" charset="2"/>
              <a:buChar char="v"/>
            </a:pPr>
            <a:r>
              <a:rPr lang="tr-TR" sz="2800" b="1" i="1">
                <a:solidFill>
                  <a:srgbClr val="000066"/>
                </a:solidFill>
                <a:latin typeface="Arial" charset="0"/>
              </a:rPr>
              <a:t> </a:t>
            </a:r>
            <a:r>
              <a:rPr lang="tr-TR" sz="2400" b="1">
                <a:latin typeface="Arial" charset="0"/>
              </a:rPr>
              <a:t>Denizcilik sektörünün dinamik ve uluslararası bir sektör olmasından dolayı yaşanan gelişmeler, beraberinde sürekli yeni kural ve düzenlemeleri de getirmektedir. </a:t>
            </a:r>
          </a:p>
          <a:p>
            <a:pPr algn="just" eaLnBrk="1" hangingPunct="1">
              <a:spcBef>
                <a:spcPct val="50000"/>
              </a:spcBef>
              <a:buSzPct val="150000"/>
              <a:buFont typeface="Wingdings" pitchFamily="2" charset="2"/>
              <a:buChar char="v"/>
            </a:pPr>
            <a:r>
              <a:rPr lang="tr-TR" sz="2400" b="1">
                <a:latin typeface="Arial" charset="0"/>
              </a:rPr>
              <a:t> Ülkemizin de üyesi bulunduğu, Uluslararası Denizcilik Örgütü (IMO) tarafından kabul edilerek, yürürlüğe konulan sözleşmelerin bir kısmına Ülkemiz taraf bulunmakta, diğer sözleşmelere de taraf olma çalışmaları sürdürülmektedir. </a:t>
            </a:r>
          </a:p>
          <a:p>
            <a:pPr algn="just" eaLnBrk="1" hangingPunct="1">
              <a:spcBef>
                <a:spcPct val="50000"/>
              </a:spcBef>
              <a:buSzPct val="150000"/>
              <a:buFont typeface="Wingdings" pitchFamily="2" charset="2"/>
              <a:buChar char="v"/>
            </a:pPr>
            <a:r>
              <a:rPr lang="tr-TR" sz="2400" b="1">
                <a:latin typeface="Arial" charset="0"/>
              </a:rPr>
              <a:t>Bu durum, limanlarımız mevzuatının sürekli güncel tutulmasını gerekli kılmaktadır.  	</a:t>
            </a:r>
          </a:p>
        </p:txBody>
      </p:sp>
    </p:spTree>
    <p:extLst>
      <p:ext uri="{BB962C8B-B14F-4D97-AF65-F5344CB8AC3E}">
        <p14:creationId xmlns:p14="http://schemas.microsoft.com/office/powerpoint/2010/main" val="6974328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p:cNvSpPr>
            <a:spLocks noGrp="1" noChangeArrowheads="1"/>
          </p:cNvSpPr>
          <p:nvPr>
            <p:ph type="body" idx="1"/>
          </p:nvPr>
        </p:nvSpPr>
        <p:spPr>
          <a:xfrm>
            <a:off x="374650" y="4508500"/>
            <a:ext cx="8229600" cy="4114800"/>
          </a:xfrm>
        </p:spPr>
        <p:txBody>
          <a:bodyPr/>
          <a:lstStyle/>
          <a:p>
            <a:pPr algn="just" eaLnBrk="1" hangingPunct="1">
              <a:spcBef>
                <a:spcPct val="50000"/>
              </a:spcBef>
              <a:buClr>
                <a:srgbClr val="000066"/>
              </a:buClr>
              <a:buSzTx/>
              <a:buFont typeface="Wingdings" pitchFamily="2" charset="2"/>
              <a:buChar char="v"/>
              <a:defRPr/>
            </a:pPr>
            <a:r>
              <a:rPr lang="tr-TR" sz="2400" b="1" smtClean="0">
                <a:effectLst/>
              </a:rPr>
              <a:t>Mevcut bir Tüzükte yapılacak değişikliğinin yürürlüğe girmesi için gerekli olan hukuki prosedürün tamamlanmasının aldığı süre değerlendirildiğinde; bir liman mevzuatında yapılması gereken değişikliği gerçekleştirmenin, uzun zaman alacağı görülmektedir.</a:t>
            </a:r>
          </a:p>
          <a:p>
            <a:pPr eaLnBrk="1" hangingPunct="1">
              <a:defRPr/>
            </a:pPr>
            <a:endParaRPr lang="tr-TR" sz="2400" smtClean="0"/>
          </a:p>
        </p:txBody>
      </p:sp>
      <p:pic>
        <p:nvPicPr>
          <p:cNvPr id="103428" name="Picture 4" descr="main_term_air_04"/>
          <p:cNvPicPr>
            <a:picLocks noChangeAspect="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468313" y="0"/>
            <a:ext cx="8280400" cy="4508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102437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103428"/>
                                        </p:tgtEl>
                                        <p:attrNameLst>
                                          <p:attrName>style.visibility</p:attrName>
                                        </p:attrNameLst>
                                      </p:cBhvr>
                                      <p:to>
                                        <p:strVal val="visible"/>
                                      </p:to>
                                    </p:set>
                                    <p:anim calcmode="lin" valueType="num">
                                      <p:cBhvr>
                                        <p:cTn id="7" dur="1000" fill="hold"/>
                                        <p:tgtEl>
                                          <p:spTgt spid="103428"/>
                                        </p:tgtEl>
                                        <p:attrNameLst>
                                          <p:attrName>ppt_w</p:attrName>
                                        </p:attrNameLst>
                                      </p:cBhvr>
                                      <p:tavLst>
                                        <p:tav tm="0">
                                          <p:val>
                                            <p:fltVal val="0"/>
                                          </p:val>
                                        </p:tav>
                                        <p:tav tm="100000">
                                          <p:val>
                                            <p:strVal val="#ppt_w"/>
                                          </p:val>
                                        </p:tav>
                                      </p:tavLst>
                                    </p:anim>
                                    <p:anim calcmode="lin" valueType="num">
                                      <p:cBhvr>
                                        <p:cTn id="8" dur="1000" fill="hold"/>
                                        <p:tgtEl>
                                          <p:spTgt spid="103428"/>
                                        </p:tgtEl>
                                        <p:attrNameLst>
                                          <p:attrName>ppt_h</p:attrName>
                                        </p:attrNameLst>
                                      </p:cBhvr>
                                      <p:tavLst>
                                        <p:tav tm="0">
                                          <p:val>
                                            <p:fltVal val="0"/>
                                          </p:val>
                                        </p:tav>
                                        <p:tav tm="100000">
                                          <p:val>
                                            <p:strVal val="#ppt_h"/>
                                          </p:val>
                                        </p:tav>
                                      </p:tavLst>
                                    </p:anim>
                                    <p:anim calcmode="lin" valueType="num">
                                      <p:cBhvr>
                                        <p:cTn id="9" dur="1000" fill="hold"/>
                                        <p:tgtEl>
                                          <p:spTgt spid="103428"/>
                                        </p:tgtEl>
                                        <p:attrNameLst>
                                          <p:attrName>style.rotation</p:attrName>
                                        </p:attrNameLst>
                                      </p:cBhvr>
                                      <p:tavLst>
                                        <p:tav tm="0">
                                          <p:val>
                                            <p:fltVal val="90"/>
                                          </p:val>
                                        </p:tav>
                                        <p:tav tm="100000">
                                          <p:val>
                                            <p:fltVal val="0"/>
                                          </p:val>
                                        </p:tav>
                                      </p:tavLst>
                                    </p:anim>
                                    <p:animEffect transition="in" filter="fade">
                                      <p:cBhvr>
                                        <p:cTn id="10" dur="1000"/>
                                        <p:tgtEl>
                                          <p:spTgt spid="1034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4"/>
          <p:cNvSpPr>
            <a:spLocks noChangeArrowheads="1"/>
          </p:cNvSpPr>
          <p:nvPr>
            <p:ph type="body" idx="1"/>
          </p:nvPr>
        </p:nvSpPr>
        <p:spPr>
          <a:xfrm>
            <a:off x="457200" y="838200"/>
            <a:ext cx="8229600" cy="5470525"/>
          </a:xfrm>
          <a:noFill/>
        </p:spPr>
        <p:txBody>
          <a:bodyPr/>
          <a:lstStyle/>
          <a:p>
            <a:pPr eaLnBrk="1" hangingPunct="1">
              <a:lnSpc>
                <a:spcPct val="80000"/>
              </a:lnSpc>
            </a:pPr>
            <a:r>
              <a:rPr lang="tr-TR" sz="2800" b="1" smtClean="0">
                <a:effectLst/>
              </a:rPr>
              <a:t>Limanlarımız mevzuatını oluşturan; tüzük, yönetmelik ve talimatlar incelendiğinde:</a:t>
            </a:r>
          </a:p>
          <a:p>
            <a:pPr eaLnBrk="1" hangingPunct="1">
              <a:lnSpc>
                <a:spcPct val="80000"/>
              </a:lnSpc>
              <a:buFontTx/>
              <a:buNone/>
            </a:pPr>
            <a:endParaRPr lang="tr-TR" sz="2800" b="1" smtClean="0">
              <a:effectLst/>
            </a:endParaRPr>
          </a:p>
          <a:p>
            <a:pPr eaLnBrk="1" hangingPunct="1">
              <a:lnSpc>
                <a:spcPct val="80000"/>
              </a:lnSpc>
            </a:pPr>
            <a:r>
              <a:rPr lang="tr-TR" sz="2800" b="1" smtClean="0">
                <a:effectLst/>
              </a:rPr>
              <a:t>Liman sınırları ve gemilerin demir yerlerini gösteren coğrafi koordinatlar,  yanaşma ve bağlama yerleri, </a:t>
            </a:r>
          </a:p>
          <a:p>
            <a:pPr eaLnBrk="1" hangingPunct="1">
              <a:lnSpc>
                <a:spcPct val="80000"/>
              </a:lnSpc>
              <a:buFontTx/>
              <a:buNone/>
            </a:pPr>
            <a:endParaRPr lang="tr-TR" sz="2800" b="1" smtClean="0">
              <a:effectLst/>
            </a:endParaRPr>
          </a:p>
          <a:p>
            <a:pPr eaLnBrk="1" hangingPunct="1">
              <a:lnSpc>
                <a:spcPct val="80000"/>
              </a:lnSpc>
            </a:pPr>
            <a:r>
              <a:rPr lang="tr-TR" sz="2800" b="1" smtClean="0">
                <a:effectLst/>
              </a:rPr>
              <a:t>Doğalgaz terminali gibi özel amaçlı limanlardaki ilave güvenlik tedbirleri, </a:t>
            </a:r>
          </a:p>
          <a:p>
            <a:pPr eaLnBrk="1" hangingPunct="1">
              <a:lnSpc>
                <a:spcPct val="80000"/>
              </a:lnSpc>
            </a:pPr>
            <a:endParaRPr lang="tr-TR" sz="2800" b="1" smtClean="0">
              <a:effectLst/>
            </a:endParaRPr>
          </a:p>
          <a:p>
            <a:pPr eaLnBrk="1" hangingPunct="1">
              <a:lnSpc>
                <a:spcPct val="80000"/>
              </a:lnSpc>
              <a:buFontTx/>
              <a:buNone/>
            </a:pPr>
            <a:r>
              <a:rPr lang="tr-TR" sz="2800" b="1" smtClean="0">
                <a:effectLst/>
              </a:rPr>
              <a:t>hariç ortak hükümler içerdiği görülmektedir.  </a:t>
            </a:r>
          </a:p>
          <a:p>
            <a:pPr eaLnBrk="1" hangingPunct="1">
              <a:lnSpc>
                <a:spcPct val="80000"/>
              </a:lnSpc>
              <a:buFontTx/>
              <a:buNone/>
            </a:pPr>
            <a:r>
              <a:rPr lang="tr-TR" sz="2800" b="1" smtClean="0">
                <a:effectLst/>
              </a:rPr>
              <a:t>	</a:t>
            </a:r>
          </a:p>
        </p:txBody>
      </p:sp>
    </p:spTree>
    <p:extLst>
      <p:ext uri="{BB962C8B-B14F-4D97-AF65-F5344CB8AC3E}">
        <p14:creationId xmlns:p14="http://schemas.microsoft.com/office/powerpoint/2010/main" val="19500423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4"/>
          <p:cNvSpPr>
            <a:spLocks noChangeArrowheads="1"/>
          </p:cNvSpPr>
          <p:nvPr>
            <p:ph type="body" idx="1"/>
          </p:nvPr>
        </p:nvSpPr>
        <p:spPr>
          <a:xfrm>
            <a:off x="457200" y="549275"/>
            <a:ext cx="8229600" cy="5688013"/>
          </a:xfrm>
          <a:noFill/>
        </p:spPr>
        <p:txBody>
          <a:bodyPr/>
          <a:lstStyle/>
          <a:p>
            <a:pPr eaLnBrk="1" hangingPunct="1">
              <a:lnSpc>
                <a:spcPct val="80000"/>
              </a:lnSpc>
            </a:pPr>
            <a:r>
              <a:rPr lang="tr-TR" sz="2400" b="1" smtClean="0">
                <a:effectLst/>
              </a:rPr>
              <a:t>Bu tespitten hareket edilerek, Türkiye limanlarının hepsinde uygulanabilecek genel esasların belirlendiği tek bir tüzük taslağının hazırlanmasının ve bu ortak tüzüğün eki’nde: </a:t>
            </a:r>
          </a:p>
          <a:p>
            <a:pPr eaLnBrk="1" hangingPunct="1">
              <a:lnSpc>
                <a:spcPct val="80000"/>
              </a:lnSpc>
              <a:buFontTx/>
              <a:buNone/>
            </a:pPr>
            <a:endParaRPr lang="tr-TR" sz="2400" b="1" smtClean="0">
              <a:effectLst/>
            </a:endParaRPr>
          </a:p>
          <a:p>
            <a:pPr eaLnBrk="1" hangingPunct="1">
              <a:lnSpc>
                <a:spcPct val="80000"/>
              </a:lnSpc>
            </a:pPr>
            <a:r>
              <a:rPr lang="tr-TR" sz="2400" b="1" smtClean="0">
                <a:effectLst/>
              </a:rPr>
              <a:t>Her bir limanın sınırları bağlama ve yanaşma yerleri ile demir yerlerine ait bilgilerin yer alacağı düzenlemelerin yapılarak, </a:t>
            </a:r>
          </a:p>
          <a:p>
            <a:pPr eaLnBrk="1" hangingPunct="1">
              <a:lnSpc>
                <a:spcPct val="80000"/>
              </a:lnSpc>
              <a:buFontTx/>
              <a:buNone/>
            </a:pPr>
            <a:endParaRPr lang="tr-TR" sz="2400" b="1" smtClean="0">
              <a:effectLst/>
            </a:endParaRPr>
          </a:p>
          <a:p>
            <a:pPr eaLnBrk="1" hangingPunct="1">
              <a:lnSpc>
                <a:spcPct val="80000"/>
              </a:lnSpc>
            </a:pPr>
            <a:r>
              <a:rPr lang="tr-TR" sz="2400" b="1" smtClean="0">
                <a:effectLst/>
              </a:rPr>
              <a:t>Limanlarımızda gemilerin, rıhtım ve iskelelere yanaştırılması, buralardan ayrılması ile yükleme-boşaltma faaliyetlerinde, seyir can, mal ve çevre emniyetinin sağlanmasında,</a:t>
            </a:r>
          </a:p>
          <a:p>
            <a:pPr eaLnBrk="1" hangingPunct="1">
              <a:lnSpc>
                <a:spcPct val="80000"/>
              </a:lnSpc>
              <a:buFontTx/>
              <a:buNone/>
            </a:pPr>
            <a:endParaRPr lang="tr-TR" sz="2400" b="1" smtClean="0">
              <a:effectLst/>
            </a:endParaRPr>
          </a:p>
          <a:p>
            <a:pPr eaLnBrk="1" hangingPunct="1">
              <a:lnSpc>
                <a:spcPct val="80000"/>
              </a:lnSpc>
            </a:pPr>
            <a:r>
              <a:rPr lang="tr-TR" sz="2400" b="1" smtClean="0">
                <a:effectLst/>
              </a:rPr>
              <a:t>uyulacak kuralların, standart olarak düzenlenebileceği değerlendirilmektedir.</a:t>
            </a:r>
          </a:p>
        </p:txBody>
      </p:sp>
    </p:spTree>
    <p:extLst>
      <p:ext uri="{BB962C8B-B14F-4D97-AF65-F5344CB8AC3E}">
        <p14:creationId xmlns:p14="http://schemas.microsoft.com/office/powerpoint/2010/main" val="31590925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ChangeArrowheads="1"/>
          </p:cNvSpPr>
          <p:nvPr/>
        </p:nvSpPr>
        <p:spPr bwMode="auto">
          <a:xfrm>
            <a:off x="468313" y="1125538"/>
            <a:ext cx="8135937" cy="493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buFont typeface="Wingdings" pitchFamily="2" charset="2"/>
              <a:buChar char="v"/>
            </a:pPr>
            <a:r>
              <a:rPr lang="tr-TR" sz="2400" b="1" i="1">
                <a:solidFill>
                  <a:srgbClr val="000066"/>
                </a:solidFill>
                <a:latin typeface="Arial" charset="0"/>
              </a:rPr>
              <a:t> </a:t>
            </a:r>
            <a:r>
              <a:rPr lang="tr-TR" sz="2400" b="1" i="1">
                <a:latin typeface="Arial" charset="0"/>
              </a:rPr>
              <a:t>Limanlarımızda alınacak tedbirler limanın faaliyet türü ve tahmil/tahliye yapılan yük cinsine göre ayrı ayrı belirlenmiştir.</a:t>
            </a:r>
          </a:p>
          <a:p>
            <a:pPr algn="just">
              <a:spcBef>
                <a:spcPct val="50000"/>
              </a:spcBef>
              <a:buFont typeface="Wingdings" pitchFamily="2" charset="2"/>
              <a:buChar char="v"/>
            </a:pPr>
            <a:r>
              <a:rPr lang="tr-TR" sz="2400" b="1" i="1">
                <a:latin typeface="Arial" charset="0"/>
              </a:rPr>
              <a:t> Tehlikeli yük tahmil/tahliyesi yapılan limanlarda yangın donanımı uygunluk raporu, sızdırmazlık sertifikası gibi belgeler ve serbest bırakma kancaları, acil bırakma kaplinleri gibi teçhizatların tesis edilmesi zorunlu hale getirmiştir.</a:t>
            </a:r>
          </a:p>
          <a:p>
            <a:pPr algn="just">
              <a:spcBef>
                <a:spcPct val="50000"/>
              </a:spcBef>
              <a:buFont typeface="Wingdings" pitchFamily="2" charset="2"/>
              <a:buChar char="v"/>
            </a:pPr>
            <a:r>
              <a:rPr lang="tr-TR" sz="2400" b="1" i="1">
                <a:latin typeface="Arial" charset="0"/>
              </a:rPr>
              <a:t> Liman tesislerinin Yönetmeliğe göre eksikliklerini tamamlamaları ve yoksa İşletme İzin Belgesi’ni almaları  süreye bağlanmıştır</a:t>
            </a:r>
            <a:r>
              <a:rPr lang="tr-TR" sz="2400">
                <a:latin typeface="Arial" charset="0"/>
              </a:rPr>
              <a:t>. </a:t>
            </a:r>
          </a:p>
          <a:p>
            <a:pPr algn="just">
              <a:spcBef>
                <a:spcPct val="50000"/>
              </a:spcBef>
            </a:pPr>
            <a:r>
              <a:rPr lang="tr-TR" sz="2000">
                <a:latin typeface="Arial" charset="0"/>
              </a:rPr>
              <a:t>    </a:t>
            </a:r>
          </a:p>
        </p:txBody>
      </p:sp>
    </p:spTree>
    <p:extLst>
      <p:ext uri="{BB962C8B-B14F-4D97-AF65-F5344CB8AC3E}">
        <p14:creationId xmlns:p14="http://schemas.microsoft.com/office/powerpoint/2010/main" val="1002593140"/>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tr-TR" b="1" smtClean="0"/>
              <a:t>Limanların Önemi</a:t>
            </a:r>
            <a:r>
              <a:rPr lang="tr-TR" smtClean="0"/>
              <a:t> </a:t>
            </a:r>
          </a:p>
        </p:txBody>
      </p:sp>
      <p:sp>
        <p:nvSpPr>
          <p:cNvPr id="107523" name="Rectangle 3"/>
          <p:cNvSpPr>
            <a:spLocks noGrp="1" noChangeArrowheads="1"/>
          </p:cNvSpPr>
          <p:nvPr>
            <p:ph type="body" idx="1"/>
          </p:nvPr>
        </p:nvSpPr>
        <p:spPr>
          <a:xfrm>
            <a:off x="457200" y="1905000"/>
            <a:ext cx="8229600" cy="4548188"/>
          </a:xfrm>
        </p:spPr>
        <p:txBody>
          <a:bodyPr/>
          <a:lstStyle/>
          <a:p>
            <a:pPr eaLnBrk="1" hangingPunct="1">
              <a:defRPr/>
            </a:pPr>
            <a:r>
              <a:rPr lang="tr-TR" sz="2800" dirty="0" smtClean="0"/>
              <a:t>Türkiye de limanlar belirtilen kuruluşlar tarafından idare edilse bile fiili  liman operasyonları</a:t>
            </a:r>
            <a:endParaRPr lang="tr-TR" sz="2800" b="1" i="1" dirty="0" smtClean="0"/>
          </a:p>
          <a:p>
            <a:pPr lvl="2" eaLnBrk="1" hangingPunct="1">
              <a:defRPr/>
            </a:pPr>
            <a:r>
              <a:rPr lang="tr-TR" b="1" dirty="0" smtClean="0"/>
              <a:t>Kamu teşekkülleri , </a:t>
            </a:r>
          </a:p>
          <a:p>
            <a:pPr lvl="2" eaLnBrk="1" hangingPunct="1">
              <a:defRPr/>
            </a:pPr>
            <a:r>
              <a:rPr lang="tr-TR" b="1" dirty="0" smtClean="0"/>
              <a:t>Belediyeler </a:t>
            </a:r>
          </a:p>
          <a:p>
            <a:pPr lvl="2" eaLnBrk="1" hangingPunct="1">
              <a:defRPr/>
            </a:pPr>
            <a:r>
              <a:rPr lang="tr-TR" b="1" dirty="0" smtClean="0"/>
              <a:t>Tarım ve Köy Hizmetlerine Bağlı </a:t>
            </a:r>
            <a:r>
              <a:rPr lang="tr-TR" b="1" dirty="0" err="1" smtClean="0"/>
              <a:t>kooparatifler</a:t>
            </a:r>
            <a:r>
              <a:rPr lang="tr-TR" b="1" dirty="0" smtClean="0"/>
              <a:t> </a:t>
            </a:r>
          </a:p>
          <a:p>
            <a:pPr lvl="2" eaLnBrk="1" hangingPunct="1">
              <a:defRPr/>
            </a:pPr>
            <a:r>
              <a:rPr lang="tr-TR" b="1" dirty="0" err="1" smtClean="0"/>
              <a:t>Turzim</a:t>
            </a:r>
            <a:r>
              <a:rPr lang="tr-TR" b="1" dirty="0" smtClean="0"/>
              <a:t> Bakanlığı </a:t>
            </a:r>
          </a:p>
          <a:p>
            <a:pPr lvl="2" eaLnBrk="1" hangingPunct="1">
              <a:defRPr/>
            </a:pPr>
            <a:r>
              <a:rPr lang="tr-TR" b="1" dirty="0" smtClean="0"/>
              <a:t>Özel sektör terminalleri olarak belirlenmektedir</a:t>
            </a:r>
          </a:p>
          <a:p>
            <a:pPr eaLnBrk="1" hangingPunct="1">
              <a:defRPr/>
            </a:pPr>
            <a:endParaRPr lang="tr-TR" sz="2400" dirty="0" smtClean="0"/>
          </a:p>
        </p:txBody>
      </p:sp>
    </p:spTree>
    <p:extLst>
      <p:ext uri="{BB962C8B-B14F-4D97-AF65-F5344CB8AC3E}">
        <p14:creationId xmlns:p14="http://schemas.microsoft.com/office/powerpoint/2010/main" val="21382265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519113" y="0"/>
            <a:ext cx="8229600" cy="1384300"/>
          </a:xfrm>
        </p:spPr>
        <p:txBody>
          <a:bodyPr/>
          <a:lstStyle/>
          <a:p>
            <a:pPr eaLnBrk="1" hangingPunct="1">
              <a:defRPr/>
            </a:pPr>
            <a:r>
              <a:rPr lang="tr-TR" sz="4000" smtClean="0"/>
              <a:t>Faaliyet alanları olarak limanlar ise;</a:t>
            </a:r>
          </a:p>
        </p:txBody>
      </p:sp>
      <p:sp>
        <p:nvSpPr>
          <p:cNvPr id="113667" name="Rectangle 3"/>
          <p:cNvSpPr>
            <a:spLocks noGrp="1" noChangeArrowheads="1"/>
          </p:cNvSpPr>
          <p:nvPr>
            <p:ph type="body" idx="1"/>
          </p:nvPr>
        </p:nvSpPr>
        <p:spPr>
          <a:xfrm>
            <a:off x="-57150" y="1268413"/>
            <a:ext cx="8229600" cy="5589587"/>
          </a:xfrm>
        </p:spPr>
        <p:txBody>
          <a:bodyPr/>
          <a:lstStyle/>
          <a:p>
            <a:pPr eaLnBrk="1" hangingPunct="1">
              <a:lnSpc>
                <a:spcPct val="80000"/>
              </a:lnSpc>
              <a:defRPr/>
            </a:pPr>
            <a:endParaRPr lang="tr-TR" sz="1400" b="1" i="1" smtClean="0"/>
          </a:p>
          <a:p>
            <a:pPr lvl="2" eaLnBrk="1" hangingPunct="1">
              <a:lnSpc>
                <a:spcPct val="80000"/>
              </a:lnSpc>
              <a:defRPr/>
            </a:pPr>
            <a:r>
              <a:rPr lang="tr-TR" sz="2000" smtClean="0">
                <a:effectLst/>
              </a:rPr>
              <a:t>Çok amaçlı limanlar: limana her çeşit geminin yanaşabileceği liman, örneğin Mersin ,Samsun Trabzon ,Antalya İzmir limanları. </a:t>
            </a:r>
          </a:p>
          <a:p>
            <a:pPr lvl="2" eaLnBrk="1" hangingPunct="1">
              <a:lnSpc>
                <a:spcPct val="80000"/>
              </a:lnSpc>
              <a:defRPr/>
            </a:pPr>
            <a:r>
              <a:rPr lang="tr-TR" sz="2000" smtClean="0">
                <a:effectLst/>
              </a:rPr>
              <a:t>İhtisaslaşmış limanlar:Hizmet vereceği gemiler ve eşyaların sınırlı olduğu limanlar,  örneğin konteyner terminalleri,petrol platformları v.s </a:t>
            </a:r>
          </a:p>
          <a:p>
            <a:pPr lvl="2" eaLnBrk="1" hangingPunct="1">
              <a:lnSpc>
                <a:spcPct val="80000"/>
              </a:lnSpc>
              <a:defRPr/>
            </a:pPr>
            <a:r>
              <a:rPr lang="tr-TR" sz="2000" smtClean="0">
                <a:effectLst/>
              </a:rPr>
              <a:t>Yolcu terminalleri:sadece yolcu gemilerine hizmet veren limanlar örneğin Kuşadası ,Marmaris,Alanya limanları </a:t>
            </a:r>
          </a:p>
          <a:p>
            <a:pPr lvl="2" eaLnBrk="1" hangingPunct="1">
              <a:lnSpc>
                <a:spcPct val="80000"/>
              </a:lnSpc>
              <a:defRPr/>
            </a:pPr>
            <a:r>
              <a:rPr lang="tr-TR" sz="2000" smtClean="0">
                <a:effectLst/>
              </a:rPr>
              <a:t>Yat limanları:truzim ve spor amaçlı limanlar olup     150 GT nin altındaki yatların barınma, bakım- onarım hizmetlerini sağlar </a:t>
            </a:r>
          </a:p>
          <a:p>
            <a:pPr lvl="2" eaLnBrk="1" hangingPunct="1">
              <a:lnSpc>
                <a:spcPct val="80000"/>
              </a:lnSpc>
              <a:defRPr/>
            </a:pPr>
            <a:r>
              <a:rPr lang="tr-TR" sz="2000" smtClean="0">
                <a:effectLst/>
              </a:rPr>
              <a:t>Askeri limanlar:askeri gemilerin barınma ve lojistik ihtiyaçlarını  karşılayan limanlardır örnek olarak  Gölcük ‘ü gösterebiliriz </a:t>
            </a:r>
          </a:p>
          <a:p>
            <a:pPr lvl="2" eaLnBrk="1" hangingPunct="1">
              <a:lnSpc>
                <a:spcPct val="80000"/>
              </a:lnSpc>
              <a:defRPr/>
            </a:pPr>
            <a:r>
              <a:rPr lang="tr-TR" sz="2000" smtClean="0">
                <a:effectLst/>
              </a:rPr>
              <a:t>Balıkçı barınakları :irili ufaklı balıkçı gemileri ve sandallarının baglandıgı ve genellikle koop eratif ve ya Beledilerce işletilen limanlardır </a:t>
            </a:r>
          </a:p>
          <a:p>
            <a:pPr lvl="2" eaLnBrk="1" hangingPunct="1">
              <a:lnSpc>
                <a:spcPct val="80000"/>
              </a:lnSpc>
              <a:defRPr/>
            </a:pPr>
            <a:r>
              <a:rPr lang="tr-TR" sz="2000" smtClean="0">
                <a:effectLst/>
              </a:rPr>
              <a:t>Ro- ro terminalleri,ro- ro gemilerine hizmet veren limanlardır</a:t>
            </a:r>
            <a:r>
              <a:rPr lang="tr-TR" sz="1600" smtClean="0">
                <a:effectLst/>
              </a:rPr>
              <a:t>.</a:t>
            </a:r>
          </a:p>
          <a:p>
            <a:pPr eaLnBrk="1" hangingPunct="1">
              <a:lnSpc>
                <a:spcPct val="80000"/>
              </a:lnSpc>
              <a:buFontTx/>
              <a:buNone/>
              <a:defRPr/>
            </a:pPr>
            <a:endParaRPr lang="tr-TR" sz="1800" smtClean="0">
              <a:effectLst/>
            </a:endParaRPr>
          </a:p>
          <a:p>
            <a:pPr eaLnBrk="1" hangingPunct="1">
              <a:lnSpc>
                <a:spcPct val="80000"/>
              </a:lnSpc>
              <a:buFontTx/>
              <a:buNone/>
              <a:defRPr/>
            </a:pPr>
            <a:endParaRPr lang="tr-TR" sz="1800" smtClean="0">
              <a:effectLst/>
            </a:endParaRPr>
          </a:p>
          <a:p>
            <a:pPr eaLnBrk="1" hangingPunct="1">
              <a:lnSpc>
                <a:spcPct val="80000"/>
              </a:lnSpc>
              <a:buFontTx/>
              <a:buNone/>
              <a:defRPr/>
            </a:pPr>
            <a:endParaRPr lang="tr-TR" sz="1800" smtClean="0">
              <a:effectLst/>
            </a:endParaRPr>
          </a:p>
        </p:txBody>
      </p:sp>
    </p:spTree>
    <p:extLst>
      <p:ext uri="{BB962C8B-B14F-4D97-AF65-F5344CB8AC3E}">
        <p14:creationId xmlns:p14="http://schemas.microsoft.com/office/powerpoint/2010/main" val="31687506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292100"/>
            <a:ext cx="8507413" cy="1384300"/>
          </a:xfrm>
        </p:spPr>
        <p:txBody>
          <a:bodyPr/>
          <a:lstStyle/>
          <a:p>
            <a:pPr eaLnBrk="1" hangingPunct="1">
              <a:lnSpc>
                <a:spcPct val="90000"/>
              </a:lnSpc>
            </a:pPr>
            <a:r>
              <a:rPr lang="tr-TR" sz="2800" smtClean="0">
                <a:effectLst/>
              </a:rPr>
              <a:t>Araba terminalleri : otomobil taşıyan gemilere hizmet veren terminaller olup Türkiye ‘de bu tıp hizmeti veren ilk terminal İzmit körfezinde kurulmuştur.</a:t>
            </a:r>
            <a:endParaRPr lang="tr-TR" sz="6000" smtClean="0">
              <a:effectLst/>
            </a:endParaRPr>
          </a:p>
        </p:txBody>
      </p:sp>
      <p:pic>
        <p:nvPicPr>
          <p:cNvPr id="36867" name="Picture 3"/>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468313" y="1916113"/>
            <a:ext cx="8229600" cy="4525962"/>
          </a:xfrm>
        </p:spPr>
      </p:pic>
      <p:pic>
        <p:nvPicPr>
          <p:cNvPr id="1157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916113"/>
            <a:ext cx="8229600" cy="448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71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1916113"/>
            <a:ext cx="81153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71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1916113"/>
            <a:ext cx="81534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71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313" y="1916113"/>
            <a:ext cx="80772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72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8313" y="1916113"/>
            <a:ext cx="8153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94060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15716"/>
                                        </p:tgtEl>
                                        <p:attrNameLst>
                                          <p:attrName>style.visibility</p:attrName>
                                        </p:attrNameLst>
                                      </p:cBhvr>
                                      <p:to>
                                        <p:strVal val="visible"/>
                                      </p:to>
                                    </p:set>
                                    <p:animEffect transition="in" filter="box(in)">
                                      <p:cBhvr>
                                        <p:cTn id="7" dur="500"/>
                                        <p:tgtEl>
                                          <p:spTgt spid="1157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15717"/>
                                        </p:tgtEl>
                                        <p:attrNameLst>
                                          <p:attrName>style.visibility</p:attrName>
                                        </p:attrNameLst>
                                      </p:cBhvr>
                                      <p:to>
                                        <p:strVal val="visible"/>
                                      </p:to>
                                    </p:set>
                                    <p:animEffect transition="in" filter="box(in)">
                                      <p:cBhvr>
                                        <p:cTn id="12" dur="500"/>
                                        <p:tgtEl>
                                          <p:spTgt spid="1157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15718"/>
                                        </p:tgtEl>
                                        <p:attrNameLst>
                                          <p:attrName>style.visibility</p:attrName>
                                        </p:attrNameLst>
                                      </p:cBhvr>
                                      <p:to>
                                        <p:strVal val="visible"/>
                                      </p:to>
                                    </p:set>
                                    <p:animEffect transition="in" filter="box(in)">
                                      <p:cBhvr>
                                        <p:cTn id="17" dur="500"/>
                                        <p:tgtEl>
                                          <p:spTgt spid="1157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15719"/>
                                        </p:tgtEl>
                                        <p:attrNameLst>
                                          <p:attrName>style.visibility</p:attrName>
                                        </p:attrNameLst>
                                      </p:cBhvr>
                                      <p:to>
                                        <p:strVal val="visible"/>
                                      </p:to>
                                    </p:set>
                                    <p:animEffect transition="in" filter="box(in)">
                                      <p:cBhvr>
                                        <p:cTn id="22" dur="500"/>
                                        <p:tgtEl>
                                          <p:spTgt spid="1157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115720"/>
                                        </p:tgtEl>
                                        <p:attrNameLst>
                                          <p:attrName>style.visibility</p:attrName>
                                        </p:attrNameLst>
                                      </p:cBhvr>
                                      <p:to>
                                        <p:strVal val="visible"/>
                                      </p:to>
                                    </p:set>
                                    <p:animEffect transition="in" filter="box(in)">
                                      <p:cBhvr>
                                        <p:cTn id="27" dur="500"/>
                                        <p:tgtEl>
                                          <p:spTgt spid="1157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unum_sablon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28</TotalTime>
  <Words>1537</Words>
  <Application>Microsoft Office PowerPoint</Application>
  <PresentationFormat>Ekran Gösterisi (4:3)</PresentationFormat>
  <Paragraphs>155</Paragraphs>
  <Slides>27</Slides>
  <Notes>3</Notes>
  <HiddenSlides>0</HiddenSlides>
  <MMClips>0</MMClips>
  <ScaleCrop>false</ScaleCrop>
  <HeadingPairs>
    <vt:vector size="4" baseType="variant">
      <vt:variant>
        <vt:lpstr>Tema</vt:lpstr>
      </vt:variant>
      <vt:variant>
        <vt:i4>1</vt:i4>
      </vt:variant>
      <vt:variant>
        <vt:lpstr>Slayt Başlıkları</vt:lpstr>
      </vt:variant>
      <vt:variant>
        <vt:i4>27</vt:i4>
      </vt:variant>
    </vt:vector>
  </HeadingPairs>
  <TitlesOfParts>
    <vt:vector size="28" baseType="lpstr">
      <vt:lpstr>sunum_sablon (1)</vt:lpstr>
      <vt:lpstr>PowerPoint Sunusu</vt:lpstr>
      <vt:lpstr>LİMAN VE TERMİNAL TANIMI, LİMAN VE TERMİNAL ÇEŞİTLERİ </vt:lpstr>
      <vt:lpstr>Liman  ve  Terminal  Nedir?</vt:lpstr>
      <vt:lpstr>Limanlarla ile ilgili çeşitli tanımlamalar yapılmaktadır:</vt:lpstr>
      <vt:lpstr>İş yapısı olarak limanlar, bir ülkenin ekonomisini, sosyal yaşantısını, ulaşımını ve endüstrisini geliştiren ulaşım tesisleridir. </vt:lpstr>
      <vt:lpstr>Deniz  Ticareti ve Limanlar</vt:lpstr>
      <vt:lpstr>Deniz  Ticareti ve Limanlar</vt:lpstr>
      <vt:lpstr>DÜNYA da KONTEYNER TİCARETİNDE  BÜYÜME </vt:lpstr>
      <vt:lpstr>Deniz Taşımacılığı</vt:lpstr>
      <vt:lpstr>Deniz Taşımacılığı</vt:lpstr>
      <vt:lpstr>Deniz Taşımacılığı</vt:lpstr>
      <vt:lpstr>Deniz Taşımacılığı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Limanların Önemi </vt:lpstr>
      <vt:lpstr>Faaliyet alanları olarak limanlar ise;</vt:lpstr>
      <vt:lpstr>Araba terminalleri : otomobil taşıyan gemilere hizmet veren terminaller olup Türkiye ‘de bu tıp hizmeti veren ilk terminal İzmit körfezinde kurulmuştur.</vt:lpstr>
    </vt:vector>
  </TitlesOfParts>
  <Company>SilentAll Team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Windows Kullanıcısı</dc:creator>
  <cp:lastModifiedBy>Windows Kullanıcısı</cp:lastModifiedBy>
  <cp:revision>6</cp:revision>
  <cp:lastPrinted>1601-01-01T00:00:00Z</cp:lastPrinted>
  <dcterms:created xsi:type="dcterms:W3CDTF">2020-01-14T18:58:23Z</dcterms:created>
  <dcterms:modified xsi:type="dcterms:W3CDTF">2020-01-14T19:32:00Z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