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45"/>
  </p:notesMasterIdLst>
  <p:sldIdLst>
    <p:sldId id="256" r:id="rId2"/>
    <p:sldId id="363" r:id="rId3"/>
    <p:sldId id="365" r:id="rId4"/>
    <p:sldId id="364" r:id="rId5"/>
    <p:sldId id="257" r:id="rId6"/>
    <p:sldId id="258" r:id="rId7"/>
    <p:sldId id="368" r:id="rId8"/>
    <p:sldId id="366" r:id="rId9"/>
    <p:sldId id="367" r:id="rId10"/>
    <p:sldId id="273" r:id="rId11"/>
    <p:sldId id="274" r:id="rId12"/>
    <p:sldId id="275" r:id="rId13"/>
    <p:sldId id="276" r:id="rId14"/>
    <p:sldId id="277" r:id="rId15"/>
    <p:sldId id="261" r:id="rId16"/>
    <p:sldId id="272" r:id="rId17"/>
    <p:sldId id="260" r:id="rId18"/>
    <p:sldId id="263" r:id="rId19"/>
    <p:sldId id="264" r:id="rId20"/>
    <p:sldId id="369" r:id="rId21"/>
    <p:sldId id="370" r:id="rId22"/>
    <p:sldId id="371" r:id="rId23"/>
    <p:sldId id="373" r:id="rId24"/>
    <p:sldId id="265" r:id="rId25"/>
    <p:sldId id="266" r:id="rId26"/>
    <p:sldId id="267" r:id="rId27"/>
    <p:sldId id="374" r:id="rId28"/>
    <p:sldId id="268" r:id="rId29"/>
    <p:sldId id="269" r:id="rId30"/>
    <p:sldId id="271" r:id="rId31"/>
    <p:sldId id="375" r:id="rId32"/>
    <p:sldId id="270" r:id="rId33"/>
    <p:sldId id="279" r:id="rId34"/>
    <p:sldId id="280" r:id="rId35"/>
    <p:sldId id="377" r:id="rId36"/>
    <p:sldId id="378" r:id="rId37"/>
    <p:sldId id="379" r:id="rId38"/>
    <p:sldId id="380" r:id="rId39"/>
    <p:sldId id="381" r:id="rId40"/>
    <p:sldId id="382" r:id="rId41"/>
    <p:sldId id="383" r:id="rId42"/>
    <p:sldId id="384" r:id="rId43"/>
    <p:sldId id="385" r:id="rId4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3273" autoAdjust="0"/>
  </p:normalViewPr>
  <p:slideViewPr>
    <p:cSldViewPr>
      <p:cViewPr varScale="1">
        <p:scale>
          <a:sx n="97" d="100"/>
          <a:sy n="97" d="100"/>
        </p:scale>
        <p:origin x="-203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166CEE3-0B47-4FCE-AF34-E89E58498660}" type="datetimeFigureOut">
              <a:rPr lang="tr-TR" smtClean="0"/>
              <a:t>2.10.2020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88BCF4-9A5A-45DD-A843-95B4C0FF332D}" type="slidenum">
              <a:rPr lang="tr-TR" smtClean="0"/>
              <a:t>‹#›</a:t>
            </a:fld>
            <a:endParaRPr lang="tr-TR"/>
          </a:p>
        </p:txBody>
      </p:sp>
    </p:spTree>
    <p:extLst>
      <p:ext uri="{BB962C8B-B14F-4D97-AF65-F5344CB8AC3E}">
        <p14:creationId xmlns:p14="http://schemas.microsoft.com/office/powerpoint/2010/main" val="7082925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Yukarıdaki zekâ ile başarı arasındaki ilişki örneğinde bu iki değişken arasındaki korelasyon +0,91’dir. Yani ilişki mükemmel değil, küçük bir miktarda sapma göstermektedir. Verileri iyi incelerseniz genel olarak yüksek zekâya sahip olanların yüksek başarı gösterme eğiliminde olduğunu göreceksiniz. Düşük zekâya sahip olanlar da düşük başarı puanı alma eğilimindedir. Fakat bir iki kişi bu kuralı bozup ilişkinin mükemmel olmasını engellemekte gibi görünmektedir. Örneğin; zekâ puanı 110 olan bir kişinin başarı puanı 96 olmaktadır. </a:t>
            </a:r>
          </a:p>
        </p:txBody>
      </p:sp>
      <p:sp>
        <p:nvSpPr>
          <p:cNvPr id="4" name="Slayt Numarası Yer Tutucusu 3"/>
          <p:cNvSpPr>
            <a:spLocks noGrp="1"/>
          </p:cNvSpPr>
          <p:nvPr>
            <p:ph type="sldNum" sz="quarter" idx="5"/>
          </p:nvPr>
        </p:nvSpPr>
        <p:spPr/>
        <p:txBody>
          <a:bodyPr/>
          <a:lstStyle/>
          <a:p>
            <a:fld id="{BF88BCF4-9A5A-45DD-A843-95B4C0FF332D}" type="slidenum">
              <a:rPr lang="tr-TR" smtClean="0"/>
              <a:t>11</a:t>
            </a:fld>
            <a:endParaRPr lang="tr-TR"/>
          </a:p>
        </p:txBody>
      </p:sp>
    </p:spTree>
    <p:extLst>
      <p:ext uri="{BB962C8B-B14F-4D97-AF65-F5344CB8AC3E}">
        <p14:creationId xmlns:p14="http://schemas.microsoft.com/office/powerpoint/2010/main" val="39686212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tr-TR" smtClean="0"/>
              <a:t>Asıl başlık stili için tıklatın</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29FEB02A-5E9C-4FB7-A619-EB45BD5C116D}" type="datetimeFigureOut">
              <a:rPr lang="tr-TR" smtClean="0"/>
              <a:t>2.10.2020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4A85D17-EDCA-48E2-BDB9-1DC1A57E9721}" type="slidenum">
              <a:rPr lang="tr-TR" smtClean="0"/>
              <a:t>‹#›</a:t>
            </a:fld>
            <a:endParaRPr lang="tr-TR"/>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29FEB02A-5E9C-4FB7-A619-EB45BD5C116D}" type="datetimeFigureOut">
              <a:rPr lang="tr-TR" smtClean="0"/>
              <a:t>2.10.2020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4A85D17-EDCA-48E2-BDB9-1DC1A57E9721}"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tr-TR" smtClean="0"/>
              <a:t>Asıl başlık stili için tıklatın</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29FEB02A-5E9C-4FB7-A619-EB45BD5C116D}" type="datetimeFigureOut">
              <a:rPr lang="tr-TR" smtClean="0"/>
              <a:t>2.10.2020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4A85D17-EDCA-48E2-BDB9-1DC1A57E9721}" type="slidenum">
              <a:rPr lang="tr-TR" smtClean="0"/>
              <a:t>‹#›</a:t>
            </a:fld>
            <a:endParaRPr lang="tr-TR"/>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29FEB02A-5E9C-4FB7-A619-EB45BD5C116D}" type="datetimeFigureOut">
              <a:rPr lang="tr-TR" smtClean="0"/>
              <a:t>2.10.2020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54A85D17-EDCA-48E2-BDB9-1DC1A57E9721}"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29FEB02A-5E9C-4FB7-A619-EB45BD5C116D}" type="datetimeFigureOut">
              <a:rPr lang="tr-TR" smtClean="0"/>
              <a:t>2.10.2020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54A85D17-EDCA-48E2-BDB9-1DC1A57E9721}" type="slidenum">
              <a:rPr lang="tr-TR" smtClean="0"/>
              <a:t>‹#›</a:t>
            </a:fld>
            <a:endParaRPr lang="tr-TR"/>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Date Placeholder 2"/>
          <p:cNvSpPr>
            <a:spLocks noGrp="1"/>
          </p:cNvSpPr>
          <p:nvPr>
            <p:ph type="dt" sz="half" idx="10"/>
          </p:nvPr>
        </p:nvSpPr>
        <p:spPr/>
        <p:txBody>
          <a:bodyPr/>
          <a:lstStyle/>
          <a:p>
            <a:fld id="{29FEB02A-5E9C-4FB7-A619-EB45BD5C116D}" type="datetimeFigureOut">
              <a:rPr lang="tr-TR" smtClean="0"/>
              <a:t>2.10.2020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54A85D17-EDCA-48E2-BDB9-1DC1A57E9721}"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FEB02A-5E9C-4FB7-A619-EB45BD5C116D}" type="datetimeFigureOut">
              <a:rPr lang="tr-TR" smtClean="0"/>
              <a:t>2.10.2020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54A85D17-EDCA-48E2-BDB9-1DC1A57E9721}"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29FEB02A-5E9C-4FB7-A619-EB45BD5C116D}" type="datetimeFigureOut">
              <a:rPr lang="tr-TR" smtClean="0"/>
              <a:t>2.10.2020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54A85D17-EDCA-48E2-BDB9-1DC1A57E9721}" type="slidenum">
              <a:rPr lang="tr-TR" smtClean="0"/>
              <a:t>‹#›</a:t>
            </a:fld>
            <a:endParaRPr lang="tr-TR"/>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29FEB02A-5E9C-4FB7-A619-EB45BD5C116D}" type="datetimeFigureOut">
              <a:rPr lang="tr-TR" smtClean="0"/>
              <a:t>2.10.2020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54A85D17-EDCA-48E2-BDB9-1DC1A57E9721}"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29FEB02A-5E9C-4FB7-A619-EB45BD5C116D}" type="datetimeFigureOut">
              <a:rPr lang="tr-TR" smtClean="0"/>
              <a:t>2.10.2020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4A85D17-EDCA-48E2-BDB9-1DC1A57E9721}"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29FEB02A-5E9C-4FB7-A619-EB45BD5C116D}" type="datetimeFigureOut">
              <a:rPr lang="tr-TR" smtClean="0"/>
              <a:t>2.10.2020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4A85D17-EDCA-48E2-BDB9-1DC1A57E9721}"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29FEB02A-5E9C-4FB7-A619-EB45BD5C116D}" type="datetimeFigureOut">
              <a:rPr lang="tr-TR" smtClean="0"/>
              <a:t>2.10.2020</a:t>
            </a:fld>
            <a:endParaRPr lang="tr-TR"/>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tr-TR"/>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54A85D17-EDCA-48E2-BDB9-1DC1A57E9721}"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19.png"/><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0.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10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0.pn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160.png"/><Relationship Id="rId4" Type="http://schemas.openxmlformats.org/officeDocument/2006/relationships/image" Target="../media/image36.png"/></Relationships>
</file>

<file path=ppt/slides/_rels/slide3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1"/>
          <p:cNvSpPr>
            <a:spLocks noGrp="1"/>
          </p:cNvSpPr>
          <p:nvPr>
            <p:ph type="ctrTitle"/>
          </p:nvPr>
        </p:nvSpPr>
        <p:spPr>
          <a:xfrm>
            <a:off x="395536" y="1916832"/>
            <a:ext cx="8361229" cy="2098226"/>
          </a:xfrm>
        </p:spPr>
        <p:txBody>
          <a:bodyPr/>
          <a:lstStyle/>
          <a:p>
            <a:pPr algn="ctr">
              <a:lnSpc>
                <a:spcPct val="112000"/>
              </a:lnSpc>
              <a:spcBef>
                <a:spcPts val="0"/>
              </a:spcBef>
            </a:pPr>
            <a:r>
              <a:rPr lang="tr-TR" sz="2400" b="1" dirty="0" smtClean="0">
                <a:solidFill>
                  <a:srgbClr val="FF0000"/>
                </a:solidFill>
                <a:latin typeface="Comic Sans MS" panose="030F0702030302020204" pitchFamily="66" charset="0"/>
                <a:ea typeface="+mn-ea"/>
                <a:cs typeface="+mn-cs"/>
              </a:rPr>
              <a:t>TEMEL İSTAİSTİK</a:t>
            </a:r>
            <a:r>
              <a:rPr lang="tr-TR" sz="2400" b="1" dirty="0">
                <a:solidFill>
                  <a:srgbClr val="FF0000"/>
                </a:solidFill>
                <a:latin typeface="Comic Sans MS" panose="030F0702030302020204" pitchFamily="66" charset="0"/>
                <a:ea typeface="+mn-ea"/>
                <a:cs typeface="+mn-cs"/>
              </a:rPr>
              <a:t/>
            </a:r>
            <a:br>
              <a:rPr lang="tr-TR" sz="2400" b="1" dirty="0">
                <a:solidFill>
                  <a:srgbClr val="FF0000"/>
                </a:solidFill>
                <a:latin typeface="Comic Sans MS" panose="030F0702030302020204" pitchFamily="66" charset="0"/>
                <a:ea typeface="+mn-ea"/>
                <a:cs typeface="+mn-cs"/>
              </a:rPr>
            </a:br>
            <a:r>
              <a:rPr lang="tr-TR" sz="2400" b="1" dirty="0">
                <a:solidFill>
                  <a:srgbClr val="FF0000"/>
                </a:solidFill>
                <a:latin typeface="Comic Sans MS" panose="030F0702030302020204" pitchFamily="66" charset="0"/>
                <a:ea typeface="+mn-ea"/>
                <a:cs typeface="+mn-cs"/>
              </a:rPr>
              <a:t/>
            </a:r>
            <a:br>
              <a:rPr lang="tr-TR" sz="2400" b="1" dirty="0">
                <a:solidFill>
                  <a:srgbClr val="FF0000"/>
                </a:solidFill>
                <a:latin typeface="Comic Sans MS" panose="030F0702030302020204" pitchFamily="66" charset="0"/>
                <a:ea typeface="+mn-ea"/>
                <a:cs typeface="+mn-cs"/>
              </a:rPr>
            </a:br>
            <a:r>
              <a:rPr lang="tr-TR" sz="2400" b="1" dirty="0" smtClean="0">
                <a:solidFill>
                  <a:srgbClr val="000099"/>
                </a:solidFill>
                <a:effectLst>
                  <a:outerShdw blurRad="31750" dist="25400" dir="5400000" algn="tl" rotWithShape="0">
                    <a:srgbClr val="000000">
                      <a:alpha val="25000"/>
                    </a:srgbClr>
                  </a:outerShdw>
                </a:effectLst>
                <a:latin typeface="Comic Sans MS" pitchFamily="66" charset="0"/>
              </a:rPr>
              <a:t>KORELASYON</a:t>
            </a:r>
            <a:endParaRPr lang="tr-TR" sz="2400" b="1" dirty="0">
              <a:solidFill>
                <a:srgbClr val="000099"/>
              </a:solidFill>
              <a:effectLst>
                <a:outerShdw blurRad="31750" dist="25400" dir="5400000" algn="tl" rotWithShape="0">
                  <a:srgbClr val="000000">
                    <a:alpha val="25000"/>
                  </a:srgbClr>
                </a:outerShdw>
              </a:effectLst>
              <a:latin typeface="Comic Sans MS" pitchFamily="66" charset="0"/>
            </a:endParaRPr>
          </a:p>
        </p:txBody>
      </p:sp>
      <p:sp>
        <p:nvSpPr>
          <p:cNvPr id="6" name="Alt Başlık 2"/>
          <p:cNvSpPr txBox="1">
            <a:spLocks/>
          </p:cNvSpPr>
          <p:nvPr/>
        </p:nvSpPr>
        <p:spPr>
          <a:xfrm>
            <a:off x="770518" y="4653136"/>
            <a:ext cx="7772400" cy="1199704"/>
          </a:xfrm>
          <a:prstGeom prst="rect">
            <a:avLst/>
          </a:prstGeom>
        </p:spPr>
        <p:txBody>
          <a:bodyPr vert="horz" lIns="91440" tIns="45720" rIns="91440" bIns="45720" rtlCol="0">
            <a:noAutofit/>
          </a:bodyPr>
          <a:lstStyle>
            <a:lvl1pPr marL="0" indent="0" algn="ctr" defTabSz="685800" rtl="0" eaLnBrk="1" latinLnBrk="0" hangingPunct="1">
              <a:lnSpc>
                <a:spcPct val="112000"/>
              </a:lnSpc>
              <a:spcBef>
                <a:spcPts val="580"/>
              </a:spcBef>
              <a:spcAft>
                <a:spcPts val="0"/>
              </a:spcAft>
              <a:buClr>
                <a:schemeClr val="accent1"/>
              </a:buClr>
              <a:buSzPct val="85000"/>
              <a:buFont typeface="Wingdings 2"/>
              <a:buNone/>
              <a:defRPr kumimoji="0" sz="2600" kern="1200" baseline="0">
                <a:solidFill>
                  <a:schemeClr val="tx2"/>
                </a:solidFill>
                <a:latin typeface="+mn-lt"/>
                <a:ea typeface="+mn-ea"/>
                <a:cs typeface="+mn-cs"/>
              </a:defRPr>
            </a:lvl1pPr>
            <a:lvl2pPr marL="457200" indent="0" algn="ctr" defTabSz="685800" rtl="0" eaLnBrk="1" latinLnBrk="0" hangingPunct="1">
              <a:lnSpc>
                <a:spcPct val="94000"/>
              </a:lnSpc>
              <a:spcBef>
                <a:spcPts val="370"/>
              </a:spcBef>
              <a:spcAft>
                <a:spcPts val="200"/>
              </a:spcAft>
              <a:buClr>
                <a:schemeClr val="accent2"/>
              </a:buClr>
              <a:buSzPct val="85000"/>
              <a:buFont typeface="Wingdings 2"/>
              <a:buNone/>
              <a:defRPr kumimoji="0" sz="2400" i="1" kern="1200" baseline="0">
                <a:solidFill>
                  <a:schemeClr val="tx1"/>
                </a:solidFill>
                <a:latin typeface="+mn-lt"/>
                <a:ea typeface="+mn-ea"/>
                <a:cs typeface="+mn-cs"/>
              </a:defRPr>
            </a:lvl2pPr>
            <a:lvl3pPr marL="914400" indent="0" algn="ctr" defTabSz="685800" rtl="0" eaLnBrk="1" latinLnBrk="0" hangingPunct="1">
              <a:lnSpc>
                <a:spcPct val="94000"/>
              </a:lnSpc>
              <a:spcBef>
                <a:spcPts val="370"/>
              </a:spcBef>
              <a:spcAft>
                <a:spcPts val="200"/>
              </a:spcAft>
              <a:buClr>
                <a:schemeClr val="accent1">
                  <a:tint val="60000"/>
                </a:schemeClr>
              </a:buClr>
              <a:buSzPct val="85000"/>
              <a:buFont typeface="Wingdings 2"/>
              <a:buNone/>
              <a:defRPr kumimoji="0" sz="2000" kern="1200" baseline="0">
                <a:solidFill>
                  <a:schemeClr val="tx1"/>
                </a:solidFill>
                <a:latin typeface="+mn-lt"/>
                <a:ea typeface="+mn-ea"/>
                <a:cs typeface="+mn-cs"/>
              </a:defRPr>
            </a:lvl3pPr>
            <a:lvl4pPr marL="1371600" indent="0" algn="ctr" defTabSz="685800" rtl="0" eaLnBrk="1" latinLnBrk="0" hangingPunct="1">
              <a:lnSpc>
                <a:spcPct val="94000"/>
              </a:lnSpc>
              <a:spcBef>
                <a:spcPts val="370"/>
              </a:spcBef>
              <a:spcAft>
                <a:spcPts val="200"/>
              </a:spcAft>
              <a:buClr>
                <a:schemeClr val="accent3"/>
              </a:buClr>
              <a:buSzPct val="80000"/>
              <a:buFont typeface="Wingdings 2"/>
              <a:buNone/>
              <a:defRPr kumimoji="0" sz="2000" i="1" kern="1200" baseline="0">
                <a:solidFill>
                  <a:schemeClr val="tx1"/>
                </a:solidFill>
                <a:latin typeface="+mn-lt"/>
                <a:ea typeface="+mn-ea"/>
                <a:cs typeface="+mn-cs"/>
              </a:defRPr>
            </a:lvl4pPr>
            <a:lvl5pPr marL="1828800" indent="0" algn="ctr" defTabSz="685800" rtl="0" eaLnBrk="1" latinLnBrk="0" hangingPunct="1">
              <a:lnSpc>
                <a:spcPct val="94000"/>
              </a:lnSpc>
              <a:spcBef>
                <a:spcPts val="370"/>
              </a:spcBef>
              <a:spcAft>
                <a:spcPts val="200"/>
              </a:spcAft>
              <a:buClr>
                <a:schemeClr val="accent3"/>
              </a:buClr>
              <a:buFontTx/>
              <a:buNone/>
              <a:defRPr kumimoji="0" sz="2000" kern="1200" baseline="0">
                <a:solidFill>
                  <a:schemeClr val="tx1"/>
                </a:solidFill>
                <a:latin typeface="+mn-lt"/>
                <a:ea typeface="+mn-ea"/>
                <a:cs typeface="+mn-cs"/>
              </a:defRPr>
            </a:lvl5pPr>
            <a:lvl6pPr marL="2286000" indent="0" algn="ctr" defTabSz="685800" rtl="0" eaLnBrk="1" latinLnBrk="0" hangingPunct="1">
              <a:lnSpc>
                <a:spcPct val="94000"/>
              </a:lnSpc>
              <a:spcBef>
                <a:spcPts val="370"/>
              </a:spcBef>
              <a:spcAft>
                <a:spcPts val="200"/>
              </a:spcAft>
              <a:buClr>
                <a:schemeClr val="accent3"/>
              </a:buClr>
              <a:buFont typeface="Franklin Gothic Book" panose="020B0503020102020204" pitchFamily="34" charset="0"/>
              <a:buNone/>
              <a:defRPr kumimoji="0" sz="1800" i="1" kern="1200" baseline="0">
                <a:solidFill>
                  <a:schemeClr val="tx1"/>
                </a:solidFill>
                <a:latin typeface="+mn-lt"/>
                <a:ea typeface="+mn-ea"/>
                <a:cs typeface="+mn-cs"/>
              </a:defRPr>
            </a:lvl6pPr>
            <a:lvl7pPr marL="2743200" indent="0" algn="ctr" defTabSz="685800" rtl="0" eaLnBrk="1" latinLnBrk="0" hangingPunct="1">
              <a:lnSpc>
                <a:spcPct val="94000"/>
              </a:lnSpc>
              <a:spcBef>
                <a:spcPts val="370"/>
              </a:spcBef>
              <a:spcAft>
                <a:spcPts val="200"/>
              </a:spcAft>
              <a:buClr>
                <a:schemeClr val="accent2"/>
              </a:buClr>
              <a:buFont typeface="Franklin Gothic Book" panose="020B0503020102020204" pitchFamily="34" charset="0"/>
              <a:buNone/>
              <a:defRPr kumimoji="0" sz="1800" kern="1200" baseline="0">
                <a:solidFill>
                  <a:schemeClr val="tx1"/>
                </a:solidFill>
                <a:latin typeface="+mn-lt"/>
                <a:ea typeface="+mn-ea"/>
                <a:cs typeface="+mn-cs"/>
              </a:defRPr>
            </a:lvl7pPr>
            <a:lvl8pPr marL="3200400" indent="0" algn="ctr" defTabSz="685800" rtl="0" eaLnBrk="1" latinLnBrk="0" hangingPunct="1">
              <a:lnSpc>
                <a:spcPct val="94000"/>
              </a:lnSpc>
              <a:spcBef>
                <a:spcPts val="370"/>
              </a:spcBef>
              <a:spcAft>
                <a:spcPts val="200"/>
              </a:spcAft>
              <a:buClr>
                <a:schemeClr val="accent1">
                  <a:tint val="60000"/>
                </a:schemeClr>
              </a:buClr>
              <a:buFont typeface="Franklin Gothic Book" panose="020B0503020102020204" pitchFamily="34" charset="0"/>
              <a:buNone/>
              <a:defRPr kumimoji="0" sz="1800" i="1" kern="1200" baseline="0">
                <a:solidFill>
                  <a:schemeClr val="tx1"/>
                </a:solidFill>
                <a:latin typeface="+mn-lt"/>
                <a:ea typeface="+mn-ea"/>
                <a:cs typeface="+mn-cs"/>
              </a:defRPr>
            </a:lvl8pPr>
            <a:lvl9pPr marL="3657600" indent="0" algn="ctr" defTabSz="685800" rtl="0" eaLnBrk="1" latinLnBrk="0" hangingPunct="1">
              <a:lnSpc>
                <a:spcPct val="94000"/>
              </a:lnSpc>
              <a:spcBef>
                <a:spcPts val="370"/>
              </a:spcBef>
              <a:spcAft>
                <a:spcPts val="200"/>
              </a:spcAft>
              <a:buClr>
                <a:schemeClr val="accent2">
                  <a:tint val="60000"/>
                </a:schemeClr>
              </a:buClr>
              <a:buFont typeface="Franklin Gothic Book" panose="020B0503020102020204" pitchFamily="34" charset="0"/>
              <a:buNone/>
              <a:defRPr kumimoji="0" sz="1800" kern="1200" baseline="0">
                <a:solidFill>
                  <a:schemeClr val="tx1"/>
                </a:solidFill>
                <a:latin typeface="+mn-lt"/>
                <a:ea typeface="+mn-ea"/>
                <a:cs typeface="+mn-cs"/>
              </a:defRPr>
            </a:lvl9pPr>
          </a:lstStyle>
          <a:p>
            <a:endParaRPr lang="tr-TR" sz="1800" b="1" dirty="0" smtClean="0">
              <a:latin typeface="Gabriola" pitchFamily="82" charset="0"/>
              <a:cs typeface="Arial" pitchFamily="34" charset="0"/>
            </a:endParaRPr>
          </a:p>
          <a:p>
            <a:r>
              <a:rPr lang="tr-TR" sz="1800" b="1" dirty="0" smtClean="0">
                <a:solidFill>
                  <a:schemeClr val="tx1"/>
                </a:solidFill>
                <a:latin typeface="Gabriola" pitchFamily="82" charset="0"/>
                <a:cs typeface="Arial" pitchFamily="34" charset="0"/>
              </a:rPr>
              <a:t>Dr. </a:t>
            </a:r>
            <a:r>
              <a:rPr lang="tr-TR" sz="1800" b="1" dirty="0" err="1" smtClean="0">
                <a:solidFill>
                  <a:schemeClr val="tx1"/>
                </a:solidFill>
                <a:latin typeface="Gabriola" pitchFamily="82" charset="0"/>
                <a:cs typeface="Arial" pitchFamily="34" charset="0"/>
              </a:rPr>
              <a:t>Öğr</a:t>
            </a:r>
            <a:r>
              <a:rPr lang="tr-TR" sz="1800" b="1" dirty="0" smtClean="0">
                <a:solidFill>
                  <a:schemeClr val="tx1"/>
                </a:solidFill>
                <a:latin typeface="Gabriola" pitchFamily="82" charset="0"/>
                <a:cs typeface="Arial" pitchFamily="34" charset="0"/>
              </a:rPr>
              <a:t>. Üyesi Selda ÖRS ÖZDİL</a:t>
            </a:r>
            <a:endParaRPr lang="tr-TR" sz="1800" b="1" dirty="0" smtClean="0">
              <a:solidFill>
                <a:schemeClr val="tx1"/>
              </a:solidFill>
            </a:endParaRPr>
          </a:p>
          <a:p>
            <a:r>
              <a:rPr lang="tr-TR" sz="1800" b="1" dirty="0" smtClean="0">
                <a:solidFill>
                  <a:schemeClr val="tx1"/>
                </a:solidFill>
                <a:latin typeface="Gabriola" pitchFamily="82" charset="0"/>
                <a:cs typeface="Arial" pitchFamily="34" charset="0"/>
              </a:rPr>
              <a:t> </a:t>
            </a:r>
          </a:p>
          <a:p>
            <a:endParaRPr lang="tr-TR" sz="1800" b="1" dirty="0" smtClean="0">
              <a:solidFill>
                <a:schemeClr val="tx1"/>
              </a:solidFill>
              <a:latin typeface="Gabriola" pitchFamily="82" charset="0"/>
              <a:cs typeface="Arial" pitchFamily="34" charset="0"/>
            </a:endParaRPr>
          </a:p>
        </p:txBody>
      </p:sp>
      <p:sp>
        <p:nvSpPr>
          <p:cNvPr id="7" name="Alt Başlık 2"/>
          <p:cNvSpPr txBox="1">
            <a:spLocks/>
          </p:cNvSpPr>
          <p:nvPr/>
        </p:nvSpPr>
        <p:spPr>
          <a:xfrm>
            <a:off x="784947" y="645120"/>
            <a:ext cx="7772400" cy="1199704"/>
          </a:xfrm>
          <a:prstGeom prst="rect">
            <a:avLst/>
          </a:prstGeom>
        </p:spPr>
        <p:txBody>
          <a:bodyPr vert="horz" lIns="91440" tIns="45720" rIns="91440" bIns="45720" rtlCol="0">
            <a:noAutofit/>
          </a:bodyPr>
          <a:lstStyle>
            <a:lvl1pPr marL="0" indent="0" algn="ctr" defTabSz="685800" rtl="0" eaLnBrk="1" latinLnBrk="0" hangingPunct="1">
              <a:lnSpc>
                <a:spcPct val="112000"/>
              </a:lnSpc>
              <a:spcBef>
                <a:spcPts val="580"/>
              </a:spcBef>
              <a:spcAft>
                <a:spcPts val="0"/>
              </a:spcAft>
              <a:buClr>
                <a:schemeClr val="accent1"/>
              </a:buClr>
              <a:buSzPct val="85000"/>
              <a:buFont typeface="Wingdings 2"/>
              <a:buNone/>
              <a:defRPr kumimoji="0" sz="2600" kern="1200" baseline="0">
                <a:solidFill>
                  <a:schemeClr val="tx2"/>
                </a:solidFill>
                <a:latin typeface="+mn-lt"/>
                <a:ea typeface="+mn-ea"/>
                <a:cs typeface="+mn-cs"/>
              </a:defRPr>
            </a:lvl1pPr>
            <a:lvl2pPr marL="457200" indent="0" algn="ctr" defTabSz="685800" rtl="0" eaLnBrk="1" latinLnBrk="0" hangingPunct="1">
              <a:lnSpc>
                <a:spcPct val="94000"/>
              </a:lnSpc>
              <a:spcBef>
                <a:spcPts val="370"/>
              </a:spcBef>
              <a:spcAft>
                <a:spcPts val="200"/>
              </a:spcAft>
              <a:buClr>
                <a:schemeClr val="accent2"/>
              </a:buClr>
              <a:buSzPct val="85000"/>
              <a:buFont typeface="Wingdings 2"/>
              <a:buNone/>
              <a:defRPr kumimoji="0" sz="2400" i="1" kern="1200" baseline="0">
                <a:solidFill>
                  <a:schemeClr val="tx1"/>
                </a:solidFill>
                <a:latin typeface="+mn-lt"/>
                <a:ea typeface="+mn-ea"/>
                <a:cs typeface="+mn-cs"/>
              </a:defRPr>
            </a:lvl2pPr>
            <a:lvl3pPr marL="914400" indent="0" algn="ctr" defTabSz="685800" rtl="0" eaLnBrk="1" latinLnBrk="0" hangingPunct="1">
              <a:lnSpc>
                <a:spcPct val="94000"/>
              </a:lnSpc>
              <a:spcBef>
                <a:spcPts val="370"/>
              </a:spcBef>
              <a:spcAft>
                <a:spcPts val="200"/>
              </a:spcAft>
              <a:buClr>
                <a:schemeClr val="accent1">
                  <a:tint val="60000"/>
                </a:schemeClr>
              </a:buClr>
              <a:buSzPct val="85000"/>
              <a:buFont typeface="Wingdings 2"/>
              <a:buNone/>
              <a:defRPr kumimoji="0" sz="2000" kern="1200" baseline="0">
                <a:solidFill>
                  <a:schemeClr val="tx1"/>
                </a:solidFill>
                <a:latin typeface="+mn-lt"/>
                <a:ea typeface="+mn-ea"/>
                <a:cs typeface="+mn-cs"/>
              </a:defRPr>
            </a:lvl3pPr>
            <a:lvl4pPr marL="1371600" indent="0" algn="ctr" defTabSz="685800" rtl="0" eaLnBrk="1" latinLnBrk="0" hangingPunct="1">
              <a:lnSpc>
                <a:spcPct val="94000"/>
              </a:lnSpc>
              <a:spcBef>
                <a:spcPts val="370"/>
              </a:spcBef>
              <a:spcAft>
                <a:spcPts val="200"/>
              </a:spcAft>
              <a:buClr>
                <a:schemeClr val="accent3"/>
              </a:buClr>
              <a:buSzPct val="80000"/>
              <a:buFont typeface="Wingdings 2"/>
              <a:buNone/>
              <a:defRPr kumimoji="0" sz="2000" i="1" kern="1200" baseline="0">
                <a:solidFill>
                  <a:schemeClr val="tx1"/>
                </a:solidFill>
                <a:latin typeface="+mn-lt"/>
                <a:ea typeface="+mn-ea"/>
                <a:cs typeface="+mn-cs"/>
              </a:defRPr>
            </a:lvl4pPr>
            <a:lvl5pPr marL="1828800" indent="0" algn="ctr" defTabSz="685800" rtl="0" eaLnBrk="1" latinLnBrk="0" hangingPunct="1">
              <a:lnSpc>
                <a:spcPct val="94000"/>
              </a:lnSpc>
              <a:spcBef>
                <a:spcPts val="370"/>
              </a:spcBef>
              <a:spcAft>
                <a:spcPts val="200"/>
              </a:spcAft>
              <a:buClr>
                <a:schemeClr val="accent3"/>
              </a:buClr>
              <a:buFontTx/>
              <a:buNone/>
              <a:defRPr kumimoji="0" sz="2000" kern="1200" baseline="0">
                <a:solidFill>
                  <a:schemeClr val="tx1"/>
                </a:solidFill>
                <a:latin typeface="+mn-lt"/>
                <a:ea typeface="+mn-ea"/>
                <a:cs typeface="+mn-cs"/>
              </a:defRPr>
            </a:lvl5pPr>
            <a:lvl6pPr marL="2286000" indent="0" algn="ctr" defTabSz="685800" rtl="0" eaLnBrk="1" latinLnBrk="0" hangingPunct="1">
              <a:lnSpc>
                <a:spcPct val="94000"/>
              </a:lnSpc>
              <a:spcBef>
                <a:spcPts val="370"/>
              </a:spcBef>
              <a:spcAft>
                <a:spcPts val="200"/>
              </a:spcAft>
              <a:buClr>
                <a:schemeClr val="accent3"/>
              </a:buClr>
              <a:buFont typeface="Franklin Gothic Book" panose="020B0503020102020204" pitchFamily="34" charset="0"/>
              <a:buNone/>
              <a:defRPr kumimoji="0" sz="1800" i="1" kern="1200" baseline="0">
                <a:solidFill>
                  <a:schemeClr val="tx1"/>
                </a:solidFill>
                <a:latin typeface="+mn-lt"/>
                <a:ea typeface="+mn-ea"/>
                <a:cs typeface="+mn-cs"/>
              </a:defRPr>
            </a:lvl6pPr>
            <a:lvl7pPr marL="2743200" indent="0" algn="ctr" defTabSz="685800" rtl="0" eaLnBrk="1" latinLnBrk="0" hangingPunct="1">
              <a:lnSpc>
                <a:spcPct val="94000"/>
              </a:lnSpc>
              <a:spcBef>
                <a:spcPts val="370"/>
              </a:spcBef>
              <a:spcAft>
                <a:spcPts val="200"/>
              </a:spcAft>
              <a:buClr>
                <a:schemeClr val="accent2"/>
              </a:buClr>
              <a:buFont typeface="Franklin Gothic Book" panose="020B0503020102020204" pitchFamily="34" charset="0"/>
              <a:buNone/>
              <a:defRPr kumimoji="0" sz="1800" kern="1200" baseline="0">
                <a:solidFill>
                  <a:schemeClr val="tx1"/>
                </a:solidFill>
                <a:latin typeface="+mn-lt"/>
                <a:ea typeface="+mn-ea"/>
                <a:cs typeface="+mn-cs"/>
              </a:defRPr>
            </a:lvl7pPr>
            <a:lvl8pPr marL="3200400" indent="0" algn="ctr" defTabSz="685800" rtl="0" eaLnBrk="1" latinLnBrk="0" hangingPunct="1">
              <a:lnSpc>
                <a:spcPct val="94000"/>
              </a:lnSpc>
              <a:spcBef>
                <a:spcPts val="370"/>
              </a:spcBef>
              <a:spcAft>
                <a:spcPts val="200"/>
              </a:spcAft>
              <a:buClr>
                <a:schemeClr val="accent1">
                  <a:tint val="60000"/>
                </a:schemeClr>
              </a:buClr>
              <a:buFont typeface="Franklin Gothic Book" panose="020B0503020102020204" pitchFamily="34" charset="0"/>
              <a:buNone/>
              <a:defRPr kumimoji="0" sz="1800" i="1" kern="1200" baseline="0">
                <a:solidFill>
                  <a:schemeClr val="tx1"/>
                </a:solidFill>
                <a:latin typeface="+mn-lt"/>
                <a:ea typeface="+mn-ea"/>
                <a:cs typeface="+mn-cs"/>
              </a:defRPr>
            </a:lvl8pPr>
            <a:lvl9pPr marL="3657600" indent="0" algn="ctr" defTabSz="685800" rtl="0" eaLnBrk="1" latinLnBrk="0" hangingPunct="1">
              <a:lnSpc>
                <a:spcPct val="94000"/>
              </a:lnSpc>
              <a:spcBef>
                <a:spcPts val="370"/>
              </a:spcBef>
              <a:spcAft>
                <a:spcPts val="200"/>
              </a:spcAft>
              <a:buClr>
                <a:schemeClr val="accent2">
                  <a:tint val="60000"/>
                </a:schemeClr>
              </a:buClr>
              <a:buFont typeface="Franklin Gothic Book" panose="020B0503020102020204" pitchFamily="34" charset="0"/>
              <a:buNone/>
              <a:defRPr kumimoji="0" sz="1800" kern="1200" baseline="0">
                <a:solidFill>
                  <a:schemeClr val="tx1"/>
                </a:solidFill>
                <a:latin typeface="+mn-lt"/>
                <a:ea typeface="+mn-ea"/>
                <a:cs typeface="+mn-cs"/>
              </a:defRPr>
            </a:lvl9pPr>
          </a:lstStyle>
          <a:p>
            <a:r>
              <a:rPr lang="tr-TR" sz="1800" b="1" dirty="0" smtClean="0">
                <a:solidFill>
                  <a:schemeClr val="tx1"/>
                </a:solidFill>
                <a:latin typeface="Gabriola" pitchFamily="82" charset="0"/>
                <a:cs typeface="Arial" pitchFamily="34" charset="0"/>
              </a:rPr>
              <a:t>Ondokuz Mayıs Üniversitesi </a:t>
            </a:r>
          </a:p>
          <a:p>
            <a:r>
              <a:rPr lang="tr-TR" sz="1800" b="1" dirty="0" smtClean="0">
                <a:solidFill>
                  <a:schemeClr val="tx1"/>
                </a:solidFill>
                <a:latin typeface="Gabriola" pitchFamily="82" charset="0"/>
                <a:cs typeface="Arial" pitchFamily="34" charset="0"/>
              </a:rPr>
              <a:t>Eğitimde Ölçme ve Değerlendirme Anabilim Dalı</a:t>
            </a:r>
          </a:p>
          <a:p>
            <a:endParaRPr lang="tr-TR" sz="1800" b="1" dirty="0" smtClean="0">
              <a:solidFill>
                <a:schemeClr val="tx1"/>
              </a:solidFill>
              <a:latin typeface="Gabriola" pitchFamily="82" charset="0"/>
              <a:cs typeface="Arial" pitchFamily="34" charset="0"/>
            </a:endParaRPr>
          </a:p>
        </p:txBody>
      </p:sp>
    </p:spTree>
    <p:extLst>
      <p:ext uri="{BB962C8B-B14F-4D97-AF65-F5344CB8AC3E}">
        <p14:creationId xmlns:p14="http://schemas.microsoft.com/office/powerpoint/2010/main" val="9312991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a:extLst>
              <a:ext uri="{FF2B5EF4-FFF2-40B4-BE49-F238E27FC236}">
                <a16:creationId xmlns="" xmlns:a16="http://schemas.microsoft.com/office/drawing/2014/main" id="{3D6456A7-4059-4A92-9D2B-08B746C8B709}"/>
              </a:ext>
            </a:extLst>
          </p:cNvPr>
          <p:cNvSpPr>
            <a:spLocks noGrp="1"/>
          </p:cNvSpPr>
          <p:nvPr>
            <p:ph type="title"/>
          </p:nvPr>
        </p:nvSpPr>
        <p:spPr>
          <a:xfrm>
            <a:off x="323528" y="692696"/>
            <a:ext cx="8229600" cy="1143000"/>
          </a:xfrm>
        </p:spPr>
        <p:txBody>
          <a:bodyPr>
            <a:normAutofit/>
          </a:bodyPr>
          <a:lstStyle/>
          <a:p>
            <a:pPr>
              <a:defRPr/>
            </a:pPr>
            <a:r>
              <a:rPr lang="tr-TR" sz="3200" b="1" dirty="0" smtClean="0">
                <a:solidFill>
                  <a:srgbClr val="C00000"/>
                </a:solidFill>
              </a:rPr>
              <a:t>İÇERİK</a:t>
            </a:r>
            <a:endParaRPr lang="tr-TR" sz="3200" b="1" dirty="0">
              <a:solidFill>
                <a:srgbClr val="C00000"/>
              </a:solidFill>
            </a:endParaRPr>
          </a:p>
        </p:txBody>
      </p:sp>
      <p:sp>
        <p:nvSpPr>
          <p:cNvPr id="269316" name="İçerik Yer Tutucusu 6">
            <a:extLst>
              <a:ext uri="{FF2B5EF4-FFF2-40B4-BE49-F238E27FC236}">
                <a16:creationId xmlns="" xmlns:a16="http://schemas.microsoft.com/office/drawing/2014/main" id="{86FBE5E0-AD74-41A2-8383-0CC8C4B7D7A7}"/>
              </a:ext>
            </a:extLst>
          </p:cNvPr>
          <p:cNvSpPr>
            <a:spLocks noGrp="1"/>
          </p:cNvSpPr>
          <p:nvPr>
            <p:ph idx="1"/>
          </p:nvPr>
        </p:nvSpPr>
        <p:spPr>
          <a:xfrm>
            <a:off x="468313" y="1844675"/>
            <a:ext cx="8229600" cy="2646878"/>
          </a:xfrm>
        </p:spPr>
        <p:txBody>
          <a:bodyPr>
            <a:spAutoFit/>
          </a:bodyPr>
          <a:lstStyle/>
          <a:p>
            <a:pPr algn="just">
              <a:lnSpc>
                <a:spcPct val="150000"/>
              </a:lnSpc>
              <a:buFont typeface="Wingdings" pitchFamily="2" charset="2"/>
              <a:buChar char="§"/>
            </a:pPr>
            <a:r>
              <a:rPr lang="tr-TR" sz="2000" dirty="0"/>
              <a:t>Korelasyon Kavramı </a:t>
            </a:r>
          </a:p>
          <a:p>
            <a:pPr algn="just">
              <a:lnSpc>
                <a:spcPct val="150000"/>
              </a:lnSpc>
              <a:buFont typeface="Wingdings" pitchFamily="2" charset="2"/>
              <a:buChar char="§"/>
            </a:pPr>
            <a:r>
              <a:rPr lang="tr-TR" sz="2000" dirty="0" smtClean="0"/>
              <a:t>Saçılma </a:t>
            </a:r>
            <a:r>
              <a:rPr lang="tr-TR" sz="2000" dirty="0" err="1"/>
              <a:t>Diagramı</a:t>
            </a:r>
            <a:r>
              <a:rPr lang="tr-TR" sz="2000" dirty="0"/>
              <a:t> </a:t>
            </a:r>
            <a:endParaRPr lang="tr-TR" sz="2000" dirty="0" smtClean="0"/>
          </a:p>
          <a:p>
            <a:pPr algn="just">
              <a:lnSpc>
                <a:spcPct val="150000"/>
              </a:lnSpc>
              <a:buFont typeface="Wingdings" pitchFamily="2" charset="2"/>
              <a:buChar char="§"/>
            </a:pPr>
            <a:r>
              <a:rPr lang="tr-TR" sz="2000" dirty="0" smtClean="0"/>
              <a:t>İlişkinin tipi, gücü ve yönü</a:t>
            </a:r>
          </a:p>
          <a:p>
            <a:pPr algn="just">
              <a:lnSpc>
                <a:spcPct val="150000"/>
              </a:lnSpc>
              <a:buFont typeface="Wingdings" pitchFamily="2" charset="2"/>
              <a:buChar char="§"/>
            </a:pPr>
            <a:r>
              <a:rPr lang="tr-TR" sz="2000" dirty="0" smtClean="0"/>
              <a:t>Korelasyon Türleri</a:t>
            </a:r>
          </a:p>
          <a:p>
            <a:pPr algn="just">
              <a:lnSpc>
                <a:spcPct val="150000"/>
              </a:lnSpc>
              <a:buFont typeface="Wingdings" pitchFamily="2" charset="2"/>
              <a:buChar char="§"/>
            </a:pPr>
            <a:r>
              <a:rPr lang="tr-TR" sz="2000" dirty="0" smtClean="0"/>
              <a:t>Korelasyon </a:t>
            </a:r>
            <a:r>
              <a:rPr lang="tr-TR" sz="2000" dirty="0"/>
              <a:t>Katsayısının Yorumlanması</a:t>
            </a:r>
            <a:endParaRPr lang="tr-TR" altLang="tr-TR"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69315" name="Slayt Numarası Yer Tutucusu 4">
            <a:extLst>
              <a:ext uri="{FF2B5EF4-FFF2-40B4-BE49-F238E27FC236}">
                <a16:creationId xmlns="" xmlns:a16="http://schemas.microsoft.com/office/drawing/2014/main" id="{87002F1B-CBE0-4E6C-8028-8D4D5E9D2A4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a:spcBef>
                <a:spcPct val="0"/>
              </a:spcBef>
              <a:buClrTx/>
              <a:buSzTx/>
              <a:buFontTx/>
              <a:buNone/>
            </a:pPr>
            <a:fld id="{E9BBA693-C10F-4E2F-9012-B4BA7141EFCF}" type="slidenum">
              <a:rPr lang="tr-TR" altLang="tr-TR" sz="1000"/>
              <a:pPr>
                <a:spcBef>
                  <a:spcPct val="0"/>
                </a:spcBef>
                <a:buClrTx/>
                <a:buSzTx/>
                <a:buFontTx/>
                <a:buNone/>
              </a:pPr>
              <a:t>2</a:t>
            </a:fld>
            <a:endParaRPr lang="tr-TR" altLang="tr-TR" sz="10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pPr algn="just"/>
            <a:r>
              <a:rPr lang="tr-TR" dirty="0"/>
              <a:t>Olay ya da olgular tek tek betimlenebilir ya da birbiri ile ilişkilendirilebilir.</a:t>
            </a:r>
          </a:p>
          <a:p>
            <a:pPr algn="just"/>
            <a:endParaRPr lang="tr-TR" dirty="0" smtClean="0"/>
          </a:p>
          <a:p>
            <a:pPr algn="just"/>
            <a:r>
              <a:rPr lang="tr-TR" dirty="0" smtClean="0"/>
              <a:t>Korelasyon </a:t>
            </a:r>
            <a:r>
              <a:rPr lang="tr-TR" dirty="0"/>
              <a:t>temel anlamda iki </a:t>
            </a:r>
            <a:r>
              <a:rPr lang="tr-TR" dirty="0" smtClean="0"/>
              <a:t>ya da daha fazla </a:t>
            </a:r>
            <a:r>
              <a:rPr lang="tr-TR" dirty="0"/>
              <a:t>değişken </a:t>
            </a:r>
            <a:r>
              <a:rPr lang="tr-TR" dirty="0" smtClean="0"/>
              <a:t>arasındaki </a:t>
            </a:r>
            <a:r>
              <a:rPr lang="tr-TR" dirty="0"/>
              <a:t>ilişkiyi </a:t>
            </a:r>
            <a:r>
              <a:rPr lang="tr-TR" dirty="0" smtClean="0"/>
              <a:t>göstermek için </a:t>
            </a:r>
            <a:r>
              <a:rPr lang="tr-TR" dirty="0"/>
              <a:t>kullanılır</a:t>
            </a:r>
            <a:r>
              <a:rPr lang="tr-TR" dirty="0" smtClean="0"/>
              <a:t>.</a:t>
            </a:r>
          </a:p>
          <a:p>
            <a:pPr algn="just"/>
            <a:endParaRPr lang="tr-TR" dirty="0" smtClean="0"/>
          </a:p>
          <a:p>
            <a:pPr algn="just"/>
            <a:r>
              <a:rPr lang="tr-TR" dirty="0" smtClean="0"/>
              <a:t>Denek ya da bireylerin iki değişkene ait değerleri olduğunda</a:t>
            </a:r>
            <a:r>
              <a:rPr lang="tr-TR" dirty="0"/>
              <a:t> </a:t>
            </a:r>
            <a:r>
              <a:rPr lang="tr-TR" dirty="0" smtClean="0"/>
              <a:t>korelasyon tekniklerinin yararlanılarak iki değişken arasındaki ilişki hesaplanabilir.</a:t>
            </a:r>
          </a:p>
          <a:p>
            <a:pPr algn="just"/>
            <a:endParaRPr lang="tr-TR" dirty="0"/>
          </a:p>
        </p:txBody>
      </p:sp>
      <p:sp>
        <p:nvSpPr>
          <p:cNvPr id="4" name="Başlık 1"/>
          <p:cNvSpPr>
            <a:spLocks noGrp="1"/>
          </p:cNvSpPr>
          <p:nvPr>
            <p:ph type="title"/>
          </p:nvPr>
        </p:nvSpPr>
        <p:spPr>
          <a:xfrm>
            <a:off x="457200" y="533400"/>
            <a:ext cx="8229600" cy="990600"/>
          </a:xfrm>
        </p:spPr>
        <p:txBody>
          <a:bodyPr>
            <a:normAutofit/>
          </a:bodyPr>
          <a:lstStyle/>
          <a:p>
            <a:r>
              <a:rPr lang="tr-TR" sz="3200" b="1" dirty="0">
                <a:solidFill>
                  <a:srgbClr val="FF0000"/>
                </a:solidFill>
              </a:rPr>
              <a:t>KORELASYON</a:t>
            </a:r>
          </a:p>
        </p:txBody>
      </p:sp>
    </p:spTree>
    <p:extLst>
      <p:ext uri="{BB962C8B-B14F-4D97-AF65-F5344CB8AC3E}">
        <p14:creationId xmlns:p14="http://schemas.microsoft.com/office/powerpoint/2010/main" val="36607269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b="1" dirty="0">
                <a:solidFill>
                  <a:srgbClr val="FF0000"/>
                </a:solidFill>
              </a:rPr>
              <a:t>KORELASYON</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2996951"/>
            <a:ext cx="2808312" cy="3709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539552" y="2996951"/>
            <a:ext cx="5256584" cy="1569660"/>
          </a:xfrm>
          <a:prstGeom prst="rect">
            <a:avLst/>
          </a:prstGeom>
        </p:spPr>
        <p:txBody>
          <a:bodyPr wrap="square">
            <a:spAutoFit/>
          </a:bodyPr>
          <a:lstStyle/>
          <a:p>
            <a:pPr marL="342900" indent="-342900">
              <a:buFont typeface="Arial" pitchFamily="34" charset="0"/>
              <a:buChar char="•"/>
            </a:pPr>
            <a:r>
              <a:rPr lang="tr-TR" sz="2400" dirty="0"/>
              <a:t>Değişkenlerden birini göstermek için X, diğeri için Y kullanılır. Her bir kişinin X değeri ve ona karşılık gelen Y değeri eşleştirilir.</a:t>
            </a:r>
          </a:p>
        </p:txBody>
      </p:sp>
      <p:sp>
        <p:nvSpPr>
          <p:cNvPr id="6" name="Dikdörtgen 5"/>
          <p:cNvSpPr/>
          <p:nvPr/>
        </p:nvSpPr>
        <p:spPr>
          <a:xfrm>
            <a:off x="424706" y="1661899"/>
            <a:ext cx="8179741" cy="830997"/>
          </a:xfrm>
          <a:prstGeom prst="rect">
            <a:avLst/>
          </a:prstGeom>
        </p:spPr>
        <p:txBody>
          <a:bodyPr wrap="square">
            <a:spAutoFit/>
          </a:bodyPr>
          <a:lstStyle/>
          <a:p>
            <a:pPr marL="342900" indent="-342900">
              <a:buFont typeface="Arial" pitchFamily="34" charset="0"/>
              <a:buChar char="•"/>
            </a:pPr>
            <a:r>
              <a:rPr lang="tr-TR" sz="2400" dirty="0" smtClean="0">
                <a:solidFill>
                  <a:srgbClr val="FF0000"/>
                </a:solidFill>
              </a:rPr>
              <a:t>Örneğin, </a:t>
            </a:r>
            <a:r>
              <a:rPr lang="tr-TR" sz="2400" dirty="0" smtClean="0"/>
              <a:t>öğrencilerin istatistik ders kaygıları ile istatistik ders başarıları arasındaki ilişki nedir?</a:t>
            </a:r>
            <a:endParaRPr lang="tr-TR" sz="2400" dirty="0"/>
          </a:p>
        </p:txBody>
      </p:sp>
    </p:spTree>
    <p:extLst>
      <p:ext uri="{BB962C8B-B14F-4D97-AF65-F5344CB8AC3E}">
        <p14:creationId xmlns:p14="http://schemas.microsoft.com/office/powerpoint/2010/main" val="11036716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dirty="0"/>
              <a:t>Bir öğrencinin </a:t>
            </a:r>
            <a:r>
              <a:rPr lang="tr-TR" dirty="0">
                <a:solidFill>
                  <a:srgbClr val="FF0000"/>
                </a:solidFill>
              </a:rPr>
              <a:t>derse karşı tutumu </a:t>
            </a:r>
            <a:r>
              <a:rPr lang="tr-TR" dirty="0"/>
              <a:t>ile o </a:t>
            </a:r>
            <a:r>
              <a:rPr lang="tr-TR" dirty="0">
                <a:solidFill>
                  <a:srgbClr val="FF0000"/>
                </a:solidFill>
              </a:rPr>
              <a:t>dersteki başarısı </a:t>
            </a:r>
            <a:r>
              <a:rPr lang="tr-TR" dirty="0"/>
              <a:t>arasındaki İLİŞKİ</a:t>
            </a:r>
          </a:p>
          <a:p>
            <a:endParaRPr lang="tr-TR" dirty="0"/>
          </a:p>
          <a:p>
            <a:r>
              <a:rPr lang="tr-TR" dirty="0"/>
              <a:t>Öğrencilerin </a:t>
            </a:r>
            <a:r>
              <a:rPr lang="tr-TR" dirty="0">
                <a:solidFill>
                  <a:srgbClr val="FF0000"/>
                </a:solidFill>
              </a:rPr>
              <a:t>bir dersi çalışma süresi </a:t>
            </a:r>
            <a:r>
              <a:rPr lang="tr-TR" dirty="0"/>
              <a:t>ile </a:t>
            </a:r>
            <a:r>
              <a:rPr lang="tr-TR" dirty="0">
                <a:solidFill>
                  <a:srgbClr val="FF0000"/>
                </a:solidFill>
              </a:rPr>
              <a:t>dersi çalışırken gösterdiği konsantrasyon</a:t>
            </a:r>
            <a:r>
              <a:rPr lang="tr-TR" dirty="0"/>
              <a:t> arasındaki İLİŞKİ</a:t>
            </a:r>
          </a:p>
          <a:p>
            <a:endParaRPr lang="tr-TR" dirty="0"/>
          </a:p>
          <a:p>
            <a:pPr marL="109728" indent="0">
              <a:buNone/>
            </a:pPr>
            <a:r>
              <a:rPr lang="tr-TR" dirty="0"/>
              <a:t>arasındaki farklılık nedir?</a:t>
            </a:r>
          </a:p>
        </p:txBody>
      </p:sp>
    </p:spTree>
    <p:extLst>
      <p:ext uri="{BB962C8B-B14F-4D97-AF65-F5344CB8AC3E}">
        <p14:creationId xmlns:p14="http://schemas.microsoft.com/office/powerpoint/2010/main" val="22731689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b="1" dirty="0">
                <a:solidFill>
                  <a:srgbClr val="FF0000"/>
                </a:solidFill>
              </a:rPr>
              <a:t>KORELASYON</a:t>
            </a:r>
          </a:p>
        </p:txBody>
      </p:sp>
      <p:sp>
        <p:nvSpPr>
          <p:cNvPr id="3" name="İçerik Yer Tutucusu 2"/>
          <p:cNvSpPr>
            <a:spLocks noGrp="1"/>
          </p:cNvSpPr>
          <p:nvPr>
            <p:ph idx="1"/>
          </p:nvPr>
        </p:nvSpPr>
        <p:spPr>
          <a:xfrm>
            <a:off x="395536" y="1556792"/>
            <a:ext cx="8352928" cy="4572000"/>
          </a:xfrm>
        </p:spPr>
        <p:txBody>
          <a:bodyPr>
            <a:normAutofit/>
          </a:bodyPr>
          <a:lstStyle/>
          <a:p>
            <a:pPr algn="just"/>
            <a:r>
              <a:rPr lang="tr-TR" dirty="0" smtClean="0"/>
              <a:t>Korelasyon, birlikte değişimin bir göstergesidir.</a:t>
            </a:r>
          </a:p>
          <a:p>
            <a:pPr algn="just"/>
            <a:endParaRPr lang="tr-TR" dirty="0" smtClean="0"/>
          </a:p>
          <a:p>
            <a:pPr algn="just"/>
            <a:r>
              <a:rPr lang="tr-TR" dirty="0" smtClean="0"/>
              <a:t>İki </a:t>
            </a:r>
            <a:r>
              <a:rPr lang="tr-TR" dirty="0"/>
              <a:t>veya daha fazla değişken arasındaki ilişkinin miktarını ve yönünü sayısal olarak belirlememizi sağlayan istatistiksel bir tekniktir.</a:t>
            </a:r>
          </a:p>
          <a:p>
            <a:pPr algn="just"/>
            <a:endParaRPr lang="tr-TR" dirty="0" smtClean="0"/>
          </a:p>
          <a:p>
            <a:pPr algn="just"/>
            <a:r>
              <a:rPr lang="tr-TR" dirty="0"/>
              <a:t>Korelasyon katsayısı “r” ile </a:t>
            </a:r>
            <a:r>
              <a:rPr lang="tr-TR" dirty="0" smtClean="0"/>
              <a:t>gösterilir. Korelasyon </a:t>
            </a:r>
            <a:r>
              <a:rPr lang="tr-TR" dirty="0"/>
              <a:t>katsayısı matematiksel olarak -1 ile +1 arasında değerler alır. </a:t>
            </a:r>
            <a:endParaRPr lang="tr-TR" dirty="0" smtClean="0"/>
          </a:p>
          <a:p>
            <a:pPr marL="0" indent="0" algn="just">
              <a:buNone/>
            </a:pPr>
            <a:endParaRPr lang="tr-TR" dirty="0" smtClean="0"/>
          </a:p>
          <a:p>
            <a:pPr algn="just"/>
            <a:r>
              <a:rPr lang="tr-TR" dirty="0" smtClean="0"/>
              <a:t>Bu </a:t>
            </a:r>
            <a:r>
              <a:rPr lang="tr-TR" dirty="0"/>
              <a:t>katsayının </a:t>
            </a:r>
            <a:r>
              <a:rPr lang="tr-TR" b="1" dirty="0">
                <a:solidFill>
                  <a:srgbClr val="FF0000"/>
                </a:solidFill>
              </a:rPr>
              <a:t>işareti</a:t>
            </a:r>
            <a:r>
              <a:rPr lang="tr-TR" dirty="0"/>
              <a:t>, iki değişken arasındaki ilişkinin </a:t>
            </a:r>
            <a:r>
              <a:rPr lang="tr-TR" b="1" dirty="0">
                <a:solidFill>
                  <a:srgbClr val="FF0000"/>
                </a:solidFill>
              </a:rPr>
              <a:t>yönü</a:t>
            </a:r>
            <a:r>
              <a:rPr lang="tr-TR" dirty="0"/>
              <a:t>; </a:t>
            </a:r>
            <a:r>
              <a:rPr lang="tr-TR" b="1" dirty="0">
                <a:solidFill>
                  <a:srgbClr val="0070C0"/>
                </a:solidFill>
              </a:rPr>
              <a:t>sayısal değeri </a:t>
            </a:r>
            <a:r>
              <a:rPr lang="tr-TR" dirty="0"/>
              <a:t>ise ilişkinin </a:t>
            </a:r>
            <a:r>
              <a:rPr lang="tr-TR" b="1" dirty="0">
                <a:solidFill>
                  <a:srgbClr val="0070C0"/>
                </a:solidFill>
              </a:rPr>
              <a:t>gücü</a:t>
            </a:r>
            <a:r>
              <a:rPr lang="tr-TR" dirty="0"/>
              <a:t> hakkında bilgi verir. </a:t>
            </a:r>
          </a:p>
          <a:p>
            <a:pPr algn="just"/>
            <a:endParaRPr lang="tr-TR" dirty="0"/>
          </a:p>
        </p:txBody>
      </p:sp>
    </p:spTree>
    <p:extLst>
      <p:ext uri="{BB962C8B-B14F-4D97-AF65-F5344CB8AC3E}">
        <p14:creationId xmlns:p14="http://schemas.microsoft.com/office/powerpoint/2010/main" val="2957687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30 Grup"/>
          <p:cNvGrpSpPr/>
          <p:nvPr/>
        </p:nvGrpSpPr>
        <p:grpSpPr>
          <a:xfrm>
            <a:off x="3059832" y="620688"/>
            <a:ext cx="4610485" cy="2964486"/>
            <a:chOff x="968568" y="1571612"/>
            <a:chExt cx="4610485" cy="2964486"/>
          </a:xfrm>
        </p:grpSpPr>
        <p:sp>
          <p:nvSpPr>
            <p:cNvPr id="11" name="10 Oval"/>
            <p:cNvSpPr/>
            <p:nvPr/>
          </p:nvSpPr>
          <p:spPr>
            <a:xfrm>
              <a:off x="1285852" y="1714488"/>
              <a:ext cx="500066" cy="35719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11 Oval"/>
            <p:cNvSpPr/>
            <p:nvPr/>
          </p:nvSpPr>
          <p:spPr>
            <a:xfrm>
              <a:off x="1785918" y="1571612"/>
              <a:ext cx="1071570" cy="64294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12 Metin kutusu"/>
            <p:cNvSpPr txBox="1"/>
            <p:nvPr/>
          </p:nvSpPr>
          <p:spPr>
            <a:xfrm>
              <a:off x="1357290" y="1571612"/>
              <a:ext cx="304892" cy="523220"/>
            </a:xfrm>
            <a:prstGeom prst="rect">
              <a:avLst/>
            </a:prstGeom>
            <a:noFill/>
          </p:spPr>
          <p:txBody>
            <a:bodyPr wrap="none" rtlCol="0">
              <a:spAutoFit/>
            </a:bodyPr>
            <a:lstStyle/>
            <a:p>
              <a:r>
                <a:rPr lang="tr-TR" sz="2800" b="1" dirty="0"/>
                <a:t>-</a:t>
              </a:r>
            </a:p>
          </p:txBody>
        </p:sp>
        <p:sp>
          <p:nvSpPr>
            <p:cNvPr id="14" name="13 Metin kutusu"/>
            <p:cNvSpPr txBox="1"/>
            <p:nvPr/>
          </p:nvSpPr>
          <p:spPr>
            <a:xfrm>
              <a:off x="1865730" y="1643050"/>
              <a:ext cx="885179" cy="523220"/>
            </a:xfrm>
            <a:prstGeom prst="rect">
              <a:avLst/>
            </a:prstGeom>
            <a:noFill/>
          </p:spPr>
          <p:txBody>
            <a:bodyPr wrap="none" rtlCol="0">
              <a:spAutoFit/>
            </a:bodyPr>
            <a:lstStyle/>
            <a:p>
              <a:r>
                <a:rPr lang="tr-TR" sz="2800" b="1" dirty="0"/>
                <a:t>0,78</a:t>
              </a:r>
            </a:p>
          </p:txBody>
        </p:sp>
        <p:sp>
          <p:nvSpPr>
            <p:cNvPr id="15" name="14 Metin kutusu"/>
            <p:cNvSpPr txBox="1"/>
            <p:nvPr/>
          </p:nvSpPr>
          <p:spPr>
            <a:xfrm>
              <a:off x="3786182" y="1695258"/>
              <a:ext cx="394660" cy="523220"/>
            </a:xfrm>
            <a:prstGeom prst="rect">
              <a:avLst/>
            </a:prstGeom>
            <a:noFill/>
          </p:spPr>
          <p:txBody>
            <a:bodyPr wrap="none" rtlCol="0">
              <a:spAutoFit/>
            </a:bodyPr>
            <a:lstStyle/>
            <a:p>
              <a:r>
                <a:rPr lang="tr-TR" sz="2800" b="1" dirty="0"/>
                <a:t>+</a:t>
              </a:r>
            </a:p>
          </p:txBody>
        </p:sp>
        <p:sp>
          <p:nvSpPr>
            <p:cNvPr id="16" name="15 Oval"/>
            <p:cNvSpPr/>
            <p:nvPr/>
          </p:nvSpPr>
          <p:spPr>
            <a:xfrm>
              <a:off x="3754650" y="1770160"/>
              <a:ext cx="500066" cy="35719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7" name="16 Oval"/>
            <p:cNvSpPr/>
            <p:nvPr/>
          </p:nvSpPr>
          <p:spPr>
            <a:xfrm>
              <a:off x="4286248" y="1619892"/>
              <a:ext cx="1071570" cy="64294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17 Metin kutusu"/>
            <p:cNvSpPr txBox="1"/>
            <p:nvPr/>
          </p:nvSpPr>
          <p:spPr>
            <a:xfrm>
              <a:off x="4366060" y="1707096"/>
              <a:ext cx="885179" cy="523220"/>
            </a:xfrm>
            <a:prstGeom prst="rect">
              <a:avLst/>
            </a:prstGeom>
            <a:noFill/>
          </p:spPr>
          <p:txBody>
            <a:bodyPr wrap="none" rtlCol="0">
              <a:spAutoFit/>
            </a:bodyPr>
            <a:lstStyle/>
            <a:p>
              <a:r>
                <a:rPr lang="tr-TR" sz="2800" b="1" dirty="0"/>
                <a:t>0,66</a:t>
              </a:r>
            </a:p>
          </p:txBody>
        </p:sp>
        <p:cxnSp>
          <p:nvCxnSpPr>
            <p:cNvPr id="20" name="19 Düz Ok Bağlayıcısı"/>
            <p:cNvCxnSpPr/>
            <p:nvPr/>
          </p:nvCxnSpPr>
          <p:spPr>
            <a:xfrm rot="5400000">
              <a:off x="623553" y="2955679"/>
              <a:ext cx="1762796" cy="957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20 Düz Ok Bağlayıcısı"/>
            <p:cNvCxnSpPr/>
            <p:nvPr/>
          </p:nvCxnSpPr>
          <p:spPr>
            <a:xfrm rot="10800000" flipV="1">
              <a:off x="1643042" y="2143116"/>
              <a:ext cx="2295586" cy="1714512"/>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3" name="22 Metin kutusu"/>
            <p:cNvSpPr txBox="1"/>
            <p:nvPr/>
          </p:nvSpPr>
          <p:spPr>
            <a:xfrm>
              <a:off x="968568" y="4104456"/>
              <a:ext cx="1845570" cy="400110"/>
            </a:xfrm>
            <a:prstGeom prst="rect">
              <a:avLst/>
            </a:prstGeom>
            <a:noFill/>
          </p:spPr>
          <p:txBody>
            <a:bodyPr wrap="none" rtlCol="0">
              <a:spAutoFit/>
            </a:bodyPr>
            <a:lstStyle/>
            <a:p>
              <a:r>
                <a:rPr lang="tr-TR" sz="2000" b="1" dirty="0">
                  <a:solidFill>
                    <a:srgbClr val="C00000"/>
                  </a:solidFill>
                </a:rPr>
                <a:t>İlişkinin Yönü</a:t>
              </a:r>
            </a:p>
          </p:txBody>
        </p:sp>
        <p:cxnSp>
          <p:nvCxnSpPr>
            <p:cNvPr id="24" name="23 Düz Ok Bağlayıcısı"/>
            <p:cNvCxnSpPr/>
            <p:nvPr/>
          </p:nvCxnSpPr>
          <p:spPr>
            <a:xfrm>
              <a:off x="2428860" y="2214554"/>
              <a:ext cx="2143140" cy="1643074"/>
            </a:xfrm>
            <a:prstGeom prst="straightConnector1">
              <a:avLst/>
            </a:prstGeom>
            <a:ln w="38100">
              <a:solidFill>
                <a:srgbClr val="C00000"/>
              </a:solidFill>
              <a:prstDash val="lgDash"/>
              <a:tailEnd type="arrow"/>
            </a:ln>
          </p:spPr>
          <p:style>
            <a:lnRef idx="1">
              <a:schemeClr val="accent1"/>
            </a:lnRef>
            <a:fillRef idx="0">
              <a:schemeClr val="accent1"/>
            </a:fillRef>
            <a:effectRef idx="0">
              <a:schemeClr val="accent1"/>
            </a:effectRef>
            <a:fontRef idx="minor">
              <a:schemeClr val="tx1"/>
            </a:fontRef>
          </p:style>
        </p:cxnSp>
        <p:cxnSp>
          <p:nvCxnSpPr>
            <p:cNvPr id="26" name="25 Düz Ok Bağlayıcısı"/>
            <p:cNvCxnSpPr/>
            <p:nvPr/>
          </p:nvCxnSpPr>
          <p:spPr>
            <a:xfrm rot="5400000">
              <a:off x="3969562" y="3102744"/>
              <a:ext cx="1643074" cy="9570"/>
            </a:xfrm>
            <a:prstGeom prst="straightConnector1">
              <a:avLst/>
            </a:prstGeom>
            <a:ln w="38100">
              <a:solidFill>
                <a:srgbClr val="C00000"/>
              </a:solidFill>
              <a:prstDash val="lgDash"/>
              <a:tailEnd type="arrow"/>
            </a:ln>
          </p:spPr>
          <p:style>
            <a:lnRef idx="1">
              <a:schemeClr val="accent1"/>
            </a:lnRef>
            <a:fillRef idx="0">
              <a:schemeClr val="accent1"/>
            </a:fillRef>
            <a:effectRef idx="0">
              <a:schemeClr val="accent1"/>
            </a:effectRef>
            <a:fontRef idx="minor">
              <a:schemeClr val="tx1"/>
            </a:fontRef>
          </p:style>
        </p:cxnSp>
        <p:sp>
          <p:nvSpPr>
            <p:cNvPr id="28" name="27 Metin kutusu"/>
            <p:cNvSpPr txBox="1"/>
            <p:nvPr/>
          </p:nvSpPr>
          <p:spPr>
            <a:xfrm>
              <a:off x="3547728" y="4135988"/>
              <a:ext cx="2031325" cy="400110"/>
            </a:xfrm>
            <a:prstGeom prst="rect">
              <a:avLst/>
            </a:prstGeom>
            <a:noFill/>
          </p:spPr>
          <p:txBody>
            <a:bodyPr wrap="none" rtlCol="0">
              <a:spAutoFit/>
            </a:bodyPr>
            <a:lstStyle/>
            <a:p>
              <a:r>
                <a:rPr lang="tr-TR" sz="2000" b="1" dirty="0">
                  <a:solidFill>
                    <a:srgbClr val="C00000"/>
                  </a:solidFill>
                </a:rPr>
                <a:t>İlişkinin Miktarı</a:t>
              </a:r>
            </a:p>
          </p:txBody>
        </p:sp>
      </p:grpSp>
      <p:pic>
        <p:nvPicPr>
          <p:cNvPr id="32" name="Picture 2" descr="D:\Çalışmalar\ppt_clipart\uyarı.jpg"/>
          <p:cNvPicPr>
            <a:picLocks noChangeAspect="1" noChangeArrowheads="1"/>
          </p:cNvPicPr>
          <p:nvPr/>
        </p:nvPicPr>
        <p:blipFill>
          <a:blip r:embed="rId2" cstate="print"/>
          <a:srcRect/>
          <a:stretch>
            <a:fillRect/>
          </a:stretch>
        </p:blipFill>
        <p:spPr bwMode="auto">
          <a:xfrm>
            <a:off x="504125" y="476672"/>
            <a:ext cx="2003365" cy="936104"/>
          </a:xfrm>
          <a:prstGeom prst="rect">
            <a:avLst/>
          </a:prstGeom>
          <a:noFill/>
        </p:spPr>
      </p:pic>
      <p:sp>
        <p:nvSpPr>
          <p:cNvPr id="3" name="Dikdörtgen 2">
            <a:extLst>
              <a:ext uri="{FF2B5EF4-FFF2-40B4-BE49-F238E27FC236}">
                <a16:creationId xmlns="" xmlns:a16="http://schemas.microsoft.com/office/drawing/2014/main" id="{22EB0DED-8C33-4EC0-9FCE-73D301A47F3B}"/>
              </a:ext>
            </a:extLst>
          </p:cNvPr>
          <p:cNvSpPr/>
          <p:nvPr/>
        </p:nvSpPr>
        <p:spPr>
          <a:xfrm>
            <a:off x="971743" y="3927966"/>
            <a:ext cx="7740860" cy="923330"/>
          </a:xfrm>
          <a:prstGeom prst="rect">
            <a:avLst/>
          </a:prstGeom>
        </p:spPr>
        <p:txBody>
          <a:bodyPr wrap="square">
            <a:spAutoFit/>
          </a:bodyPr>
          <a:lstStyle/>
          <a:p>
            <a:r>
              <a:rPr lang="tr-TR" dirty="0">
                <a:solidFill>
                  <a:srgbClr val="FF0000"/>
                </a:solidFill>
              </a:rPr>
              <a:t>Yorgunluk</a:t>
            </a:r>
            <a:r>
              <a:rPr lang="tr-TR" dirty="0"/>
              <a:t> ile </a:t>
            </a:r>
            <a:r>
              <a:rPr lang="tr-TR" dirty="0">
                <a:solidFill>
                  <a:srgbClr val="FF0000"/>
                </a:solidFill>
              </a:rPr>
              <a:t>anlama</a:t>
            </a:r>
            <a:r>
              <a:rPr lang="tr-TR" dirty="0"/>
              <a:t> arasında negatif bir ilişki vardır. Yapılan araştırmalar yorgunluk düzeyi ile bir dersi anlama düzeyi arasında </a:t>
            </a:r>
            <a:r>
              <a:rPr lang="tr-TR" b="1" dirty="0">
                <a:solidFill>
                  <a:schemeClr val="bg2">
                    <a:lumMod val="50000"/>
                  </a:schemeClr>
                </a:solidFill>
              </a:rPr>
              <a:t>-0,50 </a:t>
            </a:r>
            <a:r>
              <a:rPr lang="tr-TR" dirty="0"/>
              <a:t>ilişki olduğunu göstermektedir. </a:t>
            </a:r>
          </a:p>
        </p:txBody>
      </p:sp>
      <p:sp>
        <p:nvSpPr>
          <p:cNvPr id="4" name="Dikdörtgen 3">
            <a:extLst>
              <a:ext uri="{FF2B5EF4-FFF2-40B4-BE49-F238E27FC236}">
                <a16:creationId xmlns="" xmlns:a16="http://schemas.microsoft.com/office/drawing/2014/main" id="{63D50CE6-0E6A-4F36-8934-329155E9D2B1}"/>
              </a:ext>
            </a:extLst>
          </p:cNvPr>
          <p:cNvSpPr/>
          <p:nvPr/>
        </p:nvSpPr>
        <p:spPr>
          <a:xfrm>
            <a:off x="987571" y="4960229"/>
            <a:ext cx="7835662" cy="923330"/>
          </a:xfrm>
          <a:prstGeom prst="rect">
            <a:avLst/>
          </a:prstGeom>
        </p:spPr>
        <p:txBody>
          <a:bodyPr wrap="square">
            <a:spAutoFit/>
          </a:bodyPr>
          <a:lstStyle/>
          <a:p>
            <a:r>
              <a:rPr lang="tr-TR" dirty="0">
                <a:solidFill>
                  <a:srgbClr val="FF0000"/>
                </a:solidFill>
              </a:rPr>
              <a:t>İçilen sigara sayısı </a:t>
            </a:r>
            <a:r>
              <a:rPr lang="tr-TR" dirty="0"/>
              <a:t>ile </a:t>
            </a:r>
            <a:r>
              <a:rPr lang="tr-TR" dirty="0">
                <a:solidFill>
                  <a:srgbClr val="FF0000"/>
                </a:solidFill>
              </a:rPr>
              <a:t>sağlık</a:t>
            </a:r>
            <a:r>
              <a:rPr lang="tr-TR" dirty="0"/>
              <a:t> arasındaki ilişki de negatif korelasyon göstermektedir. Yapılan çalışmalar sigara ile sağlık arasında </a:t>
            </a:r>
            <a:r>
              <a:rPr lang="tr-TR" b="1" dirty="0">
                <a:solidFill>
                  <a:schemeClr val="bg2">
                    <a:lumMod val="50000"/>
                  </a:schemeClr>
                </a:solidFill>
              </a:rPr>
              <a:t>-0,90 </a:t>
            </a:r>
            <a:r>
              <a:rPr lang="tr-TR" dirty="0"/>
              <a:t>ilişki olduğunu göstermektedir. </a:t>
            </a:r>
          </a:p>
        </p:txBody>
      </p:sp>
      <p:sp>
        <p:nvSpPr>
          <p:cNvPr id="22" name="Dikdörtgen 21">
            <a:extLst>
              <a:ext uri="{FF2B5EF4-FFF2-40B4-BE49-F238E27FC236}">
                <a16:creationId xmlns="" xmlns:a16="http://schemas.microsoft.com/office/drawing/2014/main" id="{63D50CE6-0E6A-4F36-8934-329155E9D2B1}"/>
              </a:ext>
            </a:extLst>
          </p:cNvPr>
          <p:cNvSpPr/>
          <p:nvPr/>
        </p:nvSpPr>
        <p:spPr>
          <a:xfrm>
            <a:off x="1030921" y="5934670"/>
            <a:ext cx="7835662" cy="646331"/>
          </a:xfrm>
          <a:prstGeom prst="rect">
            <a:avLst/>
          </a:prstGeom>
        </p:spPr>
        <p:txBody>
          <a:bodyPr wrap="square">
            <a:spAutoFit/>
          </a:bodyPr>
          <a:lstStyle/>
          <a:p>
            <a:r>
              <a:rPr lang="tr-TR" dirty="0" smtClean="0">
                <a:solidFill>
                  <a:srgbClr val="FF0000"/>
                </a:solidFill>
              </a:rPr>
              <a:t>Bu durumda; içilen sigara sayısı ile sağlık arasındaki ilişki (-0,90), yorgunluk ile anlama arasındaki ilişkiden (-0,50) daha yüksektir.</a:t>
            </a:r>
            <a:endParaRPr lang="tr-TR" dirty="0"/>
          </a:p>
        </p:txBody>
      </p:sp>
    </p:spTree>
    <p:extLst>
      <p:ext uri="{BB962C8B-B14F-4D97-AF65-F5344CB8AC3E}">
        <p14:creationId xmlns:p14="http://schemas.microsoft.com/office/powerpoint/2010/main" val="334801994"/>
      </p:ext>
    </p:extLst>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b="1" dirty="0" smtClean="0">
                <a:solidFill>
                  <a:srgbClr val="FF0000"/>
                </a:solidFill>
              </a:rPr>
              <a:t>Saçılma Diyagramı</a:t>
            </a:r>
            <a:endParaRPr lang="tr-TR" sz="3200" b="1" dirty="0">
              <a:solidFill>
                <a:srgbClr val="FF0000"/>
              </a:solidFill>
            </a:endParaRPr>
          </a:p>
        </p:txBody>
      </p:sp>
      <p:sp>
        <p:nvSpPr>
          <p:cNvPr id="3" name="İçerik Yer Tutucusu 2"/>
          <p:cNvSpPr>
            <a:spLocks noGrp="1"/>
          </p:cNvSpPr>
          <p:nvPr>
            <p:ph idx="1"/>
          </p:nvPr>
        </p:nvSpPr>
        <p:spPr>
          <a:xfrm>
            <a:off x="539552" y="1556792"/>
            <a:ext cx="8352928" cy="4572000"/>
          </a:xfrm>
        </p:spPr>
        <p:txBody>
          <a:bodyPr>
            <a:normAutofit/>
          </a:bodyPr>
          <a:lstStyle/>
          <a:p>
            <a:pPr algn="just"/>
            <a:r>
              <a:rPr lang="tr-TR" sz="2000" dirty="0"/>
              <a:t>Korelasyon, ölçme alanında sıklıkla kullanılan bir yöntemdir ve çoğu kez grafikle gösterilir. </a:t>
            </a:r>
            <a:endParaRPr lang="tr-TR" sz="2000" dirty="0" smtClean="0"/>
          </a:p>
          <a:p>
            <a:pPr algn="just"/>
            <a:endParaRPr lang="tr-TR" sz="2000" dirty="0" smtClean="0"/>
          </a:p>
          <a:p>
            <a:pPr algn="just"/>
            <a:r>
              <a:rPr lang="tr-TR" sz="2000" dirty="0" smtClean="0"/>
              <a:t>Saçılma </a:t>
            </a:r>
            <a:r>
              <a:rPr lang="tr-TR" sz="2000" dirty="0"/>
              <a:t>diyagramı, iki değişken arasındaki ilişkiyi görsel olarak betimlemede kullanılan bir grafik türüdür</a:t>
            </a:r>
            <a:r>
              <a:rPr lang="tr-TR" sz="2000" dirty="0" smtClean="0"/>
              <a:t>. </a:t>
            </a:r>
            <a:r>
              <a:rPr lang="tr-TR" sz="2000" dirty="0"/>
              <a:t>Saçılma diyagramı, X-Y puanlarının her bir çiftinin iki boyutlu bir düzleme yerleştirilmesini gösterir</a:t>
            </a:r>
            <a:r>
              <a:rPr lang="tr-TR" sz="2000" dirty="0" smtClean="0"/>
              <a:t>.</a:t>
            </a:r>
          </a:p>
          <a:p>
            <a:pPr algn="just"/>
            <a:endParaRPr lang="tr-TR" sz="2000" dirty="0"/>
          </a:p>
          <a:p>
            <a:pPr algn="just"/>
            <a:r>
              <a:rPr lang="tr-TR" sz="2000" dirty="0"/>
              <a:t>X ve Y değişkenlerine ait puan çiftlerinin düzlemdeki yerleri nokta veya başka bir sembolle gösterilir </a:t>
            </a:r>
            <a:r>
              <a:rPr lang="tr-TR" sz="2000" dirty="0" smtClean="0"/>
              <a:t>(Her </a:t>
            </a:r>
            <a:r>
              <a:rPr lang="tr-TR" sz="2000" dirty="0"/>
              <a:t>noktanın X ve Y olmak üzere iki değişkende karşılığı var</a:t>
            </a:r>
            <a:r>
              <a:rPr lang="tr-TR" sz="2000" dirty="0" smtClean="0"/>
              <a:t>.)</a:t>
            </a:r>
          </a:p>
          <a:p>
            <a:pPr algn="just"/>
            <a:endParaRPr lang="tr-TR" sz="2000" dirty="0"/>
          </a:p>
          <a:p>
            <a:pPr marL="0" indent="0" algn="just">
              <a:buNone/>
            </a:pPr>
            <a:r>
              <a:rPr lang="tr-TR" sz="2000" dirty="0" smtClean="0"/>
              <a:t>(Köklü ve diğerleri, 2007)</a:t>
            </a:r>
            <a:endParaRPr lang="tr-TR" sz="2000" dirty="0"/>
          </a:p>
        </p:txBody>
      </p:sp>
    </p:spTree>
    <p:extLst>
      <p:ext uri="{BB962C8B-B14F-4D97-AF65-F5344CB8AC3E}">
        <p14:creationId xmlns:p14="http://schemas.microsoft.com/office/powerpoint/2010/main" val="7835092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700808"/>
            <a:ext cx="8604448" cy="30904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Başlık 1"/>
          <p:cNvSpPr>
            <a:spLocks noGrp="1"/>
          </p:cNvSpPr>
          <p:nvPr>
            <p:ph type="title"/>
          </p:nvPr>
        </p:nvSpPr>
        <p:spPr>
          <a:xfrm>
            <a:off x="457200" y="533400"/>
            <a:ext cx="8229600" cy="990600"/>
          </a:xfrm>
        </p:spPr>
        <p:txBody>
          <a:bodyPr>
            <a:normAutofit/>
          </a:bodyPr>
          <a:lstStyle/>
          <a:p>
            <a:r>
              <a:rPr lang="tr-TR" sz="3200" b="1" dirty="0" smtClean="0">
                <a:solidFill>
                  <a:srgbClr val="FF0000"/>
                </a:solidFill>
              </a:rPr>
              <a:t>Örnek:</a:t>
            </a:r>
            <a:endParaRPr lang="tr-TR" sz="3200" b="1" dirty="0">
              <a:solidFill>
                <a:srgbClr val="FF0000"/>
              </a:solidFill>
            </a:endParaRPr>
          </a:p>
        </p:txBody>
      </p:sp>
      <p:sp>
        <p:nvSpPr>
          <p:cNvPr id="4" name="Dikdörtgen 3"/>
          <p:cNvSpPr/>
          <p:nvPr/>
        </p:nvSpPr>
        <p:spPr>
          <a:xfrm>
            <a:off x="323528" y="5373216"/>
            <a:ext cx="2749471" cy="369332"/>
          </a:xfrm>
          <a:prstGeom prst="rect">
            <a:avLst/>
          </a:prstGeom>
        </p:spPr>
        <p:txBody>
          <a:bodyPr wrap="none">
            <a:spAutoFit/>
          </a:bodyPr>
          <a:lstStyle/>
          <a:p>
            <a:pPr algn="just"/>
            <a:r>
              <a:rPr lang="tr-TR" dirty="0"/>
              <a:t>(Köklü ve diğerleri, 2007)</a:t>
            </a:r>
          </a:p>
        </p:txBody>
      </p:sp>
    </p:spTree>
    <p:extLst>
      <p:ext uri="{BB962C8B-B14F-4D97-AF65-F5344CB8AC3E}">
        <p14:creationId xmlns:p14="http://schemas.microsoft.com/office/powerpoint/2010/main" val="3808301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b="1" dirty="0" smtClean="0">
                <a:solidFill>
                  <a:srgbClr val="FF0000"/>
                </a:solidFill>
              </a:rPr>
              <a:t>Saçılma Diyagramı</a:t>
            </a:r>
            <a:endParaRPr lang="tr-TR" sz="3200" b="1" dirty="0">
              <a:solidFill>
                <a:srgbClr val="FF0000"/>
              </a:solidFill>
            </a:endParaRPr>
          </a:p>
        </p:txBody>
      </p:sp>
      <p:sp>
        <p:nvSpPr>
          <p:cNvPr id="3" name="İçerik Yer Tutucusu 2"/>
          <p:cNvSpPr>
            <a:spLocks noGrp="1"/>
          </p:cNvSpPr>
          <p:nvPr>
            <p:ph idx="1"/>
          </p:nvPr>
        </p:nvSpPr>
        <p:spPr>
          <a:xfrm>
            <a:off x="539552" y="1556792"/>
            <a:ext cx="8352928" cy="4572000"/>
          </a:xfrm>
        </p:spPr>
        <p:txBody>
          <a:bodyPr>
            <a:normAutofit/>
          </a:bodyPr>
          <a:lstStyle/>
          <a:p>
            <a:r>
              <a:rPr lang="tr-TR" sz="2000" dirty="0"/>
              <a:t>Korelasyon, ölçme alanında sıklıkla kullanılan bir yöntemdir ve çoğu kez grafikle gösterilir. </a:t>
            </a:r>
            <a:endParaRPr lang="tr-TR" sz="2000" dirty="0" smtClean="0"/>
          </a:p>
          <a:p>
            <a:r>
              <a:rPr lang="tr-TR" sz="2000" dirty="0" smtClean="0"/>
              <a:t>Saçılma </a:t>
            </a:r>
            <a:r>
              <a:rPr lang="tr-TR" sz="2000" dirty="0"/>
              <a:t>diyagramı, iki değişken arasındaki ilişkiyi görsel olarak betimlemede kullanılan bir grafik türüdür</a:t>
            </a:r>
            <a:r>
              <a:rPr lang="tr-TR" sz="2000" dirty="0" smtClean="0"/>
              <a:t>. </a:t>
            </a:r>
            <a:r>
              <a:rPr lang="tr-TR" sz="2000" dirty="0"/>
              <a:t>Saçılma diyagramı, X-Y puanlarının her bir çiftinin iki boyutlu bir düzleme yerleştirilmesini gösterir.</a:t>
            </a:r>
          </a:p>
        </p:txBody>
      </p:sp>
      <p:pic>
        <p:nvPicPr>
          <p:cNvPr id="4" name="Resim 3">
            <a:extLst>
              <a:ext uri="{FF2B5EF4-FFF2-40B4-BE49-F238E27FC236}">
                <a16:creationId xmlns="" xmlns:a16="http://schemas.microsoft.com/office/drawing/2014/main" id="{5DB988DD-DCC3-48FA-BCC5-BF1279022209}"/>
              </a:ext>
            </a:extLst>
          </p:cNvPr>
          <p:cNvPicPr>
            <a:picLocks noChangeAspect="1"/>
          </p:cNvPicPr>
          <p:nvPr/>
        </p:nvPicPr>
        <p:blipFill>
          <a:blip r:embed="rId2"/>
          <a:stretch>
            <a:fillRect/>
          </a:stretch>
        </p:blipFill>
        <p:spPr>
          <a:xfrm>
            <a:off x="755576" y="3614390"/>
            <a:ext cx="3629656" cy="3270994"/>
          </a:xfrm>
          <a:prstGeom prst="rect">
            <a:avLst/>
          </a:prstGeom>
        </p:spPr>
      </p:pic>
      <p:pic>
        <p:nvPicPr>
          <p:cNvPr id="5" name="Resim 4">
            <a:extLst>
              <a:ext uri="{FF2B5EF4-FFF2-40B4-BE49-F238E27FC236}">
                <a16:creationId xmlns="" xmlns:a16="http://schemas.microsoft.com/office/drawing/2014/main" id="{3151FDA5-B961-4394-B77A-7D606C482A04}"/>
              </a:ext>
            </a:extLst>
          </p:cNvPr>
          <p:cNvPicPr>
            <a:picLocks noChangeAspect="1"/>
          </p:cNvPicPr>
          <p:nvPr/>
        </p:nvPicPr>
        <p:blipFill>
          <a:blip r:embed="rId3"/>
          <a:stretch>
            <a:fillRect/>
          </a:stretch>
        </p:blipFill>
        <p:spPr>
          <a:xfrm>
            <a:off x="4601821" y="3717032"/>
            <a:ext cx="4206685" cy="2952328"/>
          </a:xfrm>
          <a:prstGeom prst="rect">
            <a:avLst/>
          </a:prstGeom>
        </p:spPr>
      </p:pic>
    </p:spTree>
    <p:extLst>
      <p:ext uri="{BB962C8B-B14F-4D97-AF65-F5344CB8AC3E}">
        <p14:creationId xmlns:p14="http://schemas.microsoft.com/office/powerpoint/2010/main" val="2738043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 xmlns:a16="http://schemas.microsoft.com/office/drawing/2014/main" id="{0E6CA4AF-9BB7-4D90-B001-B93FB77E7CF7}"/>
              </a:ext>
            </a:extLst>
          </p:cNvPr>
          <p:cNvPicPr>
            <a:picLocks noChangeAspect="1"/>
          </p:cNvPicPr>
          <p:nvPr/>
        </p:nvPicPr>
        <p:blipFill>
          <a:blip r:embed="rId3"/>
          <a:stretch>
            <a:fillRect/>
          </a:stretch>
        </p:blipFill>
        <p:spPr>
          <a:xfrm>
            <a:off x="683568" y="546767"/>
            <a:ext cx="2736304" cy="3172175"/>
          </a:xfrm>
          <a:prstGeom prst="rect">
            <a:avLst/>
          </a:prstGeom>
        </p:spPr>
      </p:pic>
      <p:pic>
        <p:nvPicPr>
          <p:cNvPr id="5" name="Resim 4">
            <a:extLst>
              <a:ext uri="{FF2B5EF4-FFF2-40B4-BE49-F238E27FC236}">
                <a16:creationId xmlns="" xmlns:a16="http://schemas.microsoft.com/office/drawing/2014/main" id="{2FAC2957-EED2-4B56-8BD4-4B5956675666}"/>
              </a:ext>
            </a:extLst>
          </p:cNvPr>
          <p:cNvPicPr>
            <a:picLocks noChangeAspect="1"/>
          </p:cNvPicPr>
          <p:nvPr/>
        </p:nvPicPr>
        <p:blipFill>
          <a:blip r:embed="rId4"/>
          <a:stretch>
            <a:fillRect/>
          </a:stretch>
        </p:blipFill>
        <p:spPr>
          <a:xfrm>
            <a:off x="3851920" y="692695"/>
            <a:ext cx="3426354" cy="2880321"/>
          </a:xfrm>
          <a:prstGeom prst="rect">
            <a:avLst/>
          </a:prstGeom>
        </p:spPr>
      </p:pic>
      <p:cxnSp>
        <p:nvCxnSpPr>
          <p:cNvPr id="6" name="19 Düz Ok Bağlayıcısı">
            <a:extLst>
              <a:ext uri="{FF2B5EF4-FFF2-40B4-BE49-F238E27FC236}">
                <a16:creationId xmlns="" xmlns:a16="http://schemas.microsoft.com/office/drawing/2014/main" id="{C380CFB5-319B-4988-A410-008A29FE99EE}"/>
              </a:ext>
            </a:extLst>
          </p:cNvPr>
          <p:cNvCxnSpPr>
            <a:cxnSpLocks/>
          </p:cNvCxnSpPr>
          <p:nvPr/>
        </p:nvCxnSpPr>
        <p:spPr>
          <a:xfrm>
            <a:off x="432648" y="1556792"/>
            <a:ext cx="250920" cy="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9" name="19 Düz Ok Bağlayıcısı">
            <a:extLst>
              <a:ext uri="{FF2B5EF4-FFF2-40B4-BE49-F238E27FC236}">
                <a16:creationId xmlns="" xmlns:a16="http://schemas.microsoft.com/office/drawing/2014/main" id="{FBBFBCB6-B39F-431F-B31C-F1196BFF6073}"/>
              </a:ext>
            </a:extLst>
          </p:cNvPr>
          <p:cNvCxnSpPr>
            <a:cxnSpLocks/>
          </p:cNvCxnSpPr>
          <p:nvPr/>
        </p:nvCxnSpPr>
        <p:spPr>
          <a:xfrm>
            <a:off x="432648" y="1340768"/>
            <a:ext cx="250920" cy="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19 Düz Ok Bağlayıcısı">
            <a:extLst>
              <a:ext uri="{FF2B5EF4-FFF2-40B4-BE49-F238E27FC236}">
                <a16:creationId xmlns="" xmlns:a16="http://schemas.microsoft.com/office/drawing/2014/main" id="{3C79D8D2-F6A3-4C0B-91A0-1762605D1079}"/>
              </a:ext>
            </a:extLst>
          </p:cNvPr>
          <p:cNvCxnSpPr>
            <a:cxnSpLocks/>
          </p:cNvCxnSpPr>
          <p:nvPr/>
        </p:nvCxnSpPr>
        <p:spPr>
          <a:xfrm>
            <a:off x="432648" y="2132856"/>
            <a:ext cx="250920" cy="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1" name="Dikdörtgen 10">
            <a:extLst>
              <a:ext uri="{FF2B5EF4-FFF2-40B4-BE49-F238E27FC236}">
                <a16:creationId xmlns="" xmlns:a16="http://schemas.microsoft.com/office/drawing/2014/main" id="{C33EC4A3-3120-4B5C-9043-1CF5B6CA2F4A}"/>
              </a:ext>
            </a:extLst>
          </p:cNvPr>
          <p:cNvSpPr/>
          <p:nvPr/>
        </p:nvSpPr>
        <p:spPr>
          <a:xfrm>
            <a:off x="719572" y="4149080"/>
            <a:ext cx="7704856" cy="1323439"/>
          </a:xfrm>
          <a:prstGeom prst="rect">
            <a:avLst/>
          </a:prstGeom>
        </p:spPr>
        <p:txBody>
          <a:bodyPr wrap="square">
            <a:spAutoFit/>
          </a:bodyPr>
          <a:lstStyle/>
          <a:p>
            <a:r>
              <a:rPr lang="tr-TR" sz="2000" dirty="0"/>
              <a:t>Korelasyonu yorumlarken </a:t>
            </a:r>
            <a:r>
              <a:rPr lang="tr-TR" sz="2000" dirty="0">
                <a:solidFill>
                  <a:srgbClr val="FF0000"/>
                </a:solidFill>
              </a:rPr>
              <a:t>karşılıklı ilişki </a:t>
            </a:r>
            <a:r>
              <a:rPr lang="tr-TR" sz="2000" dirty="0"/>
              <a:t>düşünerek yorum yapılır. </a:t>
            </a:r>
            <a:endParaRPr lang="tr-TR" sz="2000" dirty="0" smtClean="0"/>
          </a:p>
          <a:p>
            <a:endParaRPr lang="tr-TR" sz="2000" dirty="0"/>
          </a:p>
          <a:p>
            <a:r>
              <a:rPr lang="tr-TR" sz="2000" dirty="0" smtClean="0"/>
              <a:t>Çünkü </a:t>
            </a:r>
            <a:r>
              <a:rPr lang="tr-TR" sz="2000" dirty="0"/>
              <a:t>korelasyon bir </a:t>
            </a:r>
            <a:r>
              <a:rPr lang="tr-TR" sz="2000" dirty="0">
                <a:solidFill>
                  <a:srgbClr val="FF0000"/>
                </a:solidFill>
              </a:rPr>
              <a:t>neden- sonuç ilişkisi değil</a:t>
            </a:r>
            <a:r>
              <a:rPr lang="tr-TR" sz="2000" dirty="0"/>
              <a:t>, iki değişken arasındaki zıtlığı ya da benzerliği ifade edebilen karşılıklı ilişkidir.</a:t>
            </a:r>
          </a:p>
        </p:txBody>
      </p:sp>
    </p:spTree>
    <p:extLst>
      <p:ext uri="{BB962C8B-B14F-4D97-AF65-F5344CB8AC3E}">
        <p14:creationId xmlns:p14="http://schemas.microsoft.com/office/powerpoint/2010/main" val="2537806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 xmlns:a16="http://schemas.microsoft.com/office/drawing/2014/main" id="{287BDA80-A026-42B7-8D8F-1D22ED43A3A1}"/>
              </a:ext>
            </a:extLst>
          </p:cNvPr>
          <p:cNvPicPr>
            <a:picLocks noChangeAspect="1"/>
          </p:cNvPicPr>
          <p:nvPr/>
        </p:nvPicPr>
        <p:blipFill>
          <a:blip r:embed="rId2"/>
          <a:stretch>
            <a:fillRect/>
          </a:stretch>
        </p:blipFill>
        <p:spPr>
          <a:xfrm>
            <a:off x="1043608" y="414005"/>
            <a:ext cx="2799644" cy="2736304"/>
          </a:xfrm>
          <a:prstGeom prst="rect">
            <a:avLst/>
          </a:prstGeom>
        </p:spPr>
      </p:pic>
      <p:pic>
        <p:nvPicPr>
          <p:cNvPr id="3" name="Resim 2">
            <a:extLst>
              <a:ext uri="{FF2B5EF4-FFF2-40B4-BE49-F238E27FC236}">
                <a16:creationId xmlns="" xmlns:a16="http://schemas.microsoft.com/office/drawing/2014/main" id="{F9C02DAB-000A-4410-8A1B-D062E24C936F}"/>
              </a:ext>
            </a:extLst>
          </p:cNvPr>
          <p:cNvPicPr>
            <a:picLocks noChangeAspect="1"/>
          </p:cNvPicPr>
          <p:nvPr/>
        </p:nvPicPr>
        <p:blipFill>
          <a:blip r:embed="rId3"/>
          <a:stretch>
            <a:fillRect/>
          </a:stretch>
        </p:blipFill>
        <p:spPr>
          <a:xfrm>
            <a:off x="4258661" y="689944"/>
            <a:ext cx="2880320" cy="2396602"/>
          </a:xfrm>
          <a:prstGeom prst="rect">
            <a:avLst/>
          </a:prstGeom>
        </p:spPr>
      </p:pic>
      <p:pic>
        <p:nvPicPr>
          <p:cNvPr id="4" name="Resim 3">
            <a:extLst>
              <a:ext uri="{FF2B5EF4-FFF2-40B4-BE49-F238E27FC236}">
                <a16:creationId xmlns="" xmlns:a16="http://schemas.microsoft.com/office/drawing/2014/main" id="{B52E6CB4-AC6E-4962-8BC9-A4F93A33C94B}"/>
              </a:ext>
            </a:extLst>
          </p:cNvPr>
          <p:cNvPicPr>
            <a:picLocks noChangeAspect="1"/>
          </p:cNvPicPr>
          <p:nvPr/>
        </p:nvPicPr>
        <p:blipFill>
          <a:blip r:embed="rId4"/>
          <a:stretch>
            <a:fillRect/>
          </a:stretch>
        </p:blipFill>
        <p:spPr>
          <a:xfrm>
            <a:off x="1071480" y="3212976"/>
            <a:ext cx="2592288" cy="3518943"/>
          </a:xfrm>
          <a:prstGeom prst="rect">
            <a:avLst/>
          </a:prstGeom>
        </p:spPr>
      </p:pic>
      <p:pic>
        <p:nvPicPr>
          <p:cNvPr id="5" name="Resim 4">
            <a:extLst>
              <a:ext uri="{FF2B5EF4-FFF2-40B4-BE49-F238E27FC236}">
                <a16:creationId xmlns="" xmlns:a16="http://schemas.microsoft.com/office/drawing/2014/main" id="{9641DF5F-04B6-4B9F-8F12-2BC33F4C69BE}"/>
              </a:ext>
            </a:extLst>
          </p:cNvPr>
          <p:cNvPicPr>
            <a:picLocks noChangeAspect="1"/>
          </p:cNvPicPr>
          <p:nvPr/>
        </p:nvPicPr>
        <p:blipFill>
          <a:blip r:embed="rId5"/>
          <a:stretch>
            <a:fillRect/>
          </a:stretch>
        </p:blipFill>
        <p:spPr>
          <a:xfrm>
            <a:off x="4427984" y="3639626"/>
            <a:ext cx="3049643" cy="2324077"/>
          </a:xfrm>
          <a:prstGeom prst="rect">
            <a:avLst/>
          </a:prstGeom>
        </p:spPr>
      </p:pic>
    </p:spTree>
    <p:extLst>
      <p:ext uri="{BB962C8B-B14F-4D97-AF65-F5344CB8AC3E}">
        <p14:creationId xmlns:p14="http://schemas.microsoft.com/office/powerpoint/2010/main" val="3964223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 xmlns:a16="http://schemas.microsoft.com/office/drawing/2014/main" id="{9145B436-C7AB-40D9-9F6B-07C66871DE41}"/>
              </a:ext>
            </a:extLst>
          </p:cNvPr>
          <p:cNvSpPr/>
          <p:nvPr/>
        </p:nvSpPr>
        <p:spPr>
          <a:xfrm>
            <a:off x="827584" y="548680"/>
            <a:ext cx="7056784" cy="369332"/>
          </a:xfrm>
          <a:prstGeom prst="rect">
            <a:avLst/>
          </a:prstGeom>
        </p:spPr>
        <p:txBody>
          <a:bodyPr wrap="square">
            <a:spAutoFit/>
          </a:bodyPr>
          <a:lstStyle/>
          <a:p>
            <a:r>
              <a:rPr lang="tr-TR" dirty="0">
                <a:solidFill>
                  <a:srgbClr val="FF0000"/>
                </a:solidFill>
              </a:rPr>
              <a:t>Peki korelasyon -1,00 ise grafiği nasıl görünmektedir? </a:t>
            </a:r>
          </a:p>
        </p:txBody>
      </p:sp>
      <p:pic>
        <p:nvPicPr>
          <p:cNvPr id="3" name="Resim 2">
            <a:extLst>
              <a:ext uri="{FF2B5EF4-FFF2-40B4-BE49-F238E27FC236}">
                <a16:creationId xmlns="" xmlns:a16="http://schemas.microsoft.com/office/drawing/2014/main" id="{CA9A236A-EF0F-4F1A-92D2-90B86553AFF7}"/>
              </a:ext>
            </a:extLst>
          </p:cNvPr>
          <p:cNvPicPr>
            <a:picLocks noChangeAspect="1"/>
          </p:cNvPicPr>
          <p:nvPr/>
        </p:nvPicPr>
        <p:blipFill>
          <a:blip r:embed="rId2"/>
          <a:stretch>
            <a:fillRect/>
          </a:stretch>
        </p:blipFill>
        <p:spPr>
          <a:xfrm>
            <a:off x="827584" y="1149457"/>
            <a:ext cx="2868301" cy="2705472"/>
          </a:xfrm>
          <a:prstGeom prst="rect">
            <a:avLst/>
          </a:prstGeom>
        </p:spPr>
      </p:pic>
      <p:pic>
        <p:nvPicPr>
          <p:cNvPr id="4" name="Resim 3">
            <a:extLst>
              <a:ext uri="{FF2B5EF4-FFF2-40B4-BE49-F238E27FC236}">
                <a16:creationId xmlns="" xmlns:a16="http://schemas.microsoft.com/office/drawing/2014/main" id="{85E53551-D811-4284-9154-81FC75293A07}"/>
              </a:ext>
            </a:extLst>
          </p:cNvPr>
          <p:cNvPicPr>
            <a:picLocks noChangeAspect="1"/>
          </p:cNvPicPr>
          <p:nvPr/>
        </p:nvPicPr>
        <p:blipFill>
          <a:blip r:embed="rId3"/>
          <a:stretch>
            <a:fillRect/>
          </a:stretch>
        </p:blipFill>
        <p:spPr>
          <a:xfrm>
            <a:off x="4203219" y="1233522"/>
            <a:ext cx="2868300" cy="2537343"/>
          </a:xfrm>
          <a:prstGeom prst="rect">
            <a:avLst/>
          </a:prstGeom>
        </p:spPr>
      </p:pic>
      <p:pic>
        <p:nvPicPr>
          <p:cNvPr id="6" name="Resim 5">
            <a:extLst>
              <a:ext uri="{FF2B5EF4-FFF2-40B4-BE49-F238E27FC236}">
                <a16:creationId xmlns="" xmlns:a16="http://schemas.microsoft.com/office/drawing/2014/main" id="{0105146D-A4D7-4D04-90A3-6EFB734A4876}"/>
              </a:ext>
            </a:extLst>
          </p:cNvPr>
          <p:cNvPicPr>
            <a:picLocks noChangeAspect="1"/>
          </p:cNvPicPr>
          <p:nvPr/>
        </p:nvPicPr>
        <p:blipFill>
          <a:blip r:embed="rId4"/>
          <a:stretch>
            <a:fillRect/>
          </a:stretch>
        </p:blipFill>
        <p:spPr>
          <a:xfrm>
            <a:off x="827583" y="3869254"/>
            <a:ext cx="2871963" cy="2705472"/>
          </a:xfrm>
          <a:prstGeom prst="rect">
            <a:avLst/>
          </a:prstGeom>
        </p:spPr>
      </p:pic>
      <p:pic>
        <p:nvPicPr>
          <p:cNvPr id="7" name="Resim 6">
            <a:extLst>
              <a:ext uri="{FF2B5EF4-FFF2-40B4-BE49-F238E27FC236}">
                <a16:creationId xmlns="" xmlns:a16="http://schemas.microsoft.com/office/drawing/2014/main" id="{C8F9C317-C2B3-49D6-8B0D-C643B3232DCC}"/>
              </a:ext>
            </a:extLst>
          </p:cNvPr>
          <p:cNvPicPr>
            <a:picLocks noChangeAspect="1"/>
          </p:cNvPicPr>
          <p:nvPr/>
        </p:nvPicPr>
        <p:blipFill>
          <a:blip r:embed="rId5"/>
          <a:stretch>
            <a:fillRect/>
          </a:stretch>
        </p:blipFill>
        <p:spPr>
          <a:xfrm>
            <a:off x="4355976" y="4086374"/>
            <a:ext cx="2868300" cy="2489929"/>
          </a:xfrm>
          <a:prstGeom prst="rect">
            <a:avLst/>
          </a:prstGeom>
        </p:spPr>
      </p:pic>
    </p:spTree>
    <p:extLst>
      <p:ext uri="{BB962C8B-B14F-4D97-AF65-F5344CB8AC3E}">
        <p14:creationId xmlns:p14="http://schemas.microsoft.com/office/powerpoint/2010/main" val="3181340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 xmlns:a16="http://schemas.microsoft.com/office/drawing/2014/main" id="{4D3E689A-8B04-4526-9E2A-2F46B4065EDD}"/>
              </a:ext>
            </a:extLst>
          </p:cNvPr>
          <p:cNvPicPr>
            <a:picLocks noChangeAspect="1"/>
          </p:cNvPicPr>
          <p:nvPr/>
        </p:nvPicPr>
        <p:blipFill>
          <a:blip r:embed="rId2"/>
          <a:stretch>
            <a:fillRect/>
          </a:stretch>
        </p:blipFill>
        <p:spPr>
          <a:xfrm>
            <a:off x="611560" y="620688"/>
            <a:ext cx="3435998" cy="2736304"/>
          </a:xfrm>
          <a:prstGeom prst="rect">
            <a:avLst/>
          </a:prstGeom>
        </p:spPr>
      </p:pic>
      <p:pic>
        <p:nvPicPr>
          <p:cNvPr id="3" name="Resim 2">
            <a:extLst>
              <a:ext uri="{FF2B5EF4-FFF2-40B4-BE49-F238E27FC236}">
                <a16:creationId xmlns="" xmlns:a16="http://schemas.microsoft.com/office/drawing/2014/main" id="{EAAD21EF-01D6-40EC-A85B-3347D3D397BE}"/>
              </a:ext>
            </a:extLst>
          </p:cNvPr>
          <p:cNvPicPr>
            <a:picLocks noChangeAspect="1"/>
          </p:cNvPicPr>
          <p:nvPr/>
        </p:nvPicPr>
        <p:blipFill>
          <a:blip r:embed="rId3"/>
          <a:stretch>
            <a:fillRect/>
          </a:stretch>
        </p:blipFill>
        <p:spPr>
          <a:xfrm>
            <a:off x="4545585" y="600441"/>
            <a:ext cx="2850038" cy="2612535"/>
          </a:xfrm>
          <a:prstGeom prst="rect">
            <a:avLst/>
          </a:prstGeom>
        </p:spPr>
      </p:pic>
    </p:spTree>
    <p:extLst>
      <p:ext uri="{BB962C8B-B14F-4D97-AF65-F5344CB8AC3E}">
        <p14:creationId xmlns:p14="http://schemas.microsoft.com/office/powerpoint/2010/main" val="19966827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Metin kutusu"/>
          <p:cNvSpPr txBox="1"/>
          <p:nvPr/>
        </p:nvSpPr>
        <p:spPr>
          <a:xfrm>
            <a:off x="777412" y="3698986"/>
            <a:ext cx="2198038" cy="369332"/>
          </a:xfrm>
          <a:prstGeom prst="rect">
            <a:avLst/>
          </a:prstGeom>
          <a:noFill/>
        </p:spPr>
        <p:txBody>
          <a:bodyPr wrap="none" rtlCol="0">
            <a:spAutoFit/>
          </a:bodyPr>
          <a:lstStyle/>
          <a:p>
            <a:r>
              <a:rPr lang="tr-TR" b="1" dirty="0">
                <a:solidFill>
                  <a:srgbClr val="C00000"/>
                </a:solidFill>
              </a:rPr>
              <a:t>Pozitif yönde ilişki</a:t>
            </a:r>
          </a:p>
        </p:txBody>
      </p:sp>
      <p:sp>
        <p:nvSpPr>
          <p:cNvPr id="9" name="8 Metin kutusu"/>
          <p:cNvSpPr txBox="1"/>
          <p:nvPr/>
        </p:nvSpPr>
        <p:spPr>
          <a:xfrm>
            <a:off x="3712954" y="3707360"/>
            <a:ext cx="2287806" cy="369332"/>
          </a:xfrm>
          <a:prstGeom prst="rect">
            <a:avLst/>
          </a:prstGeom>
          <a:noFill/>
        </p:spPr>
        <p:txBody>
          <a:bodyPr wrap="none" rtlCol="0">
            <a:spAutoFit/>
          </a:bodyPr>
          <a:lstStyle/>
          <a:p>
            <a:r>
              <a:rPr lang="tr-TR" b="1" dirty="0">
                <a:solidFill>
                  <a:srgbClr val="C00000"/>
                </a:solidFill>
              </a:rPr>
              <a:t>Negatif yönde ilişki</a:t>
            </a:r>
          </a:p>
        </p:txBody>
      </p:sp>
      <p:sp>
        <p:nvSpPr>
          <p:cNvPr id="10" name="9 Metin kutusu"/>
          <p:cNvSpPr txBox="1"/>
          <p:nvPr/>
        </p:nvSpPr>
        <p:spPr>
          <a:xfrm>
            <a:off x="7056046" y="3714752"/>
            <a:ext cx="1159292" cy="369332"/>
          </a:xfrm>
          <a:prstGeom prst="rect">
            <a:avLst/>
          </a:prstGeom>
          <a:noFill/>
        </p:spPr>
        <p:txBody>
          <a:bodyPr wrap="none" rtlCol="0">
            <a:spAutoFit/>
          </a:bodyPr>
          <a:lstStyle/>
          <a:p>
            <a:r>
              <a:rPr lang="tr-TR" b="1" dirty="0">
                <a:solidFill>
                  <a:srgbClr val="C00000"/>
                </a:solidFill>
              </a:rPr>
              <a:t>İlişki yok</a:t>
            </a:r>
          </a:p>
        </p:txBody>
      </p:sp>
      <p:sp>
        <p:nvSpPr>
          <p:cNvPr id="16" name="15 Sağ Ok"/>
          <p:cNvSpPr/>
          <p:nvPr>
            <p:custDataLst>
              <p:tags r:id="rId1"/>
            </p:custDataLst>
          </p:nvPr>
        </p:nvSpPr>
        <p:spPr>
          <a:xfrm>
            <a:off x="428596" y="3722144"/>
            <a:ext cx="285752" cy="357190"/>
          </a:xfrm>
          <a:prstGeom prst="right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tr-TR"/>
          </a:p>
        </p:txBody>
      </p:sp>
      <p:sp>
        <p:nvSpPr>
          <p:cNvPr id="20" name="19 Metin kutusu"/>
          <p:cNvSpPr txBox="1"/>
          <p:nvPr/>
        </p:nvSpPr>
        <p:spPr>
          <a:xfrm>
            <a:off x="817318" y="4294630"/>
            <a:ext cx="1867819" cy="369332"/>
          </a:xfrm>
          <a:prstGeom prst="rect">
            <a:avLst/>
          </a:prstGeom>
          <a:noFill/>
        </p:spPr>
        <p:txBody>
          <a:bodyPr wrap="none" rtlCol="0">
            <a:spAutoFit/>
          </a:bodyPr>
          <a:lstStyle/>
          <a:p>
            <a:pPr>
              <a:buFont typeface="Wingdings" pitchFamily="2" charset="2"/>
              <a:buChar char="§"/>
            </a:pPr>
            <a:r>
              <a:rPr lang="tr-TR" dirty="0"/>
              <a:t> Zeka ile başarı</a:t>
            </a:r>
          </a:p>
        </p:txBody>
      </p:sp>
      <p:sp>
        <p:nvSpPr>
          <p:cNvPr id="21" name="20 Metin kutusu"/>
          <p:cNvSpPr txBox="1"/>
          <p:nvPr/>
        </p:nvSpPr>
        <p:spPr>
          <a:xfrm>
            <a:off x="3738884" y="4357694"/>
            <a:ext cx="1983235" cy="369332"/>
          </a:xfrm>
          <a:prstGeom prst="rect">
            <a:avLst/>
          </a:prstGeom>
          <a:noFill/>
        </p:spPr>
        <p:txBody>
          <a:bodyPr wrap="none" rtlCol="0">
            <a:spAutoFit/>
          </a:bodyPr>
          <a:lstStyle/>
          <a:p>
            <a:pPr>
              <a:buFont typeface="Wingdings" pitchFamily="2" charset="2"/>
              <a:buChar char="§"/>
            </a:pPr>
            <a:r>
              <a:rPr lang="tr-TR" dirty="0"/>
              <a:t> Sigara ile sağlık</a:t>
            </a:r>
          </a:p>
        </p:txBody>
      </p:sp>
      <p:sp>
        <p:nvSpPr>
          <p:cNvPr id="22" name="21 Sağ Ok"/>
          <p:cNvSpPr/>
          <p:nvPr>
            <p:custDataLst>
              <p:tags r:id="rId2"/>
            </p:custDataLst>
          </p:nvPr>
        </p:nvSpPr>
        <p:spPr>
          <a:xfrm>
            <a:off x="3357554" y="3714752"/>
            <a:ext cx="285752" cy="357190"/>
          </a:xfrm>
          <a:prstGeom prst="right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tr-TR"/>
          </a:p>
        </p:txBody>
      </p:sp>
      <p:sp>
        <p:nvSpPr>
          <p:cNvPr id="25" name="24 Metin kutusu"/>
          <p:cNvSpPr txBox="1"/>
          <p:nvPr/>
        </p:nvSpPr>
        <p:spPr>
          <a:xfrm>
            <a:off x="3714744" y="4929198"/>
            <a:ext cx="2611933" cy="646331"/>
          </a:xfrm>
          <a:prstGeom prst="rect">
            <a:avLst/>
          </a:prstGeom>
          <a:noFill/>
        </p:spPr>
        <p:txBody>
          <a:bodyPr wrap="none" rtlCol="0">
            <a:spAutoFit/>
          </a:bodyPr>
          <a:lstStyle/>
          <a:p>
            <a:pPr>
              <a:buFont typeface="Wingdings" pitchFamily="2" charset="2"/>
              <a:buChar char="§"/>
            </a:pPr>
            <a:r>
              <a:rPr lang="tr-TR" dirty="0"/>
              <a:t> Yorgunluk seviyesi ile </a:t>
            </a:r>
          </a:p>
          <a:p>
            <a:r>
              <a:rPr lang="tr-TR" dirty="0"/>
              <a:t>   anlama düzeyi </a:t>
            </a:r>
          </a:p>
        </p:txBody>
      </p:sp>
      <p:sp>
        <p:nvSpPr>
          <p:cNvPr id="27" name="26 Sağ Ok"/>
          <p:cNvSpPr/>
          <p:nvPr>
            <p:custDataLst>
              <p:tags r:id="rId3"/>
            </p:custDataLst>
          </p:nvPr>
        </p:nvSpPr>
        <p:spPr>
          <a:xfrm>
            <a:off x="6643702" y="3714752"/>
            <a:ext cx="285752" cy="357190"/>
          </a:xfrm>
          <a:prstGeom prst="right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tr-TR"/>
          </a:p>
        </p:txBody>
      </p:sp>
      <p:sp>
        <p:nvSpPr>
          <p:cNvPr id="30" name="29 Metin kutusu"/>
          <p:cNvSpPr txBox="1"/>
          <p:nvPr/>
        </p:nvSpPr>
        <p:spPr>
          <a:xfrm>
            <a:off x="857224" y="4921806"/>
            <a:ext cx="2436436" cy="369332"/>
          </a:xfrm>
          <a:prstGeom prst="rect">
            <a:avLst/>
          </a:prstGeom>
          <a:noFill/>
        </p:spPr>
        <p:txBody>
          <a:bodyPr wrap="none" rtlCol="0">
            <a:spAutoFit/>
          </a:bodyPr>
          <a:lstStyle/>
          <a:p>
            <a:pPr>
              <a:buFont typeface="Wingdings" pitchFamily="2" charset="2"/>
              <a:buChar char="§"/>
            </a:pPr>
            <a:r>
              <a:rPr lang="tr-TR" dirty="0"/>
              <a:t> Yaş ile eğitim düzeyi</a:t>
            </a:r>
          </a:p>
        </p:txBody>
      </p:sp>
      <p:sp>
        <p:nvSpPr>
          <p:cNvPr id="31" name="30 Metin kutusu"/>
          <p:cNvSpPr txBox="1"/>
          <p:nvPr/>
        </p:nvSpPr>
        <p:spPr>
          <a:xfrm>
            <a:off x="7000892" y="5000636"/>
            <a:ext cx="1966308" cy="646331"/>
          </a:xfrm>
          <a:prstGeom prst="rect">
            <a:avLst/>
          </a:prstGeom>
          <a:noFill/>
        </p:spPr>
        <p:txBody>
          <a:bodyPr wrap="none" rtlCol="0">
            <a:spAutoFit/>
          </a:bodyPr>
          <a:lstStyle/>
          <a:p>
            <a:pPr>
              <a:buFont typeface="Wingdings" pitchFamily="2" charset="2"/>
              <a:buChar char="§"/>
            </a:pPr>
            <a:r>
              <a:rPr lang="tr-TR" dirty="0"/>
              <a:t> Ayakkabı no ile </a:t>
            </a:r>
          </a:p>
          <a:p>
            <a:r>
              <a:rPr lang="tr-TR" dirty="0"/>
              <a:t>  dersteki başarı </a:t>
            </a:r>
          </a:p>
        </p:txBody>
      </p:sp>
      <p:sp>
        <p:nvSpPr>
          <p:cNvPr id="32" name="31 Metin kutusu"/>
          <p:cNvSpPr txBox="1"/>
          <p:nvPr/>
        </p:nvSpPr>
        <p:spPr>
          <a:xfrm>
            <a:off x="6929454" y="4286256"/>
            <a:ext cx="1598515" cy="369332"/>
          </a:xfrm>
          <a:prstGeom prst="rect">
            <a:avLst/>
          </a:prstGeom>
          <a:noFill/>
        </p:spPr>
        <p:txBody>
          <a:bodyPr wrap="none" rtlCol="0">
            <a:spAutoFit/>
          </a:bodyPr>
          <a:lstStyle/>
          <a:p>
            <a:pPr>
              <a:buFont typeface="Wingdings" pitchFamily="2" charset="2"/>
              <a:buChar char="§"/>
            </a:pPr>
            <a:r>
              <a:rPr lang="tr-TR" dirty="0"/>
              <a:t> Boy ile zeka</a:t>
            </a:r>
          </a:p>
        </p:txBody>
      </p:sp>
      <p:sp>
        <p:nvSpPr>
          <p:cNvPr id="2" name="Metin kutusu 1"/>
          <p:cNvSpPr txBox="1"/>
          <p:nvPr/>
        </p:nvSpPr>
        <p:spPr>
          <a:xfrm>
            <a:off x="700543" y="548680"/>
            <a:ext cx="7572428" cy="646331"/>
          </a:xfrm>
          <a:prstGeom prst="rect">
            <a:avLst/>
          </a:prstGeom>
          <a:noFill/>
          <a:ln w="25400" cmpd="thickThin">
            <a:solidFill>
              <a:schemeClr val="accent2"/>
            </a:solidFill>
          </a:ln>
        </p:spPr>
        <p:txBody>
          <a:bodyPr wrap="square" rtlCol="0">
            <a:spAutoFit/>
          </a:bodyPr>
          <a:lstStyle/>
          <a:p>
            <a:r>
              <a:rPr lang="tr-TR" b="1" i="1" dirty="0">
                <a:solidFill>
                  <a:srgbClr val="C00000"/>
                </a:solidFill>
              </a:rPr>
              <a:t>Saçılma grafiğinin incelenmesi, iki değişken arasındaki ilişki hakkında bilgi edinmemizi sağlar.</a:t>
            </a:r>
          </a:p>
        </p:txBody>
      </p:sp>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1161" y="1568594"/>
            <a:ext cx="8431319" cy="21303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0101776"/>
      </p:ext>
    </p:extLst>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lide(fromBottom)">
                                      <p:cBhvr>
                                        <p:cTn id="7" dur="500"/>
                                        <p:tgtEl>
                                          <p:spTgt spid="16"/>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slide(fromBottom)">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2" presetClass="entr" presetSubtype="4"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slide(fromBottom)">
                                      <p:cBhvr>
                                        <p:cTn id="15" dur="500"/>
                                        <p:tgtEl>
                                          <p:spTgt spid="20"/>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grpId="0" nodeType="click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slide(fromBottom)">
                                      <p:cBhvr>
                                        <p:cTn id="20" dur="500"/>
                                        <p:tgtEl>
                                          <p:spTgt spid="30"/>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slide(fromBottom)">
                                      <p:cBhvr>
                                        <p:cTn id="25" dur="500"/>
                                        <p:tgtEl>
                                          <p:spTgt spid="22"/>
                                        </p:tgtEl>
                                      </p:cBhvr>
                                    </p:animEffect>
                                  </p:childTnLst>
                                </p:cTn>
                              </p:par>
                              <p:par>
                                <p:cTn id="26" presetID="12" presetClass="entr" presetSubtype="4"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slide(fromBottom)">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4" fill="hold" grpId="0" nodeType="click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slide(fromBottom)">
                                      <p:cBhvr>
                                        <p:cTn id="33" dur="500"/>
                                        <p:tgtEl>
                                          <p:spTgt spid="21"/>
                                        </p:tgtEl>
                                      </p:cBhvr>
                                    </p:animEffect>
                                  </p:childTnLst>
                                </p:cTn>
                              </p:par>
                            </p:childTnLst>
                          </p:cTn>
                        </p:par>
                      </p:childTnLst>
                    </p:cTn>
                  </p:par>
                  <p:par>
                    <p:cTn id="34" fill="hold">
                      <p:stCondLst>
                        <p:cond delay="indefinite"/>
                      </p:stCondLst>
                      <p:childTnLst>
                        <p:par>
                          <p:cTn id="35" fill="hold">
                            <p:stCondLst>
                              <p:cond delay="0"/>
                            </p:stCondLst>
                            <p:childTnLst>
                              <p:par>
                                <p:cTn id="36" presetID="12" presetClass="entr" presetSubtype="4" fill="hold" grpId="0" nodeType="click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slide(fromBottom)">
                                      <p:cBhvr>
                                        <p:cTn id="38" dur="500"/>
                                        <p:tgtEl>
                                          <p:spTgt spid="25"/>
                                        </p:tgtEl>
                                      </p:cBhvr>
                                    </p:animEffect>
                                  </p:childTnLst>
                                </p:cTn>
                              </p:par>
                            </p:childTnLst>
                          </p:cTn>
                        </p:par>
                      </p:childTnLst>
                    </p:cTn>
                  </p:par>
                  <p:par>
                    <p:cTn id="39" fill="hold">
                      <p:stCondLst>
                        <p:cond delay="indefinite"/>
                      </p:stCondLst>
                      <p:childTnLst>
                        <p:par>
                          <p:cTn id="40" fill="hold">
                            <p:stCondLst>
                              <p:cond delay="0"/>
                            </p:stCondLst>
                            <p:childTnLst>
                              <p:par>
                                <p:cTn id="41" presetID="12" presetClass="entr" presetSubtype="4" fill="hold" grpId="0" nodeType="click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slide(fromBottom)">
                                      <p:cBhvr>
                                        <p:cTn id="43" dur="500"/>
                                        <p:tgtEl>
                                          <p:spTgt spid="27"/>
                                        </p:tgtEl>
                                      </p:cBhvr>
                                    </p:animEffect>
                                  </p:childTnLst>
                                </p:cTn>
                              </p:par>
                              <p:par>
                                <p:cTn id="44" presetID="12" presetClass="entr" presetSubtype="4"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slide(fromBottom)">
                                      <p:cBhvr>
                                        <p:cTn id="46" dur="500"/>
                                        <p:tgtEl>
                                          <p:spTgt spid="10"/>
                                        </p:tgtEl>
                                      </p:cBhvr>
                                    </p:animEffect>
                                  </p:childTnLst>
                                </p:cTn>
                              </p:par>
                            </p:childTnLst>
                          </p:cTn>
                        </p:par>
                      </p:childTnLst>
                    </p:cTn>
                  </p:par>
                  <p:par>
                    <p:cTn id="47" fill="hold">
                      <p:stCondLst>
                        <p:cond delay="indefinite"/>
                      </p:stCondLst>
                      <p:childTnLst>
                        <p:par>
                          <p:cTn id="48" fill="hold">
                            <p:stCondLst>
                              <p:cond delay="0"/>
                            </p:stCondLst>
                            <p:childTnLst>
                              <p:par>
                                <p:cTn id="49" presetID="12" presetClass="entr" presetSubtype="4" fill="hold" grpId="0" nodeType="click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slide(fromBottom)">
                                      <p:cBhvr>
                                        <p:cTn id="51" dur="500"/>
                                        <p:tgtEl>
                                          <p:spTgt spid="32"/>
                                        </p:tgtEl>
                                      </p:cBhvr>
                                    </p:animEffect>
                                  </p:childTnLst>
                                </p:cTn>
                              </p:par>
                            </p:childTnLst>
                          </p:cTn>
                        </p:par>
                      </p:childTnLst>
                    </p:cTn>
                  </p:par>
                  <p:par>
                    <p:cTn id="52" fill="hold">
                      <p:stCondLst>
                        <p:cond delay="indefinite"/>
                      </p:stCondLst>
                      <p:childTnLst>
                        <p:par>
                          <p:cTn id="53" fill="hold">
                            <p:stCondLst>
                              <p:cond delay="0"/>
                            </p:stCondLst>
                            <p:childTnLst>
                              <p:par>
                                <p:cTn id="54" presetID="12" presetClass="entr" presetSubtype="4" fill="hold" grpId="0" nodeType="click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slide(fromBottom)">
                                      <p:cBhvr>
                                        <p:cTn id="5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6" grpId="0" animBg="1"/>
      <p:bldP spid="20" grpId="0"/>
      <p:bldP spid="21" grpId="0"/>
      <p:bldP spid="22" grpId="0" animBg="1"/>
      <p:bldP spid="25" grpId="0"/>
      <p:bldP spid="27" grpId="0" animBg="1"/>
      <p:bldP spid="30" grpId="0"/>
      <p:bldP spid="31" grpId="0"/>
      <p:bldP spid="3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Başlık"/>
          <p:cNvSpPr>
            <a:spLocks noGrp="1"/>
          </p:cNvSpPr>
          <p:nvPr>
            <p:ph type="title"/>
          </p:nvPr>
        </p:nvSpPr>
        <p:spPr/>
        <p:txBody>
          <a:bodyPr/>
          <a:lstStyle/>
          <a:p>
            <a:endParaRPr lang="tr-TR"/>
          </a:p>
        </p:txBody>
      </p:sp>
      <p:sp>
        <p:nvSpPr>
          <p:cNvPr id="7171" name="2 İçerik Yer Tutucusu"/>
          <p:cNvSpPr>
            <a:spLocks noGrp="1"/>
          </p:cNvSpPr>
          <p:nvPr>
            <p:ph idx="1"/>
          </p:nvPr>
        </p:nvSpPr>
        <p:spPr/>
        <p:txBody>
          <a:bodyPr/>
          <a:lstStyle/>
          <a:p>
            <a:endParaRPr lang="tr-TR"/>
          </a:p>
        </p:txBody>
      </p:sp>
      <p:pic>
        <p:nvPicPr>
          <p:cNvPr id="7172" name="Picture 2" descr="http://www.ichastaliklaridergisi.org/managete/fu_folder/1998-06/images/1998-5-6-416-419Sekil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8458200" cy="640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29284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p:txBody>
          <a:bodyPr>
            <a:normAutofit/>
          </a:bodyPr>
          <a:lstStyle/>
          <a:p>
            <a:r>
              <a:rPr lang="tr-TR" dirty="0">
                <a:solidFill>
                  <a:srgbClr val="FF0000"/>
                </a:solidFill>
              </a:rPr>
              <a:t>Korelasyon Katsayısının Yorumu</a:t>
            </a:r>
          </a:p>
        </p:txBody>
      </p:sp>
      <p:sp>
        <p:nvSpPr>
          <p:cNvPr id="3" name="İçerik Yer Tutucusu 2"/>
          <p:cNvSpPr>
            <a:spLocks noGrp="1"/>
          </p:cNvSpPr>
          <p:nvPr>
            <p:ph idx="1"/>
          </p:nvPr>
        </p:nvSpPr>
        <p:spPr>
          <a:xfrm>
            <a:off x="457199" y="1481328"/>
            <a:ext cx="8531525" cy="4525963"/>
          </a:xfrm>
        </p:spPr>
        <p:txBody>
          <a:bodyPr/>
          <a:lstStyle/>
          <a:p>
            <a:r>
              <a:rPr lang="tr-TR" sz="2400" dirty="0"/>
              <a:t>Eğitim ve sosyal bilimlerde genellikle (Köklü ve </a:t>
            </a:r>
            <a:r>
              <a:rPr lang="tr-TR" sz="2400" dirty="0" err="1"/>
              <a:t>diğ</a:t>
            </a:r>
            <a:r>
              <a:rPr lang="tr-TR" sz="2400" dirty="0"/>
              <a:t>., </a:t>
            </a:r>
            <a:r>
              <a:rPr lang="tr-TR" sz="2400" dirty="0" smtClean="0"/>
              <a:t>2007); </a:t>
            </a:r>
            <a:endParaRPr lang="tr-TR" sz="2400" dirty="0"/>
          </a:p>
          <a:p>
            <a:pPr marL="109728" indent="0">
              <a:buNone/>
            </a:pPr>
            <a:r>
              <a:rPr lang="tr-TR" dirty="0"/>
              <a:t>	</a:t>
            </a:r>
          </a:p>
          <a:p>
            <a:pPr marL="109728" indent="0">
              <a:buNone/>
            </a:pPr>
            <a:r>
              <a:rPr lang="tr-TR" dirty="0"/>
              <a:t>	</a:t>
            </a:r>
          </a:p>
        </p:txBody>
      </p:sp>
      <p:pic>
        <p:nvPicPr>
          <p:cNvPr id="5" name="Picture 2" descr="D:\Çalışmalar\ppt_clipart\uyarı.jpg"/>
          <p:cNvPicPr>
            <a:picLocks noChangeAspect="1" noChangeArrowheads="1"/>
          </p:cNvPicPr>
          <p:nvPr/>
        </p:nvPicPr>
        <p:blipFill>
          <a:blip r:embed="rId2" cstate="print"/>
          <a:srcRect/>
          <a:stretch>
            <a:fillRect/>
          </a:stretch>
        </p:blipFill>
        <p:spPr bwMode="auto">
          <a:xfrm>
            <a:off x="263318" y="5296408"/>
            <a:ext cx="1298086" cy="606551"/>
          </a:xfrm>
          <a:prstGeom prst="rect">
            <a:avLst/>
          </a:prstGeom>
          <a:noFill/>
        </p:spPr>
      </p:pic>
      <p:sp>
        <p:nvSpPr>
          <p:cNvPr id="6" name="Metin kutusu 5"/>
          <p:cNvSpPr txBox="1"/>
          <p:nvPr/>
        </p:nvSpPr>
        <p:spPr>
          <a:xfrm>
            <a:off x="1659168" y="5373216"/>
            <a:ext cx="7329557" cy="830997"/>
          </a:xfrm>
          <a:prstGeom prst="rect">
            <a:avLst/>
          </a:prstGeom>
          <a:noFill/>
        </p:spPr>
        <p:txBody>
          <a:bodyPr wrap="square" rtlCol="0">
            <a:spAutoFit/>
          </a:bodyPr>
          <a:lstStyle/>
          <a:p>
            <a:r>
              <a:rPr lang="tr-TR" sz="2400" dirty="0"/>
              <a:t>Korelasyon katsayısı neden-sonuç ilişkisi olarak </a:t>
            </a:r>
            <a:r>
              <a:rPr lang="tr-TR" sz="2400" dirty="0">
                <a:solidFill>
                  <a:srgbClr val="FF0000"/>
                </a:solidFill>
              </a:rPr>
              <a:t>yorumlanmaz!!!</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6138" y="2276872"/>
            <a:ext cx="4386858" cy="2651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22151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644728" y="1282150"/>
            <a:ext cx="8429652" cy="646331"/>
          </a:xfrm>
          <a:prstGeom prst="rect">
            <a:avLst/>
          </a:prstGeom>
        </p:spPr>
        <p:txBody>
          <a:bodyPr wrap="square">
            <a:spAutoFit/>
          </a:bodyPr>
          <a:lstStyle/>
          <a:p>
            <a:r>
              <a:rPr lang="tr-TR" dirty="0"/>
              <a:t>Bir grup öğrencinin tarih, coğrafya, felsefe ve yabancı dil testlerinden aldıkları puanlar arasındaki korelasyonlar aşağıdaki tabloda gösterilmiştir.</a:t>
            </a:r>
          </a:p>
        </p:txBody>
      </p:sp>
      <p:pic>
        <p:nvPicPr>
          <p:cNvPr id="90115" name="Picture 3"/>
          <p:cNvPicPr>
            <a:picLocks noChangeAspect="1" noChangeArrowheads="1"/>
          </p:cNvPicPr>
          <p:nvPr/>
        </p:nvPicPr>
        <p:blipFill>
          <a:blip r:embed="rId2" cstate="print"/>
          <a:srcRect/>
          <a:stretch>
            <a:fillRect/>
          </a:stretch>
        </p:blipFill>
        <p:spPr bwMode="auto">
          <a:xfrm>
            <a:off x="2073488" y="1853654"/>
            <a:ext cx="4786346" cy="2143140"/>
          </a:xfrm>
          <a:prstGeom prst="rect">
            <a:avLst/>
          </a:prstGeom>
          <a:noFill/>
          <a:ln w="9525">
            <a:noFill/>
            <a:miter lim="800000"/>
            <a:headEnd/>
            <a:tailEnd/>
          </a:ln>
          <a:effectLst/>
        </p:spPr>
      </p:pic>
      <p:sp>
        <p:nvSpPr>
          <p:cNvPr id="5" name="4 Dikdörtgen"/>
          <p:cNvSpPr/>
          <p:nvPr/>
        </p:nvSpPr>
        <p:spPr>
          <a:xfrm>
            <a:off x="501852" y="3925356"/>
            <a:ext cx="8786842" cy="2031325"/>
          </a:xfrm>
          <a:prstGeom prst="rect">
            <a:avLst/>
          </a:prstGeom>
        </p:spPr>
        <p:txBody>
          <a:bodyPr wrap="square">
            <a:spAutoFit/>
          </a:bodyPr>
          <a:lstStyle/>
          <a:p>
            <a:r>
              <a:rPr lang="tr-TR" b="1" dirty="0"/>
              <a:t>Bu tablodaki bilgilere dayanarak aşağıdaki sonuçlardan hangisine varılabilir?</a:t>
            </a:r>
          </a:p>
          <a:p>
            <a:endParaRPr lang="tr-TR" b="1" dirty="0"/>
          </a:p>
          <a:p>
            <a:r>
              <a:rPr lang="es-ES" b="1" dirty="0"/>
              <a:t>A) </a:t>
            </a:r>
            <a:r>
              <a:rPr lang="es-ES" dirty="0"/>
              <a:t>Yabancı dil testi en düşük ortalamaya sahiptir.</a:t>
            </a:r>
          </a:p>
          <a:p>
            <a:r>
              <a:rPr lang="tr-TR" b="1" dirty="0"/>
              <a:t>B) </a:t>
            </a:r>
            <a:r>
              <a:rPr lang="tr-TR" dirty="0"/>
              <a:t>Öğrenciler tarih ve coğrafya derslerinde çok başarısızdırlar.</a:t>
            </a:r>
          </a:p>
          <a:p>
            <a:r>
              <a:rPr lang="tr-TR" b="1" dirty="0"/>
              <a:t>C) </a:t>
            </a:r>
            <a:r>
              <a:rPr lang="tr-TR" dirty="0"/>
              <a:t>Felsefe ve yabancı dil testleri çok farklı özellikleri ölçmektedir.</a:t>
            </a:r>
          </a:p>
          <a:p>
            <a:r>
              <a:rPr lang="tr-TR" b="1" dirty="0"/>
              <a:t>D) </a:t>
            </a:r>
            <a:r>
              <a:rPr lang="tr-TR" dirty="0"/>
              <a:t>En yüksek ilişki felsefe ile tarih puanları arasındadır.</a:t>
            </a:r>
          </a:p>
          <a:p>
            <a:r>
              <a:rPr lang="tr-TR" b="1" dirty="0"/>
              <a:t>E) </a:t>
            </a:r>
            <a:r>
              <a:rPr lang="tr-TR" dirty="0"/>
              <a:t>En düşük ilişki tarih ile yabancı dil puanları arasındadır.</a:t>
            </a:r>
          </a:p>
        </p:txBody>
      </p:sp>
      <p:pic>
        <p:nvPicPr>
          <p:cNvPr id="6" name="Picture 5" descr="G:\temp\Grafik\icon\3d_icons\png\accept.png"/>
          <p:cNvPicPr>
            <a:picLocks noChangeAspect="1" noChangeArrowheads="1"/>
          </p:cNvPicPr>
          <p:nvPr/>
        </p:nvPicPr>
        <p:blipFill>
          <a:blip r:embed="rId3" cstate="print"/>
          <a:srcRect/>
          <a:stretch>
            <a:fillRect/>
          </a:stretch>
        </p:blipFill>
        <p:spPr bwMode="auto">
          <a:xfrm>
            <a:off x="501852" y="5282678"/>
            <a:ext cx="357190" cy="357190"/>
          </a:xfrm>
          <a:prstGeom prst="rect">
            <a:avLst/>
          </a:prstGeom>
          <a:noFill/>
        </p:spPr>
      </p:pic>
      <p:sp>
        <p:nvSpPr>
          <p:cNvPr id="2" name="Metin kutusu 1"/>
          <p:cNvSpPr txBox="1"/>
          <p:nvPr/>
        </p:nvSpPr>
        <p:spPr>
          <a:xfrm>
            <a:off x="709862" y="669249"/>
            <a:ext cx="998991" cy="461665"/>
          </a:xfrm>
          <a:prstGeom prst="rect">
            <a:avLst/>
          </a:prstGeom>
          <a:noFill/>
        </p:spPr>
        <p:txBody>
          <a:bodyPr wrap="none" rtlCol="0">
            <a:spAutoFit/>
          </a:bodyPr>
          <a:lstStyle/>
          <a:p>
            <a:r>
              <a:rPr lang="tr-TR" sz="2400" b="1" dirty="0">
                <a:solidFill>
                  <a:srgbClr val="FF0000"/>
                </a:solidFill>
              </a:rPr>
              <a:t>SORU</a:t>
            </a:r>
          </a:p>
        </p:txBody>
      </p:sp>
    </p:spTree>
    <p:extLst>
      <p:ext uri="{BB962C8B-B14F-4D97-AF65-F5344CB8AC3E}">
        <p14:creationId xmlns:p14="http://schemas.microsoft.com/office/powerpoint/2010/main" val="2226996028"/>
      </p:ext>
    </p:extLst>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Bottom)">
                                      <p:cBhvr>
                                        <p:cTn id="7" dur="500"/>
                                        <p:tgtEl>
                                          <p:spTgt spid="3"/>
                                        </p:tgtEl>
                                      </p:cBhvr>
                                    </p:animEffect>
                                  </p:childTnLst>
                                </p:cTn>
                              </p:par>
                              <p:par>
                                <p:cTn id="8" presetID="12" presetClass="entr" presetSubtype="4" fill="hold" nodeType="withEffect">
                                  <p:stCondLst>
                                    <p:cond delay="0"/>
                                  </p:stCondLst>
                                  <p:childTnLst>
                                    <p:set>
                                      <p:cBhvr>
                                        <p:cTn id="9" dur="1" fill="hold">
                                          <p:stCondLst>
                                            <p:cond delay="0"/>
                                          </p:stCondLst>
                                        </p:cTn>
                                        <p:tgtEl>
                                          <p:spTgt spid="90115"/>
                                        </p:tgtEl>
                                        <p:attrNameLst>
                                          <p:attrName>style.visibility</p:attrName>
                                        </p:attrNameLst>
                                      </p:cBhvr>
                                      <p:to>
                                        <p:strVal val="visible"/>
                                      </p:to>
                                    </p:set>
                                    <p:animEffect transition="in" filter="slide(fromBottom)">
                                      <p:cBhvr>
                                        <p:cTn id="10" dur="500"/>
                                        <p:tgtEl>
                                          <p:spTgt spid="90115"/>
                                        </p:tgtEl>
                                      </p:cBhvr>
                                    </p:animEffect>
                                  </p:childTnLst>
                                </p:cTn>
                              </p:par>
                              <p:par>
                                <p:cTn id="11" presetID="12" presetClass="entr" presetSubtype="4"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slide(fromBottom)">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57200" y="1481328"/>
            <a:ext cx="8579296" cy="4525963"/>
          </a:xfrm>
        </p:spPr>
        <p:txBody>
          <a:bodyPr>
            <a:normAutofit/>
          </a:bodyPr>
          <a:lstStyle/>
          <a:p>
            <a:r>
              <a:rPr lang="tr-TR" sz="2400" dirty="0"/>
              <a:t>İki değişken arasındaki ilişkinin derecesini belirlemek için </a:t>
            </a:r>
            <a:r>
              <a:rPr lang="tr-TR" sz="2400" dirty="0">
                <a:solidFill>
                  <a:srgbClr val="0070C0"/>
                </a:solidFill>
              </a:rPr>
              <a:t>farklı korelasyon katsayıları </a:t>
            </a:r>
            <a:r>
              <a:rPr lang="tr-TR" sz="2400" dirty="0"/>
              <a:t>geliştirilmiştir.</a:t>
            </a:r>
          </a:p>
          <a:p>
            <a:endParaRPr lang="tr-TR" sz="2400" dirty="0"/>
          </a:p>
          <a:p>
            <a:r>
              <a:rPr lang="tr-TR" sz="2400" dirty="0"/>
              <a:t>Hangi korelasyon katsayısının kullanılacağı;</a:t>
            </a:r>
          </a:p>
          <a:p>
            <a:pPr marL="109728" indent="0">
              <a:buNone/>
            </a:pPr>
            <a:r>
              <a:rPr lang="tr-TR" sz="2400" dirty="0"/>
              <a:t> • değişkenlerin hangi </a:t>
            </a:r>
            <a:r>
              <a:rPr lang="tr-TR" sz="2400" i="1" dirty="0">
                <a:solidFill>
                  <a:srgbClr val="C00000"/>
                </a:solidFill>
              </a:rPr>
              <a:t>ölçek düzeyinde </a:t>
            </a:r>
            <a:r>
              <a:rPr lang="tr-TR" sz="2400" dirty="0"/>
              <a:t>ölçüldüğüne</a:t>
            </a:r>
          </a:p>
          <a:p>
            <a:pPr marL="109728" indent="0">
              <a:buNone/>
            </a:pPr>
            <a:r>
              <a:rPr lang="tr-TR" sz="2400" dirty="0"/>
              <a:t> • değişkenlerin </a:t>
            </a:r>
            <a:r>
              <a:rPr lang="tr-TR" sz="2400" i="1" dirty="0">
                <a:solidFill>
                  <a:srgbClr val="C00000"/>
                </a:solidFill>
              </a:rPr>
              <a:t>sürekli veya süreksiz</a:t>
            </a:r>
            <a:r>
              <a:rPr lang="tr-TR" sz="2400" dirty="0"/>
              <a:t> olmalarına</a:t>
            </a:r>
          </a:p>
          <a:p>
            <a:pPr marL="109728" indent="0">
              <a:buNone/>
            </a:pPr>
            <a:r>
              <a:rPr lang="tr-TR" sz="2400" dirty="0"/>
              <a:t> • değişkenlerin </a:t>
            </a:r>
            <a:r>
              <a:rPr lang="tr-TR" sz="2400" i="1" dirty="0">
                <a:solidFill>
                  <a:srgbClr val="C00000"/>
                </a:solidFill>
              </a:rPr>
              <a:t>normal dağılıp dağılmamasına</a:t>
            </a:r>
          </a:p>
          <a:p>
            <a:pPr marL="109728" indent="0">
              <a:buNone/>
            </a:pPr>
            <a:r>
              <a:rPr lang="tr-TR" sz="2400" dirty="0"/>
              <a:t> • değişkenler arasındaki ilişkinin </a:t>
            </a:r>
            <a:r>
              <a:rPr lang="tr-TR" sz="2400" i="1" dirty="0">
                <a:solidFill>
                  <a:srgbClr val="C00000"/>
                </a:solidFill>
              </a:rPr>
              <a:t>doğrusal olup olmamasına</a:t>
            </a:r>
            <a:r>
              <a:rPr lang="tr-TR" sz="2400" dirty="0"/>
              <a:t> göre değişmektedir.</a:t>
            </a:r>
          </a:p>
        </p:txBody>
      </p:sp>
    </p:spTree>
    <p:extLst>
      <p:ext uri="{BB962C8B-B14F-4D97-AF65-F5344CB8AC3E}">
        <p14:creationId xmlns:p14="http://schemas.microsoft.com/office/powerpoint/2010/main" val="35691086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b="1" dirty="0" smtClean="0">
                <a:solidFill>
                  <a:srgbClr val="FF0000"/>
                </a:solidFill>
              </a:rPr>
              <a:t>Doğrusal İlişki</a:t>
            </a:r>
            <a:endParaRPr lang="tr-TR" sz="3200" b="1" dirty="0">
              <a:solidFill>
                <a:srgbClr val="FF0000"/>
              </a:solidFill>
            </a:endParaRPr>
          </a:p>
        </p:txBody>
      </p:sp>
      <p:sp>
        <p:nvSpPr>
          <p:cNvPr id="3" name="İçerik Yer Tutucusu 2"/>
          <p:cNvSpPr>
            <a:spLocks noGrp="1"/>
          </p:cNvSpPr>
          <p:nvPr>
            <p:ph idx="1"/>
          </p:nvPr>
        </p:nvSpPr>
        <p:spPr>
          <a:xfrm>
            <a:off x="539552" y="1556792"/>
            <a:ext cx="8352928" cy="4572000"/>
          </a:xfrm>
        </p:spPr>
        <p:txBody>
          <a:bodyPr>
            <a:normAutofit/>
          </a:bodyPr>
          <a:lstStyle/>
          <a:p>
            <a:pPr algn="just"/>
            <a:r>
              <a:rPr lang="tr-TR" sz="2000" dirty="0"/>
              <a:t>Veriler, bir doğru ile özetlenebilir</a:t>
            </a:r>
            <a:r>
              <a:rPr lang="tr-TR" sz="2000" dirty="0" smtClean="0"/>
              <a:t>.</a:t>
            </a:r>
            <a:endParaRPr lang="tr-TR" sz="2000" dirty="0"/>
          </a:p>
          <a:p>
            <a:pPr algn="just"/>
            <a:r>
              <a:rPr lang="tr-TR" sz="2000" dirty="0" smtClean="0"/>
              <a:t>Saçılma diyagramını </a:t>
            </a:r>
            <a:r>
              <a:rPr lang="tr-TR" sz="2000" dirty="0"/>
              <a:t>çevreleyen eğri dairesel ya da yatay elips şeklinde değildir. </a:t>
            </a:r>
            <a:endParaRPr lang="tr-TR" sz="2000" dirty="0" smtClean="0"/>
          </a:p>
          <a:p>
            <a:pPr algn="just"/>
            <a:r>
              <a:rPr lang="tr-TR" sz="2000" dirty="0" smtClean="0"/>
              <a:t>Doğrusal </a:t>
            </a:r>
            <a:r>
              <a:rPr lang="tr-TR" sz="2000" dirty="0"/>
              <a:t>ilişkide, X puanları artarken Y puanları da tek yönde değişme eğilimindedir. </a:t>
            </a:r>
          </a:p>
          <a:p>
            <a:pPr algn="just"/>
            <a:r>
              <a:rPr lang="tr-TR" sz="2000" dirty="0" smtClean="0"/>
              <a:t>Ders </a:t>
            </a:r>
            <a:r>
              <a:rPr lang="tr-TR" sz="2000" dirty="0"/>
              <a:t>çalışmaya ayrılan süre arttıkça sınavdan alınan puan artar (pozitif doğrusal ilişki) ya da sosyal medyada geçirilen zaman arttıkça sınavdan alınan puan azalır (negatif doğrusal ilişki</a:t>
            </a:r>
            <a:r>
              <a:rPr lang="tr-TR" sz="2000" dirty="0" smtClean="0"/>
              <a:t>)</a:t>
            </a:r>
            <a:r>
              <a:rPr lang="tr-TR" sz="2000" dirty="0"/>
              <a:t> </a:t>
            </a:r>
            <a:r>
              <a:rPr lang="tr-TR" sz="2000" dirty="0" smtClean="0"/>
              <a:t>(Köklü ve diğerleri, 2007).</a:t>
            </a:r>
            <a:endParaRPr lang="tr-TR" sz="20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4461823"/>
            <a:ext cx="5035649" cy="2279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90477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b="1" dirty="0" smtClean="0">
                <a:solidFill>
                  <a:srgbClr val="FF0000"/>
                </a:solidFill>
              </a:rPr>
              <a:t>Doğrusal Olmayan İlişki</a:t>
            </a:r>
            <a:endParaRPr lang="tr-TR" sz="3200" b="1" dirty="0">
              <a:solidFill>
                <a:srgbClr val="FF0000"/>
              </a:solidFill>
            </a:endParaRPr>
          </a:p>
        </p:txBody>
      </p:sp>
      <p:sp>
        <p:nvSpPr>
          <p:cNvPr id="3" name="İçerik Yer Tutucusu 2"/>
          <p:cNvSpPr>
            <a:spLocks noGrp="1"/>
          </p:cNvSpPr>
          <p:nvPr>
            <p:ph idx="1"/>
          </p:nvPr>
        </p:nvSpPr>
        <p:spPr>
          <a:xfrm>
            <a:off x="539552" y="1556792"/>
            <a:ext cx="8352928" cy="4572000"/>
          </a:xfrm>
        </p:spPr>
        <p:txBody>
          <a:bodyPr>
            <a:normAutofit/>
          </a:bodyPr>
          <a:lstStyle/>
          <a:p>
            <a:pPr algn="just"/>
            <a:r>
              <a:rPr lang="tr-TR" sz="2000" dirty="0" smtClean="0"/>
              <a:t>Eğer </a:t>
            </a:r>
            <a:r>
              <a:rPr lang="tr-TR" sz="2000" dirty="0"/>
              <a:t>bir ilişki doğrusal değilse, doğrusal olmayan ilişki olarak adlandırılır. </a:t>
            </a:r>
          </a:p>
          <a:p>
            <a:pPr algn="just"/>
            <a:r>
              <a:rPr lang="tr-TR" sz="2000" dirty="0" smtClean="0"/>
              <a:t>Doğrusal </a:t>
            </a:r>
            <a:r>
              <a:rPr lang="tr-TR" sz="2000" dirty="0"/>
              <a:t>olmama =veriler, bir doğru ile özetlenemez. X değerleri arttıkça Y değerleri sadece artma ya da sadece azalma eğiliminde değildir</a:t>
            </a:r>
            <a:r>
              <a:rPr lang="tr-TR" sz="2000" dirty="0" smtClean="0"/>
              <a:t>.</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33" y="3861048"/>
            <a:ext cx="9136167" cy="2883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15205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a:extLst>
              <a:ext uri="{FF2B5EF4-FFF2-40B4-BE49-F238E27FC236}">
                <a16:creationId xmlns="" xmlns:a16="http://schemas.microsoft.com/office/drawing/2014/main" id="{491848F3-17F1-4803-A060-0E429E95DE80}"/>
              </a:ext>
            </a:extLst>
          </p:cNvPr>
          <p:cNvSpPr/>
          <p:nvPr/>
        </p:nvSpPr>
        <p:spPr>
          <a:xfrm>
            <a:off x="467544" y="404664"/>
            <a:ext cx="8208912" cy="1200329"/>
          </a:xfrm>
          <a:prstGeom prst="rect">
            <a:avLst/>
          </a:prstGeom>
        </p:spPr>
        <p:txBody>
          <a:bodyPr wrap="square">
            <a:spAutoFit/>
          </a:bodyPr>
          <a:lstStyle/>
          <a:p>
            <a:pPr algn="just"/>
            <a:r>
              <a:rPr lang="tr-TR" dirty="0"/>
              <a:t>Noktaların merkezlerini en uygun biçimde gösteren doğru, regresyon doğrusudur. Regresyon doğrusu eksenlere paralelse ilişki yok</a:t>
            </a:r>
            <a:r>
              <a:rPr lang="tr-TR" dirty="0" smtClean="0"/>
              <a:t>. Bazı </a:t>
            </a:r>
            <a:r>
              <a:rPr lang="tr-TR" dirty="0"/>
              <a:t>araştırmacılar korelasyonu nokta dağılımı şeklinde göstermektense </a:t>
            </a:r>
            <a:r>
              <a:rPr lang="tr-TR" dirty="0">
                <a:solidFill>
                  <a:srgbClr val="FF0000"/>
                </a:solidFill>
              </a:rPr>
              <a:t>bir çizgi (doğru) ile</a:t>
            </a:r>
            <a:r>
              <a:rPr lang="tr-TR" dirty="0"/>
              <a:t> göstermeyi tercih etmektedirler. </a:t>
            </a:r>
          </a:p>
        </p:txBody>
      </p:sp>
      <p:pic>
        <p:nvPicPr>
          <p:cNvPr id="5" name="Resim 4">
            <a:extLst>
              <a:ext uri="{FF2B5EF4-FFF2-40B4-BE49-F238E27FC236}">
                <a16:creationId xmlns="" xmlns:a16="http://schemas.microsoft.com/office/drawing/2014/main" id="{F566FA8F-C400-4A74-9980-71EC316D4587}"/>
              </a:ext>
            </a:extLst>
          </p:cNvPr>
          <p:cNvPicPr>
            <a:picLocks noChangeAspect="1"/>
          </p:cNvPicPr>
          <p:nvPr/>
        </p:nvPicPr>
        <p:blipFill>
          <a:blip r:embed="rId2"/>
          <a:stretch>
            <a:fillRect/>
          </a:stretch>
        </p:blipFill>
        <p:spPr>
          <a:xfrm>
            <a:off x="23308" y="1700808"/>
            <a:ext cx="2846828" cy="2448272"/>
          </a:xfrm>
          <a:prstGeom prst="rect">
            <a:avLst/>
          </a:prstGeom>
        </p:spPr>
      </p:pic>
      <p:pic>
        <p:nvPicPr>
          <p:cNvPr id="6" name="Resim 5">
            <a:extLst>
              <a:ext uri="{FF2B5EF4-FFF2-40B4-BE49-F238E27FC236}">
                <a16:creationId xmlns="" xmlns:a16="http://schemas.microsoft.com/office/drawing/2014/main" id="{78AFE636-D306-4091-848A-EEC76CCE7BE9}"/>
              </a:ext>
            </a:extLst>
          </p:cNvPr>
          <p:cNvPicPr>
            <a:picLocks noChangeAspect="1"/>
          </p:cNvPicPr>
          <p:nvPr/>
        </p:nvPicPr>
        <p:blipFill>
          <a:blip r:embed="rId3"/>
          <a:stretch>
            <a:fillRect/>
          </a:stretch>
        </p:blipFill>
        <p:spPr>
          <a:xfrm>
            <a:off x="2728781" y="1930742"/>
            <a:ext cx="2575436" cy="2218338"/>
          </a:xfrm>
          <a:prstGeom prst="rect">
            <a:avLst/>
          </a:prstGeom>
        </p:spPr>
      </p:pic>
      <p:pic>
        <p:nvPicPr>
          <p:cNvPr id="7" name="Resim 6">
            <a:extLst>
              <a:ext uri="{FF2B5EF4-FFF2-40B4-BE49-F238E27FC236}">
                <a16:creationId xmlns="" xmlns:a16="http://schemas.microsoft.com/office/drawing/2014/main" id="{D726A71F-D61A-4B4D-8558-107035775CD9}"/>
              </a:ext>
            </a:extLst>
          </p:cNvPr>
          <p:cNvPicPr>
            <a:picLocks noChangeAspect="1"/>
          </p:cNvPicPr>
          <p:nvPr/>
        </p:nvPicPr>
        <p:blipFill>
          <a:blip r:embed="rId4"/>
          <a:stretch>
            <a:fillRect/>
          </a:stretch>
        </p:blipFill>
        <p:spPr>
          <a:xfrm>
            <a:off x="5292080" y="1748234"/>
            <a:ext cx="2453591" cy="2112814"/>
          </a:xfrm>
          <a:prstGeom prst="rect">
            <a:avLst/>
          </a:prstGeom>
        </p:spPr>
      </p:pic>
      <p:pic>
        <p:nvPicPr>
          <p:cNvPr id="8" name="Resim 7">
            <a:extLst>
              <a:ext uri="{FF2B5EF4-FFF2-40B4-BE49-F238E27FC236}">
                <a16:creationId xmlns="" xmlns:a16="http://schemas.microsoft.com/office/drawing/2014/main" id="{4A409553-A275-464F-8B29-65BDCC74B624}"/>
              </a:ext>
            </a:extLst>
          </p:cNvPr>
          <p:cNvPicPr>
            <a:picLocks noChangeAspect="1"/>
          </p:cNvPicPr>
          <p:nvPr/>
        </p:nvPicPr>
        <p:blipFill>
          <a:blip r:embed="rId5"/>
          <a:stretch>
            <a:fillRect/>
          </a:stretch>
        </p:blipFill>
        <p:spPr>
          <a:xfrm>
            <a:off x="6516216" y="2998693"/>
            <a:ext cx="2784668" cy="2374523"/>
          </a:xfrm>
          <a:prstGeom prst="rect">
            <a:avLst/>
          </a:prstGeom>
        </p:spPr>
      </p:pic>
      <p:pic>
        <p:nvPicPr>
          <p:cNvPr id="9" name="Resim 8">
            <a:extLst>
              <a:ext uri="{FF2B5EF4-FFF2-40B4-BE49-F238E27FC236}">
                <a16:creationId xmlns="" xmlns:a16="http://schemas.microsoft.com/office/drawing/2014/main" id="{44654CC8-80C4-44CF-878E-5ED49B29C649}"/>
              </a:ext>
            </a:extLst>
          </p:cNvPr>
          <p:cNvPicPr>
            <a:picLocks noChangeAspect="1"/>
          </p:cNvPicPr>
          <p:nvPr/>
        </p:nvPicPr>
        <p:blipFill>
          <a:blip r:embed="rId6"/>
          <a:stretch>
            <a:fillRect/>
          </a:stretch>
        </p:blipFill>
        <p:spPr>
          <a:xfrm>
            <a:off x="352516" y="4491001"/>
            <a:ext cx="2517619" cy="2322375"/>
          </a:xfrm>
          <a:prstGeom prst="rect">
            <a:avLst/>
          </a:prstGeom>
        </p:spPr>
      </p:pic>
      <p:pic>
        <p:nvPicPr>
          <p:cNvPr id="10" name="Resim 9">
            <a:extLst>
              <a:ext uri="{FF2B5EF4-FFF2-40B4-BE49-F238E27FC236}">
                <a16:creationId xmlns="" xmlns:a16="http://schemas.microsoft.com/office/drawing/2014/main" id="{0D7337ED-4DE6-4D5D-B8C9-DDD242E30335}"/>
              </a:ext>
            </a:extLst>
          </p:cNvPr>
          <p:cNvPicPr>
            <a:picLocks noChangeAspect="1"/>
          </p:cNvPicPr>
          <p:nvPr/>
        </p:nvPicPr>
        <p:blipFill>
          <a:blip r:embed="rId7"/>
          <a:stretch>
            <a:fillRect/>
          </a:stretch>
        </p:blipFill>
        <p:spPr>
          <a:xfrm>
            <a:off x="2927952" y="4508745"/>
            <a:ext cx="2724167" cy="2376639"/>
          </a:xfrm>
          <a:prstGeom prst="rect">
            <a:avLst/>
          </a:prstGeom>
        </p:spPr>
      </p:pic>
      <p:pic>
        <p:nvPicPr>
          <p:cNvPr id="11" name="Resim 10">
            <a:extLst>
              <a:ext uri="{FF2B5EF4-FFF2-40B4-BE49-F238E27FC236}">
                <a16:creationId xmlns="" xmlns:a16="http://schemas.microsoft.com/office/drawing/2014/main" id="{FA42921C-B995-47D0-B7F0-40CB4E87C4CC}"/>
              </a:ext>
            </a:extLst>
          </p:cNvPr>
          <p:cNvPicPr>
            <a:picLocks noChangeAspect="1"/>
          </p:cNvPicPr>
          <p:nvPr/>
        </p:nvPicPr>
        <p:blipFill>
          <a:blip r:embed="rId8"/>
          <a:stretch>
            <a:fillRect/>
          </a:stretch>
        </p:blipFill>
        <p:spPr>
          <a:xfrm>
            <a:off x="5652119" y="4700563"/>
            <a:ext cx="2609324" cy="2112813"/>
          </a:xfrm>
          <a:prstGeom prst="rect">
            <a:avLst/>
          </a:prstGeom>
        </p:spPr>
      </p:pic>
    </p:spTree>
    <p:extLst>
      <p:ext uri="{BB962C8B-B14F-4D97-AF65-F5344CB8AC3E}">
        <p14:creationId xmlns:p14="http://schemas.microsoft.com/office/powerpoint/2010/main" val="31730292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txBox="1">
            <a:spLocks/>
          </p:cNvSpPr>
          <p:nvPr/>
        </p:nvSpPr>
        <p:spPr>
          <a:xfrm>
            <a:off x="673224" y="2564904"/>
            <a:ext cx="8579296" cy="1143000"/>
          </a:xfrm>
          <a:prstGeom prst="rect">
            <a:avLst/>
          </a:prstGeom>
        </p:spPr>
        <p:txBody>
          <a:bodyPr>
            <a:normAutofit/>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r>
              <a:rPr lang="tr-TR" sz="3200" b="1" dirty="0" smtClean="0">
                <a:solidFill>
                  <a:srgbClr val="C00000"/>
                </a:solidFill>
              </a:rPr>
              <a:t>Farklı Korelasyon Hesaplama Yöntemleri</a:t>
            </a:r>
            <a:endParaRPr lang="tr-TR" sz="3200" b="1" dirty="0">
              <a:solidFill>
                <a:srgbClr val="C00000"/>
              </a:solidFill>
            </a:endParaRPr>
          </a:p>
        </p:txBody>
      </p:sp>
    </p:spTree>
    <p:extLst>
      <p:ext uri="{BB962C8B-B14F-4D97-AF65-F5344CB8AC3E}">
        <p14:creationId xmlns:p14="http://schemas.microsoft.com/office/powerpoint/2010/main" val="6216593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a:xfrm>
            <a:off x="457200" y="274638"/>
            <a:ext cx="8579296" cy="1143000"/>
          </a:xfrm>
        </p:spPr>
        <p:txBody>
          <a:bodyPr>
            <a:normAutofit/>
          </a:bodyPr>
          <a:lstStyle/>
          <a:p>
            <a:r>
              <a:rPr lang="tr-TR" sz="2400" b="1" dirty="0">
                <a:solidFill>
                  <a:srgbClr val="C00000"/>
                </a:solidFill>
              </a:rPr>
              <a:t>1) </a:t>
            </a:r>
            <a:r>
              <a:rPr lang="tr-TR" sz="2400" b="1" dirty="0" err="1">
                <a:solidFill>
                  <a:srgbClr val="C00000"/>
                </a:solidFill>
              </a:rPr>
              <a:t>Pearson</a:t>
            </a:r>
            <a:r>
              <a:rPr lang="tr-TR" sz="2400" b="1" dirty="0">
                <a:solidFill>
                  <a:srgbClr val="C00000"/>
                </a:solidFill>
              </a:rPr>
              <a:t> Momentler Çarpımı Korelasyon Katsayısı </a:t>
            </a:r>
            <a:r>
              <a:rPr lang="tr-TR" sz="2400" b="1" dirty="0" smtClean="0">
                <a:solidFill>
                  <a:srgbClr val="C00000"/>
                </a:solidFill>
              </a:rPr>
              <a:t>(r)</a:t>
            </a:r>
            <a:endParaRPr lang="tr-TR" sz="2400" b="1" dirty="0">
              <a:solidFill>
                <a:srgbClr val="C00000"/>
              </a:solidFill>
            </a:endParaRPr>
          </a:p>
        </p:txBody>
      </p:sp>
      <p:sp>
        <p:nvSpPr>
          <p:cNvPr id="2" name="İçerik Yer Tutucusu 1"/>
          <p:cNvSpPr>
            <a:spLocks noGrp="1"/>
          </p:cNvSpPr>
          <p:nvPr>
            <p:ph idx="1"/>
          </p:nvPr>
        </p:nvSpPr>
        <p:spPr>
          <a:xfrm>
            <a:off x="457200" y="1268760"/>
            <a:ext cx="8229600" cy="4876800"/>
          </a:xfrm>
        </p:spPr>
        <p:txBody>
          <a:bodyPr>
            <a:normAutofit/>
          </a:bodyPr>
          <a:lstStyle/>
          <a:p>
            <a:pPr marL="452628" indent="-342900"/>
            <a:r>
              <a:rPr lang="tr-TR" sz="2000" dirty="0"/>
              <a:t>En az eşit aralıklı ölçek düzeyinde ölçülen iki sürekli değişken arasındaki doğrusal ilişkinin derecesinin belirlenmesinde kullanılır. </a:t>
            </a:r>
            <a:endParaRPr lang="tr-TR" sz="2000" dirty="0" smtClean="0"/>
          </a:p>
          <a:p>
            <a:pPr marL="452628" indent="-342900"/>
            <a:endParaRPr lang="tr-TR" sz="2000" dirty="0" smtClean="0"/>
          </a:p>
          <a:p>
            <a:pPr marL="452628" indent="-342900"/>
            <a:r>
              <a:rPr lang="tr-TR" sz="2000" dirty="0" smtClean="0"/>
              <a:t>A </a:t>
            </a:r>
            <a:r>
              <a:rPr lang="tr-TR" sz="2000" dirty="0"/>
              <a:t>ve B değişkenleri arasında manidar bir ilişki var mıdır? sorusunun cevabı </a:t>
            </a:r>
            <a:r>
              <a:rPr lang="tr-TR" sz="2000" dirty="0" smtClean="0"/>
              <a:t>aranır.</a:t>
            </a:r>
          </a:p>
          <a:p>
            <a:pPr marL="452628" indent="-342900"/>
            <a:endParaRPr lang="tr-TR" sz="2000" dirty="0"/>
          </a:p>
          <a:p>
            <a:pPr marL="452628" indent="-342900"/>
            <a:r>
              <a:rPr lang="tr-TR" sz="2000" dirty="0" smtClean="0"/>
              <a:t>Bu </a:t>
            </a:r>
            <a:r>
              <a:rPr lang="tr-TR" sz="2000" dirty="0"/>
              <a:t>katsayının hesaplanması için varsayımlar:</a:t>
            </a:r>
          </a:p>
          <a:p>
            <a:pPr lvl="1">
              <a:buFont typeface="Wingdings" pitchFamily="2" charset="2"/>
              <a:buChar char="ü"/>
            </a:pPr>
            <a:r>
              <a:rPr lang="tr-TR" sz="1800" dirty="0"/>
              <a:t>değişkenler sürekli ve en azında eşit aralıklı ölçek düzeyinde olmalı</a:t>
            </a:r>
          </a:p>
          <a:p>
            <a:pPr lvl="1">
              <a:buFont typeface="Wingdings" pitchFamily="2" charset="2"/>
              <a:buChar char="ü"/>
            </a:pPr>
            <a:r>
              <a:rPr lang="tr-TR" sz="1800" dirty="0"/>
              <a:t>değişkenler normal dağılıma sahip olmalı</a:t>
            </a:r>
          </a:p>
          <a:p>
            <a:pPr lvl="1">
              <a:buFont typeface="Wingdings" pitchFamily="2" charset="2"/>
              <a:buChar char="ü"/>
            </a:pPr>
            <a:r>
              <a:rPr lang="tr-TR" sz="1800" dirty="0"/>
              <a:t>değişkenler arasındaki ilişki doğrusal olmalı</a:t>
            </a:r>
          </a:p>
          <a:p>
            <a:pPr>
              <a:buFont typeface="Wingdings" pitchFamily="2" charset="2"/>
              <a:buChar char="ü"/>
            </a:pPr>
            <a:endParaRPr lang="tr-TR" sz="2000" dirty="0"/>
          </a:p>
          <a:p>
            <a:pPr>
              <a:buFont typeface="Wingdings" pitchFamily="2" charset="2"/>
              <a:buChar char="ü"/>
            </a:pPr>
            <a:endParaRPr lang="tr-TR" sz="2000" dirty="0"/>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5157192"/>
            <a:ext cx="5033732" cy="122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962603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a:xfrm>
            <a:off x="323528" y="692696"/>
            <a:ext cx="1944216" cy="778098"/>
          </a:xfrm>
        </p:spPr>
        <p:txBody>
          <a:bodyPr/>
          <a:lstStyle/>
          <a:p>
            <a:r>
              <a:rPr lang="tr-TR" dirty="0"/>
              <a:t>Örnek:</a:t>
            </a:r>
          </a:p>
        </p:txBody>
      </p:sp>
      <p:graphicFrame>
        <p:nvGraphicFramePr>
          <p:cNvPr id="4" name="Tablo 3"/>
          <p:cNvGraphicFramePr>
            <a:graphicFrameLocks noGrp="1"/>
          </p:cNvGraphicFramePr>
          <p:nvPr>
            <p:extLst>
              <p:ext uri="{D42A27DB-BD31-4B8C-83A1-F6EECF244321}">
                <p14:modId xmlns:p14="http://schemas.microsoft.com/office/powerpoint/2010/main" val="2656326583"/>
              </p:ext>
            </p:extLst>
          </p:nvPr>
        </p:nvGraphicFramePr>
        <p:xfrm>
          <a:off x="1403648" y="2636912"/>
          <a:ext cx="4752528" cy="2494280"/>
        </p:xfrm>
        <a:graphic>
          <a:graphicData uri="http://schemas.openxmlformats.org/drawingml/2006/table">
            <a:tbl>
              <a:tblPr firstRow="1" bandRow="1">
                <a:tableStyleId>{5C22544A-7EE6-4342-B048-85BDC9FD1C3A}</a:tableStyleId>
              </a:tblPr>
              <a:tblGrid>
                <a:gridCol w="1213411">
                  <a:extLst>
                    <a:ext uri="{9D8B030D-6E8A-4147-A177-3AD203B41FA5}">
                      <a16:colId xmlns="" xmlns:a16="http://schemas.microsoft.com/office/drawing/2014/main" val="20000"/>
                    </a:ext>
                  </a:extLst>
                </a:gridCol>
                <a:gridCol w="1738917">
                  <a:extLst>
                    <a:ext uri="{9D8B030D-6E8A-4147-A177-3AD203B41FA5}">
                      <a16:colId xmlns="" xmlns:a16="http://schemas.microsoft.com/office/drawing/2014/main" val="20001"/>
                    </a:ext>
                  </a:extLst>
                </a:gridCol>
                <a:gridCol w="1800200">
                  <a:extLst>
                    <a:ext uri="{9D8B030D-6E8A-4147-A177-3AD203B41FA5}">
                      <a16:colId xmlns="" xmlns:a16="http://schemas.microsoft.com/office/drawing/2014/main" val="20002"/>
                    </a:ext>
                  </a:extLst>
                </a:gridCol>
              </a:tblGrid>
              <a:tr h="370840">
                <a:tc>
                  <a:txBody>
                    <a:bodyPr/>
                    <a:lstStyle/>
                    <a:p>
                      <a:pPr algn="ctr"/>
                      <a:r>
                        <a:rPr lang="tr-TR" dirty="0"/>
                        <a:t>Birey</a:t>
                      </a:r>
                    </a:p>
                  </a:txBody>
                  <a:tcPr/>
                </a:tc>
                <a:tc>
                  <a:txBody>
                    <a:bodyPr/>
                    <a:lstStyle/>
                    <a:p>
                      <a:pPr algn="ctr"/>
                      <a:r>
                        <a:rPr lang="tr-TR" dirty="0"/>
                        <a:t>Çalışma Saati (X)</a:t>
                      </a:r>
                    </a:p>
                  </a:txBody>
                  <a:tcPr/>
                </a:tc>
                <a:tc>
                  <a:txBody>
                    <a:bodyPr/>
                    <a:lstStyle/>
                    <a:p>
                      <a:pPr algn="ctr"/>
                      <a:r>
                        <a:rPr lang="tr-TR" dirty="0"/>
                        <a:t>Başarı Puanı (Y)</a:t>
                      </a:r>
                    </a:p>
                  </a:txBody>
                  <a:tcPr/>
                </a:tc>
                <a:extLst>
                  <a:ext uri="{0D108BD9-81ED-4DB2-BD59-A6C34878D82A}">
                    <a16:rowId xmlns="" xmlns:a16="http://schemas.microsoft.com/office/drawing/2014/main" val="10000"/>
                  </a:ext>
                </a:extLst>
              </a:tr>
              <a:tr h="370840">
                <a:tc>
                  <a:txBody>
                    <a:bodyPr/>
                    <a:lstStyle/>
                    <a:p>
                      <a:pPr algn="ctr"/>
                      <a:r>
                        <a:rPr lang="tr-TR" dirty="0"/>
                        <a:t>1</a:t>
                      </a:r>
                    </a:p>
                  </a:txBody>
                  <a:tcPr/>
                </a:tc>
                <a:tc>
                  <a:txBody>
                    <a:bodyPr/>
                    <a:lstStyle/>
                    <a:p>
                      <a:pPr algn="ctr"/>
                      <a:r>
                        <a:rPr lang="tr-TR" dirty="0"/>
                        <a:t>2</a:t>
                      </a:r>
                    </a:p>
                  </a:txBody>
                  <a:tcPr/>
                </a:tc>
                <a:tc>
                  <a:txBody>
                    <a:bodyPr/>
                    <a:lstStyle/>
                    <a:p>
                      <a:pPr algn="ctr"/>
                      <a:r>
                        <a:rPr lang="tr-TR" dirty="0"/>
                        <a:t>3</a:t>
                      </a:r>
                    </a:p>
                  </a:txBody>
                  <a:tcPr/>
                </a:tc>
                <a:extLst>
                  <a:ext uri="{0D108BD9-81ED-4DB2-BD59-A6C34878D82A}">
                    <a16:rowId xmlns="" xmlns:a16="http://schemas.microsoft.com/office/drawing/2014/main" val="10001"/>
                  </a:ext>
                </a:extLst>
              </a:tr>
              <a:tr h="370840">
                <a:tc>
                  <a:txBody>
                    <a:bodyPr/>
                    <a:lstStyle/>
                    <a:p>
                      <a:pPr algn="ctr"/>
                      <a:r>
                        <a:rPr lang="tr-TR" dirty="0"/>
                        <a:t>2</a:t>
                      </a:r>
                    </a:p>
                  </a:txBody>
                  <a:tcPr/>
                </a:tc>
                <a:tc>
                  <a:txBody>
                    <a:bodyPr/>
                    <a:lstStyle/>
                    <a:p>
                      <a:pPr algn="ctr"/>
                      <a:r>
                        <a:rPr lang="tr-TR" dirty="0"/>
                        <a:t>4</a:t>
                      </a:r>
                    </a:p>
                  </a:txBody>
                  <a:tcPr/>
                </a:tc>
                <a:tc>
                  <a:txBody>
                    <a:bodyPr/>
                    <a:lstStyle/>
                    <a:p>
                      <a:pPr algn="ctr"/>
                      <a:r>
                        <a:rPr lang="tr-TR" dirty="0"/>
                        <a:t>5</a:t>
                      </a:r>
                    </a:p>
                  </a:txBody>
                  <a:tcPr/>
                </a:tc>
                <a:extLst>
                  <a:ext uri="{0D108BD9-81ED-4DB2-BD59-A6C34878D82A}">
                    <a16:rowId xmlns="" xmlns:a16="http://schemas.microsoft.com/office/drawing/2014/main" val="10002"/>
                  </a:ext>
                </a:extLst>
              </a:tr>
              <a:tr h="370840">
                <a:tc>
                  <a:txBody>
                    <a:bodyPr/>
                    <a:lstStyle/>
                    <a:p>
                      <a:pPr algn="ctr"/>
                      <a:r>
                        <a:rPr lang="tr-TR" dirty="0"/>
                        <a:t>3</a:t>
                      </a:r>
                    </a:p>
                  </a:txBody>
                  <a:tcPr/>
                </a:tc>
                <a:tc>
                  <a:txBody>
                    <a:bodyPr/>
                    <a:lstStyle/>
                    <a:p>
                      <a:pPr algn="ctr"/>
                      <a:r>
                        <a:rPr lang="tr-TR" dirty="0"/>
                        <a:t>1</a:t>
                      </a:r>
                    </a:p>
                  </a:txBody>
                  <a:tcPr/>
                </a:tc>
                <a:tc>
                  <a:txBody>
                    <a:bodyPr/>
                    <a:lstStyle/>
                    <a:p>
                      <a:pPr algn="ctr"/>
                      <a:r>
                        <a:rPr lang="tr-TR" dirty="0"/>
                        <a:t>1</a:t>
                      </a:r>
                    </a:p>
                  </a:txBody>
                  <a:tcPr/>
                </a:tc>
                <a:extLst>
                  <a:ext uri="{0D108BD9-81ED-4DB2-BD59-A6C34878D82A}">
                    <a16:rowId xmlns="" xmlns:a16="http://schemas.microsoft.com/office/drawing/2014/main" val="10003"/>
                  </a:ext>
                </a:extLst>
              </a:tr>
              <a:tr h="370840">
                <a:tc>
                  <a:txBody>
                    <a:bodyPr/>
                    <a:lstStyle/>
                    <a:p>
                      <a:pPr algn="ctr"/>
                      <a:r>
                        <a:rPr lang="tr-TR" dirty="0"/>
                        <a:t>4</a:t>
                      </a:r>
                    </a:p>
                  </a:txBody>
                  <a:tcPr/>
                </a:tc>
                <a:tc>
                  <a:txBody>
                    <a:bodyPr/>
                    <a:lstStyle/>
                    <a:p>
                      <a:pPr algn="ctr"/>
                      <a:r>
                        <a:rPr lang="tr-TR" dirty="0"/>
                        <a:t>5</a:t>
                      </a:r>
                    </a:p>
                  </a:txBody>
                  <a:tcPr/>
                </a:tc>
                <a:tc>
                  <a:txBody>
                    <a:bodyPr/>
                    <a:lstStyle/>
                    <a:p>
                      <a:pPr algn="ctr"/>
                      <a:r>
                        <a:rPr lang="tr-TR" dirty="0"/>
                        <a:t>3</a:t>
                      </a:r>
                    </a:p>
                  </a:txBody>
                  <a:tcPr/>
                </a:tc>
                <a:extLst>
                  <a:ext uri="{0D108BD9-81ED-4DB2-BD59-A6C34878D82A}">
                    <a16:rowId xmlns="" xmlns:a16="http://schemas.microsoft.com/office/drawing/2014/main" val="10004"/>
                  </a:ext>
                </a:extLst>
              </a:tr>
              <a:tr h="370840">
                <a:tc>
                  <a:txBody>
                    <a:bodyPr/>
                    <a:lstStyle/>
                    <a:p>
                      <a:pPr algn="ctr"/>
                      <a:r>
                        <a:rPr lang="tr-TR" dirty="0"/>
                        <a:t>5</a:t>
                      </a:r>
                    </a:p>
                  </a:txBody>
                  <a:tcPr/>
                </a:tc>
                <a:tc>
                  <a:txBody>
                    <a:bodyPr/>
                    <a:lstStyle/>
                    <a:p>
                      <a:pPr algn="ctr"/>
                      <a:r>
                        <a:rPr lang="tr-TR" dirty="0"/>
                        <a:t>4</a:t>
                      </a:r>
                    </a:p>
                  </a:txBody>
                  <a:tcPr/>
                </a:tc>
                <a:tc>
                  <a:txBody>
                    <a:bodyPr/>
                    <a:lstStyle/>
                    <a:p>
                      <a:pPr algn="ctr"/>
                      <a:r>
                        <a:rPr lang="tr-TR" dirty="0"/>
                        <a:t>3</a:t>
                      </a:r>
                    </a:p>
                  </a:txBody>
                  <a:tcPr/>
                </a:tc>
                <a:extLst>
                  <a:ext uri="{0D108BD9-81ED-4DB2-BD59-A6C34878D82A}">
                    <a16:rowId xmlns="" xmlns:a16="http://schemas.microsoft.com/office/drawing/2014/main" val="10005"/>
                  </a:ext>
                </a:extLst>
              </a:tr>
            </a:tbl>
          </a:graphicData>
        </a:graphic>
      </p:graphicFrame>
      <p:sp>
        <p:nvSpPr>
          <p:cNvPr id="5" name="Metin kutusu 4"/>
          <p:cNvSpPr txBox="1"/>
          <p:nvPr/>
        </p:nvSpPr>
        <p:spPr>
          <a:xfrm>
            <a:off x="611560" y="1484784"/>
            <a:ext cx="8136904" cy="646331"/>
          </a:xfrm>
          <a:prstGeom prst="rect">
            <a:avLst/>
          </a:prstGeom>
          <a:noFill/>
        </p:spPr>
        <p:txBody>
          <a:bodyPr wrap="square" rtlCol="0">
            <a:spAutoFit/>
          </a:bodyPr>
          <a:lstStyle/>
          <a:p>
            <a:r>
              <a:rPr lang="tr-TR" dirty="0"/>
              <a:t>Aşağıdaki tabloda 5 kişinin çalışma saati ve başarı puanları verilmiştir. Çalışma saati (X) ve başarı puanları (Y) arasındaki ilişkiyi açıklayınız.</a:t>
            </a:r>
          </a:p>
        </p:txBody>
      </p:sp>
    </p:spTree>
    <p:extLst>
      <p:ext uri="{BB962C8B-B14F-4D97-AF65-F5344CB8AC3E}">
        <p14:creationId xmlns:p14="http://schemas.microsoft.com/office/powerpoint/2010/main" val="20338283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4" name="Tablo 3"/>
              <p:cNvGraphicFramePr>
                <a:graphicFrameLocks noGrp="1"/>
              </p:cNvGraphicFramePr>
              <p:nvPr>
                <p:extLst>
                  <p:ext uri="{D42A27DB-BD31-4B8C-83A1-F6EECF244321}">
                    <p14:modId xmlns:p14="http://schemas.microsoft.com/office/powerpoint/2010/main" val="692564654"/>
                  </p:ext>
                </p:extLst>
              </p:nvPr>
            </p:nvGraphicFramePr>
            <p:xfrm>
              <a:off x="755576" y="721158"/>
              <a:ext cx="7399489" cy="3505200"/>
            </p:xfrm>
            <a:graphic>
              <a:graphicData uri="http://schemas.openxmlformats.org/drawingml/2006/table">
                <a:tbl>
                  <a:tblPr firstRow="1" bandRow="1">
                    <a:tableStyleId>{5C22544A-7EE6-4342-B048-85BDC9FD1C3A}</a:tableStyleId>
                  </a:tblPr>
                  <a:tblGrid>
                    <a:gridCol w="906994">
                      <a:extLst>
                        <a:ext uri="{9D8B030D-6E8A-4147-A177-3AD203B41FA5}">
                          <a16:colId xmlns="" xmlns:a16="http://schemas.microsoft.com/office/drawing/2014/main" val="20000"/>
                        </a:ext>
                      </a:extLst>
                    </a:gridCol>
                    <a:gridCol w="1483804">
                      <a:extLst>
                        <a:ext uri="{9D8B030D-6E8A-4147-A177-3AD203B41FA5}">
                          <a16:colId xmlns="" xmlns:a16="http://schemas.microsoft.com/office/drawing/2014/main" val="20001"/>
                        </a:ext>
                      </a:extLst>
                    </a:gridCol>
                    <a:gridCol w="1474280">
                      <a:extLst>
                        <a:ext uri="{9D8B030D-6E8A-4147-A177-3AD203B41FA5}">
                          <a16:colId xmlns="" xmlns:a16="http://schemas.microsoft.com/office/drawing/2014/main" val="20002"/>
                        </a:ext>
                      </a:extLst>
                    </a:gridCol>
                    <a:gridCol w="1174814">
                      <a:extLst>
                        <a:ext uri="{9D8B030D-6E8A-4147-A177-3AD203B41FA5}">
                          <a16:colId xmlns="" xmlns:a16="http://schemas.microsoft.com/office/drawing/2014/main" val="20003"/>
                        </a:ext>
                      </a:extLst>
                    </a:gridCol>
                    <a:gridCol w="1163892">
                      <a:extLst>
                        <a:ext uri="{9D8B030D-6E8A-4147-A177-3AD203B41FA5}">
                          <a16:colId xmlns="" xmlns:a16="http://schemas.microsoft.com/office/drawing/2014/main" val="20004"/>
                        </a:ext>
                      </a:extLst>
                    </a:gridCol>
                    <a:gridCol w="1195705">
                      <a:extLst>
                        <a:ext uri="{9D8B030D-6E8A-4147-A177-3AD203B41FA5}">
                          <a16:colId xmlns="" xmlns:a16="http://schemas.microsoft.com/office/drawing/2014/main" val="20005"/>
                        </a:ext>
                      </a:extLst>
                    </a:gridCol>
                  </a:tblGrid>
                  <a:tr h="370840">
                    <a:tc>
                      <a:txBody>
                        <a:bodyPr/>
                        <a:lstStyle/>
                        <a:p>
                          <a:pPr algn="ctr"/>
                          <a:r>
                            <a:rPr lang="tr-TR" dirty="0" smtClean="0"/>
                            <a:t>Birey</a:t>
                          </a:r>
                          <a:endParaRPr lang="tr-TR" dirty="0"/>
                        </a:p>
                      </a:txBody>
                      <a:tcPr/>
                    </a:tc>
                    <a:tc>
                      <a:txBody>
                        <a:bodyPr/>
                        <a:lstStyle/>
                        <a:p>
                          <a:pPr algn="ctr"/>
                          <a:r>
                            <a:rPr lang="tr-TR" dirty="0"/>
                            <a:t>X</a:t>
                          </a:r>
                        </a:p>
                      </a:txBody>
                      <a:tcPr/>
                    </a:tc>
                    <a:tc>
                      <a:txBody>
                        <a:bodyPr/>
                        <a:lstStyle/>
                        <a:p>
                          <a:pPr algn="ctr"/>
                          <a:r>
                            <a:rPr lang="tr-TR" dirty="0"/>
                            <a:t>Y</a:t>
                          </a:r>
                        </a:p>
                      </a:txBody>
                      <a:tcPr/>
                    </a:tc>
                    <a:tc>
                      <a:txBody>
                        <a:bodyPr/>
                        <a:lstStyle/>
                        <a:p>
                          <a:pPr algn="ctr"/>
                          <a:endParaRPr lang="tr-TR" dirty="0"/>
                        </a:p>
                      </a:txBody>
                      <a:tcPr/>
                    </a:tc>
                    <a:tc>
                      <a:txBody>
                        <a:bodyPr/>
                        <a:lstStyle/>
                        <a:p>
                          <a:pPr algn="ctr"/>
                          <a:endParaRPr lang="tr-TR" dirty="0"/>
                        </a:p>
                      </a:txBody>
                      <a:tcPr/>
                    </a:tc>
                    <a:tc>
                      <a:txBody>
                        <a:bodyPr/>
                        <a:lstStyle/>
                        <a:p>
                          <a:pPr algn="ctr"/>
                          <a:r>
                            <a:rPr lang="tr-TR" dirty="0"/>
                            <a:t>XY</a:t>
                          </a:r>
                        </a:p>
                      </a:txBody>
                      <a:tcPr/>
                    </a:tc>
                    <a:extLst>
                      <a:ext uri="{0D108BD9-81ED-4DB2-BD59-A6C34878D82A}">
                        <a16:rowId xmlns="" xmlns:a16="http://schemas.microsoft.com/office/drawing/2014/main" val="10000"/>
                      </a:ext>
                    </a:extLst>
                  </a:tr>
                  <a:tr h="370840">
                    <a:tc>
                      <a:txBody>
                        <a:bodyPr/>
                        <a:lstStyle/>
                        <a:p>
                          <a:pPr algn="ctr"/>
                          <a:r>
                            <a:rPr lang="tr-TR" dirty="0"/>
                            <a:t>1</a:t>
                          </a:r>
                        </a:p>
                      </a:txBody>
                      <a:tcPr/>
                    </a:tc>
                    <a:tc>
                      <a:txBody>
                        <a:bodyPr/>
                        <a:lstStyle/>
                        <a:p>
                          <a:pPr algn="ctr"/>
                          <a:r>
                            <a:rPr lang="tr-TR" dirty="0"/>
                            <a:t>2</a:t>
                          </a:r>
                        </a:p>
                      </a:txBody>
                      <a:tcPr/>
                    </a:tc>
                    <a:tc>
                      <a:txBody>
                        <a:bodyPr/>
                        <a:lstStyle/>
                        <a:p>
                          <a:pPr algn="ctr"/>
                          <a:r>
                            <a:rPr lang="tr-TR" dirty="0"/>
                            <a:t>3</a:t>
                          </a:r>
                        </a:p>
                      </a:txBody>
                      <a:tcPr/>
                    </a:tc>
                    <a:tc>
                      <a:txBody>
                        <a:bodyPr/>
                        <a:lstStyle/>
                        <a:p>
                          <a:pPr algn="ctr"/>
                          <a:r>
                            <a:rPr lang="tr-TR" dirty="0"/>
                            <a:t>4</a:t>
                          </a:r>
                        </a:p>
                      </a:txBody>
                      <a:tcPr/>
                    </a:tc>
                    <a:tc>
                      <a:txBody>
                        <a:bodyPr/>
                        <a:lstStyle/>
                        <a:p>
                          <a:pPr algn="ctr"/>
                          <a:r>
                            <a:rPr lang="tr-TR" dirty="0"/>
                            <a:t>16</a:t>
                          </a:r>
                        </a:p>
                      </a:txBody>
                      <a:tcPr/>
                    </a:tc>
                    <a:tc>
                      <a:txBody>
                        <a:bodyPr/>
                        <a:lstStyle/>
                        <a:p>
                          <a:pPr algn="ctr"/>
                          <a:r>
                            <a:rPr lang="tr-TR" dirty="0"/>
                            <a:t>6</a:t>
                          </a:r>
                        </a:p>
                      </a:txBody>
                      <a:tcPr/>
                    </a:tc>
                    <a:extLst>
                      <a:ext uri="{0D108BD9-81ED-4DB2-BD59-A6C34878D82A}">
                        <a16:rowId xmlns="" xmlns:a16="http://schemas.microsoft.com/office/drawing/2014/main" val="10001"/>
                      </a:ext>
                    </a:extLst>
                  </a:tr>
                  <a:tr h="370840">
                    <a:tc>
                      <a:txBody>
                        <a:bodyPr/>
                        <a:lstStyle/>
                        <a:p>
                          <a:pPr algn="ctr"/>
                          <a:r>
                            <a:rPr lang="tr-TR" dirty="0"/>
                            <a:t>2</a:t>
                          </a:r>
                        </a:p>
                      </a:txBody>
                      <a:tcPr/>
                    </a:tc>
                    <a:tc>
                      <a:txBody>
                        <a:bodyPr/>
                        <a:lstStyle/>
                        <a:p>
                          <a:pPr algn="ctr"/>
                          <a:r>
                            <a:rPr lang="tr-TR" dirty="0"/>
                            <a:t>4</a:t>
                          </a:r>
                        </a:p>
                      </a:txBody>
                      <a:tcPr/>
                    </a:tc>
                    <a:tc>
                      <a:txBody>
                        <a:bodyPr/>
                        <a:lstStyle/>
                        <a:p>
                          <a:pPr algn="ctr"/>
                          <a:r>
                            <a:rPr lang="tr-TR" dirty="0"/>
                            <a:t>5</a:t>
                          </a:r>
                        </a:p>
                      </a:txBody>
                      <a:tcPr/>
                    </a:tc>
                    <a:tc>
                      <a:txBody>
                        <a:bodyPr/>
                        <a:lstStyle/>
                        <a:p>
                          <a:pPr algn="ctr"/>
                          <a:r>
                            <a:rPr lang="tr-TR" dirty="0"/>
                            <a:t>16</a:t>
                          </a:r>
                        </a:p>
                      </a:txBody>
                      <a:tcPr/>
                    </a:tc>
                    <a:tc>
                      <a:txBody>
                        <a:bodyPr/>
                        <a:lstStyle/>
                        <a:p>
                          <a:pPr algn="ctr"/>
                          <a:r>
                            <a:rPr lang="tr-TR" dirty="0"/>
                            <a:t>25</a:t>
                          </a:r>
                        </a:p>
                      </a:txBody>
                      <a:tcPr/>
                    </a:tc>
                    <a:tc>
                      <a:txBody>
                        <a:bodyPr/>
                        <a:lstStyle/>
                        <a:p>
                          <a:pPr algn="ctr"/>
                          <a:r>
                            <a:rPr lang="tr-TR" dirty="0"/>
                            <a:t>20</a:t>
                          </a:r>
                        </a:p>
                      </a:txBody>
                      <a:tcPr/>
                    </a:tc>
                    <a:extLst>
                      <a:ext uri="{0D108BD9-81ED-4DB2-BD59-A6C34878D82A}">
                        <a16:rowId xmlns="" xmlns:a16="http://schemas.microsoft.com/office/drawing/2014/main" val="10002"/>
                      </a:ext>
                    </a:extLst>
                  </a:tr>
                  <a:tr h="370840">
                    <a:tc>
                      <a:txBody>
                        <a:bodyPr/>
                        <a:lstStyle/>
                        <a:p>
                          <a:pPr algn="ctr"/>
                          <a:r>
                            <a:rPr lang="tr-TR" dirty="0"/>
                            <a:t>3</a:t>
                          </a:r>
                        </a:p>
                      </a:txBody>
                      <a:tcPr/>
                    </a:tc>
                    <a:tc>
                      <a:txBody>
                        <a:bodyPr/>
                        <a:lstStyle/>
                        <a:p>
                          <a:pPr algn="ctr"/>
                          <a:r>
                            <a:rPr lang="tr-TR" dirty="0"/>
                            <a:t>1</a:t>
                          </a:r>
                        </a:p>
                      </a:txBody>
                      <a:tcPr/>
                    </a:tc>
                    <a:tc>
                      <a:txBody>
                        <a:bodyPr/>
                        <a:lstStyle/>
                        <a:p>
                          <a:pPr algn="ctr"/>
                          <a:r>
                            <a:rPr lang="tr-TR" dirty="0"/>
                            <a:t>2</a:t>
                          </a:r>
                        </a:p>
                      </a:txBody>
                      <a:tcPr/>
                    </a:tc>
                    <a:tc>
                      <a:txBody>
                        <a:bodyPr/>
                        <a:lstStyle/>
                        <a:p>
                          <a:pPr algn="ctr"/>
                          <a:r>
                            <a:rPr lang="tr-TR" dirty="0"/>
                            <a:t>1</a:t>
                          </a:r>
                        </a:p>
                      </a:txBody>
                      <a:tcPr/>
                    </a:tc>
                    <a:tc>
                      <a:txBody>
                        <a:bodyPr/>
                        <a:lstStyle/>
                        <a:p>
                          <a:pPr algn="ctr"/>
                          <a:r>
                            <a:rPr lang="tr-TR" dirty="0"/>
                            <a:t>4</a:t>
                          </a:r>
                        </a:p>
                      </a:txBody>
                      <a:tcPr/>
                    </a:tc>
                    <a:tc>
                      <a:txBody>
                        <a:bodyPr/>
                        <a:lstStyle/>
                        <a:p>
                          <a:pPr algn="ctr"/>
                          <a:r>
                            <a:rPr lang="tr-TR" dirty="0"/>
                            <a:t>2</a:t>
                          </a:r>
                        </a:p>
                      </a:txBody>
                      <a:tcPr/>
                    </a:tc>
                    <a:extLst>
                      <a:ext uri="{0D108BD9-81ED-4DB2-BD59-A6C34878D82A}">
                        <a16:rowId xmlns="" xmlns:a16="http://schemas.microsoft.com/office/drawing/2014/main" val="10003"/>
                      </a:ext>
                    </a:extLst>
                  </a:tr>
                  <a:tr h="370840">
                    <a:tc>
                      <a:txBody>
                        <a:bodyPr/>
                        <a:lstStyle/>
                        <a:p>
                          <a:pPr algn="ctr"/>
                          <a:r>
                            <a:rPr lang="tr-TR" dirty="0"/>
                            <a:t>4</a:t>
                          </a:r>
                        </a:p>
                      </a:txBody>
                      <a:tcPr/>
                    </a:tc>
                    <a:tc>
                      <a:txBody>
                        <a:bodyPr/>
                        <a:lstStyle/>
                        <a:p>
                          <a:pPr algn="ctr"/>
                          <a:r>
                            <a:rPr lang="tr-TR" dirty="0"/>
                            <a:t>5</a:t>
                          </a:r>
                        </a:p>
                      </a:txBody>
                      <a:tcPr/>
                    </a:tc>
                    <a:tc>
                      <a:txBody>
                        <a:bodyPr/>
                        <a:lstStyle/>
                        <a:p>
                          <a:pPr algn="ctr"/>
                          <a:r>
                            <a:rPr lang="tr-TR" dirty="0"/>
                            <a:t>3</a:t>
                          </a:r>
                        </a:p>
                      </a:txBody>
                      <a:tcPr/>
                    </a:tc>
                    <a:tc>
                      <a:txBody>
                        <a:bodyPr/>
                        <a:lstStyle/>
                        <a:p>
                          <a:pPr algn="ctr"/>
                          <a:r>
                            <a:rPr lang="tr-TR" dirty="0"/>
                            <a:t>25</a:t>
                          </a:r>
                        </a:p>
                      </a:txBody>
                      <a:tcPr/>
                    </a:tc>
                    <a:tc>
                      <a:txBody>
                        <a:bodyPr/>
                        <a:lstStyle/>
                        <a:p>
                          <a:pPr algn="ctr"/>
                          <a:r>
                            <a:rPr lang="tr-TR" dirty="0"/>
                            <a:t>9</a:t>
                          </a:r>
                        </a:p>
                      </a:txBody>
                      <a:tcPr/>
                    </a:tc>
                    <a:tc>
                      <a:txBody>
                        <a:bodyPr/>
                        <a:lstStyle/>
                        <a:p>
                          <a:pPr algn="ctr"/>
                          <a:r>
                            <a:rPr lang="tr-TR" dirty="0"/>
                            <a:t>15</a:t>
                          </a:r>
                        </a:p>
                      </a:txBody>
                      <a:tcPr/>
                    </a:tc>
                    <a:extLst>
                      <a:ext uri="{0D108BD9-81ED-4DB2-BD59-A6C34878D82A}">
                        <a16:rowId xmlns="" xmlns:a16="http://schemas.microsoft.com/office/drawing/2014/main" val="10004"/>
                      </a:ext>
                    </a:extLst>
                  </a:tr>
                  <a:tr h="370840">
                    <a:tc>
                      <a:txBody>
                        <a:bodyPr/>
                        <a:lstStyle/>
                        <a:p>
                          <a:pPr algn="ctr"/>
                          <a:r>
                            <a:rPr lang="tr-TR" dirty="0"/>
                            <a:t>5</a:t>
                          </a:r>
                        </a:p>
                      </a:txBody>
                      <a:tcPr/>
                    </a:tc>
                    <a:tc>
                      <a:txBody>
                        <a:bodyPr/>
                        <a:lstStyle/>
                        <a:p>
                          <a:pPr algn="ctr"/>
                          <a:r>
                            <a:rPr lang="tr-TR" dirty="0"/>
                            <a:t>4</a:t>
                          </a:r>
                        </a:p>
                      </a:txBody>
                      <a:tcPr/>
                    </a:tc>
                    <a:tc>
                      <a:txBody>
                        <a:bodyPr/>
                        <a:lstStyle/>
                        <a:p>
                          <a:pPr algn="ctr"/>
                          <a:r>
                            <a:rPr lang="tr-TR" dirty="0"/>
                            <a:t>5</a:t>
                          </a:r>
                        </a:p>
                      </a:txBody>
                      <a:tcPr/>
                    </a:tc>
                    <a:tc>
                      <a:txBody>
                        <a:bodyPr/>
                        <a:lstStyle/>
                        <a:p>
                          <a:pPr algn="ctr"/>
                          <a:r>
                            <a:rPr lang="tr-TR" dirty="0"/>
                            <a:t>16</a:t>
                          </a:r>
                        </a:p>
                      </a:txBody>
                      <a:tcPr/>
                    </a:tc>
                    <a:tc>
                      <a:txBody>
                        <a:bodyPr/>
                        <a:lstStyle/>
                        <a:p>
                          <a:pPr algn="ctr"/>
                          <a:r>
                            <a:rPr lang="tr-TR" dirty="0"/>
                            <a:t>25</a:t>
                          </a:r>
                        </a:p>
                      </a:txBody>
                      <a:tcPr/>
                    </a:tc>
                    <a:tc>
                      <a:txBody>
                        <a:bodyPr/>
                        <a:lstStyle/>
                        <a:p>
                          <a:pPr algn="ctr"/>
                          <a:r>
                            <a:rPr lang="tr-TR" dirty="0"/>
                            <a:t>20</a:t>
                          </a:r>
                        </a:p>
                      </a:txBody>
                      <a:tcPr/>
                    </a:tc>
                    <a:extLst>
                      <a:ext uri="{0D108BD9-81ED-4DB2-BD59-A6C34878D82A}">
                        <a16:rowId xmlns="" xmlns:a16="http://schemas.microsoft.com/office/drawing/2014/main" val="10005"/>
                      </a:ext>
                    </a:extLst>
                  </a:tr>
                  <a:tr h="370840">
                    <a:tc>
                      <a:txBody>
                        <a:bodyPr/>
                        <a:lstStyle/>
                        <a:p>
                          <a:pPr algn="ctr"/>
                          <a:r>
                            <a:rPr lang="tr-TR" dirty="0" smtClean="0"/>
                            <a:t>N=5</a:t>
                          </a:r>
                          <a:endParaRPr lang="tr-TR" dirty="0"/>
                        </a:p>
                      </a:txBody>
                      <a:tcPr/>
                    </a:tc>
                    <a:tc>
                      <a:txBody>
                        <a:bodyPr/>
                        <a:lstStyle/>
                        <a:p>
                          <a:pPr algn="ctr"/>
                          <a:r>
                            <a:rPr lang="tr-TR" dirty="0"/>
                            <a:t>∑X=16</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dirty="0"/>
                            <a:t>∑Y=18</a:t>
                          </a:r>
                        </a:p>
                        <a:p>
                          <a:pPr algn="ctr"/>
                          <a:endParaRPr lang="tr-TR" dirty="0"/>
                        </a:p>
                      </a:txBody>
                      <a:tcPr/>
                    </a:tc>
                    <a:tc>
                      <a:txBody>
                        <a:bodyPr/>
                        <a:lstStyle/>
                        <a:p>
                          <a:pPr algn="ctr"/>
                          <a:r>
                            <a:rPr lang="tr-TR" dirty="0"/>
                            <a:t>∑</a:t>
                          </a:r>
                          <a14:m>
                            <m:oMath xmlns:m="http://schemas.openxmlformats.org/officeDocument/2006/math">
                              <m:sSup>
                                <m:sSupPr>
                                  <m:ctrlPr>
                                    <a:rPr lang="tr-TR" sz="1800" b="0" i="1" smtClean="0">
                                      <a:solidFill>
                                        <a:schemeClr val="tx1"/>
                                      </a:solidFill>
                                      <a:latin typeface="Cambria Math"/>
                                    </a:rPr>
                                  </m:ctrlPr>
                                </m:sSupPr>
                                <m:e>
                                  <m:r>
                                    <a:rPr lang="tr-TR" sz="1800" b="0" i="1" smtClean="0">
                                      <a:solidFill>
                                        <a:schemeClr val="tx1"/>
                                      </a:solidFill>
                                      <a:latin typeface="Cambria Math"/>
                                    </a:rPr>
                                    <m:t>𝑋</m:t>
                                  </m:r>
                                </m:e>
                                <m:sup>
                                  <m:r>
                                    <a:rPr lang="tr-TR" sz="1800" b="0" i="1" smtClean="0">
                                      <a:solidFill>
                                        <a:schemeClr val="tx1"/>
                                      </a:solidFill>
                                      <a:latin typeface="Cambria Math"/>
                                    </a:rPr>
                                    <m:t>2</m:t>
                                  </m:r>
                                </m:sup>
                              </m:sSup>
                            </m:oMath>
                          </a14:m>
                          <a:r>
                            <a:rPr lang="tr-TR" dirty="0"/>
                            <a:t>=62</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dirty="0"/>
                            <a:t>∑</a:t>
                          </a:r>
                          <a14:m>
                            <m:oMath xmlns:m="http://schemas.openxmlformats.org/officeDocument/2006/math">
                              <m:sSup>
                                <m:sSupPr>
                                  <m:ctrlPr>
                                    <a:rPr lang="tr-TR" sz="1800" b="0" i="1" smtClean="0">
                                      <a:solidFill>
                                        <a:schemeClr val="tx1"/>
                                      </a:solidFill>
                                      <a:latin typeface="Cambria Math"/>
                                    </a:rPr>
                                  </m:ctrlPr>
                                </m:sSupPr>
                                <m:e>
                                  <m:r>
                                    <a:rPr lang="tr-TR" sz="1800" b="0" i="1" smtClean="0">
                                      <a:solidFill>
                                        <a:schemeClr val="tx1"/>
                                      </a:solidFill>
                                      <a:latin typeface="Cambria Math"/>
                                    </a:rPr>
                                    <m:t>𝑌</m:t>
                                  </m:r>
                                </m:e>
                                <m:sup>
                                  <m:r>
                                    <a:rPr lang="tr-TR" sz="1800" b="0" i="1" smtClean="0">
                                      <a:solidFill>
                                        <a:schemeClr val="tx1"/>
                                      </a:solidFill>
                                      <a:latin typeface="Cambria Math"/>
                                    </a:rPr>
                                    <m:t>2</m:t>
                                  </m:r>
                                </m:sup>
                              </m:sSup>
                            </m:oMath>
                          </a14:m>
                          <a:r>
                            <a:rPr lang="tr-TR" dirty="0"/>
                            <a:t>=79</a:t>
                          </a:r>
                        </a:p>
                        <a:p>
                          <a:pPr algn="ctr"/>
                          <a:endParaRPr lang="tr-TR" dirty="0"/>
                        </a:p>
                      </a:txBody>
                      <a:tcPr/>
                    </a:tc>
                    <a:tc>
                      <a:txBody>
                        <a:bodyPr/>
                        <a:lstStyle/>
                        <a:p>
                          <a:pPr algn="ctr"/>
                          <a:r>
                            <a:rPr lang="tr-TR" dirty="0"/>
                            <a:t>∑XY=63</a:t>
                          </a:r>
                        </a:p>
                      </a:txBody>
                      <a:tcPr/>
                    </a:tc>
                    <a:extLst>
                      <a:ext uri="{0D108BD9-81ED-4DB2-BD59-A6C34878D82A}">
                        <a16:rowId xmlns="" xmlns:a16="http://schemas.microsoft.com/office/drawing/2014/main" val="10006"/>
                      </a:ext>
                    </a:extLst>
                  </a:tr>
                  <a:tr h="370840">
                    <a:tc>
                      <a:txBody>
                        <a:bodyPr/>
                        <a:lstStyle/>
                        <a:p>
                          <a:pPr algn="ctr"/>
                          <a:endParaRPr lang="tr-TR" dirty="0"/>
                        </a:p>
                      </a:txBody>
                      <a:tcPr/>
                    </a:tc>
                    <a:tc>
                      <a:txBody>
                        <a:bodyPr/>
                        <a:lstStyle/>
                        <a:p>
                          <a:pPr algn="ctr"/>
                          <a:r>
                            <a:rPr lang="tr-TR" dirty="0"/>
                            <a:t>(∑</a:t>
                          </a:r>
                          <a14:m>
                            <m:oMath xmlns:m="http://schemas.openxmlformats.org/officeDocument/2006/math">
                              <m:sSup>
                                <m:sSupPr>
                                  <m:ctrlPr>
                                    <a:rPr lang="tr-TR" sz="1800" b="0" i="1" smtClean="0">
                                      <a:solidFill>
                                        <a:schemeClr val="tx1"/>
                                      </a:solidFill>
                                      <a:latin typeface="Cambria Math"/>
                                    </a:rPr>
                                  </m:ctrlPr>
                                </m:sSupPr>
                                <m:e>
                                  <m:r>
                                    <a:rPr lang="tr-TR" sz="1800" b="0" i="1" smtClean="0">
                                      <a:solidFill>
                                        <a:schemeClr val="tx1"/>
                                      </a:solidFill>
                                      <a:latin typeface="Cambria Math"/>
                                    </a:rPr>
                                    <m:t>𝑋</m:t>
                                  </m:r>
                                  <m:r>
                                    <a:rPr lang="tr-TR" sz="1800" b="0" i="1" smtClean="0">
                                      <a:solidFill>
                                        <a:schemeClr val="tx1"/>
                                      </a:solidFill>
                                      <a:latin typeface="Cambria Math"/>
                                    </a:rPr>
                                    <m:t>)</m:t>
                                  </m:r>
                                </m:e>
                                <m:sup>
                                  <m:r>
                                    <a:rPr lang="tr-TR" sz="1800" b="0" i="1" smtClean="0">
                                      <a:solidFill>
                                        <a:schemeClr val="tx1"/>
                                      </a:solidFill>
                                      <a:latin typeface="Cambria Math"/>
                                    </a:rPr>
                                    <m:t>2</m:t>
                                  </m:r>
                                </m:sup>
                              </m:sSup>
                            </m:oMath>
                          </a14:m>
                          <a:r>
                            <a:rPr lang="tr-TR" dirty="0"/>
                            <a:t>=256</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dirty="0"/>
                            <a:t>(∑</a:t>
                          </a:r>
                          <a14:m>
                            <m:oMath xmlns:m="http://schemas.openxmlformats.org/officeDocument/2006/math">
                              <m:sSup>
                                <m:sSupPr>
                                  <m:ctrlPr>
                                    <a:rPr lang="tr-TR" sz="1800" b="0" i="1" smtClean="0">
                                      <a:solidFill>
                                        <a:schemeClr val="tx1"/>
                                      </a:solidFill>
                                      <a:latin typeface="Cambria Math"/>
                                    </a:rPr>
                                  </m:ctrlPr>
                                </m:sSupPr>
                                <m:e>
                                  <m:r>
                                    <a:rPr lang="tr-TR" sz="1800" b="0" i="1" smtClean="0">
                                      <a:solidFill>
                                        <a:schemeClr val="tx1"/>
                                      </a:solidFill>
                                      <a:latin typeface="Cambria Math"/>
                                    </a:rPr>
                                    <m:t>𝑌</m:t>
                                  </m:r>
                                  <m:r>
                                    <a:rPr lang="tr-TR" sz="1800" b="0" i="1" smtClean="0">
                                      <a:solidFill>
                                        <a:schemeClr val="tx1"/>
                                      </a:solidFill>
                                      <a:latin typeface="Cambria Math"/>
                                    </a:rPr>
                                    <m:t>)</m:t>
                                  </m:r>
                                </m:e>
                                <m:sup>
                                  <m:r>
                                    <a:rPr lang="tr-TR" sz="1800" b="0" i="1" smtClean="0">
                                      <a:solidFill>
                                        <a:schemeClr val="tx1"/>
                                      </a:solidFill>
                                      <a:latin typeface="Cambria Math"/>
                                    </a:rPr>
                                    <m:t>2</m:t>
                                  </m:r>
                                </m:sup>
                              </m:sSup>
                            </m:oMath>
                          </a14:m>
                          <a:r>
                            <a:rPr lang="tr-TR" dirty="0"/>
                            <a:t>=324</a:t>
                          </a:r>
                        </a:p>
                        <a:p>
                          <a:pPr algn="ctr"/>
                          <a:endParaRPr lang="tr-TR" dirty="0"/>
                        </a:p>
                      </a:txBody>
                      <a:tcPr/>
                    </a:tc>
                    <a:tc>
                      <a:txBody>
                        <a:bodyPr/>
                        <a:lstStyle/>
                        <a:p>
                          <a:pPr algn="ctr"/>
                          <a:endParaRPr lang="tr-TR" dirty="0"/>
                        </a:p>
                      </a:txBody>
                      <a:tcPr/>
                    </a:tc>
                    <a:tc>
                      <a:txBody>
                        <a:bodyPr/>
                        <a:lstStyle/>
                        <a:p>
                          <a:pPr algn="ctr"/>
                          <a:endParaRPr lang="tr-TR" dirty="0"/>
                        </a:p>
                      </a:txBody>
                      <a:tcPr/>
                    </a:tc>
                    <a:tc>
                      <a:txBody>
                        <a:bodyPr/>
                        <a:lstStyle/>
                        <a:p>
                          <a:pPr algn="ctr"/>
                          <a:endParaRPr lang="tr-TR" dirty="0"/>
                        </a:p>
                      </a:txBody>
                      <a:tcPr/>
                    </a:tc>
                    <a:extLst>
                      <a:ext uri="{0D108BD9-81ED-4DB2-BD59-A6C34878D82A}">
                        <a16:rowId xmlns="" xmlns:a16="http://schemas.microsoft.com/office/drawing/2014/main" val="10007"/>
                      </a:ext>
                    </a:extLst>
                  </a:tr>
                </a:tbl>
              </a:graphicData>
            </a:graphic>
          </p:graphicFrame>
        </mc:Choice>
        <mc:Fallback xmlns="">
          <p:graphicFrame>
            <p:nvGraphicFramePr>
              <p:cNvPr id="4" name="Tablo 3"/>
              <p:cNvGraphicFramePr>
                <a:graphicFrameLocks noGrp="1"/>
              </p:cNvGraphicFramePr>
              <p:nvPr>
                <p:extLst>
                  <p:ext uri="{D42A27DB-BD31-4B8C-83A1-F6EECF244321}">
                    <p14:modId xmlns:p14="http://schemas.microsoft.com/office/powerpoint/2010/main" val="692564654"/>
                  </p:ext>
                </p:extLst>
              </p:nvPr>
            </p:nvGraphicFramePr>
            <p:xfrm>
              <a:off x="755576" y="721158"/>
              <a:ext cx="7399489" cy="3505200"/>
            </p:xfrm>
            <a:graphic>
              <a:graphicData uri="http://schemas.openxmlformats.org/drawingml/2006/table">
                <a:tbl>
                  <a:tblPr firstRow="1" bandRow="1">
                    <a:tableStyleId>{5C22544A-7EE6-4342-B048-85BDC9FD1C3A}</a:tableStyleId>
                  </a:tblPr>
                  <a:tblGrid>
                    <a:gridCol w="906994"/>
                    <a:gridCol w="1483804"/>
                    <a:gridCol w="1474280"/>
                    <a:gridCol w="1174814"/>
                    <a:gridCol w="1163892"/>
                    <a:gridCol w="1195705"/>
                  </a:tblGrid>
                  <a:tr h="370840">
                    <a:tc>
                      <a:txBody>
                        <a:bodyPr/>
                        <a:lstStyle/>
                        <a:p>
                          <a:pPr algn="ctr"/>
                          <a:r>
                            <a:rPr lang="tr-TR" dirty="0" smtClean="0"/>
                            <a:t>Birey</a:t>
                          </a:r>
                          <a:endParaRPr lang="tr-TR" dirty="0"/>
                        </a:p>
                      </a:txBody>
                      <a:tcPr/>
                    </a:tc>
                    <a:tc>
                      <a:txBody>
                        <a:bodyPr/>
                        <a:lstStyle/>
                        <a:p>
                          <a:pPr algn="ctr"/>
                          <a:r>
                            <a:rPr lang="tr-TR" dirty="0" smtClean="0"/>
                            <a:t>X</a:t>
                          </a:r>
                          <a:endParaRPr lang="tr-TR" dirty="0"/>
                        </a:p>
                      </a:txBody>
                      <a:tcPr/>
                    </a:tc>
                    <a:tc>
                      <a:txBody>
                        <a:bodyPr/>
                        <a:lstStyle/>
                        <a:p>
                          <a:pPr algn="ctr"/>
                          <a:r>
                            <a:rPr lang="tr-TR" dirty="0" smtClean="0"/>
                            <a:t>Y</a:t>
                          </a:r>
                          <a:endParaRPr lang="tr-TR" dirty="0"/>
                        </a:p>
                      </a:txBody>
                      <a:tcPr/>
                    </a:tc>
                    <a:tc>
                      <a:txBody>
                        <a:bodyPr/>
                        <a:lstStyle/>
                        <a:p>
                          <a:pPr algn="ctr"/>
                          <a:endParaRPr lang="tr-TR" dirty="0"/>
                        </a:p>
                      </a:txBody>
                      <a:tcPr/>
                    </a:tc>
                    <a:tc>
                      <a:txBody>
                        <a:bodyPr/>
                        <a:lstStyle/>
                        <a:p>
                          <a:pPr algn="ctr"/>
                          <a:endParaRPr lang="tr-TR" dirty="0"/>
                        </a:p>
                      </a:txBody>
                      <a:tcPr/>
                    </a:tc>
                    <a:tc>
                      <a:txBody>
                        <a:bodyPr/>
                        <a:lstStyle/>
                        <a:p>
                          <a:pPr algn="ctr"/>
                          <a:r>
                            <a:rPr lang="tr-TR" dirty="0" smtClean="0"/>
                            <a:t>XY</a:t>
                          </a:r>
                          <a:endParaRPr lang="tr-TR" dirty="0"/>
                        </a:p>
                      </a:txBody>
                      <a:tcPr/>
                    </a:tc>
                  </a:tr>
                  <a:tr h="370840">
                    <a:tc>
                      <a:txBody>
                        <a:bodyPr/>
                        <a:lstStyle/>
                        <a:p>
                          <a:pPr algn="ctr"/>
                          <a:r>
                            <a:rPr lang="tr-TR" dirty="0" smtClean="0"/>
                            <a:t>1</a:t>
                          </a:r>
                          <a:endParaRPr lang="tr-TR" dirty="0"/>
                        </a:p>
                      </a:txBody>
                      <a:tcPr/>
                    </a:tc>
                    <a:tc>
                      <a:txBody>
                        <a:bodyPr/>
                        <a:lstStyle/>
                        <a:p>
                          <a:pPr algn="ctr"/>
                          <a:r>
                            <a:rPr lang="tr-TR" dirty="0" smtClean="0"/>
                            <a:t>2</a:t>
                          </a:r>
                          <a:endParaRPr lang="tr-TR" dirty="0"/>
                        </a:p>
                      </a:txBody>
                      <a:tcPr/>
                    </a:tc>
                    <a:tc>
                      <a:txBody>
                        <a:bodyPr/>
                        <a:lstStyle/>
                        <a:p>
                          <a:pPr algn="ctr"/>
                          <a:r>
                            <a:rPr lang="tr-TR" dirty="0" smtClean="0"/>
                            <a:t>3</a:t>
                          </a:r>
                          <a:endParaRPr lang="tr-TR" dirty="0"/>
                        </a:p>
                      </a:txBody>
                      <a:tcPr/>
                    </a:tc>
                    <a:tc>
                      <a:txBody>
                        <a:bodyPr/>
                        <a:lstStyle/>
                        <a:p>
                          <a:pPr algn="ctr"/>
                          <a:r>
                            <a:rPr lang="tr-TR" dirty="0" smtClean="0"/>
                            <a:t>4</a:t>
                          </a:r>
                          <a:endParaRPr lang="tr-TR" dirty="0"/>
                        </a:p>
                      </a:txBody>
                      <a:tcPr/>
                    </a:tc>
                    <a:tc>
                      <a:txBody>
                        <a:bodyPr/>
                        <a:lstStyle/>
                        <a:p>
                          <a:pPr algn="ctr"/>
                          <a:r>
                            <a:rPr lang="tr-TR" dirty="0" smtClean="0"/>
                            <a:t>16</a:t>
                          </a:r>
                          <a:endParaRPr lang="tr-TR" dirty="0"/>
                        </a:p>
                      </a:txBody>
                      <a:tcPr/>
                    </a:tc>
                    <a:tc>
                      <a:txBody>
                        <a:bodyPr/>
                        <a:lstStyle/>
                        <a:p>
                          <a:pPr algn="ctr"/>
                          <a:r>
                            <a:rPr lang="tr-TR" dirty="0" smtClean="0"/>
                            <a:t>6</a:t>
                          </a:r>
                          <a:endParaRPr lang="tr-TR" dirty="0"/>
                        </a:p>
                      </a:txBody>
                      <a:tcPr/>
                    </a:tc>
                  </a:tr>
                  <a:tr h="370840">
                    <a:tc>
                      <a:txBody>
                        <a:bodyPr/>
                        <a:lstStyle/>
                        <a:p>
                          <a:pPr algn="ctr"/>
                          <a:r>
                            <a:rPr lang="tr-TR" dirty="0" smtClean="0"/>
                            <a:t>2</a:t>
                          </a:r>
                          <a:endParaRPr lang="tr-TR" dirty="0"/>
                        </a:p>
                      </a:txBody>
                      <a:tcPr/>
                    </a:tc>
                    <a:tc>
                      <a:txBody>
                        <a:bodyPr/>
                        <a:lstStyle/>
                        <a:p>
                          <a:pPr algn="ctr"/>
                          <a:r>
                            <a:rPr lang="tr-TR" dirty="0" smtClean="0"/>
                            <a:t>4</a:t>
                          </a:r>
                          <a:endParaRPr lang="tr-TR" dirty="0"/>
                        </a:p>
                      </a:txBody>
                      <a:tcPr/>
                    </a:tc>
                    <a:tc>
                      <a:txBody>
                        <a:bodyPr/>
                        <a:lstStyle/>
                        <a:p>
                          <a:pPr algn="ctr"/>
                          <a:r>
                            <a:rPr lang="tr-TR" dirty="0" smtClean="0"/>
                            <a:t>5</a:t>
                          </a:r>
                          <a:endParaRPr lang="tr-TR" dirty="0"/>
                        </a:p>
                      </a:txBody>
                      <a:tcPr/>
                    </a:tc>
                    <a:tc>
                      <a:txBody>
                        <a:bodyPr/>
                        <a:lstStyle/>
                        <a:p>
                          <a:pPr algn="ctr"/>
                          <a:r>
                            <a:rPr lang="tr-TR" dirty="0" smtClean="0"/>
                            <a:t>16</a:t>
                          </a:r>
                          <a:endParaRPr lang="tr-TR" dirty="0"/>
                        </a:p>
                      </a:txBody>
                      <a:tcPr/>
                    </a:tc>
                    <a:tc>
                      <a:txBody>
                        <a:bodyPr/>
                        <a:lstStyle/>
                        <a:p>
                          <a:pPr algn="ctr"/>
                          <a:r>
                            <a:rPr lang="tr-TR" dirty="0" smtClean="0"/>
                            <a:t>25</a:t>
                          </a:r>
                          <a:endParaRPr lang="tr-TR" dirty="0"/>
                        </a:p>
                      </a:txBody>
                      <a:tcPr/>
                    </a:tc>
                    <a:tc>
                      <a:txBody>
                        <a:bodyPr/>
                        <a:lstStyle/>
                        <a:p>
                          <a:pPr algn="ctr"/>
                          <a:r>
                            <a:rPr lang="tr-TR" dirty="0" smtClean="0"/>
                            <a:t>20</a:t>
                          </a:r>
                          <a:endParaRPr lang="tr-TR" dirty="0"/>
                        </a:p>
                      </a:txBody>
                      <a:tcPr/>
                    </a:tc>
                  </a:tr>
                  <a:tr h="370840">
                    <a:tc>
                      <a:txBody>
                        <a:bodyPr/>
                        <a:lstStyle/>
                        <a:p>
                          <a:pPr algn="ctr"/>
                          <a:r>
                            <a:rPr lang="tr-TR" dirty="0" smtClean="0"/>
                            <a:t>3</a:t>
                          </a:r>
                          <a:endParaRPr lang="tr-TR" dirty="0"/>
                        </a:p>
                      </a:txBody>
                      <a:tcPr/>
                    </a:tc>
                    <a:tc>
                      <a:txBody>
                        <a:bodyPr/>
                        <a:lstStyle/>
                        <a:p>
                          <a:pPr algn="ctr"/>
                          <a:r>
                            <a:rPr lang="tr-TR" dirty="0" smtClean="0"/>
                            <a:t>1</a:t>
                          </a:r>
                          <a:endParaRPr lang="tr-TR" dirty="0"/>
                        </a:p>
                      </a:txBody>
                      <a:tcPr/>
                    </a:tc>
                    <a:tc>
                      <a:txBody>
                        <a:bodyPr/>
                        <a:lstStyle/>
                        <a:p>
                          <a:pPr algn="ctr"/>
                          <a:r>
                            <a:rPr lang="tr-TR" dirty="0" smtClean="0"/>
                            <a:t>2</a:t>
                          </a:r>
                          <a:endParaRPr lang="tr-TR" dirty="0"/>
                        </a:p>
                      </a:txBody>
                      <a:tcPr/>
                    </a:tc>
                    <a:tc>
                      <a:txBody>
                        <a:bodyPr/>
                        <a:lstStyle/>
                        <a:p>
                          <a:pPr algn="ctr"/>
                          <a:r>
                            <a:rPr lang="tr-TR" dirty="0" smtClean="0"/>
                            <a:t>1</a:t>
                          </a:r>
                          <a:endParaRPr lang="tr-TR" dirty="0"/>
                        </a:p>
                      </a:txBody>
                      <a:tcPr/>
                    </a:tc>
                    <a:tc>
                      <a:txBody>
                        <a:bodyPr/>
                        <a:lstStyle/>
                        <a:p>
                          <a:pPr algn="ctr"/>
                          <a:r>
                            <a:rPr lang="tr-TR" dirty="0" smtClean="0"/>
                            <a:t>4</a:t>
                          </a:r>
                          <a:endParaRPr lang="tr-TR" dirty="0"/>
                        </a:p>
                      </a:txBody>
                      <a:tcPr/>
                    </a:tc>
                    <a:tc>
                      <a:txBody>
                        <a:bodyPr/>
                        <a:lstStyle/>
                        <a:p>
                          <a:pPr algn="ctr"/>
                          <a:r>
                            <a:rPr lang="tr-TR" dirty="0" smtClean="0"/>
                            <a:t>2</a:t>
                          </a:r>
                          <a:endParaRPr lang="tr-TR" dirty="0"/>
                        </a:p>
                      </a:txBody>
                      <a:tcPr/>
                    </a:tc>
                  </a:tr>
                  <a:tr h="370840">
                    <a:tc>
                      <a:txBody>
                        <a:bodyPr/>
                        <a:lstStyle/>
                        <a:p>
                          <a:pPr algn="ctr"/>
                          <a:r>
                            <a:rPr lang="tr-TR" dirty="0" smtClean="0"/>
                            <a:t>4</a:t>
                          </a:r>
                          <a:endParaRPr lang="tr-TR" dirty="0"/>
                        </a:p>
                      </a:txBody>
                      <a:tcPr/>
                    </a:tc>
                    <a:tc>
                      <a:txBody>
                        <a:bodyPr/>
                        <a:lstStyle/>
                        <a:p>
                          <a:pPr algn="ctr"/>
                          <a:r>
                            <a:rPr lang="tr-TR" dirty="0" smtClean="0"/>
                            <a:t>5</a:t>
                          </a:r>
                          <a:endParaRPr lang="tr-TR" dirty="0"/>
                        </a:p>
                      </a:txBody>
                      <a:tcPr/>
                    </a:tc>
                    <a:tc>
                      <a:txBody>
                        <a:bodyPr/>
                        <a:lstStyle/>
                        <a:p>
                          <a:pPr algn="ctr"/>
                          <a:r>
                            <a:rPr lang="tr-TR" dirty="0" smtClean="0"/>
                            <a:t>3</a:t>
                          </a:r>
                          <a:endParaRPr lang="tr-TR" dirty="0"/>
                        </a:p>
                      </a:txBody>
                      <a:tcPr/>
                    </a:tc>
                    <a:tc>
                      <a:txBody>
                        <a:bodyPr/>
                        <a:lstStyle/>
                        <a:p>
                          <a:pPr algn="ctr"/>
                          <a:r>
                            <a:rPr lang="tr-TR" dirty="0" smtClean="0"/>
                            <a:t>25</a:t>
                          </a:r>
                          <a:endParaRPr lang="tr-TR" dirty="0"/>
                        </a:p>
                      </a:txBody>
                      <a:tcPr/>
                    </a:tc>
                    <a:tc>
                      <a:txBody>
                        <a:bodyPr/>
                        <a:lstStyle/>
                        <a:p>
                          <a:pPr algn="ctr"/>
                          <a:r>
                            <a:rPr lang="tr-TR" dirty="0" smtClean="0"/>
                            <a:t>9</a:t>
                          </a:r>
                          <a:endParaRPr lang="tr-TR" dirty="0"/>
                        </a:p>
                      </a:txBody>
                      <a:tcPr/>
                    </a:tc>
                    <a:tc>
                      <a:txBody>
                        <a:bodyPr/>
                        <a:lstStyle/>
                        <a:p>
                          <a:pPr algn="ctr"/>
                          <a:r>
                            <a:rPr lang="tr-TR" dirty="0" smtClean="0"/>
                            <a:t>15</a:t>
                          </a:r>
                          <a:endParaRPr lang="tr-TR" dirty="0"/>
                        </a:p>
                      </a:txBody>
                      <a:tcPr/>
                    </a:tc>
                  </a:tr>
                  <a:tr h="370840">
                    <a:tc>
                      <a:txBody>
                        <a:bodyPr/>
                        <a:lstStyle/>
                        <a:p>
                          <a:pPr algn="ctr"/>
                          <a:r>
                            <a:rPr lang="tr-TR" dirty="0" smtClean="0"/>
                            <a:t>5</a:t>
                          </a:r>
                          <a:endParaRPr lang="tr-TR" dirty="0"/>
                        </a:p>
                      </a:txBody>
                      <a:tcPr/>
                    </a:tc>
                    <a:tc>
                      <a:txBody>
                        <a:bodyPr/>
                        <a:lstStyle/>
                        <a:p>
                          <a:pPr algn="ctr"/>
                          <a:r>
                            <a:rPr lang="tr-TR" dirty="0" smtClean="0"/>
                            <a:t>4</a:t>
                          </a:r>
                          <a:endParaRPr lang="tr-TR" dirty="0"/>
                        </a:p>
                      </a:txBody>
                      <a:tcPr/>
                    </a:tc>
                    <a:tc>
                      <a:txBody>
                        <a:bodyPr/>
                        <a:lstStyle/>
                        <a:p>
                          <a:pPr algn="ctr"/>
                          <a:r>
                            <a:rPr lang="tr-TR" dirty="0" smtClean="0"/>
                            <a:t>5</a:t>
                          </a:r>
                          <a:endParaRPr lang="tr-TR" dirty="0"/>
                        </a:p>
                      </a:txBody>
                      <a:tcPr/>
                    </a:tc>
                    <a:tc>
                      <a:txBody>
                        <a:bodyPr/>
                        <a:lstStyle/>
                        <a:p>
                          <a:pPr algn="ctr"/>
                          <a:r>
                            <a:rPr lang="tr-TR" dirty="0" smtClean="0"/>
                            <a:t>16</a:t>
                          </a:r>
                          <a:endParaRPr lang="tr-TR" dirty="0"/>
                        </a:p>
                      </a:txBody>
                      <a:tcPr/>
                    </a:tc>
                    <a:tc>
                      <a:txBody>
                        <a:bodyPr/>
                        <a:lstStyle/>
                        <a:p>
                          <a:pPr algn="ctr"/>
                          <a:r>
                            <a:rPr lang="tr-TR" dirty="0" smtClean="0"/>
                            <a:t>25</a:t>
                          </a:r>
                          <a:endParaRPr lang="tr-TR" dirty="0"/>
                        </a:p>
                      </a:txBody>
                      <a:tcPr/>
                    </a:tc>
                    <a:tc>
                      <a:txBody>
                        <a:bodyPr/>
                        <a:lstStyle/>
                        <a:p>
                          <a:pPr algn="ctr"/>
                          <a:r>
                            <a:rPr lang="tr-TR" dirty="0" smtClean="0"/>
                            <a:t>20</a:t>
                          </a:r>
                          <a:endParaRPr lang="tr-TR" dirty="0"/>
                        </a:p>
                      </a:txBody>
                      <a:tcPr/>
                    </a:tc>
                  </a:tr>
                  <a:tr h="640080">
                    <a:tc>
                      <a:txBody>
                        <a:bodyPr/>
                        <a:lstStyle/>
                        <a:p>
                          <a:pPr algn="ctr"/>
                          <a:r>
                            <a:rPr lang="tr-TR" dirty="0" smtClean="0"/>
                            <a:t>N=5</a:t>
                          </a:r>
                          <a:endParaRPr lang="tr-TR" dirty="0"/>
                        </a:p>
                      </a:txBody>
                      <a:tcPr/>
                    </a:tc>
                    <a:tc>
                      <a:txBody>
                        <a:bodyPr/>
                        <a:lstStyle/>
                        <a:p>
                          <a:pPr algn="ctr"/>
                          <a:r>
                            <a:rPr lang="tr-TR" dirty="0" smtClean="0"/>
                            <a:t>∑X=16</a:t>
                          </a:r>
                          <a:endParaRPr lang="tr-TR"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dirty="0" smtClean="0"/>
                            <a:t>∑Y=18</a:t>
                          </a:r>
                        </a:p>
                        <a:p>
                          <a:pPr algn="ctr"/>
                          <a:endParaRPr lang="tr-TR" dirty="0"/>
                        </a:p>
                      </a:txBody>
                      <a:tcPr/>
                    </a:tc>
                    <a:tc>
                      <a:txBody>
                        <a:bodyPr/>
                        <a:lstStyle/>
                        <a:p>
                          <a:endParaRPr lang="tr-TR"/>
                        </a:p>
                      </a:txBody>
                      <a:tcPr>
                        <a:blipFill rotWithShape="1">
                          <a:blip r:embed="rId2"/>
                          <a:stretch>
                            <a:fillRect l="-329016" t="-352381" r="-200518" b="-100952"/>
                          </a:stretch>
                        </a:blipFill>
                      </a:tcPr>
                    </a:tc>
                    <a:tc>
                      <a:txBody>
                        <a:bodyPr/>
                        <a:lstStyle/>
                        <a:p>
                          <a:endParaRPr lang="tr-TR"/>
                        </a:p>
                      </a:txBody>
                      <a:tcPr>
                        <a:blipFill rotWithShape="1">
                          <a:blip r:embed="rId2"/>
                          <a:stretch>
                            <a:fillRect l="-433508" t="-352381" r="-102618" b="-100952"/>
                          </a:stretch>
                        </a:blipFill>
                      </a:tcPr>
                    </a:tc>
                    <a:tc>
                      <a:txBody>
                        <a:bodyPr/>
                        <a:lstStyle/>
                        <a:p>
                          <a:pPr algn="ctr"/>
                          <a:r>
                            <a:rPr lang="tr-TR" dirty="0" smtClean="0"/>
                            <a:t>∑XY=63</a:t>
                          </a:r>
                          <a:endParaRPr lang="tr-TR" dirty="0"/>
                        </a:p>
                      </a:txBody>
                      <a:tcPr/>
                    </a:tc>
                  </a:tr>
                  <a:tr h="640080">
                    <a:tc>
                      <a:txBody>
                        <a:bodyPr/>
                        <a:lstStyle/>
                        <a:p>
                          <a:pPr algn="ctr"/>
                          <a:endParaRPr lang="tr-TR" dirty="0"/>
                        </a:p>
                      </a:txBody>
                      <a:tcPr/>
                    </a:tc>
                    <a:tc>
                      <a:txBody>
                        <a:bodyPr/>
                        <a:lstStyle/>
                        <a:p>
                          <a:endParaRPr lang="tr-TR"/>
                        </a:p>
                      </a:txBody>
                      <a:tcPr>
                        <a:blipFill rotWithShape="1">
                          <a:blip r:embed="rId2"/>
                          <a:stretch>
                            <a:fillRect l="-61728" t="-452381" r="-338272" b="-952"/>
                          </a:stretch>
                        </a:blipFill>
                      </a:tcPr>
                    </a:tc>
                    <a:tc>
                      <a:txBody>
                        <a:bodyPr/>
                        <a:lstStyle/>
                        <a:p>
                          <a:endParaRPr lang="tr-TR"/>
                        </a:p>
                      </a:txBody>
                      <a:tcPr>
                        <a:blipFill rotWithShape="1">
                          <a:blip r:embed="rId2"/>
                          <a:stretch>
                            <a:fillRect l="-162397" t="-452381" r="-239669" b="-952"/>
                          </a:stretch>
                        </a:blipFill>
                      </a:tcPr>
                    </a:tc>
                    <a:tc>
                      <a:txBody>
                        <a:bodyPr/>
                        <a:lstStyle/>
                        <a:p>
                          <a:pPr algn="ctr"/>
                          <a:endParaRPr lang="tr-TR" dirty="0"/>
                        </a:p>
                      </a:txBody>
                      <a:tcPr/>
                    </a:tc>
                    <a:tc>
                      <a:txBody>
                        <a:bodyPr/>
                        <a:lstStyle/>
                        <a:p>
                          <a:pPr algn="ctr"/>
                          <a:endParaRPr lang="tr-TR" dirty="0"/>
                        </a:p>
                      </a:txBody>
                      <a:tcPr/>
                    </a:tc>
                    <a:tc>
                      <a:txBody>
                        <a:bodyPr/>
                        <a:lstStyle/>
                        <a:p>
                          <a:pPr algn="ctr"/>
                          <a:endParaRPr lang="tr-TR" dirty="0"/>
                        </a:p>
                      </a:txBody>
                      <a:tcPr/>
                    </a:tc>
                  </a:tr>
                </a:tbl>
              </a:graphicData>
            </a:graphic>
          </p:graphicFrame>
        </mc:Fallback>
      </mc:AlternateContent>
      <mc:AlternateContent xmlns:mc="http://schemas.openxmlformats.org/markup-compatibility/2006" xmlns:a14="http://schemas.microsoft.com/office/drawing/2010/main">
        <mc:Choice Requires="a14">
          <p:sp>
            <p:nvSpPr>
              <p:cNvPr id="5" name="Metin kutusu 4"/>
              <p:cNvSpPr txBox="1"/>
              <p:nvPr/>
            </p:nvSpPr>
            <p:spPr>
              <a:xfrm>
                <a:off x="4991592" y="712532"/>
                <a:ext cx="563488"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tr-TR" sz="2000" b="0" i="1" smtClean="0">
                              <a:solidFill>
                                <a:schemeClr val="bg1"/>
                              </a:solidFill>
                              <a:latin typeface="Cambria Math"/>
                            </a:rPr>
                          </m:ctrlPr>
                        </m:sSupPr>
                        <m:e>
                          <m:r>
                            <a:rPr lang="tr-TR" sz="2000" b="0" i="1" smtClean="0">
                              <a:solidFill>
                                <a:schemeClr val="bg1"/>
                              </a:solidFill>
                              <a:latin typeface="Cambria Math"/>
                            </a:rPr>
                            <m:t>𝑋</m:t>
                          </m:r>
                        </m:e>
                        <m:sup>
                          <m:r>
                            <a:rPr lang="tr-TR" sz="2000" b="0" i="1" smtClean="0">
                              <a:solidFill>
                                <a:schemeClr val="bg1"/>
                              </a:solidFill>
                              <a:latin typeface="Cambria Math"/>
                            </a:rPr>
                            <m:t>2</m:t>
                          </m:r>
                        </m:sup>
                      </m:sSup>
                    </m:oMath>
                  </m:oMathPara>
                </a14:m>
                <a:endParaRPr lang="tr-TR" sz="2000" dirty="0">
                  <a:solidFill>
                    <a:schemeClr val="bg1"/>
                  </a:solidFill>
                </a:endParaRPr>
              </a:p>
            </p:txBody>
          </p:sp>
        </mc:Choice>
        <mc:Fallback xmlns="">
          <p:sp>
            <p:nvSpPr>
              <p:cNvPr id="5" name="Metin kutusu 4"/>
              <p:cNvSpPr txBox="1">
                <a:spLocks noRot="1" noChangeAspect="1" noMove="1" noResize="1" noEditPoints="1" noAdjustHandles="1" noChangeArrowheads="1" noChangeShapeType="1" noTextEdit="1"/>
              </p:cNvSpPr>
              <p:nvPr/>
            </p:nvSpPr>
            <p:spPr>
              <a:xfrm>
                <a:off x="4991592" y="712532"/>
                <a:ext cx="563488" cy="400110"/>
              </a:xfrm>
              <a:prstGeom prst="rect">
                <a:avLst/>
              </a:prstGeom>
              <a:blipFill rotWithShape="1">
                <a:blip r:embed="rId3"/>
                <a:stretch>
                  <a:fillRect/>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6" name="Metin kutusu 5"/>
              <p:cNvSpPr txBox="1"/>
              <p:nvPr/>
            </p:nvSpPr>
            <p:spPr>
              <a:xfrm>
                <a:off x="6084168" y="712532"/>
                <a:ext cx="550600"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tr-TR" sz="2000" b="0" i="1" smtClean="0">
                              <a:solidFill>
                                <a:schemeClr val="bg1"/>
                              </a:solidFill>
                              <a:latin typeface="Cambria Math"/>
                            </a:rPr>
                          </m:ctrlPr>
                        </m:sSupPr>
                        <m:e>
                          <m:r>
                            <a:rPr lang="tr-TR" sz="2000" b="0" i="1" smtClean="0">
                              <a:solidFill>
                                <a:schemeClr val="bg1"/>
                              </a:solidFill>
                              <a:latin typeface="Cambria Math"/>
                            </a:rPr>
                            <m:t>𝑌</m:t>
                          </m:r>
                        </m:e>
                        <m:sup>
                          <m:r>
                            <a:rPr lang="tr-TR" sz="2000" b="0" i="1" smtClean="0">
                              <a:solidFill>
                                <a:schemeClr val="bg1"/>
                              </a:solidFill>
                              <a:latin typeface="Cambria Math"/>
                            </a:rPr>
                            <m:t>2</m:t>
                          </m:r>
                        </m:sup>
                      </m:sSup>
                    </m:oMath>
                  </m:oMathPara>
                </a14:m>
                <a:endParaRPr lang="tr-TR" sz="2000" dirty="0">
                  <a:solidFill>
                    <a:schemeClr val="bg1"/>
                  </a:solidFill>
                </a:endParaRPr>
              </a:p>
            </p:txBody>
          </p:sp>
        </mc:Choice>
        <mc:Fallback xmlns="">
          <p:sp>
            <p:nvSpPr>
              <p:cNvPr id="6" name="Metin kutusu 5"/>
              <p:cNvSpPr txBox="1">
                <a:spLocks noRot="1" noChangeAspect="1" noMove="1" noResize="1" noEditPoints="1" noAdjustHandles="1" noChangeArrowheads="1" noChangeShapeType="1" noTextEdit="1"/>
              </p:cNvSpPr>
              <p:nvPr/>
            </p:nvSpPr>
            <p:spPr>
              <a:xfrm>
                <a:off x="6084168" y="712532"/>
                <a:ext cx="550600" cy="400110"/>
              </a:xfrm>
              <a:prstGeom prst="rect">
                <a:avLst/>
              </a:prstGeom>
              <a:blipFill rotWithShape="1">
                <a:blip r:embed="rId4"/>
                <a:stretch>
                  <a:fillRect/>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8" name="Metin kutusu 7"/>
              <p:cNvSpPr txBox="1"/>
              <p:nvPr/>
            </p:nvSpPr>
            <p:spPr>
              <a:xfrm>
                <a:off x="2267744" y="4693773"/>
                <a:ext cx="4752776" cy="669094"/>
              </a:xfrm>
              <a:prstGeom prst="rect">
                <a:avLst/>
              </a:prstGeom>
              <a:noFill/>
            </p:spPr>
            <p:txBody>
              <a:bodyPr wrap="none" rtlCol="0">
                <a:spAutoFit/>
              </a:bodyPr>
              <a:lstStyle/>
              <a:p>
                <a:r>
                  <a:rPr lang="tr-TR" sz="2200" dirty="0"/>
                  <a:t>r</a:t>
                </a:r>
                <a14:m>
                  <m:oMath xmlns:m="http://schemas.openxmlformats.org/officeDocument/2006/math">
                    <m:r>
                      <a:rPr lang="tr-TR" sz="2200" i="1" smtClean="0">
                        <a:latin typeface="Cambria Math"/>
                      </a:rPr>
                      <m:t>=</m:t>
                    </m:r>
                    <m:f>
                      <m:fPr>
                        <m:ctrlPr>
                          <a:rPr lang="tr-TR" sz="2200" i="1" smtClean="0">
                            <a:latin typeface="Cambria Math"/>
                          </a:rPr>
                        </m:ctrlPr>
                      </m:fPr>
                      <m:num>
                        <m:r>
                          <a:rPr lang="tr-TR" sz="2200" b="0" i="1" smtClean="0">
                            <a:latin typeface="Cambria Math"/>
                          </a:rPr>
                          <m:t>5</m:t>
                        </m:r>
                        <m:d>
                          <m:dPr>
                            <m:ctrlPr>
                              <a:rPr lang="tr-TR" sz="2200" b="0" i="1" smtClean="0">
                                <a:latin typeface="Cambria Math"/>
                              </a:rPr>
                            </m:ctrlPr>
                          </m:dPr>
                          <m:e>
                            <m:r>
                              <a:rPr lang="tr-TR" sz="2200" b="0" i="1" smtClean="0">
                                <a:latin typeface="Cambria Math"/>
                              </a:rPr>
                              <m:t>63</m:t>
                            </m:r>
                          </m:e>
                        </m:d>
                        <m:r>
                          <a:rPr lang="tr-TR" sz="2200" b="0" i="1" smtClean="0">
                            <a:latin typeface="Cambria Math"/>
                          </a:rPr>
                          <m:t>−(16)(18)</m:t>
                        </m:r>
                      </m:num>
                      <m:den>
                        <m:rad>
                          <m:radPr>
                            <m:degHide m:val="on"/>
                            <m:ctrlPr>
                              <a:rPr lang="tr-TR" sz="2200" i="1" smtClean="0">
                                <a:latin typeface="Cambria Math"/>
                              </a:rPr>
                            </m:ctrlPr>
                          </m:radPr>
                          <m:deg/>
                          <m:e>
                            <m:d>
                              <m:dPr>
                                <m:begChr m:val="["/>
                                <m:endChr m:val="]"/>
                                <m:ctrlPr>
                                  <a:rPr lang="tr-TR" sz="2200" b="0" i="1" smtClean="0">
                                    <a:latin typeface="Cambria Math"/>
                                  </a:rPr>
                                </m:ctrlPr>
                              </m:dPr>
                              <m:e>
                                <m:r>
                                  <a:rPr lang="tr-TR" sz="2200" b="0" i="1" smtClean="0">
                                    <a:latin typeface="Cambria Math"/>
                                  </a:rPr>
                                  <m:t>5</m:t>
                                </m:r>
                                <m:d>
                                  <m:dPr>
                                    <m:ctrlPr>
                                      <a:rPr lang="tr-TR" sz="2200" b="0" i="1" smtClean="0">
                                        <a:latin typeface="Cambria Math"/>
                                      </a:rPr>
                                    </m:ctrlPr>
                                  </m:dPr>
                                  <m:e>
                                    <m:r>
                                      <a:rPr lang="tr-TR" sz="2200" b="0" i="1" smtClean="0">
                                        <a:latin typeface="Cambria Math"/>
                                      </a:rPr>
                                      <m:t>62</m:t>
                                    </m:r>
                                  </m:e>
                                </m:d>
                                <m:r>
                                  <a:rPr lang="tr-TR" sz="2200" b="0" i="1" smtClean="0">
                                    <a:latin typeface="Cambria Math"/>
                                  </a:rPr>
                                  <m:t>−(256)</m:t>
                                </m:r>
                              </m:e>
                            </m:d>
                            <m:r>
                              <a:rPr lang="tr-TR" sz="2200" b="0" i="1" smtClean="0">
                                <a:latin typeface="Cambria Math"/>
                              </a:rPr>
                              <m:t>[5</m:t>
                            </m:r>
                            <m:d>
                              <m:dPr>
                                <m:ctrlPr>
                                  <a:rPr lang="tr-TR" sz="2200" b="0" i="1" smtClean="0">
                                    <a:latin typeface="Cambria Math"/>
                                  </a:rPr>
                                </m:ctrlPr>
                              </m:dPr>
                              <m:e>
                                <m:r>
                                  <a:rPr lang="tr-TR" sz="2200" b="0" i="1" smtClean="0">
                                    <a:latin typeface="Cambria Math"/>
                                  </a:rPr>
                                  <m:t>79</m:t>
                                </m:r>
                              </m:e>
                            </m:d>
                            <m:r>
                              <a:rPr lang="tr-TR" sz="2200" b="0" i="1" smtClean="0">
                                <a:latin typeface="Cambria Math"/>
                              </a:rPr>
                              <m:t>−(324)</m:t>
                            </m:r>
                          </m:e>
                        </m:rad>
                      </m:den>
                    </m:f>
                    <m:r>
                      <a:rPr lang="tr-TR" sz="2200" b="0" i="1" smtClean="0">
                        <a:latin typeface="Cambria Math"/>
                      </a:rPr>
                      <m:t>= </m:t>
                    </m:r>
                    <m:f>
                      <m:fPr>
                        <m:ctrlPr>
                          <a:rPr lang="tr-TR" sz="2200" b="0" i="1" smtClean="0">
                            <a:latin typeface="Cambria Math"/>
                          </a:rPr>
                        </m:ctrlPr>
                      </m:fPr>
                      <m:num>
                        <m:r>
                          <a:rPr lang="tr-TR" sz="2200" b="0" i="1" smtClean="0">
                            <a:latin typeface="Cambria Math"/>
                          </a:rPr>
                          <m:t>315−288</m:t>
                        </m:r>
                      </m:num>
                      <m:den>
                        <m:rad>
                          <m:radPr>
                            <m:degHide m:val="on"/>
                            <m:ctrlPr>
                              <a:rPr lang="tr-TR" sz="2200" b="0" i="1" smtClean="0">
                                <a:latin typeface="Cambria Math"/>
                              </a:rPr>
                            </m:ctrlPr>
                          </m:radPr>
                          <m:deg/>
                          <m:e>
                            <m:r>
                              <a:rPr lang="tr-TR" sz="2200" b="0" i="1" smtClean="0">
                                <a:latin typeface="Cambria Math"/>
                              </a:rPr>
                              <m:t>(54)(71)</m:t>
                            </m:r>
                          </m:e>
                        </m:rad>
                      </m:den>
                    </m:f>
                  </m:oMath>
                </a14:m>
                <a:endParaRPr lang="tr-TR" sz="2200" dirty="0"/>
              </a:p>
            </p:txBody>
          </p:sp>
        </mc:Choice>
        <mc:Fallback xmlns="">
          <p:sp>
            <p:nvSpPr>
              <p:cNvPr id="8" name="Metin kutusu 7"/>
              <p:cNvSpPr txBox="1">
                <a:spLocks noRot="1" noChangeAspect="1" noMove="1" noResize="1" noEditPoints="1" noAdjustHandles="1" noChangeArrowheads="1" noChangeShapeType="1" noTextEdit="1"/>
              </p:cNvSpPr>
              <p:nvPr/>
            </p:nvSpPr>
            <p:spPr>
              <a:xfrm>
                <a:off x="2267744" y="4693773"/>
                <a:ext cx="4752776" cy="669094"/>
              </a:xfrm>
              <a:prstGeom prst="rect">
                <a:avLst/>
              </a:prstGeom>
              <a:blipFill rotWithShape="1">
                <a:blip r:embed="rId5"/>
                <a:stretch>
                  <a:fillRect l="-1538"/>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9" name="Metin kutusu 8"/>
              <p:cNvSpPr txBox="1"/>
              <p:nvPr/>
            </p:nvSpPr>
            <p:spPr>
              <a:xfrm>
                <a:off x="2564846" y="5733256"/>
                <a:ext cx="2259465" cy="644920"/>
              </a:xfrm>
              <a:prstGeom prst="rect">
                <a:avLst/>
              </a:prstGeom>
              <a:noFill/>
            </p:spPr>
            <p:txBody>
              <a:bodyPr wrap="none" rtlCol="0">
                <a:spAutoFit/>
              </a:bodyPr>
              <a:lstStyle/>
              <a:p>
                <a:r>
                  <a:rPr lang="tr-TR" sz="2400" dirty="0"/>
                  <a:t>r</a:t>
                </a:r>
                <a14:m>
                  <m:oMath xmlns:m="http://schemas.openxmlformats.org/officeDocument/2006/math">
                    <m:r>
                      <a:rPr lang="tr-TR" sz="2400" b="0" i="1" smtClean="0">
                        <a:latin typeface="Cambria Math"/>
                      </a:rPr>
                      <m:t>= </m:t>
                    </m:r>
                    <m:f>
                      <m:fPr>
                        <m:ctrlPr>
                          <a:rPr lang="tr-TR" sz="2400" b="0" i="1" smtClean="0">
                            <a:latin typeface="Cambria Math"/>
                          </a:rPr>
                        </m:ctrlPr>
                      </m:fPr>
                      <m:num>
                        <m:r>
                          <a:rPr lang="tr-TR" sz="2400" b="0" i="1" smtClean="0">
                            <a:latin typeface="Cambria Math"/>
                          </a:rPr>
                          <m:t>27</m:t>
                        </m:r>
                      </m:num>
                      <m:den>
                        <m:r>
                          <a:rPr lang="tr-TR" sz="2400" b="0" i="1" smtClean="0">
                            <a:latin typeface="Cambria Math"/>
                          </a:rPr>
                          <m:t>61,92</m:t>
                        </m:r>
                      </m:den>
                    </m:f>
                  </m:oMath>
                </a14:m>
                <a:r>
                  <a:rPr lang="tr-TR" sz="2400" b="0" dirty="0"/>
                  <a:t> </a:t>
                </a:r>
                <a14:m>
                  <m:oMath xmlns:m="http://schemas.openxmlformats.org/officeDocument/2006/math">
                    <m:r>
                      <a:rPr lang="tr-TR" sz="2400" b="0" i="1" smtClean="0">
                        <a:latin typeface="Cambria Math"/>
                      </a:rPr>
                      <m:t>=</m:t>
                    </m:r>
                  </m:oMath>
                </a14:m>
                <a:r>
                  <a:rPr lang="tr-TR" sz="2400" dirty="0"/>
                  <a:t>0,47</a:t>
                </a:r>
              </a:p>
            </p:txBody>
          </p:sp>
        </mc:Choice>
        <mc:Fallback xmlns="">
          <p:sp>
            <p:nvSpPr>
              <p:cNvPr id="9" name="Metin kutusu 8"/>
              <p:cNvSpPr txBox="1">
                <a:spLocks noRot="1" noChangeAspect="1" noMove="1" noResize="1" noEditPoints="1" noAdjustHandles="1" noChangeArrowheads="1" noChangeShapeType="1" noTextEdit="1"/>
              </p:cNvSpPr>
              <p:nvPr/>
            </p:nvSpPr>
            <p:spPr>
              <a:xfrm>
                <a:off x="2564846" y="5733256"/>
                <a:ext cx="2259465" cy="644920"/>
              </a:xfrm>
              <a:prstGeom prst="rect">
                <a:avLst/>
              </a:prstGeom>
              <a:blipFill rotWithShape="1">
                <a:blip r:embed="rId6"/>
                <a:stretch>
                  <a:fillRect l="-4324" b="-3774"/>
                </a:stretch>
              </a:blipFill>
            </p:spPr>
            <p:txBody>
              <a:bodyPr/>
              <a:lstStyle/>
              <a:p>
                <a:r>
                  <a:rPr lang="tr-TR">
                    <a:noFill/>
                  </a:rPr>
                  <a:t> </a:t>
                </a:r>
              </a:p>
            </p:txBody>
          </p:sp>
        </mc:Fallback>
      </mc:AlternateContent>
    </p:spTree>
    <p:extLst>
      <p:ext uri="{BB962C8B-B14F-4D97-AF65-F5344CB8AC3E}">
        <p14:creationId xmlns:p14="http://schemas.microsoft.com/office/powerpoint/2010/main" val="21496160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2"/>
          <p:cNvSpPr>
            <a:spLocks noGrp="1"/>
          </p:cNvSpPr>
          <p:nvPr>
            <p:ph type="title"/>
          </p:nvPr>
        </p:nvSpPr>
        <p:spPr>
          <a:xfrm>
            <a:off x="457200" y="274638"/>
            <a:ext cx="8579296" cy="1143000"/>
          </a:xfrm>
        </p:spPr>
        <p:txBody>
          <a:bodyPr>
            <a:normAutofit/>
          </a:bodyPr>
          <a:lstStyle/>
          <a:p>
            <a:r>
              <a:rPr lang="tr-TR" sz="2400" b="1" dirty="0" smtClean="0">
                <a:solidFill>
                  <a:srgbClr val="C00000"/>
                </a:solidFill>
              </a:rPr>
              <a:t>YORUM:</a:t>
            </a:r>
            <a:endParaRPr lang="tr-TR" sz="2400" b="1" dirty="0">
              <a:solidFill>
                <a:srgbClr val="C00000"/>
              </a:solidFill>
            </a:endParaRPr>
          </a:p>
        </p:txBody>
      </p:sp>
      <p:sp>
        <p:nvSpPr>
          <p:cNvPr id="5" name="İçerik Yer Tutucusu 1"/>
          <p:cNvSpPr>
            <a:spLocks noGrp="1"/>
          </p:cNvSpPr>
          <p:nvPr>
            <p:ph idx="1"/>
          </p:nvPr>
        </p:nvSpPr>
        <p:spPr>
          <a:xfrm>
            <a:off x="457200" y="1268760"/>
            <a:ext cx="8229600" cy="5256584"/>
          </a:xfrm>
        </p:spPr>
        <p:txBody>
          <a:bodyPr>
            <a:normAutofit lnSpcReduction="10000"/>
          </a:bodyPr>
          <a:lstStyle/>
          <a:p>
            <a:pPr marL="109728" indent="0" algn="just">
              <a:buNone/>
            </a:pPr>
            <a:r>
              <a:rPr lang="tr-TR" sz="2000" dirty="0" smtClean="0">
                <a:solidFill>
                  <a:srgbClr val="FF0000"/>
                </a:solidFill>
              </a:rPr>
              <a:t>1. BÜYÜKLÜK</a:t>
            </a:r>
            <a:r>
              <a:rPr lang="tr-TR" sz="2000" dirty="0" smtClean="0"/>
              <a:t>: r= 0.47 değeri 0.30-0.70 arasında olduğundan iki değişken arasında orta düzeyde bir ilişki vardır.</a:t>
            </a:r>
          </a:p>
          <a:p>
            <a:pPr marL="566928" indent="-457200" algn="just">
              <a:buAutoNum type="arabicPeriod"/>
            </a:pPr>
            <a:endParaRPr lang="tr-TR" sz="2000" dirty="0" smtClean="0">
              <a:solidFill>
                <a:srgbClr val="FF0000"/>
              </a:solidFill>
            </a:endParaRPr>
          </a:p>
          <a:p>
            <a:pPr marL="109728" indent="0" algn="just">
              <a:buNone/>
            </a:pPr>
            <a:r>
              <a:rPr lang="tr-TR" sz="2000" dirty="0" smtClean="0">
                <a:solidFill>
                  <a:srgbClr val="FF0000"/>
                </a:solidFill>
              </a:rPr>
              <a:t>2. YÖN</a:t>
            </a:r>
            <a:r>
              <a:rPr lang="tr-TR" sz="2000" dirty="0" smtClean="0"/>
              <a:t>: </a:t>
            </a:r>
            <a:r>
              <a:rPr lang="tr-TR" sz="2000" dirty="0"/>
              <a:t>r </a:t>
            </a:r>
            <a:r>
              <a:rPr lang="tr-TR" sz="2000" dirty="0" smtClean="0"/>
              <a:t>=0.47 pozitif bir değer olması </a:t>
            </a:r>
            <a:r>
              <a:rPr lang="tr-TR" sz="2000" dirty="0"/>
              <a:t>iki değişkenin birlikte değişim yönünün aynı </a:t>
            </a:r>
            <a:r>
              <a:rPr lang="tr-TR" sz="2000" dirty="0" smtClean="0"/>
              <a:t>olduğunu, iki </a:t>
            </a:r>
            <a:r>
              <a:rPr lang="tr-TR" sz="2000" dirty="0"/>
              <a:t>değişkenin birlikte </a:t>
            </a:r>
            <a:r>
              <a:rPr lang="tr-TR" sz="2000" dirty="0" smtClean="0"/>
              <a:t>arttığını ya da birlikte azaldığını göstermektedir</a:t>
            </a:r>
            <a:r>
              <a:rPr lang="tr-TR" sz="2000" dirty="0"/>
              <a:t>. </a:t>
            </a:r>
            <a:endParaRPr lang="tr-TR" sz="2000" dirty="0" smtClean="0"/>
          </a:p>
          <a:p>
            <a:pPr marL="566928" indent="-457200" algn="just">
              <a:buAutoNum type="arabicPeriod"/>
            </a:pPr>
            <a:endParaRPr lang="tr-TR" sz="2000" dirty="0" smtClean="0"/>
          </a:p>
          <a:p>
            <a:pPr marL="109728" indent="0" algn="just">
              <a:buNone/>
            </a:pPr>
            <a:r>
              <a:rPr lang="tr-TR" sz="2000" dirty="0" smtClean="0">
                <a:solidFill>
                  <a:srgbClr val="FF0000"/>
                </a:solidFill>
              </a:rPr>
              <a:t>3. AÇIKLANAN VARYANS:</a:t>
            </a:r>
            <a:r>
              <a:rPr lang="tr-TR" sz="2000" dirty="0" smtClean="0"/>
              <a:t> </a:t>
            </a:r>
            <a:r>
              <a:rPr lang="tr-TR" sz="2000" dirty="0"/>
              <a:t>Değişkenlerden birindeki değişimin </a:t>
            </a:r>
            <a:r>
              <a:rPr lang="tr-TR" sz="2000" dirty="0" smtClean="0"/>
              <a:t>ne </a:t>
            </a:r>
            <a:r>
              <a:rPr lang="tr-TR" sz="2000" dirty="0"/>
              <a:t>kadarının diğer değişken tarafından açıklandığını yüzde olarak ifade etmektedir. Korelasyon katsayısının karesidir. </a:t>
            </a:r>
            <a:r>
              <a:rPr lang="tr-TR" sz="2000" dirty="0" smtClean="0"/>
              <a:t>Determinasyon katsayısı olarak isimlendirilir.</a:t>
            </a:r>
          </a:p>
          <a:p>
            <a:pPr marL="566928" indent="-457200" algn="just">
              <a:buAutoNum type="arabicPeriod"/>
            </a:pPr>
            <a:endParaRPr lang="tr-TR" sz="2000" dirty="0"/>
          </a:p>
          <a:p>
            <a:pPr marL="109728" indent="0" algn="just">
              <a:buNone/>
            </a:pPr>
            <a:r>
              <a:rPr lang="tr-TR" sz="2000" dirty="0" smtClean="0"/>
              <a:t>	r</a:t>
            </a:r>
            <a:r>
              <a:rPr lang="tr-TR" sz="2000" dirty="0" smtClean="0">
                <a:latin typeface="Verdana"/>
                <a:ea typeface="Verdana"/>
              </a:rPr>
              <a:t>² = (0.47). (0.47) = 0,22</a:t>
            </a:r>
          </a:p>
          <a:p>
            <a:pPr marL="109728" indent="0" algn="just">
              <a:buNone/>
            </a:pPr>
            <a:endParaRPr lang="tr-TR" sz="2000" dirty="0" smtClean="0">
              <a:latin typeface="Verdana"/>
              <a:ea typeface="Verdana"/>
            </a:endParaRPr>
          </a:p>
          <a:p>
            <a:pPr marL="109728" indent="0" algn="just">
              <a:buNone/>
            </a:pPr>
            <a:r>
              <a:rPr lang="tr-TR" sz="2000" dirty="0" smtClean="0">
                <a:latin typeface="+mj-lt"/>
                <a:ea typeface="Verdana"/>
              </a:rPr>
              <a:t>Buna göre, başarı puanındaki değişkenliğin %22’si çalışma saati tarafından açıklanmaktadır.</a:t>
            </a:r>
          </a:p>
          <a:p>
            <a:pPr marL="109728" indent="0" algn="just">
              <a:buNone/>
            </a:pPr>
            <a:endParaRPr lang="tr-TR" sz="2000" dirty="0"/>
          </a:p>
          <a:p>
            <a:pPr algn="just">
              <a:buFont typeface="Wingdings" pitchFamily="2" charset="2"/>
              <a:buChar char="ü"/>
            </a:pPr>
            <a:endParaRPr lang="tr-TR" sz="2000" dirty="0"/>
          </a:p>
        </p:txBody>
      </p:sp>
    </p:spTree>
    <p:extLst>
      <p:ext uri="{BB962C8B-B14F-4D97-AF65-F5344CB8AC3E}">
        <p14:creationId xmlns:p14="http://schemas.microsoft.com/office/powerpoint/2010/main" val="36648682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a:xfrm>
            <a:off x="395536" y="629816"/>
            <a:ext cx="8712968" cy="1143000"/>
          </a:xfrm>
        </p:spPr>
        <p:txBody>
          <a:bodyPr>
            <a:normAutofit/>
          </a:bodyPr>
          <a:lstStyle/>
          <a:p>
            <a:r>
              <a:rPr lang="tr-TR" sz="2800" b="1" dirty="0">
                <a:solidFill>
                  <a:srgbClr val="C00000"/>
                </a:solidFill>
              </a:rPr>
              <a:t>2) </a:t>
            </a:r>
            <a:r>
              <a:rPr lang="tr-TR" sz="2800" b="1" dirty="0" err="1">
                <a:solidFill>
                  <a:srgbClr val="C00000"/>
                </a:solidFill>
              </a:rPr>
              <a:t>Spearman</a:t>
            </a:r>
            <a:r>
              <a:rPr lang="tr-TR" sz="2800" b="1" dirty="0">
                <a:solidFill>
                  <a:srgbClr val="C00000"/>
                </a:solidFill>
              </a:rPr>
              <a:t> Brown Sıra Farkları Korelasyon Katsayısı (</a:t>
            </a:r>
            <a:r>
              <a:rPr lang="tr-TR" sz="2800" b="1" dirty="0" err="1">
                <a:solidFill>
                  <a:srgbClr val="C00000"/>
                </a:solidFill>
              </a:rPr>
              <a:t>rho</a:t>
            </a:r>
            <a:r>
              <a:rPr lang="tr-TR" sz="2800" b="1" dirty="0">
                <a:solidFill>
                  <a:srgbClr val="C00000"/>
                </a:solidFill>
              </a:rPr>
              <a:t>, 𝒓𝒔 )</a:t>
            </a:r>
            <a:endParaRPr lang="tr-TR" sz="2800" b="1" dirty="0"/>
          </a:p>
        </p:txBody>
      </p:sp>
      <p:sp>
        <p:nvSpPr>
          <p:cNvPr id="2" name="İçerik Yer Tutucusu 1"/>
          <p:cNvSpPr>
            <a:spLocks noGrp="1"/>
          </p:cNvSpPr>
          <p:nvPr>
            <p:ph idx="1"/>
          </p:nvPr>
        </p:nvSpPr>
        <p:spPr>
          <a:xfrm>
            <a:off x="323528" y="1855365"/>
            <a:ext cx="8640960" cy="4525963"/>
          </a:xfrm>
        </p:spPr>
        <p:txBody>
          <a:bodyPr>
            <a:normAutofit/>
          </a:bodyPr>
          <a:lstStyle/>
          <a:p>
            <a:r>
              <a:rPr lang="tr-TR" sz="2200" dirty="0" smtClean="0"/>
              <a:t>Sıralı </a:t>
            </a:r>
            <a:r>
              <a:rPr lang="tr-TR" sz="2200" dirty="0"/>
              <a:t>puanlar kullanılarak ölçülen iki değişken arasındaki </a:t>
            </a:r>
            <a:r>
              <a:rPr lang="tr-TR" sz="2200" dirty="0" smtClean="0"/>
              <a:t>ilişkiyi </a:t>
            </a:r>
            <a:r>
              <a:rPr lang="tr-TR" sz="2200" dirty="0"/>
              <a:t>açıklar.</a:t>
            </a:r>
          </a:p>
          <a:p>
            <a:r>
              <a:rPr lang="tr-TR" sz="2200" dirty="0" smtClean="0"/>
              <a:t>Nesne </a:t>
            </a:r>
            <a:r>
              <a:rPr lang="tr-TR" sz="2200" dirty="0"/>
              <a:t>ya da bireye ilişkin yargılar sıra değerleri ile gösterilmiş </a:t>
            </a:r>
            <a:r>
              <a:rPr lang="tr-TR" sz="2200" dirty="0" smtClean="0"/>
              <a:t>ise,</a:t>
            </a:r>
          </a:p>
          <a:p>
            <a:r>
              <a:rPr lang="tr-TR" sz="2200" dirty="0" smtClean="0"/>
              <a:t>Değişkenlerden </a:t>
            </a:r>
            <a:r>
              <a:rPr lang="tr-TR" sz="2200" dirty="0"/>
              <a:t>biri sıralı diğeri eşit aralıklı ya da oranlı ölçek düzeyinde </a:t>
            </a:r>
            <a:r>
              <a:rPr lang="tr-TR" sz="2200" dirty="0" smtClean="0"/>
              <a:t>ise,</a:t>
            </a:r>
            <a:endParaRPr lang="tr-TR" sz="2200" dirty="0"/>
          </a:p>
          <a:p>
            <a:r>
              <a:rPr lang="tr-TR" sz="2200" dirty="0" smtClean="0"/>
              <a:t>En </a:t>
            </a:r>
            <a:r>
              <a:rPr lang="tr-TR" sz="2200" dirty="0"/>
              <a:t>az eşit aralık düzeyinde olan ancak normallik varsayımının karşılanmadığı değişkenler var ise </a:t>
            </a:r>
            <a:r>
              <a:rPr lang="tr-TR" sz="2200" dirty="0" err="1"/>
              <a:t>Spearman</a:t>
            </a:r>
            <a:r>
              <a:rPr lang="tr-TR" sz="2200" dirty="0"/>
              <a:t> Brown Sıra Farkları Korelasyon Katsayısı </a:t>
            </a:r>
            <a:r>
              <a:rPr lang="tr-TR" sz="2200" dirty="0" smtClean="0"/>
              <a:t>kullanılır</a:t>
            </a:r>
            <a:r>
              <a:rPr lang="tr-TR" sz="2200" dirty="0"/>
              <a:t>.</a:t>
            </a:r>
          </a:p>
          <a:p>
            <a:endParaRPr lang="tr-TR" sz="2400" dirty="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9832" y="4869160"/>
            <a:ext cx="2838450" cy="1171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64076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o 3"/>
          <p:cNvGraphicFramePr>
            <a:graphicFrameLocks noGrp="1"/>
          </p:cNvGraphicFramePr>
          <p:nvPr>
            <p:extLst>
              <p:ext uri="{D42A27DB-BD31-4B8C-83A1-F6EECF244321}">
                <p14:modId xmlns:p14="http://schemas.microsoft.com/office/powerpoint/2010/main" val="323480370"/>
              </p:ext>
            </p:extLst>
          </p:nvPr>
        </p:nvGraphicFramePr>
        <p:xfrm>
          <a:off x="381053" y="1844824"/>
          <a:ext cx="4248472" cy="4287520"/>
        </p:xfrm>
        <a:graphic>
          <a:graphicData uri="http://schemas.openxmlformats.org/drawingml/2006/table">
            <a:tbl>
              <a:tblPr firstRow="1" bandRow="1">
                <a:tableStyleId>{5C22544A-7EE6-4342-B048-85BDC9FD1C3A}</a:tableStyleId>
              </a:tblPr>
              <a:tblGrid>
                <a:gridCol w="1008112">
                  <a:extLst>
                    <a:ext uri="{9D8B030D-6E8A-4147-A177-3AD203B41FA5}">
                      <a16:colId xmlns="" xmlns:a16="http://schemas.microsoft.com/office/drawing/2014/main" val="20000"/>
                    </a:ext>
                  </a:extLst>
                </a:gridCol>
                <a:gridCol w="1584176">
                  <a:extLst>
                    <a:ext uri="{9D8B030D-6E8A-4147-A177-3AD203B41FA5}">
                      <a16:colId xmlns="" xmlns:a16="http://schemas.microsoft.com/office/drawing/2014/main" val="20001"/>
                    </a:ext>
                  </a:extLst>
                </a:gridCol>
                <a:gridCol w="1656184">
                  <a:extLst>
                    <a:ext uri="{9D8B030D-6E8A-4147-A177-3AD203B41FA5}">
                      <a16:colId xmlns="" xmlns:a16="http://schemas.microsoft.com/office/drawing/2014/main" val="20002"/>
                    </a:ext>
                  </a:extLst>
                </a:gridCol>
              </a:tblGrid>
              <a:tr h="370840">
                <a:tc>
                  <a:txBody>
                    <a:bodyPr/>
                    <a:lstStyle/>
                    <a:p>
                      <a:pPr algn="ctr"/>
                      <a:r>
                        <a:rPr lang="tr-TR" sz="1600" dirty="0"/>
                        <a:t>Birey</a:t>
                      </a:r>
                    </a:p>
                  </a:txBody>
                  <a:tcPr/>
                </a:tc>
                <a:tc>
                  <a:txBody>
                    <a:bodyPr/>
                    <a:lstStyle/>
                    <a:p>
                      <a:pPr algn="ctr"/>
                      <a:r>
                        <a:rPr lang="tr-TR" sz="1600" dirty="0"/>
                        <a:t>Fen Bil. Puanları (X)</a:t>
                      </a:r>
                    </a:p>
                  </a:txBody>
                  <a:tcPr/>
                </a:tc>
                <a:tc>
                  <a:txBody>
                    <a:bodyPr/>
                    <a:lstStyle/>
                    <a:p>
                      <a:pPr algn="ctr"/>
                      <a:r>
                        <a:rPr lang="tr-TR" sz="1600" dirty="0"/>
                        <a:t>Matematik Puanları</a:t>
                      </a:r>
                      <a:r>
                        <a:rPr lang="tr-TR" sz="1600" baseline="0" dirty="0"/>
                        <a:t> </a:t>
                      </a:r>
                      <a:r>
                        <a:rPr lang="tr-TR" sz="1600" dirty="0"/>
                        <a:t>(Y)</a:t>
                      </a:r>
                    </a:p>
                  </a:txBody>
                  <a:tcPr/>
                </a:tc>
                <a:extLst>
                  <a:ext uri="{0D108BD9-81ED-4DB2-BD59-A6C34878D82A}">
                    <a16:rowId xmlns="" xmlns:a16="http://schemas.microsoft.com/office/drawing/2014/main" val="10000"/>
                  </a:ext>
                </a:extLst>
              </a:tr>
              <a:tr h="370840">
                <a:tc>
                  <a:txBody>
                    <a:bodyPr/>
                    <a:lstStyle/>
                    <a:p>
                      <a:pPr algn="ctr"/>
                      <a:r>
                        <a:rPr lang="tr-TR" sz="1600" dirty="0"/>
                        <a:t>1</a:t>
                      </a:r>
                    </a:p>
                  </a:txBody>
                  <a:tcPr/>
                </a:tc>
                <a:tc>
                  <a:txBody>
                    <a:bodyPr/>
                    <a:lstStyle/>
                    <a:p>
                      <a:pPr algn="ctr"/>
                      <a:r>
                        <a:rPr lang="tr-TR" sz="1600" dirty="0"/>
                        <a:t>15</a:t>
                      </a:r>
                    </a:p>
                  </a:txBody>
                  <a:tcPr/>
                </a:tc>
                <a:tc>
                  <a:txBody>
                    <a:bodyPr/>
                    <a:lstStyle/>
                    <a:p>
                      <a:pPr algn="ctr"/>
                      <a:r>
                        <a:rPr lang="tr-TR" sz="1600" dirty="0"/>
                        <a:t>19</a:t>
                      </a:r>
                    </a:p>
                  </a:txBody>
                  <a:tcPr/>
                </a:tc>
                <a:extLst>
                  <a:ext uri="{0D108BD9-81ED-4DB2-BD59-A6C34878D82A}">
                    <a16:rowId xmlns="" xmlns:a16="http://schemas.microsoft.com/office/drawing/2014/main" val="10001"/>
                  </a:ext>
                </a:extLst>
              </a:tr>
              <a:tr h="370840">
                <a:tc>
                  <a:txBody>
                    <a:bodyPr/>
                    <a:lstStyle/>
                    <a:p>
                      <a:pPr algn="ctr"/>
                      <a:r>
                        <a:rPr lang="tr-TR" sz="1600" dirty="0"/>
                        <a:t>2</a:t>
                      </a:r>
                    </a:p>
                  </a:txBody>
                  <a:tcPr/>
                </a:tc>
                <a:tc>
                  <a:txBody>
                    <a:bodyPr/>
                    <a:lstStyle/>
                    <a:p>
                      <a:pPr algn="ctr"/>
                      <a:r>
                        <a:rPr lang="tr-TR" sz="1600" dirty="0"/>
                        <a:t>10</a:t>
                      </a:r>
                    </a:p>
                  </a:txBody>
                  <a:tcPr/>
                </a:tc>
                <a:tc>
                  <a:txBody>
                    <a:bodyPr/>
                    <a:lstStyle/>
                    <a:p>
                      <a:pPr algn="ctr"/>
                      <a:r>
                        <a:rPr lang="tr-TR" sz="1600" dirty="0"/>
                        <a:t>12</a:t>
                      </a:r>
                    </a:p>
                  </a:txBody>
                  <a:tcPr/>
                </a:tc>
                <a:extLst>
                  <a:ext uri="{0D108BD9-81ED-4DB2-BD59-A6C34878D82A}">
                    <a16:rowId xmlns="" xmlns:a16="http://schemas.microsoft.com/office/drawing/2014/main" val="10002"/>
                  </a:ext>
                </a:extLst>
              </a:tr>
              <a:tr h="370840">
                <a:tc>
                  <a:txBody>
                    <a:bodyPr/>
                    <a:lstStyle/>
                    <a:p>
                      <a:pPr algn="ctr"/>
                      <a:r>
                        <a:rPr lang="tr-TR" sz="1600" dirty="0"/>
                        <a:t>3</a:t>
                      </a:r>
                    </a:p>
                  </a:txBody>
                  <a:tcPr/>
                </a:tc>
                <a:tc>
                  <a:txBody>
                    <a:bodyPr/>
                    <a:lstStyle/>
                    <a:p>
                      <a:pPr algn="ctr"/>
                      <a:r>
                        <a:rPr lang="tr-TR" sz="1600" dirty="0"/>
                        <a:t>8</a:t>
                      </a:r>
                    </a:p>
                  </a:txBody>
                  <a:tcPr/>
                </a:tc>
                <a:tc>
                  <a:txBody>
                    <a:bodyPr/>
                    <a:lstStyle/>
                    <a:p>
                      <a:pPr algn="ctr"/>
                      <a:r>
                        <a:rPr lang="tr-TR" sz="1600" dirty="0"/>
                        <a:t>5</a:t>
                      </a:r>
                    </a:p>
                  </a:txBody>
                  <a:tcPr/>
                </a:tc>
                <a:extLst>
                  <a:ext uri="{0D108BD9-81ED-4DB2-BD59-A6C34878D82A}">
                    <a16:rowId xmlns="" xmlns:a16="http://schemas.microsoft.com/office/drawing/2014/main" val="10003"/>
                  </a:ext>
                </a:extLst>
              </a:tr>
              <a:tr h="370840">
                <a:tc>
                  <a:txBody>
                    <a:bodyPr/>
                    <a:lstStyle/>
                    <a:p>
                      <a:pPr algn="ctr"/>
                      <a:r>
                        <a:rPr lang="tr-TR" sz="1600" dirty="0"/>
                        <a:t>4</a:t>
                      </a:r>
                    </a:p>
                  </a:txBody>
                  <a:tcPr/>
                </a:tc>
                <a:tc>
                  <a:txBody>
                    <a:bodyPr/>
                    <a:lstStyle/>
                    <a:p>
                      <a:pPr algn="ctr"/>
                      <a:r>
                        <a:rPr lang="tr-TR" sz="1600" dirty="0"/>
                        <a:t>14</a:t>
                      </a:r>
                    </a:p>
                  </a:txBody>
                  <a:tcPr/>
                </a:tc>
                <a:tc>
                  <a:txBody>
                    <a:bodyPr/>
                    <a:lstStyle/>
                    <a:p>
                      <a:pPr algn="ctr"/>
                      <a:r>
                        <a:rPr lang="tr-TR" sz="1600" dirty="0"/>
                        <a:t>10</a:t>
                      </a:r>
                    </a:p>
                  </a:txBody>
                  <a:tcPr/>
                </a:tc>
                <a:extLst>
                  <a:ext uri="{0D108BD9-81ED-4DB2-BD59-A6C34878D82A}">
                    <a16:rowId xmlns="" xmlns:a16="http://schemas.microsoft.com/office/drawing/2014/main" val="10004"/>
                  </a:ext>
                </a:extLst>
              </a:tr>
              <a:tr h="370840">
                <a:tc>
                  <a:txBody>
                    <a:bodyPr/>
                    <a:lstStyle/>
                    <a:p>
                      <a:pPr algn="ctr"/>
                      <a:r>
                        <a:rPr lang="tr-TR" sz="1600" dirty="0"/>
                        <a:t>5</a:t>
                      </a:r>
                    </a:p>
                  </a:txBody>
                  <a:tcPr/>
                </a:tc>
                <a:tc>
                  <a:txBody>
                    <a:bodyPr/>
                    <a:lstStyle/>
                    <a:p>
                      <a:pPr algn="ctr"/>
                      <a:r>
                        <a:rPr lang="tr-TR" sz="1600" dirty="0"/>
                        <a:t>5</a:t>
                      </a:r>
                    </a:p>
                  </a:txBody>
                  <a:tcPr/>
                </a:tc>
                <a:tc>
                  <a:txBody>
                    <a:bodyPr/>
                    <a:lstStyle/>
                    <a:p>
                      <a:pPr algn="ctr"/>
                      <a:r>
                        <a:rPr lang="tr-TR" sz="1600" dirty="0"/>
                        <a:t>3</a:t>
                      </a:r>
                    </a:p>
                  </a:txBody>
                  <a:tcPr/>
                </a:tc>
                <a:extLst>
                  <a:ext uri="{0D108BD9-81ED-4DB2-BD59-A6C34878D82A}">
                    <a16:rowId xmlns="" xmlns:a16="http://schemas.microsoft.com/office/drawing/2014/main" val="10005"/>
                  </a:ext>
                </a:extLst>
              </a:tr>
              <a:tr h="370840">
                <a:tc>
                  <a:txBody>
                    <a:bodyPr/>
                    <a:lstStyle/>
                    <a:p>
                      <a:pPr algn="ctr"/>
                      <a:r>
                        <a:rPr lang="tr-TR" sz="1600" dirty="0"/>
                        <a:t>6</a:t>
                      </a:r>
                    </a:p>
                  </a:txBody>
                  <a:tcPr/>
                </a:tc>
                <a:tc>
                  <a:txBody>
                    <a:bodyPr/>
                    <a:lstStyle/>
                    <a:p>
                      <a:pPr algn="ctr"/>
                      <a:r>
                        <a:rPr lang="tr-TR" sz="1600" dirty="0"/>
                        <a:t>6</a:t>
                      </a:r>
                    </a:p>
                  </a:txBody>
                  <a:tcPr/>
                </a:tc>
                <a:tc>
                  <a:txBody>
                    <a:bodyPr/>
                    <a:lstStyle/>
                    <a:p>
                      <a:pPr algn="ctr"/>
                      <a:r>
                        <a:rPr lang="tr-TR" sz="1600" dirty="0"/>
                        <a:t>4</a:t>
                      </a:r>
                    </a:p>
                  </a:txBody>
                  <a:tcPr/>
                </a:tc>
                <a:extLst>
                  <a:ext uri="{0D108BD9-81ED-4DB2-BD59-A6C34878D82A}">
                    <a16:rowId xmlns="" xmlns:a16="http://schemas.microsoft.com/office/drawing/2014/main" val="10006"/>
                  </a:ext>
                </a:extLst>
              </a:tr>
              <a:tr h="370840">
                <a:tc>
                  <a:txBody>
                    <a:bodyPr/>
                    <a:lstStyle/>
                    <a:p>
                      <a:pPr algn="ctr"/>
                      <a:r>
                        <a:rPr lang="tr-TR" sz="1600" dirty="0"/>
                        <a:t>7</a:t>
                      </a:r>
                    </a:p>
                  </a:txBody>
                  <a:tcPr/>
                </a:tc>
                <a:tc>
                  <a:txBody>
                    <a:bodyPr/>
                    <a:lstStyle/>
                    <a:p>
                      <a:pPr algn="ctr"/>
                      <a:r>
                        <a:rPr lang="tr-TR" sz="1600" dirty="0"/>
                        <a:t>6</a:t>
                      </a:r>
                    </a:p>
                  </a:txBody>
                  <a:tcPr/>
                </a:tc>
                <a:tc>
                  <a:txBody>
                    <a:bodyPr/>
                    <a:lstStyle/>
                    <a:p>
                      <a:pPr algn="ctr"/>
                      <a:r>
                        <a:rPr lang="tr-TR" sz="1600" dirty="0"/>
                        <a:t>6</a:t>
                      </a:r>
                    </a:p>
                  </a:txBody>
                  <a:tcPr/>
                </a:tc>
                <a:extLst>
                  <a:ext uri="{0D108BD9-81ED-4DB2-BD59-A6C34878D82A}">
                    <a16:rowId xmlns="" xmlns:a16="http://schemas.microsoft.com/office/drawing/2014/main" val="10007"/>
                  </a:ext>
                </a:extLst>
              </a:tr>
              <a:tr h="370840">
                <a:tc>
                  <a:txBody>
                    <a:bodyPr/>
                    <a:lstStyle/>
                    <a:p>
                      <a:pPr algn="ctr"/>
                      <a:r>
                        <a:rPr lang="tr-TR" sz="1600" dirty="0"/>
                        <a:t>8</a:t>
                      </a:r>
                    </a:p>
                  </a:txBody>
                  <a:tcPr/>
                </a:tc>
                <a:tc>
                  <a:txBody>
                    <a:bodyPr/>
                    <a:lstStyle/>
                    <a:p>
                      <a:pPr algn="ctr"/>
                      <a:r>
                        <a:rPr lang="tr-TR" sz="1600" dirty="0"/>
                        <a:t>9</a:t>
                      </a:r>
                    </a:p>
                  </a:txBody>
                  <a:tcPr/>
                </a:tc>
                <a:tc>
                  <a:txBody>
                    <a:bodyPr/>
                    <a:lstStyle/>
                    <a:p>
                      <a:pPr algn="ctr"/>
                      <a:r>
                        <a:rPr lang="tr-TR" sz="1600" dirty="0"/>
                        <a:t>7</a:t>
                      </a:r>
                    </a:p>
                  </a:txBody>
                  <a:tcPr/>
                </a:tc>
                <a:extLst>
                  <a:ext uri="{0D108BD9-81ED-4DB2-BD59-A6C34878D82A}">
                    <a16:rowId xmlns="" xmlns:a16="http://schemas.microsoft.com/office/drawing/2014/main" val="10008"/>
                  </a:ext>
                </a:extLst>
              </a:tr>
              <a:tr h="370840">
                <a:tc>
                  <a:txBody>
                    <a:bodyPr/>
                    <a:lstStyle/>
                    <a:p>
                      <a:pPr algn="ctr"/>
                      <a:r>
                        <a:rPr lang="tr-TR" sz="1600" dirty="0"/>
                        <a:t>9</a:t>
                      </a:r>
                    </a:p>
                  </a:txBody>
                  <a:tcPr/>
                </a:tc>
                <a:tc>
                  <a:txBody>
                    <a:bodyPr/>
                    <a:lstStyle/>
                    <a:p>
                      <a:pPr algn="ctr"/>
                      <a:r>
                        <a:rPr lang="tr-TR" sz="1600" dirty="0"/>
                        <a:t>12</a:t>
                      </a:r>
                    </a:p>
                  </a:txBody>
                  <a:tcPr/>
                </a:tc>
                <a:tc>
                  <a:txBody>
                    <a:bodyPr/>
                    <a:lstStyle/>
                    <a:p>
                      <a:pPr algn="ctr"/>
                      <a:r>
                        <a:rPr lang="tr-TR" sz="1600" dirty="0"/>
                        <a:t>9</a:t>
                      </a:r>
                    </a:p>
                  </a:txBody>
                  <a:tcPr/>
                </a:tc>
                <a:extLst>
                  <a:ext uri="{0D108BD9-81ED-4DB2-BD59-A6C34878D82A}">
                    <a16:rowId xmlns="" xmlns:a16="http://schemas.microsoft.com/office/drawing/2014/main" val="10009"/>
                  </a:ext>
                </a:extLst>
              </a:tr>
              <a:tr h="370840">
                <a:tc>
                  <a:txBody>
                    <a:bodyPr/>
                    <a:lstStyle/>
                    <a:p>
                      <a:pPr algn="ctr"/>
                      <a:r>
                        <a:rPr lang="tr-TR" sz="1600" dirty="0"/>
                        <a:t>10</a:t>
                      </a:r>
                    </a:p>
                  </a:txBody>
                  <a:tcPr/>
                </a:tc>
                <a:tc>
                  <a:txBody>
                    <a:bodyPr/>
                    <a:lstStyle/>
                    <a:p>
                      <a:pPr algn="ctr"/>
                      <a:r>
                        <a:rPr lang="tr-TR" sz="1600" dirty="0"/>
                        <a:t>17</a:t>
                      </a:r>
                    </a:p>
                  </a:txBody>
                  <a:tcPr/>
                </a:tc>
                <a:tc>
                  <a:txBody>
                    <a:bodyPr/>
                    <a:lstStyle/>
                    <a:p>
                      <a:pPr algn="ctr"/>
                      <a:r>
                        <a:rPr lang="tr-TR" sz="1600" dirty="0"/>
                        <a:t>18</a:t>
                      </a:r>
                    </a:p>
                  </a:txBody>
                  <a:tcPr/>
                </a:tc>
                <a:extLst>
                  <a:ext uri="{0D108BD9-81ED-4DB2-BD59-A6C34878D82A}">
                    <a16:rowId xmlns="" xmlns:a16="http://schemas.microsoft.com/office/drawing/2014/main" val="10010"/>
                  </a:ext>
                </a:extLst>
              </a:tr>
            </a:tbl>
          </a:graphicData>
        </a:graphic>
      </p:graphicFrame>
      <p:sp>
        <p:nvSpPr>
          <p:cNvPr id="5" name="Metin kutusu 4"/>
          <p:cNvSpPr txBox="1"/>
          <p:nvPr/>
        </p:nvSpPr>
        <p:spPr>
          <a:xfrm>
            <a:off x="395536" y="500479"/>
            <a:ext cx="8532440" cy="1200329"/>
          </a:xfrm>
          <a:prstGeom prst="rect">
            <a:avLst/>
          </a:prstGeom>
          <a:noFill/>
        </p:spPr>
        <p:txBody>
          <a:bodyPr wrap="square" rtlCol="0">
            <a:spAutoFit/>
          </a:bodyPr>
          <a:lstStyle/>
          <a:p>
            <a:r>
              <a:rPr lang="tr-TR" b="1" dirty="0">
                <a:solidFill>
                  <a:srgbClr val="FF0000"/>
                </a:solidFill>
              </a:rPr>
              <a:t>Örnek: </a:t>
            </a:r>
            <a:r>
              <a:rPr lang="tr-TR" dirty="0"/>
              <a:t>Aşağıdaki tabloda 10 kişinin fen bilgisi puanları (X) ve matematik puanları (Y) verilmiştir. Puanların normal dağılmadığı varsayımıyla verileri sıralama ölçeğine dönüştürerek sıra farkları korelasyon katsayısını hesaplayınız.</a:t>
            </a:r>
          </a:p>
        </p:txBody>
      </p:sp>
      <p:sp>
        <p:nvSpPr>
          <p:cNvPr id="2" name="Dikdörtgen 1"/>
          <p:cNvSpPr/>
          <p:nvPr/>
        </p:nvSpPr>
        <p:spPr>
          <a:xfrm>
            <a:off x="4661756" y="2132856"/>
            <a:ext cx="4355976" cy="2862322"/>
          </a:xfrm>
          <a:prstGeom prst="rect">
            <a:avLst/>
          </a:prstGeom>
        </p:spPr>
        <p:txBody>
          <a:bodyPr wrap="square">
            <a:spAutoFit/>
          </a:bodyPr>
          <a:lstStyle/>
          <a:p>
            <a:r>
              <a:rPr lang="tr-TR" dirty="0" err="1" smtClean="0"/>
              <a:t>Spearman</a:t>
            </a:r>
            <a:r>
              <a:rPr lang="tr-TR" dirty="0" smtClean="0"/>
              <a:t> </a:t>
            </a:r>
            <a:r>
              <a:rPr lang="tr-TR" dirty="0" err="1"/>
              <a:t>rho</a:t>
            </a:r>
            <a:r>
              <a:rPr lang="tr-TR" dirty="0"/>
              <a:t> formülü ile yandaki </a:t>
            </a:r>
            <a:r>
              <a:rPr lang="tr-TR" dirty="0" smtClean="0"/>
              <a:t>iki </a:t>
            </a:r>
            <a:r>
              <a:rPr lang="tr-TR" dirty="0"/>
              <a:t>değişken arasındaki korelasyon değerini hesaplayabilmek </a:t>
            </a:r>
            <a:r>
              <a:rPr lang="tr-TR" dirty="0" smtClean="0"/>
              <a:t>için işlem basamakları: </a:t>
            </a:r>
          </a:p>
          <a:p>
            <a:pPr marL="285750" indent="-285750">
              <a:buFont typeface="Arial" pitchFamily="34" charset="0"/>
              <a:buChar char="•"/>
            </a:pPr>
            <a:r>
              <a:rPr lang="tr-TR" dirty="0"/>
              <a:t>İ</a:t>
            </a:r>
            <a:r>
              <a:rPr lang="tr-TR" dirty="0" smtClean="0"/>
              <a:t>ki </a:t>
            </a:r>
            <a:r>
              <a:rPr lang="tr-TR" dirty="0"/>
              <a:t>değişkendeki her </a:t>
            </a:r>
            <a:r>
              <a:rPr lang="tr-TR" dirty="0" smtClean="0"/>
              <a:t>puanın </a:t>
            </a:r>
            <a:r>
              <a:rPr lang="tr-TR" dirty="0"/>
              <a:t>sıralamada kaçıncı </a:t>
            </a:r>
            <a:r>
              <a:rPr lang="tr-TR" dirty="0" smtClean="0"/>
              <a:t>oldukları belirlenir.</a:t>
            </a:r>
          </a:p>
          <a:p>
            <a:pPr marL="285750" indent="-285750">
              <a:buFont typeface="Arial" pitchFamily="34" charset="0"/>
              <a:buChar char="•"/>
            </a:pPr>
            <a:r>
              <a:rPr lang="tr-TR" dirty="0"/>
              <a:t>B</a:t>
            </a:r>
            <a:r>
              <a:rPr lang="tr-TR" dirty="0" smtClean="0"/>
              <a:t>u </a:t>
            </a:r>
            <a:r>
              <a:rPr lang="tr-TR" dirty="0"/>
              <a:t>sıralamalar arasındaki </a:t>
            </a:r>
            <a:r>
              <a:rPr lang="tr-TR" dirty="0" smtClean="0"/>
              <a:t>farklar bulunur.</a:t>
            </a:r>
          </a:p>
          <a:p>
            <a:pPr marL="285750" indent="-285750">
              <a:buFont typeface="Arial" pitchFamily="34" charset="0"/>
              <a:buChar char="•"/>
            </a:pPr>
            <a:r>
              <a:rPr lang="tr-TR" dirty="0" smtClean="0"/>
              <a:t>Bu </a:t>
            </a:r>
            <a:r>
              <a:rPr lang="tr-TR" dirty="0"/>
              <a:t>farkların karesini </a:t>
            </a:r>
            <a:r>
              <a:rPr lang="tr-TR" dirty="0" smtClean="0"/>
              <a:t>hesaplanır.</a:t>
            </a:r>
          </a:p>
          <a:p>
            <a:pPr marL="285750" indent="-285750">
              <a:buFont typeface="Arial" pitchFamily="34" charset="0"/>
              <a:buChar char="•"/>
            </a:pPr>
            <a:r>
              <a:rPr lang="tr-TR" dirty="0" smtClean="0"/>
              <a:t>Formülde değerler yerine koyulur.</a:t>
            </a:r>
          </a:p>
          <a:p>
            <a:endParaRPr lang="tr-TR" dirty="0"/>
          </a:p>
        </p:txBody>
      </p:sp>
    </p:spTree>
    <p:extLst>
      <p:ext uri="{BB962C8B-B14F-4D97-AF65-F5344CB8AC3E}">
        <p14:creationId xmlns:p14="http://schemas.microsoft.com/office/powerpoint/2010/main" val="2055218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o 3"/>
          <p:cNvGraphicFramePr>
            <a:graphicFrameLocks noGrp="1"/>
          </p:cNvGraphicFramePr>
          <p:nvPr>
            <p:extLst>
              <p:ext uri="{D42A27DB-BD31-4B8C-83A1-F6EECF244321}">
                <p14:modId xmlns:p14="http://schemas.microsoft.com/office/powerpoint/2010/main" val="505143244"/>
              </p:ext>
            </p:extLst>
          </p:nvPr>
        </p:nvGraphicFramePr>
        <p:xfrm>
          <a:off x="689359" y="476672"/>
          <a:ext cx="7806485" cy="4287520"/>
        </p:xfrm>
        <a:graphic>
          <a:graphicData uri="http://schemas.openxmlformats.org/drawingml/2006/table">
            <a:tbl>
              <a:tblPr firstRow="1" bandRow="1">
                <a:tableStyleId>{5C22544A-7EE6-4342-B048-85BDC9FD1C3A}</a:tableStyleId>
              </a:tblPr>
              <a:tblGrid>
                <a:gridCol w="725805">
                  <a:extLst>
                    <a:ext uri="{9D8B030D-6E8A-4147-A177-3AD203B41FA5}">
                      <a16:colId xmlns="" xmlns:a16="http://schemas.microsoft.com/office/drawing/2014/main" val="20000"/>
                    </a:ext>
                  </a:extLst>
                </a:gridCol>
                <a:gridCol w="1415363">
                  <a:extLst>
                    <a:ext uri="{9D8B030D-6E8A-4147-A177-3AD203B41FA5}">
                      <a16:colId xmlns="" xmlns:a16="http://schemas.microsoft.com/office/drawing/2014/main" val="20001"/>
                    </a:ext>
                  </a:extLst>
                </a:gridCol>
                <a:gridCol w="1512168">
                  <a:extLst>
                    <a:ext uri="{9D8B030D-6E8A-4147-A177-3AD203B41FA5}">
                      <a16:colId xmlns="" xmlns:a16="http://schemas.microsoft.com/office/drawing/2014/main" val="20002"/>
                    </a:ext>
                  </a:extLst>
                </a:gridCol>
                <a:gridCol w="1080120">
                  <a:extLst>
                    <a:ext uri="{9D8B030D-6E8A-4147-A177-3AD203B41FA5}">
                      <a16:colId xmlns="" xmlns:a16="http://schemas.microsoft.com/office/drawing/2014/main" val="20003"/>
                    </a:ext>
                  </a:extLst>
                </a:gridCol>
                <a:gridCol w="1098769">
                  <a:extLst>
                    <a:ext uri="{9D8B030D-6E8A-4147-A177-3AD203B41FA5}">
                      <a16:colId xmlns="" xmlns:a16="http://schemas.microsoft.com/office/drawing/2014/main" val="20004"/>
                    </a:ext>
                  </a:extLst>
                </a:gridCol>
                <a:gridCol w="987130">
                  <a:extLst>
                    <a:ext uri="{9D8B030D-6E8A-4147-A177-3AD203B41FA5}">
                      <a16:colId xmlns="" xmlns:a16="http://schemas.microsoft.com/office/drawing/2014/main" val="20005"/>
                    </a:ext>
                  </a:extLst>
                </a:gridCol>
                <a:gridCol w="987130">
                  <a:extLst>
                    <a:ext uri="{9D8B030D-6E8A-4147-A177-3AD203B41FA5}">
                      <a16:colId xmlns="" xmlns:a16="http://schemas.microsoft.com/office/drawing/2014/main" val="20006"/>
                    </a:ext>
                  </a:extLst>
                </a:gridCol>
              </a:tblGrid>
              <a:tr h="370840">
                <a:tc>
                  <a:txBody>
                    <a:bodyPr/>
                    <a:lstStyle/>
                    <a:p>
                      <a:pPr algn="ctr"/>
                      <a:r>
                        <a:rPr lang="tr-TR" sz="1600" dirty="0"/>
                        <a:t>Birey</a:t>
                      </a:r>
                    </a:p>
                  </a:txBody>
                  <a:tcPr/>
                </a:tc>
                <a:tc>
                  <a:txBody>
                    <a:bodyPr/>
                    <a:lstStyle/>
                    <a:p>
                      <a:pPr algn="ctr"/>
                      <a:r>
                        <a:rPr lang="tr-TR" sz="1600" dirty="0"/>
                        <a:t>Fen Bil. Puanları (X)</a:t>
                      </a:r>
                    </a:p>
                  </a:txBody>
                  <a:tcPr/>
                </a:tc>
                <a:tc>
                  <a:txBody>
                    <a:bodyPr/>
                    <a:lstStyle/>
                    <a:p>
                      <a:pPr algn="ctr"/>
                      <a:r>
                        <a:rPr lang="tr-TR" sz="1600" dirty="0"/>
                        <a:t>Matematik Puanları</a:t>
                      </a:r>
                      <a:r>
                        <a:rPr lang="tr-TR" sz="1600" baseline="0" dirty="0"/>
                        <a:t> </a:t>
                      </a:r>
                      <a:r>
                        <a:rPr lang="tr-TR" sz="1600" dirty="0"/>
                        <a:t>(Y)</a:t>
                      </a:r>
                    </a:p>
                  </a:txBody>
                  <a:tcPr/>
                </a:tc>
                <a:tc>
                  <a:txBody>
                    <a:bodyPr/>
                    <a:lstStyle/>
                    <a:p>
                      <a:pPr algn="ctr"/>
                      <a:r>
                        <a:rPr lang="tr-TR" sz="1600" dirty="0"/>
                        <a:t>X Sıra Sayısı</a:t>
                      </a:r>
                    </a:p>
                  </a:txBody>
                  <a:tcPr/>
                </a:tc>
                <a:tc>
                  <a:txBody>
                    <a:bodyPr/>
                    <a:lstStyle/>
                    <a:p>
                      <a:pPr algn="ctr"/>
                      <a:r>
                        <a:rPr lang="tr-TR" sz="1600" dirty="0"/>
                        <a:t>Y Sıra</a:t>
                      </a:r>
                      <a:r>
                        <a:rPr lang="tr-TR" sz="1600" baseline="0" dirty="0"/>
                        <a:t> Sayısı</a:t>
                      </a:r>
                      <a:endParaRPr lang="tr-TR" sz="1600" dirty="0"/>
                    </a:p>
                  </a:txBody>
                  <a:tcPr/>
                </a:tc>
                <a:tc>
                  <a:txBody>
                    <a:bodyPr/>
                    <a:lstStyle/>
                    <a:p>
                      <a:pPr algn="ctr"/>
                      <a:r>
                        <a:rPr lang="tr-TR" sz="1600" dirty="0"/>
                        <a:t>Fark </a:t>
                      </a:r>
                    </a:p>
                    <a:p>
                      <a:pPr algn="ctr"/>
                      <a:r>
                        <a:rPr lang="tr-TR" sz="1600" dirty="0"/>
                        <a:t>(F)</a:t>
                      </a:r>
                    </a:p>
                  </a:txBody>
                  <a:tcPr/>
                </a:tc>
                <a:tc>
                  <a:txBody>
                    <a:bodyPr/>
                    <a:lstStyle/>
                    <a:p>
                      <a:pPr algn="ctr"/>
                      <a:endParaRPr lang="tr-TR" sz="1600" dirty="0"/>
                    </a:p>
                  </a:txBody>
                  <a:tcPr/>
                </a:tc>
                <a:extLst>
                  <a:ext uri="{0D108BD9-81ED-4DB2-BD59-A6C34878D82A}">
                    <a16:rowId xmlns="" xmlns:a16="http://schemas.microsoft.com/office/drawing/2014/main" val="10000"/>
                  </a:ext>
                </a:extLst>
              </a:tr>
              <a:tr h="370840">
                <a:tc>
                  <a:txBody>
                    <a:bodyPr/>
                    <a:lstStyle/>
                    <a:p>
                      <a:pPr algn="ctr"/>
                      <a:r>
                        <a:rPr lang="tr-TR" sz="1600" dirty="0"/>
                        <a:t>1</a:t>
                      </a:r>
                    </a:p>
                  </a:txBody>
                  <a:tcPr/>
                </a:tc>
                <a:tc>
                  <a:txBody>
                    <a:bodyPr/>
                    <a:lstStyle/>
                    <a:p>
                      <a:pPr algn="ctr"/>
                      <a:r>
                        <a:rPr lang="tr-TR" sz="1600" dirty="0"/>
                        <a:t>15</a:t>
                      </a:r>
                    </a:p>
                  </a:txBody>
                  <a:tcPr/>
                </a:tc>
                <a:tc>
                  <a:txBody>
                    <a:bodyPr/>
                    <a:lstStyle/>
                    <a:p>
                      <a:pPr algn="ctr"/>
                      <a:r>
                        <a:rPr lang="tr-TR" sz="1600" dirty="0"/>
                        <a:t>19</a:t>
                      </a:r>
                    </a:p>
                  </a:txBody>
                  <a:tcPr/>
                </a:tc>
                <a:tc>
                  <a:txBody>
                    <a:bodyPr/>
                    <a:lstStyle/>
                    <a:p>
                      <a:r>
                        <a:rPr lang="tr-TR" dirty="0"/>
                        <a:t>2</a:t>
                      </a:r>
                    </a:p>
                  </a:txBody>
                  <a:tcPr/>
                </a:tc>
                <a:tc>
                  <a:txBody>
                    <a:bodyPr/>
                    <a:lstStyle/>
                    <a:p>
                      <a:pPr algn="ctr"/>
                      <a:r>
                        <a:rPr lang="tr-TR" sz="1600" dirty="0"/>
                        <a:t>1</a:t>
                      </a:r>
                    </a:p>
                  </a:txBody>
                  <a:tcPr/>
                </a:tc>
                <a:tc>
                  <a:txBody>
                    <a:bodyPr/>
                    <a:lstStyle/>
                    <a:p>
                      <a:pPr algn="ctr"/>
                      <a:r>
                        <a:rPr lang="tr-TR" sz="1600" dirty="0"/>
                        <a:t>1</a:t>
                      </a:r>
                    </a:p>
                  </a:txBody>
                  <a:tcPr/>
                </a:tc>
                <a:tc>
                  <a:txBody>
                    <a:bodyPr/>
                    <a:lstStyle/>
                    <a:p>
                      <a:pPr algn="ctr"/>
                      <a:r>
                        <a:rPr lang="tr-TR" sz="1600" dirty="0"/>
                        <a:t>1</a:t>
                      </a:r>
                    </a:p>
                  </a:txBody>
                  <a:tcPr/>
                </a:tc>
                <a:extLst>
                  <a:ext uri="{0D108BD9-81ED-4DB2-BD59-A6C34878D82A}">
                    <a16:rowId xmlns="" xmlns:a16="http://schemas.microsoft.com/office/drawing/2014/main" val="10001"/>
                  </a:ext>
                </a:extLst>
              </a:tr>
              <a:tr h="370840">
                <a:tc>
                  <a:txBody>
                    <a:bodyPr/>
                    <a:lstStyle/>
                    <a:p>
                      <a:pPr algn="ctr"/>
                      <a:r>
                        <a:rPr lang="tr-TR" sz="1600" dirty="0"/>
                        <a:t>2</a:t>
                      </a:r>
                    </a:p>
                  </a:txBody>
                  <a:tcPr/>
                </a:tc>
                <a:tc>
                  <a:txBody>
                    <a:bodyPr/>
                    <a:lstStyle/>
                    <a:p>
                      <a:pPr algn="ctr"/>
                      <a:r>
                        <a:rPr lang="tr-TR" sz="1600" dirty="0"/>
                        <a:t>10</a:t>
                      </a:r>
                    </a:p>
                  </a:txBody>
                  <a:tcPr/>
                </a:tc>
                <a:tc>
                  <a:txBody>
                    <a:bodyPr/>
                    <a:lstStyle/>
                    <a:p>
                      <a:pPr algn="ctr"/>
                      <a:r>
                        <a:rPr lang="tr-TR" sz="1600" dirty="0"/>
                        <a:t>12</a:t>
                      </a:r>
                    </a:p>
                  </a:txBody>
                  <a:tcPr/>
                </a:tc>
                <a:tc>
                  <a:txBody>
                    <a:bodyPr/>
                    <a:lstStyle/>
                    <a:p>
                      <a:r>
                        <a:rPr lang="tr-TR" dirty="0"/>
                        <a:t>5</a:t>
                      </a:r>
                    </a:p>
                  </a:txBody>
                  <a:tcPr/>
                </a:tc>
                <a:tc>
                  <a:txBody>
                    <a:bodyPr/>
                    <a:lstStyle/>
                    <a:p>
                      <a:pPr algn="ctr"/>
                      <a:r>
                        <a:rPr lang="tr-TR" sz="1600" dirty="0"/>
                        <a:t>3</a:t>
                      </a:r>
                    </a:p>
                  </a:txBody>
                  <a:tcPr/>
                </a:tc>
                <a:tc>
                  <a:txBody>
                    <a:bodyPr/>
                    <a:lstStyle/>
                    <a:p>
                      <a:pPr algn="ctr"/>
                      <a:r>
                        <a:rPr lang="tr-TR" sz="1600" dirty="0"/>
                        <a:t>2</a:t>
                      </a:r>
                    </a:p>
                  </a:txBody>
                  <a:tcPr/>
                </a:tc>
                <a:tc>
                  <a:txBody>
                    <a:bodyPr/>
                    <a:lstStyle/>
                    <a:p>
                      <a:pPr algn="ctr"/>
                      <a:r>
                        <a:rPr lang="tr-TR" sz="1600" dirty="0"/>
                        <a:t>4</a:t>
                      </a:r>
                    </a:p>
                  </a:txBody>
                  <a:tcPr/>
                </a:tc>
                <a:extLst>
                  <a:ext uri="{0D108BD9-81ED-4DB2-BD59-A6C34878D82A}">
                    <a16:rowId xmlns="" xmlns:a16="http://schemas.microsoft.com/office/drawing/2014/main" val="10002"/>
                  </a:ext>
                </a:extLst>
              </a:tr>
              <a:tr h="370840">
                <a:tc>
                  <a:txBody>
                    <a:bodyPr/>
                    <a:lstStyle/>
                    <a:p>
                      <a:pPr algn="ctr"/>
                      <a:r>
                        <a:rPr lang="tr-TR" sz="1600" dirty="0"/>
                        <a:t>3</a:t>
                      </a:r>
                    </a:p>
                  </a:txBody>
                  <a:tcPr/>
                </a:tc>
                <a:tc>
                  <a:txBody>
                    <a:bodyPr/>
                    <a:lstStyle/>
                    <a:p>
                      <a:pPr algn="ctr"/>
                      <a:r>
                        <a:rPr lang="tr-TR" sz="1600" dirty="0"/>
                        <a:t>8</a:t>
                      </a:r>
                    </a:p>
                  </a:txBody>
                  <a:tcPr/>
                </a:tc>
                <a:tc>
                  <a:txBody>
                    <a:bodyPr/>
                    <a:lstStyle/>
                    <a:p>
                      <a:pPr algn="ctr"/>
                      <a:r>
                        <a:rPr lang="tr-TR" sz="1600" dirty="0"/>
                        <a:t>5</a:t>
                      </a:r>
                    </a:p>
                  </a:txBody>
                  <a:tcPr/>
                </a:tc>
                <a:tc>
                  <a:txBody>
                    <a:bodyPr/>
                    <a:lstStyle/>
                    <a:p>
                      <a:r>
                        <a:rPr lang="tr-TR" dirty="0"/>
                        <a:t>7</a:t>
                      </a:r>
                    </a:p>
                  </a:txBody>
                  <a:tcPr/>
                </a:tc>
                <a:tc>
                  <a:txBody>
                    <a:bodyPr/>
                    <a:lstStyle/>
                    <a:p>
                      <a:pPr algn="ctr"/>
                      <a:r>
                        <a:rPr lang="tr-TR" sz="1600" dirty="0"/>
                        <a:t>8</a:t>
                      </a:r>
                    </a:p>
                  </a:txBody>
                  <a:tcPr/>
                </a:tc>
                <a:tc>
                  <a:txBody>
                    <a:bodyPr/>
                    <a:lstStyle/>
                    <a:p>
                      <a:pPr algn="ctr"/>
                      <a:r>
                        <a:rPr lang="tr-TR" sz="1600" dirty="0"/>
                        <a:t>-1</a:t>
                      </a:r>
                    </a:p>
                  </a:txBody>
                  <a:tcPr/>
                </a:tc>
                <a:tc>
                  <a:txBody>
                    <a:bodyPr/>
                    <a:lstStyle/>
                    <a:p>
                      <a:pPr algn="ctr"/>
                      <a:r>
                        <a:rPr lang="tr-TR" sz="1600" dirty="0"/>
                        <a:t>1</a:t>
                      </a:r>
                    </a:p>
                  </a:txBody>
                  <a:tcPr/>
                </a:tc>
                <a:extLst>
                  <a:ext uri="{0D108BD9-81ED-4DB2-BD59-A6C34878D82A}">
                    <a16:rowId xmlns="" xmlns:a16="http://schemas.microsoft.com/office/drawing/2014/main" val="10003"/>
                  </a:ext>
                </a:extLst>
              </a:tr>
              <a:tr h="370840">
                <a:tc>
                  <a:txBody>
                    <a:bodyPr/>
                    <a:lstStyle/>
                    <a:p>
                      <a:pPr algn="ctr"/>
                      <a:r>
                        <a:rPr lang="tr-TR" sz="1600" dirty="0"/>
                        <a:t>4</a:t>
                      </a:r>
                    </a:p>
                  </a:txBody>
                  <a:tcPr/>
                </a:tc>
                <a:tc>
                  <a:txBody>
                    <a:bodyPr/>
                    <a:lstStyle/>
                    <a:p>
                      <a:pPr algn="ctr"/>
                      <a:r>
                        <a:rPr lang="tr-TR" sz="1600" dirty="0"/>
                        <a:t>14</a:t>
                      </a:r>
                    </a:p>
                  </a:txBody>
                  <a:tcPr/>
                </a:tc>
                <a:tc>
                  <a:txBody>
                    <a:bodyPr/>
                    <a:lstStyle/>
                    <a:p>
                      <a:pPr algn="ctr"/>
                      <a:r>
                        <a:rPr lang="tr-TR" sz="1600" dirty="0"/>
                        <a:t>10</a:t>
                      </a:r>
                    </a:p>
                  </a:txBody>
                  <a:tcPr/>
                </a:tc>
                <a:tc>
                  <a:txBody>
                    <a:bodyPr/>
                    <a:lstStyle/>
                    <a:p>
                      <a:r>
                        <a:rPr lang="tr-TR" dirty="0"/>
                        <a:t>3</a:t>
                      </a:r>
                    </a:p>
                  </a:txBody>
                  <a:tcPr/>
                </a:tc>
                <a:tc>
                  <a:txBody>
                    <a:bodyPr/>
                    <a:lstStyle/>
                    <a:p>
                      <a:pPr algn="ctr"/>
                      <a:r>
                        <a:rPr lang="tr-TR" sz="1600" dirty="0"/>
                        <a:t>4</a:t>
                      </a:r>
                    </a:p>
                  </a:txBody>
                  <a:tcPr/>
                </a:tc>
                <a:tc>
                  <a:txBody>
                    <a:bodyPr/>
                    <a:lstStyle/>
                    <a:p>
                      <a:pPr algn="ctr"/>
                      <a:r>
                        <a:rPr lang="tr-TR" sz="1600" dirty="0"/>
                        <a:t>-1</a:t>
                      </a:r>
                    </a:p>
                  </a:txBody>
                  <a:tcPr/>
                </a:tc>
                <a:tc>
                  <a:txBody>
                    <a:bodyPr/>
                    <a:lstStyle/>
                    <a:p>
                      <a:pPr algn="ctr"/>
                      <a:r>
                        <a:rPr lang="tr-TR" sz="1600" dirty="0"/>
                        <a:t>1</a:t>
                      </a:r>
                    </a:p>
                  </a:txBody>
                  <a:tcPr/>
                </a:tc>
                <a:extLst>
                  <a:ext uri="{0D108BD9-81ED-4DB2-BD59-A6C34878D82A}">
                    <a16:rowId xmlns="" xmlns:a16="http://schemas.microsoft.com/office/drawing/2014/main" val="10004"/>
                  </a:ext>
                </a:extLst>
              </a:tr>
              <a:tr h="370840">
                <a:tc>
                  <a:txBody>
                    <a:bodyPr/>
                    <a:lstStyle/>
                    <a:p>
                      <a:pPr algn="ctr"/>
                      <a:r>
                        <a:rPr lang="tr-TR" sz="1600" dirty="0"/>
                        <a:t>5</a:t>
                      </a:r>
                    </a:p>
                  </a:txBody>
                  <a:tcPr/>
                </a:tc>
                <a:tc>
                  <a:txBody>
                    <a:bodyPr/>
                    <a:lstStyle/>
                    <a:p>
                      <a:pPr algn="ctr"/>
                      <a:r>
                        <a:rPr lang="tr-TR" sz="1600" dirty="0"/>
                        <a:t>5</a:t>
                      </a:r>
                    </a:p>
                  </a:txBody>
                  <a:tcPr/>
                </a:tc>
                <a:tc>
                  <a:txBody>
                    <a:bodyPr/>
                    <a:lstStyle/>
                    <a:p>
                      <a:pPr algn="ctr"/>
                      <a:r>
                        <a:rPr lang="tr-TR" sz="1600" dirty="0"/>
                        <a:t>3</a:t>
                      </a:r>
                    </a:p>
                  </a:txBody>
                  <a:tcPr/>
                </a:tc>
                <a:tc>
                  <a:txBody>
                    <a:bodyPr/>
                    <a:lstStyle/>
                    <a:p>
                      <a:r>
                        <a:rPr lang="tr-TR" dirty="0"/>
                        <a:t>10</a:t>
                      </a:r>
                    </a:p>
                  </a:txBody>
                  <a:tcPr/>
                </a:tc>
                <a:tc>
                  <a:txBody>
                    <a:bodyPr/>
                    <a:lstStyle/>
                    <a:p>
                      <a:pPr algn="ctr"/>
                      <a:r>
                        <a:rPr lang="tr-TR" sz="1600" dirty="0"/>
                        <a:t>10</a:t>
                      </a:r>
                    </a:p>
                  </a:txBody>
                  <a:tcPr/>
                </a:tc>
                <a:tc>
                  <a:txBody>
                    <a:bodyPr/>
                    <a:lstStyle/>
                    <a:p>
                      <a:pPr algn="ctr"/>
                      <a:r>
                        <a:rPr lang="tr-TR" sz="1600" dirty="0"/>
                        <a:t>0</a:t>
                      </a:r>
                    </a:p>
                  </a:txBody>
                  <a:tcPr/>
                </a:tc>
                <a:tc>
                  <a:txBody>
                    <a:bodyPr/>
                    <a:lstStyle/>
                    <a:p>
                      <a:pPr algn="ctr"/>
                      <a:r>
                        <a:rPr lang="tr-TR" sz="1600" dirty="0"/>
                        <a:t>0</a:t>
                      </a:r>
                    </a:p>
                  </a:txBody>
                  <a:tcPr/>
                </a:tc>
                <a:extLst>
                  <a:ext uri="{0D108BD9-81ED-4DB2-BD59-A6C34878D82A}">
                    <a16:rowId xmlns="" xmlns:a16="http://schemas.microsoft.com/office/drawing/2014/main" val="10005"/>
                  </a:ext>
                </a:extLst>
              </a:tr>
              <a:tr h="370840">
                <a:tc>
                  <a:txBody>
                    <a:bodyPr/>
                    <a:lstStyle/>
                    <a:p>
                      <a:pPr algn="ctr"/>
                      <a:r>
                        <a:rPr lang="tr-TR" sz="1600" dirty="0"/>
                        <a:t>6</a:t>
                      </a:r>
                    </a:p>
                  </a:txBody>
                  <a:tcPr/>
                </a:tc>
                <a:tc>
                  <a:txBody>
                    <a:bodyPr/>
                    <a:lstStyle/>
                    <a:p>
                      <a:pPr algn="ctr"/>
                      <a:r>
                        <a:rPr lang="tr-TR" sz="1600" dirty="0"/>
                        <a:t>6</a:t>
                      </a:r>
                    </a:p>
                  </a:txBody>
                  <a:tcPr/>
                </a:tc>
                <a:tc>
                  <a:txBody>
                    <a:bodyPr/>
                    <a:lstStyle/>
                    <a:p>
                      <a:pPr algn="ctr"/>
                      <a:r>
                        <a:rPr lang="tr-TR" sz="1600" dirty="0"/>
                        <a:t>4</a:t>
                      </a:r>
                    </a:p>
                  </a:txBody>
                  <a:tcPr/>
                </a:tc>
                <a:tc>
                  <a:txBody>
                    <a:bodyPr/>
                    <a:lstStyle/>
                    <a:p>
                      <a:r>
                        <a:rPr lang="tr-TR" dirty="0"/>
                        <a:t>8.5</a:t>
                      </a:r>
                    </a:p>
                  </a:txBody>
                  <a:tcPr/>
                </a:tc>
                <a:tc>
                  <a:txBody>
                    <a:bodyPr/>
                    <a:lstStyle/>
                    <a:p>
                      <a:pPr algn="ctr"/>
                      <a:r>
                        <a:rPr lang="tr-TR" sz="1600" dirty="0"/>
                        <a:t>9</a:t>
                      </a:r>
                    </a:p>
                  </a:txBody>
                  <a:tcPr/>
                </a:tc>
                <a:tc>
                  <a:txBody>
                    <a:bodyPr/>
                    <a:lstStyle/>
                    <a:p>
                      <a:pPr algn="ctr"/>
                      <a:r>
                        <a:rPr lang="tr-TR" sz="1600" dirty="0"/>
                        <a:t>-0.5</a:t>
                      </a:r>
                    </a:p>
                  </a:txBody>
                  <a:tcPr/>
                </a:tc>
                <a:tc>
                  <a:txBody>
                    <a:bodyPr/>
                    <a:lstStyle/>
                    <a:p>
                      <a:pPr algn="ctr"/>
                      <a:r>
                        <a:rPr lang="tr-TR" sz="1600" dirty="0"/>
                        <a:t>0.25</a:t>
                      </a:r>
                    </a:p>
                  </a:txBody>
                  <a:tcPr/>
                </a:tc>
                <a:extLst>
                  <a:ext uri="{0D108BD9-81ED-4DB2-BD59-A6C34878D82A}">
                    <a16:rowId xmlns="" xmlns:a16="http://schemas.microsoft.com/office/drawing/2014/main" val="10006"/>
                  </a:ext>
                </a:extLst>
              </a:tr>
              <a:tr h="370840">
                <a:tc>
                  <a:txBody>
                    <a:bodyPr/>
                    <a:lstStyle/>
                    <a:p>
                      <a:pPr algn="ctr"/>
                      <a:r>
                        <a:rPr lang="tr-TR" sz="1600" dirty="0"/>
                        <a:t>7</a:t>
                      </a:r>
                    </a:p>
                  </a:txBody>
                  <a:tcPr/>
                </a:tc>
                <a:tc>
                  <a:txBody>
                    <a:bodyPr/>
                    <a:lstStyle/>
                    <a:p>
                      <a:pPr algn="ctr"/>
                      <a:r>
                        <a:rPr lang="tr-TR" sz="1600" dirty="0"/>
                        <a:t>6</a:t>
                      </a:r>
                    </a:p>
                  </a:txBody>
                  <a:tcPr/>
                </a:tc>
                <a:tc>
                  <a:txBody>
                    <a:bodyPr/>
                    <a:lstStyle/>
                    <a:p>
                      <a:pPr algn="ctr"/>
                      <a:r>
                        <a:rPr lang="tr-TR" sz="1600" dirty="0"/>
                        <a:t>6</a:t>
                      </a:r>
                    </a:p>
                  </a:txBody>
                  <a:tcPr/>
                </a:tc>
                <a:tc>
                  <a:txBody>
                    <a:bodyPr/>
                    <a:lstStyle/>
                    <a:p>
                      <a:r>
                        <a:rPr lang="tr-TR" dirty="0"/>
                        <a:t>8.5</a:t>
                      </a:r>
                    </a:p>
                  </a:txBody>
                  <a:tcPr/>
                </a:tc>
                <a:tc>
                  <a:txBody>
                    <a:bodyPr/>
                    <a:lstStyle/>
                    <a:p>
                      <a:pPr algn="ctr"/>
                      <a:r>
                        <a:rPr lang="tr-TR" sz="1600" dirty="0"/>
                        <a:t>7</a:t>
                      </a:r>
                    </a:p>
                  </a:txBody>
                  <a:tcPr/>
                </a:tc>
                <a:tc>
                  <a:txBody>
                    <a:bodyPr/>
                    <a:lstStyle/>
                    <a:p>
                      <a:pPr algn="ctr"/>
                      <a:r>
                        <a:rPr lang="tr-TR" sz="1600" dirty="0"/>
                        <a:t>1.5</a:t>
                      </a:r>
                    </a:p>
                  </a:txBody>
                  <a:tcPr/>
                </a:tc>
                <a:tc>
                  <a:txBody>
                    <a:bodyPr/>
                    <a:lstStyle/>
                    <a:p>
                      <a:pPr algn="ctr"/>
                      <a:r>
                        <a:rPr lang="tr-TR" sz="1600" dirty="0"/>
                        <a:t>2.25</a:t>
                      </a:r>
                    </a:p>
                  </a:txBody>
                  <a:tcPr/>
                </a:tc>
                <a:extLst>
                  <a:ext uri="{0D108BD9-81ED-4DB2-BD59-A6C34878D82A}">
                    <a16:rowId xmlns="" xmlns:a16="http://schemas.microsoft.com/office/drawing/2014/main" val="10007"/>
                  </a:ext>
                </a:extLst>
              </a:tr>
              <a:tr h="370840">
                <a:tc>
                  <a:txBody>
                    <a:bodyPr/>
                    <a:lstStyle/>
                    <a:p>
                      <a:pPr algn="ctr"/>
                      <a:r>
                        <a:rPr lang="tr-TR" sz="1600" dirty="0"/>
                        <a:t>8</a:t>
                      </a:r>
                    </a:p>
                  </a:txBody>
                  <a:tcPr/>
                </a:tc>
                <a:tc>
                  <a:txBody>
                    <a:bodyPr/>
                    <a:lstStyle/>
                    <a:p>
                      <a:pPr algn="ctr"/>
                      <a:r>
                        <a:rPr lang="tr-TR" sz="1600" dirty="0"/>
                        <a:t>9</a:t>
                      </a:r>
                    </a:p>
                  </a:txBody>
                  <a:tcPr/>
                </a:tc>
                <a:tc>
                  <a:txBody>
                    <a:bodyPr/>
                    <a:lstStyle/>
                    <a:p>
                      <a:pPr algn="ctr"/>
                      <a:r>
                        <a:rPr lang="tr-TR" sz="1600" dirty="0"/>
                        <a:t>7</a:t>
                      </a:r>
                    </a:p>
                  </a:txBody>
                  <a:tcPr/>
                </a:tc>
                <a:tc>
                  <a:txBody>
                    <a:bodyPr/>
                    <a:lstStyle/>
                    <a:p>
                      <a:r>
                        <a:rPr lang="tr-TR" dirty="0"/>
                        <a:t>6</a:t>
                      </a:r>
                    </a:p>
                  </a:txBody>
                  <a:tcPr/>
                </a:tc>
                <a:tc>
                  <a:txBody>
                    <a:bodyPr/>
                    <a:lstStyle/>
                    <a:p>
                      <a:pPr algn="ctr"/>
                      <a:r>
                        <a:rPr lang="tr-TR" sz="1600" dirty="0"/>
                        <a:t>6</a:t>
                      </a:r>
                    </a:p>
                  </a:txBody>
                  <a:tcPr/>
                </a:tc>
                <a:tc>
                  <a:txBody>
                    <a:bodyPr/>
                    <a:lstStyle/>
                    <a:p>
                      <a:pPr algn="ctr"/>
                      <a:r>
                        <a:rPr lang="tr-TR" sz="1600" dirty="0"/>
                        <a:t>0</a:t>
                      </a:r>
                    </a:p>
                  </a:txBody>
                  <a:tcPr/>
                </a:tc>
                <a:tc>
                  <a:txBody>
                    <a:bodyPr/>
                    <a:lstStyle/>
                    <a:p>
                      <a:pPr algn="ctr"/>
                      <a:r>
                        <a:rPr lang="tr-TR" sz="1600" dirty="0"/>
                        <a:t>0</a:t>
                      </a:r>
                    </a:p>
                  </a:txBody>
                  <a:tcPr/>
                </a:tc>
                <a:extLst>
                  <a:ext uri="{0D108BD9-81ED-4DB2-BD59-A6C34878D82A}">
                    <a16:rowId xmlns="" xmlns:a16="http://schemas.microsoft.com/office/drawing/2014/main" val="10008"/>
                  </a:ext>
                </a:extLst>
              </a:tr>
              <a:tr h="370840">
                <a:tc>
                  <a:txBody>
                    <a:bodyPr/>
                    <a:lstStyle/>
                    <a:p>
                      <a:pPr algn="ctr"/>
                      <a:r>
                        <a:rPr lang="tr-TR" sz="1600" dirty="0"/>
                        <a:t>9</a:t>
                      </a:r>
                    </a:p>
                  </a:txBody>
                  <a:tcPr/>
                </a:tc>
                <a:tc>
                  <a:txBody>
                    <a:bodyPr/>
                    <a:lstStyle/>
                    <a:p>
                      <a:pPr algn="ctr"/>
                      <a:r>
                        <a:rPr lang="tr-TR" sz="1600" dirty="0"/>
                        <a:t>12</a:t>
                      </a:r>
                    </a:p>
                  </a:txBody>
                  <a:tcPr/>
                </a:tc>
                <a:tc>
                  <a:txBody>
                    <a:bodyPr/>
                    <a:lstStyle/>
                    <a:p>
                      <a:pPr algn="ctr"/>
                      <a:r>
                        <a:rPr lang="tr-TR" sz="1600" dirty="0"/>
                        <a:t>9</a:t>
                      </a:r>
                    </a:p>
                  </a:txBody>
                  <a:tcPr/>
                </a:tc>
                <a:tc>
                  <a:txBody>
                    <a:bodyPr/>
                    <a:lstStyle/>
                    <a:p>
                      <a:r>
                        <a:rPr lang="tr-TR" dirty="0"/>
                        <a:t>4</a:t>
                      </a:r>
                    </a:p>
                  </a:txBody>
                  <a:tcPr/>
                </a:tc>
                <a:tc>
                  <a:txBody>
                    <a:bodyPr/>
                    <a:lstStyle/>
                    <a:p>
                      <a:pPr algn="ctr"/>
                      <a:r>
                        <a:rPr lang="tr-TR" sz="1600" dirty="0"/>
                        <a:t>5</a:t>
                      </a:r>
                    </a:p>
                  </a:txBody>
                  <a:tcPr/>
                </a:tc>
                <a:tc>
                  <a:txBody>
                    <a:bodyPr/>
                    <a:lstStyle/>
                    <a:p>
                      <a:pPr algn="ctr"/>
                      <a:r>
                        <a:rPr lang="tr-TR" sz="1600" dirty="0"/>
                        <a:t>-1</a:t>
                      </a:r>
                    </a:p>
                  </a:txBody>
                  <a:tcPr/>
                </a:tc>
                <a:tc>
                  <a:txBody>
                    <a:bodyPr/>
                    <a:lstStyle/>
                    <a:p>
                      <a:pPr algn="ctr"/>
                      <a:r>
                        <a:rPr lang="tr-TR" sz="1600" dirty="0"/>
                        <a:t>1</a:t>
                      </a:r>
                    </a:p>
                  </a:txBody>
                  <a:tcPr/>
                </a:tc>
                <a:extLst>
                  <a:ext uri="{0D108BD9-81ED-4DB2-BD59-A6C34878D82A}">
                    <a16:rowId xmlns="" xmlns:a16="http://schemas.microsoft.com/office/drawing/2014/main" val="10009"/>
                  </a:ext>
                </a:extLst>
              </a:tr>
              <a:tr h="370840">
                <a:tc>
                  <a:txBody>
                    <a:bodyPr/>
                    <a:lstStyle/>
                    <a:p>
                      <a:pPr algn="ctr"/>
                      <a:r>
                        <a:rPr lang="tr-TR" sz="1600" dirty="0"/>
                        <a:t>10</a:t>
                      </a:r>
                    </a:p>
                  </a:txBody>
                  <a:tcPr/>
                </a:tc>
                <a:tc>
                  <a:txBody>
                    <a:bodyPr/>
                    <a:lstStyle/>
                    <a:p>
                      <a:pPr algn="ctr"/>
                      <a:r>
                        <a:rPr lang="tr-TR" sz="1600" dirty="0"/>
                        <a:t>17</a:t>
                      </a:r>
                    </a:p>
                  </a:txBody>
                  <a:tcPr/>
                </a:tc>
                <a:tc>
                  <a:txBody>
                    <a:bodyPr/>
                    <a:lstStyle/>
                    <a:p>
                      <a:pPr algn="ctr"/>
                      <a:r>
                        <a:rPr lang="tr-TR" sz="1600" dirty="0"/>
                        <a:t>18</a:t>
                      </a:r>
                    </a:p>
                  </a:txBody>
                  <a:tcPr/>
                </a:tc>
                <a:tc>
                  <a:txBody>
                    <a:bodyPr/>
                    <a:lstStyle/>
                    <a:p>
                      <a:r>
                        <a:rPr lang="tr-TR" dirty="0"/>
                        <a:t>1</a:t>
                      </a:r>
                    </a:p>
                  </a:txBody>
                  <a:tcPr/>
                </a:tc>
                <a:tc>
                  <a:txBody>
                    <a:bodyPr/>
                    <a:lstStyle/>
                    <a:p>
                      <a:pPr algn="ctr"/>
                      <a:r>
                        <a:rPr lang="tr-TR" sz="1600" dirty="0"/>
                        <a:t>2</a:t>
                      </a:r>
                    </a:p>
                  </a:txBody>
                  <a:tcPr/>
                </a:tc>
                <a:tc>
                  <a:txBody>
                    <a:bodyPr/>
                    <a:lstStyle/>
                    <a:p>
                      <a:pPr algn="ctr"/>
                      <a:r>
                        <a:rPr lang="tr-TR" sz="1600" dirty="0"/>
                        <a:t>-1</a:t>
                      </a:r>
                    </a:p>
                  </a:txBody>
                  <a:tcPr/>
                </a:tc>
                <a:tc>
                  <a:txBody>
                    <a:bodyPr/>
                    <a:lstStyle/>
                    <a:p>
                      <a:pPr algn="ctr"/>
                      <a:r>
                        <a:rPr lang="tr-TR" sz="1600" dirty="0"/>
                        <a:t>1</a:t>
                      </a:r>
                    </a:p>
                  </a:txBody>
                  <a:tcPr/>
                </a:tc>
                <a:extLst>
                  <a:ext uri="{0D108BD9-81ED-4DB2-BD59-A6C34878D82A}">
                    <a16:rowId xmlns="" xmlns:a16="http://schemas.microsoft.com/office/drawing/2014/main" val="10010"/>
                  </a:ext>
                </a:extLst>
              </a:tr>
            </a:tbl>
          </a:graphicData>
        </a:graphic>
      </p:graphicFrame>
      <mc:AlternateContent xmlns:mc="http://schemas.openxmlformats.org/markup-compatibility/2006" xmlns:a14="http://schemas.microsoft.com/office/drawing/2010/main">
        <mc:Choice Requires="a14">
          <p:sp>
            <p:nvSpPr>
              <p:cNvPr id="5" name="Metin kutusu 4"/>
              <p:cNvSpPr txBox="1"/>
              <p:nvPr/>
            </p:nvSpPr>
            <p:spPr>
              <a:xfrm>
                <a:off x="7668353" y="512477"/>
                <a:ext cx="553165"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tr-TR" sz="2000" b="0" i="1" smtClean="0">
                              <a:solidFill>
                                <a:schemeClr val="bg1"/>
                              </a:solidFill>
                              <a:latin typeface="Cambria Math"/>
                            </a:rPr>
                          </m:ctrlPr>
                        </m:sSupPr>
                        <m:e>
                          <m:r>
                            <a:rPr lang="tr-TR" sz="2000" b="0" i="1" smtClean="0">
                              <a:solidFill>
                                <a:schemeClr val="bg1"/>
                              </a:solidFill>
                              <a:latin typeface="Cambria Math"/>
                            </a:rPr>
                            <m:t>𝐹</m:t>
                          </m:r>
                        </m:e>
                        <m:sup>
                          <m:r>
                            <a:rPr lang="tr-TR" sz="2000" b="0" i="1" smtClean="0">
                              <a:solidFill>
                                <a:schemeClr val="bg1"/>
                              </a:solidFill>
                              <a:latin typeface="Cambria Math"/>
                            </a:rPr>
                            <m:t>2</m:t>
                          </m:r>
                        </m:sup>
                      </m:sSup>
                    </m:oMath>
                  </m:oMathPara>
                </a14:m>
                <a:endParaRPr lang="tr-TR" sz="2000" dirty="0">
                  <a:solidFill>
                    <a:schemeClr val="bg1"/>
                  </a:solidFill>
                </a:endParaRPr>
              </a:p>
            </p:txBody>
          </p:sp>
        </mc:Choice>
        <mc:Fallback xmlns="">
          <p:sp>
            <p:nvSpPr>
              <p:cNvPr id="5" name="Metin kutusu 4"/>
              <p:cNvSpPr txBox="1">
                <a:spLocks noRot="1" noChangeAspect="1" noMove="1" noResize="1" noEditPoints="1" noAdjustHandles="1" noChangeArrowheads="1" noChangeShapeType="1" noTextEdit="1"/>
              </p:cNvSpPr>
              <p:nvPr/>
            </p:nvSpPr>
            <p:spPr>
              <a:xfrm>
                <a:off x="7668353" y="512477"/>
                <a:ext cx="553165" cy="400110"/>
              </a:xfrm>
              <a:prstGeom prst="rect">
                <a:avLst/>
              </a:prstGeom>
              <a:blipFill rotWithShape="1">
                <a:blip r:embed="rId2"/>
                <a:stretch>
                  <a:fillRect/>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6" name="Dikdörtgen 5"/>
              <p:cNvSpPr/>
              <p:nvPr/>
            </p:nvSpPr>
            <p:spPr>
              <a:xfrm>
                <a:off x="7108173" y="4844208"/>
                <a:ext cx="1449243" cy="400110"/>
              </a:xfrm>
              <a:prstGeom prst="rect">
                <a:avLst/>
              </a:prstGeom>
            </p:spPr>
            <p:txBody>
              <a:bodyPr wrap="none">
                <a:spAutoFit/>
              </a:bodyPr>
              <a:lstStyle/>
              <a:p>
                <a:pPr algn="ctr"/>
                <a:r>
                  <a:rPr lang="tr-TR" sz="2000" dirty="0"/>
                  <a:t>∑</a:t>
                </a:r>
                <a14:m>
                  <m:oMath xmlns:m="http://schemas.openxmlformats.org/officeDocument/2006/math">
                    <m:sSup>
                      <m:sSupPr>
                        <m:ctrlPr>
                          <a:rPr lang="tr-TR" sz="2000" i="1">
                            <a:latin typeface="Cambria Math"/>
                          </a:rPr>
                        </m:ctrlPr>
                      </m:sSupPr>
                      <m:e>
                        <m:r>
                          <a:rPr lang="tr-TR" sz="2000" b="0" i="1" smtClean="0">
                            <a:latin typeface="Cambria Math"/>
                          </a:rPr>
                          <m:t>𝐹</m:t>
                        </m:r>
                      </m:e>
                      <m:sup>
                        <m:r>
                          <a:rPr lang="tr-TR" sz="2000" i="1">
                            <a:latin typeface="Cambria Math"/>
                          </a:rPr>
                          <m:t>2</m:t>
                        </m:r>
                      </m:sup>
                    </m:sSup>
                  </m:oMath>
                </a14:m>
                <a:r>
                  <a:rPr lang="tr-TR" sz="2000" dirty="0"/>
                  <a:t>=11.5</a:t>
                </a:r>
              </a:p>
            </p:txBody>
          </p:sp>
        </mc:Choice>
        <mc:Fallback xmlns="">
          <p:sp>
            <p:nvSpPr>
              <p:cNvPr id="6" name="Dikdörtgen 5"/>
              <p:cNvSpPr>
                <a:spLocks noRot="1" noChangeAspect="1" noMove="1" noResize="1" noEditPoints="1" noAdjustHandles="1" noChangeArrowheads="1" noChangeShapeType="1" noTextEdit="1"/>
              </p:cNvSpPr>
              <p:nvPr/>
            </p:nvSpPr>
            <p:spPr>
              <a:xfrm>
                <a:off x="7108173" y="4844208"/>
                <a:ext cx="1449243" cy="400110"/>
              </a:xfrm>
              <a:prstGeom prst="rect">
                <a:avLst/>
              </a:prstGeom>
              <a:blipFill rotWithShape="1">
                <a:blip r:embed="rId3"/>
                <a:stretch>
                  <a:fillRect l="-4202" t="-6154" r="-4622" b="-29231"/>
                </a:stretch>
              </a:blipFill>
            </p:spPr>
            <p:txBody>
              <a:bodyPr/>
              <a:lstStyle/>
              <a:p>
                <a:r>
                  <a:rPr lang="tr-TR">
                    <a:noFill/>
                  </a:rPr>
                  <a:t> </a:t>
                </a:r>
              </a:p>
            </p:txBody>
          </p:sp>
        </mc:Fallback>
      </mc:AlternateContent>
      <p:pic>
        <p:nvPicPr>
          <p:cNvPr id="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592" y="5201079"/>
            <a:ext cx="2016224" cy="83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8" name="Metin kutusu 7"/>
              <p:cNvSpPr txBox="1"/>
              <p:nvPr/>
            </p:nvSpPr>
            <p:spPr>
              <a:xfrm>
                <a:off x="3203848" y="5325849"/>
                <a:ext cx="4123245" cy="582660"/>
              </a:xfrm>
              <a:prstGeom prst="rect">
                <a:avLst/>
              </a:prstGeom>
              <a:noFill/>
            </p:spPr>
            <p:txBody>
              <a:bodyPr wrap="none" rtlCol="0">
                <a:spAutoFit/>
              </a:bodyPr>
              <a:lstStyle/>
              <a:p>
                <a:r>
                  <a:rPr lang="tr-TR" sz="2000" dirty="0"/>
                  <a:t>r</a:t>
                </a:r>
                <a14:m>
                  <m:oMath xmlns:m="http://schemas.openxmlformats.org/officeDocument/2006/math">
                    <m:r>
                      <a:rPr lang="tr-TR" sz="2000" b="0" i="1" smtClean="0">
                        <a:latin typeface="Cambria Math"/>
                      </a:rPr>
                      <m:t>=1−</m:t>
                    </m:r>
                    <m:f>
                      <m:fPr>
                        <m:ctrlPr>
                          <a:rPr lang="tr-TR" sz="2000" b="0" i="1" smtClean="0">
                            <a:latin typeface="Cambria Math"/>
                          </a:rPr>
                        </m:ctrlPr>
                      </m:fPr>
                      <m:num>
                        <m:r>
                          <a:rPr lang="tr-TR" sz="2000" b="0" i="1" smtClean="0">
                            <a:latin typeface="Cambria Math"/>
                          </a:rPr>
                          <m:t>6(11.5)</m:t>
                        </m:r>
                      </m:num>
                      <m:den>
                        <m:r>
                          <a:rPr lang="tr-TR" sz="2000" b="0" i="1" smtClean="0">
                            <a:latin typeface="Cambria Math"/>
                          </a:rPr>
                          <m:t>10(100−1)</m:t>
                        </m:r>
                      </m:den>
                    </m:f>
                  </m:oMath>
                </a14:m>
                <a:r>
                  <a:rPr lang="tr-TR" sz="2000" b="0" dirty="0"/>
                  <a:t> </a:t>
                </a:r>
                <a14:m>
                  <m:oMath xmlns:m="http://schemas.openxmlformats.org/officeDocument/2006/math">
                    <m:r>
                      <a:rPr lang="tr-TR" sz="2000" b="0" i="1" smtClean="0">
                        <a:latin typeface="Cambria Math"/>
                      </a:rPr>
                      <m:t>=</m:t>
                    </m:r>
                    <m:r>
                      <m:rPr>
                        <m:nor/>
                      </m:rPr>
                      <a:rPr lang="tr-TR" sz="2000" dirty="0" smtClean="0"/>
                      <m:t>r</m:t>
                    </m:r>
                    <m:r>
                      <a:rPr lang="tr-TR" sz="2000" b="0" i="1" smtClean="0">
                        <a:latin typeface="Cambria Math"/>
                      </a:rPr>
                      <m:t>=1−</m:t>
                    </m:r>
                    <m:f>
                      <m:fPr>
                        <m:ctrlPr>
                          <a:rPr lang="tr-TR" sz="2000" b="0" i="1" smtClean="0">
                            <a:latin typeface="Cambria Math"/>
                          </a:rPr>
                        </m:ctrlPr>
                      </m:fPr>
                      <m:num>
                        <m:r>
                          <a:rPr lang="tr-TR" sz="2000" b="0" i="1" smtClean="0">
                            <a:latin typeface="Cambria Math"/>
                          </a:rPr>
                          <m:t>6(11.5)</m:t>
                        </m:r>
                      </m:num>
                      <m:den>
                        <m:r>
                          <a:rPr lang="tr-TR" sz="2000" b="0" i="1" smtClean="0">
                            <a:latin typeface="Cambria Math"/>
                          </a:rPr>
                          <m:t>10(100−1)</m:t>
                        </m:r>
                      </m:den>
                    </m:f>
                  </m:oMath>
                </a14:m>
                <a:endParaRPr lang="tr-TR" sz="2000" dirty="0"/>
              </a:p>
            </p:txBody>
          </p:sp>
        </mc:Choice>
        <mc:Fallback xmlns="">
          <p:sp>
            <p:nvSpPr>
              <p:cNvPr id="8" name="Metin kutusu 7"/>
              <p:cNvSpPr txBox="1">
                <a:spLocks noRot="1" noChangeAspect="1" noMove="1" noResize="1" noEditPoints="1" noAdjustHandles="1" noChangeArrowheads="1" noChangeShapeType="1" noTextEdit="1"/>
              </p:cNvSpPr>
              <p:nvPr/>
            </p:nvSpPr>
            <p:spPr>
              <a:xfrm>
                <a:off x="3203848" y="5325849"/>
                <a:ext cx="4123245" cy="582660"/>
              </a:xfrm>
              <a:prstGeom prst="rect">
                <a:avLst/>
              </a:prstGeom>
              <a:blipFill rotWithShape="1">
                <a:blip r:embed="rId5"/>
                <a:stretch>
                  <a:fillRect l="-1627" b="-4211"/>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9" name="Dikdörtgen 8"/>
              <p:cNvSpPr/>
              <p:nvPr/>
            </p:nvSpPr>
            <p:spPr>
              <a:xfrm>
                <a:off x="5265470" y="6047949"/>
                <a:ext cx="2334998" cy="400110"/>
              </a:xfrm>
              <a:prstGeom prst="rect">
                <a:avLst/>
              </a:prstGeom>
            </p:spPr>
            <p:txBody>
              <a:bodyPr wrap="none">
                <a:spAutoFit/>
              </a:bodyPr>
              <a:lstStyle/>
              <a:p>
                <a:r>
                  <a:rPr lang="tr-TR" sz="2000" dirty="0" smtClean="0"/>
                  <a:t>r</a:t>
                </a:r>
                <a14:m>
                  <m:oMath xmlns:m="http://schemas.openxmlformats.org/officeDocument/2006/math">
                    <m:r>
                      <a:rPr lang="tr-TR" sz="2000" b="0" i="1" smtClean="0">
                        <a:latin typeface="Cambria Math"/>
                      </a:rPr>
                      <m:t>=1−0,07 ≅0,93</m:t>
                    </m:r>
                  </m:oMath>
                </a14:m>
                <a:endParaRPr lang="tr-TR" sz="2000" dirty="0"/>
              </a:p>
            </p:txBody>
          </p:sp>
        </mc:Choice>
        <mc:Fallback xmlns="">
          <p:sp>
            <p:nvSpPr>
              <p:cNvPr id="9" name="Dikdörtgen 8"/>
              <p:cNvSpPr>
                <a:spLocks noRot="1" noChangeAspect="1" noMove="1" noResize="1" noEditPoints="1" noAdjustHandles="1" noChangeArrowheads="1" noChangeShapeType="1" noTextEdit="1"/>
              </p:cNvSpPr>
              <p:nvPr/>
            </p:nvSpPr>
            <p:spPr>
              <a:xfrm>
                <a:off x="5265470" y="6047949"/>
                <a:ext cx="2334998" cy="400110"/>
              </a:xfrm>
              <a:prstGeom prst="rect">
                <a:avLst/>
              </a:prstGeom>
              <a:blipFill rotWithShape="1">
                <a:blip r:embed="rId6"/>
                <a:stretch>
                  <a:fillRect l="-2872" t="-6061" b="-27273"/>
                </a:stretch>
              </a:blipFill>
            </p:spPr>
            <p:txBody>
              <a:bodyPr/>
              <a:lstStyle/>
              <a:p>
                <a:r>
                  <a:rPr lang="tr-TR">
                    <a:noFill/>
                  </a:rPr>
                  <a:t> </a:t>
                </a:r>
              </a:p>
            </p:txBody>
          </p:sp>
        </mc:Fallback>
      </mc:AlternateContent>
    </p:spTree>
    <p:extLst>
      <p:ext uri="{BB962C8B-B14F-4D97-AF65-F5344CB8AC3E}">
        <p14:creationId xmlns:p14="http://schemas.microsoft.com/office/powerpoint/2010/main" val="7133683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29" y="1052736"/>
            <a:ext cx="9052091" cy="4752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23488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67544" y="548680"/>
            <a:ext cx="8424936" cy="6048672"/>
          </a:xfrm>
        </p:spPr>
        <p:txBody>
          <a:bodyPr>
            <a:normAutofit lnSpcReduction="10000"/>
          </a:bodyPr>
          <a:lstStyle/>
          <a:p>
            <a:pPr marL="109728" indent="0" algn="just">
              <a:spcBef>
                <a:spcPct val="0"/>
              </a:spcBef>
              <a:buNone/>
            </a:pPr>
            <a:r>
              <a:rPr lang="tr-TR" sz="2000" b="1" dirty="0">
                <a:solidFill>
                  <a:srgbClr val="C00000"/>
                </a:solidFill>
                <a:effectLst>
                  <a:outerShdw blurRad="31750" dist="25400" dir="5400000" algn="tl" rotWithShape="0">
                    <a:srgbClr val="000000">
                      <a:alpha val="25000"/>
                    </a:srgbClr>
                  </a:outerShdw>
                </a:effectLst>
                <a:latin typeface="+mj-lt"/>
                <a:ea typeface="+mj-ea"/>
                <a:cs typeface="+mj-cs"/>
              </a:rPr>
              <a:t>3) Nokta Çift Serili Korelasyon </a:t>
            </a:r>
            <a:r>
              <a:rPr lang="tr-TR" sz="2000" b="1" dirty="0" smtClean="0">
                <a:solidFill>
                  <a:srgbClr val="C00000"/>
                </a:solidFill>
                <a:effectLst>
                  <a:outerShdw blurRad="31750" dist="25400" dir="5400000" algn="tl" rotWithShape="0">
                    <a:srgbClr val="000000">
                      <a:alpha val="25000"/>
                    </a:srgbClr>
                  </a:outerShdw>
                </a:effectLst>
                <a:latin typeface="+mj-lt"/>
                <a:ea typeface="+mj-ea"/>
                <a:cs typeface="+mj-cs"/>
              </a:rPr>
              <a:t>Katsayısı: </a:t>
            </a:r>
            <a:r>
              <a:rPr lang="tr-TR" sz="2000" dirty="0" smtClean="0"/>
              <a:t>Biri </a:t>
            </a:r>
            <a:r>
              <a:rPr lang="tr-TR" sz="2000" dirty="0"/>
              <a:t>sürekli (en az aralık ölçeğinde), diğeri iki kategorili gerçek süreksiz (cinsiyet gibi) bir değişken arasındaki doğrusal ilişkiyi açıklamak için kullanılır.</a:t>
            </a:r>
          </a:p>
          <a:p>
            <a:pPr marL="109728" indent="0" algn="just">
              <a:buNone/>
            </a:pPr>
            <a:endParaRPr lang="tr-TR" sz="2000" dirty="0"/>
          </a:p>
          <a:p>
            <a:pPr marL="109728" indent="0" algn="just">
              <a:spcBef>
                <a:spcPct val="0"/>
              </a:spcBef>
              <a:buNone/>
            </a:pPr>
            <a:r>
              <a:rPr lang="tr-TR" sz="2000" b="1" dirty="0">
                <a:solidFill>
                  <a:srgbClr val="C00000"/>
                </a:solidFill>
                <a:effectLst>
                  <a:outerShdw blurRad="31750" dist="25400" dir="5400000" algn="tl" rotWithShape="0">
                    <a:srgbClr val="000000">
                      <a:alpha val="25000"/>
                    </a:srgbClr>
                  </a:outerShdw>
                </a:effectLst>
                <a:latin typeface="+mj-lt"/>
                <a:ea typeface="+mj-ea"/>
                <a:cs typeface="+mj-cs"/>
              </a:rPr>
              <a:t>4) Çift Serili Korelasyon </a:t>
            </a:r>
            <a:r>
              <a:rPr lang="tr-TR" sz="2000" b="1" dirty="0" smtClean="0">
                <a:solidFill>
                  <a:srgbClr val="C00000"/>
                </a:solidFill>
                <a:effectLst>
                  <a:outerShdw blurRad="31750" dist="25400" dir="5400000" algn="tl" rotWithShape="0">
                    <a:srgbClr val="000000">
                      <a:alpha val="25000"/>
                    </a:srgbClr>
                  </a:outerShdw>
                </a:effectLst>
                <a:latin typeface="+mj-lt"/>
                <a:ea typeface="+mj-ea"/>
                <a:cs typeface="+mj-cs"/>
              </a:rPr>
              <a:t>Katsayısı: </a:t>
            </a:r>
            <a:r>
              <a:rPr lang="tr-TR" sz="2000" dirty="0" smtClean="0"/>
              <a:t>Sürekli </a:t>
            </a:r>
            <a:r>
              <a:rPr lang="tr-TR" sz="2000" dirty="0"/>
              <a:t>bir değişken ile gerçekte sürekli ancak yapay olarak iki kategorili (yaşı iki kategoriye ayırmak gibi) süreksiz duruma getirilen bir değişken arasındaki ilişkinin hesaplanmasında kullanılır</a:t>
            </a:r>
            <a:r>
              <a:rPr lang="tr-TR" sz="2000" dirty="0" smtClean="0"/>
              <a:t>. </a:t>
            </a:r>
            <a:r>
              <a:rPr lang="tr-TR" sz="2000" dirty="0"/>
              <a:t>Eğitimde başarı testlerinin geliştirilmesi sürecinde madde ayırt ediciliğinin belirlenmesinde sıkça kullanılan bir tekniktir.</a:t>
            </a:r>
          </a:p>
          <a:p>
            <a:pPr algn="just"/>
            <a:endParaRPr lang="tr-TR" sz="2000" dirty="0"/>
          </a:p>
          <a:p>
            <a:pPr marL="109728" indent="0" algn="just">
              <a:spcBef>
                <a:spcPct val="0"/>
              </a:spcBef>
              <a:buNone/>
            </a:pPr>
            <a:r>
              <a:rPr lang="tr-TR" sz="2000" b="1" dirty="0">
                <a:solidFill>
                  <a:srgbClr val="C00000"/>
                </a:solidFill>
                <a:effectLst>
                  <a:outerShdw blurRad="31750" dist="25400" dir="5400000" algn="tl" rotWithShape="0">
                    <a:srgbClr val="000000">
                      <a:alpha val="25000"/>
                    </a:srgbClr>
                  </a:outerShdw>
                </a:effectLst>
                <a:latin typeface="+mj-lt"/>
                <a:ea typeface="+mj-ea"/>
                <a:cs typeface="+mj-cs"/>
              </a:rPr>
              <a:t>5) Dörtlü Korelasyon </a:t>
            </a:r>
            <a:r>
              <a:rPr lang="tr-TR" sz="2000" b="1" dirty="0" smtClean="0">
                <a:solidFill>
                  <a:srgbClr val="C00000"/>
                </a:solidFill>
                <a:effectLst>
                  <a:outerShdw blurRad="31750" dist="25400" dir="5400000" algn="tl" rotWithShape="0">
                    <a:srgbClr val="000000">
                      <a:alpha val="25000"/>
                    </a:srgbClr>
                  </a:outerShdw>
                </a:effectLst>
                <a:latin typeface="+mj-lt"/>
                <a:ea typeface="+mj-ea"/>
                <a:cs typeface="+mj-cs"/>
              </a:rPr>
              <a:t>Katsayısı: </a:t>
            </a:r>
            <a:r>
              <a:rPr lang="tr-TR" sz="2000" dirty="0" smtClean="0"/>
              <a:t>Sınıflama </a:t>
            </a:r>
            <a:r>
              <a:rPr lang="tr-TR" sz="2000" dirty="0"/>
              <a:t>ölçeğinde ölçülmüş iki kategorili iki süreksiz değişken [sosyoekonomik düzey (düşük-yüksek) ile cinsiyet gibi) arasındaki ilişkinin ölçülmesinde kullanılır</a:t>
            </a:r>
            <a:r>
              <a:rPr lang="tr-TR" sz="2000" dirty="0" smtClean="0"/>
              <a:t>.</a:t>
            </a:r>
          </a:p>
          <a:p>
            <a:pPr marL="0" indent="0" algn="just">
              <a:buNone/>
            </a:pPr>
            <a:endParaRPr lang="tr-TR" sz="2000" b="1" dirty="0" smtClean="0">
              <a:solidFill>
                <a:srgbClr val="C00000"/>
              </a:solidFill>
              <a:effectLst>
                <a:outerShdw blurRad="31750" dist="25400" dir="5400000" algn="tl" rotWithShape="0">
                  <a:srgbClr val="000000">
                    <a:alpha val="25000"/>
                  </a:srgbClr>
                </a:outerShdw>
              </a:effectLst>
            </a:endParaRPr>
          </a:p>
          <a:p>
            <a:pPr marL="0" indent="0" algn="just">
              <a:buNone/>
            </a:pPr>
            <a:r>
              <a:rPr lang="tr-TR" sz="2000" b="1" dirty="0">
                <a:solidFill>
                  <a:srgbClr val="C00000"/>
                </a:solidFill>
                <a:effectLst>
                  <a:outerShdw blurRad="31750" dist="25400" dir="5400000" algn="tl" rotWithShape="0">
                    <a:srgbClr val="000000">
                      <a:alpha val="25000"/>
                    </a:srgbClr>
                  </a:outerShdw>
                </a:effectLst>
              </a:rPr>
              <a:t> </a:t>
            </a:r>
            <a:r>
              <a:rPr lang="tr-TR" sz="2000" b="1" dirty="0" smtClean="0">
                <a:solidFill>
                  <a:srgbClr val="C00000"/>
                </a:solidFill>
                <a:effectLst>
                  <a:outerShdw blurRad="31750" dist="25400" dir="5400000" algn="tl" rotWithShape="0">
                    <a:srgbClr val="000000">
                      <a:alpha val="25000"/>
                    </a:srgbClr>
                  </a:outerShdw>
                </a:effectLst>
              </a:rPr>
              <a:t>6) Kısmi Korelasyon </a:t>
            </a:r>
            <a:r>
              <a:rPr lang="tr-TR" sz="2000" b="1" dirty="0">
                <a:solidFill>
                  <a:srgbClr val="C00000"/>
                </a:solidFill>
                <a:effectLst>
                  <a:outerShdw blurRad="31750" dist="25400" dir="5400000" algn="tl" rotWithShape="0">
                    <a:srgbClr val="000000">
                      <a:alpha val="25000"/>
                    </a:srgbClr>
                  </a:outerShdw>
                </a:effectLst>
              </a:rPr>
              <a:t>Katsayısı: </a:t>
            </a:r>
            <a:r>
              <a:rPr lang="tr-TR" sz="2000" dirty="0"/>
              <a:t>İki değişken arasındaki ilişki hesaplanırken </a:t>
            </a:r>
            <a:r>
              <a:rPr lang="tr-TR" sz="2000" dirty="0" smtClean="0"/>
              <a:t>(bu iki değişken üzerinde etkisi olduğu düşünülen) üçüncü </a:t>
            </a:r>
            <a:r>
              <a:rPr lang="tr-TR" sz="2000" dirty="0"/>
              <a:t>bir değişkenin etkisinin sabit tutulduğu/kontrol edildiği durumda hesaplanan korelasyona kısmi korelasyon denir.</a:t>
            </a:r>
          </a:p>
        </p:txBody>
      </p:sp>
    </p:spTree>
    <p:extLst>
      <p:ext uri="{BB962C8B-B14F-4D97-AF65-F5344CB8AC3E}">
        <p14:creationId xmlns:p14="http://schemas.microsoft.com/office/powerpoint/2010/main" val="42200300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260648"/>
            <a:ext cx="5688632" cy="3245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Oval 5"/>
          <p:cNvSpPr/>
          <p:nvPr/>
        </p:nvSpPr>
        <p:spPr>
          <a:xfrm>
            <a:off x="4103948" y="1052736"/>
            <a:ext cx="324036" cy="28803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2965" y="3645024"/>
            <a:ext cx="5954079" cy="302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Oval 7"/>
          <p:cNvSpPr/>
          <p:nvPr/>
        </p:nvSpPr>
        <p:spPr>
          <a:xfrm>
            <a:off x="1979712" y="5517232"/>
            <a:ext cx="324036" cy="28803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868240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fade">
                                      <p:cBhvr>
                                        <p:cTn id="7" dur="500"/>
                                        <p:tgtEl>
                                          <p:spTgt spid="10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8"/>
                                        </p:tgtEl>
                                        <p:attrNameLst>
                                          <p:attrName>style.visibility</p:attrName>
                                        </p:attrNameLst>
                                      </p:cBhvr>
                                      <p:to>
                                        <p:strVal val="visible"/>
                                      </p:to>
                                    </p:set>
                                    <p:animEffect transition="in" filter="fade">
                                      <p:cBhvr>
                                        <p:cTn id="17" dur="500"/>
                                        <p:tgtEl>
                                          <p:spTgt spid="102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692696"/>
            <a:ext cx="6408712" cy="3210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Oval 2"/>
          <p:cNvSpPr/>
          <p:nvPr/>
        </p:nvSpPr>
        <p:spPr>
          <a:xfrm>
            <a:off x="971600" y="3284984"/>
            <a:ext cx="324036" cy="28803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861592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pPr algn="just">
              <a:buNone/>
            </a:pPr>
            <a:r>
              <a:rPr lang="tr-TR" altLang="tr-TR" b="1" dirty="0">
                <a:solidFill>
                  <a:srgbClr val="FF0000"/>
                </a:solidFill>
              </a:rPr>
              <a:t>Örnek: </a:t>
            </a:r>
            <a:r>
              <a:rPr lang="tr-TR" altLang="tr-TR" dirty="0"/>
              <a:t>Bir kurumda görev yapan personelin iş doyumu ile yaş, gelir ve denetim odağı puanları arasındaki ilişkiler araştırılıyor. Burada araştırma sorusu:</a:t>
            </a:r>
          </a:p>
          <a:p>
            <a:pPr algn="just">
              <a:buNone/>
            </a:pPr>
            <a:r>
              <a:rPr lang="tr-TR" altLang="tr-TR" dirty="0">
                <a:solidFill>
                  <a:srgbClr val="FF0000"/>
                </a:solidFill>
              </a:rPr>
              <a:t>	</a:t>
            </a:r>
            <a:r>
              <a:rPr lang="tr-TR" altLang="tr-TR" dirty="0" smtClean="0">
                <a:solidFill>
                  <a:srgbClr val="FF0000"/>
                </a:solidFill>
              </a:rPr>
              <a:t>a)</a:t>
            </a:r>
            <a:r>
              <a:rPr lang="tr-TR" altLang="tr-TR" dirty="0"/>
              <a:t>	“Personelin iş doyumu ile yaşı arasında anlamlı bir ilişki var mıdır?”</a:t>
            </a:r>
          </a:p>
          <a:p>
            <a:pPr algn="just">
              <a:buNone/>
            </a:pPr>
            <a:r>
              <a:rPr lang="tr-TR" altLang="tr-TR" dirty="0"/>
              <a:t>	</a:t>
            </a:r>
            <a:r>
              <a:rPr lang="tr-TR" altLang="tr-TR" dirty="0" smtClean="0">
                <a:solidFill>
                  <a:srgbClr val="FF0000"/>
                </a:solidFill>
              </a:rPr>
              <a:t>b)</a:t>
            </a:r>
            <a:r>
              <a:rPr lang="tr-TR" altLang="tr-TR" dirty="0"/>
              <a:t>	 “Personelin iş doyumu ile geliri arasında anlamlı bir ilişki var mıdır?” vb. şeklinde sorulabilir. </a:t>
            </a:r>
            <a:endParaRPr lang="tr-TR" altLang="tr-TR" dirty="0" smtClean="0"/>
          </a:p>
          <a:p>
            <a:pPr algn="just">
              <a:buNone/>
            </a:pPr>
            <a:endParaRPr lang="tr-TR" altLang="tr-TR" dirty="0"/>
          </a:p>
          <a:p>
            <a:pPr algn="just">
              <a:buNone/>
            </a:pPr>
            <a:r>
              <a:rPr lang="tr-TR" altLang="tr-TR" dirty="0" smtClean="0"/>
              <a:t>(Köklü ve diğerleri, 2007)</a:t>
            </a:r>
            <a:endParaRPr lang="tr-TR" altLang="tr-TR" dirty="0"/>
          </a:p>
          <a:p>
            <a:pPr algn="just"/>
            <a:endParaRPr lang="tr-TR" dirty="0" smtClean="0"/>
          </a:p>
          <a:p>
            <a:pPr algn="just"/>
            <a:endParaRPr lang="tr-TR" dirty="0"/>
          </a:p>
        </p:txBody>
      </p:sp>
      <p:sp>
        <p:nvSpPr>
          <p:cNvPr id="4" name="Başlık 1"/>
          <p:cNvSpPr>
            <a:spLocks noGrp="1"/>
          </p:cNvSpPr>
          <p:nvPr>
            <p:ph type="title"/>
          </p:nvPr>
        </p:nvSpPr>
        <p:spPr>
          <a:xfrm>
            <a:off x="457200" y="533400"/>
            <a:ext cx="8229600" cy="990600"/>
          </a:xfrm>
        </p:spPr>
        <p:txBody>
          <a:bodyPr>
            <a:normAutofit/>
          </a:bodyPr>
          <a:lstStyle/>
          <a:p>
            <a:r>
              <a:rPr lang="tr-TR" sz="3200" b="1" dirty="0" err="1" smtClean="0">
                <a:solidFill>
                  <a:srgbClr val="FF0000"/>
                </a:solidFill>
              </a:rPr>
              <a:t>SPSS’de</a:t>
            </a:r>
            <a:r>
              <a:rPr lang="tr-TR" sz="3200" b="1" dirty="0" smtClean="0">
                <a:solidFill>
                  <a:srgbClr val="FF0000"/>
                </a:solidFill>
              </a:rPr>
              <a:t> </a:t>
            </a:r>
            <a:r>
              <a:rPr lang="tr-TR" sz="3200" b="1" dirty="0" err="1" smtClean="0">
                <a:solidFill>
                  <a:srgbClr val="FF0000"/>
                </a:solidFill>
              </a:rPr>
              <a:t>Pearson</a:t>
            </a:r>
            <a:r>
              <a:rPr lang="tr-TR" sz="3200" b="1" dirty="0">
                <a:solidFill>
                  <a:srgbClr val="FF0000"/>
                </a:solidFill>
              </a:rPr>
              <a:t> </a:t>
            </a:r>
            <a:r>
              <a:rPr lang="tr-TR" sz="3200" b="1" dirty="0" smtClean="0">
                <a:solidFill>
                  <a:srgbClr val="FF0000"/>
                </a:solidFill>
              </a:rPr>
              <a:t>Korelasyon Analizi</a:t>
            </a:r>
            <a:endParaRPr lang="tr-TR" sz="3200" b="1" dirty="0">
              <a:solidFill>
                <a:srgbClr val="FF0000"/>
              </a:solidFill>
            </a:endParaRPr>
          </a:p>
        </p:txBody>
      </p:sp>
    </p:spTree>
    <p:extLst>
      <p:ext uri="{BB962C8B-B14F-4D97-AF65-F5344CB8AC3E}">
        <p14:creationId xmlns:p14="http://schemas.microsoft.com/office/powerpoint/2010/main" val="31158046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 y="404664"/>
            <a:ext cx="4685072" cy="6453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4860032" y="812611"/>
            <a:ext cx="3960440" cy="2585323"/>
          </a:xfrm>
          <a:prstGeom prst="rect">
            <a:avLst/>
          </a:prstGeom>
        </p:spPr>
        <p:txBody>
          <a:bodyPr wrap="square">
            <a:spAutoFit/>
          </a:bodyPr>
          <a:lstStyle/>
          <a:p>
            <a:pPr marL="285750" indent="-285750" algn="just">
              <a:buFont typeface="Arial" pitchFamily="34" charset="0"/>
              <a:buChar char="•"/>
            </a:pPr>
            <a:r>
              <a:rPr lang="tr-TR" dirty="0"/>
              <a:t>Açılan SPSS ekranında </a:t>
            </a:r>
            <a:r>
              <a:rPr lang="tr-TR" dirty="0" err="1"/>
              <a:t>bivariate</a:t>
            </a:r>
            <a:r>
              <a:rPr lang="tr-TR" dirty="0"/>
              <a:t> (ikili) ve </a:t>
            </a:r>
            <a:r>
              <a:rPr lang="tr-TR" dirty="0" err="1"/>
              <a:t>Partial</a:t>
            </a:r>
            <a:r>
              <a:rPr lang="tr-TR" dirty="0"/>
              <a:t> (kısmi) olmak üzere iki korelasyon türü karşımıza çıkmaktadır</a:t>
            </a:r>
            <a:r>
              <a:rPr lang="tr-TR" dirty="0" smtClean="0"/>
              <a:t>.</a:t>
            </a:r>
          </a:p>
          <a:p>
            <a:pPr marL="285750" indent="-285750" algn="just">
              <a:buFont typeface="Arial" pitchFamily="34" charset="0"/>
              <a:buChar char="•"/>
            </a:pPr>
            <a:endParaRPr lang="tr-TR" dirty="0"/>
          </a:p>
          <a:p>
            <a:pPr marL="285750" indent="-285750" algn="just">
              <a:buFont typeface="Arial" pitchFamily="34" charset="0"/>
              <a:buChar char="•"/>
            </a:pPr>
            <a:endParaRPr lang="tr-TR" dirty="0" smtClean="0"/>
          </a:p>
          <a:p>
            <a:pPr marL="285750" indent="-285750" algn="just">
              <a:buFont typeface="Arial" pitchFamily="34" charset="0"/>
              <a:buChar char="•"/>
            </a:pPr>
            <a:r>
              <a:rPr lang="tr-TR" dirty="0" err="1"/>
              <a:t>Pearson</a:t>
            </a:r>
            <a:r>
              <a:rPr lang="tr-TR" dirty="0"/>
              <a:t> korelasyon ve </a:t>
            </a:r>
            <a:r>
              <a:rPr lang="tr-TR" dirty="0" err="1"/>
              <a:t>Spearman</a:t>
            </a:r>
            <a:r>
              <a:rPr lang="tr-TR" dirty="0"/>
              <a:t> korelasyon katsayıları ikili korelasyonlar arasındadır.</a:t>
            </a:r>
          </a:p>
        </p:txBody>
      </p:sp>
    </p:spTree>
    <p:extLst>
      <p:ext uri="{BB962C8B-B14F-4D97-AF65-F5344CB8AC3E}">
        <p14:creationId xmlns:p14="http://schemas.microsoft.com/office/powerpoint/2010/main" val="38164259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8113"/>
            <a:ext cx="9144000" cy="6581775"/>
          </a:xfrm>
          <a:prstGeom prst="rect">
            <a:avLst/>
          </a:prstGeom>
          <a:noFill/>
          <a:ln>
            <a:noFill/>
          </a:ln>
          <a:effectLst/>
        </p:spPr>
      </p:pic>
      <p:sp>
        <p:nvSpPr>
          <p:cNvPr id="4" name="Oval 3"/>
          <p:cNvSpPr/>
          <p:nvPr/>
        </p:nvSpPr>
        <p:spPr>
          <a:xfrm>
            <a:off x="6588224" y="1988840"/>
            <a:ext cx="1800200" cy="100811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Oval 5"/>
          <p:cNvSpPr/>
          <p:nvPr/>
        </p:nvSpPr>
        <p:spPr>
          <a:xfrm>
            <a:off x="4716016" y="3789040"/>
            <a:ext cx="1296144" cy="79208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7736505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3551709"/>
            <a:ext cx="8496944" cy="2973635"/>
          </a:xfrm>
        </p:spPr>
        <p:txBody>
          <a:bodyPr>
            <a:normAutofit fontScale="92500" lnSpcReduction="20000"/>
          </a:bodyPr>
          <a:lstStyle/>
          <a:p>
            <a:pPr algn="just">
              <a:buNone/>
            </a:pPr>
            <a:r>
              <a:rPr lang="tr-TR" sz="2000" dirty="0" smtClean="0"/>
              <a:t> 	Korelasyon </a:t>
            </a:r>
            <a:r>
              <a:rPr lang="tr-TR" sz="2000" dirty="0"/>
              <a:t>analizi sonucunda elde </a:t>
            </a:r>
            <a:r>
              <a:rPr lang="tr-TR" sz="2000" dirty="0" smtClean="0"/>
              <a:t>ettiğimiz tabloda </a:t>
            </a:r>
            <a:r>
              <a:rPr lang="tr-TR" sz="2000" dirty="0"/>
              <a:t>korelasyon değerinin yanında, bu değerin anlamlılığı (</a:t>
            </a:r>
            <a:r>
              <a:rPr lang="tr-TR" sz="2000" dirty="0" smtClean="0"/>
              <a:t>p-değeri) ve </a:t>
            </a:r>
            <a:r>
              <a:rPr lang="tr-TR" sz="2000" dirty="0"/>
              <a:t>örneklem büyüklüğü (N) değerleri elde edilir. </a:t>
            </a:r>
            <a:endParaRPr lang="tr-TR" sz="2000" dirty="0" smtClean="0"/>
          </a:p>
          <a:p>
            <a:pPr algn="just">
              <a:buNone/>
            </a:pPr>
            <a:endParaRPr lang="tr-TR" sz="2000" dirty="0"/>
          </a:p>
          <a:p>
            <a:pPr algn="just">
              <a:buNone/>
            </a:pPr>
            <a:r>
              <a:rPr lang="tr-TR" sz="2000" dirty="0" smtClean="0"/>
              <a:t>	Personelin işi ile yaş arasında yüksek düzeyde, pozitif anlamlı bir ilişki vardır. </a:t>
            </a:r>
            <a:r>
              <a:rPr lang="tr-TR" sz="2000" dirty="0"/>
              <a:t>p</a:t>
            </a:r>
            <a:r>
              <a:rPr lang="tr-TR" sz="2000" dirty="0" smtClean="0"/>
              <a:t>&lt;.01. Buna göre yaş arttıkça iş doyumunun arttığı söylenebilir.</a:t>
            </a:r>
          </a:p>
          <a:p>
            <a:pPr algn="just">
              <a:buNone/>
            </a:pPr>
            <a:endParaRPr lang="tr-TR" sz="2000" dirty="0"/>
          </a:p>
          <a:p>
            <a:pPr algn="just">
              <a:buNone/>
            </a:pPr>
            <a:r>
              <a:rPr lang="tr-TR" sz="2000" dirty="0" smtClean="0"/>
              <a:t>	Determinasyon katsayısı (r</a:t>
            </a:r>
            <a:r>
              <a:rPr lang="tr-TR" sz="2000" dirty="0" smtClean="0">
                <a:latin typeface="Verdana"/>
                <a:ea typeface="Verdana"/>
              </a:rPr>
              <a:t>²) = 0.51 hesaplanır. İş dorumundaki toplam </a:t>
            </a:r>
            <a:r>
              <a:rPr lang="tr-TR" sz="2000" dirty="0" err="1" smtClean="0">
                <a:latin typeface="Verdana"/>
                <a:ea typeface="Verdana"/>
              </a:rPr>
              <a:t>varyansın</a:t>
            </a:r>
            <a:r>
              <a:rPr lang="tr-TR" sz="2000" dirty="0" smtClean="0">
                <a:latin typeface="Verdana"/>
                <a:ea typeface="Verdana"/>
              </a:rPr>
              <a:t> (değişkenliğin) %51’i yaştan kaynaklanmaktadır. Ya da Yaştaki değişkenliğin %51’i iş doyumundan kaynaklanmaktadır. Neden-sonuç ilişkisinden bahsetmiyoruz.</a:t>
            </a:r>
            <a:endParaRPr lang="tr-TR" sz="2000" dirty="0" smtClean="0"/>
          </a:p>
          <a:p>
            <a:pPr algn="just"/>
            <a:endParaRPr lang="tr-TR" sz="2000" dirty="0"/>
          </a:p>
        </p:txBody>
      </p:sp>
      <p:sp>
        <p:nvSpPr>
          <p:cNvPr id="4" name="Başlık 1"/>
          <p:cNvSpPr>
            <a:spLocks noGrp="1"/>
          </p:cNvSpPr>
          <p:nvPr>
            <p:ph type="title"/>
          </p:nvPr>
        </p:nvSpPr>
        <p:spPr>
          <a:xfrm>
            <a:off x="457200" y="533400"/>
            <a:ext cx="8229600" cy="990600"/>
          </a:xfrm>
        </p:spPr>
        <p:txBody>
          <a:bodyPr>
            <a:normAutofit/>
          </a:bodyPr>
          <a:lstStyle/>
          <a:p>
            <a:r>
              <a:rPr lang="tr-TR" sz="3200" b="1" dirty="0" err="1" smtClean="0">
                <a:solidFill>
                  <a:srgbClr val="FF0000"/>
                </a:solidFill>
              </a:rPr>
              <a:t>SPSS’de</a:t>
            </a:r>
            <a:r>
              <a:rPr lang="tr-TR" sz="3200" b="1" dirty="0" smtClean="0">
                <a:solidFill>
                  <a:srgbClr val="FF0000"/>
                </a:solidFill>
              </a:rPr>
              <a:t> </a:t>
            </a:r>
            <a:r>
              <a:rPr lang="tr-TR" sz="3200" b="1" dirty="0" err="1" smtClean="0">
                <a:solidFill>
                  <a:srgbClr val="FF0000"/>
                </a:solidFill>
              </a:rPr>
              <a:t>Output</a:t>
            </a:r>
            <a:r>
              <a:rPr lang="tr-TR" sz="3200" b="1" dirty="0" smtClean="0">
                <a:solidFill>
                  <a:srgbClr val="FF0000"/>
                </a:solidFill>
              </a:rPr>
              <a:t> (Çıktı) </a:t>
            </a:r>
            <a:r>
              <a:rPr lang="tr-TR" sz="3200" b="1" dirty="0" err="1" smtClean="0">
                <a:solidFill>
                  <a:srgbClr val="FF0000"/>
                </a:solidFill>
              </a:rPr>
              <a:t>Dodyası</a:t>
            </a:r>
            <a:endParaRPr lang="tr-TR" sz="3200" b="1" dirty="0">
              <a:solidFill>
                <a:srgbClr val="FF0000"/>
              </a:solidFill>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1484783"/>
            <a:ext cx="3543300" cy="206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36917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1"/>
          <p:cNvSpPr>
            <a:spLocks noGrp="1"/>
          </p:cNvSpPr>
          <p:nvPr>
            <p:ph type="title"/>
          </p:nvPr>
        </p:nvSpPr>
        <p:spPr>
          <a:xfrm>
            <a:off x="457200" y="533400"/>
            <a:ext cx="8229600" cy="990600"/>
          </a:xfrm>
        </p:spPr>
        <p:txBody>
          <a:bodyPr>
            <a:normAutofit fontScale="90000"/>
          </a:bodyPr>
          <a:lstStyle/>
          <a:p>
            <a:r>
              <a:rPr lang="tr-TR" sz="3200" b="1" dirty="0" smtClean="0">
                <a:solidFill>
                  <a:srgbClr val="FF0000"/>
                </a:solidFill>
              </a:rPr>
              <a:t>Aynı anda birden çok değişken arasındaki ikili korelasyonlar</a:t>
            </a:r>
            <a:endParaRPr lang="tr-TR" sz="3200" b="1" dirty="0">
              <a:solidFill>
                <a:srgbClr val="FF0000"/>
              </a:solidFill>
            </a:endParaRP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1" y="1511886"/>
            <a:ext cx="6696744" cy="521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Oval 6"/>
          <p:cNvSpPr/>
          <p:nvPr/>
        </p:nvSpPr>
        <p:spPr>
          <a:xfrm>
            <a:off x="5292080" y="2780928"/>
            <a:ext cx="1800200" cy="100811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Oval 7"/>
          <p:cNvSpPr/>
          <p:nvPr/>
        </p:nvSpPr>
        <p:spPr>
          <a:xfrm>
            <a:off x="3923928" y="4221088"/>
            <a:ext cx="1296144" cy="79208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9531087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1"/>
          <p:cNvSpPr>
            <a:spLocks noGrp="1"/>
          </p:cNvSpPr>
          <p:nvPr>
            <p:ph type="title"/>
          </p:nvPr>
        </p:nvSpPr>
        <p:spPr>
          <a:xfrm>
            <a:off x="457200" y="533400"/>
            <a:ext cx="8229600" cy="990600"/>
          </a:xfrm>
        </p:spPr>
        <p:txBody>
          <a:bodyPr>
            <a:normAutofit/>
          </a:bodyPr>
          <a:lstStyle/>
          <a:p>
            <a:r>
              <a:rPr lang="tr-TR" sz="3200" b="1" dirty="0" err="1" smtClean="0">
                <a:solidFill>
                  <a:srgbClr val="FF0000"/>
                </a:solidFill>
              </a:rPr>
              <a:t>SPSS’de</a:t>
            </a:r>
            <a:r>
              <a:rPr lang="tr-TR" sz="3200" b="1" dirty="0" smtClean="0">
                <a:solidFill>
                  <a:srgbClr val="FF0000"/>
                </a:solidFill>
              </a:rPr>
              <a:t> </a:t>
            </a:r>
            <a:r>
              <a:rPr lang="tr-TR" sz="3200" b="1" dirty="0" err="1" smtClean="0">
                <a:solidFill>
                  <a:srgbClr val="FF0000"/>
                </a:solidFill>
              </a:rPr>
              <a:t>Output</a:t>
            </a:r>
            <a:r>
              <a:rPr lang="tr-TR" sz="3200" b="1" dirty="0" smtClean="0">
                <a:solidFill>
                  <a:srgbClr val="FF0000"/>
                </a:solidFill>
              </a:rPr>
              <a:t> (Çıktı) </a:t>
            </a:r>
            <a:r>
              <a:rPr lang="tr-TR" sz="3200" b="1" dirty="0" err="1" smtClean="0">
                <a:solidFill>
                  <a:srgbClr val="FF0000"/>
                </a:solidFill>
              </a:rPr>
              <a:t>Dodyası</a:t>
            </a:r>
            <a:endParaRPr lang="tr-TR" sz="3200" b="1" dirty="0">
              <a:solidFill>
                <a:srgbClr val="FF0000"/>
              </a:solidFill>
            </a:endParaRP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412776"/>
            <a:ext cx="5523652" cy="3456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15257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1"/>
          <p:cNvSpPr>
            <a:spLocks noGrp="1"/>
          </p:cNvSpPr>
          <p:nvPr>
            <p:ph type="title"/>
          </p:nvPr>
        </p:nvSpPr>
        <p:spPr>
          <a:xfrm>
            <a:off x="457200" y="533400"/>
            <a:ext cx="8229600" cy="990600"/>
          </a:xfrm>
        </p:spPr>
        <p:txBody>
          <a:bodyPr>
            <a:normAutofit/>
          </a:bodyPr>
          <a:lstStyle/>
          <a:p>
            <a:r>
              <a:rPr lang="tr-TR" sz="3200" b="1" dirty="0" err="1" smtClean="0">
                <a:solidFill>
                  <a:srgbClr val="FF0000"/>
                </a:solidFill>
              </a:rPr>
              <a:t>SPSS’de</a:t>
            </a:r>
            <a:r>
              <a:rPr lang="tr-TR" sz="3200" b="1" dirty="0" smtClean="0">
                <a:solidFill>
                  <a:srgbClr val="FF0000"/>
                </a:solidFill>
              </a:rPr>
              <a:t> </a:t>
            </a:r>
            <a:r>
              <a:rPr lang="tr-TR" sz="3200" b="1" dirty="0" err="1" smtClean="0">
                <a:solidFill>
                  <a:srgbClr val="FF0000"/>
                </a:solidFill>
              </a:rPr>
              <a:t>Spearman</a:t>
            </a:r>
            <a:r>
              <a:rPr lang="tr-TR" sz="3200" b="1" dirty="0" smtClean="0">
                <a:solidFill>
                  <a:srgbClr val="FF0000"/>
                </a:solidFill>
              </a:rPr>
              <a:t> Korelasyon Analizi</a:t>
            </a:r>
            <a:endParaRPr lang="tr-TR" sz="3200" b="1" dirty="0">
              <a:solidFill>
                <a:srgbClr val="FF0000"/>
              </a:solidFill>
            </a:endParaRP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1399755"/>
            <a:ext cx="7268344" cy="54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Oval 5"/>
          <p:cNvSpPr/>
          <p:nvPr/>
        </p:nvSpPr>
        <p:spPr>
          <a:xfrm>
            <a:off x="6084168" y="3140968"/>
            <a:ext cx="1296144" cy="86409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Oval 6"/>
          <p:cNvSpPr/>
          <p:nvPr/>
        </p:nvSpPr>
        <p:spPr>
          <a:xfrm>
            <a:off x="5940152" y="4941168"/>
            <a:ext cx="936104" cy="5760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558633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3551709"/>
            <a:ext cx="8496944" cy="2973635"/>
          </a:xfrm>
        </p:spPr>
        <p:txBody>
          <a:bodyPr>
            <a:normAutofit lnSpcReduction="10000"/>
          </a:bodyPr>
          <a:lstStyle/>
          <a:p>
            <a:pPr algn="just">
              <a:buNone/>
            </a:pPr>
            <a:r>
              <a:rPr lang="tr-TR" sz="2000" dirty="0" smtClean="0"/>
              <a:t> 	Korelasyon </a:t>
            </a:r>
            <a:r>
              <a:rPr lang="tr-TR" sz="2000" dirty="0"/>
              <a:t>analizi sonucunda elde </a:t>
            </a:r>
            <a:r>
              <a:rPr lang="tr-TR" sz="2000" dirty="0" smtClean="0"/>
              <a:t>ettiğimiz tabloda </a:t>
            </a:r>
            <a:r>
              <a:rPr lang="tr-TR" sz="2000" dirty="0"/>
              <a:t>korelasyon değerinin yanında, bu değerin anlamlılığı (</a:t>
            </a:r>
            <a:r>
              <a:rPr lang="tr-TR" sz="2000" dirty="0" smtClean="0"/>
              <a:t>p-değeri) ve </a:t>
            </a:r>
            <a:r>
              <a:rPr lang="tr-TR" sz="2000" dirty="0"/>
              <a:t>örneklem büyüklüğü (N) değerleri elde edilir. </a:t>
            </a:r>
            <a:endParaRPr lang="tr-TR" sz="2000" dirty="0" smtClean="0"/>
          </a:p>
          <a:p>
            <a:pPr algn="just">
              <a:buNone/>
            </a:pPr>
            <a:endParaRPr lang="tr-TR" sz="2000" dirty="0"/>
          </a:p>
          <a:p>
            <a:pPr algn="just">
              <a:buNone/>
            </a:pPr>
            <a:r>
              <a:rPr lang="tr-TR" sz="2000" dirty="0" smtClean="0"/>
              <a:t>	Öğrencilerin fen başarı puanları ile matematik başarı puanları arasında yüksek düzeyde, pozitif anlamlı bir ilişki vardır. </a:t>
            </a:r>
            <a:r>
              <a:rPr lang="tr-TR" sz="2000" dirty="0"/>
              <a:t>p</a:t>
            </a:r>
            <a:r>
              <a:rPr lang="tr-TR" sz="2000" dirty="0" smtClean="0"/>
              <a:t>&lt;.01. Buna göre fen puanı yüksek olan öğrencilerin matematik başarılarının yüksek olabileceği ya da tam tersi yorum yapılabilir. </a:t>
            </a:r>
            <a:endParaRPr lang="tr-TR" sz="2000" dirty="0"/>
          </a:p>
          <a:p>
            <a:pPr algn="just">
              <a:buNone/>
            </a:pPr>
            <a:r>
              <a:rPr lang="tr-TR" sz="2000" dirty="0" smtClean="0"/>
              <a:t>	</a:t>
            </a:r>
            <a:endParaRPr lang="tr-TR" sz="2000" dirty="0"/>
          </a:p>
        </p:txBody>
      </p:sp>
      <p:sp>
        <p:nvSpPr>
          <p:cNvPr id="4" name="Başlık 1"/>
          <p:cNvSpPr>
            <a:spLocks noGrp="1"/>
          </p:cNvSpPr>
          <p:nvPr>
            <p:ph type="title"/>
          </p:nvPr>
        </p:nvSpPr>
        <p:spPr>
          <a:xfrm>
            <a:off x="457200" y="533400"/>
            <a:ext cx="8229600" cy="990600"/>
          </a:xfrm>
        </p:spPr>
        <p:txBody>
          <a:bodyPr>
            <a:normAutofit/>
          </a:bodyPr>
          <a:lstStyle/>
          <a:p>
            <a:r>
              <a:rPr lang="tr-TR" sz="3200" b="1" dirty="0" err="1" smtClean="0">
                <a:solidFill>
                  <a:srgbClr val="FF0000"/>
                </a:solidFill>
              </a:rPr>
              <a:t>SPSS’de</a:t>
            </a:r>
            <a:r>
              <a:rPr lang="tr-TR" sz="3200" b="1" dirty="0" smtClean="0">
                <a:solidFill>
                  <a:srgbClr val="FF0000"/>
                </a:solidFill>
              </a:rPr>
              <a:t> </a:t>
            </a:r>
            <a:r>
              <a:rPr lang="tr-TR" sz="3200" b="1" dirty="0" err="1" smtClean="0">
                <a:solidFill>
                  <a:srgbClr val="FF0000"/>
                </a:solidFill>
              </a:rPr>
              <a:t>Output</a:t>
            </a:r>
            <a:r>
              <a:rPr lang="tr-TR" sz="3200" b="1" dirty="0" smtClean="0">
                <a:solidFill>
                  <a:srgbClr val="FF0000"/>
                </a:solidFill>
              </a:rPr>
              <a:t> (Çıktı) </a:t>
            </a:r>
            <a:r>
              <a:rPr lang="tr-TR" sz="3200" b="1" dirty="0" err="1" smtClean="0">
                <a:solidFill>
                  <a:srgbClr val="FF0000"/>
                </a:solidFill>
              </a:rPr>
              <a:t>Dodyası</a:t>
            </a:r>
            <a:endParaRPr lang="tr-TR" sz="3200" b="1" dirty="0">
              <a:solidFill>
                <a:srgbClr val="FF0000"/>
              </a:solidFill>
            </a:endParaRP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1309956"/>
            <a:ext cx="4924425" cy="2219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575583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pPr>
              <a:defRPr/>
            </a:pPr>
            <a:fld id="{97135198-D4C4-4996-AC38-EB41985EA380}" type="slidenum">
              <a:rPr lang="tr-TR" smtClean="0"/>
              <a:pPr>
                <a:defRPr/>
              </a:pPr>
              <a:t>43</a:t>
            </a:fld>
            <a:endParaRPr lang="tr-TR"/>
          </a:p>
        </p:txBody>
      </p:sp>
      <p:sp>
        <p:nvSpPr>
          <p:cNvPr id="3" name="Dikdörtgen 2"/>
          <p:cNvSpPr/>
          <p:nvPr/>
        </p:nvSpPr>
        <p:spPr>
          <a:xfrm>
            <a:off x="539552" y="1484784"/>
            <a:ext cx="8280920" cy="2585323"/>
          </a:xfrm>
          <a:prstGeom prst="rect">
            <a:avLst/>
          </a:prstGeom>
        </p:spPr>
        <p:txBody>
          <a:bodyPr wrap="square">
            <a:spAutoFit/>
          </a:bodyPr>
          <a:lstStyle/>
          <a:p>
            <a:r>
              <a:rPr lang="tr-TR" dirty="0"/>
              <a:t>Arıcı, H. (2006). </a:t>
            </a:r>
            <a:r>
              <a:rPr lang="tr-TR" i="1" dirty="0"/>
              <a:t>İstatistik: Yöntemler ve Uygulamalar (Geliştirilmiş 16. Baskı)</a:t>
            </a:r>
            <a:r>
              <a:rPr lang="tr-TR" dirty="0"/>
              <a:t>. Ankara: </a:t>
            </a:r>
            <a:r>
              <a:rPr lang="tr-TR" dirty="0" err="1"/>
              <a:t>Meteksan</a:t>
            </a:r>
            <a:r>
              <a:rPr lang="tr-TR" dirty="0"/>
              <a:t> Matbaası. </a:t>
            </a:r>
          </a:p>
          <a:p>
            <a:r>
              <a:rPr lang="tr-TR" dirty="0" err="1"/>
              <a:t>Baykul</a:t>
            </a:r>
            <a:r>
              <a:rPr lang="tr-TR" dirty="0"/>
              <a:t>, Y., Güzeller, C. O. (</a:t>
            </a:r>
            <a:r>
              <a:rPr lang="tr-TR" dirty="0" smtClean="0"/>
              <a:t>2020).</a:t>
            </a:r>
            <a:r>
              <a:rPr lang="tr-TR" i="1" dirty="0" smtClean="0"/>
              <a:t> </a:t>
            </a:r>
            <a:r>
              <a:rPr lang="tr-TR" i="1" dirty="0"/>
              <a:t>Sosyal Bilimler İçin İstatistik: SPSS Uygulamalı.</a:t>
            </a:r>
            <a:r>
              <a:rPr lang="tr-TR" dirty="0"/>
              <a:t> Ankara: </a:t>
            </a:r>
            <a:r>
              <a:rPr lang="tr-TR" dirty="0" err="1"/>
              <a:t>Pegem</a:t>
            </a:r>
            <a:r>
              <a:rPr lang="tr-TR" dirty="0"/>
              <a:t> Akademi</a:t>
            </a:r>
          </a:p>
          <a:p>
            <a:r>
              <a:rPr lang="tr-TR" dirty="0" smtClean="0"/>
              <a:t>Köklü</a:t>
            </a:r>
            <a:r>
              <a:rPr lang="tr-TR" dirty="0"/>
              <a:t>, N, Büyüköztürk, Ş. Ve Çokluk </a:t>
            </a:r>
            <a:r>
              <a:rPr lang="tr-TR" dirty="0" err="1"/>
              <a:t>Bökeoğlu</a:t>
            </a:r>
            <a:r>
              <a:rPr lang="tr-TR" dirty="0"/>
              <a:t>, Ö.  (2007). </a:t>
            </a:r>
            <a:r>
              <a:rPr lang="tr-TR" i="1" dirty="0"/>
              <a:t>Sosyal Bilimler İçin İstatistik (2. baskı)</a:t>
            </a:r>
            <a:r>
              <a:rPr lang="tr-TR" dirty="0"/>
              <a:t>. Ankara: </a:t>
            </a:r>
            <a:r>
              <a:rPr lang="tr-TR" dirty="0" err="1"/>
              <a:t>Pegem</a:t>
            </a:r>
            <a:r>
              <a:rPr lang="tr-TR" dirty="0"/>
              <a:t> Akademi </a:t>
            </a:r>
          </a:p>
          <a:p>
            <a:r>
              <a:rPr lang="tr-TR" dirty="0" smtClean="0"/>
              <a:t>Tan</a:t>
            </a:r>
            <a:r>
              <a:rPr lang="tr-TR" dirty="0"/>
              <a:t>, Ş. (2016). </a:t>
            </a:r>
            <a:r>
              <a:rPr lang="tr-TR" i="1" dirty="0"/>
              <a:t>SPSS ve Excel Uygulamalı Temel İstatistik I</a:t>
            </a:r>
            <a:r>
              <a:rPr lang="tr-TR" dirty="0"/>
              <a:t>. Ankara: </a:t>
            </a:r>
            <a:r>
              <a:rPr lang="tr-TR" dirty="0" err="1"/>
              <a:t>Pegem</a:t>
            </a:r>
            <a:r>
              <a:rPr lang="tr-TR" dirty="0"/>
              <a:t> Akademi</a:t>
            </a:r>
            <a:r>
              <a:rPr lang="tr-TR" dirty="0" smtClean="0"/>
              <a:t>.</a:t>
            </a:r>
          </a:p>
          <a:p>
            <a:endParaRPr lang="tr-TR" dirty="0"/>
          </a:p>
        </p:txBody>
      </p:sp>
      <p:sp>
        <p:nvSpPr>
          <p:cNvPr id="4" name="Dikdörtgen 4"/>
          <p:cNvSpPr>
            <a:spLocks noChangeArrowheads="1"/>
          </p:cNvSpPr>
          <p:nvPr/>
        </p:nvSpPr>
        <p:spPr bwMode="auto">
          <a:xfrm>
            <a:off x="684213" y="580678"/>
            <a:ext cx="74882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tr-TR" sz="2000" b="1" dirty="0" smtClean="0">
                <a:solidFill>
                  <a:srgbClr val="FF0000"/>
                </a:solidFill>
              </a:rPr>
              <a:t>KAYNAKLAR</a:t>
            </a:r>
            <a:endParaRPr lang="tr-TR" sz="2000" b="1" dirty="0">
              <a:solidFill>
                <a:srgbClr val="FF0000"/>
              </a:solidFill>
            </a:endParaRPr>
          </a:p>
        </p:txBody>
      </p:sp>
    </p:spTree>
    <p:extLst>
      <p:ext uri="{BB962C8B-B14F-4D97-AF65-F5344CB8AC3E}">
        <p14:creationId xmlns:p14="http://schemas.microsoft.com/office/powerpoint/2010/main" val="320606374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ENTER_SHAPEINFO" val="&lt;ThreeDShapeInfo&gt;&lt;uuid val=&quot;{FEE5E458-4D38-4010-BAC7-0B95C06F27DC}&quot;/&gt;&lt;filename val=&quot;C:\DOCUME~1\Serkan\LOCALS~1\Temp\PR\data\asimages\{FEE5E458-4D38-4010-BAC7-0B95C06F27DC}.png&quot;/&gt;&lt;hasEffects val=&quot;1&quot;/&gt;&lt;left val=&quot;28.56&quot;/&gt;&lt;top val=&quot;289.56&quot;/&gt;&lt;width val=&quot;33.36&quot;/&gt;&lt;height val=&quot;39.36&quot;/&gt;&lt;/ThreeDShapeInfo&gt;"/>
</p:tagLst>
</file>

<file path=ppt/tags/tag2.xml><?xml version="1.0" encoding="utf-8"?>
<p:tagLst xmlns:a="http://schemas.openxmlformats.org/drawingml/2006/main" xmlns:r="http://schemas.openxmlformats.org/officeDocument/2006/relationships" xmlns:p="http://schemas.openxmlformats.org/presentationml/2006/main">
  <p:tag name="PRESENTER_SHAPEINFO" val="&lt;ThreeDShapeInfo&gt;&lt;uuid val=&quot;{D825B9A3-B75B-440C-A2F3-62343D3D6B59}&quot;/&gt;&lt;filename val=&quot;C:\DOCUME~1\Serkan\LOCALS~1\Temp\PR\data\asimages\{D825B9A3-B75B-440C-A2F3-62343D3D6B59}.png&quot;/&gt;&lt;hasEffects val=&quot;1&quot;/&gt;&lt;left val=&quot;258.72&quot;/&gt;&lt;top val=&quot;288.72&quot;/&gt;&lt;width val=&quot;33.36&quot;/&gt;&lt;height val=&quot;40.2&quot;/&gt;&lt;/ThreeDShapeInfo&gt;"/>
</p:tagLst>
</file>

<file path=ppt/tags/tag3.xml><?xml version="1.0" encoding="utf-8"?>
<p:tagLst xmlns:a="http://schemas.openxmlformats.org/drawingml/2006/main" xmlns:r="http://schemas.openxmlformats.org/officeDocument/2006/relationships" xmlns:p="http://schemas.openxmlformats.org/presentationml/2006/main">
  <p:tag name="PRESENTER_SHAPEINFO" val="&lt;ThreeDShapeInfo&gt;&lt;uuid val=&quot;{CE47F20D-6419-4BB6-8D25-7D4EAE045076}&quot;/&gt;&lt;filename val=&quot;C:\DOCUME~1\Serkan\LOCALS~1\Temp\PR\data\asimages\{CE47F20D-6419-4BB6-8D25-7D4EAE045076}.png&quot;/&gt;&lt;hasEffects val=&quot;1&quot;/&gt;&lt;left val=&quot;518.28&quot;/&gt;&lt;top val=&quot;288.72&quot;/&gt;&lt;width val=&quot;33.36&quot;/&gt;&lt;height val=&quot;40.2&quot;/&gt;&lt;/ThreeDShapeInfo&gt;"/>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tlik">
  <a:themeElements>
    <a:clrScheme name="Netlik">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is Klasik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Netlik">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1639</TotalTime>
  <Words>1894</Words>
  <Application>Microsoft Office PowerPoint</Application>
  <PresentationFormat>Ekran Gösterisi (4:3)</PresentationFormat>
  <Paragraphs>353</Paragraphs>
  <Slides>43</Slides>
  <Notes>1</Notes>
  <HiddenSlides>0</HiddenSlides>
  <MMClips>0</MMClips>
  <ScaleCrop>false</ScaleCrop>
  <HeadingPairs>
    <vt:vector size="4" baseType="variant">
      <vt:variant>
        <vt:lpstr>Tema</vt:lpstr>
      </vt:variant>
      <vt:variant>
        <vt:i4>1</vt:i4>
      </vt:variant>
      <vt:variant>
        <vt:lpstr>Slayt Başlıkları</vt:lpstr>
      </vt:variant>
      <vt:variant>
        <vt:i4>43</vt:i4>
      </vt:variant>
    </vt:vector>
  </HeadingPairs>
  <TitlesOfParts>
    <vt:vector size="44" baseType="lpstr">
      <vt:lpstr>Netlik</vt:lpstr>
      <vt:lpstr>TEMEL İSTAİSTİK  KORELASYON</vt:lpstr>
      <vt:lpstr>İÇERİK</vt:lpstr>
      <vt:lpstr>KORELASYON</vt:lpstr>
      <vt:lpstr>KORELASYON</vt:lpstr>
      <vt:lpstr>PowerPoint Sunusu</vt:lpstr>
      <vt:lpstr>KORELASYON</vt:lpstr>
      <vt:lpstr>PowerPoint Sunusu</vt:lpstr>
      <vt:lpstr>Saçılma Diyagramı</vt:lpstr>
      <vt:lpstr>Örnek:</vt:lpstr>
      <vt:lpstr>Saçılma Diyagramı</vt:lpstr>
      <vt:lpstr>PowerPoint Sunusu</vt:lpstr>
      <vt:lpstr>PowerPoint Sunusu</vt:lpstr>
      <vt:lpstr>PowerPoint Sunusu</vt:lpstr>
      <vt:lpstr>PowerPoint Sunusu</vt:lpstr>
      <vt:lpstr>PowerPoint Sunusu</vt:lpstr>
      <vt:lpstr>PowerPoint Sunusu</vt:lpstr>
      <vt:lpstr>Korelasyon Katsayısının Yorumu</vt:lpstr>
      <vt:lpstr>PowerPoint Sunusu</vt:lpstr>
      <vt:lpstr>PowerPoint Sunusu</vt:lpstr>
      <vt:lpstr>Doğrusal İlişki</vt:lpstr>
      <vt:lpstr>Doğrusal Olmayan İlişki</vt:lpstr>
      <vt:lpstr>PowerPoint Sunusu</vt:lpstr>
      <vt:lpstr>PowerPoint Sunusu</vt:lpstr>
      <vt:lpstr>1) Pearson Momentler Çarpımı Korelasyon Katsayısı (r)</vt:lpstr>
      <vt:lpstr>Örnek:</vt:lpstr>
      <vt:lpstr>PowerPoint Sunusu</vt:lpstr>
      <vt:lpstr>YORUM:</vt:lpstr>
      <vt:lpstr>2) Spearman Brown Sıra Farkları Korelasyon Katsayısı (rho, 𝒓𝒔 )</vt:lpstr>
      <vt:lpstr>PowerPoint Sunusu</vt:lpstr>
      <vt:lpstr>PowerPoint Sunusu</vt:lpstr>
      <vt:lpstr>PowerPoint Sunusu</vt:lpstr>
      <vt:lpstr>PowerPoint Sunusu</vt:lpstr>
      <vt:lpstr>PowerPoint Sunusu</vt:lpstr>
      <vt:lpstr>PowerPoint Sunusu</vt:lpstr>
      <vt:lpstr>SPSS’de Pearson Korelasyon Analizi</vt:lpstr>
      <vt:lpstr>PowerPoint Sunusu</vt:lpstr>
      <vt:lpstr>PowerPoint Sunusu</vt:lpstr>
      <vt:lpstr>SPSS’de Output (Çıktı) Dodyası</vt:lpstr>
      <vt:lpstr>Aynı anda birden çok değişken arasındaki ikili korelasyonlar</vt:lpstr>
      <vt:lpstr>SPSS’de Output (Çıktı) Dodyası</vt:lpstr>
      <vt:lpstr>SPSS’de Spearman Korelasyon Analizi</vt:lpstr>
      <vt:lpstr>SPSS’de Output (Çıktı) Dodyası</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KORELASYON</dc:title>
  <dc:creator>Selda57</dc:creator>
  <cp:lastModifiedBy>UO</cp:lastModifiedBy>
  <cp:revision>63</cp:revision>
  <dcterms:created xsi:type="dcterms:W3CDTF">2019-12-19T09:14:04Z</dcterms:created>
  <dcterms:modified xsi:type="dcterms:W3CDTF">2020-10-02T07:04:52Z</dcterms:modified>
</cp:coreProperties>
</file>