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1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2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3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4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64"/>
  </p:notesMasterIdLst>
  <p:handoutMasterIdLst>
    <p:handoutMasterId r:id="rId65"/>
  </p:handoutMasterIdLst>
  <p:sldIdLst>
    <p:sldId id="257" r:id="rId3"/>
    <p:sldId id="518" r:id="rId4"/>
    <p:sldId id="521" r:id="rId5"/>
    <p:sldId id="399" r:id="rId6"/>
    <p:sldId id="595" r:id="rId7"/>
    <p:sldId id="401" r:id="rId8"/>
    <p:sldId id="403" r:id="rId9"/>
    <p:sldId id="404" r:id="rId10"/>
    <p:sldId id="405" r:id="rId11"/>
    <p:sldId id="406" r:id="rId12"/>
    <p:sldId id="408" r:id="rId13"/>
    <p:sldId id="594" r:id="rId14"/>
    <p:sldId id="410" r:id="rId15"/>
    <p:sldId id="557" r:id="rId16"/>
    <p:sldId id="558" r:id="rId17"/>
    <p:sldId id="559" r:id="rId18"/>
    <p:sldId id="560" r:id="rId19"/>
    <p:sldId id="561" r:id="rId20"/>
    <p:sldId id="563" r:id="rId21"/>
    <p:sldId id="562" r:id="rId22"/>
    <p:sldId id="415" r:id="rId23"/>
    <p:sldId id="419" r:id="rId24"/>
    <p:sldId id="564" r:id="rId25"/>
    <p:sldId id="467" r:id="rId26"/>
    <p:sldId id="468" r:id="rId27"/>
    <p:sldId id="522" r:id="rId28"/>
    <p:sldId id="528" r:id="rId29"/>
    <p:sldId id="589" r:id="rId30"/>
    <p:sldId id="566" r:id="rId31"/>
    <p:sldId id="567" r:id="rId32"/>
    <p:sldId id="568" r:id="rId33"/>
    <p:sldId id="596" r:id="rId34"/>
    <p:sldId id="597" r:id="rId35"/>
    <p:sldId id="579" r:id="rId36"/>
    <p:sldId id="577" r:id="rId37"/>
    <p:sldId id="578" r:id="rId38"/>
    <p:sldId id="583" r:id="rId39"/>
    <p:sldId id="569" r:id="rId40"/>
    <p:sldId id="599" r:id="rId41"/>
    <p:sldId id="614" r:id="rId42"/>
    <p:sldId id="581" r:id="rId43"/>
    <p:sldId id="582" r:id="rId44"/>
    <p:sldId id="570" r:id="rId45"/>
    <p:sldId id="571" r:id="rId46"/>
    <p:sldId id="572" r:id="rId47"/>
    <p:sldId id="600" r:id="rId48"/>
    <p:sldId id="598" r:id="rId49"/>
    <p:sldId id="602" r:id="rId50"/>
    <p:sldId id="576" r:id="rId51"/>
    <p:sldId id="575" r:id="rId52"/>
    <p:sldId id="603" r:id="rId53"/>
    <p:sldId id="604" r:id="rId54"/>
    <p:sldId id="605" r:id="rId55"/>
    <p:sldId id="606" r:id="rId56"/>
    <p:sldId id="607" r:id="rId57"/>
    <p:sldId id="608" r:id="rId58"/>
    <p:sldId id="609" r:id="rId59"/>
    <p:sldId id="610" r:id="rId60"/>
    <p:sldId id="611" r:id="rId61"/>
    <p:sldId id="612" r:id="rId62"/>
    <p:sldId id="615" r:id="rId63"/>
  </p:sldIdLst>
  <p:sldSz cx="9144000" cy="6858000" type="screen4x3"/>
  <p:notesSz cx="6735763" cy="9866313"/>
  <p:custDataLst>
    <p:tags r:id="rId66"/>
  </p:custDataLst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89016" autoAdjust="0"/>
  </p:normalViewPr>
  <p:slideViewPr>
    <p:cSldViewPr>
      <p:cViewPr>
        <p:scale>
          <a:sx n="90" d="100"/>
          <a:sy n="90" d="100"/>
        </p:scale>
        <p:origin x="-2292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1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AF704-AFD9-4BB6-912F-4DF4BE404E1D}" type="datetimeFigureOut">
              <a:rPr lang="tr-TR" smtClean="0"/>
              <a:pPr/>
              <a:t>2.10.2020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A6B24-450C-4F76-B6A8-7D06B55F6F4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3746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B5CBF-19BB-4476-8208-B03CD2CD97EC}" type="datetimeFigureOut">
              <a:rPr lang="tr-TR" smtClean="0"/>
              <a:pPr/>
              <a:t>2.10.2020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5748E-F543-4735-AA8A-730236093C5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2936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dirty="0" smtClean="0"/>
          </a:p>
        </p:txBody>
      </p:sp>
      <p:sp>
        <p:nvSpPr>
          <p:cNvPr id="1843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D7C595-2B99-47E2-91D1-0A3894459E78}" type="slidenum">
              <a:rPr lang="tr-TR" smtClean="0"/>
              <a:pPr>
                <a:defRPr/>
              </a:pPr>
              <a:t>1</a:t>
            </a:fld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095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5559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9137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083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230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0284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1851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8276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9728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2785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19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7045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tr-TR" dirty="0" err="1" smtClean="0"/>
              <a:t>Varyans</a:t>
            </a:r>
            <a:r>
              <a:rPr lang="tr-TR" altLang="tr-TR" dirty="0" smtClean="0"/>
              <a:t> ve standart sapma büyüdükçe; dağılım </a:t>
            </a:r>
            <a:r>
              <a:rPr lang="tr-TR" altLang="tr-TR" dirty="0" err="1" smtClean="0"/>
              <a:t>basıklaşır</a:t>
            </a:r>
            <a:r>
              <a:rPr lang="tr-TR" altLang="tr-TR" dirty="0" smtClean="0"/>
              <a:t>, puanlar arasındaki fark artar, puanlar arasındaki değişkenlik artar (ölçmenin bilen-bilmeyenleri iyi ayırabildiği)</a:t>
            </a:r>
          </a:p>
          <a:p>
            <a:r>
              <a:rPr lang="tr-TR" altLang="tr-TR" dirty="0" err="1" smtClean="0"/>
              <a:t>Ranj</a:t>
            </a:r>
            <a:r>
              <a:rPr lang="tr-TR" altLang="tr-TR" dirty="0" smtClean="0"/>
              <a:t> büyüdükçe, </a:t>
            </a:r>
            <a:r>
              <a:rPr lang="tr-TR" altLang="tr-TR" dirty="0" err="1" smtClean="0"/>
              <a:t>ss</a:t>
            </a:r>
            <a:r>
              <a:rPr lang="tr-TR" altLang="tr-TR" dirty="0" smtClean="0"/>
              <a:t> büyür.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5748E-F543-4735-AA8A-730236093C56}" type="slidenum">
              <a:rPr lang="tr-TR" smtClean="0"/>
              <a:pPr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627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dirty="0" smtClean="0"/>
          </a:p>
        </p:txBody>
      </p:sp>
      <p:sp>
        <p:nvSpPr>
          <p:cNvPr id="1843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D7C595-2B99-47E2-91D1-0A3894459E78}" type="slidenum">
              <a:rPr lang="tr-TR" smtClean="0"/>
              <a:pPr>
                <a:defRPr/>
              </a:pPr>
              <a:t>53</a:t>
            </a:fld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09524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9F8A45-5AC4-4975-B853-3A6E7DC9D9FC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8688B76-7650-45C1-B8EC-ACA3A867CA5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D11C45-22B7-4935-9300-56ED39CF2BCF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4EFEE4F-7559-4046-8045-D70D62C8A72D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21AA7-5BAA-4DFA-A6DF-0860E06B4721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0682B-F70F-453E-9AA7-3B8024A39AB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3FA9C-2559-495E-8A7B-8E6A5B3FAEDD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45A6-EE13-41D9-8803-3A52032B202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A94FC22-F076-4739-A22C-6E4EAB55C364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8F12E64-FB3F-4780-9C51-A9959878E26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CEBFA-646F-4331-9917-34BDDEE4E864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C8B2C-8A46-4A8F-BB56-FBFBC24A9BA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37447-D009-4DC8-9889-689C1E6BC080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3D41C-1903-4574-A997-7E33B4D9C7A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647721"/>
            <a:ext cx="5111750" cy="54959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ED903-5949-45AC-9EBA-F44BAE8F45E9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DE967-A48C-4844-B6EF-2592DB18E3F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272EB-4773-46E0-81C0-3C97F90F96DB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2B72A-4AE8-43D9-A988-834E85AE7C2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2C3CA-0E98-4B52-8228-4C513CA408CE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41ADD-FA5B-4337-BCDB-CAC861CFCC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9F8A45-5AC4-4975-B853-3A6E7DC9D9FC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8688B76-7650-45C1-B8EC-ACA3A867CA5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0101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D11C45-22B7-4935-9300-56ED39CF2BCF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EFEE4F-7559-4046-8045-D70D62C8A72D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4282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4621AA7-5BAA-4DFA-A6DF-0860E06B4721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A50682B-F70F-453E-9AA7-3B8024A39AB5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42442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A3FA9C-2559-495E-8A7B-8E6A5B3FAEDD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D945A6-EE13-41D9-8803-3A52032B2021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2232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94FC22-F076-4739-A22C-6E4EAB55C364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F12E64-FB3F-4780-9C51-A9959878E26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2477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FCEBFA-646F-4331-9917-34BDDEE4E864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2C8B2C-8A46-4A8F-BB56-FBFBC24A9BA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8383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437447-D009-4DC8-9889-689C1E6BC080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3D41C-1903-4574-A997-7E33B4D9C7A6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7201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F3ED903-5949-45AC-9EBA-F44BAE8F45E9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0DE967-A48C-4844-B6EF-2592DB18E3F4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0486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31272EB-4773-46E0-81C0-3C97F90F96D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AE2B72A-4AE8-43D9-A988-834E85AE7C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2038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919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9887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11F55-458B-47AA-AC17-B6D84CD25C19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206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69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tags" Target="../tags/tag3.xml"/><Relationship Id="rId7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.wmf"/><Relationship Id="rId4" Type="http://schemas.openxmlformats.org/officeDocument/2006/relationships/slideLayout" Target="../slideLayouts/slideLayout12.xml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4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oleObject" Target="../embeddings/oleObject7.bin"/><Relationship Id="rId3" Type="http://schemas.openxmlformats.org/officeDocument/2006/relationships/tags" Target="../tags/tag7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10.w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12.xml"/><Relationship Id="rId11" Type="http://schemas.openxmlformats.org/officeDocument/2006/relationships/oleObject" Target="../embeddings/oleObject6.bin"/><Relationship Id="rId5" Type="http://schemas.openxmlformats.org/officeDocument/2006/relationships/tags" Target="../tags/tag9.xml"/><Relationship Id="rId10" Type="http://schemas.openxmlformats.org/officeDocument/2006/relationships/image" Target="../media/image9.wmf"/><Relationship Id="rId4" Type="http://schemas.openxmlformats.org/officeDocument/2006/relationships/tags" Target="../tags/tag8.xml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11.xml"/><Relationship Id="rId7" Type="http://schemas.openxmlformats.org/officeDocument/2006/relationships/image" Target="../media/image15.jpeg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jpeg"/><Relationship Id="rId11" Type="http://schemas.openxmlformats.org/officeDocument/2006/relationships/image" Target="../media/image14.wmf"/><Relationship Id="rId5" Type="http://schemas.openxmlformats.org/officeDocument/2006/relationships/notesSlide" Target="../notesSlides/notesSlide6.xml"/><Relationship Id="rId10" Type="http://schemas.openxmlformats.org/officeDocument/2006/relationships/oleObject" Target="../embeddings/oleObject9.bin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oleObject" Target="../embeddings/oleObject11.bin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6.wmf"/><Relationship Id="rId2" Type="http://schemas.openxmlformats.org/officeDocument/2006/relationships/tags" Target="../tags/tag12.xml"/><Relationship Id="rId16" Type="http://schemas.openxmlformats.org/officeDocument/2006/relationships/image" Target="../media/image18.wmf"/><Relationship Id="rId1" Type="http://schemas.openxmlformats.org/officeDocument/2006/relationships/vmlDrawing" Target="../drawings/vmlDrawing5.vml"/><Relationship Id="rId6" Type="http://schemas.openxmlformats.org/officeDocument/2006/relationships/tags" Target="../tags/tag16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15.xml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8.jpeg"/><Relationship Id="rId4" Type="http://schemas.openxmlformats.org/officeDocument/2006/relationships/tags" Target="../tags/tag14.xml"/><Relationship Id="rId9" Type="http://schemas.openxmlformats.org/officeDocument/2006/relationships/image" Target="../media/image7.jpeg"/><Relationship Id="rId1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0.wmf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12.xml"/><Relationship Id="rId12" Type="http://schemas.openxmlformats.org/officeDocument/2006/relationships/oleObject" Target="../embeddings/oleObject15.bin"/><Relationship Id="rId2" Type="http://schemas.openxmlformats.org/officeDocument/2006/relationships/tags" Target="../tags/tag17.xml"/><Relationship Id="rId1" Type="http://schemas.openxmlformats.org/officeDocument/2006/relationships/vmlDrawing" Target="../drawings/vmlDrawing6.vml"/><Relationship Id="rId6" Type="http://schemas.openxmlformats.org/officeDocument/2006/relationships/tags" Target="../tags/tag21.xml"/><Relationship Id="rId11" Type="http://schemas.openxmlformats.org/officeDocument/2006/relationships/image" Target="../media/image8.jpeg"/><Relationship Id="rId5" Type="http://schemas.openxmlformats.org/officeDocument/2006/relationships/tags" Target="../tags/tag20.xml"/><Relationship Id="rId10" Type="http://schemas.openxmlformats.org/officeDocument/2006/relationships/oleObject" Target="../embeddings/oleObject14.bin"/><Relationship Id="rId4" Type="http://schemas.openxmlformats.org/officeDocument/2006/relationships/tags" Target="../tags/tag19.xml"/><Relationship Id="rId9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23.xml"/><Relationship Id="rId7" Type="http://schemas.openxmlformats.org/officeDocument/2006/relationships/oleObject" Target="../embeddings/oleObject17.bin"/><Relationship Id="rId2" Type="http://schemas.openxmlformats.org/officeDocument/2006/relationships/tags" Target="../tags/tag2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22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tags" Target="../tags/tag26.xml"/><Relationship Id="rId7" Type="http://schemas.openxmlformats.org/officeDocument/2006/relationships/image" Target="../media/image7.jpeg"/><Relationship Id="rId2" Type="http://schemas.openxmlformats.org/officeDocument/2006/relationships/tags" Target="../tags/tag25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7.xml"/><Relationship Id="rId9" Type="http://schemas.openxmlformats.org/officeDocument/2006/relationships/image" Target="../media/image2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32.xml"/><Relationship Id="rId7" Type="http://schemas.openxmlformats.org/officeDocument/2006/relationships/image" Target="../media/image28.wmf"/><Relationship Id="rId2" Type="http://schemas.openxmlformats.org/officeDocument/2006/relationships/tags" Target="../tags/tag3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34.xml"/><Relationship Id="rId7" Type="http://schemas.openxmlformats.org/officeDocument/2006/relationships/image" Target="../media/image7.jpeg"/><Relationship Id="rId12" Type="http://schemas.openxmlformats.org/officeDocument/2006/relationships/image" Target="../media/image31.wmf"/><Relationship Id="rId2" Type="http://schemas.openxmlformats.org/officeDocument/2006/relationships/tags" Target="../tags/tag3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png"/><Relationship Id="rId11" Type="http://schemas.openxmlformats.org/officeDocument/2006/relationships/oleObject" Target="../embeddings/oleObject21.bin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30.wmf"/><Relationship Id="rId4" Type="http://schemas.openxmlformats.org/officeDocument/2006/relationships/slideLayout" Target="../slideLayouts/slideLayout12.xml"/><Relationship Id="rId9" Type="http://schemas.openxmlformats.org/officeDocument/2006/relationships/oleObject" Target="../embeddings/oleObject2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tags" Target="../tags/tag39.xml"/><Relationship Id="rId7" Type="http://schemas.openxmlformats.org/officeDocument/2006/relationships/image" Target="../media/image8.jpeg"/><Relationship Id="rId2" Type="http://schemas.openxmlformats.org/officeDocument/2006/relationships/tags" Target="../tags/tag38.xml"/><Relationship Id="rId1" Type="http://schemas.openxmlformats.org/officeDocument/2006/relationships/vmlDrawing" Target="../drawings/vmlDrawing11.vml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34.wmf"/><Relationship Id="rId5" Type="http://schemas.openxmlformats.org/officeDocument/2006/relationships/slideLayout" Target="../slideLayouts/slideLayout12.xml"/><Relationship Id="rId10" Type="http://schemas.openxmlformats.org/officeDocument/2006/relationships/oleObject" Target="../embeddings/oleObject23.bin"/><Relationship Id="rId4" Type="http://schemas.openxmlformats.org/officeDocument/2006/relationships/tags" Target="../tags/tag40.xml"/><Relationship Id="rId9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36.jpeg"/><Relationship Id="rId4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37.jpeg"/><Relationship Id="rId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3.xml"/><Relationship Id="rId7" Type="http://schemas.openxmlformats.org/officeDocument/2006/relationships/image" Target="../media/image7.jpeg"/><Relationship Id="rId2" Type="http://schemas.openxmlformats.org/officeDocument/2006/relationships/tags" Target="../tags/tag52.xml"/><Relationship Id="rId1" Type="http://schemas.openxmlformats.org/officeDocument/2006/relationships/vmlDrawing" Target="../drawings/vmlDrawing12.v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4.xml"/><Relationship Id="rId9" Type="http://schemas.openxmlformats.org/officeDocument/2006/relationships/image" Target="../media/image40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42.png"/><Relationship Id="rId2" Type="http://schemas.openxmlformats.org/officeDocument/2006/relationships/tags" Target="../tags/tag5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5.bin"/><Relationship Id="rId4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.jpeg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6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jpeg"/><Relationship Id="rId5" Type="http://schemas.openxmlformats.org/officeDocument/2006/relationships/image" Target="../media/image53.wmf"/><Relationship Id="rId4" Type="http://schemas.openxmlformats.org/officeDocument/2006/relationships/oleObject" Target="../embeddings/oleObject27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5.png"/><Relationship Id="rId2" Type="http://schemas.openxmlformats.org/officeDocument/2006/relationships/tags" Target="../tags/tag65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4.png"/><Relationship Id="rId5" Type="http://schemas.openxmlformats.org/officeDocument/2006/relationships/image" Target="../media/image53.wmf"/><Relationship Id="rId4" Type="http://schemas.openxmlformats.org/officeDocument/2006/relationships/oleObject" Target="../embeddings/oleObject28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ctrTitle"/>
          </p:nvPr>
        </p:nvSpPr>
        <p:spPr>
          <a:xfrm>
            <a:off x="395536" y="1916832"/>
            <a:ext cx="8361229" cy="2098226"/>
          </a:xfrm>
        </p:spPr>
        <p:txBody>
          <a:bodyPr/>
          <a:lstStyle/>
          <a:p>
            <a:pPr>
              <a:lnSpc>
                <a:spcPct val="112000"/>
              </a:lnSpc>
              <a:spcBef>
                <a:spcPts val="0"/>
              </a:spcBef>
            </a:pPr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TEMEL İSTAİSTİK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tr-TR" sz="2400" b="1" dirty="0" smtClean="0">
                <a:solidFill>
                  <a:srgbClr val="0000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omic Sans MS" pitchFamily="66" charset="0"/>
              </a:rPr>
              <a:t>BETİMSEL </a:t>
            </a:r>
            <a:r>
              <a:rPr lang="tr-TR" sz="2400" b="1" dirty="0" err="1" smtClean="0">
                <a:solidFill>
                  <a:srgbClr val="0000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omic Sans MS" pitchFamily="66" charset="0"/>
              </a:rPr>
              <a:t>İstatİstİkLER</a:t>
            </a:r>
            <a:endParaRPr lang="tr-TR" sz="2400" b="1" dirty="0">
              <a:solidFill>
                <a:srgbClr val="000099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Alt Başlık 2"/>
          <p:cNvSpPr txBox="1">
            <a:spLocks/>
          </p:cNvSpPr>
          <p:nvPr/>
        </p:nvSpPr>
        <p:spPr>
          <a:xfrm>
            <a:off x="770518" y="4653136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112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 kumimoji="0" sz="2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 2"/>
              <a:buNone/>
              <a:defRPr kumimoji="0"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SzPct val="80000"/>
              <a:buFont typeface="Wingdings 2"/>
              <a:buNone/>
              <a:defRPr kumimoji="0" sz="20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Tx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1800" b="1" dirty="0" smtClean="0">
              <a:latin typeface="Gabriola" pitchFamily="82" charset="0"/>
              <a:cs typeface="Arial" pitchFamily="34" charset="0"/>
            </a:endParaRPr>
          </a:p>
          <a:p>
            <a:r>
              <a:rPr lang="tr-TR" sz="1800" b="1" dirty="0" smtClean="0">
                <a:latin typeface="Gabriola" pitchFamily="82" charset="0"/>
                <a:cs typeface="Arial" pitchFamily="34" charset="0"/>
              </a:rPr>
              <a:t>Dr. </a:t>
            </a:r>
            <a:r>
              <a:rPr lang="tr-TR" sz="1800" b="1" dirty="0" err="1" smtClean="0">
                <a:latin typeface="Gabriola" pitchFamily="82" charset="0"/>
                <a:cs typeface="Arial" pitchFamily="34" charset="0"/>
              </a:rPr>
              <a:t>Öğr</a:t>
            </a:r>
            <a:r>
              <a:rPr lang="tr-TR" sz="1800" b="1" dirty="0" smtClean="0">
                <a:latin typeface="Gabriola" pitchFamily="82" charset="0"/>
                <a:cs typeface="Arial" pitchFamily="34" charset="0"/>
              </a:rPr>
              <a:t>. Üyesi Selda ÖRS ÖZDİL</a:t>
            </a:r>
            <a:endParaRPr lang="tr-TR" sz="1800" b="1" dirty="0" smtClean="0"/>
          </a:p>
          <a:p>
            <a:r>
              <a:rPr lang="tr-TR" sz="1800" b="1" dirty="0" smtClean="0">
                <a:solidFill>
                  <a:schemeClr val="tx1"/>
                </a:solidFill>
                <a:latin typeface="Gabriola" pitchFamily="82" charset="0"/>
                <a:cs typeface="Arial" pitchFamily="34" charset="0"/>
              </a:rPr>
              <a:t> </a:t>
            </a:r>
          </a:p>
          <a:p>
            <a:endParaRPr lang="tr-TR" sz="1800" b="1" dirty="0" smtClean="0">
              <a:solidFill>
                <a:schemeClr val="tx1"/>
              </a:solidFill>
              <a:latin typeface="Gabriola" pitchFamily="82" charset="0"/>
              <a:cs typeface="Arial" pitchFamily="34" charset="0"/>
            </a:endParaRPr>
          </a:p>
        </p:txBody>
      </p:sp>
      <p:sp>
        <p:nvSpPr>
          <p:cNvPr id="8" name="Alt Başlık 2"/>
          <p:cNvSpPr txBox="1">
            <a:spLocks/>
          </p:cNvSpPr>
          <p:nvPr/>
        </p:nvSpPr>
        <p:spPr>
          <a:xfrm>
            <a:off x="784947" y="645120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112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 kumimoji="0" sz="2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 2"/>
              <a:buNone/>
              <a:defRPr kumimoji="0"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SzPct val="80000"/>
              <a:buFont typeface="Wingdings 2"/>
              <a:buNone/>
              <a:defRPr kumimoji="0" sz="20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Tx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b="1" dirty="0" smtClean="0">
                <a:solidFill>
                  <a:schemeClr val="tx1"/>
                </a:solidFill>
                <a:latin typeface="Gabriola" pitchFamily="82" charset="0"/>
                <a:cs typeface="Arial" pitchFamily="34" charset="0"/>
              </a:rPr>
              <a:t>Ondokuz Mayıs Üniversitesi 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Gabriola" pitchFamily="82" charset="0"/>
                <a:cs typeface="Arial" pitchFamily="34" charset="0"/>
              </a:rPr>
              <a:t>Eğitimde Ölçme ve Değerlendirme Anabilim Dalı</a:t>
            </a:r>
          </a:p>
          <a:p>
            <a:endParaRPr lang="tr-TR" sz="1800" b="1" dirty="0" smtClean="0">
              <a:solidFill>
                <a:schemeClr val="tx1"/>
              </a:solidFill>
              <a:latin typeface="Gabriola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erbest Form 26"/>
          <p:cNvSpPr/>
          <p:nvPr/>
        </p:nvSpPr>
        <p:spPr>
          <a:xfrm>
            <a:off x="7194904" y="2178868"/>
            <a:ext cx="401432" cy="4840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01432" y="0"/>
                </a:moveTo>
                <a:lnTo>
                  <a:pt x="401432" y="1832174"/>
                </a:lnTo>
                <a:lnTo>
                  <a:pt x="0" y="1832174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5" name="Grup 24"/>
          <p:cNvGrpSpPr/>
          <p:nvPr/>
        </p:nvGrpSpPr>
        <p:grpSpPr>
          <a:xfrm>
            <a:off x="1076488" y="77464"/>
            <a:ext cx="7571867" cy="6653452"/>
            <a:chOff x="1090359" y="455197"/>
            <a:chExt cx="7571867" cy="6653452"/>
          </a:xfrm>
        </p:grpSpPr>
        <p:grpSp>
          <p:nvGrpSpPr>
            <p:cNvPr id="5" name="Grup 4"/>
            <p:cNvGrpSpPr/>
            <p:nvPr/>
          </p:nvGrpSpPr>
          <p:grpSpPr>
            <a:xfrm>
              <a:off x="1090359" y="455197"/>
              <a:ext cx="7571867" cy="6653452"/>
              <a:chOff x="1002684" y="455197"/>
              <a:chExt cx="7571867" cy="6653452"/>
            </a:xfrm>
          </p:grpSpPr>
          <p:sp>
            <p:nvSpPr>
              <p:cNvPr id="6" name="Serbest Form 5"/>
              <p:cNvSpPr/>
              <p:nvPr/>
            </p:nvSpPr>
            <p:spPr>
              <a:xfrm>
                <a:off x="7162492" y="2835268"/>
                <a:ext cx="480798" cy="2916224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361578" y="0"/>
                    </a:moveTo>
                    <a:lnTo>
                      <a:pt x="361578" y="2916224"/>
                    </a:lnTo>
                    <a:lnTo>
                      <a:pt x="0" y="2916224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tint val="7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" name="Serbest Form 6"/>
              <p:cNvSpPr/>
              <p:nvPr/>
            </p:nvSpPr>
            <p:spPr>
              <a:xfrm>
                <a:off x="7121100" y="3198695"/>
                <a:ext cx="401432" cy="1832174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401432" y="0"/>
                    </a:moveTo>
                    <a:lnTo>
                      <a:pt x="401432" y="1832174"/>
                    </a:lnTo>
                    <a:lnTo>
                      <a:pt x="0" y="1832174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Serbest Form 7"/>
              <p:cNvSpPr/>
              <p:nvPr/>
            </p:nvSpPr>
            <p:spPr>
              <a:xfrm>
                <a:off x="7090484" y="2798621"/>
                <a:ext cx="403175" cy="767592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403175" y="0"/>
                    </a:moveTo>
                    <a:lnTo>
                      <a:pt x="403175" y="767592"/>
                    </a:lnTo>
                    <a:lnTo>
                      <a:pt x="0" y="767592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Serbest Form 8"/>
              <p:cNvSpPr/>
              <p:nvPr/>
            </p:nvSpPr>
            <p:spPr>
              <a:xfrm>
                <a:off x="4881180" y="1506259"/>
                <a:ext cx="1918246" cy="410569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236932"/>
                    </a:lnTo>
                    <a:lnTo>
                      <a:pt x="1918246" y="236932"/>
                    </a:lnTo>
                    <a:lnTo>
                      <a:pt x="1918246" y="410569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3">
                  <a:tint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Serbest Form 9"/>
              <p:cNvSpPr/>
              <p:nvPr/>
            </p:nvSpPr>
            <p:spPr>
              <a:xfrm>
                <a:off x="1531997" y="2881730"/>
                <a:ext cx="385106" cy="2975442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2975442"/>
                    </a:lnTo>
                    <a:lnTo>
                      <a:pt x="385106" y="2975442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tint val="7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Serbest Form 10"/>
              <p:cNvSpPr/>
              <p:nvPr/>
            </p:nvSpPr>
            <p:spPr>
              <a:xfrm>
                <a:off x="1531997" y="2848872"/>
                <a:ext cx="385106" cy="1811172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811172"/>
                    </a:lnTo>
                    <a:lnTo>
                      <a:pt x="385106" y="1811172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tint val="7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Serbest Form 11"/>
              <p:cNvSpPr/>
              <p:nvPr/>
            </p:nvSpPr>
            <p:spPr>
              <a:xfrm>
                <a:off x="1531997" y="2850831"/>
                <a:ext cx="378640" cy="746528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746528"/>
                    </a:lnTo>
                    <a:lnTo>
                      <a:pt x="378640" y="746528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tint val="7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Serbest Form 12"/>
              <p:cNvSpPr/>
              <p:nvPr/>
            </p:nvSpPr>
            <p:spPr>
              <a:xfrm>
                <a:off x="3340644" y="1506259"/>
                <a:ext cx="1540535" cy="379670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1540535" y="0"/>
                    </a:moveTo>
                    <a:lnTo>
                      <a:pt x="1540535" y="206033"/>
                    </a:lnTo>
                    <a:lnTo>
                      <a:pt x="0" y="206033"/>
                    </a:lnTo>
                    <a:lnTo>
                      <a:pt x="0" y="379670"/>
                    </a:lnTo>
                  </a:path>
                </a:pathLst>
              </a:cu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 z="-40000" prstMaterial="matte"/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3">
                  <a:tint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Serbest Form 13"/>
              <p:cNvSpPr/>
              <p:nvPr/>
            </p:nvSpPr>
            <p:spPr>
              <a:xfrm>
                <a:off x="1387981" y="455197"/>
                <a:ext cx="6986399" cy="1101595"/>
              </a:xfrm>
              <a:custGeom>
                <a:avLst/>
                <a:gdLst>
                  <a:gd name="connsiteX0" fmla="*/ 0 w 6986399"/>
                  <a:gd name="connsiteY0" fmla="*/ 0 h 1101595"/>
                  <a:gd name="connsiteX1" fmla="*/ 6986399 w 6986399"/>
                  <a:gd name="connsiteY1" fmla="*/ 0 h 1101595"/>
                  <a:gd name="connsiteX2" fmla="*/ 6986399 w 6986399"/>
                  <a:gd name="connsiteY2" fmla="*/ 1101595 h 1101595"/>
                  <a:gd name="connsiteX3" fmla="*/ 0 w 6986399"/>
                  <a:gd name="connsiteY3" fmla="*/ 1101595 h 1101595"/>
                  <a:gd name="connsiteX4" fmla="*/ 0 w 6986399"/>
                  <a:gd name="connsiteY4" fmla="*/ 0 h 110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6399" h="1101595">
                    <a:moveTo>
                      <a:pt x="0" y="0"/>
                    </a:moveTo>
                    <a:lnTo>
                      <a:pt x="6986399" y="0"/>
                    </a:lnTo>
                    <a:lnTo>
                      <a:pt x="6986399" y="1101595"/>
                    </a:lnTo>
                    <a:lnTo>
                      <a:pt x="0" y="1101595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00" tIns="12700" rIns="12700" bIns="127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b="1" kern="1200" dirty="0" smtClean="0">
                    <a:solidFill>
                      <a:schemeClr val="tx2">
                        <a:lumMod val="75000"/>
                      </a:schemeClr>
                    </a:solidFill>
                  </a:rPr>
                  <a:t>BETİMSEL İSTATİSTİK</a:t>
                </a:r>
                <a:endParaRPr lang="tr-TR" sz="2000" b="1" kern="1200" dirty="0">
                  <a:solidFill>
                    <a:srgbClr val="002060"/>
                  </a:solidFill>
                  <a:latin typeface="+mj-lt"/>
                </a:endParaRPr>
              </a:p>
            </p:txBody>
          </p:sp>
          <p:sp>
            <p:nvSpPr>
              <p:cNvPr id="15" name="Serbest Form 14"/>
              <p:cNvSpPr/>
              <p:nvPr/>
            </p:nvSpPr>
            <p:spPr>
              <a:xfrm>
                <a:off x="1002684" y="1916829"/>
                <a:ext cx="2811682" cy="964901"/>
              </a:xfrm>
              <a:custGeom>
                <a:avLst/>
                <a:gdLst>
                  <a:gd name="connsiteX0" fmla="*/ 0 w 2811682"/>
                  <a:gd name="connsiteY0" fmla="*/ 0 h 964901"/>
                  <a:gd name="connsiteX1" fmla="*/ 2811682 w 2811682"/>
                  <a:gd name="connsiteY1" fmla="*/ 0 h 964901"/>
                  <a:gd name="connsiteX2" fmla="*/ 2811682 w 2811682"/>
                  <a:gd name="connsiteY2" fmla="*/ 964901 h 964901"/>
                  <a:gd name="connsiteX3" fmla="*/ 0 w 2811682"/>
                  <a:gd name="connsiteY3" fmla="*/ 964901 h 964901"/>
                  <a:gd name="connsiteX4" fmla="*/ 0 w 2811682"/>
                  <a:gd name="connsiteY4" fmla="*/ 0 h 964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1682" h="964901">
                    <a:moveTo>
                      <a:pt x="0" y="0"/>
                    </a:moveTo>
                    <a:lnTo>
                      <a:pt x="2811682" y="0"/>
                    </a:lnTo>
                    <a:lnTo>
                      <a:pt x="2811682" y="964901"/>
                    </a:lnTo>
                    <a:lnTo>
                      <a:pt x="0" y="964901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00" tIns="12700" rIns="12700" bIns="127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b="1" kern="1200" dirty="0" smtClean="0">
                    <a:solidFill>
                      <a:srgbClr val="002060"/>
                    </a:solidFill>
                    <a:latin typeface="+mj-lt"/>
                  </a:rPr>
                  <a:t>Merkezi Eğilim Ölçüleri</a:t>
                </a:r>
                <a:endParaRPr lang="tr-TR" sz="2000" b="1" kern="1200" dirty="0">
                  <a:solidFill>
                    <a:srgbClr val="002060"/>
                  </a:solidFill>
                  <a:latin typeface="+mj-lt"/>
                </a:endParaRPr>
              </a:p>
            </p:txBody>
          </p:sp>
          <p:sp>
            <p:nvSpPr>
              <p:cNvPr id="16" name="Serbest Form 15"/>
              <p:cNvSpPr/>
              <p:nvPr/>
            </p:nvSpPr>
            <p:spPr>
              <a:xfrm>
                <a:off x="1917103" y="3256616"/>
                <a:ext cx="1859488" cy="861447"/>
              </a:xfrm>
              <a:custGeom>
                <a:avLst/>
                <a:gdLst>
                  <a:gd name="connsiteX0" fmla="*/ 0 w 1859488"/>
                  <a:gd name="connsiteY0" fmla="*/ 0 h 861447"/>
                  <a:gd name="connsiteX1" fmla="*/ 1859488 w 1859488"/>
                  <a:gd name="connsiteY1" fmla="*/ 0 h 861447"/>
                  <a:gd name="connsiteX2" fmla="*/ 1859488 w 1859488"/>
                  <a:gd name="connsiteY2" fmla="*/ 861447 h 861447"/>
                  <a:gd name="connsiteX3" fmla="*/ 0 w 1859488"/>
                  <a:gd name="connsiteY3" fmla="*/ 861447 h 861447"/>
                  <a:gd name="connsiteX4" fmla="*/ 0 w 1859488"/>
                  <a:gd name="connsiteY4" fmla="*/ 0 h 861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9488" h="861447">
                    <a:moveTo>
                      <a:pt x="0" y="0"/>
                    </a:moveTo>
                    <a:lnTo>
                      <a:pt x="1859488" y="0"/>
                    </a:lnTo>
                    <a:lnTo>
                      <a:pt x="1859488" y="861447"/>
                    </a:lnTo>
                    <a:lnTo>
                      <a:pt x="0" y="861447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smtClean="0">
                    <a:solidFill>
                      <a:srgbClr val="002060"/>
                    </a:solidFill>
                    <a:latin typeface="+mj-lt"/>
                  </a:rPr>
                  <a:t>Aritmetik 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smtClean="0">
                    <a:solidFill>
                      <a:srgbClr val="002060"/>
                    </a:solidFill>
                    <a:latin typeface="+mj-lt"/>
                  </a:rPr>
                  <a:t>Ortalama</a:t>
                </a:r>
                <a:endParaRPr lang="tr-TR" sz="1800" b="1" kern="1200" dirty="0">
                  <a:solidFill>
                    <a:srgbClr val="002060"/>
                  </a:solidFill>
                  <a:latin typeface="+mj-lt"/>
                </a:endParaRPr>
              </a:p>
            </p:txBody>
          </p:sp>
          <p:sp>
            <p:nvSpPr>
              <p:cNvPr id="17" name="Serbest Form 16"/>
              <p:cNvSpPr/>
              <p:nvPr/>
            </p:nvSpPr>
            <p:spPr>
              <a:xfrm>
                <a:off x="1929996" y="4351712"/>
                <a:ext cx="1780343" cy="816995"/>
              </a:xfrm>
              <a:custGeom>
                <a:avLst/>
                <a:gdLst>
                  <a:gd name="connsiteX0" fmla="*/ 0 w 1780343"/>
                  <a:gd name="connsiteY0" fmla="*/ 0 h 816995"/>
                  <a:gd name="connsiteX1" fmla="*/ 1780343 w 1780343"/>
                  <a:gd name="connsiteY1" fmla="*/ 0 h 816995"/>
                  <a:gd name="connsiteX2" fmla="*/ 1780343 w 1780343"/>
                  <a:gd name="connsiteY2" fmla="*/ 816995 h 816995"/>
                  <a:gd name="connsiteX3" fmla="*/ 0 w 1780343"/>
                  <a:gd name="connsiteY3" fmla="*/ 816995 h 816995"/>
                  <a:gd name="connsiteX4" fmla="*/ 0 w 1780343"/>
                  <a:gd name="connsiteY4" fmla="*/ 0 h 816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0343" h="816995">
                    <a:moveTo>
                      <a:pt x="0" y="0"/>
                    </a:moveTo>
                    <a:lnTo>
                      <a:pt x="1780343" y="0"/>
                    </a:lnTo>
                    <a:lnTo>
                      <a:pt x="1780343" y="816995"/>
                    </a:lnTo>
                    <a:lnTo>
                      <a:pt x="0" y="816995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smtClean="0">
                    <a:solidFill>
                      <a:srgbClr val="002060"/>
                    </a:solidFill>
                  </a:rPr>
                  <a:t>Medyan 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smtClean="0">
                    <a:solidFill>
                      <a:srgbClr val="002060"/>
                    </a:solidFill>
                  </a:rPr>
                  <a:t>(Ortanca)</a:t>
                </a:r>
                <a:endParaRPr lang="tr-TR" sz="1800" b="1" kern="12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" name="Serbest Form 17"/>
              <p:cNvSpPr/>
              <p:nvPr/>
            </p:nvSpPr>
            <p:spPr>
              <a:xfrm>
                <a:off x="1887466" y="5434242"/>
                <a:ext cx="1780343" cy="816995"/>
              </a:xfrm>
              <a:custGeom>
                <a:avLst/>
                <a:gdLst>
                  <a:gd name="connsiteX0" fmla="*/ 0 w 1780343"/>
                  <a:gd name="connsiteY0" fmla="*/ 0 h 816995"/>
                  <a:gd name="connsiteX1" fmla="*/ 1780343 w 1780343"/>
                  <a:gd name="connsiteY1" fmla="*/ 0 h 816995"/>
                  <a:gd name="connsiteX2" fmla="*/ 1780343 w 1780343"/>
                  <a:gd name="connsiteY2" fmla="*/ 816995 h 816995"/>
                  <a:gd name="connsiteX3" fmla="*/ 0 w 1780343"/>
                  <a:gd name="connsiteY3" fmla="*/ 816995 h 816995"/>
                  <a:gd name="connsiteX4" fmla="*/ 0 w 1780343"/>
                  <a:gd name="connsiteY4" fmla="*/ 0 h 816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0343" h="816995">
                    <a:moveTo>
                      <a:pt x="0" y="0"/>
                    </a:moveTo>
                    <a:lnTo>
                      <a:pt x="1780343" y="0"/>
                    </a:lnTo>
                    <a:lnTo>
                      <a:pt x="1780343" y="816995"/>
                    </a:lnTo>
                    <a:lnTo>
                      <a:pt x="0" y="816995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err="1" smtClean="0">
                    <a:solidFill>
                      <a:srgbClr val="002060"/>
                    </a:solidFill>
                  </a:rPr>
                  <a:t>Mod</a:t>
                </a:r>
                <a:r>
                  <a:rPr lang="tr-TR" sz="1800" b="1" kern="1200" dirty="0" smtClean="0">
                    <a:solidFill>
                      <a:srgbClr val="002060"/>
                    </a:solidFill>
                  </a:rPr>
                  <a:t> 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smtClean="0">
                    <a:solidFill>
                      <a:srgbClr val="002060"/>
                    </a:solidFill>
                  </a:rPr>
                  <a:t>(Tepe değer)</a:t>
                </a:r>
                <a:endParaRPr lang="tr-TR" sz="1800" b="1" kern="12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" name="Serbest Form 18"/>
              <p:cNvSpPr/>
              <p:nvPr/>
            </p:nvSpPr>
            <p:spPr>
              <a:xfrm>
                <a:off x="5847886" y="1943155"/>
                <a:ext cx="2726665" cy="938575"/>
              </a:xfrm>
              <a:custGeom>
                <a:avLst/>
                <a:gdLst>
                  <a:gd name="connsiteX0" fmla="*/ 0 w 2726665"/>
                  <a:gd name="connsiteY0" fmla="*/ 0 h 938575"/>
                  <a:gd name="connsiteX1" fmla="*/ 2726665 w 2726665"/>
                  <a:gd name="connsiteY1" fmla="*/ 0 h 938575"/>
                  <a:gd name="connsiteX2" fmla="*/ 2726665 w 2726665"/>
                  <a:gd name="connsiteY2" fmla="*/ 938575 h 938575"/>
                  <a:gd name="connsiteX3" fmla="*/ 0 w 2726665"/>
                  <a:gd name="connsiteY3" fmla="*/ 938575 h 938575"/>
                  <a:gd name="connsiteX4" fmla="*/ 0 w 2726665"/>
                  <a:gd name="connsiteY4" fmla="*/ 0 h 93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6665" h="938575">
                    <a:moveTo>
                      <a:pt x="0" y="0"/>
                    </a:moveTo>
                    <a:lnTo>
                      <a:pt x="2726665" y="0"/>
                    </a:lnTo>
                    <a:lnTo>
                      <a:pt x="2726665" y="938575"/>
                    </a:lnTo>
                    <a:lnTo>
                      <a:pt x="0" y="938575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00" tIns="12700" rIns="12700" bIns="127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b="1" kern="1200" dirty="0" smtClean="0">
                    <a:solidFill>
                      <a:srgbClr val="002060"/>
                    </a:solidFill>
                    <a:latin typeface="+mj-lt"/>
                  </a:rPr>
                  <a:t>Değişkenlik (Dağılım)  Ölçüleri</a:t>
                </a:r>
                <a:endParaRPr lang="tr-TR" sz="2000" b="1" kern="1200" dirty="0">
                  <a:solidFill>
                    <a:srgbClr val="002060"/>
                  </a:solidFill>
                  <a:latin typeface="+mj-lt"/>
                </a:endParaRPr>
              </a:p>
            </p:txBody>
          </p:sp>
          <p:sp>
            <p:nvSpPr>
              <p:cNvPr id="20" name="Serbest Form 19"/>
              <p:cNvSpPr/>
              <p:nvPr/>
            </p:nvSpPr>
            <p:spPr>
              <a:xfrm>
                <a:off x="5305790" y="3123715"/>
                <a:ext cx="1789175" cy="630743"/>
              </a:xfrm>
              <a:custGeom>
                <a:avLst/>
                <a:gdLst>
                  <a:gd name="connsiteX0" fmla="*/ 0 w 1435747"/>
                  <a:gd name="connsiteY0" fmla="*/ 0 h 904368"/>
                  <a:gd name="connsiteX1" fmla="*/ 1435747 w 1435747"/>
                  <a:gd name="connsiteY1" fmla="*/ 0 h 904368"/>
                  <a:gd name="connsiteX2" fmla="*/ 1435747 w 1435747"/>
                  <a:gd name="connsiteY2" fmla="*/ 904368 h 904368"/>
                  <a:gd name="connsiteX3" fmla="*/ 0 w 1435747"/>
                  <a:gd name="connsiteY3" fmla="*/ 904368 h 904368"/>
                  <a:gd name="connsiteX4" fmla="*/ 0 w 1435747"/>
                  <a:gd name="connsiteY4" fmla="*/ 0 h 904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5747" h="904368">
                    <a:moveTo>
                      <a:pt x="0" y="0"/>
                    </a:moveTo>
                    <a:lnTo>
                      <a:pt x="1435747" y="0"/>
                    </a:lnTo>
                    <a:lnTo>
                      <a:pt x="1435747" y="904368"/>
                    </a:lnTo>
                    <a:lnTo>
                      <a:pt x="0" y="904368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1800" b="1" kern="1200" dirty="0" smtClean="0">
                    <a:solidFill>
                      <a:srgbClr val="002060"/>
                    </a:solidFill>
                    <a:latin typeface="+mj-lt"/>
                  </a:rPr>
                  <a:t>Standart Sapma</a:t>
                </a:r>
              </a:p>
            </p:txBody>
          </p:sp>
          <p:sp>
            <p:nvSpPr>
              <p:cNvPr id="21" name="Serbest Form 20"/>
              <p:cNvSpPr/>
              <p:nvPr/>
            </p:nvSpPr>
            <p:spPr>
              <a:xfrm>
                <a:off x="5645678" y="4789750"/>
                <a:ext cx="1516814" cy="546690"/>
              </a:xfrm>
              <a:custGeom>
                <a:avLst/>
                <a:gdLst>
                  <a:gd name="connsiteX0" fmla="*/ 0 w 1505814"/>
                  <a:gd name="connsiteY0" fmla="*/ 0 h 940840"/>
                  <a:gd name="connsiteX1" fmla="*/ 1505814 w 1505814"/>
                  <a:gd name="connsiteY1" fmla="*/ 0 h 940840"/>
                  <a:gd name="connsiteX2" fmla="*/ 1505814 w 1505814"/>
                  <a:gd name="connsiteY2" fmla="*/ 940840 h 940840"/>
                  <a:gd name="connsiteX3" fmla="*/ 0 w 1505814"/>
                  <a:gd name="connsiteY3" fmla="*/ 940840 h 940840"/>
                  <a:gd name="connsiteX4" fmla="*/ 0 w 1505814"/>
                  <a:gd name="connsiteY4" fmla="*/ 0 h 94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5814" h="940840">
                    <a:moveTo>
                      <a:pt x="0" y="0"/>
                    </a:moveTo>
                    <a:lnTo>
                      <a:pt x="1505814" y="0"/>
                    </a:lnTo>
                    <a:lnTo>
                      <a:pt x="1505814" y="940840"/>
                    </a:lnTo>
                    <a:lnTo>
                      <a:pt x="0" y="940840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marL="0" marR="0" lvl="0" indent="0" algn="ctr" defTabSz="10223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r-TR" sz="1800" b="1" kern="1200" dirty="0" err="1" smtClean="0">
                    <a:solidFill>
                      <a:srgbClr val="002060"/>
                    </a:solidFill>
                    <a:latin typeface="+mj-lt"/>
                    <a:ea typeface="+mn-ea"/>
                    <a:cs typeface="+mn-cs"/>
                  </a:rPr>
                  <a:t>Varyans</a:t>
                </a:r>
                <a:endParaRPr lang="tr-TR" sz="1800" b="1" kern="1200" dirty="0" smtClean="0">
                  <a:solidFill>
                    <a:srgbClr val="002060"/>
                  </a:solidFill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2" name="Serbest Form 21"/>
              <p:cNvSpPr/>
              <p:nvPr/>
            </p:nvSpPr>
            <p:spPr>
              <a:xfrm>
                <a:off x="5434300" y="6471029"/>
                <a:ext cx="1721838" cy="637620"/>
              </a:xfrm>
              <a:custGeom>
                <a:avLst/>
                <a:gdLst>
                  <a:gd name="connsiteX0" fmla="*/ 0 w 1505814"/>
                  <a:gd name="connsiteY0" fmla="*/ 0 h 940840"/>
                  <a:gd name="connsiteX1" fmla="*/ 1505814 w 1505814"/>
                  <a:gd name="connsiteY1" fmla="*/ 0 h 940840"/>
                  <a:gd name="connsiteX2" fmla="*/ 1505814 w 1505814"/>
                  <a:gd name="connsiteY2" fmla="*/ 940840 h 940840"/>
                  <a:gd name="connsiteX3" fmla="*/ 0 w 1505814"/>
                  <a:gd name="connsiteY3" fmla="*/ 940840 h 940840"/>
                  <a:gd name="connsiteX4" fmla="*/ 0 w 1505814"/>
                  <a:gd name="connsiteY4" fmla="*/ 0 h 94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5814" h="940840">
                    <a:moveTo>
                      <a:pt x="0" y="0"/>
                    </a:moveTo>
                    <a:lnTo>
                      <a:pt x="1505814" y="0"/>
                    </a:lnTo>
                    <a:lnTo>
                      <a:pt x="1505814" y="940840"/>
                    </a:lnTo>
                    <a:lnTo>
                      <a:pt x="0" y="940840"/>
                    </a:lnTo>
                    <a:lnTo>
                      <a:pt x="0" y="0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00" tIns="12700" rIns="12700" bIns="12700" numCol="1" spcCol="1270" anchor="ctr" anchorCtr="0">
                <a:noAutofit/>
              </a:bodyPr>
              <a:lstStyle/>
              <a:p>
                <a:pPr marR="0" lvl="0" algn="ctr" defTabSz="8890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tabLst/>
                  <a:defRPr/>
                </a:pPr>
                <a:r>
                  <a:rPr lang="tr-TR" b="1" kern="1200" dirty="0" smtClean="0">
                    <a:solidFill>
                      <a:srgbClr val="002060"/>
                    </a:solidFill>
                    <a:latin typeface="+mj-lt"/>
                    <a:ea typeface="+mn-ea"/>
                    <a:cs typeface="+mn-cs"/>
                  </a:rPr>
                  <a:t>Bağıl Değişkenlik</a:t>
                </a:r>
              </a:p>
            </p:txBody>
          </p:sp>
        </p:grpSp>
        <p:sp>
          <p:nvSpPr>
            <p:cNvPr id="23" name="Serbest Form 22"/>
            <p:cNvSpPr/>
            <p:nvPr/>
          </p:nvSpPr>
          <p:spPr>
            <a:xfrm>
              <a:off x="5816361" y="5533472"/>
              <a:ext cx="1505814" cy="649525"/>
            </a:xfrm>
            <a:custGeom>
              <a:avLst/>
              <a:gdLst>
                <a:gd name="connsiteX0" fmla="*/ 0 w 1505814"/>
                <a:gd name="connsiteY0" fmla="*/ 0 h 940840"/>
                <a:gd name="connsiteX1" fmla="*/ 1505814 w 1505814"/>
                <a:gd name="connsiteY1" fmla="*/ 0 h 940840"/>
                <a:gd name="connsiteX2" fmla="*/ 1505814 w 1505814"/>
                <a:gd name="connsiteY2" fmla="*/ 940840 h 940840"/>
                <a:gd name="connsiteX3" fmla="*/ 0 w 1505814"/>
                <a:gd name="connsiteY3" fmla="*/ 940840 h 940840"/>
                <a:gd name="connsiteX4" fmla="*/ 0 w 1505814"/>
                <a:gd name="connsiteY4" fmla="*/ 0 h 94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14" h="940840">
                  <a:moveTo>
                    <a:pt x="0" y="0"/>
                  </a:moveTo>
                  <a:lnTo>
                    <a:pt x="1505814" y="0"/>
                  </a:lnTo>
                  <a:lnTo>
                    <a:pt x="1505814" y="940840"/>
                  </a:lnTo>
                  <a:lnTo>
                    <a:pt x="0" y="940840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marR="0" lvl="0" indent="0" algn="ctr" defTabSz="10223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 sz="1800" b="1" kern="1200" dirty="0" err="1" smtClean="0">
                  <a:solidFill>
                    <a:srgbClr val="002060"/>
                  </a:solidFill>
                  <a:latin typeface="+mj-lt"/>
                  <a:ea typeface="+mn-ea"/>
                  <a:cs typeface="+mn-cs"/>
                </a:rPr>
                <a:t>Ranj</a:t>
              </a:r>
              <a:endParaRPr lang="tr-TR" sz="1800" b="1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4" name="Serbest Form 23"/>
            <p:cNvSpPr/>
            <p:nvPr/>
          </p:nvSpPr>
          <p:spPr>
            <a:xfrm>
              <a:off x="7248629" y="3950749"/>
              <a:ext cx="361578" cy="29162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61578" y="0"/>
                  </a:moveTo>
                  <a:lnTo>
                    <a:pt x="361578" y="2916224"/>
                  </a:lnTo>
                  <a:lnTo>
                    <a:pt x="0" y="2916224"/>
                  </a:lnTo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6" name="Serbest Form 25"/>
          <p:cNvSpPr/>
          <p:nvPr/>
        </p:nvSpPr>
        <p:spPr>
          <a:xfrm>
            <a:off x="5414731" y="3654744"/>
            <a:ext cx="1789175" cy="630743"/>
          </a:xfrm>
          <a:custGeom>
            <a:avLst/>
            <a:gdLst>
              <a:gd name="connsiteX0" fmla="*/ 0 w 1435747"/>
              <a:gd name="connsiteY0" fmla="*/ 0 h 904368"/>
              <a:gd name="connsiteX1" fmla="*/ 1435747 w 1435747"/>
              <a:gd name="connsiteY1" fmla="*/ 0 h 904368"/>
              <a:gd name="connsiteX2" fmla="*/ 1435747 w 1435747"/>
              <a:gd name="connsiteY2" fmla="*/ 904368 h 904368"/>
              <a:gd name="connsiteX3" fmla="*/ 0 w 1435747"/>
              <a:gd name="connsiteY3" fmla="*/ 904368 h 904368"/>
              <a:gd name="connsiteX4" fmla="*/ 0 w 1435747"/>
              <a:gd name="connsiteY4" fmla="*/ 0 h 90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747" h="904368">
                <a:moveTo>
                  <a:pt x="0" y="0"/>
                </a:moveTo>
                <a:lnTo>
                  <a:pt x="1435747" y="0"/>
                </a:lnTo>
                <a:lnTo>
                  <a:pt x="1435747" y="904368"/>
                </a:lnTo>
                <a:lnTo>
                  <a:pt x="0" y="90436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800" b="1" kern="1200" dirty="0" smtClean="0">
                <a:solidFill>
                  <a:srgbClr val="002060"/>
                </a:solidFill>
                <a:latin typeface="+mj-lt"/>
              </a:rPr>
              <a:t>Çeyrek Sapma</a:t>
            </a:r>
          </a:p>
        </p:txBody>
      </p:sp>
    </p:spTree>
    <p:extLst>
      <p:ext uri="{BB962C8B-B14F-4D97-AF65-F5344CB8AC3E}">
        <p14:creationId xmlns:p14="http://schemas.microsoft.com/office/powerpoint/2010/main" val="54468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1484784"/>
            <a:ext cx="7452878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DİĞER İSİMLENDİRMELER: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• Vasat Ölçüleri 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• Konum Ölçüsü 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• Merkeze Yığılma </a:t>
            </a:r>
            <a:endParaRPr lang="tr-TR" dirty="0" smtClean="0">
              <a:solidFill>
                <a:schemeClr val="tx1"/>
              </a:solidFill>
            </a:endParaRPr>
          </a:p>
          <a:p>
            <a:pPr algn="just"/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Ölçme sonuçlarının </a:t>
            </a:r>
            <a:r>
              <a:rPr lang="tr-TR" dirty="0">
                <a:solidFill>
                  <a:schemeClr val="tx1"/>
                </a:solidFill>
              </a:rPr>
              <a:t>hangi değer etrafında toplandığını </a:t>
            </a:r>
            <a:r>
              <a:rPr lang="tr-TR" dirty="0" smtClean="0">
                <a:solidFill>
                  <a:schemeClr val="tx1"/>
                </a:solidFill>
              </a:rPr>
              <a:t>gösterir.</a:t>
            </a:r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İlgilenilen değişkenle ilgili bir </a:t>
            </a:r>
            <a:r>
              <a:rPr lang="tr-TR" dirty="0">
                <a:solidFill>
                  <a:schemeClr val="tx1"/>
                </a:solidFill>
              </a:rPr>
              <a:t>grup </a:t>
            </a:r>
            <a:r>
              <a:rPr lang="tr-TR" dirty="0" smtClean="0">
                <a:solidFill>
                  <a:schemeClr val="tx1"/>
                </a:solidFill>
              </a:rPr>
              <a:t>ölçümün ortalama </a:t>
            </a:r>
            <a:r>
              <a:rPr lang="tr-TR" dirty="0">
                <a:solidFill>
                  <a:schemeClr val="tx1"/>
                </a:solidFill>
              </a:rPr>
              <a:t>durumunu yansıtır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tr-TR" dirty="0">
                <a:solidFill>
                  <a:schemeClr val="tx1"/>
                </a:solidFill>
              </a:rPr>
              <a:t>En sık kullanılan üç merkezî eğilim ölçüsü: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• Aritmetik Ortalama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• Ortanca (Medyan)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• </a:t>
            </a:r>
            <a:r>
              <a:rPr lang="tr-TR" dirty="0" err="1">
                <a:solidFill>
                  <a:schemeClr val="tx1"/>
                </a:solidFill>
              </a:rPr>
              <a:t>Mod</a:t>
            </a:r>
            <a:r>
              <a:rPr lang="tr-TR" dirty="0">
                <a:solidFill>
                  <a:schemeClr val="tx1"/>
                </a:solidFill>
              </a:rPr>
              <a:t> (Tepe Değer)</a:t>
            </a:r>
          </a:p>
          <a:p>
            <a:pPr marL="0" indent="0" algn="just">
              <a:buNone/>
            </a:pP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755576" y="631317"/>
            <a:ext cx="8136904" cy="7269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3200" b="1" dirty="0">
                <a:solidFill>
                  <a:srgbClr val="990000"/>
                </a:solidFill>
              </a:rPr>
              <a:t>Merkezi eğilim </a:t>
            </a:r>
            <a:r>
              <a:rPr lang="tr-TR" sz="3200" b="1" dirty="0" smtClean="0">
                <a:solidFill>
                  <a:srgbClr val="990000"/>
                </a:solidFill>
              </a:rPr>
              <a:t>ölçüleri</a:t>
            </a:r>
            <a:r>
              <a:rPr lang="tr-TR" sz="3200" b="1" dirty="0">
                <a:solidFill>
                  <a:srgbClr val="990000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83110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Başlık"/>
          <p:cNvSpPr txBox="1">
            <a:spLocks/>
          </p:cNvSpPr>
          <p:nvPr/>
        </p:nvSpPr>
        <p:spPr bwMode="auto">
          <a:xfrm>
            <a:off x="571472" y="395567"/>
            <a:ext cx="82296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Merkezi</a:t>
            </a:r>
            <a:r>
              <a:rPr kumimoji="0" lang="tr-TR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Eğilim Ölçüleri</a:t>
            </a:r>
            <a:endParaRPr kumimoji="0" lang="tr-TR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15 Dikdörtgen"/>
          <p:cNvSpPr/>
          <p:nvPr/>
        </p:nvSpPr>
        <p:spPr>
          <a:xfrm>
            <a:off x="1022866" y="1764243"/>
            <a:ext cx="80724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Gözlenen değerlerin tümü toplanarak </a:t>
            </a:r>
            <a:r>
              <a:rPr lang="tr-TR" sz="2400" dirty="0" smtClean="0"/>
              <a:t>(</a:t>
            </a:r>
            <a:r>
              <a:rPr lang="es-ES" sz="2400" dirty="0" smtClean="0"/>
              <a:t>verilerin toplamı)</a:t>
            </a:r>
            <a:r>
              <a:rPr lang="tr-TR" sz="2400" dirty="0" smtClean="0"/>
              <a:t>gözlem </a:t>
            </a:r>
            <a:r>
              <a:rPr lang="tr-TR" sz="2400" dirty="0"/>
              <a:t>sayısına </a:t>
            </a:r>
            <a:r>
              <a:rPr lang="tr-TR" sz="2400" dirty="0" smtClean="0"/>
              <a:t>(veri sayısına) bölündüğünde </a:t>
            </a:r>
            <a:r>
              <a:rPr lang="tr-TR" sz="2400" dirty="0"/>
              <a:t>elde edilen değerdir. </a:t>
            </a:r>
            <a:endParaRPr lang="tr-TR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 </a:t>
            </a:r>
            <a:r>
              <a:rPr lang="tr-TR" sz="2400" dirty="0"/>
              <a:t>Evren için 𝜇; örneklem </a:t>
            </a:r>
            <a:r>
              <a:rPr lang="tr-TR" sz="2400" dirty="0" smtClean="0"/>
              <a:t>için    </a:t>
            </a:r>
            <a:r>
              <a:rPr lang="ml-IN" sz="2400" dirty="0" smtClean="0"/>
              <a:t> </a:t>
            </a:r>
            <a:r>
              <a:rPr lang="tr-TR" sz="2400" dirty="0"/>
              <a:t>ile gösterilir. </a:t>
            </a:r>
          </a:p>
          <a:p>
            <a:pPr marL="342900" indent="-342900">
              <a:buFont typeface="Arial" pitchFamily="34" charset="0"/>
              <a:buChar char="•"/>
            </a:pPr>
            <a:endParaRPr lang="tr-T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Hesaplanmasında </a:t>
            </a:r>
            <a:r>
              <a:rPr lang="tr-TR" sz="2400" dirty="0"/>
              <a:t>veri setindeki tüm ölçümler kullanılır. </a:t>
            </a:r>
            <a:endParaRPr lang="tr-TR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En </a:t>
            </a:r>
            <a:r>
              <a:rPr lang="tr-TR" sz="2400" dirty="0"/>
              <a:t>az eşit aralık düzeyindeki (sürekli) veriler için uygundur.</a:t>
            </a:r>
            <a:endParaRPr lang="tr-TR" sz="2400" dirty="0" smtClean="0"/>
          </a:p>
        </p:txBody>
      </p:sp>
      <p:sp>
        <p:nvSpPr>
          <p:cNvPr id="20" name="19 Dikdörtgen"/>
          <p:cNvSpPr/>
          <p:nvPr/>
        </p:nvSpPr>
        <p:spPr>
          <a:xfrm>
            <a:off x="746241" y="1206262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Aritmetik Ortalama</a:t>
            </a:r>
          </a:p>
        </p:txBody>
      </p:sp>
      <p:pic>
        <p:nvPicPr>
          <p:cNvPr id="178562" name="Picture 3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84984"/>
            <a:ext cx="257190" cy="31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Dikdörtgen"/>
          <p:cNvSpPr/>
          <p:nvPr/>
        </p:nvSpPr>
        <p:spPr>
          <a:xfrm>
            <a:off x="762230" y="620688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Aritmetik Ortalama</a:t>
            </a:r>
          </a:p>
        </p:txBody>
      </p:sp>
      <p:graphicFrame>
        <p:nvGraphicFramePr>
          <p:cNvPr id="9" name="7 Nesne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23934150"/>
              </p:ext>
            </p:extLst>
          </p:nvPr>
        </p:nvGraphicFramePr>
        <p:xfrm>
          <a:off x="1269191" y="2420888"/>
          <a:ext cx="1560515" cy="1001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9" name="Equation" r:id="rId5" imgW="672840" imgH="431640" progId="Equation.DSMT4">
                  <p:embed/>
                </p:oleObj>
              </mc:Choice>
              <mc:Fallback>
                <p:oleObj name="Equation" r:id="rId5" imgW="6728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9191" y="2420888"/>
                        <a:ext cx="1560515" cy="10010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12 Grup"/>
          <p:cNvGrpSpPr/>
          <p:nvPr>
            <p:custDataLst>
              <p:tags r:id="rId3"/>
            </p:custDataLst>
          </p:nvPr>
        </p:nvGrpSpPr>
        <p:grpSpPr>
          <a:xfrm>
            <a:off x="4788917" y="2267845"/>
            <a:ext cx="3969867" cy="1829517"/>
            <a:chOff x="4081618" y="2571744"/>
            <a:chExt cx="4562347" cy="2385543"/>
          </a:xfrm>
        </p:grpSpPr>
        <p:graphicFrame>
          <p:nvGraphicFramePr>
            <p:cNvPr id="11" name="8 Nesne"/>
            <p:cNvGraphicFramePr>
              <a:graphicFrameLocks noChangeAspect="1"/>
            </p:cNvGraphicFramePr>
            <p:nvPr/>
          </p:nvGraphicFramePr>
          <p:xfrm>
            <a:off x="4143372" y="2571744"/>
            <a:ext cx="4139759" cy="5714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60" name="Equation" r:id="rId7" imgW="1473120" imgH="203040" progId="Equation.DSMT4">
                    <p:embed/>
                  </p:oleObj>
                </mc:Choice>
                <mc:Fallback>
                  <p:oleObj name="Equation" r:id="rId7" imgW="147312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3372" y="2571744"/>
                          <a:ext cx="4139759" cy="57149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9 Nesne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1571166"/>
                </p:ext>
              </p:extLst>
            </p:nvPr>
          </p:nvGraphicFramePr>
          <p:xfrm>
            <a:off x="4081618" y="3393020"/>
            <a:ext cx="946150" cy="606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61" name="Equation" r:id="rId9" imgW="495000" imgH="253800" progId="Equation.DSMT4">
                    <p:embed/>
                  </p:oleObj>
                </mc:Choice>
                <mc:Fallback>
                  <p:oleObj name="Equation" r:id="rId9" imgW="49500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1618" y="3393020"/>
                          <a:ext cx="946150" cy="6064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10 Metin kutusu"/>
            <p:cNvSpPr txBox="1"/>
            <p:nvPr/>
          </p:nvSpPr>
          <p:spPr>
            <a:xfrm>
              <a:off x="4987413" y="3423967"/>
              <a:ext cx="3656552" cy="601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dirty="0" smtClean="0">
                  <a:latin typeface="+mn-lt"/>
                </a:rPr>
                <a:t>Verilerin toplamı</a:t>
              </a:r>
              <a:endParaRPr lang="tr-TR" sz="2400" dirty="0">
                <a:latin typeface="+mn-lt"/>
              </a:endParaRPr>
            </a:p>
          </p:txBody>
        </p:sp>
        <p:sp>
          <p:nvSpPr>
            <p:cNvPr id="15" name="11 Metin kutusu"/>
            <p:cNvSpPr txBox="1"/>
            <p:nvPr/>
          </p:nvSpPr>
          <p:spPr>
            <a:xfrm>
              <a:off x="4088974" y="4194787"/>
              <a:ext cx="4500594" cy="762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dirty="0" smtClean="0">
                  <a:latin typeface="+mn-lt"/>
                </a:rPr>
                <a:t>N:   </a:t>
              </a:r>
              <a:r>
                <a:rPr lang="tr-TR" sz="2400" dirty="0" smtClean="0">
                  <a:latin typeface="+mn-lt"/>
                </a:rPr>
                <a:t>Veri ya da kişi sayısı</a:t>
              </a:r>
              <a:endParaRPr lang="tr-TR" sz="2400" dirty="0">
                <a:latin typeface="+mn-lt"/>
              </a:endParaRPr>
            </a:p>
          </p:txBody>
        </p:sp>
      </p:grpSp>
      <p:pic>
        <p:nvPicPr>
          <p:cNvPr id="178563" name="Picture 38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55" y="3689456"/>
            <a:ext cx="3458940" cy="99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78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3281" y="548680"/>
            <a:ext cx="1440160" cy="631436"/>
          </a:xfrm>
          <a:prstGeom prst="rect">
            <a:avLst/>
          </a:prstGeom>
          <a:noFill/>
        </p:spPr>
      </p:pic>
      <p:sp>
        <p:nvSpPr>
          <p:cNvPr id="13" name="12 Dikdörtgen"/>
          <p:cNvSpPr/>
          <p:nvPr/>
        </p:nvSpPr>
        <p:spPr>
          <a:xfrm>
            <a:off x="782176" y="1602819"/>
            <a:ext cx="80724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 smtClean="0"/>
              <a:t>Bir sınıftaki 4 öğrenci İngilizce dersinden 20, 40, 36 ve 52 almıştır. Bu öğrencilerin aldıkları puanların aritmetik ortalaması kaçtır? </a:t>
            </a:r>
          </a:p>
        </p:txBody>
      </p:sp>
      <p:pic>
        <p:nvPicPr>
          <p:cNvPr id="3074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176" y="3356992"/>
            <a:ext cx="1382370" cy="606098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43803791"/>
              </p:ext>
            </p:extLst>
          </p:nvPr>
        </p:nvGraphicFramePr>
        <p:xfrm>
          <a:off x="1454574" y="4147449"/>
          <a:ext cx="5997746" cy="1050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" name="Equation" r:id="rId7" imgW="2539800" imgH="431640" progId="Equation.DSMT4">
                  <p:embed/>
                </p:oleObj>
              </mc:Choice>
              <mc:Fallback>
                <p:oleObj name="Equation" r:id="rId7" imgW="2539800" imgH="431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4574" y="4147449"/>
                        <a:ext cx="5997746" cy="105080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604634"/>
            <a:ext cx="2025921" cy="888262"/>
          </a:xfrm>
          <a:prstGeom prst="rect">
            <a:avLst/>
          </a:prstGeom>
          <a:noFill/>
        </p:spPr>
      </p:pic>
      <p:graphicFrame>
        <p:nvGraphicFramePr>
          <p:cNvPr id="7" name="6 Tablo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85786" y="3175652"/>
          <a:ext cx="2571768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604"/>
                <a:gridCol w="1437164"/>
              </a:tblGrid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 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Frekans 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(f)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80</a:t>
                      </a:r>
                      <a:endParaRPr lang="tr-TR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70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60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8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Dikdörtgen"/>
          <p:cNvSpPr/>
          <p:nvPr/>
        </p:nvSpPr>
        <p:spPr>
          <a:xfrm>
            <a:off x="4071934" y="3214686"/>
            <a:ext cx="45005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Verilen tabloda 20 öğrencinin tarih dersinden aldığı puan dağılımı verilmiştir.</a:t>
            </a:r>
          </a:p>
          <a:p>
            <a:r>
              <a:rPr lang="tr-TR" sz="2000" b="1" dirty="0" smtClean="0"/>
              <a:t>Bu verilere göre puan dağılımının aritmetik ortalaması kaçtır? </a:t>
            </a:r>
          </a:p>
        </p:txBody>
      </p:sp>
      <p:sp>
        <p:nvSpPr>
          <p:cNvPr id="5" name="1 Başlık"/>
          <p:cNvSpPr txBox="1">
            <a:spLocks/>
          </p:cNvSpPr>
          <p:nvPr/>
        </p:nvSpPr>
        <p:spPr bwMode="auto">
          <a:xfrm>
            <a:off x="457200" y="928670"/>
            <a:ext cx="82296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Frekans tablolarında aritmetik ortalamasının hesaplanması</a:t>
            </a:r>
            <a:endParaRPr kumimoji="0" lang="tr-TR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802" y="476672"/>
            <a:ext cx="2202022" cy="965473"/>
          </a:xfrm>
          <a:prstGeom prst="rect">
            <a:avLst/>
          </a:prstGeom>
          <a:noFill/>
        </p:spPr>
      </p:pic>
      <p:graphicFrame>
        <p:nvGraphicFramePr>
          <p:cNvPr id="6" name="5 Tablo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4572667"/>
              </p:ext>
            </p:extLst>
          </p:nvPr>
        </p:nvGraphicFramePr>
        <p:xfrm>
          <a:off x="683568" y="1916832"/>
          <a:ext cx="3571901" cy="2753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960"/>
                <a:gridCol w="1454803"/>
                <a:gridCol w="1045138"/>
              </a:tblGrid>
              <a:tr h="77247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Frekans (f)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f.x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80</a:t>
                      </a:r>
                      <a:endParaRPr lang="tr-TR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240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70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140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60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120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225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8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240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Nesne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81269746"/>
              </p:ext>
            </p:extLst>
          </p:nvPr>
        </p:nvGraphicFramePr>
        <p:xfrm>
          <a:off x="4499992" y="2357438"/>
          <a:ext cx="4429726" cy="457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6" name="Equation" r:id="rId9" imgW="2234880" imgH="253800" progId="Equation.DSMT4">
                  <p:embed/>
                </p:oleObj>
              </mc:Choice>
              <mc:Fallback>
                <p:oleObj name="Equation" r:id="rId9" imgW="2234880" imgH="253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2357438"/>
                        <a:ext cx="4429726" cy="4573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224528"/>
              </p:ext>
            </p:extLst>
          </p:nvPr>
        </p:nvGraphicFramePr>
        <p:xfrm>
          <a:off x="4499992" y="3068960"/>
          <a:ext cx="1790153" cy="508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7" name="Equation" r:id="rId11" imgW="812520" imgH="253800" progId="Equation.DSMT4">
                  <p:embed/>
                </p:oleObj>
              </mc:Choice>
              <mc:Fallback>
                <p:oleObj name="Equation" r:id="rId11" imgW="812520" imgH="253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3068960"/>
                        <a:ext cx="1790153" cy="50801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4335110"/>
              </p:ext>
            </p:extLst>
          </p:nvPr>
        </p:nvGraphicFramePr>
        <p:xfrm>
          <a:off x="4499992" y="3857628"/>
          <a:ext cx="3685158" cy="906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" name="Equation" r:id="rId13" imgW="1638000" imgH="431640" progId="Equation.DSMT4">
                  <p:embed/>
                </p:oleObj>
              </mc:Choice>
              <mc:Fallback>
                <p:oleObj name="Equation" r:id="rId13" imgW="1638000" imgH="4316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3857628"/>
                        <a:ext cx="3685158" cy="90690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818948"/>
            <a:ext cx="2029334" cy="889759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4922219" y="2989945"/>
            <a:ext cx="42148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Verilen tabloda 20 öğrencinin tarih dersinden aldığı puan dağılımı verilmiştir.</a:t>
            </a:r>
          </a:p>
          <a:p>
            <a:r>
              <a:rPr lang="tr-TR" sz="2000" b="1" dirty="0" smtClean="0"/>
              <a:t>Bu verilere göre puan dağılımının aritmetik ortalaması kaçtır? </a:t>
            </a:r>
          </a:p>
        </p:txBody>
      </p:sp>
      <p:pic>
        <p:nvPicPr>
          <p:cNvPr id="5123" name="Picture 3" descr="C:\Users\gökçen\Desktop\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969793"/>
            <a:ext cx="3959301" cy="2426668"/>
          </a:xfrm>
          <a:prstGeom prst="rect">
            <a:avLst/>
          </a:prstGeom>
          <a:noFill/>
        </p:spPr>
      </p:pic>
      <p:sp>
        <p:nvSpPr>
          <p:cNvPr id="5" name="1 Başlık"/>
          <p:cNvSpPr txBox="1">
            <a:spLocks/>
          </p:cNvSpPr>
          <p:nvPr/>
        </p:nvSpPr>
        <p:spPr bwMode="auto">
          <a:xfrm>
            <a:off x="457200" y="857232"/>
            <a:ext cx="82296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Gruplandırılmış verilerin aritmetik ortalamasının hesaplanması</a:t>
            </a:r>
            <a:endParaRPr kumimoji="0" lang="tr-TR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04664"/>
            <a:ext cx="2355712" cy="1032859"/>
          </a:xfrm>
          <a:prstGeom prst="rect">
            <a:avLst/>
          </a:prstGeom>
          <a:noFill/>
        </p:spPr>
      </p:pic>
      <p:pic>
        <p:nvPicPr>
          <p:cNvPr id="13" name="Picture 2" descr="C:\Users\gökçen\Desktop\Ekran Alınqtısı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8387" y="1772816"/>
            <a:ext cx="5357850" cy="3331759"/>
          </a:xfrm>
          <a:prstGeom prst="rect">
            <a:avLst/>
          </a:prstGeom>
          <a:noFill/>
        </p:spPr>
      </p:pic>
      <p:graphicFrame>
        <p:nvGraphicFramePr>
          <p:cNvPr id="6146" name="Object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8712285"/>
              </p:ext>
            </p:extLst>
          </p:nvPr>
        </p:nvGraphicFramePr>
        <p:xfrm>
          <a:off x="6379627" y="1792968"/>
          <a:ext cx="2079986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" name="Equation" r:id="rId8" imgW="838080" imgH="431640" progId="Equation.DSMT4">
                  <p:embed/>
                </p:oleObj>
              </mc:Choice>
              <mc:Fallback>
                <p:oleObj name="Equation" r:id="rId8" imgW="838080" imgH="431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9627" y="1792968"/>
                        <a:ext cx="2079986" cy="1071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76635643"/>
              </p:ext>
            </p:extLst>
          </p:nvPr>
        </p:nvGraphicFramePr>
        <p:xfrm>
          <a:off x="6391444" y="3212976"/>
          <a:ext cx="2303245" cy="1035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" name="Equation" r:id="rId10" imgW="876240" imgH="393480" progId="Equation.DSMT4">
                  <p:embed/>
                </p:oleObj>
              </mc:Choice>
              <mc:Fallback>
                <p:oleObj name="Equation" r:id="rId10" imgW="87624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444" y="3212976"/>
                        <a:ext cx="2303245" cy="10350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568" y="166835"/>
            <a:ext cx="1921384" cy="842428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3779912" y="1267750"/>
            <a:ext cx="47863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Yandaki tablonun aritmetik ortalaması kaçtır?</a:t>
            </a: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18427316"/>
              </p:ext>
            </p:extLst>
          </p:nvPr>
        </p:nvGraphicFramePr>
        <p:xfrm>
          <a:off x="900005" y="1191528"/>
          <a:ext cx="2377866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533"/>
                <a:gridCol w="1285333"/>
              </a:tblGrid>
              <a:tr h="61306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Puan Aralığı</a:t>
                      </a:r>
                    </a:p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 (x)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Frekans</a:t>
                      </a:r>
                    </a:p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 (f)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46513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31-37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46513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24-30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46513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17-23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5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46513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10-16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8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8719" y="3476913"/>
            <a:ext cx="1900174" cy="833129"/>
          </a:xfrm>
          <a:prstGeom prst="rect">
            <a:avLst/>
          </a:prstGeom>
          <a:noFill/>
        </p:spPr>
      </p:pic>
      <p:graphicFrame>
        <p:nvGraphicFramePr>
          <p:cNvPr id="7" name="6 Tablo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58414528"/>
              </p:ext>
            </p:extLst>
          </p:nvPr>
        </p:nvGraphicFramePr>
        <p:xfrm>
          <a:off x="956637" y="4466284"/>
          <a:ext cx="446221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690"/>
                <a:gridCol w="1167041"/>
                <a:gridCol w="961093"/>
                <a:gridCol w="1098394"/>
              </a:tblGrid>
              <a:tr h="636890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Puan</a:t>
                      </a:r>
                    </a:p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 (x)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Frekans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err="1" smtClean="0">
                          <a:latin typeface="+mj-lt"/>
                        </a:rPr>
                        <a:t>Xo</a:t>
                      </a:r>
                      <a:endParaRPr lang="tr-TR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>
                          <a:latin typeface="+mj-lt"/>
                        </a:rPr>
                        <a:t>f.</a:t>
                      </a:r>
                      <a:r>
                        <a:rPr lang="tr-TR" sz="1800" dirty="0" err="1" smtClean="0">
                          <a:latin typeface="+mj-lt"/>
                        </a:rPr>
                        <a:t>Xo</a:t>
                      </a:r>
                      <a:endParaRPr lang="tr-TR" sz="1800" dirty="0">
                        <a:latin typeface="+mj-lt"/>
                      </a:endParaRPr>
                    </a:p>
                  </a:txBody>
                  <a:tcPr anchor="ctr"/>
                </a:tc>
              </a:tr>
              <a:tr h="35998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31-37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68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5998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24-30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54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5998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17-23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5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100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5998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10-16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8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104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12 Nesne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71722913"/>
              </p:ext>
            </p:extLst>
          </p:nvPr>
        </p:nvGraphicFramePr>
        <p:xfrm>
          <a:off x="5940152" y="4319664"/>
          <a:ext cx="2947457" cy="38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637" name="Equation" r:id="rId11" imgW="1777680" imgH="253800" progId="Equation.DSMT4">
                  <p:embed/>
                </p:oleObj>
              </mc:Choice>
              <mc:Fallback>
                <p:oleObj name="Equation" r:id="rId11" imgW="1777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4319664"/>
                        <a:ext cx="2947457" cy="3825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143119123"/>
              </p:ext>
            </p:extLst>
          </p:nvPr>
        </p:nvGraphicFramePr>
        <p:xfrm>
          <a:off x="5940152" y="4926887"/>
          <a:ext cx="1433045" cy="38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638" name="Equation" r:id="rId13" imgW="863280" imgH="253800" progId="Equation.DSMT4">
                  <p:embed/>
                </p:oleObj>
              </mc:Choice>
              <mc:Fallback>
                <p:oleObj name="Equation" r:id="rId13" imgW="8632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4926887"/>
                        <a:ext cx="1433045" cy="3825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877537804"/>
              </p:ext>
            </p:extLst>
          </p:nvPr>
        </p:nvGraphicFramePr>
        <p:xfrm>
          <a:off x="6046850" y="5534110"/>
          <a:ext cx="2829678" cy="802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639" name="Equation" r:id="rId15" imgW="1688760" imgH="444240" progId="Equation.DSMT4">
                  <p:embed/>
                </p:oleObj>
              </mc:Choice>
              <mc:Fallback>
                <p:oleObj name="Equation" r:id="rId15" imgW="16887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850" y="5534110"/>
                        <a:ext cx="2829678" cy="80248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1484784"/>
            <a:ext cx="7452878" cy="5184576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Puan </a:t>
            </a:r>
            <a:r>
              <a:rPr lang="tr-TR" dirty="0">
                <a:solidFill>
                  <a:schemeClr val="tx1"/>
                </a:solidFill>
              </a:rPr>
              <a:t>dağılımında aşırı uç değerlerin olması durumunda ya da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dağılımın çarpık olması yanıltıcı sonuçlara neden olabilir. Bu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durumlarda ortancanın kullanılması daha </a:t>
            </a:r>
            <a:r>
              <a:rPr lang="tr-TR" dirty="0" smtClean="0">
                <a:solidFill>
                  <a:schemeClr val="tx1"/>
                </a:solidFill>
              </a:rPr>
              <a:t>uygundur.</a:t>
            </a:r>
          </a:p>
          <a:p>
            <a:pPr marL="0" indent="0" algn="just">
              <a:buNone/>
            </a:pPr>
            <a:endParaRPr lang="tr-TR" dirty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Dağılımdaki </a:t>
            </a:r>
            <a:r>
              <a:rPr lang="tr-TR" dirty="0">
                <a:solidFill>
                  <a:schemeClr val="tx1"/>
                </a:solidFill>
              </a:rPr>
              <a:t>tüm puanlar dikkate alınarak hesaplandığı ve ileri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matematiksel işlemler için de uygun olduğu için en kararlı ve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tutarlı merkezi eğilim ölçüsüdür. 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755576" y="631317"/>
            <a:ext cx="8136904" cy="7269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3200" b="1" dirty="0" smtClean="0">
                <a:solidFill>
                  <a:srgbClr val="990000"/>
                </a:solidFill>
              </a:rPr>
              <a:t>Aritmetik Ortalama: </a:t>
            </a:r>
            <a:endParaRPr lang="tr-TR" sz="32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7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Başlık"/>
          <p:cNvSpPr txBox="1">
            <a:spLocks/>
          </p:cNvSpPr>
          <p:nvPr/>
        </p:nvSpPr>
        <p:spPr bwMode="auto">
          <a:xfrm>
            <a:off x="692917" y="251276"/>
            <a:ext cx="414340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AĞIRLIKLI ORTALAMA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Nesne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114800" y="20320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7" name="Equation" r:id="rId8" imgW="914400" imgH="198720" progId="Equation.DSMT4">
                  <p:embed/>
                </p:oleObj>
              </mc:Choice>
              <mc:Fallback>
                <p:oleObj name="Equation" r:id="rId8" imgW="914400" imgH="1987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0320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6 Nesne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514850" y="20415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8" name="Equation" r:id="rId10" imgW="914400" imgH="198720" progId="Equation.DSMT4">
                  <p:embed/>
                </p:oleObj>
              </mc:Choice>
              <mc:Fallback>
                <p:oleObj name="Equation" r:id="rId10" imgW="914400" imgH="19872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20415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10 Tablo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66533545"/>
              </p:ext>
            </p:extLst>
          </p:nvPr>
        </p:nvGraphicFramePr>
        <p:xfrm>
          <a:off x="802573" y="1058855"/>
          <a:ext cx="3500462" cy="214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940"/>
                <a:gridCol w="896561"/>
                <a:gridCol w="1081961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 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Kredi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Not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Tarih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Kimya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Biyoloji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Matematik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11 Dikdörtgen"/>
          <p:cNvSpPr/>
          <p:nvPr/>
        </p:nvSpPr>
        <p:spPr>
          <a:xfrm>
            <a:off x="4629150" y="1058855"/>
            <a:ext cx="42148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Yandaki tabloda 4 dersin kredileri ve bir öğrencinin bu derslerden aldığı notlar gösterilmiştir.</a:t>
            </a:r>
          </a:p>
          <a:p>
            <a:endParaRPr lang="tr-TR" sz="2000" dirty="0" smtClean="0"/>
          </a:p>
          <a:p>
            <a:r>
              <a:rPr lang="tr-TR" sz="2000" b="1" dirty="0" smtClean="0"/>
              <a:t>Öğrencinin ağırlıklı ortalaması kaçtır?</a:t>
            </a:r>
          </a:p>
        </p:txBody>
      </p:sp>
      <p:pic>
        <p:nvPicPr>
          <p:cNvPr id="8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2573" y="3501008"/>
            <a:ext cx="1296144" cy="568292"/>
          </a:xfrm>
          <a:prstGeom prst="rect">
            <a:avLst/>
          </a:prstGeom>
          <a:noFill/>
        </p:spPr>
      </p:pic>
      <p:graphicFrame>
        <p:nvGraphicFramePr>
          <p:cNvPr id="9" name="7 Tablo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94434499"/>
              </p:ext>
            </p:extLst>
          </p:nvPr>
        </p:nvGraphicFramePr>
        <p:xfrm>
          <a:off x="899592" y="4175140"/>
          <a:ext cx="511256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593"/>
                <a:gridCol w="1070728"/>
                <a:gridCol w="928103"/>
                <a:gridCol w="1296144"/>
              </a:tblGrid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Puan (x)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Kredi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Not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>
                          <a:latin typeface="+mj-lt"/>
                        </a:rPr>
                        <a:t>NotxKredi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Fizik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Kimya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Biyoloji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Matematik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Toplam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44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531214226"/>
              </p:ext>
            </p:extLst>
          </p:nvPr>
        </p:nvGraphicFramePr>
        <p:xfrm>
          <a:off x="4629150" y="3239529"/>
          <a:ext cx="3977342" cy="72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9" name="Equation" r:id="rId12" imgW="2361960" imgH="457200" progId="Equation.DSMT4">
                  <p:embed/>
                </p:oleObj>
              </mc:Choice>
              <mc:Fallback>
                <p:oleObj name="Equation" r:id="rId12" imgW="23619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150" y="3239529"/>
                        <a:ext cx="3977342" cy="726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Başlık"/>
          <p:cNvSpPr txBox="1">
            <a:spLocks/>
          </p:cNvSpPr>
          <p:nvPr/>
        </p:nvSpPr>
        <p:spPr bwMode="auto">
          <a:xfrm>
            <a:off x="692917" y="251276"/>
            <a:ext cx="414340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AĞIRLIKLI ORTALAMA ÖRNEK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Nesne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114800" y="20320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689"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0320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6 Nesne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514850" y="20415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690" name="Equation" r:id="rId7" imgW="914400" imgH="198720" progId="Equation.DSMT4">
                  <p:embed/>
                </p:oleObj>
              </mc:Choice>
              <mc:Fallback>
                <p:oleObj name="Equation" r:id="rId7" imgW="914400" imgH="19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20415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11 Dikdörtgen"/>
          <p:cNvSpPr/>
          <p:nvPr/>
        </p:nvSpPr>
        <p:spPr>
          <a:xfrm>
            <a:off x="815627" y="1124744"/>
            <a:ext cx="80413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İkinci </a:t>
            </a:r>
            <a:r>
              <a:rPr lang="tr-TR" sz="2000" dirty="0"/>
              <a:t>yarıyılda aldığı fizik dersindeki yazılı, sözlü ve ödev </a:t>
            </a:r>
            <a:r>
              <a:rPr lang="tr-TR" sz="2000" dirty="0" smtClean="0"/>
              <a:t>notu ağırlıkları sırasıyla %</a:t>
            </a:r>
            <a:r>
              <a:rPr lang="tr-TR" sz="2000" dirty="0"/>
              <a:t>50, %30 ve %20 </a:t>
            </a:r>
            <a:r>
              <a:rPr lang="tr-TR" sz="2000" dirty="0" smtClean="0"/>
              <a:t>olarak belirlenmiştir. </a:t>
            </a:r>
          </a:p>
          <a:p>
            <a:endParaRPr lang="tr-TR" sz="2000" dirty="0"/>
          </a:p>
          <a:p>
            <a:r>
              <a:rPr lang="tr-TR" sz="2000" b="1" dirty="0" smtClean="0"/>
              <a:t>Yazılı sınav notu 7</a:t>
            </a:r>
            <a:r>
              <a:rPr lang="tr-TR" sz="2000" b="1" dirty="0"/>
              <a:t>, </a:t>
            </a:r>
            <a:r>
              <a:rPr lang="tr-TR" sz="2000" b="1" dirty="0" smtClean="0"/>
              <a:t>sözlü sınav notu 9</a:t>
            </a:r>
            <a:r>
              <a:rPr lang="tr-TR" sz="2000" b="1" dirty="0"/>
              <a:t>, </a:t>
            </a:r>
            <a:r>
              <a:rPr lang="tr-TR" sz="2000" b="1" dirty="0" smtClean="0"/>
              <a:t>ödev notu 8 olan bir </a:t>
            </a:r>
            <a:r>
              <a:rPr lang="tr-TR" sz="2000" b="1" dirty="0"/>
              <a:t>öğrencinin fizik dersi ağırlıklı not </a:t>
            </a:r>
            <a:r>
              <a:rPr lang="tr-TR" sz="2000" b="1" dirty="0" smtClean="0"/>
              <a:t>ortalaması kaçtır?</a:t>
            </a:r>
          </a:p>
        </p:txBody>
      </p:sp>
      <p:pic>
        <p:nvPicPr>
          <p:cNvPr id="8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3501008"/>
            <a:ext cx="1296144" cy="568292"/>
          </a:xfrm>
          <a:prstGeom prst="rect">
            <a:avLst/>
          </a:prstGeom>
          <a:noFill/>
        </p:spPr>
      </p:pic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4221088"/>
            <a:ext cx="53149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6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Çentikli Sağ Ok"/>
          <p:cNvSpPr/>
          <p:nvPr>
            <p:custDataLst>
              <p:tags r:id="rId1"/>
            </p:custDataLst>
          </p:nvPr>
        </p:nvSpPr>
        <p:spPr>
          <a:xfrm>
            <a:off x="685278" y="1561039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6" name="15 Dikdörtgen"/>
          <p:cNvSpPr/>
          <p:nvPr/>
        </p:nvSpPr>
        <p:spPr>
          <a:xfrm>
            <a:off x="1259632" y="1537575"/>
            <a:ext cx="8072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Bir puan ya da veri dağılımında en çok tekrar edilen, yani frekansı en yüksek olan değere </a:t>
            </a:r>
            <a:r>
              <a:rPr lang="tr-TR" sz="2400" dirty="0" err="1" smtClean="0">
                <a:solidFill>
                  <a:srgbClr val="C00000"/>
                </a:solidFill>
              </a:rPr>
              <a:t>mod</a:t>
            </a:r>
            <a:r>
              <a:rPr lang="tr-TR" sz="2400" dirty="0" smtClean="0"/>
              <a:t> denir.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857224" y="692696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MOD (TEPE DEĞER)</a:t>
            </a:r>
          </a:p>
        </p:txBody>
      </p:sp>
      <p:sp>
        <p:nvSpPr>
          <p:cNvPr id="6" name="5 Dikdörtgen"/>
          <p:cNvSpPr/>
          <p:nvPr/>
        </p:nvSpPr>
        <p:spPr>
          <a:xfrm>
            <a:off x="869069" y="3632674"/>
            <a:ext cx="87154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12, 12, 13, 14, 23, 23, 23, 32, 45, 56, 56, veri grubunun </a:t>
            </a:r>
            <a:r>
              <a:rPr lang="tr-TR" sz="2000" b="1" dirty="0" err="1" smtClean="0"/>
              <a:t>modu</a:t>
            </a:r>
            <a:r>
              <a:rPr lang="tr-TR" sz="2000" b="1" dirty="0" smtClean="0"/>
              <a:t> kaçtır?</a:t>
            </a:r>
          </a:p>
        </p:txBody>
      </p:sp>
      <p:pic>
        <p:nvPicPr>
          <p:cNvPr id="7" name="Picture 2" descr="D:\ppt_clipart\örn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2791" y="2729502"/>
            <a:ext cx="1525848" cy="669006"/>
          </a:xfrm>
          <a:prstGeom prst="rect">
            <a:avLst/>
          </a:prstGeom>
          <a:noFill/>
        </p:spPr>
      </p:pic>
      <p:pic>
        <p:nvPicPr>
          <p:cNvPr id="9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5322" y="4356664"/>
            <a:ext cx="1558532" cy="683336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376688"/>
            <a:ext cx="5301249" cy="32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8 Oval"/>
          <p:cNvSpPr/>
          <p:nvPr/>
        </p:nvSpPr>
        <p:spPr>
          <a:xfrm>
            <a:off x="2725448" y="5305250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9 Oval"/>
          <p:cNvSpPr/>
          <p:nvPr/>
        </p:nvSpPr>
        <p:spPr>
          <a:xfrm>
            <a:off x="3677300" y="5301208"/>
            <a:ext cx="428628" cy="4367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1 Oval"/>
          <p:cNvSpPr/>
          <p:nvPr/>
        </p:nvSpPr>
        <p:spPr>
          <a:xfrm>
            <a:off x="3217140" y="5305250"/>
            <a:ext cx="428628" cy="4367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0 Dikdörtgen"/>
          <p:cNvSpPr/>
          <p:nvPr/>
        </p:nvSpPr>
        <p:spPr>
          <a:xfrm>
            <a:off x="6614632" y="5305250"/>
            <a:ext cx="1237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</a:rPr>
              <a:t>mod</a:t>
            </a:r>
            <a:r>
              <a:rPr lang="tr-TR" sz="2000" b="1" dirty="0" smtClean="0">
                <a:solidFill>
                  <a:srgbClr val="FF0000"/>
                </a:solidFill>
              </a:rPr>
              <a:t>: 23 </a:t>
            </a:r>
            <a:endParaRPr lang="tr-T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15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5" grpId="0"/>
      <p:bldP spid="6" grpId="0"/>
      <p:bldP spid="11" grpId="0" animBg="1"/>
      <p:bldP spid="12" grpId="0" animBg="1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1572" y="116632"/>
            <a:ext cx="1741872" cy="763722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681572" y="4043509"/>
            <a:ext cx="40719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Tablodaki verilere göre bu dağılımın </a:t>
            </a:r>
            <a:r>
              <a:rPr lang="tr-TR" sz="2000" b="1" dirty="0" err="1" smtClean="0"/>
              <a:t>modu</a:t>
            </a:r>
            <a:r>
              <a:rPr lang="tr-TR" sz="2000" b="1" dirty="0" smtClean="0"/>
              <a:t> kaçtır?</a:t>
            </a: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5582090"/>
              </p:ext>
            </p:extLst>
          </p:nvPr>
        </p:nvGraphicFramePr>
        <p:xfrm>
          <a:off x="688468" y="1052736"/>
          <a:ext cx="2880321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5"/>
                <a:gridCol w="1584176"/>
              </a:tblGrid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Puan (x)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Frekans (f)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67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56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5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299792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8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681572" y="4950269"/>
            <a:ext cx="4145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Tabloda verilen puanlardan frekansı en yüksek olan puan </a:t>
            </a:r>
            <a:r>
              <a:rPr lang="tr-TR" b="1" dirty="0" smtClean="0">
                <a:solidFill>
                  <a:srgbClr val="FF0000"/>
                </a:solidFill>
              </a:rPr>
              <a:t>56</a:t>
            </a:r>
            <a:r>
              <a:rPr lang="tr-TR" b="1" dirty="0" smtClean="0">
                <a:solidFill>
                  <a:schemeClr val="accent1"/>
                </a:solidFill>
              </a:rPr>
              <a:t>’</a:t>
            </a:r>
            <a:r>
              <a:rPr lang="tr-TR" b="1" dirty="0" smtClean="0">
                <a:solidFill>
                  <a:schemeClr val="tx2"/>
                </a:solidFill>
              </a:rPr>
              <a:t>dır.</a:t>
            </a:r>
          </a:p>
        </p:txBody>
      </p:sp>
      <p:pic>
        <p:nvPicPr>
          <p:cNvPr id="10" name="Picture 2" descr="D:\ppt_clipart\örne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3233" y="147857"/>
            <a:ext cx="1541080" cy="675685"/>
          </a:xfrm>
          <a:prstGeom prst="rect">
            <a:avLst/>
          </a:prstGeom>
          <a:noFill/>
        </p:spPr>
      </p:pic>
      <p:graphicFrame>
        <p:nvGraphicFramePr>
          <p:cNvPr id="11" name="4 Tablo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08683245"/>
              </p:ext>
            </p:extLst>
          </p:nvPr>
        </p:nvGraphicFramePr>
        <p:xfrm>
          <a:off x="5033233" y="1024884"/>
          <a:ext cx="2655636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298314"/>
              </a:tblGrid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Puan</a:t>
                      </a:r>
                    </a:p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 (x)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Frekans (f)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45-51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38-44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31-37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9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24-30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2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17-23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5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10-16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8</a:t>
                      </a:r>
                      <a:endParaRPr lang="tr-TR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7 Dikdörtgen"/>
          <p:cNvSpPr/>
          <p:nvPr/>
        </p:nvSpPr>
        <p:spPr>
          <a:xfrm>
            <a:off x="5033233" y="4073405"/>
            <a:ext cx="4071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Tablodaki verilerin </a:t>
            </a:r>
            <a:r>
              <a:rPr lang="tr-TR" sz="2000" b="1" dirty="0" err="1" smtClean="0"/>
              <a:t>modu</a:t>
            </a:r>
            <a:r>
              <a:rPr lang="tr-TR" sz="2000" b="1" dirty="0" smtClean="0"/>
              <a:t> kaçtır?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31-37  puan aralığı ya da </a:t>
            </a:r>
            <a:endParaRPr lang="tr-TR" sz="2000" b="1" dirty="0"/>
          </a:p>
        </p:txBody>
      </p:sp>
      <p:graphicFrame>
        <p:nvGraphicFramePr>
          <p:cNvPr id="13" name="8 Nesne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67975472"/>
              </p:ext>
            </p:extLst>
          </p:nvPr>
        </p:nvGraphicFramePr>
        <p:xfrm>
          <a:off x="5803773" y="5431049"/>
          <a:ext cx="1766958" cy="883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23" name="Equation" r:id="rId8" imgW="787320" imgH="393480" progId="Equation.DSMT4">
                  <p:embed/>
                </p:oleObj>
              </mc:Choice>
              <mc:Fallback>
                <p:oleObj name="Equation" r:id="rId8" imgW="7873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773" y="5431049"/>
                        <a:ext cx="1766958" cy="88347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75742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Başlık"/>
          <p:cNvSpPr txBox="1">
            <a:spLocks/>
          </p:cNvSpPr>
          <p:nvPr/>
        </p:nvSpPr>
        <p:spPr bwMode="auto">
          <a:xfrm>
            <a:off x="457200" y="404664"/>
            <a:ext cx="82296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Grafiklerde </a:t>
            </a:r>
            <a:r>
              <a:rPr lang="tr-TR" sz="2800" b="1" noProof="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</a:t>
            </a: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od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bulma</a:t>
            </a:r>
          </a:p>
        </p:txBody>
      </p:sp>
      <p:pic>
        <p:nvPicPr>
          <p:cNvPr id="133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415792" cy="29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31889"/>
            <a:ext cx="3092376" cy="302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92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makif\ppt\dikka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63117"/>
            <a:ext cx="1940941" cy="851003"/>
          </a:xfrm>
          <a:prstGeom prst="rect">
            <a:avLst/>
          </a:prstGeom>
          <a:noFill/>
        </p:spPr>
      </p:pic>
      <p:sp>
        <p:nvSpPr>
          <p:cNvPr id="3" name="2 Çentikli Sağ Ok"/>
          <p:cNvSpPr/>
          <p:nvPr>
            <p:custDataLst>
              <p:tags r:id="rId1"/>
            </p:custDataLst>
          </p:nvPr>
        </p:nvSpPr>
        <p:spPr>
          <a:xfrm>
            <a:off x="611560" y="1916262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254502" y="1844824"/>
            <a:ext cx="78581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 smtClean="0"/>
              <a:t>Bir puan dağılımında, </a:t>
            </a:r>
            <a:r>
              <a:rPr lang="tr-TR" sz="2200" dirty="0" smtClean="0">
                <a:solidFill>
                  <a:srgbClr val="FF0000"/>
                </a:solidFill>
              </a:rPr>
              <a:t>bütün puanların frekansları ayn</a:t>
            </a:r>
            <a:r>
              <a:rPr lang="tr-TR" sz="2200" dirty="0" smtClean="0"/>
              <a:t>ı ise bu puan dağılımının </a:t>
            </a:r>
            <a:r>
              <a:rPr lang="tr-TR" sz="2200" b="1" dirty="0" err="1" smtClean="0"/>
              <a:t>modu</a:t>
            </a:r>
            <a:r>
              <a:rPr lang="tr-TR" sz="2200" b="1" dirty="0" smtClean="0"/>
              <a:t> yoktur. </a:t>
            </a:r>
          </a:p>
          <a:p>
            <a:r>
              <a:rPr lang="tr-TR" sz="2200" dirty="0" smtClean="0"/>
              <a:t>(1, 1, 1, 1, 2, 2, 2, 2, 3, 3, 3, 3)</a:t>
            </a:r>
          </a:p>
          <a:p>
            <a:endParaRPr lang="tr-TR" sz="2200" dirty="0" smtClean="0"/>
          </a:p>
        </p:txBody>
      </p:sp>
      <p:sp>
        <p:nvSpPr>
          <p:cNvPr id="5" name="4 Dikdörtgen"/>
          <p:cNvSpPr/>
          <p:nvPr/>
        </p:nvSpPr>
        <p:spPr>
          <a:xfrm>
            <a:off x="1254502" y="3273584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 smtClean="0"/>
              <a:t>Bir puan dağılımında </a:t>
            </a:r>
            <a:r>
              <a:rPr lang="tr-TR" sz="2200" dirty="0" smtClean="0">
                <a:solidFill>
                  <a:srgbClr val="FF0000"/>
                </a:solidFill>
              </a:rPr>
              <a:t>ardışık iki değer en büyük ve eşit </a:t>
            </a:r>
            <a:r>
              <a:rPr lang="tr-TR" sz="2200" dirty="0" smtClean="0"/>
              <a:t>frekansa sahipse, </a:t>
            </a:r>
            <a:r>
              <a:rPr lang="tr-TR" sz="2200" b="1" dirty="0" err="1" smtClean="0"/>
              <a:t>mod</a:t>
            </a:r>
            <a:r>
              <a:rPr lang="tr-TR" sz="2200" b="1" dirty="0" smtClean="0"/>
              <a:t> bu iki değerin ortalamasına eşittir.</a:t>
            </a:r>
          </a:p>
          <a:p>
            <a:r>
              <a:rPr lang="tr-TR" sz="2200" dirty="0" smtClean="0"/>
              <a:t>(1, 2, 2, 3, </a:t>
            </a:r>
            <a:r>
              <a:rPr lang="tr-TR" sz="2200" u="sng" dirty="0" smtClean="0"/>
              <a:t>5, 5, 5, 5</a:t>
            </a:r>
            <a:r>
              <a:rPr lang="tr-TR" sz="2200" dirty="0" smtClean="0"/>
              <a:t>, </a:t>
            </a:r>
            <a:r>
              <a:rPr lang="tr-TR" sz="2200" u="sng" dirty="0" smtClean="0"/>
              <a:t>6, 6, 6, 6</a:t>
            </a:r>
            <a:r>
              <a:rPr lang="tr-TR" sz="2200" dirty="0" smtClean="0"/>
              <a:t>, 7, 8, 8, 9)  </a:t>
            </a:r>
            <a:r>
              <a:rPr lang="tr-TR" sz="2200" dirty="0" err="1" smtClean="0"/>
              <a:t>Mod</a:t>
            </a:r>
            <a:r>
              <a:rPr lang="tr-TR" sz="2200" dirty="0" smtClean="0"/>
              <a:t>: 5.5</a:t>
            </a:r>
          </a:p>
          <a:p>
            <a:endParaRPr lang="tr-TR" sz="2200" dirty="0"/>
          </a:p>
        </p:txBody>
      </p:sp>
      <p:sp>
        <p:nvSpPr>
          <p:cNvPr id="6" name="5 Çentikli Sağ Ok"/>
          <p:cNvSpPr/>
          <p:nvPr>
            <p:custDataLst>
              <p:tags r:id="rId2"/>
            </p:custDataLst>
          </p:nvPr>
        </p:nvSpPr>
        <p:spPr>
          <a:xfrm>
            <a:off x="611560" y="3345022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7" name="6 Çentikli Sağ Ok"/>
          <p:cNvSpPr/>
          <p:nvPr>
            <p:custDataLst>
              <p:tags r:id="rId3"/>
            </p:custDataLst>
          </p:nvPr>
        </p:nvSpPr>
        <p:spPr>
          <a:xfrm>
            <a:off x="611560" y="4845220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1254502" y="4845220"/>
            <a:ext cx="77153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 smtClean="0"/>
              <a:t>Bir puan </a:t>
            </a:r>
            <a:r>
              <a:rPr lang="tr-TR" sz="2200" dirty="0" smtClean="0">
                <a:solidFill>
                  <a:srgbClr val="FF0000"/>
                </a:solidFill>
              </a:rPr>
              <a:t>dağılımında ardışık olmayan iki değer en büyük ve eşit </a:t>
            </a:r>
            <a:r>
              <a:rPr lang="tr-TR" sz="2200" dirty="0" smtClean="0"/>
              <a:t>frekansa sahipse bu dağılımın </a:t>
            </a:r>
            <a:r>
              <a:rPr lang="tr-TR" sz="2200" b="1" dirty="0" smtClean="0"/>
              <a:t>iki farklı </a:t>
            </a:r>
            <a:r>
              <a:rPr lang="tr-TR" sz="2200" b="1" dirty="0" err="1" smtClean="0"/>
              <a:t>modu</a:t>
            </a:r>
            <a:r>
              <a:rPr lang="tr-TR" sz="2200" b="1" dirty="0" smtClean="0"/>
              <a:t> olur.</a:t>
            </a:r>
          </a:p>
          <a:p>
            <a:r>
              <a:rPr lang="tr-TR" sz="2200" dirty="0" smtClean="0"/>
              <a:t>(1, 2, 3, </a:t>
            </a:r>
            <a:r>
              <a:rPr lang="tr-TR" sz="2200" u="sng" dirty="0" smtClean="0"/>
              <a:t>5, 5, 5</a:t>
            </a:r>
            <a:r>
              <a:rPr lang="tr-TR" sz="2200" dirty="0" smtClean="0"/>
              <a:t>, 7, 8, </a:t>
            </a:r>
            <a:r>
              <a:rPr lang="tr-TR" sz="2200" u="sng" dirty="0" smtClean="0"/>
              <a:t>9, 9, 9</a:t>
            </a:r>
            <a:r>
              <a:rPr lang="tr-TR" sz="2200" dirty="0" smtClean="0"/>
              <a:t>)	</a:t>
            </a:r>
            <a:r>
              <a:rPr lang="tr-TR" sz="2200" dirty="0" err="1" smtClean="0"/>
              <a:t>Mod</a:t>
            </a:r>
            <a:r>
              <a:rPr lang="tr-TR" sz="2200" dirty="0" smtClean="0"/>
              <a:t>: 5 ve 9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84326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90564" y="349796"/>
            <a:ext cx="5200650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987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1052736"/>
            <a:ext cx="8244408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tr-TR" dirty="0"/>
              <a:t> Tepe değer bulunurken sadece en çok tekrarlayan ölçme sonucu alındığından tepe değer kaba ve kullanışsızdır.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tr-TR" dirty="0" smtClean="0"/>
              <a:t>Hesaplaması </a:t>
            </a:r>
            <a:r>
              <a:rPr lang="tr-TR" dirty="0"/>
              <a:t>çok kolaydır.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tr-TR" dirty="0" smtClean="0"/>
              <a:t>Nitel </a:t>
            </a:r>
            <a:r>
              <a:rPr lang="tr-TR" dirty="0"/>
              <a:t>veriler ve sınıflama düzeyindeki ölçme sonuçları </a:t>
            </a:r>
            <a:r>
              <a:rPr lang="tr-TR" dirty="0" smtClean="0"/>
              <a:t>üzerinde de </a:t>
            </a:r>
            <a:r>
              <a:rPr lang="tr-TR" dirty="0"/>
              <a:t>uygulanabilecek </a:t>
            </a:r>
            <a:r>
              <a:rPr lang="tr-TR" dirty="0" smtClean="0"/>
              <a:t>merkezi </a:t>
            </a:r>
            <a:r>
              <a:rPr lang="tr-TR" dirty="0"/>
              <a:t>eğilim ölçüsüdür. 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tr-TR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tr-TR" dirty="0" smtClean="0"/>
              <a:t>Veri setindeki aşırı uç değerlerden etkilenmez.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tr-TR" dirty="0" smtClean="0"/>
              <a:t>Veri </a:t>
            </a:r>
            <a:r>
              <a:rPr lang="tr-TR" dirty="0"/>
              <a:t>grubundaki en ufak değişiklik tepe değerin beklenmedik şekilde değişmesine yol açtığı için tepe değer küçük değişikliklere duyarlıdır ve bu yüzden kullanışsızdır. </a:t>
            </a:r>
          </a:p>
        </p:txBody>
      </p:sp>
      <p:sp>
        <p:nvSpPr>
          <p:cNvPr id="3" name="4 Dikdörtgen"/>
          <p:cNvSpPr/>
          <p:nvPr/>
        </p:nvSpPr>
        <p:spPr>
          <a:xfrm>
            <a:off x="714348" y="404664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 smtClean="0">
                <a:solidFill>
                  <a:srgbClr val="C00000"/>
                </a:solidFill>
              </a:rPr>
              <a:t>Modun</a:t>
            </a:r>
            <a:r>
              <a:rPr lang="tr-TR" sz="2400" b="1" dirty="0" smtClean="0">
                <a:solidFill>
                  <a:srgbClr val="C00000"/>
                </a:solidFill>
              </a:rPr>
              <a:t> Özellikleri</a:t>
            </a:r>
          </a:p>
        </p:txBody>
      </p:sp>
    </p:spTree>
    <p:extLst>
      <p:ext uri="{BB962C8B-B14F-4D97-AF65-F5344CB8AC3E}">
        <p14:creationId xmlns:p14="http://schemas.microsoft.com/office/powerpoint/2010/main" val="149729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Çentikli Sağ Ok"/>
          <p:cNvSpPr/>
          <p:nvPr>
            <p:custDataLst>
              <p:tags r:id="rId2"/>
            </p:custDataLst>
          </p:nvPr>
        </p:nvSpPr>
        <p:spPr>
          <a:xfrm>
            <a:off x="857224" y="1433026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6" name="15 Dikdörtgen"/>
          <p:cNvSpPr/>
          <p:nvPr/>
        </p:nvSpPr>
        <p:spPr>
          <a:xfrm>
            <a:off x="1475656" y="1391550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000" dirty="0"/>
              <a:t>Büyüklük sırasına göre dizilmiş puanlar dizisinin tam </a:t>
            </a:r>
            <a:r>
              <a:rPr lang="tr-TR" altLang="tr-TR" sz="2000" dirty="0" smtClean="0"/>
              <a:t>ortasında yer alan puan </a:t>
            </a:r>
            <a:r>
              <a:rPr lang="tr-TR" altLang="tr-TR" sz="2000" dirty="0" smtClean="0">
                <a:solidFill>
                  <a:srgbClr val="FF0000"/>
                </a:solidFill>
              </a:rPr>
              <a:t>medyan</a:t>
            </a:r>
            <a:r>
              <a:rPr lang="tr-TR" altLang="tr-TR" sz="2000" dirty="0" smtClean="0"/>
              <a:t> olarak tanımlanır. Yani dağılımı tam ortadan ikiye bölen puandır.</a:t>
            </a:r>
            <a:endParaRPr lang="tr-TR" sz="2000" dirty="0" smtClean="0"/>
          </a:p>
        </p:txBody>
      </p:sp>
      <p:sp>
        <p:nvSpPr>
          <p:cNvPr id="5" name="4 Dikdörtgen"/>
          <p:cNvSpPr/>
          <p:nvPr/>
        </p:nvSpPr>
        <p:spPr>
          <a:xfrm>
            <a:off x="714348" y="620688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MEDYAN (ORTANCA)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6944" y="5505462"/>
            <a:ext cx="3429024" cy="3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5908" y="4653136"/>
            <a:ext cx="3429024" cy="3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5 Dikdörtgen"/>
          <p:cNvSpPr/>
          <p:nvPr/>
        </p:nvSpPr>
        <p:spPr>
          <a:xfrm>
            <a:off x="1046667" y="3426596"/>
            <a:ext cx="807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12, 14, 10, 23, 35, 42, 38, 68, 78  veri grubunun ortancası kaçtır?</a:t>
            </a: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35158218"/>
              </p:ext>
            </p:extLst>
          </p:nvPr>
        </p:nvGraphicFramePr>
        <p:xfrm>
          <a:off x="5163810" y="4208004"/>
          <a:ext cx="2805113" cy="828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92" name="Equation" r:id="rId6" imgW="1333440" imgH="393480" progId="Equation.DSMT4">
                  <p:embed/>
                </p:oleObj>
              </mc:Choice>
              <mc:Fallback>
                <p:oleObj name="Equation" r:id="rId6" imgW="13334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3810" y="4208004"/>
                        <a:ext cx="2805113" cy="828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0 Oval"/>
          <p:cNvSpPr/>
          <p:nvPr/>
        </p:nvSpPr>
        <p:spPr>
          <a:xfrm>
            <a:off x="2488579" y="4591424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7" name="14 Düz Bağlayıcı"/>
          <p:cNvCxnSpPr/>
          <p:nvPr/>
        </p:nvCxnSpPr>
        <p:spPr>
          <a:xfrm rot="16200000" flipH="1">
            <a:off x="948025" y="5587370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6 Düz Bağlayıcı"/>
          <p:cNvCxnSpPr/>
          <p:nvPr/>
        </p:nvCxnSpPr>
        <p:spPr>
          <a:xfrm rot="16200000" flipH="1">
            <a:off x="4019859" y="5555838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7 Düz Bağlayıcı"/>
          <p:cNvCxnSpPr/>
          <p:nvPr/>
        </p:nvCxnSpPr>
        <p:spPr>
          <a:xfrm rot="16200000" flipH="1">
            <a:off x="1336747" y="5587370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8 Düz Bağlayıcı"/>
          <p:cNvCxnSpPr/>
          <p:nvPr/>
        </p:nvCxnSpPr>
        <p:spPr>
          <a:xfrm rot="16200000" flipH="1">
            <a:off x="3606997" y="5515932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19 Düz Bağlayıcı"/>
          <p:cNvCxnSpPr/>
          <p:nvPr/>
        </p:nvCxnSpPr>
        <p:spPr>
          <a:xfrm rot="16200000" flipH="1">
            <a:off x="1757983" y="5587370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0 Düz Bağlayıcı"/>
          <p:cNvCxnSpPr/>
          <p:nvPr/>
        </p:nvCxnSpPr>
        <p:spPr>
          <a:xfrm rot="16200000" flipH="1">
            <a:off x="3273947" y="5571604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1 Düz Bağlayıcı"/>
          <p:cNvCxnSpPr/>
          <p:nvPr/>
        </p:nvCxnSpPr>
        <p:spPr>
          <a:xfrm rot="16200000" flipH="1">
            <a:off x="2122565" y="5587370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2 Düz Bağlayıcı"/>
          <p:cNvCxnSpPr/>
          <p:nvPr/>
        </p:nvCxnSpPr>
        <p:spPr>
          <a:xfrm rot="16200000" flipH="1">
            <a:off x="2876851" y="5571604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3 Oval"/>
          <p:cNvSpPr/>
          <p:nvPr/>
        </p:nvSpPr>
        <p:spPr>
          <a:xfrm>
            <a:off x="2459802" y="5448681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/>
          <p:cNvSpPr txBox="1"/>
          <p:nvPr/>
        </p:nvSpPr>
        <p:spPr>
          <a:xfrm>
            <a:off x="7861399" y="441170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. değer</a:t>
            </a:r>
            <a:endParaRPr lang="tr-TR" dirty="0"/>
          </a:p>
        </p:txBody>
      </p:sp>
      <p:pic>
        <p:nvPicPr>
          <p:cNvPr id="27" name="Picture 2" descr="D:\ppt_clipart\örne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9172" y="2475008"/>
            <a:ext cx="1817482" cy="796873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2692047" y="2723329"/>
            <a:ext cx="217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FF0000"/>
                </a:solidFill>
              </a:rPr>
              <a:t>Veri sayısı tek ise;</a:t>
            </a:r>
            <a:endParaRPr lang="tr-TR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5" grpId="0"/>
      <p:bldP spid="12" grpId="0"/>
      <p:bldP spid="15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632" y="4787617"/>
            <a:ext cx="3738003" cy="34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5965" y="3789040"/>
            <a:ext cx="3738003" cy="34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377" y="553834"/>
            <a:ext cx="2052990" cy="900131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804498" y="1799903"/>
            <a:ext cx="83582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12, 14, 10, 23, 36, 42, 38, 68, 78, 89  veri grubunun ortancası kaçtır?</a:t>
            </a:r>
          </a:p>
        </p:txBody>
      </p:sp>
      <p:pic>
        <p:nvPicPr>
          <p:cNvPr id="7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732" y="2661309"/>
            <a:ext cx="1767238" cy="774843"/>
          </a:xfrm>
          <a:prstGeom prst="rect">
            <a:avLst/>
          </a:prstGeom>
          <a:noFill/>
        </p:spPr>
      </p:pic>
      <p:graphicFrame>
        <p:nvGraphicFramePr>
          <p:cNvPr id="25" name="24 Nesne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339747"/>
              </p:ext>
            </p:extLst>
          </p:nvPr>
        </p:nvGraphicFramePr>
        <p:xfrm>
          <a:off x="5148064" y="3576032"/>
          <a:ext cx="3702254" cy="750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" name="Equation" r:id="rId9" imgW="1942920" imgH="393480" progId="Equation.DSMT4">
                  <p:embed/>
                </p:oleObj>
              </mc:Choice>
              <mc:Fallback>
                <p:oleObj name="Equation" r:id="rId9" imgW="1942920" imgH="393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3576032"/>
                        <a:ext cx="3702254" cy="75013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26 Nesne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70724617"/>
              </p:ext>
            </p:extLst>
          </p:nvPr>
        </p:nvGraphicFramePr>
        <p:xfrm>
          <a:off x="5999679" y="4763284"/>
          <a:ext cx="1740673" cy="85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1" name="Equation" r:id="rId11" imgW="799920" imgH="393480" progId="Equation.DSMT4">
                  <p:embed/>
                </p:oleObj>
              </mc:Choice>
              <mc:Fallback>
                <p:oleObj name="Equation" r:id="rId11" imgW="79992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9679" y="4763284"/>
                        <a:ext cx="1740673" cy="85652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10 Oval"/>
          <p:cNvSpPr/>
          <p:nvPr/>
        </p:nvSpPr>
        <p:spPr>
          <a:xfrm>
            <a:off x="2014115" y="3822106"/>
            <a:ext cx="386657" cy="3122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14 Düz Bağlayıcı"/>
          <p:cNvCxnSpPr/>
          <p:nvPr/>
        </p:nvCxnSpPr>
        <p:spPr>
          <a:xfrm>
            <a:off x="590184" y="4738791"/>
            <a:ext cx="214314" cy="4286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Bağlayıcı"/>
          <p:cNvCxnSpPr/>
          <p:nvPr/>
        </p:nvCxnSpPr>
        <p:spPr>
          <a:xfrm rot="16200000" flipH="1">
            <a:off x="3893339" y="4876844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Düz Bağlayıcı"/>
          <p:cNvCxnSpPr/>
          <p:nvPr/>
        </p:nvCxnSpPr>
        <p:spPr>
          <a:xfrm>
            <a:off x="928662" y="4738791"/>
            <a:ext cx="214314" cy="4286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Düz Bağlayıcı"/>
          <p:cNvCxnSpPr/>
          <p:nvPr/>
        </p:nvCxnSpPr>
        <p:spPr>
          <a:xfrm>
            <a:off x="3643306" y="4738791"/>
            <a:ext cx="214314" cy="4286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Düz Bağlayıcı"/>
          <p:cNvCxnSpPr/>
          <p:nvPr/>
        </p:nvCxnSpPr>
        <p:spPr>
          <a:xfrm>
            <a:off x="3214678" y="4738792"/>
            <a:ext cx="214314" cy="4286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Düz Bağlayıcı"/>
          <p:cNvCxnSpPr/>
          <p:nvPr/>
        </p:nvCxnSpPr>
        <p:spPr>
          <a:xfrm>
            <a:off x="2857488" y="4738791"/>
            <a:ext cx="214314" cy="4286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Oval"/>
          <p:cNvSpPr/>
          <p:nvPr/>
        </p:nvSpPr>
        <p:spPr>
          <a:xfrm>
            <a:off x="2317569" y="4748368"/>
            <a:ext cx="454231" cy="355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25 Oval"/>
          <p:cNvSpPr/>
          <p:nvPr/>
        </p:nvSpPr>
        <p:spPr>
          <a:xfrm>
            <a:off x="2387608" y="3822338"/>
            <a:ext cx="394049" cy="2881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9" name="28 Düz Bağlayıcı"/>
          <p:cNvCxnSpPr/>
          <p:nvPr/>
        </p:nvCxnSpPr>
        <p:spPr>
          <a:xfrm rot="16200000" flipH="1">
            <a:off x="1178695" y="4872589"/>
            <a:ext cx="428628" cy="21431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Oval"/>
          <p:cNvSpPr/>
          <p:nvPr/>
        </p:nvSpPr>
        <p:spPr>
          <a:xfrm>
            <a:off x="1979138" y="4725144"/>
            <a:ext cx="386657" cy="4077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8" name="27 Düz Bağlayıcı"/>
          <p:cNvCxnSpPr/>
          <p:nvPr/>
        </p:nvCxnSpPr>
        <p:spPr>
          <a:xfrm>
            <a:off x="1714480" y="4738791"/>
            <a:ext cx="214314" cy="4286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etin kutusu 31"/>
          <p:cNvSpPr txBox="1"/>
          <p:nvPr/>
        </p:nvSpPr>
        <p:spPr>
          <a:xfrm>
            <a:off x="2914269" y="819233"/>
            <a:ext cx="2189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FF0000"/>
                </a:solidFill>
              </a:rPr>
              <a:t>Veri sayısı çift ise;</a:t>
            </a:r>
            <a:endParaRPr lang="tr-TR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 animBg="1"/>
      <p:bldP spid="26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714348" y="620688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MEDYAN (ORTANCA)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475656" y="2976196"/>
            <a:ext cx="7468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n </a:t>
            </a:r>
            <a:r>
              <a:rPr lang="tr-TR" sz="2400" b="1" dirty="0">
                <a:solidFill>
                  <a:srgbClr val="C00000"/>
                </a:solidFill>
              </a:rPr>
              <a:t>çift </a:t>
            </a:r>
            <a:r>
              <a:rPr lang="tr-TR" sz="2400" b="1" dirty="0" smtClean="0">
                <a:solidFill>
                  <a:srgbClr val="C00000"/>
                </a:solidFill>
              </a:rPr>
              <a:t>ise;      </a:t>
            </a:r>
            <a:r>
              <a:rPr lang="tr-TR" sz="2400" dirty="0"/>
              <a:t>n/2. ve (n/2)+1. sıradaki değerin </a:t>
            </a:r>
            <a:r>
              <a:rPr lang="tr-TR" sz="2400" dirty="0" smtClean="0"/>
              <a:t> 			ortalamasına </a:t>
            </a:r>
            <a:r>
              <a:rPr lang="tr-TR" sz="2400" dirty="0"/>
              <a:t>karşılık gelir.</a:t>
            </a: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6" name="7 Çentikli Sağ Ok"/>
          <p:cNvSpPr/>
          <p:nvPr>
            <p:custDataLst>
              <p:tags r:id="rId1"/>
            </p:custDataLst>
          </p:nvPr>
        </p:nvSpPr>
        <p:spPr>
          <a:xfrm>
            <a:off x="857224" y="2065101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7" name="7 Çentikli Sağ Ok"/>
          <p:cNvSpPr/>
          <p:nvPr>
            <p:custDataLst>
              <p:tags r:id="rId2"/>
            </p:custDataLst>
          </p:nvPr>
        </p:nvSpPr>
        <p:spPr>
          <a:xfrm>
            <a:off x="857224" y="2992257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00622" y="2060848"/>
            <a:ext cx="58535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n </a:t>
            </a:r>
            <a:r>
              <a:rPr lang="tr-TR" sz="2400" b="1" dirty="0">
                <a:solidFill>
                  <a:srgbClr val="C00000"/>
                </a:solidFill>
              </a:rPr>
              <a:t>tek </a:t>
            </a:r>
            <a:r>
              <a:rPr lang="tr-TR" sz="2400" b="1" dirty="0" smtClean="0">
                <a:solidFill>
                  <a:srgbClr val="C00000"/>
                </a:solidFill>
              </a:rPr>
              <a:t>ise;     </a:t>
            </a:r>
            <a:r>
              <a:rPr lang="tr-TR" sz="2400" dirty="0" smtClean="0"/>
              <a:t>(</a:t>
            </a:r>
            <a:r>
              <a:rPr lang="tr-TR" sz="2400" dirty="0"/>
              <a:t>n+1)/2. değere karşılık gelir.</a:t>
            </a:r>
          </a:p>
        </p:txBody>
      </p:sp>
    </p:spTree>
    <p:extLst>
      <p:ext uri="{BB962C8B-B14F-4D97-AF65-F5344CB8AC3E}">
        <p14:creationId xmlns:p14="http://schemas.microsoft.com/office/powerpoint/2010/main" val="236888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2656"/>
            <a:ext cx="2101912" cy="921581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4932040" y="1781826"/>
            <a:ext cx="40719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Tablodaki verilere göre bu dağılımın ortancası kaçtır?</a:t>
            </a: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2688278"/>
              </p:ext>
            </p:extLst>
          </p:nvPr>
        </p:nvGraphicFramePr>
        <p:xfrm>
          <a:off x="1214984" y="1756408"/>
          <a:ext cx="342902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951"/>
                <a:gridCol w="2017073"/>
              </a:tblGrid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 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Frekans (f)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67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6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56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8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o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66912629"/>
              </p:ext>
            </p:extLst>
          </p:nvPr>
        </p:nvGraphicFramePr>
        <p:xfrm>
          <a:off x="750053" y="3131977"/>
          <a:ext cx="6500857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5"/>
                <a:gridCol w="1357322"/>
                <a:gridCol w="3571900"/>
              </a:tblGrid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 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Frekans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 (f)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67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6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56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8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860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9" y="548680"/>
            <a:ext cx="1857387" cy="814369"/>
          </a:xfrm>
          <a:prstGeom prst="rect">
            <a:avLst/>
          </a:prstGeom>
          <a:noFill/>
        </p:spPr>
      </p:pic>
      <p:graphicFrame>
        <p:nvGraphicFramePr>
          <p:cNvPr id="256002" name="Object 2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71472" y="2143116"/>
          <a:ext cx="1342894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442" name="Equation" r:id="rId8" imgW="596880" imgH="253800" progId="Equation.DSMT4">
                  <p:embed/>
                </p:oleObj>
              </mc:Choice>
              <mc:Fallback>
                <p:oleObj name="Equation" r:id="rId8" imgW="596880" imgH="253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2143116"/>
                        <a:ext cx="1342894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Dikdörtgen"/>
          <p:cNvSpPr/>
          <p:nvPr/>
        </p:nvSpPr>
        <p:spPr>
          <a:xfrm>
            <a:off x="2214546" y="2214554"/>
            <a:ext cx="40719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C00000"/>
                </a:solidFill>
              </a:rPr>
              <a:t>14. ve 15. ortancadır.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3857620" y="5877272"/>
            <a:ext cx="928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1. 2.</a:t>
            </a:r>
          </a:p>
        </p:txBody>
      </p:sp>
      <p:sp>
        <p:nvSpPr>
          <p:cNvPr id="11" name="10 Dikdörtgen"/>
          <p:cNvSpPr/>
          <p:nvPr/>
        </p:nvSpPr>
        <p:spPr>
          <a:xfrm>
            <a:off x="3857652" y="5445224"/>
            <a:ext cx="4071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3. 4. 5. 6. 7.</a:t>
            </a:r>
          </a:p>
        </p:txBody>
      </p:sp>
      <p:sp>
        <p:nvSpPr>
          <p:cNvPr id="12" name="11 Dikdörtgen"/>
          <p:cNvSpPr/>
          <p:nvPr/>
        </p:nvSpPr>
        <p:spPr>
          <a:xfrm>
            <a:off x="3857620" y="5085184"/>
            <a:ext cx="4071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8. 9.</a:t>
            </a:r>
          </a:p>
        </p:txBody>
      </p:sp>
      <p:sp>
        <p:nvSpPr>
          <p:cNvPr id="13" name="12 Dikdörtgen"/>
          <p:cNvSpPr/>
          <p:nvPr/>
        </p:nvSpPr>
        <p:spPr>
          <a:xfrm>
            <a:off x="3779912" y="4715852"/>
            <a:ext cx="4071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10. 11. 12. 13. 14.</a:t>
            </a:r>
          </a:p>
        </p:txBody>
      </p:sp>
      <p:sp>
        <p:nvSpPr>
          <p:cNvPr id="14" name="13 Dikdörtgen"/>
          <p:cNvSpPr/>
          <p:nvPr/>
        </p:nvSpPr>
        <p:spPr>
          <a:xfrm>
            <a:off x="3786182" y="4293096"/>
            <a:ext cx="4071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15. 16. 17. 18. 19. 20. 21. 22.</a:t>
            </a:r>
          </a:p>
        </p:txBody>
      </p:sp>
      <p:sp>
        <p:nvSpPr>
          <p:cNvPr id="15" name="14 Dikdörtgen"/>
          <p:cNvSpPr/>
          <p:nvPr/>
        </p:nvSpPr>
        <p:spPr>
          <a:xfrm>
            <a:off x="3786182" y="3861048"/>
            <a:ext cx="4071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2"/>
                </a:solidFill>
              </a:rPr>
              <a:t>23. 24. 25. 26. 27. 28. </a:t>
            </a:r>
          </a:p>
        </p:txBody>
      </p:sp>
      <p:graphicFrame>
        <p:nvGraphicFramePr>
          <p:cNvPr id="256003" name="Object 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44778270"/>
              </p:ext>
            </p:extLst>
          </p:nvPr>
        </p:nvGraphicFramePr>
        <p:xfrm>
          <a:off x="5436096" y="2064535"/>
          <a:ext cx="2918698" cy="742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443" name="Equation" r:id="rId10" imgW="1549080" imgH="393480" progId="Equation.DSMT4">
                  <p:embed/>
                </p:oleObj>
              </mc:Choice>
              <mc:Fallback>
                <p:oleObj name="Equation" r:id="rId10" imgW="15490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064535"/>
                        <a:ext cx="2918698" cy="74264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6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2 Metin Yer Tutucusu"/>
          <p:cNvSpPr>
            <a:spLocks noGrp="1"/>
          </p:cNvSpPr>
          <p:nvPr>
            <p:ph type="body" sz="half" idx="1"/>
          </p:nvPr>
        </p:nvSpPr>
        <p:spPr>
          <a:xfrm>
            <a:off x="539552" y="1772816"/>
            <a:ext cx="8472488" cy="4525963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q"/>
            </a:pPr>
            <a:r>
              <a:rPr lang="tr-TR" altLang="tr-TR" sz="2800" i="0" dirty="0" smtClean="0">
                <a:solidFill>
                  <a:schemeClr val="tx1"/>
                </a:solidFill>
              </a:rPr>
              <a:t>Bir dağılımı ortadan ikiye böler.</a:t>
            </a:r>
          </a:p>
          <a:p>
            <a:pPr lvl="1">
              <a:buFont typeface="Wingdings" pitchFamily="2" charset="2"/>
              <a:buChar char="q"/>
            </a:pPr>
            <a:r>
              <a:rPr lang="tr-TR" altLang="tr-TR" sz="2800" i="0" dirty="0" smtClean="0">
                <a:solidFill>
                  <a:schemeClr val="tx1"/>
                </a:solidFill>
              </a:rPr>
              <a:t>Dağılımın normalden uzak olduğu ya </a:t>
            </a:r>
            <a:r>
              <a:rPr lang="tr-TR" altLang="tr-TR" sz="2800" i="0" dirty="0">
                <a:solidFill>
                  <a:schemeClr val="tx1"/>
                </a:solidFill>
              </a:rPr>
              <a:t>da çarpık olduğu durumlarda kullanılır. </a:t>
            </a:r>
            <a:endParaRPr lang="tr-TR" altLang="tr-TR" sz="2800" i="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tr-TR" altLang="tr-TR" sz="2800" i="0" dirty="0" smtClean="0">
                <a:solidFill>
                  <a:schemeClr val="tx1"/>
                </a:solidFill>
              </a:rPr>
              <a:t>Dağılımdaki uç değerlerden etkilenmez. Bu nedenle </a:t>
            </a:r>
            <a:r>
              <a:rPr lang="tr-TR" altLang="tr-TR" sz="2800" i="0" dirty="0" err="1" smtClean="0">
                <a:solidFill>
                  <a:schemeClr val="tx1"/>
                </a:solidFill>
              </a:rPr>
              <a:t>mod</a:t>
            </a:r>
            <a:r>
              <a:rPr lang="tr-TR" altLang="tr-TR" sz="2800" i="0" dirty="0" smtClean="0">
                <a:solidFill>
                  <a:schemeClr val="tx1"/>
                </a:solidFill>
              </a:rPr>
              <a:t> ve aritmetik ortalamadan daha etkilidir.</a:t>
            </a:r>
          </a:p>
          <a:p>
            <a:pPr lvl="1">
              <a:buFont typeface="Wingdings" pitchFamily="2" charset="2"/>
              <a:buChar char="q"/>
            </a:pPr>
            <a:r>
              <a:rPr lang="tr-TR" altLang="tr-TR" sz="2800" i="0" dirty="0" smtClean="0">
                <a:solidFill>
                  <a:schemeClr val="tx1"/>
                </a:solidFill>
              </a:rPr>
              <a:t>Dağılıma eklenecek bir değerden etkilenir.</a:t>
            </a:r>
          </a:p>
          <a:p>
            <a:pPr lvl="1"/>
            <a:endParaRPr lang="tr-TR" altLang="tr-TR" sz="2800" i="0" dirty="0" smtClean="0">
              <a:solidFill>
                <a:schemeClr val="tx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14348" y="620688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Medyanın Özellikleri</a:t>
            </a:r>
            <a:r>
              <a:rPr lang="tr-TR" sz="2400" b="1" dirty="0">
                <a:solidFill>
                  <a:srgbClr val="C00000"/>
                </a:solidFill>
              </a:rPr>
              <a:t>:</a:t>
            </a:r>
          </a:p>
          <a:p>
            <a:endParaRPr lang="tr-TR" sz="24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7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064896" cy="936104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Aritmetik Ortalama – </a:t>
            </a:r>
            <a:r>
              <a:rPr lang="tr-TR" sz="3200" b="1" dirty="0" err="1" smtClean="0">
                <a:solidFill>
                  <a:srgbClr val="FF0000"/>
                </a:solidFill>
              </a:rPr>
              <a:t>Mod</a:t>
            </a: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>
                <a:solidFill>
                  <a:srgbClr val="FF0000"/>
                </a:solidFill>
              </a:rPr>
              <a:t>– Medyan </a:t>
            </a:r>
            <a:r>
              <a:rPr lang="tr-TR" sz="3200" b="1" dirty="0" smtClean="0">
                <a:solidFill>
                  <a:srgbClr val="FF0000"/>
                </a:solidFill>
              </a:rPr>
              <a:t>Karşılaştırması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2112721"/>
            <a:ext cx="7632848" cy="2965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Aritmetik ortalama, dağılımdaki tüm puanlar dikkate alınarak hesaplandığı için ortanca ve tepe değere tercih edilir.</a:t>
            </a:r>
          </a:p>
          <a:p>
            <a:pPr marL="0" indent="0">
              <a:buNone/>
            </a:pPr>
            <a:endParaRPr lang="tr-TR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Fakat puan dağılımının çarpık olması ya da aşırı uç değerlerin olması durumunda yanıltıcı yorumlara neden olabilir. Bu durumlarda uç değerlerden etkilenmeyen ortancanın kullanılması daha uygundur.</a:t>
            </a:r>
          </a:p>
          <a:p>
            <a:endParaRPr lang="tr-TR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tr-TR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2 Çentikli Sağ Ok"/>
          <p:cNvSpPr/>
          <p:nvPr>
            <p:custDataLst>
              <p:tags r:id="rId1"/>
            </p:custDataLst>
          </p:nvPr>
        </p:nvSpPr>
        <p:spPr>
          <a:xfrm>
            <a:off x="629360" y="2082487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6" name="2 Çentikli Sağ Ok"/>
          <p:cNvSpPr/>
          <p:nvPr>
            <p:custDataLst>
              <p:tags r:id="rId2"/>
            </p:custDataLst>
          </p:nvPr>
        </p:nvSpPr>
        <p:spPr>
          <a:xfrm>
            <a:off x="631022" y="3404548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331640" y="4293096"/>
            <a:ext cx="6408712" cy="2289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6858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tr-TR" altLang="tr-TR" sz="2000" i="1" dirty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51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764704"/>
            <a:ext cx="7704856" cy="5112568"/>
          </a:xfrm>
        </p:spPr>
        <p:txBody>
          <a:bodyPr/>
          <a:lstStyle/>
          <a:p>
            <a:r>
              <a:rPr lang="tr-T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Bazı durumlardan bir veri seti için </a:t>
            </a:r>
            <a:r>
              <a:rPr lang="tr-TR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</a:t>
            </a:r>
            <a:r>
              <a:rPr lang="tr-T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medyan, aritmetik ortalama aynı değerleri alırken bazı durumlarda bu değerler birbirinden farklı olabilmektedir.  Bu durum ise dağılımın şeklini etkilemektedir.</a:t>
            </a:r>
          </a:p>
          <a:p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tr-TR" alt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tr-TR" altLang="tr-TR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</a:t>
            </a:r>
            <a:r>
              <a:rPr lang="tr-TR" altLang="tr-T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ilişki sonucunda üç tür dağılım ortaya çıkar:</a:t>
            </a:r>
          </a:p>
          <a:p>
            <a:r>
              <a:rPr lang="tr-TR" altLang="tr-TR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Simetrik dağılım,</a:t>
            </a:r>
          </a:p>
          <a:p>
            <a:r>
              <a:rPr lang="tr-TR" altLang="tr-TR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Sola (negatif) çarpık dağılım,</a:t>
            </a:r>
          </a:p>
          <a:p>
            <a:r>
              <a:rPr lang="tr-TR" altLang="tr-TR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Sağa (pozitif) çarpık dağılım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5024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8460432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524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606743" y="868244"/>
            <a:ext cx="428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SOLA ÇARPIK DAĞILIM</a:t>
            </a:r>
          </a:p>
        </p:txBody>
      </p:sp>
      <p:pic>
        <p:nvPicPr>
          <p:cNvPr id="237570" name="Picture 2" descr="C:\Users\gökçen\Desktop\sunu ekran alıntısı\SOLA ÇARPIK.JPG"/>
          <p:cNvPicPr>
            <a:picLocks noChangeAspect="1" noChangeArrowheads="1"/>
          </p:cNvPicPr>
          <p:nvPr/>
        </p:nvPicPr>
        <p:blipFill>
          <a:blip r:embed="rId5" cstate="print"/>
          <a:srcRect l="1652" t="6550" r="4184" b="1746"/>
          <a:stretch>
            <a:fillRect/>
          </a:stretch>
        </p:blipFill>
        <p:spPr bwMode="auto">
          <a:xfrm>
            <a:off x="788066" y="2000240"/>
            <a:ext cx="4071966" cy="2000264"/>
          </a:xfrm>
          <a:prstGeom prst="rect">
            <a:avLst/>
          </a:prstGeom>
          <a:noFill/>
        </p:spPr>
      </p:pic>
      <p:sp>
        <p:nvSpPr>
          <p:cNvPr id="9" name="8 Çentikli Sağ Ok"/>
          <p:cNvSpPr/>
          <p:nvPr>
            <p:custDataLst>
              <p:tags r:id="rId1"/>
            </p:custDataLst>
          </p:nvPr>
        </p:nvSpPr>
        <p:spPr>
          <a:xfrm>
            <a:off x="5045885" y="2029888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5705296" y="2017746"/>
            <a:ext cx="2645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 smtClean="0"/>
              <a:t>Xort</a:t>
            </a:r>
            <a:r>
              <a:rPr lang="tr-TR" sz="2000" dirty="0" smtClean="0"/>
              <a:t> &lt; Medyan &lt; Mod</a:t>
            </a:r>
          </a:p>
        </p:txBody>
      </p:sp>
      <p:sp>
        <p:nvSpPr>
          <p:cNvPr id="12" name="11 Çentikli Sağ Ok"/>
          <p:cNvSpPr/>
          <p:nvPr>
            <p:custDataLst>
              <p:tags r:id="rId2"/>
            </p:custDataLst>
          </p:nvPr>
        </p:nvSpPr>
        <p:spPr>
          <a:xfrm>
            <a:off x="5117323" y="2672830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3" name="12 Dikdörtgen"/>
          <p:cNvSpPr/>
          <p:nvPr/>
        </p:nvSpPr>
        <p:spPr>
          <a:xfrm>
            <a:off x="5677843" y="2732126"/>
            <a:ext cx="21486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smtClean="0"/>
              <a:t>Negatif kayışlıdır.</a:t>
            </a:r>
          </a:p>
        </p:txBody>
      </p:sp>
      <p:sp>
        <p:nvSpPr>
          <p:cNvPr id="14" name="13 Dikdörtgen"/>
          <p:cNvSpPr/>
          <p:nvPr/>
        </p:nvSpPr>
        <p:spPr>
          <a:xfrm>
            <a:off x="1422077" y="4413137"/>
            <a:ext cx="72999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/>
              <a:t>Test puanları olarak düşünecek olursak test öğrencilere kolay gelmiştir; öğretim yeterlidir; öğrencilerin </a:t>
            </a:r>
            <a:r>
              <a:rPr lang="tr-TR" sz="2000" dirty="0"/>
              <a:t>başarıları </a:t>
            </a:r>
            <a:r>
              <a:rPr lang="tr-TR" sz="2000" dirty="0" smtClean="0"/>
              <a:t>yüksektir.; puanların </a:t>
            </a:r>
            <a:r>
              <a:rPr lang="tr-TR" sz="2000" dirty="0"/>
              <a:t>çoğu ortalamanın </a:t>
            </a:r>
            <a:r>
              <a:rPr lang="tr-TR" sz="2000" dirty="0" smtClean="0"/>
              <a:t>üstündedir gibi yorumlar yapılabilir.</a:t>
            </a:r>
            <a:endParaRPr lang="tr-TR" sz="2000" dirty="0"/>
          </a:p>
          <a:p>
            <a:pPr algn="just"/>
            <a:endParaRPr lang="tr-TR" sz="2000" dirty="0" smtClean="0"/>
          </a:p>
        </p:txBody>
      </p:sp>
      <p:sp>
        <p:nvSpPr>
          <p:cNvPr id="21" name="20 Çentikli Sağ Ok"/>
          <p:cNvSpPr/>
          <p:nvPr>
            <p:custDataLst>
              <p:tags r:id="rId3"/>
            </p:custDataLst>
          </p:nvPr>
        </p:nvSpPr>
        <p:spPr>
          <a:xfrm>
            <a:off x="642910" y="4429132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801424" y="2424350"/>
            <a:ext cx="356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C00000"/>
                </a:solidFill>
              </a:rPr>
              <a:t>-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08709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7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  <p:bldP spid="12" grpId="0" animBg="1"/>
      <p:bldP spid="13" grpId="0"/>
      <p:bldP spid="14" grpId="0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726418" y="711532"/>
            <a:ext cx="3857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SAĞA ÇARPIK DAĞILIM</a:t>
            </a:r>
          </a:p>
        </p:txBody>
      </p:sp>
      <p:sp>
        <p:nvSpPr>
          <p:cNvPr id="9" name="8 Çentikli Sağ Ok"/>
          <p:cNvSpPr/>
          <p:nvPr>
            <p:custDataLst>
              <p:tags r:id="rId1"/>
            </p:custDataLst>
          </p:nvPr>
        </p:nvSpPr>
        <p:spPr>
          <a:xfrm>
            <a:off x="5030699" y="1966612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2" name="11 Çentikli Sağ Ok"/>
          <p:cNvSpPr/>
          <p:nvPr>
            <p:custDataLst>
              <p:tags r:id="rId2"/>
            </p:custDataLst>
          </p:nvPr>
        </p:nvSpPr>
        <p:spPr>
          <a:xfrm>
            <a:off x="5030699" y="2609554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21" name="20 Çentikli Sağ Ok"/>
          <p:cNvSpPr/>
          <p:nvPr>
            <p:custDataLst>
              <p:tags r:id="rId3"/>
            </p:custDataLst>
          </p:nvPr>
        </p:nvSpPr>
        <p:spPr>
          <a:xfrm>
            <a:off x="571472" y="4286256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pic>
        <p:nvPicPr>
          <p:cNvPr id="238594" name="Picture 2" descr="C:\Users\gökçen\Desktop\sunu ekran alıntısı\SAĞA ÇARPIK.JPG"/>
          <p:cNvPicPr>
            <a:picLocks noChangeAspect="1" noChangeArrowheads="1"/>
          </p:cNvPicPr>
          <p:nvPr/>
        </p:nvPicPr>
        <p:blipFill>
          <a:blip r:embed="rId5" cstate="print"/>
          <a:srcRect l="3178" t="8964" r="1482" b="4382"/>
          <a:stretch>
            <a:fillRect/>
          </a:stretch>
        </p:blipFill>
        <p:spPr bwMode="auto">
          <a:xfrm>
            <a:off x="545302" y="1714488"/>
            <a:ext cx="4286280" cy="2071702"/>
          </a:xfrm>
          <a:prstGeom prst="rect">
            <a:avLst/>
          </a:prstGeom>
          <a:noFill/>
        </p:spPr>
      </p:pic>
      <p:sp>
        <p:nvSpPr>
          <p:cNvPr id="24" name="23 Dikdörtgen"/>
          <p:cNvSpPr/>
          <p:nvPr/>
        </p:nvSpPr>
        <p:spPr>
          <a:xfrm>
            <a:off x="5560058" y="1963223"/>
            <a:ext cx="32604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Mod &lt; Medyan &lt; </a:t>
            </a:r>
            <a:r>
              <a:rPr lang="tr-TR" sz="2000" dirty="0" err="1" smtClean="0"/>
              <a:t>Xort</a:t>
            </a:r>
            <a:endParaRPr lang="tr-TR" sz="2000" dirty="0" smtClean="0"/>
          </a:p>
          <a:p>
            <a:endParaRPr lang="tr-TR" sz="2000" dirty="0" smtClean="0"/>
          </a:p>
        </p:txBody>
      </p:sp>
      <p:sp>
        <p:nvSpPr>
          <p:cNvPr id="25" name="24 Dikdörtgen"/>
          <p:cNvSpPr/>
          <p:nvPr/>
        </p:nvSpPr>
        <p:spPr>
          <a:xfrm>
            <a:off x="5609549" y="2668850"/>
            <a:ext cx="258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Pozitif kayışlıdır.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3850007" y="2167258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C00000"/>
                </a:solidFill>
              </a:rPr>
              <a:t>+</a:t>
            </a:r>
            <a:endParaRPr lang="tr-TR" sz="4000" dirty="0">
              <a:solidFill>
                <a:srgbClr val="C00000"/>
              </a:solidFill>
            </a:endParaRPr>
          </a:p>
        </p:txBody>
      </p:sp>
      <p:sp>
        <p:nvSpPr>
          <p:cNvPr id="31" name="13 Dikdörtgen"/>
          <p:cNvSpPr/>
          <p:nvPr/>
        </p:nvSpPr>
        <p:spPr>
          <a:xfrm>
            <a:off x="1380710" y="4286256"/>
            <a:ext cx="72999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/>
              <a:t>Test puanları olarak düşünecek olursak test öğrencilere zor gelmiştir; </a:t>
            </a:r>
            <a:r>
              <a:rPr lang="tr-TR" sz="2000" dirty="0"/>
              <a:t>ö</a:t>
            </a:r>
            <a:r>
              <a:rPr lang="tr-TR" sz="2000" dirty="0" smtClean="0"/>
              <a:t>ğretim yetersizdir; öğrencilerin </a:t>
            </a:r>
            <a:r>
              <a:rPr lang="tr-TR" sz="2000" dirty="0"/>
              <a:t>başarıları </a:t>
            </a:r>
            <a:r>
              <a:rPr lang="tr-TR" sz="2000" dirty="0" smtClean="0"/>
              <a:t>düşüktür; puanların </a:t>
            </a:r>
            <a:r>
              <a:rPr lang="tr-TR" sz="2000" dirty="0"/>
              <a:t>çoğu ortalamanın </a:t>
            </a:r>
            <a:r>
              <a:rPr lang="tr-TR" sz="2000" dirty="0" smtClean="0"/>
              <a:t>altındadır gibi yorumlar yapılabilir.</a:t>
            </a:r>
            <a:endParaRPr lang="tr-TR" sz="2000" dirty="0"/>
          </a:p>
          <a:p>
            <a:pPr algn="just"/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3601647381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  <p:bldP spid="21" grpId="0" animBg="1"/>
      <p:bldP spid="24" grpId="0"/>
      <p:bldP spid="25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Başlık"/>
          <p:cNvSpPr txBox="1">
            <a:spLocks/>
          </p:cNvSpPr>
          <p:nvPr/>
        </p:nvSpPr>
        <p:spPr bwMode="auto">
          <a:xfrm>
            <a:off x="6896" y="615438"/>
            <a:ext cx="82296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Değişkenlik (Dağılım) </a:t>
            </a:r>
            <a:r>
              <a:rPr kumimoji="0" lang="tr-TR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Ölçüleri</a:t>
            </a:r>
            <a:endParaRPr kumimoji="0" lang="tr-TR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918072" y="1628800"/>
            <a:ext cx="79023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/>
              <a:t>DİĞER </a:t>
            </a:r>
            <a:r>
              <a:rPr lang="tr-TR" sz="2000" dirty="0"/>
              <a:t>İSİMLENDİRMELER: </a:t>
            </a:r>
            <a:endParaRPr lang="tr-TR" sz="2000" dirty="0" smtClean="0"/>
          </a:p>
          <a:p>
            <a:pPr algn="just"/>
            <a:r>
              <a:rPr lang="tr-TR" sz="2000" dirty="0" smtClean="0"/>
              <a:t>• Değişim </a:t>
            </a:r>
            <a:r>
              <a:rPr lang="tr-TR" sz="2000" dirty="0"/>
              <a:t>ölçüleri </a:t>
            </a:r>
          </a:p>
          <a:p>
            <a:pPr algn="just"/>
            <a:r>
              <a:rPr lang="tr-TR" sz="2000" dirty="0" smtClean="0"/>
              <a:t>• Dağılım ölçüleri</a:t>
            </a:r>
            <a:r>
              <a:rPr lang="tr-TR" sz="2000" dirty="0"/>
              <a:t>, </a:t>
            </a:r>
            <a:endParaRPr lang="tr-TR" sz="2000" dirty="0" smtClean="0"/>
          </a:p>
          <a:p>
            <a:pPr algn="just"/>
            <a:r>
              <a:rPr lang="tr-TR" sz="2000" dirty="0" smtClean="0"/>
              <a:t>• Merkezi dağılım ya da merkezden yayılma ölçüleri</a:t>
            </a:r>
          </a:p>
          <a:p>
            <a:pPr algn="just"/>
            <a:endParaRPr lang="tr-TR" sz="2000" dirty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Bir </a:t>
            </a:r>
            <a:r>
              <a:rPr lang="tr-TR" sz="2000" dirty="0"/>
              <a:t>dağılımda ölçümler arasında gözlenen farklılık ve değişikliğe değişim, veriler arasındaki değişimden kaynaklanan farklılıkların istatistiksel ölçülerine ise değişim ölçüleri denir (Köklü ve diğerleri, 2007).  </a:t>
            </a: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88314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55576" y="836712"/>
            <a:ext cx="7920880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Değişim Ölçüleri Neden Gerekli?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endParaRPr lang="tr-TR" dirty="0"/>
          </a:p>
          <a:p>
            <a:pPr>
              <a:lnSpc>
                <a:spcPct val="150000"/>
              </a:lnSpc>
            </a:pPr>
            <a:r>
              <a:rPr lang="tr-TR" dirty="0" smtClean="0"/>
              <a:t>1. Merkezî </a:t>
            </a:r>
            <a:r>
              <a:rPr lang="tr-TR" dirty="0"/>
              <a:t>eğilim ölçüleri, puanların dağılımında yetersiz kalmaktadır. </a:t>
            </a: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smtClean="0"/>
              <a:t>2</a:t>
            </a:r>
            <a:r>
              <a:rPr lang="tr-TR" dirty="0"/>
              <a:t>. İki ya da daha çok grubun belli bir değişkene ilişkin ölçümlerini karşılaştırmak, salt ortalama ölçüleriyle mümkün değildir. </a:t>
            </a: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ÖRN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/>
              <a:t>Bir grubun değişkenliğine ilişkin ortalama 50 olsun. Bu vasat bir öğrencinin alacağı değeri göstermektedir. Ancak , gözlenen en yüksek ve düşük puan ile ilgili bir şeyler söylemek için değişim ölçüleri </a:t>
            </a:r>
            <a:r>
              <a:rPr lang="tr-TR" dirty="0" smtClean="0"/>
              <a:t>gereklidir. Ya da ortalaması </a:t>
            </a:r>
            <a:r>
              <a:rPr lang="tr-TR" dirty="0"/>
              <a:t>aynı iki gruptan hangisinin gerçek anlamda daha başarılı olduğunu anlamak için değişkenlik ölçülerine ihtiyaç </a:t>
            </a:r>
            <a:r>
              <a:rPr lang="tr-TR" dirty="0" smtClean="0"/>
              <a:t>var (Köklü ve diğerleri, 2007).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5210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Başlık"/>
          <p:cNvSpPr txBox="1">
            <a:spLocks/>
          </p:cNvSpPr>
          <p:nvPr/>
        </p:nvSpPr>
        <p:spPr bwMode="auto">
          <a:xfrm>
            <a:off x="6896" y="615438"/>
            <a:ext cx="82296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Dağılım (Değişim) </a:t>
            </a:r>
            <a:r>
              <a:rPr kumimoji="0" lang="tr-TR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Ölçüleri</a:t>
            </a:r>
            <a:endParaRPr kumimoji="0" lang="tr-TR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835696" y="1988840"/>
            <a:ext cx="55446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2800" dirty="0" err="1" smtClean="0"/>
              <a:t>Ranj</a:t>
            </a:r>
            <a:endParaRPr lang="tr-TR" sz="2800" dirty="0"/>
          </a:p>
          <a:p>
            <a:pPr marL="457200" indent="-457200">
              <a:buFont typeface="Wingdings" pitchFamily="2" charset="2"/>
              <a:buChar char="v"/>
            </a:pPr>
            <a:r>
              <a:rPr lang="tr-TR" sz="2800" dirty="0"/>
              <a:t>Standart Sapma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tr-TR" sz="2800" dirty="0" err="1"/>
              <a:t>Varyans</a:t>
            </a:r>
            <a:endParaRPr lang="tr-TR" sz="2800" dirty="0"/>
          </a:p>
          <a:p>
            <a:pPr marL="457200" indent="-457200">
              <a:buFont typeface="Wingdings" pitchFamily="2" charset="2"/>
              <a:buChar char="v"/>
            </a:pPr>
            <a:r>
              <a:rPr lang="tr-TR" sz="2800" dirty="0" smtClean="0"/>
              <a:t>Çeyrek Sapma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tr-TR" sz="2800" dirty="0" smtClean="0"/>
              <a:t>Bağıl Değişkenlik Katsayısı</a:t>
            </a:r>
          </a:p>
          <a:p>
            <a:r>
              <a:rPr lang="tr-TR" sz="2800" dirty="0" smtClean="0"/>
              <a:t>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2426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Çentikli Sağ Ok"/>
          <p:cNvSpPr/>
          <p:nvPr>
            <p:custDataLst>
              <p:tags r:id="rId1"/>
            </p:custDataLst>
          </p:nvPr>
        </p:nvSpPr>
        <p:spPr>
          <a:xfrm>
            <a:off x="734604" y="1124744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6" name="15 Dikdörtgen"/>
          <p:cNvSpPr/>
          <p:nvPr/>
        </p:nvSpPr>
        <p:spPr>
          <a:xfrm>
            <a:off x="1306108" y="1052736"/>
            <a:ext cx="76123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err="1"/>
              <a:t>Ranj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0000"/>
                </a:solidFill>
              </a:rPr>
              <a:t>en yüksek </a:t>
            </a:r>
            <a:r>
              <a:rPr lang="tr-TR" sz="2400" dirty="0"/>
              <a:t>puanla </a:t>
            </a:r>
            <a:r>
              <a:rPr lang="tr-TR" sz="2400" dirty="0">
                <a:solidFill>
                  <a:srgbClr val="FF0000"/>
                </a:solidFill>
              </a:rPr>
              <a:t>en düşük </a:t>
            </a:r>
            <a:r>
              <a:rPr lang="tr-TR" sz="2400" dirty="0"/>
              <a:t>puan arasındaki </a:t>
            </a:r>
            <a:r>
              <a:rPr lang="tr-TR" sz="2400" dirty="0">
                <a:solidFill>
                  <a:srgbClr val="FF0000"/>
                </a:solidFill>
              </a:rPr>
              <a:t>farktır</a:t>
            </a:r>
            <a:r>
              <a:rPr lang="tr-TR" sz="2400" dirty="0" smtClean="0">
                <a:solidFill>
                  <a:srgbClr val="FF0000"/>
                </a:solidFill>
              </a:rPr>
              <a:t>.</a:t>
            </a:r>
          </a:p>
          <a:p>
            <a:endParaRPr lang="tr-TR" sz="2400" dirty="0">
              <a:solidFill>
                <a:srgbClr val="FF0000"/>
              </a:solidFill>
            </a:endParaRPr>
          </a:p>
          <a:p>
            <a:r>
              <a:rPr lang="tr-TR" sz="2400" dirty="0" err="1"/>
              <a:t>Ranj</a:t>
            </a:r>
            <a:r>
              <a:rPr lang="tr-TR" sz="2400" dirty="0"/>
              <a:t> sadece maksimum ve minimum değerlerden etkilenir aradaki diğer ölçümlerin </a:t>
            </a:r>
            <a:r>
              <a:rPr lang="tr-TR" sz="2400" dirty="0" err="1"/>
              <a:t>ranj</a:t>
            </a:r>
            <a:r>
              <a:rPr lang="tr-TR" sz="2400" dirty="0"/>
              <a:t> üzerinde hiç bir etkisi yoktur.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 smtClean="0"/>
              <a:t>Aşağıdaki iki </a:t>
            </a:r>
            <a:r>
              <a:rPr lang="tr-TR" sz="2400" dirty="0"/>
              <a:t>veri çok farklı olmasına rağmen aynı </a:t>
            </a:r>
            <a:r>
              <a:rPr lang="tr-TR" sz="2400" dirty="0" err="1"/>
              <a:t>ranj</a:t>
            </a:r>
            <a:r>
              <a:rPr lang="tr-TR" sz="2400" dirty="0"/>
              <a:t> değerine sahiptir. </a:t>
            </a:r>
            <a:r>
              <a:rPr lang="tr-TR" sz="2400" dirty="0" smtClean="0"/>
              <a:t>Uç değerlerden fazlasıyla etkilenir.</a:t>
            </a:r>
          </a:p>
          <a:p>
            <a:endParaRPr lang="tr-TR" sz="2400" dirty="0"/>
          </a:p>
          <a:p>
            <a:r>
              <a:rPr lang="tr-TR" sz="2400" b="1" dirty="0" smtClean="0">
                <a:solidFill>
                  <a:srgbClr val="FF0000"/>
                </a:solidFill>
              </a:rPr>
              <a:t>1,</a:t>
            </a:r>
            <a:r>
              <a:rPr lang="tr-TR" sz="2400" dirty="0" smtClean="0"/>
              <a:t> 10, 21, 35, 40, 50, 53, 65, 80, 93, </a:t>
            </a:r>
            <a:r>
              <a:rPr lang="tr-TR" sz="2400" b="1" dirty="0" smtClean="0">
                <a:solidFill>
                  <a:srgbClr val="FF0000"/>
                </a:solidFill>
              </a:rPr>
              <a:t>100</a:t>
            </a:r>
          </a:p>
          <a:p>
            <a:endParaRPr lang="tr-TR" sz="2400" dirty="0"/>
          </a:p>
          <a:p>
            <a:r>
              <a:rPr lang="tr-TR" sz="2400" b="1" dirty="0" smtClean="0">
                <a:solidFill>
                  <a:srgbClr val="FF0000"/>
                </a:solidFill>
              </a:rPr>
              <a:t>1</a:t>
            </a:r>
            <a:r>
              <a:rPr lang="tr-TR" sz="2400" dirty="0" smtClean="0"/>
              <a:t>, 50, 53, 55, 60, 65, 70, 70, </a:t>
            </a:r>
            <a:r>
              <a:rPr lang="tr-TR" sz="2400" b="1" dirty="0" smtClean="0">
                <a:solidFill>
                  <a:srgbClr val="FF0000"/>
                </a:solidFill>
              </a:rPr>
              <a:t>100</a:t>
            </a:r>
          </a:p>
          <a:p>
            <a:endParaRPr lang="tr-TR" sz="2400" dirty="0"/>
          </a:p>
          <a:p>
            <a:r>
              <a:rPr lang="tr-TR" sz="2400" dirty="0" smtClean="0"/>
              <a:t>Ranj1=Ranj2=100-1=99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731156" y="371709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RANJ (DİZİ GENİŞLİĞİ)</a:t>
            </a:r>
          </a:p>
        </p:txBody>
      </p:sp>
      <p:sp>
        <p:nvSpPr>
          <p:cNvPr id="9" name="8 Çentikli Sağ Ok"/>
          <p:cNvSpPr/>
          <p:nvPr>
            <p:custDataLst>
              <p:tags r:id="rId2"/>
            </p:custDataLst>
          </p:nvPr>
        </p:nvSpPr>
        <p:spPr>
          <a:xfrm>
            <a:off x="734604" y="2204864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3" name="8 Çentikli Sağ Ok"/>
          <p:cNvSpPr/>
          <p:nvPr>
            <p:custDataLst>
              <p:tags r:id="rId3"/>
            </p:custDataLst>
          </p:nvPr>
        </p:nvSpPr>
        <p:spPr>
          <a:xfrm>
            <a:off x="716055" y="3654577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4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5" grpId="0"/>
      <p:bldP spid="9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 cstate="print"/>
          <a:srcRect l="5357" t="18926" r="6250" b="5369"/>
          <a:stretch>
            <a:fillRect/>
          </a:stretch>
        </p:blipFill>
        <p:spPr bwMode="auto">
          <a:xfrm>
            <a:off x="2123728" y="1082935"/>
            <a:ext cx="4480182" cy="1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857224" y="3500438"/>
            <a:ext cx="7858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Grafikte I, II, III numarayla gösterilen üç dağılım için aşağıdaki ifadelerden hangisi doğrudur?</a:t>
            </a:r>
          </a:p>
        </p:txBody>
      </p:sp>
      <p:sp>
        <p:nvSpPr>
          <p:cNvPr id="7" name="6 Dikdörtgen"/>
          <p:cNvSpPr/>
          <p:nvPr/>
        </p:nvSpPr>
        <p:spPr>
          <a:xfrm>
            <a:off x="1000116" y="4440990"/>
            <a:ext cx="76438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A) </a:t>
            </a:r>
            <a:r>
              <a:rPr lang="tr-TR" sz="2000" dirty="0" err="1" smtClean="0"/>
              <a:t>Ranj</a:t>
            </a:r>
            <a:r>
              <a:rPr lang="tr-TR" sz="2000" dirty="0" smtClean="0"/>
              <a:t> ve medyan değerleri aynıdır.</a:t>
            </a:r>
          </a:p>
          <a:p>
            <a:r>
              <a:rPr lang="tr-TR" sz="2000" b="1" dirty="0" smtClean="0"/>
              <a:t>B) </a:t>
            </a:r>
            <a:r>
              <a:rPr lang="tr-TR" sz="2000" dirty="0" err="1" smtClean="0"/>
              <a:t>Ranj</a:t>
            </a:r>
            <a:r>
              <a:rPr lang="tr-TR" sz="2000" dirty="0" smtClean="0"/>
              <a:t> değerleri aynı, </a:t>
            </a:r>
            <a:r>
              <a:rPr lang="tr-TR" sz="2000" dirty="0" err="1" smtClean="0"/>
              <a:t>mod</a:t>
            </a:r>
            <a:r>
              <a:rPr lang="tr-TR" sz="2000" dirty="0" smtClean="0"/>
              <a:t> değerleri farklıdır.</a:t>
            </a:r>
          </a:p>
          <a:p>
            <a:r>
              <a:rPr lang="tr-TR" sz="2000" b="1" dirty="0" smtClean="0"/>
              <a:t>C) </a:t>
            </a:r>
            <a:r>
              <a:rPr lang="tr-TR" sz="2000" dirty="0" err="1" smtClean="0"/>
              <a:t>Ranj</a:t>
            </a:r>
            <a:r>
              <a:rPr lang="tr-TR" sz="2000" dirty="0" smtClean="0"/>
              <a:t> değerleri farklı, </a:t>
            </a:r>
            <a:r>
              <a:rPr lang="tr-TR" sz="2000" dirty="0" err="1" smtClean="0"/>
              <a:t>mod</a:t>
            </a:r>
            <a:r>
              <a:rPr lang="tr-TR" sz="2000" dirty="0" smtClean="0"/>
              <a:t> değerleri aynıdır.</a:t>
            </a:r>
          </a:p>
          <a:p>
            <a:r>
              <a:rPr lang="tr-TR" sz="2000" b="1" dirty="0" smtClean="0"/>
              <a:t>D) </a:t>
            </a:r>
            <a:r>
              <a:rPr lang="tr-TR" sz="2000" dirty="0" err="1" smtClean="0"/>
              <a:t>Ranj</a:t>
            </a:r>
            <a:r>
              <a:rPr lang="tr-TR" sz="2000" dirty="0" smtClean="0"/>
              <a:t> değerleri farklı, medyan değerleri aynıdır.</a:t>
            </a:r>
          </a:p>
          <a:p>
            <a:r>
              <a:rPr lang="tr-TR" sz="2000" b="1" dirty="0" smtClean="0"/>
              <a:t>E) </a:t>
            </a:r>
            <a:r>
              <a:rPr lang="tr-TR" sz="2000" dirty="0" err="1" smtClean="0"/>
              <a:t>Ranj</a:t>
            </a:r>
            <a:r>
              <a:rPr lang="tr-TR" sz="2000" dirty="0" smtClean="0"/>
              <a:t> ve </a:t>
            </a:r>
            <a:r>
              <a:rPr lang="tr-TR" sz="2000" dirty="0" err="1" smtClean="0"/>
              <a:t>mod</a:t>
            </a:r>
            <a:r>
              <a:rPr lang="tr-TR" sz="2000" dirty="0" smtClean="0"/>
              <a:t> değerleri aynıdır.</a:t>
            </a:r>
          </a:p>
        </p:txBody>
      </p:sp>
      <p:pic>
        <p:nvPicPr>
          <p:cNvPr id="8" name="Picture 5" descr="G:\temp\Grafik\icon\3d_icons\png\accep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16" y="4725144"/>
            <a:ext cx="357190" cy="3571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8755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5576" y="260648"/>
            <a:ext cx="1921384" cy="842428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4211960" y="1071170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Yandaki tabloda verilen verilerin </a:t>
            </a:r>
            <a:r>
              <a:rPr lang="tr-TR" sz="2400" dirty="0" err="1" smtClean="0"/>
              <a:t>ranj</a:t>
            </a:r>
            <a:r>
              <a:rPr lang="tr-TR" sz="2400" dirty="0" smtClean="0"/>
              <a:t>  kaçtır?</a:t>
            </a: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73341578"/>
              </p:ext>
            </p:extLst>
          </p:nvPr>
        </p:nvGraphicFramePr>
        <p:xfrm>
          <a:off x="971600" y="1103076"/>
          <a:ext cx="2574968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1360522"/>
              </a:tblGrid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 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Frekans (f)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45-51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38-44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31-37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9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24-30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17-23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10-16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8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6 Tablo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43429694"/>
              </p:ext>
            </p:extLst>
          </p:nvPr>
        </p:nvGraphicFramePr>
        <p:xfrm>
          <a:off x="4461976" y="3212976"/>
          <a:ext cx="4071967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920"/>
                <a:gridCol w="1502600"/>
                <a:gridCol w="1214447"/>
              </a:tblGrid>
              <a:tr h="268992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Puan 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(x)</a:t>
                      </a:r>
                      <a:endParaRPr lang="tr-TR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Frekans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latin typeface="+mj-lt"/>
                        </a:rPr>
                        <a:t>Xo</a:t>
                      </a:r>
                      <a:endParaRPr lang="tr-TR" sz="2000" dirty="0">
                        <a:latin typeface="+mj-lt"/>
                      </a:endParaRPr>
                    </a:p>
                  </a:txBody>
                  <a:tcPr anchor="ctr"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45-51</a:t>
                      </a:r>
                      <a:endParaRPr lang="tr-TR" sz="2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tr-TR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49</a:t>
                      </a:r>
                      <a:endParaRPr lang="tr-TR" sz="2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38-44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41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31-37</a:t>
                      </a:r>
                      <a:endParaRPr lang="tr-TR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</a:t>
                      </a:r>
                      <a:endParaRPr lang="tr-TR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34</a:t>
                      </a:r>
                      <a:endParaRPr lang="tr-TR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24-30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27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17-23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5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+mj-lt"/>
                        </a:rPr>
                        <a:t>20</a:t>
                      </a:r>
                      <a:endParaRPr lang="tr-TR" sz="2000" dirty="0">
                        <a:latin typeface="+mj-lt"/>
                      </a:endParaRPr>
                    </a:p>
                  </a:txBody>
                  <a:tcPr/>
                </a:tc>
              </a:tr>
              <a:tr h="321471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10-16</a:t>
                      </a:r>
                      <a:endParaRPr lang="tr-TR" sz="2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8</a:t>
                      </a:r>
                      <a:endParaRPr lang="tr-TR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13</a:t>
                      </a:r>
                      <a:endParaRPr lang="tr-TR" sz="20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8 Nesne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46064859"/>
              </p:ext>
            </p:extLst>
          </p:nvPr>
        </p:nvGraphicFramePr>
        <p:xfrm>
          <a:off x="1259632" y="5445224"/>
          <a:ext cx="2614613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45" name="Equation" r:id="rId8" imgW="761760" imgH="177480" progId="">
                  <p:embed/>
                </p:oleObj>
              </mc:Choice>
              <mc:Fallback>
                <p:oleObj name="Equation" r:id="rId8" imgW="761760" imgH="177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445224"/>
                        <a:ext cx="2614613" cy="61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33584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Dikdörtgen"/>
          <p:cNvSpPr/>
          <p:nvPr/>
        </p:nvSpPr>
        <p:spPr>
          <a:xfrm>
            <a:off x="743025" y="744597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Standart Sapma</a:t>
            </a:r>
          </a:p>
        </p:txBody>
      </p:sp>
      <p:sp>
        <p:nvSpPr>
          <p:cNvPr id="17" name="7 Çentikli Sağ Ok"/>
          <p:cNvSpPr/>
          <p:nvPr>
            <p:custDataLst>
              <p:tags r:id="rId2"/>
            </p:custDataLst>
          </p:nvPr>
        </p:nvSpPr>
        <p:spPr>
          <a:xfrm>
            <a:off x="560858" y="1752889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>
              <a:solidFill>
                <a:schemeClr val="tx2"/>
              </a:solidFill>
            </a:endParaRPr>
          </a:p>
        </p:txBody>
      </p:sp>
      <p:sp>
        <p:nvSpPr>
          <p:cNvPr id="18" name="15 Dikdörtgen"/>
          <p:cNvSpPr/>
          <p:nvPr/>
        </p:nvSpPr>
        <p:spPr>
          <a:xfrm>
            <a:off x="1203800" y="1681451"/>
            <a:ext cx="82153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Bir dağılımdaki verilerin ortalamadan ne kadar uzaklaştığını gösteren  bir yayılma ölçüsüdür</a:t>
            </a:r>
            <a:r>
              <a:rPr lang="tr-TR" sz="2000" dirty="0"/>
              <a:t>. Dağılım (yayılım) ölçüleri arasında en çok kullanılan </a:t>
            </a:r>
            <a:r>
              <a:rPr lang="tr-TR" sz="2000" dirty="0" smtClean="0"/>
              <a:t>ve en önemli değişim ölçüsü standart sapmadır.</a:t>
            </a:r>
          </a:p>
        </p:txBody>
      </p:sp>
      <p:sp>
        <p:nvSpPr>
          <p:cNvPr id="22" name="8 Çentikli Sağ Ok"/>
          <p:cNvSpPr/>
          <p:nvPr>
            <p:custDataLst>
              <p:tags r:id="rId3"/>
            </p:custDataLst>
          </p:nvPr>
        </p:nvSpPr>
        <p:spPr>
          <a:xfrm>
            <a:off x="568256" y="3084764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>
              <a:solidFill>
                <a:schemeClr val="tx2"/>
              </a:solidFill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1199882" y="3142582"/>
            <a:ext cx="821925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>
              <a:defRPr sz="2000"/>
            </a:lvl1pPr>
          </a:lstStyle>
          <a:p>
            <a:r>
              <a:rPr lang="tr-TR" altLang="tr-TR" dirty="0"/>
              <a:t>Puanların ortalamadan olan farklarının, kareleri toplamının ortalamasının, kareköküne eşittir</a:t>
            </a:r>
            <a:r>
              <a:rPr lang="tr-TR" altLang="tr-TR" dirty="0" smtClean="0"/>
              <a:t>. Tüm veriler dikkate alınarak hesaplanır.</a:t>
            </a:r>
            <a:endParaRPr lang="tr-TR" altLang="tr-TR" dirty="0"/>
          </a:p>
        </p:txBody>
      </p:sp>
      <p:graphicFrame>
        <p:nvGraphicFramePr>
          <p:cNvPr id="25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570581566"/>
              </p:ext>
            </p:extLst>
          </p:nvPr>
        </p:nvGraphicFramePr>
        <p:xfrm>
          <a:off x="1224551" y="4762470"/>
          <a:ext cx="2520709" cy="1030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35" name="Denklem" r:id="rId5" imgW="1180800" imgH="482400" progId="Equation.3">
                  <p:embed/>
                </p:oleObj>
              </mc:Choice>
              <mc:Fallback>
                <p:oleObj name="Denklem" r:id="rId5" imgW="11808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4551" y="4762470"/>
                        <a:ext cx="2520709" cy="10300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/>
          <p:cNvSpPr/>
          <p:nvPr/>
        </p:nvSpPr>
        <p:spPr>
          <a:xfrm>
            <a:off x="4788024" y="4581128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S : Standart sapma </a:t>
            </a:r>
            <a:endParaRPr lang="tr-TR" dirty="0" smtClean="0"/>
          </a:p>
          <a:p>
            <a:r>
              <a:rPr lang="tr-TR" dirty="0" smtClean="0"/>
              <a:t>𝑋𝑖 </a:t>
            </a:r>
            <a:r>
              <a:rPr lang="tr-TR" dirty="0"/>
              <a:t>: </a:t>
            </a:r>
            <a:r>
              <a:rPr lang="tr-TR" dirty="0" err="1"/>
              <a:t>i’nci</a:t>
            </a:r>
            <a:r>
              <a:rPr lang="tr-TR" dirty="0"/>
              <a:t> ölçüm değeri </a:t>
            </a:r>
            <a:endParaRPr lang="tr-TR" dirty="0" smtClean="0"/>
          </a:p>
          <a:p>
            <a:r>
              <a:rPr lang="ml-IN" dirty="0" smtClean="0"/>
              <a:t> </a:t>
            </a:r>
            <a:r>
              <a:rPr lang="tr-TR" dirty="0" smtClean="0"/>
              <a:t>   </a:t>
            </a:r>
            <a:r>
              <a:rPr lang="ml-IN" dirty="0" smtClean="0"/>
              <a:t>: </a:t>
            </a:r>
            <a:r>
              <a:rPr lang="tr-TR" dirty="0"/>
              <a:t>n sayıda ölçümün ortalaması </a:t>
            </a:r>
            <a:endParaRPr lang="tr-TR" dirty="0" smtClean="0"/>
          </a:p>
          <a:p>
            <a:r>
              <a:rPr lang="tr-TR" dirty="0" smtClean="0"/>
              <a:t>n  : </a:t>
            </a:r>
            <a:r>
              <a:rPr lang="tr-TR" dirty="0"/>
              <a:t>Ölçüm sayısı</a:t>
            </a:r>
          </a:p>
        </p:txBody>
      </p:sp>
      <p:pic>
        <p:nvPicPr>
          <p:cNvPr id="198717" name="Picture 6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849" y="5196573"/>
            <a:ext cx="242450" cy="32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60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 animBg="1"/>
      <p:bldP spid="18" grpId="0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Dikdörtgen"/>
          <p:cNvSpPr/>
          <p:nvPr/>
        </p:nvSpPr>
        <p:spPr>
          <a:xfrm>
            <a:off x="743025" y="744597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Standart Sapma</a:t>
            </a:r>
          </a:p>
        </p:txBody>
      </p:sp>
      <p:sp>
        <p:nvSpPr>
          <p:cNvPr id="17" name="7 Çentikli Sağ Ok"/>
          <p:cNvSpPr/>
          <p:nvPr>
            <p:custDataLst>
              <p:tags r:id="rId2"/>
            </p:custDataLst>
          </p:nvPr>
        </p:nvSpPr>
        <p:spPr>
          <a:xfrm>
            <a:off x="604322" y="2020546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>
              <a:solidFill>
                <a:schemeClr val="tx2"/>
              </a:solidFill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1115616" y="1967203"/>
            <a:ext cx="8219256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>
              <a:defRPr sz="2000"/>
            </a:lvl1pPr>
          </a:lstStyle>
          <a:p>
            <a:pPr marL="457200" indent="-457200">
              <a:buAutoNum type="arabicParenR"/>
            </a:pPr>
            <a:r>
              <a:rPr lang="tr-TR" altLang="tr-TR" dirty="0" smtClean="0"/>
              <a:t>Ortalama hesaplanır.</a:t>
            </a:r>
          </a:p>
          <a:p>
            <a:pPr marL="457200" indent="-457200">
              <a:buAutoNum type="arabicParenR"/>
            </a:pPr>
            <a:r>
              <a:rPr lang="tr-TR" altLang="tr-TR" dirty="0" smtClean="0"/>
              <a:t>Her bir değerin ortalamadan farkı bulunur.</a:t>
            </a:r>
          </a:p>
          <a:p>
            <a:pPr marL="457200" indent="-457200">
              <a:buAutoNum type="arabicParenR"/>
            </a:pPr>
            <a:r>
              <a:rPr lang="tr-TR" altLang="tr-TR" dirty="0" smtClean="0"/>
              <a:t>Bulunan her bir fark değerinin karesi alınır.</a:t>
            </a:r>
          </a:p>
          <a:p>
            <a:pPr marL="457200" indent="-457200">
              <a:buAutoNum type="arabicParenR"/>
            </a:pPr>
            <a:r>
              <a:rPr lang="tr-TR" altLang="tr-TR" dirty="0" smtClean="0"/>
              <a:t>Elde edilen kare değerlerinin toplamı bulunur.</a:t>
            </a:r>
          </a:p>
          <a:p>
            <a:pPr marL="457200" indent="-457200">
              <a:buAutoNum type="arabicParenR"/>
            </a:pPr>
            <a:r>
              <a:rPr lang="tr-TR" altLang="tr-TR" dirty="0" smtClean="0"/>
              <a:t>Elde edilen toplam (n-1)’e bölünür.</a:t>
            </a:r>
          </a:p>
          <a:p>
            <a:pPr marL="457200" indent="-457200">
              <a:buAutoNum type="arabicParenR"/>
            </a:pPr>
            <a:r>
              <a:rPr lang="tr-TR" altLang="tr-TR" dirty="0" smtClean="0"/>
              <a:t>Elde edilen sayının kare kökü alınır.</a:t>
            </a:r>
            <a:endParaRPr lang="tr-TR" altLang="tr-TR" dirty="0"/>
          </a:p>
        </p:txBody>
      </p:sp>
      <p:graphicFrame>
        <p:nvGraphicFramePr>
          <p:cNvPr id="25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316564631"/>
              </p:ext>
            </p:extLst>
          </p:nvPr>
        </p:nvGraphicFramePr>
        <p:xfrm>
          <a:off x="3851920" y="770815"/>
          <a:ext cx="2520709" cy="1030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3" name="Denklem" r:id="rId4" imgW="1180800" imgH="482400" progId="Equation.3">
                  <p:embed/>
                </p:oleObj>
              </mc:Choice>
              <mc:Fallback>
                <p:oleObj name="Denklem" r:id="rId4" imgW="11808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770815"/>
                        <a:ext cx="2520709" cy="10300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624568" y="5035426"/>
            <a:ext cx="63357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 smtClean="0"/>
              <a:t>3,3,1,4,3,5,3,3,2,3,3  </a:t>
            </a:r>
            <a:r>
              <a:rPr lang="tr-TR" altLang="tr-TR" sz="2000" dirty="0" smtClean="0"/>
              <a:t> veri seti için standart sapmayı hesaplayalım.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2000" dirty="0" smtClean="0"/>
              <a:t>S=1</a:t>
            </a:r>
            <a:endParaRPr lang="tr-TR" altLang="tr-TR" sz="2000" dirty="0"/>
          </a:p>
        </p:txBody>
      </p:sp>
      <p:pic>
        <p:nvPicPr>
          <p:cNvPr id="27" name="Picture 2" descr="D:\ppt_clipart\örne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781" y="4895797"/>
            <a:ext cx="1741872" cy="763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015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30" y="1994223"/>
            <a:ext cx="6912768" cy="121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78126"/>
            <a:ext cx="320040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2123728" y="404664"/>
            <a:ext cx="5419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Standart Sapmanın Görsel Anlatımı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83568" y="99350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Değişim, uzaklık olarak betimlenmektedir. Puanlar, birlikte kümeleniyor mu yoksa geniş bir mesafeye dağılmış mı? Bir puan ortalamadan ne kadar uzakta? (</a:t>
            </a:r>
            <a:r>
              <a:rPr lang="tr-TR" dirty="0" err="1"/>
              <a:t>Grawetter</a:t>
            </a:r>
            <a:r>
              <a:rPr lang="tr-TR" dirty="0"/>
              <a:t> &amp; </a:t>
            </a:r>
            <a:r>
              <a:rPr lang="tr-TR" dirty="0" err="1"/>
              <a:t>Wallnau</a:t>
            </a:r>
            <a:r>
              <a:rPr lang="tr-TR" dirty="0"/>
              <a:t>, 2013)</a:t>
            </a:r>
          </a:p>
        </p:txBody>
      </p:sp>
      <p:pic>
        <p:nvPicPr>
          <p:cNvPr id="2099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31527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Metin kutusu 15"/>
          <p:cNvSpPr txBox="1"/>
          <p:nvPr/>
        </p:nvSpPr>
        <p:spPr>
          <a:xfrm>
            <a:off x="1481524" y="596546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İzlenen reklam sayısı</a:t>
            </a:r>
            <a:endParaRPr lang="tr-TR" dirty="0"/>
          </a:p>
        </p:txBody>
      </p:sp>
      <p:sp>
        <p:nvSpPr>
          <p:cNvPr id="20" name="Metin kutusu 19"/>
          <p:cNvSpPr txBox="1"/>
          <p:nvPr/>
        </p:nvSpPr>
        <p:spPr>
          <a:xfrm>
            <a:off x="6015836" y="647937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Alınan ürün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0546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723900"/>
            <a:ext cx="8188399" cy="506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617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50" y="361950"/>
            <a:ext cx="8335563" cy="5803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5072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0136" y="2244497"/>
            <a:ext cx="3786214" cy="292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3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939764"/>
            <a:ext cx="431284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5077718" y="1585976"/>
            <a:ext cx="3760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i="1" dirty="0" smtClean="0">
                <a:solidFill>
                  <a:srgbClr val="C00000"/>
                </a:solidFill>
              </a:rPr>
              <a:t>Standart Sapma Büyükse;</a:t>
            </a:r>
            <a:endParaRPr lang="tr-TR" sz="2400" i="1" dirty="0">
              <a:solidFill>
                <a:srgbClr val="C00000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10412" y="1577638"/>
            <a:ext cx="3760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i="1" dirty="0" smtClean="0">
                <a:solidFill>
                  <a:srgbClr val="C00000"/>
                </a:solidFill>
              </a:rPr>
              <a:t>Standart Sapma Küçükse;</a:t>
            </a:r>
            <a:endParaRPr lang="tr-TR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3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>
          <a:xfrm>
            <a:off x="785786" y="1000108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schemeClr val="tx2"/>
                </a:solidFill>
              </a:rPr>
              <a:t>SİVRİ VE BASIK DAĞILIMLAR</a:t>
            </a:r>
          </a:p>
        </p:txBody>
      </p:sp>
      <p:pic>
        <p:nvPicPr>
          <p:cNvPr id="236546" name="Picture 2" descr="C:\Users\gökçen\Desktop\sunu ekran alıntısı\SİVRİ DAĞILIM.JPG"/>
          <p:cNvPicPr>
            <a:picLocks noChangeAspect="1" noChangeArrowheads="1"/>
          </p:cNvPicPr>
          <p:nvPr/>
        </p:nvPicPr>
        <p:blipFill>
          <a:blip r:embed="rId2" cstate="print"/>
          <a:srcRect l="6452" t="10235" r="11290" b="7889"/>
          <a:stretch>
            <a:fillRect/>
          </a:stretch>
        </p:blipFill>
        <p:spPr bwMode="auto">
          <a:xfrm>
            <a:off x="714348" y="2928934"/>
            <a:ext cx="3643338" cy="2286016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785786" y="2212295"/>
            <a:ext cx="33575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200" b="1" dirty="0" smtClean="0">
                <a:solidFill>
                  <a:srgbClr val="C00000"/>
                </a:solidFill>
              </a:rPr>
              <a:t>SİVRİ DAĞILIMLAR</a:t>
            </a:r>
          </a:p>
        </p:txBody>
      </p:sp>
      <p:pic>
        <p:nvPicPr>
          <p:cNvPr id="236547" name="Picture 3" descr="C:\Users\gökçen\Desktop\sunu ekran alıntısı\BASIK DAĞILIM.JPG"/>
          <p:cNvPicPr>
            <a:picLocks noChangeAspect="1" noChangeArrowheads="1"/>
          </p:cNvPicPr>
          <p:nvPr/>
        </p:nvPicPr>
        <p:blipFill>
          <a:blip r:embed="rId3" cstate="print"/>
          <a:srcRect l="2137" t="4777" r="14529" b="4458"/>
          <a:stretch>
            <a:fillRect/>
          </a:stretch>
        </p:blipFill>
        <p:spPr bwMode="auto">
          <a:xfrm>
            <a:off x="4786314" y="3714752"/>
            <a:ext cx="3515502" cy="1571636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4857752" y="2214554"/>
            <a:ext cx="33575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200" b="1" dirty="0" smtClean="0">
                <a:solidFill>
                  <a:srgbClr val="C00000"/>
                </a:solidFill>
              </a:rPr>
              <a:t>BASIK DAĞILIMLAR</a:t>
            </a:r>
          </a:p>
        </p:txBody>
      </p:sp>
    </p:spTree>
    <p:extLst>
      <p:ext uri="{BB962C8B-B14F-4D97-AF65-F5344CB8AC3E}">
        <p14:creationId xmlns:p14="http://schemas.microsoft.com/office/powerpoint/2010/main" val="3799981899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Çentikli Sağ Ok"/>
          <p:cNvSpPr/>
          <p:nvPr>
            <p:custDataLst>
              <p:tags r:id="rId1"/>
            </p:custDataLst>
          </p:nvPr>
        </p:nvSpPr>
        <p:spPr>
          <a:xfrm>
            <a:off x="691999" y="1937683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20" name="19 Dikdörtgen"/>
          <p:cNvSpPr/>
          <p:nvPr/>
        </p:nvSpPr>
        <p:spPr>
          <a:xfrm>
            <a:off x="583612" y="328990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FF0000"/>
                </a:solidFill>
              </a:rPr>
              <a:t>Standart sapma küçük olduğunda yapılacak yorumlar</a:t>
            </a:r>
          </a:p>
        </p:txBody>
      </p:sp>
      <p:sp>
        <p:nvSpPr>
          <p:cNvPr id="5" name="4 Dikdörtgen"/>
          <p:cNvSpPr/>
          <p:nvPr/>
        </p:nvSpPr>
        <p:spPr>
          <a:xfrm>
            <a:off x="1226429" y="1925541"/>
            <a:ext cx="58041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Ölçülen özellik bakımından grup homojendir.</a:t>
            </a:r>
          </a:p>
        </p:txBody>
      </p:sp>
      <p:sp>
        <p:nvSpPr>
          <p:cNvPr id="6" name="5 Dikdörtgen"/>
          <p:cNvSpPr/>
          <p:nvPr/>
        </p:nvSpPr>
        <p:spPr>
          <a:xfrm>
            <a:off x="1263503" y="2823457"/>
            <a:ext cx="55653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Öğrenciler arasındaki farklılaşma azdır.</a:t>
            </a:r>
          </a:p>
        </p:txBody>
      </p:sp>
      <p:sp>
        <p:nvSpPr>
          <p:cNvPr id="11" name="10 Çentikli Sağ Ok"/>
          <p:cNvSpPr/>
          <p:nvPr>
            <p:custDataLst>
              <p:tags r:id="rId2"/>
            </p:custDataLst>
          </p:nvPr>
        </p:nvSpPr>
        <p:spPr>
          <a:xfrm>
            <a:off x="620561" y="2794939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91495" y="1151883"/>
            <a:ext cx="8215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000" b="1" dirty="0" smtClean="0"/>
              <a:t>Dağılımdaki değerler </a:t>
            </a:r>
            <a:r>
              <a:rPr lang="tr-TR" altLang="tr-TR" sz="2000" b="1" dirty="0"/>
              <a:t>ortalamaya göre çok </a:t>
            </a:r>
            <a:r>
              <a:rPr lang="tr-TR" altLang="tr-TR" sz="2000" b="1" dirty="0" smtClean="0"/>
              <a:t>farklılaşmamaktadır.</a:t>
            </a:r>
            <a:endParaRPr lang="tr-TR" sz="2000" b="1" dirty="0"/>
          </a:p>
        </p:txBody>
      </p:sp>
      <p:sp>
        <p:nvSpPr>
          <p:cNvPr id="14" name="7 Çentikli Sağ Ok"/>
          <p:cNvSpPr/>
          <p:nvPr>
            <p:custDataLst>
              <p:tags r:id="rId3"/>
            </p:custDataLst>
          </p:nvPr>
        </p:nvSpPr>
        <p:spPr>
          <a:xfrm>
            <a:off x="680503" y="1095437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5" name="19 Dikdörtgen"/>
          <p:cNvSpPr/>
          <p:nvPr/>
        </p:nvSpPr>
        <p:spPr>
          <a:xfrm>
            <a:off x="631269" y="3573016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FF0000"/>
                </a:solidFill>
              </a:rPr>
              <a:t>Standart sapma küçük olduğunda yapılacak yorumlar</a:t>
            </a:r>
          </a:p>
        </p:txBody>
      </p:sp>
      <p:sp>
        <p:nvSpPr>
          <p:cNvPr id="16" name="7 Çentikli Sağ Ok"/>
          <p:cNvSpPr/>
          <p:nvPr>
            <p:custDataLst>
              <p:tags r:id="rId4"/>
            </p:custDataLst>
          </p:nvPr>
        </p:nvSpPr>
        <p:spPr>
          <a:xfrm>
            <a:off x="642910" y="5116267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7" name="4 Dikdörtgen"/>
          <p:cNvSpPr/>
          <p:nvPr/>
        </p:nvSpPr>
        <p:spPr>
          <a:xfrm>
            <a:off x="1118971" y="5216412"/>
            <a:ext cx="6042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Ölçülen özellik bakımından grup heterojendir.</a:t>
            </a:r>
          </a:p>
        </p:txBody>
      </p:sp>
      <p:sp>
        <p:nvSpPr>
          <p:cNvPr id="18" name="5 Dikdörtgen"/>
          <p:cNvSpPr/>
          <p:nvPr/>
        </p:nvSpPr>
        <p:spPr>
          <a:xfrm>
            <a:off x="1202411" y="6125234"/>
            <a:ext cx="5875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Öğrenciler arasındaki farklılaşma fazladır.</a:t>
            </a:r>
          </a:p>
        </p:txBody>
      </p:sp>
      <p:sp>
        <p:nvSpPr>
          <p:cNvPr id="19" name="10 Çentikli Sağ Ok"/>
          <p:cNvSpPr/>
          <p:nvPr>
            <p:custDataLst>
              <p:tags r:id="rId5"/>
            </p:custDataLst>
          </p:nvPr>
        </p:nvSpPr>
        <p:spPr>
          <a:xfrm>
            <a:off x="642910" y="6044961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1109158" y="4402455"/>
            <a:ext cx="8215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000" b="1" dirty="0" smtClean="0"/>
              <a:t>Dağılımdaki değerler </a:t>
            </a:r>
            <a:r>
              <a:rPr lang="tr-TR" altLang="tr-TR" sz="2000" b="1" dirty="0"/>
              <a:t>ortalamaya göre çok sapma </a:t>
            </a:r>
            <a:r>
              <a:rPr lang="tr-TR" altLang="tr-TR" sz="2000" b="1" dirty="0" smtClean="0"/>
              <a:t>göstermektedir.</a:t>
            </a:r>
            <a:endParaRPr lang="tr-TR" sz="2000" b="1" dirty="0"/>
          </a:p>
        </p:txBody>
      </p:sp>
      <p:sp>
        <p:nvSpPr>
          <p:cNvPr id="22" name="7 Çentikli Sağ Ok"/>
          <p:cNvSpPr/>
          <p:nvPr>
            <p:custDataLst>
              <p:tags r:id="rId6"/>
            </p:custDataLst>
          </p:nvPr>
        </p:nvSpPr>
        <p:spPr>
          <a:xfrm>
            <a:off x="642910" y="4373937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2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5" grpId="0"/>
      <p:bldP spid="6" grpId="0"/>
      <p:bldP spid="11" grpId="0" animBg="1"/>
      <p:bldP spid="14" grpId="0" animBg="1"/>
      <p:bldP spid="15" grpId="0"/>
      <p:bldP spid="16" grpId="0" animBg="1"/>
      <p:bldP spid="17" grpId="0"/>
      <p:bldP spid="18" grpId="0"/>
      <p:bldP spid="19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ikdörtgen"/>
          <p:cNvSpPr/>
          <p:nvPr/>
        </p:nvSpPr>
        <p:spPr>
          <a:xfrm>
            <a:off x="731156" y="1412776"/>
            <a:ext cx="81838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Standart sapmanın karesidir.</a:t>
            </a:r>
            <a:endParaRPr lang="tr-TR" sz="2000" dirty="0"/>
          </a:p>
          <a:p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Standart sapma gibi </a:t>
            </a:r>
            <a:r>
              <a:rPr lang="tr-TR" sz="2000" dirty="0" err="1" smtClean="0"/>
              <a:t>varyans</a:t>
            </a:r>
            <a:r>
              <a:rPr lang="tr-TR" sz="2000" dirty="0" smtClean="0"/>
              <a:t> da verilerin ortalamadan uzaklaşma düzeyleri yani verilerin çeşitliliği hakkında bilgi verir.</a:t>
            </a:r>
            <a:endParaRPr lang="tr-TR" sz="2000" dirty="0"/>
          </a:p>
          <a:p>
            <a:endParaRPr lang="tr-TR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Standart sapma için yapılan açıklamalar </a:t>
            </a:r>
            <a:r>
              <a:rPr lang="tr-TR" sz="2000" dirty="0" err="1" smtClean="0"/>
              <a:t>varyans</a:t>
            </a:r>
            <a:r>
              <a:rPr lang="tr-TR" sz="2000" dirty="0" smtClean="0"/>
              <a:t> için de geçerlidir.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727708" y="731749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VARYANS</a:t>
            </a:r>
          </a:p>
        </p:txBody>
      </p:sp>
    </p:spTree>
    <p:extLst>
      <p:ext uri="{BB962C8B-B14F-4D97-AF65-F5344CB8AC3E}">
        <p14:creationId xmlns:p14="http://schemas.microsoft.com/office/powerpoint/2010/main" val="217599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ikdörtgen"/>
          <p:cNvSpPr/>
          <p:nvPr/>
        </p:nvSpPr>
        <p:spPr>
          <a:xfrm>
            <a:off x="734604" y="1052736"/>
            <a:ext cx="81838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000" dirty="0"/>
              <a:t>Merkezi eğilim ölçüsü olarak ortalama yerine ortancanın kullanıldığı durumlarda değişkenlik ölçüsü olarak kullanılır. </a:t>
            </a:r>
            <a:endParaRPr lang="tr-TR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Ortancadan </a:t>
            </a:r>
            <a:r>
              <a:rPr lang="tr-TR" sz="2000" dirty="0"/>
              <a:t>sapmaya ilişkin bilgi verir. </a:t>
            </a:r>
            <a:endParaRPr lang="tr-TR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Standart </a:t>
            </a:r>
            <a:r>
              <a:rPr lang="tr-TR" sz="2000" dirty="0"/>
              <a:t>sapam gibi aşırı uç değerlerden etkilenmez. </a:t>
            </a:r>
            <a:endParaRPr lang="tr-TR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Çeyrek </a:t>
            </a:r>
            <a:r>
              <a:rPr lang="tr-TR" sz="2000" dirty="0"/>
              <a:t>sapma üçüncü yüzdelik ile birinci yüzdelik arasındaki farkın yarısına eşittir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sp>
        <p:nvSpPr>
          <p:cNvPr id="5" name="4 Dikdörtgen"/>
          <p:cNvSpPr/>
          <p:nvPr/>
        </p:nvSpPr>
        <p:spPr>
          <a:xfrm>
            <a:off x="731156" y="371709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ÇEYREK SAPMA</a:t>
            </a:r>
          </a:p>
        </p:txBody>
      </p:sp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09" y="4031923"/>
            <a:ext cx="47434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734604" y="5445224"/>
            <a:ext cx="80138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Çeyrek sapma, birinci ve üçüncü çeyreğin farkının yarısı, diğer bir ifadeyle, 75. yüzdelikler 25. yüzdeliğin farkının </a:t>
            </a:r>
            <a:r>
              <a:rPr lang="tr-TR" sz="2000" dirty="0" smtClean="0"/>
              <a:t>yarısıdır.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64901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ikdörtgen"/>
          <p:cNvSpPr/>
          <p:nvPr/>
        </p:nvSpPr>
        <p:spPr>
          <a:xfrm>
            <a:off x="731156" y="1412776"/>
            <a:ext cx="81838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Varyasyon katsayısı, değişim katsayısı da denir.</a:t>
            </a:r>
            <a:endParaRPr lang="tr-TR" sz="2000" dirty="0"/>
          </a:p>
          <a:p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/>
              <a:t>Standart sapma dağılımın yaygınlığını gösteren bir ölçüdür.  </a:t>
            </a:r>
            <a:r>
              <a:rPr lang="tr-TR" sz="2000" dirty="0" smtClean="0"/>
              <a:t>Ancak </a:t>
            </a:r>
            <a:r>
              <a:rPr lang="tr-TR" sz="2000" dirty="0"/>
              <a:t>standart sapma ile dağılım hakkında çok fazla bir şey söylemek olanaksızdır. </a:t>
            </a:r>
            <a:endParaRPr lang="tr-TR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• </a:t>
            </a:r>
            <a:r>
              <a:rPr lang="tr-TR" sz="2000" dirty="0"/>
              <a:t>Örneğin; «Bir dağılımın standart sapması 6 ise bu değer büyük müdür, yoksa küçük müdür?» buna karar verebilmek için </a:t>
            </a:r>
            <a:r>
              <a:rPr lang="tr-TR" sz="2000" dirty="0" smtClean="0">
                <a:solidFill>
                  <a:srgbClr val="FF0000"/>
                </a:solidFill>
              </a:rPr>
              <a:t>bağıl değişkenlik katsayısını</a:t>
            </a:r>
            <a:r>
              <a:rPr lang="tr-TR" sz="2000" dirty="0" smtClean="0"/>
              <a:t> hesaplamak </a:t>
            </a:r>
            <a:r>
              <a:rPr lang="tr-TR" sz="2000" dirty="0"/>
              <a:t>gerekir. </a:t>
            </a:r>
            <a:endParaRPr lang="tr-TR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Bağıl değişkenlik katsayısı</a:t>
            </a:r>
            <a:r>
              <a:rPr lang="tr-TR" sz="2000" dirty="0"/>
              <a:t>; standart sapmanın ortalamaya göre yüzde kaçlık bir değişim gösterdiğini belirtir. </a:t>
            </a:r>
          </a:p>
        </p:txBody>
      </p:sp>
      <p:sp>
        <p:nvSpPr>
          <p:cNvPr id="4" name="9 Dikdörtgen"/>
          <p:cNvSpPr/>
          <p:nvPr/>
        </p:nvSpPr>
        <p:spPr>
          <a:xfrm>
            <a:off x="1019188" y="548680"/>
            <a:ext cx="7945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BAĞIL DEĞİŞKENLİK (VARYASYON) KATSAYISI</a:t>
            </a:r>
          </a:p>
        </p:txBody>
      </p:sp>
    </p:spTree>
    <p:extLst>
      <p:ext uri="{BB962C8B-B14F-4D97-AF65-F5344CB8AC3E}">
        <p14:creationId xmlns:p14="http://schemas.microsoft.com/office/powerpoint/2010/main" val="76194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Nesne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8333915"/>
              </p:ext>
            </p:extLst>
          </p:nvPr>
        </p:nvGraphicFramePr>
        <p:xfrm>
          <a:off x="1331640" y="3410942"/>
          <a:ext cx="1794832" cy="975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59" name="Equation" r:id="rId4" imgW="723600" imgH="393480" progId="Equation.DSMT4">
                  <p:embed/>
                </p:oleObj>
              </mc:Choice>
              <mc:Fallback>
                <p:oleObj name="Equation" r:id="rId4" imgW="723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410942"/>
                        <a:ext cx="1794832" cy="9759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9 Dikdörtgen"/>
          <p:cNvSpPr/>
          <p:nvPr/>
        </p:nvSpPr>
        <p:spPr>
          <a:xfrm>
            <a:off x="1907704" y="416277"/>
            <a:ext cx="542928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b="1" dirty="0" smtClean="0">
                <a:solidFill>
                  <a:srgbClr val="C00000"/>
                </a:solidFill>
              </a:rPr>
              <a:t>BAĞIL DEĞİŞKENLİK KATSAYISI</a:t>
            </a:r>
          </a:p>
        </p:txBody>
      </p:sp>
      <p:pic>
        <p:nvPicPr>
          <p:cNvPr id="234499" name="Picture 3" descr="C:\Users\gökçen\Desktop\sunu ekran alıntısı\BAĞIL DEĞİŞKENLİK.JPG"/>
          <p:cNvPicPr>
            <a:picLocks noChangeAspect="1" noChangeArrowheads="1"/>
          </p:cNvPicPr>
          <p:nvPr/>
        </p:nvPicPr>
        <p:blipFill>
          <a:blip r:embed="rId6" cstate="print"/>
          <a:srcRect l="1145" t="7407" r="1531" b="3704"/>
          <a:stretch>
            <a:fillRect/>
          </a:stretch>
        </p:blipFill>
        <p:spPr bwMode="auto">
          <a:xfrm>
            <a:off x="3995936" y="3253638"/>
            <a:ext cx="4570892" cy="1290605"/>
          </a:xfrm>
          <a:prstGeom prst="rect">
            <a:avLst/>
          </a:prstGeom>
          <a:noFill/>
        </p:spPr>
      </p:pic>
      <p:sp>
        <p:nvSpPr>
          <p:cNvPr id="6" name="Dikdörtgen 5"/>
          <p:cNvSpPr/>
          <p:nvPr/>
        </p:nvSpPr>
        <p:spPr>
          <a:xfrm>
            <a:off x="827584" y="1161121"/>
            <a:ext cx="82153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000" dirty="0" smtClean="0"/>
              <a:t>Ölçmeye konu olan özellikler aynı birim sisteminde ölçülmemişse bağıl değişkenlik katsayısını kullanmak puanların aynı birim sistemine dönüştürülmesini sağlar.</a:t>
            </a:r>
            <a:endParaRPr lang="tr-TR" sz="2000" dirty="0"/>
          </a:p>
        </p:txBody>
      </p:sp>
      <p:sp>
        <p:nvSpPr>
          <p:cNvPr id="2" name="Dikdörtgen 1"/>
          <p:cNvSpPr/>
          <p:nvPr/>
        </p:nvSpPr>
        <p:spPr>
          <a:xfrm>
            <a:off x="894312" y="2228671"/>
            <a:ext cx="7672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Bağıl değişkenlik katsayısı (V) puan dağılımının farklılığını daha doğru yorumlamamızı sağlayan başka dağılım ölçüsüdür.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915137" y="4869160"/>
            <a:ext cx="76516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Bağıl değişkenlik katsayısı</a:t>
            </a:r>
            <a:r>
              <a:rPr lang="tr-TR" sz="2000" dirty="0"/>
              <a:t>; standart sapmanın ortalamaya göre yüzde kaçlık bir değişim gösterdiğini </a:t>
            </a:r>
            <a:r>
              <a:rPr lang="tr-TR" sz="2000" dirty="0" smtClean="0"/>
              <a:t>belirtir.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913994717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820556" y="2060848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/>
              <a:t>I. grup: </a:t>
            </a:r>
            <a:r>
              <a:rPr lang="tr-TR" sz="2400" dirty="0" smtClean="0"/>
              <a:t>100 üzerinden aritmetik ortalaması 50; standart sapması 5</a:t>
            </a:r>
          </a:p>
          <a:p>
            <a:endParaRPr lang="tr-TR" sz="2400" dirty="0" smtClean="0"/>
          </a:p>
          <a:p>
            <a:r>
              <a:rPr lang="tr-TR" sz="2400" b="1" dirty="0" smtClean="0"/>
              <a:t>II. grup: </a:t>
            </a:r>
            <a:r>
              <a:rPr lang="tr-TR" sz="2400" dirty="0" smtClean="0"/>
              <a:t>6 üzerinden aritmetik ortalaması 3; standart sapması 1</a:t>
            </a:r>
            <a:endParaRPr lang="tr-TR" sz="2400" dirty="0"/>
          </a:p>
        </p:txBody>
      </p:sp>
      <p:pic>
        <p:nvPicPr>
          <p:cNvPr id="3" name="Picture 2" descr="D:\ppt_clipart\bil_bakalı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32656"/>
            <a:ext cx="1481089" cy="1273913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1749250" y="4632616"/>
            <a:ext cx="5751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/>
              <a:t>Gruplardan hangisi daha homojendir?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873536314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935596" y="764704"/>
            <a:ext cx="7704856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Ortalamalar birbirinden farklı ise standart sapması küçük olan dağılım diğerine göre daha homojendir </a:t>
            </a:r>
            <a:r>
              <a:rPr lang="tr-TR" sz="2000" u="sng" dirty="0" smtClean="0"/>
              <a:t>DENİLEMEZ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graphicFrame>
        <p:nvGraphicFramePr>
          <p:cNvPr id="3" name="Nesne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3076851"/>
              </p:ext>
            </p:extLst>
          </p:nvPr>
        </p:nvGraphicFramePr>
        <p:xfrm>
          <a:off x="1115616" y="2221517"/>
          <a:ext cx="1649859" cy="896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11" name="Equation" r:id="rId4" imgW="723586" imgH="393529" progId="Equation.DSMT4">
                  <p:embed/>
                </p:oleObj>
              </mc:Choice>
              <mc:Fallback>
                <p:oleObj name="Equation" r:id="rId4" imgW="723586" imgH="393529" progId="Equation.DSMT4">
                  <p:embed/>
                  <p:pic>
                    <p:nvPicPr>
                      <p:cNvPr id="0" name="12 Nesne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221517"/>
                        <a:ext cx="1649859" cy="896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6156176" y="2813451"/>
                <a:ext cx="2832955" cy="615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/>
                      </a:rPr>
                      <m:t>𝑉</m:t>
                    </m:r>
                    <m:r>
                      <a:rPr lang="tr-TR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tr-TR" sz="2400" b="0" i="1" smtClean="0">
                        <a:latin typeface="Cambria Math"/>
                      </a:rPr>
                      <m:t>∗100</m:t>
                    </m:r>
                  </m:oMath>
                </a14:m>
                <a:r>
                  <a:rPr lang="tr-TR" sz="2400" dirty="0" smtClean="0"/>
                  <a:t> = 33,33</a:t>
                </a:r>
                <a:endParaRPr lang="tr-TR" sz="2400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813451"/>
                <a:ext cx="2832955" cy="615746"/>
              </a:xfrm>
              <a:prstGeom prst="rect">
                <a:avLst/>
              </a:prstGeom>
              <a:blipFill rotWithShape="1">
                <a:blip r:embed="rId6"/>
                <a:stretch>
                  <a:fillRect r="-2366" b="-89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3245107" y="2694111"/>
                <a:ext cx="2534796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/>
                      </a:rPr>
                      <m:t>𝑉</m:t>
                    </m:r>
                    <m:r>
                      <a:rPr lang="tr-TR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tr-TR" sz="2400" b="0" i="1" smtClean="0">
                            <a:latin typeface="Cambria Math"/>
                          </a:rPr>
                          <m:t>50</m:t>
                        </m:r>
                      </m:den>
                    </m:f>
                    <m:r>
                      <a:rPr lang="tr-TR" sz="2400" b="0" i="1" smtClean="0">
                        <a:latin typeface="Cambria Math"/>
                      </a:rPr>
                      <m:t>∗100</m:t>
                    </m:r>
                  </m:oMath>
                </a14:m>
                <a:r>
                  <a:rPr lang="tr-TR" sz="2400" dirty="0" smtClean="0"/>
                  <a:t> = 10</a:t>
                </a:r>
                <a:endParaRPr lang="tr-TR" sz="2400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07" y="2694111"/>
                <a:ext cx="2534796" cy="622222"/>
              </a:xfrm>
              <a:prstGeom prst="rect">
                <a:avLst/>
              </a:prstGeom>
              <a:blipFill rotWithShape="1">
                <a:blip r:embed="rId7"/>
                <a:stretch>
                  <a:fillRect r="-2885" b="-882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6185975" y="2093371"/>
            <a:ext cx="1654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II. grubun; 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206758" y="211804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I. grubun; 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83568" y="3789040"/>
            <a:ext cx="820891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I. Grupta ölçümler aritmetik ortalamaya göre %10’luk bir değişim; II. Grupta yaklaşık %33’lük bir değişim göstermektedir.</a:t>
            </a:r>
          </a:p>
          <a:p>
            <a:pPr>
              <a:lnSpc>
                <a:spcPct val="150000"/>
              </a:lnSpc>
            </a:pP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Değişkenlik katsayısı küçük olan yani I. grubun puan dağılımı daha homojendir.</a:t>
            </a:r>
          </a:p>
          <a:p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66564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42988"/>
            <a:ext cx="871537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7308304" y="5445681"/>
            <a:ext cx="1168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(Arıcı, 2006)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142450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1"/>
          <p:cNvSpPr txBox="1">
            <a:spLocks/>
          </p:cNvSpPr>
          <p:nvPr/>
        </p:nvSpPr>
        <p:spPr>
          <a:xfrm>
            <a:off x="827584" y="1988840"/>
            <a:ext cx="7935788" cy="29523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Betimsel İstatistik</a:t>
            </a:r>
          </a:p>
          <a:p>
            <a:pPr algn="ctr">
              <a:lnSpc>
                <a:spcPct val="150000"/>
              </a:lnSpc>
            </a:pP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(Excel ve SPSS Uygulamaları)</a:t>
            </a:r>
          </a:p>
        </p:txBody>
      </p:sp>
    </p:spTree>
    <p:extLst>
      <p:ext uri="{BB962C8B-B14F-4D97-AF65-F5344CB8AC3E}">
        <p14:creationId xmlns:p14="http://schemas.microsoft.com/office/powerpoint/2010/main" val="16358781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935788" cy="72697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Excel’de verilerin sıralanması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909638"/>
            <a:ext cx="5715000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val 13"/>
          <p:cNvSpPr/>
          <p:nvPr/>
        </p:nvSpPr>
        <p:spPr>
          <a:xfrm>
            <a:off x="6366758" y="1340768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11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935788" cy="72697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Excel’de istatistiksel işlemler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223324"/>
            <a:ext cx="6373143" cy="554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3131840" y="1916832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/>
          <p:cNvSpPr/>
          <p:nvPr/>
        </p:nvSpPr>
        <p:spPr>
          <a:xfrm>
            <a:off x="4893372" y="3996310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66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0" y="510513"/>
            <a:ext cx="5040560" cy="72697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Excel’de ortalama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3695700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943350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Unvan 1"/>
          <p:cNvSpPr txBox="1">
            <a:spLocks/>
          </p:cNvSpPr>
          <p:nvPr/>
        </p:nvSpPr>
        <p:spPr>
          <a:xfrm>
            <a:off x="4211960" y="513581"/>
            <a:ext cx="5040560" cy="7269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Excel’de </a:t>
            </a:r>
            <a:r>
              <a:rPr lang="tr-T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std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sapma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71974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35788" cy="72697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SPSS’de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betimsel istatistikler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5743575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3173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7272808" cy="640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172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752130" cy="614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1912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35788" cy="726976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SPSS çıktı dosyaları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42907"/>
            <a:ext cx="4599608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92696"/>
            <a:ext cx="4243401" cy="362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7441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35198-D4C4-4996-AC38-EB41985EA380}" type="slidenum">
              <a:rPr lang="tr-TR" smtClean="0"/>
              <a:pPr>
                <a:defRPr/>
              </a:pPr>
              <a:t>61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539552" y="1484784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Arıcı, H. (2006). </a:t>
            </a:r>
            <a:r>
              <a:rPr lang="tr-TR" i="1" dirty="0"/>
              <a:t>İstatistik: Yöntemler ve Uygulamalar (Geliştirilmiş 16. Baskı)</a:t>
            </a:r>
            <a:r>
              <a:rPr lang="tr-TR" dirty="0"/>
              <a:t>. Ankara: </a:t>
            </a:r>
            <a:r>
              <a:rPr lang="tr-TR" dirty="0" err="1"/>
              <a:t>Meteksan</a:t>
            </a:r>
            <a:r>
              <a:rPr lang="tr-TR" dirty="0"/>
              <a:t> Matbaası. </a:t>
            </a:r>
          </a:p>
          <a:p>
            <a:r>
              <a:rPr lang="tr-TR" dirty="0" err="1"/>
              <a:t>Baykul</a:t>
            </a:r>
            <a:r>
              <a:rPr lang="tr-TR" dirty="0"/>
              <a:t>, Y., Güzeller, C. O. (</a:t>
            </a:r>
            <a:r>
              <a:rPr lang="tr-TR" dirty="0" smtClean="0"/>
              <a:t>2020).</a:t>
            </a:r>
            <a:r>
              <a:rPr lang="tr-TR" i="1" dirty="0" smtClean="0"/>
              <a:t> </a:t>
            </a:r>
            <a:r>
              <a:rPr lang="tr-TR" i="1" dirty="0"/>
              <a:t>Sosyal Bilimler İçin İstatistik: SPSS Uygulamalı.</a:t>
            </a:r>
            <a:r>
              <a:rPr lang="tr-TR" dirty="0"/>
              <a:t> Ankara: </a:t>
            </a:r>
            <a:r>
              <a:rPr lang="tr-TR" dirty="0" err="1"/>
              <a:t>Pegem</a:t>
            </a:r>
            <a:r>
              <a:rPr lang="tr-TR" dirty="0"/>
              <a:t> Akademi</a:t>
            </a:r>
          </a:p>
          <a:p>
            <a:r>
              <a:rPr lang="tr-TR" dirty="0" smtClean="0"/>
              <a:t>Demir, E. (2017). </a:t>
            </a:r>
            <a:r>
              <a:rPr lang="tr-TR" i="1" dirty="0" smtClean="0"/>
              <a:t>İstatistik Ders Notları</a:t>
            </a:r>
            <a:r>
              <a:rPr lang="tr-TR" dirty="0" smtClean="0"/>
              <a:t>. Ankara Üniversitesi</a:t>
            </a:r>
          </a:p>
          <a:p>
            <a:r>
              <a:rPr lang="tr-TR" dirty="0" smtClean="0"/>
              <a:t>Köklü</a:t>
            </a:r>
            <a:r>
              <a:rPr lang="tr-TR" dirty="0"/>
              <a:t>, N, Büyüköztürk, Ş. Ve Çokluk </a:t>
            </a:r>
            <a:r>
              <a:rPr lang="tr-TR" dirty="0" err="1"/>
              <a:t>Bökeoğlu</a:t>
            </a:r>
            <a:r>
              <a:rPr lang="tr-TR" dirty="0"/>
              <a:t>, Ö.  (2007). </a:t>
            </a:r>
            <a:r>
              <a:rPr lang="tr-TR" i="1" dirty="0"/>
              <a:t>Sosyal Bilimler İçin İstatistik (2. baskı)</a:t>
            </a:r>
            <a:r>
              <a:rPr lang="tr-TR" dirty="0"/>
              <a:t>. Ankara: </a:t>
            </a:r>
            <a:r>
              <a:rPr lang="tr-TR" dirty="0" err="1"/>
              <a:t>Pegem</a:t>
            </a:r>
            <a:r>
              <a:rPr lang="tr-TR" dirty="0"/>
              <a:t> Akademi </a:t>
            </a:r>
          </a:p>
          <a:p>
            <a:r>
              <a:rPr lang="tr-TR" dirty="0" smtClean="0"/>
              <a:t>Şen, S. (2018). </a:t>
            </a:r>
            <a:r>
              <a:rPr lang="tr-TR" i="1" dirty="0" smtClean="0"/>
              <a:t>İstatistik Ders Sunumları.</a:t>
            </a:r>
          </a:p>
          <a:p>
            <a:r>
              <a:rPr lang="tr-TR" dirty="0" smtClean="0"/>
              <a:t>Tan</a:t>
            </a:r>
            <a:r>
              <a:rPr lang="tr-TR" dirty="0"/>
              <a:t>, Ş. (2016). </a:t>
            </a:r>
            <a:r>
              <a:rPr lang="tr-TR" i="1" dirty="0"/>
              <a:t>SPSS ve Excel Uygulamalı Temel İstatistik I</a:t>
            </a:r>
            <a:r>
              <a:rPr lang="tr-TR" dirty="0"/>
              <a:t>. Ankara: </a:t>
            </a:r>
            <a:r>
              <a:rPr lang="tr-TR" dirty="0" err="1"/>
              <a:t>Pegem</a:t>
            </a:r>
            <a:r>
              <a:rPr lang="tr-TR" dirty="0"/>
              <a:t> Akademi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Dikdörtgen 4"/>
          <p:cNvSpPr>
            <a:spLocks noChangeArrowheads="1"/>
          </p:cNvSpPr>
          <p:nvPr/>
        </p:nvSpPr>
        <p:spPr bwMode="auto">
          <a:xfrm>
            <a:off x="684213" y="580678"/>
            <a:ext cx="7488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</a:rPr>
              <a:t>KAYNAKLAR</a:t>
            </a:r>
            <a:endParaRPr lang="tr-T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406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21275PHOTO" val=""/>
  <p:tag name="MMPROD_21275LOGO" val="/9j/4AAQSkZJRgABAQAAAQABAAD/2wBDAAMCAgMCAgMDAwMEAwMEBQgFBQQEBQoHBwYIDAoMDAsKCwsNDhIQDQ4RDgsLEBYQERMUFRUVDA8XGBYUGBIUFRT/2wBDAQMEBAUEBQkFBQkUDQsNFBQUFBQUFBQUFBQUFBQUFBQUFBQUFBQUFBQUFBQUFBQUFBQUFBQUFBQUFBQUFBQUFBT/wAARCAA0AJ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9UsUbqRuKpXGoW8EiQtcQpPJxHG8gBY+w6mmlfYltLchu9a07T7mC3ur62t7ic4hillVGkP8AsgnJ/Cr4bPNcWnwo8MSrcSalo9lrV9cnddXmowJPLMT6lgcKP4UGFUYAAArY0q3tfCtpFpzXw8kOVtVuJsyBOyZY5bByB7YHaqko2927f9bHPCVS95pJeT/M6KimqwI4OadUHUFFFFABRRRQAUUUUAFFFFABRRRQAUUUUAFFFFAHjXxj8fatF4h0HwF4Vn+zeJNcLO98UDjT7Vc75tp4LEBgoPGVPQ4rq9G8O+GfhH4dur2e5isoYY/Nv9b1W4Bmlx1knnc5P4nAzgADAry+LNl+2fMb5vku/DmLHd7SLuA/74kP4mvjL/gol8e9S8afFe58B2ly8Phvw4yJLAjYW6vCgZ5H9dgYIoPQhz/Fx9FTwTrSp4eDsmlJvvd/jbb7z5KOMUHWxNRXlGTjFdkkvz3PrHxB+3d8DI9dt4n1u+1AwOVN1ZWdx5C4P8X3fMXPT5WHpXs3gj4j+Bvjl4dluvD2r6f4k0xxsngADFMj7ssTjcmeeGAzX4X+f713Hwe+MutfBLx9pvirQp3SS2cC6tA+EvLckeZC46EMOnHykAjkA17GIyKjGnejNqS2v1/DQ5aOc1ZTtWgnF9j9WdX1S8+AHjvRYBczXPw/164FksF1KXOlXZ5Ty2Y58lufkJwu1iCAAD71uBAOeDXzp+1jrlj4l+A2mXViftP9s3FnJphUfNIZBvXaPUpn86X9tfU7vS/2Z9Sjjvp7Frm70yzmu4JCjxo93Csh3A5AIyD9cd6+bq0lUpUqj0bbT87W1/E9XC1nTr1qMdYpJpdrrVfgfRec4pFKtn1r5Q8XXum2f7WXjPR9c1O5svCEvwua61SNbp0SKNLpkaUFTlWEe7DD5vzrzn4ZeFNI8MfBv4kfF3xBqPijwf4C161ii0XR7TU5ZtRj04SoEk8yRmImun2gAHCLIcNhsryLDq13LtbTv0PT+sSvZR7317H2p458Y2PgDwfrHiTUxIdP0m0lvZxCA0hRFLEKCQCTjAyRzipvCniSDxh4Z0nW7eKa3ttStIr2OK4ULKiSIHAYAkAgMMjJr4B1m+1fwXoPx+8CXWj3XhXRH8ERa5ZeHr7XH1VrRizRuwlbO0tldyKzKGUYLA13XwO1qH4nap4xsvGsGp6Bq83giwi0fQDdtEJtFWLd9tSSFwC8k33gu0ooVecsBs8JFR5ubb8tOnzM1iZuSVv+H16n2B4U8Z6N470eLWPD+oR6tpUkkkUd5b5McjRuUfa2PmAZWGRwcHBNbryKBksAPUnFfBfw68OeDNP/AGU/hHp0trr+r6p4tuxPB4b0nWpLVdXvPKlD+dIXHkwRgeY2wqAyKdrE4PI3F9r/AIx+EnhzwB4h1G/sBafGdPDWU1Frie0tVUyLCLphukMbOQjsP4U4GAAvqsJN8stE7arp33D6zOKXNHVq+j6n6S5z0pN4bOOa/Pj4iePtY+B938fPCuga34iudNg1Lw7DbOL6S7vbH7cpN35M0zMwkdVwrE8M4PBGa7XQ/Bfi74ceBPi1rdlLcfCvSL7w240fR9e8Rm+uo7tA++/eRnZbdm8yJMK7fMyk4IUVLwqSu5b2t53t5+ZaxLbty7Xv8j651TxLZaOy2806SajJBNcW+nxOpublIgC/lRkguRuUcd2XOM1jwfE3R4tB8N6lqhu/D0niCWG2sdN1WBorszyAlYWiGSHABLDooUkkAE18c+ENHuBYeO/GXhvwJ4m+HmiwfDu9t7qXxM7C9utR2F45oN7tINqiTdJ8u4sCVyAQ6bwVovj66/ZBbXjf3i6zo0kN1JHqNxH5nk6d50XzK42v5jEl1wzcgkgAVSw0L2lJ/rs338jN4mo/hir/AIatI+1tE8UprWoa5a/2ZqWm/wBl3QtjcX8HlQ3WUV/MgbPzp823dxyCO1dBmvzu+Jmo6j4k+HPxc0mfVbpPtfxgt9JWVpiWgiLQbAueFVcKQP8AZrqdd+ElunxW+MfhdPG3i5LDTPCtvr1jC3iO7LQ3rLLumZjJ85BiRsPkfP04GF9Whu5W+V+3+ZSxNTZQv87f1sfdXFFcB8C9fvvEvwU8AaxqU73mo6h4f0+7ubhvvSSyW0bux9yzE/jRXG42OpVTP+Lvwxn8ZtpOu6Fcppvi7QpjcafdyA+XID9+CXHJjccHHIyfUg/kh+1xoeveH/j94pn8QaNNod1q0/8AakdtLMJlZJOrJIvDrvEgB4+7jjBFft5j9K+Fv2+f2Zvil8Z/EOlXnhe3/wCEr0aJGMFgr2VtPpkpUCTbJKYy8Um1DtLsQwPGMY9TBZhLDtKSuls+qW9vS55mKy2FaUpwdnK110bXX1tofmT9o+lWLCC61e/trCwt5by+upUt7e3gUu80jsFRFA5JJIAHuK9pf/gnz+0arEL8PNy9ida04E/+TNep/s6/sO/HTwd8UtD1a80UeD3t5Sza7Pc6feLZoRh2jiEkpaUqWCkoACeor25ZxFRvHVnmQyqbaUtEfaPws+EOt63B4Fm8W28mm6L4P062ttL0aZ1eaW5jiRDc3G0lQQVBVATjg5HIPrnxM+G+h/FrwNq3hHxJbPcaLqkXlTLE5R1IYMjow6MrKrA+oHBrp4V8qNELtIVAG5+p9z71Mpz24r5WtXnWkm9Etktl1/M9/DYWnh00tXLdvd/8DyPALH9ij4eafH4iLXHiG+ufEWipoOpXmoaxNc3E1urKxxI5JVm2IDj5cKAqrk50PDP7IXgLw34c1rw3LL4g8QeHtXsE0240vXNanu7dIUbdH5Ss37pkONrJgrgYIIFe54FGBWXPPudns4djwHQ/2L/h7oqeJ1MviDU28RaO+g3smqa1PdOtmxBCRs5JXaQNp7Y9znq7L9njwhp/i3wp4ijjvm1Pw1oZ8O2cj3bEPZ7Nu2Uf8tDgk5PfnrXqXHpQcUnUk92JU4LZHibfslfDxvhZ4e8ACy1BNI8PTm70q8i1KaO/tJyzM0sdwrBlJLtwPl5HAwMVtE/ZB8AaF4fsdJi/tm4S08UReMFubvU5Jrh9RjUKHeRuWBAGQevU17tgUYFP2ku7H7OHY8j1D9mXwHrMvxFfU9Nn1QePWgbW1u7l2D+QuIPKwR5WzgqV5BAOeBXM2P7Fvw8tvA/iLwrePr+uW+vxQ291f6tq8txeRxQyCWGOGRv9WqSAPhQASBu3YAr6BzRS9pJdWL2cX0PAvCX7FXw08HXupX1tbavfapqelXOjX2o6jq9xcT3ME4VZCxZsBtq4BUDGT7Y6ez/Zv8FWelfDrThb30kHgGcT6Iz3sm+NgpUCRgQXGCODwdoByMg+rfhQQKHUk92wVOC2R4xqX7KvgPVIfFUMsWpKniXXLfxFe+XfOCt7C4dXj/uAkcjv07DG1f8AwD8Laj4k8ea3ML5dT8Z6YmkanMl2w22yxmMLCP8AlmdrHJHfBr0+ijnl3HyR7HP+EfCtj4I8KaN4d0uOUabpFlBp9qskpZxFFGsaBj3O1Rk96K3/AMKKm7HyoWiiigoKKKKACiiigAooooAKKKKACiiigAooooAKKKKACiiigAooooA//9k="/>
  <p:tag name="MMPROD_UIDATA" val="&lt;database version=&quot;7.0&quot;&gt;&lt;object type=&quot;1&quot; unique_id=&quot;10001&quot;&gt;&lt;property id=&quot;20141&quot; value=&quot;İstatistiksel İşlemler&quot;/&gt;&lt;property id=&quot;20144&quot; value=&quot;1&quot;/&gt;&lt;property id=&quot;20146&quot; value=&quot;1&quot;/&gt;&lt;property id=&quot;20147&quot; value=&quot;0&quot;/&gt;&lt;property id=&quot;20148&quot; value=&quot;5&quot;/&gt;&lt;property id=&quot;20180&quot; value=&quot;0&quot;/&gt;&lt;property id=&quot;20181&quot; value=&quot;4&quot;/&gt;&lt;property id=&quot;20182&quot; value=&quot;0&quot;/&gt;&lt;property id=&quot;20183&quot; value=&quot;1&quot;/&gt;&lt;property id=&quot;20184&quot; value=&quot;7&quot;/&gt;&lt;property id=&quot;20224&quot; value=&quot;C:\olcmeders_7Ek&quot;/&gt;&lt;property id=&quot;20250&quot; value=&quot;0&quot;/&gt;&lt;property id=&quot;20251&quot; value=&quot;1&quot;/&gt;&lt;property id=&quot;20259&quot; value=&quot;0&quot;/&gt;&lt;object type=&quot;8&quot; unique_id=&quot;10002&quot;&gt;&lt;/object&gt;&lt;object type=&quot;2&quot; unique_id=&quot;10003&quot;&gt;&lt;object type=&quot;3&quot; unique_id=&quot;10017&quot;&gt;&lt;property id=&quot;20148&quot; value=&quot;5&quot;/&gt;&lt;property id=&quot;20300&quot; value=&quot;Slayt 2&quot;/&gt;&lt;property id=&quot;20302&quot; value=&quot;1&quot;/&gt;&lt;property id=&quot;20303&quot; value=&quot;www.uzaktanegitim.com.tr&quot;/&gt;&lt;property id=&quot;20307&quot; value=&quot;257&quot;/&gt;&lt;property id=&quot;20309&quot; value=&quot;21275&quot;/&gt;&lt;property id=&quot;20312&quot; value=&quot;0&quot;/&gt;&lt;/object&gt;&lt;object type=&quot;3&quot; unique_id=&quot;21210&quot;&gt;&lt;property id=&quot;20148&quot; value=&quot;5&quot;/&gt;&lt;property id=&quot;20300&quot; value=&quot;Slayt 29&quot;/&gt;&lt;property id=&quot;20302&quot; value=&quot;1&quot;/&gt;&lt;property id=&quot;20303&quot; value=&quot;www.uzaktanegitim.com.tr&quot;/&gt;&lt;property id=&quot;20307&quot; value=&quot;399&quot;/&gt;&lt;property id=&quot;20309&quot; value=&quot;21275&quot;/&gt;&lt;property id=&quot;20312&quot; value=&quot;0&quot;/&gt;&lt;/object&gt;&lt;object type=&quot;3&quot; unique_id=&quot;21211&quot;&gt;&lt;property id=&quot;20148&quot; value=&quot;5&quot;/&gt;&lt;property id=&quot;20300&quot; value=&quot;Slayt 31&quot;/&gt;&lt;property id=&quot;20302&quot; value=&quot;1&quot;/&gt;&lt;property id=&quot;20303&quot; value=&quot;www.uzaktanegitim.com.tr&quot;/&gt;&lt;property id=&quot;20307&quot; value=&quot;400&quot;/&gt;&lt;property id=&quot;20309&quot; value=&quot;21275&quot;/&gt;&lt;property id=&quot;20312&quot; value=&quot;0&quot;/&gt;&lt;/object&gt;&lt;object type=&quot;3&quot; unique_id=&quot;21212&quot;&gt;&lt;property id=&quot;20148&quot; value=&quot;5&quot;/&gt;&lt;property id=&quot;20300&quot; value=&quot;Slayt 30&quot;/&gt;&lt;property id=&quot;20302&quot; value=&quot;1&quot;/&gt;&lt;property id=&quot;20303&quot; value=&quot;www.uzaktanegitim.com.tr&quot;/&gt;&lt;property id=&quot;20307&quot; value=&quot;401&quot;/&gt;&lt;property id=&quot;20309&quot; value=&quot;21275&quot;/&gt;&lt;property id=&quot;20312&quot; value=&quot;0&quot;/&gt;&lt;/object&gt;&lt;object type=&quot;3&quot; unique_id=&quot;21213&quot;&gt;&lt;property id=&quot;20148&quot; value=&quot;5&quot;/&gt;&lt;property id=&quot;20300&quot; value=&quot;Slayt 34&quot;/&gt;&lt;property id=&quot;20302&quot; value=&quot;1&quot;/&gt;&lt;property id=&quot;20303&quot; value=&quot;www.uzaktanegitim.com.tr&quot;/&gt;&lt;property id=&quot;20307&quot; value=&quot;407&quot;/&gt;&lt;property id=&quot;20309&quot; value=&quot;21275&quot;/&gt;&lt;property id=&quot;20312&quot; value=&quot;0&quot;/&gt;&lt;/object&gt;&lt;object type=&quot;3&quot; unique_id=&quot;21214&quot;&gt;&lt;property id=&quot;20148&quot; value=&quot;5&quot;/&gt;&lt;property id=&quot;20300&quot; value=&quot;Slayt 32&quot;/&gt;&lt;property id=&quot;20302&quot; value=&quot;1&quot;/&gt;&lt;property id=&quot;20303&quot; value=&quot;www.uzaktanegitim.com.tr&quot;/&gt;&lt;property id=&quot;20307&quot; value=&quot;403&quot;/&gt;&lt;property id=&quot;20309&quot; value=&quot;21275&quot;/&gt;&lt;property id=&quot;20312&quot; value=&quot;0&quot;/&gt;&lt;/object&gt;&lt;object type=&quot;3&quot; unique_id=&quot;21215&quot;&gt;&lt;property id=&quot;20148&quot; value=&quot;5&quot;/&gt;&lt;property id=&quot;20300&quot; value=&quot;Slayt 33&quot;/&gt;&lt;property id=&quot;20302&quot; value=&quot;1&quot;/&gt;&lt;property id=&quot;20303&quot; value=&quot;www.uzaktanegitim.com.tr&quot;/&gt;&lt;property id=&quot;20307&quot; value=&quot;404&quot;/&gt;&lt;property id=&quot;20309&quot; value=&quot;21275&quot;/&gt;&lt;property id=&quot;20312&quot; value=&quot;0&quot;/&gt;&lt;/object&gt;&lt;object type=&quot;3&quot; unique_id=&quot;21216&quot;&gt;&lt;property id=&quot;20148&quot; value=&quot;5&quot;/&gt;&lt;property id=&quot;20300&quot; value=&quot;Slayt 37&quot;/&gt;&lt;property id=&quot;20302&quot; value=&quot;1&quot;/&gt;&lt;property id=&quot;20303&quot; value=&quot;www.uzaktanegitim.com.tr&quot;/&gt;&lt;property id=&quot;20307&quot; value=&quot;402&quot;/&gt;&lt;property id=&quot;20309&quot; value=&quot;21275&quot;/&gt;&lt;property id=&quot;20312&quot; value=&quot;0&quot;/&gt;&lt;/object&gt;&lt;object type=&quot;3&quot; unique_id=&quot;21217&quot;&gt;&lt;property id=&quot;20148&quot; value=&quot;5&quot;/&gt;&lt;property id=&quot;20300&quot; value=&quot;Slayt 35&quot;/&gt;&lt;property id=&quot;20302&quot; value=&quot;1&quot;/&gt;&lt;property id=&quot;20303&quot; value=&quot;www.uzaktanegitim.com.tr&quot;/&gt;&lt;property id=&quot;20307&quot; value=&quot;405&quot;/&gt;&lt;property id=&quot;20309&quot; value=&quot;21275&quot;/&gt;&lt;property id=&quot;20312&quot; value=&quot;0&quot;/&gt;&lt;/object&gt;&lt;object type=&quot;3&quot; unique_id=&quot;21218&quot;&gt;&lt;property id=&quot;20148&quot; value=&quot;5&quot;/&gt;&lt;property id=&quot;20300&quot; value=&quot;Slayt 36&quot;/&gt;&lt;property id=&quot;20302&quot; value=&quot;1&quot;/&gt;&lt;property id=&quot;20303&quot; value=&quot;www.uzaktanegitim.com.tr&quot;/&gt;&lt;property id=&quot;20307&quot; value=&quot;406&quot;/&gt;&lt;property id=&quot;20309&quot; value=&quot;21275&quot;/&gt;&lt;property id=&quot;20312&quot; value=&quot;0&quot;/&gt;&lt;/object&gt;&lt;object type=&quot;3&quot; unique_id=&quot;21219&quot;&gt;&lt;property id=&quot;20148&quot; value=&quot;5&quot;/&gt;&lt;property id=&quot;20300&quot; value=&quot;Slayt 38&quot;/&gt;&lt;property id=&quot;20302&quot; value=&quot;1&quot;/&gt;&lt;property id=&quot;20303&quot; value=&quot;www.uzaktanegitim.com.tr&quot;/&gt;&lt;property id=&quot;20307&quot; value=&quot;408&quot;/&gt;&lt;property id=&quot;20309&quot; value=&quot;21275&quot;/&gt;&lt;property id=&quot;20312&quot; value=&quot;0&quot;/&gt;&lt;/object&gt;&lt;object type=&quot;3&quot; unique_id=&quot;21220&quot;&gt;&lt;property id=&quot;20148&quot; value=&quot;5&quot;/&gt;&lt;property id=&quot;20300&quot; value=&quot;Slayt 39&quot;/&gt;&lt;property id=&quot;20302&quot; value=&quot;1&quot;/&gt;&lt;property id=&quot;20303&quot; value=&quot;www.uzaktanegitim.com.tr&quot;/&gt;&lt;property id=&quot;20307&quot; value=&quot;409&quot;/&gt;&lt;property id=&quot;20309&quot; value=&quot;21275&quot;/&gt;&lt;property id=&quot;20312&quot; value=&quot;0&quot;/&gt;&lt;/object&gt;&lt;object type=&quot;3&quot; unique_id=&quot;21221&quot;&gt;&lt;property id=&quot;20148&quot; value=&quot;5&quot;/&gt;&lt;property id=&quot;20300&quot; value=&quot;Slayt 40&quot;/&gt;&lt;property id=&quot;20302&quot; value=&quot;1&quot;/&gt;&lt;property id=&quot;20303&quot; value=&quot;www.uzaktanegitim.com.tr&quot;/&gt;&lt;property id=&quot;20307&quot; value=&quot;410&quot;/&gt;&lt;property id=&quot;20309&quot; value=&quot;21275&quot;/&gt;&lt;property id=&quot;20312&quot; value=&quot;0&quot;/&gt;&lt;/object&gt;&lt;object type=&quot;3&quot; unique_id=&quot;21223&quot;&gt;&lt;property id=&quot;20148&quot; value=&quot;5&quot;/&gt;&lt;property id=&quot;20300&quot; value=&quot;Slayt 41&quot;/&gt;&lt;property id=&quot;20302&quot; value=&quot;1&quot;/&gt;&lt;property id=&quot;20303&quot; value=&quot;www.uzaktanegitim.com.tr&quot;/&gt;&lt;property id=&quot;20307&quot; value=&quot;412&quot;/&gt;&lt;property id=&quot;20309&quot; value=&quot;21275&quot;/&gt;&lt;property id=&quot;20312&quot; value=&quot;0&quot;/&gt;&lt;/object&gt;&lt;object type=&quot;3&quot; unique_id=&quot;21224&quot;&gt;&lt;property id=&quot;20148&quot; value=&quot;5&quot;/&gt;&lt;property id=&quot;20300&quot; value=&quot;Slayt 42&quot;/&gt;&lt;property id=&quot;20302&quot; value=&quot;1&quot;/&gt;&lt;property id=&quot;20303&quot; value=&quot;www.uzaktanegitim.com.tr&quot;/&gt;&lt;property id=&quot;20307&quot; value=&quot;414&quot;/&gt;&lt;property id=&quot;20309&quot; value=&quot;21275&quot;/&gt;&lt;property id=&quot;20312&quot; value=&quot;0&quot;/&gt;&lt;/object&gt;&lt;object type=&quot;3&quot; unique_id=&quot;21225&quot;&gt;&lt;property id=&quot;20148&quot; value=&quot;5&quot;/&gt;&lt;property id=&quot;20300&quot; value=&quot;Slayt 43&quot;/&gt;&lt;property id=&quot;20302&quot; value=&quot;1&quot;/&gt;&lt;property id=&quot;20303&quot; value=&quot;www.uzaktanegitim.com.tr&quot;/&gt;&lt;property id=&quot;20307&quot; value=&quot;413&quot;/&gt;&lt;property id=&quot;20309&quot; value=&quot;21275&quot;/&gt;&lt;property id=&quot;20312&quot; value=&quot;0&quot;/&gt;&lt;/object&gt;&lt;object type=&quot;3&quot; unique_id=&quot;21226&quot;&gt;&lt;property id=&quot;20148&quot; value=&quot;5&quot;/&gt;&lt;property id=&quot;20300&quot; value=&quot;Slayt 44&quot;/&gt;&lt;property id=&quot;20302&quot; value=&quot;1&quot;/&gt;&lt;property id=&quot;20303&quot; value=&quot;www.uzaktanegitim.com.tr&quot;/&gt;&lt;property id=&quot;20307&quot; value=&quot;461&quot;/&gt;&lt;property id=&quot;20309&quot; value=&quot;21275&quot;/&gt;&lt;property id=&quot;20312&quot; value=&quot;0&quot;/&gt;&lt;/object&gt;&lt;object type=&quot;3&quot; unique_id=&quot;21227&quot;&gt;&lt;property id=&quot;20148&quot; value=&quot;5&quot;/&gt;&lt;property id=&quot;20300&quot; value=&quot;Slayt 45&quot;/&gt;&lt;property id=&quot;20302&quot; value=&quot;1&quot;/&gt;&lt;property id=&quot;20303&quot; value=&quot;www.uzaktanegitim.com.tr&quot;/&gt;&lt;property id=&quot;20307&quot; value=&quot;415&quot;/&gt;&lt;property id=&quot;20309&quot; value=&quot;21275&quot;/&gt;&lt;property id=&quot;20312&quot; value=&quot;0&quot;/&gt;&lt;/object&gt;&lt;object type=&quot;3&quot; unique_id=&quot;21228&quot;&gt;&lt;property id=&quot;20148&quot; value=&quot;5&quot;/&gt;&lt;property id=&quot;20300&quot; value=&quot;Slayt 46&quot;/&gt;&lt;property id=&quot;20302&quot; value=&quot;1&quot;/&gt;&lt;property id=&quot;20303&quot; value=&quot;www.uzaktanegitim.com.tr&quot;/&gt;&lt;property id=&quot;20307&quot; value=&quot;416&quot;/&gt;&lt;property id=&quot;20309&quot; value=&quot;21275&quot;/&gt;&lt;property id=&quot;20312&quot; value=&quot;0&quot;/&gt;&lt;/object&gt;&lt;object type=&quot;3&quot; unique_id=&quot;21229&quot;&gt;&lt;property id=&quot;20148&quot; value=&quot;5&quot;/&gt;&lt;property id=&quot;20300&quot; value=&quot;Slayt 47&quot;/&gt;&lt;property id=&quot;20302&quot; value=&quot;1&quot;/&gt;&lt;property id=&quot;20303&quot; value=&quot;www.uzaktanegitim.com.tr&quot;/&gt;&lt;property id=&quot;20307&quot; value=&quot;417&quot;/&gt;&lt;property id=&quot;20309&quot; value=&quot;21275&quot;/&gt;&lt;property id=&quot;20312&quot; value=&quot;0&quot;/&gt;&lt;/object&gt;&lt;object type=&quot;3&quot; unique_id=&quot;21230&quot;&gt;&lt;property id=&quot;20148&quot; value=&quot;5&quot;/&gt;&lt;property id=&quot;20300&quot; value=&quot;Slayt 48&quot;/&gt;&lt;property id=&quot;20302&quot; value=&quot;1&quot;/&gt;&lt;property id=&quot;20303&quot; value=&quot;www.uzaktanegitim.com.tr&quot;/&gt;&lt;property id=&quot;20307&quot; value=&quot;418&quot;/&gt;&lt;property id=&quot;20309&quot; value=&quot;21275&quot;/&gt;&lt;property id=&quot;20312&quot; value=&quot;0&quot;/&gt;&lt;/object&gt;&lt;object type=&quot;3&quot; unique_id=&quot;21231&quot;&gt;&lt;property id=&quot;20148&quot; value=&quot;5&quot;/&gt;&lt;property id=&quot;20300&quot; value=&quot;Slayt 49&quot;/&gt;&lt;property id=&quot;20302&quot; value=&quot;1&quot;/&gt;&lt;property id=&quot;20303&quot; value=&quot;www.uzaktanegitim.com.tr&quot;/&gt;&lt;property id=&quot;20307&quot; value=&quot;419&quot;/&gt;&lt;property id=&quot;20309&quot; value=&quot;21275&quot;/&gt;&lt;property id=&quot;20312&quot; value=&quot;0&quot;/&gt;&lt;/object&gt;&lt;object type=&quot;3&quot; unique_id=&quot;21232&quot;&gt;&lt;property id=&quot;20148&quot; value=&quot;5&quot;/&gt;&lt;property id=&quot;20300&quot; value=&quot;Slayt 52&quot;/&gt;&lt;property id=&quot;20302&quot; value=&quot;1&quot;/&gt;&lt;property id=&quot;20303&quot; value=&quot;www.uzaktanegitim.com.tr&quot;/&gt;&lt;property id=&quot;20307&quot; value=&quot;420&quot;/&gt;&lt;property id=&quot;20309&quot; value=&quot;21275&quot;/&gt;&lt;property id=&quot;20312&quot; value=&quot;0&quot;/&gt;&lt;/object&gt;&lt;object type=&quot;3&quot; unique_id=&quot;21233&quot;&gt;&lt;property id=&quot;20148&quot; value=&quot;5&quot;/&gt;&lt;property id=&quot;20300&quot; value=&quot;Slayt 53&quot;/&gt;&lt;property id=&quot;20302&quot; value=&quot;1&quot;/&gt;&lt;property id=&quot;20303&quot; value=&quot;www.uzaktanegitim.com.tr&quot;/&gt;&lt;property id=&quot;20307&quot; value=&quot;421&quot;/&gt;&lt;property id=&quot;20309&quot; value=&quot;21275&quot;/&gt;&lt;property id=&quot;20312&quot; value=&quot;0&quot;/&gt;&lt;/object&gt;&lt;object type=&quot;3&quot; unique_id=&quot;21234&quot;&gt;&lt;property id=&quot;20148&quot; value=&quot;5&quot;/&gt;&lt;property id=&quot;20300&quot; value=&quot;Slayt 54&quot;/&gt;&lt;property id=&quot;20302&quot; value=&quot;1&quot;/&gt;&lt;property id=&quot;20303&quot; value=&quot;www.uzaktanegitim.com.tr&quot;/&gt;&lt;property id=&quot;20307&quot; value=&quot;422&quot;/&gt;&lt;property id=&quot;20309&quot; value=&quot;21275&quot;/&gt;&lt;property id=&quot;20312&quot; value=&quot;0&quot;/&gt;&lt;/object&gt;&lt;object type=&quot;3&quot; unique_id=&quot;21235&quot;&gt;&lt;property id=&quot;20148&quot; value=&quot;5&quot;/&gt;&lt;property id=&quot;20300&quot; value=&quot;Slayt 55&quot;/&gt;&lt;property id=&quot;20302&quot; value=&quot;1&quot;/&gt;&lt;property id=&quot;20303&quot; value=&quot;www.uzaktanegitim.com.tr&quot;/&gt;&lt;property id=&quot;20307&quot; value=&quot;424&quot;/&gt;&lt;property id=&quot;20309&quot; value=&quot;21275&quot;/&gt;&lt;property id=&quot;20312&quot; value=&quot;0&quot;/&gt;&lt;/object&gt;&lt;object type=&quot;3&quot; unique_id=&quot;21236&quot;&gt;&lt;property id=&quot;20148&quot; value=&quot;5&quot;/&gt;&lt;property id=&quot;20300&quot; value=&quot;Slayt 56&quot;/&gt;&lt;property id=&quot;20302&quot; value=&quot;1&quot;/&gt;&lt;property id=&quot;20303&quot; value=&quot;www.uzaktanegitim.com.tr&quot;/&gt;&lt;property id=&quot;20307&quot; value=&quot;423&quot;/&gt;&lt;property id=&quot;20309&quot; value=&quot;21275&quot;/&gt;&lt;property id=&quot;20312&quot; value=&quot;0&quot;/&gt;&lt;/object&gt;&lt;object type=&quot;3&quot; unique_id=&quot;21237&quot;&gt;&lt;property id=&quot;20148&quot; value=&quot;5&quot;/&gt;&lt;property id=&quot;20300&quot; value=&quot;Slayt 57&quot;/&gt;&lt;property id=&quot;20302&quot; value=&quot;1&quot;/&gt;&lt;property id=&quot;20303&quot; value=&quot;www.uzaktanegitim.com.tr&quot;/&gt;&lt;property id=&quot;20307&quot; value=&quot;427&quot;/&gt;&lt;property id=&quot;20309&quot; value=&quot;21275&quot;/&gt;&lt;property id=&quot;20312&quot; value=&quot;0&quot;/&gt;&lt;/object&gt;&lt;object type=&quot;3&quot; unique_id=&quot;21239&quot;&gt;&lt;property id=&quot;20148&quot; value=&quot;5&quot;/&gt;&lt;property id=&quot;20300&quot; value=&quot;Slayt 58&quot;/&gt;&lt;property id=&quot;20302&quot; value=&quot;1&quot;/&gt;&lt;property id=&quot;20303&quot; value=&quot;www.uzaktanegitim.com.tr&quot;/&gt;&lt;property id=&quot;20307&quot; value=&quot;429&quot;/&gt;&lt;property id=&quot;20309&quot; value=&quot;21275&quot;/&gt;&lt;property id=&quot;20312&quot; value=&quot;0&quot;/&gt;&lt;/object&gt;&lt;object type=&quot;3&quot; unique_id=&quot;21240&quot;&gt;&lt;property id=&quot;20148&quot; value=&quot;5&quot;/&gt;&lt;property id=&quot;20300&quot; value=&quot;Slayt 61&quot;/&gt;&lt;property id=&quot;20302&quot; value=&quot;1&quot;/&gt;&lt;property id=&quot;20303&quot; value=&quot;www.uzaktanegitim.com.tr&quot;/&gt;&lt;property id=&quot;20307&quot; value=&quot;430&quot;/&gt;&lt;property id=&quot;20309&quot; value=&quot;21275&quot;/&gt;&lt;property id=&quot;20312&quot; value=&quot;0&quot;/&gt;&lt;/object&gt;&lt;object type=&quot;3&quot; unique_id=&quot;21241&quot;&gt;&lt;property id=&quot;20148&quot; value=&quot;5&quot;/&gt;&lt;property id=&quot;20300&quot; value=&quot;Slayt 63&quot;/&gt;&lt;property id=&quot;20302&quot; value=&quot;1&quot;/&gt;&lt;property id=&quot;20303&quot; value=&quot;www.uzaktanegitim.com.tr&quot;/&gt;&lt;property id=&quot;20307&quot; value=&quot;431&quot;/&gt;&lt;property id=&quot;20309&quot; value=&quot;21275&quot;/&gt;&lt;property id=&quot;20312&quot; value=&quot;0&quot;/&gt;&lt;/object&gt;&lt;object type=&quot;3&quot; unique_id=&quot;21242&quot;&gt;&lt;property id=&quot;20148&quot; value=&quot;5&quot;/&gt;&lt;property id=&quot;20300&quot; value=&quot;Slayt 64&quot;/&gt;&lt;property id=&quot;20302&quot; value=&quot;1&quot;/&gt;&lt;property id=&quot;20303&quot; value=&quot;www.uzaktanegitim.com.tr&quot;/&gt;&lt;property id=&quot;20307&quot; value=&quot;432&quot;/&gt;&lt;property id=&quot;20309&quot; value=&quot;21275&quot;/&gt;&lt;property id=&quot;20312&quot; value=&quot;0&quot;/&gt;&lt;/object&gt;&lt;object type=&quot;3&quot; unique_id=&quot;21246&quot;&gt;&lt;property id=&quot;20148&quot; value=&quot;5&quot;/&gt;&lt;property id=&quot;20300&quot; value=&quot;Slayt 67&quot;/&gt;&lt;property id=&quot;20302&quot; value=&quot;1&quot;/&gt;&lt;property id=&quot;20303&quot; value=&quot;www.uzaktanegitim.com.tr&quot;/&gt;&lt;property id=&quot;20307&quot; value=&quot;436&quot;/&gt;&lt;property id=&quot;20309&quot; value=&quot;21275&quot;/&gt;&lt;property id=&quot;20312&quot; value=&quot;0&quot;/&gt;&lt;/object&gt;&lt;object type=&quot;3&quot; unique_id=&quot;21247&quot;&gt;&lt;property id=&quot;20148&quot; value=&quot;5&quot;/&gt;&lt;property id=&quot;20300&quot; value=&quot;Slayt 68&quot;/&gt;&lt;property id=&quot;20302&quot; value=&quot;1&quot;/&gt;&lt;property id=&quot;20303&quot; value=&quot;www.uzaktanegitim.com.tr&quot;/&gt;&lt;property id=&quot;20307&quot; value=&quot;437&quot;/&gt;&lt;property id=&quot;20309&quot; value=&quot;21275&quot;/&gt;&lt;property id=&quot;20312&quot; value=&quot;0&quot;/&gt;&lt;/object&gt;&lt;object type=&quot;3&quot; unique_id=&quot;21248&quot;&gt;&lt;property id=&quot;20148&quot; value=&quot;5&quot;/&gt;&lt;property id=&quot;20300&quot; value=&quot;Slayt 69&quot;/&gt;&lt;property id=&quot;20302&quot; value=&quot;1&quot;/&gt;&lt;property id=&quot;20303&quot; value=&quot;www.uzaktanegitim.com.tr&quot;/&gt;&lt;property id=&quot;20307&quot; value=&quot;438&quot;/&gt;&lt;property id=&quot;20309&quot; value=&quot;21275&quot;/&gt;&lt;property id=&quot;20312&quot; value=&quot;0&quot;/&gt;&lt;/object&gt;&lt;object type=&quot;3&quot; unique_id=&quot;21249&quot;&gt;&lt;property id=&quot;20148&quot; value=&quot;5&quot;/&gt;&lt;property id=&quot;20300&quot; value=&quot;Slayt 70&quot;/&gt;&lt;property id=&quot;20302&quot; value=&quot;1&quot;/&gt;&lt;property id=&quot;20303&quot; value=&quot;www.uzaktanegitim.com.tr&quot;/&gt;&lt;property id=&quot;20307&quot; value=&quot;439&quot;/&gt;&lt;property id=&quot;20309&quot; value=&quot;21275&quot;/&gt;&lt;property id=&quot;20312&quot; value=&quot;0&quot;/&gt;&lt;/object&gt;&lt;object type=&quot;3&quot; unique_id=&quot;21250&quot;&gt;&lt;property id=&quot;20148&quot; value=&quot;5&quot;/&gt;&lt;property id=&quot;20300&quot; value=&quot;Slayt 71&quot;/&gt;&lt;property id=&quot;20302&quot; value=&quot;1&quot;/&gt;&lt;property id=&quot;20303&quot; value=&quot;www.uzaktanegitim.com.tr&quot;/&gt;&lt;property id=&quot;20307&quot; value=&quot;440&quot;/&gt;&lt;property id=&quot;20309&quot; value=&quot;21275&quot;/&gt;&lt;property id=&quot;20312&quot; value=&quot;0&quot;/&gt;&lt;/object&gt;&lt;object type=&quot;3&quot; unique_id=&quot;21280&quot;&gt;&lt;property id=&quot;20148&quot; value=&quot;5&quot;/&gt;&lt;property id=&quot;20300&quot; value=&quot;Slayt 1&quot;/&gt;&lt;property id=&quot;20302&quot; value=&quot;1&quot;/&gt;&lt;property id=&quot;20303&quot; value=&quot;www.uzaktanegitim.com.tr&quot;/&gt;&lt;property id=&quot;20307&quot; value=&quot;505&quot;/&gt;&lt;property id=&quot;20309&quot; value=&quot;21275&quot;/&gt;&lt;property id=&quot;20312&quot; value=&quot;0&quot;/&gt;&lt;/object&gt;&lt;object type=&quot;3&quot; unique_id=&quot;21281&quot;&gt;&lt;property id=&quot;20148&quot; value=&quot;5&quot;/&gt;&lt;property id=&quot;20300&quot; value=&quot;Slayt 7&quot;/&gt;&lt;property id=&quot;20302&quot; value=&quot;1&quot;/&gt;&lt;property id=&quot;20303&quot; value=&quot;www.uzaktanegitim.com.tr&quot;/&gt;&lt;property id=&quot;20307&quot; value=&quot;512&quot;/&gt;&lt;property id=&quot;20309&quot; value=&quot;21275&quot;/&gt;&lt;property id=&quot;20312&quot; value=&quot;0&quot;/&gt;&lt;/object&gt;&lt;object type=&quot;3&quot; unique_id=&quot;21282&quot;&gt;&lt;property id=&quot;20148&quot; value=&quot;5&quot;/&gt;&lt;property id=&quot;20300&quot; value=&quot;Slayt 8&quot;/&gt;&lt;property id=&quot;20302&quot; value=&quot;1&quot;/&gt;&lt;property id=&quot;20303&quot; value=&quot;www.uzaktanegitim.com.tr&quot;/&gt;&lt;property id=&quot;20307&quot; value=&quot;515&quot;/&gt;&lt;property id=&quot;20309&quot; value=&quot;21275&quot;/&gt;&lt;property id=&quot;20312&quot; value=&quot;0&quot;/&gt;&lt;/object&gt;&lt;object type=&quot;3&quot; unique_id=&quot;21283&quot;&gt;&lt;property id=&quot;20148&quot; value=&quot;5&quot;/&gt;&lt;property id=&quot;20300&quot; value=&quot;Slayt 9&quot;/&gt;&lt;property id=&quot;20302&quot; value=&quot;1&quot;/&gt;&lt;property id=&quot;20303&quot; value=&quot;www.uzaktanegitim.com.tr&quot;/&gt;&lt;property id=&quot;20307&quot; value=&quot;513&quot;/&gt;&lt;property id=&quot;20309&quot; value=&quot;21275&quot;/&gt;&lt;property id=&quot;20312&quot; value=&quot;0&quot;/&gt;&lt;/object&gt;&lt;object type=&quot;3&quot; unique_id=&quot;21284&quot;&gt;&lt;property id=&quot;20148&quot; value=&quot;5&quot;/&gt;&lt;property id=&quot;20300&quot; value=&quot;Slayt 10&quot;/&gt;&lt;property id=&quot;20302&quot; value=&quot;1&quot;/&gt;&lt;property id=&quot;20303&quot; value=&quot;www.uzaktanegitim.com.tr&quot;/&gt;&lt;property id=&quot;20307&quot; value=&quot;527&quot;/&gt;&lt;property id=&quot;20309&quot; value=&quot;21275&quot;/&gt;&lt;property id=&quot;20312&quot; value=&quot;0&quot;/&gt;&lt;/object&gt;&lt;object type=&quot;3&quot; unique_id=&quot;21285&quot;&gt;&lt;property id=&quot;20148&quot; value=&quot;5&quot;/&gt;&lt;property id=&quot;20300&quot; value=&quot;Slayt 11&quot;/&gt;&lt;property id=&quot;20302&quot; value=&quot;1&quot;/&gt;&lt;property id=&quot;20303&quot; value=&quot;www.uzaktanegitim.com.tr&quot;/&gt;&lt;property id=&quot;20307&quot; value=&quot;514&quot;/&gt;&lt;property id=&quot;20309&quot; value=&quot;21275&quot;/&gt;&lt;property id=&quot;20312&quot; value=&quot;0&quot;/&gt;&lt;/object&gt;&lt;object type=&quot;3&quot; unique_id=&quot;21286&quot;&gt;&lt;property id=&quot;20148&quot; value=&quot;5&quot;/&gt;&lt;property id=&quot;20300&quot; value=&quot;Slayt 12&quot;/&gt;&lt;property id=&quot;20302&quot; value=&quot;1&quot;/&gt;&lt;property id=&quot;20303&quot; value=&quot;www.uzaktanegitim.com.tr&quot;/&gt;&lt;property id=&quot;20307&quot; value=&quot;516&quot;/&gt;&lt;property id=&quot;20309&quot; value=&quot;21275&quot;/&gt;&lt;property id=&quot;20312&quot; value=&quot;0&quot;/&gt;&lt;/object&gt;&lt;object type=&quot;3&quot; unique_id=&quot;21287&quot;&gt;&lt;property id=&quot;20148&quot; value=&quot;5&quot;/&gt;&lt;property id=&quot;20300&quot; value=&quot;Slayt 13&quot;/&gt;&lt;property id=&quot;20302&quot; value=&quot;1&quot;/&gt;&lt;property id=&quot;20303&quot; value=&quot;www.uzaktanegitim.com.tr&quot;/&gt;&lt;property id=&quot;20307&quot; value=&quot;517&quot;/&gt;&lt;property id=&quot;20309&quot; value=&quot;21275&quot;/&gt;&lt;property id=&quot;20312&quot; value=&quot;0&quot;/&gt;&lt;/object&gt;&lt;object type=&quot;3&quot; unique_id=&quot;21288&quot;&gt;&lt;property id=&quot;20148&quot; value=&quot;5&quot;/&gt;&lt;property id=&quot;20300&quot; value=&quot;Slayt 14&quot;/&gt;&lt;property id=&quot;20302&quot; value=&quot;1&quot;/&gt;&lt;property id=&quot;20303&quot; value=&quot;www.uzaktanegitim.com.tr&quot;/&gt;&lt;property id=&quot;20307&quot; value=&quot;528&quot;/&gt;&lt;property id=&quot;20309&quot; value=&quot;21275&quot;/&gt;&lt;property id=&quot;20312&quot; value=&quot;0&quot;/&gt;&lt;/object&gt;&lt;object type=&quot;3&quot; unique_id=&quot;21289&quot;&gt;&lt;property id=&quot;20148&quot; value=&quot;5&quot;/&gt;&lt;property id=&quot;20300&quot; value=&quot;Slayt 15&quot;/&gt;&lt;property id=&quot;20302&quot; value=&quot;1&quot;/&gt;&lt;property id=&quot;20303&quot; value=&quot;www.uzaktanegitim.com.tr&quot;/&gt;&lt;property id=&quot;20307&quot; value=&quot;518&quot;/&gt;&lt;property id=&quot;20309&quot; value=&quot;21275&quot;/&gt;&lt;property id=&quot;20312&quot; value=&quot;0&quot;/&gt;&lt;/object&gt;&lt;object type=&quot;3&quot; unique_id=&quot;21290&quot;&gt;&lt;property id=&quot;20148&quot; value=&quot;5&quot;/&gt;&lt;property id=&quot;20300&quot; value=&quot;Slayt 16&quot;/&gt;&lt;property id=&quot;20302&quot; value=&quot;1&quot;/&gt;&lt;property id=&quot;20303&quot; value=&quot;www.uzaktanegitim.com.tr&quot;/&gt;&lt;property id=&quot;20307&quot; value=&quot;532&quot;/&gt;&lt;property id=&quot;20309&quot; value=&quot;21275&quot;/&gt;&lt;property id=&quot;20312&quot; value=&quot;0&quot;/&gt;&lt;/object&gt;&lt;object type=&quot;3&quot; unique_id=&quot;21291&quot;&gt;&lt;property id=&quot;20148&quot; value=&quot;5&quot;/&gt;&lt;property id=&quot;20300&quot; value=&quot;Slayt 17&quot;/&gt;&lt;property id=&quot;20302&quot; value=&quot;1&quot;/&gt;&lt;property id=&quot;20303&quot; value=&quot;www.uzaktanegitim.com.tr&quot;/&gt;&lt;property id=&quot;20307&quot; value=&quot;519&quot;/&gt;&lt;property id=&quot;20309&quot; value=&quot;21275&quot;/&gt;&lt;property id=&quot;20312&quot; value=&quot;0&quot;/&gt;&lt;/object&gt;&lt;object type=&quot;3&quot; unique_id=&quot;21292&quot;&gt;&lt;property id=&quot;20148&quot; value=&quot;5&quot;/&gt;&lt;property id=&quot;20300&quot; value=&quot;Slayt 18&quot;/&gt;&lt;property id=&quot;20302&quot; value=&quot;1&quot;/&gt;&lt;property id=&quot;20303&quot; value=&quot;www.uzaktanegitim.com.tr&quot;/&gt;&lt;property id=&quot;20307&quot; value=&quot;520&quot;/&gt;&lt;property id=&quot;20309&quot; value=&quot;21275&quot;/&gt;&lt;property id=&quot;20312&quot; value=&quot;0&quot;/&gt;&lt;/object&gt;&lt;object type=&quot;3&quot; unique_id=&quot;21293&quot;&gt;&lt;property id=&quot;20148&quot; value=&quot;5&quot;/&gt;&lt;property id=&quot;20300&quot; value=&quot;Slayt 19&quot;/&gt;&lt;property id=&quot;20302&quot; value=&quot;1&quot;/&gt;&lt;property id=&quot;20303&quot; value=&quot;www.uzaktanegitim.com.tr&quot;/&gt;&lt;property id=&quot;20307&quot; value=&quot;521&quot;/&gt;&lt;property id=&quot;20309&quot; value=&quot;21275&quot;/&gt;&lt;property id=&quot;20312&quot; value=&quot;0&quot;/&gt;&lt;/object&gt;&lt;object type=&quot;3&quot; unique_id=&quot;21294&quot;&gt;&lt;property id=&quot;20148&quot; value=&quot;5&quot;/&gt;&lt;property id=&quot;20300&quot; value=&quot;Slayt 20&quot;/&gt;&lt;property id=&quot;20302&quot; value=&quot;1&quot;/&gt;&lt;property id=&quot;20303&quot; value=&quot;www.uzaktanegitim.com.tr&quot;/&gt;&lt;property id=&quot;20307&quot; value=&quot;522&quot;/&gt;&lt;property id=&quot;20309&quot; value=&quot;21275&quot;/&gt;&lt;property id=&quot;20312&quot; value=&quot;0&quot;/&gt;&lt;/object&gt;&lt;object type=&quot;3&quot; unique_id=&quot;21295&quot;&gt;&lt;property id=&quot;20148&quot; value=&quot;5&quot;/&gt;&lt;property id=&quot;20300&quot; value=&quot;Slayt 21&quot;/&gt;&lt;property id=&quot;20302&quot; value=&quot;1&quot;/&gt;&lt;property id=&quot;20303&quot; value=&quot;www.uzaktanegitim.com.tr&quot;/&gt;&lt;property id=&quot;20307&quot; value=&quot;523&quot;/&gt;&lt;property id=&quot;20309&quot; value=&quot;21275&quot;/&gt;&lt;property id=&quot;20312&quot; value=&quot;0&quot;/&gt;&lt;/object&gt;&lt;object type=&quot;3&quot; unique_id=&quot;21296&quot;&gt;&lt;property id=&quot;20148&quot; value=&quot;5&quot;/&gt;&lt;property id=&quot;20300&quot; value=&quot;Slayt 22 - &amp;quot;Kontrol Listesi&amp;quot;&quot;/&gt;&lt;property id=&quot;20302&quot; value=&quot;1&quot;/&gt;&lt;property id=&quot;20303&quot; value=&quot;www.uzaktanegitim.com.tr&quot;/&gt;&lt;property id=&quot;20307&quot; value=&quot;524&quot;/&gt;&lt;property id=&quot;20309&quot; value=&quot;21275&quot;/&gt;&lt;property id=&quot;20312&quot; value=&quot;0&quot;/&gt;&lt;/object&gt;&lt;object type=&quot;3&quot; unique_id=&quot;21297&quot;&gt;&lt;property id=&quot;20148&quot; value=&quot;5&quot;/&gt;&lt;property id=&quot;20300&quot; value=&quot;Slayt 23&quot;/&gt;&lt;property id=&quot;20302&quot; value=&quot;1&quot;/&gt;&lt;property id=&quot;20303&quot; value=&quot;www.uzaktanegitim.com.tr&quot;/&gt;&lt;property id=&quot;20307&quot; value=&quot;530&quot;/&gt;&lt;property id=&quot;20309&quot; value=&quot;21275&quot;/&gt;&lt;property id=&quot;20312&quot; value=&quot;0&quot;/&gt;&lt;/object&gt;&lt;object type=&quot;3&quot; unique_id=&quot;21298&quot;&gt;&lt;property id=&quot;20148&quot; value=&quot;5&quot;/&gt;&lt;property id=&quot;20300&quot; value=&quot;Slayt 24&quot;/&gt;&lt;property id=&quot;20302&quot; value=&quot;1&quot;/&gt;&lt;property id=&quot;20303&quot; value=&quot;www.uzaktanegitim.com.tr&quot;/&gt;&lt;property id=&quot;20307&quot; value=&quot;531&quot;/&gt;&lt;property id=&quot;20309&quot; value=&quot;21275&quot;/&gt;&lt;property id=&quot;20312&quot; value=&quot;0&quot;/&gt;&lt;/object&gt;&lt;object type=&quot;3&quot; unique_id=&quot;21299&quot;&gt;&lt;property id=&quot;20148&quot; value=&quot;5&quot;/&gt;&lt;property id=&quot;20300&quot; value=&quot;Slayt 25 - &amp;quot;İş – Performans Testleri&amp;quot;&quot;/&gt;&lt;property id=&quot;20302&quot; value=&quot;1&quot;/&gt;&lt;property id=&quot;20303&quot; value=&quot;www.uzaktanegitim.com.tr&quot;/&gt;&lt;property id=&quot;20307&quot; value=&quot;526&quot;/&gt;&lt;property id=&quot;20309&quot; value=&quot;21275&quot;/&gt;&lt;property id=&quot;20312&quot; value=&quot;0&quot;/&gt;&lt;/object&gt;&lt;object type=&quot;3&quot; unique_id=&quot;21300&quot;&gt;&lt;property id=&quot;20148&quot; value=&quot;5&quot;/&gt;&lt;property id=&quot;20300&quot; value=&quot;Slayt 26&quot;/&gt;&lt;property id=&quot;20302&quot; value=&quot;1&quot;/&gt;&lt;property id=&quot;20303&quot; value=&quot;www.uzaktanegitim.com.tr&quot;/&gt;&lt;property id=&quot;20307&quot; value=&quot;525&quot;/&gt;&lt;property id=&quot;20309&quot; value=&quot;21275&quot;/&gt;&lt;property id=&quot;20312&quot; value=&quot;0&quot;/&gt;&lt;/object&gt;&lt;object type=&quot;3&quot; unique_id=&quot;21301&quot;&gt;&lt;property id=&quot;20148&quot; value=&quot;5&quot;/&gt;&lt;property id=&quot;20300&quot; value=&quot;Slayt 27&quot;/&gt;&lt;property id=&quot;20302&quot; value=&quot;1&quot;/&gt;&lt;property id=&quot;20303&quot; value=&quot;www.uzaktanegitim.com.tr&quot;/&gt;&lt;property id=&quot;20307&quot; value=&quot;507&quot;/&gt;&lt;property id=&quot;20309&quot; value=&quot;21275&quot;/&gt;&lt;property id=&quot;20312&quot; value=&quot;0&quot;/&gt;&lt;/object&gt;&lt;object type=&quot;3&quot; unique_id=&quot;21302&quot;&gt;&lt;property id=&quot;20148&quot; value=&quot;5&quot;/&gt;&lt;property id=&quot;20300&quot; value=&quot;Slayt 28&quot;/&gt;&lt;property id=&quot;20302&quot; value=&quot;1&quot;/&gt;&lt;property id=&quot;20303&quot; value=&quot;www.uzaktanegitim.com.tr&quot;/&gt;&lt;property id=&quot;20307&quot; value=&quot;506&quot;/&gt;&lt;property id=&quot;20309&quot; value=&quot;21275&quot;/&gt;&lt;property id=&quot;20312&quot; value=&quot;0&quot;/&gt;&lt;/object&gt;&lt;object type=&quot;3&quot; unique_id=&quot;21303&quot;&gt;&lt;property id=&quot;20148&quot; value=&quot;5&quot;/&gt;&lt;property id=&quot;20300&quot; value=&quot;Slayt 50&quot;/&gt;&lt;property id=&quot;20302&quot; value=&quot;1&quot;/&gt;&lt;property id=&quot;20303&quot; value=&quot;www.uzaktanegitim.com.tr&quot;/&gt;&lt;property id=&quot;20307&quot; value=&quot;467&quot;/&gt;&lt;property id=&quot;20309&quot; value=&quot;21275&quot;/&gt;&lt;property id=&quot;20312&quot; value=&quot;0&quot;/&gt;&lt;/object&gt;&lt;object type=&quot;3&quot; unique_id=&quot;21304&quot;&gt;&lt;property id=&quot;20148&quot; value=&quot;5&quot;/&gt;&lt;property id=&quot;20300&quot; value=&quot;Slayt 51&quot;/&gt;&lt;property id=&quot;20302&quot; value=&quot;1&quot;/&gt;&lt;property id=&quot;20303&quot; value=&quot;www.uzaktanegitim.com.tr&quot;/&gt;&lt;property id=&quot;20307&quot; value=&quot;468&quot;/&gt;&lt;property id=&quot;20309&quot; value=&quot;21275&quot;/&gt;&lt;property id=&quot;20312&quot; value=&quot;0&quot;/&gt;&lt;/object&gt;&lt;object type=&quot;3&quot; unique_id=&quot;21305&quot;&gt;&lt;property id=&quot;20148&quot; value=&quot;5&quot;/&gt;&lt;property id=&quot;20300&quot; value=&quot;Slayt 59&quot;/&gt;&lt;property id=&quot;20302&quot; value=&quot;1&quot;/&gt;&lt;property id=&quot;20303&quot; value=&quot;www.uzaktanegitim.com.tr&quot;/&gt;&lt;property id=&quot;20307&quot; value=&quot;508&quot;/&gt;&lt;property id=&quot;20309&quot; value=&quot;21275&quot;/&gt;&lt;property id=&quot;20312&quot; value=&quot;0&quot;/&gt;&lt;/object&gt;&lt;object type=&quot;3&quot; unique_id=&quot;21306&quot;&gt;&lt;property id=&quot;20148&quot; value=&quot;5&quot;/&gt;&lt;property id=&quot;20300&quot; value=&quot;Slayt 60&quot;/&gt;&lt;property id=&quot;20302&quot; value=&quot;1&quot;/&gt;&lt;property id=&quot;20303&quot; value=&quot;www.uzaktanegitim.com.tr&quot;/&gt;&lt;property id=&quot;20307&quot; value=&quot;509&quot;/&gt;&lt;property id=&quot;20309&quot; value=&quot;21275&quot;/&gt;&lt;property id=&quot;20312&quot; value=&quot;0&quot;/&gt;&lt;/object&gt;&lt;object type=&quot;3&quot; unique_id=&quot;21307&quot;&gt;&lt;property id=&quot;20148&quot; value=&quot;5&quot;/&gt;&lt;property id=&quot;20300&quot; value=&quot;Slayt 62&quot;/&gt;&lt;property id=&quot;20302&quot; value=&quot;1&quot;/&gt;&lt;property id=&quot;20303&quot; value=&quot;www.uzaktanegitim.com.tr&quot;/&gt;&lt;property id=&quot;20307&quot; value=&quot;510&quot;/&gt;&lt;property id=&quot;20309&quot; value=&quot;21275&quot;/&gt;&lt;property id=&quot;20312&quot; value=&quot;0&quot;/&gt;&lt;/object&gt;&lt;object type=&quot;3&quot; unique_id=&quot;21308&quot;&gt;&lt;property id=&quot;20148&quot; value=&quot;5&quot;/&gt;&lt;property id=&quot;20300&quot; value=&quot;Slayt 65&quot;/&gt;&lt;property id=&quot;20302&quot; value=&quot;1&quot;/&gt;&lt;property id=&quot;20303&quot; value=&quot;www.uzaktanegitim.com.tr&quot;/&gt;&lt;property id=&quot;20307&quot; value=&quot;469&quot;/&gt;&lt;property id=&quot;20309&quot; value=&quot;21275&quot;/&gt;&lt;property id=&quot;20312&quot; value=&quot;0&quot;/&gt;&lt;/object&gt;&lt;object type=&quot;3&quot; unique_id=&quot;21309&quot;&gt;&lt;property id=&quot;20148&quot; value=&quot;5&quot;/&gt;&lt;property id=&quot;20300&quot; value=&quot;Slayt 66&quot;/&gt;&lt;property id=&quot;20302&quot; value=&quot;1&quot;/&gt;&lt;property id=&quot;20303&quot; value=&quot;www.uzaktanegitim.com.tr&quot;/&gt;&lt;property id=&quot;20307&quot; value=&quot;475&quot;/&gt;&lt;property id=&quot;20309&quot; value=&quot;21275&quot;/&gt;&lt;property id=&quot;20312&quot; value=&quot;0&quot;/&gt;&lt;/object&gt;&lt;object type=&quot;3&quot; unique_id=&quot;21754&quot;&gt;&lt;property id=&quot;20148&quot; value=&quot;5&quot;/&gt;&lt;property id=&quot;20300&quot; value=&quot;Slayt 3&quot;/&gt;&lt;property id=&quot;20302&quot; value=&quot;1&quot;/&gt;&lt;property id=&quot;20303&quot; value=&quot;www.uzaktanegitim.com.tr&quot;/&gt;&lt;property id=&quot;20307&quot; value=&quot;533&quot;/&gt;&lt;property id=&quot;20309&quot; value=&quot;21275&quot;/&gt;&lt;property id=&quot;20312&quot; value=&quot;0&quot;/&gt;&lt;/object&gt;&lt;object type=&quot;3&quot; unique_id=&quot;21755&quot;&gt;&lt;property id=&quot;20148&quot; value=&quot;5&quot;/&gt;&lt;property id=&quot;20300&quot; value=&quot;Slayt 4&quot;/&gt;&lt;property id=&quot;20302&quot; value=&quot;1&quot;/&gt;&lt;property id=&quot;20303&quot; value=&quot;www.uzaktanegitim.com.tr&quot;/&gt;&lt;property id=&quot;20307&quot; value=&quot;534&quot;/&gt;&lt;property id=&quot;20309&quot; value=&quot;21275&quot;/&gt;&lt;property id=&quot;20312&quot; value=&quot;0&quot;/&gt;&lt;/object&gt;&lt;object type=&quot;3&quot; unique_id=&quot;21756&quot;&gt;&lt;property id=&quot;20148&quot; value=&quot;5&quot;/&gt;&lt;property id=&quot;20300&quot; value=&quot;Slayt 5&quot;/&gt;&lt;property id=&quot;20302&quot; value=&quot;1&quot;/&gt;&lt;property id=&quot;20303&quot; value=&quot;www.uzaktanegitim.com.tr&quot;/&gt;&lt;property id=&quot;20307&quot; value=&quot;535&quot;/&gt;&lt;property id=&quot;20309&quot; value=&quot;21275&quot;/&gt;&lt;property id=&quot;20312&quot; value=&quot;0&quot;/&gt;&lt;/object&gt;&lt;object type=&quot;3&quot; unique_id=&quot;21757&quot;&gt;&lt;property id=&quot;20148&quot; value=&quot;5&quot;/&gt;&lt;property id=&quot;20300&quot; value=&quot;Slayt 6&quot;/&gt;&lt;property id=&quot;20302&quot; value=&quot;1&quot;/&gt;&lt;property id=&quot;20303&quot; value=&quot;www.uzaktanegitim.com.tr&quot;/&gt;&lt;property id=&quot;20307&quot; value=&quot;536&quot;/&gt;&lt;property id=&quot;20309&quot; value=&quot;21275&quot;/&gt;&lt;property id=&quot;20312&quot; value=&quot;0&quot;/&gt;&lt;/object&gt;&lt;/object&gt;&lt;object type=&quot;10&quot; unique_id=&quot;19843&quot;&gt;&lt;object type=&quot;11&quot; unique_id=&quot;19844&quot;&gt;&lt;property id=&quot;20180&quot; value=&quot;0&quot;/&gt;&lt;property id=&quot;20181&quot; value=&quot;4&quot;/&gt;&lt;property id=&quot;20182&quot; value=&quot;0&quot;/&gt;&lt;property id=&quot;20183&quot; value=&quot;1&quot;/&gt;&lt;/object&gt;&lt;object type=&quot;12&quot; unique_id=&quot;19846&quot;&gt;&lt;/object&gt;&lt;/object&gt;&lt;object type=&quot;4&quot; unique_id=&quot;19845&quot;&gt;&lt;object type=&quot;5&quot; unique_id=&quot;21275&quot;&gt;&lt;property id=&quot;20149&quot; value=&quot;www.uzaktanegitim.com.tr&quot;/&gt;&lt;property id=&quot;20159&quot; value=&quot;logo.jpg&quot;/&gt;&lt;/object&gt;&lt;/object&gt;&lt;/object&gt;&lt;/database&gt;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whLS1xdWl6IHBvZCBhbmQgbWVzc2FnZSBib3ggdGV4dHMtLT4NCgkJPHVpdGV4dCBuYW1lPSJRVUlaUE9EX1FVSVpfQVRURU1QVCIgdmFsdWU9ItCf0L7Qv9GL0YLQutCwINC/0YDQvtC50YLQuCDQvtC/0YDQvtGBOiIvPg0KCQk8dWl0ZXh0IG5hbWU9IlFVSVpQT0RfUVVJWl9BVFRFTVBUX1ZBTFVFIiB2YWx1ZT0iJW4g0LjQtyAldCIvPg0KCQk8dWl0ZXh0IG5hbWU9IlFVSVpQT0RfUVVJWl9TQ09SRSIgdmFsdWU9ItCd0LDQsdGA0LDQvdC+INCx0LDQu9C70L7QsjoiLz4NCgkJPHVpdGV4dCBuYW1lPSJRVUlaUE9EX1FVSVpfUEFTU1NDT1JFIiB2YWx1ZT0i0J/RgNC+0YXQvtC00L3QvtC5INGA0LXQt9GD0LvRjNGC0LDRgjoiLz4NCgkJPHVpdGV4dCBuYW1lPSJRVUlaUE9EX1FVSVpfTUFYU0NPUkUiIHZhbHVlPSLQnNCw0LrRgdC40LzQsNC70YzQvdGL0Lkg0YDQtdC30YPQu9GM0YLQsNGCOiIvPg0KCQk8dWl0ZXh0IG5hbWU9IlFVSVpQT0RfUVVFU0FUTVBUX1NUUiIgdmFsdWU9ItCf0L7Qv9GL0YLQutCwOiAlbiDQuNC3ICV0Ii8+DQoJCTx1aXRleHQgbmFtZT0iUVVJWlBPRF9RVUVTVFlQRV9TVFIiIHZhbHVlPSLQotC40L86ICVzIi8+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+0LvRjNGI0L7QtSDRh9C40YHQu9C+Ii8+DQoJCTx1aXRleHQgbmFtZT0iV0FSTklOR01TR19ZRVNTVFJJTkciIHZhbHVlPSLQlNCwIi8+DQoJCTx1aXRleHQgbmFtZT0iV0FSTklOR01TR19OT1NUUklORyIgdmFsdWU9ItCd0LXRgiIvPg0KCQk8dWl0ZXh0IG5hbWU9IldBUk5JTkdNU0dfVElUTEVTVFJJTkciIHZhbHVlPSLQn9GA0LXQtNGD0L/RgNC10LbQtNC10L3QuNC1INC+INC90LDQstC40LPQsNGG0LjQuCDQsiDQvtC/0YDQvtGB0LUiLz4NCgkJPHVpdGV4dCBuYW1lPSJXQVJOSU5HTVNHX01TR1NUUklORyIgdmFsdWU9ItCSINC+0L/RgNC+0YHQtSDQvtGB0YLQsNC70LjRgdGMINC90LXQvtGC0LLQtdGH0LXQvdC90YvQtSDQstC+0L/RgNC+0YHRiy7QndCw0LbQsNGC0LjQtSDQutC90L7Qv9C60LggJnF1b3Q70JTQsCZxdW90OyDQv9GA0LjQstC10LTQtdGCINC6INC30LDQutGA0YvRgtC40Y4g0L7Qv9GA0L7RgdCwLiDQndCw0LbQsNGC0LjQtSDQutC90L7Qv9C60LggJnF1b3Q70J3QtdGCJnF1b3Q7INC/0YDQvtC00L7Qu9C20LjRgiDQvtC/0YDQvtGBLiIvPg0KCQk8dWl0ZXh0IG5hbWU9IklORk9STUFUSU9OX0gyNjRfRkxBU0hQTEFZRVIiIHZhbHVlPSLQotC10LrRg9GJ0LDRjyDQstC10YDRgdC40Y8g0L/RgNC+0LjQs9GA0YvQstCw0YLQtdC70Y8gRmxhc2ggUGxheWVyLCDRg9GB0YLQsNC90L7QstC70LXQvdC90LDRjyDQvdCwINGN0YLQvtC8INC60L7QvNC/0YzRjtGC0LXRgNC1LCDQvdC1INC/0L7QtNC00LXRgNC20LjQstCw0LXRgiDRjdGC0L4g0LLQuNC00LXQvi4g0KnQtdC70LrQvdC40YLQtSDQsiDQvtCx0LvQsNGB0YLQuCDQstC40LTQtdC+LCDRh9GC0L7QsdGLINC30LDQs9GA0YPQt9C40YLRjCDQv9C+0YHQu9C10LTQvdGO0Y4g0LLQtdGA0YHQuNGOINC/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/QvtC60LDQt9GL0LLQsNGC0Ywg0LLRgNC10LfQutGDINGD0YfQsNGB0YLQvdC40LrQsNC8Ii8+DQoJCTx1aXRleHQgbmFtZT0iTVVURSIgdmFsdWU9ItCe0YLQutC70Y7Rh9C40YLRjCDQt9Cy0YPQuiIvPg0KCQk8dWl0ZXh0IG5hbWU9IkRPQ1dSQVBfVElUTEUiIHZhbHVlPSLQktC70L7QttC10L3QuNC1INCyINGE0LDQudC7IEFkb2JlIFByZXNlbnRlciIvPg0KCQk8dWl0ZXh0IG5hbWU9IkRPQ1dSQVBfTVNHIiB2YWx1ZT0i0KHQvtGF0YDQsNC90LjRgtGMINCyINC/0LDQv9C60YMgJnF1b3Q70JzQvtC5INC60L7QvNC/0YzRjtGC0LXRgCZxdW90OyIvPg0KCQk8dWl0ZXh0IG5hbWU9IkRPQ1dSQVBfUFJPTVBUIiB2YWx1ZT0i0KnQtdC70LrQvdGD0YLRjCDQtNC70Y8g0LfQsNCz0YDRg9C30LrQuCIvPg0KCTwvbGFuZ3VhZ2U+DQo8L2NvbmZpZ3VyYXRpb24+DQo=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36194BC-8542-4B6D-B058-55FF05A9EC67}&quot;/&gt;&lt;filename val=&quot;C:\DOCUME~1\Serkan\LOCALS~1\Temp\PR\data\asimages\{636194BC-8542-4B6D-B058-55FF05A9EC67}.png&quot;/&gt;&lt;hasEffects val=&quot;1&quot;/&gt;&lt;left val=&quot;49.56&quot;/&gt;&lt;top val=&quot;209.28&quot;/&gt;&lt;width val=&quot;228.36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928C3A8-24CC-428B-926F-2A7E2C2483E9}&quot;/&gt;&lt;filename val=&quot;C:\DOCUME~1\Serkan\LOCALS~1\Temp\PR\data\asimages\{E928C3A8-24CC-428B-926F-2A7E2C2483E9}.png&quot;/&gt;&lt;hasEffects val=&quot;1&quot;/&gt;&lt;left val=&quot;312.72&quot;/&gt;&lt;top val=&quot;201.72&quot;/&gt;&lt;width val=&quot;403.2&quot;/&gt;&lt;height val=&quot;194.64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E6E90E9-88B8-4C7D-A886-33373CBF358B}&quot;/&gt;&lt;filename val=&quot;C:\DOCUME~1\Serkan\LOCALS~1\Temp\PR\data\asimages\{5E6E90E9-88B8-4C7D-A886-33373CBF358B}.png&quot;/&gt;&lt;hasEffects val=&quot;1&quot;/&gt;&lt;left val=&quot;150.72&quot;/&gt;&lt;top val=&quot;405.72&quot;/&gt;&lt;width val=&quot;508.2&quot;/&gt;&lt;height val=&quot;91.2&quot;/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3C0278C-5BB0-470B-BB3D-F6DC312573CE}&quot;/&gt;&lt;filename val=&quot;C:\DOCUME~1\Serkan\LOCALS~1\Temp\PR\data\asimages\{F3C0278C-5BB0-470B-BB3D-F6DC312573CE}.png&quot;/&gt;&lt;hasEffects val=&quot;0&quot;/&gt;&lt;left val=&quot;52.56&quot;/&gt;&lt;top val=&quot;240.72&quot;/&gt;&lt;width val=&quot;221.52&quot;/&gt;&lt;height val=&quot;230.64&quot;/&gt;&lt;/ThreeDShape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F26D920-AB7A-4CDC-B9C8-28036E4E0BD9}&quot;/&gt;&lt;filename val=&quot;C:\DOCUME~1\Serkan\LOCALS~1\Temp\PR\data\asimages\{7F26D920-AB7A-4CDC-B9C8-28036E4E0BD9}.png&quot;/&gt;&lt;hasEffects val=&quot;0&quot;/&gt;&lt;left val=&quot;13.56&quot;/&gt;&lt;top val=&quot;171&quot;/&gt;&lt;width val=&quot;300.36&quot;/&gt;&lt;height val=&quot;235.92&quot;/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AF3B921-320D-4981-A077-9C525D24C954}&quot;/&gt;&lt;filename val=&quot;C:\DOCUME~1\Serkan\LOCALS~1\Temp\PR\data\asimages\{9AF3B921-320D-4981-A077-9C525D24C954}.png&quot;/&gt;&lt;hasEffects val=&quot;1&quot;/&gt;&lt;left val=&quot;321&quot;/&gt;&lt;top val=&quot;185.28&quot;/&gt;&lt;width val=&quot;384.36&quot;/&gt;&lt;height val=&quot;41.64&quot;/&gt;&lt;/ThreeDShape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7B0571D-27FA-4C95-A928-E915C33F3B0F}&quot;/&gt;&lt;filename val=&quot;C:\DOCUME~1\Serkan\LOCALS~1\Temp\PR\data\asimages\{F7B0571D-27FA-4C95-A928-E915C33F3B0F}.png&quot;/&gt;&lt;hasEffects val=&quot;1&quot;/&gt;&lt;left val=&quot;324.72&quot;/&gt;&lt;top val=&quot;246.72&quot;/&gt;&lt;width val=&quot;160.92&quot;/&gt;&lt;height val=&quot;47.64&quot;/&gt;&lt;/ThreeDShape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E1CCE71-081C-496F-B992-C7CB35659776}&quot;/&gt;&lt;filename val=&quot;C:\DOCUME~1\Serkan\LOCALS~1\Temp\PR\data\asimages\{8E1CCE71-081C-496F-B992-C7CB35659776}.png&quot;/&gt;&lt;hasEffects val=&quot;1&quot;/&gt;&lt;left val=&quot;324&quot;/&gt;&lt;top val=&quot;303&quot;/&gt;&lt;width val=&quot;322.08&quot;/&gt;&lt;height val=&quot;81.36&quot;/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EB42923-4464-47A8-8830-8117B4301966}&quot;/&gt;&lt;filename val=&quot;C:\DOCUME~1\Serkan\LOCALS~1\Temp\PR\data\asimages\{AEB42923-4464-47A8-8830-8117B4301966}.png&quot;/&gt;&lt;hasEffects val=&quot;1&quot;/&gt;&lt;left val=&quot;477&quot;/&gt;&lt;top val=&quot;195.72&quot;/&gt;&lt;width val=&quot;166.08&quot;/&gt;&lt;height val=&quot;87.36&quot;/&gt;&lt;/ThreeDShape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EE67CDA-68A8-4DC5-9932-C046108193AA}&quot;/&gt;&lt;filename val=&quot;C:\DOCUME~1\Serkan\LOCALS~1\Temp\PR\data\asimages\{1EE67CDA-68A8-4DC5-9932-C046108193AA}.png&quot;/&gt;&lt;hasEffects val=&quot;1&quot;/&gt;&lt;left val=&quot;481.56&quot;/&gt;&lt;top val=&quot;303&quot;/&gt;&lt;width val=&quot;184.08&quot;/&gt;&lt;height val=&quot;84.36&quot;/&gt;&lt;/ThreeDShape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6B4623E-2733-45D3-8A6D-4D54417D3135}&quot;/&gt;&lt;filename val=&quot;C:\DOCUME~1\Serkan\LOCALS~1\Temp\PR\data\asimages\{36B4623E-2733-45D3-8A6D-4D54417D3135}.png&quot;/&gt;&lt;hasEffects val=&quot;0&quot;/&gt;&lt;left val=&quot;41.28&quot;/&gt;&lt;top val=&quot;176.28&quot;/&gt;&lt;width val=&quot;227.64&quot;/&gt;&lt;height val=&quot;199.08&quot;/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8149989-69E7-4328-B491-A9C55A81982A}&quot;/&gt;&lt;filename val=&quot;C:\DOCUME~1\Serkan\LOCALS~1\Temp\PR\data\asimages\{C8149989-69E7-4328-B491-A9C55A81982A}.png&quot;/&gt;&lt;hasEffects val=&quot;0&quot;/&gt;&lt;left val=&quot;7.56&quot;/&gt;&lt;top val=&quot;193.56&quot;/&gt;&lt;width val=&quot;385.08&quot;/&gt;&lt;height val=&quot;199.08&quot;/&gt;&lt;/ThreeDShape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961E0D9-CBB4-414A-9D6B-51F570428ACD}&quot;/&gt;&lt;filename val=&quot;C:\DOCUME~1\Serkan\LOCALS~1\Temp\PR\data\asimages\{A961E0D9-CBB4-414A-9D6B-51F570428ACD}.png&quot;/&gt;&lt;hasEffects val=&quot;1&quot;/&gt;&lt;left val=&quot;399&quot;/&gt;&lt;top val=&quot;207&quot;/&gt;&lt;width val=&quot;305.64&quot;/&gt;&lt;height val=&quot;42.36&quot;/&gt;&lt;/ThreeDShape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B319B81-0BDF-4785-84CD-002D6C726F46}&quot;/&gt;&lt;filename val=&quot;C:\DOCUME~1\Serkan\LOCALS~1\Temp\PR\data\asimages\{1B319B81-0BDF-4785-84CD-002D6C726F46}.png&quot;/&gt;&lt;hasEffects val=&quot;1&quot;/&gt;&lt;left val=&quot;404.28&quot;/&gt;&lt;top val=&quot;258&quot;/&gt;&lt;width val=&quot;150.36&quot;/&gt;&lt;height val=&quot;41.64&quot;/&gt;&lt;/ThreeDShape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0F2CE31-DF6A-4F1C-AB3D-3770DD18D85C}&quot;/&gt;&lt;filename val=&quot;C:\DOCUME~1\Serkan\LOCALS~1\Temp\PR\data\asimages\{A0F2CE31-DF6A-4F1C-AB3D-3770DD18D85C}.png&quot;/&gt;&lt;hasEffects val=&quot;1&quot;/&gt;&lt;left val=&quot;410.28&quot;/&gt;&lt;top val=&quot;303&quot;/&gt;&lt;width val=&quot;293.64&quot;/&gt;&lt;height val=&quot;85.08&quot;/&gt;&lt;/ThreeDShape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E4F7AD2-6B21-4475-B1BB-255AA5BF8C6A}&quot;/&gt;&lt;filename val=&quot;C:\DOCUME~1\Serkan\LOCALS~1\Temp\PR\data\asimages\{BE4F7AD2-6B21-4475-B1BB-255AA5BF8C6A}.png&quot;/&gt;&lt;hasEffects val=&quot;1&quot;/&gt;&lt;left val=&quot;323.28&quot;/&gt;&lt;top val=&quot;159&quot;/&gt;&lt;width val=&quot;74.64&quot;/&gt;&lt;height val=&quot;18.36&quot;/&gt;&lt;/ThreeDShape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13B37A-004D-4924-91EC-5DD6472DA35B}&quot;/&gt;&lt;filename val=&quot;C:\DOCUME~1\Serkan\LOCALS~1\Temp\PR\data\asimages\{EE13B37A-004D-4924-91EC-5DD6472DA35B}.png&quot;/&gt;&lt;hasEffects val=&quot;1&quot;/&gt;&lt;left val=&quot;354.72&quot;/&gt;&lt;top val=&quot;159.72&quot;/&gt;&lt;width val=&quot;11.64&quot;/&gt;&lt;height val=&quot;16.92&quot;/&gt;&lt;/ThreeDShape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AC6E246-178B-4B61-9325-1CFF3739052D}&quot;/&gt;&lt;filename val=&quot;C:\DOCUME~1\Serkan\LOCALS~1\Temp\PR\data\asimages\{FAC6E246-178B-4B61-9325-1CFF3739052D}.png&quot;/&gt;&lt;hasEffects val=&quot;0&quot;/&gt;&lt;left val=&quot;41.28&quot;/&gt;&lt;top val=&quot;261&quot;/&gt;&lt;width val=&quot;295.08&quot;/&gt;&lt;height val=&quot;187.92&quot;/&gt;&lt;/ThreeDShape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08FF7BB-7397-4B6D-997E-F1FBE1F4A1EC}&quot;/&gt;&lt;filename val=&quot;C:\DOCUME~1\Serkan\LOCALS~1\Temp\PR\data\asimages\{708FF7BB-7397-4B6D-997E-F1FBE1F4A1EC}.png&quot;/&gt;&lt;hasEffects val=&quot;0&quot;/&gt;&lt;left val=&quot;108.72&quot;/&gt;&lt;top val=&quot;148.56&quot;/&gt;&lt;width val=&quot;492.36&quot;/&gt;&lt;height val=&quot;206.52&quot;/&gt;&lt;/ThreeDShape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9EB318F-6525-461C-9599-545AE8EE0F4C}&quot;/&gt;&lt;filename val=&quot;C:\DOCUME~1\Serkan\LOCALS~1\Temp\PR\data\asimages\{29EB318F-6525-461C-9599-545AE8EE0F4C}.png&quot;/&gt;&lt;hasEffects val=&quot;1&quot;/&gt;&lt;left val=&quot;123&quot;/&gt;&lt;top val=&quot;393&quot;/&gt;&lt;width val=&quot;530.64&quot;/&gt;&lt;height val=&quot;99.36&quot;/&gt;&lt;/ThreeDShape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E4F7AD2-6B21-4475-B1BB-255AA5BF8C6A}&quot;/&gt;&lt;filename val=&quot;C:\DOCUME~1\Serkan\LOCALS~1\Temp\PR\data\asimages\{BE4F7AD2-6B21-4475-B1BB-255AA5BF8C6A}.png&quot;/&gt;&lt;hasEffects val=&quot;1&quot;/&gt;&lt;left val=&quot;323.28&quot;/&gt;&lt;top val=&quot;159&quot;/&gt;&lt;width val=&quot;74.64&quot;/&gt;&lt;height val=&quot;18.36&quot;/&gt;&lt;/ThreeDShape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13B37A-004D-4924-91EC-5DD6472DA35B}&quot;/&gt;&lt;filename val=&quot;C:\DOCUME~1\Serkan\LOCALS~1\Temp\PR\data\asimages\{EE13B37A-004D-4924-91EC-5DD6472DA35B}.png&quot;/&gt;&lt;hasEffects val=&quot;1&quot;/&gt;&lt;left val=&quot;354.72&quot;/&gt;&lt;top val=&quot;159.72&quot;/&gt;&lt;width val=&quot;11.64&quot;/&gt;&lt;height val=&quot;16.92&quot;/&gt;&lt;/ThreeDShape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94346F1-31F8-4B55-8BC9-7AE63E09D5EB}&quot;/&gt;&lt;filename val=&quot;C:\DOCUME~1\Serkan\LOCALS~1\Temp\PR\data\asimages\{D94346F1-31F8-4B55-8BC9-7AE63E09D5EB}.png&quot;/&gt;&lt;hasEffects val=&quot;1&quot;/&gt;&lt;left val=&quot;28.56&quot;/&gt;&lt;top val=&quot;182.28&quot;/&gt;&lt;width val=&quot;45.36&quot;/&gt;&lt;height val=&quot;45.36&quot;/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5122E25-8D49-4553-8EF6-25DA092E96FC}&quot;/&gt;&lt;filename val=&quot;C:\DOCUME~1\Serkan\LOCALS~1\Temp\PR\data\asimages\{35122E25-8D49-4553-8EF6-25DA092E96FC}.png&quot;/&gt;&lt;hasEffects val=&quot;0&quot;/&gt;&lt;left val=&quot;47.28&quot;/&gt;&lt;top val=&quot;160.56&quot;/&gt;&lt;width val=&quot;305.64&quot;/&gt;&lt;height val=&quot;238.08&quot;/&gt;&lt;/ThreeDShape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4301AA4-A81D-4FCD-9D13-85354A35B064}&quot;/&gt;&lt;filename val=&quot;C:\DOCUME~1\Serkan\LOCALS~1\Temp\PR\data\asimages\{F4301AA4-A81D-4FCD-9D13-85354A35B064}.png&quot;/&gt;&lt;hasEffects val=&quot;0&quot;/&gt;&lt;left val=&quot;41.28&quot;/&gt;&lt;top val=&quot;176.28&quot;/&gt;&lt;width val=&quot;222.36&quot;/&gt;&lt;height val=&quot;262.08&quot;/&gt;&lt;/ThreeDShape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E17BF77-A800-4859-AC3C-B66F8F58BBF3}&quot;/&gt;&lt;filename val=&quot;C:\DOCUME~1\Serkan\LOCALS~1\Temp\PR\data\asimages\{8E17BF77-A800-4859-AC3C-B66F8F58BBF3}.png&quot;/&gt;&lt;hasEffects val=&quot;1&quot;/&gt;&lt;left val=&quot;393.72&quot;/&gt;&lt;top val=&quot;246.72&quot;/&gt;&lt;width val=&quot;204.36&quot;/&gt;&lt;height val=&quot;103.2&quot;/&gt;&lt;/ThreeDShape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59791E2-624F-461B-81C6-591FC0FCDFCD}&quot;/&gt;&lt;filename val=&quot;C:\DOCUME~1\Serkan\LOCALS~1\Temp\PR\data\asimages\{859791E2-624F-461B-81C6-591FC0FCDFCD}.png&quot;/&gt;&lt;hasEffects val=&quot;1&quot;/&gt;&lt;left val=&quot;28.56&quot;/&gt;&lt;top val=&quot;177&quot;/&gt;&lt;width val=&quot;45.36&quot;/&gt;&lt;height val=&quot;45.36&quot;/&gt;&lt;/ThreeDShape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E78BA19-66D6-4AAE-9F28-BE0CDFBC51D5}&quot;/&gt;&lt;filename val=&quot;C:\DOCUME~1\Serkan\LOCALS~1\Temp\PR\data\asimages\{2E78BA19-66D6-4AAE-9F28-BE0CDFBC51D5}.png&quot;/&gt;&lt;hasEffects val=&quot;1&quot;/&gt;&lt;left val=&quot;28.56&quot;/&gt;&lt;top val=&quot;289.56&quot;/&gt;&lt;width val=&quot;45.36&quot;/&gt;&lt;height val=&quot;45.36&quot;/&gt;&lt;/ThreeDShape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AD5BC70-B6E3-4173-999E-E724A9EB4E21}&quot;/&gt;&lt;filename val=&quot;C:\DOCUME~1\Serkan\LOCALS~1\Temp\PR\data\asimages\{8AD5BC70-B6E3-4173-999E-E724A9EB4E21}.png&quot;/&gt;&lt;hasEffects val=&quot;1&quot;/&gt;&lt;left val=&quot;28.56&quot;/&gt;&lt;top val=&quot;408&quot;/&gt;&lt;width val=&quot;45.36&quot;/&gt;&lt;height val=&quot;45.36&quot;/&gt;&lt;/ThreeDShape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AEF2B7A-6A5C-4AF6-9477-A6999CCEF010}&quot;/&gt;&lt;filename val=&quot;C:\DOCUME~1\Serkan\LOCALS~1\Temp\PR\data\asimages\{7AEF2B7A-6A5C-4AF6-9477-A6999CCEF010}.png&quot;/&gt;&lt;hasEffects val=&quot;1&quot;/&gt;&lt;left val=&quot;33.72&quot;/&gt;&lt;top val=&quot;177&quot;/&gt;&lt;width val=&quot;45.36&quot;/&gt;&lt;height val=&quot;45.36&quot;/&gt;&lt;/ThreeDShape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67A389E-079C-4014-99D0-FFBBC53536E0}&quot;/&gt;&lt;filename val=&quot;C:\DOCUME~1\Serkan\LOCALS~1\Temp\PR\data\asimages\{F67A389E-079C-4014-99D0-FFBBC53536E0}.png&quot;/&gt;&lt;hasEffects val=&quot;1&quot;/&gt;&lt;left val=&quot;421.56&quot;/&gt;&lt;top val=&quot;336.72&quot;/&gt;&lt;width val=&quot;223.08&quot;/&gt;&lt;height val=&quot;67.92&quot;/&gt;&lt;/ThreeDShape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C7FC5A1-128A-4DE7-875D-D930152B8B8C}&quot;/&gt;&lt;filename val=&quot;C:\DOCUME~1\Serkan\LOCALS~1\Temp\PR\data\asimages\{0C7FC5A1-128A-4DE7-875D-D930152B8B8C}.png&quot;/&gt;&lt;hasEffects val=&quot;1&quot;/&gt;&lt;left val=&quot;371.28&quot;/&gt;&lt;top val=&quot;310.56&quot;/&gt;&lt;width val=&quot;333.36&quot;/&gt;&lt;height val=&quot;69.36&quot;/&gt;&lt;/ThreeDShape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11D0EB7-1ADB-4783-B324-BBBCD671CF9B}&quot;/&gt;&lt;filename val=&quot;C:\DOCUME~1\Serkan\LOCALS~1\Temp\PR\data\asimages\{011D0EB7-1ADB-4783-B324-BBBCD671CF9B}.png&quot;/&gt;&lt;hasEffects val=&quot;1&quot;/&gt;&lt;left val=&quot;470.28&quot;/&gt;&lt;top val=&quot;410.28&quot;/&gt;&lt;width val=&quot;163.08&quot;/&gt;&lt;height val=&quot;81.36&quot;/&gt;&lt;/ThreeDShape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AEF2B7A-6A5C-4AF6-9477-A6999CCEF010}&quot;/&gt;&lt;filename val=&quot;C:\DOCUME~1\Serkan\LOCALS~1\Temp\PR\data\asimages\{7AEF2B7A-6A5C-4AF6-9477-A6999CCEF010}.png&quot;/&gt;&lt;hasEffects val=&quot;1&quot;/&gt;&lt;left val=&quot;33.72&quot;/&gt;&lt;top val=&quot;177&quot;/&gt;&lt;width val=&quot;45.36&quot;/&gt;&lt;height val=&quot;45.36&quot;/&gt;&lt;/ThreeDShape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AEF2B7A-6A5C-4AF6-9477-A6999CCEF010}&quot;/&gt;&lt;filename val=&quot;C:\DOCUME~1\Serkan\LOCALS~1\Temp\PR\data\asimages\{7AEF2B7A-6A5C-4AF6-9477-A6999CCEF010}.png&quot;/&gt;&lt;hasEffects val=&quot;1&quot;/&gt;&lt;left val=&quot;33.72&quot;/&gt;&lt;top val=&quot;177&quot;/&gt;&lt;width val=&quot;45.36&quot;/&gt;&lt;height val=&quot;45.36&quot;/&gt;&lt;/ThreeDShape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371B94E-73AF-44B7-B5A9-6946F5504B0A}&quot;/&gt;&lt;filename val=&quot;C:\DOCUME~1\Serkan\LOCALS~1\Temp\PR\data\asimages\{7371B94E-73AF-44B7-B5A9-6946F5504B0A}.png&quot;/&gt;&lt;hasEffects val=&quot;0&quot;/&gt;&lt;left val=&quot;41.28&quot;/&gt;&lt;top val=&quot;182.28&quot;/&gt;&lt;width val=&quot;289.08&quot;/&gt;&lt;height val=&quot;237.36&quot;/&gt;&lt;/ThreeDShape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422DBC8-D11B-4CC9-9A13-EA33BAF52999}&quot;/&gt;&lt;filename val=&quot;C:\DOCUME~1\Serkan\LOCALS~1\Temp\PR\data\asimages\{4422DBC8-D11B-4CC9-9A13-EA33BAF52999}.png&quot;/&gt;&lt;hasEffects val=&quot;0&quot;/&gt;&lt;left val=&quot;47.28&quot;/&gt;&lt;top val=&quot;249.72&quot;/&gt;&lt;width val=&quot;531.36&quot;/&gt;&lt;height val=&quot;261.36&quot;/&gt;&lt;/ThreeDShape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B7A9DD9-27EE-4AD5-8852-BEBFFCA3E521}&quot;/&gt;&lt;filename val=&quot;C:\DOCUME~1\Serkan\LOCALS~1\Temp\PR\data\asimages\{EB7A9DD9-27EE-4AD5-8852-BEBFFCA3E521}.png&quot;/&gt;&lt;hasEffects val=&quot;1&quot;/&gt;&lt;left val=&quot;44.28&quot;/&gt;&lt;top val=&quot;168&quot;/&gt;&lt;width val=&quot;108.36&quot;/&gt;&lt;height val=&quot;47.64&quot;/&gt;&lt;/ThreeDShape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38F5B23-A85F-4D5B-B9D0-50EB5AFC6ECE}&quot;/&gt;&lt;filename val=&quot;C:\DOCUME~1\Serkan\LOCALS~1\Temp\PR\data\asimages\{738F5B23-A85F-4D5B-B9D0-50EB5AFC6ECE}.png&quot;/&gt;&lt;hasEffects val=&quot;1&quot;/&gt;&lt;left val=&quot;420.72&quot;/&gt;&lt;top val=&quot;156.72&quot;/&gt;&lt;width val=&quot;273.36&quot;/&gt;&lt;height val=&quot;71.64&quot;/&gt;&lt;/ThreeDShape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59791E2-624F-461B-81C6-591FC0FCDFCD}&quot;/&gt;&lt;filename val=&quot;C:\DOCUME~1\Serkan\LOCALS~1\Temp\PR\data\asimages\{859791E2-624F-461B-81C6-591FC0FCDFCD}.png&quot;/&gt;&lt;hasEffects val=&quot;1&quot;/&gt;&lt;left val=&quot;28.56&quot;/&gt;&lt;top val=&quot;177&quot;/&gt;&lt;width val=&quot;45.36&quot;/&gt;&lt;height val=&quot;45.36&quot;/&gt;&lt;/ThreeDShape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59791E2-624F-461B-81C6-591FC0FCDFCD}&quot;/&gt;&lt;filename val=&quot;C:\DOCUME~1\Serkan\LOCALS~1\Temp\PR\data\asimages\{859791E2-624F-461B-81C6-591FC0FCDFCD}.png&quot;/&gt;&lt;hasEffects val=&quot;1&quot;/&gt;&lt;left val=&quot;28.56&quot;/&gt;&lt;top val=&quot;177&quot;/&gt;&lt;width val=&quot;45.36&quot;/&gt;&lt;height val=&quot;45.36&quot;/&gt;&lt;/ThreeDShape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B4D579C-FC34-48BB-B78A-CB31E60D6DBF}&quot;/&gt;&lt;filename val=&quot;C:\DOCUME~1\Serkan\LOCALS~1\Temp\PR\data\asimages\{DB4D579C-FC34-48BB-B78A-CB31E60D6DBF}.png&quot;/&gt;&lt;hasEffects val=&quot;1&quot;/&gt;&lt;left val=&quot;394.56&quot;/&gt;&lt;top val=&quot;120.72&quot;/&gt;&lt;width val=&quot;45.36&quot;/&gt;&lt;height val=&quot;45.36&quot;/&gt;&lt;/ThreeDShape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7B56C95-E46C-4B48-890F-63B641B36C8B}&quot;/&gt;&lt;filename val=&quot;C:\DOCUME~1\Serkan\LOCALS~1\Temp\PR\data\asimages\{D7B56C95-E46C-4B48-890F-63B641B36C8B}.png&quot;/&gt;&lt;hasEffects val=&quot;1&quot;/&gt;&lt;left val=&quot;399.72&quot;/&gt;&lt;top val=&quot;171&quot;/&gt;&lt;width val=&quot;45.36&quot;/&gt;&lt;height val=&quot;45.36&quot;/&gt;&lt;/ThreeDShape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413BE1A-CEAD-4BF8-9A6A-C7EB1D887688}&quot;/&gt;&lt;filename val=&quot;C:\DOCUME~1\Serkan\LOCALS~1\Temp\PR\data\asimages\{C413BE1A-CEAD-4BF8-9A6A-C7EB1D887688}.png&quot;/&gt;&lt;hasEffects val=&quot;1&quot;/&gt;&lt;left val=&quot;45&quot;/&gt;&lt;top val=&quot;345.72&quot;/&gt;&lt;width val=&quot;45.36&quot;/&gt;&lt;height val=&quot;45.36&quot;/&gt;&lt;/ThreeDShape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DFA8B62-DEE1-40C1-8DB9-6C17C38ED57E}&quot;/&gt;&lt;filename val=&quot;C:\DOCUME~1\Serkan\LOCALS~1\Temp\PR\data\asimages\{ADFA8B62-DEE1-40C1-8DB9-6C17C38ED57E}.png&quot;/&gt;&lt;hasEffects val=&quot;1&quot;/&gt;&lt;left val=&quot;388.56&quot;/&gt;&lt;top val=&quot;114.72&quot;/&gt;&lt;width val=&quot;45.36&quot;/&gt;&lt;height val=&quot;45.36&quot;/&gt;&lt;/ThreeDShape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CFDC926-6924-4B95-BC13-869796BE3831}&quot;/&gt;&lt;filename val=&quot;C:\DOCUME~1\Serkan\LOCALS~1\Temp\PR\data\asimages\{BCFDC926-6924-4B95-BC13-869796BE3831}.png&quot;/&gt;&lt;hasEffects val=&quot;1&quot;/&gt;&lt;left val=&quot;388.56&quot;/&gt;&lt;top val=&quot;165.72&quot;/&gt;&lt;width val=&quot;45.36&quot;/&gt;&lt;height val=&quot;45.36&quot;/&gt;&lt;/ThreeDShape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34796B0-7B6F-46D9-BA5C-6A15FC253503}&quot;/&gt;&lt;filename val=&quot;C:\DOCUME~1\Serkan\LOCALS~1\Temp\PR\data\asimages\{834796B0-7B6F-46D9-BA5C-6A15FC253503}.png&quot;/&gt;&lt;hasEffects val=&quot;1&quot;/&gt;&lt;left val=&quot;39.72&quot;/&gt;&lt;top val=&quot;334.56&quot;/&gt;&lt;width val=&quot;45.36&quot;/&gt;&lt;height val=&quot;45.36&quot;/&gt;&lt;/ThreeDShape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14FEFA5-BDE1-476C-80F6-066FA8DEF28F}&quot;/&gt;&lt;filename val=&quot;C:\DOCUME~1\Serkan\LOCALS~1\Temp\PR\data\asimages\{014FEFA5-BDE1-476C-80F6-066FA8DEF28F}.png&quot;/&gt;&lt;hasEffects val=&quot;1&quot;/&gt;&lt;left val=&quot;33.72&quot;/&gt;&lt;top val=&quot;188.28&quot;/&gt;&lt;width val=&quot;45.36&quot;/&gt;&lt;height val=&quot;45.36&quot;/&gt;&lt;/ThreeDShape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F9BAE43-A176-41CC-92C6-92A5F78C40E9}&quot;/&gt;&lt;filename val=&quot;C:\DOCUME~1\Serkan\LOCALS~1\Temp\PR\data\asimages\{6F9BAE43-A176-41CC-92C6-92A5F78C40E9}.png&quot;/&gt;&lt;hasEffects val=&quot;1&quot;/&gt;&lt;left val=&quot;33.72&quot;/&gt;&lt;top val=&quot;289.56&quot;/&gt;&lt;width val=&quot;45.36&quot;/&gt;&lt;height val=&quot;45.36&quot;/&gt;&lt;/ThreeDShape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F9BAE43-A176-41CC-92C6-92A5F78C40E9}&quot;/&gt;&lt;filename val=&quot;C:\DOCUME~1\Serkan\LOCALS~1\Temp\PR\data\asimages\{6F9BAE43-A176-41CC-92C6-92A5F78C40E9}.png&quot;/&gt;&lt;hasEffects val=&quot;1&quot;/&gt;&lt;left val=&quot;33.72&quot;/&gt;&lt;top val=&quot;289.56&quot;/&gt;&lt;width val=&quot;45.36&quot;/&gt;&lt;height val=&quot;45.36&quot;/&gt;&lt;/ThreeDShape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CA48D5C-667E-4F26-A2DF-AF8663CDFF59}&quot;/&gt;&lt;filename val=&quot;C:\Users\ahmet\AppData\Local\Temp\PR\data\asimages\{1CA48D5C-667E-4F26-A2DF-AF8663CDFF59}.png&quot;/&gt;&lt;hasEffects val=&quot;0&quot;/&gt;&lt;left val=&quot;41.28&quot;/&gt;&lt;top val=&quot;176.28&quot;/&gt;&lt;width val=&quot;222.36&quot;/&gt;&lt;height val=&quot;262.08&quot;/&gt;&lt;/ThreeDShapeInfo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1F29D8A-E832-4329-8725-B8180ADAF567}&quot;/&gt;&lt;filename val=&quot;C:\Users\ahmet\AppData\Local\Temp\PR\data\asimages\{C1F29D8A-E832-4329-8725-B8180ADAF567}.png&quot;/&gt;&lt;hasEffects val=&quot;0&quot;/&gt;&lt;left val=&quot;7.56&quot;/&gt;&lt;top val=&quot;193.56&quot;/&gt;&lt;width val=&quot;289.8&quot;/&gt;&lt;height val=&quot;285.36&quot;/&gt;&lt;/ThreeDShape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8D7DFC5-564E-4437-B9FB-0AAA53687A3A}&quot;/&gt;&lt;filename val=&quot;C:\Users\ahmet\AppData\Local\Temp\PR\data\asimages\{D8D7DFC5-564E-4437-B9FB-0AAA53687A3A}.png&quot;/&gt;&lt;hasEffects val=&quot;1&quot;/&gt;&lt;left val=&quot;387.72&quot;/&gt;&lt;top val=&quot;252&quot;/&gt;&lt;width val=&quot;208.2&quot;/&gt;&lt;height val=&quot;51.36&quot;/&gt;&lt;/ThreeDShape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D769B5-B3DE-42DC-8E05-DA8AF36F98ED}&quot;/&gt;&lt;filename val=&quot;C:\DOCUME~1\Serkan\LOCALS~1\Temp\PR\data\asimages\{EED769B5-B3DE-42DC-8E05-DA8AF36F98ED}.png&quot;/&gt;&lt;hasEffects val=&quot;1&quot;/&gt;&lt;left val=&quot;17.28&quot;/&gt;&lt;top val=&quot;171&quot;/&gt;&lt;width val=&quot;45.36&quot;/&gt;&lt;height val=&quot;45.36&quot;/&gt;&lt;/ThreeDShapeInfo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1673531-470A-43AB-8373-BD1BE75B45DC}&quot;/&gt;&lt;filename val=&quot;C:\DOCUME~1\Serkan\LOCALS~1\Temp\PR\data\asimages\{C1673531-470A-43AB-8373-BD1BE75B45DC}.png&quot;/&gt;&lt;hasEffects val=&quot;1&quot;/&gt;&lt;left val=&quot;17.28&quot;/&gt;&lt;top val=&quot;267&quot;/&gt;&lt;width val=&quot;45.36&quot;/&gt;&lt;height val=&quot;45.36&quot;/&gt;&lt;/ThreeDShape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D769B5-B3DE-42DC-8E05-DA8AF36F98ED}&quot;/&gt;&lt;filename val=&quot;C:\DOCUME~1\Serkan\LOCALS~1\Temp\PR\data\asimages\{EED769B5-B3DE-42DC-8E05-DA8AF36F98ED}.png&quot;/&gt;&lt;hasEffects val=&quot;1&quot;/&gt;&lt;left val=&quot;17.28&quot;/&gt;&lt;top val=&quot;171&quot;/&gt;&lt;width val=&quot;45.36&quot;/&gt;&lt;height val=&quot;45.36&quot;/&gt;&lt;/ThreeDShape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53238E0-C78C-48AB-881D-B7A671CDD62C}&quot;/&gt;&lt;filename val=&quot;C:\DOCUME~1\Serkan\LOCALS~1\Temp\PR\data\asimages\{A53238E0-C78C-48AB-881D-B7A671CDD62C}.png&quot;/&gt;&lt;hasEffects val=&quot;1&quot;/&gt;&lt;left val=&quot;28.56&quot;/&gt;&lt;top val=&quot;171&quot;/&gt;&lt;width val=&quot;45.36&quot;/&gt;&lt;height val=&quot;45.36&quot;/&gt;&lt;/ThreeDShapeInfo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10C6449-EBDF-450A-864B-FFB053CCD802}&quot;/&gt;&lt;filename val=&quot;C:\DOCUME~1\Serkan\LOCALS~1\Temp\PR\data\asimages\{E10C6449-EBDF-450A-864B-FFB053CCD802}.png&quot;/&gt;&lt;hasEffects val=&quot;1&quot;/&gt;&lt;left val=&quot;22.56&quot;/&gt;&lt;top val=&quot;238.56&quot;/&gt;&lt;width val=&quot;45.36&quot;/&gt;&lt;height val=&quot;46.08&quot;/&gt;&lt;/ThreeDShape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53238E0-C78C-48AB-881D-B7A671CDD62C}&quot;/&gt;&lt;filename val=&quot;C:\DOCUME~1\Serkan\LOCALS~1\Temp\PR\data\asimages\{A53238E0-C78C-48AB-881D-B7A671CDD62C}.png&quot;/&gt;&lt;hasEffects val=&quot;1&quot;/&gt;&lt;left val=&quot;28.56&quot;/&gt;&lt;top val=&quot;171&quot;/&gt;&lt;width val=&quot;45.36&quot;/&gt;&lt;height val=&quot;45.36&quot;/&gt;&lt;/ThreeDShape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E9C030B-C527-44E7-A83D-5BF4CE0D3465}&quot;/&gt;&lt;filename val=&quot;C:\DOCUME~1\Serkan\LOCALS~1\Temp\PR\data\asimages\{0E9C030B-C527-44E7-A83D-5BF4CE0D3465}.png&quot;/&gt;&lt;hasEffects val=&quot;1&quot;/&gt;&lt;left val=&quot;45&quot;/&gt;&lt;top val=&quot;171&quot;/&gt;&lt;width val=&quot;45.36&quot;/&gt;&lt;height val=&quot;45.36&quot;/&gt;&lt;/ThreeDShapeInfo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270EE7E-92BD-4D83-96F4-E168687CEB55}&quot;/&gt;&lt;filename val=&quot;C:\DOCUME~1\Serkan\LOCALS~1\Temp\PR\data\asimages\{6270EE7E-92BD-4D83-96F4-E168687CEB55}.png&quot;/&gt;&lt;hasEffects val=&quot;1&quot;/&gt;&lt;left val=&quot;45&quot;/&gt;&lt;top val=&quot;244.56&quot;/&gt;&lt;width val=&quot;45.36&quot;/&gt;&lt;height val=&quot;45.36&quot;/&gt;&lt;/ThreeDShape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E9C030B-C527-44E7-A83D-5BF4CE0D3465}&quot;/&gt;&lt;filename val=&quot;C:\DOCUME~1\Serkan\LOCALS~1\Temp\PR\data\asimages\{0E9C030B-C527-44E7-A83D-5BF4CE0D3465}.png&quot;/&gt;&lt;hasEffects val=&quot;1&quot;/&gt;&lt;left val=&quot;45&quot;/&gt;&lt;top val=&quot;171&quot;/&gt;&lt;width val=&quot;45.36&quot;/&gt;&lt;height val=&quot;45.36&quot;/&gt;&lt;/ThreeDShapeInfo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AAC19FA-AF59-4F7B-A3AA-EAFCA41306D5}&quot;/&gt;&lt;filename val=&quot;C:\DOCUME~1\Serkan\LOCALS~1\Temp\PR\data\asimages\{AAAC19FA-AF59-4F7B-A3AA-EAFCA41306D5}.png&quot;/&gt;&lt;hasEffects val=&quot;1&quot;/&gt;&lt;left val=&quot;60.72&quot;/&gt;&lt;top val=&quot;168.72&quot;/&gt;&lt;width val=&quot;219.36&quot;/&gt;&lt;height val=&quot;120.36&quot;/&gt;&lt;/ThreeDShape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AAC19FA-AF59-4F7B-A3AA-EAFCA41306D5}&quot;/&gt;&lt;filename val=&quot;C:\DOCUME~1\Serkan\LOCALS~1\Temp\PR\data\asimages\{AAAC19FA-AF59-4F7B-A3AA-EAFCA41306D5}.png&quot;/&gt;&lt;hasEffects val=&quot;1&quot;/&gt;&lt;left val=&quot;60.72&quot;/&gt;&lt;top val=&quot;168.72&quot;/&gt;&lt;width val=&quot;219.36&quot;/&gt;&lt;height val=&quot;120.36&quot;/&gt;&lt;/ThreeDShapeInfo&gt;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op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6458</TotalTime>
  <Words>2391</Words>
  <Application>Microsoft Office PowerPoint</Application>
  <PresentationFormat>Ekran Gösterisi (4:3)</PresentationFormat>
  <Paragraphs>486</Paragraphs>
  <Slides>61</Slides>
  <Notes>15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61</vt:i4>
      </vt:variant>
    </vt:vector>
  </HeadingPairs>
  <TitlesOfParts>
    <vt:vector size="65" baseType="lpstr">
      <vt:lpstr>Ofis Teması</vt:lpstr>
      <vt:lpstr>Crop</vt:lpstr>
      <vt:lpstr>Equation</vt:lpstr>
      <vt:lpstr>Denklem</vt:lpstr>
      <vt:lpstr>TEMEL İSTAİSTİK  BETİMSEL İstatİstİkLER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Aritmetik Ortalama – Mod – Medyan Karşılaştırması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Excel’de verilerin sıralanması</vt:lpstr>
      <vt:lpstr>Excel’de istatistiksel işlemler</vt:lpstr>
      <vt:lpstr>Excel’de ortalama</vt:lpstr>
      <vt:lpstr>SPSS’de betimsel istatistikler</vt:lpstr>
      <vt:lpstr>PowerPoint Sunusu</vt:lpstr>
      <vt:lpstr>PowerPoint Sunusu</vt:lpstr>
      <vt:lpstr>SPSS çıktı dosyaları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gökçen</dc:creator>
  <cp:lastModifiedBy>UO</cp:lastModifiedBy>
  <cp:revision>493</cp:revision>
  <dcterms:modified xsi:type="dcterms:W3CDTF">2020-10-02T07:02:52Z</dcterms:modified>
</cp:coreProperties>
</file>