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43"/>
  </p:notesMasterIdLst>
  <p:handoutMasterIdLst>
    <p:handoutMasterId r:id="rId44"/>
  </p:handoutMasterIdLst>
  <p:sldIdLst>
    <p:sldId id="257" r:id="rId3"/>
    <p:sldId id="530" r:id="rId4"/>
    <p:sldId id="529" r:id="rId5"/>
    <p:sldId id="531" r:id="rId6"/>
    <p:sldId id="541" r:id="rId7"/>
    <p:sldId id="543" r:id="rId8"/>
    <p:sldId id="542" r:id="rId9"/>
    <p:sldId id="594" r:id="rId10"/>
    <p:sldId id="595" r:id="rId11"/>
    <p:sldId id="596" r:id="rId12"/>
    <p:sldId id="597" r:id="rId13"/>
    <p:sldId id="598" r:id="rId14"/>
    <p:sldId id="599" r:id="rId15"/>
    <p:sldId id="539" r:id="rId16"/>
    <p:sldId id="584" r:id="rId17"/>
    <p:sldId id="585" r:id="rId18"/>
    <p:sldId id="533" r:id="rId19"/>
    <p:sldId id="540" r:id="rId20"/>
    <p:sldId id="602" r:id="rId21"/>
    <p:sldId id="601" r:id="rId22"/>
    <p:sldId id="600" r:id="rId23"/>
    <p:sldId id="593" r:id="rId24"/>
    <p:sldId id="590" r:id="rId25"/>
    <p:sldId id="591" r:id="rId26"/>
    <p:sldId id="592" r:id="rId27"/>
    <p:sldId id="534" r:id="rId28"/>
    <p:sldId id="535" r:id="rId29"/>
    <p:sldId id="603" r:id="rId30"/>
    <p:sldId id="604" r:id="rId31"/>
    <p:sldId id="605" r:id="rId32"/>
    <p:sldId id="606" r:id="rId33"/>
    <p:sldId id="607" r:id="rId34"/>
    <p:sldId id="608" r:id="rId35"/>
    <p:sldId id="609" r:id="rId36"/>
    <p:sldId id="611" r:id="rId37"/>
    <p:sldId id="612" r:id="rId38"/>
    <p:sldId id="613" r:id="rId39"/>
    <p:sldId id="614" r:id="rId40"/>
    <p:sldId id="615" r:id="rId41"/>
    <p:sldId id="616" r:id="rId42"/>
  </p:sldIdLst>
  <p:sldSz cx="9144000" cy="6858000" type="screen4x3"/>
  <p:notesSz cx="6735763" cy="9866313"/>
  <p:custDataLst>
    <p:tags r:id="rId45"/>
  </p:custDataLst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89016" autoAdjust="0"/>
  </p:normalViewPr>
  <p:slideViewPr>
    <p:cSldViewPr>
      <p:cViewPr>
        <p:scale>
          <a:sx n="90" d="100"/>
          <a:sy n="90" d="100"/>
        </p:scale>
        <p:origin x="-2292" y="-6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1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AF704-AFD9-4BB6-912F-4DF4BE404E1D}" type="datetimeFigureOut">
              <a:rPr lang="tr-TR" smtClean="0"/>
              <a:pPr/>
              <a:t>2.10.2020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A6B24-450C-4F76-B6A8-7D06B55F6F4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3746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B5CBF-19BB-4476-8208-B03CD2CD97EC}" type="datetimeFigureOut">
              <a:rPr lang="tr-TR" smtClean="0"/>
              <a:pPr/>
              <a:t>2.10.2020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5748E-F543-4735-AA8A-730236093C5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2936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dirty="0" smtClean="0"/>
          </a:p>
        </p:txBody>
      </p:sp>
      <p:sp>
        <p:nvSpPr>
          <p:cNvPr id="18436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D7C595-2B99-47E2-91D1-0A3894459E78}" type="slidenum">
              <a:rPr lang="tr-TR" smtClean="0"/>
              <a:pPr>
                <a:defRPr/>
              </a:pPr>
              <a:t>1</a:t>
            </a:fld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00952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7860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7019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4B4CAE-D97A-49B3-837D-E10D85EDDA1A}" type="slidenum">
              <a:rPr lang="tr-TR" smtClean="0"/>
              <a:pPr>
                <a:defRPr/>
              </a:pPr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3632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9F8A45-5AC4-4975-B853-3A6E7DC9D9FC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8688B76-7650-45C1-B8EC-ACA3A867CA5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4D11C45-22B7-4935-9300-56ED39CF2BCF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4EFEE4F-7559-4046-8045-D70D62C8A72D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21AA7-5BAA-4DFA-A6DF-0860E06B4721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0682B-F70F-453E-9AA7-3B8024A39AB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3FA9C-2559-495E-8A7B-8E6A5B3FAEDD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945A6-EE13-41D9-8803-3A52032B202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A94FC22-F076-4739-A22C-6E4EAB55C364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8F12E64-FB3F-4780-9C51-A9959878E26A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CEBFA-646F-4331-9917-34BDDEE4E864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C8B2C-8A46-4A8F-BB56-FBFBC24A9BA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37447-D009-4DC8-9889-689C1E6BC080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3D41C-1903-4574-A997-7E33B4D9C7A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647721"/>
            <a:ext cx="5111750" cy="54959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ED903-5949-45AC-9EBA-F44BAE8F45E9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DE967-A48C-4844-B6EF-2592DB18E3F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272EB-4773-46E0-81C0-3C97F90F96DB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2B72A-4AE8-43D9-A988-834E85AE7C2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36"/>
            <a:ext cx="8229600" cy="1143000"/>
          </a:xfrm>
        </p:spPr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2C3CA-0E98-4B52-8228-4C513CA408CE}" type="datetimeFigureOut">
              <a:rPr lang="tr-TR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41ADD-FA5B-4337-BCDB-CAC861CFCC3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9F8A45-5AC4-4975-B853-3A6E7DC9D9FC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8688B76-7650-45C1-B8EC-ACA3A867CA5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01019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D11C45-22B7-4935-9300-56ED39CF2BCF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EFEE4F-7559-4046-8045-D70D62C8A72D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4282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4621AA7-5BAA-4DFA-A6DF-0860E06B4721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A50682B-F70F-453E-9AA7-3B8024A39AB5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42442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A3FA9C-2559-495E-8A7B-8E6A5B3FAEDD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D945A6-EE13-41D9-8803-3A52032B2021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2232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94FC22-F076-4739-A22C-6E4EAB55C364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F12E64-FB3F-4780-9C51-A9959878E26A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24770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FCEBFA-646F-4331-9917-34BDDEE4E864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2C8B2C-8A46-4A8F-BB56-FBFBC24A9BA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83839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437447-D009-4DC8-9889-689C1E6BC080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3D41C-1903-4574-A997-7E33B4D9C7A6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7201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F3ED903-5949-45AC-9EBA-F44BAE8F45E9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0DE967-A48C-4844-B6EF-2592DB18E3F4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04866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31272EB-4773-46E0-81C0-3C97F90F96DB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AE2B72A-4AE8-43D9-A988-834E85AE7C2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82038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A5292F-D74C-41D6-9879-E98285E4DABB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E35C4-EB62-47C2-8913-8E3EAD18C82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29192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A5292F-D74C-41D6-9879-E98285E4DABB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E35C4-EB62-47C2-8913-8E3EAD18C82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9887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B3A5292F-D74C-41D6-9879-E98285E4DABB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81AE35C4-EB62-47C2-8913-8E3EAD18C82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7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7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7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3A5292F-D74C-41D6-9879-E98285E4DABB}" type="datetimeFigureOut">
              <a:rPr lang="tr-TR" smtClean="0"/>
              <a:pPr>
                <a:defRPr/>
              </a:pPr>
              <a:t>2.10.2020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1AE35C4-EB62-47C2-8913-8E3EAD18C82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699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36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5184">
          <p15:clr>
            <a:srgbClr val="F26B43"/>
          </p15:clr>
        </p15:guide>
        <p15:guide id="10" pos="702">
          <p15:clr>
            <a:srgbClr val="F26B43"/>
          </p15:clr>
        </p15:guide>
        <p15:guide id="11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ctrTitle"/>
          </p:nvPr>
        </p:nvSpPr>
        <p:spPr>
          <a:xfrm>
            <a:off x="395536" y="1916832"/>
            <a:ext cx="8361229" cy="2098226"/>
          </a:xfrm>
        </p:spPr>
        <p:txBody>
          <a:bodyPr/>
          <a:lstStyle/>
          <a:p>
            <a:pPr>
              <a:lnSpc>
                <a:spcPct val="112000"/>
              </a:lnSpc>
              <a:spcBef>
                <a:spcPts val="0"/>
              </a:spcBef>
            </a:pPr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TEMEL İSTATİSTİK</a:t>
            </a:r>
            <a: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r>
              <a:rPr lang="tr-TR" sz="2400" b="1" dirty="0" smtClean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omic Sans MS" pitchFamily="66" charset="0"/>
              </a:rPr>
              <a:t>NORMAL DAĞILIM VE STANDART PUANLAR</a:t>
            </a:r>
            <a:endParaRPr lang="tr-TR" sz="2400" b="1" dirty="0"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Alt Başlık 2"/>
          <p:cNvSpPr txBox="1">
            <a:spLocks/>
          </p:cNvSpPr>
          <p:nvPr/>
        </p:nvSpPr>
        <p:spPr>
          <a:xfrm>
            <a:off x="770518" y="4653136"/>
            <a:ext cx="7772400" cy="1199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112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 kumimoji="0" sz="2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 2"/>
              <a:buNone/>
              <a:defRPr kumimoji="0" sz="2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3"/>
              </a:buClr>
              <a:buSzPct val="80000"/>
              <a:buFont typeface="Wingdings 2"/>
              <a:buNone/>
              <a:defRPr kumimoji="0" sz="20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3"/>
              </a:buClr>
              <a:buFontTx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3"/>
              </a:buClr>
              <a:buFont typeface="Franklin Gothic Book" panose="020B0503020102020204" pitchFamily="34" charset="0"/>
              <a:buNone/>
              <a:defRPr kumimoji="0"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2"/>
              </a:buClr>
              <a:buFont typeface="Franklin Gothic Book" panose="020B0503020102020204" pitchFamily="34" charset="0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1">
                  <a:tint val="60000"/>
                </a:schemeClr>
              </a:buClr>
              <a:buFont typeface="Franklin Gothic Book" panose="020B0503020102020204" pitchFamily="34" charset="0"/>
              <a:buNone/>
              <a:defRPr kumimoji="0"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2">
                  <a:tint val="60000"/>
                </a:schemeClr>
              </a:buClr>
              <a:buFont typeface="Franklin Gothic Book" panose="020B0503020102020204" pitchFamily="34" charset="0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sz="1800" b="1" dirty="0" smtClean="0">
              <a:latin typeface="Gabriola" pitchFamily="82" charset="0"/>
              <a:cs typeface="Arial" pitchFamily="34" charset="0"/>
            </a:endParaRPr>
          </a:p>
          <a:p>
            <a:r>
              <a:rPr lang="tr-TR" sz="1800" b="1" dirty="0" smtClean="0">
                <a:latin typeface="Gabriola" pitchFamily="82" charset="0"/>
                <a:cs typeface="Arial" pitchFamily="34" charset="0"/>
              </a:rPr>
              <a:t>Dr. </a:t>
            </a:r>
            <a:r>
              <a:rPr lang="tr-TR" sz="1800" b="1" dirty="0" err="1" smtClean="0">
                <a:latin typeface="Gabriola" pitchFamily="82" charset="0"/>
                <a:cs typeface="Arial" pitchFamily="34" charset="0"/>
              </a:rPr>
              <a:t>Öğr</a:t>
            </a:r>
            <a:r>
              <a:rPr lang="tr-TR" sz="1800" b="1" dirty="0" smtClean="0">
                <a:latin typeface="Gabriola" pitchFamily="82" charset="0"/>
                <a:cs typeface="Arial" pitchFamily="34" charset="0"/>
              </a:rPr>
              <a:t>. Üyesi Selda ÖRS ÖZDİL</a:t>
            </a:r>
            <a:endParaRPr lang="tr-TR" sz="1800" b="1" dirty="0" smtClean="0"/>
          </a:p>
          <a:p>
            <a:r>
              <a:rPr lang="tr-TR" sz="1800" b="1" dirty="0" smtClean="0">
                <a:solidFill>
                  <a:schemeClr val="tx1"/>
                </a:solidFill>
                <a:latin typeface="Gabriola" pitchFamily="82" charset="0"/>
                <a:cs typeface="Arial" pitchFamily="34" charset="0"/>
              </a:rPr>
              <a:t> </a:t>
            </a:r>
          </a:p>
          <a:p>
            <a:endParaRPr lang="tr-TR" sz="1800" b="1" dirty="0" smtClean="0">
              <a:solidFill>
                <a:schemeClr val="tx1"/>
              </a:solidFill>
              <a:latin typeface="Gabriola" pitchFamily="82" charset="0"/>
              <a:cs typeface="Arial" pitchFamily="34" charset="0"/>
            </a:endParaRPr>
          </a:p>
        </p:txBody>
      </p:sp>
      <p:sp>
        <p:nvSpPr>
          <p:cNvPr id="8" name="Alt Başlık 2"/>
          <p:cNvSpPr txBox="1">
            <a:spLocks/>
          </p:cNvSpPr>
          <p:nvPr/>
        </p:nvSpPr>
        <p:spPr>
          <a:xfrm>
            <a:off x="784947" y="645120"/>
            <a:ext cx="7772400" cy="1199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112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 kumimoji="0" sz="2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 2"/>
              <a:buNone/>
              <a:defRPr kumimoji="0" sz="2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3"/>
              </a:buClr>
              <a:buSzPct val="80000"/>
              <a:buFont typeface="Wingdings 2"/>
              <a:buNone/>
              <a:defRPr kumimoji="0" sz="20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3"/>
              </a:buClr>
              <a:buFontTx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3"/>
              </a:buClr>
              <a:buFont typeface="Franklin Gothic Book" panose="020B0503020102020204" pitchFamily="34" charset="0"/>
              <a:buNone/>
              <a:defRPr kumimoji="0"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2"/>
              </a:buClr>
              <a:buFont typeface="Franklin Gothic Book" panose="020B0503020102020204" pitchFamily="34" charset="0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1">
                  <a:tint val="60000"/>
                </a:schemeClr>
              </a:buClr>
              <a:buFont typeface="Franklin Gothic Book" panose="020B0503020102020204" pitchFamily="34" charset="0"/>
              <a:buNone/>
              <a:defRPr kumimoji="0"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0" rtl="0" eaLnBrk="1" latinLnBrk="0" hangingPunct="1">
              <a:lnSpc>
                <a:spcPct val="94000"/>
              </a:lnSpc>
              <a:spcBef>
                <a:spcPts val="370"/>
              </a:spcBef>
              <a:spcAft>
                <a:spcPts val="200"/>
              </a:spcAft>
              <a:buClr>
                <a:schemeClr val="accent2">
                  <a:tint val="60000"/>
                </a:schemeClr>
              </a:buClr>
              <a:buFont typeface="Franklin Gothic Book" panose="020B0503020102020204" pitchFamily="34" charset="0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800" b="1" dirty="0" smtClean="0">
                <a:solidFill>
                  <a:schemeClr val="tx1"/>
                </a:solidFill>
                <a:latin typeface="Gabriola" pitchFamily="82" charset="0"/>
                <a:cs typeface="Arial" pitchFamily="34" charset="0"/>
              </a:rPr>
              <a:t>Ondokuz Mayıs Üniversitesi 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Gabriola" pitchFamily="82" charset="0"/>
                <a:cs typeface="Arial" pitchFamily="34" charset="0"/>
              </a:rPr>
              <a:t>Eğitimde Ölçme ve Değerlendirme Anabilim Dalı</a:t>
            </a:r>
          </a:p>
          <a:p>
            <a:endParaRPr lang="tr-TR" sz="1800" b="1" dirty="0" smtClean="0">
              <a:solidFill>
                <a:schemeClr val="tx1"/>
              </a:solidFill>
              <a:latin typeface="Gabriola" pitchFamily="82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b="1" dirty="0" smtClean="0">
                <a:solidFill>
                  <a:srgbClr val="C00000"/>
                </a:solidFill>
              </a:rPr>
              <a:t>Normal Dağılım</a:t>
            </a:r>
            <a:endParaRPr lang="tr-TR" sz="4000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99592" y="1700808"/>
            <a:ext cx="8136904" cy="475252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sz="2400" dirty="0" smtClean="0">
                <a:solidFill>
                  <a:schemeClr val="tx1"/>
                </a:solidFill>
              </a:rPr>
              <a:t>Simetrik dağılımın özel bir türüdür ve matematiksel özellikleri bulunan kuramsal bir dağılımdır.</a:t>
            </a:r>
          </a:p>
          <a:p>
            <a:pPr algn="just"/>
            <a:endParaRPr lang="tr-TR" sz="2400" dirty="0">
              <a:solidFill>
                <a:schemeClr val="tx1"/>
              </a:solidFill>
            </a:endParaRPr>
          </a:p>
          <a:p>
            <a:pPr algn="just"/>
            <a:r>
              <a:rPr lang="tr-TR" sz="2400" dirty="0" smtClean="0">
                <a:solidFill>
                  <a:schemeClr val="tx1"/>
                </a:solidFill>
              </a:rPr>
              <a:t>Eğitimde ve psikolojide kullanılan çoğu sürekli değişken özellikle örneklem büyüklüğü arttıkça normal dağılıma yaklaşmaktadır.</a:t>
            </a:r>
          </a:p>
          <a:p>
            <a:pPr algn="just"/>
            <a:endParaRPr lang="tr-TR" sz="2400" dirty="0">
              <a:solidFill>
                <a:schemeClr val="tx1"/>
              </a:solidFill>
            </a:endParaRPr>
          </a:p>
          <a:p>
            <a:pPr algn="just"/>
            <a:r>
              <a:rPr lang="tr-TR" sz="2400" dirty="0" smtClean="0">
                <a:solidFill>
                  <a:schemeClr val="tx1"/>
                </a:solidFill>
              </a:rPr>
              <a:t>Normal dağılım eğrisi ölçme sonuçlarının orta noktalarda yoğunlaştığı, uç noktalarda seyrekleştiği bir dağılımdır.</a:t>
            </a:r>
          </a:p>
          <a:p>
            <a:pPr marL="0" indent="0" algn="just">
              <a:buNone/>
            </a:pPr>
            <a:endParaRPr lang="tr-TR" sz="2400" dirty="0" smtClean="0">
              <a:solidFill>
                <a:schemeClr val="tx1"/>
              </a:solidFill>
            </a:endParaRPr>
          </a:p>
          <a:p>
            <a:pPr algn="just"/>
            <a:r>
              <a:rPr lang="tr-TR" sz="2400" dirty="0" smtClean="0">
                <a:solidFill>
                  <a:schemeClr val="tx1"/>
                </a:solidFill>
              </a:rPr>
              <a:t>Değişkenlere ilişkin verilerin oluşturduğu çan eğrisine benzer bu eğriye </a:t>
            </a:r>
            <a:r>
              <a:rPr lang="tr-TR" sz="2400" b="1" i="1" dirty="0" smtClean="0">
                <a:solidFill>
                  <a:srgbClr val="C00000"/>
                </a:solidFill>
              </a:rPr>
              <a:t>normal dağılım eğrisi</a:t>
            </a:r>
            <a:r>
              <a:rPr lang="tr-TR" sz="2400" b="1" i="1" dirty="0" smtClean="0">
                <a:solidFill>
                  <a:schemeClr val="tx1"/>
                </a:solidFill>
              </a:rPr>
              <a:t>, </a:t>
            </a:r>
            <a:r>
              <a:rPr lang="tr-TR" sz="2400" dirty="0" smtClean="0">
                <a:solidFill>
                  <a:schemeClr val="tx1"/>
                </a:solidFill>
              </a:rPr>
              <a:t>bu eğrinin yatay eksene göre gösterdiği dağılıma da </a:t>
            </a:r>
            <a:r>
              <a:rPr lang="tr-TR" sz="2400" b="1" i="1" dirty="0" smtClean="0">
                <a:solidFill>
                  <a:srgbClr val="C00000"/>
                </a:solidFill>
              </a:rPr>
              <a:t>normal dağılım (Gauss dağılımı) </a:t>
            </a:r>
            <a:r>
              <a:rPr lang="tr-TR" sz="2400" dirty="0" smtClean="0">
                <a:solidFill>
                  <a:schemeClr val="tx1"/>
                </a:solidFill>
              </a:rPr>
              <a:t>denir.</a:t>
            </a:r>
          </a:p>
        </p:txBody>
      </p:sp>
    </p:spTree>
    <p:extLst>
      <p:ext uri="{BB962C8B-B14F-4D97-AF65-F5344CB8AC3E}">
        <p14:creationId xmlns:p14="http://schemas.microsoft.com/office/powerpoint/2010/main" val="164899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inomino.files.wordpress.com/2009/07/normaldistributi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836712"/>
            <a:ext cx="5616624" cy="421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46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3568" y="1997968"/>
            <a:ext cx="8100392" cy="402332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Normal Dağılım Özellikleri:</a:t>
            </a:r>
          </a:p>
          <a:p>
            <a:pPr marL="385763" indent="-385763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Dikey eksene göre simetriktir.</a:t>
            </a:r>
          </a:p>
          <a:p>
            <a:pPr marL="385763" indent="-385763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Puanlar merkez etrafında kümelenme eğilimi gösterir</a:t>
            </a:r>
          </a:p>
          <a:p>
            <a:pPr marL="385763" indent="-385763">
              <a:buFont typeface="+mj-lt"/>
              <a:buAutoNum type="arabicPeriod"/>
            </a:pPr>
            <a:r>
              <a:rPr lang="tr-T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Mod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Medyan = Ortalama</a:t>
            </a:r>
          </a:p>
          <a:p>
            <a:pPr marL="385763" indent="-385763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Her iki ucu yatay eksene giderek yaklaşır ancak asla kesmez (</a:t>
            </a:r>
            <a:r>
              <a:rPr lang="tr-T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Asimtotik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(eğri altında kalan alan sınırsızdır) </a:t>
            </a:r>
          </a:p>
          <a:p>
            <a:pPr marL="385763" indent="-385763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Ortalamanın sağında kalan alan ile solunda kalan alan birbirine eşittir.</a:t>
            </a:r>
          </a:p>
          <a:p>
            <a:pPr marL="385763" indent="-385763">
              <a:buFont typeface="+mj-lt"/>
              <a:buAutoNum type="arabicPeriod"/>
            </a:pPr>
            <a:r>
              <a:rPr lang="tr-TR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Standart normal dağılımın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ortalaması sıfır, 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standart sapması </a:t>
            </a:r>
            <a:r>
              <a:rPr lang="tr-T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1’dir. </a:t>
            </a:r>
            <a:endParaRPr lang="tr-T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88640"/>
            <a:ext cx="575338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4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sekreter\Desktop\normaldistributionandscdl6.gif"/>
          <p:cNvPicPr>
            <a:picLocks noChangeAspect="1" noChangeArrowheads="1"/>
          </p:cNvPicPr>
          <p:nvPr/>
        </p:nvPicPr>
        <p:blipFill>
          <a:blip r:embed="rId2" cstate="print"/>
          <a:srcRect l="18750" b="46774"/>
          <a:stretch>
            <a:fillRect/>
          </a:stretch>
        </p:blipFill>
        <p:spPr bwMode="auto">
          <a:xfrm>
            <a:off x="1430425" y="2564904"/>
            <a:ext cx="6841805" cy="2912412"/>
          </a:xfrm>
          <a:prstGeom prst="rect">
            <a:avLst/>
          </a:prstGeom>
          <a:noFill/>
        </p:spPr>
      </p:pic>
      <p:grpSp>
        <p:nvGrpSpPr>
          <p:cNvPr id="30" name="29 Grup"/>
          <p:cNvGrpSpPr/>
          <p:nvPr/>
        </p:nvGrpSpPr>
        <p:grpSpPr>
          <a:xfrm>
            <a:off x="755576" y="5939344"/>
            <a:ext cx="7191167" cy="381474"/>
            <a:chOff x="428596" y="5774312"/>
            <a:chExt cx="7191167" cy="381474"/>
          </a:xfrm>
        </p:grpSpPr>
        <p:sp>
          <p:nvSpPr>
            <p:cNvPr id="14" name="13 Metin kutusu"/>
            <p:cNvSpPr txBox="1"/>
            <p:nvPr/>
          </p:nvSpPr>
          <p:spPr>
            <a:xfrm>
              <a:off x="1643042" y="5774312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0.13</a:t>
              </a:r>
              <a:endParaRPr lang="tr-TR" dirty="0"/>
            </a:p>
          </p:txBody>
        </p:sp>
        <p:sp>
          <p:nvSpPr>
            <p:cNvPr id="16" name="15 Metin kutusu"/>
            <p:cNvSpPr txBox="1"/>
            <p:nvPr/>
          </p:nvSpPr>
          <p:spPr>
            <a:xfrm>
              <a:off x="2500298" y="5774312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2,27</a:t>
              </a:r>
              <a:endParaRPr lang="tr-TR" dirty="0"/>
            </a:p>
          </p:txBody>
        </p:sp>
        <p:sp>
          <p:nvSpPr>
            <p:cNvPr id="17" name="16 Metin kutusu"/>
            <p:cNvSpPr txBox="1"/>
            <p:nvPr/>
          </p:nvSpPr>
          <p:spPr>
            <a:xfrm>
              <a:off x="3357554" y="5774312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15,86</a:t>
              </a:r>
              <a:endParaRPr lang="tr-TR" dirty="0"/>
            </a:p>
          </p:txBody>
        </p:sp>
        <p:sp>
          <p:nvSpPr>
            <p:cNvPr id="19" name="18 Metin kutusu"/>
            <p:cNvSpPr txBox="1"/>
            <p:nvPr/>
          </p:nvSpPr>
          <p:spPr>
            <a:xfrm>
              <a:off x="5929322" y="5774312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97,71</a:t>
              </a:r>
              <a:endParaRPr lang="tr-TR" dirty="0"/>
            </a:p>
          </p:txBody>
        </p:sp>
        <p:sp>
          <p:nvSpPr>
            <p:cNvPr id="21" name="20 Metin kutusu"/>
            <p:cNvSpPr txBox="1"/>
            <p:nvPr/>
          </p:nvSpPr>
          <p:spPr>
            <a:xfrm>
              <a:off x="5143504" y="5774312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84,12</a:t>
              </a:r>
              <a:endParaRPr lang="tr-TR" dirty="0"/>
            </a:p>
          </p:txBody>
        </p:sp>
        <p:sp>
          <p:nvSpPr>
            <p:cNvPr id="22" name="21 Metin kutusu"/>
            <p:cNvSpPr txBox="1"/>
            <p:nvPr/>
          </p:nvSpPr>
          <p:spPr>
            <a:xfrm>
              <a:off x="6858016" y="5774312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99,85</a:t>
              </a:r>
              <a:endParaRPr lang="tr-TR" dirty="0"/>
            </a:p>
          </p:txBody>
        </p:sp>
        <p:sp>
          <p:nvSpPr>
            <p:cNvPr id="26" name="25 Metin kutusu"/>
            <p:cNvSpPr txBox="1"/>
            <p:nvPr/>
          </p:nvSpPr>
          <p:spPr>
            <a:xfrm>
              <a:off x="4357686" y="577431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50</a:t>
              </a:r>
              <a:endParaRPr lang="tr-TR" dirty="0"/>
            </a:p>
          </p:txBody>
        </p:sp>
        <p:sp>
          <p:nvSpPr>
            <p:cNvPr id="27" name="26 Metin kutusu"/>
            <p:cNvSpPr txBox="1"/>
            <p:nvPr/>
          </p:nvSpPr>
          <p:spPr>
            <a:xfrm>
              <a:off x="428596" y="5786454"/>
              <a:ext cx="11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b="1" dirty="0" smtClean="0">
                  <a:solidFill>
                    <a:srgbClr val="C00000"/>
                  </a:solidFill>
                </a:rPr>
                <a:t>Yüzdelik</a:t>
              </a:r>
              <a:endParaRPr lang="tr-TR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9" name="28 Grup"/>
          <p:cNvGrpSpPr/>
          <p:nvPr/>
        </p:nvGrpSpPr>
        <p:grpSpPr>
          <a:xfrm>
            <a:off x="1041328" y="5451420"/>
            <a:ext cx="6835789" cy="428628"/>
            <a:chOff x="714348" y="5286388"/>
            <a:chExt cx="6835789" cy="428628"/>
          </a:xfrm>
        </p:grpSpPr>
        <p:sp>
          <p:nvSpPr>
            <p:cNvPr id="6" name="5 Metin kutusu"/>
            <p:cNvSpPr txBox="1"/>
            <p:nvPr/>
          </p:nvSpPr>
          <p:spPr>
            <a:xfrm>
              <a:off x="5143504" y="5345684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1SS</a:t>
              </a:r>
              <a:endParaRPr lang="tr-TR" dirty="0"/>
            </a:p>
          </p:txBody>
        </p:sp>
        <p:sp>
          <p:nvSpPr>
            <p:cNvPr id="7" name="6 Metin kutusu"/>
            <p:cNvSpPr txBox="1"/>
            <p:nvPr/>
          </p:nvSpPr>
          <p:spPr>
            <a:xfrm>
              <a:off x="5929322" y="5345684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2SS</a:t>
              </a:r>
              <a:endParaRPr lang="tr-TR" dirty="0"/>
            </a:p>
          </p:txBody>
        </p:sp>
        <p:sp>
          <p:nvSpPr>
            <p:cNvPr id="8" name="7 Metin kutusu"/>
            <p:cNvSpPr txBox="1"/>
            <p:nvPr/>
          </p:nvSpPr>
          <p:spPr>
            <a:xfrm>
              <a:off x="6929454" y="5345684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3SS</a:t>
              </a:r>
              <a:endParaRPr lang="tr-TR" dirty="0"/>
            </a:p>
          </p:txBody>
        </p:sp>
        <p:sp>
          <p:nvSpPr>
            <p:cNvPr id="11" name="10 Metin kutusu"/>
            <p:cNvSpPr txBox="1"/>
            <p:nvPr/>
          </p:nvSpPr>
          <p:spPr>
            <a:xfrm>
              <a:off x="3357554" y="5345684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-1SS</a:t>
              </a:r>
              <a:endParaRPr lang="tr-TR" dirty="0"/>
            </a:p>
          </p:txBody>
        </p:sp>
        <p:sp>
          <p:nvSpPr>
            <p:cNvPr id="12" name="11 Metin kutusu"/>
            <p:cNvSpPr txBox="1"/>
            <p:nvPr/>
          </p:nvSpPr>
          <p:spPr>
            <a:xfrm>
              <a:off x="2500298" y="5345684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-2SS</a:t>
              </a:r>
              <a:endParaRPr lang="tr-TR" dirty="0"/>
            </a:p>
          </p:txBody>
        </p:sp>
        <p:sp>
          <p:nvSpPr>
            <p:cNvPr id="13" name="12 Metin kutusu"/>
            <p:cNvSpPr txBox="1"/>
            <p:nvPr/>
          </p:nvSpPr>
          <p:spPr>
            <a:xfrm>
              <a:off x="1643042" y="5345684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-3SS</a:t>
              </a:r>
              <a:endParaRPr lang="tr-TR" dirty="0"/>
            </a:p>
          </p:txBody>
        </p:sp>
        <p:sp>
          <p:nvSpPr>
            <p:cNvPr id="28" name="27 Metin kutusu"/>
            <p:cNvSpPr txBox="1"/>
            <p:nvPr/>
          </p:nvSpPr>
          <p:spPr>
            <a:xfrm>
              <a:off x="714348" y="5286388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b="1" dirty="0" smtClean="0">
                  <a:solidFill>
                    <a:srgbClr val="C00000"/>
                  </a:solidFill>
                </a:rPr>
                <a:t>SS</a:t>
              </a:r>
            </a:p>
          </p:txBody>
        </p:sp>
      </p:grpSp>
      <p:sp>
        <p:nvSpPr>
          <p:cNvPr id="2" name="Dikdörtgen 1"/>
          <p:cNvSpPr/>
          <p:nvPr/>
        </p:nvSpPr>
        <p:spPr>
          <a:xfrm>
            <a:off x="931452" y="764704"/>
            <a:ext cx="8136904" cy="1711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</a:pPr>
            <a:r>
              <a:rPr lang="tr-TR" altLang="tr-TR" sz="2000" dirty="0" smtClean="0">
                <a:latin typeface="+mn-lt"/>
              </a:rPr>
              <a:t>Normal dağılımda puanların yaklaşık </a:t>
            </a:r>
          </a:p>
          <a:p>
            <a:pPr defTabSz="6858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</a:pPr>
            <a:r>
              <a:rPr lang="tr-TR" altLang="tr-TR" sz="2000" dirty="0" smtClean="0">
                <a:latin typeface="+mn-lt"/>
              </a:rPr>
              <a:t>	%68’i +1SS ile -1 SS aralığındadır.</a:t>
            </a:r>
          </a:p>
          <a:p>
            <a:pPr defTabSz="6858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</a:pPr>
            <a:r>
              <a:rPr lang="tr-TR" altLang="tr-TR" sz="2000" dirty="0" smtClean="0">
                <a:latin typeface="+mn-lt"/>
              </a:rPr>
              <a:t>	%95’i +2SS ile -2SS aralığındadır.</a:t>
            </a:r>
          </a:p>
          <a:p>
            <a:pPr defTabSz="6858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</a:pPr>
            <a:r>
              <a:rPr lang="tr-TR" altLang="tr-TR" sz="2000" dirty="0" smtClean="0">
                <a:latin typeface="+mn-lt"/>
              </a:rPr>
              <a:t>	%99’u +3SS ile -3SS aralığındadır.</a:t>
            </a:r>
            <a:endParaRPr lang="tr-TR" altLang="tr-TR" sz="2000" dirty="0">
              <a:latin typeface="+mn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6056656" y="1435657"/>
            <a:ext cx="2108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68-95-99 </a:t>
            </a:r>
            <a:r>
              <a:rPr lang="tr-TR" b="1" dirty="0">
                <a:solidFill>
                  <a:srgbClr val="FF0000"/>
                </a:solidFill>
              </a:rPr>
              <a:t>KURALI</a:t>
            </a:r>
          </a:p>
        </p:txBody>
      </p:sp>
      <p:cxnSp>
        <p:nvCxnSpPr>
          <p:cNvPr id="9" name="Düz Ok Bağlayıcısı 8"/>
          <p:cNvCxnSpPr/>
          <p:nvPr/>
        </p:nvCxnSpPr>
        <p:spPr>
          <a:xfrm>
            <a:off x="4065407" y="3501008"/>
            <a:ext cx="1715418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ikdörtgen 24"/>
          <p:cNvSpPr/>
          <p:nvPr/>
        </p:nvSpPr>
        <p:spPr>
          <a:xfrm>
            <a:off x="4211960" y="3140968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%</a:t>
            </a:r>
            <a:r>
              <a:rPr lang="tr-TR" b="1" dirty="0" smtClean="0">
                <a:solidFill>
                  <a:srgbClr val="FF0000"/>
                </a:solidFill>
              </a:rPr>
              <a:t>68.2</a:t>
            </a:r>
            <a:endParaRPr lang="tr-TR" b="1" dirty="0">
              <a:solidFill>
                <a:srgbClr val="FF0000"/>
              </a:solidFill>
            </a:endParaRPr>
          </a:p>
        </p:txBody>
      </p:sp>
      <p:cxnSp>
        <p:nvCxnSpPr>
          <p:cNvPr id="31" name="Düz Ok Bağlayıcısı 30"/>
          <p:cNvCxnSpPr/>
          <p:nvPr/>
        </p:nvCxnSpPr>
        <p:spPr>
          <a:xfrm>
            <a:off x="3207697" y="4077072"/>
            <a:ext cx="3358945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ikdörtgen 31"/>
          <p:cNvSpPr/>
          <p:nvPr/>
        </p:nvSpPr>
        <p:spPr>
          <a:xfrm>
            <a:off x="4139952" y="3707740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%95.4</a:t>
            </a:r>
            <a:endParaRPr lang="tr-TR" b="1" dirty="0">
              <a:solidFill>
                <a:srgbClr val="FF0000"/>
              </a:solidFill>
            </a:endParaRPr>
          </a:p>
        </p:txBody>
      </p:sp>
      <p:cxnSp>
        <p:nvCxnSpPr>
          <p:cNvPr id="33" name="Düz Ok Bağlayıcısı 32"/>
          <p:cNvCxnSpPr/>
          <p:nvPr/>
        </p:nvCxnSpPr>
        <p:spPr>
          <a:xfrm>
            <a:off x="2407315" y="4509120"/>
            <a:ext cx="5045005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Dikdörtgen 33"/>
          <p:cNvSpPr/>
          <p:nvPr/>
        </p:nvSpPr>
        <p:spPr>
          <a:xfrm>
            <a:off x="4139952" y="4139788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%99.7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8" name="Sağ Ayraç 17"/>
          <p:cNvSpPr/>
          <p:nvPr/>
        </p:nvSpPr>
        <p:spPr>
          <a:xfrm>
            <a:off x="5580112" y="836712"/>
            <a:ext cx="476544" cy="1639230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Dikdörtgen 19"/>
          <p:cNvSpPr/>
          <p:nvPr/>
        </p:nvSpPr>
        <p:spPr>
          <a:xfrm>
            <a:off x="1061864" y="260648"/>
            <a:ext cx="7182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NORMAL DAĞILIM EĞRİSİ ALTINDAKİ ALANLAR VE OLASILIK </a:t>
            </a:r>
          </a:p>
        </p:txBody>
      </p:sp>
    </p:spTree>
    <p:extLst>
      <p:ext uri="{BB962C8B-B14F-4D97-AF65-F5344CB8AC3E}">
        <p14:creationId xmlns:p14="http://schemas.microsoft.com/office/powerpoint/2010/main" val="2876961909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pt_clipart\örne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692" y="493548"/>
            <a:ext cx="2057100" cy="901933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642692" y="1556792"/>
            <a:ext cx="78581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Bir sınavda alınan puanların aritmetik ortalaması X = 70 ve standart sapması da SS= 3 olsun. Sınav puanları normal dağılım göstermektedir.</a:t>
            </a:r>
          </a:p>
        </p:txBody>
      </p:sp>
      <p:sp>
        <p:nvSpPr>
          <p:cNvPr id="9" name="8 Çentikli Sağ Ok"/>
          <p:cNvSpPr/>
          <p:nvPr>
            <p:custDataLst>
              <p:tags r:id="rId1"/>
            </p:custDataLst>
          </p:nvPr>
        </p:nvSpPr>
        <p:spPr>
          <a:xfrm>
            <a:off x="642910" y="3143248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11" name="10 Dikdörtgen"/>
          <p:cNvSpPr/>
          <p:nvPr/>
        </p:nvSpPr>
        <p:spPr>
          <a:xfrm>
            <a:off x="1214414" y="2913403"/>
            <a:ext cx="6858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Öğrencilerin %68’inin puanı aritmetik ortalamanın 1 standart sapma yukarısında (70+3) ve aşağısında (70–3) yer alır. Öğrencilerin %68’inin puanı 73–67 arasındadır.</a:t>
            </a:r>
          </a:p>
        </p:txBody>
      </p:sp>
      <p:sp>
        <p:nvSpPr>
          <p:cNvPr id="12" name="11 Çentikli Sağ Ok"/>
          <p:cNvSpPr/>
          <p:nvPr>
            <p:custDataLst>
              <p:tags r:id="rId2"/>
            </p:custDataLst>
          </p:nvPr>
        </p:nvSpPr>
        <p:spPr>
          <a:xfrm>
            <a:off x="642910" y="5357826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  <p:sp>
        <p:nvSpPr>
          <p:cNvPr id="13" name="12 Dikdörtgen"/>
          <p:cNvSpPr/>
          <p:nvPr/>
        </p:nvSpPr>
        <p:spPr>
          <a:xfrm>
            <a:off x="1285852" y="4127849"/>
            <a:ext cx="76438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Öğrencilerin %95’inin puanı aritmetik ortalamanın 2 standart sapma yukarısında (70+2.3=76) ve aşağısında (70–2.3=64) yer alır.</a:t>
            </a:r>
          </a:p>
        </p:txBody>
      </p:sp>
      <p:sp>
        <p:nvSpPr>
          <p:cNvPr id="14" name="13 Dikdörtgen"/>
          <p:cNvSpPr/>
          <p:nvPr/>
        </p:nvSpPr>
        <p:spPr>
          <a:xfrm>
            <a:off x="1214414" y="5270857"/>
            <a:ext cx="78581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Öğrencilerin %99’unun puanı aritmetik ortalamanın 3 standart sapma yukarısında (70+3.3 = 79) ve aşağısında (70–3.3 = 61) yer alır.</a:t>
            </a:r>
          </a:p>
        </p:txBody>
      </p:sp>
      <p:sp>
        <p:nvSpPr>
          <p:cNvPr id="15" name="14 Çentikli Sağ Ok"/>
          <p:cNvSpPr/>
          <p:nvPr>
            <p:custDataLst>
              <p:tags r:id="rId3"/>
            </p:custDataLst>
          </p:nvPr>
        </p:nvSpPr>
        <p:spPr>
          <a:xfrm>
            <a:off x="642910" y="4214818"/>
            <a:ext cx="428628" cy="428628"/>
          </a:xfrm>
          <a:prstGeom prst="notched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0290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1" grpId="0"/>
      <p:bldP spid="12" grpId="0" animBg="1"/>
      <p:bldP spid="13" grpId="0"/>
      <p:bldP spid="14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Metin kutusu"/>
          <p:cNvSpPr txBox="1"/>
          <p:nvPr/>
        </p:nvSpPr>
        <p:spPr>
          <a:xfrm>
            <a:off x="580765" y="559338"/>
            <a:ext cx="2890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Ortalama 70</a:t>
            </a:r>
          </a:p>
          <a:p>
            <a:r>
              <a:rPr lang="tr-TR" sz="2000" dirty="0" smtClean="0">
                <a:solidFill>
                  <a:srgbClr val="FF0000"/>
                </a:solidFill>
              </a:rPr>
              <a:t>Standart sapma 3 olsun</a:t>
            </a:r>
            <a:endParaRPr lang="tr-TR" sz="2000" dirty="0">
              <a:solidFill>
                <a:srgbClr val="FF0000"/>
              </a:solidFill>
            </a:endParaRPr>
          </a:p>
        </p:txBody>
      </p:sp>
      <p:grpSp>
        <p:nvGrpSpPr>
          <p:cNvPr id="2" name="Grup 1"/>
          <p:cNvGrpSpPr/>
          <p:nvPr/>
        </p:nvGrpSpPr>
        <p:grpSpPr>
          <a:xfrm>
            <a:off x="486503" y="1500174"/>
            <a:ext cx="7562093" cy="4505132"/>
            <a:chOff x="486503" y="1500174"/>
            <a:chExt cx="7562093" cy="4505132"/>
          </a:xfrm>
        </p:grpSpPr>
        <p:pic>
          <p:nvPicPr>
            <p:cNvPr id="5" name="Picture 2" descr="C:\Documents and Settings\sekreter\Desktop\normaldistributionandscdl6.gif"/>
            <p:cNvPicPr>
              <a:picLocks noChangeAspect="1" noChangeArrowheads="1"/>
            </p:cNvPicPr>
            <p:nvPr/>
          </p:nvPicPr>
          <p:blipFill>
            <a:blip r:embed="rId2" cstate="print"/>
            <a:srcRect l="18750" b="46774"/>
            <a:stretch>
              <a:fillRect/>
            </a:stretch>
          </p:blipFill>
          <p:spPr bwMode="auto">
            <a:xfrm>
              <a:off x="1000100" y="1500174"/>
              <a:ext cx="7048496" cy="2928958"/>
            </a:xfrm>
            <a:prstGeom prst="rect">
              <a:avLst/>
            </a:prstGeom>
            <a:noFill/>
          </p:spPr>
        </p:pic>
        <p:grpSp>
          <p:nvGrpSpPr>
            <p:cNvPr id="4" name="34 Grup"/>
            <p:cNvGrpSpPr/>
            <p:nvPr/>
          </p:nvGrpSpPr>
          <p:grpSpPr>
            <a:xfrm>
              <a:off x="1643042" y="5078734"/>
              <a:ext cx="6000792" cy="369332"/>
              <a:chOff x="1643042" y="5429264"/>
              <a:chExt cx="6000792" cy="369332"/>
            </a:xfrm>
          </p:grpSpPr>
          <p:sp>
            <p:nvSpPr>
              <p:cNvPr id="14" name="13 Metin kutusu"/>
              <p:cNvSpPr txBox="1"/>
              <p:nvPr/>
            </p:nvSpPr>
            <p:spPr>
              <a:xfrm>
                <a:off x="1643042" y="5429264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0.13</a:t>
                </a:r>
                <a:endParaRPr lang="tr-TR" dirty="0"/>
              </a:p>
            </p:txBody>
          </p:sp>
          <p:sp>
            <p:nvSpPr>
              <p:cNvPr id="16" name="15 Metin kutusu"/>
              <p:cNvSpPr txBox="1"/>
              <p:nvPr/>
            </p:nvSpPr>
            <p:spPr>
              <a:xfrm>
                <a:off x="2652609" y="5429264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2,27</a:t>
                </a:r>
                <a:endParaRPr lang="tr-TR" dirty="0"/>
              </a:p>
            </p:txBody>
          </p:sp>
          <p:sp>
            <p:nvSpPr>
              <p:cNvPr id="17" name="16 Metin kutusu"/>
              <p:cNvSpPr txBox="1"/>
              <p:nvPr/>
            </p:nvSpPr>
            <p:spPr>
              <a:xfrm>
                <a:off x="3357554" y="5429264"/>
                <a:ext cx="7617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15,86</a:t>
                </a:r>
                <a:endParaRPr lang="tr-TR" dirty="0"/>
              </a:p>
            </p:txBody>
          </p:sp>
          <p:sp>
            <p:nvSpPr>
              <p:cNvPr id="19" name="18 Metin kutusu"/>
              <p:cNvSpPr txBox="1"/>
              <p:nvPr/>
            </p:nvSpPr>
            <p:spPr>
              <a:xfrm>
                <a:off x="5953393" y="5429264"/>
                <a:ext cx="7617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97,71</a:t>
                </a:r>
                <a:endParaRPr lang="tr-TR" dirty="0"/>
              </a:p>
            </p:txBody>
          </p:sp>
          <p:sp>
            <p:nvSpPr>
              <p:cNvPr id="21" name="20 Metin kutusu"/>
              <p:cNvSpPr txBox="1"/>
              <p:nvPr/>
            </p:nvSpPr>
            <p:spPr>
              <a:xfrm>
                <a:off x="5143504" y="5429264"/>
                <a:ext cx="7617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84,12</a:t>
                </a:r>
                <a:endParaRPr lang="tr-TR" dirty="0"/>
              </a:p>
            </p:txBody>
          </p:sp>
          <p:sp>
            <p:nvSpPr>
              <p:cNvPr id="22" name="21 Metin kutusu"/>
              <p:cNvSpPr txBox="1"/>
              <p:nvPr/>
            </p:nvSpPr>
            <p:spPr>
              <a:xfrm>
                <a:off x="6882087" y="5429264"/>
                <a:ext cx="7617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99,85</a:t>
                </a:r>
                <a:endParaRPr lang="tr-TR" dirty="0"/>
              </a:p>
            </p:txBody>
          </p:sp>
          <p:sp>
            <p:nvSpPr>
              <p:cNvPr id="26" name="25 Metin kutusu"/>
              <p:cNvSpPr txBox="1"/>
              <p:nvPr/>
            </p:nvSpPr>
            <p:spPr>
              <a:xfrm>
                <a:off x="4357686" y="5429264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50</a:t>
                </a:r>
                <a:endParaRPr lang="tr-TR" dirty="0"/>
              </a:p>
            </p:txBody>
          </p:sp>
        </p:grpSp>
        <p:grpSp>
          <p:nvGrpSpPr>
            <p:cNvPr id="9" name="36 Grup"/>
            <p:cNvGrpSpPr/>
            <p:nvPr/>
          </p:nvGrpSpPr>
          <p:grpSpPr>
            <a:xfrm>
              <a:off x="1795630" y="5623832"/>
              <a:ext cx="5584682" cy="381474"/>
              <a:chOff x="1571604" y="6190798"/>
              <a:chExt cx="5584682" cy="381474"/>
            </a:xfrm>
          </p:grpSpPr>
          <p:sp>
            <p:nvSpPr>
              <p:cNvPr id="28" name="27 Metin kutusu"/>
              <p:cNvSpPr txBox="1"/>
              <p:nvPr/>
            </p:nvSpPr>
            <p:spPr>
              <a:xfrm>
                <a:off x="1571604" y="620294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b="1" dirty="0" smtClean="0">
                    <a:solidFill>
                      <a:srgbClr val="FF0000"/>
                    </a:solidFill>
                  </a:rPr>
                  <a:t>61</a:t>
                </a:r>
                <a:endParaRPr lang="tr-TR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28 Metin kutusu"/>
              <p:cNvSpPr txBox="1"/>
              <p:nvPr/>
            </p:nvSpPr>
            <p:spPr>
              <a:xfrm>
                <a:off x="5000628" y="620294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b="1" dirty="0" smtClean="0">
                    <a:solidFill>
                      <a:srgbClr val="FF0000"/>
                    </a:solidFill>
                  </a:rPr>
                  <a:t>73</a:t>
                </a:r>
                <a:endParaRPr lang="tr-TR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29 Metin kutusu"/>
              <p:cNvSpPr txBox="1"/>
              <p:nvPr/>
            </p:nvSpPr>
            <p:spPr>
              <a:xfrm>
                <a:off x="6715140" y="620294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b="1" dirty="0" smtClean="0">
                    <a:solidFill>
                      <a:srgbClr val="FF0000"/>
                    </a:solidFill>
                  </a:rPr>
                  <a:t>79</a:t>
                </a:r>
                <a:endParaRPr lang="tr-TR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30 Metin kutusu"/>
              <p:cNvSpPr txBox="1"/>
              <p:nvPr/>
            </p:nvSpPr>
            <p:spPr>
              <a:xfrm>
                <a:off x="2428860" y="6190798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b="1" dirty="0" smtClean="0">
                    <a:solidFill>
                      <a:srgbClr val="FF0000"/>
                    </a:solidFill>
                  </a:rPr>
                  <a:t>64</a:t>
                </a:r>
                <a:endParaRPr lang="tr-TR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31 Metin kutusu"/>
              <p:cNvSpPr txBox="1"/>
              <p:nvPr/>
            </p:nvSpPr>
            <p:spPr>
              <a:xfrm>
                <a:off x="3214678" y="6190798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b="1" dirty="0" smtClean="0">
                    <a:solidFill>
                      <a:srgbClr val="FF0000"/>
                    </a:solidFill>
                  </a:rPr>
                  <a:t>67</a:t>
                </a:r>
                <a:endParaRPr lang="tr-TR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32 Metin kutusu"/>
              <p:cNvSpPr txBox="1"/>
              <p:nvPr/>
            </p:nvSpPr>
            <p:spPr>
              <a:xfrm>
                <a:off x="5786446" y="620294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b="1" dirty="0" smtClean="0">
                    <a:solidFill>
                      <a:srgbClr val="FF0000"/>
                    </a:solidFill>
                  </a:rPr>
                  <a:t>76</a:t>
                </a:r>
                <a:endParaRPr lang="tr-TR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33 Metin kutusu"/>
              <p:cNvSpPr txBox="1"/>
              <p:nvPr/>
            </p:nvSpPr>
            <p:spPr>
              <a:xfrm>
                <a:off x="4071934" y="6190798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b="1" dirty="0" smtClean="0">
                    <a:solidFill>
                      <a:srgbClr val="FF0000"/>
                    </a:solidFill>
                  </a:rPr>
                  <a:t>70</a:t>
                </a:r>
                <a:endParaRPr lang="tr-TR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5" name="26 Metin kutusu"/>
            <p:cNvSpPr txBox="1"/>
            <p:nvPr/>
          </p:nvSpPr>
          <p:spPr>
            <a:xfrm>
              <a:off x="486503" y="5078734"/>
              <a:ext cx="11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b="1" dirty="0" smtClean="0">
                  <a:solidFill>
                    <a:srgbClr val="C00000"/>
                  </a:solidFill>
                </a:rPr>
                <a:t>Yüzdelik</a:t>
              </a:r>
              <a:endParaRPr lang="tr-TR" b="1" dirty="0">
                <a:solidFill>
                  <a:srgbClr val="C00000"/>
                </a:solidFill>
              </a:endParaRPr>
            </a:p>
          </p:txBody>
        </p:sp>
        <p:grpSp>
          <p:nvGrpSpPr>
            <p:cNvPr id="36" name="28 Grup"/>
            <p:cNvGrpSpPr/>
            <p:nvPr/>
          </p:nvGrpSpPr>
          <p:grpSpPr>
            <a:xfrm>
              <a:off x="644721" y="4470922"/>
              <a:ext cx="6797317" cy="428628"/>
              <a:chOff x="714348" y="5286388"/>
              <a:chExt cx="6797317" cy="428628"/>
            </a:xfrm>
          </p:grpSpPr>
          <p:sp>
            <p:nvSpPr>
              <p:cNvPr id="37" name="5 Metin kutusu"/>
              <p:cNvSpPr txBox="1"/>
              <p:nvPr/>
            </p:nvSpPr>
            <p:spPr>
              <a:xfrm>
                <a:off x="5143504" y="5345684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1Ss</a:t>
                </a:r>
                <a:endParaRPr lang="tr-TR" dirty="0"/>
              </a:p>
            </p:txBody>
          </p:sp>
          <p:sp>
            <p:nvSpPr>
              <p:cNvPr id="38" name="6 Metin kutusu"/>
              <p:cNvSpPr txBox="1"/>
              <p:nvPr/>
            </p:nvSpPr>
            <p:spPr>
              <a:xfrm>
                <a:off x="5929322" y="5345684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2Ss</a:t>
                </a:r>
                <a:endParaRPr lang="tr-TR" dirty="0"/>
              </a:p>
            </p:txBody>
          </p:sp>
          <p:sp>
            <p:nvSpPr>
              <p:cNvPr id="40" name="7 Metin kutusu"/>
              <p:cNvSpPr txBox="1"/>
              <p:nvPr/>
            </p:nvSpPr>
            <p:spPr>
              <a:xfrm>
                <a:off x="6929454" y="5345684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3Ss</a:t>
                </a:r>
                <a:endParaRPr lang="tr-TR" dirty="0"/>
              </a:p>
            </p:txBody>
          </p:sp>
          <p:sp>
            <p:nvSpPr>
              <p:cNvPr id="41" name="10 Metin kutusu"/>
              <p:cNvSpPr txBox="1"/>
              <p:nvPr/>
            </p:nvSpPr>
            <p:spPr>
              <a:xfrm>
                <a:off x="3357554" y="5345684"/>
                <a:ext cx="6591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-1Ss</a:t>
                </a:r>
                <a:endParaRPr lang="tr-TR" dirty="0"/>
              </a:p>
            </p:txBody>
          </p:sp>
          <p:sp>
            <p:nvSpPr>
              <p:cNvPr id="42" name="11 Metin kutusu"/>
              <p:cNvSpPr txBox="1"/>
              <p:nvPr/>
            </p:nvSpPr>
            <p:spPr>
              <a:xfrm>
                <a:off x="2500298" y="5345684"/>
                <a:ext cx="6591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-2Ss</a:t>
                </a:r>
                <a:endParaRPr lang="tr-TR" dirty="0"/>
              </a:p>
            </p:txBody>
          </p:sp>
          <p:sp>
            <p:nvSpPr>
              <p:cNvPr id="43" name="12 Metin kutusu"/>
              <p:cNvSpPr txBox="1"/>
              <p:nvPr/>
            </p:nvSpPr>
            <p:spPr>
              <a:xfrm>
                <a:off x="1643042" y="5345684"/>
                <a:ext cx="6591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-3Ss</a:t>
                </a:r>
                <a:endParaRPr lang="tr-TR" dirty="0"/>
              </a:p>
            </p:txBody>
          </p:sp>
          <p:sp>
            <p:nvSpPr>
              <p:cNvPr id="44" name="27 Metin kutusu"/>
              <p:cNvSpPr txBox="1"/>
              <p:nvPr/>
            </p:nvSpPr>
            <p:spPr>
              <a:xfrm>
                <a:off x="714348" y="5286388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b="1" dirty="0" smtClean="0">
                    <a:solidFill>
                      <a:srgbClr val="C00000"/>
                    </a:solidFill>
                  </a:rPr>
                  <a:t>SS</a:t>
                </a:r>
              </a:p>
            </p:txBody>
          </p:sp>
        </p:grpSp>
        <p:sp>
          <p:nvSpPr>
            <p:cNvPr id="46" name="10 Metin kutusu"/>
            <p:cNvSpPr txBox="1"/>
            <p:nvPr/>
          </p:nvSpPr>
          <p:spPr>
            <a:xfrm>
              <a:off x="4263899" y="4476331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err="1" smtClean="0"/>
                <a:t>Ort</a:t>
              </a:r>
              <a:endParaRPr lang="tr-TR" dirty="0"/>
            </a:p>
          </p:txBody>
        </p:sp>
      </p:grpSp>
    </p:spTree>
    <p:extLst>
      <p:ext uri="{BB962C8B-B14F-4D97-AF65-F5344CB8AC3E}">
        <p14:creationId xmlns:p14="http://schemas.microsoft.com/office/powerpoint/2010/main" val="4116863753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8437916" cy="48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899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56469"/>
            <a:ext cx="8470167" cy="504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519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8423331" cy="499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079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8388424" cy="4724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140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86" y="620688"/>
            <a:ext cx="8609093" cy="5135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179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349896" y="445314"/>
            <a:ext cx="71825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>
                <a:solidFill>
                  <a:srgbClr val="FF0000"/>
                </a:solidFill>
              </a:rPr>
              <a:t>DAĞILIMIN NORMALLİĞİ NASIL İNCELENİR?</a:t>
            </a:r>
            <a:endParaRPr lang="tr-TR" sz="2000" b="1" dirty="0">
              <a:solidFill>
                <a:srgbClr val="FF000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79462" y="1196752"/>
            <a:ext cx="810039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1</a:t>
            </a:r>
            <a:r>
              <a:rPr lang="tr-TR" sz="2000" dirty="0"/>
              <a:t>) </a:t>
            </a:r>
            <a:r>
              <a:rPr lang="tr-TR" sz="2000" dirty="0" smtClean="0"/>
              <a:t>Grafik inceleme: </a:t>
            </a:r>
            <a:r>
              <a:rPr lang="tr-TR" sz="2000" dirty="0" err="1" smtClean="0"/>
              <a:t>Histogram</a:t>
            </a:r>
            <a:r>
              <a:rPr lang="tr-TR" sz="2000" dirty="0" smtClean="0"/>
              <a:t>, Normal Q-Q Grafiği</a:t>
            </a:r>
          </a:p>
          <a:p>
            <a:endParaRPr lang="tr-TR" sz="2000" dirty="0"/>
          </a:p>
          <a:p>
            <a:r>
              <a:rPr lang="tr-TR" sz="2000" dirty="0" smtClean="0"/>
              <a:t>2) Ortalama</a:t>
            </a:r>
            <a:r>
              <a:rPr lang="tr-TR" sz="2000" dirty="0"/>
              <a:t>, ortanca ve tepe değerlerini incelemek. Normal</a:t>
            </a:r>
          </a:p>
          <a:p>
            <a:r>
              <a:rPr lang="tr-TR" sz="2000" dirty="0"/>
              <a:t>dağılımda bu değerler birbirine eşittir. Bu </a:t>
            </a:r>
            <a:r>
              <a:rPr lang="tr-TR" sz="2000" dirty="0" smtClean="0"/>
              <a:t>istatistikler birbirine </a:t>
            </a:r>
            <a:r>
              <a:rPr lang="tr-TR" sz="2000" dirty="0"/>
              <a:t>yaklaştığı ölçüde dağılım </a:t>
            </a:r>
            <a:r>
              <a:rPr lang="tr-TR" sz="2000" dirty="0" smtClean="0"/>
              <a:t>normalleşir uzaklaştığı </a:t>
            </a:r>
            <a:r>
              <a:rPr lang="tr-TR" sz="2000" dirty="0"/>
              <a:t>ölçüde dağılım </a:t>
            </a:r>
            <a:r>
              <a:rPr lang="tr-TR" sz="2000" dirty="0" smtClean="0"/>
              <a:t>çarpıklaşır. </a:t>
            </a:r>
          </a:p>
          <a:p>
            <a:endParaRPr lang="tr-TR" sz="2000" dirty="0" smtClean="0"/>
          </a:p>
          <a:p>
            <a:r>
              <a:rPr lang="tr-TR" sz="2000" dirty="0"/>
              <a:t>3</a:t>
            </a:r>
            <a:r>
              <a:rPr lang="tr-TR" sz="2000" dirty="0" smtClean="0"/>
              <a:t>) Çarpıklık </a:t>
            </a:r>
            <a:r>
              <a:rPr lang="tr-TR" sz="2000" dirty="0"/>
              <a:t>ve basıklık değerlerinin sıfır </a:t>
            </a:r>
            <a:r>
              <a:rPr lang="tr-TR" sz="2000" dirty="0" smtClean="0"/>
              <a:t>civarında olması </a:t>
            </a:r>
            <a:r>
              <a:rPr lang="tr-TR" sz="2000" dirty="0"/>
              <a:t>normal bir dağılıma sahip </a:t>
            </a:r>
            <a:r>
              <a:rPr lang="tr-TR" sz="2000" dirty="0" smtClean="0"/>
              <a:t>olunduğunu gösterir</a:t>
            </a:r>
            <a:r>
              <a:rPr lang="tr-TR" sz="2000" dirty="0"/>
              <a:t>. </a:t>
            </a:r>
            <a:r>
              <a:rPr lang="tr-TR" sz="2000" dirty="0" smtClean="0"/>
              <a:t>-1 </a:t>
            </a:r>
            <a:r>
              <a:rPr lang="tr-TR" sz="2000" dirty="0"/>
              <a:t>ve </a:t>
            </a:r>
            <a:r>
              <a:rPr lang="tr-TR" sz="2000" dirty="0" smtClean="0"/>
              <a:t>+1 </a:t>
            </a:r>
            <a:r>
              <a:rPr lang="tr-TR" sz="2000" dirty="0"/>
              <a:t>üzerindeki </a:t>
            </a:r>
            <a:r>
              <a:rPr lang="tr-TR" sz="2000" dirty="0" smtClean="0"/>
              <a:t>değerler normalliğin </a:t>
            </a:r>
            <a:r>
              <a:rPr lang="tr-TR" sz="2000" dirty="0"/>
              <a:t>bozulduğu anlamına gelir</a:t>
            </a:r>
            <a:r>
              <a:rPr lang="tr-TR" sz="2000" dirty="0" smtClean="0"/>
              <a:t>.</a:t>
            </a:r>
            <a:endParaRPr lang="tr-TR" sz="2000" dirty="0"/>
          </a:p>
          <a:p>
            <a:endParaRPr lang="tr-TR" sz="2000" dirty="0"/>
          </a:p>
          <a:p>
            <a:r>
              <a:rPr lang="tr-TR" sz="2000" dirty="0"/>
              <a:t>4</a:t>
            </a:r>
            <a:r>
              <a:rPr lang="tr-TR" sz="2000" dirty="0" smtClean="0"/>
              <a:t>) </a:t>
            </a:r>
            <a:r>
              <a:rPr lang="tr-TR" sz="2000" dirty="0"/>
              <a:t>Normallik testleri: bir verinin normal </a:t>
            </a:r>
            <a:r>
              <a:rPr lang="tr-TR" sz="2000" dirty="0" smtClean="0"/>
              <a:t>dağılım gösterip </a:t>
            </a:r>
            <a:r>
              <a:rPr lang="tr-TR" sz="2000" dirty="0"/>
              <a:t>göstermediğini test etmek için kullanılır</a:t>
            </a:r>
            <a:r>
              <a:rPr lang="tr-TR" sz="2000" dirty="0" smtClean="0"/>
              <a:t>. (</a:t>
            </a:r>
            <a:r>
              <a:rPr lang="tr-TR" sz="2000" dirty="0" err="1"/>
              <a:t>Shapiro-Wilk</a:t>
            </a:r>
            <a:r>
              <a:rPr lang="tr-TR" sz="2000" dirty="0"/>
              <a:t> test ve </a:t>
            </a:r>
            <a:r>
              <a:rPr lang="tr-TR" sz="2000" dirty="0" err="1"/>
              <a:t>Kolmororov-Smirnov</a:t>
            </a:r>
            <a:r>
              <a:rPr lang="tr-TR" sz="2000" dirty="0"/>
              <a:t> test )</a:t>
            </a:r>
          </a:p>
          <a:p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3540432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1838867" y="476672"/>
            <a:ext cx="5883740" cy="1044881"/>
          </a:xfrm>
        </p:spPr>
        <p:txBody>
          <a:bodyPr>
            <a:normAutofit/>
          </a:bodyPr>
          <a:lstStyle/>
          <a:p>
            <a:pPr algn="ctr"/>
            <a:r>
              <a:rPr lang="tr-TR" sz="4400" b="1" dirty="0" smtClean="0">
                <a:solidFill>
                  <a:srgbClr val="C00000"/>
                </a:solidFill>
              </a:rPr>
              <a:t>Standart Puanlar </a:t>
            </a:r>
            <a:endParaRPr lang="tr-TR" sz="4400" b="1" dirty="0">
              <a:solidFill>
                <a:srgbClr val="C00000"/>
              </a:solidFill>
            </a:endParaRPr>
          </a:p>
        </p:txBody>
      </p:sp>
      <p:pic>
        <p:nvPicPr>
          <p:cNvPr id="5" name="Picture 4" descr="http://4.bp.blogspot.com/-iBI5eS8PoaM/Tkhqs0rXTiI/AAAAAAAABWU/76Owt6DhEPo/s1600/images+SORU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078450"/>
            <a:ext cx="2797603" cy="240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390518"/>
              </p:ext>
            </p:extLst>
          </p:nvPr>
        </p:nvGraphicFramePr>
        <p:xfrm>
          <a:off x="971600" y="2107787"/>
          <a:ext cx="3296017" cy="3375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42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17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75043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Ders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Ham Puan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75043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Türkçe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90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75043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Fen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55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5043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Sosyal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45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75043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Matematik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85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5076056" y="1628800"/>
            <a:ext cx="4787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Ali hangi derste daha başarılıdır?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61182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5883740" cy="1044881"/>
          </a:xfrm>
        </p:spPr>
        <p:txBody>
          <a:bodyPr>
            <a:normAutofit/>
          </a:bodyPr>
          <a:lstStyle/>
          <a:p>
            <a:pPr algn="ctr"/>
            <a:r>
              <a:rPr lang="tr-TR" sz="4400" b="1" dirty="0" smtClean="0">
                <a:solidFill>
                  <a:srgbClr val="C00000"/>
                </a:solidFill>
              </a:rPr>
              <a:t>Standart Puanlar </a:t>
            </a:r>
            <a:endParaRPr lang="tr-TR" sz="4400" b="1" dirty="0">
              <a:solidFill>
                <a:srgbClr val="C00000"/>
              </a:solidFill>
            </a:endParaRPr>
          </a:p>
        </p:txBody>
      </p:sp>
      <p:pic>
        <p:nvPicPr>
          <p:cNvPr id="5" name="Picture 4" descr="http://4.bp.blogspot.com/-iBI5eS8PoaM/Tkhqs0rXTiI/AAAAAAAABWU/76Owt6DhEPo/s1600/images+SORU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926" y="3933056"/>
            <a:ext cx="2797603" cy="240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261817"/>
              </p:ext>
            </p:extLst>
          </p:nvPr>
        </p:nvGraphicFramePr>
        <p:xfrm>
          <a:off x="827584" y="1268760"/>
          <a:ext cx="6120680" cy="243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26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385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23166"/>
                <a:gridCol w="1440160"/>
                <a:gridCol w="1296144"/>
              </a:tblGrid>
              <a:tr h="720080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Sınıf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Öğrenciler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Ham puanlar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Aritmetik Ortalama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Standart Sapma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A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Ayşe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65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57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8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5077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B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Emre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70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65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10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0114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C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Selin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70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55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5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3143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D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Mete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80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50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10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899592" y="4360227"/>
            <a:ext cx="54726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Farklı sınıflarda bulunan dört öğrenciden hangisi matematik dersinde daha başarılıdır?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08097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899592" y="1662234"/>
            <a:ext cx="81003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200" dirty="0" smtClean="0"/>
              <a:t>Eğer iki dağılımın ortalaması ve standart sapması farklıysa, bu dağılımların aynı standart sapma ve ortalamaya sahip bir dağılıma, yani birim normal dağılıma (standart normal dağılıma) dönüştürülmesi gerekir.</a:t>
            </a:r>
          </a:p>
          <a:p>
            <a:r>
              <a:rPr lang="tr-TR" sz="2200" dirty="0" smtClean="0"/>
              <a:t> </a:t>
            </a:r>
            <a:endParaRPr lang="tr-TR" sz="2200" dirty="0"/>
          </a:p>
          <a:p>
            <a:pPr marL="342900" indent="-342900">
              <a:buFont typeface="Wingdings" pitchFamily="2" charset="2"/>
              <a:buChar char="v"/>
            </a:pPr>
            <a:r>
              <a:rPr lang="tr-TR" sz="2200" dirty="0" smtClean="0"/>
              <a:t>Böylece </a:t>
            </a:r>
            <a:r>
              <a:rPr lang="tr-TR" sz="2200" dirty="0"/>
              <a:t>farklı dağılımlardaki ölçme sonuçları aynı ölçek üzerinde </a:t>
            </a:r>
            <a:r>
              <a:rPr lang="tr-TR" sz="2200" dirty="0" smtClean="0"/>
              <a:t>görülebilir.</a:t>
            </a:r>
          </a:p>
          <a:p>
            <a:endParaRPr lang="tr-TR" sz="22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tr-TR" sz="2200" dirty="0" smtClean="0"/>
              <a:t>Bu </a:t>
            </a:r>
            <a:r>
              <a:rPr lang="tr-TR" sz="2200" dirty="0"/>
              <a:t>sayede farklı dağılımlardaki ölçme sonuçlarını karşılaştırmak mümkün olabilir. </a:t>
            </a:r>
            <a:endParaRPr lang="tr-TR" sz="2200" dirty="0" smtClean="0"/>
          </a:p>
          <a:p>
            <a:endParaRPr lang="tr-TR" sz="2200" dirty="0"/>
          </a:p>
          <a:p>
            <a:pPr marL="342900" indent="-342900">
              <a:buFont typeface="Wingdings" pitchFamily="2" charset="2"/>
              <a:buChar char="v"/>
            </a:pPr>
            <a:r>
              <a:rPr lang="tr-TR" sz="2200" dirty="0" smtClean="0"/>
              <a:t>Bu işleme </a:t>
            </a:r>
            <a:r>
              <a:rPr lang="tr-TR" sz="2200" dirty="0" smtClean="0">
                <a:solidFill>
                  <a:srgbClr val="FF0000"/>
                </a:solidFill>
              </a:rPr>
              <a:t>ham</a:t>
            </a:r>
            <a:r>
              <a:rPr lang="tr-TR" sz="2200" dirty="0" smtClean="0"/>
              <a:t>  </a:t>
            </a:r>
            <a:r>
              <a:rPr lang="tr-TR" sz="2200" dirty="0">
                <a:solidFill>
                  <a:srgbClr val="FF0000"/>
                </a:solidFill>
              </a:rPr>
              <a:t>puanların standartlaştırılması</a:t>
            </a:r>
            <a:r>
              <a:rPr lang="tr-TR" sz="2200" dirty="0"/>
              <a:t> da </a:t>
            </a:r>
            <a:r>
              <a:rPr lang="tr-TR" sz="2200" dirty="0" smtClean="0"/>
              <a:t>diyebiliriz.</a:t>
            </a:r>
            <a:endParaRPr lang="tr-TR" sz="2200" dirty="0"/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1475656" y="620688"/>
            <a:ext cx="5883740" cy="10448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 dirty="0" smtClean="0">
                <a:solidFill>
                  <a:srgbClr val="C00000"/>
                </a:solidFill>
              </a:rPr>
              <a:t>Standart Puanlar </a:t>
            </a:r>
            <a:endParaRPr lang="tr-T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894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2 Nesne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000100" y="4286256"/>
          <a:ext cx="2643206" cy="160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12" name="Equation" r:id="rId4" imgW="787320" imgH="457200" progId="Equation.DSMT4">
                  <p:embed/>
                </p:oleObj>
              </mc:Choice>
              <mc:Fallback>
                <p:oleObj name="Equation" r:id="rId4" imgW="7873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4286256"/>
                        <a:ext cx="2643206" cy="160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8 Dikdörtgen"/>
          <p:cNvSpPr/>
          <p:nvPr/>
        </p:nvSpPr>
        <p:spPr>
          <a:xfrm>
            <a:off x="2786018" y="3253087"/>
            <a:ext cx="3000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</a:rPr>
              <a:t> Z PUANI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785786" y="1484784"/>
            <a:ext cx="80010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/>
              <a:t>Standart puanlar aritmetik ortalaması ve standart sapması </a:t>
            </a:r>
            <a:r>
              <a:rPr lang="tr-TR" sz="2200" dirty="0" smtClean="0">
                <a:solidFill>
                  <a:srgbClr val="C00000"/>
                </a:solidFill>
              </a:rPr>
              <a:t>farklı dağılımların</a:t>
            </a:r>
            <a:r>
              <a:rPr lang="tr-TR" sz="2200" dirty="0" smtClean="0"/>
              <a:t>, aynı aritmetik ortalama ve standart sapmaya sahip dağılım haline dönüştürülmesini sağlar. </a:t>
            </a:r>
            <a:endParaRPr lang="tr-TR" sz="2200" dirty="0"/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1838867" y="476672"/>
            <a:ext cx="5883740" cy="1044881"/>
          </a:xfrm>
        </p:spPr>
        <p:txBody>
          <a:bodyPr>
            <a:normAutofit/>
          </a:bodyPr>
          <a:lstStyle/>
          <a:p>
            <a:pPr algn="ctr"/>
            <a:r>
              <a:rPr lang="tr-TR" sz="4400" b="1" dirty="0" smtClean="0">
                <a:solidFill>
                  <a:srgbClr val="C00000"/>
                </a:solidFill>
              </a:rPr>
              <a:t>Standart Puanlar </a:t>
            </a:r>
            <a:endParaRPr lang="tr-TR" sz="4400" b="1" dirty="0">
              <a:solidFill>
                <a:srgbClr val="C00000"/>
              </a:solidFill>
            </a:endParaRPr>
          </a:p>
        </p:txBody>
      </p:sp>
      <p:pic>
        <p:nvPicPr>
          <p:cNvPr id="183402" name="Picture 10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037" y="4293096"/>
            <a:ext cx="446722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6990864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1700808"/>
            <a:ext cx="8244408" cy="4464496"/>
          </a:xfrm>
        </p:spPr>
        <p:txBody>
          <a:bodyPr>
            <a:noAutofit/>
          </a:bodyPr>
          <a:lstStyle/>
          <a:p>
            <a:pPr algn="just"/>
            <a:r>
              <a:rPr lang="tr-TR" sz="2200" dirty="0" smtClean="0">
                <a:solidFill>
                  <a:schemeClr val="tx1"/>
                </a:solidFill>
              </a:rPr>
              <a:t>Z puanları ortalaması 0, standart sapması 1 olan standart normal dağılım olarak da tanımlanan z dağılımını oluşturmaktadır. </a:t>
            </a:r>
          </a:p>
          <a:p>
            <a:pPr algn="just"/>
            <a:r>
              <a:rPr lang="tr-TR" sz="2200" dirty="0" smtClean="0">
                <a:solidFill>
                  <a:schemeClr val="tx1"/>
                </a:solidFill>
              </a:rPr>
              <a:t>Böylelikle z puanları normal dağılım eğrisi üzerinde karşılaştırılabilir. Örneğin iki ayrı başarı testi için bir öğrencinin aldığı puanları z puanına dönüştürdüğümüzde, öğrencinin z değeri büyük olan testte daha başarılı olduğu söylenebilir.</a:t>
            </a:r>
          </a:p>
          <a:p>
            <a:pPr algn="just"/>
            <a:r>
              <a:rPr lang="tr-TR" sz="2200" dirty="0" smtClean="0">
                <a:solidFill>
                  <a:schemeClr val="tx1"/>
                </a:solidFill>
              </a:rPr>
              <a:t>Benzer şekilde aynı sınava giren iki farklı grupta yer alan öğrencilerin puanları z puanına dönüştürülerek karşılaştırılabilir.</a:t>
            </a:r>
          </a:p>
          <a:p>
            <a:pPr marL="0" indent="0">
              <a:buNone/>
            </a:pPr>
            <a:endParaRPr lang="tr-TR" sz="2200" dirty="0">
              <a:solidFill>
                <a:schemeClr val="tx1"/>
              </a:solidFill>
            </a:endParaRPr>
          </a:p>
        </p:txBody>
      </p:sp>
      <p:sp>
        <p:nvSpPr>
          <p:cNvPr id="5" name="8 Dikdörtgen"/>
          <p:cNvSpPr/>
          <p:nvPr/>
        </p:nvSpPr>
        <p:spPr>
          <a:xfrm>
            <a:off x="2771800" y="548680"/>
            <a:ext cx="30004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 Z PUANI</a:t>
            </a:r>
          </a:p>
        </p:txBody>
      </p:sp>
    </p:spTree>
    <p:extLst>
      <p:ext uri="{BB962C8B-B14F-4D97-AF65-F5344CB8AC3E}">
        <p14:creationId xmlns:p14="http://schemas.microsoft.com/office/powerpoint/2010/main" val="329217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6494"/>
            <a:ext cx="8496944" cy="603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4407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22" y="419100"/>
            <a:ext cx="8359077" cy="581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504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" y="934591"/>
            <a:ext cx="9048513" cy="4366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906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640175"/>
          </a:xfrm>
        </p:spPr>
        <p:txBody>
          <a:bodyPr wrap="square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tr-TR" sz="40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T Puanı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9426" y="1484784"/>
            <a:ext cx="7719038" cy="4464496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chemeClr val="tx1"/>
                </a:solidFill>
              </a:rPr>
              <a:t>Negatif ve kesirli z puanlarından kurtulmak için </a:t>
            </a:r>
            <a:r>
              <a:rPr lang="tr-TR" sz="2400" dirty="0" smtClean="0">
                <a:solidFill>
                  <a:schemeClr val="tx1"/>
                </a:solidFill>
              </a:rPr>
              <a:t>bu puanlar </a:t>
            </a:r>
            <a:r>
              <a:rPr lang="tr-TR" sz="2400" dirty="0">
                <a:solidFill>
                  <a:schemeClr val="tx1"/>
                </a:solidFill>
              </a:rPr>
              <a:t>T puanına </a:t>
            </a:r>
            <a:r>
              <a:rPr lang="tr-TR" sz="2400" dirty="0" smtClean="0">
                <a:solidFill>
                  <a:schemeClr val="tx1"/>
                </a:solidFill>
              </a:rPr>
              <a:t>dönüştürülebilir.</a:t>
            </a:r>
          </a:p>
          <a:p>
            <a:pPr marL="0" indent="0">
              <a:buNone/>
            </a:pPr>
            <a:endParaRPr lang="tr-TR" sz="2400" dirty="0" smtClean="0">
              <a:solidFill>
                <a:schemeClr val="tx1"/>
              </a:solidFill>
            </a:endParaRPr>
          </a:p>
          <a:p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>
                <a:solidFill>
                  <a:schemeClr val="tx1"/>
                </a:solidFill>
              </a:rPr>
              <a:t>T puanı, ortalaması 50, standart sapması 10 olan </a:t>
            </a:r>
            <a:r>
              <a:rPr lang="tr-TR" sz="2400" dirty="0" smtClean="0">
                <a:solidFill>
                  <a:schemeClr val="tx1"/>
                </a:solidFill>
              </a:rPr>
              <a:t>ve normal </a:t>
            </a:r>
            <a:r>
              <a:rPr lang="tr-TR" sz="2400" dirty="0">
                <a:solidFill>
                  <a:schemeClr val="tx1"/>
                </a:solidFill>
              </a:rPr>
              <a:t>dağılım gösteren bir puandır. </a:t>
            </a:r>
            <a:endParaRPr lang="tr-TR" sz="2400" dirty="0" smtClean="0">
              <a:solidFill>
                <a:schemeClr val="tx1"/>
              </a:solidFill>
            </a:endParaRPr>
          </a:p>
          <a:p>
            <a:endParaRPr lang="tr-TR" sz="2400" dirty="0">
              <a:solidFill>
                <a:schemeClr val="tx1"/>
              </a:solidFill>
            </a:endParaRPr>
          </a:p>
        </p:txBody>
      </p:sp>
      <p:grpSp>
        <p:nvGrpSpPr>
          <p:cNvPr id="4" name="Grup 3"/>
          <p:cNvGrpSpPr/>
          <p:nvPr/>
        </p:nvGrpSpPr>
        <p:grpSpPr>
          <a:xfrm>
            <a:off x="2339752" y="4365104"/>
            <a:ext cx="4828131" cy="798808"/>
            <a:chOff x="2339752" y="4365104"/>
            <a:chExt cx="4828131" cy="7988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Metin kutusu 4"/>
                <p:cNvSpPr txBox="1"/>
                <p:nvPr/>
              </p:nvSpPr>
              <p:spPr>
                <a:xfrm>
                  <a:off x="2339752" y="4365104"/>
                  <a:ext cx="4828131" cy="79880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tr-TR" sz="3600" dirty="0"/>
                    <a:t>T = 10 (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tr-TR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tr-TR" sz="3600" b="0" i="0"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lang="tr-TR" sz="3600" b="0" i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m:rPr>
                              <m:sty m:val="p"/>
                            </m:rPr>
                            <a:rPr lang="tr-TR" sz="3600" b="0" i="0" smtClean="0">
                              <a:latin typeface="Cambria Math" panose="02040503050406030204" pitchFamily="18" charset="0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tr-TR" sz="3600" b="0" i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a14:m>
                  <a:r>
                    <a:rPr lang="tr-TR" sz="3600" dirty="0"/>
                    <a:t>) + 50</a:t>
                  </a:r>
                </a:p>
              </p:txBody>
            </p:sp>
          </mc:Choice>
          <mc:Fallback xmlns="">
            <p:sp>
              <p:nvSpPr>
                <p:cNvPr id="5" name="Metin kutusu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9752" y="4365104"/>
                  <a:ext cx="4828131" cy="798808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5808" t="-3053" b="-17557"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1299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599" y="4365104"/>
              <a:ext cx="315825" cy="3600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870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28700" y="476672"/>
            <a:ext cx="7200900" cy="1485900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 smtClean="0">
                <a:solidFill>
                  <a:srgbClr val="C00000"/>
                </a:solidFill>
              </a:rPr>
              <a:t>T Puanı</a:t>
            </a:r>
            <a:endParaRPr lang="tr-TR" sz="4000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68710" y="1460816"/>
            <a:ext cx="7920880" cy="3581400"/>
          </a:xfrm>
        </p:spPr>
        <p:txBody>
          <a:bodyPr>
            <a:noAutofit/>
          </a:bodyPr>
          <a:lstStyle/>
          <a:p>
            <a:pPr algn="just"/>
            <a:r>
              <a:rPr lang="tr-TR" sz="2400" dirty="0" smtClean="0">
                <a:solidFill>
                  <a:schemeClr val="tx1"/>
                </a:solidFill>
              </a:rPr>
              <a:t>Formül incelendiğinde Z puanları ile T puanları arasında doğrusal bir ilişki olduğu görülmektedir. Buna göre T puanları, Z puanlarının 10 katının 50 fazlasıdır. Yani T puanları Z puanları kullanılarak elde edilir.</a:t>
            </a:r>
          </a:p>
          <a:p>
            <a:pPr algn="just"/>
            <a:endParaRPr lang="tr-TR" sz="2400" dirty="0" smtClean="0">
              <a:solidFill>
                <a:schemeClr val="tx1"/>
              </a:solidFill>
            </a:endParaRPr>
          </a:p>
          <a:p>
            <a:pPr marL="274320" lvl="1" indent="0" algn="just">
              <a:buNone/>
            </a:pPr>
            <a:r>
              <a:rPr lang="tr-TR" sz="3600" i="0" dirty="0" smtClean="0">
                <a:solidFill>
                  <a:schemeClr val="tx1"/>
                </a:solidFill>
              </a:rPr>
              <a:t>	          T= 10(z)+50</a:t>
            </a:r>
          </a:p>
          <a:p>
            <a:pPr marL="0" indent="0" algn="just">
              <a:buNone/>
            </a:pPr>
            <a:endParaRPr lang="tr-TR" sz="2400" dirty="0" smtClean="0">
              <a:solidFill>
                <a:schemeClr val="tx1"/>
              </a:solidFill>
            </a:endParaRPr>
          </a:p>
        </p:txBody>
      </p:sp>
      <p:pic>
        <p:nvPicPr>
          <p:cNvPr id="205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581128"/>
            <a:ext cx="7527775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671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0075"/>
            <a:ext cx="8020050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2246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1734"/>
            <a:ext cx="8486775" cy="567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85373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pt_clipart\örne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692696"/>
            <a:ext cx="2016224" cy="884011"/>
          </a:xfrm>
          <a:prstGeom prst="rect">
            <a:avLst/>
          </a:prstGeom>
          <a:noFill/>
        </p:spPr>
      </p:pic>
      <p:pic>
        <p:nvPicPr>
          <p:cNvPr id="241666" name="Picture 2" descr="C:\Users\gökçen\Desktop\sunu ekran alıntısı\Z PUANI.JPG"/>
          <p:cNvPicPr>
            <a:picLocks noChangeAspect="1" noChangeArrowheads="1"/>
          </p:cNvPicPr>
          <p:nvPr/>
        </p:nvPicPr>
        <p:blipFill>
          <a:blip r:embed="rId4" cstate="print"/>
          <a:srcRect l="2032" t="4651" r="2486" b="4651"/>
          <a:stretch>
            <a:fillRect/>
          </a:stretch>
        </p:blipFill>
        <p:spPr bwMode="auto">
          <a:xfrm>
            <a:off x="1071538" y="2143116"/>
            <a:ext cx="6715172" cy="2786082"/>
          </a:xfrm>
          <a:prstGeom prst="rect">
            <a:avLst/>
          </a:prstGeom>
          <a:noFill/>
        </p:spPr>
      </p:pic>
      <p:sp>
        <p:nvSpPr>
          <p:cNvPr id="9" name="8 Dikdörtgen"/>
          <p:cNvSpPr/>
          <p:nvPr/>
        </p:nvSpPr>
        <p:spPr>
          <a:xfrm>
            <a:off x="500034" y="5211561"/>
            <a:ext cx="85011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tr-TR" sz="2000" b="1" dirty="0" smtClean="0"/>
              <a:t>     Bütün derslerden 80 alan bir öğrencinin öğrenme düzeyinin </a:t>
            </a:r>
            <a:r>
              <a:rPr lang="tr-TR" sz="2000" b="1" u="sng" dirty="0" smtClean="0"/>
              <a:t>en yüksek </a:t>
            </a:r>
            <a:r>
              <a:rPr lang="tr-TR" sz="2000" b="1" dirty="0" smtClean="0"/>
              <a:t>ve </a:t>
            </a:r>
            <a:r>
              <a:rPr lang="tr-TR" sz="2000" b="1" u="sng" dirty="0" smtClean="0"/>
              <a:t>en düşük</a:t>
            </a:r>
            <a:r>
              <a:rPr lang="tr-TR" sz="2000" b="1" dirty="0" smtClean="0"/>
              <a:t> olduğu dersler hangileridir?</a:t>
            </a:r>
          </a:p>
        </p:txBody>
      </p:sp>
    </p:spTree>
    <p:extLst>
      <p:ext uri="{BB962C8B-B14F-4D97-AF65-F5344CB8AC3E}">
        <p14:creationId xmlns:p14="http://schemas.microsoft.com/office/powerpoint/2010/main" val="120142805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1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gökçen\Desktop\Gökçen Demirci\Gökçen Demirci\temel_clipartlar\çözü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404664"/>
            <a:ext cx="1986584" cy="871015"/>
          </a:xfrm>
          <a:prstGeom prst="rect">
            <a:avLst/>
          </a:prstGeom>
          <a:noFill/>
        </p:spPr>
      </p:pic>
      <p:sp>
        <p:nvSpPr>
          <p:cNvPr id="8" name="7 Dikdörtgen"/>
          <p:cNvSpPr/>
          <p:nvPr/>
        </p:nvSpPr>
        <p:spPr>
          <a:xfrm>
            <a:off x="857224" y="3214686"/>
            <a:ext cx="792961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dirty="0" err="1" smtClean="0"/>
              <a:t>Zmatematik</a:t>
            </a:r>
            <a:r>
              <a:rPr lang="tr-TR" sz="2200" dirty="0" smtClean="0"/>
              <a:t> &gt; </a:t>
            </a:r>
            <a:r>
              <a:rPr lang="tr-TR" sz="2200" dirty="0" err="1" smtClean="0"/>
              <a:t>Zkimya</a:t>
            </a:r>
            <a:r>
              <a:rPr lang="tr-TR" sz="2200" dirty="0" smtClean="0"/>
              <a:t> &gt; </a:t>
            </a:r>
            <a:r>
              <a:rPr lang="tr-TR" sz="2200" dirty="0" err="1" smtClean="0"/>
              <a:t>Zbiyoloji</a:t>
            </a:r>
            <a:r>
              <a:rPr lang="tr-TR" sz="2200" dirty="0" smtClean="0"/>
              <a:t> &gt; </a:t>
            </a:r>
            <a:r>
              <a:rPr lang="tr-TR" sz="2200" dirty="0" err="1" smtClean="0"/>
              <a:t>Zfizik</a:t>
            </a:r>
            <a:r>
              <a:rPr lang="tr-TR" sz="2200" dirty="0" smtClean="0"/>
              <a:t> &gt; </a:t>
            </a:r>
            <a:r>
              <a:rPr lang="tr-TR" sz="2200" dirty="0" err="1" smtClean="0"/>
              <a:t>Zedebiyat</a:t>
            </a:r>
            <a:endParaRPr lang="tr-TR" sz="2200" dirty="0" smtClean="0"/>
          </a:p>
          <a:p>
            <a:endParaRPr lang="tr-TR" sz="2200" dirty="0" smtClean="0"/>
          </a:p>
          <a:p>
            <a:r>
              <a:rPr lang="tr-TR" sz="2200" dirty="0" smtClean="0"/>
              <a:t>Öğrencinin öğrenme düzeyinin en yüksek olduğu ders (en başarılı olduğu ders), Z puanının en yüksek olduğu matematik dersidir.</a:t>
            </a:r>
          </a:p>
          <a:p>
            <a:endParaRPr lang="tr-TR" sz="2200" dirty="0" smtClean="0"/>
          </a:p>
          <a:p>
            <a:r>
              <a:rPr lang="tr-TR" sz="2200" dirty="0" smtClean="0"/>
              <a:t>Öğrencinin öğrenme düzeyinin en düşük olduğu ders (en başarısız olduğu ders) ise, Z puanının en düşük olduğu edebiyat dersidir.</a:t>
            </a:r>
          </a:p>
        </p:txBody>
      </p:sp>
      <p:sp>
        <p:nvSpPr>
          <p:cNvPr id="10" name="9 Dikdörtgen"/>
          <p:cNvSpPr/>
          <p:nvPr/>
        </p:nvSpPr>
        <p:spPr>
          <a:xfrm>
            <a:off x="2428860" y="2071678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 smtClean="0"/>
              <a:t>Zfiz</a:t>
            </a:r>
            <a:r>
              <a:rPr lang="tr-TR" sz="2400" dirty="0" smtClean="0"/>
              <a:t>.= 1</a:t>
            </a:r>
            <a:endParaRPr lang="tr-TR" sz="2400" dirty="0"/>
          </a:p>
        </p:txBody>
      </p:sp>
      <p:sp>
        <p:nvSpPr>
          <p:cNvPr id="11" name="10 Dikdörtgen"/>
          <p:cNvSpPr/>
          <p:nvPr/>
        </p:nvSpPr>
        <p:spPr>
          <a:xfrm>
            <a:off x="857224" y="2071678"/>
            <a:ext cx="16626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 smtClean="0"/>
              <a:t>Zmat</a:t>
            </a:r>
            <a:r>
              <a:rPr lang="tr-TR" sz="2400" dirty="0" smtClean="0"/>
              <a:t>.= 2.5</a:t>
            </a:r>
            <a:endParaRPr lang="tr-TR" sz="2400" dirty="0"/>
          </a:p>
        </p:txBody>
      </p:sp>
      <p:sp>
        <p:nvSpPr>
          <p:cNvPr id="14" name="13 Dikdörtgen"/>
          <p:cNvSpPr/>
          <p:nvPr/>
        </p:nvSpPr>
        <p:spPr>
          <a:xfrm>
            <a:off x="3714744" y="2071678"/>
            <a:ext cx="13724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 smtClean="0"/>
              <a:t>Zkim</a:t>
            </a:r>
            <a:r>
              <a:rPr lang="tr-TR" sz="2400" dirty="0" smtClean="0"/>
              <a:t>.= 2</a:t>
            </a:r>
            <a:endParaRPr lang="tr-TR" sz="2400" dirty="0"/>
          </a:p>
        </p:txBody>
      </p:sp>
      <p:sp>
        <p:nvSpPr>
          <p:cNvPr id="15" name="14 Dikdörtgen"/>
          <p:cNvSpPr/>
          <p:nvPr/>
        </p:nvSpPr>
        <p:spPr>
          <a:xfrm>
            <a:off x="5072066" y="2071678"/>
            <a:ext cx="15211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 smtClean="0"/>
              <a:t>Zbiy</a:t>
            </a:r>
            <a:r>
              <a:rPr lang="tr-TR" sz="2400" dirty="0" smtClean="0"/>
              <a:t>.= 1.5</a:t>
            </a:r>
            <a:endParaRPr lang="tr-TR" sz="2400" dirty="0"/>
          </a:p>
        </p:txBody>
      </p:sp>
      <p:sp>
        <p:nvSpPr>
          <p:cNvPr id="16" name="15 Dikdörtgen"/>
          <p:cNvSpPr/>
          <p:nvPr/>
        </p:nvSpPr>
        <p:spPr>
          <a:xfrm>
            <a:off x="6500826" y="2071678"/>
            <a:ext cx="1681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 smtClean="0"/>
              <a:t>Zedeb</a:t>
            </a:r>
            <a:r>
              <a:rPr lang="tr-TR" sz="2400" dirty="0" smtClean="0"/>
              <a:t>.= -2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573292558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28700" y="476672"/>
            <a:ext cx="7200900" cy="14859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Normal dağılım alan ilişkileri ve</a:t>
            </a:r>
            <a:br>
              <a:rPr lang="tr-T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tr-T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 tablosu</a:t>
            </a:r>
            <a:endParaRPr lang="tr-TR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7584" y="1772816"/>
            <a:ext cx="7920880" cy="4680520"/>
          </a:xfrm>
        </p:spPr>
        <p:txBody>
          <a:bodyPr>
            <a:noAutofit/>
          </a:bodyPr>
          <a:lstStyle/>
          <a:p>
            <a:pPr algn="just"/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Standart </a:t>
            </a:r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normal dağılım eğrisi altında kalan alanlar kullanılarak </a:t>
            </a: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belirli z </a:t>
            </a:r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değerleri ile ortalama arasında kalan alanlar </a:t>
            </a: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(olasılıklar) hesaplanabilmektedir.</a:t>
            </a:r>
          </a:p>
          <a:p>
            <a:pPr algn="just"/>
            <a:endParaRPr lang="tr-T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Bunun için </a:t>
            </a: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“standart </a:t>
            </a:r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normal dağılım eğrisi altında kalan </a:t>
            </a: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alanlar (z tablosu) tablosu</a:t>
            </a:r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incelenir. </a:t>
            </a:r>
            <a:endParaRPr lang="tr-T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tr-T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Bir dağılımı üzerinde belli aralıklarda eğri altında kalan alanın yani belli değerlerin görülme olasılığının belirlenmesinde temelde üç işlem yapılmaktadır:</a:t>
            </a:r>
          </a:p>
          <a:p>
            <a:pPr marL="873252" lvl="1" indent="-342900" algn="just">
              <a:buFont typeface="Franklin Gothic Book" panose="020B0503020102020204" pitchFamily="34" charset="0"/>
              <a:buAutoNum type="arabicParenR"/>
            </a:pPr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İstenen alanı belirleme ve dağılım üzerinde gösterme</a:t>
            </a:r>
          </a:p>
          <a:p>
            <a:pPr marL="873252" lvl="1" indent="-342900" algn="just">
              <a:buFont typeface="Franklin Gothic Book" panose="020B0503020102020204" pitchFamily="34" charset="0"/>
              <a:buAutoNum type="arabicParenR"/>
            </a:pP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 </a:t>
            </a:r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puanlarını </a:t>
            </a: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hesaplama</a:t>
            </a:r>
            <a:endParaRPr lang="tr-T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873252" lvl="1" indent="-342900" algn="just">
              <a:buAutoNum type="arabicParenR"/>
            </a:pP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 tablosundan istenen alanı hesaplama</a:t>
            </a:r>
          </a:p>
          <a:p>
            <a:pPr algn="just"/>
            <a:endParaRPr lang="tr-T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tr-T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tr-T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04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3" y="128588"/>
            <a:ext cx="8943975" cy="660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19337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147638"/>
            <a:ext cx="6134100" cy="656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045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261938"/>
            <a:ext cx="6362700" cy="633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2229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52400"/>
            <a:ext cx="851535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09788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21" y="595313"/>
            <a:ext cx="7836817" cy="5209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1227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00" y="595313"/>
            <a:ext cx="8069413" cy="5281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67355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28700" y="476672"/>
            <a:ext cx="7200900" cy="72008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Örnek</a:t>
            </a:r>
            <a:endParaRPr lang="tr-TR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7584" y="1340768"/>
            <a:ext cx="7920880" cy="4824536"/>
          </a:xfrm>
        </p:spPr>
        <p:txBody>
          <a:bodyPr>
            <a:noAutofit/>
          </a:bodyPr>
          <a:lstStyle/>
          <a:p>
            <a:pPr algn="just"/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Bir okulda öğrencilerin istatistik dersi tutumları ölçülmüştür. İstatistik ders tutumları ortalaması 100 standart sapması 15 olarak hesaplanmıştır. Tutum puanlarının normal dağılım gösterdiği belirlenmiştir. Buna göre aşağıdaki soruları yanıtlayınız.</a:t>
            </a:r>
          </a:p>
          <a:p>
            <a:pPr marL="0" indent="0" algn="just">
              <a:buNone/>
            </a:pP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1) Tutum puanları dağılımını gösteriniz.</a:t>
            </a:r>
          </a:p>
          <a:p>
            <a:pPr marL="0" indent="0" algn="just">
              <a:buNone/>
            </a:pPr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2) Bu okuldaki bir öğrencinin tutum puanının 100’ün üzerinde olma 		olasılığı nedir?</a:t>
            </a:r>
          </a:p>
          <a:p>
            <a:pPr marL="0" indent="0" algn="just">
              <a:buNone/>
            </a:pPr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3) Bu okuldaki bir öğrencinin tutum puanının 70’in altında olma 	olasılığı nedir?</a:t>
            </a:r>
          </a:p>
          <a:p>
            <a:pPr marL="0" indent="0" algn="just">
              <a:buNone/>
            </a:pPr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4) Bu okuldaki bir öğrencinin tutum puanının 80’in üzerinde olma 	olasılığı nedir?</a:t>
            </a:r>
          </a:p>
          <a:p>
            <a:pPr marL="0" indent="0" algn="just">
              <a:buNone/>
            </a:pPr>
            <a:r>
              <a:rPr lang="tr-T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tr-T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5) Bu okuldaki bir öğrencinin tutum puanının 80 ile 110 arasında olma 	olasılığı nedir?</a:t>
            </a:r>
          </a:p>
          <a:p>
            <a:pPr algn="just"/>
            <a:endParaRPr lang="tr-T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tr-T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48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20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33" y="1340768"/>
            <a:ext cx="8473164" cy="5382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Unvan 1"/>
          <p:cNvSpPr txBox="1">
            <a:spLocks/>
          </p:cNvSpPr>
          <p:nvPr/>
        </p:nvSpPr>
        <p:spPr>
          <a:xfrm>
            <a:off x="683568" y="332656"/>
            <a:ext cx="7935788" cy="86409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r-TR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SPSS’de</a:t>
            </a: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 Puanı Hesaplama</a:t>
            </a:r>
          </a:p>
          <a:p>
            <a:pPr algn="ctr">
              <a:lnSpc>
                <a:spcPct val="150000"/>
              </a:lnSpc>
            </a:pPr>
            <a:endParaRPr lang="tr-TR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4651462" y="5157192"/>
            <a:ext cx="1157570" cy="79208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6884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19175"/>
            <a:ext cx="7315200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5508104" y="1759582"/>
            <a:ext cx="2721496" cy="79208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1256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683568" y="332656"/>
            <a:ext cx="7935788" cy="86409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tr-TR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SPSS’de</a:t>
            </a: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Puanı Hesaplama</a:t>
            </a:r>
          </a:p>
          <a:p>
            <a:pPr algn="ctr">
              <a:lnSpc>
                <a:spcPct val="150000"/>
              </a:lnSpc>
            </a:pPr>
            <a:endParaRPr lang="tr-TR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22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045" y="1196752"/>
            <a:ext cx="6872833" cy="5587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4673166" y="2780928"/>
            <a:ext cx="1157570" cy="79208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val 6"/>
          <p:cNvSpPr/>
          <p:nvPr/>
        </p:nvSpPr>
        <p:spPr>
          <a:xfrm>
            <a:off x="3275856" y="2537284"/>
            <a:ext cx="1157570" cy="79208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34939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04887"/>
            <a:ext cx="8162925" cy="48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7760931" y="1556792"/>
            <a:ext cx="1157570" cy="79208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23237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135198-D4C4-4996-AC38-EB41985EA380}" type="slidenum">
              <a:rPr lang="tr-TR" smtClean="0"/>
              <a:pPr>
                <a:defRPr/>
              </a:pPr>
              <a:t>40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539552" y="1484784"/>
            <a:ext cx="82809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Arıcı, H. (2006). </a:t>
            </a:r>
            <a:r>
              <a:rPr lang="tr-TR" i="1" dirty="0"/>
              <a:t>İstatistik: Yöntemler ve Uygulamalar (Geliştirilmiş 16. Baskı)</a:t>
            </a:r>
            <a:r>
              <a:rPr lang="tr-TR" dirty="0"/>
              <a:t>. Ankara: </a:t>
            </a:r>
            <a:r>
              <a:rPr lang="tr-TR" dirty="0" err="1"/>
              <a:t>Meteksan</a:t>
            </a:r>
            <a:r>
              <a:rPr lang="tr-TR" dirty="0"/>
              <a:t> Matbaası. </a:t>
            </a:r>
          </a:p>
          <a:p>
            <a:r>
              <a:rPr lang="tr-TR" dirty="0" err="1"/>
              <a:t>Baykul</a:t>
            </a:r>
            <a:r>
              <a:rPr lang="tr-TR" dirty="0"/>
              <a:t>, Y., Güzeller, C. O. (</a:t>
            </a:r>
            <a:r>
              <a:rPr lang="tr-TR" dirty="0" smtClean="0"/>
              <a:t>2020).</a:t>
            </a:r>
            <a:r>
              <a:rPr lang="tr-TR" i="1" dirty="0" smtClean="0"/>
              <a:t> </a:t>
            </a:r>
            <a:r>
              <a:rPr lang="tr-TR" i="1" dirty="0"/>
              <a:t>Sosyal Bilimler İçin İstatistik: SPSS Uygulamalı.</a:t>
            </a:r>
            <a:r>
              <a:rPr lang="tr-TR" dirty="0"/>
              <a:t> Ankara: </a:t>
            </a:r>
            <a:r>
              <a:rPr lang="tr-TR" dirty="0" err="1"/>
              <a:t>Pegem</a:t>
            </a:r>
            <a:r>
              <a:rPr lang="tr-TR" dirty="0"/>
              <a:t> Akademi</a:t>
            </a:r>
          </a:p>
          <a:p>
            <a:r>
              <a:rPr lang="tr-TR" dirty="0" smtClean="0"/>
              <a:t>Demir, E. (2017). </a:t>
            </a:r>
            <a:r>
              <a:rPr lang="tr-TR" i="1" dirty="0" smtClean="0"/>
              <a:t>İstatistik Ders Notları</a:t>
            </a:r>
            <a:r>
              <a:rPr lang="tr-TR" dirty="0" smtClean="0"/>
              <a:t>. Ankara Üniversitesi</a:t>
            </a:r>
          </a:p>
          <a:p>
            <a:r>
              <a:rPr lang="tr-TR" dirty="0" smtClean="0"/>
              <a:t>Köklü</a:t>
            </a:r>
            <a:r>
              <a:rPr lang="tr-TR" dirty="0"/>
              <a:t>, N, Büyüköztürk, Ş. Ve Çokluk </a:t>
            </a:r>
            <a:r>
              <a:rPr lang="tr-TR" dirty="0" err="1"/>
              <a:t>Bökeoğlu</a:t>
            </a:r>
            <a:r>
              <a:rPr lang="tr-TR" dirty="0"/>
              <a:t>, Ö.  (2007). </a:t>
            </a:r>
            <a:r>
              <a:rPr lang="tr-TR" i="1" dirty="0"/>
              <a:t>Sosyal Bilimler İçin İstatistik (2. baskı)</a:t>
            </a:r>
            <a:r>
              <a:rPr lang="tr-TR" dirty="0"/>
              <a:t>. Ankara: </a:t>
            </a:r>
            <a:r>
              <a:rPr lang="tr-TR" dirty="0" err="1"/>
              <a:t>Pegem</a:t>
            </a:r>
            <a:r>
              <a:rPr lang="tr-TR" dirty="0"/>
              <a:t> Akademi </a:t>
            </a:r>
          </a:p>
          <a:p>
            <a:r>
              <a:rPr lang="tr-TR" dirty="0" smtClean="0"/>
              <a:t>Şen, S. (2018). </a:t>
            </a:r>
            <a:r>
              <a:rPr lang="tr-TR" i="1" dirty="0" smtClean="0"/>
              <a:t>İstatistik Ders Sunumları.</a:t>
            </a:r>
          </a:p>
          <a:p>
            <a:r>
              <a:rPr lang="tr-TR" dirty="0" smtClean="0"/>
              <a:t>Tan</a:t>
            </a:r>
            <a:r>
              <a:rPr lang="tr-TR" dirty="0"/>
              <a:t>, Ş. (2016). </a:t>
            </a:r>
            <a:r>
              <a:rPr lang="tr-TR" i="1" dirty="0"/>
              <a:t>SPSS ve Excel Uygulamalı Temel İstatistik I</a:t>
            </a:r>
            <a:r>
              <a:rPr lang="tr-TR" dirty="0"/>
              <a:t>. Ankara: </a:t>
            </a:r>
            <a:r>
              <a:rPr lang="tr-TR" dirty="0" err="1"/>
              <a:t>Pegem</a:t>
            </a:r>
            <a:r>
              <a:rPr lang="tr-TR" dirty="0"/>
              <a:t> Akademi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sp>
        <p:nvSpPr>
          <p:cNvPr id="4" name="Dikdörtgen 4"/>
          <p:cNvSpPr>
            <a:spLocks noChangeArrowheads="1"/>
          </p:cNvSpPr>
          <p:nvPr/>
        </p:nvSpPr>
        <p:spPr bwMode="auto">
          <a:xfrm>
            <a:off x="684213" y="580678"/>
            <a:ext cx="7488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tr-TR" sz="2000" b="1" dirty="0" smtClean="0">
                <a:solidFill>
                  <a:srgbClr val="FF0000"/>
                </a:solidFill>
              </a:rPr>
              <a:t>KAYNAKLAR</a:t>
            </a:r>
            <a:endParaRPr lang="tr-T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0637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21275PHOTO" val=""/>
  <p:tag name="MMPROD_21275LOGO" val="/9j/4AAQSkZJRgABAQAAAQABAAD/2wBDAAMCAgMCAgMDAwMEAwMEBQgFBQQEBQoHBwYIDAoMDAsKCwsNDhIQDQ4RDgsLEBYQERMUFRUVDA8XGBYUGBIUFRT/2wBDAQMEBAUEBQkFBQkUDQsNFBQUFBQUFBQUFBQUFBQUFBQUFBQUFBQUFBQUFBQUFBQUFBQUFBQUFBQUFBQUFBQUFBT/wAARCAA0AJ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9UsUbqRuKpXGoW8EiQtcQpPJxHG8gBY+w6mmlfYltLchu9a07T7mC3ur62t7ic4hillVGkP8AsgnJ/Cr4bPNcWnwo8MSrcSalo9lrV9cnddXmowJPLMT6lgcKP4UGFUYAAArY0q3tfCtpFpzXw8kOVtVuJsyBOyZY5bByB7YHaqko2927f9bHPCVS95pJeT/M6KimqwI4OadUHUFFFFABRRRQAUUUUAFFFFABRRRQAUUUUAFFFFAHjXxj8fatF4h0HwF4Vn+zeJNcLO98UDjT7Vc75tp4LEBgoPGVPQ4rq9G8O+GfhH4dur2e5isoYY/Nv9b1W4Bmlx1knnc5P4nAzgADAry+LNl+2fMb5vku/DmLHd7SLuA/74kP4mvjL/gol8e9S8afFe58B2ly8Phvw4yJLAjYW6vCgZ5H9dgYIoPQhz/Fx9FTwTrSp4eDsmlJvvd/jbb7z5KOMUHWxNRXlGTjFdkkvz3PrHxB+3d8DI9dt4n1u+1AwOVN1ZWdx5C4P8X3fMXPT5WHpXs3gj4j+Bvjl4dluvD2r6f4k0xxsngADFMj7ssTjcmeeGAzX4X+f713Hwe+MutfBLx9pvirQp3SS2cC6tA+EvLckeZC46EMOnHykAjkA17GIyKjGnejNqS2v1/DQ5aOc1ZTtWgnF9j9WdX1S8+AHjvRYBczXPw/164FksF1KXOlXZ5Ty2Y58lufkJwu1iCAAD71uBAOeDXzp+1jrlj4l+A2mXViftP9s3FnJphUfNIZBvXaPUpn86X9tfU7vS/2Z9Sjjvp7Frm70yzmu4JCjxo93Csh3A5AIyD9cd6+bq0lUpUqj0bbT87W1/E9XC1nTr1qMdYpJpdrrVfgfRec4pFKtn1r5Q8XXum2f7WXjPR9c1O5svCEvwua61SNbp0SKNLpkaUFTlWEe7DD5vzrzn4ZeFNI8MfBv4kfF3xBqPijwf4C161ii0XR7TU5ZtRj04SoEk8yRmImun2gAHCLIcNhsryLDq13LtbTv0PT+sSvZR7317H2p458Y2PgDwfrHiTUxIdP0m0lvZxCA0hRFLEKCQCTjAyRzipvCniSDxh4Z0nW7eKa3ttStIr2OK4ULKiSIHAYAkAgMMjJr4B1m+1fwXoPx+8CXWj3XhXRH8ERa5ZeHr7XH1VrRizRuwlbO0tldyKzKGUYLA13XwO1qH4nap4xsvGsGp6Bq83giwi0fQDdtEJtFWLd9tSSFwC8k33gu0ooVecsBs8JFR5ubb8tOnzM1iZuSVv+H16n2B4U8Z6N470eLWPD+oR6tpUkkkUd5b5McjRuUfa2PmAZWGRwcHBNbryKBksAPUnFfBfw68OeDNP/AGU/hHp0trr+r6p4tuxPB4b0nWpLVdXvPKlD+dIXHkwRgeY2wqAyKdrE4PI3F9r/AIx+EnhzwB4h1G/sBafGdPDWU1Frie0tVUyLCLphukMbOQjsP4U4GAAvqsJN8stE7arp33D6zOKXNHVq+j6n6S5z0pN4bOOa/Pj4iePtY+B938fPCuga34iudNg1Lw7DbOL6S7vbH7cpN35M0zMwkdVwrE8M4PBGa7XQ/Bfi74ceBPi1rdlLcfCvSL7w240fR9e8Rm+uo7tA++/eRnZbdm8yJMK7fMyk4IUVLwqSu5b2t53t5+ZaxLbty7Xv8j651TxLZaOy2806SajJBNcW+nxOpublIgC/lRkguRuUcd2XOM1jwfE3R4tB8N6lqhu/D0niCWG2sdN1WBorszyAlYWiGSHABLDooUkkAE18c+ENHuBYeO/GXhvwJ4m+HmiwfDu9t7qXxM7C9utR2F45oN7tINqiTdJ8u4sCVyAQ6bwVovj66/ZBbXjf3i6zo0kN1JHqNxH5nk6d50XzK42v5jEl1wzcgkgAVSw0L2lJ/rs338jN4mo/hir/AIatI+1tE8UprWoa5a/2ZqWm/wBl3QtjcX8HlQ3WUV/MgbPzp823dxyCO1dBmvzu+Jmo6j4k+HPxc0mfVbpPtfxgt9JWVpiWgiLQbAueFVcKQP8AZrqdd+ElunxW+MfhdPG3i5LDTPCtvr1jC3iO7LQ3rLLumZjJ85BiRsPkfP04GF9Whu5W+V+3+ZSxNTZQv87f1sfdXFFcB8C9fvvEvwU8AaxqU73mo6h4f0+7ubhvvSSyW0bux9yzE/jRXG42OpVTP+Lvwxn8ZtpOu6Fcppvi7QpjcafdyA+XID9+CXHJjccHHIyfUg/kh+1xoeveH/j94pn8QaNNod1q0/8AakdtLMJlZJOrJIvDrvEgB4+7jjBFft5j9K+Fv2+f2Zvil8Z/EOlXnhe3/wCEr0aJGMFgr2VtPpkpUCTbJKYy8Um1DtLsQwPGMY9TBZhLDtKSuls+qW9vS55mKy2FaUpwdnK110bXX1tofmT9o+lWLCC61e/trCwt5by+upUt7e3gUu80jsFRFA5JJIAHuK9pf/gnz+0arEL8PNy9ida04E/+TNep/s6/sO/HTwd8UtD1a80UeD3t5Sza7Pc6feLZoRh2jiEkpaUqWCkoACeor25ZxFRvHVnmQyqbaUtEfaPws+EOt63B4Fm8W28mm6L4P062ttL0aZ1eaW5jiRDc3G0lQQVBVATjg5HIPrnxM+G+h/FrwNq3hHxJbPcaLqkXlTLE5R1IYMjow6MrKrA+oHBrp4V8qNELtIVAG5+p9z71Mpz24r5WtXnWkm9Etktl1/M9/DYWnh00tXLdvd/8DyPALH9ij4eafH4iLXHiG+ufEWipoOpXmoaxNc3E1urKxxI5JVm2IDj5cKAqrk50PDP7IXgLw34c1rw3LL4g8QeHtXsE0240vXNanu7dIUbdH5Ss37pkONrJgrgYIIFe54FGBWXPPudns4djwHQ/2L/h7oqeJ1MviDU28RaO+g3smqa1PdOtmxBCRs5JXaQNp7Y9znq7L9njwhp/i3wp4ijjvm1Pw1oZ8O2cj3bEPZ7Nu2Uf8tDgk5PfnrXqXHpQcUnUk92JU4LZHibfslfDxvhZ4e8ACy1BNI8PTm70q8i1KaO/tJyzM0sdwrBlJLtwPl5HAwMVtE/ZB8AaF4fsdJi/tm4S08UReMFubvU5Jrh9RjUKHeRuWBAGQevU17tgUYFP2ku7H7OHY8j1D9mXwHrMvxFfU9Nn1QePWgbW1u7l2D+QuIPKwR5WzgqV5BAOeBXM2P7Fvw8tvA/iLwrePr+uW+vxQ291f6tq8txeRxQyCWGOGRv9WqSAPhQASBu3YAr6BzRS9pJdWL2cX0PAvCX7FXw08HXupX1tbavfapqelXOjX2o6jq9xcT3ME4VZCxZsBtq4BUDGT7Y6ez/Zv8FWelfDrThb30kHgGcT6Iz3sm+NgpUCRgQXGCODwdoByMg+rfhQQKHUk92wVOC2R4xqX7KvgPVIfFUMsWpKniXXLfxFe+XfOCt7C4dXj/uAkcjv07DG1f8AwD8Laj4k8ea3ML5dT8Z6YmkanMl2w22yxmMLCP8AlmdrHJHfBr0+ijnl3HyR7HP+EfCtj4I8KaN4d0uOUabpFlBp9qskpZxFFGsaBj3O1Rk96K3/AMKKm7HyoWiiigoKKKKACiiigAooooAKKKKACiiigAooooAKKKKACiiigAooooA//9k="/>
  <p:tag name="MMPROD_UIDATA" val="&lt;database version=&quot;7.0&quot;&gt;&lt;object type=&quot;1&quot; unique_id=&quot;10001&quot;&gt;&lt;property id=&quot;20141&quot; value=&quot;İstatistiksel İşlemler&quot;/&gt;&lt;property id=&quot;20144&quot; value=&quot;1&quot;/&gt;&lt;property id=&quot;20146&quot; value=&quot;1&quot;/&gt;&lt;property id=&quot;20147&quot; value=&quot;0&quot;/&gt;&lt;property id=&quot;20148&quot; value=&quot;5&quot;/&gt;&lt;property id=&quot;20180&quot; value=&quot;0&quot;/&gt;&lt;property id=&quot;20181&quot; value=&quot;4&quot;/&gt;&lt;property id=&quot;20182&quot; value=&quot;0&quot;/&gt;&lt;property id=&quot;20183&quot; value=&quot;1&quot;/&gt;&lt;property id=&quot;20184&quot; value=&quot;7&quot;/&gt;&lt;property id=&quot;20224&quot; value=&quot;C:\olcmeders_7Ek&quot;/&gt;&lt;property id=&quot;20250&quot; value=&quot;0&quot;/&gt;&lt;property id=&quot;20251&quot; value=&quot;1&quot;/&gt;&lt;property id=&quot;20259&quot; value=&quot;0&quot;/&gt;&lt;object type=&quot;8&quot; unique_id=&quot;10002&quot;&gt;&lt;/object&gt;&lt;object type=&quot;2&quot; unique_id=&quot;10003&quot;&gt;&lt;object type=&quot;3&quot; unique_id=&quot;10017&quot;&gt;&lt;property id=&quot;20148&quot; value=&quot;5&quot;/&gt;&lt;property id=&quot;20300&quot; value=&quot;Slayt 2&quot;/&gt;&lt;property id=&quot;20302&quot; value=&quot;1&quot;/&gt;&lt;property id=&quot;20303&quot; value=&quot;www.uzaktanegitim.com.tr&quot;/&gt;&lt;property id=&quot;20307&quot; value=&quot;257&quot;/&gt;&lt;property id=&quot;20309&quot; value=&quot;21275&quot;/&gt;&lt;property id=&quot;20312&quot; value=&quot;0&quot;/&gt;&lt;/object&gt;&lt;object type=&quot;3&quot; unique_id=&quot;21210&quot;&gt;&lt;property id=&quot;20148&quot; value=&quot;5&quot;/&gt;&lt;property id=&quot;20300&quot; value=&quot;Slayt 29&quot;/&gt;&lt;property id=&quot;20302&quot; value=&quot;1&quot;/&gt;&lt;property id=&quot;20303&quot; value=&quot;www.uzaktanegitim.com.tr&quot;/&gt;&lt;property id=&quot;20307&quot; value=&quot;399&quot;/&gt;&lt;property id=&quot;20309&quot; value=&quot;21275&quot;/&gt;&lt;property id=&quot;20312&quot; value=&quot;0&quot;/&gt;&lt;/object&gt;&lt;object type=&quot;3&quot; unique_id=&quot;21211&quot;&gt;&lt;property id=&quot;20148&quot; value=&quot;5&quot;/&gt;&lt;property id=&quot;20300&quot; value=&quot;Slayt 31&quot;/&gt;&lt;property id=&quot;20302&quot; value=&quot;1&quot;/&gt;&lt;property id=&quot;20303&quot; value=&quot;www.uzaktanegitim.com.tr&quot;/&gt;&lt;property id=&quot;20307&quot; value=&quot;400&quot;/&gt;&lt;property id=&quot;20309&quot; value=&quot;21275&quot;/&gt;&lt;property id=&quot;20312&quot; value=&quot;0&quot;/&gt;&lt;/object&gt;&lt;object type=&quot;3&quot; unique_id=&quot;21212&quot;&gt;&lt;property id=&quot;20148&quot; value=&quot;5&quot;/&gt;&lt;property id=&quot;20300&quot; value=&quot;Slayt 30&quot;/&gt;&lt;property id=&quot;20302&quot; value=&quot;1&quot;/&gt;&lt;property id=&quot;20303&quot; value=&quot;www.uzaktanegitim.com.tr&quot;/&gt;&lt;property id=&quot;20307&quot; value=&quot;401&quot;/&gt;&lt;property id=&quot;20309&quot; value=&quot;21275&quot;/&gt;&lt;property id=&quot;20312&quot; value=&quot;0&quot;/&gt;&lt;/object&gt;&lt;object type=&quot;3&quot; unique_id=&quot;21213&quot;&gt;&lt;property id=&quot;20148&quot; value=&quot;5&quot;/&gt;&lt;property id=&quot;20300&quot; value=&quot;Slayt 34&quot;/&gt;&lt;property id=&quot;20302&quot; value=&quot;1&quot;/&gt;&lt;property id=&quot;20303&quot; value=&quot;www.uzaktanegitim.com.tr&quot;/&gt;&lt;property id=&quot;20307&quot; value=&quot;407&quot;/&gt;&lt;property id=&quot;20309&quot; value=&quot;21275&quot;/&gt;&lt;property id=&quot;20312&quot; value=&quot;0&quot;/&gt;&lt;/object&gt;&lt;object type=&quot;3&quot; unique_id=&quot;21214&quot;&gt;&lt;property id=&quot;20148&quot; value=&quot;5&quot;/&gt;&lt;property id=&quot;20300&quot; value=&quot;Slayt 32&quot;/&gt;&lt;property id=&quot;20302&quot; value=&quot;1&quot;/&gt;&lt;property id=&quot;20303&quot; value=&quot;www.uzaktanegitim.com.tr&quot;/&gt;&lt;property id=&quot;20307&quot; value=&quot;403&quot;/&gt;&lt;property id=&quot;20309&quot; value=&quot;21275&quot;/&gt;&lt;property id=&quot;20312&quot; value=&quot;0&quot;/&gt;&lt;/object&gt;&lt;object type=&quot;3&quot; unique_id=&quot;21215&quot;&gt;&lt;property id=&quot;20148&quot; value=&quot;5&quot;/&gt;&lt;property id=&quot;20300&quot; value=&quot;Slayt 33&quot;/&gt;&lt;property id=&quot;20302&quot; value=&quot;1&quot;/&gt;&lt;property id=&quot;20303&quot; value=&quot;www.uzaktanegitim.com.tr&quot;/&gt;&lt;property id=&quot;20307&quot; value=&quot;404&quot;/&gt;&lt;property id=&quot;20309&quot; value=&quot;21275&quot;/&gt;&lt;property id=&quot;20312&quot; value=&quot;0&quot;/&gt;&lt;/object&gt;&lt;object type=&quot;3&quot; unique_id=&quot;21216&quot;&gt;&lt;property id=&quot;20148&quot; value=&quot;5&quot;/&gt;&lt;property id=&quot;20300&quot; value=&quot;Slayt 37&quot;/&gt;&lt;property id=&quot;20302&quot; value=&quot;1&quot;/&gt;&lt;property id=&quot;20303&quot; value=&quot;www.uzaktanegitim.com.tr&quot;/&gt;&lt;property id=&quot;20307&quot; value=&quot;402&quot;/&gt;&lt;property id=&quot;20309&quot; value=&quot;21275&quot;/&gt;&lt;property id=&quot;20312&quot; value=&quot;0&quot;/&gt;&lt;/object&gt;&lt;object type=&quot;3&quot; unique_id=&quot;21217&quot;&gt;&lt;property id=&quot;20148&quot; value=&quot;5&quot;/&gt;&lt;property id=&quot;20300&quot; value=&quot;Slayt 35&quot;/&gt;&lt;property id=&quot;20302&quot; value=&quot;1&quot;/&gt;&lt;property id=&quot;20303&quot; value=&quot;www.uzaktanegitim.com.tr&quot;/&gt;&lt;property id=&quot;20307&quot; value=&quot;405&quot;/&gt;&lt;property id=&quot;20309&quot; value=&quot;21275&quot;/&gt;&lt;property id=&quot;20312&quot; value=&quot;0&quot;/&gt;&lt;/object&gt;&lt;object type=&quot;3&quot; unique_id=&quot;21218&quot;&gt;&lt;property id=&quot;20148&quot; value=&quot;5&quot;/&gt;&lt;property id=&quot;20300&quot; value=&quot;Slayt 36&quot;/&gt;&lt;property id=&quot;20302&quot; value=&quot;1&quot;/&gt;&lt;property id=&quot;20303&quot; value=&quot;www.uzaktanegitim.com.tr&quot;/&gt;&lt;property id=&quot;20307&quot; value=&quot;406&quot;/&gt;&lt;property id=&quot;20309&quot; value=&quot;21275&quot;/&gt;&lt;property id=&quot;20312&quot; value=&quot;0&quot;/&gt;&lt;/object&gt;&lt;object type=&quot;3&quot; unique_id=&quot;21219&quot;&gt;&lt;property id=&quot;20148&quot; value=&quot;5&quot;/&gt;&lt;property id=&quot;20300&quot; value=&quot;Slayt 38&quot;/&gt;&lt;property id=&quot;20302&quot; value=&quot;1&quot;/&gt;&lt;property id=&quot;20303&quot; value=&quot;www.uzaktanegitim.com.tr&quot;/&gt;&lt;property id=&quot;20307&quot; value=&quot;408&quot;/&gt;&lt;property id=&quot;20309&quot; value=&quot;21275&quot;/&gt;&lt;property id=&quot;20312&quot; value=&quot;0&quot;/&gt;&lt;/object&gt;&lt;object type=&quot;3&quot; unique_id=&quot;21220&quot;&gt;&lt;property id=&quot;20148&quot; value=&quot;5&quot;/&gt;&lt;property id=&quot;20300&quot; value=&quot;Slayt 39&quot;/&gt;&lt;property id=&quot;20302&quot; value=&quot;1&quot;/&gt;&lt;property id=&quot;20303&quot; value=&quot;www.uzaktanegitim.com.tr&quot;/&gt;&lt;property id=&quot;20307&quot; value=&quot;409&quot;/&gt;&lt;property id=&quot;20309&quot; value=&quot;21275&quot;/&gt;&lt;property id=&quot;20312&quot; value=&quot;0&quot;/&gt;&lt;/object&gt;&lt;object type=&quot;3&quot; unique_id=&quot;21221&quot;&gt;&lt;property id=&quot;20148&quot; value=&quot;5&quot;/&gt;&lt;property id=&quot;20300&quot; value=&quot;Slayt 40&quot;/&gt;&lt;property id=&quot;20302&quot; value=&quot;1&quot;/&gt;&lt;property id=&quot;20303&quot; value=&quot;www.uzaktanegitim.com.tr&quot;/&gt;&lt;property id=&quot;20307&quot; value=&quot;410&quot;/&gt;&lt;property id=&quot;20309&quot; value=&quot;21275&quot;/&gt;&lt;property id=&quot;20312&quot; value=&quot;0&quot;/&gt;&lt;/object&gt;&lt;object type=&quot;3&quot; unique_id=&quot;21223&quot;&gt;&lt;property id=&quot;20148&quot; value=&quot;5&quot;/&gt;&lt;property id=&quot;20300&quot; value=&quot;Slayt 41&quot;/&gt;&lt;property id=&quot;20302&quot; value=&quot;1&quot;/&gt;&lt;property id=&quot;20303&quot; value=&quot;www.uzaktanegitim.com.tr&quot;/&gt;&lt;property id=&quot;20307&quot; value=&quot;412&quot;/&gt;&lt;property id=&quot;20309&quot; value=&quot;21275&quot;/&gt;&lt;property id=&quot;20312&quot; value=&quot;0&quot;/&gt;&lt;/object&gt;&lt;object type=&quot;3&quot; unique_id=&quot;21224&quot;&gt;&lt;property id=&quot;20148&quot; value=&quot;5&quot;/&gt;&lt;property id=&quot;20300&quot; value=&quot;Slayt 42&quot;/&gt;&lt;property id=&quot;20302&quot; value=&quot;1&quot;/&gt;&lt;property id=&quot;20303&quot; value=&quot;www.uzaktanegitim.com.tr&quot;/&gt;&lt;property id=&quot;20307&quot; value=&quot;414&quot;/&gt;&lt;property id=&quot;20309&quot; value=&quot;21275&quot;/&gt;&lt;property id=&quot;20312&quot; value=&quot;0&quot;/&gt;&lt;/object&gt;&lt;object type=&quot;3&quot; unique_id=&quot;21225&quot;&gt;&lt;property id=&quot;20148&quot; value=&quot;5&quot;/&gt;&lt;property id=&quot;20300&quot; value=&quot;Slayt 43&quot;/&gt;&lt;property id=&quot;20302&quot; value=&quot;1&quot;/&gt;&lt;property id=&quot;20303&quot; value=&quot;www.uzaktanegitim.com.tr&quot;/&gt;&lt;property id=&quot;20307&quot; value=&quot;413&quot;/&gt;&lt;property id=&quot;20309&quot; value=&quot;21275&quot;/&gt;&lt;property id=&quot;20312&quot; value=&quot;0&quot;/&gt;&lt;/object&gt;&lt;object type=&quot;3&quot; unique_id=&quot;21226&quot;&gt;&lt;property id=&quot;20148&quot; value=&quot;5&quot;/&gt;&lt;property id=&quot;20300&quot; value=&quot;Slayt 44&quot;/&gt;&lt;property id=&quot;20302&quot; value=&quot;1&quot;/&gt;&lt;property id=&quot;20303&quot; value=&quot;www.uzaktanegitim.com.tr&quot;/&gt;&lt;property id=&quot;20307&quot; value=&quot;461&quot;/&gt;&lt;property id=&quot;20309&quot; value=&quot;21275&quot;/&gt;&lt;property id=&quot;20312&quot; value=&quot;0&quot;/&gt;&lt;/object&gt;&lt;object type=&quot;3&quot; unique_id=&quot;21227&quot;&gt;&lt;property id=&quot;20148&quot; value=&quot;5&quot;/&gt;&lt;property id=&quot;20300&quot; value=&quot;Slayt 45&quot;/&gt;&lt;property id=&quot;20302&quot; value=&quot;1&quot;/&gt;&lt;property id=&quot;20303&quot; value=&quot;www.uzaktanegitim.com.tr&quot;/&gt;&lt;property id=&quot;20307&quot; value=&quot;415&quot;/&gt;&lt;property id=&quot;20309&quot; value=&quot;21275&quot;/&gt;&lt;property id=&quot;20312&quot; value=&quot;0&quot;/&gt;&lt;/object&gt;&lt;object type=&quot;3&quot; unique_id=&quot;21228&quot;&gt;&lt;property id=&quot;20148&quot; value=&quot;5&quot;/&gt;&lt;property id=&quot;20300&quot; value=&quot;Slayt 46&quot;/&gt;&lt;property id=&quot;20302&quot; value=&quot;1&quot;/&gt;&lt;property id=&quot;20303&quot; value=&quot;www.uzaktanegitim.com.tr&quot;/&gt;&lt;property id=&quot;20307&quot; value=&quot;416&quot;/&gt;&lt;property id=&quot;20309&quot; value=&quot;21275&quot;/&gt;&lt;property id=&quot;20312&quot; value=&quot;0&quot;/&gt;&lt;/object&gt;&lt;object type=&quot;3&quot; unique_id=&quot;21229&quot;&gt;&lt;property id=&quot;20148&quot; value=&quot;5&quot;/&gt;&lt;property id=&quot;20300&quot; value=&quot;Slayt 47&quot;/&gt;&lt;property id=&quot;20302&quot; value=&quot;1&quot;/&gt;&lt;property id=&quot;20303&quot; value=&quot;www.uzaktanegitim.com.tr&quot;/&gt;&lt;property id=&quot;20307&quot; value=&quot;417&quot;/&gt;&lt;property id=&quot;20309&quot; value=&quot;21275&quot;/&gt;&lt;property id=&quot;20312&quot; value=&quot;0&quot;/&gt;&lt;/object&gt;&lt;object type=&quot;3&quot; unique_id=&quot;21230&quot;&gt;&lt;property id=&quot;20148&quot; value=&quot;5&quot;/&gt;&lt;property id=&quot;20300&quot; value=&quot;Slayt 48&quot;/&gt;&lt;property id=&quot;20302&quot; value=&quot;1&quot;/&gt;&lt;property id=&quot;20303&quot; value=&quot;www.uzaktanegitim.com.tr&quot;/&gt;&lt;property id=&quot;20307&quot; value=&quot;418&quot;/&gt;&lt;property id=&quot;20309&quot; value=&quot;21275&quot;/&gt;&lt;property id=&quot;20312&quot; value=&quot;0&quot;/&gt;&lt;/object&gt;&lt;object type=&quot;3&quot; unique_id=&quot;21231&quot;&gt;&lt;property id=&quot;20148&quot; value=&quot;5&quot;/&gt;&lt;property id=&quot;20300&quot; value=&quot;Slayt 49&quot;/&gt;&lt;property id=&quot;20302&quot; value=&quot;1&quot;/&gt;&lt;property id=&quot;20303&quot; value=&quot;www.uzaktanegitim.com.tr&quot;/&gt;&lt;property id=&quot;20307&quot; value=&quot;419&quot;/&gt;&lt;property id=&quot;20309&quot; value=&quot;21275&quot;/&gt;&lt;property id=&quot;20312&quot; value=&quot;0&quot;/&gt;&lt;/object&gt;&lt;object type=&quot;3&quot; unique_id=&quot;21232&quot;&gt;&lt;property id=&quot;20148&quot; value=&quot;5&quot;/&gt;&lt;property id=&quot;20300&quot; value=&quot;Slayt 52&quot;/&gt;&lt;property id=&quot;20302&quot; value=&quot;1&quot;/&gt;&lt;property id=&quot;20303&quot; value=&quot;www.uzaktanegitim.com.tr&quot;/&gt;&lt;property id=&quot;20307&quot; value=&quot;420&quot;/&gt;&lt;property id=&quot;20309&quot; value=&quot;21275&quot;/&gt;&lt;property id=&quot;20312&quot; value=&quot;0&quot;/&gt;&lt;/object&gt;&lt;object type=&quot;3&quot; unique_id=&quot;21233&quot;&gt;&lt;property id=&quot;20148&quot; value=&quot;5&quot;/&gt;&lt;property id=&quot;20300&quot; value=&quot;Slayt 53&quot;/&gt;&lt;property id=&quot;20302&quot; value=&quot;1&quot;/&gt;&lt;property id=&quot;20303&quot; value=&quot;www.uzaktanegitim.com.tr&quot;/&gt;&lt;property id=&quot;20307&quot; value=&quot;421&quot;/&gt;&lt;property id=&quot;20309&quot; value=&quot;21275&quot;/&gt;&lt;property id=&quot;20312&quot; value=&quot;0&quot;/&gt;&lt;/object&gt;&lt;object type=&quot;3&quot; unique_id=&quot;21234&quot;&gt;&lt;property id=&quot;20148&quot; value=&quot;5&quot;/&gt;&lt;property id=&quot;20300&quot; value=&quot;Slayt 54&quot;/&gt;&lt;property id=&quot;20302&quot; value=&quot;1&quot;/&gt;&lt;property id=&quot;20303&quot; value=&quot;www.uzaktanegitim.com.tr&quot;/&gt;&lt;property id=&quot;20307&quot; value=&quot;422&quot;/&gt;&lt;property id=&quot;20309&quot; value=&quot;21275&quot;/&gt;&lt;property id=&quot;20312&quot; value=&quot;0&quot;/&gt;&lt;/object&gt;&lt;object type=&quot;3&quot; unique_id=&quot;21235&quot;&gt;&lt;property id=&quot;20148&quot; value=&quot;5&quot;/&gt;&lt;property id=&quot;20300&quot; value=&quot;Slayt 55&quot;/&gt;&lt;property id=&quot;20302&quot; value=&quot;1&quot;/&gt;&lt;property id=&quot;20303&quot; value=&quot;www.uzaktanegitim.com.tr&quot;/&gt;&lt;property id=&quot;20307&quot; value=&quot;424&quot;/&gt;&lt;property id=&quot;20309&quot; value=&quot;21275&quot;/&gt;&lt;property id=&quot;20312&quot; value=&quot;0&quot;/&gt;&lt;/object&gt;&lt;object type=&quot;3&quot; unique_id=&quot;21236&quot;&gt;&lt;property id=&quot;20148&quot; value=&quot;5&quot;/&gt;&lt;property id=&quot;20300&quot; value=&quot;Slayt 56&quot;/&gt;&lt;property id=&quot;20302&quot; value=&quot;1&quot;/&gt;&lt;property id=&quot;20303&quot; value=&quot;www.uzaktanegitim.com.tr&quot;/&gt;&lt;property id=&quot;20307&quot; value=&quot;423&quot;/&gt;&lt;property id=&quot;20309&quot; value=&quot;21275&quot;/&gt;&lt;property id=&quot;20312&quot; value=&quot;0&quot;/&gt;&lt;/object&gt;&lt;object type=&quot;3&quot; unique_id=&quot;21237&quot;&gt;&lt;property id=&quot;20148&quot; value=&quot;5&quot;/&gt;&lt;property id=&quot;20300&quot; value=&quot;Slayt 57&quot;/&gt;&lt;property id=&quot;20302&quot; value=&quot;1&quot;/&gt;&lt;property id=&quot;20303&quot; value=&quot;www.uzaktanegitim.com.tr&quot;/&gt;&lt;property id=&quot;20307&quot; value=&quot;427&quot;/&gt;&lt;property id=&quot;20309&quot; value=&quot;21275&quot;/&gt;&lt;property id=&quot;20312&quot; value=&quot;0&quot;/&gt;&lt;/object&gt;&lt;object type=&quot;3&quot; unique_id=&quot;21239&quot;&gt;&lt;property id=&quot;20148&quot; value=&quot;5&quot;/&gt;&lt;property id=&quot;20300&quot; value=&quot;Slayt 58&quot;/&gt;&lt;property id=&quot;20302&quot; value=&quot;1&quot;/&gt;&lt;property id=&quot;20303&quot; value=&quot;www.uzaktanegitim.com.tr&quot;/&gt;&lt;property id=&quot;20307&quot; value=&quot;429&quot;/&gt;&lt;property id=&quot;20309&quot; value=&quot;21275&quot;/&gt;&lt;property id=&quot;20312&quot; value=&quot;0&quot;/&gt;&lt;/object&gt;&lt;object type=&quot;3&quot; unique_id=&quot;21240&quot;&gt;&lt;property id=&quot;20148&quot; value=&quot;5&quot;/&gt;&lt;property id=&quot;20300&quot; value=&quot;Slayt 61&quot;/&gt;&lt;property id=&quot;20302&quot; value=&quot;1&quot;/&gt;&lt;property id=&quot;20303&quot; value=&quot;www.uzaktanegitim.com.tr&quot;/&gt;&lt;property id=&quot;20307&quot; value=&quot;430&quot;/&gt;&lt;property id=&quot;20309&quot; value=&quot;21275&quot;/&gt;&lt;property id=&quot;20312&quot; value=&quot;0&quot;/&gt;&lt;/object&gt;&lt;object type=&quot;3&quot; unique_id=&quot;21241&quot;&gt;&lt;property id=&quot;20148&quot; value=&quot;5&quot;/&gt;&lt;property id=&quot;20300&quot; value=&quot;Slayt 63&quot;/&gt;&lt;property id=&quot;20302&quot; value=&quot;1&quot;/&gt;&lt;property id=&quot;20303&quot; value=&quot;www.uzaktanegitim.com.tr&quot;/&gt;&lt;property id=&quot;20307&quot; value=&quot;431&quot;/&gt;&lt;property id=&quot;20309&quot; value=&quot;21275&quot;/&gt;&lt;property id=&quot;20312&quot; value=&quot;0&quot;/&gt;&lt;/object&gt;&lt;object type=&quot;3&quot; unique_id=&quot;21242&quot;&gt;&lt;property id=&quot;20148&quot; value=&quot;5&quot;/&gt;&lt;property id=&quot;20300&quot; value=&quot;Slayt 64&quot;/&gt;&lt;property id=&quot;20302&quot; value=&quot;1&quot;/&gt;&lt;property id=&quot;20303&quot; value=&quot;www.uzaktanegitim.com.tr&quot;/&gt;&lt;property id=&quot;20307&quot; value=&quot;432&quot;/&gt;&lt;property id=&quot;20309&quot; value=&quot;21275&quot;/&gt;&lt;property id=&quot;20312&quot; value=&quot;0&quot;/&gt;&lt;/object&gt;&lt;object type=&quot;3&quot; unique_id=&quot;21246&quot;&gt;&lt;property id=&quot;20148&quot; value=&quot;5&quot;/&gt;&lt;property id=&quot;20300&quot; value=&quot;Slayt 67&quot;/&gt;&lt;property id=&quot;20302&quot; value=&quot;1&quot;/&gt;&lt;property id=&quot;20303&quot; value=&quot;www.uzaktanegitim.com.tr&quot;/&gt;&lt;property id=&quot;20307&quot; value=&quot;436&quot;/&gt;&lt;property id=&quot;20309&quot; value=&quot;21275&quot;/&gt;&lt;property id=&quot;20312&quot; value=&quot;0&quot;/&gt;&lt;/object&gt;&lt;object type=&quot;3&quot; unique_id=&quot;21247&quot;&gt;&lt;property id=&quot;20148&quot; value=&quot;5&quot;/&gt;&lt;property id=&quot;20300&quot; value=&quot;Slayt 68&quot;/&gt;&lt;property id=&quot;20302&quot; value=&quot;1&quot;/&gt;&lt;property id=&quot;20303&quot; value=&quot;www.uzaktanegitim.com.tr&quot;/&gt;&lt;property id=&quot;20307&quot; value=&quot;437&quot;/&gt;&lt;property id=&quot;20309&quot; value=&quot;21275&quot;/&gt;&lt;property id=&quot;20312&quot; value=&quot;0&quot;/&gt;&lt;/object&gt;&lt;object type=&quot;3&quot; unique_id=&quot;21248&quot;&gt;&lt;property id=&quot;20148&quot; value=&quot;5&quot;/&gt;&lt;property id=&quot;20300&quot; value=&quot;Slayt 69&quot;/&gt;&lt;property id=&quot;20302&quot; value=&quot;1&quot;/&gt;&lt;property id=&quot;20303&quot; value=&quot;www.uzaktanegitim.com.tr&quot;/&gt;&lt;property id=&quot;20307&quot; value=&quot;438&quot;/&gt;&lt;property id=&quot;20309&quot; value=&quot;21275&quot;/&gt;&lt;property id=&quot;20312&quot; value=&quot;0&quot;/&gt;&lt;/object&gt;&lt;object type=&quot;3&quot; unique_id=&quot;21249&quot;&gt;&lt;property id=&quot;20148&quot; value=&quot;5&quot;/&gt;&lt;property id=&quot;20300&quot; value=&quot;Slayt 70&quot;/&gt;&lt;property id=&quot;20302&quot; value=&quot;1&quot;/&gt;&lt;property id=&quot;20303&quot; value=&quot;www.uzaktanegitim.com.tr&quot;/&gt;&lt;property id=&quot;20307&quot; value=&quot;439&quot;/&gt;&lt;property id=&quot;20309&quot; value=&quot;21275&quot;/&gt;&lt;property id=&quot;20312&quot; value=&quot;0&quot;/&gt;&lt;/object&gt;&lt;object type=&quot;3&quot; unique_id=&quot;21250&quot;&gt;&lt;property id=&quot;20148&quot; value=&quot;5&quot;/&gt;&lt;property id=&quot;20300&quot; value=&quot;Slayt 71&quot;/&gt;&lt;property id=&quot;20302&quot; value=&quot;1&quot;/&gt;&lt;property id=&quot;20303&quot; value=&quot;www.uzaktanegitim.com.tr&quot;/&gt;&lt;property id=&quot;20307&quot; value=&quot;440&quot;/&gt;&lt;property id=&quot;20309&quot; value=&quot;21275&quot;/&gt;&lt;property id=&quot;20312&quot; value=&quot;0&quot;/&gt;&lt;/object&gt;&lt;object type=&quot;3&quot; unique_id=&quot;21280&quot;&gt;&lt;property id=&quot;20148&quot; value=&quot;5&quot;/&gt;&lt;property id=&quot;20300&quot; value=&quot;Slayt 1&quot;/&gt;&lt;property id=&quot;20302&quot; value=&quot;1&quot;/&gt;&lt;property id=&quot;20303&quot; value=&quot;www.uzaktanegitim.com.tr&quot;/&gt;&lt;property id=&quot;20307&quot; value=&quot;505&quot;/&gt;&lt;property id=&quot;20309&quot; value=&quot;21275&quot;/&gt;&lt;property id=&quot;20312&quot; value=&quot;0&quot;/&gt;&lt;/object&gt;&lt;object type=&quot;3&quot; unique_id=&quot;21281&quot;&gt;&lt;property id=&quot;20148&quot; value=&quot;5&quot;/&gt;&lt;property id=&quot;20300&quot; value=&quot;Slayt 7&quot;/&gt;&lt;property id=&quot;20302&quot; value=&quot;1&quot;/&gt;&lt;property id=&quot;20303&quot; value=&quot;www.uzaktanegitim.com.tr&quot;/&gt;&lt;property id=&quot;20307&quot; value=&quot;512&quot;/&gt;&lt;property id=&quot;20309&quot; value=&quot;21275&quot;/&gt;&lt;property id=&quot;20312&quot; value=&quot;0&quot;/&gt;&lt;/object&gt;&lt;object type=&quot;3&quot; unique_id=&quot;21282&quot;&gt;&lt;property id=&quot;20148&quot; value=&quot;5&quot;/&gt;&lt;property id=&quot;20300&quot; value=&quot;Slayt 8&quot;/&gt;&lt;property id=&quot;20302&quot; value=&quot;1&quot;/&gt;&lt;property id=&quot;20303&quot; value=&quot;www.uzaktanegitim.com.tr&quot;/&gt;&lt;property id=&quot;20307&quot; value=&quot;515&quot;/&gt;&lt;property id=&quot;20309&quot; value=&quot;21275&quot;/&gt;&lt;property id=&quot;20312&quot; value=&quot;0&quot;/&gt;&lt;/object&gt;&lt;object type=&quot;3&quot; unique_id=&quot;21283&quot;&gt;&lt;property id=&quot;20148&quot; value=&quot;5&quot;/&gt;&lt;property id=&quot;20300&quot; value=&quot;Slayt 9&quot;/&gt;&lt;property id=&quot;20302&quot; value=&quot;1&quot;/&gt;&lt;property id=&quot;20303&quot; value=&quot;www.uzaktanegitim.com.tr&quot;/&gt;&lt;property id=&quot;20307&quot; value=&quot;513&quot;/&gt;&lt;property id=&quot;20309&quot; value=&quot;21275&quot;/&gt;&lt;property id=&quot;20312&quot; value=&quot;0&quot;/&gt;&lt;/object&gt;&lt;object type=&quot;3&quot; unique_id=&quot;21284&quot;&gt;&lt;property id=&quot;20148&quot; value=&quot;5&quot;/&gt;&lt;property id=&quot;20300&quot; value=&quot;Slayt 10&quot;/&gt;&lt;property id=&quot;20302&quot; value=&quot;1&quot;/&gt;&lt;property id=&quot;20303&quot; value=&quot;www.uzaktanegitim.com.tr&quot;/&gt;&lt;property id=&quot;20307&quot; value=&quot;527&quot;/&gt;&lt;property id=&quot;20309&quot; value=&quot;21275&quot;/&gt;&lt;property id=&quot;20312&quot; value=&quot;0&quot;/&gt;&lt;/object&gt;&lt;object type=&quot;3&quot; unique_id=&quot;21285&quot;&gt;&lt;property id=&quot;20148&quot; value=&quot;5&quot;/&gt;&lt;property id=&quot;20300&quot; value=&quot;Slayt 11&quot;/&gt;&lt;property id=&quot;20302&quot; value=&quot;1&quot;/&gt;&lt;property id=&quot;20303&quot; value=&quot;www.uzaktanegitim.com.tr&quot;/&gt;&lt;property id=&quot;20307&quot; value=&quot;514&quot;/&gt;&lt;property id=&quot;20309&quot; value=&quot;21275&quot;/&gt;&lt;property id=&quot;20312&quot; value=&quot;0&quot;/&gt;&lt;/object&gt;&lt;object type=&quot;3&quot; unique_id=&quot;21286&quot;&gt;&lt;property id=&quot;20148&quot; value=&quot;5&quot;/&gt;&lt;property id=&quot;20300&quot; value=&quot;Slayt 12&quot;/&gt;&lt;property id=&quot;20302&quot; value=&quot;1&quot;/&gt;&lt;property id=&quot;20303&quot; value=&quot;www.uzaktanegitim.com.tr&quot;/&gt;&lt;property id=&quot;20307&quot; value=&quot;516&quot;/&gt;&lt;property id=&quot;20309&quot; value=&quot;21275&quot;/&gt;&lt;property id=&quot;20312&quot; value=&quot;0&quot;/&gt;&lt;/object&gt;&lt;object type=&quot;3&quot; unique_id=&quot;21287&quot;&gt;&lt;property id=&quot;20148&quot; value=&quot;5&quot;/&gt;&lt;property id=&quot;20300&quot; value=&quot;Slayt 13&quot;/&gt;&lt;property id=&quot;20302&quot; value=&quot;1&quot;/&gt;&lt;property id=&quot;20303&quot; value=&quot;www.uzaktanegitim.com.tr&quot;/&gt;&lt;property id=&quot;20307&quot; value=&quot;517&quot;/&gt;&lt;property id=&quot;20309&quot; value=&quot;21275&quot;/&gt;&lt;property id=&quot;20312&quot; value=&quot;0&quot;/&gt;&lt;/object&gt;&lt;object type=&quot;3&quot; unique_id=&quot;21288&quot;&gt;&lt;property id=&quot;20148&quot; value=&quot;5&quot;/&gt;&lt;property id=&quot;20300&quot; value=&quot;Slayt 14&quot;/&gt;&lt;property id=&quot;20302&quot; value=&quot;1&quot;/&gt;&lt;property id=&quot;20303&quot; value=&quot;www.uzaktanegitim.com.tr&quot;/&gt;&lt;property id=&quot;20307&quot; value=&quot;528&quot;/&gt;&lt;property id=&quot;20309&quot; value=&quot;21275&quot;/&gt;&lt;property id=&quot;20312&quot; value=&quot;0&quot;/&gt;&lt;/object&gt;&lt;object type=&quot;3&quot; unique_id=&quot;21289&quot;&gt;&lt;property id=&quot;20148&quot; value=&quot;5&quot;/&gt;&lt;property id=&quot;20300&quot; value=&quot;Slayt 15&quot;/&gt;&lt;property id=&quot;20302&quot; value=&quot;1&quot;/&gt;&lt;property id=&quot;20303&quot; value=&quot;www.uzaktanegitim.com.tr&quot;/&gt;&lt;property id=&quot;20307&quot; value=&quot;518&quot;/&gt;&lt;property id=&quot;20309&quot; value=&quot;21275&quot;/&gt;&lt;property id=&quot;20312&quot; value=&quot;0&quot;/&gt;&lt;/object&gt;&lt;object type=&quot;3&quot; unique_id=&quot;21290&quot;&gt;&lt;property id=&quot;20148&quot; value=&quot;5&quot;/&gt;&lt;property id=&quot;20300&quot; value=&quot;Slayt 16&quot;/&gt;&lt;property id=&quot;20302&quot; value=&quot;1&quot;/&gt;&lt;property id=&quot;20303&quot; value=&quot;www.uzaktanegitim.com.tr&quot;/&gt;&lt;property id=&quot;20307&quot; value=&quot;532&quot;/&gt;&lt;property id=&quot;20309&quot; value=&quot;21275&quot;/&gt;&lt;property id=&quot;20312&quot; value=&quot;0&quot;/&gt;&lt;/object&gt;&lt;object type=&quot;3&quot; unique_id=&quot;21291&quot;&gt;&lt;property id=&quot;20148&quot; value=&quot;5&quot;/&gt;&lt;property id=&quot;20300&quot; value=&quot;Slayt 17&quot;/&gt;&lt;property id=&quot;20302&quot; value=&quot;1&quot;/&gt;&lt;property id=&quot;20303&quot; value=&quot;www.uzaktanegitim.com.tr&quot;/&gt;&lt;property id=&quot;20307&quot; value=&quot;519&quot;/&gt;&lt;property id=&quot;20309&quot; value=&quot;21275&quot;/&gt;&lt;property id=&quot;20312&quot; value=&quot;0&quot;/&gt;&lt;/object&gt;&lt;object type=&quot;3&quot; unique_id=&quot;21292&quot;&gt;&lt;property id=&quot;20148&quot; value=&quot;5&quot;/&gt;&lt;property id=&quot;20300&quot; value=&quot;Slayt 18&quot;/&gt;&lt;property id=&quot;20302&quot; value=&quot;1&quot;/&gt;&lt;property id=&quot;20303&quot; value=&quot;www.uzaktanegitim.com.tr&quot;/&gt;&lt;property id=&quot;20307&quot; value=&quot;520&quot;/&gt;&lt;property id=&quot;20309&quot; value=&quot;21275&quot;/&gt;&lt;property id=&quot;20312&quot; value=&quot;0&quot;/&gt;&lt;/object&gt;&lt;object type=&quot;3&quot; unique_id=&quot;21293&quot;&gt;&lt;property id=&quot;20148&quot; value=&quot;5&quot;/&gt;&lt;property id=&quot;20300&quot; value=&quot;Slayt 19&quot;/&gt;&lt;property id=&quot;20302&quot; value=&quot;1&quot;/&gt;&lt;property id=&quot;20303&quot; value=&quot;www.uzaktanegitim.com.tr&quot;/&gt;&lt;property id=&quot;20307&quot; value=&quot;521&quot;/&gt;&lt;property id=&quot;20309&quot; value=&quot;21275&quot;/&gt;&lt;property id=&quot;20312&quot; value=&quot;0&quot;/&gt;&lt;/object&gt;&lt;object type=&quot;3&quot; unique_id=&quot;21294&quot;&gt;&lt;property id=&quot;20148&quot; value=&quot;5&quot;/&gt;&lt;property id=&quot;20300&quot; value=&quot;Slayt 20&quot;/&gt;&lt;property id=&quot;20302&quot; value=&quot;1&quot;/&gt;&lt;property id=&quot;20303&quot; value=&quot;www.uzaktanegitim.com.tr&quot;/&gt;&lt;property id=&quot;20307&quot; value=&quot;522&quot;/&gt;&lt;property id=&quot;20309&quot; value=&quot;21275&quot;/&gt;&lt;property id=&quot;20312&quot; value=&quot;0&quot;/&gt;&lt;/object&gt;&lt;object type=&quot;3&quot; unique_id=&quot;21295&quot;&gt;&lt;property id=&quot;20148&quot; value=&quot;5&quot;/&gt;&lt;property id=&quot;20300&quot; value=&quot;Slayt 21&quot;/&gt;&lt;property id=&quot;20302&quot; value=&quot;1&quot;/&gt;&lt;property id=&quot;20303&quot; value=&quot;www.uzaktanegitim.com.tr&quot;/&gt;&lt;property id=&quot;20307&quot; value=&quot;523&quot;/&gt;&lt;property id=&quot;20309&quot; value=&quot;21275&quot;/&gt;&lt;property id=&quot;20312&quot; value=&quot;0&quot;/&gt;&lt;/object&gt;&lt;object type=&quot;3&quot; unique_id=&quot;21296&quot;&gt;&lt;property id=&quot;20148&quot; value=&quot;5&quot;/&gt;&lt;property id=&quot;20300&quot; value=&quot;Slayt 22 - &amp;quot;Kontrol Listesi&amp;quot;&quot;/&gt;&lt;property id=&quot;20302&quot; value=&quot;1&quot;/&gt;&lt;property id=&quot;20303&quot; value=&quot;www.uzaktanegitim.com.tr&quot;/&gt;&lt;property id=&quot;20307&quot; value=&quot;524&quot;/&gt;&lt;property id=&quot;20309&quot; value=&quot;21275&quot;/&gt;&lt;property id=&quot;20312&quot; value=&quot;0&quot;/&gt;&lt;/object&gt;&lt;object type=&quot;3&quot; unique_id=&quot;21297&quot;&gt;&lt;property id=&quot;20148&quot; value=&quot;5&quot;/&gt;&lt;property id=&quot;20300&quot; value=&quot;Slayt 23&quot;/&gt;&lt;property id=&quot;20302&quot; value=&quot;1&quot;/&gt;&lt;property id=&quot;20303&quot; value=&quot;www.uzaktanegitim.com.tr&quot;/&gt;&lt;property id=&quot;20307&quot; value=&quot;530&quot;/&gt;&lt;property id=&quot;20309&quot; value=&quot;21275&quot;/&gt;&lt;property id=&quot;20312&quot; value=&quot;0&quot;/&gt;&lt;/object&gt;&lt;object type=&quot;3&quot; unique_id=&quot;21298&quot;&gt;&lt;property id=&quot;20148&quot; value=&quot;5&quot;/&gt;&lt;property id=&quot;20300&quot; value=&quot;Slayt 24&quot;/&gt;&lt;property id=&quot;20302&quot; value=&quot;1&quot;/&gt;&lt;property id=&quot;20303&quot; value=&quot;www.uzaktanegitim.com.tr&quot;/&gt;&lt;property id=&quot;20307&quot; value=&quot;531&quot;/&gt;&lt;property id=&quot;20309&quot; value=&quot;21275&quot;/&gt;&lt;property id=&quot;20312&quot; value=&quot;0&quot;/&gt;&lt;/object&gt;&lt;object type=&quot;3&quot; unique_id=&quot;21299&quot;&gt;&lt;property id=&quot;20148&quot; value=&quot;5&quot;/&gt;&lt;property id=&quot;20300&quot; value=&quot;Slayt 25 - &amp;quot;İş – Performans Testleri&amp;quot;&quot;/&gt;&lt;property id=&quot;20302&quot; value=&quot;1&quot;/&gt;&lt;property id=&quot;20303&quot; value=&quot;www.uzaktanegitim.com.tr&quot;/&gt;&lt;property id=&quot;20307&quot; value=&quot;526&quot;/&gt;&lt;property id=&quot;20309&quot; value=&quot;21275&quot;/&gt;&lt;property id=&quot;20312&quot; value=&quot;0&quot;/&gt;&lt;/object&gt;&lt;object type=&quot;3&quot; unique_id=&quot;21300&quot;&gt;&lt;property id=&quot;20148&quot; value=&quot;5&quot;/&gt;&lt;property id=&quot;20300&quot; value=&quot;Slayt 26&quot;/&gt;&lt;property id=&quot;20302&quot; value=&quot;1&quot;/&gt;&lt;property id=&quot;20303&quot; value=&quot;www.uzaktanegitim.com.tr&quot;/&gt;&lt;property id=&quot;20307&quot; value=&quot;525&quot;/&gt;&lt;property id=&quot;20309&quot; value=&quot;21275&quot;/&gt;&lt;property id=&quot;20312&quot; value=&quot;0&quot;/&gt;&lt;/object&gt;&lt;object type=&quot;3&quot; unique_id=&quot;21301&quot;&gt;&lt;property id=&quot;20148&quot; value=&quot;5&quot;/&gt;&lt;property id=&quot;20300&quot; value=&quot;Slayt 27&quot;/&gt;&lt;property id=&quot;20302&quot; value=&quot;1&quot;/&gt;&lt;property id=&quot;20303&quot; value=&quot;www.uzaktanegitim.com.tr&quot;/&gt;&lt;property id=&quot;20307&quot; value=&quot;507&quot;/&gt;&lt;property id=&quot;20309&quot; value=&quot;21275&quot;/&gt;&lt;property id=&quot;20312&quot; value=&quot;0&quot;/&gt;&lt;/object&gt;&lt;object type=&quot;3&quot; unique_id=&quot;21302&quot;&gt;&lt;property id=&quot;20148&quot; value=&quot;5&quot;/&gt;&lt;property id=&quot;20300&quot; value=&quot;Slayt 28&quot;/&gt;&lt;property id=&quot;20302&quot; value=&quot;1&quot;/&gt;&lt;property id=&quot;20303&quot; value=&quot;www.uzaktanegitim.com.tr&quot;/&gt;&lt;property id=&quot;20307&quot; value=&quot;506&quot;/&gt;&lt;property id=&quot;20309&quot; value=&quot;21275&quot;/&gt;&lt;property id=&quot;20312&quot; value=&quot;0&quot;/&gt;&lt;/object&gt;&lt;object type=&quot;3&quot; unique_id=&quot;21303&quot;&gt;&lt;property id=&quot;20148&quot; value=&quot;5&quot;/&gt;&lt;property id=&quot;20300&quot; value=&quot;Slayt 50&quot;/&gt;&lt;property id=&quot;20302&quot; value=&quot;1&quot;/&gt;&lt;property id=&quot;20303&quot; value=&quot;www.uzaktanegitim.com.tr&quot;/&gt;&lt;property id=&quot;20307&quot; value=&quot;467&quot;/&gt;&lt;property id=&quot;20309&quot; value=&quot;21275&quot;/&gt;&lt;property id=&quot;20312&quot; value=&quot;0&quot;/&gt;&lt;/object&gt;&lt;object type=&quot;3&quot; unique_id=&quot;21304&quot;&gt;&lt;property id=&quot;20148&quot; value=&quot;5&quot;/&gt;&lt;property id=&quot;20300&quot; value=&quot;Slayt 51&quot;/&gt;&lt;property id=&quot;20302&quot; value=&quot;1&quot;/&gt;&lt;property id=&quot;20303&quot; value=&quot;www.uzaktanegitim.com.tr&quot;/&gt;&lt;property id=&quot;20307&quot; value=&quot;468&quot;/&gt;&lt;property id=&quot;20309&quot; value=&quot;21275&quot;/&gt;&lt;property id=&quot;20312&quot; value=&quot;0&quot;/&gt;&lt;/object&gt;&lt;object type=&quot;3&quot; unique_id=&quot;21305&quot;&gt;&lt;property id=&quot;20148&quot; value=&quot;5&quot;/&gt;&lt;property id=&quot;20300&quot; value=&quot;Slayt 59&quot;/&gt;&lt;property id=&quot;20302&quot; value=&quot;1&quot;/&gt;&lt;property id=&quot;20303&quot; value=&quot;www.uzaktanegitim.com.tr&quot;/&gt;&lt;property id=&quot;20307&quot; value=&quot;508&quot;/&gt;&lt;property id=&quot;20309&quot; value=&quot;21275&quot;/&gt;&lt;property id=&quot;20312&quot; value=&quot;0&quot;/&gt;&lt;/object&gt;&lt;object type=&quot;3&quot; unique_id=&quot;21306&quot;&gt;&lt;property id=&quot;20148&quot; value=&quot;5&quot;/&gt;&lt;property id=&quot;20300&quot; value=&quot;Slayt 60&quot;/&gt;&lt;property id=&quot;20302&quot; value=&quot;1&quot;/&gt;&lt;property id=&quot;20303&quot; value=&quot;www.uzaktanegitim.com.tr&quot;/&gt;&lt;property id=&quot;20307&quot; value=&quot;509&quot;/&gt;&lt;property id=&quot;20309&quot; value=&quot;21275&quot;/&gt;&lt;property id=&quot;20312&quot; value=&quot;0&quot;/&gt;&lt;/object&gt;&lt;object type=&quot;3&quot; unique_id=&quot;21307&quot;&gt;&lt;property id=&quot;20148&quot; value=&quot;5&quot;/&gt;&lt;property id=&quot;20300&quot; value=&quot;Slayt 62&quot;/&gt;&lt;property id=&quot;20302&quot; value=&quot;1&quot;/&gt;&lt;property id=&quot;20303&quot; value=&quot;www.uzaktanegitim.com.tr&quot;/&gt;&lt;property id=&quot;20307&quot; value=&quot;510&quot;/&gt;&lt;property id=&quot;20309&quot; value=&quot;21275&quot;/&gt;&lt;property id=&quot;20312&quot; value=&quot;0&quot;/&gt;&lt;/object&gt;&lt;object type=&quot;3&quot; unique_id=&quot;21308&quot;&gt;&lt;property id=&quot;20148&quot; value=&quot;5&quot;/&gt;&lt;property id=&quot;20300&quot; value=&quot;Slayt 65&quot;/&gt;&lt;property id=&quot;20302&quot; value=&quot;1&quot;/&gt;&lt;property id=&quot;20303&quot; value=&quot;www.uzaktanegitim.com.tr&quot;/&gt;&lt;property id=&quot;20307&quot; value=&quot;469&quot;/&gt;&lt;property id=&quot;20309&quot; value=&quot;21275&quot;/&gt;&lt;property id=&quot;20312&quot; value=&quot;0&quot;/&gt;&lt;/object&gt;&lt;object type=&quot;3&quot; unique_id=&quot;21309&quot;&gt;&lt;property id=&quot;20148&quot; value=&quot;5&quot;/&gt;&lt;property id=&quot;20300&quot; value=&quot;Slayt 66&quot;/&gt;&lt;property id=&quot;20302&quot; value=&quot;1&quot;/&gt;&lt;property id=&quot;20303&quot; value=&quot;www.uzaktanegitim.com.tr&quot;/&gt;&lt;property id=&quot;20307&quot; value=&quot;475&quot;/&gt;&lt;property id=&quot;20309&quot; value=&quot;21275&quot;/&gt;&lt;property id=&quot;20312&quot; value=&quot;0&quot;/&gt;&lt;/object&gt;&lt;object type=&quot;3&quot; unique_id=&quot;21754&quot;&gt;&lt;property id=&quot;20148&quot; value=&quot;5&quot;/&gt;&lt;property id=&quot;20300&quot; value=&quot;Slayt 3&quot;/&gt;&lt;property id=&quot;20302&quot; value=&quot;1&quot;/&gt;&lt;property id=&quot;20303&quot; value=&quot;www.uzaktanegitim.com.tr&quot;/&gt;&lt;property id=&quot;20307&quot; value=&quot;533&quot;/&gt;&lt;property id=&quot;20309&quot; value=&quot;21275&quot;/&gt;&lt;property id=&quot;20312&quot; value=&quot;0&quot;/&gt;&lt;/object&gt;&lt;object type=&quot;3&quot; unique_id=&quot;21755&quot;&gt;&lt;property id=&quot;20148&quot; value=&quot;5&quot;/&gt;&lt;property id=&quot;20300&quot; value=&quot;Slayt 4&quot;/&gt;&lt;property id=&quot;20302&quot; value=&quot;1&quot;/&gt;&lt;property id=&quot;20303&quot; value=&quot;www.uzaktanegitim.com.tr&quot;/&gt;&lt;property id=&quot;20307&quot; value=&quot;534&quot;/&gt;&lt;property id=&quot;20309&quot; value=&quot;21275&quot;/&gt;&lt;property id=&quot;20312&quot; value=&quot;0&quot;/&gt;&lt;/object&gt;&lt;object type=&quot;3&quot; unique_id=&quot;21756&quot;&gt;&lt;property id=&quot;20148&quot; value=&quot;5&quot;/&gt;&lt;property id=&quot;20300&quot; value=&quot;Slayt 5&quot;/&gt;&lt;property id=&quot;20302&quot; value=&quot;1&quot;/&gt;&lt;property id=&quot;20303&quot; value=&quot;www.uzaktanegitim.com.tr&quot;/&gt;&lt;property id=&quot;20307&quot; value=&quot;535&quot;/&gt;&lt;property id=&quot;20309&quot; value=&quot;21275&quot;/&gt;&lt;property id=&quot;20312&quot; value=&quot;0&quot;/&gt;&lt;/object&gt;&lt;object type=&quot;3&quot; unique_id=&quot;21757&quot;&gt;&lt;property id=&quot;20148&quot; value=&quot;5&quot;/&gt;&lt;property id=&quot;20300&quot; value=&quot;Slayt 6&quot;/&gt;&lt;property id=&quot;20302&quot; value=&quot;1&quot;/&gt;&lt;property id=&quot;20303&quot; value=&quot;www.uzaktanegitim.com.tr&quot;/&gt;&lt;property id=&quot;20307&quot; value=&quot;536&quot;/&gt;&lt;property id=&quot;20309&quot; value=&quot;21275&quot;/&gt;&lt;property id=&quot;20312&quot; value=&quot;0&quot;/&gt;&lt;/object&gt;&lt;/object&gt;&lt;object type=&quot;10&quot; unique_id=&quot;19843&quot;&gt;&lt;object type=&quot;11&quot; unique_id=&quot;19844&quot;&gt;&lt;property id=&quot;20180&quot; value=&quot;0&quot;/&gt;&lt;property id=&quot;20181&quot; value=&quot;4&quot;/&gt;&lt;property id=&quot;20182&quot; value=&quot;0&quot;/&gt;&lt;property id=&quot;20183&quot; value=&quot;1&quot;/&gt;&lt;/object&gt;&lt;object type=&quot;12&quot; unique_id=&quot;19846&quot;&gt;&lt;/object&gt;&lt;/object&gt;&lt;object type=&quot;4&quot; unique_id=&quot;19845&quot;&gt;&lt;object type=&quot;5&quot; unique_id=&quot;21275&quot;&gt;&lt;property id=&quot;20149&quot; value=&quot;www.uzaktanegitim.com.tr&quot;/&gt;&lt;property id=&quot;20159&quot; value=&quot;logo.jpg&quot;/&gt;&lt;/object&gt;&lt;/object&gt;&lt;/object&gt;&lt;/database&gt;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JPGxhbmd1YWdlIGlkPSJ0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TbGF5dCAlbiIvPg0KCQk8IS0tIHN1YnN0aXR1dGlvbjogJW4gPT0gc2xpZGUgbnVtYmVyIC0tPg0KCQk8IS0tIHN1YnN0aXR1dGlvbjogJXQgPT0gdG90YWwgc2xpZGUgY291bnQgLS0+DQoJCTx1aXRleHQgbmFtZT0iU0NSVUJCQVJTVEFUVVNfU0xJREVJTkZPIiB2YWx1ZT0iU2xheXQgJW4gLyAldCB8ICIvPg0KCQk8dWl0ZXh0IG5hbWU9IlNDUlVCQkFSU1RBVFVTX1NUT1BQRUQiIHZhbHVlPSJEdXJkdXJ1bGR1Ii8+DQoJCTx1aXRleHQgbmFtZT0iU0NSVUJCQVJTVEFUVVNfUExBWUlORyIgdmFsdWU9Ik95bmF0xLFsxLF5b3IiLz4NCgkJPHVpdGV4dCBuYW1lPSJTQ1JVQkJBUlNUQVRVU19OT0FVRElPIiB2YWx1ZT0iU2VzIFlvayIvPg0KCQk8dWl0ZXh0IG5hbWU9IlNDUlVCQkFSU1RBVFVTX1ZJRFBMQVlJTkciIHZhbHVlPSJWaWRlbyBPeW5hdMSxbMSxeW9yIi8+DQoJCTx1aXRleHQgbmFtZT0iU0NSVUJCQVJTVEFUVVNfTE9BRElORyIgdmFsdWU9IlnDvGtsZW5peW9yIi8+DQoJCTx1aXRleHQgbmFtZT0iU0NSVUJCQVJTVEFUVVNfQlVGRkVSSU5HIiB2YWx1ZT0iQXJhYmVsbGXEn2UgQWzEsW7EsXlvciIvPg0KCQk8dWl0ZXh0IG5hbWU9IlNDUlVCQkFSU1RBVFVTX1FVRVNUSU9OIiB2YWx1ZT0iU29ydXl1IFlhbsSxdGxhIi8+DQoJCTx1aXRleHQgbmFtZT0iU0NSVUJCQVJTVEFUVVNfUkVWSUVXUVVJWiIgdmFsdWU9IlPEsW5hdiDEsG5jZWxlbml5b3IiLz4NCgkJPCEtLSBzdWJzdGl0dXRpb246ICVtID09IG1pbnV0ZXMgcmVtYWluaW5nIC0tPg0KCQk8IS0tIHN1YnN0aXR1dGlvbjogJXMgPT0gc2Vjb25kcyByZW1haW5pbmcgLS0+DQoJCTx1aXRleHQgbmFtZT0iRUxBUFNFRCIgdmFsdWU9IiVtIERha2lrYSAlcyBTYW5peWUgS2FsZMSxIi8+DQoJCTx1aXRleHQgbmFtZT0iTk9URk9VTkQiIHZhbHVlPSJIZXJoYW5naSBCaXIgxZ5leSBCdWx1bm1hZMSxIi8+DQoJCTx1aXRleHQgbmFtZT0iQVRUQUNITUVOVFMiIHZhbHVlPSJFa2xlci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sSwcnRpYmF0Ii8+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+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+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+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+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+DQoJCTx1aXRleHQgbmFtZT0iTVVURSIgdmFsdWU9IlNlc3NpeiIvPg0KCQk8dWl0ZXh0IG5hbWU9IkRPQ1dSQVBfVElUTEUiIHZhbHVlPSJQcmVzZW50ZXIgRG9zeWEgRWtpIi8+DQoJCTx1aXRleHQgbmFtZT0iRE9DV1JBUF9NU0ciIHZhbHVlPSJCaWxnaXNheWFyxLFtYSBLYXlkZXQiLz4NCgkJPHVpdGV4dCBuYW1lPSJET0NXUkFQX1BST01QVCIgdmFsdWU9IsSwbmRpcm1layBpw6dpbiBUxLFrbGF0xLFuIi8+DQoJPC9sYW5ndWFnZT4NCgk8bGFuZ3VhZ2UgaWQ9InJ1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+Ii8+DQoJCTx1aXRleHQgbmFtZT0iU0NSVUJCQVJTVEFUVVNfUExBWUlORyIgdmFsdWU9ItCS0L7RgdC/0YDQvtC40LfQstC10LTQtdC90LjQtSIvPg0KCQk8dWl0ZXh0IG5hbWU9IlNDUlVCQkFSU1RBVFVTX05PQVVESU8iIHZhbHVlPSLQndC10YIg0LDRg9C00LjQviIvPg0KCQk8dWl0ZXh0IG5hbWU9IlNDUlVCQkFSU1RBVFVTX1ZJRFBMQVlJTkciIHZhbHVlPSLQktC+0YHQv9GA0L7QuNC30LLQtdC00LXQvdC40LUg0LLQuNC00LXQviIvPg0KCQk8dWl0ZXh0IG5hbWU9IlNDUlVCQkFSU1RBVFVTX0xPQURJTkciIHZhbHVlPSLQl9Cw0LPRgNGD0LfQutCwIi8+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+0L/RgNC+0YHQsCIvPg0KCQk8IS0tIHN1YnN0aXR1dGlvbjogJW0gPT0gbWludXRlcyByZW1haW5pbmcgLS0+DQoJCTwhLS0gc3Vic3RpdHV0aW9uOiAlcyA9PSBzZWNvbmRzIHJlbWFpbmluZyAtLT4NCgkJPHVpdGV4dCBuYW1lPSJFTEFQU0VEIiB2YWx1ZT0i0J7RgdGC0LDQu9C+0YHRjCAlbSDQvNC40L0uICVzINGBIi8+DQoJCTx1aXRleHQgbmFtZT0iTk9URk9VTkQiIHZhbHVlPSLQndC40YfQtdCz0L4g0L3QtSDQvdCw0LnQtNC10L3QviIvPg0KCQk8dWl0ZXh0IG5hbWU9IkFUVEFDSE1FTlRTIiB2YWx1ZT0i0JLQu9C+0LbQtdC90LjRjyIvPg0KCQk8IS0tIHN1YnN0aXR1dGlvbjogJXAgPT0gY3VycmVudCBzcGVha2VyJ3MgdGl0bGUgLS0+DQoJCTx1aXRleHQgbmFtZT0iQklPV0lOX1RJVExFIiB2YWx1ZT0i0JHQuNC+0LPRgNCw0YTQuNGPOiAlcCIvPg0KCQk8dWl0ZXh0IG5hbWU9IkJJT0JUTl9USVRMRSIgdmFsdWU9ItCR0LjQvtCz0YDQsNGE0LjRjyIvPg0KCQk8dWl0ZXh0IG5hbWU9IkRJVklERVJCVE5fVElUTEUiIHZhbHVlPSJ8Ii8+DQoJCTx1aXRleHQgbmFtZT0iQ09OVEFDVEJUTl9USVRMRSIgdmFsdWU9ItCa0L7QvdGC0LDQutGCIi8+DQoJCTx1aXRleHQgbmFtZT0iVEFCX1FVSVoiIHZhbHVlPSLQntC/0YDQvtGBIi8+DQoJCTx1aXRleHQgbmFtZT0iVEFCX09VVExJTkUiIHZhbHVlPSLQodGF0LXQvNCwIi8+DQoJCTx1aXRleHQgbmFtZT0iVEFCX1RIVU1CIiB2YWx1ZT0i0JHQtdCz0YPQvdC+0LoiLz4NCgkJPHVpdGV4dCBuYW1lPSJUQUJfTk9URVMiIHZhbHVlPSLQl9Cw0LzQtdGC0LrQuCIvPg0KCQk8dWl0ZXh0IG5hbWU9IlRBQl9TRUFSQ0giIHZhbHVlPSLQn9C+0LjRgdC6Ii8+DQoJCTx1aXRleHQgbmFtZT0iU0xJREVfSEVBRElORyIgdmFsdWU9ItCX0LDQs9C+0LvQvtCy0L7QuiDRgdC70LDQudC00LAiLz4NCgkJPHVpdGV4dCBuYW1lPSJEVVJBVElPTl9IRUFESU5HIiB2YWx1ZT0i0JTQu9C40YIt0YHRgtGMIi8+DQoJCTx1aXRleHQgbmFtZT0iU0VBUkNIX0hFQURJTkciIHZhbHVlPSLQn9C+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+DQoJCTwhLS1xdWl6IHBvZCBhbmQgbWVzc2FnZSBib3ggdGV4dHMtLT4NCgkJPHVpdGV4dCBuYW1lPSJRVUlaUE9EX1FVSVpfQVRURU1QVCIgdmFsdWU9ItCf0L7Qv9GL0YLQutCwINC/0YDQvtC50YLQuCDQvtC/0YDQvtGBOiIvPg0KCQk8dWl0ZXh0IG5hbWU9IlFVSVpQT0RfUVVJWl9BVFRFTVBUX1ZBTFVFIiB2YWx1ZT0iJW4g0LjQtyAldCIvPg0KCQk8dWl0ZXh0IG5hbWU9IlFVSVpQT0RfUVVJWl9TQ09SRSIgdmFsdWU9ItCd0LDQsdGA0LDQvdC+INCx0LDQu9C70L7QsjoiLz4NCgkJPHVpdGV4dCBuYW1lPSJRVUlaUE9EX1FVSVpfUEFTU1NDT1JFIiB2YWx1ZT0i0J/RgNC+0YXQvtC00L3QvtC5INGA0LXQt9GD0LvRjNGC0LDRgjoiLz4NCgkJPHVpdGV4dCBuYW1lPSJRVUlaUE9EX1FVSVpfTUFYU0NPUkUiIHZhbHVlPSLQnNCw0LrRgdC40LzQsNC70YzQvdGL0Lkg0YDQtdC30YPQu9GM0YLQsNGCOiIvPg0KCQk8dWl0ZXh0IG5hbWU9IlFVSVpQT0RfUVVFU0FUTVBUX1NUUiIgdmFsdWU9ItCf0L7Qv9GL0YLQutCwOiAlbiDQuNC3ICV0Ii8+DQoJCTx1aXRleHQgbmFtZT0iUVVJWlBPRF9RVUVTVFlQRV9TVFIiIHZhbHVlPSLQotC40L86ICVzIi8+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+0LvRjNGI0L7QtSDRh9C40YHQu9C+Ii8+DQoJCTx1aXRleHQgbmFtZT0iV0FSTklOR01TR19ZRVNTVFJJTkciIHZhbHVlPSLQlNCwIi8+DQoJCTx1aXRleHQgbmFtZT0iV0FSTklOR01TR19OT1NUUklORyIgdmFsdWU9ItCd0LXRgiIvPg0KCQk8dWl0ZXh0IG5hbWU9IldBUk5JTkdNU0dfVElUTEVTVFJJTkciIHZhbHVlPSLQn9GA0LXQtNGD0L/RgNC10LbQtNC10L3QuNC1INC+INC90LDQstC40LPQsNGG0LjQuCDQsiDQvtC/0YDQvtGB0LUiLz4NCgkJPHVpdGV4dCBuYW1lPSJXQVJOSU5HTVNHX01TR1NUUklORyIgdmFsdWU9ItCSINC+0L/RgNC+0YHQtSDQvtGB0YLQsNC70LjRgdGMINC90LXQvtGC0LLQtdGH0LXQvdC90YvQtSDQstC+0L/RgNC+0YHRiy7QndCw0LbQsNGC0LjQtSDQutC90L7Qv9C60LggJnF1b3Q70JTQsCZxdW90OyDQv9GA0LjQstC10LTQtdGCINC6INC30LDQutGA0YvRgtC40Y4g0L7Qv9GA0L7RgdCwLiDQndCw0LbQsNGC0LjQtSDQutC90L7Qv9C60LggJnF1b3Q70J3QtdGCJnF1b3Q7INC/0YDQvtC00L7Qu9C20LjRgiDQvtC/0YDQvtGBLiIvPg0KCQk8dWl0ZXh0IG5hbWU9IklORk9STUFUSU9OX0gyNjRfRkxBU0hQTEFZRVIiIHZhbHVlPSLQotC10LrRg9GJ0LDRjyDQstC10YDRgdC40Y8g0L/RgNC+0LjQs9GA0YvQstCw0YLQtdC70Y8gRmxhc2ggUGxheWVyLCDRg9GB0YLQsNC90L7QstC70LXQvdC90LDRjyDQvdCwINGN0YLQvtC8INC60L7QvNC/0YzRjtGC0LXRgNC1LCDQvdC1INC/0L7QtNC00LXRgNC20LjQstCw0LXRgiDRjdGC0L4g0LLQuNC00LXQvi4g0KnQtdC70LrQvdC40YLQtSDQsiDQvtCx0LvQsNGB0YLQuCDQstC40LTQtdC+LCDRh9GC0L7QsdGLINC30LDQs9GA0YPQt9C40YLRjCDQv9C+0YHQu9C10LTQvdGO0Y4g0LLQtdGA0YHQuNGOINC/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/QvtC60LDQt9GL0LLQsNGC0Ywg0LLRgNC10LfQutGDINGD0YfQsNGB0YLQvdC40LrQsNC8Ii8+DQoJCTx1aXRleHQgbmFtZT0iTVVURSIgdmFsdWU9ItCe0YLQutC70Y7Rh9C40YLRjCDQt9Cy0YPQuiIvPg0KCQk8dWl0ZXh0IG5hbWU9IkRPQ1dSQVBfVElUTEUiIHZhbHVlPSLQktC70L7QttC10L3QuNC1INCyINGE0LDQudC7IEFkb2JlIFByZXNlbnRlciIvPg0KCQk8dWl0ZXh0IG5hbWU9IkRPQ1dSQVBfTVNHIiB2YWx1ZT0i0KHQvtGF0YDQsNC90LjRgtGMINCyINC/0LDQv9C60YMgJnF1b3Q70JzQvtC5INC60L7QvNC/0YzRjtGC0LXRgCZxdW90OyIvPg0KCQk8dWl0ZXh0IG5hbWU9IkRPQ1dSQVBfUFJPTVBUIiB2YWx1ZT0i0KnQtdC70LrQvdGD0YLRjCDQtNC70Y8g0LfQsNCz0YDRg9C30LrQuCIvPg0KCTwvbGFuZ3VhZ2U+DQo8L2NvbmZpZ3VyYXRpb24+DQo=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4628CB9A-FD69-4133-A396-3B0E92FF4CB6}&quot;/&gt;&lt;filename val=&quot;C:\DOCUME~1\Serkan\LOCALS~1\Temp\PR\data\asimages\{4628CB9A-FD69-4133-A396-3B0E92FF4CB6}.png&quot;/&gt;&lt;hasEffects val=&quot;1&quot;/&gt;&lt;left val=&quot;45&quot;/&gt;&lt;top val=&quot;244.56&quot;/&gt;&lt;width val=&quot;45.36&quot;/&gt;&lt;height val=&quot;45.36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A553886-4935-4903-90EA-4141E9137817}&quot;/&gt;&lt;filename val=&quot;C:\DOCUME~1\Serkan\LOCALS~1\Temp\PR\data\asimages\{FA553886-4935-4903-90EA-4141E9137817}.png&quot;/&gt;&lt;hasEffects val=&quot;1&quot;/&gt;&lt;left val=&quot;45&quot;/&gt;&lt;top val=&quot;419.28&quot;/&gt;&lt;width val=&quot;45.36&quot;/&gt;&lt;height val=&quot;45.36&quot;/&gt;&lt;/ThreeDShape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9170370-A826-423F-A686-400B8EA58F2E}&quot;/&gt;&lt;filename val=&quot;C:\DOCUME~1\Serkan\LOCALS~1\Temp\PR\data\asimages\{C9170370-A826-423F-A686-400B8EA58F2E}.png&quot;/&gt;&lt;hasEffects val=&quot;1&quot;/&gt;&lt;left val=&quot;45&quot;/&gt;&lt;top val=&quot;329.28&quot;/&gt;&lt;width val=&quot;45.36&quot;/&gt;&lt;height val=&quot;45.36&quot;/&gt;&lt;/ThreeDShape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71449A3-7C24-4458-A866-B9962EB7EC44}&quot;/&gt;&lt;filename val=&quot;C:\DOCUME~1\Serkan\LOCALS~1\Temp\PR\data\asimages\{071449A3-7C24-4458-A866-B9962EB7EC44}.png&quot;/&gt;&lt;hasEffects val=&quot;1&quot;/&gt;&lt;left val=&quot;78&quot;/&gt;&lt;top val=&quot;336.72&quot;/&gt;&lt;width val=&quot;210.36&quot;/&gt;&lt;height val=&quot;128.64&quot;/&gt;&lt;/ThreeDShapeInfo&gt;"/>
</p:tagLst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 Klasik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rop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6607</TotalTime>
  <Words>1057</Words>
  <Application>Microsoft Office PowerPoint</Application>
  <PresentationFormat>Ekran Gösterisi (4:3)</PresentationFormat>
  <Paragraphs>190</Paragraphs>
  <Slides>40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3" baseType="lpstr">
      <vt:lpstr>Ofis Teması</vt:lpstr>
      <vt:lpstr>Crop</vt:lpstr>
      <vt:lpstr>Equation</vt:lpstr>
      <vt:lpstr>TEMEL İSTATİSTİK  NORMAL DAĞILIM VE STANDART PUANLAR</vt:lpstr>
      <vt:lpstr>Normal Dağılım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Standart Puanlar </vt:lpstr>
      <vt:lpstr>Standart Puanlar </vt:lpstr>
      <vt:lpstr>PowerPoint Sunusu</vt:lpstr>
      <vt:lpstr>Standart Puanlar </vt:lpstr>
      <vt:lpstr>PowerPoint Sunusu</vt:lpstr>
      <vt:lpstr>PowerPoint Sunusu</vt:lpstr>
      <vt:lpstr>PowerPoint Sunusu</vt:lpstr>
      <vt:lpstr>PowerPoint Sunusu</vt:lpstr>
      <vt:lpstr>T Puanı</vt:lpstr>
      <vt:lpstr>T Puanı</vt:lpstr>
      <vt:lpstr>PowerPoint Sunusu</vt:lpstr>
      <vt:lpstr>PowerPoint Sunusu</vt:lpstr>
      <vt:lpstr>PowerPoint Sunusu</vt:lpstr>
      <vt:lpstr>PowerPoint Sunusu</vt:lpstr>
      <vt:lpstr>Normal dağılım alan ilişkileri ve z tablosu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Örnek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gökçen</dc:creator>
  <cp:lastModifiedBy>UO</cp:lastModifiedBy>
  <cp:revision>490</cp:revision>
  <dcterms:modified xsi:type="dcterms:W3CDTF">2020-10-02T07:03:34Z</dcterms:modified>
</cp:coreProperties>
</file>