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70" r:id="rId2"/>
  </p:sldMasterIdLst>
  <p:notesMasterIdLst>
    <p:notesMasterId r:id="rId68"/>
  </p:notesMasterIdLst>
  <p:sldIdLst>
    <p:sldId id="256" r:id="rId3"/>
    <p:sldId id="323" r:id="rId4"/>
    <p:sldId id="259" r:id="rId5"/>
    <p:sldId id="261" r:id="rId6"/>
    <p:sldId id="262" r:id="rId7"/>
    <p:sldId id="324" r:id="rId8"/>
    <p:sldId id="263" r:id="rId9"/>
    <p:sldId id="264" r:id="rId10"/>
    <p:sldId id="265" r:id="rId11"/>
    <p:sldId id="325" r:id="rId12"/>
    <p:sldId id="266" r:id="rId13"/>
    <p:sldId id="268" r:id="rId14"/>
    <p:sldId id="326" r:id="rId15"/>
    <p:sldId id="270" r:id="rId16"/>
    <p:sldId id="327" r:id="rId17"/>
    <p:sldId id="328" r:id="rId18"/>
    <p:sldId id="269" r:id="rId19"/>
    <p:sldId id="352" r:id="rId20"/>
    <p:sldId id="353" r:id="rId21"/>
    <p:sldId id="274" r:id="rId22"/>
    <p:sldId id="283" r:id="rId23"/>
    <p:sldId id="284" r:id="rId24"/>
    <p:sldId id="282" r:id="rId25"/>
    <p:sldId id="285" r:id="rId26"/>
    <p:sldId id="286" r:id="rId27"/>
    <p:sldId id="354" r:id="rId28"/>
    <p:sldId id="355" r:id="rId29"/>
    <p:sldId id="334" r:id="rId30"/>
    <p:sldId id="333" r:id="rId31"/>
    <p:sldId id="288" r:id="rId32"/>
    <p:sldId id="289" r:id="rId33"/>
    <p:sldId id="290" r:id="rId34"/>
    <p:sldId id="335" r:id="rId35"/>
    <p:sldId id="291" r:id="rId36"/>
    <p:sldId id="336" r:id="rId37"/>
    <p:sldId id="292" r:id="rId38"/>
    <p:sldId id="337" r:id="rId39"/>
    <p:sldId id="338" r:id="rId40"/>
    <p:sldId id="339" r:id="rId41"/>
    <p:sldId id="340" r:id="rId42"/>
    <p:sldId id="341" r:id="rId43"/>
    <p:sldId id="342" r:id="rId44"/>
    <p:sldId id="294" r:id="rId45"/>
    <p:sldId id="296" r:id="rId46"/>
    <p:sldId id="306" r:id="rId47"/>
    <p:sldId id="297" r:id="rId48"/>
    <p:sldId id="343" r:id="rId49"/>
    <p:sldId id="305" r:id="rId50"/>
    <p:sldId id="308" r:id="rId51"/>
    <p:sldId id="309" r:id="rId52"/>
    <p:sldId id="310" r:id="rId53"/>
    <p:sldId id="313" r:id="rId54"/>
    <p:sldId id="311" r:id="rId55"/>
    <p:sldId id="312" r:id="rId56"/>
    <p:sldId id="314" r:id="rId57"/>
    <p:sldId id="315" r:id="rId58"/>
    <p:sldId id="346" r:id="rId59"/>
    <p:sldId id="347" r:id="rId60"/>
    <p:sldId id="348" r:id="rId61"/>
    <p:sldId id="349" r:id="rId62"/>
    <p:sldId id="351" r:id="rId63"/>
    <p:sldId id="319" r:id="rId64"/>
    <p:sldId id="318" r:id="rId65"/>
    <p:sldId id="320" r:id="rId66"/>
    <p:sldId id="322" r:id="rId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F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041" autoAdjust="0"/>
  </p:normalViewPr>
  <p:slideViewPr>
    <p:cSldViewPr>
      <p:cViewPr varScale="1">
        <p:scale>
          <a:sx n="100" d="100"/>
          <a:sy n="100" d="100"/>
        </p:scale>
        <p:origin x="-19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E93A47-772A-4D22-929A-6F378ADAC522}" type="datetimeFigureOut">
              <a:rPr lang="tr-TR" smtClean="0"/>
              <a:t>2.5.2020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4E839B-5ED7-4794-9EE9-AC7AFD08D52D}" type="slidenum">
              <a:rPr lang="tr-TR" smtClean="0"/>
              <a:t>‹#›</a:t>
            </a:fld>
            <a:endParaRPr lang="tr-TR"/>
          </a:p>
        </p:txBody>
      </p:sp>
    </p:spTree>
    <p:extLst>
      <p:ext uri="{BB962C8B-B14F-4D97-AF65-F5344CB8AC3E}">
        <p14:creationId xmlns:p14="http://schemas.microsoft.com/office/powerpoint/2010/main" val="3256150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3D7E0F9-4252-49B5-B911-0DE389C30D37}" type="slidenum">
              <a:rPr lang="tr-TR" altLang="tr-TR"/>
              <a:pPr/>
              <a:t>2</a:t>
            </a:fld>
            <a:endParaRPr lang="tr-TR" altLang="tr-TR"/>
          </a:p>
        </p:txBody>
      </p:sp>
      <p:sp>
        <p:nvSpPr>
          <p:cNvPr id="15363" name="Rectangle 2"/>
          <p:cNvSpPr>
            <a:spLocks noGrp="1" noRot="1" noChangeAspect="1" noChangeArrowheads="1" noTextEdit="1"/>
          </p:cNvSpPr>
          <p:nvPr>
            <p:ph type="sldImg"/>
          </p:nvPr>
        </p:nvSpPr>
        <p:spPr>
          <a:xfrm>
            <a:off x="1139825" y="684213"/>
            <a:ext cx="4578350" cy="3433762"/>
          </a:xfrm>
          <a:ln/>
        </p:spPr>
      </p:sp>
      <p:sp>
        <p:nvSpPr>
          <p:cNvPr id="15364" name="Rectangle 3"/>
          <p:cNvSpPr>
            <a:spLocks noGrp="1" noChangeArrowheads="1"/>
          </p:cNvSpPr>
          <p:nvPr>
            <p:ph type="body" idx="1"/>
          </p:nvPr>
        </p:nvSpPr>
        <p:spPr>
          <a:xfrm>
            <a:off x="913761" y="4344970"/>
            <a:ext cx="5030478" cy="4114289"/>
          </a:xfrm>
          <a:noFill/>
        </p:spPr>
        <p:txBody>
          <a:bodyPr/>
          <a:lstStyle/>
          <a:p>
            <a:pPr eaLnBrk="1" hangingPunct="1"/>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47DCB65-F9FC-496B-BFAF-0001F5BDAB6F}" type="slidenum">
              <a:rPr lang="tr-TR" altLang="tr-TR"/>
              <a:pPr/>
              <a:t>3</a:t>
            </a:fld>
            <a:endParaRPr lang="tr-TR" altLang="tr-T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tr-TR" altLang="tr-TR" dirty="0" smtClean="0"/>
              <a:t>Ölçülecek nitelik karmaşık yapıda olduğunda, araştırma</a:t>
            </a:r>
            <a:r>
              <a:rPr lang="tr-TR" altLang="tr-TR" baseline="0" dirty="0" smtClean="0"/>
              <a:t> yapma, eleştirel düşünme gibi üst düzey düşünme becerilerini içerdiğinde </a:t>
            </a:r>
          </a:p>
          <a:p>
            <a:pPr eaLnBrk="1" hangingPunct="1"/>
            <a:r>
              <a:rPr lang="tr-TR" altLang="tr-TR" baseline="0" dirty="0" smtClean="0"/>
              <a:t>Öğrencilerin öğrendiği bilgi ve becerileri gerçek yaşamda nasıl kullandıklarının gözlemlenmesinde, </a:t>
            </a:r>
          </a:p>
          <a:p>
            <a:pPr eaLnBrk="1" hangingPunct="1"/>
            <a:r>
              <a:rPr lang="tr-TR" altLang="tr-TR" baseline="0" dirty="0" smtClean="0"/>
              <a:t>Öğrenme ürününü oluşturma sürecinin izlenmesi gerektiğinde geleneksel yöntemler yetersiz kalmaktadır.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3D7E0F9-4252-49B5-B911-0DE389C30D37}" type="slidenum">
              <a:rPr lang="tr-TR" altLang="tr-TR"/>
              <a:pPr/>
              <a:t>5</a:t>
            </a:fld>
            <a:endParaRPr lang="tr-TR" altLang="tr-TR"/>
          </a:p>
        </p:txBody>
      </p:sp>
      <p:sp>
        <p:nvSpPr>
          <p:cNvPr id="15363" name="Rectangle 2"/>
          <p:cNvSpPr>
            <a:spLocks noGrp="1" noRot="1" noChangeAspect="1" noChangeArrowheads="1" noTextEdit="1"/>
          </p:cNvSpPr>
          <p:nvPr>
            <p:ph type="sldImg"/>
          </p:nvPr>
        </p:nvSpPr>
        <p:spPr>
          <a:xfrm>
            <a:off x="1139825" y="684213"/>
            <a:ext cx="4578350" cy="3433762"/>
          </a:xfrm>
          <a:ln/>
        </p:spPr>
      </p:sp>
      <p:sp>
        <p:nvSpPr>
          <p:cNvPr id="15364" name="Rectangle 3"/>
          <p:cNvSpPr>
            <a:spLocks noGrp="1" noChangeArrowheads="1"/>
          </p:cNvSpPr>
          <p:nvPr>
            <p:ph type="body" idx="1"/>
          </p:nvPr>
        </p:nvSpPr>
        <p:spPr>
          <a:xfrm>
            <a:off x="913761" y="4344970"/>
            <a:ext cx="5030478" cy="4114289"/>
          </a:xfrm>
          <a:noFill/>
        </p:spPr>
        <p:txBody>
          <a:bodyPr/>
          <a:lstStyle/>
          <a:p>
            <a:pPr eaLnBrk="1" hangingPunct="1"/>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3D7E0F9-4252-49B5-B911-0DE389C30D37}" type="slidenum">
              <a:rPr lang="tr-TR" altLang="tr-TR"/>
              <a:pPr/>
              <a:t>6</a:t>
            </a:fld>
            <a:endParaRPr lang="tr-TR" altLang="tr-TR"/>
          </a:p>
        </p:txBody>
      </p:sp>
      <p:sp>
        <p:nvSpPr>
          <p:cNvPr id="15363" name="Rectangle 2"/>
          <p:cNvSpPr>
            <a:spLocks noGrp="1" noRot="1" noChangeAspect="1" noChangeArrowheads="1" noTextEdit="1"/>
          </p:cNvSpPr>
          <p:nvPr>
            <p:ph type="sldImg"/>
          </p:nvPr>
        </p:nvSpPr>
        <p:spPr>
          <a:xfrm>
            <a:off x="1139825" y="684213"/>
            <a:ext cx="4578350" cy="3433762"/>
          </a:xfrm>
          <a:ln/>
        </p:spPr>
      </p:sp>
      <p:sp>
        <p:nvSpPr>
          <p:cNvPr id="15364" name="Rectangle 3"/>
          <p:cNvSpPr>
            <a:spLocks noGrp="1" noChangeArrowheads="1"/>
          </p:cNvSpPr>
          <p:nvPr>
            <p:ph type="body" idx="1"/>
          </p:nvPr>
        </p:nvSpPr>
        <p:spPr>
          <a:xfrm>
            <a:off x="913761" y="4344970"/>
            <a:ext cx="5030478" cy="4114289"/>
          </a:xfrm>
          <a:noFill/>
        </p:spPr>
        <p:txBody>
          <a:bodyPr/>
          <a:lstStyle/>
          <a:p>
            <a:pPr eaLnBrk="1" hangingPunct="1"/>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71AE4BD1-FF9E-4591-BA97-1D81BA4750B6}" type="slidenum">
              <a:rPr lang="tr-TR" altLang="tr-TR"/>
              <a:pPr/>
              <a:t>8</a:t>
            </a:fld>
            <a:endParaRPr lang="tr-TR" altLang="tr-T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9</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10</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12</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r>
              <a:rPr lang="tr-TR" altLang="tr-TR" b="1" dirty="0" smtClean="0"/>
              <a:t>Yapay PD: Bir öğrenciden haftalık akşam yemeği menüsü oluşturma ve sınırlı bütçeyle belirli yiyecekleri marketten alma sürecinin adımlarını açıklaması istenebilir.</a:t>
            </a:r>
          </a:p>
          <a:p>
            <a:pPr eaLnBrk="1" hangingPunct="1">
              <a:lnSpc>
                <a:spcPct val="130000"/>
              </a:lnSpc>
              <a:buClr>
                <a:srgbClr val="CC0000"/>
              </a:buClr>
              <a:buSzTx/>
            </a:pPr>
            <a:r>
              <a:rPr lang="tr-TR" altLang="tr-TR" sz="1200" b="1" dirty="0" smtClean="0">
                <a:solidFill>
                  <a:srgbClr val="000099"/>
                </a:solidFill>
                <a:latin typeface="Comic Sans MS" pitchFamily="66" charset="0"/>
              </a:rPr>
              <a:t>Bir iş için başvuru mektubu yazınız.</a:t>
            </a:r>
          </a:p>
          <a:p>
            <a:pPr eaLnBrk="1" hangingPunct="1">
              <a:lnSpc>
                <a:spcPct val="130000"/>
              </a:lnSpc>
              <a:buClr>
                <a:srgbClr val="CC0000"/>
              </a:buClr>
              <a:buSzTx/>
            </a:pPr>
            <a:r>
              <a:rPr lang="tr-TR" altLang="tr-TR" sz="1200" b="1" dirty="0" smtClean="0">
                <a:solidFill>
                  <a:srgbClr val="000099"/>
                </a:solidFill>
                <a:latin typeface="Comic Sans MS" pitchFamily="66" charset="0"/>
              </a:rPr>
              <a:t>Çevre kirliliğini anlatan bir resim yapınız.</a:t>
            </a:r>
            <a:r>
              <a:rPr lang="tr-TR" altLang="tr-TR" sz="1100" b="1" dirty="0" smtClean="0">
                <a:solidFill>
                  <a:srgbClr val="000099"/>
                </a:solidFill>
                <a:latin typeface="Comic Sans MS" pitchFamily="66" charset="0"/>
              </a:rPr>
              <a:t> </a:t>
            </a:r>
            <a:r>
              <a:rPr lang="tr-TR" altLang="tr-TR" sz="1100" dirty="0" smtClean="0">
                <a:solidFill>
                  <a:srgbClr val="000099"/>
                </a:solidFill>
                <a:latin typeface="Comic Sans MS" pitchFamily="66" charset="0"/>
                <a:hlinkClick r:id="" action="ppaction://noaction"/>
              </a:rPr>
              <a:t> </a:t>
            </a:r>
            <a:endParaRPr lang="tr-TR" altLang="tr-TR" sz="1100" dirty="0" smtClean="0">
              <a:solidFill>
                <a:srgbClr val="000099"/>
              </a:solidFill>
              <a:latin typeface="Comic Sans MS" pitchFamily="66" charset="0"/>
            </a:endParaRPr>
          </a:p>
          <a:p>
            <a:pPr eaLnBrk="1" hangingPunct="1"/>
            <a:endParaRPr lang="tr-TR" altLang="tr-TR"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13</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4A8A3CD-066C-4B71-9BEC-F78913BEE3B2}" type="slidenum">
              <a:rPr lang="tr-TR" altLang="tr-TR"/>
              <a:pPr/>
              <a:t>14</a:t>
            </a:fld>
            <a:endParaRPr lang="tr-TR" altLang="tr-TR"/>
          </a:p>
        </p:txBody>
      </p:sp>
      <p:sp>
        <p:nvSpPr>
          <p:cNvPr id="44035" name="Rectangle 2"/>
          <p:cNvSpPr>
            <a:spLocks noGrp="1" noRot="1" noChangeAspect="1" noChangeArrowheads="1" noTextEdit="1"/>
          </p:cNvSpPr>
          <p:nvPr>
            <p:ph type="sldImg"/>
          </p:nvPr>
        </p:nvSpPr>
        <p:spPr>
          <a:xfrm>
            <a:off x="1143000" y="684213"/>
            <a:ext cx="4573588" cy="3430587"/>
          </a:xfrm>
          <a:ln/>
        </p:spPr>
      </p:sp>
      <p:sp>
        <p:nvSpPr>
          <p:cNvPr id="44036" name="Rectangle 3"/>
          <p:cNvSpPr>
            <a:spLocks noGrp="1" noChangeArrowheads="1"/>
          </p:cNvSpPr>
          <p:nvPr>
            <p:ph type="body" idx="1"/>
          </p:nvPr>
        </p:nvSpPr>
        <p:spPr>
          <a:xfrm>
            <a:off x="685321" y="4343510"/>
            <a:ext cx="5487358" cy="4115748"/>
          </a:xfrm>
          <a:noFill/>
        </p:spPr>
        <p:txBody>
          <a:bodyPr/>
          <a:lstStyle/>
          <a:p>
            <a:pPr eaLnBrk="1" hangingPunct="1"/>
            <a:endParaRPr lang="tr-TR" alt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15</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AFE8C2AB-6E03-4E07-A080-7E625D7F8E06}" type="slidenum">
              <a:rPr lang="tr-TR" altLang="tr-TR"/>
              <a:pPr/>
              <a:t>16</a:t>
            </a:fld>
            <a:endParaRPr lang="tr-TR" alt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tr-TR" altLang="tr-TR"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4A8A3CD-066C-4B71-9BEC-F78913BEE3B2}" type="slidenum">
              <a:rPr lang="tr-TR" altLang="tr-TR"/>
              <a:pPr/>
              <a:t>17</a:t>
            </a:fld>
            <a:endParaRPr lang="tr-TR" altLang="tr-TR"/>
          </a:p>
        </p:txBody>
      </p:sp>
      <p:sp>
        <p:nvSpPr>
          <p:cNvPr id="44035" name="Rectangle 2"/>
          <p:cNvSpPr>
            <a:spLocks noGrp="1" noRot="1" noChangeAspect="1" noChangeArrowheads="1" noTextEdit="1"/>
          </p:cNvSpPr>
          <p:nvPr>
            <p:ph type="sldImg"/>
          </p:nvPr>
        </p:nvSpPr>
        <p:spPr>
          <a:xfrm>
            <a:off x="1143000" y="684213"/>
            <a:ext cx="4573588" cy="3430587"/>
          </a:xfrm>
          <a:ln/>
        </p:spPr>
      </p:sp>
      <p:sp>
        <p:nvSpPr>
          <p:cNvPr id="44036" name="Rectangle 3"/>
          <p:cNvSpPr>
            <a:spLocks noGrp="1" noChangeArrowheads="1"/>
          </p:cNvSpPr>
          <p:nvPr>
            <p:ph type="body" idx="1"/>
          </p:nvPr>
        </p:nvSpPr>
        <p:spPr>
          <a:xfrm>
            <a:off x="685321" y="4343510"/>
            <a:ext cx="5487358" cy="4115748"/>
          </a:xfrm>
          <a:noFill/>
        </p:spPr>
        <p:txBody>
          <a:bodyPr/>
          <a:lstStyle/>
          <a:p>
            <a:pPr eaLnBrk="1" hangingPunct="1"/>
            <a:endParaRPr lang="tr-TR" alt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B996E496-BDAF-4C38-B243-81E5AA59BF1B}" type="slidenum">
              <a:rPr lang="tr-TR" altLang="tr-TR"/>
              <a:pPr/>
              <a:t>21</a:t>
            </a:fld>
            <a:endParaRPr lang="tr-TR" altLang="tr-TR"/>
          </a:p>
        </p:txBody>
      </p:sp>
      <p:sp>
        <p:nvSpPr>
          <p:cNvPr id="58371" name="Rectangle 2"/>
          <p:cNvSpPr>
            <a:spLocks noGrp="1" noRot="1" noChangeAspect="1" noChangeArrowheads="1" noTextEdit="1"/>
          </p:cNvSpPr>
          <p:nvPr>
            <p:ph type="sldImg"/>
          </p:nvPr>
        </p:nvSpPr>
        <p:spPr>
          <a:xfrm>
            <a:off x="1143000" y="685800"/>
            <a:ext cx="4573588" cy="3430588"/>
          </a:xfrm>
          <a:ln/>
        </p:spPr>
      </p:sp>
      <p:sp>
        <p:nvSpPr>
          <p:cNvPr id="58372" name="Rectangle 3"/>
          <p:cNvSpPr>
            <a:spLocks noGrp="1" noChangeArrowheads="1"/>
          </p:cNvSpPr>
          <p:nvPr>
            <p:ph type="body" idx="1"/>
          </p:nvPr>
        </p:nvSpPr>
        <p:spPr>
          <a:xfrm>
            <a:off x="685321" y="4344969"/>
            <a:ext cx="5487358" cy="4112829"/>
          </a:xfrm>
          <a:noFill/>
        </p:spPr>
        <p:txBody>
          <a:bodyPr/>
          <a:lstStyle/>
          <a:p>
            <a:pPr eaLnBrk="1" hangingPunct="1"/>
            <a:endParaRPr lang="tr-TR" alt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253DFFCC-9349-4AAD-B092-53C692A228CB}" type="slidenum">
              <a:rPr lang="tr-TR" altLang="tr-TR"/>
              <a:pPr/>
              <a:t>22</a:t>
            </a:fld>
            <a:endParaRPr lang="tr-TR" altLang="tr-TR"/>
          </a:p>
        </p:txBody>
      </p:sp>
      <p:sp>
        <p:nvSpPr>
          <p:cNvPr id="60419" name="Rectangle 2"/>
          <p:cNvSpPr>
            <a:spLocks noGrp="1" noRot="1" noChangeAspect="1" noChangeArrowheads="1" noTextEdit="1"/>
          </p:cNvSpPr>
          <p:nvPr>
            <p:ph type="sldImg"/>
          </p:nvPr>
        </p:nvSpPr>
        <p:spPr>
          <a:xfrm>
            <a:off x="1143000" y="685800"/>
            <a:ext cx="4573588" cy="3430588"/>
          </a:xfrm>
          <a:ln/>
        </p:spPr>
      </p:sp>
      <p:sp>
        <p:nvSpPr>
          <p:cNvPr id="60420" name="Rectangle 3"/>
          <p:cNvSpPr>
            <a:spLocks noGrp="1" noChangeArrowheads="1"/>
          </p:cNvSpPr>
          <p:nvPr>
            <p:ph type="body" idx="1"/>
          </p:nvPr>
        </p:nvSpPr>
        <p:spPr>
          <a:xfrm>
            <a:off x="685321" y="4344969"/>
            <a:ext cx="5487358" cy="4112829"/>
          </a:xfrm>
          <a:noFill/>
        </p:spPr>
        <p:txBody>
          <a:bodyPr/>
          <a:lstStyle/>
          <a:p>
            <a:pPr eaLnBrk="1" hangingPunct="1">
              <a:lnSpc>
                <a:spcPct val="90000"/>
              </a:lnSpc>
              <a:buFont typeface="Wingdings" pitchFamily="2" charset="2"/>
              <a:buNone/>
            </a:pPr>
            <a:r>
              <a:rPr lang="tr-TR" altLang="tr-TR" sz="1200" b="1" dirty="0" smtClean="0">
                <a:solidFill>
                  <a:srgbClr val="C00000"/>
                </a:solidFill>
              </a:rPr>
              <a:t>Hatalı Örnek:</a:t>
            </a:r>
          </a:p>
          <a:p>
            <a:pPr eaLnBrk="1" hangingPunct="1">
              <a:lnSpc>
                <a:spcPct val="90000"/>
              </a:lnSpc>
              <a:buFont typeface="Wingdings" pitchFamily="2" charset="2"/>
              <a:buNone/>
            </a:pPr>
            <a:r>
              <a:rPr lang="tr-TR" altLang="tr-TR" dirty="0" smtClean="0">
                <a:solidFill>
                  <a:srgbClr val="000099"/>
                </a:solidFill>
              </a:rPr>
              <a:t>Petrol dünyada en çok hangi bölgelerde bulunur? Petrol kullanılır duruma gelmeden önce hangi işlemlerden geçer? Petrolü yaşamda nerelerde kullanırız. Örneklerle anlatınız.</a:t>
            </a:r>
            <a:endParaRPr lang="tr-TR" altLang="tr-TR" sz="1050" dirty="0" smtClean="0">
              <a:solidFill>
                <a:srgbClr val="000099"/>
              </a:solidFill>
            </a:endParaRPr>
          </a:p>
          <a:p>
            <a:pPr eaLnBrk="1" hangingPunct="1"/>
            <a:endParaRPr lang="tr-TR" altLang="tr-TR"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928342B-A2B0-4DC0-9586-7852D2022E68}" type="slidenum">
              <a:rPr lang="tr-TR" altLang="tr-TR"/>
              <a:pPr/>
              <a:t>23</a:t>
            </a:fld>
            <a:endParaRPr lang="tr-TR" altLang="tr-T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4928342B-A2B0-4DC0-9586-7852D2022E68}" type="slidenum">
              <a:rPr lang="tr-TR" altLang="tr-TR"/>
              <a:pPr/>
              <a:t>24</a:t>
            </a:fld>
            <a:endParaRPr lang="tr-TR" altLang="tr-T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2579"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
        <p:nvSpPr>
          <p:cNvPr id="4" name="3 Slayt Numarası Yer Tutucusu"/>
          <p:cNvSpPr>
            <a:spLocks noGrp="1"/>
          </p:cNvSpPr>
          <p:nvPr>
            <p:ph type="sldNum" sz="quarter" idx="5"/>
          </p:nvPr>
        </p:nvSpPr>
        <p:spPr/>
        <p:txBody>
          <a:bodyPr/>
          <a:lstStyle/>
          <a:p>
            <a:pPr>
              <a:defRPr/>
            </a:pPr>
            <a:fld id="{5A129AF8-C546-44C0-A2D0-70FCE42DBCBD}" type="slidenum">
              <a:rPr lang="tr-TR" smtClean="0"/>
              <a:pPr>
                <a:defRPr/>
              </a:pPr>
              <a:t>44</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Karşılıklı da olabilir her öğrenci herkesi değerlendirecek biçiminde de </a:t>
            </a:r>
            <a:endParaRPr lang="tr-TR" dirty="0"/>
          </a:p>
        </p:txBody>
      </p:sp>
      <p:sp>
        <p:nvSpPr>
          <p:cNvPr id="4" name="Slayt Numarası Yer Tutucusu 3"/>
          <p:cNvSpPr>
            <a:spLocks noGrp="1"/>
          </p:cNvSpPr>
          <p:nvPr>
            <p:ph type="sldNum" sz="quarter" idx="10"/>
          </p:nvPr>
        </p:nvSpPr>
        <p:spPr/>
        <p:txBody>
          <a:bodyPr/>
          <a:lstStyle/>
          <a:p>
            <a:fld id="{6E5D000F-2714-4271-9383-3F4D68EC6DA9}" type="slidenum">
              <a:rPr lang="tr-TR" smtClean="0"/>
              <a:t>53</a:t>
            </a:fld>
            <a:endParaRPr lang="tr-TR"/>
          </a:p>
        </p:txBody>
      </p:sp>
    </p:spTree>
    <p:extLst>
      <p:ext uri="{BB962C8B-B14F-4D97-AF65-F5344CB8AC3E}">
        <p14:creationId xmlns:p14="http://schemas.microsoft.com/office/powerpoint/2010/main" val="2165042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F63C2E3B-3788-461B-BB3C-282A36C08E89}" type="slidenum">
              <a:rPr lang="tr-TR" altLang="tr-TR"/>
              <a:pPr/>
              <a:t>62</a:t>
            </a:fld>
            <a:endParaRPr lang="tr-TR" altLang="tr-T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685321" y="4343510"/>
            <a:ext cx="5487358" cy="4115748"/>
          </a:xfrm>
          <a:noFill/>
        </p:spPr>
        <p:txBody>
          <a:bodyPr/>
          <a:lstStyle/>
          <a:p>
            <a:pPr eaLnBrk="1" hangingPunct="1"/>
            <a:endParaRPr lang="tr-TR" alt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17575">
              <a:defRPr sz="1200">
                <a:solidFill>
                  <a:schemeClr val="tx1"/>
                </a:solidFill>
                <a:latin typeface="Arial" charset="0"/>
              </a:defRPr>
            </a:lvl1pPr>
            <a:lvl2pPr marL="742950" indent="-285750" defTabSz="917575">
              <a:defRPr sz="1200">
                <a:solidFill>
                  <a:schemeClr val="tx1"/>
                </a:solidFill>
                <a:latin typeface="Arial" charset="0"/>
              </a:defRPr>
            </a:lvl2pPr>
            <a:lvl3pPr marL="1143000" indent="-228600" defTabSz="917575">
              <a:defRPr sz="1200">
                <a:solidFill>
                  <a:schemeClr val="tx1"/>
                </a:solidFill>
                <a:latin typeface="Arial" charset="0"/>
              </a:defRPr>
            </a:lvl3pPr>
            <a:lvl4pPr marL="1600200" indent="-228600" defTabSz="917575">
              <a:defRPr sz="1200">
                <a:solidFill>
                  <a:schemeClr val="tx1"/>
                </a:solidFill>
                <a:latin typeface="Arial" charset="0"/>
              </a:defRPr>
            </a:lvl4pPr>
            <a:lvl5pPr marL="2057400" indent="-228600" defTabSz="917575">
              <a:defRPr sz="1200">
                <a:solidFill>
                  <a:schemeClr val="tx1"/>
                </a:solidFill>
                <a:latin typeface="Arial" charset="0"/>
              </a:defRPr>
            </a:lvl5pPr>
            <a:lvl6pPr marL="2514600" indent="-228600" defTabSz="917575" eaLnBrk="0" fontAlgn="base" hangingPunct="0">
              <a:spcBef>
                <a:spcPct val="30000"/>
              </a:spcBef>
              <a:spcAft>
                <a:spcPct val="0"/>
              </a:spcAft>
              <a:defRPr sz="1200">
                <a:solidFill>
                  <a:schemeClr val="tx1"/>
                </a:solidFill>
                <a:latin typeface="Arial" charset="0"/>
              </a:defRPr>
            </a:lvl6pPr>
            <a:lvl7pPr marL="2971800" indent="-228600" defTabSz="917575" eaLnBrk="0" fontAlgn="base" hangingPunct="0">
              <a:spcBef>
                <a:spcPct val="30000"/>
              </a:spcBef>
              <a:spcAft>
                <a:spcPct val="0"/>
              </a:spcAft>
              <a:defRPr sz="1200">
                <a:solidFill>
                  <a:schemeClr val="tx1"/>
                </a:solidFill>
                <a:latin typeface="Arial" charset="0"/>
              </a:defRPr>
            </a:lvl7pPr>
            <a:lvl8pPr marL="3429000" indent="-228600" defTabSz="917575" eaLnBrk="0" fontAlgn="base" hangingPunct="0">
              <a:spcBef>
                <a:spcPct val="30000"/>
              </a:spcBef>
              <a:spcAft>
                <a:spcPct val="0"/>
              </a:spcAft>
              <a:defRPr sz="1200">
                <a:solidFill>
                  <a:schemeClr val="tx1"/>
                </a:solidFill>
                <a:latin typeface="Arial" charset="0"/>
              </a:defRPr>
            </a:lvl8pPr>
            <a:lvl9pPr marL="3886200" indent="-228600" defTabSz="917575" eaLnBrk="0" fontAlgn="base" hangingPunct="0">
              <a:spcBef>
                <a:spcPct val="30000"/>
              </a:spcBef>
              <a:spcAft>
                <a:spcPct val="0"/>
              </a:spcAft>
              <a:defRPr sz="1200">
                <a:solidFill>
                  <a:schemeClr val="tx1"/>
                </a:solidFill>
                <a:latin typeface="Arial" charset="0"/>
              </a:defRPr>
            </a:lvl9pPr>
          </a:lstStyle>
          <a:p>
            <a:fld id="{B8C77815-4E56-41EF-98D0-0995A7806F4B}" type="slidenum">
              <a:rPr lang="tr-TR" altLang="tr-TR"/>
              <a:pPr/>
              <a:t>63</a:t>
            </a:fld>
            <a:endParaRPr lang="tr-TR" altLang="tr-T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685321" y="4343510"/>
            <a:ext cx="5487358" cy="4115748"/>
          </a:xfrm>
          <a:noFill/>
        </p:spPr>
        <p:txBody>
          <a:bodyPr/>
          <a:lstStyle/>
          <a:p>
            <a:pPr eaLnBrk="1" hangingPunct="1"/>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Dik Üçgen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Başlık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17" name="Alt Başlık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grpSp>
        <p:nvGrpSpPr>
          <p:cNvPr id="2" name="Grup 1"/>
          <p:cNvGrpSpPr/>
          <p:nvPr/>
        </p:nvGrpSpPr>
        <p:grpSpPr>
          <a:xfrm>
            <a:off x="-3765" y="4953000"/>
            <a:ext cx="9147765" cy="1912088"/>
            <a:chOff x="-3765" y="4832896"/>
            <a:chExt cx="9147765" cy="2032192"/>
          </a:xfrm>
        </p:grpSpPr>
        <p:sp>
          <p:nvSpPr>
            <p:cNvPr id="7" name="Serbest 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Serbest 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Serbest 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Düz Bağlayıcı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Veri Yer Tutucusu 29"/>
          <p:cNvSpPr>
            <a:spLocks noGrp="1"/>
          </p:cNvSpPr>
          <p:nvPr>
            <p:ph type="dt" sz="half" idx="10"/>
          </p:nvPr>
        </p:nvSpPr>
        <p:spPr/>
        <p:txBody>
          <a:bodyPr/>
          <a:lstStyle>
            <a:lvl1pPr>
              <a:defRPr>
                <a:solidFill>
                  <a:srgbClr val="FFFFFF"/>
                </a:solidFill>
              </a:defRPr>
            </a:lvl1pPr>
            <a:extLst/>
          </a:lstStyle>
          <a:p>
            <a:fld id="{AB374D21-7239-4ED6-9261-4C67453AE894}" type="datetimeFigureOut">
              <a:rPr lang="tr-TR" smtClean="0"/>
              <a:t>2.5.2020</a:t>
            </a:fld>
            <a:endParaRPr lang="tr-TR"/>
          </a:p>
        </p:txBody>
      </p:sp>
      <p:sp>
        <p:nvSpPr>
          <p:cNvPr id="19" name="Altbilgi Yer Tutucusu 18"/>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Slayt Numarası Yer Tutucusu 26"/>
          <p:cNvSpPr>
            <a:spLocks noGrp="1"/>
          </p:cNvSpPr>
          <p:nvPr>
            <p:ph type="sldNum" sz="quarter" idx="12"/>
          </p:nvPr>
        </p:nvSpPr>
        <p:spPr/>
        <p:txBody>
          <a:bodyPr/>
          <a:lstStyle>
            <a:lvl1pPr>
              <a:defRPr>
                <a:solidFill>
                  <a:srgbClr val="FFFFFF"/>
                </a:solidFill>
              </a:defRPr>
            </a:lvl1pPr>
            <a:extLst/>
          </a:lstStyle>
          <a:p>
            <a:fld id="{710416C5-2330-4665-9154-CFA6A6A7E14C}"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10416C5-2330-4665-9154-CFA6A6A7E14C}" type="slidenum">
              <a:rPr lang="tr-TR" smtClean="0"/>
              <a:t>‹#›</a:t>
            </a:fld>
            <a:endParaRPr lang="tr-TR"/>
          </a:p>
        </p:txBody>
      </p:sp>
      <p:sp>
        <p:nvSpPr>
          <p:cNvPr id="7" name="Başlık 6"/>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10416C5-2330-4665-9154-CFA6A6A7E14C}" type="slidenum">
              <a:rPr lang="tr-TR" smtClean="0"/>
              <a:t>‹#›</a:t>
            </a:fld>
            <a:endParaRPr lang="tr-TR"/>
          </a:p>
        </p:txBody>
      </p:sp>
      <p:sp>
        <p:nvSpPr>
          <p:cNvPr id="7" name="Köşeli Çift Ayraç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Köşeli Çift Ayraç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710416C5-2330-4665-9154-CFA6A6A7E14C}" type="slidenum">
              <a:rPr lang="tr-TR" smtClean="0"/>
              <a:t>‹#›</a:t>
            </a:fld>
            <a:endParaRPr lang="tr-TR"/>
          </a:p>
        </p:txBody>
      </p:sp>
      <p:sp>
        <p:nvSpPr>
          <p:cNvPr id="8" name="Başlık 7"/>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8229600" cy="1143000"/>
          </a:xfrm>
        </p:spPr>
        <p:txBody>
          <a:bodyPr anchor="ctr"/>
          <a:lstStyle>
            <a:lvl1pPr>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710416C5-2330-4665-9154-CFA6A6A7E14C}"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Veri Yer Tutucusu 2"/>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710416C5-2330-4665-9154-CFA6A6A7E14C}" type="slidenum">
              <a:rPr lang="tr-TR" smtClean="0"/>
              <a:t>‹#›</a:t>
            </a:fld>
            <a:endParaRPr lang="tr-TR"/>
          </a:p>
        </p:txBody>
      </p:sp>
      <p:sp>
        <p:nvSpPr>
          <p:cNvPr id="6" name="Başlık 5"/>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710416C5-2330-4665-9154-CFA6A6A7E14C}"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a:xfrm>
            <a:off x="6727032" y="6407944"/>
            <a:ext cx="1920240" cy="365760"/>
          </a:xfrm>
        </p:spPr>
        <p:txBody>
          <a:bodyPr/>
          <a:lstStyle>
            <a:extLst/>
          </a:lstStyle>
          <a:p>
            <a:fld id="{AB374D21-7239-4ED6-9261-4C67453AE894}" type="datetimeFigureOut">
              <a:rPr lang="tr-TR" smtClean="0"/>
              <a:t>2.5.2020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710416C5-2330-4665-9154-CFA6A6A7E14C}"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3" name="Resim Yer Tutucus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smtClean="0"/>
              <a:t>Resim eklemek için simgeyi tıklatın</a:t>
            </a:r>
            <a:endParaRPr kumimoji="0" lang="en-US" dirty="0"/>
          </a:p>
        </p:txBody>
      </p:sp>
      <p:sp>
        <p:nvSpPr>
          <p:cNvPr id="5" name="Veri Yer Tutucusu 4"/>
          <p:cNvSpPr>
            <a:spLocks noGrp="1"/>
          </p:cNvSpPr>
          <p:nvPr>
            <p:ph type="dt" sz="half" idx="10"/>
          </p:nvPr>
        </p:nvSpPr>
        <p:spPr/>
        <p:txBody>
          <a:bodyPr/>
          <a:lstStyle>
            <a:lvl1pPr>
              <a:defRPr>
                <a:solidFill>
                  <a:schemeClr val="tx1"/>
                </a:solidFill>
              </a:defRPr>
            </a:lvl1pPr>
            <a:extLst/>
          </a:lstStyle>
          <a:p>
            <a:fld id="{AB374D21-7239-4ED6-9261-4C67453AE894}" type="datetimeFigureOut">
              <a:rPr lang="tr-TR" smtClean="0"/>
              <a:t>2.5.2020</a:t>
            </a:fld>
            <a:endParaRPr lang="tr-TR"/>
          </a:p>
        </p:txBody>
      </p:sp>
      <p:sp>
        <p:nvSpPr>
          <p:cNvPr id="6" name="Altbilgi Yer Tutucusu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Slayt Numarası Yer Tutucusu 6"/>
          <p:cNvSpPr>
            <a:spLocks noGrp="1"/>
          </p:cNvSpPr>
          <p:nvPr>
            <p:ph type="sldNum" sz="quarter" idx="12"/>
          </p:nvPr>
        </p:nvSpPr>
        <p:spPr/>
        <p:txBody>
          <a:bodyPr/>
          <a:lstStyle>
            <a:lvl1pPr>
              <a:defRPr>
                <a:solidFill>
                  <a:schemeClr val="tx1"/>
                </a:solidFill>
              </a:defRPr>
            </a:lvl1pPr>
            <a:extLst/>
          </a:lstStyle>
          <a:p>
            <a:fld id="{710416C5-2330-4665-9154-CFA6A6A7E14C}" type="slidenum">
              <a:rPr lang="tr-TR" smtClean="0"/>
              <a:t>‹#›</a:t>
            </a:fld>
            <a:endParaRPr lang="tr-TR"/>
          </a:p>
        </p:txBody>
      </p:sp>
      <p:sp>
        <p:nvSpPr>
          <p:cNvPr id="2" name="Başlık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smtClean="0"/>
              <a:t>Asıl başlık stili için tıklatın</a:t>
            </a:r>
            <a:endParaRPr kumimoji="0" lang="en-US"/>
          </a:p>
        </p:txBody>
      </p:sp>
      <p:sp>
        <p:nvSpPr>
          <p:cNvPr id="8" name="Serbest 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Serbest 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Dik Üçgen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Düz Bağlayıcı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Köşeli Çift Ayraç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Köşeli Çift Ayraç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1481329"/>
            <a:ext cx="8229600" cy="438607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10416C5-2330-4665-9154-CFA6A6A7E14C}"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44013" y="274640"/>
            <a:ext cx="1777470" cy="5592761"/>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41"/>
            <a:ext cx="6324600" cy="5592760"/>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B374D21-7239-4ED6-9261-4C67453AE894}" type="datetimeFigureOut">
              <a:rPr lang="tr-TR" smtClean="0"/>
              <a:t>2.5.2020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10416C5-2330-4665-9154-CFA6A6A7E14C}"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lipArt Placeholder 3"/>
          <p:cNvSpPr>
            <a:spLocks noGrp="1"/>
          </p:cNvSpPr>
          <p:nvPr>
            <p:ph type="clipArt" sz="half" idx="2"/>
          </p:nvPr>
        </p:nvSpPr>
        <p:spPr>
          <a:xfrm>
            <a:off x="4648200" y="1719263"/>
            <a:ext cx="4038600" cy="4411662"/>
          </a:xfrm>
        </p:spPr>
        <p:txBody>
          <a:bodyPr/>
          <a:lstStyle/>
          <a:p>
            <a:pPr lvl="0"/>
            <a:endParaRPr lang="tr-TR" noProof="0" smtClean="0"/>
          </a:p>
        </p:txBody>
      </p:sp>
      <p:sp>
        <p:nvSpPr>
          <p:cNvPr id="5" name="Rectangle 5"/>
          <p:cNvSpPr>
            <a:spLocks noGrp="1" noChangeArrowheads="1"/>
          </p:cNvSpPr>
          <p:nvPr>
            <p:ph type="dt" sz="half" idx="10"/>
          </p:nvPr>
        </p:nvSpPr>
        <p:spPr>
          <a:ln/>
        </p:spPr>
        <p:txBody>
          <a:bodyPr/>
          <a:lstStyle>
            <a:lvl1pPr>
              <a:defRPr/>
            </a:lvl1pPr>
          </a:lstStyle>
          <a:p>
            <a:pPr>
              <a:defRPr/>
            </a:pPr>
            <a:fld id="{846DBF0E-109A-4B1B-9FFF-0B5E45FD2920}" type="datetime1">
              <a:rPr lang="tr-TR" smtClean="0"/>
              <a:t>2.5.2020</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30545C65-EA1F-40E1-A94E-EBD5501277D5}" type="slidenum">
              <a:rPr lang="tr-TR" altLang="en-US"/>
              <a:pPr/>
              <a:t>‹#›</a:t>
            </a:fld>
            <a:endParaRPr lang="tr-TR" altLang="en-US"/>
          </a:p>
        </p:txBody>
      </p:sp>
    </p:spTree>
    <p:extLst>
      <p:ext uri="{BB962C8B-B14F-4D97-AF65-F5344CB8AC3E}">
        <p14:creationId xmlns:p14="http://schemas.microsoft.com/office/powerpoint/2010/main" val="3178745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5"/>
          <p:cNvSpPr>
            <a:spLocks noGrp="1" noChangeArrowheads="1"/>
          </p:cNvSpPr>
          <p:nvPr>
            <p:ph type="dt" sz="half" idx="10"/>
          </p:nvPr>
        </p:nvSpPr>
        <p:spPr>
          <a:ln/>
        </p:spPr>
        <p:txBody>
          <a:bodyPr/>
          <a:lstStyle>
            <a:lvl1pPr>
              <a:defRPr/>
            </a:lvl1pPr>
          </a:lstStyle>
          <a:p>
            <a:pPr>
              <a:defRPr/>
            </a:pPr>
            <a:fld id="{E9570729-CD59-411E-B06F-337C56D78B12}" type="datetime1">
              <a:rPr lang="tr-TR" smtClean="0"/>
              <a:t>2.5.2020</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5E35BF75-3797-4EFE-93DB-EF5203DA07F3}" type="slidenum">
              <a:rPr lang="tr-TR" altLang="en-US"/>
              <a:pPr/>
              <a:t>‹#›</a:t>
            </a:fld>
            <a:endParaRPr lang="tr-TR" altLang="en-US"/>
          </a:p>
        </p:txBody>
      </p:sp>
    </p:spTree>
    <p:extLst>
      <p:ext uri="{BB962C8B-B14F-4D97-AF65-F5344CB8AC3E}">
        <p14:creationId xmlns:p14="http://schemas.microsoft.com/office/powerpoint/2010/main" val="3953003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86781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56874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60918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93274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2721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94661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39863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09921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86179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8246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2535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erbest 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Serbest 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Dik Üçgen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Düz Bağlayıcı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Başlık Yer Tutucu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tr-TR" smtClean="0"/>
              <a:t>Asıl başlık stili için tıklatın</a:t>
            </a:r>
            <a:endParaRPr kumimoji="0" lang="en-US"/>
          </a:p>
        </p:txBody>
      </p:sp>
      <p:sp>
        <p:nvSpPr>
          <p:cNvPr id="30" name="Metin Yer Tutucus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Veri Yer Tutucusu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B374D21-7239-4ED6-9261-4C67453AE894}" type="datetimeFigureOut">
              <a:rPr lang="tr-TR" smtClean="0"/>
              <a:t>2.5.2020</a:t>
            </a:fld>
            <a:endParaRPr lang="tr-TR"/>
          </a:p>
        </p:txBody>
      </p:sp>
      <p:sp>
        <p:nvSpPr>
          <p:cNvPr id="22" name="Altbilgi Yer Tutucusu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Slayt Numarası Yer Tutucus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0416C5-2330-4665-9154-CFA6A6A7E14C}"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C3D37-FFCE-4683-AE72-6B746FA6A4F5}" type="datetimeFigureOut">
              <a:rPr lang="tr-TR" smtClean="0">
                <a:solidFill>
                  <a:prstClr val="black">
                    <a:tint val="75000"/>
                  </a:prstClr>
                </a:solidFill>
              </a:rPr>
              <a:pPr/>
              <a:t>2.5.2020</a:t>
            </a:fld>
            <a:endParaRPr lang="tr-TR">
              <a:solidFill>
                <a:prstClr val="black">
                  <a:tint val="75000"/>
                </a:prstClr>
              </a:solidFill>
            </a:endParaRP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679F-1D73-4592-9C40-887C03B8582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62389956"/>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683568" y="1484784"/>
            <a:ext cx="7772400" cy="1829761"/>
          </a:xfrm>
        </p:spPr>
        <p:txBody>
          <a:bodyPr/>
          <a:lstStyle/>
          <a:p>
            <a:pPr eaLnBrk="1" hangingPunct="1"/>
            <a:r>
              <a:rPr lang="tr-TR" altLang="tr-TR" sz="2400" dirty="0" smtClean="0">
                <a:solidFill>
                  <a:srgbClr val="000099"/>
                </a:solidFill>
                <a:latin typeface="Comic Sans MS" pitchFamily="66" charset="0"/>
              </a:rPr>
              <a:t>Eğitimde </a:t>
            </a:r>
            <a:r>
              <a:rPr lang="tr-TR" altLang="tr-TR" sz="2400" dirty="0">
                <a:solidFill>
                  <a:srgbClr val="000099"/>
                </a:solidFill>
                <a:latin typeface="Comic Sans MS" pitchFamily="66" charset="0"/>
              </a:rPr>
              <a:t>Kullanılan Ölçme Araç ve Yöntemleri – </a:t>
            </a:r>
            <a:r>
              <a:rPr lang="tr-TR" altLang="tr-TR" sz="2400" dirty="0" smtClean="0">
                <a:solidFill>
                  <a:srgbClr val="000099"/>
                </a:solidFill>
                <a:latin typeface="Comic Sans MS" pitchFamily="66" charset="0"/>
              </a:rPr>
              <a:t>3</a:t>
            </a:r>
            <a:r>
              <a:rPr lang="tr-TR" altLang="tr-TR" sz="2400" dirty="0">
                <a:solidFill>
                  <a:srgbClr val="000099"/>
                </a:solidFill>
                <a:latin typeface="Comic Sans MS" pitchFamily="66" charset="0"/>
              </a:rPr>
              <a:t/>
            </a:r>
            <a:br>
              <a:rPr lang="tr-TR" altLang="tr-TR" sz="2400" dirty="0">
                <a:solidFill>
                  <a:srgbClr val="000099"/>
                </a:solidFill>
                <a:latin typeface="Comic Sans MS" pitchFamily="66" charset="0"/>
              </a:rPr>
            </a:br>
            <a:r>
              <a:rPr lang="tr-TR" altLang="tr-TR" sz="2400" dirty="0">
                <a:solidFill>
                  <a:srgbClr val="000099"/>
                </a:solidFill>
                <a:latin typeface="Comic Sans MS" pitchFamily="66" charset="0"/>
              </a:rPr>
              <a:t>(Süreç </a:t>
            </a:r>
            <a:r>
              <a:rPr lang="tr-TR" altLang="tr-TR" sz="2400" dirty="0" smtClean="0">
                <a:solidFill>
                  <a:srgbClr val="000099"/>
                </a:solidFill>
                <a:latin typeface="Comic Sans MS" pitchFamily="66" charset="0"/>
              </a:rPr>
              <a:t>Odaklı-Tamamlayıcı/Alternatif </a:t>
            </a:r>
            <a:r>
              <a:rPr lang="tr-TR" altLang="tr-TR" sz="2400" dirty="0">
                <a:solidFill>
                  <a:srgbClr val="000099"/>
                </a:solidFill>
                <a:latin typeface="Comic Sans MS" pitchFamily="66" charset="0"/>
              </a:rPr>
              <a:t>Yöntemler)</a:t>
            </a:r>
            <a:br>
              <a:rPr lang="tr-TR" altLang="tr-TR" sz="2400" dirty="0">
                <a:solidFill>
                  <a:srgbClr val="000099"/>
                </a:solidFill>
                <a:latin typeface="Comic Sans MS" pitchFamily="66" charset="0"/>
              </a:rPr>
            </a:br>
            <a:endParaRPr lang="tr-TR" altLang="tr-TR" sz="2400" dirty="0">
              <a:solidFill>
                <a:srgbClr val="000099"/>
              </a:solidFill>
              <a:latin typeface="Comic Sans MS" pitchFamily="66" charset="0"/>
            </a:endParaRPr>
          </a:p>
        </p:txBody>
      </p:sp>
      <p:sp>
        <p:nvSpPr>
          <p:cNvPr id="5" name="Alt Başlık 2"/>
          <p:cNvSpPr txBox="1">
            <a:spLocks noGrp="1"/>
          </p:cNvSpPr>
          <p:nvPr>
            <p:ph type="subTitle" idx="1"/>
          </p:nvPr>
        </p:nvSpPr>
        <p:spPr>
          <a:xfrm>
            <a:off x="755576" y="4077072"/>
            <a:ext cx="7772400" cy="1199704"/>
          </a:xfrm>
          <a:prstGeom prst="rect">
            <a:avLst/>
          </a:prstGeom>
        </p:spPr>
        <p:txBody>
          <a:bodyPr>
            <a:normAutofit fontScale="70000" lnSpcReduction="20000"/>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tr-TR" sz="2400" b="1" dirty="0" smtClean="0">
                <a:solidFill>
                  <a:schemeClr val="tx1"/>
                </a:solidFill>
                <a:latin typeface="Gabriola" pitchFamily="82" charset="0"/>
                <a:cs typeface="Arial" pitchFamily="34" charset="0"/>
              </a:rPr>
              <a:t>Ondokuz Mayıs Üniversitesi </a:t>
            </a:r>
          </a:p>
          <a:p>
            <a:r>
              <a:rPr lang="tr-TR" sz="2400" b="1" dirty="0" smtClean="0">
                <a:solidFill>
                  <a:schemeClr val="tx1"/>
                </a:solidFill>
                <a:latin typeface="Gabriola" pitchFamily="82" charset="0"/>
                <a:cs typeface="Arial" pitchFamily="34" charset="0"/>
              </a:rPr>
              <a:t>Eğitimde Ölçme ve Değerlendirme Anabilim Dalı</a:t>
            </a:r>
          </a:p>
          <a:p>
            <a:r>
              <a:rPr lang="tr-TR" sz="2400" b="1" dirty="0">
                <a:latin typeface="Gabriola" pitchFamily="82" charset="0"/>
                <a:cs typeface="Arial" pitchFamily="34" charset="0"/>
              </a:rPr>
              <a:t>Dr. </a:t>
            </a:r>
            <a:r>
              <a:rPr lang="tr-TR" sz="2400" b="1" dirty="0" err="1">
                <a:latin typeface="Gabriola" pitchFamily="82" charset="0"/>
                <a:cs typeface="Arial" pitchFamily="34" charset="0"/>
              </a:rPr>
              <a:t>Öğr</a:t>
            </a:r>
            <a:r>
              <a:rPr lang="tr-TR" sz="2400" b="1" dirty="0">
                <a:latin typeface="Gabriola" pitchFamily="82" charset="0"/>
                <a:cs typeface="Arial" pitchFamily="34" charset="0"/>
              </a:rPr>
              <a:t>. Üyesi Selda ÖRS ÖZDİL</a:t>
            </a:r>
            <a:endParaRPr lang="tr-TR" sz="2400" b="1" dirty="0"/>
          </a:p>
          <a:p>
            <a:r>
              <a:rPr lang="tr-TR" sz="2400" b="1" dirty="0" smtClean="0">
                <a:solidFill>
                  <a:schemeClr val="tx1"/>
                </a:solidFill>
                <a:latin typeface="Gabriola" pitchFamily="82" charset="0"/>
                <a:cs typeface="Arial" pitchFamily="34" charset="0"/>
              </a:rPr>
              <a:t> </a:t>
            </a:r>
          </a:p>
          <a:p>
            <a:endParaRPr lang="tr-TR" sz="3300" b="1" dirty="0" smtClean="0">
              <a:solidFill>
                <a:schemeClr val="tx1"/>
              </a:solidFill>
              <a:latin typeface="Gabriola" pitchFamily="82" charset="0"/>
              <a:cs typeface="Arial" pitchFamily="34" charset="0"/>
            </a:endParaRPr>
          </a:p>
        </p:txBody>
      </p:sp>
    </p:spTree>
    <p:extLst>
      <p:ext uri="{BB962C8B-B14F-4D97-AF65-F5344CB8AC3E}">
        <p14:creationId xmlns:p14="http://schemas.microsoft.com/office/powerpoint/2010/main" val="4236554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2" name="Rectangle 3"/>
          <p:cNvSpPr>
            <a:spLocks noGrp="1" noChangeArrowheads="1"/>
          </p:cNvSpPr>
          <p:nvPr>
            <p:ph type="body" idx="1"/>
          </p:nvPr>
        </p:nvSpPr>
        <p:spPr>
          <a:xfrm>
            <a:off x="395288" y="1125538"/>
            <a:ext cx="8748712" cy="3240087"/>
          </a:xfrm>
          <a:noFill/>
        </p:spPr>
        <p:txBody>
          <a:bodyPr/>
          <a:lstStyle/>
          <a:p>
            <a:pPr marL="179388" lvl="1" indent="0" eaLnBrk="1" hangingPunct="1">
              <a:lnSpc>
                <a:spcPct val="120000"/>
              </a:lnSpc>
              <a:buClr>
                <a:srgbClr val="000099"/>
              </a:buClr>
              <a:buSzTx/>
              <a:buNone/>
            </a:pPr>
            <a:r>
              <a:rPr lang="tr-TR" altLang="tr-TR" sz="2200" b="1" i="1" dirty="0" smtClean="0">
                <a:solidFill>
                  <a:srgbClr val="FF0000"/>
                </a:solidFill>
                <a:latin typeface="Comic Sans MS" pitchFamily="66" charset="0"/>
              </a:rPr>
              <a:t>Tamamlayıcı ölçme ve değerlendirme</a:t>
            </a:r>
            <a:r>
              <a:rPr lang="tr-TR" altLang="tr-TR" sz="2200" b="1" dirty="0" smtClean="0">
                <a:solidFill>
                  <a:srgbClr val="000099"/>
                </a:solidFill>
                <a:latin typeface="Comic Sans MS" pitchFamily="66" charset="0"/>
              </a:rPr>
              <a:t>, öğretim süreciyle iç içe, anlamlı ve gerçekçi görevlere dayanan, gerçek yaşam koşullarına benzer ortamlarda düzenlenen öğrenmelere odaklanan, öğrencinin aktif olarak değerlendirme sürecinin içinde yer aldığı ölçme ve değerlendirme yaklaşımıdır. </a:t>
            </a:r>
          </a:p>
        </p:txBody>
      </p:sp>
      <p:pic>
        <p:nvPicPr>
          <p:cNvPr id="14343" name="Picture 4" descr="2"/>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771800" y="4077072"/>
            <a:ext cx="345598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22610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body" idx="1"/>
          </p:nvPr>
        </p:nvSpPr>
        <p:spPr>
          <a:xfrm>
            <a:off x="4121762" y="2635250"/>
            <a:ext cx="4105275" cy="1081088"/>
          </a:xfrm>
        </p:spPr>
        <p:txBody>
          <a:bodyPr/>
          <a:lstStyle/>
          <a:p>
            <a:pPr marL="0" indent="0" eaLnBrk="1" hangingPunct="1">
              <a:buSzTx/>
              <a:buFont typeface="Wingdings" pitchFamily="2" charset="2"/>
              <a:buNone/>
            </a:pPr>
            <a:r>
              <a:rPr lang="tr-TR" altLang="tr-TR" sz="3200" b="1" dirty="0" smtClean="0">
                <a:solidFill>
                  <a:srgbClr val="000099"/>
                </a:solidFill>
                <a:latin typeface="Comic Sans MS" pitchFamily="66" charset="0"/>
              </a:rPr>
              <a:t>Klasik yöntemleri</a:t>
            </a:r>
            <a:r>
              <a:rPr lang="tr-TR" altLang="tr-TR" sz="2400" b="1" dirty="0" smtClean="0">
                <a:solidFill>
                  <a:srgbClr val="000099"/>
                </a:solidFill>
                <a:latin typeface="Comic Sans MS" pitchFamily="66" charset="0"/>
              </a:rPr>
              <a:t/>
            </a:r>
            <a:br>
              <a:rPr lang="tr-TR" altLang="tr-TR" sz="2400" b="1" dirty="0" smtClean="0">
                <a:solidFill>
                  <a:srgbClr val="000099"/>
                </a:solidFill>
                <a:latin typeface="Comic Sans MS" pitchFamily="66" charset="0"/>
              </a:rPr>
            </a:br>
            <a:r>
              <a:rPr lang="tr-TR" altLang="tr-TR" sz="2400" b="1" dirty="0" smtClean="0">
                <a:solidFill>
                  <a:schemeClr val="tx2"/>
                </a:solidFill>
                <a:latin typeface="Comic Sans MS" pitchFamily="66" charset="0"/>
              </a:rPr>
              <a:t>(kağıt-kalem testleri)</a:t>
            </a:r>
          </a:p>
        </p:txBody>
      </p:sp>
      <p:sp>
        <p:nvSpPr>
          <p:cNvPr id="9222" name="Rectangle 3"/>
          <p:cNvSpPr>
            <a:spLocks noChangeArrowheads="1"/>
          </p:cNvSpPr>
          <p:nvPr/>
        </p:nvSpPr>
        <p:spPr bwMode="auto">
          <a:xfrm>
            <a:off x="468313" y="1773238"/>
            <a:ext cx="33115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200" b="1">
                <a:solidFill>
                  <a:schemeClr val="tx2"/>
                </a:solidFill>
                <a:latin typeface="Comic Sans MS" pitchFamily="66" charset="0"/>
              </a:rPr>
              <a:t>Odak</a:t>
            </a:r>
            <a:endParaRPr lang="tr-TR" altLang="tr-TR" sz="2800" b="1">
              <a:solidFill>
                <a:srgbClr val="FA3000"/>
              </a:solidFill>
              <a:latin typeface="Comic Sans MS" pitchFamily="66" charset="0"/>
            </a:endParaRPr>
          </a:p>
        </p:txBody>
      </p:sp>
      <p:grpSp>
        <p:nvGrpSpPr>
          <p:cNvPr id="9223" name="Group 14"/>
          <p:cNvGrpSpPr>
            <a:grpSpLocks/>
          </p:cNvGrpSpPr>
          <p:nvPr/>
        </p:nvGrpSpPr>
        <p:grpSpPr bwMode="auto">
          <a:xfrm>
            <a:off x="481013" y="2635250"/>
            <a:ext cx="3298825" cy="2740025"/>
            <a:chOff x="348" y="1251"/>
            <a:chExt cx="2078" cy="1726"/>
          </a:xfrm>
        </p:grpSpPr>
        <p:sp>
          <p:nvSpPr>
            <p:cNvPr id="9227" name="Rectangle 4"/>
            <p:cNvSpPr>
              <a:spLocks noChangeArrowheads="1"/>
            </p:cNvSpPr>
            <p:nvPr/>
          </p:nvSpPr>
          <p:spPr bwMode="auto">
            <a:xfrm>
              <a:off x="348" y="2490"/>
              <a:ext cx="1225"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0850" indent="-450850" eaLnBrk="1" hangingPunct="1">
                <a:spcBef>
                  <a:spcPct val="20000"/>
                </a:spcBef>
                <a:buClr>
                  <a:schemeClr val="tx2"/>
                </a:buClr>
                <a:buFont typeface="Wingdings" pitchFamily="2" charset="2"/>
                <a:buNone/>
              </a:pPr>
              <a:r>
                <a:rPr lang="tr-TR" altLang="tr-TR" sz="3200" b="1" u="sng" dirty="0" smtClean="0">
                  <a:solidFill>
                    <a:schemeClr val="tx2"/>
                  </a:solidFill>
                  <a:latin typeface="Comic Sans MS" pitchFamily="66" charset="0"/>
                </a:rPr>
                <a:t>Süreç</a:t>
              </a:r>
              <a:endParaRPr lang="tr-TR" altLang="tr-TR" sz="3200" b="1" dirty="0">
                <a:solidFill>
                  <a:schemeClr val="tx2"/>
                </a:solidFill>
                <a:latin typeface="Comic Sans MS" pitchFamily="66" charset="0"/>
              </a:endParaRPr>
            </a:p>
          </p:txBody>
        </p:sp>
        <p:sp>
          <p:nvSpPr>
            <p:cNvPr id="9228" name="Rectangle 5"/>
            <p:cNvSpPr>
              <a:spLocks noChangeArrowheads="1"/>
            </p:cNvSpPr>
            <p:nvPr/>
          </p:nvSpPr>
          <p:spPr bwMode="auto">
            <a:xfrm>
              <a:off x="429" y="1251"/>
              <a:ext cx="1271" cy="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Font typeface="Wingdings" pitchFamily="2" charset="2"/>
                <a:buNone/>
              </a:pPr>
              <a:r>
                <a:rPr lang="tr-TR" altLang="tr-TR" sz="3200" b="1" u="sng" dirty="0">
                  <a:solidFill>
                    <a:schemeClr val="tx2"/>
                  </a:solidFill>
                  <a:latin typeface="Comic Sans MS" pitchFamily="66" charset="0"/>
                </a:rPr>
                <a:t>Ürün</a:t>
              </a:r>
              <a:r>
                <a:rPr lang="tr-TR" altLang="tr-TR" sz="3200" b="1" dirty="0">
                  <a:solidFill>
                    <a:srgbClr val="FA3000"/>
                  </a:solidFill>
                  <a:latin typeface="Comic Sans MS" pitchFamily="66" charset="0"/>
                </a:rPr>
                <a:t/>
              </a:r>
              <a:br>
                <a:rPr lang="tr-TR" altLang="tr-TR" sz="3200" b="1" dirty="0">
                  <a:solidFill>
                    <a:srgbClr val="FA3000"/>
                  </a:solidFill>
                  <a:latin typeface="Comic Sans MS" pitchFamily="66" charset="0"/>
                </a:rPr>
              </a:br>
              <a:endParaRPr lang="tr-TR" altLang="tr-TR" sz="3200" b="1" dirty="0">
                <a:solidFill>
                  <a:srgbClr val="FA3000"/>
                </a:solidFill>
                <a:latin typeface="Comic Sans MS" pitchFamily="66" charset="0"/>
              </a:endParaRPr>
            </a:p>
          </p:txBody>
        </p:sp>
        <p:sp>
          <p:nvSpPr>
            <p:cNvPr id="9229" name="AutoShape 6"/>
            <p:cNvSpPr>
              <a:spLocks noChangeArrowheads="1"/>
            </p:cNvSpPr>
            <p:nvPr/>
          </p:nvSpPr>
          <p:spPr bwMode="auto">
            <a:xfrm>
              <a:off x="1383" y="1253"/>
              <a:ext cx="953" cy="36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7 w 21600"/>
                <a:gd name="T13" fmla="*/ 5415 h 21600"/>
                <a:gd name="T14" fmla="*/ 18903 w 21600"/>
                <a:gd name="T15" fmla="*/ 1618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230" name="AutoShape 7"/>
            <p:cNvSpPr>
              <a:spLocks noChangeArrowheads="1"/>
            </p:cNvSpPr>
            <p:nvPr/>
          </p:nvSpPr>
          <p:spPr bwMode="auto">
            <a:xfrm>
              <a:off x="1383" y="2614"/>
              <a:ext cx="1043" cy="36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6 w 21600"/>
                <a:gd name="T13" fmla="*/ 5415 h 21600"/>
                <a:gd name="T14" fmla="*/ 18908 w 21600"/>
                <a:gd name="T15" fmla="*/ 1618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9224" name="Rectangle 8"/>
          <p:cNvSpPr>
            <a:spLocks noChangeArrowheads="1"/>
          </p:cNvSpPr>
          <p:nvPr/>
        </p:nvSpPr>
        <p:spPr bwMode="auto">
          <a:xfrm>
            <a:off x="4140200" y="1773238"/>
            <a:ext cx="30956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200" b="1">
                <a:solidFill>
                  <a:srgbClr val="000099"/>
                </a:solidFill>
                <a:latin typeface="Comic Sans MS" pitchFamily="66" charset="0"/>
              </a:rPr>
              <a:t>Yöntem </a:t>
            </a:r>
          </a:p>
        </p:txBody>
      </p:sp>
      <p:sp>
        <p:nvSpPr>
          <p:cNvPr id="9225" name="Rectangle 9"/>
          <p:cNvSpPr>
            <a:spLocks noChangeArrowheads="1"/>
          </p:cNvSpPr>
          <p:nvPr/>
        </p:nvSpPr>
        <p:spPr bwMode="auto">
          <a:xfrm>
            <a:off x="4173627" y="4799013"/>
            <a:ext cx="4608513" cy="165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Font typeface="Wingdings" pitchFamily="2" charset="2"/>
              <a:buNone/>
            </a:pPr>
            <a:r>
              <a:rPr lang="tr-TR" altLang="tr-TR" sz="2800" b="1" dirty="0">
                <a:solidFill>
                  <a:srgbClr val="000099"/>
                </a:solidFill>
                <a:latin typeface="Comic Sans MS" pitchFamily="66" charset="0"/>
              </a:rPr>
              <a:t>Yeni değerlendirme  yöntemleri </a:t>
            </a:r>
            <a:r>
              <a:rPr lang="tr-TR" altLang="tr-TR" sz="2400" b="1" dirty="0">
                <a:solidFill>
                  <a:schemeClr val="tx2"/>
                </a:solidFill>
                <a:latin typeface="Comic Sans MS" pitchFamily="66" charset="0"/>
              </a:rPr>
              <a:t>(klasik ölçme ve değerlendirme yöntemleri dışında kalan yöntemler)</a:t>
            </a:r>
          </a:p>
        </p:txBody>
      </p:sp>
      <p:sp>
        <p:nvSpPr>
          <p:cNvPr id="9226" name="Rectangle 15"/>
          <p:cNvSpPr>
            <a:spLocks noChangeArrowheads="1"/>
          </p:cNvSpPr>
          <p:nvPr/>
        </p:nvSpPr>
        <p:spPr bwMode="auto">
          <a:xfrm>
            <a:off x="1692275" y="549275"/>
            <a:ext cx="42481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20000"/>
              </a:spcBef>
              <a:buClr>
                <a:schemeClr val="tx2"/>
              </a:buClr>
              <a:buSzPct val="70000"/>
              <a:buFont typeface="Wingdings" pitchFamily="2" charset="2"/>
              <a:buNone/>
            </a:pPr>
            <a:r>
              <a:rPr lang="tr-TR" altLang="tr-TR" sz="3600" b="1">
                <a:solidFill>
                  <a:srgbClr val="000099"/>
                </a:solidFill>
                <a:latin typeface="Comic Sans MS" pitchFamily="66" charset="0"/>
              </a:rPr>
              <a:t>Ölçmede odak</a:t>
            </a:r>
          </a:p>
        </p:txBody>
      </p:sp>
    </p:spTree>
    <p:extLst>
      <p:ext uri="{BB962C8B-B14F-4D97-AF65-F5344CB8AC3E}">
        <p14:creationId xmlns:p14="http://schemas.microsoft.com/office/powerpoint/2010/main" val="315561992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16"/>
          <p:cNvSpPr txBox="1">
            <a:spLocks noChangeArrowheads="1"/>
          </p:cNvSpPr>
          <p:nvPr/>
        </p:nvSpPr>
        <p:spPr bwMode="auto">
          <a:xfrm>
            <a:off x="468313" y="333375"/>
            <a:ext cx="6983412"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800" b="1">
                <a:solidFill>
                  <a:srgbClr val="000080"/>
                </a:solidFill>
                <a:latin typeface="Comic Sans MS" pitchFamily="66" charset="0"/>
              </a:rPr>
              <a:t>Neden yeni değerlendirme yöntemleri? </a:t>
            </a:r>
            <a:endParaRPr lang="tr-TR" altLang="tr-TR" sz="2800" b="1">
              <a:latin typeface="Comic Sans MS" pitchFamily="66" charset="0"/>
            </a:endParaRPr>
          </a:p>
        </p:txBody>
      </p:sp>
      <p:grpSp>
        <p:nvGrpSpPr>
          <p:cNvPr id="13318" name="Group 36"/>
          <p:cNvGrpSpPr>
            <a:grpSpLocks/>
          </p:cNvGrpSpPr>
          <p:nvPr/>
        </p:nvGrpSpPr>
        <p:grpSpPr bwMode="auto">
          <a:xfrm>
            <a:off x="3563938" y="1700213"/>
            <a:ext cx="5329237" cy="2305050"/>
            <a:chOff x="521" y="1117"/>
            <a:chExt cx="4400" cy="2449"/>
          </a:xfrm>
        </p:grpSpPr>
        <p:sp>
          <p:nvSpPr>
            <p:cNvPr id="13326" name="Oval 33"/>
            <p:cNvSpPr>
              <a:spLocks noChangeArrowheads="1"/>
            </p:cNvSpPr>
            <p:nvPr/>
          </p:nvSpPr>
          <p:spPr bwMode="auto">
            <a:xfrm>
              <a:off x="521" y="1117"/>
              <a:ext cx="4400" cy="2449"/>
            </a:xfrm>
            <a:prstGeom prst="ellipse">
              <a:avLst/>
            </a:prstGeom>
            <a:solidFill>
              <a:schemeClr val="bg1"/>
            </a:solidFill>
            <a:ln w="25400"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7" name="Oval 27"/>
            <p:cNvSpPr>
              <a:spLocks noChangeArrowheads="1"/>
            </p:cNvSpPr>
            <p:nvPr/>
          </p:nvSpPr>
          <p:spPr bwMode="auto">
            <a:xfrm>
              <a:off x="703"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8" name="Oval 28"/>
            <p:cNvSpPr>
              <a:spLocks noChangeArrowheads="1"/>
            </p:cNvSpPr>
            <p:nvPr/>
          </p:nvSpPr>
          <p:spPr bwMode="auto">
            <a:xfrm>
              <a:off x="3107"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29" name="Rectangle 29"/>
            <p:cNvSpPr>
              <a:spLocks noChangeArrowheads="1"/>
            </p:cNvSpPr>
            <p:nvPr/>
          </p:nvSpPr>
          <p:spPr bwMode="auto">
            <a:xfrm>
              <a:off x="839" y="2069"/>
              <a:ext cx="1269"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Öğrenme</a:t>
              </a:r>
            </a:p>
          </p:txBody>
        </p:sp>
        <p:sp>
          <p:nvSpPr>
            <p:cNvPr id="13330" name="Rectangle 30"/>
            <p:cNvSpPr>
              <a:spLocks noChangeArrowheads="1"/>
            </p:cNvSpPr>
            <p:nvPr/>
          </p:nvSpPr>
          <p:spPr bwMode="auto">
            <a:xfrm>
              <a:off x="3198" y="2115"/>
              <a:ext cx="145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Değerlendirme </a:t>
              </a:r>
            </a:p>
          </p:txBody>
        </p:sp>
        <p:sp>
          <p:nvSpPr>
            <p:cNvPr id="13331" name="AutoShape 31"/>
            <p:cNvSpPr>
              <a:spLocks noChangeArrowheads="1"/>
            </p:cNvSpPr>
            <p:nvPr/>
          </p:nvSpPr>
          <p:spPr bwMode="auto">
            <a:xfrm>
              <a:off x="1972" y="1434"/>
              <a:ext cx="1769" cy="318"/>
            </a:xfrm>
            <a:prstGeom prst="curvedDownArrow">
              <a:avLst>
                <a:gd name="adj1" fmla="val 111258"/>
                <a:gd name="adj2" fmla="val 222516"/>
                <a:gd name="adj3" fmla="val 33333"/>
              </a:avLst>
            </a:prstGeom>
            <a:solidFill>
              <a:srgbClr val="FF0000"/>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3332" name="AutoShape 32"/>
            <p:cNvSpPr>
              <a:spLocks noChangeArrowheads="1"/>
            </p:cNvSpPr>
            <p:nvPr/>
          </p:nvSpPr>
          <p:spPr bwMode="auto">
            <a:xfrm rot="10800000">
              <a:off x="1836" y="2795"/>
              <a:ext cx="1724" cy="318"/>
            </a:xfrm>
            <a:prstGeom prst="curvedDownArrow">
              <a:avLst>
                <a:gd name="adj1" fmla="val 108428"/>
                <a:gd name="adj2" fmla="val 216855"/>
                <a:gd name="adj3" fmla="val 33333"/>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grpSp>
      <p:sp>
        <p:nvSpPr>
          <p:cNvPr id="13319" name="Text Box 34"/>
          <p:cNvSpPr txBox="1">
            <a:spLocks noChangeArrowheads="1"/>
          </p:cNvSpPr>
          <p:nvPr/>
        </p:nvSpPr>
        <p:spPr bwMode="auto">
          <a:xfrm>
            <a:off x="468313" y="1125538"/>
            <a:ext cx="2735262"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marL="342900" indent="-342900" eaLnBrk="1" hangingPunct="1">
              <a:buFontTx/>
              <a:buAutoNum type="arabicPeriod"/>
            </a:pPr>
            <a:r>
              <a:rPr lang="tr-TR" altLang="tr-TR" sz="2400" b="1">
                <a:solidFill>
                  <a:srgbClr val="000080"/>
                </a:solidFill>
                <a:latin typeface="Comic Sans MS" pitchFamily="66" charset="0"/>
              </a:rPr>
              <a:t>Değerlendirme aynı zamanda bir </a:t>
            </a:r>
          </a:p>
          <a:p>
            <a:pPr marL="342900" indent="-342900" eaLnBrk="1" hangingPunct="1"/>
            <a:r>
              <a:rPr lang="tr-TR" altLang="tr-TR" sz="2400" b="1">
                <a:solidFill>
                  <a:srgbClr val="CC0000"/>
                </a:solidFill>
                <a:latin typeface="Comic Sans MS" pitchFamily="66" charset="0"/>
              </a:rPr>
              <a:t>   öğrenme sürecidir</a:t>
            </a:r>
            <a:r>
              <a:rPr lang="tr-TR" altLang="tr-TR" sz="2400" b="1">
                <a:solidFill>
                  <a:srgbClr val="000080"/>
                </a:solidFill>
                <a:latin typeface="Comic Sans MS" pitchFamily="66" charset="0"/>
              </a:rPr>
              <a:t>.</a:t>
            </a:r>
            <a:endParaRPr lang="tr-TR" altLang="tr-TR" sz="2400" b="1">
              <a:latin typeface="Comic Sans MS" pitchFamily="66" charset="0"/>
            </a:endParaRPr>
          </a:p>
        </p:txBody>
      </p:sp>
      <p:sp>
        <p:nvSpPr>
          <p:cNvPr id="13320" name="Text Box 37"/>
          <p:cNvSpPr txBox="1">
            <a:spLocks noChangeArrowheads="1"/>
          </p:cNvSpPr>
          <p:nvPr/>
        </p:nvSpPr>
        <p:spPr bwMode="auto">
          <a:xfrm>
            <a:off x="611188" y="4724400"/>
            <a:ext cx="2808287"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400" b="1" dirty="0">
                <a:solidFill>
                  <a:srgbClr val="000080"/>
                </a:solidFill>
                <a:latin typeface="Comic Sans MS" pitchFamily="66" charset="0"/>
              </a:rPr>
              <a:t>2. Değerlendirme </a:t>
            </a:r>
          </a:p>
          <a:p>
            <a:pPr eaLnBrk="1" hangingPunct="1"/>
            <a:r>
              <a:rPr lang="tr-TR" altLang="tr-TR" sz="2400" b="1" dirty="0">
                <a:solidFill>
                  <a:srgbClr val="CC0000"/>
                </a:solidFill>
                <a:latin typeface="Comic Sans MS" pitchFamily="66" charset="0"/>
              </a:rPr>
              <a:t>   süreklidir</a:t>
            </a:r>
            <a:r>
              <a:rPr lang="tr-TR" altLang="tr-TR" sz="2400" b="1" dirty="0">
                <a:solidFill>
                  <a:srgbClr val="000080"/>
                </a:solidFill>
                <a:latin typeface="Comic Sans MS" pitchFamily="66" charset="0"/>
              </a:rPr>
              <a:t>.</a:t>
            </a:r>
            <a:endParaRPr lang="tr-TR" altLang="tr-TR" sz="2400" b="1" dirty="0">
              <a:latin typeface="Comic Sans MS" pitchFamily="66" charset="0"/>
            </a:endParaRPr>
          </a:p>
        </p:txBody>
      </p:sp>
      <p:sp>
        <p:nvSpPr>
          <p:cNvPr id="13321" name="Line 40"/>
          <p:cNvSpPr>
            <a:spLocks noChangeShapeType="1"/>
          </p:cNvSpPr>
          <p:nvPr/>
        </p:nvSpPr>
        <p:spPr bwMode="auto">
          <a:xfrm flipV="1">
            <a:off x="4500563" y="5445125"/>
            <a:ext cx="3959225" cy="0"/>
          </a:xfrm>
          <a:prstGeom prst="line">
            <a:avLst/>
          </a:prstGeom>
          <a:noFill/>
          <a:ln w="50800" cap="sq">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2" name="Line 42"/>
          <p:cNvSpPr>
            <a:spLocks noChangeShapeType="1"/>
          </p:cNvSpPr>
          <p:nvPr/>
        </p:nvSpPr>
        <p:spPr bwMode="auto">
          <a:xfrm>
            <a:off x="4787900" y="4941888"/>
            <a:ext cx="0" cy="466725"/>
          </a:xfrm>
          <a:prstGeom prst="line">
            <a:avLst/>
          </a:prstGeom>
          <a:noFill/>
          <a:ln w="25400" cap="sq">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3" name="Line 43"/>
          <p:cNvSpPr>
            <a:spLocks noChangeShapeType="1"/>
          </p:cNvSpPr>
          <p:nvPr/>
        </p:nvSpPr>
        <p:spPr bwMode="auto">
          <a:xfrm>
            <a:off x="8027988" y="5013325"/>
            <a:ext cx="0" cy="466725"/>
          </a:xfrm>
          <a:prstGeom prst="line">
            <a:avLst/>
          </a:prstGeom>
          <a:noFill/>
          <a:ln w="25400" cap="sq">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4" name="Line 44"/>
          <p:cNvSpPr>
            <a:spLocks noChangeShapeType="1"/>
          </p:cNvSpPr>
          <p:nvPr/>
        </p:nvSpPr>
        <p:spPr bwMode="auto">
          <a:xfrm>
            <a:off x="5003800" y="5229225"/>
            <a:ext cx="2898775" cy="0"/>
          </a:xfrm>
          <a:prstGeom prst="line">
            <a:avLst/>
          </a:prstGeom>
          <a:noFill/>
          <a:ln w="25400" cap="sq">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3325" name="Text Box 45"/>
          <p:cNvSpPr txBox="1">
            <a:spLocks noChangeArrowheads="1"/>
          </p:cNvSpPr>
          <p:nvPr/>
        </p:nvSpPr>
        <p:spPr bwMode="auto">
          <a:xfrm>
            <a:off x="4932363" y="4797425"/>
            <a:ext cx="258445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3000">
                <a:solidFill>
                  <a:schemeClr val="tx1"/>
                </a:solidFill>
                <a:latin typeface="Arial" charset="0"/>
              </a:defRPr>
            </a:lvl1pPr>
            <a:lvl2pPr marL="742950" indent="-285750">
              <a:defRPr sz="2600">
                <a:solidFill>
                  <a:schemeClr val="tx1"/>
                </a:solidFill>
                <a:latin typeface="Arial" charset="0"/>
              </a:defRPr>
            </a:lvl2pPr>
            <a:lvl3pPr marL="1143000" indent="-228600">
              <a:defRPr sz="23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hangingPunct="0">
              <a:defRPr sz="2000">
                <a:solidFill>
                  <a:schemeClr val="tx1"/>
                </a:solidFill>
                <a:latin typeface="Arial" charset="0"/>
              </a:defRPr>
            </a:lvl6pPr>
            <a:lvl7pPr marL="2971800" indent="-228600" eaLnBrk="0" hangingPunct="0">
              <a:defRPr sz="2000">
                <a:solidFill>
                  <a:schemeClr val="tx1"/>
                </a:solidFill>
                <a:latin typeface="Arial" charset="0"/>
              </a:defRPr>
            </a:lvl7pPr>
            <a:lvl8pPr marL="3429000" indent="-228600" eaLnBrk="0" hangingPunct="0">
              <a:defRPr sz="2000">
                <a:solidFill>
                  <a:schemeClr val="tx1"/>
                </a:solidFill>
                <a:latin typeface="Arial" charset="0"/>
              </a:defRPr>
            </a:lvl8pPr>
            <a:lvl9pPr marL="3886200" indent="-228600" eaLnBrk="0" hangingPunct="0">
              <a:defRPr sz="2000">
                <a:solidFill>
                  <a:schemeClr val="tx1"/>
                </a:solidFill>
                <a:latin typeface="Arial" charset="0"/>
              </a:defRPr>
            </a:lvl9pPr>
          </a:lstStyle>
          <a:p>
            <a:pPr eaLnBrk="1" hangingPunct="1"/>
            <a:r>
              <a:rPr lang="tr-TR" altLang="tr-TR" sz="2000" b="1" dirty="0">
                <a:solidFill>
                  <a:srgbClr val="000080"/>
                </a:solidFill>
                <a:latin typeface="Comic Sans MS" pitchFamily="66" charset="0"/>
              </a:rPr>
              <a:t>İzleme-Betimleme</a:t>
            </a:r>
            <a:endParaRPr lang="tr-TR" altLang="tr-TR" sz="2000" b="1" dirty="0">
              <a:latin typeface="Comic Sans MS" pitchFamily="66" charset="0"/>
            </a:endParaRPr>
          </a:p>
        </p:txBody>
      </p:sp>
    </p:spTree>
    <p:extLst>
      <p:ext uri="{BB962C8B-B14F-4D97-AF65-F5344CB8AC3E}">
        <p14:creationId xmlns:p14="http://schemas.microsoft.com/office/powerpoint/2010/main" val="42802101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Rectangle 2"/>
          <p:cNvSpPr>
            <a:spLocks noChangeArrowheads="1"/>
          </p:cNvSpPr>
          <p:nvPr/>
        </p:nvSpPr>
        <p:spPr bwMode="auto">
          <a:xfrm>
            <a:off x="468313" y="333375"/>
            <a:ext cx="66643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9388" lvl="1" eaLnBrk="1" hangingPunct="1">
              <a:spcBef>
                <a:spcPct val="20000"/>
              </a:spcBef>
              <a:buClr>
                <a:srgbClr val="CC0000"/>
              </a:buClr>
              <a:buFont typeface="Wingdings" pitchFamily="2" charset="2"/>
              <a:buNone/>
            </a:pPr>
            <a:r>
              <a:rPr lang="tr-TR" altLang="tr-TR" sz="2800" b="1" dirty="0">
                <a:solidFill>
                  <a:srgbClr val="000099"/>
                </a:solidFill>
                <a:latin typeface="Comic Sans MS" pitchFamily="66" charset="0"/>
              </a:rPr>
              <a:t>Neden... </a:t>
            </a:r>
            <a:endParaRPr lang="tr-TR" altLang="tr-TR" sz="2400" b="1" dirty="0">
              <a:solidFill>
                <a:srgbClr val="000099"/>
              </a:solidFill>
              <a:latin typeface="Comic Sans MS" pitchFamily="66" charset="0"/>
            </a:endParaRPr>
          </a:p>
        </p:txBody>
      </p:sp>
      <p:sp>
        <p:nvSpPr>
          <p:cNvPr id="14342" name="Rectangle 3"/>
          <p:cNvSpPr>
            <a:spLocks noGrp="1" noChangeArrowheads="1"/>
          </p:cNvSpPr>
          <p:nvPr>
            <p:ph type="body" idx="1"/>
          </p:nvPr>
        </p:nvSpPr>
        <p:spPr>
          <a:xfrm>
            <a:off x="468313" y="1340768"/>
            <a:ext cx="8748712" cy="4320480"/>
          </a:xfrm>
          <a:noFill/>
        </p:spPr>
        <p:txBody>
          <a:bodyPr>
            <a:normAutofit fontScale="92500" lnSpcReduction="10000"/>
          </a:bodyPr>
          <a:lstStyle/>
          <a:p>
            <a:pPr marL="674688" lvl="1" indent="-495300" eaLnBrk="1" hangingPunct="1">
              <a:lnSpc>
                <a:spcPct val="120000"/>
              </a:lnSpc>
              <a:buClr>
                <a:srgbClr val="000099"/>
              </a:buClr>
              <a:buSzTx/>
              <a:buFont typeface="Wingdings" pitchFamily="2" charset="2"/>
              <a:buAutoNum type="arabicPeriod" startAt="3"/>
            </a:pPr>
            <a:r>
              <a:rPr lang="tr-TR" altLang="tr-TR" sz="2200" b="1" dirty="0" smtClean="0">
                <a:solidFill>
                  <a:srgbClr val="CC0000"/>
                </a:solidFill>
                <a:latin typeface="Comic Sans MS" pitchFamily="66" charset="0"/>
              </a:rPr>
              <a:t>Üst düzey zihinsel becerileri</a:t>
            </a:r>
            <a:r>
              <a:rPr lang="tr-TR" altLang="tr-TR" sz="2200" b="1" dirty="0" smtClean="0">
                <a:solidFill>
                  <a:srgbClr val="000099"/>
                </a:solidFill>
                <a:latin typeface="Comic Sans MS" pitchFamily="66" charset="0"/>
              </a:rPr>
              <a:t> değerlendirmede </a:t>
            </a:r>
            <a:br>
              <a:rPr lang="tr-TR" altLang="tr-TR" sz="2200" b="1" dirty="0" smtClean="0">
                <a:solidFill>
                  <a:srgbClr val="000099"/>
                </a:solidFill>
                <a:latin typeface="Comic Sans MS" pitchFamily="66" charset="0"/>
              </a:rPr>
            </a:br>
            <a:r>
              <a:rPr lang="tr-TR" altLang="tr-TR" sz="2200" b="1" dirty="0" smtClean="0">
                <a:solidFill>
                  <a:srgbClr val="000099"/>
                </a:solidFill>
                <a:latin typeface="Comic Sans MS" pitchFamily="66" charset="0"/>
              </a:rPr>
              <a:t>daha etkilidir.</a:t>
            </a:r>
          </a:p>
          <a:p>
            <a:pPr marL="674688" lvl="1" indent="-495300" eaLnBrk="1" hangingPunct="1">
              <a:lnSpc>
                <a:spcPct val="120000"/>
              </a:lnSpc>
              <a:buClr>
                <a:srgbClr val="000099"/>
              </a:buClr>
              <a:buSzTx/>
              <a:buFont typeface="Wingdings" pitchFamily="2" charset="2"/>
              <a:buAutoNum type="arabicPeriod" startAt="3"/>
            </a:pPr>
            <a:r>
              <a:rPr lang="tr-TR" altLang="tr-TR" sz="2200" b="1" dirty="0">
                <a:solidFill>
                  <a:srgbClr val="000099"/>
                </a:solidFill>
                <a:latin typeface="Comic Sans MS" pitchFamily="66" charset="0"/>
              </a:rPr>
              <a:t>Değerlendirmede</a:t>
            </a:r>
            <a:r>
              <a:rPr lang="tr-TR" altLang="tr-TR" sz="2200" b="1" dirty="0" smtClean="0">
                <a:solidFill>
                  <a:srgbClr val="CC0000"/>
                </a:solidFill>
                <a:latin typeface="Comic Sans MS" pitchFamily="66" charset="0"/>
              </a:rPr>
              <a:t> çeşitlilik</a:t>
            </a:r>
            <a:r>
              <a:rPr lang="tr-TR" altLang="tr-TR" sz="2200" b="1" dirty="0" smtClean="0">
                <a:solidFill>
                  <a:srgbClr val="000099"/>
                </a:solidFill>
                <a:latin typeface="Comic Sans MS" pitchFamily="66" charset="0"/>
              </a:rPr>
              <a:t> (öz-akran-öğretmen) vardır.</a:t>
            </a:r>
          </a:p>
          <a:p>
            <a:pPr marL="674688" lvl="1" indent="-495300" eaLnBrk="1" hangingPunct="1">
              <a:lnSpc>
                <a:spcPct val="120000"/>
              </a:lnSpc>
              <a:buClr>
                <a:srgbClr val="000099"/>
              </a:buClr>
              <a:buSzTx/>
              <a:buFont typeface="Wingdings" pitchFamily="2" charset="2"/>
              <a:buAutoNum type="arabicPeriod" startAt="3"/>
            </a:pPr>
            <a:r>
              <a:rPr lang="tr-TR" altLang="tr-TR" sz="2200" b="1" dirty="0" smtClean="0">
                <a:solidFill>
                  <a:srgbClr val="000099"/>
                </a:solidFill>
                <a:latin typeface="Comic Sans MS" pitchFamily="66" charset="0"/>
              </a:rPr>
              <a:t>Ne öğrendiklerinin yanında </a:t>
            </a:r>
            <a:r>
              <a:rPr lang="tr-TR" altLang="tr-TR" sz="2200" b="1" dirty="0">
                <a:solidFill>
                  <a:srgbClr val="CC0000"/>
                </a:solidFill>
                <a:latin typeface="Comic Sans MS" pitchFamily="66" charset="0"/>
              </a:rPr>
              <a:t>öğrendiklerini nasıl kullandıkları</a:t>
            </a:r>
            <a:r>
              <a:rPr lang="tr-TR" altLang="tr-TR" sz="2200" b="1" dirty="0" smtClean="0">
                <a:solidFill>
                  <a:srgbClr val="000099"/>
                </a:solidFill>
                <a:latin typeface="Comic Sans MS" pitchFamily="66" charset="0"/>
              </a:rPr>
              <a:t> da önemlidir.</a:t>
            </a:r>
          </a:p>
          <a:p>
            <a:pPr marL="674688" lvl="1" indent="-495300" eaLnBrk="1" hangingPunct="1">
              <a:lnSpc>
                <a:spcPct val="120000"/>
              </a:lnSpc>
              <a:buClr>
                <a:srgbClr val="000099"/>
              </a:buClr>
              <a:buSzTx/>
              <a:buFont typeface="Wingdings" pitchFamily="2" charset="2"/>
              <a:buAutoNum type="arabicPeriod" startAt="3"/>
            </a:pPr>
            <a:r>
              <a:rPr lang="tr-TR" altLang="tr-TR" sz="2200" b="1" dirty="0" smtClean="0">
                <a:solidFill>
                  <a:srgbClr val="000099"/>
                </a:solidFill>
                <a:latin typeface="Comic Sans MS" pitchFamily="66" charset="0"/>
              </a:rPr>
              <a:t>Öğrencinin </a:t>
            </a:r>
            <a:r>
              <a:rPr lang="tr-TR" altLang="tr-TR" sz="2200" b="1" dirty="0">
                <a:solidFill>
                  <a:srgbClr val="CC0000"/>
                </a:solidFill>
                <a:latin typeface="Comic Sans MS" pitchFamily="66" charset="0"/>
              </a:rPr>
              <a:t>gelişimi, çabası </a:t>
            </a:r>
            <a:r>
              <a:rPr lang="tr-TR" altLang="tr-TR" sz="2200" b="1" dirty="0" smtClean="0">
                <a:solidFill>
                  <a:srgbClr val="000099"/>
                </a:solidFill>
                <a:latin typeface="Comic Sans MS" pitchFamily="66" charset="0"/>
              </a:rPr>
              <a:t>önemlidir</a:t>
            </a:r>
            <a:r>
              <a:rPr lang="tr-TR" altLang="tr-TR" sz="2200" b="1" dirty="0" smtClean="0">
                <a:solidFill>
                  <a:srgbClr val="000099"/>
                </a:solidFill>
                <a:latin typeface="Comic Sans MS" pitchFamily="66" charset="0"/>
              </a:rPr>
              <a:t>.</a:t>
            </a:r>
          </a:p>
          <a:p>
            <a:pPr marL="674688" lvl="1" indent="-495300" eaLnBrk="1" hangingPunct="1">
              <a:lnSpc>
                <a:spcPct val="120000"/>
              </a:lnSpc>
              <a:buClr>
                <a:srgbClr val="000099"/>
              </a:buClr>
              <a:buSzTx/>
              <a:buFont typeface="Wingdings" pitchFamily="2" charset="2"/>
              <a:buAutoNum type="arabicPeriod" startAt="3"/>
            </a:pPr>
            <a:r>
              <a:rPr lang="tr-TR" altLang="tr-TR" sz="2200" b="1" dirty="0" smtClean="0">
                <a:solidFill>
                  <a:srgbClr val="000099"/>
                </a:solidFill>
                <a:latin typeface="Comic Sans MS" pitchFamily="66" charset="0"/>
              </a:rPr>
              <a:t>Öğrencilerin öğrendiklerini nasıl kullandıkları önemli olduğu için genellikle </a:t>
            </a:r>
            <a:r>
              <a:rPr lang="tr-TR" altLang="tr-TR" sz="2200" b="1" dirty="0">
                <a:solidFill>
                  <a:srgbClr val="CC0000"/>
                </a:solidFill>
                <a:latin typeface="Comic Sans MS" pitchFamily="66" charset="0"/>
              </a:rPr>
              <a:t>gerçek yaşam görevleri </a:t>
            </a:r>
            <a:r>
              <a:rPr lang="tr-TR" altLang="tr-TR" sz="2200" b="1" dirty="0" smtClean="0">
                <a:solidFill>
                  <a:srgbClr val="000099"/>
                </a:solidFill>
                <a:latin typeface="Comic Sans MS" pitchFamily="66" charset="0"/>
              </a:rPr>
              <a:t>verilir.</a:t>
            </a:r>
            <a:endParaRPr lang="tr-TR" altLang="tr-TR" sz="2200" b="1" dirty="0" smtClean="0">
              <a:solidFill>
                <a:srgbClr val="000099"/>
              </a:solidFill>
              <a:latin typeface="Comic Sans MS" pitchFamily="66" charset="0"/>
            </a:endParaRPr>
          </a:p>
          <a:p>
            <a:pPr marL="674688" lvl="1" indent="-495300" eaLnBrk="1" hangingPunct="1">
              <a:lnSpc>
                <a:spcPct val="120000"/>
              </a:lnSpc>
              <a:buClr>
                <a:srgbClr val="000099"/>
              </a:buClr>
              <a:buSzTx/>
              <a:buFont typeface="Wingdings" pitchFamily="2" charset="2"/>
              <a:buAutoNum type="arabicPeriod" startAt="3"/>
            </a:pPr>
            <a:r>
              <a:rPr lang="tr-TR" altLang="tr-TR" sz="2200" b="1" dirty="0" err="1" smtClean="0">
                <a:solidFill>
                  <a:srgbClr val="CC0000"/>
                </a:solidFill>
                <a:latin typeface="Comic Sans MS" pitchFamily="66" charset="0"/>
              </a:rPr>
              <a:t>Duyuşsal</a:t>
            </a:r>
            <a:r>
              <a:rPr lang="tr-TR" altLang="tr-TR" sz="2200" b="1" dirty="0" smtClean="0">
                <a:solidFill>
                  <a:srgbClr val="CC0000"/>
                </a:solidFill>
                <a:latin typeface="Comic Sans MS" pitchFamily="66" charset="0"/>
              </a:rPr>
              <a:t> </a:t>
            </a:r>
            <a:r>
              <a:rPr lang="tr-TR" altLang="tr-TR" sz="2200" b="1" dirty="0" smtClean="0">
                <a:solidFill>
                  <a:schemeClr val="tx2"/>
                </a:solidFill>
                <a:latin typeface="Comic Sans MS" pitchFamily="66" charset="0"/>
              </a:rPr>
              <a:t>(tutum, motivasyon vb.)</a:t>
            </a:r>
            <a:r>
              <a:rPr lang="tr-TR" altLang="tr-TR" sz="2200" b="1" dirty="0" smtClean="0">
                <a:solidFill>
                  <a:srgbClr val="CC0000"/>
                </a:solidFill>
                <a:latin typeface="Comic Sans MS" pitchFamily="66" charset="0"/>
              </a:rPr>
              <a:t> </a:t>
            </a:r>
            <a:r>
              <a:rPr lang="tr-TR" altLang="tr-TR" sz="2200" b="1" dirty="0" smtClean="0">
                <a:solidFill>
                  <a:srgbClr val="000099"/>
                </a:solidFill>
                <a:latin typeface="Comic Sans MS" pitchFamily="66" charset="0"/>
              </a:rPr>
              <a:t>özellikleri değerlendirmede etkilidir. İlgi ve ihtiyaçları dikkate alır.</a:t>
            </a:r>
          </a:p>
          <a:p>
            <a:pPr marL="674688" lvl="1" indent="-495300" eaLnBrk="1" hangingPunct="1">
              <a:lnSpc>
                <a:spcPct val="120000"/>
              </a:lnSpc>
              <a:buClr>
                <a:srgbClr val="000099"/>
              </a:buClr>
              <a:buSzTx/>
              <a:buFont typeface="Wingdings" pitchFamily="2" charset="2"/>
              <a:buAutoNum type="arabicPeriod" startAt="3"/>
            </a:pPr>
            <a:r>
              <a:rPr lang="tr-TR" altLang="tr-TR" sz="2200" b="1" dirty="0" smtClean="0">
                <a:solidFill>
                  <a:srgbClr val="000099"/>
                </a:solidFill>
                <a:latin typeface="Comic Sans MS" pitchFamily="66" charset="0"/>
              </a:rPr>
              <a:t>Sınıf içi ve okul içi </a:t>
            </a:r>
            <a:r>
              <a:rPr lang="tr-TR" altLang="tr-TR" sz="2200" b="1" dirty="0" smtClean="0">
                <a:solidFill>
                  <a:srgbClr val="CC0000"/>
                </a:solidFill>
                <a:latin typeface="Comic Sans MS" pitchFamily="66" charset="0"/>
              </a:rPr>
              <a:t>iletişimi</a:t>
            </a:r>
            <a:r>
              <a:rPr lang="tr-TR" altLang="tr-TR" sz="2200" b="1" dirty="0" smtClean="0">
                <a:solidFill>
                  <a:srgbClr val="000099"/>
                </a:solidFill>
                <a:latin typeface="Comic Sans MS" pitchFamily="66" charset="0"/>
              </a:rPr>
              <a:t>, </a:t>
            </a:r>
            <a:r>
              <a:rPr lang="tr-TR" altLang="tr-TR" sz="2200" b="1" dirty="0" smtClean="0">
                <a:solidFill>
                  <a:srgbClr val="CC0000"/>
                </a:solidFill>
                <a:latin typeface="Comic Sans MS" pitchFamily="66" charset="0"/>
              </a:rPr>
              <a:t>paylaşımı </a:t>
            </a:r>
            <a:r>
              <a:rPr lang="tr-TR" altLang="tr-TR" sz="2200" b="1" dirty="0" smtClean="0">
                <a:solidFill>
                  <a:srgbClr val="000099"/>
                </a:solidFill>
                <a:latin typeface="Comic Sans MS" pitchFamily="66" charset="0"/>
              </a:rPr>
              <a:t>artırır. </a:t>
            </a:r>
          </a:p>
        </p:txBody>
      </p:sp>
    </p:spTree>
    <p:extLst>
      <p:ext uri="{BB962C8B-B14F-4D97-AF65-F5344CB8AC3E}">
        <p14:creationId xmlns:p14="http://schemas.microsoft.com/office/powerpoint/2010/main" val="311844166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Rectangle 2"/>
          <p:cNvSpPr>
            <a:spLocks noChangeArrowheads="1"/>
          </p:cNvSpPr>
          <p:nvPr/>
        </p:nvSpPr>
        <p:spPr bwMode="auto">
          <a:xfrm>
            <a:off x="468313" y="333375"/>
            <a:ext cx="66643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9388" lvl="1" eaLnBrk="1" hangingPunct="1">
              <a:spcBef>
                <a:spcPct val="20000"/>
              </a:spcBef>
              <a:buClr>
                <a:srgbClr val="CC0000"/>
              </a:buClr>
              <a:buFont typeface="Wingdings" pitchFamily="2" charset="2"/>
              <a:buNone/>
            </a:pPr>
            <a:r>
              <a:rPr lang="tr-TR" altLang="tr-TR" sz="2800" b="1" dirty="0" smtClean="0">
                <a:solidFill>
                  <a:srgbClr val="000099"/>
                </a:solidFill>
                <a:latin typeface="Comic Sans MS" pitchFamily="66" charset="0"/>
              </a:rPr>
              <a:t>Sınırlılıkları</a:t>
            </a:r>
            <a:endParaRPr lang="tr-TR" altLang="tr-TR" sz="2400" b="1" dirty="0">
              <a:solidFill>
                <a:srgbClr val="000099"/>
              </a:solidFill>
              <a:latin typeface="Comic Sans MS" pitchFamily="66" charset="0"/>
            </a:endParaRPr>
          </a:p>
        </p:txBody>
      </p:sp>
      <p:sp>
        <p:nvSpPr>
          <p:cNvPr id="14342" name="Rectangle 3"/>
          <p:cNvSpPr>
            <a:spLocks noGrp="1" noChangeArrowheads="1"/>
          </p:cNvSpPr>
          <p:nvPr>
            <p:ph type="body" idx="1"/>
          </p:nvPr>
        </p:nvSpPr>
        <p:spPr>
          <a:xfrm>
            <a:off x="468313" y="1340768"/>
            <a:ext cx="8748712" cy="4608512"/>
          </a:xfrm>
          <a:noFill/>
        </p:spPr>
        <p:txBody>
          <a:bodyPr>
            <a:normAutofit lnSpcReduction="10000"/>
          </a:bodyPr>
          <a:lstStyle/>
          <a:p>
            <a:pPr marL="522288" lvl="1" indent="-342900">
              <a:lnSpc>
                <a:spcPct val="120000"/>
              </a:lnSpc>
              <a:buClr>
                <a:srgbClr val="000099"/>
              </a:buClr>
              <a:buFont typeface="Wingdings" pitchFamily="2" charset="2"/>
              <a:buChar char="§"/>
            </a:pPr>
            <a:r>
              <a:rPr lang="tr-TR" altLang="tr-TR" sz="2200" b="1" dirty="0" smtClean="0">
                <a:solidFill>
                  <a:srgbClr val="000099"/>
                </a:solidFill>
                <a:latin typeface="Comic Sans MS" pitchFamily="66" charset="0"/>
              </a:rPr>
              <a:t>Planlanması, uygulanması ve puanlanması emek ve zaman ister.</a:t>
            </a:r>
          </a:p>
          <a:p>
            <a:pPr marL="522288" lvl="1" indent="-342900">
              <a:lnSpc>
                <a:spcPct val="120000"/>
              </a:lnSpc>
              <a:buClr>
                <a:srgbClr val="000099"/>
              </a:buClr>
              <a:buFont typeface="Wingdings" pitchFamily="2" charset="2"/>
              <a:buChar char="§"/>
            </a:pPr>
            <a:r>
              <a:rPr lang="tr-TR" altLang="tr-TR" sz="2200" b="1" dirty="0" smtClean="0">
                <a:solidFill>
                  <a:srgbClr val="000099"/>
                </a:solidFill>
                <a:latin typeface="Comic Sans MS" pitchFamily="66" charset="0"/>
              </a:rPr>
              <a:t>Hazırlık için öğretmenin uzun zaman ayırması gerekir. (Puanlama ölçütleri ve ölçme araçları)</a:t>
            </a:r>
          </a:p>
          <a:p>
            <a:pPr marL="522288" lvl="1" indent="-342900">
              <a:lnSpc>
                <a:spcPct val="120000"/>
              </a:lnSpc>
              <a:buClr>
                <a:srgbClr val="000099"/>
              </a:buClr>
              <a:buFont typeface="Wingdings" pitchFamily="2" charset="2"/>
              <a:buChar char="§"/>
            </a:pPr>
            <a:r>
              <a:rPr lang="tr-TR" altLang="tr-TR" sz="2200" b="1" dirty="0" smtClean="0">
                <a:solidFill>
                  <a:srgbClr val="000099"/>
                </a:solidFill>
                <a:latin typeface="Comic Sans MS" pitchFamily="66" charset="0"/>
              </a:rPr>
              <a:t>Öğretmen yol göstericidir; süreç içerisinde her bir öğrenciye dönüt vermelidir. Yoğun emek gerektirir.</a:t>
            </a:r>
          </a:p>
          <a:p>
            <a:pPr marL="522288" lvl="1" indent="-342900">
              <a:lnSpc>
                <a:spcPct val="120000"/>
              </a:lnSpc>
              <a:buClr>
                <a:srgbClr val="000099"/>
              </a:buClr>
              <a:buFont typeface="Wingdings" pitchFamily="2" charset="2"/>
              <a:buChar char="§"/>
            </a:pPr>
            <a:r>
              <a:rPr lang="tr-TR" altLang="tr-TR" sz="2200" b="1" dirty="0" smtClean="0">
                <a:solidFill>
                  <a:srgbClr val="000099"/>
                </a:solidFill>
                <a:latin typeface="Comic Sans MS" pitchFamily="66" charset="0"/>
              </a:rPr>
              <a:t>Geçerlik, güvenirlik ve kullanışlılığın sağlanması daha zordur.</a:t>
            </a:r>
          </a:p>
          <a:p>
            <a:pPr marL="522288" lvl="1" indent="-342900">
              <a:lnSpc>
                <a:spcPct val="120000"/>
              </a:lnSpc>
              <a:buClr>
                <a:srgbClr val="000099"/>
              </a:buClr>
              <a:buFont typeface="Wingdings" pitchFamily="2" charset="2"/>
              <a:buChar char="§"/>
            </a:pPr>
            <a:r>
              <a:rPr lang="tr-TR" altLang="tr-TR" sz="2200" b="1" dirty="0" smtClean="0">
                <a:solidFill>
                  <a:srgbClr val="000099"/>
                </a:solidFill>
                <a:latin typeface="Comic Sans MS" pitchFamily="66" charset="0"/>
              </a:rPr>
              <a:t>Ölçme sonuçlarına hata karışma olasılığı daha fazladır. (Sınıf dışı etkinliklerde yardım alma, </a:t>
            </a:r>
            <a:r>
              <a:rPr lang="tr-TR" altLang="tr-TR" sz="2200" b="1" dirty="0" err="1" smtClean="0">
                <a:solidFill>
                  <a:srgbClr val="000099"/>
                </a:solidFill>
                <a:latin typeface="Comic Sans MS" pitchFamily="66" charset="0"/>
              </a:rPr>
              <a:t>puanlayıcı</a:t>
            </a:r>
            <a:r>
              <a:rPr lang="tr-TR" altLang="tr-TR" sz="2200" b="1" dirty="0" smtClean="0">
                <a:solidFill>
                  <a:srgbClr val="000099"/>
                </a:solidFill>
                <a:latin typeface="Comic Sans MS" pitchFamily="66" charset="0"/>
              </a:rPr>
              <a:t> hataları vb.)</a:t>
            </a:r>
          </a:p>
          <a:p>
            <a:pPr marL="522288" lvl="1" indent="-342900">
              <a:lnSpc>
                <a:spcPct val="120000"/>
              </a:lnSpc>
              <a:buClr>
                <a:srgbClr val="000099"/>
              </a:buClr>
              <a:buFont typeface="Wingdings" pitchFamily="2" charset="2"/>
              <a:buChar char="§"/>
            </a:pPr>
            <a:endParaRPr lang="tr-TR" altLang="tr-TR" sz="2200" b="1" dirty="0" smtClean="0">
              <a:solidFill>
                <a:srgbClr val="000099"/>
              </a:solidFill>
              <a:latin typeface="Comic Sans MS" pitchFamily="66" charset="0"/>
            </a:endParaRPr>
          </a:p>
        </p:txBody>
      </p:sp>
    </p:spTree>
    <p:extLst>
      <p:ext uri="{BB962C8B-B14F-4D97-AF65-F5344CB8AC3E}">
        <p14:creationId xmlns:p14="http://schemas.microsoft.com/office/powerpoint/2010/main" val="153809581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ChangeArrowheads="1"/>
          </p:cNvSpPr>
          <p:nvPr/>
        </p:nvSpPr>
        <p:spPr bwMode="auto">
          <a:xfrm>
            <a:off x="1043608" y="2420888"/>
            <a:ext cx="691356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3600" b="1" dirty="0">
                <a:solidFill>
                  <a:srgbClr val="000099"/>
                </a:solidFill>
                <a:latin typeface="Comic Sans MS" pitchFamily="66" charset="0"/>
              </a:rPr>
              <a:t>Performans Değerlendirme</a:t>
            </a:r>
          </a:p>
          <a:p>
            <a:pPr algn="ctr" eaLnBrk="1" hangingPunct="1"/>
            <a:r>
              <a:rPr lang="tr-TR" altLang="tr-TR" sz="2800" b="1" dirty="0">
                <a:solidFill>
                  <a:srgbClr val="C00000"/>
                </a:solidFill>
                <a:latin typeface="Comic Sans MS" pitchFamily="66" charset="0"/>
              </a:rPr>
              <a:t>(</a:t>
            </a:r>
            <a:r>
              <a:rPr lang="tr-TR" altLang="tr-TR" sz="2800" b="1" dirty="0" err="1">
                <a:solidFill>
                  <a:srgbClr val="C00000"/>
                </a:solidFill>
                <a:latin typeface="Comic Sans MS" pitchFamily="66" charset="0"/>
              </a:rPr>
              <a:t>Performance-based</a:t>
            </a:r>
            <a:r>
              <a:rPr lang="tr-TR" altLang="tr-TR" sz="2800" b="1" dirty="0">
                <a:solidFill>
                  <a:srgbClr val="C00000"/>
                </a:solidFill>
                <a:latin typeface="Comic Sans MS" pitchFamily="66" charset="0"/>
              </a:rPr>
              <a:t> </a:t>
            </a:r>
            <a:r>
              <a:rPr lang="tr-TR" altLang="tr-TR" sz="2800" b="1" dirty="0" err="1">
                <a:solidFill>
                  <a:srgbClr val="C00000"/>
                </a:solidFill>
                <a:latin typeface="Comic Sans MS" pitchFamily="66" charset="0"/>
              </a:rPr>
              <a:t>Assesment</a:t>
            </a:r>
            <a:r>
              <a:rPr lang="tr-TR" altLang="tr-TR" sz="2800" b="1" dirty="0">
                <a:solidFill>
                  <a:srgbClr val="C00000"/>
                </a:solidFill>
                <a:latin typeface="Comic Sans MS" pitchFamily="66" charset="0"/>
              </a:rPr>
              <a:t>)</a:t>
            </a:r>
          </a:p>
        </p:txBody>
      </p:sp>
    </p:spTree>
    <p:extLst>
      <p:ext uri="{BB962C8B-B14F-4D97-AF65-F5344CB8AC3E}">
        <p14:creationId xmlns:p14="http://schemas.microsoft.com/office/powerpoint/2010/main" val="20687533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body" sz="half" idx="1"/>
          </p:nvPr>
        </p:nvSpPr>
        <p:spPr>
          <a:xfrm>
            <a:off x="323850" y="1196975"/>
            <a:ext cx="8569325" cy="2160588"/>
          </a:xfrm>
        </p:spPr>
        <p:txBody>
          <a:bodyPr/>
          <a:lstStyle/>
          <a:p>
            <a:pPr marL="190500" lvl="1" indent="0" eaLnBrk="1" hangingPunct="1">
              <a:buClr>
                <a:srgbClr val="FF0000"/>
              </a:buClr>
              <a:buFont typeface="Wingdings" pitchFamily="2" charset="2"/>
              <a:buChar char="Ø"/>
            </a:pPr>
            <a:r>
              <a:rPr lang="tr-TR" altLang="tr-TR" sz="2400" b="1" dirty="0" smtClean="0">
                <a:solidFill>
                  <a:srgbClr val="000099"/>
                </a:solidFill>
                <a:latin typeface="Comic Sans MS" pitchFamily="66" charset="0"/>
              </a:rPr>
              <a:t> Başarım</a:t>
            </a:r>
            <a:r>
              <a:rPr lang="tr-TR" altLang="tr-TR" sz="2400" b="1" dirty="0" smtClean="0">
                <a:solidFill>
                  <a:srgbClr val="000099"/>
                </a:solidFill>
                <a:latin typeface="Comic Sans MS" pitchFamily="66" charset="0"/>
              </a:rPr>
              <a:t>, Verim Gücü (TDK, 2006)</a:t>
            </a:r>
          </a:p>
          <a:p>
            <a:pPr marL="190500" lvl="1" indent="0" eaLnBrk="1" hangingPunct="1">
              <a:spcBef>
                <a:spcPct val="40000"/>
              </a:spcBef>
              <a:buClr>
                <a:srgbClr val="FF0000"/>
              </a:buClr>
              <a:buFont typeface="Wingdings" pitchFamily="2" charset="2"/>
              <a:buChar char="Ø"/>
            </a:pPr>
            <a:r>
              <a:rPr lang="tr-TR" altLang="tr-TR" sz="2400" b="1" dirty="0" smtClean="0">
                <a:solidFill>
                  <a:srgbClr val="000099"/>
                </a:solidFill>
                <a:latin typeface="Comic Sans MS" pitchFamily="66" charset="0"/>
              </a:rPr>
              <a:t> Bir işin gerçekleştirilmesine yönelik tüm çabalardır</a:t>
            </a:r>
            <a:br>
              <a:rPr lang="tr-TR" altLang="tr-TR" sz="2400" b="1" dirty="0" smtClean="0">
                <a:solidFill>
                  <a:srgbClr val="000099"/>
                </a:solidFill>
                <a:latin typeface="Comic Sans MS" pitchFamily="66" charset="0"/>
              </a:rPr>
            </a:br>
            <a:r>
              <a:rPr lang="tr-TR" altLang="tr-TR" sz="2400" b="1" dirty="0" smtClean="0">
                <a:solidFill>
                  <a:srgbClr val="000099"/>
                </a:solidFill>
                <a:latin typeface="Comic Sans MS" pitchFamily="66" charset="0"/>
              </a:rPr>
              <a:t>  (Eraslan ve  Algün, 2005; </a:t>
            </a:r>
            <a:r>
              <a:rPr lang="tr-TR" altLang="tr-TR" sz="2400" b="1" dirty="0" err="1" smtClean="0">
                <a:solidFill>
                  <a:srgbClr val="000099"/>
                </a:solidFill>
                <a:latin typeface="Comic Sans MS" pitchFamily="66" charset="0"/>
              </a:rPr>
              <a:t>Thurndike</a:t>
            </a:r>
            <a:r>
              <a:rPr lang="tr-TR" altLang="tr-TR" sz="2400" b="1" dirty="0" smtClean="0">
                <a:solidFill>
                  <a:srgbClr val="000099"/>
                </a:solidFill>
                <a:latin typeface="Comic Sans MS" pitchFamily="66" charset="0"/>
              </a:rPr>
              <a:t>, 1971).</a:t>
            </a:r>
            <a:endParaRPr lang="tr-TR" altLang="tr-TR" sz="2400" dirty="0" smtClean="0">
              <a:solidFill>
                <a:srgbClr val="000099"/>
              </a:solidFill>
              <a:latin typeface="Comic Sans MS" pitchFamily="66" charset="0"/>
            </a:endParaRPr>
          </a:p>
          <a:p>
            <a:pPr marL="190500" lvl="1" indent="0" algn="just" eaLnBrk="1" hangingPunct="1">
              <a:buClr>
                <a:srgbClr val="FF0000"/>
              </a:buClr>
              <a:buFont typeface="Wingdings" pitchFamily="2" charset="2"/>
              <a:buChar char="Ø"/>
            </a:pPr>
            <a:endParaRPr lang="tr-TR" altLang="tr-TR" sz="2000" b="1" dirty="0" smtClean="0">
              <a:solidFill>
                <a:srgbClr val="000099"/>
              </a:solidFill>
              <a:latin typeface="Comic Sans MS" pitchFamily="66" charset="0"/>
            </a:endParaRPr>
          </a:p>
        </p:txBody>
      </p:sp>
      <p:sp>
        <p:nvSpPr>
          <p:cNvPr id="32774" name="Rectangle 3"/>
          <p:cNvSpPr>
            <a:spLocks noChangeArrowheads="1"/>
          </p:cNvSpPr>
          <p:nvPr/>
        </p:nvSpPr>
        <p:spPr bwMode="auto">
          <a:xfrm>
            <a:off x="711672" y="3213100"/>
            <a:ext cx="4608512"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90500" lvl="1" algn="just" eaLnBrk="1" hangingPunct="1">
              <a:spcBef>
                <a:spcPct val="20000"/>
              </a:spcBef>
              <a:buClr>
                <a:srgbClr val="FF0000"/>
              </a:buClr>
              <a:buSzPct val="70000"/>
              <a:buFont typeface="Wingdings" pitchFamily="2" charset="2"/>
              <a:buNone/>
            </a:pPr>
            <a:r>
              <a:rPr lang="tr-TR" altLang="tr-TR" sz="2400" b="1" i="1" u="sng" dirty="0">
                <a:solidFill>
                  <a:srgbClr val="000099"/>
                </a:solidFill>
                <a:latin typeface="Comic Sans MS" pitchFamily="66" charset="0"/>
              </a:rPr>
              <a:t>“Bir öğrenme görevine yönelik tüm </a:t>
            </a:r>
            <a:r>
              <a:rPr lang="tr-TR" altLang="tr-TR" sz="2400" b="1" i="1" u="sng" dirty="0">
                <a:solidFill>
                  <a:srgbClr val="CC0000"/>
                </a:solidFill>
                <a:latin typeface="Comic Sans MS" pitchFamily="66" charset="0"/>
              </a:rPr>
              <a:t>çabalar </a:t>
            </a:r>
            <a:r>
              <a:rPr lang="tr-TR" altLang="tr-TR" sz="2400" b="1" i="1" u="sng" dirty="0">
                <a:solidFill>
                  <a:srgbClr val="000099"/>
                </a:solidFill>
                <a:latin typeface="Comic Sans MS" pitchFamily="66" charset="0"/>
              </a:rPr>
              <a:t>ve  ortaya konulan </a:t>
            </a:r>
            <a:r>
              <a:rPr lang="tr-TR" altLang="tr-TR" sz="2400" b="1" i="1" u="sng" dirty="0">
                <a:solidFill>
                  <a:srgbClr val="CC0000"/>
                </a:solidFill>
                <a:latin typeface="Comic Sans MS" pitchFamily="66" charset="0"/>
              </a:rPr>
              <a:t>ürün”</a:t>
            </a:r>
            <a:r>
              <a:rPr lang="tr-TR" altLang="tr-TR" sz="2400" b="1" dirty="0">
                <a:solidFill>
                  <a:srgbClr val="000099"/>
                </a:solidFill>
                <a:latin typeface="Comic Sans MS" pitchFamily="66" charset="0"/>
              </a:rPr>
              <a:t> dür.</a:t>
            </a:r>
            <a:r>
              <a:rPr lang="tr-TR" altLang="tr-TR" sz="2000" b="1" dirty="0"/>
              <a:t> </a:t>
            </a:r>
            <a:r>
              <a:rPr lang="tr-TR" altLang="tr-TR" sz="1600" b="1" dirty="0"/>
              <a:t>   </a:t>
            </a:r>
            <a:endParaRPr lang="tr-TR" altLang="tr-TR" sz="1100" b="1" dirty="0">
              <a:solidFill>
                <a:srgbClr val="000099"/>
              </a:solidFill>
            </a:endParaRPr>
          </a:p>
        </p:txBody>
      </p:sp>
      <p:sp>
        <p:nvSpPr>
          <p:cNvPr id="32775" name="Rectangle 4"/>
          <p:cNvSpPr>
            <a:spLocks noChangeArrowheads="1"/>
          </p:cNvSpPr>
          <p:nvPr/>
        </p:nvSpPr>
        <p:spPr bwMode="auto">
          <a:xfrm>
            <a:off x="323850" y="333375"/>
            <a:ext cx="4113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a:solidFill>
                  <a:srgbClr val="000099"/>
                </a:solidFill>
                <a:latin typeface="Comic Sans MS" pitchFamily="66" charset="0"/>
              </a:rPr>
              <a:t>Performans nedir?</a:t>
            </a:r>
          </a:p>
        </p:txBody>
      </p:sp>
      <p:graphicFrame>
        <p:nvGraphicFramePr>
          <p:cNvPr id="32776" name="Object 5"/>
          <p:cNvGraphicFramePr>
            <a:graphicFrameLocks noGrp="1" noChangeAspect="1"/>
          </p:cNvGraphicFramePr>
          <p:nvPr>
            <p:ph sz="half" idx="2"/>
          </p:nvPr>
        </p:nvGraphicFramePr>
        <p:xfrm>
          <a:off x="6227763" y="3500438"/>
          <a:ext cx="2305050" cy="2089150"/>
        </p:xfrm>
        <a:graphic>
          <a:graphicData uri="http://schemas.openxmlformats.org/presentationml/2006/ole">
            <mc:AlternateContent xmlns:mc="http://schemas.openxmlformats.org/markup-compatibility/2006">
              <mc:Choice xmlns:v="urn:schemas-microsoft-com:vml" Requires="v">
                <p:oleObj spid="_x0000_s1107" name="Klip" r:id="rId4" imgW="8101013" imgH="5508625" progId="MS_ClipArt_Gallery.2">
                  <p:embed/>
                </p:oleObj>
              </mc:Choice>
              <mc:Fallback>
                <p:oleObj name="Klip" r:id="rId4" imgW="8101013" imgH="5508625"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3500438"/>
                        <a:ext cx="2305050" cy="208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0787889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827584" y="1484784"/>
            <a:ext cx="7776864" cy="4608512"/>
          </a:xfrm>
        </p:spPr>
        <p:txBody>
          <a:bodyPr>
            <a:normAutofit lnSpcReduction="10000"/>
          </a:bodyPr>
          <a:lstStyle/>
          <a:p>
            <a:pPr marL="179388" lvl="1" indent="0" eaLnBrk="1" hangingPunct="1">
              <a:buClr>
                <a:srgbClr val="FF0000"/>
              </a:buClr>
              <a:buNone/>
            </a:pPr>
            <a:r>
              <a:rPr lang="tr-TR" altLang="tr-TR" sz="2400" b="1" dirty="0" smtClean="0">
                <a:solidFill>
                  <a:srgbClr val="000099"/>
                </a:solidFill>
                <a:latin typeface="Comic Sans MS" pitchFamily="66" charset="0"/>
              </a:rPr>
              <a:t>Bazı öğrenme hedeflerinin kağıt-kalem testleriyle ölçülmesi pek mümkün olmamaktadır. </a:t>
            </a:r>
          </a:p>
          <a:p>
            <a:pPr marL="179388" lvl="1" indent="0" eaLnBrk="1" hangingPunct="1">
              <a:buClr>
                <a:srgbClr val="FF0000"/>
              </a:buClr>
              <a:buNone/>
            </a:pPr>
            <a:endParaRPr lang="tr-TR" altLang="tr-TR" sz="2400" b="1" dirty="0" smtClean="0">
              <a:solidFill>
                <a:srgbClr val="000099"/>
              </a:solidFill>
              <a:latin typeface="Comic Sans MS" pitchFamily="66" charset="0"/>
            </a:endParaRPr>
          </a:p>
          <a:p>
            <a:pPr marL="179388" lvl="1" indent="0" eaLnBrk="1" hangingPunct="1">
              <a:buClr>
                <a:srgbClr val="FF0000"/>
              </a:buClr>
              <a:buNone/>
            </a:pPr>
            <a:r>
              <a:rPr lang="tr-TR" altLang="tr-TR" sz="2400" b="1" dirty="0" smtClean="0">
                <a:solidFill>
                  <a:srgbClr val="C00000"/>
                </a:solidFill>
                <a:latin typeface="Comic Sans MS" pitchFamily="66" charset="0"/>
              </a:rPr>
              <a:t>Resim yapma, enstrüman çalma, basketbol oynama, bir deney düzenleme,</a:t>
            </a:r>
            <a:r>
              <a:rPr lang="tr-TR" altLang="tr-TR" sz="2400" b="1" dirty="0" smtClean="0">
                <a:solidFill>
                  <a:srgbClr val="000099"/>
                </a:solidFill>
                <a:latin typeface="Comic Sans MS" pitchFamily="66" charset="0"/>
              </a:rPr>
              <a:t> vs. </a:t>
            </a:r>
          </a:p>
          <a:p>
            <a:pPr marL="179388" lvl="1" indent="0" eaLnBrk="1" hangingPunct="1">
              <a:buClr>
                <a:srgbClr val="FF0000"/>
              </a:buClr>
              <a:buFont typeface="Wingdings" pitchFamily="2" charset="2"/>
              <a:buNone/>
            </a:pPr>
            <a:endParaRPr lang="tr-TR" altLang="tr-TR" sz="2400" b="1" dirty="0" smtClean="0">
              <a:solidFill>
                <a:srgbClr val="000099"/>
              </a:solidFill>
              <a:latin typeface="Comic Sans MS" pitchFamily="66" charset="0"/>
            </a:endParaRPr>
          </a:p>
          <a:p>
            <a:pPr marL="179388" lvl="1" indent="0" eaLnBrk="1" hangingPunct="1">
              <a:buClr>
                <a:srgbClr val="FF0000"/>
              </a:buClr>
              <a:buFont typeface="Wingdings" pitchFamily="2" charset="2"/>
              <a:buNone/>
            </a:pPr>
            <a:r>
              <a:rPr lang="tr-TR" altLang="tr-TR" sz="2400" b="1" dirty="0" smtClean="0">
                <a:solidFill>
                  <a:srgbClr val="000099"/>
                </a:solidFill>
                <a:latin typeface="Comic Sans MS" pitchFamily="66" charset="0"/>
              </a:rPr>
              <a:t>Performans değerlendirme </a:t>
            </a:r>
            <a:r>
              <a:rPr lang="tr-TR" altLang="tr-TR" sz="2400" b="1" dirty="0" smtClean="0">
                <a:solidFill>
                  <a:srgbClr val="C00000"/>
                </a:solidFill>
                <a:latin typeface="Comic Sans MS" pitchFamily="66" charset="0"/>
              </a:rPr>
              <a:t>gerçek yaşam durumları</a:t>
            </a:r>
            <a:r>
              <a:rPr lang="tr-TR" altLang="tr-TR" sz="2400" b="1" dirty="0" smtClean="0">
                <a:solidFill>
                  <a:srgbClr val="000099"/>
                </a:solidFill>
                <a:latin typeface="Comic Sans MS" pitchFamily="66" charset="0"/>
              </a:rPr>
              <a:t> veya </a:t>
            </a:r>
            <a:r>
              <a:rPr lang="tr-TR" altLang="tr-TR" sz="2400" b="1" dirty="0" smtClean="0">
                <a:solidFill>
                  <a:srgbClr val="C00000"/>
                </a:solidFill>
                <a:latin typeface="Comic Sans MS" pitchFamily="66" charset="0"/>
              </a:rPr>
              <a:t>gerçek yaşama benzetilmiş (</a:t>
            </a:r>
            <a:r>
              <a:rPr lang="tr-TR" altLang="tr-TR" sz="2400" b="1" dirty="0" err="1" smtClean="0">
                <a:solidFill>
                  <a:srgbClr val="C00000"/>
                </a:solidFill>
                <a:latin typeface="Comic Sans MS" pitchFamily="66" charset="0"/>
              </a:rPr>
              <a:t>simule</a:t>
            </a:r>
            <a:r>
              <a:rPr lang="tr-TR" altLang="tr-TR" sz="2400" b="1" dirty="0" smtClean="0">
                <a:solidFill>
                  <a:srgbClr val="C00000"/>
                </a:solidFill>
                <a:latin typeface="Comic Sans MS" pitchFamily="66" charset="0"/>
              </a:rPr>
              <a:t> edilmiş)</a:t>
            </a:r>
            <a:r>
              <a:rPr lang="tr-TR" altLang="tr-TR" sz="2400" b="1" dirty="0" smtClean="0">
                <a:solidFill>
                  <a:srgbClr val="000099"/>
                </a:solidFill>
                <a:latin typeface="Comic Sans MS" pitchFamily="66" charset="0"/>
              </a:rPr>
              <a:t> ortamlarda gerçekleştirilir.</a:t>
            </a:r>
          </a:p>
          <a:p>
            <a:pPr marL="179388" lvl="1" indent="0" eaLnBrk="1" hangingPunct="1">
              <a:buClr>
                <a:srgbClr val="FF0000"/>
              </a:buClr>
              <a:buFont typeface="Wingdings" pitchFamily="2" charset="2"/>
              <a:buNone/>
            </a:pPr>
            <a:endParaRPr lang="tr-TR" altLang="tr-TR" sz="2400" b="1" dirty="0">
              <a:solidFill>
                <a:srgbClr val="000099"/>
              </a:solidFill>
              <a:latin typeface="Comic Sans MS" pitchFamily="66" charset="0"/>
            </a:endParaRPr>
          </a:p>
          <a:p>
            <a:pPr marL="179388" lvl="1" indent="0" eaLnBrk="1" hangingPunct="1">
              <a:buClr>
                <a:srgbClr val="FF0000"/>
              </a:buClr>
              <a:buFont typeface="Wingdings" pitchFamily="2" charset="2"/>
              <a:buNone/>
            </a:pPr>
            <a:r>
              <a:rPr lang="tr-TR" altLang="tr-TR" sz="2400" b="1" dirty="0" smtClean="0">
                <a:solidFill>
                  <a:srgbClr val="000099"/>
                </a:solidFill>
                <a:latin typeface="Comic Sans MS" pitchFamily="66" charset="0"/>
              </a:rPr>
              <a:t>Hem öğrenme </a:t>
            </a:r>
            <a:r>
              <a:rPr lang="tr-TR" altLang="tr-TR" sz="2400" b="1" dirty="0" smtClean="0">
                <a:solidFill>
                  <a:schemeClr val="accent2"/>
                </a:solidFill>
                <a:latin typeface="Comic Sans MS" pitchFamily="66" charset="0"/>
              </a:rPr>
              <a:t>ürünü</a:t>
            </a:r>
            <a:r>
              <a:rPr lang="tr-TR" altLang="tr-TR" sz="2400" b="1" dirty="0" smtClean="0">
                <a:solidFill>
                  <a:srgbClr val="000099"/>
                </a:solidFill>
                <a:latin typeface="Comic Sans MS" pitchFamily="66" charset="0"/>
              </a:rPr>
              <a:t>, hem de ürünü meydana getirme </a:t>
            </a:r>
            <a:r>
              <a:rPr lang="tr-TR" altLang="tr-TR" sz="2400" b="1" dirty="0" smtClean="0">
                <a:solidFill>
                  <a:schemeClr val="accent2"/>
                </a:solidFill>
                <a:latin typeface="Comic Sans MS" pitchFamily="66" charset="0"/>
              </a:rPr>
              <a:t>süreci</a:t>
            </a:r>
            <a:r>
              <a:rPr lang="tr-TR" altLang="tr-TR" sz="2400" b="1" dirty="0" smtClean="0">
                <a:solidFill>
                  <a:srgbClr val="000099"/>
                </a:solidFill>
                <a:latin typeface="Comic Sans MS" pitchFamily="66" charset="0"/>
              </a:rPr>
              <a:t> değerlendirilir.</a:t>
            </a:r>
          </a:p>
        </p:txBody>
      </p:sp>
      <p:sp>
        <p:nvSpPr>
          <p:cNvPr id="34822" name="Rectangle 3"/>
          <p:cNvSpPr>
            <a:spLocks noChangeArrowheads="1"/>
          </p:cNvSpPr>
          <p:nvPr/>
        </p:nvSpPr>
        <p:spPr bwMode="auto">
          <a:xfrm>
            <a:off x="395536" y="721518"/>
            <a:ext cx="75612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dirty="0">
                <a:solidFill>
                  <a:srgbClr val="000099"/>
                </a:solidFill>
                <a:latin typeface="Comic Sans MS" pitchFamily="66" charset="0"/>
              </a:rPr>
              <a:t>Performans </a:t>
            </a:r>
            <a:r>
              <a:rPr lang="tr-TR" altLang="tr-TR" sz="2800" b="1" dirty="0" smtClean="0">
                <a:solidFill>
                  <a:srgbClr val="000099"/>
                </a:solidFill>
                <a:latin typeface="Comic Sans MS" pitchFamily="66" charset="0"/>
              </a:rPr>
              <a:t>değerlendirme</a:t>
            </a:r>
            <a:endParaRPr lang="tr-TR" altLang="tr-TR" sz="2800" b="1" dirty="0">
              <a:solidFill>
                <a:srgbClr val="000099"/>
              </a:solidFill>
              <a:latin typeface="Comic Sans MS" pitchFamily="66" charset="0"/>
            </a:endParaRPr>
          </a:p>
        </p:txBody>
      </p:sp>
    </p:spTree>
    <p:extLst>
      <p:ext uri="{BB962C8B-B14F-4D97-AF65-F5344CB8AC3E}">
        <p14:creationId xmlns:p14="http://schemas.microsoft.com/office/powerpoint/2010/main" val="153029646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611560" y="764704"/>
            <a:ext cx="7776864" cy="5328592"/>
          </a:xfrm>
        </p:spPr>
        <p:txBody>
          <a:bodyPr>
            <a:normAutofit/>
          </a:bodyPr>
          <a:lstStyle/>
          <a:p>
            <a:pPr marL="179388" lvl="1" indent="0" eaLnBrk="1" hangingPunct="1">
              <a:buClr>
                <a:srgbClr val="FF0000"/>
              </a:buClr>
              <a:buNone/>
            </a:pPr>
            <a:r>
              <a:rPr lang="tr-TR" altLang="tr-TR" sz="2400" b="1" dirty="0" smtClean="0">
                <a:solidFill>
                  <a:srgbClr val="000099"/>
                </a:solidFill>
                <a:latin typeface="Comic Sans MS" pitchFamily="66" charset="0"/>
              </a:rPr>
              <a:t>Performans değerlendirme için verilebilecek örnekler:</a:t>
            </a:r>
            <a:endParaRPr lang="tr-TR" altLang="tr-TR" sz="2400" b="1" dirty="0">
              <a:solidFill>
                <a:srgbClr val="000099"/>
              </a:solidFill>
              <a:latin typeface="Comic Sans MS" pitchFamily="66" charset="0"/>
            </a:endParaRP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Bilimsel araştırma yapma,</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Deney tasarlama ve uygulama,</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Farklı derslerde öğrendiklerini bütünleştirmeye yarayan deneme yazma,</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Diğer öğrencilerle işbirliği yaparak problem çözme,</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Model geliştirme,</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Koleksiyon yapma,</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Müzik aleti çalma,</a:t>
            </a:r>
          </a:p>
          <a:p>
            <a:pPr marL="522288" lvl="1" indent="-342900">
              <a:buClr>
                <a:srgbClr val="FF0000"/>
              </a:buClr>
              <a:buFont typeface="Wingdings" pitchFamily="2" charset="2"/>
              <a:buChar char="v"/>
            </a:pPr>
            <a:r>
              <a:rPr lang="tr-TR" altLang="tr-TR" sz="2400" b="1" dirty="0" smtClean="0">
                <a:solidFill>
                  <a:srgbClr val="000099"/>
                </a:solidFill>
                <a:latin typeface="Comic Sans MS" pitchFamily="66" charset="0"/>
              </a:rPr>
              <a:t>Özgün eleştiri, şiir, kısa öykü yazma vb.</a:t>
            </a:r>
          </a:p>
        </p:txBody>
      </p:sp>
    </p:spTree>
    <p:extLst>
      <p:ext uri="{BB962C8B-B14F-4D97-AF65-F5344CB8AC3E}">
        <p14:creationId xmlns:p14="http://schemas.microsoft.com/office/powerpoint/2010/main" val="372458377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2800" dirty="0">
                <a:solidFill>
                  <a:srgbClr val="000099"/>
                </a:solidFill>
                <a:latin typeface="Comic Sans MS" pitchFamily="66" charset="0"/>
                <a:ea typeface="+mn-ea"/>
                <a:cs typeface="+mn-cs"/>
              </a:rPr>
              <a:t>Okullarda Performans Değerlendirme Yapılabilecek Ortak Alanlar </a:t>
            </a:r>
          </a:p>
        </p:txBody>
      </p:sp>
      <p:pic>
        <p:nvPicPr>
          <p:cNvPr id="4" name="Resim 3"/>
          <p:cNvPicPr>
            <a:picLocks noChangeAspect="1"/>
          </p:cNvPicPr>
          <p:nvPr/>
        </p:nvPicPr>
        <p:blipFill>
          <a:blip r:embed="rId2"/>
          <a:stretch>
            <a:fillRect/>
          </a:stretch>
        </p:blipFill>
        <p:spPr>
          <a:xfrm>
            <a:off x="1403648" y="1628800"/>
            <a:ext cx="6741165" cy="4873112"/>
          </a:xfrm>
          <a:prstGeom prst="rect">
            <a:avLst/>
          </a:prstGeom>
        </p:spPr>
      </p:pic>
    </p:spTree>
    <p:extLst>
      <p:ext uri="{BB962C8B-B14F-4D97-AF65-F5344CB8AC3E}">
        <p14:creationId xmlns:p14="http://schemas.microsoft.com/office/powerpoint/2010/main" val="131671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827584" y="1700808"/>
            <a:ext cx="7776864" cy="3671887"/>
          </a:xfrm>
        </p:spPr>
        <p:txBody>
          <a:bodyPr>
            <a:normAutofit lnSpcReduction="10000"/>
          </a:bodyPr>
          <a:lstStyle/>
          <a:p>
            <a:pPr marL="179388" lvl="1" indent="0">
              <a:buClr>
                <a:srgbClr val="FF0000"/>
              </a:buClr>
              <a:buNone/>
            </a:pPr>
            <a:r>
              <a:rPr lang="tr-TR" altLang="tr-TR" sz="2400" b="1" dirty="0">
                <a:solidFill>
                  <a:srgbClr val="000099"/>
                </a:solidFill>
                <a:latin typeface="Comic Sans MS" pitchFamily="66" charset="0"/>
              </a:rPr>
              <a:t>Performans Değerlendirmenin farklı uygulama türleri bulunmaktadır </a:t>
            </a:r>
          </a:p>
          <a:p>
            <a:pPr marL="522288" lvl="1" indent="-342900">
              <a:buClr>
                <a:srgbClr val="FF0000"/>
              </a:buClr>
            </a:pPr>
            <a:r>
              <a:rPr lang="tr-TR" altLang="tr-TR" sz="2400" b="1" dirty="0">
                <a:solidFill>
                  <a:srgbClr val="C00000"/>
                </a:solidFill>
                <a:latin typeface="Comic Sans MS" pitchFamily="66" charset="0"/>
              </a:rPr>
              <a:t>Gerçek Performans Değerlendirme</a:t>
            </a:r>
            <a:r>
              <a:rPr lang="tr-TR" altLang="tr-TR" sz="2400" b="1" dirty="0">
                <a:solidFill>
                  <a:srgbClr val="000099"/>
                </a:solidFill>
                <a:latin typeface="Comic Sans MS" pitchFamily="66" charset="0"/>
              </a:rPr>
              <a:t> (ehliyet sınavı gibi) </a:t>
            </a:r>
          </a:p>
          <a:p>
            <a:pPr marL="522288" lvl="1" indent="-342900">
              <a:buClr>
                <a:srgbClr val="FF0000"/>
              </a:buClr>
            </a:pPr>
            <a:r>
              <a:rPr lang="tr-TR" altLang="tr-TR" sz="2400" b="1" dirty="0">
                <a:solidFill>
                  <a:srgbClr val="C00000"/>
                </a:solidFill>
                <a:latin typeface="Comic Sans MS" pitchFamily="66" charset="0"/>
              </a:rPr>
              <a:t>Analog (eş, </a:t>
            </a:r>
            <a:r>
              <a:rPr lang="tr-TR" altLang="tr-TR" sz="2400" b="1" dirty="0" err="1">
                <a:solidFill>
                  <a:srgbClr val="C00000"/>
                </a:solidFill>
                <a:latin typeface="Comic Sans MS" pitchFamily="66" charset="0"/>
              </a:rPr>
              <a:t>simülatif</a:t>
            </a:r>
            <a:r>
              <a:rPr lang="tr-TR" altLang="tr-TR" sz="2400" b="1" dirty="0">
                <a:solidFill>
                  <a:srgbClr val="C00000"/>
                </a:solidFill>
                <a:latin typeface="Comic Sans MS" pitchFamily="66" charset="0"/>
              </a:rPr>
              <a:t>) Performans Değerlendirme </a:t>
            </a:r>
            <a:r>
              <a:rPr lang="tr-TR" altLang="tr-TR" sz="2400" b="1" dirty="0">
                <a:solidFill>
                  <a:srgbClr val="000099"/>
                </a:solidFill>
                <a:latin typeface="Comic Sans MS" pitchFamily="66" charset="0"/>
              </a:rPr>
              <a:t>(pilotların uçak simülasyonlarında değerlendirilmesi gibi) </a:t>
            </a:r>
          </a:p>
          <a:p>
            <a:pPr marL="522288" lvl="1" indent="-342900">
              <a:buClr>
                <a:srgbClr val="FF0000"/>
              </a:buClr>
            </a:pPr>
            <a:r>
              <a:rPr lang="tr-TR" altLang="tr-TR" sz="2400" b="1" dirty="0">
                <a:solidFill>
                  <a:srgbClr val="C00000"/>
                </a:solidFill>
                <a:latin typeface="Comic Sans MS" pitchFamily="66" charset="0"/>
              </a:rPr>
              <a:t>Yapay Performans Değerlendirme </a:t>
            </a:r>
            <a:r>
              <a:rPr lang="tr-TR" altLang="tr-TR" sz="2400" b="1" dirty="0">
                <a:solidFill>
                  <a:srgbClr val="000099"/>
                </a:solidFill>
                <a:latin typeface="Comic Sans MS" pitchFamily="66" charset="0"/>
              </a:rPr>
              <a:t>(genelde okullarda uygulanan performans değerlendirme etkinlikleri) </a:t>
            </a:r>
          </a:p>
        </p:txBody>
      </p:sp>
      <p:sp>
        <p:nvSpPr>
          <p:cNvPr id="34822" name="Rectangle 3"/>
          <p:cNvSpPr>
            <a:spLocks noChangeArrowheads="1"/>
          </p:cNvSpPr>
          <p:nvPr/>
        </p:nvSpPr>
        <p:spPr bwMode="auto">
          <a:xfrm>
            <a:off x="395536" y="721518"/>
            <a:ext cx="75612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dirty="0">
                <a:solidFill>
                  <a:srgbClr val="000099"/>
                </a:solidFill>
                <a:latin typeface="Comic Sans MS" pitchFamily="66" charset="0"/>
              </a:rPr>
              <a:t>Performans </a:t>
            </a:r>
            <a:r>
              <a:rPr lang="tr-TR" altLang="tr-TR" sz="2800" b="1" dirty="0" smtClean="0">
                <a:solidFill>
                  <a:srgbClr val="000099"/>
                </a:solidFill>
                <a:latin typeface="Comic Sans MS" pitchFamily="66" charset="0"/>
              </a:rPr>
              <a:t>değerlendirme</a:t>
            </a:r>
            <a:endParaRPr lang="tr-TR" altLang="tr-TR" sz="2800" b="1" dirty="0">
              <a:solidFill>
                <a:srgbClr val="000099"/>
              </a:solidFill>
              <a:latin typeface="Comic Sans MS" pitchFamily="66" charset="0"/>
            </a:endParaRPr>
          </a:p>
        </p:txBody>
      </p:sp>
    </p:spTree>
    <p:extLst>
      <p:ext uri="{BB962C8B-B14F-4D97-AF65-F5344CB8AC3E}">
        <p14:creationId xmlns:p14="http://schemas.microsoft.com/office/powerpoint/2010/main" val="238444348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827584" y="1700808"/>
            <a:ext cx="7776864" cy="3671887"/>
          </a:xfrm>
        </p:spPr>
        <p:txBody>
          <a:bodyPr>
            <a:normAutofit/>
          </a:bodyPr>
          <a:lstStyle/>
          <a:p>
            <a:pPr marL="179388" lvl="1" indent="0">
              <a:buClr>
                <a:srgbClr val="FF0000"/>
              </a:buClr>
              <a:buNone/>
            </a:pPr>
            <a:r>
              <a:rPr lang="tr-TR" altLang="tr-TR" sz="2400" b="1" dirty="0">
                <a:solidFill>
                  <a:srgbClr val="000099"/>
                </a:solidFill>
                <a:latin typeface="Comic Sans MS" pitchFamily="66" charset="0"/>
              </a:rPr>
              <a:t>Performans </a:t>
            </a:r>
            <a:r>
              <a:rPr lang="tr-TR" altLang="tr-TR" sz="2400" b="1" dirty="0" smtClean="0">
                <a:solidFill>
                  <a:srgbClr val="000099"/>
                </a:solidFill>
                <a:latin typeface="Comic Sans MS" pitchFamily="66" charset="0"/>
              </a:rPr>
              <a:t>değerlendirmenin etkili olabilmesi için belirli bir plan dahilinde yapılması gerekmektedir.</a:t>
            </a:r>
          </a:p>
          <a:p>
            <a:pPr marL="179388" lvl="1" indent="0">
              <a:buClr>
                <a:srgbClr val="FF0000"/>
              </a:buClr>
              <a:buNone/>
            </a:pPr>
            <a:endParaRPr lang="tr-TR" altLang="tr-TR" sz="2400" b="1" dirty="0">
              <a:solidFill>
                <a:srgbClr val="000099"/>
              </a:solidFill>
              <a:latin typeface="Comic Sans MS" pitchFamily="66" charset="0"/>
            </a:endParaRPr>
          </a:p>
          <a:p>
            <a:pPr marL="522288" lvl="1" indent="-342900">
              <a:buClr>
                <a:srgbClr val="FF0000"/>
              </a:buClr>
              <a:buFont typeface="Wingdings" pitchFamily="2" charset="2"/>
              <a:buChar char="Ø"/>
            </a:pPr>
            <a:r>
              <a:rPr lang="tr-TR" altLang="tr-TR" sz="2400" b="1" dirty="0" smtClean="0">
                <a:solidFill>
                  <a:srgbClr val="000099"/>
                </a:solidFill>
                <a:latin typeface="Comic Sans MS" pitchFamily="66" charset="0"/>
              </a:rPr>
              <a:t>Amacın belirlenmesi</a:t>
            </a:r>
          </a:p>
          <a:p>
            <a:pPr marL="522288" lvl="1" indent="-342900">
              <a:buClr>
                <a:srgbClr val="FF0000"/>
              </a:buClr>
              <a:buFont typeface="Wingdings" pitchFamily="2" charset="2"/>
              <a:buChar char="Ø"/>
            </a:pPr>
            <a:r>
              <a:rPr lang="tr-TR" altLang="tr-TR" sz="2400" b="1" dirty="0" smtClean="0">
                <a:solidFill>
                  <a:srgbClr val="000099"/>
                </a:solidFill>
                <a:latin typeface="Comic Sans MS" pitchFamily="66" charset="0"/>
              </a:rPr>
              <a:t>Ölçülecek niteliğin tanımlanması</a:t>
            </a:r>
          </a:p>
          <a:p>
            <a:pPr marL="522288" lvl="1" indent="-342900">
              <a:buClr>
                <a:srgbClr val="FF0000"/>
              </a:buClr>
              <a:buFont typeface="Wingdings" pitchFamily="2" charset="2"/>
              <a:buChar char="Ø"/>
            </a:pPr>
            <a:r>
              <a:rPr lang="tr-TR" altLang="tr-TR" sz="2400" b="1" dirty="0" smtClean="0">
                <a:solidFill>
                  <a:srgbClr val="000099"/>
                </a:solidFill>
                <a:latin typeface="Comic Sans MS" pitchFamily="66" charset="0"/>
              </a:rPr>
              <a:t>Görevlerin oluşturulması</a:t>
            </a:r>
          </a:p>
          <a:p>
            <a:pPr marL="522288" lvl="1" indent="-342900">
              <a:buClr>
                <a:srgbClr val="FF0000"/>
              </a:buClr>
              <a:buFont typeface="Wingdings" pitchFamily="2" charset="2"/>
              <a:buChar char="Ø"/>
            </a:pPr>
            <a:r>
              <a:rPr lang="tr-TR" altLang="tr-TR" sz="2400" b="1" dirty="0" smtClean="0">
                <a:solidFill>
                  <a:srgbClr val="000099"/>
                </a:solidFill>
                <a:latin typeface="Comic Sans MS" pitchFamily="66" charset="0"/>
              </a:rPr>
              <a:t>Puanlama yapılması</a:t>
            </a:r>
            <a:endParaRPr lang="tr-TR" altLang="tr-TR" sz="2400" b="1" dirty="0">
              <a:solidFill>
                <a:srgbClr val="000099"/>
              </a:solidFill>
              <a:latin typeface="Comic Sans MS" pitchFamily="66" charset="0"/>
            </a:endParaRPr>
          </a:p>
        </p:txBody>
      </p:sp>
      <p:sp>
        <p:nvSpPr>
          <p:cNvPr id="34822" name="Rectangle 3"/>
          <p:cNvSpPr>
            <a:spLocks noChangeArrowheads="1"/>
          </p:cNvSpPr>
          <p:nvPr/>
        </p:nvSpPr>
        <p:spPr bwMode="auto">
          <a:xfrm>
            <a:off x="395536" y="721518"/>
            <a:ext cx="75612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2800" b="1" dirty="0">
                <a:solidFill>
                  <a:srgbClr val="000099"/>
                </a:solidFill>
                <a:latin typeface="Comic Sans MS" pitchFamily="66" charset="0"/>
              </a:rPr>
              <a:t>Performans </a:t>
            </a:r>
            <a:r>
              <a:rPr lang="tr-TR" altLang="tr-TR" sz="2800" b="1" dirty="0" smtClean="0">
                <a:solidFill>
                  <a:srgbClr val="000099"/>
                </a:solidFill>
                <a:latin typeface="Comic Sans MS" pitchFamily="66" charset="0"/>
              </a:rPr>
              <a:t>değerlendirme basamakları</a:t>
            </a:r>
            <a:endParaRPr lang="tr-TR" altLang="tr-TR" sz="2800" b="1" dirty="0">
              <a:solidFill>
                <a:srgbClr val="000099"/>
              </a:solidFill>
              <a:latin typeface="Comic Sans MS" pitchFamily="66" charset="0"/>
            </a:endParaRPr>
          </a:p>
        </p:txBody>
      </p:sp>
    </p:spTree>
    <p:extLst>
      <p:ext uri="{BB962C8B-B14F-4D97-AF65-F5344CB8AC3E}">
        <p14:creationId xmlns:p14="http://schemas.microsoft.com/office/powerpoint/2010/main" val="36962245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863599" y="476672"/>
            <a:ext cx="7489825" cy="868362"/>
          </a:xfrm>
          <a:noFill/>
        </p:spPr>
        <p:txBody>
          <a:bodyPr>
            <a:normAutofit/>
          </a:bodyPr>
          <a:lstStyle/>
          <a:p>
            <a:pPr eaLnBrk="1" hangingPunct="1"/>
            <a:r>
              <a:rPr lang="tr-TR" altLang="tr-TR" sz="3200" dirty="0" smtClean="0">
                <a:solidFill>
                  <a:srgbClr val="CC0000"/>
                </a:solidFill>
                <a:latin typeface="Comic Sans MS" pitchFamily="66" charset="0"/>
              </a:rPr>
              <a:t>performans görevinin özellikleri</a:t>
            </a:r>
          </a:p>
        </p:txBody>
      </p:sp>
      <p:sp>
        <p:nvSpPr>
          <p:cNvPr id="2" name="Yuvarlatılmış Dikdörtgen 1"/>
          <p:cNvSpPr/>
          <p:nvPr/>
        </p:nvSpPr>
        <p:spPr>
          <a:xfrm>
            <a:off x="3131840" y="3356992"/>
            <a:ext cx="3096344" cy="122413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solidFill>
                  <a:srgbClr val="CC0000"/>
                </a:solidFill>
                <a:latin typeface="Comic Sans MS" pitchFamily="66" charset="0"/>
                <a:ea typeface="+mj-ea"/>
                <a:cs typeface="+mj-cs"/>
              </a:rPr>
              <a:t>Performans Görevi</a:t>
            </a:r>
          </a:p>
        </p:txBody>
      </p:sp>
      <p:sp>
        <p:nvSpPr>
          <p:cNvPr id="3" name="Metin kutusu 2"/>
          <p:cNvSpPr txBox="1"/>
          <p:nvPr/>
        </p:nvSpPr>
        <p:spPr>
          <a:xfrm>
            <a:off x="3167933" y="1795247"/>
            <a:ext cx="2592288" cy="646331"/>
          </a:xfrm>
          <a:prstGeom prst="rect">
            <a:avLst/>
          </a:prstGeom>
          <a:noFill/>
          <a:ln w="25400">
            <a:solidFill>
              <a:schemeClr val="tx1"/>
            </a:solidFill>
          </a:ln>
        </p:spPr>
        <p:txBody>
          <a:bodyPr wrap="square" rtlCol="0">
            <a:spAutoFit/>
          </a:bodyPr>
          <a:lstStyle/>
          <a:p>
            <a:pPr algn="ctr"/>
            <a:r>
              <a:rPr lang="tr-TR" b="1" dirty="0"/>
              <a:t>Ü</a:t>
            </a:r>
            <a:r>
              <a:rPr lang="tr-TR" b="1" dirty="0" smtClean="0"/>
              <a:t>st düzey becerilere yönelik</a:t>
            </a:r>
            <a:endParaRPr lang="tr-TR" b="1" dirty="0"/>
          </a:p>
        </p:txBody>
      </p:sp>
      <p:sp>
        <p:nvSpPr>
          <p:cNvPr id="17" name="Metin kutusu 16"/>
          <p:cNvSpPr txBox="1"/>
          <p:nvPr/>
        </p:nvSpPr>
        <p:spPr>
          <a:xfrm>
            <a:off x="6145700" y="2456205"/>
            <a:ext cx="2592288" cy="369332"/>
          </a:xfrm>
          <a:prstGeom prst="rect">
            <a:avLst/>
          </a:prstGeom>
          <a:noFill/>
          <a:ln w="25400">
            <a:solidFill>
              <a:schemeClr val="tx1"/>
            </a:solidFill>
          </a:ln>
        </p:spPr>
        <p:txBody>
          <a:bodyPr wrap="square" rtlCol="0">
            <a:spAutoFit/>
          </a:bodyPr>
          <a:lstStyle/>
          <a:p>
            <a:pPr algn="ctr"/>
            <a:r>
              <a:rPr lang="tr-TR" b="1" dirty="0" smtClean="0"/>
              <a:t>Anlamlı</a:t>
            </a:r>
            <a:endParaRPr lang="tr-TR" b="1" dirty="0"/>
          </a:p>
        </p:txBody>
      </p:sp>
      <p:sp>
        <p:nvSpPr>
          <p:cNvPr id="18" name="Metin kutusu 17"/>
          <p:cNvSpPr txBox="1"/>
          <p:nvPr/>
        </p:nvSpPr>
        <p:spPr>
          <a:xfrm>
            <a:off x="6551712" y="3608500"/>
            <a:ext cx="2592288" cy="369332"/>
          </a:xfrm>
          <a:prstGeom prst="rect">
            <a:avLst/>
          </a:prstGeom>
          <a:noFill/>
          <a:ln w="25400">
            <a:solidFill>
              <a:schemeClr val="tx1"/>
            </a:solidFill>
          </a:ln>
        </p:spPr>
        <p:txBody>
          <a:bodyPr wrap="square" rtlCol="0">
            <a:spAutoFit/>
          </a:bodyPr>
          <a:lstStyle/>
          <a:p>
            <a:pPr algn="ctr"/>
            <a:r>
              <a:rPr lang="tr-TR" b="1" dirty="0" smtClean="0"/>
              <a:t>Yansız</a:t>
            </a:r>
            <a:endParaRPr lang="tr-TR" b="1" dirty="0"/>
          </a:p>
        </p:txBody>
      </p:sp>
      <p:sp>
        <p:nvSpPr>
          <p:cNvPr id="19" name="Metin kutusu 18"/>
          <p:cNvSpPr txBox="1"/>
          <p:nvPr/>
        </p:nvSpPr>
        <p:spPr>
          <a:xfrm>
            <a:off x="6551712" y="5006578"/>
            <a:ext cx="2592288" cy="369332"/>
          </a:xfrm>
          <a:prstGeom prst="rect">
            <a:avLst/>
          </a:prstGeom>
          <a:noFill/>
          <a:ln w="25400">
            <a:solidFill>
              <a:schemeClr val="tx1"/>
            </a:solidFill>
          </a:ln>
        </p:spPr>
        <p:txBody>
          <a:bodyPr wrap="square" rtlCol="0">
            <a:spAutoFit/>
          </a:bodyPr>
          <a:lstStyle/>
          <a:p>
            <a:pPr algn="ctr"/>
            <a:r>
              <a:rPr lang="tr-TR" b="1" dirty="0" smtClean="0"/>
              <a:t>Otantik</a:t>
            </a:r>
            <a:endParaRPr lang="tr-TR" b="1" dirty="0"/>
          </a:p>
        </p:txBody>
      </p:sp>
      <p:sp>
        <p:nvSpPr>
          <p:cNvPr id="20" name="Metin kutusu 19"/>
          <p:cNvSpPr txBox="1"/>
          <p:nvPr/>
        </p:nvSpPr>
        <p:spPr>
          <a:xfrm>
            <a:off x="3553412" y="5557072"/>
            <a:ext cx="2592288" cy="369332"/>
          </a:xfrm>
          <a:prstGeom prst="rect">
            <a:avLst/>
          </a:prstGeom>
          <a:noFill/>
          <a:ln w="25400">
            <a:solidFill>
              <a:schemeClr val="tx1"/>
            </a:solidFill>
          </a:ln>
        </p:spPr>
        <p:txBody>
          <a:bodyPr wrap="square" rtlCol="0">
            <a:spAutoFit/>
          </a:bodyPr>
          <a:lstStyle/>
          <a:p>
            <a:pPr algn="ctr"/>
            <a:r>
              <a:rPr lang="tr-TR" b="1" dirty="0" smtClean="0"/>
              <a:t>Çok yönlü</a:t>
            </a:r>
            <a:endParaRPr lang="tr-TR" b="1" dirty="0"/>
          </a:p>
        </p:txBody>
      </p:sp>
      <p:sp>
        <p:nvSpPr>
          <p:cNvPr id="21" name="Metin kutusu 20"/>
          <p:cNvSpPr txBox="1"/>
          <p:nvPr/>
        </p:nvSpPr>
        <p:spPr>
          <a:xfrm>
            <a:off x="755576" y="5187740"/>
            <a:ext cx="2592288" cy="369332"/>
          </a:xfrm>
          <a:prstGeom prst="rect">
            <a:avLst/>
          </a:prstGeom>
          <a:noFill/>
          <a:ln w="25400">
            <a:solidFill>
              <a:schemeClr val="tx1"/>
            </a:solidFill>
          </a:ln>
        </p:spPr>
        <p:txBody>
          <a:bodyPr wrap="square" rtlCol="0">
            <a:spAutoFit/>
          </a:bodyPr>
          <a:lstStyle/>
          <a:p>
            <a:pPr algn="ctr"/>
            <a:r>
              <a:rPr lang="tr-TR" b="1" dirty="0" smtClean="0"/>
              <a:t>Öğrenmeyi sağlayan</a:t>
            </a:r>
            <a:endParaRPr lang="tr-TR" b="1" dirty="0"/>
          </a:p>
        </p:txBody>
      </p:sp>
      <p:sp>
        <p:nvSpPr>
          <p:cNvPr id="22" name="Metin kutusu 21"/>
          <p:cNvSpPr txBox="1"/>
          <p:nvPr/>
        </p:nvSpPr>
        <p:spPr>
          <a:xfrm>
            <a:off x="258594" y="3793166"/>
            <a:ext cx="2592288" cy="369332"/>
          </a:xfrm>
          <a:prstGeom prst="rect">
            <a:avLst/>
          </a:prstGeom>
          <a:noFill/>
          <a:ln w="25400">
            <a:solidFill>
              <a:schemeClr val="tx1"/>
            </a:solidFill>
          </a:ln>
        </p:spPr>
        <p:txBody>
          <a:bodyPr wrap="square" rtlCol="0">
            <a:spAutoFit/>
          </a:bodyPr>
          <a:lstStyle/>
          <a:p>
            <a:pPr algn="ctr"/>
            <a:r>
              <a:rPr lang="tr-TR" b="1" dirty="0" smtClean="0"/>
              <a:t>Ölçülebilir</a:t>
            </a:r>
            <a:endParaRPr lang="tr-TR" b="1" dirty="0"/>
          </a:p>
        </p:txBody>
      </p:sp>
      <p:sp>
        <p:nvSpPr>
          <p:cNvPr id="23" name="Metin kutusu 22"/>
          <p:cNvSpPr txBox="1"/>
          <p:nvPr/>
        </p:nvSpPr>
        <p:spPr>
          <a:xfrm>
            <a:off x="251520" y="2456205"/>
            <a:ext cx="2592288" cy="369332"/>
          </a:xfrm>
          <a:prstGeom prst="rect">
            <a:avLst/>
          </a:prstGeom>
          <a:noFill/>
          <a:ln w="25400">
            <a:solidFill>
              <a:schemeClr val="tx1"/>
            </a:solidFill>
          </a:ln>
        </p:spPr>
        <p:txBody>
          <a:bodyPr wrap="square" rtlCol="0">
            <a:spAutoFit/>
          </a:bodyPr>
          <a:lstStyle/>
          <a:p>
            <a:pPr algn="ctr"/>
            <a:r>
              <a:rPr lang="tr-TR" b="1" dirty="0" smtClean="0"/>
              <a:t>Gerçekleştirilebilir</a:t>
            </a:r>
            <a:endParaRPr lang="tr-TR" b="1" dirty="0"/>
          </a:p>
        </p:txBody>
      </p:sp>
      <p:cxnSp>
        <p:nvCxnSpPr>
          <p:cNvPr id="5" name="Düz Ok Bağlayıcısı 4"/>
          <p:cNvCxnSpPr/>
          <p:nvPr/>
        </p:nvCxnSpPr>
        <p:spPr>
          <a:xfrm flipV="1">
            <a:off x="4644008" y="2564904"/>
            <a:ext cx="0" cy="6847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6" name="Düz Ok Bağlayıcısı 25"/>
          <p:cNvCxnSpPr/>
          <p:nvPr/>
        </p:nvCxnSpPr>
        <p:spPr>
          <a:xfrm flipV="1">
            <a:off x="5580112" y="2712085"/>
            <a:ext cx="432048" cy="50009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a:off x="6228184" y="3816950"/>
            <a:ext cx="32352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0" name="Düz Ok Bağlayıcısı 29"/>
          <p:cNvCxnSpPr/>
          <p:nvPr/>
        </p:nvCxnSpPr>
        <p:spPr>
          <a:xfrm>
            <a:off x="6145700" y="4653136"/>
            <a:ext cx="244248" cy="5346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3" name="Düz Ok Bağlayıcısı 32"/>
          <p:cNvCxnSpPr/>
          <p:nvPr/>
        </p:nvCxnSpPr>
        <p:spPr>
          <a:xfrm>
            <a:off x="4727432" y="4739276"/>
            <a:ext cx="0" cy="7059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p:nvPr/>
        </p:nvCxnSpPr>
        <p:spPr>
          <a:xfrm flipH="1">
            <a:off x="2843808" y="4605177"/>
            <a:ext cx="303184" cy="48707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Düz Ok Bağlayıcısı 36"/>
          <p:cNvCxnSpPr/>
          <p:nvPr/>
        </p:nvCxnSpPr>
        <p:spPr>
          <a:xfrm flipH="1" flipV="1">
            <a:off x="2850883" y="2907285"/>
            <a:ext cx="296109" cy="42412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0" name="Düz Ok Bağlayıcısı 39"/>
          <p:cNvCxnSpPr/>
          <p:nvPr/>
        </p:nvCxnSpPr>
        <p:spPr>
          <a:xfrm flipH="1">
            <a:off x="2800710" y="3975912"/>
            <a:ext cx="36722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94802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683568" y="1772816"/>
            <a:ext cx="7920880" cy="3744416"/>
          </a:xfrm>
        </p:spPr>
        <p:txBody>
          <a:bodyPr>
            <a:normAutofit/>
          </a:bodyPr>
          <a:lstStyle/>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Görevin öğrenme hedefleriyle bağlantısı iyi şekilde sağlanmalıdır.</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Görevle gerçekleştirilecek beceriler tanımlanmalıdır.</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Süreç ve süreç sonundaki ürün netleştirilmelidir.</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Gerçek yaşam senaryoları yazılı hale getirilmelidir.</a:t>
            </a:r>
            <a:endParaRPr lang="tr-TR" altLang="tr-TR" sz="2400" b="1" dirty="0">
              <a:solidFill>
                <a:srgbClr val="000099"/>
              </a:solidFill>
              <a:latin typeface="Comic Sans MS" pitchFamily="66" charset="0"/>
            </a:endParaRPr>
          </a:p>
        </p:txBody>
      </p:sp>
      <p:sp>
        <p:nvSpPr>
          <p:cNvPr id="34822" name="Rectangle 3"/>
          <p:cNvSpPr>
            <a:spLocks noChangeArrowheads="1"/>
          </p:cNvSpPr>
          <p:nvPr/>
        </p:nvSpPr>
        <p:spPr bwMode="auto">
          <a:xfrm>
            <a:off x="395536" y="721518"/>
            <a:ext cx="78488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tr-TR" altLang="tr-TR" sz="2800" b="1" dirty="0">
                <a:solidFill>
                  <a:srgbClr val="000099"/>
                </a:solidFill>
                <a:latin typeface="Comic Sans MS" pitchFamily="66" charset="0"/>
              </a:rPr>
              <a:t>Performans </a:t>
            </a:r>
            <a:r>
              <a:rPr lang="tr-TR" altLang="tr-TR" sz="2800" b="1" dirty="0" smtClean="0">
                <a:solidFill>
                  <a:srgbClr val="000099"/>
                </a:solidFill>
                <a:latin typeface="Comic Sans MS" pitchFamily="66" charset="0"/>
              </a:rPr>
              <a:t>görevinin yazılı hale getirilmesi</a:t>
            </a:r>
            <a:endParaRPr lang="tr-TR" altLang="tr-TR" sz="2800" b="1" dirty="0">
              <a:solidFill>
                <a:srgbClr val="000099"/>
              </a:solidFill>
              <a:latin typeface="Comic Sans MS" pitchFamily="66" charset="0"/>
            </a:endParaRPr>
          </a:p>
        </p:txBody>
      </p:sp>
    </p:spTree>
    <p:extLst>
      <p:ext uri="{BB962C8B-B14F-4D97-AF65-F5344CB8AC3E}">
        <p14:creationId xmlns:p14="http://schemas.microsoft.com/office/powerpoint/2010/main" val="175179362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body" idx="1"/>
          </p:nvPr>
        </p:nvSpPr>
        <p:spPr>
          <a:xfrm>
            <a:off x="683568" y="1772816"/>
            <a:ext cx="7920880" cy="4680520"/>
          </a:xfrm>
        </p:spPr>
        <p:txBody>
          <a:bodyPr>
            <a:normAutofit/>
          </a:bodyPr>
          <a:lstStyle/>
          <a:p>
            <a:pPr marL="179388" lvl="1" indent="0">
              <a:buClr>
                <a:srgbClr val="FF0000"/>
              </a:buClr>
              <a:buNone/>
            </a:pPr>
            <a:r>
              <a:rPr lang="tr-TR" altLang="tr-TR" sz="2400" b="1" dirty="0" smtClean="0">
                <a:solidFill>
                  <a:srgbClr val="000099"/>
                </a:solidFill>
                <a:latin typeface="Comic Sans MS" pitchFamily="66" charset="0"/>
              </a:rPr>
              <a:t>Görevi gerçekleştirirken öğrencinin izleyeceği adımlar ayrıntılı şekilde açıklanmalıdır. Göreve başlamadan önce;</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ne tür malzemeler gerekecek,</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 nerede gerçekleştirilecek,</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görevin sınırları,</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 süresi,</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görevi kimlerin puanlayacağı,</a:t>
            </a:r>
          </a:p>
          <a:p>
            <a:pPr marL="522288" lvl="1" indent="-342900">
              <a:buClr>
                <a:srgbClr val="FF0000"/>
              </a:buClr>
              <a:buFont typeface="Arial" pitchFamily="34" charset="0"/>
              <a:buChar char="•"/>
            </a:pPr>
            <a:r>
              <a:rPr lang="tr-TR" altLang="tr-TR" sz="2400" b="1" dirty="0" smtClean="0">
                <a:solidFill>
                  <a:srgbClr val="000099"/>
                </a:solidFill>
                <a:latin typeface="Comic Sans MS" pitchFamily="66" charset="0"/>
              </a:rPr>
              <a:t>değerlendirme ölçütleri ile ilgili bilgiler öğrencilere verilmelidir.</a:t>
            </a:r>
            <a:endParaRPr lang="tr-TR" altLang="tr-TR" sz="2400" b="1" dirty="0">
              <a:solidFill>
                <a:srgbClr val="000099"/>
              </a:solidFill>
              <a:latin typeface="Comic Sans MS" pitchFamily="66" charset="0"/>
            </a:endParaRPr>
          </a:p>
        </p:txBody>
      </p:sp>
      <p:sp>
        <p:nvSpPr>
          <p:cNvPr id="34822" name="Rectangle 3"/>
          <p:cNvSpPr>
            <a:spLocks noChangeArrowheads="1"/>
          </p:cNvSpPr>
          <p:nvPr/>
        </p:nvSpPr>
        <p:spPr bwMode="auto">
          <a:xfrm>
            <a:off x="395536" y="721518"/>
            <a:ext cx="78488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tr-TR" altLang="tr-TR" sz="2800" b="1" dirty="0">
                <a:solidFill>
                  <a:srgbClr val="000099"/>
                </a:solidFill>
                <a:latin typeface="Comic Sans MS" pitchFamily="66" charset="0"/>
              </a:rPr>
              <a:t>Performans </a:t>
            </a:r>
            <a:r>
              <a:rPr lang="tr-TR" altLang="tr-TR" sz="2800" b="1" dirty="0" smtClean="0">
                <a:solidFill>
                  <a:srgbClr val="000099"/>
                </a:solidFill>
                <a:latin typeface="Comic Sans MS" pitchFamily="66" charset="0"/>
              </a:rPr>
              <a:t>görevinin yazılı hale getirilmesi</a:t>
            </a:r>
            <a:endParaRPr lang="tr-TR" altLang="tr-TR" sz="2800" b="1" dirty="0">
              <a:solidFill>
                <a:srgbClr val="000099"/>
              </a:solidFill>
              <a:latin typeface="Comic Sans MS" pitchFamily="66" charset="0"/>
            </a:endParaRPr>
          </a:p>
        </p:txBody>
      </p:sp>
    </p:spTree>
    <p:extLst>
      <p:ext uri="{BB962C8B-B14F-4D97-AF65-F5344CB8AC3E}">
        <p14:creationId xmlns:p14="http://schemas.microsoft.com/office/powerpoint/2010/main" val="310296444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971550" y="476672"/>
            <a:ext cx="7489825" cy="868362"/>
          </a:xfrm>
          <a:noFill/>
        </p:spPr>
        <p:txBody>
          <a:bodyPr>
            <a:normAutofit/>
          </a:bodyPr>
          <a:lstStyle/>
          <a:p>
            <a:pPr eaLnBrk="1" hangingPunct="1"/>
            <a:r>
              <a:rPr lang="tr-TR" altLang="tr-TR" sz="3200" dirty="0" smtClean="0">
                <a:solidFill>
                  <a:srgbClr val="CC0000"/>
                </a:solidFill>
                <a:latin typeface="Comic Sans MS" pitchFamily="66" charset="0"/>
              </a:rPr>
              <a:t>performans görevinin unsurları</a:t>
            </a:r>
          </a:p>
        </p:txBody>
      </p:sp>
      <p:grpSp>
        <p:nvGrpSpPr>
          <p:cNvPr id="43014" name="Group 3"/>
          <p:cNvGrpSpPr>
            <a:grpSpLocks/>
          </p:cNvGrpSpPr>
          <p:nvPr/>
        </p:nvGrpSpPr>
        <p:grpSpPr bwMode="auto">
          <a:xfrm>
            <a:off x="755650" y="1773238"/>
            <a:ext cx="7920038" cy="2808287"/>
            <a:chOff x="476" y="1117"/>
            <a:chExt cx="4989" cy="1769"/>
          </a:xfrm>
        </p:grpSpPr>
        <p:sp>
          <p:nvSpPr>
            <p:cNvPr id="43015" name="Rectangle 4"/>
            <p:cNvSpPr>
              <a:spLocks noChangeArrowheads="1"/>
            </p:cNvSpPr>
            <p:nvPr/>
          </p:nvSpPr>
          <p:spPr bwMode="auto">
            <a:xfrm>
              <a:off x="2200" y="1117"/>
              <a:ext cx="1270" cy="499"/>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2000" b="1" dirty="0">
                  <a:solidFill>
                    <a:srgbClr val="000099"/>
                  </a:solidFill>
                </a:rPr>
                <a:t>Performans </a:t>
              </a:r>
            </a:p>
            <a:p>
              <a:pPr algn="ctr" eaLnBrk="1" hangingPunct="1"/>
              <a:r>
                <a:rPr lang="tr-TR" altLang="tr-TR" sz="2000" b="1" dirty="0">
                  <a:solidFill>
                    <a:srgbClr val="000099"/>
                  </a:solidFill>
                </a:rPr>
                <a:t>Görevi</a:t>
              </a:r>
            </a:p>
          </p:txBody>
        </p:sp>
        <p:sp>
          <p:nvSpPr>
            <p:cNvPr id="43016" name="Rectangle 5"/>
            <p:cNvSpPr>
              <a:spLocks noChangeArrowheads="1"/>
            </p:cNvSpPr>
            <p:nvPr/>
          </p:nvSpPr>
          <p:spPr bwMode="auto">
            <a:xfrm>
              <a:off x="4286" y="2296"/>
              <a:ext cx="117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smtClean="0">
                  <a:solidFill>
                    <a:srgbClr val="000099"/>
                  </a:solidFill>
                </a:rPr>
                <a:t>Puanlama</a:t>
              </a:r>
            </a:p>
            <a:p>
              <a:pPr algn="ctr" eaLnBrk="1" hangingPunct="1"/>
              <a:r>
                <a:rPr lang="tr-TR" altLang="tr-TR" sz="1400" b="1" dirty="0" smtClean="0">
                  <a:solidFill>
                    <a:srgbClr val="000099"/>
                  </a:solidFill>
                </a:rPr>
                <a:t>Araçlar </a:t>
              </a:r>
              <a:r>
                <a:rPr lang="tr-TR" altLang="tr-TR" sz="1400" b="1" dirty="0">
                  <a:solidFill>
                    <a:srgbClr val="000099"/>
                  </a:solidFill>
                </a:rPr>
                <a:t>/ Formlar</a:t>
              </a:r>
              <a:r>
                <a:rPr lang="tr-TR" altLang="tr-TR" b="1" dirty="0">
                  <a:solidFill>
                    <a:srgbClr val="000099"/>
                  </a:solidFill>
                </a:rPr>
                <a:t/>
              </a:r>
              <a:br>
                <a:rPr lang="tr-TR" altLang="tr-TR" b="1" dirty="0">
                  <a:solidFill>
                    <a:srgbClr val="000099"/>
                  </a:solidFill>
                </a:rPr>
              </a:br>
              <a:endParaRPr lang="tr-TR" altLang="tr-TR" b="1" dirty="0">
                <a:solidFill>
                  <a:srgbClr val="000099"/>
                </a:solidFill>
              </a:endParaRPr>
            </a:p>
          </p:txBody>
        </p:sp>
        <p:sp>
          <p:nvSpPr>
            <p:cNvPr id="43017" name="Rectangle 6"/>
            <p:cNvSpPr>
              <a:spLocks noChangeArrowheads="1"/>
            </p:cNvSpPr>
            <p:nvPr/>
          </p:nvSpPr>
          <p:spPr bwMode="auto">
            <a:xfrm>
              <a:off x="1655" y="2296"/>
              <a:ext cx="108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a:solidFill>
                    <a:srgbClr val="000099"/>
                  </a:solidFill>
                </a:rPr>
                <a:t>Görev / Problem </a:t>
              </a:r>
              <a:br>
                <a:rPr lang="tr-TR" altLang="tr-TR" sz="1400" b="1">
                  <a:solidFill>
                    <a:srgbClr val="000099"/>
                  </a:solidFill>
                </a:rPr>
              </a:br>
              <a:r>
                <a:rPr lang="tr-TR" altLang="tr-TR" sz="1400" b="1">
                  <a:solidFill>
                    <a:srgbClr val="000099"/>
                  </a:solidFill>
                </a:rPr>
                <a:t>Durumu / Sorular</a:t>
              </a:r>
            </a:p>
          </p:txBody>
        </p:sp>
        <p:sp>
          <p:nvSpPr>
            <p:cNvPr id="43018" name="Rectangle 7"/>
            <p:cNvSpPr>
              <a:spLocks noChangeArrowheads="1"/>
            </p:cNvSpPr>
            <p:nvPr/>
          </p:nvSpPr>
          <p:spPr bwMode="auto">
            <a:xfrm>
              <a:off x="2971" y="2296"/>
              <a:ext cx="1089"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a:solidFill>
                    <a:srgbClr val="000099"/>
                  </a:solidFill>
                </a:rPr>
                <a:t>Yönerge</a:t>
              </a:r>
            </a:p>
          </p:txBody>
        </p:sp>
        <p:sp>
          <p:nvSpPr>
            <p:cNvPr id="43019" name="Line 8"/>
            <p:cNvSpPr>
              <a:spLocks noChangeShapeType="1"/>
            </p:cNvSpPr>
            <p:nvPr/>
          </p:nvSpPr>
          <p:spPr bwMode="auto">
            <a:xfrm>
              <a:off x="2835" y="1616"/>
              <a:ext cx="0" cy="363"/>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0" name="Line 9"/>
            <p:cNvSpPr>
              <a:spLocks noChangeShapeType="1"/>
            </p:cNvSpPr>
            <p:nvPr/>
          </p:nvSpPr>
          <p:spPr bwMode="auto">
            <a:xfrm>
              <a:off x="930" y="1979"/>
              <a:ext cx="3946" cy="0"/>
            </a:xfrm>
            <a:prstGeom prst="line">
              <a:avLst/>
            </a:prstGeom>
            <a:noFill/>
            <a:ln w="28575" cap="sq">
              <a:solidFill>
                <a:srgbClr val="00008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1" name="Line 10"/>
            <p:cNvSpPr>
              <a:spLocks noChangeShapeType="1"/>
            </p:cNvSpPr>
            <p:nvPr/>
          </p:nvSpPr>
          <p:spPr bwMode="auto">
            <a:xfrm>
              <a:off x="2154" y="1979"/>
              <a:ext cx="0" cy="36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2" name="Line 11"/>
            <p:cNvSpPr>
              <a:spLocks noChangeShapeType="1"/>
            </p:cNvSpPr>
            <p:nvPr/>
          </p:nvSpPr>
          <p:spPr bwMode="auto">
            <a:xfrm>
              <a:off x="3470"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3" name="Line 12"/>
            <p:cNvSpPr>
              <a:spLocks noChangeShapeType="1"/>
            </p:cNvSpPr>
            <p:nvPr/>
          </p:nvSpPr>
          <p:spPr bwMode="auto">
            <a:xfrm>
              <a:off x="4876"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43024" name="Rectangle 13"/>
            <p:cNvSpPr>
              <a:spLocks noChangeArrowheads="1"/>
            </p:cNvSpPr>
            <p:nvPr/>
          </p:nvSpPr>
          <p:spPr bwMode="auto">
            <a:xfrm>
              <a:off x="476" y="2296"/>
              <a:ext cx="998" cy="590"/>
            </a:xfrm>
            <a:prstGeom prst="rect">
              <a:avLst/>
            </a:prstGeom>
            <a:solidFill>
              <a:srgbClr val="FFFF00"/>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a:solidFill>
                    <a:srgbClr val="000099"/>
                  </a:solidFill>
                </a:rPr>
                <a:t>Tanıtım Bilgisi </a:t>
              </a:r>
              <a:br>
                <a:rPr lang="tr-TR" altLang="tr-TR" sz="1400" b="1" dirty="0">
                  <a:solidFill>
                    <a:srgbClr val="000099"/>
                  </a:solidFill>
                </a:rPr>
              </a:br>
              <a:r>
                <a:rPr lang="tr-TR" altLang="tr-TR" sz="1400" b="1" dirty="0" smtClean="0">
                  <a:solidFill>
                    <a:srgbClr val="000099"/>
                  </a:solidFill>
                </a:rPr>
                <a:t>(Tema, Ders, </a:t>
              </a:r>
              <a:br>
                <a:rPr lang="tr-TR" altLang="tr-TR" sz="1400" b="1" dirty="0" smtClean="0">
                  <a:solidFill>
                    <a:srgbClr val="000099"/>
                  </a:solidFill>
                </a:rPr>
              </a:br>
              <a:r>
                <a:rPr lang="tr-TR" altLang="tr-TR" sz="1400" b="1" dirty="0" smtClean="0">
                  <a:solidFill>
                    <a:srgbClr val="000099"/>
                  </a:solidFill>
                </a:rPr>
                <a:t>Değerlendirme</a:t>
              </a:r>
            </a:p>
            <a:p>
              <a:pPr eaLnBrk="1" hangingPunct="1"/>
              <a:r>
                <a:rPr lang="tr-TR" altLang="tr-TR" sz="1400" b="1" dirty="0" smtClean="0">
                  <a:solidFill>
                    <a:srgbClr val="000099"/>
                  </a:solidFill>
                </a:rPr>
                <a:t>Yöntemi)</a:t>
              </a:r>
              <a:endParaRPr lang="tr-TR" altLang="tr-TR" sz="1400" b="1" dirty="0">
                <a:solidFill>
                  <a:srgbClr val="000099"/>
                </a:solidFill>
              </a:endParaRPr>
            </a:p>
          </p:txBody>
        </p:sp>
        <p:sp>
          <p:nvSpPr>
            <p:cNvPr id="43025" name="Line 14"/>
            <p:cNvSpPr>
              <a:spLocks noChangeShapeType="1"/>
            </p:cNvSpPr>
            <p:nvPr/>
          </p:nvSpPr>
          <p:spPr bwMode="auto">
            <a:xfrm>
              <a:off x="930" y="1979"/>
              <a:ext cx="0" cy="317"/>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grpSp>
    </p:spTree>
    <p:extLst>
      <p:ext uri="{BB962C8B-B14F-4D97-AF65-F5344CB8AC3E}">
        <p14:creationId xmlns:p14="http://schemas.microsoft.com/office/powerpoint/2010/main" val="305665735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80921"/>
            <a:ext cx="4824536" cy="6677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Unvan 1"/>
          <p:cNvSpPr txBox="1">
            <a:spLocks/>
          </p:cNvSpPr>
          <p:nvPr/>
        </p:nvSpPr>
        <p:spPr>
          <a:xfrm>
            <a:off x="457200" y="274638"/>
            <a:ext cx="8229600" cy="1143000"/>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tr-TR" dirty="0" smtClean="0">
                <a:solidFill>
                  <a:srgbClr val="C00000"/>
                </a:solidFill>
              </a:rPr>
              <a:t>Örnek </a:t>
            </a:r>
            <a:r>
              <a:rPr lang="tr-TR" dirty="0" smtClean="0">
                <a:solidFill>
                  <a:srgbClr val="C00000"/>
                </a:solidFill>
              </a:rPr>
              <a:t>1</a:t>
            </a:r>
            <a:endParaRPr lang="tr-TR" dirty="0">
              <a:solidFill>
                <a:srgbClr val="C00000"/>
              </a:solidFill>
            </a:endParaRPr>
          </a:p>
        </p:txBody>
      </p:sp>
    </p:spTree>
    <p:extLst>
      <p:ext uri="{BB962C8B-B14F-4D97-AF65-F5344CB8AC3E}">
        <p14:creationId xmlns:p14="http://schemas.microsoft.com/office/powerpoint/2010/main" val="658502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7363" y="204788"/>
            <a:ext cx="5629275" cy="644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3676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80728"/>
            <a:ext cx="68961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Unvan 1"/>
          <p:cNvSpPr txBox="1">
            <a:spLocks/>
          </p:cNvSpPr>
          <p:nvPr/>
        </p:nvSpPr>
        <p:spPr>
          <a:xfrm>
            <a:off x="457200" y="274638"/>
            <a:ext cx="8229600" cy="1143000"/>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tr-TR" dirty="0" smtClean="0">
                <a:solidFill>
                  <a:srgbClr val="C00000"/>
                </a:solidFill>
              </a:rPr>
              <a:t>Örnek 2</a:t>
            </a:r>
            <a:endParaRPr lang="tr-TR" dirty="0">
              <a:solidFill>
                <a:srgbClr val="C00000"/>
              </a:solidFill>
            </a:endParaRPr>
          </a:p>
        </p:txBody>
      </p:sp>
    </p:spTree>
    <p:extLst>
      <p:ext uri="{BB962C8B-B14F-4D97-AF65-F5344CB8AC3E}">
        <p14:creationId xmlns:p14="http://schemas.microsoft.com/office/powerpoint/2010/main" val="3598395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body" sz="half" idx="1"/>
          </p:nvPr>
        </p:nvSpPr>
        <p:spPr>
          <a:xfrm>
            <a:off x="611188" y="1989138"/>
            <a:ext cx="8064500" cy="3744912"/>
          </a:xfrm>
        </p:spPr>
        <p:txBody>
          <a:bodyPr/>
          <a:lstStyle/>
          <a:p>
            <a:pPr marL="269875" indent="-269875" eaLnBrk="1" hangingPunct="1">
              <a:buFont typeface="Wingdings" pitchFamily="2" charset="2"/>
              <a:buNone/>
            </a:pPr>
            <a:r>
              <a:rPr lang="tr-TR" altLang="tr-TR" sz="2200" b="1" dirty="0" smtClean="0">
                <a:solidFill>
                  <a:srgbClr val="000099"/>
                </a:solidFill>
              </a:rPr>
              <a:t>Durum</a:t>
            </a:r>
          </a:p>
          <a:p>
            <a:pPr marL="269875" indent="-269875" eaLnBrk="1" hangingPunct="1">
              <a:buFont typeface="Wingdings" pitchFamily="2" charset="2"/>
              <a:buNone/>
            </a:pPr>
            <a:r>
              <a:rPr lang="tr-TR" altLang="tr-TR" sz="2200" dirty="0" smtClean="0"/>
              <a:t>   </a:t>
            </a:r>
            <a:r>
              <a:rPr lang="tr-TR" altLang="tr-TR" sz="2000" b="1" dirty="0" smtClean="0">
                <a:solidFill>
                  <a:srgbClr val="000099"/>
                </a:solidFill>
              </a:rPr>
              <a:t>Tarih,  29 Ekim 1923. Cumhuriyet ilan ediliyor ve bir gazete çıkartarak bu durumu halka duyurman isteniyor. </a:t>
            </a:r>
          </a:p>
          <a:p>
            <a:pPr marL="269875" indent="-269875" eaLnBrk="1" hangingPunct="1">
              <a:buFont typeface="Wingdings" pitchFamily="2" charset="2"/>
              <a:buNone/>
            </a:pPr>
            <a:endParaRPr lang="tr-TR" altLang="tr-TR" sz="2000" b="1" dirty="0" smtClean="0">
              <a:solidFill>
                <a:srgbClr val="000099"/>
              </a:solidFill>
            </a:endParaRPr>
          </a:p>
          <a:p>
            <a:pPr marL="269875" indent="-269875" eaLnBrk="1" hangingPunct="1">
              <a:buFont typeface="Wingdings" pitchFamily="2" charset="2"/>
              <a:buNone/>
            </a:pPr>
            <a:r>
              <a:rPr lang="tr-TR" altLang="tr-TR" sz="2400" b="1" dirty="0" smtClean="0">
                <a:solidFill>
                  <a:srgbClr val="000099"/>
                </a:solidFill>
              </a:rPr>
              <a:t>Yönerge</a:t>
            </a:r>
            <a:endParaRPr lang="tr-TR" altLang="tr-TR" sz="2000" b="1" dirty="0" smtClean="0">
              <a:solidFill>
                <a:srgbClr val="000099"/>
              </a:solidFill>
            </a:endParaRPr>
          </a:p>
          <a:p>
            <a:pPr marL="269875" indent="-269875" eaLnBrk="1" hangingPunct="1"/>
            <a:r>
              <a:rPr lang="tr-TR" altLang="tr-TR" sz="2000" b="1" dirty="0" smtClean="0">
                <a:solidFill>
                  <a:srgbClr val="000099"/>
                </a:solidFill>
              </a:rPr>
              <a:t>Hazırladığın gazeteye bir isim ver.</a:t>
            </a:r>
          </a:p>
          <a:p>
            <a:pPr marL="269875" indent="-269875" eaLnBrk="1" hangingPunct="1"/>
            <a:r>
              <a:rPr lang="tr-TR" altLang="tr-TR" sz="2000" b="1" dirty="0" smtClean="0">
                <a:solidFill>
                  <a:srgbClr val="000099"/>
                </a:solidFill>
              </a:rPr>
              <a:t>Cumhuriyetin ilanı ile ilgili bir manşet yaz, o dönemle ilgili fotoğraflar bul ve gazetene yerleştir.</a:t>
            </a:r>
          </a:p>
          <a:p>
            <a:pPr marL="269875" indent="-269875" eaLnBrk="1" hangingPunct="1"/>
            <a:r>
              <a:rPr lang="tr-TR" altLang="tr-TR" sz="2000" b="1" dirty="0" smtClean="0">
                <a:solidFill>
                  <a:srgbClr val="000099"/>
                </a:solidFill>
              </a:rPr>
              <a:t>Gazetene cumhuriyetin ilanı ve önemi ile ilgili en  az bir sayfadan oluşan bir haber yaz.</a:t>
            </a:r>
          </a:p>
        </p:txBody>
      </p:sp>
      <p:graphicFrame>
        <p:nvGraphicFramePr>
          <p:cNvPr id="57350" name="Object 3"/>
          <p:cNvGraphicFramePr>
            <a:graphicFrameLocks noGrp="1" noChangeAspect="1"/>
          </p:cNvGraphicFramePr>
          <p:nvPr>
            <p:ph sz="half" idx="2"/>
          </p:nvPr>
        </p:nvGraphicFramePr>
        <p:xfrm>
          <a:off x="6084888" y="260350"/>
          <a:ext cx="1566862" cy="1631950"/>
        </p:xfrm>
        <a:graphic>
          <a:graphicData uri="http://schemas.openxmlformats.org/presentationml/2006/ole">
            <mc:AlternateContent xmlns:mc="http://schemas.openxmlformats.org/markup-compatibility/2006">
              <mc:Choice xmlns:v="urn:schemas-microsoft-com:vml" Requires="v">
                <p:oleObj spid="_x0000_s4168" name="Bit Eşlem Resmi" r:id="rId4" imgW="3895238" imgH="4258269" progId="Paint.Picture">
                  <p:embed/>
                </p:oleObj>
              </mc:Choice>
              <mc:Fallback>
                <p:oleObj name="Bit Eşlem Resmi" r:id="rId4" imgW="3895238" imgH="4258269"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260350"/>
                        <a:ext cx="1566862" cy="163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12740" name="Rectangle 4"/>
          <p:cNvSpPr>
            <a:spLocks noChangeArrowheads="1"/>
          </p:cNvSpPr>
          <p:nvPr/>
        </p:nvSpPr>
        <p:spPr bwMode="auto">
          <a:xfrm>
            <a:off x="323850" y="476250"/>
            <a:ext cx="4859338"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1" hangingPunct="1"/>
            <a:r>
              <a:rPr lang="tr-TR" altLang="tr-TR" sz="2800" b="1" dirty="0">
                <a:solidFill>
                  <a:srgbClr val="C00000"/>
                </a:solidFill>
              </a:rPr>
              <a:t/>
            </a:r>
            <a:br>
              <a:rPr lang="tr-TR" altLang="tr-TR" sz="2800" b="1" dirty="0">
                <a:solidFill>
                  <a:srgbClr val="C00000"/>
                </a:solidFill>
              </a:rPr>
            </a:br>
            <a:r>
              <a:rPr lang="tr-TR" altLang="tr-TR" sz="2800" b="1" dirty="0">
                <a:solidFill>
                  <a:srgbClr val="C00000"/>
                </a:solidFill>
              </a:rPr>
              <a:t>Örnek </a:t>
            </a:r>
            <a:r>
              <a:rPr lang="tr-TR" altLang="tr-TR" sz="2800" b="1" dirty="0" smtClean="0">
                <a:solidFill>
                  <a:srgbClr val="C00000"/>
                </a:solidFill>
              </a:rPr>
              <a:t>3</a:t>
            </a:r>
            <a:endParaRPr lang="tr-TR" altLang="tr-TR" sz="2800" b="1" dirty="0">
              <a:solidFill>
                <a:srgbClr val="C00000"/>
              </a:solidFill>
            </a:endParaRPr>
          </a:p>
        </p:txBody>
      </p:sp>
    </p:spTree>
    <p:extLst>
      <p:ext uri="{BB962C8B-B14F-4D97-AF65-F5344CB8AC3E}">
        <p14:creationId xmlns:p14="http://schemas.microsoft.com/office/powerpoint/2010/main" val="289109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12740"/>
                                        </p:tgtEl>
                                        <p:attrNameLst>
                                          <p:attrName>style.visibility</p:attrName>
                                        </p:attrNameLst>
                                      </p:cBhvr>
                                      <p:to>
                                        <p:strVal val="visible"/>
                                      </p:to>
                                    </p:set>
                                    <p:animEffect transition="in" filter="fade">
                                      <p:cBhvr>
                                        <p:cTn id="7" dur="800" decel="100000"/>
                                        <p:tgtEl>
                                          <p:spTgt spid="1012740"/>
                                        </p:tgtEl>
                                      </p:cBhvr>
                                    </p:animEffect>
                                    <p:anim calcmode="lin" valueType="num">
                                      <p:cBhvr>
                                        <p:cTn id="8" dur="800" decel="100000" fill="hold"/>
                                        <p:tgtEl>
                                          <p:spTgt spid="1012740"/>
                                        </p:tgtEl>
                                        <p:attrNameLst>
                                          <p:attrName>style.rotation</p:attrName>
                                        </p:attrNameLst>
                                      </p:cBhvr>
                                      <p:tavLst>
                                        <p:tav tm="0">
                                          <p:val>
                                            <p:fltVal val="-90"/>
                                          </p:val>
                                        </p:tav>
                                        <p:tav tm="100000">
                                          <p:val>
                                            <p:fltVal val="0"/>
                                          </p:val>
                                        </p:tav>
                                      </p:tavLst>
                                    </p:anim>
                                    <p:anim calcmode="lin" valueType="num">
                                      <p:cBhvr>
                                        <p:cTn id="9" dur="800" decel="100000" fill="hold"/>
                                        <p:tgtEl>
                                          <p:spTgt spid="1012740"/>
                                        </p:tgtEl>
                                        <p:attrNameLst>
                                          <p:attrName>ppt_x</p:attrName>
                                        </p:attrNameLst>
                                      </p:cBhvr>
                                      <p:tavLst>
                                        <p:tav tm="0">
                                          <p:val>
                                            <p:strVal val="#ppt_x+0.4"/>
                                          </p:val>
                                        </p:tav>
                                        <p:tav tm="100000">
                                          <p:val>
                                            <p:strVal val="#ppt_x-0.05"/>
                                          </p:val>
                                        </p:tav>
                                      </p:tavLst>
                                    </p:anim>
                                    <p:anim calcmode="lin" valueType="num">
                                      <p:cBhvr>
                                        <p:cTn id="10" dur="800" decel="100000" fill="hold"/>
                                        <p:tgtEl>
                                          <p:spTgt spid="101274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1274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1274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4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a:xfrm>
            <a:off x="323528" y="260648"/>
            <a:ext cx="2232248" cy="864096"/>
          </a:xfrm>
        </p:spPr>
        <p:txBody>
          <a:bodyPr>
            <a:noAutofit/>
          </a:bodyPr>
          <a:lstStyle/>
          <a:p>
            <a:pPr eaLnBrk="1" hangingPunct="1"/>
            <a:r>
              <a:rPr lang="tr-TR" altLang="tr-TR" sz="3200" dirty="0" smtClean="0">
                <a:solidFill>
                  <a:srgbClr val="C00000"/>
                </a:solidFill>
              </a:rPr>
              <a:t/>
            </a:r>
            <a:br>
              <a:rPr lang="tr-TR" altLang="tr-TR" sz="3200" dirty="0" smtClean="0">
                <a:solidFill>
                  <a:srgbClr val="C00000"/>
                </a:solidFill>
              </a:rPr>
            </a:br>
            <a:r>
              <a:rPr lang="tr-TR" altLang="tr-TR" sz="3200" dirty="0" smtClean="0">
                <a:solidFill>
                  <a:srgbClr val="C00000"/>
                </a:solidFill>
              </a:rPr>
              <a:t>Örnek 4</a:t>
            </a:r>
          </a:p>
        </p:txBody>
      </p:sp>
      <p:sp>
        <p:nvSpPr>
          <p:cNvPr id="1014787" name="Rectangle 3"/>
          <p:cNvSpPr>
            <a:spLocks noGrp="1" noChangeArrowheads="1"/>
          </p:cNvSpPr>
          <p:nvPr>
            <p:ph type="body" sz="half" idx="1"/>
          </p:nvPr>
        </p:nvSpPr>
        <p:spPr>
          <a:xfrm>
            <a:off x="395536" y="1412776"/>
            <a:ext cx="8569325" cy="3888432"/>
          </a:xfrm>
          <a:ln w="25400">
            <a:solidFill>
              <a:srgbClr val="C00000"/>
            </a:solidFill>
          </a:ln>
        </p:spPr>
        <p:txBody>
          <a:bodyPr>
            <a:normAutofit fontScale="85000" lnSpcReduction="20000"/>
          </a:bodyPr>
          <a:lstStyle/>
          <a:p>
            <a:pPr algn="just" eaLnBrk="1" hangingPunct="1">
              <a:lnSpc>
                <a:spcPct val="90000"/>
              </a:lnSpc>
              <a:buFont typeface="Wingdings" pitchFamily="2" charset="2"/>
              <a:buNone/>
            </a:pPr>
            <a:r>
              <a:rPr lang="tr-TR" altLang="tr-TR" dirty="0" smtClean="0">
                <a:solidFill>
                  <a:srgbClr val="C00000"/>
                </a:solidFill>
              </a:rPr>
              <a:t>	</a:t>
            </a:r>
            <a:r>
              <a:rPr lang="tr-TR" altLang="tr-TR" sz="2400" dirty="0">
                <a:solidFill>
                  <a:srgbClr val="000099"/>
                </a:solidFill>
                <a:latin typeface="Comic Sans MS" pitchFamily="66" charset="0"/>
              </a:rPr>
              <a:t>	Dünyamızda enerji insanlar için vazgeçilmezdir. Günümüzde petrol insanoğlunun en önemli enerji kaynağıdır ancak tüketilebilir bir kaynak olduğu da bilinmektedir.</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endParaRPr lang="tr-TR" altLang="tr-TR" sz="2400" dirty="0" smtClean="0">
              <a:solidFill>
                <a:srgbClr val="000099"/>
              </a:solidFill>
              <a:latin typeface="Comic Sans MS" pitchFamily="66" charset="0"/>
            </a:endParaRP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r>
              <a:rPr lang="tr-TR" altLang="tr-TR" sz="2400" dirty="0" smtClean="0">
                <a:solidFill>
                  <a:srgbClr val="000099"/>
                </a:solidFill>
                <a:latin typeface="Comic Sans MS" pitchFamily="66" charset="0"/>
              </a:rPr>
              <a:t>	Senden </a:t>
            </a:r>
            <a:r>
              <a:rPr lang="tr-TR" altLang="tr-TR" sz="2400" dirty="0">
                <a:solidFill>
                  <a:srgbClr val="000099"/>
                </a:solidFill>
                <a:latin typeface="Comic Sans MS" pitchFamily="66" charset="0"/>
              </a:rPr>
              <a:t>bu durumu göz önüne alarak aşağıdaki sorulara yanıt bulman beklenmektedir.</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endParaRPr lang="tr-TR" altLang="tr-TR" sz="2400" dirty="0" smtClean="0">
              <a:solidFill>
                <a:srgbClr val="000099"/>
              </a:solidFill>
              <a:latin typeface="Comic Sans MS" pitchFamily="66" charset="0"/>
            </a:endParaRPr>
          </a:p>
          <a:p>
            <a:pPr algn="just" eaLnBrk="1" hangingPunct="1">
              <a:lnSpc>
                <a:spcPct val="90000"/>
              </a:lnSpc>
              <a:buFont typeface="Wingdings" pitchFamily="2" charset="2"/>
              <a:buNone/>
            </a:pPr>
            <a:r>
              <a:rPr lang="tr-TR" altLang="tr-TR" sz="2400" dirty="0" smtClean="0">
                <a:solidFill>
                  <a:srgbClr val="000099"/>
                </a:solidFill>
                <a:latin typeface="Comic Sans MS" pitchFamily="66" charset="0"/>
              </a:rPr>
              <a:t>		1</a:t>
            </a:r>
            <a:r>
              <a:rPr lang="tr-TR" altLang="tr-TR" sz="2400" dirty="0">
                <a:solidFill>
                  <a:srgbClr val="000099"/>
                </a:solidFill>
                <a:latin typeface="Comic Sans MS" pitchFamily="66" charset="0"/>
              </a:rPr>
              <a:t>) Petrol bulunmasaydı içinde yaşadığımız dünyanın durumu nasıl olurdu? Dünyanın içinde bulunduğu bugünkü durumu düşün ve yaşanabilecek olumlu ve olumsuz sonuçları gerekçeleriyle yaz.</a:t>
            </a:r>
          </a:p>
          <a:p>
            <a:pPr algn="just" eaLnBrk="1" hangingPunct="1">
              <a:lnSpc>
                <a:spcPct val="90000"/>
              </a:lnSpc>
              <a:buFont typeface="Wingdings" pitchFamily="2" charset="2"/>
              <a:buNone/>
            </a:pPr>
            <a:r>
              <a:rPr lang="tr-TR" altLang="tr-TR" sz="2400" dirty="0">
                <a:solidFill>
                  <a:srgbClr val="000099"/>
                </a:solidFill>
                <a:latin typeface="Comic Sans MS" pitchFamily="66" charset="0"/>
              </a:rPr>
              <a:t>		</a:t>
            </a:r>
            <a:endParaRPr lang="tr-TR" altLang="tr-TR" sz="2400" dirty="0" smtClean="0">
              <a:solidFill>
                <a:srgbClr val="000099"/>
              </a:solidFill>
              <a:latin typeface="Comic Sans MS" pitchFamily="66" charset="0"/>
            </a:endParaRPr>
          </a:p>
          <a:p>
            <a:pPr algn="just" eaLnBrk="1" hangingPunct="1">
              <a:lnSpc>
                <a:spcPct val="90000"/>
              </a:lnSpc>
              <a:buFont typeface="Wingdings" pitchFamily="2" charset="2"/>
              <a:buNone/>
            </a:pPr>
            <a:r>
              <a:rPr lang="tr-TR" altLang="tr-TR" sz="2400" dirty="0" smtClean="0">
                <a:solidFill>
                  <a:srgbClr val="000099"/>
                </a:solidFill>
                <a:latin typeface="Comic Sans MS" pitchFamily="66" charset="0"/>
              </a:rPr>
              <a:t>		2</a:t>
            </a:r>
            <a:r>
              <a:rPr lang="tr-TR" altLang="tr-TR" sz="2400" dirty="0">
                <a:solidFill>
                  <a:srgbClr val="000099"/>
                </a:solidFill>
                <a:latin typeface="Comic Sans MS" pitchFamily="66" charset="0"/>
              </a:rPr>
              <a:t>) Bir gün dünyadaki petrol kaynakları tükenecek. Siyasi karar vericiler senden bu soruna bugünden bir çözüm üretmeni istiyorlar. Bilim insanlarının yaptığı çalışmaları da inceleyerek, en doğru çözüm yolunun ne olduğunu gerekçeleriyle yaz.</a:t>
            </a:r>
          </a:p>
          <a:p>
            <a:pPr eaLnBrk="1" hangingPunct="1">
              <a:lnSpc>
                <a:spcPct val="90000"/>
              </a:lnSpc>
              <a:buFont typeface="Wingdings" pitchFamily="2" charset="2"/>
              <a:buNone/>
            </a:pPr>
            <a:endParaRPr lang="tr-TR" altLang="tr-TR" sz="2000" dirty="0" smtClean="0"/>
          </a:p>
        </p:txBody>
      </p:sp>
    </p:spTree>
    <p:extLst>
      <p:ext uri="{BB962C8B-B14F-4D97-AF65-F5344CB8AC3E}">
        <p14:creationId xmlns:p14="http://schemas.microsoft.com/office/powerpoint/2010/main" val="1727706477"/>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14786"/>
                                        </p:tgtEl>
                                        <p:attrNameLst>
                                          <p:attrName>style.visibility</p:attrName>
                                        </p:attrNameLst>
                                      </p:cBhvr>
                                      <p:to>
                                        <p:strVal val="visible"/>
                                      </p:to>
                                    </p:set>
                                    <p:animEffect transition="in" filter="fade">
                                      <p:cBhvr>
                                        <p:cTn id="7" dur="800" decel="100000"/>
                                        <p:tgtEl>
                                          <p:spTgt spid="1014786"/>
                                        </p:tgtEl>
                                      </p:cBhvr>
                                    </p:animEffect>
                                    <p:anim calcmode="lin" valueType="num">
                                      <p:cBhvr>
                                        <p:cTn id="8" dur="800" decel="100000" fill="hold"/>
                                        <p:tgtEl>
                                          <p:spTgt spid="1014786"/>
                                        </p:tgtEl>
                                        <p:attrNameLst>
                                          <p:attrName>style.rotation</p:attrName>
                                        </p:attrNameLst>
                                      </p:cBhvr>
                                      <p:tavLst>
                                        <p:tav tm="0">
                                          <p:val>
                                            <p:fltVal val="-90"/>
                                          </p:val>
                                        </p:tav>
                                        <p:tav tm="100000">
                                          <p:val>
                                            <p:fltVal val="0"/>
                                          </p:val>
                                        </p:tav>
                                      </p:tavLst>
                                    </p:anim>
                                    <p:anim calcmode="lin" valueType="num">
                                      <p:cBhvr>
                                        <p:cTn id="9" dur="800" decel="100000" fill="hold"/>
                                        <p:tgtEl>
                                          <p:spTgt spid="1014786"/>
                                        </p:tgtEl>
                                        <p:attrNameLst>
                                          <p:attrName>ppt_x</p:attrName>
                                        </p:attrNameLst>
                                      </p:cBhvr>
                                      <p:tavLst>
                                        <p:tav tm="0">
                                          <p:val>
                                            <p:strVal val="#ppt_x+0.4"/>
                                          </p:val>
                                        </p:tav>
                                        <p:tav tm="100000">
                                          <p:val>
                                            <p:strVal val="#ppt_x-0.05"/>
                                          </p:val>
                                        </p:tav>
                                      </p:tavLst>
                                    </p:anim>
                                    <p:anim calcmode="lin" valueType="num">
                                      <p:cBhvr>
                                        <p:cTn id="10" dur="800" decel="100000" fill="hold"/>
                                        <p:tgtEl>
                                          <p:spTgt spid="101478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1478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1478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14787">
                                            <p:bg/>
                                          </p:spTgt>
                                        </p:tgtEl>
                                        <p:attrNameLst>
                                          <p:attrName>style.visibility</p:attrName>
                                        </p:attrNameLst>
                                      </p:cBhvr>
                                      <p:to>
                                        <p:strVal val="visible"/>
                                      </p:to>
                                    </p:set>
                                    <p:animEffect transition="in" filter="fade">
                                      <p:cBhvr>
                                        <p:cTn id="17" dur="1000"/>
                                        <p:tgtEl>
                                          <p:spTgt spid="1014787">
                                            <p:bg/>
                                          </p:spTgt>
                                        </p:tgtEl>
                                      </p:cBhvr>
                                    </p:animEffect>
                                    <p:anim calcmode="lin" valueType="num">
                                      <p:cBhvr>
                                        <p:cTn id="18" dur="1000" fill="hold"/>
                                        <p:tgtEl>
                                          <p:spTgt spid="1014787">
                                            <p:bg/>
                                          </p:spTgt>
                                        </p:tgtEl>
                                        <p:attrNameLst>
                                          <p:attrName>ppt_x</p:attrName>
                                        </p:attrNameLst>
                                      </p:cBhvr>
                                      <p:tavLst>
                                        <p:tav tm="0">
                                          <p:val>
                                            <p:strVal val="#ppt_x"/>
                                          </p:val>
                                        </p:tav>
                                        <p:tav tm="100000">
                                          <p:val>
                                            <p:strVal val="#ppt_x"/>
                                          </p:val>
                                        </p:tav>
                                      </p:tavLst>
                                    </p:anim>
                                    <p:anim calcmode="lin" valueType="num">
                                      <p:cBhvr>
                                        <p:cTn id="19" dur="1000" fill="hold"/>
                                        <p:tgtEl>
                                          <p:spTgt spid="1014787">
                                            <p:bg/>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014787">
                                            <p:txEl>
                                              <p:pRg st="0" end="0"/>
                                            </p:txEl>
                                          </p:spTgt>
                                        </p:tgtEl>
                                        <p:attrNameLst>
                                          <p:attrName>style.visibility</p:attrName>
                                        </p:attrNameLst>
                                      </p:cBhvr>
                                      <p:to>
                                        <p:strVal val="visible"/>
                                      </p:to>
                                    </p:set>
                                    <p:animEffect transition="in" filter="fade">
                                      <p:cBhvr>
                                        <p:cTn id="24" dur="1000"/>
                                        <p:tgtEl>
                                          <p:spTgt spid="1014787">
                                            <p:txEl>
                                              <p:pRg st="0" end="0"/>
                                            </p:txEl>
                                          </p:spTgt>
                                        </p:tgtEl>
                                      </p:cBhvr>
                                    </p:animEffect>
                                    <p:anim calcmode="lin" valueType="num">
                                      <p:cBhvr>
                                        <p:cTn id="25" dur="1000" fill="hold"/>
                                        <p:tgtEl>
                                          <p:spTgt spid="101478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0147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014787">
                                            <p:txEl>
                                              <p:pRg st="1" end="1"/>
                                            </p:txEl>
                                          </p:spTgt>
                                        </p:tgtEl>
                                        <p:attrNameLst>
                                          <p:attrName>style.visibility</p:attrName>
                                        </p:attrNameLst>
                                      </p:cBhvr>
                                      <p:to>
                                        <p:strVal val="visible"/>
                                      </p:to>
                                    </p:set>
                                    <p:animEffect transition="in" filter="fade">
                                      <p:cBhvr>
                                        <p:cTn id="31" dur="1000"/>
                                        <p:tgtEl>
                                          <p:spTgt spid="1014787">
                                            <p:txEl>
                                              <p:pRg st="1" end="1"/>
                                            </p:txEl>
                                          </p:spTgt>
                                        </p:tgtEl>
                                      </p:cBhvr>
                                    </p:animEffect>
                                    <p:anim calcmode="lin" valueType="num">
                                      <p:cBhvr>
                                        <p:cTn id="32" dur="1000" fill="hold"/>
                                        <p:tgtEl>
                                          <p:spTgt spid="1014787">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0147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014787">
                                            <p:txEl>
                                              <p:pRg st="2" end="2"/>
                                            </p:txEl>
                                          </p:spTgt>
                                        </p:tgtEl>
                                        <p:attrNameLst>
                                          <p:attrName>style.visibility</p:attrName>
                                        </p:attrNameLst>
                                      </p:cBhvr>
                                      <p:to>
                                        <p:strVal val="visible"/>
                                      </p:to>
                                    </p:set>
                                    <p:animEffect transition="in" filter="fade">
                                      <p:cBhvr>
                                        <p:cTn id="38" dur="1000"/>
                                        <p:tgtEl>
                                          <p:spTgt spid="1014787">
                                            <p:txEl>
                                              <p:pRg st="2" end="2"/>
                                            </p:txEl>
                                          </p:spTgt>
                                        </p:tgtEl>
                                      </p:cBhvr>
                                    </p:animEffect>
                                    <p:anim calcmode="lin" valueType="num">
                                      <p:cBhvr>
                                        <p:cTn id="39" dur="1000" fill="hold"/>
                                        <p:tgtEl>
                                          <p:spTgt spid="1014787">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01478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1014787">
                                            <p:txEl>
                                              <p:pRg st="3" end="3"/>
                                            </p:txEl>
                                          </p:spTgt>
                                        </p:tgtEl>
                                        <p:attrNameLst>
                                          <p:attrName>style.visibility</p:attrName>
                                        </p:attrNameLst>
                                      </p:cBhvr>
                                      <p:to>
                                        <p:strVal val="visible"/>
                                      </p:to>
                                    </p:set>
                                    <p:animEffect transition="in" filter="fade">
                                      <p:cBhvr>
                                        <p:cTn id="45" dur="1000"/>
                                        <p:tgtEl>
                                          <p:spTgt spid="1014787">
                                            <p:txEl>
                                              <p:pRg st="3" end="3"/>
                                            </p:txEl>
                                          </p:spTgt>
                                        </p:tgtEl>
                                      </p:cBhvr>
                                    </p:animEffect>
                                    <p:anim calcmode="lin" valueType="num">
                                      <p:cBhvr>
                                        <p:cTn id="46" dur="1000" fill="hold"/>
                                        <p:tgtEl>
                                          <p:spTgt spid="1014787">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10147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1014787">
                                            <p:txEl>
                                              <p:pRg st="4" end="4"/>
                                            </p:txEl>
                                          </p:spTgt>
                                        </p:tgtEl>
                                        <p:attrNameLst>
                                          <p:attrName>style.visibility</p:attrName>
                                        </p:attrNameLst>
                                      </p:cBhvr>
                                      <p:to>
                                        <p:strVal val="visible"/>
                                      </p:to>
                                    </p:set>
                                    <p:animEffect transition="in" filter="fade">
                                      <p:cBhvr>
                                        <p:cTn id="52" dur="1000"/>
                                        <p:tgtEl>
                                          <p:spTgt spid="1014787">
                                            <p:txEl>
                                              <p:pRg st="4" end="4"/>
                                            </p:txEl>
                                          </p:spTgt>
                                        </p:tgtEl>
                                      </p:cBhvr>
                                    </p:animEffect>
                                    <p:anim calcmode="lin" valueType="num">
                                      <p:cBhvr>
                                        <p:cTn id="53" dur="1000" fill="hold"/>
                                        <p:tgtEl>
                                          <p:spTgt spid="1014787">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10147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1014787">
                                            <p:txEl>
                                              <p:pRg st="5" end="5"/>
                                            </p:txEl>
                                          </p:spTgt>
                                        </p:tgtEl>
                                        <p:attrNameLst>
                                          <p:attrName>style.visibility</p:attrName>
                                        </p:attrNameLst>
                                      </p:cBhvr>
                                      <p:to>
                                        <p:strVal val="visible"/>
                                      </p:to>
                                    </p:set>
                                    <p:animEffect transition="in" filter="fade">
                                      <p:cBhvr>
                                        <p:cTn id="59" dur="1000"/>
                                        <p:tgtEl>
                                          <p:spTgt spid="1014787">
                                            <p:txEl>
                                              <p:pRg st="5" end="5"/>
                                            </p:txEl>
                                          </p:spTgt>
                                        </p:tgtEl>
                                      </p:cBhvr>
                                    </p:animEffect>
                                    <p:anim calcmode="lin" valueType="num">
                                      <p:cBhvr>
                                        <p:cTn id="60" dur="1000" fill="hold"/>
                                        <p:tgtEl>
                                          <p:spTgt spid="1014787">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10147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1014787">
                                            <p:txEl>
                                              <p:pRg st="6" end="6"/>
                                            </p:txEl>
                                          </p:spTgt>
                                        </p:tgtEl>
                                        <p:attrNameLst>
                                          <p:attrName>style.visibility</p:attrName>
                                        </p:attrNameLst>
                                      </p:cBhvr>
                                      <p:to>
                                        <p:strVal val="visible"/>
                                      </p:to>
                                    </p:set>
                                    <p:animEffect transition="in" filter="fade">
                                      <p:cBhvr>
                                        <p:cTn id="66" dur="1000"/>
                                        <p:tgtEl>
                                          <p:spTgt spid="1014787">
                                            <p:txEl>
                                              <p:pRg st="6" end="6"/>
                                            </p:txEl>
                                          </p:spTgt>
                                        </p:tgtEl>
                                      </p:cBhvr>
                                    </p:animEffect>
                                    <p:anim calcmode="lin" valueType="num">
                                      <p:cBhvr>
                                        <p:cTn id="67" dur="1000" fill="hold"/>
                                        <p:tgtEl>
                                          <p:spTgt spid="1014787">
                                            <p:txEl>
                                              <p:pRg st="6" end="6"/>
                                            </p:txEl>
                                          </p:spTgt>
                                        </p:tgtEl>
                                        <p:attrNameLst>
                                          <p:attrName>ppt_x</p:attrName>
                                        </p:attrNameLst>
                                      </p:cBhvr>
                                      <p:tavLst>
                                        <p:tav tm="0">
                                          <p:val>
                                            <p:strVal val="#ppt_x"/>
                                          </p:val>
                                        </p:tav>
                                        <p:tav tm="100000">
                                          <p:val>
                                            <p:strVal val="#ppt_x"/>
                                          </p:val>
                                        </p:tav>
                                      </p:tavLst>
                                    </p:anim>
                                    <p:anim calcmode="lin" valueType="num">
                                      <p:cBhvr>
                                        <p:cTn id="68" dur="1000" fill="hold"/>
                                        <p:tgtEl>
                                          <p:spTgt spid="101478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786" grpId="0"/>
      <p:bldP spid="1014787"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323528" y="476672"/>
            <a:ext cx="6697663" cy="1152525"/>
          </a:xfrm>
        </p:spPr>
        <p:txBody>
          <a:bodyPr/>
          <a:lstStyle/>
          <a:p>
            <a:pPr eaLnBrk="1" hangingPunct="1"/>
            <a:r>
              <a:rPr lang="tr-TR" altLang="tr-TR" sz="3200" dirty="0" smtClean="0">
                <a:solidFill>
                  <a:srgbClr val="C00000"/>
                </a:solidFill>
                <a:latin typeface="Comic Sans MS" pitchFamily="66" charset="0"/>
              </a:rPr>
              <a:t>Performans değerlendirmede sorunlar</a:t>
            </a:r>
            <a:endParaRPr lang="tr-TR" altLang="tr-TR" sz="3200" dirty="0" smtClean="0">
              <a:solidFill>
                <a:srgbClr val="C00000"/>
              </a:solidFill>
            </a:endParaRPr>
          </a:p>
        </p:txBody>
      </p:sp>
      <p:sp>
        <p:nvSpPr>
          <p:cNvPr id="54278" name="Rectangle 4"/>
          <p:cNvSpPr>
            <a:spLocks noChangeArrowheads="1"/>
          </p:cNvSpPr>
          <p:nvPr/>
        </p:nvSpPr>
        <p:spPr bwMode="auto">
          <a:xfrm>
            <a:off x="684213" y="1916113"/>
            <a:ext cx="2303462"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357188" indent="-357188" eaLnBrk="1" hangingPunct="1">
              <a:buClr>
                <a:srgbClr val="CC0000"/>
              </a:buClr>
              <a:buFont typeface="Wingdings" pitchFamily="2" charset="2"/>
              <a:buNone/>
            </a:pPr>
            <a:endParaRPr lang="tr-TR" altLang="tr-TR" sz="2000" b="1">
              <a:solidFill>
                <a:schemeClr val="tx2"/>
              </a:solidFill>
            </a:endParaRPr>
          </a:p>
        </p:txBody>
      </p:sp>
      <p:sp>
        <p:nvSpPr>
          <p:cNvPr id="54279" name="Rectangle 5"/>
          <p:cNvSpPr>
            <a:spLocks noGrp="1" noChangeArrowheads="1"/>
          </p:cNvSpPr>
          <p:nvPr>
            <p:ph type="body" idx="1"/>
          </p:nvPr>
        </p:nvSpPr>
        <p:spPr>
          <a:xfrm>
            <a:off x="827088" y="1989138"/>
            <a:ext cx="7704137" cy="4033837"/>
          </a:xfrm>
          <a:noFill/>
        </p:spPr>
        <p:txBody>
          <a:bodyPr>
            <a:normAutofit/>
          </a:bodyPr>
          <a:lstStyle/>
          <a:p>
            <a:pPr>
              <a:lnSpc>
                <a:spcPct val="140000"/>
              </a:lnSpc>
              <a:buClr>
                <a:srgbClr val="CC0000"/>
              </a:buClr>
              <a:buSzTx/>
              <a:buFont typeface="Wingdings" pitchFamily="2" charset="2"/>
              <a:buChar char="Ø"/>
            </a:pPr>
            <a:r>
              <a:rPr lang="tr-TR" altLang="tr-TR" sz="2400" b="1" dirty="0">
                <a:solidFill>
                  <a:srgbClr val="000099"/>
                </a:solidFill>
                <a:latin typeface="Comic Sans MS" pitchFamily="66" charset="0"/>
              </a:rPr>
              <a:t>Oluşturulması, uygulanması ve puanlanması güçtür ve zaman alır </a:t>
            </a:r>
            <a:endParaRPr lang="tr-TR" altLang="tr-TR" sz="2400" b="1" dirty="0" smtClean="0">
              <a:solidFill>
                <a:srgbClr val="000099"/>
              </a:solidFill>
              <a:latin typeface="Comic Sans MS" pitchFamily="66" charset="0"/>
            </a:endParaRPr>
          </a:p>
          <a:p>
            <a:pPr eaLnBrk="1" hangingPunct="1">
              <a:lnSpc>
                <a:spcPct val="140000"/>
              </a:lnSpc>
              <a:buClr>
                <a:srgbClr val="CC0000"/>
              </a:buClr>
              <a:buSzTx/>
              <a:buFont typeface="Wingdings" pitchFamily="2" charset="2"/>
              <a:buChar char="Ø"/>
            </a:pPr>
            <a:r>
              <a:rPr lang="tr-TR" altLang="tr-TR" sz="2400" b="1" dirty="0" smtClean="0">
                <a:solidFill>
                  <a:srgbClr val="000099"/>
                </a:solidFill>
                <a:latin typeface="Comic Sans MS" pitchFamily="66" charset="0"/>
              </a:rPr>
              <a:t>Ölçme sonuçlarının geçerliği ve güvenilirliği</a:t>
            </a:r>
          </a:p>
          <a:p>
            <a:pPr eaLnBrk="1" hangingPunct="1">
              <a:lnSpc>
                <a:spcPct val="140000"/>
              </a:lnSpc>
              <a:buClr>
                <a:srgbClr val="CC0000"/>
              </a:buClr>
              <a:buSzTx/>
              <a:buFont typeface="Wingdings" pitchFamily="2" charset="2"/>
              <a:buChar char="Ø"/>
            </a:pPr>
            <a:r>
              <a:rPr lang="tr-TR" altLang="tr-TR" sz="2400" b="1" dirty="0" smtClean="0">
                <a:solidFill>
                  <a:srgbClr val="000099"/>
                </a:solidFill>
                <a:latin typeface="Comic Sans MS" pitchFamily="66" charset="0"/>
              </a:rPr>
              <a:t>Zamana, sınava dönük kaygılar</a:t>
            </a:r>
          </a:p>
          <a:p>
            <a:pPr eaLnBrk="1" hangingPunct="1">
              <a:lnSpc>
                <a:spcPct val="140000"/>
              </a:lnSpc>
              <a:buClr>
                <a:srgbClr val="CC0000"/>
              </a:buClr>
              <a:buSzTx/>
              <a:buFont typeface="Wingdings" pitchFamily="2" charset="2"/>
              <a:buChar char="Ø"/>
            </a:pPr>
            <a:r>
              <a:rPr lang="tr-TR" altLang="tr-TR" sz="2400" b="1" dirty="0" smtClean="0">
                <a:solidFill>
                  <a:srgbClr val="000099"/>
                </a:solidFill>
                <a:latin typeface="Comic Sans MS" pitchFamily="66" charset="0"/>
              </a:rPr>
              <a:t>Velilerin aşırı katkısı </a:t>
            </a:r>
          </a:p>
          <a:p>
            <a:pPr eaLnBrk="1" hangingPunct="1">
              <a:lnSpc>
                <a:spcPct val="140000"/>
              </a:lnSpc>
              <a:buClr>
                <a:srgbClr val="CC0000"/>
              </a:buClr>
              <a:buSzTx/>
              <a:buFont typeface="Wingdings" pitchFamily="2" charset="2"/>
              <a:buChar char="Ø"/>
            </a:pPr>
            <a:r>
              <a:rPr lang="tr-TR" altLang="tr-TR" sz="2400" b="1" dirty="0" smtClean="0">
                <a:solidFill>
                  <a:srgbClr val="000099"/>
                </a:solidFill>
                <a:latin typeface="Comic Sans MS" pitchFamily="66" charset="0"/>
              </a:rPr>
              <a:t>Geri bildirim</a:t>
            </a:r>
          </a:p>
          <a:p>
            <a:pPr eaLnBrk="1" hangingPunct="1">
              <a:lnSpc>
                <a:spcPct val="140000"/>
              </a:lnSpc>
              <a:buClr>
                <a:srgbClr val="CC0000"/>
              </a:buClr>
              <a:buSzTx/>
              <a:buFont typeface="Wingdings" pitchFamily="2" charset="2"/>
              <a:buChar char="Ø"/>
            </a:pPr>
            <a:r>
              <a:rPr lang="tr-TR" altLang="tr-TR" sz="2400" b="1" dirty="0" smtClean="0">
                <a:solidFill>
                  <a:srgbClr val="000099"/>
                </a:solidFill>
                <a:latin typeface="Comic Sans MS" pitchFamily="66" charset="0"/>
              </a:rPr>
              <a:t>Öğretmenlerin deneyimi ve tutumları</a:t>
            </a:r>
          </a:p>
        </p:txBody>
      </p:sp>
    </p:spTree>
    <p:extLst>
      <p:ext uri="{BB962C8B-B14F-4D97-AF65-F5344CB8AC3E}">
        <p14:creationId xmlns:p14="http://schemas.microsoft.com/office/powerpoint/2010/main" val="5633278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323528" y="476672"/>
            <a:ext cx="7848872" cy="1152525"/>
          </a:xfrm>
        </p:spPr>
        <p:txBody>
          <a:bodyPr/>
          <a:lstStyle/>
          <a:p>
            <a:pPr eaLnBrk="1" hangingPunct="1"/>
            <a:r>
              <a:rPr lang="tr-TR" altLang="tr-TR" sz="3200" dirty="0" smtClean="0">
                <a:solidFill>
                  <a:srgbClr val="C00000"/>
                </a:solidFill>
                <a:latin typeface="Comic Sans MS" pitchFamily="66" charset="0"/>
              </a:rPr>
              <a:t>Performansın Puanlanmasında Kullanılan Araçlar</a:t>
            </a:r>
            <a:endParaRPr lang="tr-TR" altLang="tr-TR" sz="3200" dirty="0" smtClean="0">
              <a:solidFill>
                <a:srgbClr val="C00000"/>
              </a:solidFill>
            </a:endParaRPr>
          </a:p>
        </p:txBody>
      </p:sp>
      <p:grpSp>
        <p:nvGrpSpPr>
          <p:cNvPr id="4" name="Grup 3"/>
          <p:cNvGrpSpPr/>
          <p:nvPr/>
        </p:nvGrpSpPr>
        <p:grpSpPr>
          <a:xfrm>
            <a:off x="684213" y="1916113"/>
            <a:ext cx="7920831" cy="4071760"/>
            <a:chOff x="684213" y="1916113"/>
            <a:chExt cx="7920831" cy="4071760"/>
          </a:xfrm>
        </p:grpSpPr>
        <p:sp>
          <p:nvSpPr>
            <p:cNvPr id="54278" name="Rectangle 4"/>
            <p:cNvSpPr>
              <a:spLocks noChangeArrowheads="1"/>
            </p:cNvSpPr>
            <p:nvPr/>
          </p:nvSpPr>
          <p:spPr bwMode="auto">
            <a:xfrm>
              <a:off x="684213" y="1916113"/>
              <a:ext cx="2303462"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357188" indent="-357188" eaLnBrk="1" hangingPunct="1">
                <a:buClr>
                  <a:srgbClr val="CC0000"/>
                </a:buClr>
                <a:buFont typeface="Wingdings" pitchFamily="2" charset="2"/>
                <a:buNone/>
              </a:pPr>
              <a:endParaRPr lang="tr-TR" altLang="tr-TR" sz="2000" b="1">
                <a:solidFill>
                  <a:schemeClr val="tx2"/>
                </a:solidFill>
              </a:endParaRPr>
            </a:p>
          </p:txBody>
        </p:sp>
        <p:grpSp>
          <p:nvGrpSpPr>
            <p:cNvPr id="7" name="Group 3"/>
            <p:cNvGrpSpPr>
              <a:grpSpLocks/>
            </p:cNvGrpSpPr>
            <p:nvPr/>
          </p:nvGrpSpPr>
          <p:grpSpPr bwMode="auto">
            <a:xfrm>
              <a:off x="827584" y="2115344"/>
              <a:ext cx="5688013" cy="3059113"/>
              <a:chOff x="805" y="1140"/>
              <a:chExt cx="3583" cy="1927"/>
            </a:xfrm>
          </p:grpSpPr>
          <p:sp>
            <p:nvSpPr>
              <p:cNvPr id="8" name="Rectangle 4"/>
              <p:cNvSpPr>
                <a:spLocks noChangeArrowheads="1"/>
              </p:cNvSpPr>
              <p:nvPr/>
            </p:nvSpPr>
            <p:spPr bwMode="auto">
              <a:xfrm>
                <a:off x="2328" y="1140"/>
                <a:ext cx="1270" cy="499"/>
              </a:xfrm>
              <a:prstGeom prst="rect">
                <a:avLst/>
              </a:prstGeom>
              <a:solidFill>
                <a:schemeClr val="accent2">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2000" b="1" dirty="0" smtClean="0">
                    <a:solidFill>
                      <a:srgbClr val="000099"/>
                    </a:solidFill>
                  </a:rPr>
                  <a:t>Puanlama </a:t>
                </a:r>
              </a:p>
              <a:p>
                <a:pPr algn="ctr" eaLnBrk="1" hangingPunct="1"/>
                <a:r>
                  <a:rPr lang="tr-TR" altLang="tr-TR" sz="2000" b="1" dirty="0" smtClean="0">
                    <a:solidFill>
                      <a:srgbClr val="000099"/>
                    </a:solidFill>
                  </a:rPr>
                  <a:t>Araçları</a:t>
                </a:r>
                <a:endParaRPr lang="tr-TR" altLang="tr-TR" sz="2000" b="1" dirty="0">
                  <a:solidFill>
                    <a:srgbClr val="000099"/>
                  </a:solidFill>
                </a:endParaRPr>
              </a:p>
            </p:txBody>
          </p:sp>
          <p:sp>
            <p:nvSpPr>
              <p:cNvPr id="10" name="Rectangle 6"/>
              <p:cNvSpPr>
                <a:spLocks noChangeArrowheads="1"/>
              </p:cNvSpPr>
              <p:nvPr/>
            </p:nvSpPr>
            <p:spPr bwMode="auto">
              <a:xfrm>
                <a:off x="1984" y="2160"/>
                <a:ext cx="1089"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smtClean="0">
                    <a:solidFill>
                      <a:srgbClr val="000099"/>
                    </a:solidFill>
                  </a:rPr>
                  <a:t>Dereceleme Ölçeği</a:t>
                </a:r>
                <a:endParaRPr lang="tr-TR" altLang="tr-TR" sz="1400" b="1" dirty="0">
                  <a:solidFill>
                    <a:srgbClr val="000099"/>
                  </a:solidFill>
                </a:endParaRPr>
              </a:p>
            </p:txBody>
          </p:sp>
          <p:sp>
            <p:nvSpPr>
              <p:cNvPr id="11" name="Rectangle 7"/>
              <p:cNvSpPr>
                <a:spLocks noChangeArrowheads="1"/>
              </p:cNvSpPr>
              <p:nvPr/>
            </p:nvSpPr>
            <p:spPr bwMode="auto">
              <a:xfrm>
                <a:off x="3299" y="2169"/>
                <a:ext cx="1089"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smtClean="0">
                    <a:solidFill>
                      <a:srgbClr val="000099"/>
                    </a:solidFill>
                  </a:rPr>
                  <a:t>Dereceli Puanlama</a:t>
                </a:r>
              </a:p>
              <a:p>
                <a:pPr algn="ctr" eaLnBrk="1" hangingPunct="1"/>
                <a:r>
                  <a:rPr lang="tr-TR" altLang="tr-TR" sz="1400" b="1" dirty="0" smtClean="0">
                    <a:solidFill>
                      <a:srgbClr val="000099"/>
                    </a:solidFill>
                  </a:rPr>
                  <a:t>Anahtarı</a:t>
                </a:r>
                <a:endParaRPr lang="tr-TR" altLang="tr-TR" sz="1400" b="1" dirty="0">
                  <a:solidFill>
                    <a:srgbClr val="000099"/>
                  </a:solidFill>
                </a:endParaRPr>
              </a:p>
            </p:txBody>
          </p:sp>
          <p:sp>
            <p:nvSpPr>
              <p:cNvPr id="12" name="Line 8"/>
              <p:cNvSpPr>
                <a:spLocks noChangeShapeType="1"/>
              </p:cNvSpPr>
              <p:nvPr/>
            </p:nvSpPr>
            <p:spPr bwMode="auto">
              <a:xfrm>
                <a:off x="3211" y="1706"/>
                <a:ext cx="374" cy="348"/>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4" name="Line 10"/>
              <p:cNvSpPr>
                <a:spLocks noChangeShapeType="1"/>
              </p:cNvSpPr>
              <p:nvPr/>
            </p:nvSpPr>
            <p:spPr bwMode="auto">
              <a:xfrm flipH="1">
                <a:off x="2393" y="1710"/>
                <a:ext cx="317" cy="36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5" name="Line 11"/>
              <p:cNvSpPr>
                <a:spLocks noChangeShapeType="1"/>
              </p:cNvSpPr>
              <p:nvPr/>
            </p:nvSpPr>
            <p:spPr bwMode="auto">
              <a:xfrm flipH="1">
                <a:off x="3507" y="2795"/>
                <a:ext cx="181" cy="27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2"/>
              <p:cNvSpPr>
                <a:spLocks noChangeShapeType="1"/>
              </p:cNvSpPr>
              <p:nvPr/>
            </p:nvSpPr>
            <p:spPr bwMode="auto">
              <a:xfrm>
                <a:off x="3989" y="2795"/>
                <a:ext cx="182" cy="27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Rectangle 13"/>
              <p:cNvSpPr>
                <a:spLocks noChangeArrowheads="1"/>
              </p:cNvSpPr>
              <p:nvPr/>
            </p:nvSpPr>
            <p:spPr bwMode="auto">
              <a:xfrm>
                <a:off x="805" y="2169"/>
                <a:ext cx="998" cy="590"/>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tr-TR" altLang="tr-TR" sz="1400" b="1" dirty="0" smtClean="0">
                    <a:solidFill>
                      <a:srgbClr val="000099"/>
                    </a:solidFill>
                  </a:rPr>
                  <a:t>Kontrol Listesi</a:t>
                </a:r>
                <a:endParaRPr lang="tr-TR" altLang="tr-TR" sz="1400" b="1" dirty="0">
                  <a:solidFill>
                    <a:srgbClr val="000099"/>
                  </a:solidFill>
                </a:endParaRPr>
              </a:p>
            </p:txBody>
          </p:sp>
          <p:sp>
            <p:nvSpPr>
              <p:cNvPr id="18" name="Line 14"/>
              <p:cNvSpPr>
                <a:spLocks noChangeShapeType="1"/>
              </p:cNvSpPr>
              <p:nvPr/>
            </p:nvSpPr>
            <p:spPr bwMode="auto">
              <a:xfrm flipH="1">
                <a:off x="1531" y="1673"/>
                <a:ext cx="669" cy="414"/>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grpSp>
        <p:sp>
          <p:nvSpPr>
            <p:cNvPr id="19" name="Rectangle 7"/>
            <p:cNvSpPr>
              <a:spLocks noChangeArrowheads="1"/>
            </p:cNvSpPr>
            <p:nvPr/>
          </p:nvSpPr>
          <p:spPr bwMode="auto">
            <a:xfrm>
              <a:off x="4271618" y="5299868"/>
              <a:ext cx="1359694" cy="614657"/>
            </a:xfrm>
            <a:prstGeom prst="rect">
              <a:avLst/>
            </a:prstGeom>
            <a:solidFill>
              <a:schemeClr val="accent3">
                <a:lumMod val="20000"/>
                <a:lumOff val="80000"/>
              </a:schemeClr>
            </a:solidFill>
            <a:ln w="12700" cap="sq">
              <a:solidFill>
                <a:srgbClr val="000080"/>
              </a:solidFill>
              <a:miter lim="800000"/>
              <a:headEnd type="none" w="sm" len="sm"/>
              <a:tailEnd type="none" w="sm" len="sm"/>
            </a:ln>
            <a:effectLst/>
          </p:spPr>
          <p:txBody>
            <a:bodyPr wrap="none" anchor="ctr"/>
            <a:lstStyle/>
            <a:p>
              <a:pPr algn="ctr" eaLnBrk="1" hangingPunct="1"/>
              <a:r>
                <a:rPr lang="tr-TR" altLang="tr-TR" sz="1400" b="1" dirty="0" smtClean="0">
                  <a:solidFill>
                    <a:srgbClr val="000099"/>
                  </a:solidFill>
                </a:rPr>
                <a:t>Analitik</a:t>
              </a:r>
              <a:endParaRPr lang="tr-TR" altLang="tr-TR" sz="1400" b="1" dirty="0">
                <a:solidFill>
                  <a:srgbClr val="000099"/>
                </a:solidFill>
              </a:endParaRPr>
            </a:p>
          </p:txBody>
        </p:sp>
        <p:sp>
          <p:nvSpPr>
            <p:cNvPr id="20" name="Rectangle 7"/>
            <p:cNvSpPr>
              <a:spLocks noChangeArrowheads="1"/>
            </p:cNvSpPr>
            <p:nvPr/>
          </p:nvSpPr>
          <p:spPr bwMode="auto">
            <a:xfrm>
              <a:off x="5864658" y="5373216"/>
              <a:ext cx="1359694" cy="614657"/>
            </a:xfrm>
            <a:prstGeom prst="rect">
              <a:avLst/>
            </a:prstGeom>
            <a:solidFill>
              <a:schemeClr val="accent3">
                <a:lumMod val="20000"/>
                <a:lumOff val="80000"/>
              </a:schemeClr>
            </a:solidFill>
            <a:ln w="12700" cap="sq">
              <a:solidFill>
                <a:srgbClr val="000080"/>
              </a:solidFill>
              <a:miter lim="800000"/>
              <a:headEnd type="none" w="sm" len="sm"/>
              <a:tailEnd type="none" w="sm" len="sm"/>
            </a:ln>
            <a:effectLst/>
          </p:spPr>
          <p:txBody>
            <a:bodyPr wrap="none" anchor="ctr"/>
            <a:lstStyle/>
            <a:p>
              <a:pPr algn="ctr" eaLnBrk="1" hangingPunct="1"/>
              <a:r>
                <a:rPr lang="tr-TR" altLang="tr-TR" sz="1400" b="1" dirty="0" smtClean="0">
                  <a:solidFill>
                    <a:srgbClr val="000099"/>
                  </a:solidFill>
                </a:rPr>
                <a:t>Bütünsel</a:t>
              </a:r>
              <a:endParaRPr lang="tr-TR" altLang="tr-TR" sz="1400" b="1" dirty="0">
                <a:solidFill>
                  <a:srgbClr val="000099"/>
                </a:solidFill>
              </a:endParaRPr>
            </a:p>
          </p:txBody>
        </p:sp>
        <p:sp>
          <p:nvSpPr>
            <p:cNvPr id="22" name="Line 8"/>
            <p:cNvSpPr>
              <a:spLocks noChangeShapeType="1"/>
            </p:cNvSpPr>
            <p:nvPr/>
          </p:nvSpPr>
          <p:spPr bwMode="auto">
            <a:xfrm>
              <a:off x="5260678" y="2870994"/>
              <a:ext cx="1471562" cy="747712"/>
            </a:xfrm>
            <a:prstGeom prst="line">
              <a:avLst/>
            </a:prstGeom>
            <a:noFill/>
            <a:ln w="28575" cap="sq">
              <a:solidFill>
                <a:srgbClr val="00008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3" name="Rectangle 7"/>
            <p:cNvSpPr>
              <a:spLocks noChangeArrowheads="1"/>
            </p:cNvSpPr>
            <p:nvPr/>
          </p:nvSpPr>
          <p:spPr bwMode="auto">
            <a:xfrm>
              <a:off x="6876256" y="3725568"/>
              <a:ext cx="1728788" cy="936625"/>
            </a:xfrm>
            <a:prstGeom prst="rect">
              <a:avLst/>
            </a:prstGeom>
            <a:solidFill>
              <a:schemeClr val="accent1">
                <a:lumMod val="40000"/>
                <a:lumOff val="60000"/>
              </a:schemeClr>
            </a:solidFill>
            <a:ln w="12700" cap="sq">
              <a:solidFill>
                <a:srgbClr val="00008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tr-TR" altLang="tr-TR" sz="1400" b="1" dirty="0" smtClean="0">
                  <a:solidFill>
                    <a:srgbClr val="000099"/>
                  </a:solidFill>
                </a:rPr>
                <a:t>Akran/Grup ve </a:t>
              </a:r>
            </a:p>
            <a:p>
              <a:pPr algn="ctr" eaLnBrk="1" hangingPunct="1"/>
              <a:r>
                <a:rPr lang="tr-TR" altLang="tr-TR" sz="1400" b="1" dirty="0" smtClean="0">
                  <a:solidFill>
                    <a:srgbClr val="000099"/>
                  </a:solidFill>
                </a:rPr>
                <a:t>Öz değerlendirme</a:t>
              </a:r>
              <a:endParaRPr lang="tr-TR" altLang="tr-TR" sz="1400" b="1" dirty="0">
                <a:solidFill>
                  <a:srgbClr val="000099"/>
                </a:solidFill>
              </a:endParaRPr>
            </a:p>
          </p:txBody>
        </p:sp>
      </p:grpSp>
    </p:spTree>
    <p:extLst>
      <p:ext uri="{BB962C8B-B14F-4D97-AF65-F5344CB8AC3E}">
        <p14:creationId xmlns:p14="http://schemas.microsoft.com/office/powerpoint/2010/main" val="12787449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smtClean="0">
                <a:solidFill>
                  <a:srgbClr val="C00000"/>
                </a:solidFill>
                <a:latin typeface="Comic Sans MS" pitchFamily="66" charset="0"/>
                <a:ea typeface="+mn-ea"/>
                <a:cs typeface="+mn-cs"/>
              </a:rPr>
              <a:t>Kontrol Listeleri</a:t>
            </a:r>
            <a:endParaRPr lang="tr-TR" sz="2800" dirty="0">
              <a:solidFill>
                <a:srgbClr val="C00000"/>
              </a:solidFill>
              <a:latin typeface="Comic Sans MS" pitchFamily="66" charset="0"/>
              <a:ea typeface="+mn-ea"/>
              <a:cs typeface="+mn-cs"/>
            </a:endParaRPr>
          </a:p>
        </p:txBody>
      </p:sp>
      <p:sp>
        <p:nvSpPr>
          <p:cNvPr id="3" name="İçerik Yer Tutucusu 2"/>
          <p:cNvSpPr>
            <a:spLocks noGrp="1"/>
          </p:cNvSpPr>
          <p:nvPr>
            <p:ph idx="1"/>
          </p:nvPr>
        </p:nvSpPr>
        <p:spPr>
          <a:xfrm>
            <a:off x="457200" y="1481328"/>
            <a:ext cx="8435280" cy="4525963"/>
          </a:xfrm>
        </p:spPr>
        <p:txBody>
          <a:bodyPr>
            <a:normAutofit lnSpcReduction="10000"/>
          </a:bodyPr>
          <a:lstStyle/>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Bir performansa ait ölçütlerin yazılı olduğu listedir. </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Gözlenecek davranışın varlığının veya yokluğunun </a:t>
            </a:r>
            <a:r>
              <a:rPr lang="tr-TR" sz="2400" b="1" dirty="0">
                <a:solidFill>
                  <a:srgbClr val="C00000"/>
                </a:solidFill>
                <a:latin typeface="Comic Sans MS" pitchFamily="66" charset="0"/>
              </a:rPr>
              <a:t>“x”, “√” veya “evet”, “hayır”</a:t>
            </a:r>
            <a:r>
              <a:rPr lang="tr-TR" sz="2400" b="1" dirty="0">
                <a:solidFill>
                  <a:srgbClr val="000099"/>
                </a:solidFill>
                <a:latin typeface="Comic Sans MS" pitchFamily="66" charset="0"/>
              </a:rPr>
              <a:t> ile gösterilmesine yarayan </a:t>
            </a:r>
            <a:r>
              <a:rPr lang="tr-TR" sz="2400" b="1" dirty="0" smtClean="0">
                <a:solidFill>
                  <a:srgbClr val="000099"/>
                </a:solidFill>
                <a:latin typeface="Comic Sans MS" pitchFamily="66" charset="0"/>
              </a:rPr>
              <a:t>araçlardır.</a:t>
            </a:r>
          </a:p>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İstenen davranışların gösterildiği durumlara </a:t>
            </a:r>
            <a:r>
              <a:rPr lang="tr-TR" sz="2400" b="1" dirty="0">
                <a:solidFill>
                  <a:srgbClr val="C00000"/>
                </a:solidFill>
                <a:latin typeface="Comic Sans MS" pitchFamily="66" charset="0"/>
              </a:rPr>
              <a:t>1 puan </a:t>
            </a:r>
            <a:r>
              <a:rPr lang="tr-TR" sz="2400" b="1" dirty="0">
                <a:solidFill>
                  <a:srgbClr val="000099"/>
                </a:solidFill>
                <a:latin typeface="Comic Sans MS" pitchFamily="66" charset="0"/>
              </a:rPr>
              <a:t>istenilmeyen davranışların gösterildiği durumlara </a:t>
            </a:r>
            <a:r>
              <a:rPr lang="tr-TR" sz="2400" b="1" dirty="0">
                <a:solidFill>
                  <a:srgbClr val="C00000"/>
                </a:solidFill>
                <a:latin typeface="Comic Sans MS" pitchFamily="66" charset="0"/>
              </a:rPr>
              <a:t>0 puan</a:t>
            </a:r>
            <a:r>
              <a:rPr lang="tr-TR" sz="2400" b="1" dirty="0">
                <a:solidFill>
                  <a:srgbClr val="000099"/>
                </a:solidFill>
                <a:latin typeface="Comic Sans MS" pitchFamily="66" charset="0"/>
              </a:rPr>
              <a:t> </a:t>
            </a:r>
            <a:r>
              <a:rPr lang="tr-TR" sz="2400" b="1" dirty="0" smtClean="0">
                <a:solidFill>
                  <a:srgbClr val="000099"/>
                </a:solidFill>
                <a:latin typeface="Comic Sans MS" pitchFamily="66" charset="0"/>
              </a:rPr>
              <a:t>verilebilir.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 </a:t>
            </a:r>
            <a:r>
              <a:rPr lang="tr-TR" sz="2400" b="1" dirty="0">
                <a:solidFill>
                  <a:srgbClr val="000099"/>
                </a:solidFill>
                <a:latin typeface="Comic Sans MS" pitchFamily="66" charset="0"/>
              </a:rPr>
              <a:t>Puanların toplamına göre istenen performansın ne kadarının kazanıldığına karar verilir.</a:t>
            </a:r>
          </a:p>
        </p:txBody>
      </p:sp>
    </p:spTree>
    <p:extLst>
      <p:ext uri="{BB962C8B-B14F-4D97-AF65-F5344CB8AC3E}">
        <p14:creationId xmlns:p14="http://schemas.microsoft.com/office/powerpoint/2010/main" val="647811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title"/>
          </p:nvPr>
        </p:nvSpPr>
        <p:spPr>
          <a:xfrm>
            <a:off x="971600" y="476672"/>
            <a:ext cx="8229600" cy="1143000"/>
          </a:xfrm>
        </p:spPr>
        <p:txBody>
          <a:bodyPr>
            <a:normAutofit/>
          </a:bodyPr>
          <a:lstStyle/>
          <a:p>
            <a:r>
              <a:rPr lang="tr-TR" sz="2800" b="1" dirty="0" smtClean="0">
                <a:solidFill>
                  <a:srgbClr val="C00000"/>
                </a:solidFill>
              </a:rPr>
              <a:t>Örnek : Deney tasarlama ve uygulama performans görevi için kontrol listesi </a:t>
            </a:r>
            <a:endParaRPr lang="tr-TR" sz="2800" b="1" dirty="0">
              <a:solidFill>
                <a:srgbClr val="C00000"/>
              </a:solidFill>
            </a:endParaRPr>
          </a:p>
        </p:txBody>
      </p:sp>
      <p:graphicFrame>
        <p:nvGraphicFramePr>
          <p:cNvPr id="8" name="17 Tablo"/>
          <p:cNvGraphicFramePr>
            <a:graphicFrameLocks noGrp="1"/>
          </p:cNvGraphicFramePr>
          <p:nvPr>
            <p:custDataLst>
              <p:tags r:id="rId1"/>
            </p:custDataLst>
            <p:extLst>
              <p:ext uri="{D42A27DB-BD31-4B8C-83A1-F6EECF244321}">
                <p14:modId xmlns:p14="http://schemas.microsoft.com/office/powerpoint/2010/main" val="1001279655"/>
              </p:ext>
            </p:extLst>
          </p:nvPr>
        </p:nvGraphicFramePr>
        <p:xfrm>
          <a:off x="1187624" y="2060848"/>
          <a:ext cx="6912768" cy="3243302"/>
        </p:xfrm>
        <a:graphic>
          <a:graphicData uri="http://schemas.openxmlformats.org/drawingml/2006/table">
            <a:tbl>
              <a:tblPr firstRow="1" bandRow="1"/>
              <a:tblGrid>
                <a:gridCol w="4248472"/>
                <a:gridCol w="1296144"/>
                <a:gridCol w="1368152"/>
              </a:tblGrid>
              <a:tr h="433564">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Performans Ölçütleri</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Evet</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Hayır</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r>
              <a:tr h="574548">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smtClean="0"/>
                        <a:t>Deney malzemelerini düzenledi.</a:t>
                      </a: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433564">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smtClean="0"/>
                        <a:t>Yönergeyi takip ederek deneyi gerçekleştirdi.</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r h="767075">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smtClean="0"/>
                        <a:t>Gözlemleri ve elde ettiği verileri uygun biçimde kaydetti.</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767075">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l"/>
                      <a:r>
                        <a:rPr lang="tr-TR" sz="2000" dirty="0" smtClean="0"/>
                        <a:t>Sonuçları deneyin amacına uygun biçimde yorumladı.</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bl>
          </a:graphicData>
        </a:graphic>
      </p:graphicFrame>
    </p:spTree>
    <p:extLst>
      <p:ext uri="{BB962C8B-B14F-4D97-AF65-F5344CB8AC3E}">
        <p14:creationId xmlns:p14="http://schemas.microsoft.com/office/powerpoint/2010/main" val="181071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56792"/>
            <a:ext cx="6499274"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159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581210" y="-844905"/>
            <a:ext cx="4032448" cy="7539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198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smtClean="0">
                <a:solidFill>
                  <a:srgbClr val="C00000"/>
                </a:solidFill>
                <a:latin typeface="Comic Sans MS" pitchFamily="66" charset="0"/>
                <a:ea typeface="+mn-ea"/>
                <a:cs typeface="+mn-cs"/>
              </a:rPr>
              <a:t>Kontrol Listeleri</a:t>
            </a:r>
            <a:endParaRPr lang="tr-TR" sz="2800" dirty="0">
              <a:solidFill>
                <a:srgbClr val="C00000"/>
              </a:solidFill>
              <a:latin typeface="Comic Sans MS" pitchFamily="66" charset="0"/>
              <a:ea typeface="+mn-ea"/>
              <a:cs typeface="+mn-cs"/>
            </a:endParaRPr>
          </a:p>
        </p:txBody>
      </p:sp>
      <p:sp>
        <p:nvSpPr>
          <p:cNvPr id="3" name="İçerik Yer Tutucusu 2"/>
          <p:cNvSpPr>
            <a:spLocks noGrp="1"/>
          </p:cNvSpPr>
          <p:nvPr>
            <p:ph idx="1"/>
          </p:nvPr>
        </p:nvSpPr>
        <p:spPr>
          <a:xfrm>
            <a:off x="708720" y="1268760"/>
            <a:ext cx="8435280" cy="5040560"/>
          </a:xfrm>
        </p:spPr>
        <p:txBody>
          <a:bodyPr>
            <a:normAutofit fontScale="92500"/>
          </a:bodyPr>
          <a:lstStyle/>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Davranışların gözlenmesinde sıklıkla kullanılan, ölçülecek niteliğin kapsamını geniş olarak temsil edebilen araçlardır.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İdeal madde sayısı 12-15 olduğu belirtilmektedir.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Öğrencilere bu liste verilmesi görevde ne yapması gerektiğine ilişkin yol gösterici olur.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Hazırlanması ve puanlanması kolaydır. Eğitim gerektirmez.</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Kalabalık öğrenci gruplarında uygulanması pratiktir.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Performansın iki yanıtlı incelenmesi yüzeysel bilgi sunar. (dezavantaj)</a:t>
            </a:r>
            <a:endParaRPr lang="tr-TR" sz="2400" b="1" dirty="0">
              <a:solidFill>
                <a:srgbClr val="000099"/>
              </a:solidFill>
              <a:latin typeface="Comic Sans MS" pitchFamily="66" charset="0"/>
            </a:endParaRPr>
          </a:p>
        </p:txBody>
      </p:sp>
    </p:spTree>
    <p:extLst>
      <p:ext uri="{BB962C8B-B14F-4D97-AF65-F5344CB8AC3E}">
        <p14:creationId xmlns:p14="http://schemas.microsoft.com/office/powerpoint/2010/main" val="2579218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404664"/>
            <a:ext cx="8229600" cy="1143000"/>
          </a:xfrm>
        </p:spPr>
        <p:txBody>
          <a:bodyPr>
            <a:normAutofit/>
          </a:bodyPr>
          <a:lstStyle/>
          <a:p>
            <a:r>
              <a:rPr lang="tr-TR" sz="3600" dirty="0" smtClean="0">
                <a:solidFill>
                  <a:srgbClr val="C00000"/>
                </a:solidFill>
                <a:effectLst/>
              </a:rPr>
              <a:t>Dikkat Edilmesi Gerekenler </a:t>
            </a:r>
            <a:endParaRPr lang="tr-TR" sz="3600" dirty="0">
              <a:solidFill>
                <a:srgbClr val="C00000"/>
              </a:solidFill>
              <a:effectLst/>
            </a:endParaRPr>
          </a:p>
        </p:txBody>
      </p:sp>
      <p:sp>
        <p:nvSpPr>
          <p:cNvPr id="3" name="İçerik Yer Tutucusu 2"/>
          <p:cNvSpPr>
            <a:spLocks noGrp="1"/>
          </p:cNvSpPr>
          <p:nvPr>
            <p:ph idx="1"/>
          </p:nvPr>
        </p:nvSpPr>
        <p:spPr>
          <a:xfrm>
            <a:off x="683568" y="1772816"/>
            <a:ext cx="8229600" cy="4525963"/>
          </a:xfrm>
        </p:spPr>
        <p:txBody>
          <a:bodyPr>
            <a:normAutofit/>
          </a:bodyPr>
          <a:lstStyle/>
          <a:p>
            <a:pPr marL="0" indent="0">
              <a:buNone/>
            </a:pPr>
            <a:r>
              <a:rPr lang="tr-TR" sz="3200" b="1" dirty="0">
                <a:solidFill>
                  <a:srgbClr val="C00000"/>
                </a:solidFill>
                <a:latin typeface="Comic Sans MS" pitchFamily="66" charset="0"/>
              </a:rPr>
              <a:t>!</a:t>
            </a:r>
            <a:r>
              <a:rPr lang="tr-TR" sz="2400" b="1" dirty="0">
                <a:solidFill>
                  <a:srgbClr val="000099"/>
                </a:solidFill>
                <a:latin typeface="Comic Sans MS" pitchFamily="66" charset="0"/>
              </a:rPr>
              <a:t> Ölçütler gözlenebilir </a:t>
            </a:r>
            <a:r>
              <a:rPr lang="tr-TR" sz="2400" b="1" dirty="0" smtClean="0">
                <a:solidFill>
                  <a:srgbClr val="000099"/>
                </a:solidFill>
                <a:latin typeface="Comic Sans MS" pitchFamily="66" charset="0"/>
              </a:rPr>
              <a:t>olmalıdır. </a:t>
            </a:r>
            <a:endParaRPr lang="tr-TR" sz="2400" b="1" dirty="0">
              <a:solidFill>
                <a:srgbClr val="000099"/>
              </a:solidFill>
              <a:latin typeface="Comic Sans MS" pitchFamily="66" charset="0"/>
            </a:endParaRPr>
          </a:p>
          <a:p>
            <a:pPr marL="0" indent="0">
              <a:buNone/>
            </a:pPr>
            <a:endParaRPr lang="tr-TR" sz="2400" b="1" dirty="0">
              <a:solidFill>
                <a:srgbClr val="000099"/>
              </a:solidFill>
              <a:latin typeface="Comic Sans MS" pitchFamily="66" charset="0"/>
            </a:endParaRPr>
          </a:p>
          <a:p>
            <a:pPr marL="0" indent="0">
              <a:buNone/>
            </a:pPr>
            <a:r>
              <a:rPr lang="tr-TR" sz="3200" b="1" dirty="0">
                <a:solidFill>
                  <a:srgbClr val="C00000"/>
                </a:solidFill>
                <a:latin typeface="Comic Sans MS" pitchFamily="66" charset="0"/>
              </a:rPr>
              <a:t>!</a:t>
            </a:r>
            <a:r>
              <a:rPr lang="tr-TR" sz="2400" b="1" dirty="0">
                <a:solidFill>
                  <a:srgbClr val="000099"/>
                </a:solidFill>
                <a:latin typeface="Comic Sans MS" pitchFamily="66" charset="0"/>
              </a:rPr>
              <a:t> Gözlenecek davranışlar muhtemel oluş sırasına göre listede yer </a:t>
            </a:r>
            <a:r>
              <a:rPr lang="tr-TR" sz="2400" b="1" dirty="0" smtClean="0">
                <a:solidFill>
                  <a:srgbClr val="000099"/>
                </a:solidFill>
                <a:latin typeface="Comic Sans MS" pitchFamily="66" charset="0"/>
              </a:rPr>
              <a:t>almalıdır. </a:t>
            </a:r>
            <a:endParaRPr lang="tr-TR" sz="2400" b="1" dirty="0">
              <a:solidFill>
                <a:srgbClr val="000099"/>
              </a:solidFill>
              <a:latin typeface="Comic Sans MS" pitchFamily="66" charset="0"/>
            </a:endParaRPr>
          </a:p>
          <a:p>
            <a:pPr marL="0" indent="0">
              <a:buNone/>
            </a:pPr>
            <a:endParaRPr lang="tr-TR" sz="2400" b="1" dirty="0">
              <a:solidFill>
                <a:srgbClr val="000099"/>
              </a:solidFill>
              <a:latin typeface="Comic Sans MS" pitchFamily="66" charset="0"/>
            </a:endParaRPr>
          </a:p>
          <a:p>
            <a:pPr marL="0" indent="0">
              <a:buNone/>
            </a:pPr>
            <a:r>
              <a:rPr lang="tr-TR" sz="3200" b="1" dirty="0">
                <a:solidFill>
                  <a:srgbClr val="C00000"/>
                </a:solidFill>
                <a:latin typeface="Comic Sans MS" pitchFamily="66" charset="0"/>
              </a:rPr>
              <a:t>! </a:t>
            </a:r>
            <a:r>
              <a:rPr lang="tr-TR" sz="2400" b="1" dirty="0">
                <a:solidFill>
                  <a:srgbClr val="000099"/>
                </a:solidFill>
                <a:latin typeface="Comic Sans MS" pitchFamily="66" charset="0"/>
              </a:rPr>
              <a:t>Öğretmene sadece iki seçenek sunması en temel sınırlılığı, kısmi puanlama gerektiren durumlarda kullanımı zor olabilir. </a:t>
            </a:r>
          </a:p>
        </p:txBody>
      </p:sp>
    </p:spTree>
    <p:extLst>
      <p:ext uri="{BB962C8B-B14F-4D97-AF65-F5344CB8AC3E}">
        <p14:creationId xmlns:p14="http://schemas.microsoft.com/office/powerpoint/2010/main" val="2486205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smtClean="0">
                <a:solidFill>
                  <a:srgbClr val="C00000"/>
                </a:solidFill>
                <a:latin typeface="Comic Sans MS" pitchFamily="66" charset="0"/>
                <a:ea typeface="+mn-ea"/>
                <a:cs typeface="+mn-cs"/>
              </a:rPr>
              <a:t>Dereceleme Ölçekleri</a:t>
            </a:r>
            <a:endParaRPr lang="tr-TR" sz="2800" dirty="0">
              <a:solidFill>
                <a:srgbClr val="C00000"/>
              </a:solidFill>
              <a:latin typeface="Comic Sans MS" pitchFamily="66" charset="0"/>
              <a:ea typeface="+mn-ea"/>
              <a:cs typeface="+mn-cs"/>
            </a:endParaRPr>
          </a:p>
        </p:txBody>
      </p:sp>
      <p:sp>
        <p:nvSpPr>
          <p:cNvPr id="3" name="İçerik Yer Tutucusu 2"/>
          <p:cNvSpPr>
            <a:spLocks noGrp="1"/>
          </p:cNvSpPr>
          <p:nvPr>
            <p:ph idx="1"/>
          </p:nvPr>
        </p:nvSpPr>
        <p:spPr>
          <a:xfrm>
            <a:off x="457200" y="1481328"/>
            <a:ext cx="8435280" cy="4525963"/>
          </a:xfrm>
        </p:spPr>
        <p:txBody>
          <a:bodyPr>
            <a:normAutofit fontScale="92500"/>
          </a:bodyPr>
          <a:lstStyle/>
          <a:p>
            <a:pPr>
              <a:lnSpc>
                <a:spcPct val="140000"/>
              </a:lnSpc>
              <a:buClr>
                <a:srgbClr val="CC0000"/>
              </a:buClr>
              <a:buSzTx/>
              <a:buFont typeface="Wingdings" pitchFamily="2" charset="2"/>
              <a:buChar char="Ø"/>
            </a:pPr>
            <a:r>
              <a:rPr lang="tr-TR" sz="2400" b="1" dirty="0">
                <a:solidFill>
                  <a:srgbClr val="000099"/>
                </a:solidFill>
                <a:latin typeface="Comic Sans MS" pitchFamily="66" charset="0"/>
              </a:rPr>
              <a:t>Gözlenen bir özelliğin ölçütlerini ve </a:t>
            </a:r>
            <a:r>
              <a:rPr lang="tr-TR" sz="2400" b="1" dirty="0">
                <a:solidFill>
                  <a:srgbClr val="C00000"/>
                </a:solidFill>
                <a:latin typeface="Comic Sans MS" pitchFamily="66" charset="0"/>
              </a:rPr>
              <a:t>ne kadar gözlendiğinin derecelerini</a:t>
            </a:r>
            <a:r>
              <a:rPr lang="tr-TR" sz="2400" b="1" dirty="0">
                <a:solidFill>
                  <a:srgbClr val="000099"/>
                </a:solidFill>
                <a:latin typeface="Comic Sans MS" pitchFamily="66" charset="0"/>
              </a:rPr>
              <a:t> içeren ölçeklere dereceleme ölçekleri </a:t>
            </a:r>
            <a:r>
              <a:rPr lang="tr-TR" sz="2400" b="1" dirty="0" smtClean="0">
                <a:solidFill>
                  <a:srgbClr val="000099"/>
                </a:solidFill>
                <a:latin typeface="Comic Sans MS" pitchFamily="66" charset="0"/>
              </a:rPr>
              <a:t>denir.</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Kontrol </a:t>
            </a:r>
            <a:r>
              <a:rPr lang="tr-TR" sz="2400" b="1" dirty="0">
                <a:solidFill>
                  <a:srgbClr val="000099"/>
                </a:solidFill>
                <a:latin typeface="Comic Sans MS" pitchFamily="66" charset="0"/>
              </a:rPr>
              <a:t>listeleri evet/hayır ile sınırlıdır fakat dereceleme ölçeği daha detaylıdır. Gözlenen performansı çeşitli düzeyleriyle tanımlayabilir. </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Kesinlikle katılıyorum-katılıyorum-katılmıyorum-kesinlikle </a:t>
            </a:r>
            <a:r>
              <a:rPr lang="tr-TR" sz="2400" b="1" dirty="0">
                <a:solidFill>
                  <a:srgbClr val="000099"/>
                </a:solidFill>
                <a:latin typeface="Comic Sans MS" pitchFamily="66" charset="0"/>
              </a:rPr>
              <a:t>katılmıyorum </a:t>
            </a:r>
          </a:p>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Zayıf-orta-iyi-çok </a:t>
            </a:r>
            <a:r>
              <a:rPr lang="tr-TR" sz="2400" b="1" dirty="0">
                <a:solidFill>
                  <a:srgbClr val="000099"/>
                </a:solidFill>
                <a:latin typeface="Comic Sans MS" pitchFamily="66" charset="0"/>
              </a:rPr>
              <a:t>iyi gibi sınıflamalar dereceleme ölçeğine örnek verilebilir. </a:t>
            </a:r>
          </a:p>
        </p:txBody>
      </p:sp>
    </p:spTree>
    <p:extLst>
      <p:ext uri="{BB962C8B-B14F-4D97-AF65-F5344CB8AC3E}">
        <p14:creationId xmlns:p14="http://schemas.microsoft.com/office/powerpoint/2010/main" val="3461144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5 Tablo"/>
          <p:cNvGraphicFramePr>
            <a:graphicFrameLocks noGrp="1"/>
          </p:cNvGraphicFramePr>
          <p:nvPr>
            <p:custDataLst>
              <p:tags r:id="rId1"/>
            </p:custDataLst>
            <p:extLst>
              <p:ext uri="{D42A27DB-BD31-4B8C-83A1-F6EECF244321}">
                <p14:modId xmlns:p14="http://schemas.microsoft.com/office/powerpoint/2010/main" val="3289911386"/>
              </p:ext>
            </p:extLst>
          </p:nvPr>
        </p:nvGraphicFramePr>
        <p:xfrm>
          <a:off x="1331640" y="2276872"/>
          <a:ext cx="6120680" cy="2865120"/>
        </p:xfrm>
        <a:graphic>
          <a:graphicData uri="http://schemas.openxmlformats.org/drawingml/2006/table">
            <a:tbl>
              <a:tblPr firstRow="1" bandRow="1"/>
              <a:tblGrid>
                <a:gridCol w="3456384"/>
                <a:gridCol w="792088"/>
                <a:gridCol w="936104"/>
                <a:gridCol w="936104"/>
              </a:tblGrid>
              <a:tr h="370840">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Performans Ölçütleri</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Zayıf</a:t>
                      </a: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Orta</a:t>
                      </a:r>
                      <a:endParaRPr lang="tr-TR" sz="20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rtl="0" eaLnBrk="1" latinLnBrk="0" hangingPunct="1">
                        <a:defRPr kumimoji="0" b="1" kern="1200">
                          <a:solidFill>
                            <a:schemeClr val="lt1"/>
                          </a:solidFill>
                          <a:latin typeface="Times New Roman"/>
                        </a:defRPr>
                      </a:lvl1pPr>
                      <a:lvl2pPr marL="457200" algn="l" rtl="0" eaLnBrk="1" latinLnBrk="0" hangingPunct="1">
                        <a:defRPr kumimoji="0" b="1" kern="1200">
                          <a:solidFill>
                            <a:schemeClr val="lt1"/>
                          </a:solidFill>
                          <a:latin typeface="Times New Roman"/>
                        </a:defRPr>
                      </a:lvl2pPr>
                      <a:lvl3pPr marL="914400" algn="l" rtl="0" eaLnBrk="1" latinLnBrk="0" hangingPunct="1">
                        <a:defRPr kumimoji="0" b="1" kern="1200">
                          <a:solidFill>
                            <a:schemeClr val="lt1"/>
                          </a:solidFill>
                          <a:latin typeface="Times New Roman"/>
                        </a:defRPr>
                      </a:lvl3pPr>
                      <a:lvl4pPr marL="1371600" algn="l" rtl="0" eaLnBrk="1" latinLnBrk="0" hangingPunct="1">
                        <a:defRPr kumimoji="0" b="1" kern="1200">
                          <a:solidFill>
                            <a:schemeClr val="lt1"/>
                          </a:solidFill>
                          <a:latin typeface="Times New Roman"/>
                        </a:defRPr>
                      </a:lvl4pPr>
                      <a:lvl5pPr marL="1828800" algn="l" rtl="0" eaLnBrk="1" latinLnBrk="0" hangingPunct="1">
                        <a:defRPr kumimoji="0" b="1" kern="1200">
                          <a:solidFill>
                            <a:schemeClr val="lt1"/>
                          </a:solidFill>
                          <a:latin typeface="Times New Roman"/>
                        </a:defRPr>
                      </a:lvl5pPr>
                      <a:lvl6pPr marL="2286000" algn="l" rtl="0" eaLnBrk="1" latinLnBrk="0" hangingPunct="1">
                        <a:defRPr kumimoji="0" b="1" kern="1200">
                          <a:solidFill>
                            <a:schemeClr val="lt1"/>
                          </a:solidFill>
                          <a:latin typeface="Times New Roman"/>
                        </a:defRPr>
                      </a:lvl6pPr>
                      <a:lvl7pPr marL="2743200" algn="l" rtl="0" eaLnBrk="1" latinLnBrk="0" hangingPunct="1">
                        <a:defRPr kumimoji="0" b="1" kern="1200">
                          <a:solidFill>
                            <a:schemeClr val="lt1"/>
                          </a:solidFill>
                          <a:latin typeface="Times New Roman"/>
                        </a:defRPr>
                      </a:lvl7pPr>
                      <a:lvl8pPr marL="3200400" algn="l" rtl="0" eaLnBrk="1" latinLnBrk="0" hangingPunct="1">
                        <a:defRPr kumimoji="0" b="1" kern="1200">
                          <a:solidFill>
                            <a:schemeClr val="lt1"/>
                          </a:solidFill>
                          <a:latin typeface="Times New Roman"/>
                        </a:defRPr>
                      </a:lvl8pPr>
                      <a:lvl9pPr marL="3657600" algn="l" rtl="0" eaLnBrk="1" latinLnBrk="0" hangingPunct="1">
                        <a:defRPr kumimoji="0" b="1" kern="1200">
                          <a:solidFill>
                            <a:schemeClr val="lt1"/>
                          </a:solidFill>
                          <a:latin typeface="Times New Roman"/>
                        </a:defRPr>
                      </a:lvl9pPr>
                    </a:lstStyle>
                    <a:p>
                      <a:pPr algn="ctr"/>
                      <a:r>
                        <a:rPr lang="tr-TR" sz="2000" dirty="0" smtClean="0"/>
                        <a:t>İYİ</a:t>
                      </a:r>
                      <a:endParaRPr lang="tr-TR" sz="2000" dirty="0"/>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smtClean="0">
                          <a:solidFill>
                            <a:schemeClr val="tx1"/>
                          </a:solidFill>
                          <a:effectLst/>
                          <a:latin typeface="+mn-lt"/>
                          <a:ea typeface="+mn-ea"/>
                          <a:cs typeface="+mn-cs"/>
                        </a:rPr>
                        <a:t>Tahtayı etkin kullanır.</a:t>
                      </a:r>
                      <a:endParaRPr kumimoji="0" lang="tr-TR" sz="1800" kern="1200" dirty="0">
                        <a:solidFill>
                          <a:schemeClr val="tx1"/>
                        </a:solidFill>
                        <a:effectLst/>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smtClean="0">
                          <a:solidFill>
                            <a:schemeClr val="tx1"/>
                          </a:solidFill>
                          <a:effectLst/>
                          <a:latin typeface="+mn-lt"/>
                          <a:ea typeface="+mn-ea"/>
                          <a:cs typeface="+mn-cs"/>
                        </a:rPr>
                        <a:t>Sade ve anlaşılır bir dil kullanır.</a:t>
                      </a:r>
                      <a:endParaRPr kumimoji="0" lang="tr-TR" sz="1800" kern="1200" dirty="0">
                        <a:solidFill>
                          <a:schemeClr val="tx1"/>
                        </a:solidFill>
                        <a:effectLst/>
                        <a:latin typeface="+mn-lt"/>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smtClean="0">
                          <a:solidFill>
                            <a:schemeClr val="tx1"/>
                          </a:solidFill>
                          <a:effectLst/>
                          <a:latin typeface="+mn-lt"/>
                          <a:ea typeface="+mn-ea"/>
                          <a:cs typeface="+mn-cs"/>
                        </a:rPr>
                        <a:t>Ses tonunu etkili kullanır.</a:t>
                      </a:r>
                      <a:endParaRPr kumimoji="0" lang="tr-TR" sz="1800" kern="1200" dirty="0">
                        <a:solidFill>
                          <a:schemeClr val="tx1"/>
                        </a:solidFill>
                        <a:effectLst/>
                        <a:latin typeface="+mn-lt"/>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r>
              <a:tr h="370840">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lvl="0"/>
                      <a:r>
                        <a:rPr kumimoji="0" lang="tr-TR" sz="1800" kern="1200" dirty="0" smtClean="0">
                          <a:solidFill>
                            <a:schemeClr val="tx1"/>
                          </a:solidFill>
                          <a:effectLst/>
                          <a:latin typeface="+mn-lt"/>
                          <a:ea typeface="+mn-ea"/>
                          <a:cs typeface="+mn-cs"/>
                        </a:rPr>
                        <a:t>Derste öğrencinin aktif katılımını sağlar.</a:t>
                      </a:r>
                      <a:endParaRPr kumimoji="0" lang="tr-TR" sz="1800" kern="1200" dirty="0">
                        <a:solidFill>
                          <a:schemeClr val="tx1"/>
                        </a:solidFill>
                        <a:effectLst/>
                        <a:latin typeface="+mn-lt"/>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lvl1pPr marL="0" algn="l" rtl="0" eaLnBrk="1" latinLnBrk="0" hangingPunct="1">
                        <a:defRPr kumimoji="0" kern="1200">
                          <a:solidFill>
                            <a:schemeClr val="dk1"/>
                          </a:solidFill>
                          <a:latin typeface="Times New Roman"/>
                        </a:defRPr>
                      </a:lvl1pPr>
                      <a:lvl2pPr marL="457200" algn="l" rtl="0" eaLnBrk="1" latinLnBrk="0" hangingPunct="1">
                        <a:defRPr kumimoji="0" kern="1200">
                          <a:solidFill>
                            <a:schemeClr val="dk1"/>
                          </a:solidFill>
                          <a:latin typeface="Times New Roman"/>
                        </a:defRPr>
                      </a:lvl2pPr>
                      <a:lvl3pPr marL="914400" algn="l" rtl="0" eaLnBrk="1" latinLnBrk="0" hangingPunct="1">
                        <a:defRPr kumimoji="0" kern="1200">
                          <a:solidFill>
                            <a:schemeClr val="dk1"/>
                          </a:solidFill>
                          <a:latin typeface="Times New Roman"/>
                        </a:defRPr>
                      </a:lvl3pPr>
                      <a:lvl4pPr marL="1371600" algn="l" rtl="0" eaLnBrk="1" latinLnBrk="0" hangingPunct="1">
                        <a:defRPr kumimoji="0" kern="1200">
                          <a:solidFill>
                            <a:schemeClr val="dk1"/>
                          </a:solidFill>
                          <a:latin typeface="Times New Roman"/>
                        </a:defRPr>
                      </a:lvl4pPr>
                      <a:lvl5pPr marL="1828800" algn="l" rtl="0" eaLnBrk="1" latinLnBrk="0" hangingPunct="1">
                        <a:defRPr kumimoji="0" kern="1200">
                          <a:solidFill>
                            <a:schemeClr val="dk1"/>
                          </a:solidFill>
                          <a:latin typeface="Times New Roman"/>
                        </a:defRPr>
                      </a:lvl5pPr>
                      <a:lvl6pPr marL="2286000" algn="l" rtl="0" eaLnBrk="1" latinLnBrk="0" hangingPunct="1">
                        <a:defRPr kumimoji="0" kern="1200">
                          <a:solidFill>
                            <a:schemeClr val="dk1"/>
                          </a:solidFill>
                          <a:latin typeface="Times New Roman"/>
                        </a:defRPr>
                      </a:lvl6pPr>
                      <a:lvl7pPr marL="2743200" algn="l" rtl="0" eaLnBrk="1" latinLnBrk="0" hangingPunct="1">
                        <a:defRPr kumimoji="0" kern="1200">
                          <a:solidFill>
                            <a:schemeClr val="dk1"/>
                          </a:solidFill>
                          <a:latin typeface="Times New Roman"/>
                        </a:defRPr>
                      </a:lvl7pPr>
                      <a:lvl8pPr marL="3200400" algn="l" rtl="0" eaLnBrk="1" latinLnBrk="0" hangingPunct="1">
                        <a:defRPr kumimoji="0" kern="1200">
                          <a:solidFill>
                            <a:schemeClr val="dk1"/>
                          </a:solidFill>
                          <a:latin typeface="Times New Roman"/>
                        </a:defRPr>
                      </a:lvl8pPr>
                      <a:lvl9pPr marL="3657600" algn="l" rtl="0" eaLnBrk="1" latinLnBrk="0" hangingPunct="1">
                        <a:defRPr kumimoji="0" kern="1200">
                          <a:solidFill>
                            <a:schemeClr val="dk1"/>
                          </a:solidFill>
                          <a:latin typeface="Times New Roman"/>
                        </a:defRPr>
                      </a:lvl9p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r>
              <a:tr h="370840">
                <a:tc>
                  <a:txBody>
                    <a:bodyPr/>
                    <a:lstStyle/>
                    <a:p>
                      <a:pPr lvl="0"/>
                      <a:r>
                        <a:rPr kumimoji="0" lang="tr-TR" sz="1800" kern="1200" dirty="0" smtClean="0">
                          <a:solidFill>
                            <a:schemeClr val="tx1"/>
                          </a:solidFill>
                          <a:effectLst/>
                          <a:latin typeface="+mn-lt"/>
                          <a:ea typeface="+mn-ea"/>
                          <a:cs typeface="+mn-cs"/>
                        </a:rPr>
                        <a:t>Konusuna hakimdir.</a:t>
                      </a:r>
                      <a:endParaRPr kumimoji="0" lang="tr-TR" sz="1800" kern="1200" dirty="0">
                        <a:solidFill>
                          <a:schemeClr val="tx1"/>
                        </a:solidFill>
                        <a:effectLst/>
                        <a:latin typeface="+mn-lt"/>
                        <a:ea typeface="+mn-ea"/>
                        <a:cs typeface="+mn-cs"/>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c>
                  <a:txBody>
                    <a:bodyPr/>
                    <a:lstStyle/>
                    <a:p>
                      <a:pPr algn="ctr"/>
                      <a:endParaRPr lang="tr-TR" sz="20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20000"/>
                      </a:srgbClr>
                    </a:solidFill>
                  </a:tcPr>
                </a:tc>
              </a:tr>
            </a:tbl>
          </a:graphicData>
        </a:graphic>
      </p:graphicFrame>
      <p:sp>
        <p:nvSpPr>
          <p:cNvPr id="6" name="Unvan 1"/>
          <p:cNvSpPr>
            <a:spLocks noGrp="1"/>
          </p:cNvSpPr>
          <p:nvPr>
            <p:ph type="title"/>
          </p:nvPr>
        </p:nvSpPr>
        <p:spPr>
          <a:xfrm>
            <a:off x="539552" y="548680"/>
            <a:ext cx="8229600" cy="1143000"/>
          </a:xfrm>
        </p:spPr>
        <p:txBody>
          <a:bodyPr>
            <a:normAutofit/>
          </a:bodyPr>
          <a:lstStyle/>
          <a:p>
            <a:r>
              <a:rPr lang="tr-TR" sz="2800" b="1" dirty="0" smtClean="0">
                <a:solidFill>
                  <a:srgbClr val="C00000"/>
                </a:solidFill>
              </a:rPr>
              <a:t>Örnek : Sunum yapma performans görevi için dereceleme ölçeği </a:t>
            </a:r>
            <a:endParaRPr lang="tr-TR" sz="2800" b="1" dirty="0">
              <a:solidFill>
                <a:srgbClr val="C00000"/>
              </a:solidFill>
            </a:endParaRPr>
          </a:p>
        </p:txBody>
      </p:sp>
    </p:spTree>
    <p:extLst>
      <p:ext uri="{BB962C8B-B14F-4D97-AF65-F5344CB8AC3E}">
        <p14:creationId xmlns:p14="http://schemas.microsoft.com/office/powerpoint/2010/main" val="417949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243632" y="-1011384"/>
            <a:ext cx="4320482" cy="8016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8473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84528"/>
            <a:ext cx="8229600" cy="52322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800" dirty="0" smtClean="0">
                <a:solidFill>
                  <a:srgbClr val="C00000"/>
                </a:solidFill>
                <a:latin typeface="Comic Sans MS" pitchFamily="66" charset="0"/>
                <a:ea typeface="+mn-ea"/>
                <a:cs typeface="+mn-cs"/>
              </a:rPr>
              <a:t>Dereceli Puanlama Anahtarı (</a:t>
            </a:r>
            <a:r>
              <a:rPr lang="tr-TR" sz="2800" dirty="0" err="1" smtClean="0">
                <a:solidFill>
                  <a:srgbClr val="C00000"/>
                </a:solidFill>
                <a:latin typeface="Comic Sans MS" pitchFamily="66" charset="0"/>
                <a:ea typeface="+mn-ea"/>
                <a:cs typeface="+mn-cs"/>
              </a:rPr>
              <a:t>Rubrik</a:t>
            </a:r>
            <a:r>
              <a:rPr lang="tr-TR" sz="2800" dirty="0" smtClean="0">
                <a:solidFill>
                  <a:srgbClr val="C00000"/>
                </a:solidFill>
                <a:latin typeface="Comic Sans MS" pitchFamily="66" charset="0"/>
                <a:ea typeface="+mn-ea"/>
                <a:cs typeface="+mn-cs"/>
              </a:rPr>
              <a:t>)</a:t>
            </a:r>
            <a:endParaRPr lang="tr-TR" sz="2800" dirty="0">
              <a:solidFill>
                <a:srgbClr val="C00000"/>
              </a:solidFill>
              <a:latin typeface="Comic Sans MS" pitchFamily="66" charset="0"/>
              <a:ea typeface="+mn-ea"/>
              <a:cs typeface="+mn-cs"/>
            </a:endParaRPr>
          </a:p>
        </p:txBody>
      </p:sp>
      <p:sp>
        <p:nvSpPr>
          <p:cNvPr id="3" name="İçerik Yer Tutucusu 2"/>
          <p:cNvSpPr>
            <a:spLocks noGrp="1"/>
          </p:cNvSpPr>
          <p:nvPr>
            <p:ph idx="1"/>
          </p:nvPr>
        </p:nvSpPr>
        <p:spPr>
          <a:xfrm>
            <a:off x="539552" y="2060849"/>
            <a:ext cx="8435280" cy="2736304"/>
          </a:xfrm>
        </p:spPr>
        <p:txBody>
          <a:bodyPr>
            <a:normAutofit/>
          </a:bodyPr>
          <a:lstStyle/>
          <a:p>
            <a:pPr>
              <a:lnSpc>
                <a:spcPct val="140000"/>
              </a:lnSpc>
              <a:buClr>
                <a:srgbClr val="CC0000"/>
              </a:buClr>
              <a:buSzTx/>
              <a:buFont typeface="Wingdings" pitchFamily="2" charset="2"/>
              <a:buChar char="Ø"/>
            </a:pPr>
            <a:r>
              <a:rPr lang="tr-TR" sz="2400" b="1" dirty="0" smtClean="0">
                <a:solidFill>
                  <a:srgbClr val="000099"/>
                </a:solidFill>
                <a:latin typeface="Comic Sans MS" pitchFamily="66" charset="0"/>
              </a:rPr>
              <a:t>Öğrencilere yaptıkları çalışmaların </a:t>
            </a:r>
            <a:r>
              <a:rPr lang="tr-TR" sz="2400" b="1" dirty="0" smtClean="0">
                <a:solidFill>
                  <a:srgbClr val="C00000"/>
                </a:solidFill>
                <a:latin typeface="Comic Sans MS" pitchFamily="66" charset="0"/>
              </a:rPr>
              <a:t>hangi ölçütlere göre değerlendirileceğini</a:t>
            </a:r>
            <a:r>
              <a:rPr lang="tr-TR" sz="2400" b="1" dirty="0" smtClean="0">
                <a:solidFill>
                  <a:srgbClr val="000099"/>
                </a:solidFill>
                <a:latin typeface="Comic Sans MS" pitchFamily="66" charset="0"/>
              </a:rPr>
              <a:t> ve </a:t>
            </a:r>
            <a:r>
              <a:rPr lang="tr-TR" sz="2400" b="1" dirty="0" smtClean="0">
                <a:solidFill>
                  <a:srgbClr val="C00000"/>
                </a:solidFill>
                <a:latin typeface="Comic Sans MS" pitchFamily="66" charset="0"/>
              </a:rPr>
              <a:t>performanslarının hangi düzeydeki puana denk geleceğini</a:t>
            </a:r>
            <a:r>
              <a:rPr lang="tr-TR" sz="2400" b="1" dirty="0" smtClean="0">
                <a:solidFill>
                  <a:srgbClr val="000099"/>
                </a:solidFill>
                <a:latin typeface="Comic Sans MS" pitchFamily="66" charset="0"/>
              </a:rPr>
              <a:t> gösteren puanlama aracıdır.</a:t>
            </a:r>
            <a:endParaRPr lang="tr-TR" sz="2400" b="1" dirty="0">
              <a:solidFill>
                <a:srgbClr val="000099"/>
              </a:solidFill>
              <a:latin typeface="Comic Sans MS" pitchFamily="66" charset="0"/>
            </a:endParaRPr>
          </a:p>
        </p:txBody>
      </p:sp>
    </p:spTree>
    <p:extLst>
      <p:ext uri="{BB962C8B-B14F-4D97-AF65-F5344CB8AC3E}">
        <p14:creationId xmlns:p14="http://schemas.microsoft.com/office/powerpoint/2010/main" val="3885983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8226" name="Rectangle 2"/>
          <p:cNvSpPr>
            <a:spLocks noGrp="1" noChangeArrowheads="1"/>
          </p:cNvSpPr>
          <p:nvPr>
            <p:ph type="title"/>
          </p:nvPr>
        </p:nvSpPr>
        <p:spPr/>
        <p:txBody>
          <a:bodyPr vert="horz" lIns="91440" tIns="45720" rIns="91440" bIns="45720" rtlCol="0" anchor="ctr">
            <a:normAutofit/>
          </a:bodyPr>
          <a:lstStyle/>
          <a:p>
            <a:pPr>
              <a:lnSpc>
                <a:spcPct val="90000"/>
              </a:lnSpc>
            </a:pPr>
            <a:r>
              <a:rPr lang="tr-TR" altLang="tr-TR" sz="3200">
                <a:solidFill>
                  <a:srgbClr val="C00000"/>
                </a:solidFill>
              </a:rPr>
              <a:t>Puanlama anahtarının</a:t>
            </a:r>
            <a:br>
              <a:rPr lang="tr-TR" altLang="tr-TR" sz="3200">
                <a:solidFill>
                  <a:srgbClr val="C00000"/>
                </a:solidFill>
              </a:rPr>
            </a:br>
            <a:r>
              <a:rPr lang="tr-TR" altLang="tr-TR" sz="3200">
                <a:solidFill>
                  <a:srgbClr val="C00000"/>
                </a:solidFill>
              </a:rPr>
              <a:t>kullanılmasının yararları</a:t>
            </a:r>
          </a:p>
        </p:txBody>
      </p:sp>
      <p:sp>
        <p:nvSpPr>
          <p:cNvPr id="948227" name="Rectangle 3"/>
          <p:cNvSpPr>
            <a:spLocks noGrp="1" noChangeArrowheads="1"/>
          </p:cNvSpPr>
          <p:nvPr>
            <p:ph type="body" idx="1"/>
          </p:nvPr>
        </p:nvSpPr>
        <p:spPr>
          <a:xfrm>
            <a:off x="467544" y="1719263"/>
            <a:ext cx="8352927" cy="4411662"/>
          </a:xfrm>
        </p:spPr>
        <p:txBody>
          <a:bodyPr>
            <a:noAutofit/>
          </a:bodyPr>
          <a:lstStyle/>
          <a:p>
            <a:pPr>
              <a:lnSpc>
                <a:spcPct val="80000"/>
              </a:lnSpc>
            </a:pPr>
            <a:r>
              <a:rPr lang="tr-TR" altLang="tr-TR" sz="2400" b="1" dirty="0">
                <a:solidFill>
                  <a:srgbClr val="000099"/>
                </a:solidFill>
                <a:latin typeface="Comic Sans MS" pitchFamily="66" charset="0"/>
              </a:rPr>
              <a:t>Daha objektif ve tutarlı ölçme </a:t>
            </a:r>
            <a:r>
              <a:rPr lang="tr-TR" altLang="tr-TR" sz="2400" b="1" dirty="0" smtClean="0">
                <a:solidFill>
                  <a:srgbClr val="000099"/>
                </a:solidFill>
                <a:latin typeface="Comic Sans MS" pitchFamily="66" charset="0"/>
              </a:rPr>
              <a:t>sağlar.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Öğretmenler kriterlerini </a:t>
            </a:r>
            <a:r>
              <a:rPr lang="tr-TR" altLang="tr-TR" sz="2400" b="1" dirty="0" smtClean="0">
                <a:solidFill>
                  <a:srgbClr val="000099"/>
                </a:solidFill>
                <a:latin typeface="Comic Sans MS" pitchFamily="66" charset="0"/>
              </a:rPr>
              <a:t>açıklayabilir.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ne beklendiğini açıkça </a:t>
            </a:r>
            <a:r>
              <a:rPr lang="tr-TR" altLang="tr-TR" sz="2400" b="1" dirty="0" smtClean="0">
                <a:solidFill>
                  <a:srgbClr val="000099"/>
                </a:solidFill>
                <a:latin typeface="Comic Sans MS" pitchFamily="66" charset="0"/>
              </a:rPr>
              <a:t>görür.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kriterleri bildiğinden rahat </a:t>
            </a:r>
            <a:r>
              <a:rPr lang="tr-TR" altLang="tr-TR" sz="2400" b="1" dirty="0" smtClean="0">
                <a:solidFill>
                  <a:srgbClr val="000099"/>
                </a:solidFill>
                <a:latin typeface="Comic Sans MS" pitchFamily="66" charset="0"/>
              </a:rPr>
              <a:t>ilerleyebilir.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 ve veliye dönüt vermede yardımcı </a:t>
            </a:r>
            <a:r>
              <a:rPr lang="tr-TR" altLang="tr-TR" sz="2400" b="1" dirty="0" smtClean="0">
                <a:solidFill>
                  <a:srgbClr val="000099"/>
                </a:solidFill>
                <a:latin typeface="Comic Sans MS" pitchFamily="66" charset="0"/>
              </a:rPr>
              <a:t>olur.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Gelişmeyi ölçmek ve belgelemek için ölçütler </a:t>
            </a:r>
            <a:r>
              <a:rPr lang="tr-TR" altLang="tr-TR" sz="2400" b="1" dirty="0" smtClean="0">
                <a:solidFill>
                  <a:srgbClr val="000099"/>
                </a:solidFill>
                <a:latin typeface="Comic Sans MS" pitchFamily="66" charset="0"/>
              </a:rPr>
              <a:t>sağlar.</a:t>
            </a:r>
            <a:r>
              <a:rPr lang="tr-TR" altLang="tr-TR" sz="2400" b="1" dirty="0">
                <a:solidFill>
                  <a:srgbClr val="000099"/>
                </a:solidFill>
                <a:latin typeface="Comic Sans MS" pitchFamily="66" charset="0"/>
              </a:rPr>
              <a:t/>
            </a:r>
            <a:br>
              <a:rPr lang="tr-TR" altLang="tr-TR" sz="2400" b="1" dirty="0">
                <a:solidFill>
                  <a:srgbClr val="000099"/>
                </a:solidFill>
                <a:latin typeface="Comic Sans MS" pitchFamily="66" charset="0"/>
              </a:rPr>
            </a:br>
            <a:endParaRPr lang="tr-TR" altLang="tr-TR" sz="2400" b="1" dirty="0">
              <a:solidFill>
                <a:srgbClr val="000099"/>
              </a:solidFill>
              <a:latin typeface="Comic Sans MS" pitchFamily="66" charset="0"/>
            </a:endParaRPr>
          </a:p>
          <a:p>
            <a:pPr>
              <a:lnSpc>
                <a:spcPct val="80000"/>
              </a:lnSpc>
            </a:pPr>
            <a:r>
              <a:rPr lang="tr-TR" altLang="tr-TR" sz="2400" b="1" dirty="0">
                <a:solidFill>
                  <a:srgbClr val="000099"/>
                </a:solidFill>
                <a:latin typeface="Comic Sans MS" pitchFamily="66" charset="0"/>
              </a:rPr>
              <a:t>Öğrenciler ürün sorumluluğunu daha fazla </a:t>
            </a:r>
            <a:r>
              <a:rPr lang="tr-TR" altLang="tr-TR" sz="2400" b="1" dirty="0" smtClean="0">
                <a:solidFill>
                  <a:srgbClr val="000099"/>
                </a:solidFill>
                <a:latin typeface="Comic Sans MS" pitchFamily="66" charset="0"/>
              </a:rPr>
              <a:t>duyarlar.</a:t>
            </a:r>
            <a:endParaRPr lang="tr-TR" altLang="tr-TR" sz="2400" b="1" dirty="0">
              <a:solidFill>
                <a:srgbClr val="000099"/>
              </a:solidFill>
              <a:latin typeface="Comic Sans MS" pitchFamily="66" charset="0"/>
            </a:endParaRPr>
          </a:p>
        </p:txBody>
      </p:sp>
    </p:spTree>
    <p:extLst>
      <p:ext uri="{BB962C8B-B14F-4D97-AF65-F5344CB8AC3E}">
        <p14:creationId xmlns:p14="http://schemas.microsoft.com/office/powerpoint/2010/main" val="408343087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8226"/>
                                        </p:tgtEl>
                                        <p:attrNameLst>
                                          <p:attrName>style.visibility</p:attrName>
                                        </p:attrNameLst>
                                      </p:cBhvr>
                                      <p:to>
                                        <p:strVal val="visible"/>
                                      </p:to>
                                    </p:set>
                                    <p:anim calcmode="lin" valueType="num">
                                      <p:cBhvr>
                                        <p:cTn id="7" dur="1000" fill="hold"/>
                                        <p:tgtEl>
                                          <p:spTgt spid="948226"/>
                                        </p:tgtEl>
                                        <p:attrNameLst>
                                          <p:attrName>ppt_x</p:attrName>
                                        </p:attrNameLst>
                                      </p:cBhvr>
                                      <p:tavLst>
                                        <p:tav tm="0">
                                          <p:val>
                                            <p:strVal val="#ppt_x-.2"/>
                                          </p:val>
                                        </p:tav>
                                        <p:tav tm="100000">
                                          <p:val>
                                            <p:strVal val="#ppt_x"/>
                                          </p:val>
                                        </p:tav>
                                      </p:tavLst>
                                    </p:anim>
                                    <p:anim calcmode="lin" valueType="num">
                                      <p:cBhvr>
                                        <p:cTn id="8" dur="1000" fill="hold"/>
                                        <p:tgtEl>
                                          <p:spTgt spid="9482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82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48227">
                                            <p:txEl>
                                              <p:pRg st="0" end="0"/>
                                            </p:txEl>
                                          </p:spTgt>
                                        </p:tgtEl>
                                        <p:attrNameLst>
                                          <p:attrName>style.visibility</p:attrName>
                                        </p:attrNameLst>
                                      </p:cBhvr>
                                      <p:to>
                                        <p:strVal val="visible"/>
                                      </p:to>
                                    </p:set>
                                    <p:animEffect transition="in" filter="fade">
                                      <p:cBhvr>
                                        <p:cTn id="14" dur="500"/>
                                        <p:tgtEl>
                                          <p:spTgt spid="948227">
                                            <p:txEl>
                                              <p:pRg st="0" end="0"/>
                                            </p:txEl>
                                          </p:spTgt>
                                        </p:tgtEl>
                                      </p:cBhvr>
                                    </p:animEffect>
                                    <p:anim calcmode="lin" valueType="num">
                                      <p:cBhvr>
                                        <p:cTn id="15" dur="500" fill="hold"/>
                                        <p:tgtEl>
                                          <p:spTgt spid="9482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4822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48227">
                                            <p:txEl>
                                              <p:pRg st="1" end="1"/>
                                            </p:txEl>
                                          </p:spTgt>
                                        </p:tgtEl>
                                        <p:attrNameLst>
                                          <p:attrName>style.visibility</p:attrName>
                                        </p:attrNameLst>
                                      </p:cBhvr>
                                      <p:to>
                                        <p:strVal val="visible"/>
                                      </p:to>
                                    </p:set>
                                    <p:animEffect transition="in" filter="fade">
                                      <p:cBhvr>
                                        <p:cTn id="21" dur="500"/>
                                        <p:tgtEl>
                                          <p:spTgt spid="948227">
                                            <p:txEl>
                                              <p:pRg st="1" end="1"/>
                                            </p:txEl>
                                          </p:spTgt>
                                        </p:tgtEl>
                                      </p:cBhvr>
                                    </p:animEffect>
                                    <p:anim calcmode="lin" valueType="num">
                                      <p:cBhvr>
                                        <p:cTn id="22" dur="500" fill="hold"/>
                                        <p:tgtEl>
                                          <p:spTgt spid="94822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4822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48227">
                                            <p:txEl>
                                              <p:pRg st="2" end="2"/>
                                            </p:txEl>
                                          </p:spTgt>
                                        </p:tgtEl>
                                        <p:attrNameLst>
                                          <p:attrName>style.visibility</p:attrName>
                                        </p:attrNameLst>
                                      </p:cBhvr>
                                      <p:to>
                                        <p:strVal val="visible"/>
                                      </p:to>
                                    </p:set>
                                    <p:animEffect transition="in" filter="fade">
                                      <p:cBhvr>
                                        <p:cTn id="28" dur="500"/>
                                        <p:tgtEl>
                                          <p:spTgt spid="948227">
                                            <p:txEl>
                                              <p:pRg st="2" end="2"/>
                                            </p:txEl>
                                          </p:spTgt>
                                        </p:tgtEl>
                                      </p:cBhvr>
                                    </p:animEffect>
                                    <p:anim calcmode="lin" valueType="num">
                                      <p:cBhvr>
                                        <p:cTn id="29" dur="500" fill="hold"/>
                                        <p:tgtEl>
                                          <p:spTgt spid="94822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4822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48227">
                                            <p:txEl>
                                              <p:pRg st="3" end="3"/>
                                            </p:txEl>
                                          </p:spTgt>
                                        </p:tgtEl>
                                        <p:attrNameLst>
                                          <p:attrName>style.visibility</p:attrName>
                                        </p:attrNameLst>
                                      </p:cBhvr>
                                      <p:to>
                                        <p:strVal val="visible"/>
                                      </p:to>
                                    </p:set>
                                    <p:animEffect transition="in" filter="fade">
                                      <p:cBhvr>
                                        <p:cTn id="35" dur="500"/>
                                        <p:tgtEl>
                                          <p:spTgt spid="948227">
                                            <p:txEl>
                                              <p:pRg st="3" end="3"/>
                                            </p:txEl>
                                          </p:spTgt>
                                        </p:tgtEl>
                                      </p:cBhvr>
                                    </p:animEffect>
                                    <p:anim calcmode="lin" valueType="num">
                                      <p:cBhvr>
                                        <p:cTn id="36" dur="500" fill="hold"/>
                                        <p:tgtEl>
                                          <p:spTgt spid="94822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948227">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48227">
                                            <p:txEl>
                                              <p:pRg st="4" end="4"/>
                                            </p:txEl>
                                          </p:spTgt>
                                        </p:tgtEl>
                                        <p:attrNameLst>
                                          <p:attrName>style.visibility</p:attrName>
                                        </p:attrNameLst>
                                      </p:cBhvr>
                                      <p:to>
                                        <p:strVal val="visible"/>
                                      </p:to>
                                    </p:set>
                                    <p:animEffect transition="in" filter="fade">
                                      <p:cBhvr>
                                        <p:cTn id="42" dur="500"/>
                                        <p:tgtEl>
                                          <p:spTgt spid="948227">
                                            <p:txEl>
                                              <p:pRg st="4" end="4"/>
                                            </p:txEl>
                                          </p:spTgt>
                                        </p:tgtEl>
                                      </p:cBhvr>
                                    </p:animEffect>
                                    <p:anim calcmode="lin" valueType="num">
                                      <p:cBhvr>
                                        <p:cTn id="43" dur="500" fill="hold"/>
                                        <p:tgtEl>
                                          <p:spTgt spid="948227">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948227">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948227">
                                            <p:txEl>
                                              <p:pRg st="5" end="5"/>
                                            </p:txEl>
                                          </p:spTgt>
                                        </p:tgtEl>
                                        <p:attrNameLst>
                                          <p:attrName>style.visibility</p:attrName>
                                        </p:attrNameLst>
                                      </p:cBhvr>
                                      <p:to>
                                        <p:strVal val="visible"/>
                                      </p:to>
                                    </p:set>
                                    <p:animEffect transition="in" filter="fade">
                                      <p:cBhvr>
                                        <p:cTn id="49" dur="500"/>
                                        <p:tgtEl>
                                          <p:spTgt spid="948227">
                                            <p:txEl>
                                              <p:pRg st="5" end="5"/>
                                            </p:txEl>
                                          </p:spTgt>
                                        </p:tgtEl>
                                      </p:cBhvr>
                                    </p:animEffect>
                                    <p:anim calcmode="lin" valueType="num">
                                      <p:cBhvr>
                                        <p:cTn id="50" dur="500" fill="hold"/>
                                        <p:tgtEl>
                                          <p:spTgt spid="948227">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948227">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948227">
                                            <p:txEl>
                                              <p:pRg st="6" end="6"/>
                                            </p:txEl>
                                          </p:spTgt>
                                        </p:tgtEl>
                                        <p:attrNameLst>
                                          <p:attrName>style.visibility</p:attrName>
                                        </p:attrNameLst>
                                      </p:cBhvr>
                                      <p:to>
                                        <p:strVal val="visible"/>
                                      </p:to>
                                    </p:set>
                                    <p:animEffect transition="in" filter="fade">
                                      <p:cBhvr>
                                        <p:cTn id="56" dur="500"/>
                                        <p:tgtEl>
                                          <p:spTgt spid="948227">
                                            <p:txEl>
                                              <p:pRg st="6" end="6"/>
                                            </p:txEl>
                                          </p:spTgt>
                                        </p:tgtEl>
                                      </p:cBhvr>
                                    </p:animEffect>
                                    <p:anim calcmode="lin" valueType="num">
                                      <p:cBhvr>
                                        <p:cTn id="57" dur="500" fill="hold"/>
                                        <p:tgtEl>
                                          <p:spTgt spid="948227">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948227">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8226" grpId="0"/>
      <p:bldP spid="948227"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a:xfrm>
            <a:off x="395288" y="549275"/>
            <a:ext cx="7543800" cy="652463"/>
          </a:xfrm>
        </p:spPr>
        <p:txBody>
          <a:bodyPr/>
          <a:lstStyle/>
          <a:p>
            <a:pPr eaLnBrk="1" hangingPunct="1"/>
            <a:r>
              <a:rPr lang="tr-TR" altLang="tr-TR" sz="3200" dirty="0" smtClean="0">
                <a:solidFill>
                  <a:srgbClr val="C00000"/>
                </a:solidFill>
                <a:latin typeface="Comic Sans MS" pitchFamily="66" charset="0"/>
              </a:rPr>
              <a:t>Dereceli puanlama anahtarı türleri</a:t>
            </a:r>
          </a:p>
        </p:txBody>
      </p:sp>
      <p:sp>
        <p:nvSpPr>
          <p:cNvPr id="947203" name="Rectangle 3"/>
          <p:cNvSpPr>
            <a:spLocks noGrp="1" noChangeArrowheads="1"/>
          </p:cNvSpPr>
          <p:nvPr>
            <p:ph type="body" idx="1"/>
          </p:nvPr>
        </p:nvSpPr>
        <p:spPr>
          <a:xfrm>
            <a:off x="467544" y="1628800"/>
            <a:ext cx="8229600" cy="4525963"/>
          </a:xfrm>
        </p:spPr>
        <p:txBody>
          <a:bodyPr/>
          <a:lstStyle/>
          <a:p>
            <a:pPr eaLnBrk="1" hangingPunct="1"/>
            <a:r>
              <a:rPr lang="tr-TR" altLang="tr-TR" sz="2400" b="1" dirty="0">
                <a:solidFill>
                  <a:srgbClr val="C00000"/>
                </a:solidFill>
                <a:latin typeface="Comic Sans MS" pitchFamily="66" charset="0"/>
              </a:rPr>
              <a:t>Bütünsel puanlama anahtarları</a:t>
            </a:r>
            <a:br>
              <a:rPr lang="tr-TR" altLang="tr-TR" sz="2400" b="1" dirty="0">
                <a:solidFill>
                  <a:srgbClr val="C00000"/>
                </a:solidFill>
                <a:latin typeface="Comic Sans MS" pitchFamily="66" charset="0"/>
              </a:rPr>
            </a:br>
            <a:r>
              <a:rPr lang="tr-TR" altLang="tr-TR" sz="2400" b="1" dirty="0">
                <a:solidFill>
                  <a:srgbClr val="000099"/>
                </a:solidFill>
                <a:latin typeface="Comic Sans MS" pitchFamily="66" charset="0"/>
              </a:rPr>
              <a:t>Yapılan değerlendirmeyi bağımsız etkenlere(ölçüt) ayrıştırmak mümkün değilse veya toplam bir değerlendirme yapılmak isteniyorsa</a:t>
            </a:r>
          </a:p>
          <a:p>
            <a:pPr eaLnBrk="1" hangingPunct="1">
              <a:buFont typeface="Wingdings" pitchFamily="2" charset="2"/>
              <a:buNone/>
            </a:pPr>
            <a:r>
              <a:rPr lang="tr-TR" altLang="tr-TR" sz="2400" b="1" dirty="0">
                <a:solidFill>
                  <a:srgbClr val="000099"/>
                </a:solidFill>
                <a:latin typeface="Comic Sans MS" pitchFamily="66" charset="0"/>
              </a:rPr>
              <a:t>		</a:t>
            </a:r>
          </a:p>
          <a:p>
            <a:pPr eaLnBrk="1" hangingPunct="1"/>
            <a:r>
              <a:rPr lang="tr-TR" altLang="tr-TR" sz="2400" b="1" dirty="0">
                <a:solidFill>
                  <a:srgbClr val="C00000"/>
                </a:solidFill>
                <a:latin typeface="Comic Sans MS" pitchFamily="66" charset="0"/>
              </a:rPr>
              <a:t>Analitik puanlama anahtarları</a:t>
            </a:r>
          </a:p>
          <a:p>
            <a:pPr eaLnBrk="1" hangingPunct="1">
              <a:buFont typeface="Wingdings" pitchFamily="2" charset="2"/>
              <a:buNone/>
            </a:pPr>
            <a:r>
              <a:rPr lang="tr-TR" altLang="tr-TR" sz="2400" b="1" dirty="0">
                <a:solidFill>
                  <a:srgbClr val="000099"/>
                </a:solidFill>
                <a:latin typeface="Comic Sans MS" pitchFamily="66" charset="0"/>
              </a:rPr>
              <a:t>    Ölçülen yetenek boyutu öğelere ayrılabiliyorsa ve daha ayrıntılı puanlama yapılmak isteniyorsa</a:t>
            </a:r>
          </a:p>
          <a:p>
            <a:pPr eaLnBrk="1" hangingPunct="1">
              <a:buFont typeface="Wingdings" pitchFamily="2" charset="2"/>
              <a:buNone/>
            </a:pPr>
            <a:r>
              <a:rPr lang="tr-TR" altLang="tr-TR" sz="2600" dirty="0" smtClean="0">
                <a:solidFill>
                  <a:schemeClr val="tx2"/>
                </a:solidFill>
                <a:latin typeface="Comic Sans MS" pitchFamily="66" charset="0"/>
              </a:rPr>
              <a:t>		</a:t>
            </a:r>
          </a:p>
        </p:txBody>
      </p:sp>
    </p:spTree>
    <p:extLst>
      <p:ext uri="{BB962C8B-B14F-4D97-AF65-F5344CB8AC3E}">
        <p14:creationId xmlns:p14="http://schemas.microsoft.com/office/powerpoint/2010/main" val="32710433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7202"/>
                                        </p:tgtEl>
                                        <p:attrNameLst>
                                          <p:attrName>style.visibility</p:attrName>
                                        </p:attrNameLst>
                                      </p:cBhvr>
                                      <p:to>
                                        <p:strVal val="visible"/>
                                      </p:to>
                                    </p:set>
                                    <p:anim calcmode="lin" valueType="num">
                                      <p:cBhvr>
                                        <p:cTn id="7" dur="1000" fill="hold"/>
                                        <p:tgtEl>
                                          <p:spTgt spid="947202"/>
                                        </p:tgtEl>
                                        <p:attrNameLst>
                                          <p:attrName>ppt_x</p:attrName>
                                        </p:attrNameLst>
                                      </p:cBhvr>
                                      <p:tavLst>
                                        <p:tav tm="0">
                                          <p:val>
                                            <p:strVal val="#ppt_x-.2"/>
                                          </p:val>
                                        </p:tav>
                                        <p:tav tm="100000">
                                          <p:val>
                                            <p:strVal val="#ppt_x"/>
                                          </p:val>
                                        </p:tav>
                                      </p:tavLst>
                                    </p:anim>
                                    <p:anim calcmode="lin" valueType="num">
                                      <p:cBhvr>
                                        <p:cTn id="8" dur="1000" fill="hold"/>
                                        <p:tgtEl>
                                          <p:spTgt spid="9472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720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47203">
                                            <p:txEl>
                                              <p:pRg st="0" end="0"/>
                                            </p:txEl>
                                          </p:spTgt>
                                        </p:tgtEl>
                                        <p:attrNameLst>
                                          <p:attrName>style.visibility</p:attrName>
                                        </p:attrNameLst>
                                      </p:cBhvr>
                                      <p:to>
                                        <p:strVal val="visible"/>
                                      </p:to>
                                    </p:set>
                                    <p:animEffect transition="in" filter="fade">
                                      <p:cBhvr>
                                        <p:cTn id="14" dur="500"/>
                                        <p:tgtEl>
                                          <p:spTgt spid="947203">
                                            <p:txEl>
                                              <p:pRg st="0" end="0"/>
                                            </p:txEl>
                                          </p:spTgt>
                                        </p:tgtEl>
                                      </p:cBhvr>
                                    </p:animEffect>
                                    <p:anim calcmode="lin" valueType="num">
                                      <p:cBhvr>
                                        <p:cTn id="15" dur="500" fill="hold"/>
                                        <p:tgtEl>
                                          <p:spTgt spid="94720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4720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47203">
                                            <p:txEl>
                                              <p:pRg st="1" end="1"/>
                                            </p:txEl>
                                          </p:spTgt>
                                        </p:tgtEl>
                                        <p:attrNameLst>
                                          <p:attrName>style.visibility</p:attrName>
                                        </p:attrNameLst>
                                      </p:cBhvr>
                                      <p:to>
                                        <p:strVal val="visible"/>
                                      </p:to>
                                    </p:set>
                                    <p:animEffect transition="in" filter="fade">
                                      <p:cBhvr>
                                        <p:cTn id="21" dur="500"/>
                                        <p:tgtEl>
                                          <p:spTgt spid="947203">
                                            <p:txEl>
                                              <p:pRg st="1" end="1"/>
                                            </p:txEl>
                                          </p:spTgt>
                                        </p:tgtEl>
                                      </p:cBhvr>
                                    </p:animEffect>
                                    <p:anim calcmode="lin" valueType="num">
                                      <p:cBhvr>
                                        <p:cTn id="22" dur="500" fill="hold"/>
                                        <p:tgtEl>
                                          <p:spTgt spid="94720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9472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47203">
                                            <p:txEl>
                                              <p:pRg st="2" end="2"/>
                                            </p:txEl>
                                          </p:spTgt>
                                        </p:tgtEl>
                                        <p:attrNameLst>
                                          <p:attrName>style.visibility</p:attrName>
                                        </p:attrNameLst>
                                      </p:cBhvr>
                                      <p:to>
                                        <p:strVal val="visible"/>
                                      </p:to>
                                    </p:set>
                                    <p:animEffect transition="in" filter="fade">
                                      <p:cBhvr>
                                        <p:cTn id="28" dur="500"/>
                                        <p:tgtEl>
                                          <p:spTgt spid="947203">
                                            <p:txEl>
                                              <p:pRg st="2" end="2"/>
                                            </p:txEl>
                                          </p:spTgt>
                                        </p:tgtEl>
                                      </p:cBhvr>
                                    </p:animEffect>
                                    <p:anim calcmode="lin" valueType="num">
                                      <p:cBhvr>
                                        <p:cTn id="29" dur="500" fill="hold"/>
                                        <p:tgtEl>
                                          <p:spTgt spid="94720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94720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47203">
                                            <p:txEl>
                                              <p:pRg st="3" end="3"/>
                                            </p:txEl>
                                          </p:spTgt>
                                        </p:tgtEl>
                                        <p:attrNameLst>
                                          <p:attrName>style.visibility</p:attrName>
                                        </p:attrNameLst>
                                      </p:cBhvr>
                                      <p:to>
                                        <p:strVal val="visible"/>
                                      </p:to>
                                    </p:set>
                                    <p:animEffect transition="in" filter="fade">
                                      <p:cBhvr>
                                        <p:cTn id="35" dur="500"/>
                                        <p:tgtEl>
                                          <p:spTgt spid="947203">
                                            <p:txEl>
                                              <p:pRg st="3" end="3"/>
                                            </p:txEl>
                                          </p:spTgt>
                                        </p:tgtEl>
                                      </p:cBhvr>
                                    </p:animEffect>
                                    <p:anim calcmode="lin" valueType="num">
                                      <p:cBhvr>
                                        <p:cTn id="36" dur="500" fill="hold"/>
                                        <p:tgtEl>
                                          <p:spTgt spid="94720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94720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47203">
                                            <p:txEl>
                                              <p:pRg st="4" end="4"/>
                                            </p:txEl>
                                          </p:spTgt>
                                        </p:tgtEl>
                                        <p:attrNameLst>
                                          <p:attrName>style.visibility</p:attrName>
                                        </p:attrNameLst>
                                      </p:cBhvr>
                                      <p:to>
                                        <p:strVal val="visible"/>
                                      </p:to>
                                    </p:set>
                                    <p:animEffect transition="in" filter="fade">
                                      <p:cBhvr>
                                        <p:cTn id="42" dur="500"/>
                                        <p:tgtEl>
                                          <p:spTgt spid="947203">
                                            <p:txEl>
                                              <p:pRg st="4" end="4"/>
                                            </p:txEl>
                                          </p:spTgt>
                                        </p:tgtEl>
                                      </p:cBhvr>
                                    </p:animEffect>
                                    <p:anim calcmode="lin" valueType="num">
                                      <p:cBhvr>
                                        <p:cTn id="43" dur="500" fill="hold"/>
                                        <p:tgtEl>
                                          <p:spTgt spid="947203">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94720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7202" grpId="0"/>
      <p:bldP spid="94720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a:xfrm>
            <a:off x="395288" y="549275"/>
            <a:ext cx="7543800" cy="652463"/>
          </a:xfrm>
        </p:spPr>
        <p:txBody>
          <a:bodyPr/>
          <a:lstStyle/>
          <a:p>
            <a:pPr eaLnBrk="1" hangingPunct="1"/>
            <a:r>
              <a:rPr lang="tr-TR" altLang="tr-TR" sz="3200" dirty="0" smtClean="0">
                <a:solidFill>
                  <a:srgbClr val="C00000"/>
                </a:solidFill>
                <a:latin typeface="Comic Sans MS" pitchFamily="66" charset="0"/>
              </a:rPr>
              <a:t>Dereceli puanlama anahtarı türleri</a:t>
            </a:r>
          </a:p>
        </p:txBody>
      </p:sp>
      <p:sp>
        <p:nvSpPr>
          <p:cNvPr id="947203" name="Rectangle 3"/>
          <p:cNvSpPr>
            <a:spLocks noGrp="1" noChangeArrowheads="1"/>
          </p:cNvSpPr>
          <p:nvPr>
            <p:ph type="body" idx="1"/>
          </p:nvPr>
        </p:nvSpPr>
        <p:spPr>
          <a:xfrm>
            <a:off x="683568" y="2204864"/>
            <a:ext cx="8229600" cy="1944216"/>
          </a:xfrm>
        </p:spPr>
        <p:txBody>
          <a:bodyPr/>
          <a:lstStyle/>
          <a:p>
            <a:pPr eaLnBrk="1" hangingPunct="1"/>
            <a:r>
              <a:rPr lang="tr-TR" altLang="tr-TR" sz="2400" b="1" dirty="0" smtClean="0">
                <a:solidFill>
                  <a:srgbClr val="000099"/>
                </a:solidFill>
                <a:latin typeface="Comic Sans MS" pitchFamily="66" charset="0"/>
              </a:rPr>
              <a:t>İki türün de üstün yanları vardır. Puanlama anahtarının üstün yanlarından yararlanmak için ölçülen niteliğin ve ölçmenin amacına uygun olan türün seçilmesi önerilmektedir. </a:t>
            </a:r>
          </a:p>
          <a:p>
            <a:pPr eaLnBrk="1" hangingPunct="1">
              <a:buFont typeface="Wingdings" pitchFamily="2" charset="2"/>
              <a:buNone/>
            </a:pPr>
            <a:endParaRPr lang="tr-TR" altLang="tr-TR" sz="2600" dirty="0" smtClean="0">
              <a:solidFill>
                <a:schemeClr val="tx2"/>
              </a:solidFill>
              <a:latin typeface="Comic Sans MS" pitchFamily="66" charset="0"/>
            </a:endParaRPr>
          </a:p>
        </p:txBody>
      </p:sp>
    </p:spTree>
    <p:extLst>
      <p:ext uri="{BB962C8B-B14F-4D97-AF65-F5344CB8AC3E}">
        <p14:creationId xmlns:p14="http://schemas.microsoft.com/office/powerpoint/2010/main" val="267307737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7202"/>
                                        </p:tgtEl>
                                        <p:attrNameLst>
                                          <p:attrName>style.visibility</p:attrName>
                                        </p:attrNameLst>
                                      </p:cBhvr>
                                      <p:to>
                                        <p:strVal val="visible"/>
                                      </p:to>
                                    </p:set>
                                    <p:anim calcmode="lin" valueType="num">
                                      <p:cBhvr>
                                        <p:cTn id="7" dur="1000" fill="hold"/>
                                        <p:tgtEl>
                                          <p:spTgt spid="947202"/>
                                        </p:tgtEl>
                                        <p:attrNameLst>
                                          <p:attrName>ppt_x</p:attrName>
                                        </p:attrNameLst>
                                      </p:cBhvr>
                                      <p:tavLst>
                                        <p:tav tm="0">
                                          <p:val>
                                            <p:strVal val="#ppt_x-.2"/>
                                          </p:val>
                                        </p:tav>
                                        <p:tav tm="100000">
                                          <p:val>
                                            <p:strVal val="#ppt_x"/>
                                          </p:val>
                                        </p:tav>
                                      </p:tavLst>
                                    </p:anim>
                                    <p:anim calcmode="lin" valueType="num">
                                      <p:cBhvr>
                                        <p:cTn id="8" dur="1000" fill="hold"/>
                                        <p:tgtEl>
                                          <p:spTgt spid="9472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720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47203">
                                            <p:txEl>
                                              <p:pRg st="0" end="0"/>
                                            </p:txEl>
                                          </p:spTgt>
                                        </p:tgtEl>
                                        <p:attrNameLst>
                                          <p:attrName>style.visibility</p:attrName>
                                        </p:attrNameLst>
                                      </p:cBhvr>
                                      <p:to>
                                        <p:strVal val="visible"/>
                                      </p:to>
                                    </p:set>
                                    <p:animEffect transition="in" filter="fade">
                                      <p:cBhvr>
                                        <p:cTn id="14" dur="500"/>
                                        <p:tgtEl>
                                          <p:spTgt spid="947203">
                                            <p:txEl>
                                              <p:pRg st="0" end="0"/>
                                            </p:txEl>
                                          </p:spTgt>
                                        </p:tgtEl>
                                      </p:cBhvr>
                                    </p:animEffect>
                                    <p:anim calcmode="lin" valueType="num">
                                      <p:cBhvr>
                                        <p:cTn id="15" dur="500" fill="hold"/>
                                        <p:tgtEl>
                                          <p:spTgt spid="94720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4720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7202" grpId="0"/>
      <p:bldP spid="94720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rgbClr val="C00000"/>
                </a:solidFill>
                <a:latin typeface="Comic Sans MS" pitchFamily="66" charset="0"/>
              </a:rPr>
              <a:t>Analitik</a:t>
            </a:r>
            <a:r>
              <a:rPr lang="tr-TR" dirty="0" smtClean="0"/>
              <a:t> </a:t>
            </a:r>
            <a:r>
              <a:rPr lang="tr-TR" sz="3200" dirty="0">
                <a:solidFill>
                  <a:srgbClr val="C00000"/>
                </a:solidFill>
                <a:latin typeface="Comic Sans MS" pitchFamily="66" charset="0"/>
              </a:rPr>
              <a:t>DPA</a:t>
            </a:r>
            <a:r>
              <a:rPr lang="tr-TR" dirty="0" smtClean="0"/>
              <a:t> </a:t>
            </a:r>
            <a:endParaRPr lang="tr-TR" dirty="0"/>
          </a:p>
        </p:txBody>
      </p:sp>
      <p:sp>
        <p:nvSpPr>
          <p:cNvPr id="3" name="İçerik Yer Tutucusu 2"/>
          <p:cNvSpPr>
            <a:spLocks noGrp="1"/>
          </p:cNvSpPr>
          <p:nvPr>
            <p:ph idx="1"/>
          </p:nvPr>
        </p:nvSpPr>
        <p:spPr/>
        <p:txBody>
          <a:bodyPr>
            <a:normAutofit lnSpcReduction="10000"/>
          </a:bodyPr>
          <a:lstStyle/>
          <a:p>
            <a:r>
              <a:rPr lang="tr-TR" sz="2400" b="1" dirty="0" smtClean="0">
                <a:solidFill>
                  <a:srgbClr val="000099"/>
                </a:solidFill>
                <a:latin typeface="Comic Sans MS" pitchFamily="66" charset="0"/>
              </a:rPr>
              <a:t>Performans hakkında detaylı puanlama yapılır.</a:t>
            </a:r>
          </a:p>
          <a:p>
            <a:pPr marL="109728" indent="0">
              <a:buNone/>
            </a:pPr>
            <a:r>
              <a:rPr lang="tr-TR" sz="2400" b="1" dirty="0" smtClean="0">
                <a:solidFill>
                  <a:srgbClr val="000099"/>
                </a:solidFill>
                <a:latin typeface="Comic Sans MS" pitchFamily="66" charset="0"/>
              </a:rPr>
              <a:t> </a:t>
            </a:r>
          </a:p>
          <a:p>
            <a:r>
              <a:rPr lang="tr-TR" sz="2400" b="1" dirty="0" smtClean="0">
                <a:solidFill>
                  <a:srgbClr val="000099"/>
                </a:solidFill>
                <a:latin typeface="Comic Sans MS" pitchFamily="66" charset="0"/>
              </a:rPr>
              <a:t>Performansın bileşenleri (boyutları) belirlenir ve detaylı bir şekilde tanımlanır.</a:t>
            </a:r>
            <a:endParaRPr lang="tr-TR" sz="2400" b="1" dirty="0">
              <a:solidFill>
                <a:srgbClr val="000099"/>
              </a:solidFill>
              <a:latin typeface="Comic Sans MS" pitchFamily="66" charset="0"/>
            </a:endParaRPr>
          </a:p>
          <a:p>
            <a:pPr marL="0" indent="0">
              <a:buNone/>
            </a:pPr>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Daha zengin ve ayrıntılı tanımlamalar yapılabilir, bu sayede </a:t>
            </a:r>
            <a:r>
              <a:rPr lang="tr-TR" sz="2400" b="1" dirty="0">
                <a:solidFill>
                  <a:srgbClr val="C00000"/>
                </a:solidFill>
                <a:latin typeface="Comic Sans MS" pitchFamily="66" charset="0"/>
              </a:rPr>
              <a:t>öğrenciye de daha ayrıntılı geri bildirim </a:t>
            </a:r>
            <a:r>
              <a:rPr lang="tr-TR" sz="2400" b="1" dirty="0">
                <a:solidFill>
                  <a:srgbClr val="000099"/>
                </a:solidFill>
                <a:latin typeface="Comic Sans MS" pitchFamily="66" charset="0"/>
              </a:rPr>
              <a:t>verme şansı ortaya </a:t>
            </a:r>
            <a:r>
              <a:rPr lang="tr-TR" sz="2400" b="1" dirty="0" smtClean="0">
                <a:solidFill>
                  <a:srgbClr val="000099"/>
                </a:solidFill>
                <a:latin typeface="Comic Sans MS" pitchFamily="66" charset="0"/>
              </a:rPr>
              <a:t>çıkar. Öğrencinin zayıf yönlerini görmesini ve düzeltmesine olanak tanır.</a:t>
            </a:r>
            <a:endParaRPr lang="tr-TR" sz="2400" b="1" dirty="0">
              <a:solidFill>
                <a:srgbClr val="000099"/>
              </a:solidFill>
              <a:latin typeface="Comic Sans MS" pitchFamily="66" charset="0"/>
            </a:endParaRPr>
          </a:p>
          <a:p>
            <a:endParaRPr lang="tr-TR" sz="2400" b="1" dirty="0">
              <a:solidFill>
                <a:srgbClr val="000099"/>
              </a:solidFill>
              <a:latin typeface="Comic Sans MS" pitchFamily="66" charset="0"/>
            </a:endParaRPr>
          </a:p>
          <a:p>
            <a:r>
              <a:rPr lang="tr-TR" sz="2400" b="1" dirty="0">
                <a:solidFill>
                  <a:srgbClr val="C00000"/>
                </a:solidFill>
                <a:latin typeface="Comic Sans MS" pitchFamily="66" charset="0"/>
              </a:rPr>
              <a:t>Puanlama güvenirliği daha yüksek </a:t>
            </a:r>
            <a:r>
              <a:rPr lang="tr-TR" sz="2400" b="1" dirty="0">
                <a:solidFill>
                  <a:srgbClr val="000099"/>
                </a:solidFill>
                <a:latin typeface="Comic Sans MS" pitchFamily="66" charset="0"/>
              </a:rPr>
              <a:t>sonuçlara ulaşmak daha mümkün hale </a:t>
            </a:r>
            <a:r>
              <a:rPr lang="tr-TR" sz="2400" b="1" dirty="0" smtClean="0">
                <a:solidFill>
                  <a:srgbClr val="000099"/>
                </a:solidFill>
                <a:latin typeface="Comic Sans MS" pitchFamily="66" charset="0"/>
              </a:rPr>
              <a:t>gelir. </a:t>
            </a:r>
            <a:endParaRPr lang="tr-TR" sz="2400" b="1" dirty="0">
              <a:solidFill>
                <a:srgbClr val="000099"/>
              </a:solidFill>
              <a:latin typeface="Comic Sans MS" pitchFamily="66" charset="0"/>
            </a:endParaRPr>
          </a:p>
          <a:p>
            <a:pPr marL="0" indent="0">
              <a:buNone/>
            </a:pPr>
            <a:endParaRPr lang="tr-TR" dirty="0"/>
          </a:p>
        </p:txBody>
      </p:sp>
    </p:spTree>
    <p:extLst>
      <p:ext uri="{BB962C8B-B14F-4D97-AF65-F5344CB8AC3E}">
        <p14:creationId xmlns:p14="http://schemas.microsoft.com/office/powerpoint/2010/main" val="1954011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custDataLst>
              <p:tags r:id="rId1"/>
            </p:custDataLst>
          </p:nvPr>
        </p:nvGraphicFramePr>
        <p:xfrm>
          <a:off x="135452" y="1461250"/>
          <a:ext cx="8929717" cy="4975694"/>
        </p:xfrm>
        <a:graphic>
          <a:graphicData uri="http://schemas.openxmlformats.org/drawingml/2006/table">
            <a:tbl>
              <a:tblPr/>
              <a:tblGrid>
                <a:gridCol w="1547919"/>
                <a:gridCol w="1667183"/>
                <a:gridCol w="1667183"/>
                <a:gridCol w="1666342"/>
                <a:gridCol w="1674135"/>
                <a:gridCol w="706955"/>
              </a:tblGrid>
              <a:tr h="260374">
                <a:tc rowSpan="2">
                  <a:txBody>
                    <a:bodyPr/>
                    <a:lstStyle/>
                    <a:p>
                      <a:pPr algn="ctr">
                        <a:lnSpc>
                          <a:spcPct val="100000"/>
                        </a:lnSpc>
                        <a:spcAft>
                          <a:spcPts val="0"/>
                        </a:spcAft>
                      </a:pPr>
                      <a:r>
                        <a:rPr lang="tr-TR" sz="1800" b="1" dirty="0">
                          <a:latin typeface="Times New Roman"/>
                          <a:ea typeface="SimSun"/>
                          <a:cs typeface="Times New Roman"/>
                        </a:rPr>
                        <a:t>Ölçütler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00000"/>
                        </a:lnSpc>
                        <a:spcAft>
                          <a:spcPts val="0"/>
                        </a:spcAft>
                      </a:pPr>
                      <a:r>
                        <a:rPr lang="tr-TR" sz="1800" b="1" dirty="0">
                          <a:latin typeface="Times New Roman"/>
                          <a:ea typeface="SimSun"/>
                          <a:cs typeface="Times New Roman"/>
                        </a:rPr>
                        <a:t>Başarı Düzeyi</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rowSpan="2">
                  <a:txBody>
                    <a:bodyPr/>
                    <a:lstStyle/>
                    <a:p>
                      <a:pPr algn="ctr">
                        <a:lnSpc>
                          <a:spcPct val="100000"/>
                        </a:lnSpc>
                        <a:spcAft>
                          <a:spcPts val="0"/>
                        </a:spcAft>
                      </a:pPr>
                      <a:r>
                        <a:rPr lang="tr-TR" sz="1700" b="1" dirty="0">
                          <a:latin typeface="Times New Roman"/>
                          <a:ea typeface="SimSun"/>
                          <a:cs typeface="Times New Roman"/>
                        </a:rPr>
                        <a:t>Başarı Puanı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374">
                <a:tc vMerge="1">
                  <a:txBody>
                    <a:bodyPr/>
                    <a:lstStyle/>
                    <a:p>
                      <a:endParaRPr lang="tr-TR"/>
                    </a:p>
                  </a:txBody>
                  <a:tcPr/>
                </a:tc>
                <a:tc>
                  <a:txBody>
                    <a:bodyPr/>
                    <a:lstStyle/>
                    <a:p>
                      <a:pPr algn="ctr">
                        <a:lnSpc>
                          <a:spcPct val="100000"/>
                        </a:lnSpc>
                        <a:spcAft>
                          <a:spcPts val="0"/>
                        </a:spcAft>
                      </a:pPr>
                      <a:r>
                        <a:rPr lang="tr-TR" sz="1800" b="1" dirty="0">
                          <a:latin typeface="Times New Roman"/>
                          <a:ea typeface="SimSun"/>
                          <a:cs typeface="Times New Roman"/>
                        </a:rPr>
                        <a:t>1</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2</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3</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800" b="1" dirty="0">
                          <a:latin typeface="Times New Roman"/>
                          <a:ea typeface="SimSun"/>
                          <a:cs typeface="Times New Roman"/>
                        </a:rPr>
                        <a:t>4</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r>
              <a:tr h="1302568">
                <a:tc>
                  <a:txBody>
                    <a:bodyPr/>
                    <a:lstStyle/>
                    <a:p>
                      <a:pPr algn="ctr">
                        <a:lnSpc>
                          <a:spcPct val="100000"/>
                        </a:lnSpc>
                        <a:spcAft>
                          <a:spcPts val="0"/>
                        </a:spcAft>
                      </a:pPr>
                      <a:r>
                        <a:rPr lang="tr-TR" sz="1800" b="1" dirty="0">
                          <a:latin typeface="Times New Roman"/>
                          <a:ea typeface="SimSun"/>
                          <a:cs typeface="Times New Roman"/>
                        </a:rPr>
                        <a:t>Araştırma yapma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çok yüzeysel.</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biraz kapsamlı ancak çok sayıda eksik var.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kapsamlı ancak eksiklikler var.</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Konuyla ilgili yapılan araştırma çok kapsamlı.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2243">
                <a:tc>
                  <a:txBody>
                    <a:bodyPr/>
                    <a:lstStyle/>
                    <a:p>
                      <a:pPr algn="ctr">
                        <a:lnSpc>
                          <a:spcPct val="100000"/>
                        </a:lnSpc>
                        <a:spcAft>
                          <a:spcPts val="0"/>
                        </a:spcAft>
                      </a:pPr>
                      <a:r>
                        <a:rPr lang="tr-TR" sz="1800" b="1" dirty="0">
                          <a:latin typeface="Times New Roman"/>
                          <a:ea typeface="SimSun"/>
                          <a:cs typeface="Times New Roman"/>
                        </a:rPr>
                        <a:t>Güncel olaylarla ilişkilendirme</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çok zayıf ve hatalı.</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kısmen doğru ancak hatalar çoğunlukta.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doğru ancak eksiklikler mevcut.</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Güncel olaylarla yapılan ilişkilendirmeler tamamen doğru.</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2243">
                <a:tc>
                  <a:txBody>
                    <a:bodyPr/>
                    <a:lstStyle/>
                    <a:p>
                      <a:pPr algn="ctr">
                        <a:lnSpc>
                          <a:spcPct val="100000"/>
                        </a:lnSpc>
                        <a:spcAft>
                          <a:spcPts val="0"/>
                        </a:spcAft>
                      </a:pPr>
                      <a:r>
                        <a:rPr lang="tr-TR" sz="1800" b="1" dirty="0">
                          <a:latin typeface="Times New Roman"/>
                          <a:ea typeface="SimSun"/>
                          <a:cs typeface="Times New Roman"/>
                        </a:rPr>
                        <a:t>Sayfa düzeni</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 sayfa düzenine dikkat edilmeden hazırlanmış.</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Çalışmada sayfa düzenine kısmen uyulmuş ancak eksiklikler çoğunlukta.</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Çalışmada sayfa düzenine çoğunlukla uyulmuş ancak eksiklikler mevcut.</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700" dirty="0">
                          <a:latin typeface="Times New Roman"/>
                          <a:ea typeface="SimSun"/>
                          <a:cs typeface="Times New Roman"/>
                        </a:rPr>
                        <a:t>Çalışma sayfa düzenine tamamen uygun hazırlanmış.</a:t>
                      </a:r>
                    </a:p>
                  </a:txBody>
                  <a:tcPr marL="50800" marR="508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endParaRPr lang="tr-TR" sz="1700" dirty="0">
                        <a:latin typeface="Times New Roman"/>
                        <a:ea typeface="SimSun"/>
                        <a:cs typeface="Times New Roman"/>
                      </a:endParaRPr>
                    </a:p>
                  </a:txBody>
                  <a:tcPr marL="50800" marR="508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5 Dikdörtgen"/>
          <p:cNvSpPr/>
          <p:nvPr/>
        </p:nvSpPr>
        <p:spPr>
          <a:xfrm>
            <a:off x="456218" y="436225"/>
            <a:ext cx="8429684" cy="461665"/>
          </a:xfrm>
          <a:prstGeom prst="rect">
            <a:avLst/>
          </a:prstGeom>
        </p:spPr>
        <p:txBody>
          <a:bodyPr wrap="square">
            <a:spAutoFit/>
          </a:bodyPr>
          <a:lstStyle/>
          <a:p>
            <a:r>
              <a:rPr lang="tr-TR" sz="2400" b="1" dirty="0" smtClean="0">
                <a:solidFill>
                  <a:srgbClr val="FF0000"/>
                </a:solidFill>
              </a:rPr>
              <a:t>Örnek : Analitik DPA</a:t>
            </a:r>
            <a:endParaRPr lang="tr-TR" sz="2400" b="1" dirty="0">
              <a:solidFill>
                <a:srgbClr val="FF0000"/>
              </a:solidFill>
            </a:endParaRPr>
          </a:p>
        </p:txBody>
      </p:sp>
    </p:spTree>
    <p:extLst>
      <p:ext uri="{BB962C8B-B14F-4D97-AF65-F5344CB8AC3E}">
        <p14:creationId xmlns:p14="http://schemas.microsoft.com/office/powerpoint/2010/main" val="38968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2"/>
          <p:cNvSpPr>
            <a:spLocks noChangeArrowheads="1"/>
          </p:cNvSpPr>
          <p:nvPr/>
        </p:nvSpPr>
        <p:spPr bwMode="auto">
          <a:xfrm>
            <a:off x="2120988" y="288509"/>
            <a:ext cx="467660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indent="449263" algn="ctr" eaLnBrk="1" hangingPunct="1"/>
            <a:r>
              <a:rPr lang="tr-TR" altLang="tr-TR" sz="2400" b="1" dirty="0">
                <a:solidFill>
                  <a:srgbClr val="000099"/>
                </a:solidFill>
                <a:ea typeface="Times New Roman" pitchFamily="18" charset="0"/>
                <a:cs typeface="Arial" charset="0"/>
              </a:rPr>
              <a:t>Analitik Puanlama Anahtarı</a:t>
            </a:r>
            <a:endParaRPr lang="tr-TR" altLang="tr-TR" sz="2400" dirty="0">
              <a:solidFill>
                <a:srgbClr val="000099"/>
              </a:solidFill>
              <a:ea typeface="Times New Roman" pitchFamily="18" charset="0"/>
              <a:cs typeface="Arial" charset="0"/>
            </a:endParaRPr>
          </a:p>
          <a:p>
            <a:pPr indent="449263" algn="ctr"/>
            <a:r>
              <a:rPr lang="tr-TR" altLang="tr-TR" sz="1400" b="1" dirty="0">
                <a:ea typeface="Times New Roman" pitchFamily="18" charset="0"/>
                <a:cs typeface="Arial" charset="0"/>
              </a:rPr>
              <a:t>Hayat </a:t>
            </a:r>
            <a:r>
              <a:rPr lang="tr-TR" altLang="tr-TR" sz="1400" b="1" dirty="0" smtClean="0">
                <a:ea typeface="Times New Roman" pitchFamily="18" charset="0"/>
                <a:cs typeface="Arial" charset="0"/>
              </a:rPr>
              <a:t>Bilgisi</a:t>
            </a:r>
            <a:endParaRPr lang="tr-TR" altLang="tr-TR" sz="1400" dirty="0">
              <a:ea typeface="Times New Roman" pitchFamily="18" charset="0"/>
              <a:cs typeface="Arial" charset="0"/>
            </a:endParaRPr>
          </a:p>
        </p:txBody>
      </p:sp>
      <p:pic>
        <p:nvPicPr>
          <p:cNvPr id="8807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1863" y="1576388"/>
            <a:ext cx="8477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463" y="1646238"/>
            <a:ext cx="8001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8038" y="1646238"/>
            <a:ext cx="84772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050" y="1646238"/>
            <a:ext cx="8191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4" name="Rectangle 7"/>
          <p:cNvSpPr>
            <a:spLocks noChangeArrowheads="1"/>
          </p:cNvSpPr>
          <p:nvPr/>
        </p:nvSpPr>
        <p:spPr bwMode="auto">
          <a:xfrm>
            <a:off x="7380288" y="1808163"/>
            <a:ext cx="1108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tr-TR" altLang="tr-TR" sz="1200" b="1">
                <a:ea typeface="Times New Roman" pitchFamily="18" charset="0"/>
                <a:cs typeface="Arial" charset="0"/>
              </a:rPr>
              <a:t>Verilen Puan</a:t>
            </a:r>
            <a:endParaRPr lang="tr-TR" altLang="tr-TR" sz="1000">
              <a:latin typeface="Times New Roman" pitchFamily="18" charset="0"/>
              <a:ea typeface="Times New Roman" pitchFamily="18" charset="0"/>
              <a:cs typeface="Arial" charset="0"/>
            </a:endParaRPr>
          </a:p>
          <a:p>
            <a:r>
              <a:rPr lang="tr-TR" altLang="tr-TR" sz="1200" b="1">
                <a:ea typeface="Times New Roman" pitchFamily="18" charset="0"/>
                <a:cs typeface="Arial" charset="0"/>
              </a:rPr>
              <a:t>  </a:t>
            </a:r>
            <a:endParaRPr lang="tr-TR" altLang="tr-TR">
              <a:ea typeface="Times New Roman" pitchFamily="18" charset="0"/>
              <a:cs typeface="Arial" charset="0"/>
            </a:endParaRPr>
          </a:p>
        </p:txBody>
      </p:sp>
      <p:pic>
        <p:nvPicPr>
          <p:cNvPr id="88075"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750" y="342900"/>
            <a:ext cx="100806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55401" name="Group 9"/>
          <p:cNvGraphicFramePr>
            <a:graphicFrameLocks noGrp="1"/>
          </p:cNvGraphicFramePr>
          <p:nvPr/>
        </p:nvGraphicFramePr>
        <p:xfrm>
          <a:off x="250825" y="1576388"/>
          <a:ext cx="8424863" cy="4656139"/>
        </p:xfrm>
        <a:graphic>
          <a:graphicData uri="http://schemas.openxmlformats.org/drawingml/2006/table">
            <a:tbl>
              <a:tblPr/>
              <a:tblGrid>
                <a:gridCol w="1181100"/>
                <a:gridCol w="1577975"/>
                <a:gridCol w="1381125"/>
                <a:gridCol w="1379538"/>
                <a:gridCol w="1649412"/>
                <a:gridCol w="1255713"/>
              </a:tblGrid>
              <a:tr h="628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300" b="1" i="0" u="none" strike="noStrike" cap="none" normalizeH="0" baseline="0" smtClean="0">
                        <a:ln>
                          <a:noFill/>
                        </a:ln>
                        <a:solidFill>
                          <a:srgbClr val="000099"/>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300" b="1" i="0" u="none" strike="noStrike" cap="none" normalizeH="0" baseline="0" smtClean="0">
                          <a:ln>
                            <a:noFill/>
                          </a:ln>
                          <a:solidFill>
                            <a:srgbClr val="000099"/>
                          </a:solidFill>
                          <a:effectLst/>
                          <a:latin typeface="Arial" charset="0"/>
                          <a:cs typeface="Arial" charset="0"/>
                        </a:rPr>
                        <a:t>Kategoriler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tr-TR" sz="26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5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smtClean="0">
                          <a:ln>
                            <a:noFill/>
                          </a:ln>
                          <a:solidFill>
                            <a:srgbClr val="000099"/>
                          </a:solidFill>
                          <a:effectLst/>
                          <a:latin typeface="Arial" charset="0"/>
                          <a:ea typeface="Times New Roman" pitchFamily="18" charset="0"/>
                          <a:cs typeface="Arial" charset="0"/>
                        </a:rPr>
                        <a:t>Yaratıcılık</a:t>
                      </a:r>
                      <a:endParaRPr kumimoji="0" lang="tr-TR" sz="1300" b="0" i="0" u="none" strike="noStrike" cap="none" normalizeH="0" baseline="0" smtClean="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Üretilen ulaşım aracı fikri çok özgün, mevcut olanlardan çok farklı ve daha önce yapılmamış.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Üretilen çözüm önerileri  mevcut olanlardan esinlenerek yapılmış.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Üretilen çözüm önerileri mevcut olanların biraz değiştirilmesi ile yapılmış.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Üretilen  çözüm  önerileri mevcut olanlardan tamamen kopya edilmiş.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100" b="0" i="0" u="none" strike="noStrike" cap="none" normalizeH="0" baseline="0" smtClean="0">
                        <a:ln>
                          <a:noFill/>
                        </a:ln>
                        <a:solidFill>
                          <a:schemeClr val="tx1"/>
                        </a:solidFill>
                        <a:effectLst/>
                        <a:latin typeface="Arial" charset="0"/>
                        <a:ea typeface="Times New Roman" pitchFamily="18" charset="0"/>
                        <a:cs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7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smtClean="0">
                          <a:ln>
                            <a:noFill/>
                          </a:ln>
                          <a:solidFill>
                            <a:srgbClr val="000099"/>
                          </a:solidFill>
                          <a:effectLst/>
                          <a:latin typeface="Arial" charset="0"/>
                          <a:ea typeface="Times New Roman" pitchFamily="18" charset="0"/>
                          <a:cs typeface="Arial" charset="0"/>
                        </a:rPr>
                        <a:t>Düzen</a:t>
                      </a:r>
                      <a:endParaRPr kumimoji="0" lang="tr-TR" sz="1300" b="0" i="0" u="none" strike="noStrike" cap="none" normalizeH="0" baseline="0" smtClean="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 hem okunaklı bir şekilde yazılmış hem de kağıt temiz ve orantılı bir şekilde kullanılmış.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 okunaklı bir şekilde yazılmış ancak kağıt orantısız bir şekilde kullanılmış.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 okunaklı bir şekilde yazılmış ancak kağıt orantılı ve temiz bir şekilde kullanılmamış.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 okunaklı bir şekilde yazılmamış ve sayfa düzeni iyi ayarlanmamış.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7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smtClean="0">
                          <a:ln>
                            <a:noFill/>
                          </a:ln>
                          <a:solidFill>
                            <a:srgbClr val="000099"/>
                          </a:solidFill>
                          <a:effectLst/>
                          <a:latin typeface="Arial" charset="0"/>
                          <a:ea typeface="Times New Roman" pitchFamily="18" charset="0"/>
                          <a:cs typeface="Arial" charset="0"/>
                        </a:rPr>
                        <a:t>Kaynak kullanımı</a:t>
                      </a:r>
                      <a:endParaRPr kumimoji="0" lang="tr-TR" sz="1300" b="0" i="0" u="none" strike="noStrike" cap="none" normalizeH="0" baseline="0" smtClean="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a:t>
                      </a:r>
                      <a:endParaRPr kumimoji="0" lang="tr-TR" sz="11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en az 5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3 veya 4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a:t>
                      </a:r>
                      <a:endParaRPr kumimoji="0" lang="tr-TR" sz="11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2 farklı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sadece 1  kaynaktan yararlanılmış.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6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300" b="1" i="0" u="none" strike="noStrike" cap="none" normalizeH="0" baseline="0" smtClean="0">
                          <a:ln>
                            <a:noFill/>
                          </a:ln>
                          <a:solidFill>
                            <a:srgbClr val="000099"/>
                          </a:solidFill>
                          <a:effectLst/>
                          <a:latin typeface="Arial" charset="0"/>
                          <a:ea typeface="Times New Roman" pitchFamily="18" charset="0"/>
                          <a:cs typeface="Arial" charset="0"/>
                        </a:rPr>
                        <a:t>Bilgilerin     Doğruluğu</a:t>
                      </a:r>
                      <a:endParaRPr kumimoji="0" lang="tr-TR" sz="1300" b="0" i="0" u="none" strike="noStrike" cap="none" normalizeH="0" baseline="0" smtClean="0">
                        <a:ln>
                          <a:noFill/>
                        </a:ln>
                        <a:solidFill>
                          <a:srgbClr val="000099"/>
                        </a:solidFill>
                        <a:effectLst/>
                        <a:latin typeface="Arial"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değinilen   bilgilerin</a:t>
                      </a:r>
                      <a:endParaRPr kumimoji="0" lang="tr-TR" sz="11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tamamı doğru.</a:t>
                      </a:r>
                      <a:endParaRPr kumimoji="0" lang="tr-TR" sz="11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değinilen bilgilerin çok azı yanlış.</a:t>
                      </a:r>
                      <a:endParaRPr kumimoji="0" lang="tr-TR" sz="11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değinilen bilgilerin  yaklaşık %50‘si yanlış.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0" i="0" u="none" strike="noStrike" cap="none" normalizeH="0" baseline="0" smtClean="0">
                          <a:ln>
                            <a:noFill/>
                          </a:ln>
                          <a:solidFill>
                            <a:schemeClr val="tx1"/>
                          </a:solidFill>
                          <a:effectLst/>
                          <a:latin typeface="Arial" charset="0"/>
                          <a:ea typeface="Times New Roman" pitchFamily="18" charset="0"/>
                          <a:cs typeface="Arial" charset="0"/>
                        </a:rPr>
                        <a:t>Çalışmada değinilen bilgilerin çoğu yanlış.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tr-TR" sz="2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4305917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rot="16200000">
            <a:off x="3182237" y="961510"/>
            <a:ext cx="6605216" cy="4982137"/>
          </a:xfrm>
          <a:prstGeom prst="rect">
            <a:avLst/>
          </a:prstGeom>
        </p:spPr>
      </p:pic>
      <p:pic>
        <p:nvPicPr>
          <p:cNvPr id="5" name="Resim 4"/>
          <p:cNvPicPr>
            <a:picLocks noChangeAspect="1"/>
          </p:cNvPicPr>
          <p:nvPr/>
        </p:nvPicPr>
        <p:blipFill>
          <a:blip r:embed="rId3"/>
          <a:stretch>
            <a:fillRect/>
          </a:stretch>
        </p:blipFill>
        <p:spPr>
          <a:xfrm rot="16200000">
            <a:off x="-523735" y="2308272"/>
            <a:ext cx="5263963" cy="3629865"/>
          </a:xfrm>
          <a:prstGeom prst="rect">
            <a:avLst/>
          </a:prstGeom>
        </p:spPr>
      </p:pic>
      <p:sp>
        <p:nvSpPr>
          <p:cNvPr id="7" name="5 Dikdörtgen"/>
          <p:cNvSpPr/>
          <p:nvPr/>
        </p:nvSpPr>
        <p:spPr>
          <a:xfrm>
            <a:off x="456218" y="436225"/>
            <a:ext cx="8429684" cy="461665"/>
          </a:xfrm>
          <a:prstGeom prst="rect">
            <a:avLst/>
          </a:prstGeom>
        </p:spPr>
        <p:txBody>
          <a:bodyPr wrap="square">
            <a:spAutoFit/>
          </a:bodyPr>
          <a:lstStyle/>
          <a:p>
            <a:r>
              <a:rPr lang="tr-TR" sz="2400" b="1" dirty="0" smtClean="0">
                <a:solidFill>
                  <a:srgbClr val="FF0000"/>
                </a:solidFill>
              </a:rPr>
              <a:t>Örnek : </a:t>
            </a:r>
            <a:endParaRPr lang="tr-TR" sz="2400" b="1" dirty="0">
              <a:solidFill>
                <a:srgbClr val="FF0000"/>
              </a:solidFill>
            </a:endParaRPr>
          </a:p>
        </p:txBody>
      </p:sp>
    </p:spTree>
    <p:extLst>
      <p:ext uri="{BB962C8B-B14F-4D97-AF65-F5344CB8AC3E}">
        <p14:creationId xmlns:p14="http://schemas.microsoft.com/office/powerpoint/2010/main" val="10291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226" y="6846"/>
            <a:ext cx="4478957" cy="676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0749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solidFill>
                  <a:srgbClr val="C00000"/>
                </a:solidFill>
                <a:latin typeface="Comic Sans MS" pitchFamily="66" charset="0"/>
              </a:rPr>
              <a:t>Bütünsel (</a:t>
            </a:r>
            <a:r>
              <a:rPr lang="tr-TR" sz="3200" dirty="0" err="1">
                <a:solidFill>
                  <a:srgbClr val="C00000"/>
                </a:solidFill>
                <a:latin typeface="Comic Sans MS" pitchFamily="66" charset="0"/>
              </a:rPr>
              <a:t>Holistik</a:t>
            </a:r>
            <a:r>
              <a:rPr lang="tr-TR" sz="3200" dirty="0">
                <a:solidFill>
                  <a:srgbClr val="C00000"/>
                </a:solidFill>
                <a:latin typeface="Comic Sans MS" pitchFamily="66" charset="0"/>
              </a:rPr>
              <a:t>) DPA </a:t>
            </a:r>
          </a:p>
        </p:txBody>
      </p:sp>
      <p:sp>
        <p:nvSpPr>
          <p:cNvPr id="3" name="İçerik Yer Tutucusu 2"/>
          <p:cNvSpPr>
            <a:spLocks noGrp="1"/>
          </p:cNvSpPr>
          <p:nvPr>
            <p:ph idx="1"/>
          </p:nvPr>
        </p:nvSpPr>
        <p:spPr/>
        <p:txBody>
          <a:bodyPr>
            <a:normAutofit/>
          </a:bodyPr>
          <a:lstStyle/>
          <a:p>
            <a:r>
              <a:rPr lang="tr-TR" sz="2400" b="1" dirty="0">
                <a:solidFill>
                  <a:srgbClr val="000099"/>
                </a:solidFill>
                <a:latin typeface="Comic Sans MS" pitchFamily="66" charset="0"/>
              </a:rPr>
              <a:t>Performansın </a:t>
            </a:r>
            <a:r>
              <a:rPr lang="tr-TR" sz="2400" b="1" dirty="0">
                <a:solidFill>
                  <a:srgbClr val="C00000"/>
                </a:solidFill>
                <a:latin typeface="Comic Sans MS" pitchFamily="66" charset="0"/>
              </a:rPr>
              <a:t>bütününe tek bir puan </a:t>
            </a:r>
            <a:r>
              <a:rPr lang="tr-TR" sz="2400" b="1" dirty="0">
                <a:solidFill>
                  <a:srgbClr val="000099"/>
                </a:solidFill>
                <a:latin typeface="Comic Sans MS" pitchFamily="66" charset="0"/>
              </a:rPr>
              <a:t>verilmektedir. Her düzeyde performansın kalitesini belirleyen tanımlamalar bulunmaktadır. </a:t>
            </a:r>
          </a:p>
          <a:p>
            <a:pPr marL="0" indent="0">
              <a:buNone/>
            </a:pPr>
            <a:endParaRPr lang="tr-TR" sz="2400" b="1" dirty="0">
              <a:solidFill>
                <a:srgbClr val="000099"/>
              </a:solidFill>
              <a:latin typeface="Comic Sans MS" pitchFamily="66" charset="0"/>
            </a:endParaRPr>
          </a:p>
          <a:p>
            <a:r>
              <a:rPr lang="tr-TR" sz="2400" b="1" dirty="0">
                <a:solidFill>
                  <a:srgbClr val="C00000"/>
                </a:solidFill>
                <a:latin typeface="Comic Sans MS" pitchFamily="66" charset="0"/>
              </a:rPr>
              <a:t>Performansın bütününe odaklanılması</a:t>
            </a:r>
            <a:r>
              <a:rPr lang="tr-TR" sz="2400" b="1" dirty="0">
                <a:solidFill>
                  <a:srgbClr val="000099"/>
                </a:solidFill>
                <a:latin typeface="Comic Sans MS" pitchFamily="66" charset="0"/>
              </a:rPr>
              <a:t> gereken durumlarda tercih </a:t>
            </a:r>
            <a:r>
              <a:rPr lang="tr-TR" sz="2400" b="1" dirty="0" smtClean="0">
                <a:solidFill>
                  <a:srgbClr val="000099"/>
                </a:solidFill>
                <a:latin typeface="Comic Sans MS" pitchFamily="66" charset="0"/>
              </a:rPr>
              <a:t>edilmelidir.</a:t>
            </a:r>
            <a:endParaRPr lang="tr-TR" sz="2400" b="1" dirty="0">
              <a:solidFill>
                <a:srgbClr val="000099"/>
              </a:solidFill>
              <a:latin typeface="Comic Sans MS" pitchFamily="66" charset="0"/>
            </a:endParaRPr>
          </a:p>
          <a:p>
            <a:pPr marL="0" indent="0">
              <a:buNone/>
            </a:pPr>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Performans hakkında </a:t>
            </a:r>
            <a:r>
              <a:rPr lang="tr-TR" sz="2400" b="1" dirty="0">
                <a:solidFill>
                  <a:srgbClr val="C00000"/>
                </a:solidFill>
                <a:latin typeface="Comic Sans MS" pitchFamily="66" charset="0"/>
              </a:rPr>
              <a:t>çok ayrıntılı bilgi vermezler</a:t>
            </a:r>
            <a:r>
              <a:rPr lang="tr-TR" sz="2400" b="1" dirty="0">
                <a:solidFill>
                  <a:srgbClr val="000099"/>
                </a:solidFill>
                <a:latin typeface="Comic Sans MS" pitchFamily="66" charset="0"/>
              </a:rPr>
              <a:t>, daha çok </a:t>
            </a:r>
            <a:r>
              <a:rPr lang="tr-TR" sz="2400" b="1" dirty="0" smtClean="0">
                <a:solidFill>
                  <a:srgbClr val="000099"/>
                </a:solidFill>
                <a:latin typeface="Comic Sans MS" pitchFamily="66" charset="0"/>
              </a:rPr>
              <a:t>ortaya çıkan ürüne, ürünün niteliğine ve sonucuna odaklanır.</a:t>
            </a:r>
            <a:endParaRPr lang="tr-TR" sz="2400" b="1" dirty="0">
              <a:solidFill>
                <a:srgbClr val="000099"/>
              </a:solidFill>
              <a:latin typeface="Comic Sans MS" pitchFamily="66" charset="0"/>
            </a:endParaRPr>
          </a:p>
          <a:p>
            <a:pPr marL="0" indent="0">
              <a:buNone/>
            </a:pPr>
            <a:endParaRPr lang="tr-TR" dirty="0"/>
          </a:p>
        </p:txBody>
      </p:sp>
    </p:spTree>
    <p:extLst>
      <p:ext uri="{BB962C8B-B14F-4D97-AF65-F5344CB8AC3E}">
        <p14:creationId xmlns:p14="http://schemas.microsoft.com/office/powerpoint/2010/main" val="25839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custDataLst>
              <p:tags r:id="rId1"/>
            </p:custDataLst>
            <p:extLst>
              <p:ext uri="{D42A27DB-BD31-4B8C-83A1-F6EECF244321}">
                <p14:modId xmlns:p14="http://schemas.microsoft.com/office/powerpoint/2010/main" val="2239957308"/>
              </p:ext>
            </p:extLst>
          </p:nvPr>
        </p:nvGraphicFramePr>
        <p:xfrm>
          <a:off x="971600" y="1052736"/>
          <a:ext cx="7643866" cy="5212080"/>
        </p:xfrm>
        <a:graphic>
          <a:graphicData uri="http://schemas.openxmlformats.org/drawingml/2006/table">
            <a:tbl>
              <a:tblPr/>
              <a:tblGrid>
                <a:gridCol w="7643866"/>
              </a:tblGrid>
              <a:tr h="308077">
                <a:tc>
                  <a:txBody>
                    <a:bodyPr/>
                    <a:lstStyle/>
                    <a:p>
                      <a:pPr algn="ctr">
                        <a:lnSpc>
                          <a:spcPct val="150000"/>
                        </a:lnSpc>
                        <a:spcAft>
                          <a:spcPts val="0"/>
                        </a:spcAft>
                      </a:pPr>
                      <a:r>
                        <a:rPr lang="tr-TR" sz="2000" b="1" dirty="0">
                          <a:latin typeface="Times New Roman"/>
                          <a:ea typeface="SimSun"/>
                          <a:cs typeface="Times New Roman"/>
                        </a:rPr>
                        <a:t>Sözlü Sunum</a:t>
                      </a:r>
                      <a:endParaRPr lang="tr-TR" sz="2000" dirty="0">
                        <a:latin typeface="Times New Roman"/>
                        <a:ea typeface="SimSun"/>
                        <a:cs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146">
                <a:tc>
                  <a:txBody>
                    <a:bodyPr/>
                    <a:lstStyle/>
                    <a:p>
                      <a:pPr algn="just">
                        <a:lnSpc>
                          <a:spcPct val="100000"/>
                        </a:lnSpc>
                        <a:spcAft>
                          <a:spcPts val="0"/>
                        </a:spcAft>
                      </a:pPr>
                      <a:r>
                        <a:rPr lang="tr-TR" sz="1800" dirty="0">
                          <a:latin typeface="Times New Roman"/>
                          <a:ea typeface="SimSun"/>
                          <a:cs typeface="Times New Roman"/>
                        </a:rPr>
                        <a:t>    </a:t>
                      </a:r>
                      <a:r>
                        <a:rPr lang="tr-TR" sz="1800" b="1" dirty="0">
                          <a:latin typeface="Times New Roman"/>
                          <a:ea typeface="SimSun"/>
                          <a:cs typeface="Times New Roman"/>
                        </a:rPr>
                        <a:t> </a:t>
                      </a:r>
                      <a:r>
                        <a:rPr lang="tr-TR" sz="2000" b="1" dirty="0">
                          <a:latin typeface="Times New Roman"/>
                          <a:ea typeface="SimSun"/>
                          <a:cs typeface="Times New Roman"/>
                        </a:rPr>
                        <a:t>Üst Düzey</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Sürekli göz iletişimi kurar.</a:t>
                      </a:r>
                    </a:p>
                    <a:p>
                      <a:pPr algn="just">
                        <a:lnSpc>
                          <a:spcPct val="100000"/>
                        </a:lnSpc>
                        <a:spcAft>
                          <a:spcPts val="0"/>
                        </a:spcAft>
                      </a:pPr>
                      <a:r>
                        <a:rPr lang="tr-TR" sz="1800" dirty="0">
                          <a:latin typeface="Times New Roman"/>
                          <a:ea typeface="SimSun"/>
                          <a:cs typeface="Times New Roman"/>
                        </a:rPr>
                        <a:t>• Ses tonu ilgi çekicidir.</a:t>
                      </a:r>
                    </a:p>
                    <a:p>
                      <a:pPr algn="just">
                        <a:lnSpc>
                          <a:spcPct val="100000"/>
                        </a:lnSpc>
                        <a:spcAft>
                          <a:spcPts val="0"/>
                        </a:spcAft>
                      </a:pPr>
                      <a:r>
                        <a:rPr lang="tr-TR" sz="1800" dirty="0">
                          <a:latin typeface="Times New Roman"/>
                          <a:ea typeface="SimSun"/>
                          <a:cs typeface="Times New Roman"/>
                        </a:rPr>
                        <a:t>• Sunumu renklendirecek bir anlatımı vardır.</a:t>
                      </a:r>
                    </a:p>
                    <a:p>
                      <a:pPr algn="just">
                        <a:lnSpc>
                          <a:spcPct val="100000"/>
                        </a:lnSpc>
                        <a:spcAft>
                          <a:spcPts val="0"/>
                        </a:spcAft>
                      </a:pPr>
                      <a:r>
                        <a:rPr lang="tr-TR" sz="1800" dirty="0">
                          <a:latin typeface="Times New Roman"/>
                          <a:ea typeface="SimSun"/>
                          <a:cs typeface="Times New Roman"/>
                        </a:rPr>
                        <a:t>• Sunum sonunda önemli noktaları içeren genel bir değerlendirme yapar</a:t>
                      </a:r>
                      <a:r>
                        <a:rPr lang="tr-TR" sz="1800" dirty="0" smtClean="0">
                          <a:latin typeface="Times New Roman"/>
                          <a:ea typeface="SimSun"/>
                          <a:cs typeface="Times New Roman"/>
                        </a:rPr>
                        <a:t>.</a:t>
                      </a:r>
                    </a:p>
                    <a:p>
                      <a:pPr algn="just">
                        <a:lnSpc>
                          <a:spcPct val="100000"/>
                        </a:lnSpc>
                        <a:spcAft>
                          <a:spcPts val="0"/>
                        </a:spcAft>
                      </a:pPr>
                      <a:endParaRPr lang="tr-TR" sz="18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a:t>
                      </a:r>
                      <a:r>
                        <a:rPr lang="tr-TR" sz="1800" b="1" dirty="0">
                          <a:latin typeface="Times New Roman"/>
                          <a:ea typeface="SimSun"/>
                          <a:cs typeface="Times New Roman"/>
                        </a:rPr>
                        <a:t> </a:t>
                      </a:r>
                      <a:r>
                        <a:rPr lang="tr-TR" sz="2000" b="1" dirty="0">
                          <a:latin typeface="Times New Roman"/>
                          <a:ea typeface="SimSun"/>
                          <a:cs typeface="Times New Roman"/>
                        </a:rPr>
                        <a:t>Geliştirilmeli</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Ara sıra göz iletişimi kurar.</a:t>
                      </a:r>
                    </a:p>
                    <a:p>
                      <a:pPr algn="just">
                        <a:lnSpc>
                          <a:spcPct val="100000"/>
                        </a:lnSpc>
                        <a:spcAft>
                          <a:spcPts val="0"/>
                        </a:spcAft>
                      </a:pPr>
                      <a:r>
                        <a:rPr lang="tr-TR" sz="1800" dirty="0">
                          <a:latin typeface="Times New Roman"/>
                          <a:ea typeface="SimSun"/>
                          <a:cs typeface="Times New Roman"/>
                        </a:rPr>
                        <a:t>• Ses tonu zaman zaman çekiciliğini kaybeder.</a:t>
                      </a:r>
                    </a:p>
                    <a:p>
                      <a:pPr algn="just">
                        <a:lnSpc>
                          <a:spcPct val="100000"/>
                        </a:lnSpc>
                        <a:spcAft>
                          <a:spcPts val="0"/>
                        </a:spcAft>
                      </a:pPr>
                      <a:r>
                        <a:rPr lang="tr-TR" sz="1800" dirty="0">
                          <a:latin typeface="Times New Roman"/>
                          <a:ea typeface="SimSun"/>
                          <a:cs typeface="Times New Roman"/>
                        </a:rPr>
                        <a:t>• Anlatımdaki canlılığı sunum boyunca değişkenlik gösterir.</a:t>
                      </a:r>
                    </a:p>
                    <a:p>
                      <a:pPr algn="just">
                        <a:lnSpc>
                          <a:spcPct val="100000"/>
                        </a:lnSpc>
                        <a:spcAft>
                          <a:spcPts val="0"/>
                        </a:spcAft>
                      </a:pPr>
                      <a:r>
                        <a:rPr lang="tr-TR" sz="1800" dirty="0">
                          <a:latin typeface="Times New Roman"/>
                          <a:ea typeface="SimSun"/>
                          <a:cs typeface="Times New Roman"/>
                        </a:rPr>
                        <a:t>• Sunum sonunda yaptığı değerlendirmede bir iki önemli noktaya yer vermez</a:t>
                      </a:r>
                      <a:r>
                        <a:rPr lang="tr-TR" sz="1800" dirty="0" smtClean="0">
                          <a:latin typeface="Times New Roman"/>
                          <a:ea typeface="SimSun"/>
                          <a:cs typeface="Times New Roman"/>
                        </a:rPr>
                        <a:t>.</a:t>
                      </a:r>
                    </a:p>
                    <a:p>
                      <a:pPr algn="just">
                        <a:lnSpc>
                          <a:spcPct val="100000"/>
                        </a:lnSpc>
                        <a:spcAft>
                          <a:spcPts val="0"/>
                        </a:spcAft>
                      </a:pPr>
                      <a:endParaRPr lang="tr-TR" sz="1800" dirty="0">
                        <a:latin typeface="Times New Roman"/>
                        <a:ea typeface="SimSun"/>
                        <a:cs typeface="Times New Roman"/>
                      </a:endParaRPr>
                    </a:p>
                    <a:p>
                      <a:pPr algn="just">
                        <a:lnSpc>
                          <a:spcPct val="100000"/>
                        </a:lnSpc>
                        <a:spcAft>
                          <a:spcPts val="0"/>
                        </a:spcAft>
                      </a:pPr>
                      <a:r>
                        <a:rPr lang="tr-TR" sz="1800" b="1" dirty="0">
                          <a:latin typeface="Times New Roman"/>
                          <a:ea typeface="SimSun"/>
                          <a:cs typeface="Times New Roman"/>
                        </a:rPr>
                        <a:t>      </a:t>
                      </a:r>
                      <a:r>
                        <a:rPr lang="tr-TR" sz="2000" b="1" dirty="0">
                          <a:latin typeface="Times New Roman"/>
                          <a:ea typeface="SimSun"/>
                          <a:cs typeface="Times New Roman"/>
                        </a:rPr>
                        <a:t>Yetersiz</a:t>
                      </a:r>
                      <a:endParaRPr lang="tr-TR" sz="2000" dirty="0">
                        <a:latin typeface="Times New Roman"/>
                        <a:ea typeface="SimSun"/>
                        <a:cs typeface="Times New Roman"/>
                      </a:endParaRPr>
                    </a:p>
                    <a:p>
                      <a:pPr algn="just">
                        <a:lnSpc>
                          <a:spcPct val="100000"/>
                        </a:lnSpc>
                        <a:spcAft>
                          <a:spcPts val="0"/>
                        </a:spcAft>
                      </a:pPr>
                      <a:r>
                        <a:rPr lang="tr-TR" sz="1800" dirty="0">
                          <a:latin typeface="Times New Roman"/>
                          <a:ea typeface="SimSun"/>
                          <a:cs typeface="Times New Roman"/>
                        </a:rPr>
                        <a:t>• Göz iletişimini çok az kurar ya da hiç kurmaz.</a:t>
                      </a:r>
                    </a:p>
                    <a:p>
                      <a:pPr algn="just">
                        <a:lnSpc>
                          <a:spcPct val="100000"/>
                        </a:lnSpc>
                        <a:spcAft>
                          <a:spcPts val="0"/>
                        </a:spcAft>
                      </a:pPr>
                      <a:r>
                        <a:rPr lang="tr-TR" sz="1800" dirty="0">
                          <a:latin typeface="Times New Roman"/>
                          <a:ea typeface="SimSun"/>
                          <a:cs typeface="Times New Roman"/>
                        </a:rPr>
                        <a:t>• Monoton bir ses tonu ile sunum yapar.</a:t>
                      </a:r>
                    </a:p>
                    <a:p>
                      <a:pPr algn="just">
                        <a:lnSpc>
                          <a:spcPct val="100000"/>
                        </a:lnSpc>
                        <a:spcAft>
                          <a:spcPts val="0"/>
                        </a:spcAft>
                      </a:pPr>
                      <a:r>
                        <a:rPr lang="tr-TR" sz="1800" dirty="0">
                          <a:latin typeface="Times New Roman"/>
                          <a:ea typeface="SimSun"/>
                          <a:cs typeface="Times New Roman"/>
                        </a:rPr>
                        <a:t>• Tek düze bir anlatımı vardır.</a:t>
                      </a:r>
                    </a:p>
                    <a:p>
                      <a:pPr algn="just">
                        <a:lnSpc>
                          <a:spcPct val="100000"/>
                        </a:lnSpc>
                        <a:spcAft>
                          <a:spcPts val="0"/>
                        </a:spcAft>
                      </a:pPr>
                      <a:r>
                        <a:rPr lang="tr-TR" sz="1800" dirty="0">
                          <a:latin typeface="Times New Roman"/>
                          <a:ea typeface="SimSun"/>
                          <a:cs typeface="Times New Roman"/>
                        </a:rPr>
                        <a:t>• Sunum sonunda genel bir değerlendirme yoktur.</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5 Dikdörtgen"/>
          <p:cNvSpPr/>
          <p:nvPr/>
        </p:nvSpPr>
        <p:spPr>
          <a:xfrm>
            <a:off x="456218" y="436225"/>
            <a:ext cx="8429684" cy="461665"/>
          </a:xfrm>
          <a:prstGeom prst="rect">
            <a:avLst/>
          </a:prstGeom>
        </p:spPr>
        <p:txBody>
          <a:bodyPr wrap="square">
            <a:spAutoFit/>
          </a:bodyPr>
          <a:lstStyle/>
          <a:p>
            <a:r>
              <a:rPr lang="tr-TR" sz="2400" b="1" dirty="0" smtClean="0">
                <a:solidFill>
                  <a:srgbClr val="FF0000"/>
                </a:solidFill>
              </a:rPr>
              <a:t>Örnek 1: Bütünsel (</a:t>
            </a:r>
            <a:r>
              <a:rPr lang="tr-TR" sz="2400" b="1" dirty="0" err="1" smtClean="0">
                <a:solidFill>
                  <a:srgbClr val="FF0000"/>
                </a:solidFill>
              </a:rPr>
              <a:t>Holistik</a:t>
            </a:r>
            <a:r>
              <a:rPr lang="tr-TR" sz="2400" b="1" dirty="0" smtClean="0">
                <a:solidFill>
                  <a:srgbClr val="FF0000"/>
                </a:solidFill>
              </a:rPr>
              <a:t>) DPA</a:t>
            </a:r>
            <a:endParaRPr lang="tr-TR" sz="2400" b="1" dirty="0">
              <a:solidFill>
                <a:srgbClr val="FF0000"/>
              </a:solidFill>
            </a:endParaRPr>
          </a:p>
        </p:txBody>
      </p:sp>
    </p:spTree>
    <p:extLst>
      <p:ext uri="{BB962C8B-B14F-4D97-AF65-F5344CB8AC3E}">
        <p14:creationId xmlns:p14="http://schemas.microsoft.com/office/powerpoint/2010/main" val="1262744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76" y="305593"/>
            <a:ext cx="74295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6" name="Rectangle 3"/>
          <p:cNvSpPr>
            <a:spLocks noChangeArrowheads="1"/>
          </p:cNvSpPr>
          <p:nvPr/>
        </p:nvSpPr>
        <p:spPr bwMode="auto">
          <a:xfrm>
            <a:off x="0" y="209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tr-TR" altLang="tr-TR">
              <a:solidFill>
                <a:srgbClr val="000000"/>
              </a:solidFill>
            </a:endParaRPr>
          </a:p>
        </p:txBody>
      </p:sp>
      <p:sp>
        <p:nvSpPr>
          <p:cNvPr id="87047" name="Rectangle 4"/>
          <p:cNvSpPr>
            <a:spLocks noChangeArrowheads="1"/>
          </p:cNvSpPr>
          <p:nvPr/>
        </p:nvSpPr>
        <p:spPr bwMode="auto">
          <a:xfrm>
            <a:off x="1187450" y="-15875"/>
            <a:ext cx="6624638"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848" tIns="152352" bIns="76176" anchor="ctr">
            <a:spAutoFit/>
          </a:bodyPr>
          <a:lstStyle/>
          <a:p>
            <a:pPr algn="ctr" fontAlgn="base">
              <a:spcBef>
                <a:spcPct val="0"/>
              </a:spcBef>
              <a:spcAft>
                <a:spcPct val="0"/>
              </a:spcAft>
            </a:pPr>
            <a:r>
              <a:rPr lang="tr-TR" altLang="tr-TR" sz="1600" b="1" dirty="0" smtClean="0">
                <a:solidFill>
                  <a:srgbClr val="000099"/>
                </a:solidFill>
                <a:cs typeface="Times New Roman" pitchFamily="18" charset="0"/>
              </a:rPr>
              <a:t>Kompozisyon Yazma</a:t>
            </a:r>
            <a:endParaRPr lang="tr-TR" altLang="tr-TR" sz="1600" b="1" dirty="0">
              <a:solidFill>
                <a:srgbClr val="000099"/>
              </a:solidFill>
              <a:cs typeface="Times New Roman" pitchFamily="18" charset="0"/>
            </a:endParaRPr>
          </a:p>
          <a:p>
            <a:pPr algn="ctr" fontAlgn="base">
              <a:spcBef>
                <a:spcPct val="0"/>
              </a:spcBef>
              <a:spcAft>
                <a:spcPct val="0"/>
              </a:spcAft>
            </a:pPr>
            <a:r>
              <a:rPr lang="tr-TR" altLang="tr-TR" sz="1600" b="1" dirty="0">
                <a:solidFill>
                  <a:srgbClr val="000099"/>
                </a:solidFill>
                <a:cs typeface="Times New Roman" pitchFamily="18" charset="0"/>
              </a:rPr>
              <a:t>Bütünsel Puanlama Anahtar</a:t>
            </a:r>
            <a:r>
              <a:rPr lang="tr-TR" altLang="tr-TR" sz="1600" b="1" dirty="0">
                <a:solidFill>
                  <a:srgbClr val="000099"/>
                </a:solidFill>
              </a:rPr>
              <a:t>ı</a:t>
            </a:r>
            <a:endParaRPr lang="tr-TR" altLang="tr-TR" sz="1600" b="1" dirty="0">
              <a:solidFill>
                <a:srgbClr val="000099"/>
              </a:solidFill>
              <a:cs typeface="Times New Roman" pitchFamily="18" charset="0"/>
            </a:endParaRPr>
          </a:p>
          <a:p>
            <a:pPr algn="just" eaLnBrk="0" fontAlgn="base" hangingPunct="0">
              <a:spcBef>
                <a:spcPct val="0"/>
              </a:spcBef>
              <a:spcAft>
                <a:spcPct val="0"/>
              </a:spcAft>
            </a:pPr>
            <a:r>
              <a:rPr lang="tr-TR" altLang="tr-TR" sz="1600" b="1" dirty="0">
                <a:solidFill>
                  <a:srgbClr val="000000"/>
                </a:solidFill>
                <a:cs typeface="Times New Roman" pitchFamily="18" charset="0"/>
              </a:rPr>
              <a:t>İsim	:		Tarih	       :</a:t>
            </a:r>
            <a:endParaRPr lang="tr-TR" altLang="tr-TR" sz="1600" dirty="0">
              <a:solidFill>
                <a:srgbClr val="000000"/>
              </a:solidFill>
            </a:endParaRPr>
          </a:p>
          <a:p>
            <a:pPr algn="just" eaLnBrk="0" fontAlgn="base" hangingPunct="0">
              <a:spcBef>
                <a:spcPct val="0"/>
              </a:spcBef>
              <a:spcAft>
                <a:spcPct val="0"/>
              </a:spcAft>
            </a:pPr>
            <a:r>
              <a:rPr lang="tr-TR" altLang="tr-TR" sz="1600" b="1" dirty="0">
                <a:solidFill>
                  <a:srgbClr val="000000"/>
                </a:solidFill>
                <a:cs typeface="Times New Roman" pitchFamily="18" charset="0"/>
              </a:rPr>
              <a:t>Sınıf	:		Öğretmen       :</a:t>
            </a:r>
          </a:p>
        </p:txBody>
      </p:sp>
      <p:graphicFrame>
        <p:nvGraphicFramePr>
          <p:cNvPr id="954373" name="Group 5"/>
          <p:cNvGraphicFramePr>
            <a:graphicFrameLocks noGrp="1"/>
          </p:cNvGraphicFramePr>
          <p:nvPr>
            <p:extLst>
              <p:ext uri="{D42A27DB-BD31-4B8C-83A1-F6EECF244321}">
                <p14:modId xmlns:p14="http://schemas.microsoft.com/office/powerpoint/2010/main" val="1129570586"/>
              </p:ext>
            </p:extLst>
          </p:nvPr>
        </p:nvGraphicFramePr>
        <p:xfrm>
          <a:off x="1116013" y="1412875"/>
          <a:ext cx="6985000" cy="4435475"/>
        </p:xfrm>
        <a:graphic>
          <a:graphicData uri="http://schemas.openxmlformats.org/drawingml/2006/table">
            <a:tbl>
              <a:tblPr/>
              <a:tblGrid>
                <a:gridCol w="6985000"/>
              </a:tblGrid>
              <a:tr h="4435475">
                <a:tc>
                  <a:txBody>
                    <a:bodyPr/>
                    <a:lstStyle/>
                    <a:p>
                      <a:pPr marL="0" marR="0" lvl="0" indent="160338" algn="l" defTabSz="914400" rtl="0" eaLnBrk="1" fontAlgn="base" latinLnBrk="0" hangingPunct="1">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Öğrencinin Adı ve Soyadı: ………………</a:t>
                      </a:r>
                    </a:p>
                    <a:p>
                      <a:pPr marL="0" marR="0" lvl="0" indent="160338"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99"/>
                          </a:solidFill>
                          <a:effectLst/>
                          <a:latin typeface="Arial" charset="0"/>
                          <a:ea typeface="Times New Roman" pitchFamily="18" charset="0"/>
                          <a:cs typeface="Arial" charset="0"/>
                        </a:rPr>
                        <a:t>4- puan</a:t>
                      </a:r>
                      <a:endParaRPr kumimoji="0" lang="tr-TR" sz="1600" b="1" i="0" u="none" strike="noStrike" cap="none" normalizeH="0" baseline="0" dirty="0" smtClean="0">
                        <a:ln>
                          <a:noFill/>
                        </a:ln>
                        <a:solidFill>
                          <a:srgbClr val="000099"/>
                        </a:solidFill>
                        <a:effectLst/>
                        <a:latin typeface="Times New Roman" pitchFamily="18" charset="0"/>
                        <a:ea typeface="Times New Roman" pitchFamily="18" charset="0"/>
                        <a:cs typeface="Arial" charset="0"/>
                      </a:endParaRP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Konu iyi organize edilmiş.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Akıcı bir anlatım ve konular arasında bağlantılar iyi kurulmuş.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Cümle yapıları iyi kullanılmış.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İlgi çekici bir anlatım sağlanmış.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99"/>
                          </a:solidFill>
                          <a:effectLst/>
                          <a:latin typeface="Arial" charset="0"/>
                          <a:ea typeface="Times New Roman" pitchFamily="18" charset="0"/>
                          <a:cs typeface="Arial" charset="0"/>
                        </a:rPr>
                        <a:t>3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Hemen hemen ilgi çekici bir anlatım sağlanmış.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Akıcı bir anlatım var ama konular arası bağlantılar çok iyi kurulamamış.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Konu İyi organize edilmiş fakat bazı eksikler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Az sayıda mekanik hata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99"/>
                          </a:solidFill>
                          <a:effectLst/>
                          <a:latin typeface="Arial" charset="0"/>
                          <a:ea typeface="Times New Roman" pitchFamily="18" charset="0"/>
                          <a:cs typeface="Arial" charset="0"/>
                        </a:rPr>
                        <a:t>2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Konudan sapma olduğu için ilgi çekiciliği düşük.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Konular arası bağlantılar güçlü kurulmadığı için akıcı anlatım yok.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Organizasyon zayıf ve konudan sapmalar var.</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Ciddi mekanik hatalar mevcut.</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99"/>
                          </a:solidFill>
                          <a:effectLst/>
                          <a:latin typeface="Arial" charset="0"/>
                          <a:ea typeface="Times New Roman" pitchFamily="18" charset="0"/>
                          <a:cs typeface="Arial" charset="0"/>
                        </a:rPr>
                        <a:t>1 puan</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Net bir odak noktası yok.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Hiç akıcı değil ve konu dağınık.</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cap="none" normalizeH="0" baseline="0" dirty="0" smtClean="0">
                          <a:ln>
                            <a:noFill/>
                          </a:ln>
                          <a:solidFill>
                            <a:srgbClr val="000099"/>
                          </a:solidFill>
                          <a:effectLst/>
                          <a:latin typeface="Arial" charset="0"/>
                          <a:ea typeface="Times New Roman" pitchFamily="18" charset="0"/>
                          <a:cs typeface="Arial" charset="0"/>
                        </a:rPr>
                        <a:t>Konu kötü organize edilmiş.</a:t>
                      </a:r>
                    </a:p>
                    <a:p>
                      <a:pPr marL="0" marR="0" lvl="0" indent="160338" algn="l" defTabSz="914400" rtl="0" eaLnBrk="0" fontAlgn="base" latinLnBrk="0" hangingPunct="0">
                        <a:lnSpc>
                          <a:spcPct val="100000"/>
                        </a:lnSpc>
                        <a:spcBef>
                          <a:spcPct val="0"/>
                        </a:spcBef>
                        <a:spcAft>
                          <a:spcPct val="0"/>
                        </a:spcAft>
                        <a:buClrTx/>
                        <a:buSzTx/>
                        <a:buFontTx/>
                        <a:buNone/>
                        <a:tabLst/>
                      </a:pPr>
                      <a:r>
                        <a:rPr kumimoji="0" lang="tr-TR" sz="1300" b="0" i="0" u="none" strike="noStrike" kern="1200" cap="none" normalizeH="0" baseline="0" dirty="0" smtClean="0">
                          <a:ln>
                            <a:noFill/>
                          </a:ln>
                          <a:solidFill>
                            <a:srgbClr val="000099"/>
                          </a:solidFill>
                          <a:effectLst/>
                          <a:latin typeface="Arial" charset="0"/>
                          <a:ea typeface="Times New Roman" pitchFamily="18" charset="0"/>
                          <a:cs typeface="Arial" charset="0"/>
                        </a:rPr>
                        <a:t>Çok fazla mekanik hata ve cümle yapıları çok zayıf.</a:t>
                      </a: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solidFill>
                  </a:tcPr>
                </a:tc>
              </a:tr>
            </a:tbl>
          </a:graphicData>
        </a:graphic>
      </p:graphicFrame>
      <p:sp>
        <p:nvSpPr>
          <p:cNvPr id="87054" name="Rectangle 11"/>
          <p:cNvSpPr>
            <a:spLocks noChangeArrowheads="1"/>
          </p:cNvSpPr>
          <p:nvPr/>
        </p:nvSpPr>
        <p:spPr bwMode="auto">
          <a:xfrm>
            <a:off x="1258888" y="5949950"/>
            <a:ext cx="2305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base">
              <a:spcBef>
                <a:spcPct val="0"/>
              </a:spcBef>
              <a:spcAft>
                <a:spcPct val="0"/>
              </a:spcAft>
            </a:pPr>
            <a:r>
              <a:rPr lang="tr-TR" altLang="tr-TR" sz="1400" b="1">
                <a:solidFill>
                  <a:srgbClr val="000099"/>
                </a:solidFill>
                <a:cs typeface="Times New Roman" pitchFamily="18" charset="0"/>
              </a:rPr>
              <a:t>Öğretmenin Yorumu :</a:t>
            </a:r>
            <a:endParaRPr lang="tr-TR" altLang="tr-TR" sz="1400">
              <a:solidFill>
                <a:srgbClr val="000099"/>
              </a:solidFill>
            </a:endParaRPr>
          </a:p>
        </p:txBody>
      </p:sp>
      <p:sp>
        <p:nvSpPr>
          <p:cNvPr id="7" name="5 Dikdörtgen"/>
          <p:cNvSpPr/>
          <p:nvPr/>
        </p:nvSpPr>
        <p:spPr>
          <a:xfrm>
            <a:off x="456218" y="436225"/>
            <a:ext cx="8429684" cy="461665"/>
          </a:xfrm>
          <a:prstGeom prst="rect">
            <a:avLst/>
          </a:prstGeom>
        </p:spPr>
        <p:txBody>
          <a:bodyPr wrap="square">
            <a:spAutoFit/>
          </a:bodyPr>
          <a:lstStyle/>
          <a:p>
            <a:r>
              <a:rPr lang="tr-TR" sz="2400" b="1" dirty="0" smtClean="0">
                <a:solidFill>
                  <a:srgbClr val="FF0000"/>
                </a:solidFill>
              </a:rPr>
              <a:t>Örnek 2: </a:t>
            </a:r>
            <a:endParaRPr lang="tr-TR" sz="2400" b="1" dirty="0">
              <a:solidFill>
                <a:srgbClr val="FF0000"/>
              </a:solidFill>
            </a:endParaRPr>
          </a:p>
        </p:txBody>
      </p:sp>
    </p:spTree>
    <p:extLst>
      <p:ext uri="{BB962C8B-B14F-4D97-AF65-F5344CB8AC3E}">
        <p14:creationId xmlns:p14="http://schemas.microsoft.com/office/powerpoint/2010/main" val="2814393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vert="horz" rtlCol="0" anchor="ctr">
            <a:normAutofit/>
            <a:scene3d>
              <a:camera prst="orthographicFront"/>
              <a:lightRig rig="soft" dir="t"/>
            </a:scene3d>
            <a:sp3d prstMaterial="softEdge">
              <a:bevelT w="25400" h="25400"/>
            </a:sp3d>
          </a:bodyPr>
          <a:lstStyle/>
          <a:p>
            <a:r>
              <a:rPr lang="tr-TR" sz="3200" dirty="0">
                <a:solidFill>
                  <a:srgbClr val="C00000"/>
                </a:solidFill>
                <a:latin typeface="Comic Sans MS" pitchFamily="66" charset="0"/>
              </a:rPr>
              <a:t>Bütünsel DPA Sınırlılıkları</a:t>
            </a:r>
          </a:p>
        </p:txBody>
      </p:sp>
      <p:sp>
        <p:nvSpPr>
          <p:cNvPr id="3" name="İçerik Yer Tutucusu 2"/>
          <p:cNvSpPr>
            <a:spLocks noGrp="1"/>
          </p:cNvSpPr>
          <p:nvPr>
            <p:ph idx="1"/>
          </p:nvPr>
        </p:nvSpPr>
        <p:spPr/>
        <p:txBody>
          <a:bodyPr>
            <a:normAutofit/>
          </a:bodyPr>
          <a:lstStyle/>
          <a:p>
            <a:r>
              <a:rPr lang="tr-TR" sz="2400" b="1" dirty="0">
                <a:solidFill>
                  <a:srgbClr val="000099"/>
                </a:solidFill>
                <a:latin typeface="Comic Sans MS" pitchFamily="66" charset="0"/>
              </a:rPr>
              <a:t>Çalışmasında </a:t>
            </a:r>
            <a:r>
              <a:rPr lang="tr-TR" sz="2400" b="1" dirty="0">
                <a:solidFill>
                  <a:schemeClr val="accent2"/>
                </a:solidFill>
                <a:latin typeface="Comic Sans MS" pitchFamily="66" charset="0"/>
              </a:rPr>
              <a:t>farklı eksiklikler </a:t>
            </a:r>
            <a:r>
              <a:rPr lang="tr-TR" sz="2400" b="1" dirty="0">
                <a:solidFill>
                  <a:srgbClr val="000099"/>
                </a:solidFill>
                <a:latin typeface="Comic Sans MS" pitchFamily="66" charset="0"/>
              </a:rPr>
              <a:t>bulunan iki öğrenci </a:t>
            </a:r>
            <a:r>
              <a:rPr lang="tr-TR" sz="2400" b="1" dirty="0">
                <a:solidFill>
                  <a:schemeClr val="accent2"/>
                </a:solidFill>
                <a:latin typeface="Comic Sans MS" pitchFamily="66" charset="0"/>
              </a:rPr>
              <a:t>aynı puanı </a:t>
            </a:r>
            <a:r>
              <a:rPr lang="tr-TR" sz="2400" b="1" dirty="0" smtClean="0">
                <a:solidFill>
                  <a:srgbClr val="000099"/>
                </a:solidFill>
                <a:latin typeface="Comic Sans MS" pitchFamily="66" charset="0"/>
              </a:rPr>
              <a:t>alabilir. </a:t>
            </a:r>
            <a:endParaRPr lang="tr-TR" sz="2400" b="1" dirty="0">
              <a:solidFill>
                <a:srgbClr val="000099"/>
              </a:solidFill>
              <a:latin typeface="Comic Sans MS" pitchFamily="66" charset="0"/>
            </a:endParaRPr>
          </a:p>
          <a:p>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Ayrıntılar belirlenmediğinden puanlama güvenirliği daha </a:t>
            </a:r>
            <a:r>
              <a:rPr lang="tr-TR" sz="2400" b="1" dirty="0" smtClean="0">
                <a:solidFill>
                  <a:srgbClr val="000099"/>
                </a:solidFill>
                <a:latin typeface="Comic Sans MS" pitchFamily="66" charset="0"/>
              </a:rPr>
              <a:t>düşüktür.</a:t>
            </a:r>
            <a:endParaRPr lang="tr-TR" sz="2400" b="1" dirty="0">
              <a:solidFill>
                <a:srgbClr val="000099"/>
              </a:solidFill>
              <a:latin typeface="Comic Sans MS" pitchFamily="66" charset="0"/>
            </a:endParaRPr>
          </a:p>
          <a:p>
            <a:endParaRPr lang="tr-TR" sz="2400" b="1" dirty="0">
              <a:solidFill>
                <a:srgbClr val="000099"/>
              </a:solidFill>
              <a:latin typeface="Comic Sans MS" pitchFamily="66" charset="0"/>
            </a:endParaRPr>
          </a:p>
          <a:p>
            <a:r>
              <a:rPr lang="tr-TR" sz="2400" b="1" dirty="0">
                <a:solidFill>
                  <a:srgbClr val="000099"/>
                </a:solidFill>
                <a:latin typeface="Comic Sans MS" pitchFamily="66" charset="0"/>
              </a:rPr>
              <a:t>Öğrenci bazı performansları yönünden 4 puanlık grubun içine girerken bazı performansları yönünden ise 2 puanlık grubun içine girebilir.</a:t>
            </a:r>
          </a:p>
        </p:txBody>
      </p:sp>
    </p:spTree>
    <p:extLst>
      <p:ext uri="{BB962C8B-B14F-4D97-AF65-F5344CB8AC3E}">
        <p14:creationId xmlns:p14="http://schemas.microsoft.com/office/powerpoint/2010/main" val="1119078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52400"/>
            <a:ext cx="507682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50601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1560" y="24520"/>
            <a:ext cx="7886700" cy="1325563"/>
          </a:xfrm>
        </p:spPr>
        <p:txBody>
          <a:bodyPr>
            <a:normAutofit/>
          </a:bodyPr>
          <a:lstStyle/>
          <a:p>
            <a:r>
              <a:rPr lang="tr-TR" sz="3600" b="1" dirty="0" smtClean="0">
                <a:solidFill>
                  <a:srgbClr val="C00000"/>
                </a:solidFill>
              </a:rPr>
              <a:t>Analitik ve Bütünsel DPA Karşılaştırması </a:t>
            </a:r>
            <a:endParaRPr lang="tr-TR" sz="3600" b="1" dirty="0">
              <a:solidFill>
                <a:srgbClr val="C0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87463982"/>
              </p:ext>
            </p:extLst>
          </p:nvPr>
        </p:nvGraphicFramePr>
        <p:xfrm>
          <a:off x="539552" y="1124744"/>
          <a:ext cx="8280920" cy="5125720"/>
        </p:xfrm>
        <a:graphic>
          <a:graphicData uri="http://schemas.openxmlformats.org/drawingml/2006/table">
            <a:tbl>
              <a:tblPr firstRow="1" bandRow="1">
                <a:tableStyleId>{5C22544A-7EE6-4342-B048-85BDC9FD1C3A}</a:tableStyleId>
              </a:tblPr>
              <a:tblGrid>
                <a:gridCol w="4032448">
                  <a:extLst>
                    <a:ext uri="{9D8B030D-6E8A-4147-A177-3AD203B41FA5}">
                      <a16:colId xmlns="" xmlns:a16="http://schemas.microsoft.com/office/drawing/2014/main" val="4199537430"/>
                    </a:ext>
                  </a:extLst>
                </a:gridCol>
                <a:gridCol w="4248472">
                  <a:extLst>
                    <a:ext uri="{9D8B030D-6E8A-4147-A177-3AD203B41FA5}">
                      <a16:colId xmlns="" xmlns:a16="http://schemas.microsoft.com/office/drawing/2014/main" val="354434453"/>
                    </a:ext>
                  </a:extLst>
                </a:gridCol>
              </a:tblGrid>
              <a:tr h="370840">
                <a:tc>
                  <a:txBody>
                    <a:bodyPr/>
                    <a:lstStyle/>
                    <a:p>
                      <a:r>
                        <a:rPr lang="tr-TR" dirty="0" smtClean="0"/>
                        <a:t>Analitik DPA </a:t>
                      </a:r>
                      <a:endParaRPr lang="tr-TR" dirty="0"/>
                    </a:p>
                  </a:txBody>
                  <a:tcPr marL="68580" marR="68580"/>
                </a:tc>
                <a:tc>
                  <a:txBody>
                    <a:bodyPr/>
                    <a:lstStyle/>
                    <a:p>
                      <a:r>
                        <a:rPr lang="tr-TR" dirty="0" smtClean="0"/>
                        <a:t>Bütünsel DPA </a:t>
                      </a:r>
                      <a:endParaRPr lang="tr-TR" dirty="0"/>
                    </a:p>
                  </a:txBody>
                  <a:tcPr marL="68580" marR="68580"/>
                </a:tc>
                <a:extLst>
                  <a:ext uri="{0D108BD9-81ED-4DB2-BD59-A6C34878D82A}">
                    <a16:rowId xmlns="" xmlns:a16="http://schemas.microsoft.com/office/drawing/2014/main" val="1288294548"/>
                  </a:ext>
                </a:extLst>
              </a:tr>
              <a:tr h="370840">
                <a:tc>
                  <a:txBody>
                    <a:bodyPr/>
                    <a:lstStyle/>
                    <a:p>
                      <a:r>
                        <a:rPr lang="tr-TR" b="1" dirty="0" smtClean="0"/>
                        <a:t>Yapısı:</a:t>
                      </a:r>
                      <a:r>
                        <a:rPr lang="tr-TR" b="1" baseline="0" dirty="0" smtClean="0"/>
                        <a:t> </a:t>
                      </a:r>
                    </a:p>
                    <a:p>
                      <a:r>
                        <a:rPr lang="tr-TR" baseline="0" dirty="0" smtClean="0"/>
                        <a:t>Bir etkinlik parçalarına ayrılır ve her parça bireysel olarak puanlanır. Her parçadan alınan puanların toplamı toplam puanı oluşturur. Daha çok sürece odaklıdır. Öğrencilerin eksik ve güçlü yanlarının belirlenmesinde kullanılır. Öğrencinin gerçekleştirdiği zihinsel sürecin düzeyi hakkında daha ayrıntılı bilgi verir. </a:t>
                      </a:r>
                    </a:p>
                    <a:p>
                      <a:endParaRPr lang="tr-TR" baseline="0" dirty="0" smtClean="0"/>
                    </a:p>
                    <a:p>
                      <a:r>
                        <a:rPr lang="tr-TR" b="1" baseline="0" dirty="0" smtClean="0"/>
                        <a:t>Sınırlılıkları         </a:t>
                      </a:r>
                      <a:r>
                        <a:rPr lang="tr-TR" baseline="0" dirty="0" smtClean="0"/>
                        <a:t>                                    </a:t>
                      </a:r>
                    </a:p>
                    <a:p>
                      <a:r>
                        <a:rPr lang="tr-TR" baseline="0" dirty="0" smtClean="0"/>
                        <a:t>Hazırlanması uzun sürer </a:t>
                      </a:r>
                    </a:p>
                    <a:p>
                      <a:r>
                        <a:rPr lang="tr-TR" baseline="0" dirty="0" smtClean="0"/>
                        <a:t>Puanlaması zaman alır </a:t>
                      </a:r>
                      <a:endParaRPr lang="tr-TR" dirty="0"/>
                    </a:p>
                  </a:txBody>
                  <a:tcPr marL="68580" marR="68580"/>
                </a:tc>
                <a:tc>
                  <a:txBody>
                    <a:bodyPr/>
                    <a:lstStyle/>
                    <a:p>
                      <a:r>
                        <a:rPr lang="tr-TR" b="1" dirty="0" smtClean="0"/>
                        <a:t>Yapısı:</a:t>
                      </a:r>
                      <a:r>
                        <a:rPr lang="tr-TR" b="1" baseline="0" dirty="0" smtClean="0"/>
                        <a:t> </a:t>
                      </a:r>
                    </a:p>
                    <a:p>
                      <a:r>
                        <a:rPr lang="tr-TR" baseline="0" dirty="0" smtClean="0"/>
                        <a:t>Bir etkinliği parçalara ayırmadan bütün olarak puanlar. Bir etkinliğin bileşenleri kendi aralarında çok ilişkili olup parçalarına ayrılamadığı durumlarda kullanılır. Daha çok sonuca odaklıdır. Hızlı puanlamaların gerektiği durumlarda kullanılabilir. Performansı parçalara ayrılmayan ya da tek bir performans boyutunun önemli olduğu ödevlerde kullanılır. </a:t>
                      </a:r>
                    </a:p>
                    <a:p>
                      <a:endParaRPr lang="tr-TR" baseline="0" dirty="0" smtClean="0"/>
                    </a:p>
                    <a:p>
                      <a:r>
                        <a:rPr lang="tr-TR" b="1" baseline="0" dirty="0" smtClean="0"/>
                        <a:t>Sınırlılıkları </a:t>
                      </a:r>
                    </a:p>
                    <a:p>
                      <a:r>
                        <a:rPr lang="tr-TR" baseline="0" dirty="0" smtClean="0"/>
                        <a:t>Farklı davranışlarda başarılı olan iki öğrenci aynı puanı alabilir </a:t>
                      </a:r>
                    </a:p>
                    <a:p>
                      <a:r>
                        <a:rPr lang="tr-TR" baseline="0" dirty="0" smtClean="0"/>
                        <a:t>Öğrencinin güçlü ve zayıf yönlerini belirlemede çok etkili değildir</a:t>
                      </a:r>
                    </a:p>
                    <a:p>
                      <a:r>
                        <a:rPr lang="tr-TR" baseline="0" dirty="0" smtClean="0"/>
                        <a:t>Güvenirlik düzeyi daha düşüktür </a:t>
                      </a:r>
                      <a:endParaRPr lang="tr-TR" dirty="0"/>
                    </a:p>
                  </a:txBody>
                  <a:tcPr marL="68580" marR="68580"/>
                </a:tc>
                <a:extLst>
                  <a:ext uri="{0D108BD9-81ED-4DB2-BD59-A6C34878D82A}">
                    <a16:rowId xmlns="" xmlns:a16="http://schemas.microsoft.com/office/drawing/2014/main" val="3036039397"/>
                  </a:ext>
                </a:extLst>
              </a:tr>
            </a:tbl>
          </a:graphicData>
        </a:graphic>
      </p:graphicFrame>
    </p:spTree>
    <p:extLst>
      <p:ext uri="{BB962C8B-B14F-4D97-AF65-F5344CB8AC3E}">
        <p14:creationId xmlns:p14="http://schemas.microsoft.com/office/powerpoint/2010/main" val="20450984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507288" cy="1143000"/>
          </a:xfrm>
        </p:spPr>
        <p:txBody>
          <a:bodyPr>
            <a:normAutofit/>
          </a:bodyPr>
          <a:lstStyle/>
          <a:p>
            <a:pPr>
              <a:lnSpc>
                <a:spcPct val="90000"/>
              </a:lnSpc>
            </a:pPr>
            <a:r>
              <a:rPr lang="tr-TR" sz="3600" dirty="0">
                <a:solidFill>
                  <a:srgbClr val="C00000"/>
                </a:solidFill>
              </a:rPr>
              <a:t>Akran-Grup ve </a:t>
            </a:r>
            <a:r>
              <a:rPr lang="tr-TR" sz="3600" dirty="0" smtClean="0">
                <a:solidFill>
                  <a:srgbClr val="C00000"/>
                </a:solidFill>
              </a:rPr>
              <a:t>Öz değerlendirmeler</a:t>
            </a:r>
            <a:endParaRPr lang="tr-TR" sz="3600" dirty="0">
              <a:solidFill>
                <a:srgbClr val="C00000"/>
              </a:solidFill>
            </a:endParaRPr>
          </a:p>
        </p:txBody>
      </p:sp>
      <p:sp>
        <p:nvSpPr>
          <p:cNvPr id="3" name="İçerik Yer Tutucusu 2"/>
          <p:cNvSpPr>
            <a:spLocks noGrp="1"/>
          </p:cNvSpPr>
          <p:nvPr>
            <p:ph idx="1"/>
          </p:nvPr>
        </p:nvSpPr>
        <p:spPr>
          <a:xfrm>
            <a:off x="457200" y="1481328"/>
            <a:ext cx="8435280" cy="4525963"/>
          </a:xfrm>
        </p:spPr>
        <p:txBody>
          <a:bodyPr>
            <a:normAutofit/>
          </a:bodyPr>
          <a:lstStyle/>
          <a:p>
            <a:pPr>
              <a:lnSpc>
                <a:spcPct val="90000"/>
              </a:lnSpc>
            </a:pPr>
            <a:r>
              <a:rPr lang="tr-TR" sz="2400" b="1" dirty="0">
                <a:solidFill>
                  <a:srgbClr val="000099"/>
                </a:solidFill>
                <a:latin typeface="Comic Sans MS" pitchFamily="66" charset="0"/>
              </a:rPr>
              <a:t>Performans dayanaklı etkinliklerde öğretmen merkezli değerlendirmelerin yanı sıra öğrencilerin değerlendirme sürecine katıldıkları yöntemlere de başvurulmalıdır. </a:t>
            </a:r>
          </a:p>
          <a:p>
            <a:pPr marL="109728" indent="0">
              <a:lnSpc>
                <a:spcPct val="90000"/>
              </a:lnSpc>
              <a:buNone/>
            </a:pPr>
            <a:endParaRPr lang="tr-TR" sz="2400" b="1" dirty="0" smtClean="0">
              <a:solidFill>
                <a:srgbClr val="000099"/>
              </a:solidFill>
              <a:latin typeface="Comic Sans MS" pitchFamily="66" charset="0"/>
            </a:endParaRPr>
          </a:p>
          <a:p>
            <a:pPr marL="109728" indent="0">
              <a:lnSpc>
                <a:spcPct val="90000"/>
              </a:lnSpc>
              <a:buNone/>
            </a:pPr>
            <a:r>
              <a:rPr lang="tr-TR" sz="2400" b="1" dirty="0" smtClean="0">
                <a:solidFill>
                  <a:srgbClr val="000099"/>
                </a:solidFill>
                <a:latin typeface="Comic Sans MS" pitchFamily="66" charset="0"/>
              </a:rPr>
              <a:t>Bu </a:t>
            </a:r>
            <a:r>
              <a:rPr lang="tr-TR" sz="2400" b="1" dirty="0">
                <a:solidFill>
                  <a:srgbClr val="000099"/>
                </a:solidFill>
                <a:latin typeface="Comic Sans MS" pitchFamily="66" charset="0"/>
              </a:rPr>
              <a:t>yöntemler:</a:t>
            </a:r>
          </a:p>
          <a:p>
            <a:pPr>
              <a:lnSpc>
                <a:spcPct val="90000"/>
              </a:lnSpc>
            </a:pPr>
            <a:r>
              <a:rPr lang="tr-TR" sz="2400" b="1" dirty="0">
                <a:solidFill>
                  <a:srgbClr val="000099"/>
                </a:solidFill>
                <a:latin typeface="Comic Sans MS" pitchFamily="66" charset="0"/>
              </a:rPr>
              <a:t>öğrencinin arkadaşının performansını değerlendirmesi </a:t>
            </a:r>
            <a:r>
              <a:rPr lang="tr-TR" sz="2400" b="1" dirty="0">
                <a:solidFill>
                  <a:srgbClr val="C00000"/>
                </a:solidFill>
                <a:latin typeface="Comic Sans MS" pitchFamily="66" charset="0"/>
              </a:rPr>
              <a:t>(akran değerlendirme)</a:t>
            </a:r>
          </a:p>
          <a:p>
            <a:pPr>
              <a:lnSpc>
                <a:spcPct val="90000"/>
              </a:lnSpc>
            </a:pPr>
            <a:r>
              <a:rPr lang="tr-TR" sz="2400" b="1" dirty="0">
                <a:solidFill>
                  <a:srgbClr val="C00000"/>
                </a:solidFill>
                <a:latin typeface="Comic Sans MS" pitchFamily="66" charset="0"/>
              </a:rPr>
              <a:t>grup üyelerinin</a:t>
            </a:r>
            <a:r>
              <a:rPr lang="tr-TR" sz="2400" b="1" dirty="0">
                <a:solidFill>
                  <a:srgbClr val="000099"/>
                </a:solidFill>
                <a:latin typeface="Comic Sans MS" pitchFamily="66" charset="0"/>
              </a:rPr>
              <a:t> çalışmalarını </a:t>
            </a:r>
            <a:r>
              <a:rPr lang="tr-TR" sz="2400" b="1" dirty="0">
                <a:solidFill>
                  <a:srgbClr val="C00000"/>
                </a:solidFill>
                <a:latin typeface="Comic Sans MS" pitchFamily="66" charset="0"/>
              </a:rPr>
              <a:t>değerlendirmesi </a:t>
            </a:r>
          </a:p>
          <a:p>
            <a:pPr>
              <a:lnSpc>
                <a:spcPct val="90000"/>
              </a:lnSpc>
            </a:pPr>
            <a:r>
              <a:rPr lang="tr-TR" sz="2400" b="1" dirty="0">
                <a:solidFill>
                  <a:srgbClr val="000099"/>
                </a:solidFill>
                <a:latin typeface="Comic Sans MS" pitchFamily="66" charset="0"/>
              </a:rPr>
              <a:t>öğrencinin kendini değerlendirmesi </a:t>
            </a:r>
            <a:r>
              <a:rPr lang="tr-TR" sz="2400" b="1" dirty="0" smtClean="0">
                <a:solidFill>
                  <a:srgbClr val="C00000"/>
                </a:solidFill>
                <a:latin typeface="Comic Sans MS" pitchFamily="66" charset="0"/>
              </a:rPr>
              <a:t>(</a:t>
            </a:r>
            <a:r>
              <a:rPr lang="tr-TR" sz="2400" b="1" dirty="0">
                <a:solidFill>
                  <a:srgbClr val="C00000"/>
                </a:solidFill>
                <a:latin typeface="Comic Sans MS" pitchFamily="66" charset="0"/>
              </a:rPr>
              <a:t>öz değerlendirme)</a:t>
            </a:r>
          </a:p>
          <a:p>
            <a:pPr marL="109728" indent="0">
              <a:lnSpc>
                <a:spcPct val="90000"/>
              </a:lnSpc>
              <a:buNone/>
            </a:pPr>
            <a:r>
              <a:rPr lang="tr-TR" sz="2400" b="1" dirty="0">
                <a:solidFill>
                  <a:srgbClr val="000099"/>
                </a:solidFill>
                <a:latin typeface="Comic Sans MS" pitchFamily="66" charset="0"/>
              </a:rPr>
              <a:t>biçiminde olabilir. </a:t>
            </a:r>
          </a:p>
        </p:txBody>
      </p:sp>
    </p:spTree>
    <p:extLst>
      <p:ext uri="{BB962C8B-B14F-4D97-AF65-F5344CB8AC3E}">
        <p14:creationId xmlns:p14="http://schemas.microsoft.com/office/powerpoint/2010/main" val="10834567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smtClean="0">
                <a:solidFill>
                  <a:srgbClr val="C00000"/>
                </a:solidFill>
              </a:rPr>
              <a:t>Öz değerlendirme </a:t>
            </a:r>
            <a:endParaRPr lang="tr-TR" sz="3600" dirty="0">
              <a:solidFill>
                <a:srgbClr val="C00000"/>
              </a:solidFill>
            </a:endParaRPr>
          </a:p>
        </p:txBody>
      </p:sp>
      <p:sp>
        <p:nvSpPr>
          <p:cNvPr id="3" name="İçerik Yer Tutucusu 2"/>
          <p:cNvSpPr>
            <a:spLocks noGrp="1"/>
          </p:cNvSpPr>
          <p:nvPr>
            <p:ph idx="1"/>
          </p:nvPr>
        </p:nvSpPr>
        <p:spPr>
          <a:xfrm>
            <a:off x="503040" y="1484784"/>
            <a:ext cx="8640960" cy="4525963"/>
          </a:xfrm>
        </p:spPr>
        <p:txBody>
          <a:bodyPr>
            <a:normAutofit lnSpcReduction="10000"/>
          </a:bodyPr>
          <a:lstStyle/>
          <a:p>
            <a:r>
              <a:rPr lang="tr-TR" sz="2600" b="1" dirty="0">
                <a:solidFill>
                  <a:srgbClr val="000099"/>
                </a:solidFill>
                <a:latin typeface="Comic Sans MS" pitchFamily="66" charset="0"/>
              </a:rPr>
              <a:t>Öğrencinin önceden belirlenen ölçütlere göre</a:t>
            </a:r>
            <a:r>
              <a:rPr lang="tr-TR" sz="2600" b="1" dirty="0">
                <a:solidFill>
                  <a:srgbClr val="C00000"/>
                </a:solidFill>
                <a:latin typeface="Comic Sans MS" pitchFamily="66" charset="0"/>
              </a:rPr>
              <a:t> kendi performansını değerlendirmesidir</a:t>
            </a:r>
            <a:r>
              <a:rPr lang="tr-TR" sz="2600" b="1" dirty="0">
                <a:solidFill>
                  <a:srgbClr val="000099"/>
                </a:solidFill>
                <a:latin typeface="Comic Sans MS" pitchFamily="66" charset="0"/>
              </a:rPr>
              <a:t>.</a:t>
            </a:r>
          </a:p>
          <a:p>
            <a:endParaRPr lang="tr-TR" sz="2600" b="1" dirty="0" smtClean="0">
              <a:solidFill>
                <a:srgbClr val="000099"/>
              </a:solidFill>
              <a:latin typeface="Comic Sans MS" pitchFamily="66" charset="0"/>
            </a:endParaRPr>
          </a:p>
          <a:p>
            <a:r>
              <a:rPr lang="tr-TR" sz="2600" b="1" dirty="0" smtClean="0">
                <a:solidFill>
                  <a:srgbClr val="000099"/>
                </a:solidFill>
                <a:latin typeface="Comic Sans MS" pitchFamily="66" charset="0"/>
              </a:rPr>
              <a:t>Öğrencilerin </a:t>
            </a:r>
            <a:r>
              <a:rPr lang="tr-TR" sz="2600" b="1" dirty="0">
                <a:solidFill>
                  <a:srgbClr val="000099"/>
                </a:solidFill>
                <a:latin typeface="Comic Sans MS" pitchFamily="66" charset="0"/>
              </a:rPr>
              <a:t>kendi özelliklerini keşfetmesine yardımcı olan, kendi </a:t>
            </a:r>
            <a:r>
              <a:rPr lang="tr-TR" sz="2600" b="1" dirty="0">
                <a:solidFill>
                  <a:srgbClr val="C00000"/>
                </a:solidFill>
                <a:latin typeface="Comic Sans MS" pitchFamily="66" charset="0"/>
              </a:rPr>
              <a:t>güçlü ve zayıf önlerini betimleme</a:t>
            </a:r>
            <a:r>
              <a:rPr lang="tr-TR" sz="2600" b="1" dirty="0">
                <a:solidFill>
                  <a:srgbClr val="000099"/>
                </a:solidFill>
                <a:latin typeface="Comic Sans MS" pitchFamily="66" charset="0"/>
              </a:rPr>
              <a:t> fırsatı veren bir yöntemdir</a:t>
            </a:r>
            <a:r>
              <a:rPr lang="tr-TR" sz="2600" b="1" dirty="0" smtClean="0">
                <a:solidFill>
                  <a:srgbClr val="000099"/>
                </a:solidFill>
                <a:latin typeface="Comic Sans MS" pitchFamily="66" charset="0"/>
              </a:rPr>
              <a:t>.</a:t>
            </a:r>
          </a:p>
          <a:p>
            <a:endParaRPr lang="tr-TR" sz="2600" b="1" dirty="0">
              <a:solidFill>
                <a:srgbClr val="000099"/>
              </a:solidFill>
              <a:latin typeface="Comic Sans MS" pitchFamily="66" charset="0"/>
            </a:endParaRPr>
          </a:p>
          <a:p>
            <a:r>
              <a:rPr lang="tr-TR" sz="2600" b="1" dirty="0">
                <a:solidFill>
                  <a:srgbClr val="C00000"/>
                </a:solidFill>
                <a:latin typeface="Comic Sans MS" pitchFamily="66" charset="0"/>
              </a:rPr>
              <a:t>«Nasıl yaptım?» , «Nasıl daha iyi olurum?» , «Ne öğrendim?» </a:t>
            </a:r>
            <a:endParaRPr lang="tr-TR" sz="2600" b="1" dirty="0" smtClean="0">
              <a:solidFill>
                <a:srgbClr val="C00000"/>
              </a:solidFill>
              <a:latin typeface="Comic Sans MS" pitchFamily="66" charset="0"/>
            </a:endParaRPr>
          </a:p>
          <a:p>
            <a:pPr marL="109728" indent="0">
              <a:buNone/>
            </a:pP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Öğrencinin yaptığı işe karşı </a:t>
            </a:r>
            <a:r>
              <a:rPr lang="tr-TR" sz="2600" b="1" dirty="0">
                <a:solidFill>
                  <a:srgbClr val="C00000"/>
                </a:solidFill>
                <a:latin typeface="Comic Sans MS" pitchFamily="66" charset="0"/>
              </a:rPr>
              <a:t>farkındalığını </a:t>
            </a:r>
            <a:r>
              <a:rPr lang="tr-TR" sz="2600" b="1" dirty="0" smtClean="0">
                <a:solidFill>
                  <a:srgbClr val="C00000"/>
                </a:solidFill>
                <a:latin typeface="Comic Sans MS" pitchFamily="66" charset="0"/>
              </a:rPr>
              <a:t>artırır</a:t>
            </a:r>
            <a:r>
              <a:rPr lang="tr-TR" sz="2600" b="1" dirty="0" smtClean="0">
                <a:solidFill>
                  <a:srgbClr val="000099"/>
                </a:solidFill>
                <a:latin typeface="Comic Sans MS" pitchFamily="66" charset="0"/>
              </a:rPr>
              <a:t>. </a:t>
            </a:r>
            <a:endParaRPr lang="tr-TR" sz="2600" b="1" dirty="0">
              <a:solidFill>
                <a:srgbClr val="000099"/>
              </a:solidFill>
              <a:latin typeface="Comic Sans MS" pitchFamily="66" charset="0"/>
            </a:endParaRPr>
          </a:p>
          <a:p>
            <a:endParaRPr lang="tr-TR" sz="2600" b="1" dirty="0" smtClean="0">
              <a:solidFill>
                <a:srgbClr val="000099"/>
              </a:solidFill>
              <a:latin typeface="Comic Sans MS" pitchFamily="66" charset="0"/>
            </a:endParaRPr>
          </a:p>
          <a:p>
            <a:endParaRPr lang="tr-TR" sz="2600" b="1" dirty="0">
              <a:solidFill>
                <a:srgbClr val="000099"/>
              </a:solidFill>
              <a:latin typeface="Comic Sans MS" pitchFamily="66" charset="0"/>
            </a:endParaRPr>
          </a:p>
          <a:p>
            <a:endParaRPr lang="tr-TR" sz="2600" b="1" dirty="0">
              <a:solidFill>
                <a:srgbClr val="000099"/>
              </a:solidFill>
              <a:latin typeface="Comic Sans MS" pitchFamily="66" charset="0"/>
            </a:endParaRPr>
          </a:p>
          <a:p>
            <a:pPr marL="109728" indent="0">
              <a:buNone/>
            </a:pPr>
            <a:endParaRPr lang="tr-TR" dirty="0"/>
          </a:p>
        </p:txBody>
      </p:sp>
    </p:spTree>
    <p:extLst>
      <p:ext uri="{BB962C8B-B14F-4D97-AF65-F5344CB8AC3E}">
        <p14:creationId xmlns:p14="http://schemas.microsoft.com/office/powerpoint/2010/main" val="40359863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109728" indent="0">
              <a:buNone/>
            </a:pPr>
            <a:r>
              <a:rPr lang="tr-TR" sz="2600" b="1" dirty="0" smtClean="0">
                <a:solidFill>
                  <a:srgbClr val="000099"/>
                </a:solidFill>
                <a:latin typeface="Comic Sans MS" pitchFamily="66" charset="0"/>
              </a:rPr>
              <a:t>Öğrenciler,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Kendilerine nesnel bir gözle bakmayı </a:t>
            </a:r>
            <a:r>
              <a:rPr lang="tr-TR" sz="2600" b="1" dirty="0" smtClean="0">
                <a:solidFill>
                  <a:srgbClr val="000099"/>
                </a:solidFill>
                <a:latin typeface="Comic Sans MS" pitchFamily="66" charset="0"/>
              </a:rPr>
              <a:t>öğrenirler.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Olaylara farklı açılardan bakıp </a:t>
            </a:r>
            <a:r>
              <a:rPr lang="tr-TR" sz="2600" b="1" dirty="0" smtClean="0">
                <a:solidFill>
                  <a:srgbClr val="000099"/>
                </a:solidFill>
                <a:latin typeface="Comic Sans MS" pitchFamily="66" charset="0"/>
              </a:rPr>
              <a:t>eleştirebilirler.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Güçlü ve zayıf yönlerinin farkına </a:t>
            </a:r>
            <a:r>
              <a:rPr lang="tr-TR" sz="2600" b="1" dirty="0" smtClean="0">
                <a:solidFill>
                  <a:srgbClr val="000099"/>
                </a:solidFill>
                <a:latin typeface="Comic Sans MS" pitchFamily="66" charset="0"/>
              </a:rPr>
              <a:t>varırlar.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Öğrenme sürecine daha çok </a:t>
            </a:r>
            <a:r>
              <a:rPr lang="tr-TR" sz="2600" b="1" dirty="0" smtClean="0">
                <a:solidFill>
                  <a:srgbClr val="000099"/>
                </a:solidFill>
                <a:latin typeface="Comic Sans MS" pitchFamily="66" charset="0"/>
              </a:rPr>
              <a:t>katılırlar.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Karar verme, eleştirel düşünme, sorun çözme gibi çeşitli üst düzey düşünme güçlerini </a:t>
            </a:r>
            <a:r>
              <a:rPr lang="tr-TR" sz="2600" b="1" dirty="0" smtClean="0">
                <a:solidFill>
                  <a:srgbClr val="000099"/>
                </a:solidFill>
                <a:latin typeface="Comic Sans MS" pitchFamily="66" charset="0"/>
              </a:rPr>
              <a:t>geliştirirler.</a:t>
            </a:r>
            <a:endParaRPr lang="tr-TR" sz="2600" b="1" dirty="0">
              <a:solidFill>
                <a:srgbClr val="000099"/>
              </a:solidFill>
              <a:latin typeface="Comic Sans MS" pitchFamily="66" charset="0"/>
            </a:endParaRPr>
          </a:p>
          <a:p>
            <a:r>
              <a:rPr lang="tr-TR" sz="2600" b="1" dirty="0">
                <a:solidFill>
                  <a:srgbClr val="000099"/>
                </a:solidFill>
                <a:latin typeface="Comic Sans MS" pitchFamily="66" charset="0"/>
              </a:rPr>
              <a:t>Öğrenmeye karşı ilgi ve güdüsünü artırarak akademik başarılarını </a:t>
            </a:r>
            <a:r>
              <a:rPr lang="tr-TR" sz="2600" b="1" dirty="0" smtClean="0">
                <a:solidFill>
                  <a:srgbClr val="000099"/>
                </a:solidFill>
                <a:latin typeface="Comic Sans MS" pitchFamily="66" charset="0"/>
              </a:rPr>
              <a:t>yükseltirler.</a:t>
            </a:r>
            <a:endParaRPr lang="tr-TR" sz="2600" b="1" dirty="0">
              <a:solidFill>
                <a:srgbClr val="000099"/>
              </a:solidFill>
              <a:latin typeface="Comic Sans MS" pitchFamily="66" charset="0"/>
            </a:endParaRPr>
          </a:p>
        </p:txBody>
      </p:sp>
      <p:sp>
        <p:nvSpPr>
          <p:cNvPr id="5" name="Unvan 1"/>
          <p:cNvSpPr>
            <a:spLocks noGrp="1"/>
          </p:cNvSpPr>
          <p:nvPr>
            <p:ph type="title"/>
          </p:nvPr>
        </p:nvSpPr>
        <p:spPr>
          <a:xfrm>
            <a:off x="457200" y="274638"/>
            <a:ext cx="8229600" cy="1143000"/>
          </a:xfrm>
        </p:spPr>
        <p:txBody>
          <a:bodyPr>
            <a:normAutofit/>
          </a:bodyPr>
          <a:lstStyle/>
          <a:p>
            <a:pPr>
              <a:lnSpc>
                <a:spcPct val="90000"/>
              </a:lnSpc>
            </a:pPr>
            <a:r>
              <a:rPr lang="tr-TR" sz="3600" dirty="0" smtClean="0">
                <a:solidFill>
                  <a:srgbClr val="C00000"/>
                </a:solidFill>
              </a:rPr>
              <a:t>Öz değerlendirme </a:t>
            </a:r>
            <a:endParaRPr lang="tr-TR" sz="3600" dirty="0">
              <a:solidFill>
                <a:srgbClr val="C00000"/>
              </a:solidFill>
            </a:endParaRPr>
          </a:p>
        </p:txBody>
      </p:sp>
    </p:spTree>
    <p:extLst>
      <p:ext uri="{BB962C8B-B14F-4D97-AF65-F5344CB8AC3E}">
        <p14:creationId xmlns:p14="http://schemas.microsoft.com/office/powerpoint/2010/main" val="442497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95536" y="260648"/>
            <a:ext cx="8229600" cy="1143000"/>
          </a:xfrm>
        </p:spPr>
        <p:txBody>
          <a:bodyPr/>
          <a:lstStyle/>
          <a:p>
            <a:r>
              <a:rPr lang="tr-TR" dirty="0" smtClean="0">
                <a:solidFill>
                  <a:srgbClr val="C00000"/>
                </a:solidFill>
              </a:rPr>
              <a:t>Örnek </a:t>
            </a:r>
            <a:endParaRPr lang="tr-TR" dirty="0">
              <a:solidFill>
                <a:srgbClr val="C00000"/>
              </a:solidFill>
            </a:endParaRPr>
          </a:p>
        </p:txBody>
      </p:sp>
      <p:pic>
        <p:nvPicPr>
          <p:cNvPr id="4" name="Picture 7"/>
          <p:cNvPicPr>
            <a:picLocks noGrp="1" noChangeAspect="1" noChangeArrowheads="1"/>
          </p:cNvPicPr>
          <p:nvPr>
            <p:ph idx="1"/>
          </p:nvPr>
        </p:nvPicPr>
        <p:blipFill>
          <a:blip r:embed="rId2" cstate="print"/>
          <a:srcRect l="26939" t="14583" r="26208" b="13541"/>
          <a:stretch>
            <a:fillRect/>
          </a:stretch>
        </p:blipFill>
        <p:spPr bwMode="auto">
          <a:xfrm>
            <a:off x="1691680" y="1052736"/>
            <a:ext cx="6723489" cy="5472608"/>
          </a:xfrm>
          <a:prstGeom prst="rect">
            <a:avLst/>
          </a:prstGeom>
          <a:noFill/>
          <a:ln w="9525">
            <a:noFill/>
            <a:miter lim="800000"/>
            <a:headEnd/>
            <a:tailEnd/>
          </a:ln>
        </p:spPr>
      </p:pic>
    </p:spTree>
    <p:extLst>
      <p:ext uri="{BB962C8B-B14F-4D97-AF65-F5344CB8AC3E}">
        <p14:creationId xmlns:p14="http://schemas.microsoft.com/office/powerpoint/2010/main" val="42628150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smtClean="0">
                <a:solidFill>
                  <a:srgbClr val="C00000"/>
                </a:solidFill>
              </a:rPr>
              <a:t>Akran-Grup </a:t>
            </a:r>
            <a:r>
              <a:rPr lang="tr-TR" sz="3600" dirty="0">
                <a:solidFill>
                  <a:srgbClr val="C00000"/>
                </a:solidFill>
              </a:rPr>
              <a:t>Değerlendirme </a:t>
            </a:r>
          </a:p>
        </p:txBody>
      </p:sp>
      <p:sp>
        <p:nvSpPr>
          <p:cNvPr id="3" name="İçerik Yer Tutucusu 2"/>
          <p:cNvSpPr>
            <a:spLocks noGrp="1"/>
          </p:cNvSpPr>
          <p:nvPr>
            <p:ph idx="1"/>
          </p:nvPr>
        </p:nvSpPr>
        <p:spPr/>
        <p:txBody>
          <a:bodyPr>
            <a:normAutofit fontScale="92500" lnSpcReduction="20000"/>
          </a:bodyPr>
          <a:lstStyle/>
          <a:p>
            <a:pPr marL="109728" indent="0">
              <a:buNone/>
            </a:pPr>
            <a:r>
              <a:rPr lang="tr-TR" sz="2800" b="1" dirty="0">
                <a:solidFill>
                  <a:srgbClr val="C00000"/>
                </a:solidFill>
                <a:latin typeface="Comic Sans MS" pitchFamily="66" charset="0"/>
              </a:rPr>
              <a:t>Avantajları </a:t>
            </a:r>
          </a:p>
          <a:p>
            <a:r>
              <a:rPr lang="tr-TR" sz="2800" b="1" dirty="0">
                <a:solidFill>
                  <a:srgbClr val="000099"/>
                </a:solidFill>
                <a:latin typeface="Comic Sans MS" pitchFamily="66" charset="0"/>
              </a:rPr>
              <a:t>Öğrencilere çalışmaları hakkında ayrıntılı geribildirim verir.</a:t>
            </a:r>
          </a:p>
          <a:p>
            <a:r>
              <a:rPr lang="tr-TR" sz="2800" b="1" dirty="0">
                <a:solidFill>
                  <a:srgbClr val="000099"/>
                </a:solidFill>
                <a:latin typeface="Comic Sans MS" pitchFamily="66" charset="0"/>
              </a:rPr>
              <a:t>Öğrencilerin çalışmalara eleştirel gözle bakmalarını sağlar.</a:t>
            </a:r>
          </a:p>
          <a:p>
            <a:r>
              <a:rPr lang="tr-TR" sz="2800" b="1" dirty="0">
                <a:solidFill>
                  <a:srgbClr val="000099"/>
                </a:solidFill>
                <a:latin typeface="Comic Sans MS" pitchFamily="66" charset="0"/>
              </a:rPr>
              <a:t>Benzer çalışmaları ayrıntılı görme fırsatı verir.</a:t>
            </a:r>
          </a:p>
          <a:p>
            <a:r>
              <a:rPr lang="tr-TR" sz="2800" b="1" dirty="0">
                <a:solidFill>
                  <a:srgbClr val="000099"/>
                </a:solidFill>
                <a:latin typeface="Comic Sans MS" pitchFamily="66" charset="0"/>
              </a:rPr>
              <a:t>Öğrenciyi öğrenme sürecinin değerlendirilmesine yönlendirir.</a:t>
            </a:r>
          </a:p>
          <a:p>
            <a:pPr marL="109728" indent="0">
              <a:buNone/>
            </a:pPr>
            <a:r>
              <a:rPr lang="tr-TR" sz="2800" b="1" dirty="0">
                <a:solidFill>
                  <a:srgbClr val="C00000"/>
                </a:solidFill>
                <a:latin typeface="Comic Sans MS" pitchFamily="66" charset="0"/>
              </a:rPr>
              <a:t>Sınırlılıkları</a:t>
            </a:r>
          </a:p>
          <a:p>
            <a:r>
              <a:rPr lang="tr-TR" sz="2800" b="1" dirty="0">
                <a:solidFill>
                  <a:srgbClr val="000099"/>
                </a:solidFill>
                <a:latin typeface="Comic Sans MS" pitchFamily="66" charset="0"/>
              </a:rPr>
              <a:t>Öğrencilerin arkadaşlarını nesnel olarak değerlendirememesi,</a:t>
            </a:r>
          </a:p>
          <a:p>
            <a:r>
              <a:rPr lang="tr-TR" sz="2800" b="1" dirty="0">
                <a:solidFill>
                  <a:srgbClr val="000099"/>
                </a:solidFill>
                <a:latin typeface="Comic Sans MS" pitchFamily="66" charset="0"/>
              </a:rPr>
              <a:t>Geçerlilik ve güvenilirlik sorunları.</a:t>
            </a:r>
          </a:p>
          <a:p>
            <a:endParaRPr lang="tr-TR" dirty="0" smtClean="0"/>
          </a:p>
          <a:p>
            <a:endParaRPr lang="tr-TR" dirty="0"/>
          </a:p>
        </p:txBody>
      </p:sp>
    </p:spTree>
    <p:extLst>
      <p:ext uri="{BB962C8B-B14F-4D97-AF65-F5344CB8AC3E}">
        <p14:creationId xmlns:p14="http://schemas.microsoft.com/office/powerpoint/2010/main" val="41734515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0648"/>
            <a:ext cx="5673997" cy="572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5152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ChangeArrowheads="1"/>
          </p:cNvSpPr>
          <p:nvPr/>
        </p:nvSpPr>
        <p:spPr bwMode="auto">
          <a:xfrm>
            <a:off x="539552" y="2406801"/>
            <a:ext cx="828092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tr-TR" altLang="tr-TR" sz="2800" b="1" dirty="0" smtClean="0">
                <a:solidFill>
                  <a:srgbClr val="000099"/>
                </a:solidFill>
                <a:latin typeface="Comic Sans MS" pitchFamily="66" charset="0"/>
              </a:rPr>
              <a:t>Bireysel Gelişim Dosyası Değerlendirme</a:t>
            </a:r>
          </a:p>
          <a:p>
            <a:pPr algn="ctr"/>
            <a:r>
              <a:rPr lang="tr-TR" altLang="tr-TR" sz="2800" b="1" dirty="0" smtClean="0">
                <a:solidFill>
                  <a:srgbClr val="C00000"/>
                </a:solidFill>
                <a:latin typeface="Comic Sans MS" pitchFamily="66" charset="0"/>
              </a:rPr>
              <a:t>(</a:t>
            </a:r>
            <a:r>
              <a:rPr lang="tr-TR" altLang="tr-TR" sz="2800" b="1" dirty="0" err="1" smtClean="0">
                <a:solidFill>
                  <a:srgbClr val="C00000"/>
                </a:solidFill>
                <a:latin typeface="Comic Sans MS" pitchFamily="66" charset="0"/>
              </a:rPr>
              <a:t>Porfolio</a:t>
            </a:r>
            <a:r>
              <a:rPr lang="tr-TR" altLang="tr-TR" sz="2800" b="1" dirty="0" smtClean="0">
                <a:solidFill>
                  <a:srgbClr val="C00000"/>
                </a:solidFill>
                <a:latin typeface="Comic Sans MS" pitchFamily="66" charset="0"/>
              </a:rPr>
              <a:t> </a:t>
            </a:r>
            <a:r>
              <a:rPr lang="tr-TR" altLang="tr-TR" sz="2800" b="1" dirty="0" err="1" smtClean="0">
                <a:solidFill>
                  <a:srgbClr val="C00000"/>
                </a:solidFill>
                <a:latin typeface="Comic Sans MS" pitchFamily="66" charset="0"/>
              </a:rPr>
              <a:t>Based</a:t>
            </a:r>
            <a:r>
              <a:rPr lang="tr-TR" altLang="tr-TR" sz="2800" b="1" dirty="0" smtClean="0">
                <a:solidFill>
                  <a:srgbClr val="C00000"/>
                </a:solidFill>
                <a:latin typeface="Comic Sans MS" pitchFamily="66" charset="0"/>
              </a:rPr>
              <a:t> </a:t>
            </a:r>
            <a:r>
              <a:rPr lang="tr-TR" altLang="tr-TR" sz="2800" b="1" dirty="0" err="1" smtClean="0">
                <a:solidFill>
                  <a:srgbClr val="C00000"/>
                </a:solidFill>
                <a:latin typeface="Comic Sans MS" pitchFamily="66" charset="0"/>
              </a:rPr>
              <a:t>Assesment</a:t>
            </a:r>
            <a:r>
              <a:rPr lang="tr-TR" altLang="tr-TR" sz="2800" b="1" dirty="0" smtClean="0">
                <a:solidFill>
                  <a:srgbClr val="C00000"/>
                </a:solidFill>
                <a:latin typeface="Comic Sans MS" pitchFamily="66" charset="0"/>
              </a:rPr>
              <a:t>, </a:t>
            </a:r>
          </a:p>
          <a:p>
            <a:pPr algn="ctr"/>
            <a:r>
              <a:rPr lang="tr-TR" altLang="tr-TR" sz="2800" b="1" dirty="0" err="1" smtClean="0">
                <a:solidFill>
                  <a:srgbClr val="C00000"/>
                </a:solidFill>
                <a:latin typeface="Comic Sans MS" pitchFamily="66" charset="0"/>
              </a:rPr>
              <a:t>Porfolio</a:t>
            </a:r>
            <a:r>
              <a:rPr lang="tr-TR" altLang="tr-TR" sz="2800" b="1" dirty="0" smtClean="0">
                <a:solidFill>
                  <a:srgbClr val="C00000"/>
                </a:solidFill>
                <a:latin typeface="Comic Sans MS" pitchFamily="66" charset="0"/>
              </a:rPr>
              <a:t> </a:t>
            </a:r>
            <a:r>
              <a:rPr lang="tr-TR" altLang="tr-TR" sz="2800" b="1" dirty="0" err="1" smtClean="0">
                <a:solidFill>
                  <a:srgbClr val="C00000"/>
                </a:solidFill>
                <a:latin typeface="Comic Sans MS" pitchFamily="66" charset="0"/>
              </a:rPr>
              <a:t>Assesment</a:t>
            </a:r>
            <a:r>
              <a:rPr lang="tr-TR" altLang="tr-TR" sz="2800" b="1" dirty="0" smtClean="0">
                <a:solidFill>
                  <a:srgbClr val="C00000"/>
                </a:solidFill>
                <a:latin typeface="Comic Sans MS" pitchFamily="66" charset="0"/>
              </a:rPr>
              <a:t>) </a:t>
            </a:r>
            <a:endParaRPr lang="tr-TR" altLang="tr-TR" sz="2800" b="1" dirty="0">
              <a:solidFill>
                <a:srgbClr val="C00000"/>
              </a:solidFill>
              <a:latin typeface="Comic Sans MS" pitchFamily="66" charset="0"/>
            </a:endParaRPr>
          </a:p>
        </p:txBody>
      </p:sp>
    </p:spTree>
    <p:extLst>
      <p:ext uri="{BB962C8B-B14F-4D97-AF65-F5344CB8AC3E}">
        <p14:creationId xmlns:p14="http://schemas.microsoft.com/office/powerpoint/2010/main" val="3638078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600" dirty="0" err="1" smtClean="0">
                <a:solidFill>
                  <a:srgbClr val="C00000"/>
                </a:solidFill>
              </a:rPr>
              <a:t>Portfolyo</a:t>
            </a:r>
            <a:r>
              <a:rPr lang="tr-TR" sz="3600" dirty="0" smtClean="0">
                <a:solidFill>
                  <a:srgbClr val="C00000"/>
                </a:solidFill>
              </a:rPr>
              <a:t> Değerlendirme</a:t>
            </a:r>
            <a:endParaRPr lang="tr-TR" sz="3600" dirty="0">
              <a:solidFill>
                <a:srgbClr val="C00000"/>
              </a:solidFill>
            </a:endParaRPr>
          </a:p>
        </p:txBody>
      </p:sp>
      <p:sp>
        <p:nvSpPr>
          <p:cNvPr id="3" name="İçerik Yer Tutucusu 2"/>
          <p:cNvSpPr>
            <a:spLocks noGrp="1"/>
          </p:cNvSpPr>
          <p:nvPr>
            <p:ph idx="1"/>
          </p:nvPr>
        </p:nvSpPr>
        <p:spPr>
          <a:xfrm>
            <a:off x="395536" y="1556792"/>
            <a:ext cx="8245424" cy="4464496"/>
          </a:xfrm>
        </p:spPr>
        <p:txBody>
          <a:bodyPr>
            <a:normAutofit/>
          </a:bodyPr>
          <a:lstStyle/>
          <a:p>
            <a:pPr marL="109728" indent="0">
              <a:buNone/>
            </a:pPr>
            <a:r>
              <a:rPr lang="tr-TR" sz="2600" b="1" dirty="0" smtClean="0">
                <a:solidFill>
                  <a:srgbClr val="000099"/>
                </a:solidFill>
                <a:latin typeface="Comic Sans MS" pitchFamily="66" charset="0"/>
              </a:rPr>
              <a:t>Öğrencilerin belirli bir zaman periyodunda belirli bir amaca yönelik gösterdikleri performans, gelişim, çaba ve ürünlerin bir arada bulunduğu dosyaya </a:t>
            </a:r>
            <a:r>
              <a:rPr lang="tr-TR" sz="2600" b="1" dirty="0" err="1" smtClean="0">
                <a:solidFill>
                  <a:srgbClr val="C00000"/>
                </a:solidFill>
                <a:latin typeface="Comic Sans MS" pitchFamily="66" charset="0"/>
              </a:rPr>
              <a:t>portfolyo</a:t>
            </a:r>
            <a:r>
              <a:rPr lang="tr-TR" sz="2600" b="1" dirty="0" smtClean="0">
                <a:solidFill>
                  <a:srgbClr val="C00000"/>
                </a:solidFill>
                <a:latin typeface="Comic Sans MS" pitchFamily="66" charset="0"/>
              </a:rPr>
              <a:t> </a:t>
            </a:r>
            <a:r>
              <a:rPr lang="tr-TR" sz="2600" b="1" dirty="0">
                <a:solidFill>
                  <a:srgbClr val="000099"/>
                </a:solidFill>
                <a:latin typeface="Comic Sans MS" pitchFamily="66" charset="0"/>
              </a:rPr>
              <a:t>denir. </a:t>
            </a:r>
            <a:endParaRPr lang="tr-TR" sz="2600" b="1" dirty="0" smtClean="0">
              <a:solidFill>
                <a:srgbClr val="000099"/>
              </a:solidFill>
              <a:latin typeface="Comic Sans MS" pitchFamily="66" charset="0"/>
            </a:endParaRPr>
          </a:p>
          <a:p>
            <a:pPr marL="109728" indent="0">
              <a:buNone/>
            </a:pPr>
            <a:endParaRPr lang="tr-TR" sz="2600" b="1" dirty="0">
              <a:solidFill>
                <a:srgbClr val="000099"/>
              </a:solidFill>
              <a:latin typeface="Comic Sans MS" pitchFamily="66" charset="0"/>
            </a:endParaRPr>
          </a:p>
          <a:p>
            <a:pPr marL="109728" indent="0">
              <a:buNone/>
            </a:pPr>
            <a:r>
              <a:rPr lang="tr-TR" sz="2600" b="1" dirty="0" err="1" smtClean="0">
                <a:solidFill>
                  <a:srgbClr val="000099"/>
                </a:solidFill>
                <a:latin typeface="Comic Sans MS" pitchFamily="66" charset="0"/>
              </a:rPr>
              <a:t>Portfolyoda</a:t>
            </a:r>
            <a:r>
              <a:rPr lang="tr-TR" sz="2600" b="1" dirty="0" smtClean="0">
                <a:solidFill>
                  <a:srgbClr val="000099"/>
                </a:solidFill>
                <a:latin typeface="Comic Sans MS" pitchFamily="66" charset="0"/>
              </a:rPr>
              <a:t> sadece öğrencilerin belli bir amaç doğrultusunda hazırladığı ürünlerin yanı sıra öğrencilerin bilişsel, </a:t>
            </a:r>
            <a:r>
              <a:rPr lang="tr-TR" sz="2600" b="1" dirty="0" err="1" smtClean="0">
                <a:solidFill>
                  <a:srgbClr val="000099"/>
                </a:solidFill>
                <a:latin typeface="Comic Sans MS" pitchFamily="66" charset="0"/>
              </a:rPr>
              <a:t>duyuşsal</a:t>
            </a:r>
            <a:r>
              <a:rPr lang="tr-TR" sz="2600" b="1" dirty="0" smtClean="0">
                <a:solidFill>
                  <a:srgbClr val="000099"/>
                </a:solidFill>
                <a:latin typeface="Comic Sans MS" pitchFamily="66" charset="0"/>
              </a:rPr>
              <a:t> ve </a:t>
            </a:r>
            <a:r>
              <a:rPr lang="tr-TR" sz="2600" b="1" dirty="0" err="1" smtClean="0">
                <a:solidFill>
                  <a:srgbClr val="000099"/>
                </a:solidFill>
                <a:latin typeface="Comic Sans MS" pitchFamily="66" charset="0"/>
              </a:rPr>
              <a:t>psikomotor</a:t>
            </a:r>
            <a:r>
              <a:rPr lang="tr-TR" sz="2600" b="1" dirty="0" smtClean="0">
                <a:solidFill>
                  <a:srgbClr val="000099"/>
                </a:solidFill>
                <a:latin typeface="Comic Sans MS" pitchFamily="66" charset="0"/>
              </a:rPr>
              <a:t> gelişimlerine yönelik süreç değerlendirmesi de yapılır.</a:t>
            </a:r>
          </a:p>
          <a:p>
            <a:pPr marL="109728" indent="0">
              <a:buNone/>
            </a:pPr>
            <a:endParaRPr lang="tr-TR" sz="2600" b="1" dirty="0" smtClean="0">
              <a:solidFill>
                <a:srgbClr val="000099"/>
              </a:solidFill>
              <a:latin typeface="Comic Sans MS" pitchFamily="66" charset="0"/>
            </a:endParaRPr>
          </a:p>
          <a:p>
            <a:pPr marL="109728" indent="0">
              <a:buNone/>
            </a:pPr>
            <a:endParaRPr lang="tr-TR" sz="2600" b="1" dirty="0">
              <a:solidFill>
                <a:srgbClr val="000099"/>
              </a:solidFill>
              <a:latin typeface="Comic Sans MS" pitchFamily="66" charset="0"/>
            </a:endParaRPr>
          </a:p>
        </p:txBody>
      </p:sp>
    </p:spTree>
    <p:extLst>
      <p:ext uri="{BB962C8B-B14F-4D97-AF65-F5344CB8AC3E}">
        <p14:creationId xmlns:p14="http://schemas.microsoft.com/office/powerpoint/2010/main" val="32438629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200" dirty="0" err="1" smtClean="0">
                <a:solidFill>
                  <a:srgbClr val="C00000"/>
                </a:solidFill>
              </a:rPr>
              <a:t>Portfolyo</a:t>
            </a:r>
            <a:r>
              <a:rPr lang="tr-TR" sz="3200" dirty="0" smtClean="0">
                <a:solidFill>
                  <a:srgbClr val="C00000"/>
                </a:solidFill>
              </a:rPr>
              <a:t> Değerlendirmenin Özellikleri</a:t>
            </a:r>
            <a:endParaRPr lang="tr-TR" sz="3200" dirty="0">
              <a:solidFill>
                <a:srgbClr val="C00000"/>
              </a:solidFill>
            </a:endParaRPr>
          </a:p>
        </p:txBody>
      </p:sp>
      <p:sp>
        <p:nvSpPr>
          <p:cNvPr id="3" name="İçerik Yer Tutucusu 2"/>
          <p:cNvSpPr>
            <a:spLocks noGrp="1"/>
          </p:cNvSpPr>
          <p:nvPr>
            <p:ph idx="1"/>
          </p:nvPr>
        </p:nvSpPr>
        <p:spPr>
          <a:xfrm>
            <a:off x="467544" y="1412776"/>
            <a:ext cx="8245424" cy="4752528"/>
          </a:xfrm>
        </p:spPr>
        <p:txBody>
          <a:bodyPr>
            <a:normAutofit fontScale="92500" lnSpcReduction="20000"/>
          </a:bodyPr>
          <a:lstStyle/>
          <a:p>
            <a:pPr>
              <a:buFont typeface="Arial" pitchFamily="34" charset="0"/>
              <a:buChar char="•"/>
            </a:pPr>
            <a:r>
              <a:rPr lang="tr-TR" sz="2400" b="1" dirty="0" err="1" smtClean="0">
                <a:solidFill>
                  <a:srgbClr val="000099"/>
                </a:solidFill>
                <a:latin typeface="Comic Sans MS" pitchFamily="66" charset="0"/>
              </a:rPr>
              <a:t>Portfolyo</a:t>
            </a:r>
            <a:r>
              <a:rPr lang="tr-TR" sz="2400" b="1" dirty="0" smtClean="0">
                <a:solidFill>
                  <a:srgbClr val="000099"/>
                </a:solidFill>
                <a:latin typeface="Comic Sans MS" pitchFamily="66" charset="0"/>
              </a:rPr>
              <a:t> değerlendirme, performans değerlendirmenin bir türüdür.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Geleneksel değerlendirme teknikleri, öğrenme hedeflerine dayalı olarak tüm öğrencilere yönelik düzenlenir. </a:t>
            </a:r>
            <a:r>
              <a:rPr lang="tr-TR" sz="2400" b="1" dirty="0" err="1" smtClean="0">
                <a:solidFill>
                  <a:srgbClr val="000099"/>
                </a:solidFill>
                <a:latin typeface="Comic Sans MS" pitchFamily="66" charset="0"/>
              </a:rPr>
              <a:t>Portfolyo</a:t>
            </a:r>
            <a:r>
              <a:rPr lang="tr-TR" sz="2400" b="1" dirty="0" smtClean="0">
                <a:solidFill>
                  <a:srgbClr val="000099"/>
                </a:solidFill>
                <a:latin typeface="Comic Sans MS" pitchFamily="66" charset="0"/>
              </a:rPr>
              <a:t> ile öğrenciler aynı hedefe yönelik beceri ve yeteneklerini sergileyecekleri özgün çalışmalar hazırlayabilir. Tek bir doğru cevap yoktur.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Öğrenciler arasındaki rekabetten ziyade bireysel ilerleme ön plandadır. Öğrenciyi merkeze alır.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Ürünün yanında süreç de değerlendirilir.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Üst düzey davranışların ölçülmesi mümkündür.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endParaRPr lang="tr-TR" sz="2400" b="1" dirty="0"/>
          </a:p>
        </p:txBody>
      </p:sp>
    </p:spTree>
    <p:extLst>
      <p:ext uri="{BB962C8B-B14F-4D97-AF65-F5344CB8AC3E}">
        <p14:creationId xmlns:p14="http://schemas.microsoft.com/office/powerpoint/2010/main" val="2359059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200" dirty="0" err="1" smtClean="0">
                <a:solidFill>
                  <a:srgbClr val="C00000"/>
                </a:solidFill>
              </a:rPr>
              <a:t>Portfolyo</a:t>
            </a:r>
            <a:r>
              <a:rPr lang="tr-TR" sz="3200" dirty="0" smtClean="0">
                <a:solidFill>
                  <a:srgbClr val="C00000"/>
                </a:solidFill>
              </a:rPr>
              <a:t> Değerlendirmenin Özellikleri</a:t>
            </a:r>
            <a:endParaRPr lang="tr-TR" sz="3200" dirty="0">
              <a:solidFill>
                <a:srgbClr val="C00000"/>
              </a:solidFill>
            </a:endParaRPr>
          </a:p>
        </p:txBody>
      </p:sp>
      <p:sp>
        <p:nvSpPr>
          <p:cNvPr id="3" name="İçerik Yer Tutucusu 2"/>
          <p:cNvSpPr>
            <a:spLocks noGrp="1"/>
          </p:cNvSpPr>
          <p:nvPr>
            <p:ph idx="1"/>
          </p:nvPr>
        </p:nvSpPr>
        <p:spPr>
          <a:xfrm>
            <a:off x="467544" y="1412776"/>
            <a:ext cx="8245424" cy="4752528"/>
          </a:xfrm>
        </p:spPr>
        <p:txBody>
          <a:bodyPr>
            <a:normAutofit/>
          </a:bodyPr>
          <a:lstStyle/>
          <a:p>
            <a:pPr>
              <a:buFont typeface="Arial" pitchFamily="34" charset="0"/>
              <a:buChar char="•"/>
            </a:pPr>
            <a:r>
              <a:rPr lang="tr-TR" sz="2400" b="1" dirty="0" smtClean="0">
                <a:solidFill>
                  <a:srgbClr val="000099"/>
                </a:solidFill>
                <a:latin typeface="Comic Sans MS" pitchFamily="66" charset="0"/>
              </a:rPr>
              <a:t>Öğrenciler gerçek yaşam durumlarıyla akademik bilgilerini birleştirebilir.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Öğrenci değerlendirme sürecinde aktiftir. (Öz değerlendirme, akran değerlendirme vb.) Güçlü ve zayıf yönlerinin farkına varır.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Öğrenme ve değerlendirme iç içedir. Öğrencilerin yapabildikleri üzerine </a:t>
            </a:r>
            <a:r>
              <a:rPr lang="tr-TR" sz="2400" b="1" dirty="0" err="1" smtClean="0">
                <a:solidFill>
                  <a:srgbClr val="000099"/>
                </a:solidFill>
                <a:latin typeface="Comic Sans MS" pitchFamily="66" charset="0"/>
              </a:rPr>
              <a:t>yoğunlaşılır</a:t>
            </a:r>
            <a:r>
              <a:rPr lang="tr-TR" sz="2400" b="1" dirty="0" smtClean="0">
                <a:solidFill>
                  <a:srgbClr val="000099"/>
                </a:solidFill>
                <a:latin typeface="Comic Sans MS" pitchFamily="66" charset="0"/>
              </a:rPr>
              <a:t>, yapamadıklarını yapması için dönüt verilir ve zaman tanınır.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endParaRPr lang="tr-TR" sz="2400" b="1" dirty="0"/>
          </a:p>
        </p:txBody>
      </p:sp>
    </p:spTree>
    <p:extLst>
      <p:ext uri="{BB962C8B-B14F-4D97-AF65-F5344CB8AC3E}">
        <p14:creationId xmlns:p14="http://schemas.microsoft.com/office/powerpoint/2010/main" val="2265279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nSpc>
                <a:spcPct val="90000"/>
              </a:lnSpc>
            </a:pPr>
            <a:r>
              <a:rPr lang="tr-TR" sz="3200" dirty="0" err="1" smtClean="0">
                <a:solidFill>
                  <a:srgbClr val="C00000"/>
                </a:solidFill>
              </a:rPr>
              <a:t>Portfolyo</a:t>
            </a:r>
            <a:r>
              <a:rPr lang="tr-TR" sz="3200" dirty="0" smtClean="0">
                <a:solidFill>
                  <a:srgbClr val="C00000"/>
                </a:solidFill>
              </a:rPr>
              <a:t> Değerlendirmenin Özellikleri</a:t>
            </a:r>
            <a:endParaRPr lang="tr-TR" sz="3200" dirty="0">
              <a:solidFill>
                <a:srgbClr val="C00000"/>
              </a:solidFill>
            </a:endParaRPr>
          </a:p>
        </p:txBody>
      </p:sp>
      <p:sp>
        <p:nvSpPr>
          <p:cNvPr id="3" name="İçerik Yer Tutucusu 2"/>
          <p:cNvSpPr>
            <a:spLocks noGrp="1"/>
          </p:cNvSpPr>
          <p:nvPr>
            <p:ph idx="1"/>
          </p:nvPr>
        </p:nvSpPr>
        <p:spPr>
          <a:xfrm>
            <a:off x="467544" y="1412776"/>
            <a:ext cx="8245424" cy="4752528"/>
          </a:xfrm>
        </p:spPr>
        <p:txBody>
          <a:bodyPr>
            <a:normAutofit/>
          </a:bodyPr>
          <a:lstStyle/>
          <a:p>
            <a:pPr>
              <a:buFont typeface="Arial" pitchFamily="34" charset="0"/>
              <a:buChar char="•"/>
            </a:pPr>
            <a:r>
              <a:rPr lang="tr-TR" sz="2400" b="1" dirty="0" smtClean="0">
                <a:solidFill>
                  <a:srgbClr val="000099"/>
                </a:solidFill>
                <a:latin typeface="Comic Sans MS" pitchFamily="66" charset="0"/>
              </a:rPr>
              <a:t>Öğrencilerin sorumluluk bilinci, öğrenme motivasyonu, öz disiplinli çalışma gibi özelliklerinin gelişmesi sağlanabilir.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smtClean="0">
                <a:solidFill>
                  <a:srgbClr val="000099"/>
                </a:solidFill>
                <a:latin typeface="Comic Sans MS" pitchFamily="66" charset="0"/>
              </a:rPr>
              <a:t>Öğrencilerin öğrenmesiyle ilgili kanıtlar toplanmış olur. Gelecekteki öğretmenlerine geçmiş akademik yaşantıları, başarıları, karşılaştığı zorluklar, bu zorlukların üstünden nasıl geldiği gibi konularda veri sunabilir.</a:t>
            </a:r>
          </a:p>
          <a:p>
            <a:pPr>
              <a:buFont typeface="Arial" pitchFamily="34" charset="0"/>
              <a:buChar char="•"/>
            </a:pPr>
            <a:endParaRPr lang="tr-TR" sz="2400" b="1" dirty="0">
              <a:solidFill>
                <a:srgbClr val="000099"/>
              </a:solidFill>
              <a:latin typeface="Comic Sans MS" pitchFamily="66" charset="0"/>
            </a:endParaRPr>
          </a:p>
          <a:p>
            <a:pPr>
              <a:buFont typeface="Arial" pitchFamily="34" charset="0"/>
              <a:buChar char="•"/>
            </a:pPr>
            <a:r>
              <a:rPr lang="tr-TR" sz="2400" b="1" dirty="0" err="1" smtClean="0">
                <a:solidFill>
                  <a:srgbClr val="000099"/>
                </a:solidFill>
                <a:latin typeface="Comic Sans MS" pitchFamily="66" charset="0"/>
              </a:rPr>
              <a:t>Portfolyo</a:t>
            </a:r>
            <a:r>
              <a:rPr lang="tr-TR" sz="2400" b="1" dirty="0" smtClean="0">
                <a:solidFill>
                  <a:srgbClr val="000099"/>
                </a:solidFill>
                <a:latin typeface="Comic Sans MS" pitchFamily="66" charset="0"/>
              </a:rPr>
              <a:t> değerlendirme için geniş bir zaman dilimine ihtiyaç vardır.</a:t>
            </a:r>
            <a:endParaRPr lang="tr-TR" sz="2400" b="1" dirty="0">
              <a:solidFill>
                <a:srgbClr val="000099"/>
              </a:solidFill>
              <a:latin typeface="Comic Sans MS" pitchFamily="66" charset="0"/>
            </a:endParaRPr>
          </a:p>
          <a:p>
            <a:pPr>
              <a:buFont typeface="Arial" pitchFamily="34" charset="0"/>
              <a:buChar char="•"/>
            </a:pPr>
            <a:endParaRPr lang="tr-TR" sz="2400" b="1" dirty="0"/>
          </a:p>
        </p:txBody>
      </p:sp>
    </p:spTree>
    <p:extLst>
      <p:ext uri="{BB962C8B-B14F-4D97-AF65-F5344CB8AC3E}">
        <p14:creationId xmlns:p14="http://schemas.microsoft.com/office/powerpoint/2010/main" val="25619055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548680"/>
            <a:ext cx="8229600" cy="5544616"/>
          </a:xfrm>
        </p:spPr>
        <p:txBody>
          <a:bodyPr>
            <a:normAutofit/>
          </a:bodyPr>
          <a:lstStyle/>
          <a:p>
            <a:pPr marL="109728" indent="0">
              <a:buNone/>
            </a:pPr>
            <a:r>
              <a:rPr lang="tr-TR" sz="2400" b="1" dirty="0">
                <a:solidFill>
                  <a:srgbClr val="FF0000"/>
                </a:solidFill>
                <a:latin typeface="Comic Sans MS" pitchFamily="66" charset="0"/>
              </a:rPr>
              <a:t>Bir </a:t>
            </a:r>
            <a:r>
              <a:rPr lang="tr-TR" sz="2400" b="1" dirty="0" err="1">
                <a:solidFill>
                  <a:srgbClr val="FF0000"/>
                </a:solidFill>
                <a:latin typeface="Comic Sans MS" pitchFamily="66" charset="0"/>
              </a:rPr>
              <a:t>portfolyoda</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r>
              <a:rPr lang="tr-TR" sz="2400" b="1" dirty="0" smtClean="0">
                <a:solidFill>
                  <a:srgbClr val="000099"/>
                </a:solidFill>
                <a:latin typeface="Comic Sans MS" pitchFamily="66" charset="0"/>
              </a:rPr>
              <a:t>öğrencilerin </a:t>
            </a:r>
            <a:r>
              <a:rPr lang="tr-TR" sz="2400" b="1" dirty="0">
                <a:solidFill>
                  <a:srgbClr val="000099"/>
                </a:solidFill>
                <a:latin typeface="Comic Sans MS" pitchFamily="66" charset="0"/>
              </a:rPr>
              <a:t>tamamladıkları bir projenin ses ya da görüntü kayıtları, </a:t>
            </a:r>
            <a:r>
              <a:rPr lang="tr-TR" sz="2400" b="1" dirty="0" smtClean="0">
                <a:solidFill>
                  <a:srgbClr val="000099"/>
                </a:solidFill>
                <a:latin typeface="Comic Sans MS" pitchFamily="66" charset="0"/>
              </a:rPr>
              <a:t>fotoğrafları, taslak </a:t>
            </a:r>
            <a:r>
              <a:rPr lang="tr-TR" sz="2400" b="1" dirty="0">
                <a:solidFill>
                  <a:srgbClr val="000099"/>
                </a:solidFill>
                <a:latin typeface="Comic Sans MS" pitchFamily="66" charset="0"/>
              </a:rPr>
              <a:t>çalışmaları, projenin tamamlanmış hali, </a:t>
            </a:r>
            <a:endParaRPr lang="tr-TR" sz="2400" b="1" dirty="0" smtClean="0">
              <a:solidFill>
                <a:srgbClr val="000099"/>
              </a:solidFill>
              <a:latin typeface="Comic Sans MS" pitchFamily="66" charset="0"/>
            </a:endParaRPr>
          </a:p>
          <a:p>
            <a:r>
              <a:rPr lang="tr-TR" sz="2400" b="1" dirty="0" smtClean="0">
                <a:solidFill>
                  <a:srgbClr val="000099"/>
                </a:solidFill>
                <a:latin typeface="Comic Sans MS" pitchFamily="66" charset="0"/>
              </a:rPr>
              <a:t>öğrencilerin </a:t>
            </a:r>
            <a:r>
              <a:rPr lang="tr-TR" sz="2400" b="1" dirty="0">
                <a:solidFill>
                  <a:srgbClr val="000099"/>
                </a:solidFill>
                <a:latin typeface="Comic Sans MS" pitchFamily="66" charset="0"/>
              </a:rPr>
              <a:t>yazdıkları kompozisyonlar, şiirler, yaptıkları resimler, mektuplar, </a:t>
            </a:r>
            <a:endParaRPr lang="tr-TR" sz="2400" b="1" dirty="0" smtClean="0">
              <a:solidFill>
                <a:srgbClr val="000099"/>
              </a:solidFill>
              <a:latin typeface="Comic Sans MS" pitchFamily="66" charset="0"/>
            </a:endParaRPr>
          </a:p>
          <a:p>
            <a:r>
              <a:rPr lang="tr-TR" sz="2400" b="1" dirty="0" smtClean="0">
                <a:solidFill>
                  <a:srgbClr val="000099"/>
                </a:solidFill>
                <a:latin typeface="Comic Sans MS" pitchFamily="66" charset="0"/>
              </a:rPr>
              <a:t>öğrenci günlükleri, </a:t>
            </a:r>
          </a:p>
          <a:p>
            <a:r>
              <a:rPr lang="tr-TR" sz="2400" b="1" dirty="0" smtClean="0">
                <a:solidFill>
                  <a:srgbClr val="000099"/>
                </a:solidFill>
                <a:latin typeface="Comic Sans MS" pitchFamily="66" charset="0"/>
              </a:rPr>
              <a:t>bir </a:t>
            </a:r>
            <a:r>
              <a:rPr lang="tr-TR" sz="2400" b="1" dirty="0">
                <a:solidFill>
                  <a:srgbClr val="000099"/>
                </a:solidFill>
                <a:latin typeface="Comic Sans MS" pitchFamily="66" charset="0"/>
              </a:rPr>
              <a:t>problem çözmede gösterdikleri aşamalar, </a:t>
            </a:r>
            <a:endParaRPr lang="tr-TR" sz="2400" b="1" dirty="0" smtClean="0">
              <a:solidFill>
                <a:srgbClr val="000099"/>
              </a:solidFill>
              <a:latin typeface="Comic Sans MS" pitchFamily="66" charset="0"/>
            </a:endParaRPr>
          </a:p>
          <a:p>
            <a:r>
              <a:rPr lang="tr-TR" sz="2400" b="1" dirty="0" smtClean="0">
                <a:solidFill>
                  <a:srgbClr val="000099"/>
                </a:solidFill>
                <a:latin typeface="Comic Sans MS" pitchFamily="66" charset="0"/>
              </a:rPr>
              <a:t>bu </a:t>
            </a:r>
            <a:r>
              <a:rPr lang="tr-TR" sz="2400" b="1" dirty="0">
                <a:solidFill>
                  <a:srgbClr val="000099"/>
                </a:solidFill>
                <a:latin typeface="Comic Sans MS" pitchFamily="66" charset="0"/>
              </a:rPr>
              <a:t>ürünleri ortaya koyarken gösterdikleri bilişsel </a:t>
            </a:r>
            <a:r>
              <a:rPr lang="tr-TR" sz="2400" b="1" dirty="0" smtClean="0">
                <a:solidFill>
                  <a:srgbClr val="000099"/>
                </a:solidFill>
                <a:latin typeface="Comic Sans MS" pitchFamily="66" charset="0"/>
              </a:rPr>
              <a:t>performansın </a:t>
            </a:r>
            <a:r>
              <a:rPr lang="tr-TR" sz="2400" b="1" dirty="0">
                <a:solidFill>
                  <a:srgbClr val="000099"/>
                </a:solidFill>
                <a:latin typeface="Comic Sans MS" pitchFamily="66" charset="0"/>
              </a:rPr>
              <a:t>yanı </a:t>
            </a:r>
            <a:r>
              <a:rPr lang="tr-TR" sz="2400" b="1" dirty="0" smtClean="0">
                <a:solidFill>
                  <a:srgbClr val="000099"/>
                </a:solidFill>
                <a:latin typeface="Comic Sans MS" pitchFamily="66" charset="0"/>
              </a:rPr>
              <a:t>sıra </a:t>
            </a:r>
            <a:r>
              <a:rPr lang="tr-TR" sz="2400" b="1" dirty="0" err="1">
                <a:solidFill>
                  <a:srgbClr val="000099"/>
                </a:solidFill>
                <a:latin typeface="Comic Sans MS" pitchFamily="66" charset="0"/>
              </a:rPr>
              <a:t>duyuşsal</a:t>
            </a:r>
            <a:r>
              <a:rPr lang="tr-TR" sz="2400" b="1" dirty="0">
                <a:solidFill>
                  <a:srgbClr val="000099"/>
                </a:solidFill>
                <a:latin typeface="Comic Sans MS" pitchFamily="66" charset="0"/>
              </a:rPr>
              <a:t> olarak neler hissettikleri, düşünceleri vb. yer alabilir. </a:t>
            </a:r>
          </a:p>
          <a:p>
            <a:r>
              <a:rPr lang="tr-TR" sz="2400" b="1" dirty="0" smtClean="0">
                <a:solidFill>
                  <a:srgbClr val="000099"/>
                </a:solidFill>
                <a:latin typeface="Comic Sans MS" pitchFamily="66" charset="0"/>
              </a:rPr>
              <a:t>Ayrıca </a:t>
            </a:r>
            <a:r>
              <a:rPr lang="tr-TR" sz="2400" b="1" dirty="0">
                <a:solidFill>
                  <a:srgbClr val="000099"/>
                </a:solidFill>
                <a:latin typeface="Comic Sans MS" pitchFamily="66" charset="0"/>
              </a:rPr>
              <a:t>öğretmenin değerlendirmelerinin yanı sıra, öz değerlendirmesi ve akran değerlendirmesi de yer alabilir.</a:t>
            </a:r>
            <a:endParaRPr lang="tr-TR" sz="2400" b="1" dirty="0"/>
          </a:p>
          <a:p>
            <a:endParaRPr lang="tr-TR" sz="2400" b="1" dirty="0"/>
          </a:p>
        </p:txBody>
      </p:sp>
    </p:spTree>
    <p:extLst>
      <p:ext uri="{BB962C8B-B14F-4D97-AF65-F5344CB8AC3E}">
        <p14:creationId xmlns:p14="http://schemas.microsoft.com/office/powerpoint/2010/main" val="35723148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908720"/>
            <a:ext cx="8229600" cy="4525963"/>
          </a:xfrm>
        </p:spPr>
        <p:txBody>
          <a:bodyPr>
            <a:normAutofit lnSpcReduction="10000"/>
          </a:bodyPr>
          <a:lstStyle/>
          <a:p>
            <a:pPr>
              <a:lnSpc>
                <a:spcPct val="125000"/>
              </a:lnSpc>
              <a:buSzTx/>
              <a:buFont typeface="Wingdings" pitchFamily="2" charset="2"/>
              <a:buChar char="Ø"/>
            </a:pPr>
            <a:r>
              <a:rPr lang="tr-TR" sz="2600" b="1" dirty="0" err="1">
                <a:solidFill>
                  <a:srgbClr val="000099"/>
                </a:solidFill>
                <a:latin typeface="Comic Sans MS" pitchFamily="66" charset="0"/>
              </a:rPr>
              <a:t>Portfolyolar</a:t>
            </a:r>
            <a:r>
              <a:rPr lang="tr-TR" sz="2600" b="1" dirty="0">
                <a:solidFill>
                  <a:srgbClr val="000099"/>
                </a:solidFill>
                <a:latin typeface="Comic Sans MS" pitchFamily="66" charset="0"/>
              </a:rPr>
              <a:t> gelişigüzel seçilmiş ilgisiz çalışmalar değildir.</a:t>
            </a:r>
          </a:p>
          <a:p>
            <a:pPr marL="109728" indent="0">
              <a:lnSpc>
                <a:spcPct val="125000"/>
              </a:lnSpc>
              <a:buSzTx/>
              <a:buNone/>
            </a:pPr>
            <a:endParaRPr lang="tr-TR" sz="2600" b="1" dirty="0">
              <a:solidFill>
                <a:srgbClr val="000099"/>
              </a:solidFill>
              <a:latin typeface="Comic Sans MS" pitchFamily="66" charset="0"/>
            </a:endParaRPr>
          </a:p>
          <a:p>
            <a:pPr>
              <a:lnSpc>
                <a:spcPct val="125000"/>
              </a:lnSpc>
              <a:buSzTx/>
              <a:buFont typeface="Wingdings" pitchFamily="2" charset="2"/>
              <a:buChar char="Ø"/>
            </a:pPr>
            <a:r>
              <a:rPr lang="tr-TR" sz="2600" b="1" dirty="0" smtClean="0">
                <a:solidFill>
                  <a:srgbClr val="000099"/>
                </a:solidFill>
                <a:latin typeface="Comic Sans MS" pitchFamily="66" charset="0"/>
              </a:rPr>
              <a:t>İçeriği </a:t>
            </a:r>
            <a:r>
              <a:rPr lang="tr-TR" sz="2600" b="1" dirty="0">
                <a:solidFill>
                  <a:srgbClr val="000099"/>
                </a:solidFill>
                <a:latin typeface="Comic Sans MS" pitchFamily="66" charset="0"/>
              </a:rPr>
              <a:t>öğrenme hedeflerine yönelik olmalı ve öğretmenin öğrenci öğrenmeleri ile ilgili karar vermesine yardımcı olacak bilgi sağlamalıdır</a:t>
            </a:r>
            <a:r>
              <a:rPr lang="tr-TR" sz="2600" b="1" dirty="0" smtClean="0">
                <a:solidFill>
                  <a:srgbClr val="000099"/>
                </a:solidFill>
                <a:latin typeface="Comic Sans MS" pitchFamily="66" charset="0"/>
              </a:rPr>
              <a:t>.</a:t>
            </a:r>
          </a:p>
          <a:p>
            <a:pPr>
              <a:lnSpc>
                <a:spcPct val="125000"/>
              </a:lnSpc>
              <a:buSzTx/>
              <a:buFont typeface="Wingdings" pitchFamily="2" charset="2"/>
              <a:buChar char="Ø"/>
            </a:pPr>
            <a:endParaRPr lang="tr-TR" sz="2600" b="1" dirty="0">
              <a:solidFill>
                <a:srgbClr val="000099"/>
              </a:solidFill>
              <a:latin typeface="Comic Sans MS" pitchFamily="66" charset="0"/>
            </a:endParaRPr>
          </a:p>
          <a:p>
            <a:pPr>
              <a:lnSpc>
                <a:spcPct val="125000"/>
              </a:lnSpc>
              <a:buSzTx/>
              <a:buFont typeface="Wingdings" pitchFamily="2" charset="2"/>
              <a:buChar char="Ø"/>
            </a:pPr>
            <a:r>
              <a:rPr lang="tr-TR" sz="2600" b="1" dirty="0">
                <a:solidFill>
                  <a:srgbClr val="000099"/>
                </a:solidFill>
                <a:latin typeface="Comic Sans MS" pitchFamily="66" charset="0"/>
              </a:rPr>
              <a:t>İçerisinde hangi çalışmaların olacağı belirli bir amaca hizmet edecek biçimde seçilmelidir.</a:t>
            </a:r>
          </a:p>
          <a:p>
            <a:pPr>
              <a:lnSpc>
                <a:spcPct val="125000"/>
              </a:lnSpc>
              <a:buSzTx/>
              <a:buFont typeface="Wingdings" pitchFamily="2" charset="2"/>
              <a:buChar char="Ø"/>
            </a:pPr>
            <a:endParaRPr lang="tr-TR" sz="2600" b="1" dirty="0">
              <a:solidFill>
                <a:srgbClr val="000099"/>
              </a:solidFill>
              <a:latin typeface="Comic Sans MS" pitchFamily="66" charset="0"/>
            </a:endParaRPr>
          </a:p>
          <a:p>
            <a:pPr marL="0" indent="0">
              <a:buNone/>
            </a:pPr>
            <a:endParaRPr lang="tr-TR" dirty="0" smtClean="0"/>
          </a:p>
          <a:p>
            <a:endParaRPr lang="tr-TR" dirty="0" smtClean="0"/>
          </a:p>
        </p:txBody>
      </p:sp>
    </p:spTree>
    <p:extLst>
      <p:ext uri="{BB962C8B-B14F-4D97-AF65-F5344CB8AC3E}">
        <p14:creationId xmlns:p14="http://schemas.microsoft.com/office/powerpoint/2010/main" val="494189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7746" name="Rectangle 2"/>
          <p:cNvSpPr>
            <a:spLocks noGrp="1" noChangeArrowheads="1"/>
          </p:cNvSpPr>
          <p:nvPr>
            <p:ph type="title"/>
          </p:nvPr>
        </p:nvSpPr>
        <p:spPr>
          <a:xfrm>
            <a:off x="539750" y="692150"/>
            <a:ext cx="7088188" cy="519113"/>
          </a:xfrm>
        </p:spPr>
        <p:txBody>
          <a:bodyPr>
            <a:normAutofit fontScale="90000"/>
          </a:bodyPr>
          <a:lstStyle/>
          <a:p>
            <a:pPr eaLnBrk="1" hangingPunct="1"/>
            <a:r>
              <a:rPr lang="tr-TR" altLang="tr-TR" sz="3200" dirty="0" err="1" smtClean="0">
                <a:solidFill>
                  <a:srgbClr val="000099"/>
                </a:solidFill>
                <a:latin typeface="Comic Sans MS" pitchFamily="66" charset="0"/>
              </a:rPr>
              <a:t>Portfolyo</a:t>
            </a:r>
            <a:r>
              <a:rPr lang="tr-TR" altLang="tr-TR" sz="3200" dirty="0" smtClean="0">
                <a:solidFill>
                  <a:srgbClr val="000099"/>
                </a:solidFill>
                <a:latin typeface="Comic Sans MS" pitchFamily="66" charset="0"/>
              </a:rPr>
              <a:t> türleri nedir?</a:t>
            </a:r>
          </a:p>
        </p:txBody>
      </p:sp>
      <p:sp>
        <p:nvSpPr>
          <p:cNvPr id="927747" name="Rectangle 3"/>
          <p:cNvSpPr>
            <a:spLocks noGrp="1" noChangeArrowheads="1"/>
          </p:cNvSpPr>
          <p:nvPr>
            <p:ph type="body" idx="1"/>
          </p:nvPr>
        </p:nvSpPr>
        <p:spPr>
          <a:xfrm>
            <a:off x="611188" y="1484313"/>
            <a:ext cx="7993062" cy="4465637"/>
          </a:xfrm>
        </p:spPr>
        <p:txBody>
          <a:bodyPr>
            <a:normAutofit/>
          </a:bodyPr>
          <a:lstStyle/>
          <a:p>
            <a:pPr algn="just" eaLnBrk="1" hangingPunct="1">
              <a:lnSpc>
                <a:spcPct val="80000"/>
              </a:lnSpc>
            </a:pPr>
            <a:r>
              <a:rPr lang="tr-TR" altLang="tr-TR" sz="2800" b="1" i="1" u="sng" dirty="0">
                <a:solidFill>
                  <a:srgbClr val="CC0000"/>
                </a:solidFill>
                <a:latin typeface="Comic Sans MS" pitchFamily="66" charset="0"/>
                <a:cs typeface="Times New Roman" pitchFamily="18" charset="0"/>
              </a:rPr>
              <a:t>Derleme (Çalışma):</a:t>
            </a:r>
            <a:r>
              <a:rPr lang="tr-TR" altLang="tr-TR" sz="2800" b="1" i="1" dirty="0">
                <a:solidFill>
                  <a:srgbClr val="CC0000"/>
                </a:solidFill>
                <a:latin typeface="Comic Sans MS" pitchFamily="66" charset="0"/>
                <a:cs typeface="Times New Roman" pitchFamily="18" charset="0"/>
              </a:rPr>
              <a:t> </a:t>
            </a:r>
            <a:r>
              <a:rPr lang="tr-TR" altLang="tr-TR" sz="2400" b="1" dirty="0" smtClean="0">
                <a:solidFill>
                  <a:srgbClr val="000099"/>
                </a:solidFill>
                <a:latin typeface="Comic Sans MS" pitchFamily="66" charset="0"/>
                <a:ea typeface="Arial Unicode MS" pitchFamily="34" charset="-128"/>
                <a:cs typeface="Arial Unicode MS" pitchFamily="34" charset="-128"/>
              </a:rPr>
              <a:t>Öğrenci çalışmalarının tümünün bir araya getirildiği, öğrenci gelişim sürecinin en detaylı izlenmesini sağlayan türdür. Puan verme amacı yoktur. Amaç geribildirim.</a:t>
            </a:r>
          </a:p>
          <a:p>
            <a:pPr algn="just" eaLnBrk="1" hangingPunct="1">
              <a:lnSpc>
                <a:spcPct val="80000"/>
              </a:lnSpc>
              <a:buFont typeface="Wingdings" pitchFamily="2" charset="2"/>
              <a:buNone/>
            </a:pPr>
            <a:endParaRPr lang="tr-TR" altLang="tr-TR" sz="2400" b="1" dirty="0" smtClean="0">
              <a:solidFill>
                <a:srgbClr val="000099"/>
              </a:solidFill>
              <a:latin typeface="Comic Sans MS" pitchFamily="66" charset="0"/>
              <a:ea typeface="Arial Unicode MS" pitchFamily="34" charset="-128"/>
              <a:cs typeface="Arial Unicode MS" pitchFamily="34" charset="-128"/>
            </a:endParaRPr>
          </a:p>
          <a:p>
            <a:pPr eaLnBrk="1" hangingPunct="1">
              <a:lnSpc>
                <a:spcPct val="80000"/>
              </a:lnSpc>
            </a:pPr>
            <a:r>
              <a:rPr lang="tr-TR" altLang="tr-TR" sz="2800" b="1" i="1" u="sng" dirty="0" smtClean="0">
                <a:solidFill>
                  <a:srgbClr val="CC0000"/>
                </a:solidFill>
                <a:latin typeface="Comic Sans MS" pitchFamily="66" charset="0"/>
                <a:cs typeface="Times New Roman" pitchFamily="18" charset="0"/>
              </a:rPr>
              <a:t>Vitrin (Sergileme):</a:t>
            </a:r>
            <a:r>
              <a:rPr lang="tr-TR" altLang="tr-TR" sz="2400" b="1" i="1" dirty="0" smtClean="0">
                <a:solidFill>
                  <a:srgbClr val="000099"/>
                </a:solidFill>
                <a:latin typeface="Comic Sans MS" pitchFamily="66" charset="0"/>
                <a:cs typeface="Times New Roman" pitchFamily="18" charset="0"/>
              </a:rPr>
              <a:t> </a:t>
            </a:r>
            <a:r>
              <a:rPr lang="tr-TR" altLang="tr-TR" sz="2400" b="1" dirty="0" smtClean="0">
                <a:solidFill>
                  <a:srgbClr val="000099"/>
                </a:solidFill>
                <a:latin typeface="Comic Sans MS" pitchFamily="66" charset="0"/>
                <a:cs typeface="Times New Roman" pitchFamily="18" charset="0"/>
              </a:rPr>
              <a:t>Öğrencilerin en iyi olarak nitelediği çalışmaların yer aldığı dosyadır. Amaç geribildirim.</a:t>
            </a:r>
            <a:r>
              <a:rPr lang="tr-TR" altLang="tr-TR" sz="2400" b="1" dirty="0" smtClean="0">
                <a:solidFill>
                  <a:srgbClr val="000099"/>
                </a:solidFill>
                <a:latin typeface="Comic Sans MS" pitchFamily="66" charset="0"/>
              </a:rPr>
              <a:t/>
            </a:r>
            <a:br>
              <a:rPr lang="tr-TR" altLang="tr-TR" sz="2400" b="1" dirty="0" smtClean="0">
                <a:solidFill>
                  <a:srgbClr val="000099"/>
                </a:solidFill>
                <a:latin typeface="Comic Sans MS" pitchFamily="66" charset="0"/>
              </a:rPr>
            </a:br>
            <a:endParaRPr lang="tr-TR" altLang="tr-TR" sz="2400" b="1" dirty="0" smtClean="0">
              <a:solidFill>
                <a:srgbClr val="000099"/>
              </a:solidFill>
              <a:latin typeface="Comic Sans MS" pitchFamily="66" charset="0"/>
            </a:endParaRPr>
          </a:p>
          <a:p>
            <a:pPr algn="just" eaLnBrk="1" hangingPunct="1">
              <a:lnSpc>
                <a:spcPct val="80000"/>
              </a:lnSpc>
            </a:pPr>
            <a:r>
              <a:rPr lang="tr-TR" altLang="tr-TR" sz="2800" b="1" i="1" u="sng" dirty="0" smtClean="0">
                <a:solidFill>
                  <a:srgbClr val="CC0000"/>
                </a:solidFill>
                <a:latin typeface="Comic Sans MS" pitchFamily="66" charset="0"/>
                <a:cs typeface="Times New Roman" pitchFamily="18" charset="0"/>
              </a:rPr>
              <a:t>Değerlendirme:</a:t>
            </a:r>
            <a:r>
              <a:rPr lang="tr-TR" altLang="tr-TR" sz="2800" b="1" i="1" dirty="0" smtClean="0">
                <a:solidFill>
                  <a:srgbClr val="CC0000"/>
                </a:solidFill>
                <a:latin typeface="Comic Sans MS" pitchFamily="66" charset="0"/>
                <a:cs typeface="Times New Roman" pitchFamily="18" charset="0"/>
              </a:rPr>
              <a:t> </a:t>
            </a:r>
            <a:r>
              <a:rPr lang="tr-TR" altLang="tr-TR" sz="2400" b="1" dirty="0" smtClean="0">
                <a:solidFill>
                  <a:srgbClr val="000099"/>
                </a:solidFill>
                <a:latin typeface="Comic Sans MS" pitchFamily="66" charset="0"/>
                <a:ea typeface="Arial Unicode MS" pitchFamily="34" charset="-128"/>
                <a:cs typeface="Arial Unicode MS" pitchFamily="34" charset="-128"/>
              </a:rPr>
              <a:t>Tüm etkinlikler puanlan</a:t>
            </a:r>
            <a:r>
              <a:rPr lang="tr-TR" altLang="tr-TR" sz="2400" b="1" dirty="0" smtClean="0">
                <a:solidFill>
                  <a:srgbClr val="000099"/>
                </a:solidFill>
                <a:latin typeface="Comic Sans MS" pitchFamily="66" charset="0"/>
              </a:rPr>
              <a:t>ı</a:t>
            </a:r>
            <a:r>
              <a:rPr lang="tr-TR" altLang="tr-TR" sz="2400" b="1" dirty="0" smtClean="0">
                <a:solidFill>
                  <a:srgbClr val="000099"/>
                </a:solidFill>
                <a:latin typeface="Comic Sans MS" pitchFamily="66" charset="0"/>
                <a:ea typeface="Arial Unicode MS" pitchFamily="34" charset="-128"/>
                <a:cs typeface="Arial Unicode MS" pitchFamily="34" charset="-128"/>
              </a:rPr>
              <a:t>r, sıralanır ve de</a:t>
            </a:r>
            <a:r>
              <a:rPr lang="tr-TR" altLang="tr-TR" sz="2400" b="1" dirty="0" smtClean="0">
                <a:solidFill>
                  <a:srgbClr val="000099"/>
                </a:solidFill>
                <a:latin typeface="Comic Sans MS" pitchFamily="66" charset="0"/>
              </a:rPr>
              <a:t>ğ</a:t>
            </a:r>
            <a:r>
              <a:rPr lang="tr-TR" altLang="tr-TR" sz="2400" b="1" dirty="0" smtClean="0">
                <a:solidFill>
                  <a:srgbClr val="000099"/>
                </a:solidFill>
                <a:latin typeface="Comic Sans MS" pitchFamily="66" charset="0"/>
                <a:ea typeface="Arial Unicode MS" pitchFamily="34" charset="-128"/>
                <a:cs typeface="Arial Unicode MS" pitchFamily="34" charset="-128"/>
              </a:rPr>
              <a:t>erlendirilir. Öğrencilere puan verilir. Ö</a:t>
            </a:r>
            <a:r>
              <a:rPr lang="tr-TR" altLang="tr-TR" sz="2400" b="1" dirty="0" smtClean="0">
                <a:solidFill>
                  <a:srgbClr val="000099"/>
                </a:solidFill>
                <a:latin typeface="Comic Sans MS" pitchFamily="66" charset="0"/>
              </a:rPr>
              <a:t>ğ</a:t>
            </a:r>
            <a:r>
              <a:rPr lang="tr-TR" altLang="tr-TR" sz="2400" b="1" dirty="0" smtClean="0">
                <a:solidFill>
                  <a:srgbClr val="000099"/>
                </a:solidFill>
                <a:latin typeface="Comic Sans MS" pitchFamily="66" charset="0"/>
                <a:ea typeface="Arial Unicode MS" pitchFamily="34" charset="-128"/>
                <a:cs typeface="Arial Unicode MS" pitchFamily="34" charset="-128"/>
              </a:rPr>
              <a:t>retmen her ö</a:t>
            </a:r>
            <a:r>
              <a:rPr lang="tr-TR" altLang="tr-TR" sz="2400" b="1" dirty="0" smtClean="0">
                <a:solidFill>
                  <a:srgbClr val="000099"/>
                </a:solidFill>
                <a:latin typeface="Comic Sans MS" pitchFamily="66" charset="0"/>
              </a:rPr>
              <a:t>ğ</a:t>
            </a:r>
            <a:r>
              <a:rPr lang="tr-TR" altLang="tr-TR" sz="2400" b="1" dirty="0" smtClean="0">
                <a:solidFill>
                  <a:srgbClr val="000099"/>
                </a:solidFill>
                <a:latin typeface="Comic Sans MS" pitchFamily="66" charset="0"/>
                <a:ea typeface="Arial Unicode MS" pitchFamily="34" charset="-128"/>
                <a:cs typeface="Arial Unicode MS" pitchFamily="34" charset="-128"/>
              </a:rPr>
              <a:t>rencinin ki</a:t>
            </a:r>
            <a:r>
              <a:rPr lang="tr-TR" altLang="tr-TR" sz="2400" b="1" dirty="0" smtClean="0">
                <a:solidFill>
                  <a:srgbClr val="000099"/>
                </a:solidFill>
                <a:latin typeface="Comic Sans MS" pitchFamily="66" charset="0"/>
              </a:rPr>
              <a:t>ş</a:t>
            </a:r>
            <a:r>
              <a:rPr lang="tr-TR" altLang="tr-TR" sz="2400" b="1" dirty="0" smtClean="0">
                <a:solidFill>
                  <a:srgbClr val="000099"/>
                </a:solidFill>
                <a:latin typeface="Comic Sans MS" pitchFamily="66" charset="0"/>
                <a:ea typeface="Arial Unicode MS" pitchFamily="34" charset="-128"/>
                <a:cs typeface="Arial Unicode MS" pitchFamily="34" charset="-128"/>
              </a:rPr>
              <a:t>isel dosyasını bir de</a:t>
            </a:r>
            <a:r>
              <a:rPr lang="tr-TR" altLang="tr-TR" sz="2400" b="1" dirty="0" smtClean="0">
                <a:solidFill>
                  <a:srgbClr val="000099"/>
                </a:solidFill>
                <a:latin typeface="Comic Sans MS" pitchFamily="66" charset="0"/>
              </a:rPr>
              <a:t>ğ</a:t>
            </a:r>
            <a:r>
              <a:rPr lang="tr-TR" altLang="tr-TR" sz="2400" b="1" dirty="0" smtClean="0">
                <a:solidFill>
                  <a:srgbClr val="000099"/>
                </a:solidFill>
                <a:latin typeface="Comic Sans MS" pitchFamily="66" charset="0"/>
                <a:ea typeface="Arial Unicode MS" pitchFamily="34" charset="-128"/>
                <a:cs typeface="Arial Unicode MS" pitchFamily="34" charset="-128"/>
              </a:rPr>
              <a:t>erlendirme ürünü olarak saklar.</a:t>
            </a:r>
            <a:r>
              <a:rPr lang="tr-TR" altLang="tr-TR" sz="2000" b="1" dirty="0" smtClean="0">
                <a:solidFill>
                  <a:srgbClr val="000099"/>
                </a:solidFill>
                <a:latin typeface="Comic Sans MS" pitchFamily="66" charset="0"/>
                <a:ea typeface="Arial Unicode MS" pitchFamily="34" charset="-128"/>
                <a:cs typeface="Arial Unicode MS" pitchFamily="34" charset="-128"/>
              </a:rPr>
              <a:t> </a:t>
            </a:r>
          </a:p>
        </p:txBody>
      </p:sp>
    </p:spTree>
    <p:extLst>
      <p:ext uri="{BB962C8B-B14F-4D97-AF65-F5344CB8AC3E}">
        <p14:creationId xmlns:p14="http://schemas.microsoft.com/office/powerpoint/2010/main" val="21662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27746"/>
                                        </p:tgtEl>
                                        <p:attrNameLst>
                                          <p:attrName>style.visibility</p:attrName>
                                        </p:attrNameLst>
                                      </p:cBhvr>
                                      <p:to>
                                        <p:strVal val="visible"/>
                                      </p:to>
                                    </p:set>
                                    <p:animEffect transition="in" filter="randombar(horizontal)">
                                      <p:cBhvr>
                                        <p:cTn id="7" dur="500"/>
                                        <p:tgtEl>
                                          <p:spTgt spid="927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27747">
                                            <p:txEl>
                                              <p:pRg st="0" end="0"/>
                                            </p:txEl>
                                          </p:spTgt>
                                        </p:tgtEl>
                                        <p:attrNameLst>
                                          <p:attrName>style.visibility</p:attrName>
                                        </p:attrNameLst>
                                      </p:cBhvr>
                                      <p:to>
                                        <p:strVal val="visible"/>
                                      </p:to>
                                    </p:set>
                                    <p:animEffect transition="in" filter="randombar(horizontal)">
                                      <p:cBhvr>
                                        <p:cTn id="12" dur="500"/>
                                        <p:tgtEl>
                                          <p:spTgt spid="927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27747">
                                            <p:txEl>
                                              <p:pRg st="2" end="2"/>
                                            </p:txEl>
                                          </p:spTgt>
                                        </p:tgtEl>
                                        <p:attrNameLst>
                                          <p:attrName>style.visibility</p:attrName>
                                        </p:attrNameLst>
                                      </p:cBhvr>
                                      <p:to>
                                        <p:strVal val="visible"/>
                                      </p:to>
                                    </p:set>
                                    <p:animEffect transition="in" filter="randombar(horizontal)">
                                      <p:cBhvr>
                                        <p:cTn id="17" dur="500"/>
                                        <p:tgtEl>
                                          <p:spTgt spid="927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27747">
                                            <p:txEl>
                                              <p:pRg st="3" end="3"/>
                                            </p:txEl>
                                          </p:spTgt>
                                        </p:tgtEl>
                                        <p:attrNameLst>
                                          <p:attrName>style.visibility</p:attrName>
                                        </p:attrNameLst>
                                      </p:cBhvr>
                                      <p:to>
                                        <p:strVal val="visible"/>
                                      </p:to>
                                    </p:set>
                                    <p:animEffect transition="in" filter="randombar(horizontal)">
                                      <p:cBhvr>
                                        <p:cTn id="22" dur="500"/>
                                        <p:tgtEl>
                                          <p:spTgt spid="927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46" grpId="0" autoUpdateAnimBg="0"/>
      <p:bldP spid="927747"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Grp="1" noChangeArrowheads="1"/>
          </p:cNvSpPr>
          <p:nvPr>
            <p:ph type="title"/>
          </p:nvPr>
        </p:nvSpPr>
        <p:spPr>
          <a:xfrm>
            <a:off x="539750" y="692150"/>
            <a:ext cx="7543800" cy="941388"/>
          </a:xfrm>
        </p:spPr>
        <p:txBody>
          <a:bodyPr/>
          <a:lstStyle/>
          <a:p>
            <a:pPr eaLnBrk="1" hangingPunct="1"/>
            <a:r>
              <a:rPr lang="tr-TR" altLang="tr-TR" sz="3200" dirty="0" err="1" smtClean="0">
                <a:solidFill>
                  <a:srgbClr val="000099"/>
                </a:solidFill>
                <a:latin typeface="Comic Sans MS" pitchFamily="66" charset="0"/>
              </a:rPr>
              <a:t>Portfolyo</a:t>
            </a:r>
            <a:r>
              <a:rPr lang="tr-TR" altLang="tr-TR" sz="3200" dirty="0" smtClean="0">
                <a:solidFill>
                  <a:srgbClr val="000099"/>
                </a:solidFill>
                <a:latin typeface="Comic Sans MS" pitchFamily="66" charset="0"/>
              </a:rPr>
              <a:t> hangi bölümlerden oluşur?</a:t>
            </a:r>
          </a:p>
        </p:txBody>
      </p:sp>
      <p:sp>
        <p:nvSpPr>
          <p:cNvPr id="67590" name="Rectangle 3"/>
          <p:cNvSpPr>
            <a:spLocks noGrp="1" noChangeArrowheads="1"/>
          </p:cNvSpPr>
          <p:nvPr>
            <p:ph type="body" idx="1"/>
          </p:nvPr>
        </p:nvSpPr>
        <p:spPr>
          <a:xfrm>
            <a:off x="611188" y="2133600"/>
            <a:ext cx="7632700" cy="3455988"/>
          </a:xfrm>
        </p:spPr>
        <p:txBody>
          <a:bodyPr>
            <a:normAutofit fontScale="92500"/>
          </a:bodyPr>
          <a:lstStyle/>
          <a:p>
            <a:pPr marL="571500" indent="-571500" eaLnBrk="1" hangingPunct="1">
              <a:lnSpc>
                <a:spcPct val="110000"/>
              </a:lnSpc>
              <a:buFont typeface="Wingdings" pitchFamily="2" charset="2"/>
              <a:buNone/>
            </a:pPr>
            <a:r>
              <a:rPr lang="tr-TR" altLang="tr-TR" sz="2400" b="1" dirty="0" smtClean="0">
                <a:solidFill>
                  <a:srgbClr val="000099"/>
                </a:solidFill>
                <a:latin typeface="Comic Sans MS" pitchFamily="66" charset="0"/>
              </a:rPr>
              <a:t>1.  </a:t>
            </a:r>
            <a:r>
              <a:rPr lang="tr-TR" altLang="tr-TR" sz="2800" b="1" dirty="0" smtClean="0">
                <a:solidFill>
                  <a:srgbClr val="C00000"/>
                </a:solidFill>
                <a:latin typeface="Comic Sans MS" pitchFamily="66" charset="0"/>
              </a:rPr>
              <a:t>Ön Bölüm (Özgeçmiş):</a:t>
            </a:r>
            <a:r>
              <a:rPr lang="tr-TR" altLang="tr-TR" sz="2400" b="1" dirty="0" smtClean="0">
                <a:solidFill>
                  <a:srgbClr val="C00000"/>
                </a:solidFill>
                <a:latin typeface="Comic Sans MS" pitchFamily="66" charset="0"/>
              </a:rPr>
              <a:t> </a:t>
            </a:r>
            <a:r>
              <a:rPr lang="tr-TR" altLang="tr-TR" sz="2400" b="1" dirty="0" smtClean="0">
                <a:solidFill>
                  <a:srgbClr val="000099"/>
                </a:solidFill>
                <a:latin typeface="Comic Sans MS" pitchFamily="66" charset="0"/>
              </a:rPr>
              <a:t>Kapak, öğrenci tanıtım sayfası, öz-seçim formu, içindekiler sayfası bulunur.</a:t>
            </a:r>
          </a:p>
          <a:p>
            <a:pPr marL="571500" indent="-571500" eaLnBrk="1" hangingPunct="1">
              <a:lnSpc>
                <a:spcPct val="110000"/>
              </a:lnSpc>
              <a:buFont typeface="Wingdings" pitchFamily="2" charset="2"/>
              <a:buNone/>
            </a:pPr>
            <a:r>
              <a:rPr lang="tr-TR" altLang="tr-TR" sz="2400" b="1" dirty="0" smtClean="0">
                <a:solidFill>
                  <a:srgbClr val="000099"/>
                </a:solidFill>
                <a:latin typeface="Comic Sans MS" pitchFamily="66" charset="0"/>
              </a:rPr>
              <a:t>2.  </a:t>
            </a:r>
            <a:r>
              <a:rPr lang="tr-TR" altLang="tr-TR" sz="2800" b="1" dirty="0" smtClean="0">
                <a:solidFill>
                  <a:srgbClr val="C00000"/>
                </a:solidFill>
                <a:latin typeface="Comic Sans MS" pitchFamily="66" charset="0"/>
              </a:rPr>
              <a:t>Ana Bölüm (Ürünler):</a:t>
            </a:r>
            <a:r>
              <a:rPr lang="tr-TR" altLang="tr-TR" sz="2400" b="1" dirty="0" smtClean="0">
                <a:solidFill>
                  <a:srgbClr val="C00000"/>
                </a:solidFill>
                <a:latin typeface="Comic Sans MS" pitchFamily="66" charset="0"/>
              </a:rPr>
              <a:t> </a:t>
            </a:r>
            <a:r>
              <a:rPr lang="tr-TR" altLang="tr-TR" sz="2400" b="1" dirty="0" smtClean="0">
                <a:solidFill>
                  <a:srgbClr val="000099"/>
                </a:solidFill>
                <a:latin typeface="Comic Sans MS" pitchFamily="66" charset="0"/>
              </a:rPr>
              <a:t>Puanlama amaçlı  ve puanlama amaçlı olmayan çalışmalar yer alır. </a:t>
            </a:r>
          </a:p>
          <a:p>
            <a:pPr marL="571500" indent="-571500" eaLnBrk="1" hangingPunct="1">
              <a:lnSpc>
                <a:spcPct val="110000"/>
              </a:lnSpc>
              <a:buFont typeface="Wingdings" pitchFamily="2" charset="2"/>
              <a:buNone/>
            </a:pPr>
            <a:r>
              <a:rPr lang="tr-TR" altLang="tr-TR" sz="2400" b="1" dirty="0" smtClean="0">
                <a:solidFill>
                  <a:srgbClr val="000099"/>
                </a:solidFill>
                <a:latin typeface="Comic Sans MS" pitchFamily="66" charset="0"/>
              </a:rPr>
              <a:t>3. </a:t>
            </a:r>
            <a:r>
              <a:rPr lang="tr-TR" altLang="tr-TR" sz="2800" b="1" dirty="0" smtClean="0">
                <a:solidFill>
                  <a:srgbClr val="C00000"/>
                </a:solidFill>
                <a:latin typeface="Comic Sans MS" pitchFamily="66" charset="0"/>
              </a:rPr>
              <a:t>Son Bölüm (Yansıtma):</a:t>
            </a:r>
            <a:r>
              <a:rPr lang="tr-TR" altLang="tr-TR" sz="2400" b="1" dirty="0" smtClean="0">
                <a:solidFill>
                  <a:srgbClr val="C00000"/>
                </a:solidFill>
                <a:latin typeface="Comic Sans MS" pitchFamily="66" charset="0"/>
              </a:rPr>
              <a:t> </a:t>
            </a:r>
            <a:r>
              <a:rPr lang="tr-TR" altLang="tr-TR" sz="2400" b="1" dirty="0" smtClean="0">
                <a:solidFill>
                  <a:srgbClr val="000099"/>
                </a:solidFill>
                <a:latin typeface="Comic Sans MS" pitchFamily="66" charset="0"/>
              </a:rPr>
              <a:t>Değerlendirme araçları / formları yer alır. </a:t>
            </a:r>
            <a:r>
              <a:rPr lang="tr-TR" altLang="tr-TR" sz="2400" b="1" dirty="0" err="1" smtClean="0">
                <a:solidFill>
                  <a:srgbClr val="000099"/>
                </a:solidFill>
                <a:latin typeface="Comic Sans MS" pitchFamily="66" charset="0"/>
              </a:rPr>
              <a:t>Portfolyonun</a:t>
            </a:r>
            <a:r>
              <a:rPr lang="tr-TR" altLang="tr-TR" sz="2400" b="1" dirty="0" smtClean="0">
                <a:solidFill>
                  <a:srgbClr val="000099"/>
                </a:solidFill>
                <a:latin typeface="Comic Sans MS" pitchFamily="66" charset="0"/>
              </a:rPr>
              <a:t> bütününe ilişkin öğrenci gelişimini gösteren değerlendirme</a:t>
            </a:r>
          </a:p>
        </p:txBody>
      </p:sp>
    </p:spTree>
    <p:extLst>
      <p:ext uri="{BB962C8B-B14F-4D97-AF65-F5344CB8AC3E}">
        <p14:creationId xmlns:p14="http://schemas.microsoft.com/office/powerpoint/2010/main" val="34221232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solidFill>
                  <a:srgbClr val="C00000"/>
                </a:solidFill>
                <a:latin typeface="Comic Sans MS" pitchFamily="66" charset="0"/>
              </a:rPr>
              <a:t>Üstün ve Sınırlı Yönler</a:t>
            </a:r>
            <a:r>
              <a:rPr lang="tr-TR" sz="3200" dirty="0" smtClean="0">
                <a:solidFill>
                  <a:srgbClr val="C00000"/>
                </a:solidFill>
              </a:rPr>
              <a:t> </a:t>
            </a:r>
            <a:endParaRPr lang="tr-TR" sz="3200" dirty="0">
              <a:solidFill>
                <a:srgbClr val="C00000"/>
              </a:solidFill>
            </a:endParaRPr>
          </a:p>
        </p:txBody>
      </p:sp>
      <p:sp>
        <p:nvSpPr>
          <p:cNvPr id="3" name="İçerik Yer Tutucusu 2"/>
          <p:cNvSpPr>
            <a:spLocks noGrp="1"/>
          </p:cNvSpPr>
          <p:nvPr>
            <p:ph idx="1"/>
          </p:nvPr>
        </p:nvSpPr>
        <p:spPr/>
        <p:txBody>
          <a:bodyPr>
            <a:normAutofit lnSpcReduction="10000"/>
          </a:bodyPr>
          <a:lstStyle/>
          <a:p>
            <a:pPr marL="109728" indent="0" algn="just">
              <a:lnSpc>
                <a:spcPct val="80000"/>
              </a:lnSpc>
              <a:buNone/>
            </a:pPr>
            <a:r>
              <a:rPr lang="tr-TR" sz="2400" b="1" dirty="0">
                <a:solidFill>
                  <a:srgbClr val="C00000"/>
                </a:solidFill>
                <a:latin typeface="Comic Sans MS" pitchFamily="66" charset="0"/>
                <a:ea typeface="Arial Unicode MS" pitchFamily="34" charset="-128"/>
                <a:cs typeface="Arial Unicode MS" pitchFamily="34" charset="-128"/>
              </a:rPr>
              <a:t>Üstün Yönler </a:t>
            </a:r>
          </a:p>
          <a:p>
            <a:r>
              <a:rPr lang="tr-TR" sz="2400" b="1" dirty="0">
                <a:solidFill>
                  <a:srgbClr val="000099"/>
                </a:solidFill>
                <a:latin typeface="Comic Sans MS" pitchFamily="66" charset="0"/>
                <a:ea typeface="Arial Unicode MS" pitchFamily="34" charset="-128"/>
                <a:cs typeface="Arial Unicode MS" pitchFamily="34" charset="-128"/>
              </a:rPr>
              <a:t>Öğrencinin süreç içindeki gelişimi </a:t>
            </a:r>
            <a:r>
              <a:rPr lang="tr-TR" sz="2400" b="1" dirty="0" smtClean="0">
                <a:solidFill>
                  <a:srgbClr val="000099"/>
                </a:solidFill>
                <a:latin typeface="Comic Sans MS" pitchFamily="66" charset="0"/>
                <a:ea typeface="Arial Unicode MS" pitchFamily="34" charset="-128"/>
                <a:cs typeface="Arial Unicode MS" pitchFamily="34" charset="-128"/>
              </a:rPr>
              <a:t>izlenebilir. </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a:solidFill>
                  <a:srgbClr val="000099"/>
                </a:solidFill>
                <a:latin typeface="Comic Sans MS" pitchFamily="66" charset="0"/>
                <a:ea typeface="Arial Unicode MS" pitchFamily="34" charset="-128"/>
                <a:cs typeface="Arial Unicode MS" pitchFamily="34" charset="-128"/>
              </a:rPr>
              <a:t>Öğrenciye kendini değerlendirme fırsatı </a:t>
            </a:r>
            <a:r>
              <a:rPr lang="tr-TR" sz="2400" b="1" dirty="0" smtClean="0">
                <a:solidFill>
                  <a:srgbClr val="000099"/>
                </a:solidFill>
                <a:latin typeface="Comic Sans MS" pitchFamily="66" charset="0"/>
                <a:ea typeface="Arial Unicode MS" pitchFamily="34" charset="-128"/>
                <a:cs typeface="Arial Unicode MS" pitchFamily="34" charset="-128"/>
              </a:rPr>
              <a:t>sunar. </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smtClean="0">
                <a:solidFill>
                  <a:srgbClr val="000099"/>
                </a:solidFill>
                <a:latin typeface="Comic Sans MS" pitchFamily="66" charset="0"/>
                <a:ea typeface="Arial Unicode MS" pitchFamily="34" charset="-128"/>
                <a:cs typeface="Arial Unicode MS" pitchFamily="34" charset="-128"/>
              </a:rPr>
              <a:t>Değerlendirme sürecinde öğrenme de gerçekleşir.</a:t>
            </a:r>
          </a:p>
          <a:p>
            <a:r>
              <a:rPr lang="tr-TR" sz="2400" b="1" dirty="0" smtClean="0">
                <a:solidFill>
                  <a:srgbClr val="000099"/>
                </a:solidFill>
                <a:latin typeface="Comic Sans MS" pitchFamily="66" charset="0"/>
                <a:ea typeface="Arial Unicode MS" pitchFamily="34" charset="-128"/>
                <a:cs typeface="Arial Unicode MS" pitchFamily="34" charset="-128"/>
              </a:rPr>
              <a:t>Öğrenciye sorumluluk alma duygusu kazandırır.</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smtClean="0">
                <a:solidFill>
                  <a:srgbClr val="000099"/>
                </a:solidFill>
                <a:latin typeface="Comic Sans MS" pitchFamily="66" charset="0"/>
                <a:ea typeface="Arial Unicode MS" pitchFamily="34" charset="-128"/>
                <a:cs typeface="Arial Unicode MS" pitchFamily="34" charset="-128"/>
              </a:rPr>
              <a:t>Öğrenci bütünsel olarak değerlendirilir.</a:t>
            </a:r>
          </a:p>
          <a:p>
            <a:r>
              <a:rPr lang="tr-TR" sz="2400" b="1" dirty="0" smtClean="0">
                <a:solidFill>
                  <a:srgbClr val="000099"/>
                </a:solidFill>
                <a:latin typeface="Comic Sans MS" pitchFamily="66" charset="0"/>
                <a:ea typeface="Arial Unicode MS" pitchFamily="34" charset="-128"/>
                <a:cs typeface="Arial Unicode MS" pitchFamily="34" charset="-128"/>
              </a:rPr>
              <a:t>Her öğrenci kendi gelişim sürecinde değerlendirilir, başka öğrencilerle kıyaslama yapılmaz.</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a:solidFill>
                  <a:srgbClr val="000099"/>
                </a:solidFill>
                <a:latin typeface="Comic Sans MS" pitchFamily="66" charset="0"/>
                <a:ea typeface="Arial Unicode MS" pitchFamily="34" charset="-128"/>
                <a:cs typeface="Arial Unicode MS" pitchFamily="34" charset="-128"/>
              </a:rPr>
              <a:t>Öğretmene öğrenci ve velilerle toplantı konferans yapmada yardım </a:t>
            </a:r>
            <a:r>
              <a:rPr lang="tr-TR" sz="2400" b="1" dirty="0" smtClean="0">
                <a:solidFill>
                  <a:srgbClr val="000099"/>
                </a:solidFill>
                <a:latin typeface="Comic Sans MS" pitchFamily="66" charset="0"/>
                <a:ea typeface="Arial Unicode MS" pitchFamily="34" charset="-128"/>
                <a:cs typeface="Arial Unicode MS" pitchFamily="34" charset="-128"/>
              </a:rPr>
              <a:t>sağlar</a:t>
            </a:r>
          </a:p>
          <a:p>
            <a:r>
              <a:rPr lang="da-DK" sz="2400" b="1" dirty="0">
                <a:solidFill>
                  <a:srgbClr val="000099"/>
                </a:solidFill>
                <a:latin typeface="Comic Sans MS" pitchFamily="66" charset="0"/>
                <a:ea typeface="Arial Unicode MS" pitchFamily="34" charset="-128"/>
                <a:cs typeface="Arial Unicode MS" pitchFamily="34" charset="-128"/>
              </a:rPr>
              <a:t>Öğrenmede ürünün ve sürecin her ikisine de odaklanmayı sağlar </a:t>
            </a:r>
            <a:r>
              <a:rPr lang="tr-TR" sz="2400" b="1" dirty="0" smtClean="0">
                <a:solidFill>
                  <a:srgbClr val="000099"/>
                </a:solidFill>
                <a:latin typeface="Comic Sans MS" pitchFamily="66" charset="0"/>
                <a:ea typeface="Arial Unicode MS" pitchFamily="34" charset="-128"/>
                <a:cs typeface="Arial Unicode MS" pitchFamily="34" charset="-128"/>
              </a:rPr>
              <a:t> </a:t>
            </a:r>
          </a:p>
          <a:p>
            <a:pPr marL="0" indent="0">
              <a:buNone/>
            </a:pPr>
            <a:endParaRPr lang="tr-TR" dirty="0"/>
          </a:p>
        </p:txBody>
      </p:sp>
    </p:spTree>
    <p:extLst>
      <p:ext uri="{BB962C8B-B14F-4D97-AF65-F5344CB8AC3E}">
        <p14:creationId xmlns:p14="http://schemas.microsoft.com/office/powerpoint/2010/main" val="1367560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20688"/>
            <a:ext cx="8229600" cy="5256584"/>
          </a:xfrm>
        </p:spPr>
        <p:txBody>
          <a:bodyPr>
            <a:normAutofit/>
          </a:bodyPr>
          <a:lstStyle/>
          <a:p>
            <a:pPr marL="109728" indent="0" algn="just">
              <a:lnSpc>
                <a:spcPct val="80000"/>
              </a:lnSpc>
              <a:buNone/>
            </a:pPr>
            <a:r>
              <a:rPr lang="tr-TR" sz="2400" b="1" dirty="0">
                <a:solidFill>
                  <a:srgbClr val="C00000"/>
                </a:solidFill>
                <a:latin typeface="Comic Sans MS" pitchFamily="66" charset="0"/>
                <a:ea typeface="Arial Unicode MS" pitchFamily="34" charset="-128"/>
                <a:cs typeface="Arial Unicode MS" pitchFamily="34" charset="-128"/>
              </a:rPr>
              <a:t>Sınırlı Yönler </a:t>
            </a:r>
          </a:p>
          <a:p>
            <a:pPr marL="0" indent="0">
              <a:buNone/>
            </a:pPr>
            <a:endParaRPr lang="tr-TR" dirty="0" smtClean="0"/>
          </a:p>
          <a:p>
            <a:r>
              <a:rPr lang="tr-TR" sz="2400" b="1" dirty="0">
                <a:solidFill>
                  <a:srgbClr val="000099"/>
                </a:solidFill>
                <a:latin typeface="Comic Sans MS" pitchFamily="66" charset="0"/>
                <a:ea typeface="Arial Unicode MS" pitchFamily="34" charset="-128"/>
                <a:cs typeface="Arial Unicode MS" pitchFamily="34" charset="-128"/>
              </a:rPr>
              <a:t>Çalışmaların hazırlığı, seçimi ve değerlendirmesi uzun zaman alır</a:t>
            </a:r>
            <a:r>
              <a:rPr lang="tr-TR" sz="2400" b="1" dirty="0" smtClean="0">
                <a:solidFill>
                  <a:srgbClr val="000099"/>
                </a:solidFill>
                <a:latin typeface="Comic Sans MS" pitchFamily="66" charset="0"/>
                <a:ea typeface="Arial Unicode MS" pitchFamily="34" charset="-128"/>
                <a:cs typeface="Arial Unicode MS" pitchFamily="34" charset="-128"/>
              </a:rPr>
              <a:t>.</a:t>
            </a:r>
          </a:p>
          <a:p>
            <a:r>
              <a:rPr lang="tr-TR" sz="2400" b="1" dirty="0" smtClean="0">
                <a:solidFill>
                  <a:srgbClr val="000099"/>
                </a:solidFill>
                <a:latin typeface="Comic Sans MS" pitchFamily="66" charset="0"/>
                <a:ea typeface="Arial Unicode MS" pitchFamily="34" charset="-128"/>
                <a:cs typeface="Arial Unicode MS" pitchFamily="34" charset="-128"/>
              </a:rPr>
              <a:t>Nesnel değerlendirme yapmak zordur.</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a:solidFill>
                  <a:srgbClr val="000099"/>
                </a:solidFill>
                <a:latin typeface="Comic Sans MS" pitchFamily="66" charset="0"/>
                <a:ea typeface="Arial Unicode MS" pitchFamily="34" charset="-128"/>
                <a:cs typeface="Arial Unicode MS" pitchFamily="34" charset="-128"/>
              </a:rPr>
              <a:t>Öğrenci dosyalarının saklanması emek ve mekan bakımından güçlük yaratır</a:t>
            </a:r>
            <a:r>
              <a:rPr lang="tr-TR" sz="2400" b="1" dirty="0" smtClean="0">
                <a:solidFill>
                  <a:srgbClr val="000099"/>
                </a:solidFill>
                <a:latin typeface="Comic Sans MS" pitchFamily="66" charset="0"/>
                <a:ea typeface="Arial Unicode MS" pitchFamily="34" charset="-128"/>
                <a:cs typeface="Arial Unicode MS" pitchFamily="34" charset="-128"/>
              </a:rPr>
              <a:t>.</a:t>
            </a:r>
            <a:endParaRPr lang="tr-TR" sz="2400" b="1" dirty="0">
              <a:solidFill>
                <a:srgbClr val="000099"/>
              </a:solidFill>
              <a:latin typeface="Comic Sans MS" pitchFamily="66" charset="0"/>
              <a:ea typeface="Arial Unicode MS" pitchFamily="34" charset="-128"/>
              <a:cs typeface="Arial Unicode MS" pitchFamily="34" charset="-128"/>
            </a:endParaRPr>
          </a:p>
          <a:p>
            <a:r>
              <a:rPr lang="tr-TR" sz="2400" b="1" dirty="0">
                <a:solidFill>
                  <a:srgbClr val="000099"/>
                </a:solidFill>
                <a:latin typeface="Comic Sans MS" pitchFamily="66" charset="0"/>
                <a:ea typeface="Arial Unicode MS" pitchFamily="34" charset="-128"/>
                <a:cs typeface="Arial Unicode MS" pitchFamily="34" charset="-128"/>
              </a:rPr>
              <a:t>Öğrencilerin yardım alması (Öğrenciye özgülük)</a:t>
            </a:r>
          </a:p>
          <a:p>
            <a:r>
              <a:rPr lang="tr-TR" sz="2400" b="1" dirty="0">
                <a:solidFill>
                  <a:srgbClr val="000099"/>
                </a:solidFill>
                <a:latin typeface="Comic Sans MS" pitchFamily="66" charset="0"/>
                <a:ea typeface="Arial Unicode MS" pitchFamily="34" charset="-128"/>
                <a:cs typeface="Arial Unicode MS" pitchFamily="34" charset="-128"/>
              </a:rPr>
              <a:t>Güvenirlik (Puanlamadaki yanlılık, tutarsızlık)</a:t>
            </a:r>
          </a:p>
          <a:p>
            <a:r>
              <a:rPr lang="tr-TR" sz="2400" b="1" dirty="0">
                <a:solidFill>
                  <a:srgbClr val="000099"/>
                </a:solidFill>
                <a:latin typeface="Comic Sans MS" pitchFamily="66" charset="0"/>
                <a:ea typeface="Arial Unicode MS" pitchFamily="34" charset="-128"/>
                <a:cs typeface="Arial Unicode MS" pitchFamily="34" charset="-128"/>
              </a:rPr>
              <a:t>özellikle kalabalık sınıflarda uygulama ve takibinin zor olacağı düşünülmektedir. </a:t>
            </a:r>
          </a:p>
        </p:txBody>
      </p:sp>
    </p:spTree>
    <p:extLst>
      <p:ext uri="{BB962C8B-B14F-4D97-AF65-F5344CB8AC3E}">
        <p14:creationId xmlns:p14="http://schemas.microsoft.com/office/powerpoint/2010/main" val="18336127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7EDA531-6FEC-4F0B-AFFA-3BAF7DA14458}&quot;/&gt;&lt;filename val=&quot;C:\DOCUME~1\Serkan\LOCALS~1\Temp\PR\data\asimages\{67EDA531-6FEC-4F0B-AFFA-3BAF7DA14458}.png&quot;/&gt;&lt;hasEffects val=&quot;0&quot;/&gt;&lt;left val=&quot;108.72&quot;/&gt;&lt;top val=&quot;231.72&quot;/&gt;&lt;width val=&quot;499.2&quot;/&gt;&lt;height val=&quot;223.2&quot;/&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A881A3-3930-4471-AE46-E71C93BB70DC}&quot;/&gt;&lt;filename val=&quot;C:\DOCUME~1\Serkan\LOCALS~1\Temp\PR\data\asimages\{ABA881A3-3930-4471-AE46-E71C93BB70DC}.png&quot;/&gt;&lt;hasEffects val=&quot;0&quot;/&gt;&lt;left val=&quot;52.56&quot;/&gt;&lt;top val=&quot;211.56&quot;/&gt;&lt;width val=&quot;638.52&quot;/&gt;&lt;height val=&quot;271.08&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E34E11-7DC4-4E11-ADFE-18FA89259B7C}&quot;/&gt;&lt;filename val=&quot;C:\DOCUME~1\Serkan\LOCALS~1\Temp\PR\data\asimages\{E8E34E11-7DC4-4E11-ADFE-18FA89259B7C}.png&quot;/&gt;&lt;hasEffects val=&quot;0&quot;/&gt;&lt;left val=&quot;1.56&quot;/&gt;&lt;top val=&quot;105.72&quot;/&gt;&lt;width val=&quot;722.52&quot;/&gt;&lt;height val=&quot;411.36&quot;/&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AC61F0D-F85E-4C32-8B40-E216210EE734}&quot;/&gt;&lt;filename val=&quot;C:\DOCUME~1\Serkan\LOCALS~1\Temp\PR\data\asimages\{7AC61F0D-F85E-4C32-8B40-E216210EE734}.png&quot;/&gt;&lt;hasEffects val=&quot;0&quot;/&gt;&lt;left val=&quot;58.56&quot;/&gt;&lt;top val=&quot;87.72&quot;/&gt;&lt;width val=&quot;621.36&quot;/&gt;&lt;height val=&quot;429.36&quot;/&gt;&lt;/ThreeDShape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670</TotalTime>
  <Words>2719</Words>
  <Application>Microsoft Office PowerPoint</Application>
  <PresentationFormat>Ekran Gösterisi (4:3)</PresentationFormat>
  <Paragraphs>469</Paragraphs>
  <Slides>65</Slides>
  <Notes>21</Notes>
  <HiddenSlides>0</HiddenSlides>
  <MMClips>0</MMClips>
  <ScaleCrop>false</ScaleCrop>
  <HeadingPairs>
    <vt:vector size="6" baseType="variant">
      <vt:variant>
        <vt:lpstr>Tema</vt:lpstr>
      </vt:variant>
      <vt:variant>
        <vt:i4>2</vt:i4>
      </vt:variant>
      <vt:variant>
        <vt:lpstr>Katıştırılmış OLE Hizmet Programları</vt:lpstr>
      </vt:variant>
      <vt:variant>
        <vt:i4>2</vt:i4>
      </vt:variant>
      <vt:variant>
        <vt:lpstr>Slayt Başlıkları</vt:lpstr>
      </vt:variant>
      <vt:variant>
        <vt:i4>65</vt:i4>
      </vt:variant>
    </vt:vector>
  </HeadingPairs>
  <TitlesOfParts>
    <vt:vector size="69" baseType="lpstr">
      <vt:lpstr>Kalabalık</vt:lpstr>
      <vt:lpstr>Office Teması</vt:lpstr>
      <vt:lpstr>Klip</vt:lpstr>
      <vt:lpstr>Bit Eşlem Resmi</vt:lpstr>
      <vt:lpstr>Eğitimde Kullanılan Ölçme Araç ve Yöntemleri – 3 (Süreç Odaklı-Tamamlayıcı/Alternatif Yöntemler)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Okullarda Performans Değerlendirme Yapılabilecek Ortak Alanlar </vt:lpstr>
      <vt:lpstr>PowerPoint Sunusu</vt:lpstr>
      <vt:lpstr>PowerPoint Sunusu</vt:lpstr>
      <vt:lpstr>performans görevinin özellikleri</vt:lpstr>
      <vt:lpstr>PowerPoint Sunusu</vt:lpstr>
      <vt:lpstr>PowerPoint Sunusu</vt:lpstr>
      <vt:lpstr>performans görevinin unsurları</vt:lpstr>
      <vt:lpstr>PowerPoint Sunusu</vt:lpstr>
      <vt:lpstr>PowerPoint Sunusu</vt:lpstr>
      <vt:lpstr>PowerPoint Sunusu</vt:lpstr>
      <vt:lpstr>PowerPoint Sunusu</vt:lpstr>
      <vt:lpstr> Örnek 4</vt:lpstr>
      <vt:lpstr>Performans değerlendirmede sorunlar</vt:lpstr>
      <vt:lpstr>Performansın Puanlanmasında Kullanılan Araçlar</vt:lpstr>
      <vt:lpstr>Kontrol Listeleri</vt:lpstr>
      <vt:lpstr>Örnek : Deney tasarlama ve uygulama performans görevi için kontrol listesi </vt:lpstr>
      <vt:lpstr>PowerPoint Sunusu</vt:lpstr>
      <vt:lpstr>PowerPoint Sunusu</vt:lpstr>
      <vt:lpstr>Kontrol Listeleri</vt:lpstr>
      <vt:lpstr>Dikkat Edilmesi Gerekenler </vt:lpstr>
      <vt:lpstr>Dereceleme Ölçekleri</vt:lpstr>
      <vt:lpstr>Örnek : Sunum yapma performans görevi için dereceleme ölçeği </vt:lpstr>
      <vt:lpstr>PowerPoint Sunusu</vt:lpstr>
      <vt:lpstr>Dereceli Puanlama Anahtarı (Rubrik)</vt:lpstr>
      <vt:lpstr>Puanlama anahtarının kullanılmasının yararları</vt:lpstr>
      <vt:lpstr>Dereceli puanlama anahtarı türleri</vt:lpstr>
      <vt:lpstr>Dereceli puanlama anahtarı türleri</vt:lpstr>
      <vt:lpstr>Analitik DPA </vt:lpstr>
      <vt:lpstr>PowerPoint Sunusu</vt:lpstr>
      <vt:lpstr>PowerPoint Sunusu</vt:lpstr>
      <vt:lpstr>PowerPoint Sunusu</vt:lpstr>
      <vt:lpstr>PowerPoint Sunusu</vt:lpstr>
      <vt:lpstr>Bütünsel (Holistik) DPA </vt:lpstr>
      <vt:lpstr>PowerPoint Sunusu</vt:lpstr>
      <vt:lpstr>PowerPoint Sunusu</vt:lpstr>
      <vt:lpstr>Bütünsel DPA Sınırlılıkları</vt:lpstr>
      <vt:lpstr>PowerPoint Sunusu</vt:lpstr>
      <vt:lpstr>Analitik ve Bütünsel DPA Karşılaştırması </vt:lpstr>
      <vt:lpstr>Akran-Grup ve Öz değerlendirmeler</vt:lpstr>
      <vt:lpstr>Öz değerlendirme </vt:lpstr>
      <vt:lpstr>Öz değerlendirme </vt:lpstr>
      <vt:lpstr>Örnek </vt:lpstr>
      <vt:lpstr>Akran-Grup Değerlendirme </vt:lpstr>
      <vt:lpstr>PowerPoint Sunusu</vt:lpstr>
      <vt:lpstr>PowerPoint Sunusu</vt:lpstr>
      <vt:lpstr>Portfolyo Değerlendirme</vt:lpstr>
      <vt:lpstr>Portfolyo Değerlendirmenin Özellikleri</vt:lpstr>
      <vt:lpstr>Portfolyo Değerlendirmenin Özellikleri</vt:lpstr>
      <vt:lpstr>Portfolyo Değerlendirmenin Özellikleri</vt:lpstr>
      <vt:lpstr>PowerPoint Sunusu</vt:lpstr>
      <vt:lpstr>PowerPoint Sunusu</vt:lpstr>
      <vt:lpstr>Portfolyo türleri nedir?</vt:lpstr>
      <vt:lpstr>Portfolyo hangi bölümlerden oluşur?</vt:lpstr>
      <vt:lpstr>Üstün ve Sınırlı Yönler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Eğitimde Kullanılan Ölçme Araç ve Yöntemleri – 2 (Süreç Odaklı-Tamamlayıcı Yöntemler)</dc:title>
  <dc:creator>Selda57</dc:creator>
  <cp:lastModifiedBy>Selda57</cp:lastModifiedBy>
  <cp:revision>86</cp:revision>
  <dcterms:created xsi:type="dcterms:W3CDTF">2020-01-07T07:32:27Z</dcterms:created>
  <dcterms:modified xsi:type="dcterms:W3CDTF">2020-05-02T09:03:58Z</dcterms:modified>
</cp:coreProperties>
</file>