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72" r:id="rId3"/>
    <p:sldId id="257" r:id="rId4"/>
    <p:sldId id="273" r:id="rId5"/>
    <p:sldId id="274" r:id="rId6"/>
    <p:sldId id="275" r:id="rId7"/>
    <p:sldId id="258" r:id="rId8"/>
    <p:sldId id="278" r:id="rId9"/>
    <p:sldId id="276" r:id="rId10"/>
    <p:sldId id="259" r:id="rId11"/>
    <p:sldId id="277" r:id="rId12"/>
    <p:sldId id="260" r:id="rId13"/>
    <p:sldId id="281" r:id="rId14"/>
    <p:sldId id="280" r:id="rId15"/>
    <p:sldId id="271" r:id="rId16"/>
    <p:sldId id="282" r:id="rId17"/>
    <p:sldId id="283" r:id="rId18"/>
    <p:sldId id="270" r:id="rId19"/>
    <p:sldId id="262" r:id="rId20"/>
    <p:sldId id="265" r:id="rId21"/>
    <p:sldId id="263" r:id="rId22"/>
    <p:sldId id="266" r:id="rId23"/>
    <p:sldId id="267" r:id="rId24"/>
    <p:sldId id="268" r:id="rId25"/>
    <p:sldId id="269" r:id="rId26"/>
    <p:sldId id="284" r:id="rId27"/>
    <p:sldId id="286" r:id="rId28"/>
    <p:sldId id="285" r:id="rId2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1EBBBCC-DAD2-459C-BE2E-F6DE35CF9A28}" styleName="Koyu Stil 2 - Vurgu 3/Vurgu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7414" autoAdjust="0"/>
  </p:normalViewPr>
  <p:slideViewPr>
    <p:cSldViewPr>
      <p:cViewPr varScale="1">
        <p:scale>
          <a:sx n="102" d="100"/>
          <a:sy n="102" d="100"/>
        </p:scale>
        <p:origin x="-208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A63363-9AC0-4A46-AE89-A2BEF77C95FC}" type="datetimeFigureOut">
              <a:rPr lang="tr-TR" smtClean="0"/>
              <a:t>23.11.2020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285DEC-1B50-424A-A0BC-26BD1C101BB6}" type="slidenum">
              <a:rPr lang="tr-TR" smtClean="0"/>
              <a:t>‹#›</a:t>
            </a:fld>
            <a:endParaRPr lang="tr-TR"/>
          </a:p>
        </p:txBody>
      </p:sp>
    </p:spTree>
    <p:extLst>
      <p:ext uri="{BB962C8B-B14F-4D97-AF65-F5344CB8AC3E}">
        <p14:creationId xmlns:p14="http://schemas.microsoft.com/office/powerpoint/2010/main" val="396922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Test neydi? Her türlü ölçme aracı, ölçek</a:t>
            </a:r>
            <a:endParaRPr lang="en-US" dirty="0"/>
          </a:p>
        </p:txBody>
      </p:sp>
      <p:sp>
        <p:nvSpPr>
          <p:cNvPr id="4" name="Slayt Numarası Yer Tutucusu 3"/>
          <p:cNvSpPr>
            <a:spLocks noGrp="1"/>
          </p:cNvSpPr>
          <p:nvPr>
            <p:ph type="sldNum" sz="quarter" idx="5"/>
          </p:nvPr>
        </p:nvSpPr>
        <p:spPr/>
        <p:txBody>
          <a:bodyPr/>
          <a:lstStyle/>
          <a:p>
            <a:fld id="{DDCC64A8-3DCC-4F5C-BA34-79D95F166A0F}" type="slidenum">
              <a:rPr lang="tr-TR" smtClean="0"/>
              <a:t>2</a:t>
            </a:fld>
            <a:endParaRPr lang="tr-TR"/>
          </a:p>
        </p:txBody>
      </p:sp>
    </p:spTree>
    <p:extLst>
      <p:ext uri="{BB962C8B-B14F-4D97-AF65-F5344CB8AC3E}">
        <p14:creationId xmlns:p14="http://schemas.microsoft.com/office/powerpoint/2010/main" val="2247040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tr-TR" sz="1200" b="0" i="0" dirty="0">
                <a:solidFill>
                  <a:srgbClr val="000000"/>
                </a:solidFill>
                <a:effectLst/>
                <a:latin typeface="Arial" panose="020B0604020202020204" pitchFamily="34" charset="0"/>
                <a:cs typeface="Arial" panose="020B0604020202020204" pitchFamily="34" charset="0"/>
              </a:rPr>
              <a:t>Daha açık bir ifade ile test sonuçları öğretmene sınıf içerisinde yapmış olduğu etkinliklerin ne ölçüde başarılı olduğuna dair geri bildirimde bulunmakta, aynı şekilde öğrencilere de sınıf içi etkinlikler sonucunda neyi ne kadar öğrendikleri konusunda bilgi vermektedir.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200"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200" b="0" i="0" dirty="0">
                <a:solidFill>
                  <a:srgbClr val="000000"/>
                </a:solidFill>
                <a:effectLst/>
                <a:latin typeface="Arial" panose="020B0604020202020204" pitchFamily="34" charset="0"/>
                <a:cs typeface="Arial" panose="020B0604020202020204" pitchFamily="34" charset="0"/>
              </a:rPr>
              <a:t>Test sonuçlarına göre böyle bir geri bildirim alan öğretmenden beklenen, eğer eksik öğrenmeler varsa bunları tamamlaması, kullandığı öğretim yöntem, teknik ve materyallerin etkililiğini gözden geçirmesidir.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200" b="0" i="0" dirty="0">
                <a:solidFill>
                  <a:srgbClr val="000000"/>
                </a:solidFill>
                <a:effectLst/>
                <a:latin typeface="Arial" panose="020B0604020202020204" pitchFamily="34" charset="0"/>
                <a:cs typeface="Arial" panose="020B0604020202020204" pitchFamily="34" charset="0"/>
              </a:rPr>
              <a:t>Öğrenciden beklenen ise güçlü olduğu yanları pekiştirmesi, yeterli düzeye ulaşamadığı alanlarda öğretmen desteğini alarak kendini geliştirmesidir. </a:t>
            </a:r>
          </a:p>
          <a:p>
            <a:endParaRPr lang="en-US" dirty="0"/>
          </a:p>
        </p:txBody>
      </p:sp>
      <p:sp>
        <p:nvSpPr>
          <p:cNvPr id="4" name="Slayt Numarası Yer Tutucusu 3"/>
          <p:cNvSpPr>
            <a:spLocks noGrp="1"/>
          </p:cNvSpPr>
          <p:nvPr>
            <p:ph type="sldNum" sz="quarter" idx="5"/>
          </p:nvPr>
        </p:nvSpPr>
        <p:spPr/>
        <p:txBody>
          <a:bodyPr/>
          <a:lstStyle/>
          <a:p>
            <a:fld id="{DDCC64A8-3DCC-4F5C-BA34-79D95F166A0F}" type="slidenum">
              <a:rPr lang="tr-TR" smtClean="0"/>
              <a:t>8</a:t>
            </a:fld>
            <a:endParaRPr lang="tr-TR"/>
          </a:p>
        </p:txBody>
      </p:sp>
    </p:spTree>
    <p:extLst>
      <p:ext uri="{BB962C8B-B14F-4D97-AF65-F5344CB8AC3E}">
        <p14:creationId xmlns:p14="http://schemas.microsoft.com/office/powerpoint/2010/main" val="3503821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DDCC64A8-3DCC-4F5C-BA34-79D95F166A0F}" type="slidenum">
              <a:rPr lang="tr-TR" smtClean="0"/>
              <a:t>13</a:t>
            </a:fld>
            <a:endParaRPr lang="tr-TR"/>
          </a:p>
        </p:txBody>
      </p:sp>
    </p:spTree>
    <p:extLst>
      <p:ext uri="{BB962C8B-B14F-4D97-AF65-F5344CB8AC3E}">
        <p14:creationId xmlns:p14="http://schemas.microsoft.com/office/powerpoint/2010/main" val="2666389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tr-TR" sz="12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Geliştirilecek testin kapsam geçerliliğini, her bir içerik alanına verilen ağırlığı ve öğretimin bilişsel süreçlerini belirterek artırır. </a:t>
            </a:r>
            <a:r>
              <a:rPr lang="tr-TR" sz="1200" b="0" i="0" dirty="0" smtClean="0">
                <a:solidFill>
                  <a:srgbClr val="000000"/>
                </a:solidFill>
                <a:effectLst/>
                <a:latin typeface="Arial" panose="020B0604020202020204" pitchFamily="34" charset="0"/>
                <a:cs typeface="Arial" panose="020B0604020202020204" pitchFamily="34" charset="0"/>
              </a:rPr>
              <a:t>Böyle bir tablo ya da liste öğretmenin ders içerisinde hangi öğrenme çıktılarına ağırlık vereceğini gösterir. Bu da bir test hazırlanırken hangi konularda hangi zihinsel süreçlere ne oranda yer verileceğinin belirlenmesinde önemli kolaylıklar sağlamaktadır.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tr-TR" sz="1200" b="0" i="0" dirty="0" smtClean="0">
                <a:solidFill>
                  <a:srgbClr val="000000"/>
                </a:solidFill>
                <a:effectLst/>
                <a:latin typeface="Arial" panose="020B0604020202020204" pitchFamily="34" charset="0"/>
                <a:cs typeface="Arial" panose="020B0604020202020204" pitchFamily="34" charset="0"/>
              </a:rPr>
              <a:t>Çünkü, farklı öğrenme çıktıları farklı formatlarda soru ile en uygun şekilde değerlendirilebilir. Örneğin, bir deney tasarlama, açık uçlu soru formatı ile yoklanabilirken, bir kavrama ya da uygun örnek verme çoktan seçmeli formatta değerlendirilebilir.</a:t>
            </a:r>
            <a:r>
              <a:rPr lang="tr-TR" sz="1200" dirty="0" smtClean="0">
                <a:latin typeface="Arial" panose="020B0604020202020204" pitchFamily="34" charset="0"/>
                <a:cs typeface="Arial" panose="020B0604020202020204" pitchFamily="34" charset="0"/>
              </a:rPr>
              <a:t> </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ayt Numarası Yer Tutucusu 3"/>
          <p:cNvSpPr>
            <a:spLocks noGrp="1"/>
          </p:cNvSpPr>
          <p:nvPr>
            <p:ph type="sldNum" sz="quarter" idx="10"/>
          </p:nvPr>
        </p:nvSpPr>
        <p:spPr/>
        <p:txBody>
          <a:bodyPr/>
          <a:lstStyle/>
          <a:p>
            <a:fld id="{DF285DEC-1B50-424A-A0BC-26BD1C101BB6}" type="slidenum">
              <a:rPr lang="tr-TR" smtClean="0"/>
              <a:t>14</a:t>
            </a:fld>
            <a:endParaRPr lang="tr-TR"/>
          </a:p>
        </p:txBody>
      </p:sp>
    </p:spTree>
    <p:extLst>
      <p:ext uri="{BB962C8B-B14F-4D97-AF65-F5344CB8AC3E}">
        <p14:creationId xmlns:p14="http://schemas.microsoft.com/office/powerpoint/2010/main" val="4204842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Bir içerik ve süreç matrisi (belirtke tablosu) iki önemli amaca hizmet eder. Birincisi, geliştirilecek testin kapsam geçerliliğini, her bir içerik alanına verilen ağırlığı ve öğretimin bilişsel süreçlerini belirterek artırır; ikincisi, öğretmenlere her bir özel öğrenme sonucunu ölçmek için seçilecek madde formatına karar vermeleri için rehberlik eder.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ayt Numarası Yer Tutucusu 3"/>
          <p:cNvSpPr>
            <a:spLocks noGrp="1"/>
          </p:cNvSpPr>
          <p:nvPr>
            <p:ph type="sldNum" sz="quarter" idx="5"/>
          </p:nvPr>
        </p:nvSpPr>
        <p:spPr/>
        <p:txBody>
          <a:bodyPr/>
          <a:lstStyle/>
          <a:p>
            <a:fld id="{DDCC64A8-3DCC-4F5C-BA34-79D95F166A0F}" type="slidenum">
              <a:rPr lang="tr-TR" smtClean="0"/>
              <a:t>16</a:t>
            </a:fld>
            <a:endParaRPr lang="tr-TR"/>
          </a:p>
        </p:txBody>
      </p:sp>
    </p:spTree>
    <p:extLst>
      <p:ext uri="{BB962C8B-B14F-4D97-AF65-F5344CB8AC3E}">
        <p14:creationId xmlns:p14="http://schemas.microsoft.com/office/powerpoint/2010/main" val="253320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DDCC64A8-3DCC-4F5C-BA34-79D95F166A0F}" type="slidenum">
              <a:rPr lang="tr-TR" smtClean="0"/>
              <a:t>17</a:t>
            </a:fld>
            <a:endParaRPr lang="tr-TR"/>
          </a:p>
        </p:txBody>
      </p:sp>
    </p:spTree>
    <p:extLst>
      <p:ext uri="{BB962C8B-B14F-4D97-AF65-F5344CB8AC3E}">
        <p14:creationId xmlns:p14="http://schemas.microsoft.com/office/powerpoint/2010/main" val="2426268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F285DEC-1B50-424A-A0BC-26BD1C101BB6}" type="slidenum">
              <a:rPr lang="tr-TR" smtClean="0"/>
              <a:t>20</a:t>
            </a:fld>
            <a:endParaRPr lang="tr-TR"/>
          </a:p>
        </p:txBody>
      </p:sp>
    </p:spTree>
    <p:extLst>
      <p:ext uri="{BB962C8B-B14F-4D97-AF65-F5344CB8AC3E}">
        <p14:creationId xmlns:p14="http://schemas.microsoft.com/office/powerpoint/2010/main" val="549406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Çok</a:t>
            </a:r>
            <a:r>
              <a:rPr lang="tr-TR" baseline="0" dirty="0" smtClean="0"/>
              <a:t> sayıda madde var ise maddeler birden fazla deneme formuna dağıtılabilir.</a:t>
            </a:r>
            <a:endParaRPr lang="tr-TR" dirty="0"/>
          </a:p>
        </p:txBody>
      </p:sp>
      <p:sp>
        <p:nvSpPr>
          <p:cNvPr id="4" name="Slayt Numarası Yer Tutucusu 3"/>
          <p:cNvSpPr>
            <a:spLocks noGrp="1"/>
          </p:cNvSpPr>
          <p:nvPr>
            <p:ph type="sldNum" sz="quarter" idx="10"/>
          </p:nvPr>
        </p:nvSpPr>
        <p:spPr/>
        <p:txBody>
          <a:bodyPr/>
          <a:lstStyle/>
          <a:p>
            <a:fld id="{DF285DEC-1B50-424A-A0BC-26BD1C101BB6}" type="slidenum">
              <a:rPr lang="tr-TR" smtClean="0"/>
              <a:t>21</a:t>
            </a:fld>
            <a:endParaRPr lang="tr-TR"/>
          </a:p>
        </p:txBody>
      </p:sp>
    </p:spTree>
    <p:extLst>
      <p:ext uri="{BB962C8B-B14F-4D97-AF65-F5344CB8AC3E}">
        <p14:creationId xmlns:p14="http://schemas.microsoft.com/office/powerpoint/2010/main" val="364636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Pilot çalışma, test geliştirildikten sonra, asıl uygulamanın yapılacağı gruba özellik olarak çok benzeyen ancak farklı bir grupta testin uygulanmasıdır. Burada amaç testin </a:t>
            </a:r>
            <a:r>
              <a:rPr lang="tr-TR" dirty="0" err="1" smtClean="0"/>
              <a:t>psikometrik</a:t>
            </a:r>
            <a:r>
              <a:rPr lang="tr-TR" dirty="0" smtClean="0"/>
              <a:t> özelliklerine ilişkin bilgi toplama (geçerlik güvenirlik, madde, istatistikleri vb.), uygulama süre, maddelerin anlaşılması, uygulamadaki aksaklıkları belirleme ve düzenleme, maddelerin istatistiklere göre yeniden düzenlenmesidir. </a:t>
            </a:r>
          </a:p>
          <a:p>
            <a:r>
              <a:rPr lang="tr-TR" dirty="0" smtClean="0"/>
              <a:t>Ancak pilot uygulama yapıldıktan sonra yapılan düzenlemeler ile nihai forma ulaşılır ve asıl gruba uygulamaya hazır hale gelir.</a:t>
            </a:r>
          </a:p>
          <a:p>
            <a:r>
              <a:rPr lang="tr-TR" dirty="0" smtClean="0"/>
              <a:t>Ancak sınıf içi testlerde </a:t>
            </a:r>
            <a:r>
              <a:rPr lang="tr-TR" dirty="0" err="1" smtClean="0"/>
              <a:t>pilotlama</a:t>
            </a:r>
            <a:r>
              <a:rPr lang="tr-TR" dirty="0" smtClean="0"/>
              <a:t> yapmak pek mümkün değildir, madde analizleri ile madde havuzu….</a:t>
            </a:r>
            <a:endParaRPr lang="en-US" dirty="0" smtClean="0"/>
          </a:p>
          <a:p>
            <a:endParaRPr lang="tr-TR" dirty="0"/>
          </a:p>
        </p:txBody>
      </p:sp>
      <p:sp>
        <p:nvSpPr>
          <p:cNvPr id="4" name="Slayt Numarası Yer Tutucusu 3"/>
          <p:cNvSpPr>
            <a:spLocks noGrp="1"/>
          </p:cNvSpPr>
          <p:nvPr>
            <p:ph type="sldNum" sz="quarter" idx="10"/>
          </p:nvPr>
        </p:nvSpPr>
        <p:spPr/>
        <p:txBody>
          <a:bodyPr/>
          <a:lstStyle/>
          <a:p>
            <a:fld id="{DF285DEC-1B50-424A-A0BC-26BD1C101BB6}" type="slidenum">
              <a:rPr lang="tr-TR" smtClean="0"/>
              <a:t>22</a:t>
            </a:fld>
            <a:endParaRPr lang="tr-TR"/>
          </a:p>
        </p:txBody>
      </p:sp>
    </p:spTree>
    <p:extLst>
      <p:ext uri="{BB962C8B-B14F-4D97-AF65-F5344CB8AC3E}">
        <p14:creationId xmlns:p14="http://schemas.microsoft.com/office/powerpoint/2010/main" val="3646364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F285DEC-1B50-424A-A0BC-26BD1C101BB6}" type="slidenum">
              <a:rPr lang="tr-TR" smtClean="0"/>
              <a:t>23</a:t>
            </a:fld>
            <a:endParaRPr lang="tr-TR"/>
          </a:p>
        </p:txBody>
      </p:sp>
    </p:spTree>
    <p:extLst>
      <p:ext uri="{BB962C8B-B14F-4D97-AF65-F5344CB8AC3E}">
        <p14:creationId xmlns:p14="http://schemas.microsoft.com/office/powerpoint/2010/main" val="3646364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F285DEC-1B50-424A-A0BC-26BD1C101BB6}" type="slidenum">
              <a:rPr lang="tr-TR" smtClean="0"/>
              <a:t>24</a:t>
            </a:fld>
            <a:endParaRPr lang="tr-TR"/>
          </a:p>
        </p:txBody>
      </p:sp>
    </p:spTree>
    <p:extLst>
      <p:ext uri="{BB962C8B-B14F-4D97-AF65-F5344CB8AC3E}">
        <p14:creationId xmlns:p14="http://schemas.microsoft.com/office/powerpoint/2010/main" val="3646364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DDCC64A8-3DCC-4F5C-BA34-79D95F166A0F}" type="slidenum">
              <a:rPr lang="tr-TR" smtClean="0"/>
              <a:t>28</a:t>
            </a:fld>
            <a:endParaRPr lang="tr-TR"/>
          </a:p>
        </p:txBody>
      </p:sp>
    </p:spTree>
    <p:extLst>
      <p:ext uri="{BB962C8B-B14F-4D97-AF65-F5344CB8AC3E}">
        <p14:creationId xmlns:p14="http://schemas.microsoft.com/office/powerpoint/2010/main" val="1616956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Dikdörtgen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Yuvarlatılmış Dikdörtgen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Alt Başlık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p:txBody>
          <a:bodyPr/>
          <a:lstStyle/>
          <a:p>
            <a:fld id="{DBF99B30-F875-46B1-8C48-B51749325003}" type="datetimeFigureOut">
              <a:rPr lang="tr-TR" smtClean="0"/>
              <a:t>23.11.2020</a:t>
            </a:fld>
            <a:endParaRPr lang="tr-TR"/>
          </a:p>
        </p:txBody>
      </p:sp>
      <p:sp>
        <p:nvSpPr>
          <p:cNvPr id="17" name="Altbilgi Yer Tutucusu 16"/>
          <p:cNvSpPr>
            <a:spLocks noGrp="1"/>
          </p:cNvSpPr>
          <p:nvPr>
            <p:ph type="ftr" sz="quarter" idx="11"/>
          </p:nvPr>
        </p:nvSpPr>
        <p:spPr/>
        <p:txBody>
          <a:bodyPr/>
          <a:lstStyle/>
          <a:p>
            <a:endParaRPr lang="tr-TR"/>
          </a:p>
        </p:txBody>
      </p:sp>
      <p:sp>
        <p:nvSpPr>
          <p:cNvPr id="29" name="Slayt Numarası Yer Tutucusu 28"/>
          <p:cNvSpPr>
            <a:spLocks noGrp="1"/>
          </p:cNvSpPr>
          <p:nvPr>
            <p:ph type="sldNum" sz="quarter" idx="12"/>
          </p:nvPr>
        </p:nvSpPr>
        <p:spPr/>
        <p:txBody>
          <a:bodyPr lIns="0" tIns="0" rIns="0" bIns="0">
            <a:noAutofit/>
          </a:bodyPr>
          <a:lstStyle>
            <a:lvl1pPr>
              <a:defRPr sz="1400">
                <a:solidFill>
                  <a:srgbClr val="FFFFFF"/>
                </a:solidFill>
              </a:defRPr>
            </a:lvl1pPr>
          </a:lstStyle>
          <a:p>
            <a:fld id="{A9230AE3-5138-443A-BF97-DB235EBC2069}" type="slidenum">
              <a:rPr lang="tr-TR" smtClean="0"/>
              <a:t>‹#›</a:t>
            </a:fld>
            <a:endParaRPr lang="tr-TR"/>
          </a:p>
        </p:txBody>
      </p:sp>
      <p:sp>
        <p:nvSpPr>
          <p:cNvPr id="7" name="Dikdörtgen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4" name="Veri Yer Tutucusu 3"/>
          <p:cNvSpPr>
            <a:spLocks noGrp="1"/>
          </p:cNvSpPr>
          <p:nvPr>
            <p:ph type="dt" sz="half" idx="10"/>
          </p:nvPr>
        </p:nvSpPr>
        <p:spPr/>
        <p:txBody>
          <a:bodyPr/>
          <a:lstStyle/>
          <a:p>
            <a:fld id="{DBF99B30-F875-46B1-8C48-B51749325003}"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9230AE3-5138-443A-BF97-DB235EBC2069}" type="slidenum">
              <a:rPr lang="tr-TR" smtClean="0"/>
              <a:t>‹#›</a:t>
            </a:fld>
            <a:endParaRPr lang="tr-TR"/>
          </a:p>
        </p:txBody>
      </p:sp>
      <p:sp>
        <p:nvSpPr>
          <p:cNvPr id="8" name="İçerik Yer Tutucusu 7"/>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Dikdörtgen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Yuvarlatılmış Dikdörtgen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DBF99B30-F875-46B1-8C48-B51749325003}" type="datetimeFigureOut">
              <a:rPr lang="tr-TR" smtClean="0"/>
              <a:t>23.11.2020</a:t>
            </a:fld>
            <a:endParaRPr lang="tr-TR"/>
          </a:p>
        </p:txBody>
      </p:sp>
      <p:sp>
        <p:nvSpPr>
          <p:cNvPr id="5" name="Altbilgi Yer Tutucusu 4"/>
          <p:cNvSpPr>
            <a:spLocks noGrp="1"/>
          </p:cNvSpPr>
          <p:nvPr>
            <p:ph type="ftr" sz="quarter" idx="11"/>
          </p:nvPr>
        </p:nvSpPr>
        <p:spPr>
          <a:xfrm>
            <a:off x="800100" y="6172200"/>
            <a:ext cx="4000500" cy="457200"/>
          </a:xfrm>
        </p:spPr>
        <p:txBody>
          <a:bodyPr/>
          <a:lstStyle/>
          <a:p>
            <a:endParaRPr lang="tr-TR"/>
          </a:p>
        </p:txBody>
      </p:sp>
      <p:sp>
        <p:nvSpPr>
          <p:cNvPr id="7" name="Dikdörtgen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Dikdörtgen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Dikdörtgen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ayt Numarası Yer Tutucusu 5"/>
          <p:cNvSpPr>
            <a:spLocks noGrp="1"/>
          </p:cNvSpPr>
          <p:nvPr>
            <p:ph type="sldNum" sz="quarter" idx="12"/>
          </p:nvPr>
        </p:nvSpPr>
        <p:spPr>
          <a:xfrm>
            <a:off x="146304" y="6208776"/>
            <a:ext cx="457200" cy="457200"/>
          </a:xfrm>
        </p:spPr>
        <p:txBody>
          <a:bodyPr/>
          <a:lstStyle/>
          <a:p>
            <a:fld id="{A9230AE3-5138-443A-BF97-DB235EBC2069}"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DBF99B30-F875-46B1-8C48-B51749325003}" type="datetimeFigureOut">
              <a:rPr lang="tr-TR" smtClean="0"/>
              <a:t>23.11.2020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9230AE3-5138-443A-BF97-DB235EBC2069}" type="slidenum">
              <a:rPr lang="tr-TR" smtClean="0"/>
              <a:t>‹#›</a:t>
            </a:fld>
            <a:endParaRPr lang="tr-TR"/>
          </a:p>
        </p:txBody>
      </p:sp>
      <p:sp>
        <p:nvSpPr>
          <p:cNvPr id="9" name="İçerik Yer Tutucusu 8"/>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Veri Yer Tutucusu 6"/>
          <p:cNvSpPr>
            <a:spLocks noGrp="1"/>
          </p:cNvSpPr>
          <p:nvPr>
            <p:ph type="dt" sz="half" idx="10"/>
          </p:nvPr>
        </p:nvSpPr>
        <p:spPr/>
        <p:txBody>
          <a:bodyPr/>
          <a:lstStyle/>
          <a:p>
            <a:fld id="{DBF99B30-F875-46B1-8C48-B51749325003}" type="datetimeFigureOut">
              <a:rPr lang="tr-TR" smtClean="0"/>
              <a:t>23.11.2020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9230AE3-5138-443A-BF97-DB235EBC2069}" type="slidenum">
              <a:rPr lang="tr-TR" smtClean="0"/>
              <a:t>‹#›</a:t>
            </a:fld>
            <a:endParaRPr lang="tr-TR"/>
          </a:p>
        </p:txBody>
      </p:sp>
      <p:sp>
        <p:nvSpPr>
          <p:cNvPr id="11" name="İçerik Yer Tutucusu 10"/>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DBF99B30-F875-46B1-8C48-B51749325003}" type="datetimeFigureOut">
              <a:rPr lang="tr-TR" smtClean="0"/>
              <a:t>23.11.2020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9230AE3-5138-443A-BF97-DB235EBC2069}"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BF99B30-F875-46B1-8C48-B51749325003}" type="datetimeFigureOut">
              <a:rPr lang="tr-TR" smtClean="0"/>
              <a:t>23.11.2020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9230AE3-5138-443A-BF97-DB235EBC2069}"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Dikdörtgen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Yuvarlatılmış Dikdörtgen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DBF99B30-F875-46B1-8C48-B51749325003}" type="datetimeFigureOut">
              <a:rPr lang="tr-TR" smtClean="0"/>
              <a:t>23.11.2020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9230AE3-5138-443A-BF97-DB235EBC2069}" type="slidenum">
              <a:rPr lang="tr-TR" smtClean="0"/>
              <a:t>‹#›</a:t>
            </a:fld>
            <a:endParaRPr lang="tr-TR"/>
          </a:p>
        </p:txBody>
      </p:sp>
      <p:sp>
        <p:nvSpPr>
          <p:cNvPr id="11" name="İçerik Yer Tutucusu 10"/>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Metin Yer Tutucusu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DBF99B30-F875-46B1-8C48-B51749325003}" type="datetimeFigureOut">
              <a:rPr lang="tr-TR" smtClean="0"/>
              <a:t>23.11.2020</a:t>
            </a:fld>
            <a:endParaRPr lang="tr-TR"/>
          </a:p>
        </p:txBody>
      </p:sp>
      <p:sp>
        <p:nvSpPr>
          <p:cNvPr id="6" name="Altbilgi Yer Tutucusu 5"/>
          <p:cNvSpPr>
            <a:spLocks noGrp="1"/>
          </p:cNvSpPr>
          <p:nvPr>
            <p:ph type="ftr" sz="quarter" idx="11"/>
          </p:nvPr>
        </p:nvSpPr>
        <p:spPr>
          <a:xfrm>
            <a:off x="914400" y="6172200"/>
            <a:ext cx="3886200" cy="457200"/>
          </a:xfrm>
        </p:spPr>
        <p:txBody>
          <a:bodyPr/>
          <a:lstStyle/>
          <a:p>
            <a:endParaRPr lang="tr-TR"/>
          </a:p>
        </p:txBody>
      </p:sp>
      <p:sp>
        <p:nvSpPr>
          <p:cNvPr id="7" name="Slayt Numarası Yer Tutucusu 6"/>
          <p:cNvSpPr>
            <a:spLocks noGrp="1"/>
          </p:cNvSpPr>
          <p:nvPr>
            <p:ph type="sldNum" sz="quarter" idx="12"/>
          </p:nvPr>
        </p:nvSpPr>
        <p:spPr>
          <a:xfrm>
            <a:off x="146304" y="6208776"/>
            <a:ext cx="457200" cy="457200"/>
          </a:xfrm>
        </p:spPr>
        <p:txBody>
          <a:bodyPr/>
          <a:lstStyle/>
          <a:p>
            <a:fld id="{A9230AE3-5138-443A-BF97-DB235EBC2069}" type="slidenum">
              <a:rPr lang="tr-TR" smtClean="0"/>
              <a:t>‹#›</a:t>
            </a:fld>
            <a:endParaRPr lang="tr-TR"/>
          </a:p>
        </p:txBody>
      </p:sp>
      <p:sp>
        <p:nvSpPr>
          <p:cNvPr id="11" name="Dikdörtgen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ikdörtgen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Resim Yer Tutucusu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DBF99B30-F875-46B1-8C48-B51749325003}"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9230AE3-5138-443A-BF97-DB235EBC2069}"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DBF99B30-F875-46B1-8C48-B51749325003}" type="datetimeFigureOut">
              <a:rPr lang="tr-TR" smtClean="0"/>
              <a:t>23.11.2020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9230AE3-5138-443A-BF97-DB235EBC2069}"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Yuvarlatılmış Dikdörtgen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Başlık Yer Tutucusu 21"/>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BF99B30-F875-46B1-8C48-B51749325003}" type="datetimeFigureOut">
              <a:rPr lang="tr-TR" smtClean="0"/>
              <a:t>23.11.2020</a:t>
            </a:fld>
            <a:endParaRPr lang="tr-TR"/>
          </a:p>
        </p:txBody>
      </p:sp>
      <p:sp>
        <p:nvSpPr>
          <p:cNvPr id="3" name="Altbilgi Yer Tutucusu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Slayt Numarası Yer Tutucusu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9230AE3-5138-443A-BF97-DB235EBC2069}"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 Başlık 2"/>
          <p:cNvSpPr>
            <a:spLocks noGrp="1"/>
          </p:cNvSpPr>
          <p:nvPr>
            <p:ph type="ctrTitle"/>
          </p:nvPr>
        </p:nvSpPr>
        <p:spPr>
          <a:xfrm>
            <a:off x="467544" y="116632"/>
            <a:ext cx="8229600" cy="1470025"/>
          </a:xfrm>
        </p:spPr>
        <p:txBody>
          <a:bodyPr>
            <a:normAutofit/>
          </a:bodyPr>
          <a:lstStyle/>
          <a:p>
            <a:pPr algn="ctr"/>
            <a:r>
              <a:rPr lang="tr-TR" sz="2400" b="1" dirty="0" smtClean="0">
                <a:solidFill>
                  <a:srgbClr val="FF0000"/>
                </a:solidFill>
                <a:latin typeface="Gabriola" pitchFamily="82" charset="0"/>
                <a:cs typeface="Arial" pitchFamily="34" charset="0"/>
              </a:rPr>
              <a:t>Ondokuz Mayıs Üniversitesi </a:t>
            </a:r>
          </a:p>
          <a:p>
            <a:pPr algn="ctr"/>
            <a:r>
              <a:rPr lang="tr-TR" sz="2400" b="1" dirty="0" smtClean="0">
                <a:solidFill>
                  <a:srgbClr val="FF0000"/>
                </a:solidFill>
                <a:latin typeface="Gabriola" pitchFamily="82" charset="0"/>
                <a:cs typeface="Arial" pitchFamily="34" charset="0"/>
              </a:rPr>
              <a:t>Eğitimde Ölçme ve Değerlendirme Anabilim Dalı </a:t>
            </a:r>
          </a:p>
          <a:p>
            <a:pPr algn="ctr"/>
            <a:endParaRPr lang="tr-TR" sz="3300" b="1" dirty="0" smtClean="0">
              <a:solidFill>
                <a:srgbClr val="FF0000"/>
              </a:solidFill>
              <a:latin typeface="Gabriola" pitchFamily="82" charset="0"/>
              <a:cs typeface="Arial" pitchFamily="34" charset="0"/>
            </a:endParaRPr>
          </a:p>
        </p:txBody>
      </p:sp>
      <p:sp>
        <p:nvSpPr>
          <p:cNvPr id="7" name="Dikdörtgen 6"/>
          <p:cNvSpPr/>
          <p:nvPr/>
        </p:nvSpPr>
        <p:spPr>
          <a:xfrm>
            <a:off x="1691680" y="1801718"/>
            <a:ext cx="5976664" cy="3416320"/>
          </a:xfrm>
          <a:prstGeom prst="rect">
            <a:avLst/>
          </a:prstGeom>
        </p:spPr>
        <p:txBody>
          <a:bodyPr wrap="square">
            <a:spAutoFit/>
          </a:bodyPr>
          <a:lstStyle/>
          <a:p>
            <a:pPr algn="ctr"/>
            <a:r>
              <a:rPr lang="tr-TR" sz="3200" b="1" dirty="0" smtClean="0">
                <a:solidFill>
                  <a:schemeClr val="bg1"/>
                </a:solidFill>
                <a:latin typeface="Gabriola" pitchFamily="82" charset="0"/>
                <a:cs typeface="Arial" pitchFamily="34" charset="0"/>
              </a:rPr>
              <a:t>EĞİTİMDE ÖLÇME VE DEĞERLENDİRME</a:t>
            </a:r>
            <a:br>
              <a:rPr lang="tr-TR" sz="3200" b="1" dirty="0" smtClean="0">
                <a:solidFill>
                  <a:schemeClr val="bg1"/>
                </a:solidFill>
                <a:latin typeface="Gabriola" pitchFamily="82" charset="0"/>
                <a:cs typeface="Arial" pitchFamily="34" charset="0"/>
              </a:rPr>
            </a:br>
            <a:r>
              <a:rPr lang="tr-TR" sz="3200" b="1" dirty="0" smtClean="0">
                <a:solidFill>
                  <a:schemeClr val="bg1"/>
                </a:solidFill>
                <a:latin typeface="Gabriola" pitchFamily="82" charset="0"/>
                <a:cs typeface="Arial" pitchFamily="34" charset="0"/>
              </a:rPr>
              <a:t>Test Geliştirme Süreci </a:t>
            </a:r>
            <a:br>
              <a:rPr lang="tr-TR" sz="3200" b="1" dirty="0" smtClean="0">
                <a:solidFill>
                  <a:schemeClr val="bg1"/>
                </a:solidFill>
                <a:latin typeface="Gabriola" pitchFamily="82" charset="0"/>
                <a:cs typeface="Arial" pitchFamily="34" charset="0"/>
              </a:rPr>
            </a:br>
            <a:r>
              <a:rPr lang="tr-TR" sz="3200" b="1" dirty="0" smtClean="0">
                <a:solidFill>
                  <a:schemeClr val="bg1"/>
                </a:solidFill>
                <a:latin typeface="Gabriola" pitchFamily="82" charset="0"/>
                <a:cs typeface="Arial" pitchFamily="34" charset="0"/>
              </a:rPr>
              <a:t/>
            </a:r>
            <a:br>
              <a:rPr lang="tr-TR" sz="3200" b="1" dirty="0" smtClean="0">
                <a:solidFill>
                  <a:schemeClr val="bg1"/>
                </a:solidFill>
                <a:latin typeface="Gabriola" pitchFamily="82" charset="0"/>
                <a:cs typeface="Arial" pitchFamily="34" charset="0"/>
              </a:rPr>
            </a:br>
            <a:endParaRPr lang="tr-TR" sz="3200" b="1" dirty="0" smtClean="0">
              <a:solidFill>
                <a:schemeClr val="bg1"/>
              </a:solidFill>
              <a:latin typeface="Gabriola" pitchFamily="82" charset="0"/>
              <a:cs typeface="Arial" pitchFamily="34" charset="0"/>
            </a:endParaRPr>
          </a:p>
          <a:p>
            <a:endParaRPr lang="tr-TR" sz="3200" b="1" dirty="0">
              <a:solidFill>
                <a:schemeClr val="bg1"/>
              </a:solidFill>
              <a:latin typeface="Gabriola" pitchFamily="82" charset="0"/>
              <a:cs typeface="Arial" pitchFamily="34" charset="0"/>
            </a:endParaRPr>
          </a:p>
          <a:p>
            <a:r>
              <a:rPr lang="tr-TR" sz="3200" b="1" dirty="0" smtClean="0">
                <a:solidFill>
                  <a:schemeClr val="bg1"/>
                </a:solidFill>
                <a:latin typeface="Gabriola" pitchFamily="82" charset="0"/>
                <a:cs typeface="Arial" pitchFamily="34" charset="0"/>
              </a:rPr>
              <a:t>                    </a:t>
            </a:r>
            <a:r>
              <a:rPr lang="tr-TR" sz="2400" b="1" dirty="0" smtClean="0">
                <a:solidFill>
                  <a:srgbClr val="FF0000"/>
                </a:solidFill>
                <a:latin typeface="Gabriola" pitchFamily="82" charset="0"/>
                <a:cs typeface="Arial" pitchFamily="34" charset="0"/>
              </a:rPr>
              <a:t>Dr. </a:t>
            </a:r>
            <a:r>
              <a:rPr lang="tr-TR" sz="2400" b="1" dirty="0" err="1" smtClean="0">
                <a:solidFill>
                  <a:srgbClr val="FF0000"/>
                </a:solidFill>
                <a:latin typeface="Gabriola" pitchFamily="82" charset="0"/>
                <a:cs typeface="Arial" pitchFamily="34" charset="0"/>
              </a:rPr>
              <a:t>Öğr</a:t>
            </a:r>
            <a:r>
              <a:rPr lang="tr-TR" sz="2400" b="1" dirty="0" smtClean="0">
                <a:solidFill>
                  <a:srgbClr val="FF0000"/>
                </a:solidFill>
                <a:latin typeface="Gabriola" pitchFamily="82" charset="0"/>
                <a:cs typeface="Arial" pitchFamily="34" charset="0"/>
              </a:rPr>
              <a:t>. Üyesi Selda ÖRS ÖZDİL</a:t>
            </a:r>
            <a:br>
              <a:rPr lang="tr-TR" sz="2400" b="1" dirty="0" smtClean="0">
                <a:solidFill>
                  <a:srgbClr val="FF0000"/>
                </a:solidFill>
                <a:latin typeface="Gabriola" pitchFamily="82" charset="0"/>
                <a:cs typeface="Arial" pitchFamily="34" charset="0"/>
              </a:rPr>
            </a:br>
            <a:endParaRPr lang="tr-TR" sz="2400" dirty="0">
              <a:solidFill>
                <a:srgbClr val="FF0000"/>
              </a:solidFill>
            </a:endParaRPr>
          </a:p>
        </p:txBody>
      </p:sp>
    </p:spTree>
    <p:extLst>
      <p:ext uri="{BB962C8B-B14F-4D97-AF65-F5344CB8AC3E}">
        <p14:creationId xmlns:p14="http://schemas.microsoft.com/office/powerpoint/2010/main" val="2905410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ABD248EB-131E-4A43-BA75-8951E58B691D}"/>
              </a:ext>
            </a:extLst>
          </p:cNvPr>
          <p:cNvSpPr>
            <a:spLocks noGrp="1"/>
          </p:cNvSpPr>
          <p:nvPr>
            <p:ph type="title"/>
          </p:nvPr>
        </p:nvSpPr>
        <p:spPr>
          <a:xfrm>
            <a:off x="800100" y="275771"/>
            <a:ext cx="7543800" cy="1077976"/>
          </a:xfrm>
        </p:spPr>
        <p:txBody>
          <a:bodyPr/>
          <a:lstStyle/>
          <a:p>
            <a:r>
              <a:rPr lang="tr-TR" b="1" dirty="0">
                <a:solidFill>
                  <a:srgbClr val="FF0000"/>
                </a:solidFill>
              </a:rPr>
              <a:t>TEST GELİŞTİRME…</a:t>
            </a:r>
            <a:endParaRPr lang="en-US" b="1" dirty="0">
              <a:solidFill>
                <a:srgbClr val="FF0000"/>
              </a:solidFill>
            </a:endParaRPr>
          </a:p>
        </p:txBody>
      </p:sp>
      <p:sp>
        <p:nvSpPr>
          <p:cNvPr id="3" name="İçerik Yer Tutucusu 2">
            <a:extLst>
              <a:ext uri="{FF2B5EF4-FFF2-40B4-BE49-F238E27FC236}">
                <a16:creationId xmlns="" xmlns:a16="http://schemas.microsoft.com/office/drawing/2014/main" id="{CF9C2AD4-4AA7-4BC6-A96A-2CAF12D3BD62}"/>
              </a:ext>
            </a:extLst>
          </p:cNvPr>
          <p:cNvSpPr>
            <a:spLocks noGrp="1"/>
          </p:cNvSpPr>
          <p:nvPr>
            <p:ph idx="1"/>
          </p:nvPr>
        </p:nvSpPr>
        <p:spPr>
          <a:xfrm>
            <a:off x="468085" y="1480457"/>
            <a:ext cx="7878101" cy="4691743"/>
          </a:xfrm>
        </p:spPr>
        <p:txBody>
          <a:bodyPr/>
          <a:lstStyle/>
          <a:p>
            <a:r>
              <a:rPr lang="tr-TR" dirty="0"/>
              <a:t>Bir test geliştirmek istersek nasıl bir yol izleyebiliriz?</a:t>
            </a:r>
            <a:endParaRPr lang="en-US" dirty="0"/>
          </a:p>
        </p:txBody>
      </p:sp>
    </p:spTree>
    <p:extLst>
      <p:ext uri="{BB962C8B-B14F-4D97-AF65-F5344CB8AC3E}">
        <p14:creationId xmlns:p14="http://schemas.microsoft.com/office/powerpoint/2010/main" val="3857540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Test Geliştirme Süreci</a:t>
            </a:r>
            <a:endParaRPr lang="tr-TR" b="1" dirty="0">
              <a:solidFill>
                <a:srgbClr val="FF0000"/>
              </a:solidFill>
            </a:endParaRPr>
          </a:p>
        </p:txBody>
      </p:sp>
      <p:sp>
        <p:nvSpPr>
          <p:cNvPr id="3" name="İçerik Yer Tutucusu 2"/>
          <p:cNvSpPr>
            <a:spLocks noGrp="1"/>
          </p:cNvSpPr>
          <p:nvPr>
            <p:ph sz="quarter" idx="1"/>
          </p:nvPr>
        </p:nvSpPr>
        <p:spPr>
          <a:xfrm>
            <a:off x="899592" y="1628800"/>
            <a:ext cx="7772400" cy="4572000"/>
          </a:xfrm>
        </p:spPr>
        <p:txBody>
          <a:bodyPr/>
          <a:lstStyle/>
          <a:p>
            <a:pPr marL="514350" indent="-514350">
              <a:buAutoNum type="arabicParenR"/>
            </a:pPr>
            <a:r>
              <a:rPr lang="tr-TR" dirty="0" smtClean="0"/>
              <a:t>Amacın belirlenmesi </a:t>
            </a:r>
          </a:p>
          <a:p>
            <a:pPr marL="514350" indent="-514350">
              <a:buAutoNum type="arabicParenR"/>
            </a:pPr>
            <a:r>
              <a:rPr lang="tr-TR" dirty="0" smtClean="0"/>
              <a:t>Kapsamın belirlenmesi</a:t>
            </a:r>
          </a:p>
          <a:p>
            <a:pPr marL="514350" indent="-514350">
              <a:buAutoNum type="arabicParenR"/>
            </a:pPr>
            <a:r>
              <a:rPr lang="tr-TR" dirty="0" smtClean="0"/>
              <a:t>Maddelerin </a:t>
            </a:r>
            <a:r>
              <a:rPr lang="tr-TR" dirty="0"/>
              <a:t>yazılması ve </a:t>
            </a:r>
            <a:r>
              <a:rPr lang="tr-TR" dirty="0" smtClean="0"/>
              <a:t>gözden geçirilmesi</a:t>
            </a:r>
          </a:p>
          <a:p>
            <a:pPr marL="514350" indent="-514350">
              <a:buAutoNum type="arabicParenR"/>
            </a:pPr>
            <a:r>
              <a:rPr lang="tr-TR" dirty="0" smtClean="0"/>
              <a:t>Deneme formunun hazırlanması</a:t>
            </a:r>
          </a:p>
          <a:p>
            <a:pPr marL="514350" indent="-514350">
              <a:buAutoNum type="arabicParenR"/>
            </a:pPr>
            <a:r>
              <a:rPr lang="tr-TR" dirty="0" smtClean="0"/>
              <a:t>Deneme uygulamasının yapılması</a:t>
            </a:r>
          </a:p>
          <a:p>
            <a:pPr marL="514350" indent="-514350">
              <a:buAutoNum type="arabicParenR"/>
            </a:pPr>
            <a:r>
              <a:rPr lang="tr-TR" dirty="0" smtClean="0"/>
              <a:t>Madde </a:t>
            </a:r>
            <a:r>
              <a:rPr lang="tr-TR" dirty="0"/>
              <a:t>analizi ve madde </a:t>
            </a:r>
            <a:r>
              <a:rPr lang="tr-TR" dirty="0" smtClean="0"/>
              <a:t>seçimi</a:t>
            </a:r>
          </a:p>
          <a:p>
            <a:pPr marL="514350" indent="-514350">
              <a:buAutoNum type="arabicParenR"/>
            </a:pPr>
            <a:r>
              <a:rPr lang="tr-TR" dirty="0" smtClean="0"/>
              <a:t>Nihai testin </a:t>
            </a:r>
            <a:r>
              <a:rPr lang="tr-TR" dirty="0"/>
              <a:t>oluşturulması, uygulanması ve puanlanması </a:t>
            </a:r>
          </a:p>
        </p:txBody>
      </p:sp>
    </p:spTree>
    <p:extLst>
      <p:ext uri="{BB962C8B-B14F-4D97-AF65-F5344CB8AC3E}">
        <p14:creationId xmlns:p14="http://schemas.microsoft.com/office/powerpoint/2010/main" val="176506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B7B349BA-E7F6-43E6-BD98-2AFBD5372A65}"/>
              </a:ext>
            </a:extLst>
          </p:cNvPr>
          <p:cNvSpPr>
            <a:spLocks noGrp="1"/>
          </p:cNvSpPr>
          <p:nvPr>
            <p:ph idx="1"/>
          </p:nvPr>
        </p:nvSpPr>
        <p:spPr>
          <a:xfrm>
            <a:off x="323528" y="404664"/>
            <a:ext cx="8712968" cy="5196633"/>
          </a:xfrm>
        </p:spPr>
        <p:txBody>
          <a:bodyPr>
            <a:noAutofit/>
          </a:bodyPr>
          <a:lstStyle/>
          <a:p>
            <a:pPr marL="0" indent="0">
              <a:buNone/>
            </a:pPr>
            <a:r>
              <a:rPr lang="tr-TR"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a:t>
            </a:r>
            <a:r>
              <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NEDEN? Ölçeğin hangi amaçla geliştirileceğine karar verme</a:t>
            </a:r>
          </a:p>
          <a:p>
            <a:pPr marL="0" indent="0">
              <a:buNone/>
            </a:pPr>
            <a:endParaRPr lang="tr-TR" sz="2000" b="1" u="sng" dirty="0">
              <a:latin typeface="Arial" panose="020B0604020202020204" pitchFamily="34" charset="0"/>
              <a:cs typeface="Arial" panose="020B0604020202020204" pitchFamily="34" charset="0"/>
            </a:endParaRPr>
          </a:p>
          <a:p>
            <a:r>
              <a:rPr lang="tr-TR" sz="2000" dirty="0">
                <a:latin typeface="Arial" panose="020B0604020202020204" pitchFamily="34" charset="0"/>
                <a:cs typeface="Arial" panose="020B0604020202020204" pitchFamily="34" charset="0"/>
              </a:rPr>
              <a:t>Ölçek geliştirmeden önce bazı sorulara yanıt verilmelidir</a:t>
            </a:r>
            <a:r>
              <a:rPr lang="tr-TR" sz="2000" dirty="0" smtClean="0">
                <a:latin typeface="Arial" panose="020B0604020202020204" pitchFamily="34" charset="0"/>
                <a:cs typeface="Arial" panose="020B0604020202020204" pitchFamily="34" charset="0"/>
              </a:rPr>
              <a:t>:</a:t>
            </a:r>
          </a:p>
          <a:p>
            <a:pPr marL="0" indent="0">
              <a:buNone/>
            </a:pPr>
            <a:endParaRPr lang="tr-TR" sz="2000" dirty="0">
              <a:latin typeface="Arial" panose="020B0604020202020204" pitchFamily="34" charset="0"/>
              <a:cs typeface="Arial" panose="020B0604020202020204" pitchFamily="34" charset="0"/>
            </a:endParaRPr>
          </a:p>
          <a:p>
            <a:pPr marL="0" indent="0">
              <a:buNone/>
            </a:pPr>
            <a:r>
              <a:rPr lang="tr-TR" sz="2000" i="1" dirty="0">
                <a:solidFill>
                  <a:srgbClr val="FF0000"/>
                </a:solidFill>
                <a:latin typeface="Arial" panose="020B0604020202020204" pitchFamily="34" charset="0"/>
                <a:cs typeface="Arial" panose="020B0604020202020204" pitchFamily="34" charset="0"/>
              </a:rPr>
              <a:t>1. Yeni bir ölçeğe gereksinim var mı?</a:t>
            </a:r>
          </a:p>
          <a:p>
            <a:r>
              <a:rPr lang="tr-TR" sz="2000" dirty="0">
                <a:latin typeface="Arial" panose="020B0604020202020204" pitchFamily="34" charset="0"/>
                <a:cs typeface="Arial" panose="020B0604020202020204" pitchFamily="34" charset="0"/>
              </a:rPr>
              <a:t>Ölçek geliştirme bir ihtiyaçtan </a:t>
            </a:r>
            <a:r>
              <a:rPr lang="tr-TR" sz="2000" dirty="0" smtClean="0">
                <a:latin typeface="Arial" panose="020B0604020202020204" pitchFamily="34" charset="0"/>
                <a:cs typeface="Arial" panose="020B0604020202020204" pitchFamily="34" charset="0"/>
              </a:rPr>
              <a:t>kaynaklanır;</a:t>
            </a:r>
          </a:p>
          <a:p>
            <a:pPr lvl="1"/>
            <a:r>
              <a:rPr lang="tr-TR" sz="2000" dirty="0" smtClean="0">
                <a:latin typeface="Arial" panose="020B0604020202020204" pitchFamily="34" charset="0"/>
                <a:cs typeface="Arial" panose="020B0604020202020204" pitchFamily="34" charset="0"/>
              </a:rPr>
              <a:t>Ölçülecek </a:t>
            </a:r>
            <a:r>
              <a:rPr lang="tr-TR" sz="2000" dirty="0">
                <a:latin typeface="Arial" panose="020B0604020202020204" pitchFamily="34" charset="0"/>
                <a:cs typeface="Arial" panose="020B0604020202020204" pitchFamily="34" charset="0"/>
              </a:rPr>
              <a:t>değişkene yönelik ölçek olamaması</a:t>
            </a:r>
          </a:p>
          <a:p>
            <a:pPr lvl="1"/>
            <a:r>
              <a:rPr lang="tr-TR" sz="2000" dirty="0">
                <a:latin typeface="Arial" panose="020B0604020202020204" pitchFamily="34" charset="0"/>
                <a:cs typeface="Arial" panose="020B0604020202020204" pitchFamily="34" charset="0"/>
              </a:rPr>
              <a:t>Gereksinimi karşılamayan ölçeklerin var olması (hedef kitlenin uygun olmaması, </a:t>
            </a:r>
            <a:r>
              <a:rPr lang="tr-TR" sz="2000" dirty="0" err="1">
                <a:latin typeface="Arial" panose="020B0604020202020204" pitchFamily="34" charset="0"/>
                <a:cs typeface="Arial" panose="020B0604020202020204" pitchFamily="34" charset="0"/>
              </a:rPr>
              <a:t>psikometrik</a:t>
            </a:r>
            <a:r>
              <a:rPr lang="tr-TR" sz="2000" dirty="0">
                <a:latin typeface="Arial" panose="020B0604020202020204" pitchFamily="34" charset="0"/>
                <a:cs typeface="Arial" panose="020B0604020202020204" pitchFamily="34" charset="0"/>
              </a:rPr>
              <a:t> özelliklerinin yeterli olmaması, uygulama zorluğu vb.)</a:t>
            </a:r>
          </a:p>
          <a:p>
            <a:pPr lvl="1"/>
            <a:r>
              <a:rPr lang="tr-TR" sz="2000" dirty="0">
                <a:latin typeface="Arial" panose="020B0604020202020204" pitchFamily="34" charset="0"/>
                <a:cs typeface="Arial" panose="020B0604020202020204" pitchFamily="34" charset="0"/>
              </a:rPr>
              <a:t>Psikolojik yapıların tanımlarının var olan kuramlardaki değişimlere bağlı olarak zamanla değişmesi ve ihtiyacın değişmesi</a:t>
            </a:r>
          </a:p>
          <a:p>
            <a:pPr lvl="1"/>
            <a:r>
              <a:rPr lang="tr-TR" sz="2000" dirty="0">
                <a:latin typeface="Arial" panose="020B0604020202020204" pitchFamily="34" charset="0"/>
                <a:cs typeface="Arial" panose="020B0604020202020204" pitchFamily="34" charset="0"/>
              </a:rPr>
              <a:t>Yeni bir değişken ortaya </a:t>
            </a:r>
            <a:r>
              <a:rPr lang="tr-TR" sz="2000" dirty="0" smtClean="0">
                <a:latin typeface="Arial" panose="020B0604020202020204" pitchFamily="34" charset="0"/>
                <a:cs typeface="Arial" panose="020B0604020202020204" pitchFamily="34" charset="0"/>
              </a:rPr>
              <a:t>atılması</a:t>
            </a:r>
          </a:p>
          <a:p>
            <a:pPr marL="320040" lvl="1" indent="0">
              <a:buNone/>
            </a:pPr>
            <a:endParaRPr lang="tr-TR" sz="2000" dirty="0">
              <a:latin typeface="Arial" panose="020B0604020202020204" pitchFamily="34" charset="0"/>
              <a:cs typeface="Arial" panose="020B0604020202020204" pitchFamily="34" charset="0"/>
            </a:endParaRPr>
          </a:p>
          <a:p>
            <a:pPr marL="182563" lvl="1" indent="-182563"/>
            <a:r>
              <a:rPr lang="tr-TR" sz="2000" dirty="0">
                <a:latin typeface="Arial" panose="020B0604020202020204" pitchFamily="34" charset="0"/>
                <a:cs typeface="Arial" panose="020B0604020202020204" pitchFamily="34" charset="0"/>
              </a:rPr>
              <a:t>Eğer ölçülecek değişkene yönelik amaca uygun, geçerli ve güvenilir bir ölçek varsa ölçek </a:t>
            </a:r>
            <a:r>
              <a:rPr lang="tr-TR" sz="2000" dirty="0" smtClean="0">
                <a:latin typeface="Arial" panose="020B0604020202020204" pitchFamily="34" charset="0"/>
                <a:cs typeface="Arial" panose="020B0604020202020204" pitchFamily="34" charset="0"/>
              </a:rPr>
              <a:t>geliştirilmez.</a:t>
            </a:r>
            <a:endParaRPr lang="tr-TR" sz="2000" dirty="0">
              <a:latin typeface="Arial" panose="020B0604020202020204" pitchFamily="34" charset="0"/>
              <a:cs typeface="Arial" panose="020B0604020202020204" pitchFamily="34" charset="0"/>
            </a:endParaRPr>
          </a:p>
        </p:txBody>
      </p:sp>
      <p:sp>
        <p:nvSpPr>
          <p:cNvPr id="2" name="Metin kutusu 1">
            <a:extLst>
              <a:ext uri="{FF2B5EF4-FFF2-40B4-BE49-F238E27FC236}">
                <a16:creationId xmlns="" xmlns:a16="http://schemas.microsoft.com/office/drawing/2014/main" id="{83122D0B-CEC8-45D3-9952-A2EEF814B8C6}"/>
              </a:ext>
            </a:extLst>
          </p:cNvPr>
          <p:cNvSpPr txBox="1"/>
          <p:nvPr/>
        </p:nvSpPr>
        <p:spPr>
          <a:xfrm>
            <a:off x="7708641" y="6357259"/>
            <a:ext cx="1111831" cy="307777"/>
          </a:xfrm>
          <a:prstGeom prst="rect">
            <a:avLst/>
          </a:prstGeom>
          <a:noFill/>
        </p:spPr>
        <p:txBody>
          <a:bodyPr wrap="square" rtlCol="0">
            <a:spAutoFit/>
          </a:bodyPr>
          <a:lstStyle/>
          <a:p>
            <a:r>
              <a:rPr lang="tr-TR" sz="1400" dirty="0"/>
              <a:t>(Erkuş, 2012)</a:t>
            </a:r>
            <a:endParaRPr lang="en-US" sz="1400" dirty="0"/>
          </a:p>
        </p:txBody>
      </p:sp>
    </p:spTree>
    <p:extLst>
      <p:ext uri="{BB962C8B-B14F-4D97-AF65-F5344CB8AC3E}">
        <p14:creationId xmlns:p14="http://schemas.microsoft.com/office/powerpoint/2010/main" val="17610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B7B349BA-E7F6-43E6-BD98-2AFBD5372A65}"/>
              </a:ext>
            </a:extLst>
          </p:cNvPr>
          <p:cNvSpPr>
            <a:spLocks noGrp="1"/>
          </p:cNvSpPr>
          <p:nvPr>
            <p:ph idx="1"/>
          </p:nvPr>
        </p:nvSpPr>
        <p:spPr>
          <a:xfrm>
            <a:off x="323528" y="404664"/>
            <a:ext cx="8537510" cy="6056603"/>
          </a:xfrm>
        </p:spPr>
        <p:txBody>
          <a:bodyPr>
            <a:noAutofit/>
          </a:bodyPr>
          <a:lstStyle/>
          <a:p>
            <a:pPr marL="0" indent="0">
              <a:buNone/>
            </a:pPr>
            <a:r>
              <a:rPr lang="tr-TR"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a:t>
            </a:r>
            <a:r>
              <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NEDEN? Ölçeğin hangi amaçla geliştirileceğine karar verme</a:t>
            </a:r>
          </a:p>
          <a:p>
            <a:pPr marL="0" indent="0">
              <a:buNone/>
            </a:pPr>
            <a:endParaRPr lang="tr-TR" b="1" u="sng" dirty="0">
              <a:latin typeface="Arial" panose="020B0604020202020204" pitchFamily="34" charset="0"/>
              <a:cs typeface="Arial" panose="020B0604020202020204" pitchFamily="34" charset="0"/>
            </a:endParaRPr>
          </a:p>
          <a:p>
            <a:pPr marL="0" lvl="1" indent="0">
              <a:buNone/>
            </a:pPr>
            <a:r>
              <a:rPr lang="tr-TR" sz="2000" i="1" dirty="0">
                <a:solidFill>
                  <a:srgbClr val="FF0000"/>
                </a:solidFill>
                <a:latin typeface="Arial" panose="020B0604020202020204" pitchFamily="34" charset="0"/>
                <a:cs typeface="Arial" panose="020B0604020202020204" pitchFamily="34" charset="0"/>
              </a:rPr>
              <a:t>2. Ölçek neyi ölçmeyi amaçlıyor?</a:t>
            </a:r>
          </a:p>
          <a:p>
            <a:pPr marL="465138" lvl="2" indent="-192088"/>
            <a:r>
              <a:rPr lang="tr-TR" sz="2000" dirty="0">
                <a:latin typeface="Arial" panose="020B0604020202020204" pitchFamily="34" charset="0"/>
                <a:cs typeface="Arial" panose="020B0604020202020204" pitchFamily="34" charset="0"/>
              </a:rPr>
              <a:t>Ölçülecek değişken kimler tarafından daha önce kavramsal olarak nasıl tanımlandı, bu tanım yeterli mi, sınırları ne vb</a:t>
            </a:r>
            <a:r>
              <a:rPr lang="tr-TR" sz="2000" dirty="0" smtClean="0">
                <a:latin typeface="Arial" panose="020B0604020202020204" pitchFamily="34" charset="0"/>
                <a:cs typeface="Arial" panose="020B0604020202020204" pitchFamily="34" charset="0"/>
              </a:rPr>
              <a:t>.</a:t>
            </a:r>
          </a:p>
          <a:p>
            <a:pPr marL="273050" lvl="2" indent="0">
              <a:buNone/>
            </a:pPr>
            <a:endParaRPr lang="tr-TR" sz="2000" dirty="0">
              <a:latin typeface="Arial" panose="020B0604020202020204" pitchFamily="34" charset="0"/>
              <a:cs typeface="Arial" panose="020B0604020202020204" pitchFamily="34" charset="0"/>
            </a:endParaRPr>
          </a:p>
          <a:p>
            <a:pPr marL="0" lvl="2" indent="0">
              <a:buNone/>
            </a:pPr>
            <a:r>
              <a:rPr lang="tr-TR" sz="2000" i="1" dirty="0">
                <a:solidFill>
                  <a:srgbClr val="FF0000"/>
                </a:solidFill>
                <a:latin typeface="Arial" panose="020B0604020202020204" pitchFamily="34" charset="0"/>
                <a:cs typeface="Arial" panose="020B0604020202020204" pitchFamily="34" charset="0"/>
              </a:rPr>
              <a:t>3. Kimler için geliştirilecek?</a:t>
            </a:r>
          </a:p>
          <a:p>
            <a:pPr marL="465138" lvl="3" indent="-192088"/>
            <a:r>
              <a:rPr lang="tr-TR" sz="2000" dirty="0">
                <a:latin typeface="Arial" panose="020B0604020202020204" pitchFamily="34" charset="0"/>
                <a:cs typeface="Arial" panose="020B0604020202020204" pitchFamily="34" charset="0"/>
              </a:rPr>
              <a:t>Ölçülecek psikolojik değişkenler, ölçme aracından elde edilen puanlar, </a:t>
            </a:r>
            <a:r>
              <a:rPr lang="tr-TR" sz="2000" dirty="0" err="1">
                <a:latin typeface="Arial" panose="020B0604020202020204" pitchFamily="34" charset="0"/>
                <a:cs typeface="Arial" panose="020B0604020202020204" pitchFamily="34" charset="0"/>
              </a:rPr>
              <a:t>psikometrik</a:t>
            </a:r>
            <a:r>
              <a:rPr lang="tr-TR" sz="2000" dirty="0">
                <a:latin typeface="Arial" panose="020B0604020202020204" pitchFamily="34" charset="0"/>
                <a:cs typeface="Arial" panose="020B0604020202020204" pitchFamily="34" charset="0"/>
              </a:rPr>
              <a:t> özellikleri kültürden kültüre, gruptan gruba ya da aynı grupta zaman içinde değişiklik gösterebilir. Örneğin, öğretmenler için geliştirilen ölçme aracı öğrenciler için uygulanamaz. Bu nedenle ölçek geliştirirken hedef kitlesinin belirlenmesi ve buna uygun madde yazılması gerekir. Örneğin Ebeveynler – çocuklar için sorumluluk ölçeği göstergeleri, ortama, yaşa  vd. özelliklere göre değişir.</a:t>
            </a:r>
          </a:p>
          <a:p>
            <a:pPr marL="406400" lvl="3" indent="-400050">
              <a:buNone/>
            </a:pPr>
            <a:endParaRPr lang="tr-TR" sz="2000" dirty="0">
              <a:latin typeface="Arial" panose="020B0604020202020204" pitchFamily="34" charset="0"/>
              <a:cs typeface="Arial" panose="020B0604020202020204" pitchFamily="34" charset="0"/>
            </a:endParaRPr>
          </a:p>
        </p:txBody>
      </p:sp>
      <p:sp>
        <p:nvSpPr>
          <p:cNvPr id="2" name="Metin kutusu 1">
            <a:extLst>
              <a:ext uri="{FF2B5EF4-FFF2-40B4-BE49-F238E27FC236}">
                <a16:creationId xmlns="" xmlns:a16="http://schemas.microsoft.com/office/drawing/2014/main" id="{58491F93-1F09-42E2-B335-86B1059B4F50}"/>
              </a:ext>
            </a:extLst>
          </p:cNvPr>
          <p:cNvSpPr txBox="1"/>
          <p:nvPr/>
        </p:nvSpPr>
        <p:spPr>
          <a:xfrm>
            <a:off x="7020273" y="6357259"/>
            <a:ext cx="1612100" cy="307777"/>
          </a:xfrm>
          <a:prstGeom prst="rect">
            <a:avLst/>
          </a:prstGeom>
          <a:noFill/>
        </p:spPr>
        <p:txBody>
          <a:bodyPr wrap="square" rtlCol="0">
            <a:spAutoFit/>
          </a:bodyPr>
          <a:lstStyle/>
          <a:p>
            <a:r>
              <a:rPr lang="tr-TR" sz="1400" dirty="0"/>
              <a:t>(Erkuş, 2012)</a:t>
            </a:r>
            <a:endParaRPr lang="en-US" sz="1400" dirty="0"/>
          </a:p>
        </p:txBody>
      </p:sp>
    </p:spTree>
    <p:extLst>
      <p:ext uri="{BB962C8B-B14F-4D97-AF65-F5344CB8AC3E}">
        <p14:creationId xmlns:p14="http://schemas.microsoft.com/office/powerpoint/2010/main" val="383521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B7B349BA-E7F6-43E6-BD98-2AFBD5372A65}"/>
              </a:ext>
            </a:extLst>
          </p:cNvPr>
          <p:cNvSpPr>
            <a:spLocks noGrp="1"/>
          </p:cNvSpPr>
          <p:nvPr>
            <p:ph idx="1"/>
          </p:nvPr>
        </p:nvSpPr>
        <p:spPr>
          <a:xfrm>
            <a:off x="323528" y="404664"/>
            <a:ext cx="8537510" cy="6056603"/>
          </a:xfrm>
        </p:spPr>
        <p:txBody>
          <a:bodyPr>
            <a:noAutofit/>
          </a:bodyPr>
          <a:lstStyle/>
          <a:p>
            <a:pPr marL="0" indent="0">
              <a:buNone/>
            </a:pPr>
            <a:r>
              <a:rPr lang="tr-TR"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a:t>
            </a:r>
            <a:r>
              <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NEDEN? Ölçeğin hangi amaçla geliştirileceğine karar verme</a:t>
            </a:r>
          </a:p>
          <a:p>
            <a:pPr marL="0" indent="0">
              <a:buNone/>
            </a:pPr>
            <a:endParaRPr lang="tr-TR" b="1" u="sng" dirty="0">
              <a:latin typeface="Arial" panose="020B0604020202020204" pitchFamily="34" charset="0"/>
              <a:cs typeface="Arial" panose="020B0604020202020204" pitchFamily="34" charset="0"/>
            </a:endParaRPr>
          </a:p>
          <a:p>
            <a:pPr marL="406400" lvl="3" indent="-400050">
              <a:buNone/>
            </a:pPr>
            <a:r>
              <a:rPr lang="tr-TR" sz="2000" i="1" dirty="0" smtClean="0">
                <a:solidFill>
                  <a:srgbClr val="FF0000"/>
                </a:solidFill>
                <a:latin typeface="Arial" panose="020B0604020202020204" pitchFamily="34" charset="0"/>
                <a:cs typeface="Arial" panose="020B0604020202020204" pitchFamily="34" charset="0"/>
              </a:rPr>
              <a:t>4</a:t>
            </a:r>
            <a:r>
              <a:rPr lang="tr-TR" sz="2000" i="1" dirty="0">
                <a:solidFill>
                  <a:srgbClr val="FF0000"/>
                </a:solidFill>
                <a:latin typeface="Arial" panose="020B0604020202020204" pitchFamily="34" charset="0"/>
                <a:cs typeface="Arial" panose="020B0604020202020204" pitchFamily="34" charset="0"/>
              </a:rPr>
              <a:t>. Nasıl uygulanacak?</a:t>
            </a:r>
          </a:p>
          <a:p>
            <a:pPr marL="465138" lvl="4" indent="-192088"/>
            <a:r>
              <a:rPr lang="tr-TR" sz="2000" dirty="0">
                <a:latin typeface="Arial" panose="020B0604020202020204" pitchFamily="34" charset="0"/>
                <a:cs typeface="Arial" panose="020B0604020202020204" pitchFamily="34" charset="0"/>
              </a:rPr>
              <a:t>Ölçeğin uygulanma biçimi ve koşulları da hazırlanma ve geliştirilme süreçleriyle yakından ilişkilidir. Bireysel mi grup olarak mı? </a:t>
            </a:r>
            <a:endParaRPr lang="tr-TR" sz="2000" dirty="0" smtClean="0">
              <a:latin typeface="Arial" panose="020B0604020202020204" pitchFamily="34" charset="0"/>
              <a:cs typeface="Arial" panose="020B0604020202020204" pitchFamily="34" charset="0"/>
            </a:endParaRPr>
          </a:p>
          <a:p>
            <a:pPr marL="273050" lvl="4" indent="0">
              <a:buNone/>
            </a:pPr>
            <a:endParaRPr lang="tr-TR" sz="2000" dirty="0">
              <a:latin typeface="Arial" panose="020B0604020202020204" pitchFamily="34" charset="0"/>
              <a:cs typeface="Arial" panose="020B0604020202020204" pitchFamily="34" charset="0"/>
            </a:endParaRPr>
          </a:p>
          <a:p>
            <a:pPr marL="406400" lvl="4" indent="-400050">
              <a:buNone/>
            </a:pPr>
            <a:r>
              <a:rPr lang="tr-TR" sz="2000" i="1" dirty="0">
                <a:solidFill>
                  <a:srgbClr val="FF0000"/>
                </a:solidFill>
                <a:latin typeface="Arial" panose="020B0604020202020204" pitchFamily="34" charset="0"/>
                <a:cs typeface="Arial" panose="020B0604020202020204" pitchFamily="34" charset="0"/>
              </a:rPr>
              <a:t>5. Uygulama süresi önemli mi?</a:t>
            </a:r>
          </a:p>
          <a:p>
            <a:pPr marL="465138" lvl="5" indent="-192088"/>
            <a:r>
              <a:rPr lang="tr-TR" sz="2000" dirty="0">
                <a:latin typeface="Arial" panose="020B0604020202020204" pitchFamily="34" charset="0"/>
                <a:cs typeface="Arial" panose="020B0604020202020204" pitchFamily="34" charset="0"/>
              </a:rPr>
              <a:t>Ölçme aracının uygulanacağı grubun özellikleri zaman sınırlaması gerektirebilir, bu durum da madde sayısı ve uygulama biçimini etkileyebilir. Kısa form, dikkatini toplayamayanlar için, teneffüste uygulama yapılacaksa vb.</a:t>
            </a:r>
          </a:p>
          <a:p>
            <a:pPr marL="274320" lvl="1" indent="0">
              <a:buNone/>
            </a:pPr>
            <a:endParaRPr lang="tr-TR" sz="2000" dirty="0">
              <a:latin typeface="Arial" panose="020B0604020202020204" pitchFamily="34" charset="0"/>
              <a:cs typeface="Arial" panose="020B0604020202020204" pitchFamily="34" charset="0"/>
            </a:endParaRPr>
          </a:p>
        </p:txBody>
      </p:sp>
      <p:sp>
        <p:nvSpPr>
          <p:cNvPr id="2" name="Metin kutusu 1">
            <a:extLst>
              <a:ext uri="{FF2B5EF4-FFF2-40B4-BE49-F238E27FC236}">
                <a16:creationId xmlns="" xmlns:a16="http://schemas.microsoft.com/office/drawing/2014/main" id="{58491F93-1F09-42E2-B335-86B1059B4F50}"/>
              </a:ext>
            </a:extLst>
          </p:cNvPr>
          <p:cNvSpPr txBox="1"/>
          <p:nvPr/>
        </p:nvSpPr>
        <p:spPr>
          <a:xfrm>
            <a:off x="7020273" y="6357259"/>
            <a:ext cx="1612100" cy="307777"/>
          </a:xfrm>
          <a:prstGeom prst="rect">
            <a:avLst/>
          </a:prstGeom>
          <a:noFill/>
        </p:spPr>
        <p:txBody>
          <a:bodyPr wrap="square" rtlCol="0">
            <a:spAutoFit/>
          </a:bodyPr>
          <a:lstStyle/>
          <a:p>
            <a:r>
              <a:rPr lang="tr-TR" sz="1400" dirty="0"/>
              <a:t>(Erkuş, 2012)</a:t>
            </a:r>
            <a:endParaRPr lang="en-US" sz="1400" dirty="0"/>
          </a:p>
        </p:txBody>
      </p:sp>
    </p:spTree>
    <p:extLst>
      <p:ext uri="{BB962C8B-B14F-4D97-AF65-F5344CB8AC3E}">
        <p14:creationId xmlns:p14="http://schemas.microsoft.com/office/powerpoint/2010/main" val="135644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8208912" cy="1143000"/>
          </a:xfrm>
        </p:spPr>
        <p:txBody>
          <a:bodyPr>
            <a:noAutofit/>
          </a:bodyPr>
          <a:lstStyle/>
          <a:p>
            <a:pPr marL="0" indent="0"/>
            <a:r>
              <a:rPr lang="tr-TR"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a:t>
            </a:r>
            <a:r>
              <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NEDEN? Ölçeğin hangi amaçla geliştirileceğine karar verme</a:t>
            </a:r>
            <a:endPar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sz="quarter" idx="1"/>
          </p:nvPr>
        </p:nvSpPr>
        <p:spPr>
          <a:xfrm>
            <a:off x="611560" y="1447800"/>
            <a:ext cx="8280920" cy="4572000"/>
          </a:xfrm>
        </p:spPr>
        <p:txBody>
          <a:bodyPr>
            <a:normAutofit lnSpcReduction="10000"/>
          </a:bodyPr>
          <a:lstStyle/>
          <a:p>
            <a:r>
              <a:rPr lang="tr-TR" dirty="0" smtClean="0"/>
              <a:t> Test geliştirme süreci </a:t>
            </a:r>
            <a:r>
              <a:rPr lang="tr-TR" b="1" dirty="0" smtClean="0">
                <a:solidFill>
                  <a:srgbClr val="FF0000"/>
                </a:solidFill>
              </a:rPr>
              <a:t>testin amacının belirlenmesi </a:t>
            </a:r>
            <a:r>
              <a:rPr lang="tr-TR" dirty="0" smtClean="0"/>
              <a:t>ile başlar. Test geliştirme, test maddelerine verilecek yanıtların veya testten alınacak puanların ne şekilde yorumlanacağına dair bir amaç içerir.</a:t>
            </a:r>
          </a:p>
          <a:p>
            <a:pPr marL="0" indent="0">
              <a:buNone/>
            </a:pPr>
            <a:endParaRPr lang="tr-TR" dirty="0"/>
          </a:p>
          <a:p>
            <a:r>
              <a:rPr lang="tr-TR" dirty="0"/>
              <a:t>Öğrenci davranışları bilişsel, </a:t>
            </a:r>
            <a:r>
              <a:rPr lang="tr-TR" dirty="0" err="1"/>
              <a:t>duyuşsal</a:t>
            </a:r>
            <a:r>
              <a:rPr lang="tr-TR" dirty="0"/>
              <a:t> ve </a:t>
            </a:r>
            <a:r>
              <a:rPr lang="tr-TR" dirty="0" err="1"/>
              <a:t>psikomotor</a:t>
            </a:r>
            <a:r>
              <a:rPr lang="tr-TR" dirty="0"/>
              <a:t> olmak üzere üç alanda sınıflanır. </a:t>
            </a:r>
            <a:r>
              <a:rPr lang="tr-TR" dirty="0" smtClean="0"/>
              <a:t>Geliştirilecek test; bireylerin duygu durumlarını belirlemek, bir dersin içeriğine, bir beceriye, bir yeteneğe veya kişiliğe yönelik olabilir. Bunun yanında test sonuçlarının hangi amaçla kullanılacağı aynı zamanda hangi geçerlik kanıtının aranacağı sorusuna da cevap oluşturur.</a:t>
            </a:r>
            <a:endParaRPr lang="tr-TR" dirty="0"/>
          </a:p>
          <a:p>
            <a:endParaRPr lang="tr-TR" dirty="0" smtClean="0"/>
          </a:p>
          <a:p>
            <a:pPr marL="0" indent="0">
              <a:buNone/>
            </a:pPr>
            <a:endParaRPr lang="tr-TR" dirty="0" smtClean="0"/>
          </a:p>
        </p:txBody>
      </p:sp>
    </p:spTree>
    <p:extLst>
      <p:ext uri="{BB962C8B-B14F-4D97-AF65-F5344CB8AC3E}">
        <p14:creationId xmlns:p14="http://schemas.microsoft.com/office/powerpoint/2010/main" val="140114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18472E8-6957-4E8C-B938-01A429753EA0}"/>
              </a:ext>
            </a:extLst>
          </p:cNvPr>
          <p:cNvSpPr>
            <a:spLocks noGrp="1"/>
          </p:cNvSpPr>
          <p:nvPr>
            <p:ph type="title"/>
          </p:nvPr>
        </p:nvSpPr>
        <p:spPr>
          <a:xfrm>
            <a:off x="323528" y="260648"/>
            <a:ext cx="7704856" cy="555627"/>
          </a:xfrm>
        </p:spPr>
        <p:txBody>
          <a:bodyPr>
            <a:normAutofit/>
          </a:bodyPr>
          <a:lstStyle/>
          <a:p>
            <a:r>
              <a:rPr lang="en-US" sz="2700" b="1" u="sng" dirty="0" err="1"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Amaç</a:t>
            </a:r>
            <a:r>
              <a:rPr lang="en-US" sz="2700" b="1" u="sng"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tr-TR" sz="2700" b="1" u="sng"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sz="2700" b="1" u="sng"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elirleme</a:t>
            </a:r>
            <a:endParaRPr lang="en-US" sz="27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 xmlns:a16="http://schemas.microsoft.com/office/drawing/2014/main" id="{D7EAEF3B-F22A-496B-9534-2BEE691FC5B1}"/>
              </a:ext>
            </a:extLst>
          </p:cNvPr>
          <p:cNvSpPr>
            <a:spLocks noGrp="1"/>
          </p:cNvSpPr>
          <p:nvPr>
            <p:ph idx="1"/>
          </p:nvPr>
        </p:nvSpPr>
        <p:spPr>
          <a:xfrm>
            <a:off x="129397" y="828136"/>
            <a:ext cx="8773064" cy="6029864"/>
          </a:xfrm>
        </p:spPr>
        <p:txBody>
          <a:bodyPr vert="horz" lIns="91440" tIns="45720" rIns="91440" bIns="45720" rtlCol="0">
            <a:noAutofit/>
          </a:bodyPr>
          <a:lstStyle/>
          <a:p>
            <a:pPr marL="0" indent="0">
              <a:spcBef>
                <a:spcPts val="0"/>
              </a:spcBef>
              <a:buNone/>
            </a:pPr>
            <a:r>
              <a:rPr lang="tr-TR" sz="2000" dirty="0"/>
              <a:t>Genelde sınıf içi test sonuçları not verme amacıyla kullanılmaktadır. Ancak aslında sınıf içi testlerin kullanım amacı temelde eğitim öğretim etkinliklerinin niteliğini artırmaktır. </a:t>
            </a:r>
          </a:p>
          <a:p>
            <a:pPr marL="0" indent="0">
              <a:spcBef>
                <a:spcPts val="0"/>
              </a:spcBef>
              <a:buNone/>
            </a:pPr>
            <a:r>
              <a:rPr lang="tr-TR" sz="2000" dirty="0"/>
              <a:t>…</a:t>
            </a:r>
          </a:p>
          <a:p>
            <a:pPr marL="0" indent="0">
              <a:spcBef>
                <a:spcPts val="0"/>
              </a:spcBef>
              <a:buNone/>
            </a:pPr>
            <a:r>
              <a:rPr lang="tr-TR" sz="2000" dirty="0"/>
              <a:t>“Not verme” test sonuçlarının kullanım amacı olarak en son düşünülmesi gereken hedeftir. Bu nedenle kendi başına bir amaç olmaktan çok hedefin nihai basamağı durumundadır. </a:t>
            </a:r>
          </a:p>
          <a:p>
            <a:pPr marL="0" indent="0">
              <a:spcBef>
                <a:spcPts val="0"/>
              </a:spcBef>
              <a:buNone/>
            </a:pPr>
            <a:endParaRPr lang="tr-TR" sz="2000" dirty="0"/>
          </a:p>
          <a:p>
            <a:pPr marL="0" indent="0">
              <a:spcBef>
                <a:spcPts val="0"/>
              </a:spcBef>
              <a:buNone/>
            </a:pPr>
            <a:r>
              <a:rPr lang="tr-TR" sz="2000" dirty="0"/>
              <a:t>Sınıf içi testler, </a:t>
            </a:r>
          </a:p>
          <a:p>
            <a:pPr>
              <a:spcBef>
                <a:spcPts val="0"/>
              </a:spcBef>
            </a:pPr>
            <a:r>
              <a:rPr lang="tr-TR" sz="2000" dirty="0"/>
              <a:t>“okuduğunu anlama becerisindeki gelişimleri izlemek” </a:t>
            </a:r>
          </a:p>
          <a:p>
            <a:pPr>
              <a:spcBef>
                <a:spcPts val="0"/>
              </a:spcBef>
            </a:pPr>
            <a:r>
              <a:rPr lang="tr-TR" sz="2000" dirty="0"/>
              <a:t>“sıradan olmayan problemleri çözmek” </a:t>
            </a:r>
          </a:p>
          <a:p>
            <a:pPr marL="0" indent="0">
              <a:spcBef>
                <a:spcPts val="0"/>
              </a:spcBef>
              <a:buNone/>
            </a:pPr>
            <a:r>
              <a:rPr lang="tr-TR" sz="2000" dirty="0"/>
              <a:t>gibi genel amaçlara yönelik hazırlanabileceği gibi, </a:t>
            </a:r>
          </a:p>
          <a:p>
            <a:pPr>
              <a:spcBef>
                <a:spcPts val="0"/>
              </a:spcBef>
            </a:pPr>
            <a:r>
              <a:rPr lang="tr-TR" sz="2000" dirty="0"/>
              <a:t>“öğrencilerin ivme kavramını ne ölçüde anladıklarının bir problem durumunda gözlenmesi” </a:t>
            </a:r>
          </a:p>
          <a:p>
            <a:pPr>
              <a:spcBef>
                <a:spcPts val="0"/>
              </a:spcBef>
            </a:pPr>
            <a:r>
              <a:rPr lang="tr-TR" sz="2000" dirty="0"/>
              <a:t>“verilen okuma metninden yola çıkarak öğrencilerin ileriye dönük yorum yapma ve tahminde bulunma becerilerinin incelenmesi” </a:t>
            </a:r>
          </a:p>
          <a:p>
            <a:pPr marL="0" indent="0">
              <a:spcBef>
                <a:spcPts val="0"/>
              </a:spcBef>
              <a:buNone/>
            </a:pPr>
            <a:r>
              <a:rPr lang="tr-TR" sz="2000" dirty="0"/>
              <a:t>şeklinde çok özel amaçlara yönelik de hazırlanabilir. …</a:t>
            </a:r>
          </a:p>
        </p:txBody>
      </p:sp>
    </p:spTree>
    <p:extLst>
      <p:ext uri="{BB962C8B-B14F-4D97-AF65-F5344CB8AC3E}">
        <p14:creationId xmlns:p14="http://schemas.microsoft.com/office/powerpoint/2010/main" val="3960110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447800"/>
            <a:ext cx="8424936" cy="5005536"/>
          </a:xfrm>
        </p:spPr>
        <p:txBody>
          <a:bodyPr>
            <a:normAutofit fontScale="92500" lnSpcReduction="10000"/>
          </a:bodyPr>
          <a:lstStyle/>
          <a:p>
            <a:r>
              <a:rPr lang="tr-TR" sz="2000" dirty="0"/>
              <a:t>Gerek özel amaçlar için olsun, gerekse genel amaçlı testler olsun sınıf içi testleri daha çok aşağıdaki amaçlara hizmet etmek için kullanılmaktadır </a:t>
            </a:r>
            <a:r>
              <a:rPr lang="tr-TR" sz="2000" dirty="0" smtClean="0"/>
              <a:t>(Berberoğlu</a:t>
            </a:r>
            <a:r>
              <a:rPr lang="tr-TR" sz="2000" dirty="0"/>
              <a:t>, </a:t>
            </a:r>
            <a:r>
              <a:rPr lang="tr-TR" sz="2000" dirty="0" smtClean="0"/>
              <a:t>2006). </a:t>
            </a:r>
          </a:p>
          <a:p>
            <a:pPr marL="457200" indent="-457200">
              <a:buAutoNum type="arabicPeriod"/>
            </a:pPr>
            <a:r>
              <a:rPr lang="tr-TR" sz="2000" dirty="0" smtClean="0"/>
              <a:t>Öğrencilerin </a:t>
            </a:r>
            <a:r>
              <a:rPr lang="tr-TR" sz="2000" dirty="0"/>
              <a:t>derse başlamadan önceki hazır </a:t>
            </a:r>
            <a:r>
              <a:rPr lang="tr-TR" sz="2000" dirty="0" err="1"/>
              <a:t>bulunuşluk</a:t>
            </a:r>
            <a:r>
              <a:rPr lang="tr-TR" sz="2000" dirty="0"/>
              <a:t> düzeylerinin belirlenmesi, </a:t>
            </a:r>
            <a:endParaRPr lang="tr-TR" sz="2000" dirty="0" smtClean="0"/>
          </a:p>
          <a:p>
            <a:pPr marL="457200" indent="-457200">
              <a:buAutoNum type="arabicPeriod"/>
            </a:pPr>
            <a:r>
              <a:rPr lang="tr-TR" sz="2000" dirty="0" smtClean="0"/>
              <a:t>Öğretim </a:t>
            </a:r>
            <a:r>
              <a:rPr lang="tr-TR" sz="2000" dirty="0"/>
              <a:t>etkinlikleri boyunca öğrencilerin gelişimlerinin izlenmesi, </a:t>
            </a:r>
            <a:endParaRPr lang="tr-TR" sz="2000" dirty="0" smtClean="0"/>
          </a:p>
          <a:p>
            <a:pPr marL="457200" indent="-457200">
              <a:buAutoNum type="arabicPeriod"/>
            </a:pPr>
            <a:r>
              <a:rPr lang="tr-TR" sz="2000" dirty="0" smtClean="0"/>
              <a:t>Öğrenciler </a:t>
            </a:r>
            <a:r>
              <a:rPr lang="tr-TR" sz="2000" dirty="0"/>
              <a:t>arasında yaygın olarak gözlenen öğrenme güçlüklerinin belirlenmesi, </a:t>
            </a:r>
            <a:endParaRPr lang="tr-TR" sz="2000" dirty="0" smtClean="0"/>
          </a:p>
          <a:p>
            <a:pPr marL="457200" indent="-457200">
              <a:buAutoNum type="arabicPeriod"/>
            </a:pPr>
            <a:r>
              <a:rPr lang="tr-TR" sz="2000" dirty="0" smtClean="0"/>
              <a:t>Öğretim </a:t>
            </a:r>
            <a:r>
              <a:rPr lang="tr-TR" sz="2000" dirty="0"/>
              <a:t>materyallerinin ve genel olarak etkililiğinin değerlendirilmesi, </a:t>
            </a:r>
            <a:endParaRPr lang="tr-TR" sz="2000" dirty="0" smtClean="0"/>
          </a:p>
          <a:p>
            <a:pPr marL="457200" indent="-457200">
              <a:buAutoNum type="arabicPeriod"/>
            </a:pPr>
            <a:r>
              <a:rPr lang="tr-TR" sz="2000" dirty="0" smtClean="0"/>
              <a:t>Öğrencilere </a:t>
            </a:r>
            <a:r>
              <a:rPr lang="tr-TR" sz="2000" dirty="0"/>
              <a:t>gelişimlerine yönelik geri bildirimde bulunulması, </a:t>
            </a:r>
            <a:endParaRPr lang="tr-TR" sz="2000" dirty="0" smtClean="0"/>
          </a:p>
          <a:p>
            <a:pPr marL="457200" indent="-457200">
              <a:buAutoNum type="arabicPeriod"/>
            </a:pPr>
            <a:r>
              <a:rPr lang="tr-TR" sz="2000" dirty="0" smtClean="0"/>
              <a:t>Öğrencilerin </a:t>
            </a:r>
            <a:r>
              <a:rPr lang="tr-TR" sz="2000" dirty="0"/>
              <a:t>ilgilerinin ve gelişimlerinin arttırılması, </a:t>
            </a:r>
            <a:endParaRPr lang="tr-TR" sz="2000" dirty="0" smtClean="0"/>
          </a:p>
          <a:p>
            <a:pPr marL="457200" indent="-457200">
              <a:buAutoNum type="arabicPeriod"/>
            </a:pPr>
            <a:r>
              <a:rPr lang="tr-TR" sz="2000" dirty="0" smtClean="0"/>
              <a:t>Kapsanan </a:t>
            </a:r>
            <a:r>
              <a:rPr lang="tr-TR" sz="2000" dirty="0"/>
              <a:t>konu boyutunda öğrencilerin güçlü ve zayıf oldukları noktaların ortaya çıkarılması, </a:t>
            </a:r>
            <a:endParaRPr lang="tr-TR" sz="2000" dirty="0" smtClean="0"/>
          </a:p>
          <a:p>
            <a:pPr marL="457200" indent="-457200">
              <a:buAutoNum type="arabicPeriod"/>
            </a:pPr>
            <a:r>
              <a:rPr lang="tr-TR" sz="2000" dirty="0" smtClean="0"/>
              <a:t>Okul </a:t>
            </a:r>
            <a:r>
              <a:rPr lang="tr-TR" sz="2000" dirty="0"/>
              <a:t>yönetimine müfredat ve müfredat dışı etkinliklerin ve psikolojik rehberlik hizmetlerinin gözden geçirilmesi, düzenlenmesi konusunda bilgi sağlanması, </a:t>
            </a:r>
            <a:endParaRPr lang="tr-TR" sz="2000" dirty="0" smtClean="0"/>
          </a:p>
          <a:p>
            <a:pPr marL="457200" indent="-457200">
              <a:buAutoNum type="arabicPeriod"/>
            </a:pPr>
            <a:r>
              <a:rPr lang="tr-TR" sz="2000" dirty="0" smtClean="0"/>
              <a:t>Bazı </a:t>
            </a:r>
            <a:r>
              <a:rPr lang="tr-TR" sz="2000" dirty="0"/>
              <a:t>öğrencilerin ileri düzey programlara ya da telafi programlarına katılması amacı ile seçme yapılması, </a:t>
            </a:r>
            <a:endParaRPr lang="tr-TR" sz="2000" dirty="0" smtClean="0"/>
          </a:p>
          <a:p>
            <a:pPr marL="457200" indent="-457200">
              <a:buAutoNum type="arabicPeriod"/>
            </a:pPr>
            <a:r>
              <a:rPr lang="tr-TR" sz="2000" dirty="0" smtClean="0"/>
              <a:t>Okul </a:t>
            </a:r>
            <a:r>
              <a:rPr lang="tr-TR" sz="2000" dirty="0"/>
              <a:t>içerisinde öğrencilerin öğrenme düzeyine yönelik araştırmaların yapılması.</a:t>
            </a:r>
          </a:p>
        </p:txBody>
      </p:sp>
      <p:sp>
        <p:nvSpPr>
          <p:cNvPr id="4" name="Başlık 1"/>
          <p:cNvSpPr>
            <a:spLocks noGrp="1"/>
          </p:cNvSpPr>
          <p:nvPr>
            <p:ph type="title"/>
          </p:nvPr>
        </p:nvSpPr>
        <p:spPr>
          <a:xfrm>
            <a:off x="467544" y="260648"/>
            <a:ext cx="8208912" cy="1143000"/>
          </a:xfrm>
        </p:spPr>
        <p:txBody>
          <a:bodyPr>
            <a:noAutofit/>
          </a:bodyPr>
          <a:lstStyle/>
          <a:p>
            <a:pPr marL="0" indent="0"/>
            <a:r>
              <a:rPr lang="tr-TR"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a:t>
            </a:r>
            <a:r>
              <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NEDEN? Ölçeğin hangi amaçla geliştirileceğine karar verme</a:t>
            </a:r>
            <a:endPar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3792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447800"/>
            <a:ext cx="8424936" cy="4789512"/>
          </a:xfrm>
        </p:spPr>
        <p:txBody>
          <a:bodyPr>
            <a:normAutofit/>
          </a:bodyPr>
          <a:lstStyle/>
          <a:p>
            <a:r>
              <a:rPr lang="tr-TR" dirty="0"/>
              <a:t>Örneğin, öğrencilerin öğrenme eksiklikleri mi, </a:t>
            </a:r>
            <a:r>
              <a:rPr lang="tr-TR" dirty="0" err="1"/>
              <a:t>hazırbulunuşluk</a:t>
            </a:r>
            <a:r>
              <a:rPr lang="tr-TR" dirty="0"/>
              <a:t> düzeyleri mi  yoksa bir dersi öğrenme düzeyleri mi belirlenecek? Belirli bir amaçla elde edilen sonuçlar genellikle başka bir amaç için kullanmaya uygun </a:t>
            </a:r>
            <a:r>
              <a:rPr lang="tr-TR" dirty="0" smtClean="0"/>
              <a:t>olmaz. </a:t>
            </a:r>
            <a:r>
              <a:rPr lang="tr-TR" dirty="0" smtClean="0">
                <a:solidFill>
                  <a:schemeClr val="accent2"/>
                </a:solidFill>
              </a:rPr>
              <a:t>Testin </a:t>
            </a:r>
            <a:r>
              <a:rPr lang="tr-TR" dirty="0">
                <a:solidFill>
                  <a:schemeClr val="accent2"/>
                </a:solidFill>
              </a:rPr>
              <a:t>amaca hizmet edebilmesi için amaçlardaki bu farklılığın testin içeriğine de yansıması gerekir. </a:t>
            </a:r>
          </a:p>
          <a:p>
            <a:endParaRPr lang="tr-TR" dirty="0" smtClean="0"/>
          </a:p>
          <a:p>
            <a:r>
              <a:rPr lang="tr-TR" dirty="0" smtClean="0"/>
              <a:t>Öğretim </a:t>
            </a:r>
            <a:r>
              <a:rPr lang="tr-TR" dirty="0"/>
              <a:t>eksiklerini belirlemek için geliştirilen bir test en başarılı üç öğrenciye burs vermek için yapılacak bir testle aynı güçlükte olmamalıdır</a:t>
            </a:r>
            <a:r>
              <a:rPr lang="tr-TR" dirty="0" smtClean="0"/>
              <a:t>. </a:t>
            </a:r>
            <a:r>
              <a:rPr lang="tr-TR" dirty="0" smtClean="0">
                <a:solidFill>
                  <a:schemeClr val="accent2"/>
                </a:solidFill>
              </a:rPr>
              <a:t>Yani bir testin güçlük düzeyi ve kapsamı ne amaçla kullanılacağına göre ayarlanmalıdır.</a:t>
            </a:r>
          </a:p>
          <a:p>
            <a:endParaRPr lang="tr-TR" dirty="0">
              <a:solidFill>
                <a:schemeClr val="accent2"/>
              </a:solidFill>
            </a:endParaRPr>
          </a:p>
          <a:p>
            <a:pPr marL="0" indent="0">
              <a:buNone/>
            </a:pPr>
            <a:endParaRPr lang="tr-TR" dirty="0"/>
          </a:p>
          <a:p>
            <a:endParaRPr lang="tr-TR" dirty="0" smtClean="0"/>
          </a:p>
        </p:txBody>
      </p:sp>
      <p:sp>
        <p:nvSpPr>
          <p:cNvPr id="5" name="Başlık 1"/>
          <p:cNvSpPr>
            <a:spLocks noGrp="1"/>
          </p:cNvSpPr>
          <p:nvPr>
            <p:ph type="title"/>
          </p:nvPr>
        </p:nvSpPr>
        <p:spPr>
          <a:xfrm>
            <a:off x="467544" y="260648"/>
            <a:ext cx="8208912" cy="1143000"/>
          </a:xfrm>
        </p:spPr>
        <p:txBody>
          <a:bodyPr>
            <a:noAutofit/>
          </a:bodyPr>
          <a:lstStyle/>
          <a:p>
            <a:pPr marL="0" indent="0"/>
            <a:r>
              <a:rPr lang="tr-TR"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a:t>
            </a:r>
            <a:r>
              <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NEDEN? Ölçeğin hangi amaçla geliştirileceğine karar verme</a:t>
            </a:r>
            <a:endParaRPr lang="tr-TR" sz="24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362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31A38658-75BB-49A3-9B0F-7096C840557F}"/>
              </a:ext>
            </a:extLst>
          </p:cNvPr>
          <p:cNvSpPr>
            <a:spLocks noGrp="1"/>
          </p:cNvSpPr>
          <p:nvPr>
            <p:ph idx="1"/>
          </p:nvPr>
        </p:nvSpPr>
        <p:spPr>
          <a:xfrm>
            <a:off x="206829" y="188641"/>
            <a:ext cx="8518071" cy="6261146"/>
          </a:xfrm>
        </p:spPr>
        <p:txBody>
          <a:bodyPr>
            <a:normAutofit fontScale="92500" lnSpcReduction="20000"/>
          </a:bodyPr>
          <a:lstStyle/>
          <a:p>
            <a:pPr marL="0" indent="0">
              <a:spcBef>
                <a:spcPct val="0"/>
              </a:spcBef>
              <a:buNone/>
            </a:pPr>
            <a:r>
              <a:rPr lang="tr-TR" sz="3400" b="1" dirty="0">
                <a:solidFill>
                  <a:srgbClr val="FF00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rPr>
              <a:t>2. NE? Neyin ölçüleceğine karar verme</a:t>
            </a:r>
          </a:p>
          <a:p>
            <a:pPr marL="0" indent="0">
              <a:buNone/>
            </a:pPr>
            <a:endParaRPr lang="tr-TR" b="1" u="sng" dirty="0">
              <a:latin typeface="Arial" panose="020B0604020202020204" pitchFamily="34" charset="0"/>
              <a:cs typeface="Arial" panose="020B0604020202020204" pitchFamily="34" charset="0"/>
            </a:endParaRPr>
          </a:p>
          <a:p>
            <a:r>
              <a:rPr lang="tr-TR" sz="2400" dirty="0">
                <a:cs typeface="Arial" panose="020B0604020202020204" pitchFamily="34" charset="0"/>
              </a:rPr>
              <a:t>Ölçek geliştirecek kişi ölçeceği özelliğe ilişkin sağlam temellere dayanan kuramsal bilgiye sahip olmalıdır.</a:t>
            </a:r>
          </a:p>
          <a:p>
            <a:r>
              <a:rPr lang="tr-TR" sz="2400" dirty="0" err="1">
                <a:cs typeface="Arial" panose="020B0604020202020204" pitchFamily="34" charset="0"/>
              </a:rPr>
              <a:t>Operasyonel</a:t>
            </a:r>
            <a:r>
              <a:rPr lang="tr-TR" sz="2400" dirty="0">
                <a:cs typeface="Arial" panose="020B0604020202020204" pitchFamily="34" charset="0"/>
              </a:rPr>
              <a:t> tanımlar</a:t>
            </a:r>
          </a:p>
          <a:p>
            <a:r>
              <a:rPr lang="tr-TR" sz="2400" dirty="0">
                <a:cs typeface="Arial" panose="020B0604020202020204" pitchFamily="34" charset="0"/>
              </a:rPr>
              <a:t>Ölçülecek değişkenle ilgili tüm kuramsal tanımlar araştırıldıktan  sonra ihtiyacı karşılamıyor ise kendi tanımınızı yapar ve artık ölçeği buna uygun olarak geliştirirsiniz.</a:t>
            </a:r>
          </a:p>
          <a:p>
            <a:pPr lvl="1"/>
            <a:r>
              <a:rPr lang="tr-TR" dirty="0">
                <a:cs typeface="Arial" panose="020B0604020202020204" pitchFamily="34" charset="0"/>
              </a:rPr>
              <a:t>Kıskançlık «kişinin sahip olduğunu başkalarıyla paylaşmaması ve başkasının sahip olduğuna da sahip olmak istemesi» </a:t>
            </a:r>
          </a:p>
          <a:p>
            <a:r>
              <a:rPr lang="tr-TR" sz="2400" dirty="0" smtClean="0">
                <a:cs typeface="Arial" panose="020B0604020202020204" pitchFamily="34" charset="0"/>
              </a:rPr>
              <a:t>Kavramsal </a:t>
            </a:r>
            <a:r>
              <a:rPr lang="tr-TR" sz="2400" dirty="0">
                <a:cs typeface="Arial" panose="020B0604020202020204" pitchFamily="34" charset="0"/>
              </a:rPr>
              <a:t>tanımların davranışsal göstergelerinin bulunması</a:t>
            </a:r>
          </a:p>
          <a:p>
            <a:r>
              <a:rPr lang="tr-TR" sz="2400" dirty="0" smtClean="0">
                <a:cs typeface="Arial" panose="020B0604020202020204" pitchFamily="34" charset="0"/>
              </a:rPr>
              <a:t>Kıskançlığın </a:t>
            </a:r>
            <a:r>
              <a:rPr lang="tr-TR" sz="2400" dirty="0">
                <a:cs typeface="Arial" panose="020B0604020202020204" pitchFamily="34" charset="0"/>
              </a:rPr>
              <a:t>somut göstergeleri, çocuk ve yetişkinde farklı olur (çocuklarda oyuncak kıskançlık aracı olurken yetişkinlerde olmayabilir). </a:t>
            </a:r>
            <a:endParaRPr lang="tr-TR" sz="2400" dirty="0">
              <a:cs typeface="Arial" panose="020B0604020202020204" pitchFamily="34" charset="0"/>
            </a:endParaRPr>
          </a:p>
          <a:p>
            <a:r>
              <a:rPr lang="tr-TR" sz="2400" dirty="0">
                <a:cs typeface="Arial" panose="020B0604020202020204" pitchFamily="34" charset="0"/>
              </a:rPr>
              <a:t>Tanımın kapsayıcılığı: tanımladığı değişkenin, o değişkeni değişken yapan tüm özelliklerini içermeli. Özellikler kendi içinde gruplanabilir, boyut ve alt boyutlar ortaya çıkabilir. </a:t>
            </a:r>
          </a:p>
          <a:p>
            <a:pPr lvl="1"/>
            <a:r>
              <a:rPr lang="tr-TR" dirty="0">
                <a:cs typeface="Arial" panose="020B0604020202020204" pitchFamily="34" charset="0"/>
              </a:rPr>
              <a:t>Zeka «sayısal» «sözel» «uzamsal» diye tanımlanan bir kuram benimsenerek geliştirilen bir ölçme aracı da bu üç boyutu ölçmeye yönelik olarak geliştirilmek zorunda. Üç boyut </a:t>
            </a:r>
            <a:r>
              <a:rPr lang="tr-TR" dirty="0" err="1">
                <a:cs typeface="Arial" panose="020B0604020202020204" pitchFamily="34" charset="0"/>
              </a:rPr>
              <a:t>operasyonel</a:t>
            </a:r>
            <a:r>
              <a:rPr lang="tr-TR" dirty="0">
                <a:cs typeface="Arial" panose="020B0604020202020204" pitchFamily="34" charset="0"/>
              </a:rPr>
              <a:t> olarak tanımlanmak zorunda.</a:t>
            </a:r>
          </a:p>
          <a:p>
            <a:endParaRPr lang="tr-TR" sz="2400" dirty="0">
              <a:latin typeface="Arial" panose="020B0604020202020204" pitchFamily="34" charset="0"/>
              <a:cs typeface="Arial" panose="020B0604020202020204" pitchFamily="34" charset="0"/>
            </a:endParaRPr>
          </a:p>
          <a:p>
            <a:pPr marL="274320" lvl="1" indent="0">
              <a:buNone/>
            </a:pPr>
            <a:endParaRPr lang="en-US" sz="2000" dirty="0">
              <a:latin typeface="Arial" panose="020B0604020202020204" pitchFamily="34" charset="0"/>
              <a:cs typeface="Arial" panose="020B0604020202020204" pitchFamily="34" charset="0"/>
            </a:endParaRPr>
          </a:p>
        </p:txBody>
      </p:sp>
      <p:sp>
        <p:nvSpPr>
          <p:cNvPr id="2" name="Metin kutusu 1">
            <a:extLst>
              <a:ext uri="{FF2B5EF4-FFF2-40B4-BE49-F238E27FC236}">
                <a16:creationId xmlns="" xmlns:a16="http://schemas.microsoft.com/office/drawing/2014/main" id="{2142FD26-3167-4560-8124-AA9FA9E6E961}"/>
              </a:ext>
            </a:extLst>
          </p:cNvPr>
          <p:cNvSpPr txBox="1"/>
          <p:nvPr/>
        </p:nvSpPr>
        <p:spPr>
          <a:xfrm>
            <a:off x="7708641" y="6357259"/>
            <a:ext cx="1255847" cy="307777"/>
          </a:xfrm>
          <a:prstGeom prst="rect">
            <a:avLst/>
          </a:prstGeom>
          <a:noFill/>
        </p:spPr>
        <p:txBody>
          <a:bodyPr wrap="square" rtlCol="0">
            <a:spAutoFit/>
          </a:bodyPr>
          <a:lstStyle/>
          <a:p>
            <a:r>
              <a:rPr lang="tr-TR" sz="1400" dirty="0"/>
              <a:t>(Erkuş, 2012)</a:t>
            </a:r>
            <a:endParaRPr lang="en-US" sz="1400" dirty="0"/>
          </a:p>
        </p:txBody>
      </p:sp>
    </p:spTree>
    <p:extLst>
      <p:ext uri="{BB962C8B-B14F-4D97-AF65-F5344CB8AC3E}">
        <p14:creationId xmlns:p14="http://schemas.microsoft.com/office/powerpoint/2010/main" val="119563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7772400" cy="1143000"/>
          </a:xfrm>
        </p:spPr>
        <p:txBody>
          <a:bodyPr>
            <a:normAutofit/>
          </a:bodyPr>
          <a:lstStyle/>
          <a:p>
            <a:r>
              <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NE? Neyin ölçüleceğine karar verme</a:t>
            </a:r>
            <a:endPar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sz="quarter" idx="1"/>
          </p:nvPr>
        </p:nvSpPr>
        <p:spPr>
          <a:xfrm>
            <a:off x="395536" y="1447800"/>
            <a:ext cx="8496944" cy="4717504"/>
          </a:xfrm>
        </p:spPr>
        <p:txBody>
          <a:bodyPr>
            <a:noAutofit/>
          </a:bodyPr>
          <a:lstStyle/>
          <a:p>
            <a:r>
              <a:rPr lang="tr-TR" sz="2000" dirty="0"/>
              <a:t>Test geliştirmenin ikinci adımı </a:t>
            </a:r>
            <a:r>
              <a:rPr lang="tr-TR" sz="2000" b="1" dirty="0">
                <a:solidFill>
                  <a:srgbClr val="FF0000"/>
                </a:solidFill>
              </a:rPr>
              <a:t>test kapsamının belirlenmesidir</a:t>
            </a:r>
            <a:r>
              <a:rPr lang="tr-TR" sz="2000" dirty="0"/>
              <a:t>. Testte </a:t>
            </a:r>
            <a:r>
              <a:rPr lang="tr-TR" sz="2000" dirty="0"/>
              <a:t>kapsanacak konu boyutlarının ve düşünme süreçlerinin </a:t>
            </a:r>
            <a:r>
              <a:rPr lang="tr-TR" sz="2000" dirty="0"/>
              <a:t>tanımlanması</a:t>
            </a:r>
          </a:p>
          <a:p>
            <a:endParaRPr lang="tr-TR" sz="2000" dirty="0"/>
          </a:p>
          <a:p>
            <a:r>
              <a:rPr lang="tr-TR" sz="2000" dirty="0"/>
              <a:t>Testin kapsamıyla anlatılmak istenen, testteki sorularla yoklanacak olan öğrenme ürünleridir. Başarı testlerinde kapsamın tanımlanması temel olarak öğretim programlarına dayanır</a:t>
            </a:r>
            <a:r>
              <a:rPr lang="tr-TR" sz="2000" dirty="0"/>
              <a:t>.  </a:t>
            </a:r>
            <a:r>
              <a:rPr lang="tr-TR" sz="2000" dirty="0"/>
              <a:t>Ancak, yalnız konu boyutuna yönelik olarak hazırlanan bir test planı eksik kalır. …</a:t>
            </a:r>
          </a:p>
          <a:p>
            <a:endParaRPr lang="tr-TR" sz="2000" dirty="0"/>
          </a:p>
          <a:p>
            <a:r>
              <a:rPr lang="tr-TR" sz="2000" dirty="0"/>
              <a:t>Çünkü böyle bir testte öğrencilerin ne tür düşünme süreçlerine eriştiği konusunda bir bilgi edinebilmek mümkün değildir. Önemli olan öğrencilerde hangi düşünme süreçlerinin dikkate alınacağıdır. Sınıf içi eğitim öğretim etkinliklerinin öğrencilerde okuduğunu anlama, problem çözme, yeni bir hikaye yazma, araştırma yapma vs. gibi özellikleri geliştirmeye yönelik yapıldığı dikkate alındığında, bir testle konunun gerektirdiği temel beceriler ve yeteneklerin kapsanıyor olması gerekir. </a:t>
            </a:r>
            <a:endParaRPr lang="tr-TR" sz="2000" dirty="0"/>
          </a:p>
          <a:p>
            <a:endParaRPr lang="tr-TR" sz="2000" dirty="0"/>
          </a:p>
          <a:p>
            <a:pPr marL="0" indent="0">
              <a:buNone/>
            </a:pPr>
            <a:endParaRPr lang="tr-TR" sz="2400" dirty="0" smtClean="0"/>
          </a:p>
          <a:p>
            <a:endParaRPr lang="tr-TR" sz="2400" dirty="0"/>
          </a:p>
          <a:p>
            <a:endParaRPr lang="tr-TR" sz="2400" dirty="0" smtClean="0"/>
          </a:p>
        </p:txBody>
      </p:sp>
    </p:spTree>
    <p:extLst>
      <p:ext uri="{BB962C8B-B14F-4D97-AF65-F5344CB8AC3E}">
        <p14:creationId xmlns:p14="http://schemas.microsoft.com/office/powerpoint/2010/main" val="1062046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 xmlns:a16="http://schemas.microsoft.com/office/drawing/2014/main" id="{076CCB46-F14C-48AF-BC53-C54026F7CDB4}"/>
              </a:ext>
            </a:extLst>
          </p:cNvPr>
          <p:cNvSpPr>
            <a:spLocks noGrp="1"/>
          </p:cNvSpPr>
          <p:nvPr>
            <p:ph idx="1"/>
          </p:nvPr>
        </p:nvSpPr>
        <p:spPr>
          <a:xfrm>
            <a:off x="293987" y="732829"/>
            <a:ext cx="8958533" cy="6010094"/>
          </a:xfrm>
        </p:spPr>
        <p:txBody>
          <a:bodyPr>
            <a:noAutofit/>
          </a:bodyPr>
          <a:lstStyle/>
          <a:p>
            <a:pPr marL="0" indent="0">
              <a:lnSpc>
                <a:spcPct val="100000"/>
              </a:lnSpc>
              <a:spcBef>
                <a:spcPts val="600"/>
              </a:spcBef>
              <a:buNone/>
            </a:pPr>
            <a:r>
              <a:rPr lang="tr-TR" sz="2000" dirty="0"/>
              <a:t>Testte hangi öğrenme çıktılarının kapsanacağının planlanması üç önemli soruyu gündeme getirmektedir. Bunlar:</a:t>
            </a:r>
          </a:p>
          <a:p>
            <a:pPr marL="342900" indent="-342900">
              <a:lnSpc>
                <a:spcPct val="100000"/>
              </a:lnSpc>
              <a:spcBef>
                <a:spcPts val="600"/>
              </a:spcBef>
              <a:buAutoNum type="arabicPeriod"/>
            </a:pPr>
            <a:r>
              <a:rPr lang="tr-TR" sz="2000" dirty="0"/>
              <a:t>“Öğrenciler için bu konu alanında hangi temel becerileri kazanmak önemlidir?”</a:t>
            </a:r>
          </a:p>
          <a:p>
            <a:pPr marL="342900" indent="-342900">
              <a:lnSpc>
                <a:spcPct val="100000"/>
              </a:lnSpc>
              <a:spcBef>
                <a:spcPts val="600"/>
              </a:spcBef>
              <a:buAutoNum type="arabicPeriod"/>
            </a:pPr>
            <a:r>
              <a:rPr lang="tr-TR" sz="2000" dirty="0"/>
              <a:t>«Öğrenciler için hangi konular önemlidir?”</a:t>
            </a:r>
          </a:p>
          <a:p>
            <a:pPr marL="342900" indent="-342900">
              <a:lnSpc>
                <a:spcPct val="100000"/>
              </a:lnSpc>
              <a:spcBef>
                <a:spcPts val="600"/>
              </a:spcBef>
              <a:buAutoNum type="arabicPeriod"/>
            </a:pPr>
            <a:r>
              <a:rPr lang="tr-TR" sz="2000" dirty="0"/>
              <a:t>“Kazanılan temel becerileri karmaşık öğrenme durumlarında kullanmayı gerektirecek hangi zihinsel süreçler dikkate alınmalıdır?”</a:t>
            </a:r>
          </a:p>
          <a:p>
            <a:pPr marL="0" indent="0">
              <a:lnSpc>
                <a:spcPct val="100000"/>
              </a:lnSpc>
              <a:spcBef>
                <a:spcPts val="600"/>
              </a:spcBef>
              <a:buNone/>
            </a:pPr>
            <a:endParaRPr lang="tr-TR" sz="2000" dirty="0"/>
          </a:p>
          <a:p>
            <a:pPr marL="0" indent="0">
              <a:lnSpc>
                <a:spcPct val="100000"/>
              </a:lnSpc>
              <a:spcBef>
                <a:spcPts val="600"/>
              </a:spcBef>
              <a:buNone/>
            </a:pPr>
            <a:r>
              <a:rPr lang="tr-TR" sz="2000" dirty="0"/>
              <a:t>Bu soruların cevapları en az iki boyutlu konu kapsamı-düşünme becerileri tabloları ile cevaplanabilmektedir. (Belirtke Tablosu</a:t>
            </a:r>
            <a:r>
              <a:rPr lang="tr-TR" sz="2000" dirty="0"/>
              <a:t>)</a:t>
            </a:r>
          </a:p>
          <a:p>
            <a:pPr marL="0" indent="0">
              <a:lnSpc>
                <a:spcPct val="100000"/>
              </a:lnSpc>
              <a:spcBef>
                <a:spcPts val="600"/>
              </a:spcBef>
              <a:buNone/>
            </a:pPr>
            <a:endParaRPr lang="tr-TR" sz="2000" dirty="0">
              <a:solidFill>
                <a:srgbClr val="000000"/>
              </a:solidFill>
              <a:latin typeface="Arial" panose="020B0604020202020204" pitchFamily="34" charset="0"/>
              <a:cs typeface="Arial" panose="020B0604020202020204" pitchFamily="34" charset="0"/>
            </a:endParaRPr>
          </a:p>
          <a:p>
            <a:pPr marL="0" indent="0">
              <a:spcBef>
                <a:spcPts val="600"/>
              </a:spcBef>
              <a:buNone/>
            </a:pPr>
            <a:r>
              <a:rPr lang="tr-TR" sz="2000" dirty="0"/>
              <a:t>Test kapsamını belirlemek için belirtke tabloları kullanmak yaygın bir yoldur. Belirtke tablosunda, hangi konulardan/ kazanımlardan kaç soru sorulacağı, bu soruların bilişsel düzeylerinin ne olacağı mutlaka belirtilmelidir. Belirtke tablosunun hazırlanması testin planlanmasındaki en önemli iştir.</a:t>
            </a:r>
          </a:p>
          <a:p>
            <a:pPr marL="0" indent="0">
              <a:lnSpc>
                <a:spcPct val="100000"/>
              </a:lnSpc>
              <a:spcBef>
                <a:spcPts val="600"/>
              </a:spcBef>
              <a:buNone/>
            </a:pPr>
            <a:endParaRPr lang="tr-TR" sz="2000" b="0" i="0" dirty="0">
              <a:solidFill>
                <a:srgbClr val="000000"/>
              </a:solidFill>
              <a:effectLst/>
              <a:latin typeface="Arial" panose="020B0604020202020204" pitchFamily="34" charset="0"/>
              <a:cs typeface="Arial" panose="020B0604020202020204" pitchFamily="34" charset="0"/>
            </a:endParaRPr>
          </a:p>
        </p:txBody>
      </p:sp>
      <p:sp>
        <p:nvSpPr>
          <p:cNvPr id="8" name="Başlık 1">
            <a:extLst>
              <a:ext uri="{FF2B5EF4-FFF2-40B4-BE49-F238E27FC236}">
                <a16:creationId xmlns="" xmlns:a16="http://schemas.microsoft.com/office/drawing/2014/main" id="{DA60EDDB-B765-4FE2-A348-49C2051079CB}"/>
              </a:ext>
            </a:extLst>
          </p:cNvPr>
          <p:cNvSpPr txBox="1">
            <a:spLocks/>
          </p:cNvSpPr>
          <p:nvPr/>
        </p:nvSpPr>
        <p:spPr>
          <a:xfrm>
            <a:off x="323491" y="115077"/>
            <a:ext cx="8022695" cy="636802"/>
          </a:xfrm>
          <a:prstGeom prst="rect">
            <a:avLst/>
          </a:prstGeom>
        </p:spPr>
        <p:txBody>
          <a:bodyPr>
            <a:normAutofit fontScale="97500"/>
          </a:bodyPr>
          <a:lstStyle>
            <a:lvl1pPr algn="l" defTabSz="914400" rtl="0" eaLnBrk="1" latinLnBrk="0" hangingPunct="1">
              <a:lnSpc>
                <a:spcPct val="90000"/>
              </a:lnSpc>
              <a:spcBef>
                <a:spcPct val="0"/>
              </a:spcBef>
              <a:buNone/>
              <a:defRPr sz="4800" b="1" kern="1200" cap="none"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tr-TR"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t>
            </a:r>
            <a:r>
              <a:rPr lang="en-US" sz="32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Kapsam</a:t>
            </a:r>
            <a:r>
              <a:rPr lang="en-US"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2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belirleme</a:t>
            </a:r>
            <a:endParaRPr lang="en-US"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0294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71400"/>
            <a:ext cx="7772400" cy="1143000"/>
          </a:xfrm>
        </p:spPr>
        <p:txBody>
          <a:bodyPr>
            <a:normAutofit/>
          </a:bodyPr>
          <a:lstStyle/>
          <a:p>
            <a:r>
              <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t>
            </a:r>
            <a:r>
              <a:rPr lang="tr-TR" sz="2800" b="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Kapsamın Belirlenmesi</a:t>
            </a:r>
            <a:endPar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sz="quarter" idx="1"/>
          </p:nvPr>
        </p:nvSpPr>
        <p:spPr>
          <a:xfrm>
            <a:off x="251520" y="1124744"/>
            <a:ext cx="8712968" cy="4357464"/>
          </a:xfrm>
        </p:spPr>
        <p:txBody>
          <a:bodyPr>
            <a:noAutofit/>
          </a:bodyPr>
          <a:lstStyle/>
          <a:p>
            <a:pPr>
              <a:spcBef>
                <a:spcPts val="600"/>
              </a:spcBef>
            </a:pPr>
            <a:r>
              <a:rPr lang="tr-TR" sz="2100" dirty="0" smtClean="0"/>
              <a:t>Burada </a:t>
            </a:r>
            <a:r>
              <a:rPr lang="tr-TR" sz="2100" dirty="0"/>
              <a:t>önemli olan farklı konu alanlarında farklı düşünme süreçlerin tanımlanması </a:t>
            </a:r>
            <a:r>
              <a:rPr lang="tr-TR" sz="2100" dirty="0" smtClean="0"/>
              <a:t>gereğidir. Bir </a:t>
            </a:r>
            <a:r>
              <a:rPr lang="tr-TR" sz="2100" dirty="0"/>
              <a:t>fen bilgisi dersinde önemli olan süreçler gözlem yapma becerisi, araştırma problemi önerme, hipotez önerme, deney tasarlama vs. gibi bilimsel yöntem süreçlerine dönük düşünülürken, </a:t>
            </a:r>
            <a:endParaRPr lang="tr-TR" sz="2100" dirty="0" smtClean="0"/>
          </a:p>
          <a:p>
            <a:pPr marL="0" indent="0">
              <a:spcBef>
                <a:spcPts val="600"/>
              </a:spcBef>
              <a:buNone/>
            </a:pPr>
            <a:endParaRPr lang="tr-TR" sz="2100" dirty="0" smtClean="0"/>
          </a:p>
          <a:p>
            <a:pPr>
              <a:spcBef>
                <a:spcPts val="600"/>
              </a:spcBef>
            </a:pPr>
            <a:r>
              <a:rPr lang="tr-TR" sz="2100" dirty="0" smtClean="0"/>
              <a:t>Türkçe </a:t>
            </a:r>
            <a:r>
              <a:rPr lang="tr-TR" sz="2100" dirty="0"/>
              <a:t>dersinde okuduğu metinden doğrudan çıkarım yapma, yorum geliştirme, okuduğu metindeki karakterlerin özelliklerini belirleme vs. gibi daha farklı boyutlarda ele </a:t>
            </a:r>
            <a:r>
              <a:rPr lang="tr-TR" sz="2100" dirty="0" smtClean="0"/>
              <a:t>alınabilmektedir.</a:t>
            </a:r>
          </a:p>
          <a:p>
            <a:pPr marL="0" indent="0">
              <a:spcBef>
                <a:spcPts val="600"/>
              </a:spcBef>
              <a:buNone/>
            </a:pPr>
            <a:endParaRPr lang="tr-TR" sz="2100" dirty="0" smtClean="0"/>
          </a:p>
          <a:p>
            <a:pPr>
              <a:spcBef>
                <a:spcPts val="600"/>
              </a:spcBef>
            </a:pPr>
            <a:r>
              <a:rPr lang="tr-TR" sz="2100" dirty="0" smtClean="0"/>
              <a:t>Ya </a:t>
            </a:r>
            <a:r>
              <a:rPr lang="tr-TR" sz="2100" dirty="0"/>
              <a:t>da çok daha kapsamlı bir değerlendirme sürecinde öğrencinin araştırma yapma becerilerine yönelik süreçlere dönük proje tabanlı bir değerlendirme sistemi kurulabilir.</a:t>
            </a:r>
          </a:p>
          <a:p>
            <a:pPr marL="0" indent="0">
              <a:spcBef>
                <a:spcPts val="600"/>
              </a:spcBef>
              <a:buNone/>
            </a:pPr>
            <a:endParaRPr lang="tr-TR" sz="2100" dirty="0"/>
          </a:p>
        </p:txBody>
      </p:sp>
    </p:spTree>
    <p:extLst>
      <p:ext uri="{BB962C8B-B14F-4D97-AF65-F5344CB8AC3E}">
        <p14:creationId xmlns:p14="http://schemas.microsoft.com/office/powerpoint/2010/main" val="503530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94" y="908720"/>
            <a:ext cx="857918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996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 xmlns:a16="http://schemas.microsoft.com/office/drawing/2014/main" id="{C9CC6B08-6CE5-4762-A3C0-EBCCA219299A}"/>
              </a:ext>
            </a:extLst>
          </p:cNvPr>
          <p:cNvSpPr txBox="1"/>
          <p:nvPr/>
        </p:nvSpPr>
        <p:spPr>
          <a:xfrm>
            <a:off x="7856375" y="6488668"/>
            <a:ext cx="1385596" cy="646331"/>
          </a:xfrm>
          <a:prstGeom prst="rect">
            <a:avLst/>
          </a:prstGeom>
          <a:noFill/>
        </p:spPr>
        <p:txBody>
          <a:bodyPr wrap="square" rtlCol="0">
            <a:spAutoFit/>
          </a:bodyPr>
          <a:lstStyle/>
          <a:p>
            <a:r>
              <a:rPr lang="tr-TR" dirty="0"/>
              <a:t>(Çıkrıkçı, 2012)</a:t>
            </a:r>
            <a:endParaRPr lang="en-US" dirty="0"/>
          </a:p>
        </p:txBody>
      </p:sp>
      <p:sp>
        <p:nvSpPr>
          <p:cNvPr id="5" name="Başlık 4">
            <a:extLst>
              <a:ext uri="{FF2B5EF4-FFF2-40B4-BE49-F238E27FC236}">
                <a16:creationId xmlns="" xmlns:a16="http://schemas.microsoft.com/office/drawing/2014/main" id="{FC7A6471-BF3D-445B-AF86-0C9187A12D7E}"/>
              </a:ext>
            </a:extLst>
          </p:cNvPr>
          <p:cNvSpPr>
            <a:spLocks noGrp="1"/>
          </p:cNvSpPr>
          <p:nvPr>
            <p:ph type="title"/>
          </p:nvPr>
        </p:nvSpPr>
        <p:spPr>
          <a:xfrm>
            <a:off x="800100" y="57150"/>
            <a:ext cx="7543800" cy="620268"/>
          </a:xfrm>
        </p:spPr>
        <p:txBody>
          <a:bodyPr>
            <a:noAutofit/>
          </a:bodyPr>
          <a:lstStyle/>
          <a:p>
            <a:pPr algn="ctr"/>
            <a:r>
              <a:rPr lang="tr-TR" sz="3200" dirty="0">
                <a:solidFill>
                  <a:srgbClr val="C00000"/>
                </a:solidFill>
              </a:rPr>
              <a:t>Belirtke Tablosu</a:t>
            </a:r>
            <a:endParaRPr lang="en-US" sz="3200" dirty="0">
              <a:solidFill>
                <a:srgbClr val="C00000"/>
              </a:solidFill>
            </a:endParaRPr>
          </a:p>
        </p:txBody>
      </p:sp>
      <p:pic>
        <p:nvPicPr>
          <p:cNvPr id="8" name="Resim 7">
            <a:extLst>
              <a:ext uri="{FF2B5EF4-FFF2-40B4-BE49-F238E27FC236}">
                <a16:creationId xmlns="" xmlns:a16="http://schemas.microsoft.com/office/drawing/2014/main" id="{7878CB93-7A60-4384-B3ED-0ECE83C562CA}"/>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l="4075" t="11112" r="11111" b="14165"/>
          <a:stretch/>
        </p:blipFill>
        <p:spPr>
          <a:xfrm rot="16200000">
            <a:off x="1577822" y="1033713"/>
            <a:ext cx="5988357" cy="52757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16360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521D585D-321C-49CF-A6AE-1420046EFDD4}"/>
              </a:ext>
            </a:extLst>
          </p:cNvPr>
          <p:cNvSpPr>
            <a:spLocks noGrp="1"/>
          </p:cNvSpPr>
          <p:nvPr>
            <p:ph idx="1"/>
          </p:nvPr>
        </p:nvSpPr>
        <p:spPr>
          <a:xfrm>
            <a:off x="471487" y="914400"/>
            <a:ext cx="7874699" cy="5162550"/>
          </a:xfrm>
        </p:spPr>
        <p:txBody>
          <a:bodyPr/>
          <a:lstStyle/>
          <a:p>
            <a:r>
              <a:rPr lang="tr-TR" dirty="0">
                <a:latin typeface="Arial" panose="020B0604020202020204" pitchFamily="34" charset="0"/>
                <a:cs typeface="Arial" panose="020B0604020202020204" pitchFamily="34" charset="0"/>
              </a:rPr>
              <a:t>Bilişsel özelliklerin ölçülmesinde belirtke tablosu</a:t>
            </a:r>
          </a:p>
          <a:p>
            <a:r>
              <a:rPr lang="tr-TR" dirty="0" err="1">
                <a:latin typeface="Arial" panose="020B0604020202020204" pitchFamily="34" charset="0"/>
                <a:cs typeface="Arial" panose="020B0604020202020204" pitchFamily="34" charset="0"/>
              </a:rPr>
              <a:t>Duyuşsal</a:t>
            </a:r>
            <a:r>
              <a:rPr lang="tr-TR" dirty="0">
                <a:latin typeface="Arial" panose="020B0604020202020204" pitchFamily="34" charset="0"/>
                <a:cs typeface="Arial" panose="020B0604020202020204" pitchFamily="34" charset="0"/>
              </a:rPr>
              <a:t> özelliklere yönelik ölçek geliştirme sürecinde belirtke tablosu?</a:t>
            </a:r>
          </a:p>
          <a:p>
            <a:r>
              <a:rPr lang="tr-TR" dirty="0">
                <a:latin typeface="Arial" panose="020B0604020202020204" pitchFamily="34" charset="0"/>
                <a:cs typeface="Arial" panose="020B0604020202020204" pitchFamily="34" charset="0"/>
              </a:rPr>
              <a:t>Tüm yapıyı temsil eden göstergelerin tanımlanması, göstergelere yönelik madde yazımı</a:t>
            </a:r>
            <a:endParaRPr lang="en-US" dirty="0">
              <a:latin typeface="Arial" panose="020B0604020202020204" pitchFamily="34" charset="0"/>
              <a:cs typeface="Arial" panose="020B0604020202020204" pitchFamily="34" charset="0"/>
            </a:endParaRPr>
          </a:p>
        </p:txBody>
      </p:sp>
      <p:sp>
        <p:nvSpPr>
          <p:cNvPr id="6" name="Başlık 4">
            <a:extLst>
              <a:ext uri="{FF2B5EF4-FFF2-40B4-BE49-F238E27FC236}">
                <a16:creationId xmlns="" xmlns:a16="http://schemas.microsoft.com/office/drawing/2014/main" id="{B47B9826-F37A-4FE0-BFF1-264D3582A5D8}"/>
              </a:ext>
            </a:extLst>
          </p:cNvPr>
          <p:cNvSpPr>
            <a:spLocks noGrp="1"/>
          </p:cNvSpPr>
          <p:nvPr>
            <p:ph type="title"/>
          </p:nvPr>
        </p:nvSpPr>
        <p:spPr>
          <a:xfrm>
            <a:off x="539552" y="332656"/>
            <a:ext cx="7543800" cy="620268"/>
          </a:xfrm>
        </p:spPr>
        <p:txBody>
          <a:bodyPr>
            <a:noAutofit/>
          </a:bodyPr>
          <a:lstStyle/>
          <a:p>
            <a:pPr algn="ctr"/>
            <a:r>
              <a:rPr lang="tr-TR" sz="3200" dirty="0">
                <a:solidFill>
                  <a:srgbClr val="C00000"/>
                </a:solidFill>
              </a:rPr>
              <a:t>Belirtke Tablosu</a:t>
            </a:r>
            <a:endParaRPr lang="en-US" sz="3200" dirty="0">
              <a:solidFill>
                <a:srgbClr val="C00000"/>
              </a:solidFill>
            </a:endParaRPr>
          </a:p>
        </p:txBody>
      </p:sp>
    </p:spTree>
    <p:extLst>
      <p:ext uri="{BB962C8B-B14F-4D97-AF65-F5344CB8AC3E}">
        <p14:creationId xmlns:p14="http://schemas.microsoft.com/office/powerpoint/2010/main" val="97727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11560" y="1447800"/>
            <a:ext cx="8280920" cy="4572000"/>
          </a:xfrm>
        </p:spPr>
        <p:txBody>
          <a:bodyPr>
            <a:normAutofit fontScale="92500" lnSpcReduction="10000"/>
          </a:bodyPr>
          <a:lstStyle/>
          <a:p>
            <a:r>
              <a:rPr lang="tr-TR" sz="2400" dirty="0"/>
              <a:t>Madde sayısı, madde türü ve uygulama süresinin belirlenmesi gerekmektedir. (Sınav süresi, kullanılan soru tipi, düşünme sürecinin karmaşıklığı, soruların güçlük düzeyi, </a:t>
            </a:r>
            <a:r>
              <a:rPr lang="tr-TR" sz="2400" dirty="0" err="1"/>
              <a:t>cevaplayıcıların</a:t>
            </a:r>
            <a:r>
              <a:rPr lang="tr-TR" sz="2400" dirty="0"/>
              <a:t> düzeyi vb.)</a:t>
            </a:r>
          </a:p>
          <a:p>
            <a:pPr marL="0" indent="0">
              <a:buNone/>
            </a:pPr>
            <a:endParaRPr lang="tr-TR" sz="2400" dirty="0" smtClean="0"/>
          </a:p>
          <a:p>
            <a:r>
              <a:rPr lang="tr-TR" sz="2400" dirty="0" smtClean="0"/>
              <a:t>Madde türü kazanımla </a:t>
            </a:r>
            <a:r>
              <a:rPr lang="tr-TR" sz="2400" dirty="0" smtClean="0"/>
              <a:t>uygun olmalıdır. Ders içeriğinde analiz, sentez, yaratma basamağındaki kazanımlar ağırlıkta ise yazılı sınav daha yerinde bir tercih olacaktır. </a:t>
            </a:r>
            <a:endParaRPr lang="tr-TR" sz="2400" dirty="0"/>
          </a:p>
          <a:p>
            <a:r>
              <a:rPr lang="tr-TR" sz="2400" dirty="0" smtClean="0"/>
              <a:t>Müzik dersi için «Nota dizisindeki sesleri birbirinden ayırt eder» şeklindeki bir kazanım için yazılı yoklama ya da çoktan seçmeli madde kullanmak uygun olmaz.</a:t>
            </a:r>
          </a:p>
          <a:p>
            <a:r>
              <a:rPr lang="tr-TR" sz="2400" dirty="0" smtClean="0"/>
              <a:t>Kompozisyon yazma becerisi gibi yaratma düzeyinde bir beceri söz konusu ise yazılı sınav; resim yapma, model tasarlama gibi </a:t>
            </a:r>
            <a:r>
              <a:rPr lang="tr-TR" sz="2400" dirty="0" err="1" smtClean="0"/>
              <a:t>psikomotor</a:t>
            </a:r>
            <a:r>
              <a:rPr lang="tr-TR" sz="2400" dirty="0" smtClean="0"/>
              <a:t> beceriler ağırlıkta ise performans görevleri tercih edilmelidir.</a:t>
            </a:r>
          </a:p>
          <a:p>
            <a:endParaRPr lang="tr-TR" sz="2400" dirty="0"/>
          </a:p>
          <a:p>
            <a:endParaRPr lang="tr-TR" sz="2400" dirty="0" smtClean="0"/>
          </a:p>
        </p:txBody>
      </p:sp>
      <p:sp>
        <p:nvSpPr>
          <p:cNvPr id="5" name="Başlık 1"/>
          <p:cNvSpPr>
            <a:spLocks noGrp="1"/>
          </p:cNvSpPr>
          <p:nvPr>
            <p:ph type="title"/>
          </p:nvPr>
        </p:nvSpPr>
        <p:spPr>
          <a:xfrm>
            <a:off x="395536" y="188640"/>
            <a:ext cx="7772400" cy="1143000"/>
          </a:xfrm>
        </p:spPr>
        <p:txBody>
          <a:bodyPr>
            <a:normAutofit/>
          </a:bodyPr>
          <a:lstStyle/>
          <a:p>
            <a:r>
              <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t>
            </a:r>
            <a:r>
              <a:rPr lang="tr-TR" sz="2800" b="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Kapsamın Belirlenmesi</a:t>
            </a:r>
            <a:endPar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5425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7384"/>
            <a:ext cx="8280920" cy="1143000"/>
          </a:xfrm>
        </p:spPr>
        <p:txBody>
          <a:bodyPr>
            <a:noAutofit/>
          </a:bodyPr>
          <a:lstStyle/>
          <a:p>
            <a:r>
              <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Maddelerin yazılması ve gözden geçirilmesi</a:t>
            </a:r>
          </a:p>
        </p:txBody>
      </p:sp>
      <p:sp>
        <p:nvSpPr>
          <p:cNvPr id="3" name="İçerik Yer Tutucusu 2"/>
          <p:cNvSpPr>
            <a:spLocks noGrp="1"/>
          </p:cNvSpPr>
          <p:nvPr>
            <p:ph sz="quarter" idx="1"/>
          </p:nvPr>
        </p:nvSpPr>
        <p:spPr>
          <a:xfrm>
            <a:off x="539552" y="1268760"/>
            <a:ext cx="8352928" cy="4896544"/>
          </a:xfrm>
        </p:spPr>
        <p:txBody>
          <a:bodyPr>
            <a:normAutofit fontScale="85000" lnSpcReduction="20000"/>
          </a:bodyPr>
          <a:lstStyle/>
          <a:p>
            <a:r>
              <a:rPr lang="tr-TR" altLang="tr-TR" dirty="0"/>
              <a:t>Yukarıda bahsedilen noktalar göz önünde bulundurularak </a:t>
            </a:r>
            <a:r>
              <a:rPr lang="tr-TR" altLang="tr-TR" dirty="0" smtClean="0"/>
              <a:t>madde sayısı</a:t>
            </a:r>
            <a:r>
              <a:rPr lang="tr-TR" altLang="tr-TR" dirty="0"/>
              <a:t>, </a:t>
            </a:r>
            <a:r>
              <a:rPr lang="tr-TR" altLang="tr-TR" dirty="0" smtClean="0"/>
              <a:t>madde formatı</a:t>
            </a:r>
            <a:r>
              <a:rPr lang="tr-TR" altLang="tr-TR" dirty="0"/>
              <a:t>, sınav kapsamı, güçlük düzeyi </a:t>
            </a:r>
            <a:r>
              <a:rPr lang="tr-TR" altLang="tr-TR" dirty="0" smtClean="0"/>
              <a:t>vb. </a:t>
            </a:r>
            <a:r>
              <a:rPr lang="tr-TR" altLang="tr-TR" dirty="0"/>
              <a:t>belirlendikten sonra </a:t>
            </a:r>
            <a:r>
              <a:rPr lang="tr-TR" altLang="tr-TR" dirty="0" smtClean="0"/>
              <a:t>madde yazma </a:t>
            </a:r>
            <a:r>
              <a:rPr lang="tr-TR" altLang="tr-TR" dirty="0"/>
              <a:t>aşamasına geçilir</a:t>
            </a:r>
            <a:r>
              <a:rPr lang="tr-TR" altLang="tr-TR" dirty="0" smtClean="0"/>
              <a:t>.</a:t>
            </a:r>
          </a:p>
          <a:p>
            <a:endParaRPr lang="tr-TR" dirty="0" smtClean="0"/>
          </a:p>
          <a:p>
            <a:r>
              <a:rPr lang="tr-TR" dirty="0" smtClean="0"/>
              <a:t>Her madde formatının </a:t>
            </a:r>
            <a:r>
              <a:rPr lang="tr-TR" dirty="0"/>
              <a:t>sahip olması gereken özellikler ve yazımında dikkat edilmesi gereken noktalar vardır. Bazı formatların hazırlanması, bazılarının puanlanması diğerlerinden daha zordur. Her </a:t>
            </a:r>
            <a:r>
              <a:rPr lang="tr-TR" dirty="0" smtClean="0"/>
              <a:t>madde formatının </a:t>
            </a:r>
            <a:r>
              <a:rPr lang="tr-TR" dirty="0"/>
              <a:t>avantaj ve dezavantajları vardır</a:t>
            </a:r>
            <a:r>
              <a:rPr lang="tr-TR" dirty="0" smtClean="0"/>
              <a:t>.</a:t>
            </a:r>
          </a:p>
          <a:p>
            <a:endParaRPr lang="tr-TR" dirty="0" smtClean="0"/>
          </a:p>
          <a:p>
            <a:r>
              <a:rPr lang="tr-TR" dirty="0" smtClean="0"/>
              <a:t>Maddeleri yazarken </a:t>
            </a:r>
            <a:r>
              <a:rPr lang="tr-TR" dirty="0"/>
              <a:t>her madde formatının sahip olduğu madde yazım kurallarına uygun olarak ve ölçülmek istenen özelliği yansıtacak şekilde yazılması gerekmektedir. </a:t>
            </a:r>
          </a:p>
          <a:p>
            <a:endParaRPr lang="tr-TR" dirty="0"/>
          </a:p>
          <a:p>
            <a:r>
              <a:rPr lang="tr-TR" dirty="0"/>
              <a:t>Burada temel ilke öğrencide gözlenmek istenen özelliği ortaya çıkaracak </a:t>
            </a:r>
            <a:r>
              <a:rPr lang="tr-TR" dirty="0" smtClean="0"/>
              <a:t>madde formatını </a:t>
            </a:r>
            <a:r>
              <a:rPr lang="tr-TR" dirty="0"/>
              <a:t>tercih etmektir.</a:t>
            </a:r>
          </a:p>
          <a:p>
            <a:endParaRPr lang="tr-TR" dirty="0"/>
          </a:p>
          <a:p>
            <a:endParaRPr lang="tr-TR" dirty="0"/>
          </a:p>
        </p:txBody>
      </p:sp>
    </p:spTree>
    <p:extLst>
      <p:ext uri="{BB962C8B-B14F-4D97-AF65-F5344CB8AC3E}">
        <p14:creationId xmlns:p14="http://schemas.microsoft.com/office/powerpoint/2010/main" val="548846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1556792"/>
            <a:ext cx="8276456" cy="4572000"/>
          </a:xfrm>
        </p:spPr>
        <p:txBody>
          <a:bodyPr>
            <a:normAutofit lnSpcReduction="10000"/>
          </a:bodyPr>
          <a:lstStyle/>
          <a:p>
            <a:r>
              <a:rPr lang="tr-TR" altLang="tr-TR" dirty="0" smtClean="0"/>
              <a:t>Madde yazacak kişiler alan uzmanı olmalıdır ancak iyi test maddesi yazmak, eğitim almayı gerektirir</a:t>
            </a:r>
            <a:r>
              <a:rPr lang="tr-TR" altLang="tr-TR" dirty="0" smtClean="0"/>
              <a:t>.</a:t>
            </a:r>
          </a:p>
          <a:p>
            <a:endParaRPr lang="tr-TR" altLang="tr-TR" dirty="0"/>
          </a:p>
          <a:p>
            <a:r>
              <a:rPr lang="tr-TR" altLang="tr-TR" dirty="0"/>
              <a:t>Ölçülecek her bir davranış için </a:t>
            </a:r>
            <a:r>
              <a:rPr lang="tr-TR" altLang="tr-TR" dirty="0">
                <a:solidFill>
                  <a:srgbClr val="FF0000"/>
                </a:solidFill>
              </a:rPr>
              <a:t>en az iki ya da üç madde</a:t>
            </a:r>
            <a:r>
              <a:rPr lang="tr-TR" altLang="tr-TR" dirty="0"/>
              <a:t> yazmak yararlı olacaktır. Maddelerin çokluğu deneme uygulaması sonucunda kaliteli madde seçme olanağı verir.</a:t>
            </a:r>
          </a:p>
          <a:p>
            <a:pPr marL="0" indent="0">
              <a:buNone/>
            </a:pPr>
            <a:endParaRPr lang="tr-TR" altLang="tr-TR" dirty="0" smtClean="0"/>
          </a:p>
          <a:p>
            <a:r>
              <a:rPr lang="tr-TR" altLang="tr-TR" dirty="0" smtClean="0"/>
              <a:t>Maddelerin </a:t>
            </a:r>
            <a:r>
              <a:rPr lang="tr-TR" altLang="tr-TR" dirty="0"/>
              <a:t>öncelikle ölçmek için yazıldığı kazanımı yansıtıp yansıtmadığı </a:t>
            </a:r>
            <a:r>
              <a:rPr lang="tr-TR" altLang="tr-TR" dirty="0" smtClean="0"/>
              <a:t>açısından alan uzmanları tarafından incelenir. Daha </a:t>
            </a:r>
            <a:r>
              <a:rPr lang="tr-TR" altLang="tr-TR" dirty="0"/>
              <a:t>sonra </a:t>
            </a:r>
            <a:r>
              <a:rPr lang="tr-TR" altLang="tr-TR" dirty="0" smtClean="0"/>
              <a:t>ise; dil </a:t>
            </a:r>
            <a:r>
              <a:rPr lang="tr-TR" altLang="tr-TR" dirty="0"/>
              <a:t>bilgisi ve </a:t>
            </a:r>
            <a:r>
              <a:rPr lang="tr-TR" altLang="tr-TR" dirty="0" smtClean="0"/>
              <a:t>anlatım, madde </a:t>
            </a:r>
            <a:r>
              <a:rPr lang="tr-TR" altLang="tr-TR" dirty="0"/>
              <a:t>yazım kurallarına </a:t>
            </a:r>
            <a:r>
              <a:rPr lang="tr-TR" altLang="tr-TR" dirty="0" smtClean="0"/>
              <a:t>uygunluk, ifadelerin </a:t>
            </a:r>
            <a:r>
              <a:rPr lang="tr-TR" altLang="tr-TR" dirty="0"/>
              <a:t>anlaşılırlığı </a:t>
            </a:r>
            <a:r>
              <a:rPr lang="tr-TR" altLang="tr-TR" dirty="0" err="1"/>
              <a:t>vb</a:t>
            </a:r>
            <a:r>
              <a:rPr lang="tr-TR" altLang="tr-TR" dirty="0"/>
              <a:t> açılardan </a:t>
            </a:r>
            <a:r>
              <a:rPr lang="tr-TR" altLang="tr-TR" dirty="0" smtClean="0"/>
              <a:t>incelenmelidir.</a:t>
            </a:r>
          </a:p>
          <a:p>
            <a:endParaRPr lang="tr-TR" dirty="0"/>
          </a:p>
        </p:txBody>
      </p:sp>
      <p:sp>
        <p:nvSpPr>
          <p:cNvPr id="5" name="Başlık 1"/>
          <p:cNvSpPr>
            <a:spLocks noGrp="1"/>
          </p:cNvSpPr>
          <p:nvPr>
            <p:ph type="title"/>
          </p:nvPr>
        </p:nvSpPr>
        <p:spPr>
          <a:xfrm>
            <a:off x="323528" y="-27384"/>
            <a:ext cx="8280920" cy="1143000"/>
          </a:xfrm>
        </p:spPr>
        <p:txBody>
          <a:bodyPr>
            <a:noAutofit/>
          </a:bodyPr>
          <a:lstStyle/>
          <a:p>
            <a:r>
              <a:rPr lang="tr-TR"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Maddelerin yazılması ve gözden geçirilmesi</a:t>
            </a:r>
          </a:p>
        </p:txBody>
      </p:sp>
    </p:spTree>
    <p:extLst>
      <p:ext uri="{BB962C8B-B14F-4D97-AF65-F5344CB8AC3E}">
        <p14:creationId xmlns:p14="http://schemas.microsoft.com/office/powerpoint/2010/main" val="3438759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44624"/>
            <a:ext cx="7772400" cy="1143000"/>
          </a:xfrm>
        </p:spPr>
        <p:txBody>
          <a:bodyPr>
            <a:normAutofit/>
          </a:bodyPr>
          <a:lstStyle/>
          <a:p>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tr-TR" sz="3100" b="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Deneme Formunun Hazırlanması</a:t>
            </a:r>
            <a:endPar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sz="quarter" idx="1"/>
          </p:nvPr>
        </p:nvSpPr>
        <p:spPr>
          <a:xfrm>
            <a:off x="755576" y="1268760"/>
            <a:ext cx="7859216" cy="5005536"/>
          </a:xfrm>
        </p:spPr>
        <p:txBody>
          <a:bodyPr>
            <a:normAutofit fontScale="92500" lnSpcReduction="10000"/>
          </a:bodyPr>
          <a:lstStyle/>
          <a:p>
            <a:r>
              <a:rPr lang="tr-TR" altLang="tr-TR" dirty="0"/>
              <a:t>Testte yer alacak maddeler hazırlandıktan sonra, deneme formu oluşturulurken test yönergesinin hazırlanması gerekir. </a:t>
            </a:r>
          </a:p>
          <a:p>
            <a:r>
              <a:rPr lang="tr-TR" altLang="tr-TR" dirty="0" smtClean="0"/>
              <a:t>Yönergede </a:t>
            </a:r>
            <a:r>
              <a:rPr lang="tr-TR" altLang="tr-TR" dirty="0"/>
              <a:t>testin amacı, testte kaç soru bulunduğu, soruların nasıl cevaplanacağı, sınav süresi, düzeltme formülünün kullanılıp </a:t>
            </a:r>
            <a:r>
              <a:rPr lang="tr-TR" altLang="tr-TR" dirty="0" smtClean="0"/>
              <a:t>kullanılmayacağı, maddelerin nasıl puanlanacağı </a:t>
            </a:r>
            <a:r>
              <a:rPr lang="tr-TR" altLang="tr-TR" dirty="0"/>
              <a:t>gibi noktalara yer verilir</a:t>
            </a:r>
            <a:r>
              <a:rPr lang="tr-TR" altLang="tr-TR" dirty="0" smtClean="0"/>
              <a:t>.</a:t>
            </a:r>
          </a:p>
          <a:p>
            <a:r>
              <a:rPr lang="tr-TR" altLang="tr-TR" dirty="0"/>
              <a:t>Yönerge hazırlandıktan sonra test oluşturulurken soruların forma kolaydan zora doğru yerleştirilmesi önerilmektedir. </a:t>
            </a:r>
          </a:p>
          <a:p>
            <a:r>
              <a:rPr lang="tr-TR" altLang="tr-TR" dirty="0"/>
              <a:t>Sorular arasında boşluk olmasına ve soruların forma düzgün yerleştirilmesine, çoktan seçmeli maddelerden madde kökü ile seçeneklerin aynı sayfada olması gibi test formunun biçimsel özelliklerine de dikkat edilmelidir.</a:t>
            </a:r>
          </a:p>
          <a:p>
            <a:r>
              <a:rPr lang="tr-TR" altLang="tr-TR" dirty="0" smtClean="0"/>
              <a:t>Bağlam açısından testin bölümleri içerisinde bütünlük olması da önemlidir.</a:t>
            </a:r>
          </a:p>
          <a:p>
            <a:endParaRPr lang="tr-TR" dirty="0"/>
          </a:p>
        </p:txBody>
      </p:sp>
    </p:spTree>
    <p:extLst>
      <p:ext uri="{BB962C8B-B14F-4D97-AF65-F5344CB8AC3E}">
        <p14:creationId xmlns:p14="http://schemas.microsoft.com/office/powerpoint/2010/main" val="965897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260648"/>
            <a:ext cx="7772400" cy="1143000"/>
          </a:xfrm>
        </p:spPr>
        <p:txBody>
          <a:bodyPr>
            <a:normAutofit/>
          </a:bodyPr>
          <a:lstStyle/>
          <a:p>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 Deneme Formunun </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Uygul</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anması</a:t>
            </a:r>
            <a:endPar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sz="quarter" idx="1"/>
          </p:nvPr>
        </p:nvSpPr>
        <p:spPr>
          <a:xfrm>
            <a:off x="683568" y="1556792"/>
            <a:ext cx="7859216" cy="5005536"/>
          </a:xfrm>
        </p:spPr>
        <p:txBody>
          <a:bodyPr>
            <a:normAutofit/>
          </a:bodyPr>
          <a:lstStyle/>
          <a:p>
            <a:r>
              <a:rPr lang="tr-TR" altLang="tr-TR" dirty="0" smtClean="0"/>
              <a:t>Deneme </a:t>
            </a:r>
            <a:r>
              <a:rPr lang="tr-TR" altLang="tr-TR" dirty="0"/>
              <a:t>formu oluşturulduktan sonra asıl uygulamanın yapılacağı </a:t>
            </a:r>
            <a:r>
              <a:rPr lang="tr-TR" altLang="tr-TR" dirty="0" smtClean="0"/>
              <a:t>grupla benzer özelliklere sahip en az 200 kişiden oluşan bir grup üzerinde deneme uygulaması gerçekleştirilir.</a:t>
            </a:r>
          </a:p>
          <a:p>
            <a:r>
              <a:rPr lang="tr-TR" altLang="tr-TR" dirty="0" smtClean="0"/>
              <a:t>Deneme uygulamasına mümkünse tüm bireylerin tüm sorulara ulaşabilmesi sağlanmalı ve katılımcıların soru sormalarına ve dönüt vermelerine olanak tanınmalıdır.</a:t>
            </a:r>
          </a:p>
          <a:p>
            <a:r>
              <a:rPr lang="tr-TR" dirty="0" smtClean="0"/>
              <a:t>Testin deneme uygulamasın elde edilen veriler aracılığıyla hem maddelerin hem de testin özellikleri belirlenmektedir.</a:t>
            </a:r>
          </a:p>
        </p:txBody>
      </p:sp>
    </p:spTree>
    <p:extLst>
      <p:ext uri="{BB962C8B-B14F-4D97-AF65-F5344CB8AC3E}">
        <p14:creationId xmlns:p14="http://schemas.microsoft.com/office/powerpoint/2010/main" val="1953698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 Madde Analizi </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 Madde Se</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çimi</a:t>
            </a:r>
            <a:endPar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sz="quarter" idx="1"/>
          </p:nvPr>
        </p:nvSpPr>
        <p:spPr>
          <a:xfrm>
            <a:off x="611560" y="1447800"/>
            <a:ext cx="8075240" cy="5005536"/>
          </a:xfrm>
        </p:spPr>
        <p:txBody>
          <a:bodyPr>
            <a:normAutofit/>
          </a:bodyPr>
          <a:lstStyle/>
          <a:p>
            <a:r>
              <a:rPr lang="tr-TR" altLang="tr-TR" dirty="0" smtClean="0"/>
              <a:t>Madde </a:t>
            </a:r>
            <a:r>
              <a:rPr lang="tr-TR" altLang="tr-TR" dirty="0" smtClean="0"/>
              <a:t>seçmek için en temel iki ölçüt olan madde güçlüğü ve madde ayırt ediciliği hesaplanır. </a:t>
            </a:r>
            <a:r>
              <a:rPr lang="tr-TR" altLang="tr-TR" dirty="0"/>
              <a:t>Madde analizi yapılması iyi maddelerin belirlenmesine yardımcı olur. </a:t>
            </a:r>
            <a:endParaRPr lang="tr-TR" altLang="tr-TR" dirty="0" smtClean="0"/>
          </a:p>
          <a:p>
            <a:pPr marL="0" indent="0">
              <a:buNone/>
            </a:pPr>
            <a:endParaRPr lang="tr-TR" altLang="tr-TR" dirty="0"/>
          </a:p>
          <a:p>
            <a:r>
              <a:rPr lang="tr-TR" altLang="tr-TR" dirty="0" smtClean="0"/>
              <a:t>Madde güçlüğü maddenin hedef kitle için zorluk derecesini göstermektedir. Madde güçlüğü tek başına madde seçmede ölçüt olarak kullanılması doğru değildir. Çünkü madde güçlüğü maddenin kalitesi ile ilgili bir konu değildir</a:t>
            </a:r>
            <a:r>
              <a:rPr lang="tr-TR" altLang="tr-TR" dirty="0" smtClean="0"/>
              <a:t>.</a:t>
            </a:r>
          </a:p>
          <a:p>
            <a:pPr marL="0" indent="0">
              <a:buNone/>
            </a:pPr>
            <a:endParaRPr lang="tr-TR" altLang="tr-TR" dirty="0"/>
          </a:p>
        </p:txBody>
      </p:sp>
    </p:spTree>
    <p:extLst>
      <p:ext uri="{BB962C8B-B14F-4D97-AF65-F5344CB8AC3E}">
        <p14:creationId xmlns:p14="http://schemas.microsoft.com/office/powerpoint/2010/main" val="1399069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447800"/>
            <a:ext cx="8424936" cy="5005536"/>
          </a:xfrm>
        </p:spPr>
        <p:txBody>
          <a:bodyPr>
            <a:normAutofit fontScale="92500"/>
          </a:bodyPr>
          <a:lstStyle/>
          <a:p>
            <a:r>
              <a:rPr lang="tr-TR" altLang="tr-TR" dirty="0" smtClean="0"/>
              <a:t>Maddenin kalitesinin bir göstergesi olarak madde ayırt ediciliği alınabilir. </a:t>
            </a:r>
            <a:r>
              <a:rPr lang="tr-TR" altLang="tr-TR" dirty="0"/>
              <a:t>Madde ayırt ediciliği maddenin ölçtüğü kazanıma sahip olan ve sahip olmayan öğrencileri ayırma gücüdür. Testten yüksek puan alan öğrencilerin maddeyi doğru cevaplamaları, düşük alan öğrencilerin ise maddeyi yanlış cevaplaması </a:t>
            </a:r>
            <a:r>
              <a:rPr lang="tr-TR" altLang="tr-TR" dirty="0" smtClean="0"/>
              <a:t>beklenmektedir. Madde ayırt ediciliği maddelerin seçiminde en önemli ölçüttür.</a:t>
            </a:r>
          </a:p>
          <a:p>
            <a:r>
              <a:rPr lang="tr-TR" altLang="tr-TR" dirty="0" smtClean="0"/>
              <a:t>Madde analizi sonucunda, düşük kalitede olan sorular testten çıkarılır; </a:t>
            </a:r>
            <a:r>
              <a:rPr lang="tr-TR" altLang="tr-TR" dirty="0"/>
              <a:t>çoktan seçmeli maddelerde işlemeyen seçenekler varsa düzeltilir</a:t>
            </a:r>
            <a:r>
              <a:rPr lang="tr-TR" altLang="tr-TR" dirty="0" smtClean="0"/>
              <a:t>.</a:t>
            </a:r>
          </a:p>
          <a:p>
            <a:endParaRPr lang="tr-TR" altLang="tr-TR" dirty="0"/>
          </a:p>
          <a:p>
            <a:endParaRPr lang="tr-TR" altLang="tr-TR" dirty="0"/>
          </a:p>
          <a:p>
            <a:pPr marL="0" indent="0">
              <a:buNone/>
            </a:pPr>
            <a:r>
              <a:rPr lang="tr-TR" i="1" dirty="0">
                <a:solidFill>
                  <a:srgbClr val="FF0000"/>
                </a:solidFill>
                <a:latin typeface="Arial" panose="020B0604020202020204" pitchFamily="34" charset="0"/>
                <a:cs typeface="Arial" panose="020B0604020202020204" pitchFamily="34" charset="0"/>
              </a:rPr>
              <a:t>Madde analizi önümüzdeki haftalarda ayrıntılarıyla tartışılacaktır.</a:t>
            </a:r>
          </a:p>
          <a:p>
            <a:pPr marL="0" indent="0">
              <a:buNone/>
            </a:pPr>
            <a:endParaRPr lang="tr-TR" altLang="tr-TR" dirty="0"/>
          </a:p>
          <a:p>
            <a:endParaRPr lang="tr-TR" altLang="tr-TR" dirty="0"/>
          </a:p>
        </p:txBody>
      </p:sp>
      <p:sp>
        <p:nvSpPr>
          <p:cNvPr id="5" name="Başlık 1"/>
          <p:cNvSpPr>
            <a:spLocks noGrp="1"/>
          </p:cNvSpPr>
          <p:nvPr>
            <p:ph type="title"/>
          </p:nvPr>
        </p:nvSpPr>
        <p:spPr>
          <a:xfrm>
            <a:off x="611560" y="53752"/>
            <a:ext cx="7772400" cy="1143000"/>
          </a:xfrm>
        </p:spPr>
        <p:txBody>
          <a:bodyPr>
            <a:normAutofit/>
          </a:bodyPr>
          <a:lstStyle/>
          <a:p>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 Madde Analizi </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 Madde Se</a:t>
            </a:r>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çimi</a:t>
            </a:r>
            <a:endPar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9807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332656"/>
            <a:ext cx="8496944" cy="1143000"/>
          </a:xfrm>
        </p:spPr>
        <p:txBody>
          <a:bodyPr>
            <a:noAutofit/>
          </a:bodyPr>
          <a:lstStyle/>
          <a:p>
            <a:r>
              <a:rPr lang="tr-TR" sz="31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 Nihai testin oluşturulması, uygulanması ve puanlanması </a:t>
            </a:r>
          </a:p>
        </p:txBody>
      </p:sp>
      <p:sp>
        <p:nvSpPr>
          <p:cNvPr id="3" name="İçerik Yer Tutucusu 2"/>
          <p:cNvSpPr>
            <a:spLocks noGrp="1"/>
          </p:cNvSpPr>
          <p:nvPr>
            <p:ph sz="quarter" idx="1"/>
          </p:nvPr>
        </p:nvSpPr>
        <p:spPr>
          <a:xfrm>
            <a:off x="755576" y="1772816"/>
            <a:ext cx="7772400" cy="4572000"/>
          </a:xfrm>
        </p:spPr>
        <p:txBody>
          <a:bodyPr/>
          <a:lstStyle/>
          <a:p>
            <a:r>
              <a:rPr lang="tr-TR" dirty="0" smtClean="0"/>
              <a:t>Deneme uygulaması sonuçlarına göre seçilen maddelerle ölçme amaç ve kapsamı da dikkate alınarak nihai test oluşturulur. </a:t>
            </a:r>
            <a:r>
              <a:rPr lang="tr-TR" altLang="tr-TR" dirty="0"/>
              <a:t>Nihai form oluşturulurken her bir davranışı yoklayan </a:t>
            </a:r>
            <a:r>
              <a:rPr lang="tr-TR" altLang="tr-TR" dirty="0" smtClean="0"/>
              <a:t>özelliklere </a:t>
            </a:r>
            <a:r>
              <a:rPr lang="tr-TR" altLang="tr-TR" dirty="0"/>
              <a:t>uygun </a:t>
            </a:r>
            <a:r>
              <a:rPr lang="tr-TR" altLang="tr-TR" dirty="0" smtClean="0"/>
              <a:t>kaliteli maddeler </a:t>
            </a:r>
            <a:r>
              <a:rPr lang="tr-TR" altLang="tr-TR" dirty="0"/>
              <a:t>seçilir. </a:t>
            </a:r>
          </a:p>
          <a:p>
            <a:endParaRPr lang="tr-TR" dirty="0"/>
          </a:p>
        </p:txBody>
      </p:sp>
    </p:spTree>
    <p:extLst>
      <p:ext uri="{BB962C8B-B14F-4D97-AF65-F5344CB8AC3E}">
        <p14:creationId xmlns:p14="http://schemas.microsoft.com/office/powerpoint/2010/main" val="104861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4389BE08-172A-47B9-B236-012BC3799DF5}"/>
              </a:ext>
            </a:extLst>
          </p:cNvPr>
          <p:cNvSpPr>
            <a:spLocks noGrp="1"/>
          </p:cNvSpPr>
          <p:nvPr>
            <p:ph idx="1"/>
          </p:nvPr>
        </p:nvSpPr>
        <p:spPr>
          <a:xfrm>
            <a:off x="323491" y="1392172"/>
            <a:ext cx="8447531" cy="4799078"/>
          </a:xfrm>
        </p:spPr>
        <p:txBody>
          <a:bodyPr>
            <a:noAutofit/>
          </a:bodyPr>
          <a:lstStyle/>
          <a:p>
            <a:pPr marL="0" indent="0">
              <a:buNone/>
            </a:pPr>
            <a:r>
              <a:rPr lang="tr-TR" sz="2400" dirty="0"/>
              <a:t>Sınıf içi öğretmen testleri iki seviyede değerlendirilmelidir. Bunlardan ilki puan düzeyinde yapılan değerlendirme, diğeri de soru düzeyinde yapılan değerlendirmedir.</a:t>
            </a:r>
          </a:p>
          <a:p>
            <a:pPr marL="457200" indent="-457200">
              <a:buFont typeface="+mj-lt"/>
              <a:buAutoNum type="arabicParenR"/>
            </a:pPr>
            <a:r>
              <a:rPr lang="tr-TR" sz="2400" dirty="0" smtClean="0"/>
              <a:t>Puan </a:t>
            </a:r>
            <a:r>
              <a:rPr lang="tr-TR" sz="2400" dirty="0"/>
              <a:t>düzeyinde yapılacak değerlendirmede testin amacını belirleme aşamasında belirlenen değerlendirmenin şekli tekrar gündeme gelmektedir. </a:t>
            </a:r>
            <a:r>
              <a:rPr lang="tr-TR" sz="2400" dirty="0"/>
              <a:t>Öğretmen test sonucunda elde ettiği puanları sınıfın genel durumuna göre mi yoksa belirlediği bir ölçütü dikkate alarak mı değerlendirecektir?</a:t>
            </a:r>
          </a:p>
          <a:p>
            <a:pPr marL="0" indent="0">
              <a:buNone/>
            </a:pPr>
            <a:r>
              <a:rPr lang="tr-TR" sz="2400" dirty="0"/>
              <a:t/>
            </a:r>
            <a:br>
              <a:rPr lang="tr-TR" sz="2400" dirty="0"/>
            </a:br>
            <a:r>
              <a:rPr lang="tr-TR" sz="2400" dirty="0"/>
              <a:t>Burada sonuçların değerlendirilmesi aşamasında iki tür değerlendirme çeşidinden söz </a:t>
            </a:r>
            <a:r>
              <a:rPr lang="tr-TR" sz="2400" dirty="0" smtClean="0"/>
              <a:t>etmek mümkündür</a:t>
            </a:r>
            <a:r>
              <a:rPr lang="tr-TR" sz="2400" dirty="0"/>
              <a:t>. </a:t>
            </a:r>
            <a:r>
              <a:rPr lang="tr-TR" sz="2400" dirty="0"/>
              <a:t>Bunlar bağıl değerlendirme (norm-</a:t>
            </a:r>
            <a:r>
              <a:rPr lang="tr-TR" sz="2400" dirty="0" err="1"/>
              <a:t>referenced</a:t>
            </a:r>
            <a:r>
              <a:rPr lang="tr-TR" sz="2400" dirty="0"/>
              <a:t> </a:t>
            </a:r>
            <a:r>
              <a:rPr lang="tr-TR" sz="2400" dirty="0" err="1"/>
              <a:t>evaluation</a:t>
            </a:r>
            <a:r>
              <a:rPr lang="tr-TR" sz="2400" dirty="0"/>
              <a:t>) ve mutlak </a:t>
            </a:r>
            <a:r>
              <a:rPr lang="tr-TR" sz="2400" dirty="0" smtClean="0"/>
              <a:t>değerlendirme (</a:t>
            </a:r>
            <a:r>
              <a:rPr lang="tr-TR" sz="2400" dirty="0" err="1" smtClean="0"/>
              <a:t>criterion-referenced</a:t>
            </a:r>
            <a:r>
              <a:rPr lang="tr-TR" sz="2400" dirty="0" smtClean="0"/>
              <a:t> </a:t>
            </a:r>
            <a:r>
              <a:rPr lang="tr-TR" sz="2400" dirty="0" err="1"/>
              <a:t>evaluation</a:t>
            </a:r>
            <a:r>
              <a:rPr lang="tr-TR" sz="2400" dirty="0"/>
              <a:t>)</a:t>
            </a:r>
            <a:r>
              <a:rPr lang="tr-TR" sz="2400" dirty="0" err="1"/>
              <a:t>dir</a:t>
            </a:r>
            <a:r>
              <a:rPr lang="tr-TR" sz="2400" dirty="0"/>
              <a:t>. </a:t>
            </a:r>
          </a:p>
        </p:txBody>
      </p:sp>
      <p:sp>
        <p:nvSpPr>
          <p:cNvPr id="5" name="Başlık 1">
            <a:extLst>
              <a:ext uri="{FF2B5EF4-FFF2-40B4-BE49-F238E27FC236}">
                <a16:creationId xmlns="" xmlns:a16="http://schemas.microsoft.com/office/drawing/2014/main" id="{95B304FF-C7A8-4CF7-B33F-43BC52CCE330}"/>
              </a:ext>
            </a:extLst>
          </p:cNvPr>
          <p:cNvSpPr txBox="1">
            <a:spLocks/>
          </p:cNvSpPr>
          <p:nvPr/>
        </p:nvSpPr>
        <p:spPr>
          <a:xfrm>
            <a:off x="539552" y="547778"/>
            <a:ext cx="8022695" cy="636802"/>
          </a:xfrm>
          <a:prstGeom prst="rect">
            <a:avLst/>
          </a:prstGeom>
        </p:spPr>
        <p:txBody>
          <a:bodyPr>
            <a:noAutofit/>
          </a:bodyPr>
          <a:lstStyle>
            <a:lvl1pPr algn="l" defTabSz="914400" rtl="0" eaLnBrk="1" latinLnBrk="0" hangingPunct="1">
              <a:lnSpc>
                <a:spcPct val="90000"/>
              </a:lnSpc>
              <a:spcBef>
                <a:spcPct val="0"/>
              </a:spcBef>
              <a:buNone/>
              <a:defRPr sz="4800" b="1" kern="1200" cap="none"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tr-TR" sz="4000" dirty="0" smtClean="0">
                <a:solidFill>
                  <a:srgbClr val="FF0000"/>
                </a:solidFill>
              </a:rPr>
              <a:t>Test Sonuçların </a:t>
            </a:r>
            <a:r>
              <a:rPr lang="tr-TR" sz="4000" dirty="0">
                <a:solidFill>
                  <a:srgbClr val="FF0000"/>
                </a:solidFill>
              </a:rPr>
              <a:t>Değerlendirilmesi</a:t>
            </a:r>
            <a:endParaRPr lang="en-US" sz="4000" dirty="0">
              <a:solidFill>
                <a:srgbClr val="FF0000"/>
              </a:solidFill>
            </a:endParaRPr>
          </a:p>
        </p:txBody>
      </p:sp>
    </p:spTree>
    <p:extLst>
      <p:ext uri="{BB962C8B-B14F-4D97-AF65-F5344CB8AC3E}">
        <p14:creationId xmlns:p14="http://schemas.microsoft.com/office/powerpoint/2010/main" val="2852726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83568" y="1340768"/>
            <a:ext cx="7992888" cy="4572000"/>
          </a:xfrm>
        </p:spPr>
        <p:txBody>
          <a:bodyPr/>
          <a:lstStyle/>
          <a:p>
            <a:r>
              <a:rPr lang="tr-TR" sz="2800" dirty="0"/>
              <a:t>Hangi değerlendirme süreci olursa olsun bir öğretmenin yapması gereken, sorduğu sorunun iyi tanımlanmış olması, hangi konu boyutunda hangi düşünme sürecini ölçtüğünün belirlenmiş olmasıdır. Ayrıca her iki değerlendirme çeşidinde de her türlü soru formatını kullanmak mümkündür. </a:t>
            </a:r>
          </a:p>
          <a:p>
            <a:endParaRPr lang="tr-TR" dirty="0"/>
          </a:p>
        </p:txBody>
      </p:sp>
      <p:sp>
        <p:nvSpPr>
          <p:cNvPr id="4" name="Başlık 1">
            <a:extLst>
              <a:ext uri="{FF2B5EF4-FFF2-40B4-BE49-F238E27FC236}">
                <a16:creationId xmlns="" xmlns:a16="http://schemas.microsoft.com/office/drawing/2014/main" id="{95B304FF-C7A8-4CF7-B33F-43BC52CCE330}"/>
              </a:ext>
            </a:extLst>
          </p:cNvPr>
          <p:cNvSpPr txBox="1">
            <a:spLocks/>
          </p:cNvSpPr>
          <p:nvPr/>
        </p:nvSpPr>
        <p:spPr>
          <a:xfrm>
            <a:off x="755576" y="547778"/>
            <a:ext cx="8022695" cy="636802"/>
          </a:xfrm>
          <a:prstGeom prst="rect">
            <a:avLst/>
          </a:prstGeom>
        </p:spPr>
        <p:txBody>
          <a:bodyPr>
            <a:noAutofit/>
          </a:bodyPr>
          <a:lstStyle>
            <a:lvl1pPr algn="l" defTabSz="914400" rtl="0" eaLnBrk="1" latinLnBrk="0" hangingPunct="1">
              <a:lnSpc>
                <a:spcPct val="90000"/>
              </a:lnSpc>
              <a:spcBef>
                <a:spcPct val="0"/>
              </a:spcBef>
              <a:buNone/>
              <a:defRPr sz="4800" b="1" kern="1200" cap="none"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tr-TR" sz="4000" dirty="0" smtClean="0">
                <a:solidFill>
                  <a:srgbClr val="FF0000"/>
                </a:solidFill>
              </a:rPr>
              <a:t>Test Sonuçların </a:t>
            </a:r>
            <a:r>
              <a:rPr lang="tr-TR" sz="4000" dirty="0">
                <a:solidFill>
                  <a:srgbClr val="FF0000"/>
                </a:solidFill>
              </a:rPr>
              <a:t>Değerlendirilmesi</a:t>
            </a:r>
            <a:endParaRPr lang="en-US" sz="4000" dirty="0">
              <a:solidFill>
                <a:srgbClr val="FF0000"/>
              </a:solidFill>
            </a:endParaRPr>
          </a:p>
        </p:txBody>
      </p:sp>
    </p:spTree>
    <p:extLst>
      <p:ext uri="{BB962C8B-B14F-4D97-AF65-F5344CB8AC3E}">
        <p14:creationId xmlns:p14="http://schemas.microsoft.com/office/powerpoint/2010/main" val="172672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4389BE08-172A-47B9-B236-012BC3799DF5}"/>
              </a:ext>
            </a:extLst>
          </p:cNvPr>
          <p:cNvSpPr>
            <a:spLocks noGrp="1"/>
          </p:cNvSpPr>
          <p:nvPr>
            <p:ph idx="1"/>
          </p:nvPr>
        </p:nvSpPr>
        <p:spPr>
          <a:xfrm>
            <a:off x="323491" y="1336544"/>
            <a:ext cx="8333231" cy="4530856"/>
          </a:xfrm>
        </p:spPr>
        <p:txBody>
          <a:bodyPr>
            <a:normAutofit/>
          </a:bodyPr>
          <a:lstStyle/>
          <a:p>
            <a:pPr marL="514350" indent="-514350">
              <a:buFont typeface="+mj-lt"/>
              <a:buAutoNum type="arabicParenR" startAt="2"/>
            </a:pPr>
            <a:r>
              <a:rPr lang="tr-TR" sz="2400" dirty="0" smtClean="0"/>
              <a:t>Öğretmenlerin </a:t>
            </a:r>
            <a:r>
              <a:rPr lang="tr-TR" sz="2400" dirty="0"/>
              <a:t>yapması gereken ikinci grup analizler soru düzeyinde analizlerdir. </a:t>
            </a:r>
          </a:p>
          <a:p>
            <a:r>
              <a:rPr lang="tr-TR" sz="2400" dirty="0" smtClean="0"/>
              <a:t>Bu </a:t>
            </a:r>
            <a:r>
              <a:rPr lang="tr-TR" sz="2400" dirty="0"/>
              <a:t>aşamada iki soru gündeme gelmektedir. </a:t>
            </a:r>
            <a:r>
              <a:rPr lang="tr-TR" sz="2400" dirty="0"/>
              <a:t>Bunlardan ilki sorunun istendiği şekilde amaca hizmet edip etmediği, diğeri ise konu kapsamına göre ve düşünme süreçlerine göre öğrencilerin istendik yeterlik düzeyinde olup olmadığının değerlendirilmesidir. Bu aşamada “madde analiz” adı altında soruları belli ölçütlere göre analiz etmek mümkündür. </a:t>
            </a:r>
          </a:p>
          <a:p>
            <a:pPr marL="0" indent="0">
              <a:buNone/>
            </a:pPr>
            <a:endParaRPr lang="tr-TR" sz="2400" dirty="0">
              <a:latin typeface="Arial" panose="020B0604020202020204" pitchFamily="34" charset="0"/>
              <a:cs typeface="Arial" panose="020B0604020202020204" pitchFamily="34" charset="0"/>
            </a:endParaRPr>
          </a:p>
          <a:p>
            <a:pPr marL="0" indent="0">
              <a:buNone/>
            </a:pPr>
            <a:endParaRPr lang="tr-TR" sz="2400" dirty="0">
              <a:solidFill>
                <a:srgbClr val="FF0000"/>
              </a:solidFill>
              <a:latin typeface="Arial" panose="020B0604020202020204" pitchFamily="34" charset="0"/>
              <a:cs typeface="Arial" panose="020B0604020202020204" pitchFamily="34" charset="0"/>
            </a:endParaRPr>
          </a:p>
          <a:p>
            <a:pPr marL="0" indent="0">
              <a:buNone/>
            </a:pPr>
            <a:endParaRPr lang="tr-TR" sz="2400" dirty="0">
              <a:solidFill>
                <a:srgbClr val="FF0000"/>
              </a:solidFill>
              <a:latin typeface="Arial" panose="020B0604020202020204" pitchFamily="34" charset="0"/>
              <a:cs typeface="Arial" panose="020B0604020202020204" pitchFamily="34" charset="0"/>
            </a:endParaRPr>
          </a:p>
        </p:txBody>
      </p:sp>
      <p:sp>
        <p:nvSpPr>
          <p:cNvPr id="4" name="Başlık 1">
            <a:extLst>
              <a:ext uri="{FF2B5EF4-FFF2-40B4-BE49-F238E27FC236}">
                <a16:creationId xmlns="" xmlns:a16="http://schemas.microsoft.com/office/drawing/2014/main" id="{95B304FF-C7A8-4CF7-B33F-43BC52CCE330}"/>
              </a:ext>
            </a:extLst>
          </p:cNvPr>
          <p:cNvSpPr txBox="1">
            <a:spLocks/>
          </p:cNvSpPr>
          <p:nvPr/>
        </p:nvSpPr>
        <p:spPr>
          <a:xfrm>
            <a:off x="581753" y="415934"/>
            <a:ext cx="8022695" cy="636802"/>
          </a:xfrm>
          <a:prstGeom prst="rect">
            <a:avLst/>
          </a:prstGeom>
        </p:spPr>
        <p:txBody>
          <a:bodyPr>
            <a:noAutofit/>
          </a:bodyPr>
          <a:lstStyle>
            <a:lvl1pPr algn="l" defTabSz="914400" rtl="0" eaLnBrk="1" latinLnBrk="0" hangingPunct="1">
              <a:lnSpc>
                <a:spcPct val="90000"/>
              </a:lnSpc>
              <a:spcBef>
                <a:spcPct val="0"/>
              </a:spcBef>
              <a:buNone/>
              <a:defRPr sz="4800" b="1" kern="1200" cap="none"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tr-TR" sz="4000" dirty="0" smtClean="0">
                <a:solidFill>
                  <a:srgbClr val="FF0000"/>
                </a:solidFill>
              </a:rPr>
              <a:t>Test Sonuçların </a:t>
            </a:r>
            <a:r>
              <a:rPr lang="tr-TR" sz="4000" dirty="0">
                <a:solidFill>
                  <a:srgbClr val="FF0000"/>
                </a:solidFill>
              </a:rPr>
              <a:t>Değerlendirilmesi</a:t>
            </a:r>
            <a:endParaRPr lang="en-US" sz="4000" dirty="0">
              <a:solidFill>
                <a:srgbClr val="FF0000"/>
              </a:solidFill>
            </a:endParaRPr>
          </a:p>
        </p:txBody>
      </p:sp>
    </p:spTree>
    <p:extLst>
      <p:ext uri="{BB962C8B-B14F-4D97-AF65-F5344CB8AC3E}">
        <p14:creationId xmlns:p14="http://schemas.microsoft.com/office/powerpoint/2010/main" val="27452558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720</TotalTime>
  <Words>2475</Words>
  <Application>Microsoft Office PowerPoint</Application>
  <PresentationFormat>Ekran Gösterisi (4:3)</PresentationFormat>
  <Paragraphs>193</Paragraphs>
  <Slides>28</Slides>
  <Notes>12</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Hisse Senedi</vt:lpstr>
      <vt:lpstr>Ondokuz Mayıs Üniversitesi  Eğitimde Ölçme ve Değerlendirme Anabilim Dalı  </vt:lpstr>
      <vt:lpstr>TEST GELİŞTİRME…</vt:lpstr>
      <vt:lpstr>Test Geliştirme Süreci</vt:lpstr>
      <vt:lpstr>PowerPoint Sunusu</vt:lpstr>
      <vt:lpstr>PowerPoint Sunusu</vt:lpstr>
      <vt:lpstr>PowerPoint Sunusu</vt:lpstr>
      <vt:lpstr>1. NEDEN? Ölçeğin hangi amaçla geliştirileceğine karar verme</vt:lpstr>
      <vt:lpstr>Amaç belirleme</vt:lpstr>
      <vt:lpstr>1. NEDEN? Ölçeğin hangi amaçla geliştirileceğine karar verme</vt:lpstr>
      <vt:lpstr>1. NEDEN? Ölçeğin hangi amaçla geliştirileceğine karar verme</vt:lpstr>
      <vt:lpstr>PowerPoint Sunusu</vt:lpstr>
      <vt:lpstr>2. NE? Neyin ölçüleceğine karar verme</vt:lpstr>
      <vt:lpstr>PowerPoint Sunusu</vt:lpstr>
      <vt:lpstr>2. Kapsamın Belirlenmesi</vt:lpstr>
      <vt:lpstr>PowerPoint Sunusu</vt:lpstr>
      <vt:lpstr>Belirtke Tablosu</vt:lpstr>
      <vt:lpstr>Belirtke Tablosu</vt:lpstr>
      <vt:lpstr>2. Kapsamın Belirlenmesi</vt:lpstr>
      <vt:lpstr>3) Maddelerin yazılması ve gözden geçirilmesi</vt:lpstr>
      <vt:lpstr>3) Maddelerin yazılması ve gözden geçirilmesi</vt:lpstr>
      <vt:lpstr>4) Deneme Formunun Hazırlanması</vt:lpstr>
      <vt:lpstr>5) Deneme Formunun Uygulanması</vt:lpstr>
      <vt:lpstr>6) Madde Analizi ve Madde Seçimi</vt:lpstr>
      <vt:lpstr>6) Madde Analizi ve Madde Seçimi</vt:lpstr>
      <vt:lpstr>7) Nihai testin oluşturulması, uygulanması ve puanlanması </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Ondokuz Mayıs Üniversitesi  Eğitimde Ölçme ve Değerlendirme Anabilim Dalı</dc:title>
  <dc:creator>Selda57</dc:creator>
  <cp:lastModifiedBy>UO</cp:lastModifiedBy>
  <cp:revision>85</cp:revision>
  <dcterms:created xsi:type="dcterms:W3CDTF">2020-01-08T08:32:37Z</dcterms:created>
  <dcterms:modified xsi:type="dcterms:W3CDTF">2020-11-23T12:39:41Z</dcterms:modified>
</cp:coreProperties>
</file>