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70" r:id="rId2"/>
  </p:sldMasterIdLst>
  <p:notesMasterIdLst>
    <p:notesMasterId r:id="rId61"/>
  </p:notesMasterIdLst>
  <p:sldIdLst>
    <p:sldId id="256" r:id="rId3"/>
    <p:sldId id="362" r:id="rId4"/>
    <p:sldId id="258" r:id="rId5"/>
    <p:sldId id="259" r:id="rId6"/>
    <p:sldId id="260" r:id="rId7"/>
    <p:sldId id="261" r:id="rId8"/>
    <p:sldId id="262" r:id="rId9"/>
    <p:sldId id="263" r:id="rId10"/>
    <p:sldId id="264" r:id="rId11"/>
    <p:sldId id="265" r:id="rId12"/>
    <p:sldId id="266" r:id="rId13"/>
    <p:sldId id="268" r:id="rId14"/>
    <p:sldId id="270" r:id="rId15"/>
    <p:sldId id="269" r:id="rId16"/>
    <p:sldId id="271" r:id="rId17"/>
    <p:sldId id="272" r:id="rId18"/>
    <p:sldId id="273" r:id="rId19"/>
    <p:sldId id="274" r:id="rId20"/>
    <p:sldId id="283" r:id="rId21"/>
    <p:sldId id="284" r:id="rId22"/>
    <p:sldId id="275" r:id="rId23"/>
    <p:sldId id="279" r:id="rId24"/>
    <p:sldId id="280" r:id="rId25"/>
    <p:sldId id="281" r:id="rId26"/>
    <p:sldId id="282" r:id="rId27"/>
    <p:sldId id="285" r:id="rId28"/>
    <p:sldId id="286" r:id="rId29"/>
    <p:sldId id="287" r:id="rId30"/>
    <p:sldId id="288" r:id="rId31"/>
    <p:sldId id="289" r:id="rId32"/>
    <p:sldId id="290" r:id="rId33"/>
    <p:sldId id="291" r:id="rId34"/>
    <p:sldId id="292" r:id="rId35"/>
    <p:sldId id="294" r:id="rId36"/>
    <p:sldId id="296" r:id="rId37"/>
    <p:sldId id="306" r:id="rId38"/>
    <p:sldId id="297" r:id="rId39"/>
    <p:sldId id="298" r:id="rId40"/>
    <p:sldId id="303" r:id="rId41"/>
    <p:sldId id="307" r:id="rId42"/>
    <p:sldId id="299" r:id="rId43"/>
    <p:sldId id="305" r:id="rId44"/>
    <p:sldId id="304" r:id="rId45"/>
    <p:sldId id="308" r:id="rId46"/>
    <p:sldId id="309" r:id="rId47"/>
    <p:sldId id="310" r:id="rId48"/>
    <p:sldId id="313" r:id="rId49"/>
    <p:sldId id="311" r:id="rId50"/>
    <p:sldId id="312" r:id="rId51"/>
    <p:sldId id="314" r:id="rId52"/>
    <p:sldId id="315" r:id="rId53"/>
    <p:sldId id="316" r:id="rId54"/>
    <p:sldId id="318" r:id="rId55"/>
    <p:sldId id="317" r:id="rId56"/>
    <p:sldId id="319" r:id="rId57"/>
    <p:sldId id="320" r:id="rId58"/>
    <p:sldId id="322" r:id="rId59"/>
    <p:sldId id="363" r:id="rId6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CF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863" autoAdjust="0"/>
  </p:normalViewPr>
  <p:slideViewPr>
    <p:cSldViewPr>
      <p:cViewPr varScale="1">
        <p:scale>
          <a:sx n="88" d="100"/>
          <a:sy n="88" d="100"/>
        </p:scale>
        <p:origin x="166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E93A47-772A-4D22-929A-6F378ADAC522}" type="datetimeFigureOut">
              <a:rPr lang="tr-TR" smtClean="0"/>
              <a:t>18.03.2020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4E839B-5ED7-4794-9EE9-AC7AFD08D52D}" type="slidenum">
              <a:rPr lang="tr-TR" smtClean="0"/>
              <a:t>‹#›</a:t>
            </a:fld>
            <a:endParaRPr lang="tr-TR"/>
          </a:p>
        </p:txBody>
      </p:sp>
    </p:spTree>
    <p:extLst>
      <p:ext uri="{BB962C8B-B14F-4D97-AF65-F5344CB8AC3E}">
        <p14:creationId xmlns:p14="http://schemas.microsoft.com/office/powerpoint/2010/main" val="3256150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B7AA3BD-4C20-44AC-A2CF-AF3BDE1E7005}" type="slidenum">
              <a:rPr lang="tr-TR" altLang="tr-TR"/>
              <a:pPr/>
              <a:t>3</a:t>
            </a:fld>
            <a:endParaRPr lang="tr-TR" altLang="tr-T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tr-TR" altLang="tr-TR" sz="900" b="1" dirty="0">
                <a:solidFill>
                  <a:srgbClr val="CC0000"/>
                </a:solidFill>
                <a:latin typeface="Comic Sans MS" pitchFamily="66" charset="0"/>
              </a:rPr>
              <a:t>ELBETTE CEVAP İÇERİKL BİLGİSİ VE BUNUN RUTİNE ÇEVRİLMESİ OLAN BECERİLER DEĞİLDİR.</a:t>
            </a:r>
          </a:p>
          <a:p>
            <a:pPr eaLnBrk="1" hangingPunct="1"/>
            <a:r>
              <a:rPr lang="tr-TR" altLang="tr-TR" sz="900" b="1" dirty="0">
                <a:solidFill>
                  <a:srgbClr val="CC0000"/>
                </a:solidFill>
                <a:latin typeface="Comic Sans MS" pitchFamily="66" charset="0"/>
              </a:rPr>
              <a:t>Biz bir yeşil salata için hangi malzemelerin, hangi miktarlarda kullanacağını bilen, daha sonra bunu annesinde gözlediği gibi yapan bir çocuk değil, YANİ ANNESİNİN SALATASINI YAPAN BİR ÇOCUK DEĞİL, AYŞE OLARAK KENDİ SALATASINI YAPAN BİR ÇOCUK İSTİYORUZ, İSTEMEMİZ GEREK.</a:t>
            </a:r>
          </a:p>
          <a:p>
            <a:pPr eaLnBrk="1" hangingPunct="1"/>
            <a:r>
              <a:rPr lang="tr-TR" altLang="tr-TR" sz="900" b="1" dirty="0">
                <a:solidFill>
                  <a:srgbClr val="CC0000"/>
                </a:solidFill>
                <a:latin typeface="Comic Sans MS" pitchFamily="66" charset="0"/>
              </a:rPr>
              <a:t>Her hangi bir iş için adayda aranılacak temel beceriler nedir?</a:t>
            </a:r>
            <a:endParaRPr lang="tr-TR" altLang="tr-TR" sz="1100" b="1" dirty="0">
              <a:solidFill>
                <a:schemeClr val="tx2"/>
              </a:solidFill>
              <a:latin typeface="Comic Sans MS" pitchFamily="66" charset="0"/>
            </a:endParaRPr>
          </a:p>
          <a:p>
            <a:pPr eaLnBrk="1" hangingPunct="1"/>
            <a:r>
              <a:rPr lang="tr-TR" altLang="tr-TR" sz="1100" b="1" dirty="0">
                <a:solidFill>
                  <a:schemeClr val="tx2"/>
                </a:solidFill>
                <a:latin typeface="Comic Sans MS" pitchFamily="66" charset="0"/>
              </a:rPr>
              <a:t>(Problem Çözme Becerileri: PISA 2003, %50 den fazlası birinci düzeyin altında)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47DCB65-F9FC-496B-BFAF-0001F5BDAB6F}" type="slidenum">
              <a:rPr lang="tr-TR" altLang="tr-TR"/>
              <a:pPr/>
              <a:t>4</a:t>
            </a:fld>
            <a:endParaRPr lang="tr-TR" altLang="tr-T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tr-TR" altLang="tr-TR" dirty="0"/>
              <a:t>Ölçülecek nitelik karmaşık yapıda olduğunda, araştırma</a:t>
            </a:r>
            <a:r>
              <a:rPr lang="tr-TR" altLang="tr-TR" baseline="0" dirty="0"/>
              <a:t> yapma, eleştirel düşünme gibi üst düzey düşünme becerilerini içerdiğinde </a:t>
            </a:r>
          </a:p>
          <a:p>
            <a:pPr eaLnBrk="1" hangingPunct="1"/>
            <a:r>
              <a:rPr lang="tr-TR" altLang="tr-TR" baseline="0" dirty="0"/>
              <a:t>Öğrencilerin öğrendiği bilgi ve becerileri gerçek yaşamda nasıl kullandıklarının gözlemlenmesinde, </a:t>
            </a:r>
          </a:p>
          <a:p>
            <a:pPr eaLnBrk="1" hangingPunct="1"/>
            <a:r>
              <a:rPr lang="tr-TR" altLang="tr-TR" baseline="0" dirty="0"/>
              <a:t>Öğrenme ürününü oluşturma sürecinin izlenmesi gerektiğinde geleneksel yöntemler yetersiz kalmaktadır.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4D8ECADA-61CE-4C66-9D27-9CE625F2625F}" type="slidenum">
              <a:rPr lang="tr-TR" altLang="tr-TR"/>
              <a:pPr/>
              <a:t>5</a:t>
            </a:fld>
            <a:endParaRPr lang="tr-TR" altLang="tr-T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r>
              <a:rPr lang="tr-TR" altLang="tr-TR" dirty="0"/>
              <a:t>* Ürün odaklı eğitim, ölçme odaklı eğitime, topluma Süreç odaklı eğitim, öğrenen odaklı eğitime, topluma götürecektir.</a:t>
            </a:r>
          </a:p>
          <a:p>
            <a:pPr eaLnBrk="1" hangingPunct="1"/>
            <a:r>
              <a:rPr lang="tr-TR" altLang="tr-TR" dirty="0"/>
              <a:t>* SONUÇ, DEĞERLENDİRMEYİ ÖĞRENME SÜRECİNE YARDIMCI OLAN DEĞİL, ADETA KÖSTEKLEYEN BİR SÜRECE DÖNÜŞTÜRDÜK.</a:t>
            </a:r>
          </a:p>
          <a:p>
            <a:pPr eaLnBrk="1" hangingPunct="1"/>
            <a:r>
              <a:rPr lang="tr-TR" altLang="tr-TR" dirty="0"/>
              <a:t>BELLİ ARALIKLARLA KAIT-KALEM TESTİYLE MEKANİKLEŞEN BİR SÜREÇTE KAYGILANAN, YORGU DÜŞEN BİR YOL HİKAYESİ…</a:t>
            </a:r>
          </a:p>
          <a:p>
            <a:pPr eaLnBrk="1" hangingPunct="1"/>
            <a:r>
              <a:rPr lang="tr-TR" altLang="tr-TR" dirty="0"/>
              <a:t>ÖĞRENCİ 60/100 ALDI. PEKİ BUNUN ANLAMI NEDİR? BİREY PROGRAMIN ÖNGÖRDÜĞÜ HEDEF  DAVRANIŞLARIN, KAZANIMLARIN ÖNEMLİ BİR KISMINA SAHİP DEĞİL. PEKİ NE YAPACAĞIZ, ÖRNEĞİN ÇOCUĞU AYNI SÜRECE TEKRAR MI SOKACAĞIZ? OYSA ÇOCUK DAHA ÖNCE BU İŞLEYİŞTEN GEÇTİ. TEKRAR AYNI DÖNGÜYE Mİ SOKACAĞIZ?</a:t>
            </a:r>
          </a:p>
          <a:p>
            <a:pPr eaLnBrk="1" hangingPunct="1"/>
            <a:r>
              <a:rPr lang="tr-TR" altLang="tr-TR" dirty="0"/>
              <a:t>BU DÖNGÜNÜN ÖĞRENCİ VE ÖĞRETMEN AÇISINDAN SONUÇLARI NELER OLABİLİR?</a:t>
            </a:r>
          </a:p>
          <a:p>
            <a:pPr eaLnBrk="1" hangingPunct="1"/>
            <a:endParaRPr lang="tr-TR" altLang="tr-T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3D7E0F9-4252-49B5-B911-0DE389C30D37}" type="slidenum">
              <a:rPr lang="tr-TR" altLang="tr-TR"/>
              <a:pPr/>
              <a:t>7</a:t>
            </a:fld>
            <a:endParaRPr lang="tr-TR" altLang="tr-TR"/>
          </a:p>
        </p:txBody>
      </p:sp>
      <p:sp>
        <p:nvSpPr>
          <p:cNvPr id="15363" name="Rectangle 2"/>
          <p:cNvSpPr>
            <a:spLocks noGrp="1" noRot="1" noChangeAspect="1" noChangeArrowheads="1" noTextEdit="1"/>
          </p:cNvSpPr>
          <p:nvPr>
            <p:ph type="sldImg"/>
          </p:nvPr>
        </p:nvSpPr>
        <p:spPr>
          <a:xfrm>
            <a:off x="1139825" y="684213"/>
            <a:ext cx="4578350" cy="3433762"/>
          </a:xfrm>
          <a:ln/>
        </p:spPr>
      </p:sp>
      <p:sp>
        <p:nvSpPr>
          <p:cNvPr id="15364" name="Rectangle 3"/>
          <p:cNvSpPr>
            <a:spLocks noGrp="1" noChangeArrowheads="1"/>
          </p:cNvSpPr>
          <p:nvPr>
            <p:ph type="body" idx="1"/>
          </p:nvPr>
        </p:nvSpPr>
        <p:spPr>
          <a:xfrm>
            <a:off x="913761" y="4344970"/>
            <a:ext cx="5030478" cy="4114289"/>
          </a:xfrm>
          <a:noFill/>
        </p:spPr>
        <p:txBody>
          <a:bodyPr/>
          <a:lstStyle/>
          <a:p>
            <a:pPr eaLnBrk="1" hangingPunct="1"/>
            <a:endParaRPr lang="tr-TR" alt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71AE4BD1-FF9E-4591-BA97-1D81BA4750B6}" type="slidenum">
              <a:rPr lang="tr-TR" altLang="tr-TR"/>
              <a:pPr/>
              <a:t>9</a:t>
            </a:fld>
            <a:endParaRPr lang="tr-TR" altLang="tr-T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endParaRPr lang="tr-TR" alt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FE8C2AB-6E03-4E07-A080-7E625D7F8E06}" type="slidenum">
              <a:rPr lang="tr-TR" altLang="tr-TR"/>
              <a:pPr/>
              <a:t>10</a:t>
            </a:fld>
            <a:endParaRPr lang="tr-TR" altLang="tr-T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tr-TR" alt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FE8C2AB-6E03-4E07-A080-7E625D7F8E06}" type="slidenum">
              <a:rPr lang="tr-TR" altLang="tr-TR"/>
              <a:pPr/>
              <a:t>12</a:t>
            </a:fld>
            <a:endParaRPr lang="tr-TR" altLang="tr-T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r>
              <a:rPr lang="tr-TR" altLang="tr-TR" b="1" dirty="0"/>
              <a:t>Yapay PD: Bir öğrenciden haftalık akşam yemeği menüsü oluşturma ve sınırlı bütçeyle belirli yiyecekleri marketten alma sürecinin adımlarını açıklaması istenebilir.</a:t>
            </a:r>
          </a:p>
          <a:p>
            <a:pPr eaLnBrk="1" hangingPunct="1">
              <a:lnSpc>
                <a:spcPct val="130000"/>
              </a:lnSpc>
              <a:buClr>
                <a:srgbClr val="CC0000"/>
              </a:buClr>
              <a:buSzTx/>
            </a:pPr>
            <a:r>
              <a:rPr lang="tr-TR" altLang="tr-TR" sz="1200" b="1" dirty="0">
                <a:solidFill>
                  <a:srgbClr val="000099"/>
                </a:solidFill>
                <a:latin typeface="Comic Sans MS" pitchFamily="66" charset="0"/>
              </a:rPr>
              <a:t>Bir iş için başvuru mektubu yazınız.</a:t>
            </a:r>
          </a:p>
          <a:p>
            <a:pPr eaLnBrk="1" hangingPunct="1">
              <a:lnSpc>
                <a:spcPct val="130000"/>
              </a:lnSpc>
              <a:buClr>
                <a:srgbClr val="CC0000"/>
              </a:buClr>
              <a:buSzTx/>
            </a:pPr>
            <a:r>
              <a:rPr lang="tr-TR" altLang="tr-TR" sz="1200" b="1" dirty="0">
                <a:solidFill>
                  <a:srgbClr val="000099"/>
                </a:solidFill>
                <a:latin typeface="Comic Sans MS" pitchFamily="66" charset="0"/>
              </a:rPr>
              <a:t>Çevre kirliliğini anlatan bir resim yapınız.</a:t>
            </a:r>
            <a:r>
              <a:rPr lang="tr-TR" altLang="tr-TR" sz="1100" b="1" dirty="0">
                <a:solidFill>
                  <a:srgbClr val="000099"/>
                </a:solidFill>
                <a:latin typeface="Comic Sans MS" pitchFamily="66" charset="0"/>
              </a:rPr>
              <a:t> </a:t>
            </a:r>
            <a:r>
              <a:rPr lang="tr-TR" altLang="tr-TR" sz="1100" dirty="0">
                <a:solidFill>
                  <a:srgbClr val="000099"/>
                </a:solidFill>
                <a:latin typeface="Comic Sans MS" pitchFamily="66" charset="0"/>
                <a:hlinkClick r:id="" action="ppaction://noaction"/>
              </a:rPr>
              <a:t> </a:t>
            </a:r>
            <a:endParaRPr lang="tr-TR" altLang="tr-TR" sz="1100" dirty="0">
              <a:solidFill>
                <a:srgbClr val="000099"/>
              </a:solidFill>
              <a:latin typeface="Comic Sans MS" pitchFamily="66" charset="0"/>
            </a:endParaRPr>
          </a:p>
          <a:p>
            <a:pPr eaLnBrk="1" hangingPunct="1"/>
            <a:endParaRPr lang="tr-TR" altLang="tr-T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44A8A3CD-066C-4B71-9BEC-F78913BEE3B2}" type="slidenum">
              <a:rPr lang="tr-TR" altLang="tr-TR"/>
              <a:pPr/>
              <a:t>13</a:t>
            </a:fld>
            <a:endParaRPr lang="tr-TR" altLang="tr-TR"/>
          </a:p>
        </p:txBody>
      </p:sp>
      <p:sp>
        <p:nvSpPr>
          <p:cNvPr id="44035" name="Rectangle 2"/>
          <p:cNvSpPr>
            <a:spLocks noGrp="1" noRot="1" noChangeAspect="1" noChangeArrowheads="1" noTextEdit="1"/>
          </p:cNvSpPr>
          <p:nvPr>
            <p:ph type="sldImg"/>
          </p:nvPr>
        </p:nvSpPr>
        <p:spPr>
          <a:xfrm>
            <a:off x="1143000" y="684213"/>
            <a:ext cx="4573588" cy="3430587"/>
          </a:xfrm>
          <a:ln/>
        </p:spPr>
      </p:sp>
      <p:sp>
        <p:nvSpPr>
          <p:cNvPr id="44036" name="Rectangle 3"/>
          <p:cNvSpPr>
            <a:spLocks noGrp="1" noChangeArrowheads="1"/>
          </p:cNvSpPr>
          <p:nvPr>
            <p:ph type="body" idx="1"/>
          </p:nvPr>
        </p:nvSpPr>
        <p:spPr>
          <a:xfrm>
            <a:off x="685321" y="4343510"/>
            <a:ext cx="5487358" cy="4115748"/>
          </a:xfrm>
          <a:noFill/>
        </p:spPr>
        <p:txBody>
          <a:bodyPr/>
          <a:lstStyle/>
          <a:p>
            <a:pPr eaLnBrk="1" hangingPunct="1"/>
            <a:endParaRPr lang="tr-TR" alt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44A8A3CD-066C-4B71-9BEC-F78913BEE3B2}" type="slidenum">
              <a:rPr lang="tr-TR" altLang="tr-TR"/>
              <a:pPr/>
              <a:t>14</a:t>
            </a:fld>
            <a:endParaRPr lang="tr-TR" altLang="tr-TR"/>
          </a:p>
        </p:txBody>
      </p:sp>
      <p:sp>
        <p:nvSpPr>
          <p:cNvPr id="44035" name="Rectangle 2"/>
          <p:cNvSpPr>
            <a:spLocks noGrp="1" noRot="1" noChangeAspect="1" noChangeArrowheads="1" noTextEdit="1"/>
          </p:cNvSpPr>
          <p:nvPr>
            <p:ph type="sldImg"/>
          </p:nvPr>
        </p:nvSpPr>
        <p:spPr>
          <a:xfrm>
            <a:off x="1143000" y="684213"/>
            <a:ext cx="4573588" cy="3430587"/>
          </a:xfrm>
          <a:ln/>
        </p:spPr>
      </p:sp>
      <p:sp>
        <p:nvSpPr>
          <p:cNvPr id="44036" name="Rectangle 3"/>
          <p:cNvSpPr>
            <a:spLocks noGrp="1" noChangeArrowheads="1"/>
          </p:cNvSpPr>
          <p:nvPr>
            <p:ph type="body" idx="1"/>
          </p:nvPr>
        </p:nvSpPr>
        <p:spPr>
          <a:xfrm>
            <a:off x="685321" y="4343510"/>
            <a:ext cx="5487358" cy="4115748"/>
          </a:xfrm>
          <a:noFill/>
        </p:spPr>
        <p:txBody>
          <a:bodyPr/>
          <a:lstStyle/>
          <a:p>
            <a:pPr eaLnBrk="1" hangingPunct="1"/>
            <a:endParaRPr lang="tr-TR" alt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B996E496-BDAF-4C38-B243-81E5AA59BF1B}" type="slidenum">
              <a:rPr lang="tr-TR" altLang="tr-TR"/>
              <a:pPr/>
              <a:t>19</a:t>
            </a:fld>
            <a:endParaRPr lang="tr-TR" altLang="tr-TR"/>
          </a:p>
        </p:txBody>
      </p:sp>
      <p:sp>
        <p:nvSpPr>
          <p:cNvPr id="58371" name="Rectangle 2"/>
          <p:cNvSpPr>
            <a:spLocks noGrp="1" noRot="1" noChangeAspect="1" noChangeArrowheads="1" noTextEdit="1"/>
          </p:cNvSpPr>
          <p:nvPr>
            <p:ph type="sldImg"/>
          </p:nvPr>
        </p:nvSpPr>
        <p:spPr>
          <a:xfrm>
            <a:off x="1143000" y="685800"/>
            <a:ext cx="4573588" cy="3430588"/>
          </a:xfrm>
          <a:ln/>
        </p:spPr>
      </p:sp>
      <p:sp>
        <p:nvSpPr>
          <p:cNvPr id="58372" name="Rectangle 3"/>
          <p:cNvSpPr>
            <a:spLocks noGrp="1" noChangeArrowheads="1"/>
          </p:cNvSpPr>
          <p:nvPr>
            <p:ph type="body" idx="1"/>
          </p:nvPr>
        </p:nvSpPr>
        <p:spPr>
          <a:xfrm>
            <a:off x="685321" y="4344969"/>
            <a:ext cx="5487358" cy="4112829"/>
          </a:xfrm>
          <a:noFill/>
        </p:spPr>
        <p:txBody>
          <a:bodyPr/>
          <a:lstStyle/>
          <a:p>
            <a:pPr eaLnBrk="1" hangingPunct="1"/>
            <a:endParaRPr lang="tr-TR" alt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253DFFCC-9349-4AAD-B092-53C692A228CB}" type="slidenum">
              <a:rPr lang="tr-TR" altLang="tr-TR"/>
              <a:pPr/>
              <a:t>20</a:t>
            </a:fld>
            <a:endParaRPr lang="tr-TR" altLang="tr-TR"/>
          </a:p>
        </p:txBody>
      </p:sp>
      <p:sp>
        <p:nvSpPr>
          <p:cNvPr id="60419" name="Rectangle 2"/>
          <p:cNvSpPr>
            <a:spLocks noGrp="1" noRot="1" noChangeAspect="1" noChangeArrowheads="1" noTextEdit="1"/>
          </p:cNvSpPr>
          <p:nvPr>
            <p:ph type="sldImg"/>
          </p:nvPr>
        </p:nvSpPr>
        <p:spPr>
          <a:xfrm>
            <a:off x="1143000" y="685800"/>
            <a:ext cx="4573588" cy="3430588"/>
          </a:xfrm>
          <a:ln/>
        </p:spPr>
      </p:sp>
      <p:sp>
        <p:nvSpPr>
          <p:cNvPr id="60420" name="Rectangle 3"/>
          <p:cNvSpPr>
            <a:spLocks noGrp="1" noChangeArrowheads="1"/>
          </p:cNvSpPr>
          <p:nvPr>
            <p:ph type="body" idx="1"/>
          </p:nvPr>
        </p:nvSpPr>
        <p:spPr>
          <a:xfrm>
            <a:off x="685321" y="4344969"/>
            <a:ext cx="5487358" cy="4112829"/>
          </a:xfrm>
          <a:noFill/>
        </p:spPr>
        <p:txBody>
          <a:bodyPr/>
          <a:lstStyle/>
          <a:p>
            <a:pPr eaLnBrk="1" hangingPunct="1">
              <a:lnSpc>
                <a:spcPct val="90000"/>
              </a:lnSpc>
              <a:buFont typeface="Wingdings" pitchFamily="2" charset="2"/>
              <a:buNone/>
            </a:pPr>
            <a:r>
              <a:rPr lang="tr-TR" altLang="tr-TR" sz="1200" b="1" dirty="0">
                <a:solidFill>
                  <a:srgbClr val="C00000"/>
                </a:solidFill>
              </a:rPr>
              <a:t>Hatalı Örnek:</a:t>
            </a:r>
          </a:p>
          <a:p>
            <a:pPr eaLnBrk="1" hangingPunct="1">
              <a:lnSpc>
                <a:spcPct val="90000"/>
              </a:lnSpc>
              <a:buFont typeface="Wingdings" pitchFamily="2" charset="2"/>
              <a:buNone/>
            </a:pPr>
            <a:r>
              <a:rPr lang="tr-TR" altLang="tr-TR" dirty="0">
                <a:solidFill>
                  <a:srgbClr val="000099"/>
                </a:solidFill>
              </a:rPr>
              <a:t>Petrol dünyada en çok hangi bölgelerde bulunur? Petrol kullanılır duruma gelmeden önce hangi işlemlerden geçer? Petrolü yaşamda nerelerde kullanırız. Örneklerle anlatınız.</a:t>
            </a:r>
            <a:endParaRPr lang="tr-TR" altLang="tr-TR" sz="1050" dirty="0">
              <a:solidFill>
                <a:srgbClr val="000099"/>
              </a:solidFill>
            </a:endParaRPr>
          </a:p>
          <a:p>
            <a:pPr eaLnBrk="1" hangingPunct="1"/>
            <a:endParaRPr lang="tr-TR" altLang="tr-T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4928342B-A2B0-4DC0-9586-7852D2022E68}" type="slidenum">
              <a:rPr lang="tr-TR" altLang="tr-TR"/>
              <a:pPr/>
              <a:t>25</a:t>
            </a:fld>
            <a:endParaRPr lang="tr-TR" altLang="tr-T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tr-TR" alt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4928342B-A2B0-4DC0-9586-7852D2022E68}" type="slidenum">
              <a:rPr lang="tr-TR" altLang="tr-TR"/>
              <a:pPr/>
              <a:t>26</a:t>
            </a:fld>
            <a:endParaRPr lang="tr-TR" altLang="tr-T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tr-TR" altLang="tr-T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2579"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a:p>
        </p:txBody>
      </p:sp>
      <p:sp>
        <p:nvSpPr>
          <p:cNvPr id="4" name="3 Slayt Numarası Yer Tutucusu"/>
          <p:cNvSpPr>
            <a:spLocks noGrp="1"/>
          </p:cNvSpPr>
          <p:nvPr>
            <p:ph type="sldNum" sz="quarter" idx="5"/>
          </p:nvPr>
        </p:nvSpPr>
        <p:spPr/>
        <p:txBody>
          <a:bodyPr/>
          <a:lstStyle/>
          <a:p>
            <a:pPr>
              <a:defRPr/>
            </a:pPr>
            <a:fld id="{5A129AF8-C546-44C0-A2D0-70FCE42DBCBD}" type="slidenum">
              <a:rPr lang="tr-TR" smtClean="0"/>
              <a:pPr>
                <a:defRPr/>
              </a:pPr>
              <a:t>35</a:t>
            </a:fld>
            <a:endParaRPr 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Karşılıklı da olabilir her öğrenci herkesi değerlendirecek biçiminde de 1</a:t>
            </a:r>
          </a:p>
        </p:txBody>
      </p:sp>
      <p:sp>
        <p:nvSpPr>
          <p:cNvPr id="4" name="Slayt Numarası Yer Tutucusu 3"/>
          <p:cNvSpPr>
            <a:spLocks noGrp="1"/>
          </p:cNvSpPr>
          <p:nvPr>
            <p:ph type="sldNum" sz="quarter" idx="10"/>
          </p:nvPr>
        </p:nvSpPr>
        <p:spPr/>
        <p:txBody>
          <a:bodyPr/>
          <a:lstStyle/>
          <a:p>
            <a:fld id="{6E5D000F-2714-4271-9383-3F4D68EC6DA9}" type="slidenum">
              <a:rPr lang="tr-TR" smtClean="0"/>
              <a:t>48</a:t>
            </a:fld>
            <a:endParaRPr lang="tr-TR"/>
          </a:p>
        </p:txBody>
      </p:sp>
    </p:spTree>
    <p:extLst>
      <p:ext uri="{BB962C8B-B14F-4D97-AF65-F5344CB8AC3E}">
        <p14:creationId xmlns:p14="http://schemas.microsoft.com/office/powerpoint/2010/main" val="2165042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B8C77815-4E56-41EF-98D0-0995A7806F4B}" type="slidenum">
              <a:rPr lang="tr-TR" altLang="tr-TR"/>
              <a:pPr/>
              <a:t>53</a:t>
            </a:fld>
            <a:endParaRPr lang="tr-TR" altLang="tr-T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xfrm>
            <a:off x="685321" y="4343510"/>
            <a:ext cx="5487358" cy="4115748"/>
          </a:xfrm>
          <a:noFill/>
        </p:spPr>
        <p:txBody>
          <a:bodyPr/>
          <a:lstStyle/>
          <a:p>
            <a:pPr eaLnBrk="1" hangingPunct="1"/>
            <a:endParaRPr lang="tr-TR" alt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F63C2E3B-3788-461B-BB3C-282A36C08E89}" type="slidenum">
              <a:rPr lang="tr-TR" altLang="tr-TR"/>
              <a:pPr/>
              <a:t>55</a:t>
            </a:fld>
            <a:endParaRPr lang="tr-TR" altLang="tr-T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xfrm>
            <a:off x="685321" y="4343510"/>
            <a:ext cx="5487358" cy="4115748"/>
          </a:xfrm>
          <a:noFill/>
        </p:spPr>
        <p:txBody>
          <a:bodyPr/>
          <a:lstStyle/>
          <a:p>
            <a:pPr eaLnBrk="1" hangingPunct="1"/>
            <a:endParaRPr lang="tr-TR" altLang="tr-T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Dik Üçgen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Başlık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17" name="Alt Başlık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grpSp>
        <p:nvGrpSpPr>
          <p:cNvPr id="2" name="Grup 1"/>
          <p:cNvGrpSpPr/>
          <p:nvPr/>
        </p:nvGrpSpPr>
        <p:grpSpPr>
          <a:xfrm>
            <a:off x="-3765" y="4953000"/>
            <a:ext cx="9147765" cy="1912088"/>
            <a:chOff x="-3765" y="4832896"/>
            <a:chExt cx="9147765" cy="2032192"/>
          </a:xfrm>
        </p:grpSpPr>
        <p:sp>
          <p:nvSpPr>
            <p:cNvPr id="7" name="Serbest 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Serbest 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Serbest 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Düz Bağlayıcı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Veri Yer Tutucusu 29"/>
          <p:cNvSpPr>
            <a:spLocks noGrp="1"/>
          </p:cNvSpPr>
          <p:nvPr>
            <p:ph type="dt" sz="half" idx="10"/>
          </p:nvPr>
        </p:nvSpPr>
        <p:spPr/>
        <p:txBody>
          <a:bodyPr/>
          <a:lstStyle>
            <a:lvl1pPr>
              <a:defRPr>
                <a:solidFill>
                  <a:srgbClr val="FFFFFF"/>
                </a:solidFill>
              </a:defRPr>
            </a:lvl1pPr>
            <a:extLst/>
          </a:lstStyle>
          <a:p>
            <a:fld id="{AB374D21-7239-4ED6-9261-4C67453AE894}" type="datetimeFigureOut">
              <a:rPr lang="tr-TR" smtClean="0"/>
              <a:t>18.03.2020</a:t>
            </a:fld>
            <a:endParaRPr lang="tr-TR"/>
          </a:p>
        </p:txBody>
      </p:sp>
      <p:sp>
        <p:nvSpPr>
          <p:cNvPr id="19" name="Altbilgi Yer Tutucusu 18"/>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Slayt Numarası Yer Tutucusu 26"/>
          <p:cNvSpPr>
            <a:spLocks noGrp="1"/>
          </p:cNvSpPr>
          <p:nvPr>
            <p:ph type="sldNum" sz="quarter" idx="12"/>
          </p:nvPr>
        </p:nvSpPr>
        <p:spPr/>
        <p:txBody>
          <a:bodyPr/>
          <a:lstStyle>
            <a:lvl1pPr>
              <a:defRPr>
                <a:solidFill>
                  <a:srgbClr val="FFFFFF"/>
                </a:solidFill>
              </a:defRPr>
            </a:lvl1pPr>
            <a:extLst/>
          </a:lstStyle>
          <a:p>
            <a:fld id="{710416C5-2330-4665-9154-CFA6A6A7E14C}"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p:txBody>
          <a:bodyPr/>
          <a:lstStyle/>
          <a:p>
            <a:fld id="{AB374D21-7239-4ED6-9261-4C67453AE894}" type="datetimeFigureOut">
              <a:rPr lang="tr-TR" smtClean="0"/>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10416C5-2330-4665-9154-CFA6A6A7E14C}" type="slidenum">
              <a:rPr lang="tr-TR" smtClean="0"/>
              <a:t>‹#›</a:t>
            </a:fld>
            <a:endParaRPr lang="tr-TR"/>
          </a:p>
        </p:txBody>
      </p:sp>
      <p:sp>
        <p:nvSpPr>
          <p:cNvPr id="7" name="Başlık 6"/>
          <p:cNvSpPr>
            <a:spLocks noGrp="1"/>
          </p:cNvSpPr>
          <p:nvPr>
            <p:ph type="title"/>
          </p:nvPr>
        </p:nvSpPr>
        <p:spPr/>
        <p:txBody>
          <a:bodyPr rtlCol="0"/>
          <a:lstStyle/>
          <a:p>
            <a:r>
              <a:rPr kumimoji="0" lang="tr-TR"/>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3" name="Metin Yer Tutucusu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Veri Yer Tutucusu 3"/>
          <p:cNvSpPr>
            <a:spLocks noGrp="1"/>
          </p:cNvSpPr>
          <p:nvPr>
            <p:ph type="dt" sz="half" idx="10"/>
          </p:nvPr>
        </p:nvSpPr>
        <p:spPr/>
        <p:txBody>
          <a:bodyPr/>
          <a:lstStyle/>
          <a:p>
            <a:fld id="{AB374D21-7239-4ED6-9261-4C67453AE894}" type="datetimeFigureOut">
              <a:rPr lang="tr-TR" smtClean="0"/>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10416C5-2330-4665-9154-CFA6A6A7E14C}" type="slidenum">
              <a:rPr lang="tr-TR" smtClean="0"/>
              <a:t>‹#›</a:t>
            </a:fld>
            <a:endParaRPr lang="tr-TR"/>
          </a:p>
        </p:txBody>
      </p:sp>
      <p:sp>
        <p:nvSpPr>
          <p:cNvPr id="7" name="Köşeli Çift Ayraç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Köşeli Çift Ayraç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İçerik Yer Tutucus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Veri Yer Tutucusu 4"/>
          <p:cNvSpPr>
            <a:spLocks noGrp="1"/>
          </p:cNvSpPr>
          <p:nvPr>
            <p:ph type="dt" sz="half" idx="10"/>
          </p:nvPr>
        </p:nvSpPr>
        <p:spPr/>
        <p:txBody>
          <a:bodyPr/>
          <a:lstStyle/>
          <a:p>
            <a:fld id="{AB374D21-7239-4ED6-9261-4C67453AE894}" type="datetimeFigureOut">
              <a:rPr lang="tr-TR" smtClean="0"/>
              <a:t>18.03.2020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10416C5-2330-4665-9154-CFA6A6A7E14C}" type="slidenum">
              <a:rPr lang="tr-TR" smtClean="0"/>
              <a:t>‹#›</a:t>
            </a:fld>
            <a:endParaRPr lang="tr-TR"/>
          </a:p>
        </p:txBody>
      </p:sp>
      <p:sp>
        <p:nvSpPr>
          <p:cNvPr id="8" name="Başlık 7"/>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8229600" cy="1143000"/>
          </a:xfrm>
        </p:spPr>
        <p:txBody>
          <a:bodyPr anchor="ctr"/>
          <a:lstStyle>
            <a:lvl1pPr>
              <a:defRPr/>
            </a:lvl1pPr>
            <a:extLst/>
          </a:lstStyle>
          <a:p>
            <a:r>
              <a:rPr kumimoji="0" lang="tr-TR"/>
              <a:t>Asıl başlık stili için tıklatın</a:t>
            </a:r>
            <a:endParaRPr kumimoji="0" lang="en-US"/>
          </a:p>
        </p:txBody>
      </p:sp>
      <p:sp>
        <p:nvSpPr>
          <p:cNvPr id="3" name="Metin Yer Tutucusu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Metin Yer Tutucusu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İçerik Yer Tutucus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İçerik Yer Tutucus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Veri Yer Tutucusu 6"/>
          <p:cNvSpPr>
            <a:spLocks noGrp="1"/>
          </p:cNvSpPr>
          <p:nvPr>
            <p:ph type="dt" sz="half" idx="10"/>
          </p:nvPr>
        </p:nvSpPr>
        <p:spPr/>
        <p:txBody>
          <a:bodyPr/>
          <a:lstStyle/>
          <a:p>
            <a:fld id="{AB374D21-7239-4ED6-9261-4C67453AE894}" type="datetimeFigureOut">
              <a:rPr lang="tr-TR" smtClean="0"/>
              <a:t>18.03.2020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10416C5-2330-4665-9154-CFA6A6A7E14C}"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Veri Yer Tutucusu 2"/>
          <p:cNvSpPr>
            <a:spLocks noGrp="1"/>
          </p:cNvSpPr>
          <p:nvPr>
            <p:ph type="dt" sz="half" idx="10"/>
          </p:nvPr>
        </p:nvSpPr>
        <p:spPr/>
        <p:txBody>
          <a:bodyPr/>
          <a:lstStyle/>
          <a:p>
            <a:fld id="{AB374D21-7239-4ED6-9261-4C67453AE894}" type="datetimeFigureOut">
              <a:rPr lang="tr-TR" smtClean="0"/>
              <a:t>18.03.2020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10416C5-2330-4665-9154-CFA6A6A7E14C}" type="slidenum">
              <a:rPr lang="tr-TR" smtClean="0"/>
              <a:t>‹#›</a:t>
            </a:fld>
            <a:endParaRPr lang="tr-TR"/>
          </a:p>
        </p:txBody>
      </p:sp>
      <p:sp>
        <p:nvSpPr>
          <p:cNvPr id="6" name="Başlık 5"/>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B374D21-7239-4ED6-9261-4C67453AE894}" type="datetimeFigureOut">
              <a:rPr lang="tr-TR" smtClean="0"/>
              <a:t>18.03.2020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10416C5-2330-4665-9154-CFA6A6A7E14C}"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a:t>Asıl başlık stili için tıklatın</a:t>
            </a:r>
            <a:endParaRPr kumimoji="0" lang="en-US"/>
          </a:p>
        </p:txBody>
      </p:sp>
      <p:sp>
        <p:nvSpPr>
          <p:cNvPr id="3" name="Metin Yer Tutucusu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İçerik Yer Tutucus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Veri Yer Tutucusu 4"/>
          <p:cNvSpPr>
            <a:spLocks noGrp="1"/>
          </p:cNvSpPr>
          <p:nvPr>
            <p:ph type="dt" sz="half" idx="10"/>
          </p:nvPr>
        </p:nvSpPr>
        <p:spPr>
          <a:xfrm>
            <a:off x="6727032" y="6407944"/>
            <a:ext cx="1920240" cy="365760"/>
          </a:xfrm>
        </p:spPr>
        <p:txBody>
          <a:bodyPr/>
          <a:lstStyle/>
          <a:p>
            <a:fld id="{AB374D21-7239-4ED6-9261-4C67453AE894}" type="datetimeFigureOut">
              <a:rPr lang="tr-TR" smtClean="0"/>
              <a:t>18.03.2020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10416C5-2330-4665-9154-CFA6A6A7E14C}"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Metin Yer Tutucusu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
        <p:nvSpPr>
          <p:cNvPr id="3" name="Resim Yer Tutucusu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a:t>Resim eklemek için simgeyi tıklatın</a:t>
            </a:r>
            <a:endParaRPr kumimoji="0" lang="en-US" dirty="0"/>
          </a:p>
        </p:txBody>
      </p:sp>
      <p:sp>
        <p:nvSpPr>
          <p:cNvPr id="5" name="Veri Yer Tutucusu 4"/>
          <p:cNvSpPr>
            <a:spLocks noGrp="1"/>
          </p:cNvSpPr>
          <p:nvPr>
            <p:ph type="dt" sz="half" idx="10"/>
          </p:nvPr>
        </p:nvSpPr>
        <p:spPr/>
        <p:txBody>
          <a:bodyPr/>
          <a:lstStyle>
            <a:lvl1pPr>
              <a:defRPr>
                <a:solidFill>
                  <a:schemeClr val="tx1"/>
                </a:solidFill>
              </a:defRPr>
            </a:lvl1pPr>
            <a:extLst/>
          </a:lstStyle>
          <a:p>
            <a:fld id="{AB374D21-7239-4ED6-9261-4C67453AE894}" type="datetimeFigureOut">
              <a:rPr lang="tr-TR" smtClean="0"/>
              <a:t>18.03.2020</a:t>
            </a:fld>
            <a:endParaRPr lang="tr-TR"/>
          </a:p>
        </p:txBody>
      </p:sp>
      <p:sp>
        <p:nvSpPr>
          <p:cNvPr id="6" name="Altbilgi Yer Tutucusu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Slayt Numarası Yer Tutucusu 6"/>
          <p:cNvSpPr>
            <a:spLocks noGrp="1"/>
          </p:cNvSpPr>
          <p:nvPr>
            <p:ph type="sldNum" sz="quarter" idx="12"/>
          </p:nvPr>
        </p:nvSpPr>
        <p:spPr/>
        <p:txBody>
          <a:bodyPr/>
          <a:lstStyle>
            <a:lvl1pPr>
              <a:defRPr>
                <a:solidFill>
                  <a:schemeClr val="tx1"/>
                </a:solidFill>
              </a:defRPr>
            </a:lvl1pPr>
            <a:extLst/>
          </a:lstStyle>
          <a:p>
            <a:fld id="{710416C5-2330-4665-9154-CFA6A6A7E14C}" type="slidenum">
              <a:rPr lang="tr-TR" smtClean="0"/>
              <a:t>‹#›</a:t>
            </a:fld>
            <a:endParaRPr lang="tr-TR"/>
          </a:p>
        </p:txBody>
      </p:sp>
      <p:sp>
        <p:nvSpPr>
          <p:cNvPr id="2" name="Başlık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a:t>Asıl başlık stili için tıklatın</a:t>
            </a:r>
            <a:endParaRPr kumimoji="0" lang="en-US"/>
          </a:p>
        </p:txBody>
      </p:sp>
      <p:sp>
        <p:nvSpPr>
          <p:cNvPr id="8" name="Serbest 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erbest 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Dik Üçgen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Düz Bağlayıcı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Köşeli Çift Ayraç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Köşeli Çift Ayraç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t>Asıl başlık stili için tıklatın</a:t>
            </a:r>
            <a:endParaRPr kumimoji="0" lang="en-US"/>
          </a:p>
        </p:txBody>
      </p:sp>
      <p:sp>
        <p:nvSpPr>
          <p:cNvPr id="3" name="Dikey Metin Yer Tutucusu 2"/>
          <p:cNvSpPr>
            <a:spLocks noGrp="1"/>
          </p:cNvSpPr>
          <p:nvPr>
            <p:ph type="body" orient="vert" idx="1"/>
          </p:nvPr>
        </p:nvSpPr>
        <p:spPr>
          <a:xfrm>
            <a:off x="457200" y="1481329"/>
            <a:ext cx="8229600" cy="4386071"/>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p:txBody>
          <a:bodyPr/>
          <a:lstStyle/>
          <a:p>
            <a:fld id="{AB374D21-7239-4ED6-9261-4C67453AE894}" type="datetimeFigureOut">
              <a:rPr lang="tr-TR" smtClean="0"/>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10416C5-2330-4665-9154-CFA6A6A7E14C}"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44013" y="274640"/>
            <a:ext cx="1777470" cy="5592761"/>
          </a:xfrm>
        </p:spPr>
        <p:txBody>
          <a:bodyPr vert="eaVert"/>
          <a:lstStyle/>
          <a:p>
            <a:r>
              <a:rPr kumimoji="0" lang="tr-TR"/>
              <a:t>Asıl başlık stili için tıklatın</a:t>
            </a:r>
            <a:endParaRPr kumimoji="0" lang="en-US"/>
          </a:p>
        </p:txBody>
      </p:sp>
      <p:sp>
        <p:nvSpPr>
          <p:cNvPr id="3" name="Dikey Metin Yer Tutucusu 2"/>
          <p:cNvSpPr>
            <a:spLocks noGrp="1"/>
          </p:cNvSpPr>
          <p:nvPr>
            <p:ph type="body" orient="vert" idx="1"/>
          </p:nvPr>
        </p:nvSpPr>
        <p:spPr>
          <a:xfrm>
            <a:off x="457200" y="274641"/>
            <a:ext cx="6324600" cy="559276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p:txBody>
          <a:bodyPr/>
          <a:lstStyle/>
          <a:p>
            <a:fld id="{AB374D21-7239-4ED6-9261-4C67453AE894}" type="datetimeFigureOut">
              <a:rPr lang="tr-TR" smtClean="0"/>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10416C5-2330-4665-9154-CFA6A6A7E14C}"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t>Click to edit Master title style</a:t>
            </a:r>
            <a:endParaRPr lang="tr-TR"/>
          </a:p>
        </p:txBody>
      </p:sp>
      <p:sp>
        <p:nvSpPr>
          <p:cNvPr id="3" name="Text Placeholder 2"/>
          <p:cNvSpPr>
            <a:spLocks noGrp="1"/>
          </p:cNvSpPr>
          <p:nvPr>
            <p:ph type="body" sz="half" idx="1"/>
          </p:nvPr>
        </p:nvSpPr>
        <p:spPr>
          <a:xfrm>
            <a:off x="457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lipArt Placeholder 3"/>
          <p:cNvSpPr>
            <a:spLocks noGrp="1"/>
          </p:cNvSpPr>
          <p:nvPr>
            <p:ph type="clipArt" sz="half" idx="2"/>
          </p:nvPr>
        </p:nvSpPr>
        <p:spPr>
          <a:xfrm>
            <a:off x="4648200" y="1719263"/>
            <a:ext cx="4038600" cy="4411662"/>
          </a:xfrm>
        </p:spPr>
        <p:txBody>
          <a:bodyPr/>
          <a:lstStyle/>
          <a:p>
            <a:pPr lvl="0"/>
            <a:endParaRPr lang="tr-TR" noProof="0"/>
          </a:p>
        </p:txBody>
      </p:sp>
      <p:sp>
        <p:nvSpPr>
          <p:cNvPr id="5" name="Rectangle 5"/>
          <p:cNvSpPr>
            <a:spLocks noGrp="1" noChangeArrowheads="1"/>
          </p:cNvSpPr>
          <p:nvPr>
            <p:ph type="dt" sz="half" idx="10"/>
          </p:nvPr>
        </p:nvSpPr>
        <p:spPr>
          <a:ln/>
        </p:spPr>
        <p:txBody>
          <a:bodyPr/>
          <a:lstStyle>
            <a:lvl1pPr>
              <a:defRPr/>
            </a:lvl1pPr>
          </a:lstStyle>
          <a:p>
            <a:pPr>
              <a:defRPr/>
            </a:pPr>
            <a:fld id="{846DBF0E-109A-4B1B-9FFF-0B5E45FD2920}" type="datetime1">
              <a:rPr lang="tr-TR" smtClean="0"/>
              <a:t>18.03.2020</a:t>
            </a:fld>
            <a:endParaRPr lang="tr-TR"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7"/>
          <p:cNvSpPr>
            <a:spLocks noGrp="1" noChangeArrowheads="1"/>
          </p:cNvSpPr>
          <p:nvPr>
            <p:ph type="sldNum" sz="quarter" idx="12"/>
          </p:nvPr>
        </p:nvSpPr>
        <p:spPr>
          <a:ln/>
        </p:spPr>
        <p:txBody>
          <a:bodyPr/>
          <a:lstStyle>
            <a:lvl1pPr>
              <a:defRPr/>
            </a:lvl1pPr>
          </a:lstStyle>
          <a:p>
            <a:fld id="{30545C65-EA1F-40E1-A94E-EBD5501277D5}" type="slidenum">
              <a:rPr lang="tr-TR" altLang="en-US"/>
              <a:pPr/>
              <a:t>‹#›</a:t>
            </a:fld>
            <a:endParaRPr lang="tr-TR" altLang="en-US"/>
          </a:p>
        </p:txBody>
      </p:sp>
    </p:spTree>
    <p:extLst>
      <p:ext uri="{BB962C8B-B14F-4D97-AF65-F5344CB8AC3E}">
        <p14:creationId xmlns:p14="http://schemas.microsoft.com/office/powerpoint/2010/main" val="3178745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t>Click to edit Master title style</a:t>
            </a:r>
            <a:endParaRPr lang="tr-TR"/>
          </a:p>
        </p:txBody>
      </p:sp>
      <p:sp>
        <p:nvSpPr>
          <p:cNvPr id="3" name="Text Placeholder 2"/>
          <p:cNvSpPr>
            <a:spLocks noGrp="1"/>
          </p:cNvSpPr>
          <p:nvPr>
            <p:ph type="body" sz="half" idx="1"/>
          </p:nvPr>
        </p:nvSpPr>
        <p:spPr>
          <a:xfrm>
            <a:off x="457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4648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Rectangle 5"/>
          <p:cNvSpPr>
            <a:spLocks noGrp="1" noChangeArrowheads="1"/>
          </p:cNvSpPr>
          <p:nvPr>
            <p:ph type="dt" sz="half" idx="10"/>
          </p:nvPr>
        </p:nvSpPr>
        <p:spPr>
          <a:ln/>
        </p:spPr>
        <p:txBody>
          <a:bodyPr/>
          <a:lstStyle>
            <a:lvl1pPr>
              <a:defRPr/>
            </a:lvl1pPr>
          </a:lstStyle>
          <a:p>
            <a:pPr>
              <a:defRPr/>
            </a:pPr>
            <a:fld id="{E9570729-CD59-411E-B06F-337C56D78B12}" type="datetime1">
              <a:rPr lang="tr-TR" smtClean="0"/>
              <a:t>18.03.2020</a:t>
            </a:fld>
            <a:endParaRPr lang="tr-TR"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7"/>
          <p:cNvSpPr>
            <a:spLocks noGrp="1" noChangeArrowheads="1"/>
          </p:cNvSpPr>
          <p:nvPr>
            <p:ph type="sldNum" sz="quarter" idx="12"/>
          </p:nvPr>
        </p:nvSpPr>
        <p:spPr>
          <a:ln/>
        </p:spPr>
        <p:txBody>
          <a:bodyPr/>
          <a:lstStyle>
            <a:lvl1pPr>
              <a:defRPr/>
            </a:lvl1pPr>
          </a:lstStyle>
          <a:p>
            <a:fld id="{5E35BF75-3797-4EFE-93DB-EF5203DA07F3}" type="slidenum">
              <a:rPr lang="tr-TR" altLang="en-US"/>
              <a:pPr/>
              <a:t>‹#›</a:t>
            </a:fld>
            <a:endParaRPr lang="tr-TR" altLang="en-US"/>
          </a:p>
        </p:txBody>
      </p:sp>
    </p:spTree>
    <p:extLst>
      <p:ext uri="{BB962C8B-B14F-4D97-AF65-F5344CB8AC3E}">
        <p14:creationId xmlns:p14="http://schemas.microsoft.com/office/powerpoint/2010/main" val="3953003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8E5C3D37-FFCE-4683-AE72-6B746FA6A4F5}" type="datetimeFigureOut">
              <a:rPr lang="tr-TR" smtClean="0">
                <a:solidFill>
                  <a:prstClr val="black">
                    <a:tint val="75000"/>
                  </a:prstClr>
                </a:solidFill>
              </a:rPr>
              <a:pPr/>
              <a:t>18.03.2020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86781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8E5C3D37-FFCE-4683-AE72-6B746FA6A4F5}" type="datetimeFigureOut">
              <a:rPr lang="tr-TR" smtClean="0">
                <a:solidFill>
                  <a:prstClr val="black">
                    <a:tint val="75000"/>
                  </a:prstClr>
                </a:solidFill>
              </a:rPr>
              <a:pPr/>
              <a:t>18.03.2020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568749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8E5C3D37-FFCE-4683-AE72-6B746FA6A4F5}" type="datetimeFigureOut">
              <a:rPr lang="tr-TR" smtClean="0">
                <a:solidFill>
                  <a:prstClr val="black">
                    <a:tint val="75000"/>
                  </a:prstClr>
                </a:solidFill>
              </a:rPr>
              <a:pPr/>
              <a:t>18.03.2020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609185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28650" y="1825625"/>
            <a:ext cx="38862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29150" y="1825625"/>
            <a:ext cx="38862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8E5C3D37-FFCE-4683-AE72-6B746FA6A4F5}" type="datetimeFigureOut">
              <a:rPr lang="tr-TR" smtClean="0">
                <a:solidFill>
                  <a:prstClr val="black">
                    <a:tint val="75000"/>
                  </a:prstClr>
                </a:solidFill>
              </a:rPr>
              <a:pPr/>
              <a:t>18.03.2020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9932744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a:t>Asıl başlık stili için tıklatın</a:t>
            </a: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629842" y="2505075"/>
            <a:ext cx="3868340"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4629150" y="2505075"/>
            <a:ext cx="3887391"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8E5C3D37-FFCE-4683-AE72-6B746FA6A4F5}" type="datetimeFigureOut">
              <a:rPr lang="tr-TR" smtClean="0">
                <a:solidFill>
                  <a:prstClr val="black">
                    <a:tint val="75000"/>
                  </a:prstClr>
                </a:solidFill>
              </a:rPr>
              <a:pPr/>
              <a:t>18.03.2020</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27219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8E5C3D37-FFCE-4683-AE72-6B746FA6A4F5}" type="datetimeFigureOut">
              <a:rPr lang="tr-TR" smtClean="0">
                <a:solidFill>
                  <a:prstClr val="black">
                    <a:tint val="75000"/>
                  </a:prstClr>
                </a:solidFill>
              </a:rPr>
              <a:pPr/>
              <a:t>18.03.2020</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946619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E5C3D37-FFCE-4683-AE72-6B746FA6A4F5}" type="datetimeFigureOut">
              <a:rPr lang="tr-TR" smtClean="0">
                <a:solidFill>
                  <a:prstClr val="black">
                    <a:tint val="75000"/>
                  </a:prstClr>
                </a:solidFill>
              </a:rPr>
              <a:pPr/>
              <a:t>18.03.2020</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398632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8E5C3D37-FFCE-4683-AE72-6B746FA6A4F5}" type="datetimeFigureOut">
              <a:rPr lang="tr-TR" smtClean="0">
                <a:solidFill>
                  <a:prstClr val="black">
                    <a:tint val="75000"/>
                  </a:prstClr>
                </a:solidFill>
              </a:rPr>
              <a:pPr/>
              <a:t>18.03.2020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5099219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8E5C3D37-FFCE-4683-AE72-6B746FA6A4F5}" type="datetimeFigureOut">
              <a:rPr lang="tr-TR" smtClean="0">
                <a:solidFill>
                  <a:prstClr val="black">
                    <a:tint val="75000"/>
                  </a:prstClr>
                </a:solidFill>
              </a:rPr>
              <a:pPr/>
              <a:t>18.03.2020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861798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8E5C3D37-FFCE-4683-AE72-6B746FA6A4F5}" type="datetimeFigureOut">
              <a:rPr lang="tr-TR" smtClean="0">
                <a:solidFill>
                  <a:prstClr val="black">
                    <a:tint val="75000"/>
                  </a:prstClr>
                </a:solidFill>
              </a:rPr>
              <a:pPr/>
              <a:t>18.03.2020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8246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8E5C3D37-FFCE-4683-AE72-6B746FA6A4F5}" type="datetimeFigureOut">
              <a:rPr lang="tr-TR" smtClean="0">
                <a:solidFill>
                  <a:prstClr val="black">
                    <a:tint val="75000"/>
                  </a:prstClr>
                </a:solidFill>
              </a:rPr>
              <a:pPr/>
              <a:t>18.03.2020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25359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Serbest 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erbest 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Dik Üçgen 13"/>
          <p:cNvSpPr>
            <a:spLocks/>
          </p:cNvSpPr>
          <p:nvPr/>
        </p:nvSpPr>
        <p:spPr bwMode="auto">
          <a:xfrm>
            <a:off x="-6042" y="5791253"/>
            <a:ext cx="3402314" cy="1080868"/>
          </a:xfrm>
          <a:prstGeom prst="rtTriangle">
            <a:avLst/>
          </a:prstGeom>
          <a:blipFill>
            <a:blip r:embed="rId15">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Düz Bağlayıcı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Başlık Yer Tutucus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tr-TR"/>
              <a:t>Asıl başlık stili için tıklatın</a:t>
            </a:r>
            <a:endParaRPr kumimoji="0" lang="en-US"/>
          </a:p>
        </p:txBody>
      </p:sp>
      <p:sp>
        <p:nvSpPr>
          <p:cNvPr id="30" name="Metin Yer Tutucusu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Veri Yer Tutucusu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B374D21-7239-4ED6-9261-4C67453AE894}" type="datetimeFigureOut">
              <a:rPr lang="tr-TR" smtClean="0"/>
              <a:t>18.03.2020</a:t>
            </a:fld>
            <a:endParaRPr lang="tr-TR"/>
          </a:p>
        </p:txBody>
      </p:sp>
      <p:sp>
        <p:nvSpPr>
          <p:cNvPr id="22" name="Altbilgi Yer Tutucusu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Slayt Numarası Yer Tutucusu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10416C5-2330-4665-9154-CFA6A6A7E14C}"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5C3D37-FFCE-4683-AE72-6B746FA6A4F5}" type="datetimeFigureOut">
              <a:rPr lang="tr-TR" smtClean="0">
                <a:solidFill>
                  <a:prstClr val="black">
                    <a:tint val="75000"/>
                  </a:prstClr>
                </a:solidFill>
              </a:rPr>
              <a:pPr/>
              <a:t>18.03.2020</a:t>
            </a:fld>
            <a:endParaRPr lang="tr-TR">
              <a:solidFill>
                <a:prstClr val="black">
                  <a:tint val="75000"/>
                </a:prstClr>
              </a:solidFill>
            </a:endParaRP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62389956"/>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10.png"/><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4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2.xml"/><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683568" y="1484784"/>
            <a:ext cx="7772400" cy="1829761"/>
          </a:xfrm>
        </p:spPr>
        <p:txBody>
          <a:bodyPr/>
          <a:lstStyle/>
          <a:p>
            <a:pPr eaLnBrk="1" hangingPunct="1"/>
            <a:r>
              <a:rPr lang="tr-TR" altLang="tr-TR" sz="2400" dirty="0">
                <a:solidFill>
                  <a:srgbClr val="000099"/>
                </a:solidFill>
                <a:latin typeface="Comic Sans MS" pitchFamily="66" charset="0"/>
              </a:rPr>
              <a:t>Eğitimde Kullanılan Ölçme Araç ve Yöntemleri – 2</a:t>
            </a:r>
            <a:br>
              <a:rPr lang="tr-TR" altLang="tr-TR" sz="2400" dirty="0">
                <a:solidFill>
                  <a:srgbClr val="000099"/>
                </a:solidFill>
                <a:latin typeface="Comic Sans MS" pitchFamily="66" charset="0"/>
              </a:rPr>
            </a:br>
            <a:r>
              <a:rPr lang="tr-TR" altLang="tr-TR" sz="2400" dirty="0">
                <a:solidFill>
                  <a:srgbClr val="000099"/>
                </a:solidFill>
                <a:latin typeface="Comic Sans MS" pitchFamily="66" charset="0"/>
              </a:rPr>
              <a:t>(Süreç Odaklı-Tamamlayıcı Yöntemler)</a:t>
            </a:r>
            <a:br>
              <a:rPr lang="tr-TR" altLang="tr-TR" sz="2400" dirty="0">
                <a:solidFill>
                  <a:srgbClr val="000099"/>
                </a:solidFill>
                <a:latin typeface="Comic Sans MS" pitchFamily="66" charset="0"/>
              </a:rPr>
            </a:br>
            <a:endParaRPr lang="tr-TR" altLang="tr-TR" sz="2400" dirty="0">
              <a:solidFill>
                <a:srgbClr val="000099"/>
              </a:solidFill>
              <a:latin typeface="Comic Sans MS" pitchFamily="66" charset="0"/>
            </a:endParaRPr>
          </a:p>
        </p:txBody>
      </p:sp>
      <p:sp>
        <p:nvSpPr>
          <p:cNvPr id="5" name="Alt Başlık 2"/>
          <p:cNvSpPr txBox="1">
            <a:spLocks noGrp="1"/>
          </p:cNvSpPr>
          <p:nvPr>
            <p:ph type="subTitle" idx="1"/>
          </p:nvPr>
        </p:nvSpPr>
        <p:spPr>
          <a:xfrm>
            <a:off x="755576" y="4077072"/>
            <a:ext cx="7772400" cy="1199704"/>
          </a:xfrm>
          <a:prstGeom prst="rect">
            <a:avLst/>
          </a:prstGeom>
        </p:spPr>
        <p:txBody>
          <a:bodyPr>
            <a:normAutofit fontScale="70000" lnSpcReduction="20000"/>
          </a:bodyPr>
          <a:lstStyle>
            <a:lvl1pPr marL="0" indent="0" algn="ctr" rtl="0" eaLnBrk="1" latinLnBrk="0" hangingPunct="1">
              <a:spcBef>
                <a:spcPts val="580"/>
              </a:spcBef>
              <a:buClr>
                <a:schemeClr val="accent1"/>
              </a:buClr>
              <a:buSzPct val="85000"/>
              <a:buFont typeface="Wingdings 2"/>
              <a:buNone/>
              <a:defRPr kumimoji="0" sz="2600" kern="1200">
                <a:solidFill>
                  <a:schemeClr val="tx2"/>
                </a:solidFill>
                <a:latin typeface="+mn-lt"/>
                <a:ea typeface="+mn-ea"/>
                <a:cs typeface="+mn-cs"/>
              </a:defRPr>
            </a:lvl1pPr>
            <a:lvl2pPr marL="457200" indent="0" algn="ctr" rtl="0" eaLnBrk="1" latinLnBrk="0" hangingPunct="1">
              <a:spcBef>
                <a:spcPts val="370"/>
              </a:spcBef>
              <a:buClr>
                <a:schemeClr val="accent2"/>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ts val="370"/>
              </a:spcBef>
              <a:buClr>
                <a:schemeClr val="accent1">
                  <a:tint val="60000"/>
                </a:schemeClr>
              </a:buClr>
              <a:buSzPct val="85000"/>
              <a:buFont typeface="Wingdings 2"/>
              <a:buNone/>
              <a:defRPr kumimoji="0" sz="2000" kern="1200">
                <a:solidFill>
                  <a:schemeClr val="tx1"/>
                </a:solidFill>
                <a:latin typeface="+mn-lt"/>
                <a:ea typeface="+mn-ea"/>
                <a:cs typeface="+mn-cs"/>
              </a:defRPr>
            </a:lvl3pPr>
            <a:lvl4pPr marL="1371600" indent="0" algn="ctr" rtl="0" eaLnBrk="1" latinLnBrk="0" hangingPunct="1">
              <a:spcBef>
                <a:spcPts val="370"/>
              </a:spcBef>
              <a:buClr>
                <a:schemeClr val="accent3"/>
              </a:buClr>
              <a:buSzPct val="80000"/>
              <a:buFont typeface="Wingdings 2"/>
              <a:buNone/>
              <a:defRPr kumimoji="0" sz="2000" kern="1200">
                <a:solidFill>
                  <a:schemeClr val="tx1"/>
                </a:solidFill>
                <a:latin typeface="+mn-lt"/>
                <a:ea typeface="+mn-ea"/>
                <a:cs typeface="+mn-cs"/>
              </a:defRPr>
            </a:lvl4pPr>
            <a:lvl5pPr marL="1828800" indent="0" algn="ctr" rtl="0" eaLnBrk="1" latinLnBrk="0" hangingPunct="1">
              <a:spcBef>
                <a:spcPts val="370"/>
              </a:spcBef>
              <a:buClr>
                <a:schemeClr val="accent3"/>
              </a:buClr>
              <a:buFontTx/>
              <a:buNone/>
              <a:defRPr kumimoji="0" sz="2000" kern="1200">
                <a:solidFill>
                  <a:schemeClr val="tx1"/>
                </a:solidFill>
                <a:latin typeface="+mn-lt"/>
                <a:ea typeface="+mn-ea"/>
                <a:cs typeface="+mn-cs"/>
              </a:defRPr>
            </a:lvl5pPr>
            <a:lvl6pPr marL="2286000" indent="0" algn="ctr" rtl="0" eaLnBrk="1" latinLnBrk="0" hangingPunct="1">
              <a:spcBef>
                <a:spcPts val="370"/>
              </a:spcBef>
              <a:buClr>
                <a:schemeClr val="accent3"/>
              </a:buClr>
              <a:buNone/>
              <a:defRPr kumimoji="0" sz="1800" kern="1200" baseline="0">
                <a:solidFill>
                  <a:schemeClr val="tx1"/>
                </a:solidFill>
                <a:latin typeface="+mn-lt"/>
                <a:ea typeface="+mn-ea"/>
                <a:cs typeface="+mn-cs"/>
              </a:defRPr>
            </a:lvl6pPr>
            <a:lvl7pPr marL="2743200" indent="0" algn="ctr" rtl="0" eaLnBrk="1" latinLnBrk="0" hangingPunct="1">
              <a:spcBef>
                <a:spcPts val="370"/>
              </a:spcBef>
              <a:buClr>
                <a:schemeClr val="accent2"/>
              </a:buClr>
              <a:buNone/>
              <a:defRPr kumimoji="0" sz="1800" kern="1200">
                <a:solidFill>
                  <a:schemeClr val="tx1"/>
                </a:solidFill>
                <a:latin typeface="+mn-lt"/>
                <a:ea typeface="+mn-ea"/>
                <a:cs typeface="+mn-cs"/>
              </a:defRPr>
            </a:lvl7pPr>
            <a:lvl8pPr marL="3200400" indent="0" algn="ctr" rtl="0" eaLnBrk="1" latinLnBrk="0" hangingPunct="1">
              <a:spcBef>
                <a:spcPts val="370"/>
              </a:spcBef>
              <a:buClr>
                <a:schemeClr val="accent1">
                  <a:tint val="60000"/>
                </a:schemeClr>
              </a:buClr>
              <a:buNone/>
              <a:defRPr kumimoji="0" sz="1800" kern="1200">
                <a:solidFill>
                  <a:schemeClr val="tx1"/>
                </a:solidFill>
                <a:latin typeface="+mn-lt"/>
                <a:ea typeface="+mn-ea"/>
                <a:cs typeface="+mn-cs"/>
              </a:defRPr>
            </a:lvl8pPr>
            <a:lvl9pPr marL="3657600" indent="0" algn="ctr" rtl="0" eaLnBrk="1" latinLnBrk="0" hangingPunct="1">
              <a:spcBef>
                <a:spcPts val="370"/>
              </a:spcBef>
              <a:buClr>
                <a:schemeClr val="accent2">
                  <a:tint val="60000"/>
                </a:schemeClr>
              </a:buClr>
              <a:buNone/>
              <a:defRPr kumimoji="0" sz="1800" kern="1200">
                <a:solidFill>
                  <a:schemeClr val="tx1"/>
                </a:solidFill>
                <a:latin typeface="+mn-lt"/>
                <a:ea typeface="+mn-ea"/>
                <a:cs typeface="+mn-cs"/>
              </a:defRPr>
            </a:lvl9pPr>
          </a:lstStyle>
          <a:p>
            <a:r>
              <a:rPr lang="tr-TR" sz="2400" b="1" dirty="0">
                <a:solidFill>
                  <a:schemeClr val="tx1"/>
                </a:solidFill>
                <a:latin typeface="Gabriola" pitchFamily="82" charset="0"/>
                <a:cs typeface="Arial" pitchFamily="34" charset="0"/>
              </a:rPr>
              <a:t>Ondokuz Mayıs Üniversitesi </a:t>
            </a:r>
          </a:p>
          <a:p>
            <a:r>
              <a:rPr lang="tr-TR" sz="2400" b="1" dirty="0">
                <a:solidFill>
                  <a:schemeClr val="tx1"/>
                </a:solidFill>
                <a:latin typeface="Gabriola" pitchFamily="82" charset="0"/>
                <a:cs typeface="Arial" pitchFamily="34" charset="0"/>
              </a:rPr>
              <a:t>Eğitimde Ölçme ve Değerlendirme Anabilim Dalı</a:t>
            </a:r>
          </a:p>
          <a:p>
            <a:r>
              <a:rPr lang="tr-TR" sz="2400" b="1" dirty="0">
                <a:latin typeface="Gabriola" pitchFamily="82" charset="0"/>
                <a:cs typeface="Arial" pitchFamily="34" charset="0"/>
              </a:rPr>
              <a:t>Dr. </a:t>
            </a:r>
            <a:r>
              <a:rPr lang="tr-TR" sz="2400" b="1" dirty="0" err="1">
                <a:latin typeface="Gabriola" pitchFamily="82" charset="0"/>
                <a:cs typeface="Arial" pitchFamily="34" charset="0"/>
              </a:rPr>
              <a:t>Öğr</a:t>
            </a:r>
            <a:r>
              <a:rPr lang="tr-TR" sz="2400" b="1" dirty="0">
                <a:latin typeface="Gabriola" pitchFamily="82" charset="0"/>
                <a:cs typeface="Arial" pitchFamily="34" charset="0"/>
              </a:rPr>
              <a:t>. Üyesi Selda ÖRS ÖZDİL</a:t>
            </a:r>
            <a:endParaRPr lang="tr-TR" sz="2400" b="1" dirty="0"/>
          </a:p>
          <a:p>
            <a:r>
              <a:rPr lang="tr-TR" sz="2400" b="1" dirty="0">
                <a:solidFill>
                  <a:schemeClr val="tx1"/>
                </a:solidFill>
                <a:latin typeface="Gabriola" pitchFamily="82" charset="0"/>
                <a:cs typeface="Arial" pitchFamily="34" charset="0"/>
              </a:rPr>
              <a:t> </a:t>
            </a:r>
          </a:p>
          <a:p>
            <a:endParaRPr lang="tr-TR" sz="3300" b="1" dirty="0">
              <a:solidFill>
                <a:schemeClr val="tx1"/>
              </a:solidFill>
              <a:latin typeface="Gabriola" pitchFamily="82" charset="0"/>
              <a:cs typeface="Arial" pitchFamily="34" charset="0"/>
            </a:endParaRPr>
          </a:p>
        </p:txBody>
      </p:sp>
    </p:spTree>
    <p:extLst>
      <p:ext uri="{BB962C8B-B14F-4D97-AF65-F5344CB8AC3E}">
        <p14:creationId xmlns:p14="http://schemas.microsoft.com/office/powerpoint/2010/main" val="4236554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3C54DAF1-A786-4C86-99BB-45E3356551A9}"/>
              </a:ext>
            </a:extLst>
          </p:cNvPr>
          <p:cNvSpPr>
            <a:spLocks noGrp="1"/>
          </p:cNvSpPr>
          <p:nvPr>
            <p:ph type="title"/>
          </p:nvPr>
        </p:nvSpPr>
        <p:spPr>
          <a:xfrm>
            <a:off x="323528" y="692696"/>
            <a:ext cx="8229600" cy="1143000"/>
          </a:xfrm>
        </p:spPr>
        <p:txBody>
          <a:bodyPr/>
          <a:lstStyle/>
          <a:p>
            <a:pPr>
              <a:defRPr/>
            </a:pPr>
            <a:r>
              <a:rPr lang="tr-TR" sz="3600" dirty="0">
                <a:solidFill>
                  <a:srgbClr val="C00000"/>
                </a:solidFill>
              </a:rPr>
              <a:t>KAYNAKLAR</a:t>
            </a:r>
          </a:p>
        </p:txBody>
      </p:sp>
      <p:sp>
        <p:nvSpPr>
          <p:cNvPr id="267267" name="Slayt Numarası Yer Tutucusu 4">
            <a:extLst>
              <a:ext uri="{FF2B5EF4-FFF2-40B4-BE49-F238E27FC236}">
                <a16:creationId xmlns:a16="http://schemas.microsoft.com/office/drawing/2014/main" id="{DB8D4AB3-AE17-46A0-AB2E-246690A6DE7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Tx/>
              <a:buNone/>
            </a:pPr>
            <a:fld id="{CD1113C5-0D05-40D7-AF81-30E8ADD50842}" type="slidenum">
              <a:rPr lang="tr-TR" altLang="tr-TR" sz="1000"/>
              <a:pPr>
                <a:spcBef>
                  <a:spcPct val="0"/>
                </a:spcBef>
                <a:buClrTx/>
                <a:buSzTx/>
                <a:buFontTx/>
                <a:buNone/>
              </a:pPr>
              <a:t>2</a:t>
            </a:fld>
            <a:endParaRPr lang="tr-TR" altLang="tr-TR" sz="1000"/>
          </a:p>
        </p:txBody>
      </p:sp>
      <p:sp>
        <p:nvSpPr>
          <p:cNvPr id="267268" name="İçerik Yer Tutucusu 6">
            <a:extLst>
              <a:ext uri="{FF2B5EF4-FFF2-40B4-BE49-F238E27FC236}">
                <a16:creationId xmlns:a16="http://schemas.microsoft.com/office/drawing/2014/main" id="{9A5337F1-C03B-44DD-870A-4481FBB00978}"/>
              </a:ext>
            </a:extLst>
          </p:cNvPr>
          <p:cNvSpPr>
            <a:spLocks noGrp="1"/>
          </p:cNvSpPr>
          <p:nvPr>
            <p:ph idx="1"/>
          </p:nvPr>
        </p:nvSpPr>
        <p:spPr>
          <a:xfrm>
            <a:off x="468313" y="1844675"/>
            <a:ext cx="8229600" cy="2627313"/>
          </a:xfrm>
        </p:spPr>
        <p:txBody>
          <a:bodyPr>
            <a:spAutoFit/>
          </a:bodyPr>
          <a:lstStyle/>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Atılgan, H., Kan, A. &amp; Doğan, N. (2009).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Eğitimde ölçme ve değerlendirme</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Ankara: Anı Yayıncılık.</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Çıkrıkçı Demirtaşlı, N. (Ed.) (2012).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Eğitimde ölçme ve değerlendirme</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Ankara: Edge Akademi.</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Güler, N. (2011).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Eğitimde ölçme ve değerlendirme. </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Ankara: Pegem Akademi.</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Özçelik, D. A. (2010).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Ölçme ve değerlendirme</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Ankara: Pegem Akademi.</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Tan, Ş. (2011).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Öğretimde ölçme ve değerlendirme: KPSS el kitabı</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Ankara: Pegem Akademi.</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Tekin, H. (1991).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Eğitimde ölçme ve değerlendirme</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Ankara: Yargı Yayınevi.</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Turgut, M. F. &amp; Baykul, Y. (2012).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Eğitimde ölçme ve değerlendirme</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Ankara: Pegem Akademi.</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ChangeArrowheads="1"/>
          </p:cNvSpPr>
          <p:nvPr/>
        </p:nvSpPr>
        <p:spPr bwMode="auto">
          <a:xfrm>
            <a:off x="611188" y="1341438"/>
            <a:ext cx="7632700" cy="309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eaLnBrk="1" hangingPunct="1">
              <a:lnSpc>
                <a:spcPct val="120000"/>
              </a:lnSpc>
            </a:pPr>
            <a:r>
              <a:rPr lang="tr-TR" altLang="tr-TR" sz="3200" b="1" dirty="0">
                <a:solidFill>
                  <a:srgbClr val="C00000"/>
                </a:solidFill>
                <a:latin typeface="Comic Sans MS" pitchFamily="66" charset="0"/>
              </a:rPr>
              <a:t>Okul öğrenmelerini</a:t>
            </a:r>
            <a:br>
              <a:rPr lang="tr-TR" altLang="tr-TR" sz="3200" b="1" dirty="0">
                <a:solidFill>
                  <a:srgbClr val="C00000"/>
                </a:solidFill>
                <a:latin typeface="Comic Sans MS" pitchFamily="66" charset="0"/>
              </a:rPr>
            </a:br>
            <a:r>
              <a:rPr lang="tr-TR" altLang="tr-TR" sz="3200" b="1" dirty="0">
                <a:solidFill>
                  <a:srgbClr val="C00000"/>
                </a:solidFill>
                <a:latin typeface="Comic Sans MS" pitchFamily="66" charset="0"/>
              </a:rPr>
              <a:t>ölçme ve değerlendirmede </a:t>
            </a:r>
            <a:br>
              <a:rPr lang="tr-TR" altLang="tr-TR" sz="3200" b="1" dirty="0">
                <a:solidFill>
                  <a:srgbClr val="C00000"/>
                </a:solidFill>
                <a:latin typeface="Comic Sans MS" pitchFamily="66" charset="0"/>
              </a:rPr>
            </a:br>
            <a:r>
              <a:rPr lang="tr-TR" altLang="tr-TR" sz="3200" b="1" dirty="0">
                <a:solidFill>
                  <a:srgbClr val="C00000"/>
                </a:solidFill>
                <a:latin typeface="Comic Sans MS" pitchFamily="66" charset="0"/>
              </a:rPr>
              <a:t>hangi yöntemler kullanılır?</a:t>
            </a:r>
            <a:br>
              <a:rPr lang="tr-TR" altLang="tr-TR" sz="3200" b="1" dirty="0">
                <a:solidFill>
                  <a:srgbClr val="C00000"/>
                </a:solidFill>
                <a:latin typeface="Comic Sans MS" pitchFamily="66" charset="0"/>
              </a:rPr>
            </a:br>
            <a:endParaRPr lang="tr-TR" altLang="tr-TR" sz="2800" b="1" dirty="0">
              <a:solidFill>
                <a:srgbClr val="C00000"/>
              </a:solidFill>
              <a:latin typeface="Comic Sans MS" pitchFamily="66" charset="0"/>
            </a:endParaRPr>
          </a:p>
        </p:txBody>
      </p:sp>
    </p:spTree>
    <p:extLst>
      <p:ext uri="{BB962C8B-B14F-4D97-AF65-F5344CB8AC3E}">
        <p14:creationId xmlns:p14="http://schemas.microsoft.com/office/powerpoint/2010/main" val="3533806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p:cNvSpPr>
            <a:spLocks noGrp="1" noChangeArrowheads="1"/>
          </p:cNvSpPr>
          <p:nvPr>
            <p:ph type="body" idx="1"/>
          </p:nvPr>
        </p:nvSpPr>
        <p:spPr>
          <a:xfrm>
            <a:off x="4067175" y="4724400"/>
            <a:ext cx="4105275" cy="1081088"/>
          </a:xfrm>
        </p:spPr>
        <p:txBody>
          <a:bodyPr/>
          <a:lstStyle/>
          <a:p>
            <a:pPr marL="0" indent="0" eaLnBrk="1" hangingPunct="1">
              <a:buSzTx/>
              <a:buFont typeface="Wingdings" pitchFamily="2" charset="2"/>
              <a:buNone/>
            </a:pPr>
            <a:r>
              <a:rPr lang="tr-TR" altLang="tr-TR" sz="3200" b="1">
                <a:solidFill>
                  <a:srgbClr val="000099"/>
                </a:solidFill>
                <a:latin typeface="Comic Sans MS" pitchFamily="66" charset="0"/>
              </a:rPr>
              <a:t>Klasik yöntemleri</a:t>
            </a:r>
            <a:br>
              <a:rPr lang="tr-TR" altLang="tr-TR" sz="2400" b="1">
                <a:solidFill>
                  <a:srgbClr val="000099"/>
                </a:solidFill>
                <a:latin typeface="Comic Sans MS" pitchFamily="66" charset="0"/>
              </a:rPr>
            </a:br>
            <a:r>
              <a:rPr lang="tr-TR" altLang="tr-TR" sz="2400" b="1">
                <a:solidFill>
                  <a:schemeClr val="tx2"/>
                </a:solidFill>
                <a:latin typeface="Comic Sans MS" pitchFamily="66" charset="0"/>
              </a:rPr>
              <a:t>(kağıt-kalem testleri)</a:t>
            </a:r>
          </a:p>
        </p:txBody>
      </p:sp>
      <p:sp>
        <p:nvSpPr>
          <p:cNvPr id="9222" name="Rectangle 3"/>
          <p:cNvSpPr>
            <a:spLocks noChangeArrowheads="1"/>
          </p:cNvSpPr>
          <p:nvPr/>
        </p:nvSpPr>
        <p:spPr bwMode="auto">
          <a:xfrm>
            <a:off x="468313" y="1773238"/>
            <a:ext cx="331152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chemeClr val="tx2"/>
              </a:buClr>
              <a:buSzPct val="70000"/>
              <a:buFont typeface="Wingdings" pitchFamily="2" charset="2"/>
              <a:buNone/>
            </a:pPr>
            <a:r>
              <a:rPr lang="tr-TR" altLang="tr-TR" sz="3200" b="1">
                <a:solidFill>
                  <a:schemeClr val="tx2"/>
                </a:solidFill>
                <a:latin typeface="Comic Sans MS" pitchFamily="66" charset="0"/>
              </a:rPr>
              <a:t>Odak</a:t>
            </a:r>
            <a:endParaRPr lang="tr-TR" altLang="tr-TR" sz="2800" b="1">
              <a:solidFill>
                <a:srgbClr val="FA3000"/>
              </a:solidFill>
              <a:latin typeface="Comic Sans MS" pitchFamily="66" charset="0"/>
            </a:endParaRPr>
          </a:p>
        </p:txBody>
      </p:sp>
      <p:grpSp>
        <p:nvGrpSpPr>
          <p:cNvPr id="9223" name="Group 14"/>
          <p:cNvGrpSpPr>
            <a:grpSpLocks/>
          </p:cNvGrpSpPr>
          <p:nvPr/>
        </p:nvGrpSpPr>
        <p:grpSpPr bwMode="auto">
          <a:xfrm>
            <a:off x="468313" y="2565400"/>
            <a:ext cx="3311525" cy="3025775"/>
            <a:chOff x="340" y="1207"/>
            <a:chExt cx="2086" cy="1906"/>
          </a:xfrm>
        </p:grpSpPr>
        <p:sp>
          <p:nvSpPr>
            <p:cNvPr id="9227" name="Rectangle 4"/>
            <p:cNvSpPr>
              <a:spLocks noChangeArrowheads="1"/>
            </p:cNvSpPr>
            <p:nvPr/>
          </p:nvSpPr>
          <p:spPr bwMode="auto">
            <a:xfrm>
              <a:off x="340" y="1207"/>
              <a:ext cx="1225"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0850" indent="-450850" eaLnBrk="1" hangingPunct="1">
                <a:spcBef>
                  <a:spcPct val="20000"/>
                </a:spcBef>
                <a:buClr>
                  <a:schemeClr val="tx2"/>
                </a:buClr>
                <a:buFont typeface="Wingdings" pitchFamily="2" charset="2"/>
                <a:buNone/>
              </a:pPr>
              <a:r>
                <a:rPr lang="tr-TR" altLang="tr-TR" sz="3200" b="1" u="sng">
                  <a:solidFill>
                    <a:schemeClr val="tx2"/>
                  </a:solidFill>
                  <a:latin typeface="Comic Sans MS" pitchFamily="66" charset="0"/>
                </a:rPr>
                <a:t>Süreç</a:t>
              </a:r>
              <a:endParaRPr lang="tr-TR" altLang="tr-TR" sz="3200" b="1">
                <a:solidFill>
                  <a:schemeClr val="tx2"/>
                </a:solidFill>
                <a:latin typeface="Comic Sans MS" pitchFamily="66" charset="0"/>
              </a:endParaRPr>
            </a:p>
          </p:txBody>
        </p:sp>
        <p:sp>
          <p:nvSpPr>
            <p:cNvPr id="9228" name="Rectangle 5"/>
            <p:cNvSpPr>
              <a:spLocks noChangeArrowheads="1"/>
            </p:cNvSpPr>
            <p:nvPr/>
          </p:nvSpPr>
          <p:spPr bwMode="auto">
            <a:xfrm>
              <a:off x="340" y="2568"/>
              <a:ext cx="1271" cy="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chemeClr val="tx2"/>
                </a:buClr>
                <a:buFont typeface="Wingdings" pitchFamily="2" charset="2"/>
                <a:buNone/>
              </a:pPr>
              <a:r>
                <a:rPr lang="tr-TR" altLang="tr-TR" sz="3200" b="1" u="sng">
                  <a:solidFill>
                    <a:schemeClr val="tx2"/>
                  </a:solidFill>
                  <a:latin typeface="Comic Sans MS" pitchFamily="66" charset="0"/>
                </a:rPr>
                <a:t>Ürün</a:t>
              </a:r>
              <a:br>
                <a:rPr lang="tr-TR" altLang="tr-TR" sz="3200" b="1">
                  <a:solidFill>
                    <a:srgbClr val="FA3000"/>
                  </a:solidFill>
                  <a:latin typeface="Comic Sans MS" pitchFamily="66" charset="0"/>
                </a:rPr>
              </a:br>
              <a:endParaRPr lang="tr-TR" altLang="tr-TR" sz="3200" b="1">
                <a:solidFill>
                  <a:srgbClr val="FA3000"/>
                </a:solidFill>
                <a:latin typeface="Comic Sans MS" pitchFamily="66" charset="0"/>
              </a:endParaRPr>
            </a:p>
          </p:txBody>
        </p:sp>
        <p:sp>
          <p:nvSpPr>
            <p:cNvPr id="9229" name="AutoShape 6"/>
            <p:cNvSpPr>
              <a:spLocks noChangeArrowheads="1"/>
            </p:cNvSpPr>
            <p:nvPr/>
          </p:nvSpPr>
          <p:spPr bwMode="auto">
            <a:xfrm>
              <a:off x="1383" y="1253"/>
              <a:ext cx="953" cy="363"/>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7 w 21600"/>
                <a:gd name="T13" fmla="*/ 5415 h 21600"/>
                <a:gd name="T14" fmla="*/ 18903 w 21600"/>
                <a:gd name="T15" fmla="*/ 1618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230" name="AutoShape 7"/>
            <p:cNvSpPr>
              <a:spLocks noChangeArrowheads="1"/>
            </p:cNvSpPr>
            <p:nvPr/>
          </p:nvSpPr>
          <p:spPr bwMode="auto">
            <a:xfrm>
              <a:off x="1383" y="2614"/>
              <a:ext cx="1043" cy="363"/>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6 w 21600"/>
                <a:gd name="T13" fmla="*/ 5415 h 21600"/>
                <a:gd name="T14" fmla="*/ 18908 w 21600"/>
                <a:gd name="T15" fmla="*/ 1618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
        <p:nvSpPr>
          <p:cNvPr id="9224" name="Rectangle 8"/>
          <p:cNvSpPr>
            <a:spLocks noChangeArrowheads="1"/>
          </p:cNvSpPr>
          <p:nvPr/>
        </p:nvSpPr>
        <p:spPr bwMode="auto">
          <a:xfrm>
            <a:off x="4140200" y="1773238"/>
            <a:ext cx="309562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chemeClr val="tx2"/>
              </a:buClr>
              <a:buSzPct val="70000"/>
              <a:buFont typeface="Wingdings" pitchFamily="2" charset="2"/>
              <a:buNone/>
            </a:pPr>
            <a:r>
              <a:rPr lang="tr-TR" altLang="tr-TR" sz="3200" b="1">
                <a:solidFill>
                  <a:srgbClr val="000099"/>
                </a:solidFill>
                <a:latin typeface="Comic Sans MS" pitchFamily="66" charset="0"/>
              </a:rPr>
              <a:t>Yöntem </a:t>
            </a:r>
          </a:p>
        </p:txBody>
      </p:sp>
      <p:sp>
        <p:nvSpPr>
          <p:cNvPr id="9225" name="Rectangle 9"/>
          <p:cNvSpPr>
            <a:spLocks noChangeArrowheads="1"/>
          </p:cNvSpPr>
          <p:nvPr/>
        </p:nvSpPr>
        <p:spPr bwMode="auto">
          <a:xfrm>
            <a:off x="4067175" y="2492375"/>
            <a:ext cx="4608513" cy="165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chemeClr val="tx2"/>
              </a:buClr>
              <a:buFont typeface="Wingdings" pitchFamily="2" charset="2"/>
              <a:buNone/>
            </a:pPr>
            <a:r>
              <a:rPr lang="tr-TR" altLang="tr-TR" sz="2800" b="1" dirty="0">
                <a:solidFill>
                  <a:srgbClr val="000099"/>
                </a:solidFill>
                <a:latin typeface="Comic Sans MS" pitchFamily="66" charset="0"/>
              </a:rPr>
              <a:t>Yeni değerlendirme  yöntemleri </a:t>
            </a:r>
            <a:r>
              <a:rPr lang="tr-TR" altLang="tr-TR" sz="2400" b="1" dirty="0">
                <a:solidFill>
                  <a:schemeClr val="tx2"/>
                </a:solidFill>
                <a:latin typeface="Comic Sans MS" pitchFamily="66" charset="0"/>
              </a:rPr>
              <a:t>(klasik ölçme ve değerlendirme yöntemleri dışında kalan yöntemler)</a:t>
            </a:r>
          </a:p>
        </p:txBody>
      </p:sp>
      <p:sp>
        <p:nvSpPr>
          <p:cNvPr id="9226" name="Rectangle 15"/>
          <p:cNvSpPr>
            <a:spLocks noChangeArrowheads="1"/>
          </p:cNvSpPr>
          <p:nvPr/>
        </p:nvSpPr>
        <p:spPr bwMode="auto">
          <a:xfrm>
            <a:off x="1692275" y="549275"/>
            <a:ext cx="42481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chemeClr val="tx2"/>
              </a:buClr>
              <a:buSzPct val="70000"/>
              <a:buFont typeface="Wingdings" pitchFamily="2" charset="2"/>
              <a:buNone/>
            </a:pPr>
            <a:r>
              <a:rPr lang="tr-TR" altLang="tr-TR" sz="3600" b="1">
                <a:solidFill>
                  <a:srgbClr val="000099"/>
                </a:solidFill>
                <a:latin typeface="Comic Sans MS" pitchFamily="66" charset="0"/>
              </a:rPr>
              <a:t>Ölçmede odak</a:t>
            </a:r>
          </a:p>
        </p:txBody>
      </p:sp>
    </p:spTree>
    <p:extLst>
      <p:ext uri="{BB962C8B-B14F-4D97-AF65-F5344CB8AC3E}">
        <p14:creationId xmlns:p14="http://schemas.microsoft.com/office/powerpoint/2010/main" val="31556199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Picture 2" descr="q4vqk2qc[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195513" y="333375"/>
            <a:ext cx="4103687"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Rectangle 3"/>
          <p:cNvSpPr>
            <a:spLocks noChangeArrowheads="1"/>
          </p:cNvSpPr>
          <p:nvPr/>
        </p:nvSpPr>
        <p:spPr bwMode="auto">
          <a:xfrm>
            <a:off x="971550" y="3716338"/>
            <a:ext cx="7559675" cy="216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eaLnBrk="1" hangingPunct="1">
              <a:lnSpc>
                <a:spcPct val="120000"/>
              </a:lnSpc>
            </a:pPr>
            <a:r>
              <a:rPr lang="tr-TR" altLang="tr-TR" sz="2800" b="1" u="sng">
                <a:solidFill>
                  <a:srgbClr val="000099"/>
                </a:solidFill>
                <a:latin typeface="Comic Sans MS" pitchFamily="66" charset="0"/>
              </a:rPr>
              <a:t>Kağıt-kalem testleri,</a:t>
            </a:r>
            <a:br>
              <a:rPr lang="tr-TR" altLang="tr-TR" sz="2800" b="1">
                <a:solidFill>
                  <a:srgbClr val="000099"/>
                </a:solidFill>
                <a:latin typeface="Comic Sans MS" pitchFamily="66" charset="0"/>
              </a:rPr>
            </a:br>
            <a:r>
              <a:rPr lang="tr-TR" altLang="tr-TR" sz="2800" b="1">
                <a:solidFill>
                  <a:srgbClr val="000099"/>
                </a:solidFill>
                <a:latin typeface="Comic Sans MS" pitchFamily="66" charset="0"/>
              </a:rPr>
              <a:t>değerlendirmeyi öğrenme sürecinden bağımsızlaştırarak öğrenciyi teste </a:t>
            </a:r>
            <a:br>
              <a:rPr lang="tr-TR" altLang="tr-TR" sz="2800" b="1">
                <a:solidFill>
                  <a:srgbClr val="000099"/>
                </a:solidFill>
                <a:latin typeface="Comic Sans MS" pitchFamily="66" charset="0"/>
              </a:rPr>
            </a:br>
            <a:r>
              <a:rPr lang="tr-TR" altLang="tr-TR" sz="2800" b="1">
                <a:solidFill>
                  <a:srgbClr val="000099"/>
                </a:solidFill>
                <a:latin typeface="Comic Sans MS" pitchFamily="66" charset="0"/>
              </a:rPr>
              <a:t>hazırlayan bir süreç olarak görür.</a:t>
            </a:r>
            <a:endParaRPr lang="tr-TR" altLang="tr-TR" sz="2400" b="1">
              <a:solidFill>
                <a:srgbClr val="000099"/>
              </a:solidFill>
              <a:latin typeface="Comic Sans MS" pitchFamily="66" charset="0"/>
            </a:endParaRPr>
          </a:p>
        </p:txBody>
      </p:sp>
    </p:spTree>
    <p:extLst>
      <p:ext uri="{BB962C8B-B14F-4D97-AF65-F5344CB8AC3E}">
        <p14:creationId xmlns:p14="http://schemas.microsoft.com/office/powerpoint/2010/main" val="2563965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ext Box 16"/>
          <p:cNvSpPr txBox="1">
            <a:spLocks noChangeArrowheads="1"/>
          </p:cNvSpPr>
          <p:nvPr/>
        </p:nvSpPr>
        <p:spPr bwMode="auto">
          <a:xfrm>
            <a:off x="468313" y="333375"/>
            <a:ext cx="6983412" cy="719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3000">
                <a:solidFill>
                  <a:schemeClr val="tx1"/>
                </a:solidFill>
                <a:latin typeface="Arial" charset="0"/>
              </a:defRPr>
            </a:lvl1pPr>
            <a:lvl2pPr marL="742950" indent="-285750">
              <a:defRPr sz="2600">
                <a:solidFill>
                  <a:schemeClr val="tx1"/>
                </a:solidFill>
                <a:latin typeface="Arial" charset="0"/>
              </a:defRPr>
            </a:lvl2pPr>
            <a:lvl3pPr marL="1143000" indent="-228600">
              <a:defRPr sz="23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hangingPunct="0">
              <a:defRPr sz="2000">
                <a:solidFill>
                  <a:schemeClr val="tx1"/>
                </a:solidFill>
                <a:latin typeface="Arial" charset="0"/>
              </a:defRPr>
            </a:lvl6pPr>
            <a:lvl7pPr marL="2971800" indent="-228600" eaLnBrk="0" hangingPunct="0">
              <a:defRPr sz="2000">
                <a:solidFill>
                  <a:schemeClr val="tx1"/>
                </a:solidFill>
                <a:latin typeface="Arial" charset="0"/>
              </a:defRPr>
            </a:lvl7pPr>
            <a:lvl8pPr marL="3429000" indent="-228600" eaLnBrk="0" hangingPunct="0">
              <a:defRPr sz="2000">
                <a:solidFill>
                  <a:schemeClr val="tx1"/>
                </a:solidFill>
                <a:latin typeface="Arial" charset="0"/>
              </a:defRPr>
            </a:lvl8pPr>
            <a:lvl9pPr marL="3886200" indent="-228600" eaLnBrk="0" hangingPunct="0">
              <a:defRPr sz="2000">
                <a:solidFill>
                  <a:schemeClr val="tx1"/>
                </a:solidFill>
                <a:latin typeface="Arial" charset="0"/>
              </a:defRPr>
            </a:lvl9pPr>
          </a:lstStyle>
          <a:p>
            <a:pPr eaLnBrk="1" hangingPunct="1"/>
            <a:r>
              <a:rPr lang="tr-TR" altLang="tr-TR" sz="2800" b="1">
                <a:solidFill>
                  <a:srgbClr val="000080"/>
                </a:solidFill>
                <a:latin typeface="Comic Sans MS" pitchFamily="66" charset="0"/>
              </a:rPr>
              <a:t>Neden yeni değerlendirme yöntemleri? </a:t>
            </a:r>
            <a:endParaRPr lang="tr-TR" altLang="tr-TR" sz="2800" b="1">
              <a:latin typeface="Comic Sans MS" pitchFamily="66" charset="0"/>
            </a:endParaRPr>
          </a:p>
        </p:txBody>
      </p:sp>
      <p:grpSp>
        <p:nvGrpSpPr>
          <p:cNvPr id="13318" name="Group 36"/>
          <p:cNvGrpSpPr>
            <a:grpSpLocks/>
          </p:cNvGrpSpPr>
          <p:nvPr/>
        </p:nvGrpSpPr>
        <p:grpSpPr bwMode="auto">
          <a:xfrm>
            <a:off x="3563938" y="1700213"/>
            <a:ext cx="5329237" cy="2305050"/>
            <a:chOff x="521" y="1117"/>
            <a:chExt cx="4400" cy="2449"/>
          </a:xfrm>
        </p:grpSpPr>
        <p:sp>
          <p:nvSpPr>
            <p:cNvPr id="13326" name="Oval 33"/>
            <p:cNvSpPr>
              <a:spLocks noChangeArrowheads="1"/>
            </p:cNvSpPr>
            <p:nvPr/>
          </p:nvSpPr>
          <p:spPr bwMode="auto">
            <a:xfrm>
              <a:off x="521" y="1117"/>
              <a:ext cx="4400" cy="2449"/>
            </a:xfrm>
            <a:prstGeom prst="ellipse">
              <a:avLst/>
            </a:prstGeom>
            <a:solidFill>
              <a:schemeClr val="bg1"/>
            </a:solidFill>
            <a:ln w="25400" algn="ctr">
              <a:solidFill>
                <a:schemeClr val="tx1"/>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sp>
          <p:nvSpPr>
            <p:cNvPr id="13327" name="Oval 27"/>
            <p:cNvSpPr>
              <a:spLocks noChangeArrowheads="1"/>
            </p:cNvSpPr>
            <p:nvPr/>
          </p:nvSpPr>
          <p:spPr bwMode="auto">
            <a:xfrm>
              <a:off x="703" y="1797"/>
              <a:ext cx="1633" cy="998"/>
            </a:xfrm>
            <a:prstGeom prst="ellipse">
              <a:avLst/>
            </a:prstGeom>
            <a:solidFill>
              <a:srgbClr val="CCCCFF"/>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sp>
          <p:nvSpPr>
            <p:cNvPr id="13328" name="Oval 28"/>
            <p:cNvSpPr>
              <a:spLocks noChangeArrowheads="1"/>
            </p:cNvSpPr>
            <p:nvPr/>
          </p:nvSpPr>
          <p:spPr bwMode="auto">
            <a:xfrm>
              <a:off x="3107" y="1797"/>
              <a:ext cx="1633" cy="998"/>
            </a:xfrm>
            <a:prstGeom prst="ellipse">
              <a:avLst/>
            </a:prstGeom>
            <a:solidFill>
              <a:srgbClr val="CCCCFF"/>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sp>
          <p:nvSpPr>
            <p:cNvPr id="13329" name="Rectangle 29"/>
            <p:cNvSpPr>
              <a:spLocks noChangeArrowheads="1"/>
            </p:cNvSpPr>
            <p:nvPr/>
          </p:nvSpPr>
          <p:spPr bwMode="auto">
            <a:xfrm>
              <a:off x="839" y="2069"/>
              <a:ext cx="1269" cy="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eaLnBrk="1" hangingPunct="1"/>
              <a:r>
                <a:rPr lang="tr-TR" altLang="tr-TR" sz="1700" b="1">
                  <a:solidFill>
                    <a:srgbClr val="000099"/>
                  </a:solidFill>
                  <a:latin typeface="Comic Sans MS" pitchFamily="66" charset="0"/>
                </a:rPr>
                <a:t>Öğrenme</a:t>
              </a:r>
            </a:p>
          </p:txBody>
        </p:sp>
        <p:sp>
          <p:nvSpPr>
            <p:cNvPr id="13330" name="Rectangle 30"/>
            <p:cNvSpPr>
              <a:spLocks noChangeArrowheads="1"/>
            </p:cNvSpPr>
            <p:nvPr/>
          </p:nvSpPr>
          <p:spPr bwMode="auto">
            <a:xfrm>
              <a:off x="3198" y="2115"/>
              <a:ext cx="1451"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eaLnBrk="1" hangingPunct="1"/>
              <a:r>
                <a:rPr lang="tr-TR" altLang="tr-TR" sz="1700" b="1">
                  <a:solidFill>
                    <a:srgbClr val="000099"/>
                  </a:solidFill>
                  <a:latin typeface="Comic Sans MS" pitchFamily="66" charset="0"/>
                </a:rPr>
                <a:t>Değerlendirme </a:t>
              </a:r>
            </a:p>
          </p:txBody>
        </p:sp>
        <p:sp>
          <p:nvSpPr>
            <p:cNvPr id="13331" name="AutoShape 31"/>
            <p:cNvSpPr>
              <a:spLocks noChangeArrowheads="1"/>
            </p:cNvSpPr>
            <p:nvPr/>
          </p:nvSpPr>
          <p:spPr bwMode="auto">
            <a:xfrm>
              <a:off x="1972" y="1434"/>
              <a:ext cx="1769" cy="318"/>
            </a:xfrm>
            <a:prstGeom prst="curvedDownArrow">
              <a:avLst>
                <a:gd name="adj1" fmla="val 111258"/>
                <a:gd name="adj2" fmla="val 222516"/>
                <a:gd name="adj3" fmla="val 33333"/>
              </a:avLst>
            </a:prstGeom>
            <a:solidFill>
              <a:srgbClr val="FF0000"/>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sp>
          <p:nvSpPr>
            <p:cNvPr id="13332" name="AutoShape 32"/>
            <p:cNvSpPr>
              <a:spLocks noChangeArrowheads="1"/>
            </p:cNvSpPr>
            <p:nvPr/>
          </p:nvSpPr>
          <p:spPr bwMode="auto">
            <a:xfrm rot="10800000">
              <a:off x="1836" y="2795"/>
              <a:ext cx="1724" cy="318"/>
            </a:xfrm>
            <a:prstGeom prst="curvedDownArrow">
              <a:avLst>
                <a:gd name="adj1" fmla="val 108428"/>
                <a:gd name="adj2" fmla="val 216855"/>
                <a:gd name="adj3" fmla="val 33333"/>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grpSp>
      <p:sp>
        <p:nvSpPr>
          <p:cNvPr id="13319" name="Text Box 34"/>
          <p:cNvSpPr txBox="1">
            <a:spLocks noChangeArrowheads="1"/>
          </p:cNvSpPr>
          <p:nvPr/>
        </p:nvSpPr>
        <p:spPr bwMode="auto">
          <a:xfrm>
            <a:off x="468313" y="1125538"/>
            <a:ext cx="2735262" cy="237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3000">
                <a:solidFill>
                  <a:schemeClr val="tx1"/>
                </a:solidFill>
                <a:latin typeface="Arial" charset="0"/>
              </a:defRPr>
            </a:lvl1pPr>
            <a:lvl2pPr marL="742950" indent="-285750">
              <a:defRPr sz="2600">
                <a:solidFill>
                  <a:schemeClr val="tx1"/>
                </a:solidFill>
                <a:latin typeface="Arial" charset="0"/>
              </a:defRPr>
            </a:lvl2pPr>
            <a:lvl3pPr marL="1143000" indent="-228600">
              <a:defRPr sz="23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hangingPunct="0">
              <a:defRPr sz="2000">
                <a:solidFill>
                  <a:schemeClr val="tx1"/>
                </a:solidFill>
                <a:latin typeface="Arial" charset="0"/>
              </a:defRPr>
            </a:lvl6pPr>
            <a:lvl7pPr marL="2971800" indent="-228600" eaLnBrk="0" hangingPunct="0">
              <a:defRPr sz="2000">
                <a:solidFill>
                  <a:schemeClr val="tx1"/>
                </a:solidFill>
                <a:latin typeface="Arial" charset="0"/>
              </a:defRPr>
            </a:lvl7pPr>
            <a:lvl8pPr marL="3429000" indent="-228600" eaLnBrk="0" hangingPunct="0">
              <a:defRPr sz="2000">
                <a:solidFill>
                  <a:schemeClr val="tx1"/>
                </a:solidFill>
                <a:latin typeface="Arial" charset="0"/>
              </a:defRPr>
            </a:lvl8pPr>
            <a:lvl9pPr marL="3886200" indent="-228600" eaLnBrk="0" hangingPunct="0">
              <a:defRPr sz="2000">
                <a:solidFill>
                  <a:schemeClr val="tx1"/>
                </a:solidFill>
                <a:latin typeface="Arial" charset="0"/>
              </a:defRPr>
            </a:lvl9pPr>
          </a:lstStyle>
          <a:p>
            <a:pPr marL="342900" indent="-342900" eaLnBrk="1" hangingPunct="1">
              <a:buFontTx/>
              <a:buAutoNum type="arabicPeriod"/>
            </a:pPr>
            <a:r>
              <a:rPr lang="tr-TR" altLang="tr-TR" sz="2400" b="1">
                <a:solidFill>
                  <a:srgbClr val="000080"/>
                </a:solidFill>
                <a:latin typeface="Comic Sans MS" pitchFamily="66" charset="0"/>
              </a:rPr>
              <a:t>Değerlendirme aynı zamanda bir </a:t>
            </a:r>
          </a:p>
          <a:p>
            <a:pPr marL="342900" indent="-342900" eaLnBrk="1" hangingPunct="1"/>
            <a:r>
              <a:rPr lang="tr-TR" altLang="tr-TR" sz="2400" b="1">
                <a:solidFill>
                  <a:srgbClr val="CC0000"/>
                </a:solidFill>
                <a:latin typeface="Comic Sans MS" pitchFamily="66" charset="0"/>
              </a:rPr>
              <a:t>   öğrenme sürecidir</a:t>
            </a:r>
            <a:r>
              <a:rPr lang="tr-TR" altLang="tr-TR" sz="2400" b="1">
                <a:solidFill>
                  <a:srgbClr val="000080"/>
                </a:solidFill>
                <a:latin typeface="Comic Sans MS" pitchFamily="66" charset="0"/>
              </a:rPr>
              <a:t>.</a:t>
            </a:r>
            <a:endParaRPr lang="tr-TR" altLang="tr-TR" sz="2400" b="1">
              <a:latin typeface="Comic Sans MS" pitchFamily="66" charset="0"/>
            </a:endParaRPr>
          </a:p>
        </p:txBody>
      </p:sp>
      <p:sp>
        <p:nvSpPr>
          <p:cNvPr id="13320" name="Text Box 37"/>
          <p:cNvSpPr txBox="1">
            <a:spLocks noChangeArrowheads="1"/>
          </p:cNvSpPr>
          <p:nvPr/>
        </p:nvSpPr>
        <p:spPr bwMode="auto">
          <a:xfrm>
            <a:off x="611188" y="4724400"/>
            <a:ext cx="2808287" cy="792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3000">
                <a:solidFill>
                  <a:schemeClr val="tx1"/>
                </a:solidFill>
                <a:latin typeface="Arial" charset="0"/>
              </a:defRPr>
            </a:lvl1pPr>
            <a:lvl2pPr marL="742950" indent="-285750">
              <a:defRPr sz="2600">
                <a:solidFill>
                  <a:schemeClr val="tx1"/>
                </a:solidFill>
                <a:latin typeface="Arial" charset="0"/>
              </a:defRPr>
            </a:lvl2pPr>
            <a:lvl3pPr marL="1143000" indent="-228600">
              <a:defRPr sz="23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hangingPunct="0">
              <a:defRPr sz="2000">
                <a:solidFill>
                  <a:schemeClr val="tx1"/>
                </a:solidFill>
                <a:latin typeface="Arial" charset="0"/>
              </a:defRPr>
            </a:lvl6pPr>
            <a:lvl7pPr marL="2971800" indent="-228600" eaLnBrk="0" hangingPunct="0">
              <a:defRPr sz="2000">
                <a:solidFill>
                  <a:schemeClr val="tx1"/>
                </a:solidFill>
                <a:latin typeface="Arial" charset="0"/>
              </a:defRPr>
            </a:lvl7pPr>
            <a:lvl8pPr marL="3429000" indent="-228600" eaLnBrk="0" hangingPunct="0">
              <a:defRPr sz="2000">
                <a:solidFill>
                  <a:schemeClr val="tx1"/>
                </a:solidFill>
                <a:latin typeface="Arial" charset="0"/>
              </a:defRPr>
            </a:lvl8pPr>
            <a:lvl9pPr marL="3886200" indent="-228600" eaLnBrk="0" hangingPunct="0">
              <a:defRPr sz="2000">
                <a:solidFill>
                  <a:schemeClr val="tx1"/>
                </a:solidFill>
                <a:latin typeface="Arial" charset="0"/>
              </a:defRPr>
            </a:lvl9pPr>
          </a:lstStyle>
          <a:p>
            <a:pPr eaLnBrk="1" hangingPunct="1"/>
            <a:r>
              <a:rPr lang="tr-TR" altLang="tr-TR" sz="2400" b="1" dirty="0">
                <a:solidFill>
                  <a:srgbClr val="000080"/>
                </a:solidFill>
                <a:latin typeface="Comic Sans MS" pitchFamily="66" charset="0"/>
              </a:rPr>
              <a:t>2. Değerlendirme </a:t>
            </a:r>
          </a:p>
          <a:p>
            <a:pPr eaLnBrk="1" hangingPunct="1"/>
            <a:r>
              <a:rPr lang="tr-TR" altLang="tr-TR" sz="2400" b="1" dirty="0">
                <a:solidFill>
                  <a:srgbClr val="CC0000"/>
                </a:solidFill>
                <a:latin typeface="Comic Sans MS" pitchFamily="66" charset="0"/>
              </a:rPr>
              <a:t>   süreklidir</a:t>
            </a:r>
            <a:r>
              <a:rPr lang="tr-TR" altLang="tr-TR" sz="2400" b="1" dirty="0">
                <a:solidFill>
                  <a:srgbClr val="000080"/>
                </a:solidFill>
                <a:latin typeface="Comic Sans MS" pitchFamily="66" charset="0"/>
              </a:rPr>
              <a:t>.</a:t>
            </a:r>
            <a:endParaRPr lang="tr-TR" altLang="tr-TR" sz="2400" b="1" dirty="0">
              <a:latin typeface="Comic Sans MS" pitchFamily="66" charset="0"/>
            </a:endParaRPr>
          </a:p>
        </p:txBody>
      </p:sp>
      <p:sp>
        <p:nvSpPr>
          <p:cNvPr id="13321" name="Line 40"/>
          <p:cNvSpPr>
            <a:spLocks noChangeShapeType="1"/>
          </p:cNvSpPr>
          <p:nvPr/>
        </p:nvSpPr>
        <p:spPr bwMode="auto">
          <a:xfrm flipV="1">
            <a:off x="4500563" y="5445125"/>
            <a:ext cx="3959225" cy="0"/>
          </a:xfrm>
          <a:prstGeom prst="line">
            <a:avLst/>
          </a:prstGeom>
          <a:noFill/>
          <a:ln w="50800" cap="sq">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3322" name="Line 42"/>
          <p:cNvSpPr>
            <a:spLocks noChangeShapeType="1"/>
          </p:cNvSpPr>
          <p:nvPr/>
        </p:nvSpPr>
        <p:spPr bwMode="auto">
          <a:xfrm>
            <a:off x="4787900" y="4941888"/>
            <a:ext cx="0" cy="466725"/>
          </a:xfrm>
          <a:prstGeom prst="line">
            <a:avLst/>
          </a:prstGeom>
          <a:noFill/>
          <a:ln w="25400" cap="sq">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3323" name="Line 43"/>
          <p:cNvSpPr>
            <a:spLocks noChangeShapeType="1"/>
          </p:cNvSpPr>
          <p:nvPr/>
        </p:nvSpPr>
        <p:spPr bwMode="auto">
          <a:xfrm>
            <a:off x="8027988" y="5013325"/>
            <a:ext cx="0" cy="466725"/>
          </a:xfrm>
          <a:prstGeom prst="line">
            <a:avLst/>
          </a:prstGeom>
          <a:noFill/>
          <a:ln w="25400" cap="sq">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3324" name="Line 44"/>
          <p:cNvSpPr>
            <a:spLocks noChangeShapeType="1"/>
          </p:cNvSpPr>
          <p:nvPr/>
        </p:nvSpPr>
        <p:spPr bwMode="auto">
          <a:xfrm>
            <a:off x="5003800" y="5229225"/>
            <a:ext cx="2898775" cy="0"/>
          </a:xfrm>
          <a:prstGeom prst="line">
            <a:avLst/>
          </a:prstGeom>
          <a:noFill/>
          <a:ln w="25400" cap="sq">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3325" name="Text Box 45"/>
          <p:cNvSpPr txBox="1">
            <a:spLocks noChangeArrowheads="1"/>
          </p:cNvSpPr>
          <p:nvPr/>
        </p:nvSpPr>
        <p:spPr bwMode="auto">
          <a:xfrm>
            <a:off x="4932363" y="4797425"/>
            <a:ext cx="258445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3000">
                <a:solidFill>
                  <a:schemeClr val="tx1"/>
                </a:solidFill>
                <a:latin typeface="Arial" charset="0"/>
              </a:defRPr>
            </a:lvl1pPr>
            <a:lvl2pPr marL="742950" indent="-285750">
              <a:defRPr sz="2600">
                <a:solidFill>
                  <a:schemeClr val="tx1"/>
                </a:solidFill>
                <a:latin typeface="Arial" charset="0"/>
              </a:defRPr>
            </a:lvl2pPr>
            <a:lvl3pPr marL="1143000" indent="-228600">
              <a:defRPr sz="23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hangingPunct="0">
              <a:defRPr sz="2000">
                <a:solidFill>
                  <a:schemeClr val="tx1"/>
                </a:solidFill>
                <a:latin typeface="Arial" charset="0"/>
              </a:defRPr>
            </a:lvl6pPr>
            <a:lvl7pPr marL="2971800" indent="-228600" eaLnBrk="0" hangingPunct="0">
              <a:defRPr sz="2000">
                <a:solidFill>
                  <a:schemeClr val="tx1"/>
                </a:solidFill>
                <a:latin typeface="Arial" charset="0"/>
              </a:defRPr>
            </a:lvl7pPr>
            <a:lvl8pPr marL="3429000" indent="-228600" eaLnBrk="0" hangingPunct="0">
              <a:defRPr sz="2000">
                <a:solidFill>
                  <a:schemeClr val="tx1"/>
                </a:solidFill>
                <a:latin typeface="Arial" charset="0"/>
              </a:defRPr>
            </a:lvl8pPr>
            <a:lvl9pPr marL="3886200" indent="-228600" eaLnBrk="0" hangingPunct="0">
              <a:defRPr sz="2000">
                <a:solidFill>
                  <a:schemeClr val="tx1"/>
                </a:solidFill>
                <a:latin typeface="Arial" charset="0"/>
              </a:defRPr>
            </a:lvl9pPr>
          </a:lstStyle>
          <a:p>
            <a:pPr eaLnBrk="1" hangingPunct="1"/>
            <a:r>
              <a:rPr lang="tr-TR" altLang="tr-TR" sz="2000" b="1" dirty="0">
                <a:solidFill>
                  <a:srgbClr val="000080"/>
                </a:solidFill>
                <a:latin typeface="Comic Sans MS" pitchFamily="66" charset="0"/>
              </a:rPr>
              <a:t>İzleme-Betimleme</a:t>
            </a:r>
            <a:endParaRPr lang="tr-TR" altLang="tr-TR" sz="2000" b="1" dirty="0">
              <a:latin typeface="Comic Sans MS" pitchFamily="66" charset="0"/>
            </a:endParaRPr>
          </a:p>
        </p:txBody>
      </p:sp>
    </p:spTree>
    <p:extLst>
      <p:ext uri="{BB962C8B-B14F-4D97-AF65-F5344CB8AC3E}">
        <p14:creationId xmlns:p14="http://schemas.microsoft.com/office/powerpoint/2010/main" val="4280210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1" name="Rectangle 2"/>
          <p:cNvSpPr>
            <a:spLocks noChangeArrowheads="1"/>
          </p:cNvSpPr>
          <p:nvPr/>
        </p:nvSpPr>
        <p:spPr bwMode="auto">
          <a:xfrm>
            <a:off x="468313" y="333375"/>
            <a:ext cx="666432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79388" lvl="1" eaLnBrk="1" hangingPunct="1">
              <a:spcBef>
                <a:spcPct val="20000"/>
              </a:spcBef>
              <a:buClr>
                <a:srgbClr val="CC0000"/>
              </a:buClr>
              <a:buFont typeface="Wingdings" pitchFamily="2" charset="2"/>
              <a:buNone/>
            </a:pPr>
            <a:r>
              <a:rPr lang="tr-TR" altLang="tr-TR" sz="2800" b="1">
                <a:solidFill>
                  <a:srgbClr val="000099"/>
                </a:solidFill>
                <a:latin typeface="Comic Sans MS" pitchFamily="66" charset="0"/>
              </a:rPr>
              <a:t>Neden... </a:t>
            </a:r>
            <a:endParaRPr lang="tr-TR" altLang="tr-TR" sz="2400" b="1">
              <a:solidFill>
                <a:srgbClr val="000099"/>
              </a:solidFill>
              <a:latin typeface="Comic Sans MS" pitchFamily="66" charset="0"/>
            </a:endParaRPr>
          </a:p>
        </p:txBody>
      </p:sp>
      <p:sp>
        <p:nvSpPr>
          <p:cNvPr id="14342" name="Rectangle 3"/>
          <p:cNvSpPr>
            <a:spLocks noGrp="1" noChangeArrowheads="1"/>
          </p:cNvSpPr>
          <p:nvPr>
            <p:ph type="body" idx="1"/>
          </p:nvPr>
        </p:nvSpPr>
        <p:spPr>
          <a:xfrm>
            <a:off x="395288" y="1125538"/>
            <a:ext cx="8748712" cy="3240087"/>
          </a:xfrm>
          <a:noFill/>
        </p:spPr>
        <p:txBody>
          <a:bodyPr/>
          <a:lstStyle/>
          <a:p>
            <a:pPr marL="674688" lvl="1" indent="-495300" eaLnBrk="1" hangingPunct="1">
              <a:lnSpc>
                <a:spcPct val="120000"/>
              </a:lnSpc>
              <a:buClr>
                <a:srgbClr val="000099"/>
              </a:buClr>
              <a:buSzTx/>
              <a:buFont typeface="Wingdings" pitchFamily="2" charset="2"/>
              <a:buAutoNum type="arabicPeriod" startAt="3"/>
            </a:pPr>
            <a:r>
              <a:rPr lang="tr-TR" altLang="tr-TR" sz="2200" b="1" dirty="0">
                <a:solidFill>
                  <a:srgbClr val="CC0000"/>
                </a:solidFill>
                <a:latin typeface="Comic Sans MS" pitchFamily="66" charset="0"/>
              </a:rPr>
              <a:t>Üst düzey zihinsel becerileri</a:t>
            </a:r>
            <a:r>
              <a:rPr lang="tr-TR" altLang="tr-TR" sz="2200" b="1" dirty="0">
                <a:solidFill>
                  <a:srgbClr val="000099"/>
                </a:solidFill>
                <a:latin typeface="Comic Sans MS" pitchFamily="66" charset="0"/>
              </a:rPr>
              <a:t> değerlendirmede </a:t>
            </a:r>
            <a:br>
              <a:rPr lang="tr-TR" altLang="tr-TR" sz="2200" b="1" dirty="0">
                <a:solidFill>
                  <a:srgbClr val="000099"/>
                </a:solidFill>
                <a:latin typeface="Comic Sans MS" pitchFamily="66" charset="0"/>
              </a:rPr>
            </a:br>
            <a:r>
              <a:rPr lang="tr-TR" altLang="tr-TR" sz="2200" b="1" dirty="0">
                <a:solidFill>
                  <a:srgbClr val="000099"/>
                </a:solidFill>
                <a:latin typeface="Comic Sans MS" pitchFamily="66" charset="0"/>
              </a:rPr>
              <a:t>daha etkilidir.</a:t>
            </a:r>
          </a:p>
          <a:p>
            <a:pPr marL="674688" lvl="1" indent="-495300" eaLnBrk="1" hangingPunct="1">
              <a:lnSpc>
                <a:spcPct val="120000"/>
              </a:lnSpc>
              <a:buClr>
                <a:srgbClr val="000099"/>
              </a:buClr>
              <a:buSzTx/>
              <a:buFont typeface="Wingdings" pitchFamily="2" charset="2"/>
              <a:buAutoNum type="arabicPeriod" startAt="3"/>
            </a:pPr>
            <a:r>
              <a:rPr lang="tr-TR" altLang="tr-TR" sz="2200" b="1" dirty="0">
                <a:solidFill>
                  <a:srgbClr val="000099"/>
                </a:solidFill>
                <a:latin typeface="Comic Sans MS" pitchFamily="66" charset="0"/>
              </a:rPr>
              <a:t>Değerlendirmede</a:t>
            </a:r>
            <a:r>
              <a:rPr lang="tr-TR" altLang="tr-TR" sz="2200" b="1" dirty="0">
                <a:solidFill>
                  <a:srgbClr val="CC0000"/>
                </a:solidFill>
                <a:latin typeface="Comic Sans MS" pitchFamily="66" charset="0"/>
              </a:rPr>
              <a:t> çeşitlilik</a:t>
            </a:r>
            <a:r>
              <a:rPr lang="tr-TR" altLang="tr-TR" sz="2200" b="1" dirty="0">
                <a:solidFill>
                  <a:srgbClr val="000099"/>
                </a:solidFill>
                <a:latin typeface="Comic Sans MS" pitchFamily="66" charset="0"/>
              </a:rPr>
              <a:t> (öz-akran-öğretmen) vardır.</a:t>
            </a:r>
          </a:p>
          <a:p>
            <a:pPr marL="674688" lvl="1" indent="-495300" eaLnBrk="1" hangingPunct="1">
              <a:lnSpc>
                <a:spcPct val="120000"/>
              </a:lnSpc>
              <a:buClr>
                <a:srgbClr val="000099"/>
              </a:buClr>
              <a:buSzTx/>
              <a:buFont typeface="Wingdings" pitchFamily="2" charset="2"/>
              <a:buAutoNum type="arabicPeriod" startAt="3"/>
            </a:pPr>
            <a:r>
              <a:rPr lang="tr-TR" altLang="tr-TR" sz="2200" b="1" dirty="0" err="1">
                <a:solidFill>
                  <a:srgbClr val="CC0000"/>
                </a:solidFill>
                <a:latin typeface="Comic Sans MS" pitchFamily="66" charset="0"/>
              </a:rPr>
              <a:t>Duyuşsal</a:t>
            </a:r>
            <a:r>
              <a:rPr lang="tr-TR" altLang="tr-TR" sz="2200" b="1" dirty="0">
                <a:solidFill>
                  <a:srgbClr val="CC0000"/>
                </a:solidFill>
                <a:latin typeface="Comic Sans MS" pitchFamily="66" charset="0"/>
              </a:rPr>
              <a:t> </a:t>
            </a:r>
            <a:r>
              <a:rPr lang="tr-TR" altLang="tr-TR" sz="2200" b="1" dirty="0">
                <a:solidFill>
                  <a:schemeClr val="tx2"/>
                </a:solidFill>
                <a:latin typeface="Comic Sans MS" pitchFamily="66" charset="0"/>
              </a:rPr>
              <a:t>(tutum, motivasyon vb.)</a:t>
            </a:r>
            <a:r>
              <a:rPr lang="tr-TR" altLang="tr-TR" sz="2200" b="1" dirty="0">
                <a:solidFill>
                  <a:srgbClr val="CC0000"/>
                </a:solidFill>
                <a:latin typeface="Comic Sans MS" pitchFamily="66" charset="0"/>
              </a:rPr>
              <a:t> </a:t>
            </a:r>
            <a:r>
              <a:rPr lang="tr-TR" altLang="tr-TR" sz="2200" b="1" dirty="0">
                <a:solidFill>
                  <a:srgbClr val="000099"/>
                </a:solidFill>
                <a:latin typeface="Comic Sans MS" pitchFamily="66" charset="0"/>
              </a:rPr>
              <a:t>özellikleri değerlendirmede etkilidir. İlgi ve ihtiyaçları dikkate alır.</a:t>
            </a:r>
          </a:p>
          <a:p>
            <a:pPr marL="674688" lvl="1" indent="-495300" eaLnBrk="1" hangingPunct="1">
              <a:lnSpc>
                <a:spcPct val="120000"/>
              </a:lnSpc>
              <a:buClr>
                <a:srgbClr val="000099"/>
              </a:buClr>
              <a:buSzTx/>
              <a:buFont typeface="Wingdings" pitchFamily="2" charset="2"/>
              <a:buAutoNum type="arabicPeriod" startAt="3"/>
            </a:pPr>
            <a:r>
              <a:rPr lang="tr-TR" altLang="tr-TR" sz="2200" b="1" dirty="0">
                <a:solidFill>
                  <a:srgbClr val="000099"/>
                </a:solidFill>
                <a:latin typeface="Comic Sans MS" pitchFamily="66" charset="0"/>
              </a:rPr>
              <a:t>Sınıf içi ve okul içi </a:t>
            </a:r>
            <a:r>
              <a:rPr lang="tr-TR" altLang="tr-TR" sz="2200" b="1" dirty="0">
                <a:solidFill>
                  <a:srgbClr val="CC0000"/>
                </a:solidFill>
                <a:latin typeface="Comic Sans MS" pitchFamily="66" charset="0"/>
              </a:rPr>
              <a:t>iletişimi</a:t>
            </a:r>
            <a:r>
              <a:rPr lang="tr-TR" altLang="tr-TR" sz="2200" b="1" dirty="0">
                <a:solidFill>
                  <a:srgbClr val="000099"/>
                </a:solidFill>
                <a:latin typeface="Comic Sans MS" pitchFamily="66" charset="0"/>
              </a:rPr>
              <a:t>, </a:t>
            </a:r>
            <a:r>
              <a:rPr lang="tr-TR" altLang="tr-TR" sz="2200" b="1" dirty="0">
                <a:solidFill>
                  <a:srgbClr val="CC0000"/>
                </a:solidFill>
                <a:latin typeface="Comic Sans MS" pitchFamily="66" charset="0"/>
              </a:rPr>
              <a:t>paylaşımı </a:t>
            </a:r>
            <a:r>
              <a:rPr lang="tr-TR" altLang="tr-TR" sz="2200" b="1" dirty="0">
                <a:solidFill>
                  <a:srgbClr val="000099"/>
                </a:solidFill>
                <a:latin typeface="Comic Sans MS" pitchFamily="66" charset="0"/>
              </a:rPr>
              <a:t>artırır. </a:t>
            </a:r>
          </a:p>
        </p:txBody>
      </p:sp>
      <p:pic>
        <p:nvPicPr>
          <p:cNvPr id="14343" name="Picture 4" descr="2"/>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2771800" y="4077072"/>
            <a:ext cx="3455987"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844166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4"/>
          <p:cNvSpPr>
            <a:spLocks noChangeArrowheads="1"/>
          </p:cNvSpPr>
          <p:nvPr/>
        </p:nvSpPr>
        <p:spPr bwMode="auto">
          <a:xfrm>
            <a:off x="1043608" y="2420888"/>
            <a:ext cx="691356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3600" b="1" dirty="0">
                <a:solidFill>
                  <a:srgbClr val="000099"/>
                </a:solidFill>
                <a:latin typeface="Comic Sans MS" pitchFamily="66" charset="0"/>
              </a:rPr>
              <a:t>Performans Değerlendirme</a:t>
            </a:r>
          </a:p>
          <a:p>
            <a:pPr algn="ctr" eaLnBrk="1" hangingPunct="1"/>
            <a:r>
              <a:rPr lang="tr-TR" altLang="tr-TR" sz="2800" b="1" dirty="0">
                <a:solidFill>
                  <a:srgbClr val="C00000"/>
                </a:solidFill>
                <a:latin typeface="Comic Sans MS" pitchFamily="66" charset="0"/>
              </a:rPr>
              <a:t>(</a:t>
            </a:r>
            <a:r>
              <a:rPr lang="tr-TR" altLang="tr-TR" sz="2800" b="1" dirty="0" err="1">
                <a:solidFill>
                  <a:srgbClr val="C00000"/>
                </a:solidFill>
                <a:latin typeface="Comic Sans MS" pitchFamily="66" charset="0"/>
              </a:rPr>
              <a:t>Performance-based</a:t>
            </a:r>
            <a:r>
              <a:rPr lang="tr-TR" altLang="tr-TR" sz="2800" b="1" dirty="0">
                <a:solidFill>
                  <a:srgbClr val="C00000"/>
                </a:solidFill>
                <a:latin typeface="Comic Sans MS" pitchFamily="66" charset="0"/>
              </a:rPr>
              <a:t> </a:t>
            </a:r>
            <a:r>
              <a:rPr lang="tr-TR" altLang="tr-TR" sz="2800" b="1" dirty="0" err="1">
                <a:solidFill>
                  <a:srgbClr val="C00000"/>
                </a:solidFill>
                <a:latin typeface="Comic Sans MS" pitchFamily="66" charset="0"/>
              </a:rPr>
              <a:t>Assesment</a:t>
            </a:r>
            <a:r>
              <a:rPr lang="tr-TR" altLang="tr-TR" sz="2800" b="1" dirty="0">
                <a:solidFill>
                  <a:srgbClr val="C00000"/>
                </a:solidFill>
                <a:latin typeface="Comic Sans MS" pitchFamily="66" charset="0"/>
              </a:rPr>
              <a:t>)</a:t>
            </a:r>
          </a:p>
        </p:txBody>
      </p:sp>
    </p:spTree>
    <p:extLst>
      <p:ext uri="{BB962C8B-B14F-4D97-AF65-F5344CB8AC3E}">
        <p14:creationId xmlns:p14="http://schemas.microsoft.com/office/powerpoint/2010/main" val="2068753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
          <p:cNvSpPr>
            <a:spLocks noGrp="1" noChangeArrowheads="1"/>
          </p:cNvSpPr>
          <p:nvPr>
            <p:ph type="body" sz="half" idx="1"/>
          </p:nvPr>
        </p:nvSpPr>
        <p:spPr>
          <a:xfrm>
            <a:off x="323850" y="1196975"/>
            <a:ext cx="8569325" cy="2160588"/>
          </a:xfrm>
        </p:spPr>
        <p:txBody>
          <a:bodyPr/>
          <a:lstStyle/>
          <a:p>
            <a:pPr marL="190500" lvl="1" indent="0" eaLnBrk="1" hangingPunct="1">
              <a:buClr>
                <a:srgbClr val="FF0000"/>
              </a:buClr>
              <a:buFont typeface="Wingdings" pitchFamily="2" charset="2"/>
              <a:buChar char="Ø"/>
            </a:pPr>
            <a:r>
              <a:rPr lang="tr-TR" altLang="tr-TR" sz="2400" b="1">
                <a:solidFill>
                  <a:srgbClr val="000099"/>
                </a:solidFill>
                <a:latin typeface="Comic Sans MS" pitchFamily="66" charset="0"/>
              </a:rPr>
              <a:t> Edim (Demirel, 2003)</a:t>
            </a:r>
          </a:p>
          <a:p>
            <a:pPr marL="190500" lvl="1" indent="0" eaLnBrk="1" hangingPunct="1">
              <a:buClr>
                <a:srgbClr val="FF0000"/>
              </a:buClr>
              <a:buFont typeface="Wingdings" pitchFamily="2" charset="2"/>
              <a:buChar char="Ø"/>
            </a:pPr>
            <a:r>
              <a:rPr lang="tr-TR" altLang="tr-TR" sz="2400" b="1">
                <a:solidFill>
                  <a:srgbClr val="000099"/>
                </a:solidFill>
                <a:latin typeface="Comic Sans MS" pitchFamily="66" charset="0"/>
              </a:rPr>
              <a:t> Başarım, Verim Gücü (TDK, 2006)</a:t>
            </a:r>
          </a:p>
          <a:p>
            <a:pPr marL="190500" lvl="1" indent="0" eaLnBrk="1" hangingPunct="1">
              <a:spcBef>
                <a:spcPct val="40000"/>
              </a:spcBef>
              <a:buClr>
                <a:srgbClr val="FF0000"/>
              </a:buClr>
              <a:buFont typeface="Wingdings" pitchFamily="2" charset="2"/>
              <a:buChar char="Ø"/>
            </a:pPr>
            <a:r>
              <a:rPr lang="tr-TR" altLang="tr-TR" sz="2400" b="1">
                <a:solidFill>
                  <a:srgbClr val="000099"/>
                </a:solidFill>
                <a:latin typeface="Comic Sans MS" pitchFamily="66" charset="0"/>
              </a:rPr>
              <a:t> Bir işin gerçekleştirilmesine yönelik tüm çabalardır</a:t>
            </a:r>
            <a:br>
              <a:rPr lang="tr-TR" altLang="tr-TR" sz="2400" b="1">
                <a:solidFill>
                  <a:srgbClr val="000099"/>
                </a:solidFill>
                <a:latin typeface="Comic Sans MS" pitchFamily="66" charset="0"/>
              </a:rPr>
            </a:br>
            <a:r>
              <a:rPr lang="tr-TR" altLang="tr-TR" sz="2400" b="1">
                <a:solidFill>
                  <a:srgbClr val="000099"/>
                </a:solidFill>
                <a:latin typeface="Comic Sans MS" pitchFamily="66" charset="0"/>
              </a:rPr>
              <a:t>  (Eraslan ve  Algün, 2005; Thurndike, 1971).</a:t>
            </a:r>
            <a:endParaRPr lang="tr-TR" altLang="tr-TR" sz="2400">
              <a:solidFill>
                <a:srgbClr val="000099"/>
              </a:solidFill>
              <a:latin typeface="Comic Sans MS" pitchFamily="66" charset="0"/>
            </a:endParaRPr>
          </a:p>
          <a:p>
            <a:pPr marL="190500" lvl="1" indent="0" algn="just" eaLnBrk="1" hangingPunct="1">
              <a:buClr>
                <a:srgbClr val="FF0000"/>
              </a:buClr>
              <a:buFont typeface="Wingdings" pitchFamily="2" charset="2"/>
              <a:buChar char="Ø"/>
            </a:pPr>
            <a:endParaRPr lang="tr-TR" altLang="tr-TR" sz="2000" b="1">
              <a:solidFill>
                <a:srgbClr val="000099"/>
              </a:solidFill>
              <a:latin typeface="Comic Sans MS" pitchFamily="66" charset="0"/>
            </a:endParaRPr>
          </a:p>
        </p:txBody>
      </p:sp>
      <p:sp>
        <p:nvSpPr>
          <p:cNvPr id="32774" name="Rectangle 3"/>
          <p:cNvSpPr>
            <a:spLocks noChangeArrowheads="1"/>
          </p:cNvSpPr>
          <p:nvPr/>
        </p:nvSpPr>
        <p:spPr bwMode="auto">
          <a:xfrm>
            <a:off x="684213" y="4005263"/>
            <a:ext cx="4608512"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90500" lvl="1" algn="just" eaLnBrk="1" hangingPunct="1">
              <a:spcBef>
                <a:spcPct val="20000"/>
              </a:spcBef>
              <a:buClr>
                <a:srgbClr val="FF0000"/>
              </a:buClr>
              <a:buSzPct val="70000"/>
              <a:buFont typeface="Wingdings" pitchFamily="2" charset="2"/>
              <a:buNone/>
            </a:pPr>
            <a:r>
              <a:rPr lang="tr-TR" altLang="tr-TR" sz="2400" b="1" i="1" u="sng">
                <a:solidFill>
                  <a:srgbClr val="000099"/>
                </a:solidFill>
                <a:latin typeface="Comic Sans MS" pitchFamily="66" charset="0"/>
              </a:rPr>
              <a:t>“Bir öğrenme görevine yönelik tüm </a:t>
            </a:r>
            <a:r>
              <a:rPr lang="tr-TR" altLang="tr-TR" sz="2400" b="1" i="1" u="sng">
                <a:solidFill>
                  <a:srgbClr val="CC0000"/>
                </a:solidFill>
                <a:latin typeface="Comic Sans MS" pitchFamily="66" charset="0"/>
              </a:rPr>
              <a:t>çabalar </a:t>
            </a:r>
            <a:r>
              <a:rPr lang="tr-TR" altLang="tr-TR" sz="2400" b="1" i="1" u="sng">
                <a:solidFill>
                  <a:srgbClr val="000099"/>
                </a:solidFill>
                <a:latin typeface="Comic Sans MS" pitchFamily="66" charset="0"/>
              </a:rPr>
              <a:t>ve  ortaya konulan </a:t>
            </a:r>
            <a:r>
              <a:rPr lang="tr-TR" altLang="tr-TR" sz="2400" b="1" i="1" u="sng">
                <a:solidFill>
                  <a:srgbClr val="CC0000"/>
                </a:solidFill>
                <a:latin typeface="Comic Sans MS" pitchFamily="66" charset="0"/>
              </a:rPr>
              <a:t>ürün”</a:t>
            </a:r>
            <a:r>
              <a:rPr lang="tr-TR" altLang="tr-TR" sz="2400" b="1">
                <a:solidFill>
                  <a:srgbClr val="000099"/>
                </a:solidFill>
                <a:latin typeface="Comic Sans MS" pitchFamily="66" charset="0"/>
              </a:rPr>
              <a:t> dür.</a:t>
            </a:r>
            <a:r>
              <a:rPr lang="tr-TR" altLang="tr-TR" sz="2000" b="1"/>
              <a:t> </a:t>
            </a:r>
            <a:r>
              <a:rPr lang="tr-TR" altLang="tr-TR" sz="1600" b="1"/>
              <a:t>   </a:t>
            </a:r>
            <a:endParaRPr lang="tr-TR" altLang="tr-TR" sz="1100" b="1">
              <a:solidFill>
                <a:srgbClr val="000099"/>
              </a:solidFill>
            </a:endParaRPr>
          </a:p>
        </p:txBody>
      </p:sp>
      <p:sp>
        <p:nvSpPr>
          <p:cNvPr id="32775" name="Rectangle 4"/>
          <p:cNvSpPr>
            <a:spLocks noChangeArrowheads="1"/>
          </p:cNvSpPr>
          <p:nvPr/>
        </p:nvSpPr>
        <p:spPr bwMode="auto">
          <a:xfrm>
            <a:off x="323850" y="333375"/>
            <a:ext cx="41132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tr-TR" altLang="tr-TR" sz="2800" b="1">
                <a:solidFill>
                  <a:srgbClr val="000099"/>
                </a:solidFill>
                <a:latin typeface="Comic Sans MS" pitchFamily="66" charset="0"/>
              </a:rPr>
              <a:t>Performans nedir?</a:t>
            </a:r>
          </a:p>
        </p:txBody>
      </p:sp>
      <p:graphicFrame>
        <p:nvGraphicFramePr>
          <p:cNvPr id="32776" name="Object 5"/>
          <p:cNvGraphicFramePr>
            <a:graphicFrameLocks noGrp="1" noChangeAspect="1"/>
          </p:cNvGraphicFramePr>
          <p:nvPr>
            <p:ph sz="half" idx="2"/>
          </p:nvPr>
        </p:nvGraphicFramePr>
        <p:xfrm>
          <a:off x="6227763" y="3500438"/>
          <a:ext cx="2305050" cy="2089150"/>
        </p:xfrm>
        <a:graphic>
          <a:graphicData uri="http://schemas.openxmlformats.org/presentationml/2006/ole">
            <mc:AlternateContent xmlns:mc="http://schemas.openxmlformats.org/markup-compatibility/2006">
              <mc:Choice xmlns:v="urn:schemas-microsoft-com:vml" Requires="v">
                <p:oleObj spid="_x0000_s1058" name="Klip" r:id="rId4" imgW="8101013" imgH="5508625" progId="MS_ClipArt_Gallery.2">
                  <p:embed/>
                </p:oleObj>
              </mc:Choice>
              <mc:Fallback>
                <p:oleObj name="Klip" r:id="rId4" imgW="8101013" imgH="5508625"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7763" y="3500438"/>
                        <a:ext cx="2305050" cy="2089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0787889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body" idx="1"/>
          </p:nvPr>
        </p:nvSpPr>
        <p:spPr>
          <a:xfrm>
            <a:off x="827584" y="1844824"/>
            <a:ext cx="7776864" cy="3671887"/>
          </a:xfrm>
        </p:spPr>
        <p:txBody>
          <a:bodyPr>
            <a:normAutofit/>
          </a:bodyPr>
          <a:lstStyle/>
          <a:p>
            <a:pPr marL="179388" lvl="1" indent="0" eaLnBrk="1" hangingPunct="1">
              <a:buClr>
                <a:srgbClr val="FF0000"/>
              </a:buClr>
              <a:buNone/>
            </a:pPr>
            <a:r>
              <a:rPr lang="tr-TR" altLang="tr-TR" sz="2400" b="1" dirty="0">
                <a:solidFill>
                  <a:srgbClr val="000099"/>
                </a:solidFill>
                <a:latin typeface="Comic Sans MS" pitchFamily="66" charset="0"/>
              </a:rPr>
              <a:t>Bazı öğrenme hedeflerinin kağıt-kalem testleriyle ölçülmesi pek mümkün olmamaktadır. </a:t>
            </a:r>
          </a:p>
          <a:p>
            <a:pPr marL="179388" lvl="1" indent="0" eaLnBrk="1" hangingPunct="1">
              <a:buClr>
                <a:srgbClr val="FF0000"/>
              </a:buClr>
              <a:buNone/>
            </a:pPr>
            <a:endParaRPr lang="tr-TR" altLang="tr-TR" sz="2400" b="1" dirty="0">
              <a:solidFill>
                <a:srgbClr val="000099"/>
              </a:solidFill>
              <a:latin typeface="Comic Sans MS" pitchFamily="66" charset="0"/>
            </a:endParaRPr>
          </a:p>
          <a:p>
            <a:pPr marL="179388" lvl="1" indent="0" eaLnBrk="1" hangingPunct="1">
              <a:buClr>
                <a:srgbClr val="FF0000"/>
              </a:buClr>
              <a:buNone/>
            </a:pPr>
            <a:r>
              <a:rPr lang="tr-TR" altLang="tr-TR" sz="2400" b="1" dirty="0">
                <a:solidFill>
                  <a:srgbClr val="C00000"/>
                </a:solidFill>
                <a:latin typeface="Comic Sans MS" pitchFamily="66" charset="0"/>
              </a:rPr>
              <a:t>Resim yapma, enstrüman çalma, basketbol oynama, bir deney düzenleme,</a:t>
            </a:r>
            <a:r>
              <a:rPr lang="tr-TR" altLang="tr-TR" sz="2400" b="1" dirty="0">
                <a:solidFill>
                  <a:srgbClr val="000099"/>
                </a:solidFill>
                <a:latin typeface="Comic Sans MS" pitchFamily="66" charset="0"/>
              </a:rPr>
              <a:t> vs. </a:t>
            </a:r>
          </a:p>
          <a:p>
            <a:pPr marL="179388" lvl="1" indent="0" eaLnBrk="1" hangingPunct="1">
              <a:buClr>
                <a:srgbClr val="FF0000"/>
              </a:buClr>
              <a:buFont typeface="Wingdings" pitchFamily="2" charset="2"/>
              <a:buNone/>
            </a:pPr>
            <a:endParaRPr lang="tr-TR" altLang="tr-TR" sz="2400" b="1" dirty="0">
              <a:solidFill>
                <a:srgbClr val="000099"/>
              </a:solidFill>
              <a:latin typeface="Comic Sans MS" pitchFamily="66" charset="0"/>
            </a:endParaRPr>
          </a:p>
          <a:p>
            <a:pPr marL="179388" lvl="1" indent="0" eaLnBrk="1" hangingPunct="1">
              <a:buClr>
                <a:srgbClr val="FF0000"/>
              </a:buClr>
              <a:buFont typeface="Wingdings" pitchFamily="2" charset="2"/>
              <a:buNone/>
            </a:pPr>
            <a:r>
              <a:rPr lang="tr-TR" altLang="tr-TR" sz="2400" b="1" dirty="0">
                <a:solidFill>
                  <a:srgbClr val="000099"/>
                </a:solidFill>
                <a:latin typeface="Comic Sans MS" pitchFamily="66" charset="0"/>
              </a:rPr>
              <a:t>Performans değerlendirme </a:t>
            </a:r>
            <a:r>
              <a:rPr lang="tr-TR" altLang="tr-TR" sz="2400" b="1" dirty="0">
                <a:solidFill>
                  <a:srgbClr val="C00000"/>
                </a:solidFill>
                <a:latin typeface="Comic Sans MS" pitchFamily="66" charset="0"/>
              </a:rPr>
              <a:t>gerçek yaşam durumları</a:t>
            </a:r>
            <a:r>
              <a:rPr lang="tr-TR" altLang="tr-TR" sz="2400" b="1" dirty="0">
                <a:solidFill>
                  <a:srgbClr val="000099"/>
                </a:solidFill>
                <a:latin typeface="Comic Sans MS" pitchFamily="66" charset="0"/>
              </a:rPr>
              <a:t> veya </a:t>
            </a:r>
            <a:r>
              <a:rPr lang="tr-TR" altLang="tr-TR" sz="2400" b="1" dirty="0">
                <a:solidFill>
                  <a:srgbClr val="C00000"/>
                </a:solidFill>
                <a:latin typeface="Comic Sans MS" pitchFamily="66" charset="0"/>
              </a:rPr>
              <a:t>gerçek yaşama benzetilmiş (</a:t>
            </a:r>
            <a:r>
              <a:rPr lang="tr-TR" altLang="tr-TR" sz="2400" b="1" dirty="0" err="1">
                <a:solidFill>
                  <a:srgbClr val="C00000"/>
                </a:solidFill>
                <a:latin typeface="Comic Sans MS" pitchFamily="66" charset="0"/>
              </a:rPr>
              <a:t>simule</a:t>
            </a:r>
            <a:r>
              <a:rPr lang="tr-TR" altLang="tr-TR" sz="2400" b="1" dirty="0">
                <a:solidFill>
                  <a:srgbClr val="C00000"/>
                </a:solidFill>
                <a:latin typeface="Comic Sans MS" pitchFamily="66" charset="0"/>
              </a:rPr>
              <a:t> edilmiş)</a:t>
            </a:r>
            <a:r>
              <a:rPr lang="tr-TR" altLang="tr-TR" sz="2400" b="1" dirty="0">
                <a:solidFill>
                  <a:srgbClr val="000099"/>
                </a:solidFill>
                <a:latin typeface="Comic Sans MS" pitchFamily="66" charset="0"/>
              </a:rPr>
              <a:t> ortamlarda gerçekleştirilir.</a:t>
            </a:r>
          </a:p>
        </p:txBody>
      </p:sp>
      <p:sp>
        <p:nvSpPr>
          <p:cNvPr id="34822" name="Rectangle 3"/>
          <p:cNvSpPr>
            <a:spLocks noChangeArrowheads="1"/>
          </p:cNvSpPr>
          <p:nvPr/>
        </p:nvSpPr>
        <p:spPr bwMode="auto">
          <a:xfrm>
            <a:off x="395536" y="721518"/>
            <a:ext cx="75612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tr-TR" altLang="tr-TR" sz="2800" b="1" dirty="0">
                <a:solidFill>
                  <a:srgbClr val="000099"/>
                </a:solidFill>
                <a:latin typeface="Comic Sans MS" pitchFamily="66" charset="0"/>
              </a:rPr>
              <a:t>Performans değerlendirme</a:t>
            </a:r>
          </a:p>
        </p:txBody>
      </p:sp>
    </p:spTree>
    <p:extLst>
      <p:ext uri="{BB962C8B-B14F-4D97-AF65-F5344CB8AC3E}">
        <p14:creationId xmlns:p14="http://schemas.microsoft.com/office/powerpoint/2010/main" val="153029646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2800" dirty="0">
                <a:solidFill>
                  <a:srgbClr val="000099"/>
                </a:solidFill>
                <a:latin typeface="Comic Sans MS" pitchFamily="66" charset="0"/>
                <a:ea typeface="+mn-ea"/>
                <a:cs typeface="+mn-cs"/>
              </a:rPr>
              <a:t>Okullarda Performans Değerlendirme Yapılabilecek Ortak Alanlar </a:t>
            </a:r>
          </a:p>
        </p:txBody>
      </p:sp>
      <p:pic>
        <p:nvPicPr>
          <p:cNvPr id="4" name="Resim 3"/>
          <p:cNvPicPr>
            <a:picLocks noChangeAspect="1"/>
          </p:cNvPicPr>
          <p:nvPr/>
        </p:nvPicPr>
        <p:blipFill>
          <a:blip r:embed="rId2"/>
          <a:stretch>
            <a:fillRect/>
          </a:stretch>
        </p:blipFill>
        <p:spPr>
          <a:xfrm>
            <a:off x="1403648" y="1628800"/>
            <a:ext cx="6741165" cy="4873112"/>
          </a:xfrm>
          <a:prstGeom prst="rect">
            <a:avLst/>
          </a:prstGeom>
        </p:spPr>
      </p:pic>
    </p:spTree>
    <p:extLst>
      <p:ext uri="{BB962C8B-B14F-4D97-AF65-F5344CB8AC3E}">
        <p14:creationId xmlns:p14="http://schemas.microsoft.com/office/powerpoint/2010/main" val="1316710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body" idx="1"/>
          </p:nvPr>
        </p:nvSpPr>
        <p:spPr>
          <a:xfrm>
            <a:off x="827584" y="1700808"/>
            <a:ext cx="7776864" cy="3671887"/>
          </a:xfrm>
        </p:spPr>
        <p:txBody>
          <a:bodyPr>
            <a:normAutofit lnSpcReduction="10000"/>
          </a:bodyPr>
          <a:lstStyle/>
          <a:p>
            <a:pPr marL="179388" lvl="1" indent="0">
              <a:buClr>
                <a:srgbClr val="FF0000"/>
              </a:buClr>
              <a:buNone/>
            </a:pPr>
            <a:r>
              <a:rPr lang="tr-TR" altLang="tr-TR" sz="2400" b="1" dirty="0">
                <a:solidFill>
                  <a:srgbClr val="000099"/>
                </a:solidFill>
                <a:latin typeface="Comic Sans MS" pitchFamily="66" charset="0"/>
              </a:rPr>
              <a:t>Performans Değerlendirmenin farklı uygulama türleri bulunmaktadır </a:t>
            </a:r>
          </a:p>
          <a:p>
            <a:pPr marL="522288" lvl="1" indent="-342900">
              <a:buClr>
                <a:srgbClr val="FF0000"/>
              </a:buClr>
            </a:pPr>
            <a:r>
              <a:rPr lang="tr-TR" altLang="tr-TR" sz="2400" b="1" dirty="0">
                <a:solidFill>
                  <a:srgbClr val="C00000"/>
                </a:solidFill>
                <a:latin typeface="Comic Sans MS" pitchFamily="66" charset="0"/>
              </a:rPr>
              <a:t>Gerçek Performans Değerlendirme</a:t>
            </a:r>
            <a:r>
              <a:rPr lang="tr-TR" altLang="tr-TR" sz="2400" b="1" dirty="0">
                <a:solidFill>
                  <a:srgbClr val="000099"/>
                </a:solidFill>
                <a:latin typeface="Comic Sans MS" pitchFamily="66" charset="0"/>
              </a:rPr>
              <a:t> (ehliyet sınavı gibi) </a:t>
            </a:r>
          </a:p>
          <a:p>
            <a:pPr marL="522288" lvl="1" indent="-342900">
              <a:buClr>
                <a:srgbClr val="FF0000"/>
              </a:buClr>
            </a:pPr>
            <a:r>
              <a:rPr lang="tr-TR" altLang="tr-TR" sz="2400" b="1" dirty="0">
                <a:solidFill>
                  <a:srgbClr val="C00000"/>
                </a:solidFill>
                <a:latin typeface="Comic Sans MS" pitchFamily="66" charset="0"/>
              </a:rPr>
              <a:t>Analog (eş, </a:t>
            </a:r>
            <a:r>
              <a:rPr lang="tr-TR" altLang="tr-TR" sz="2400" b="1" dirty="0" err="1">
                <a:solidFill>
                  <a:srgbClr val="C00000"/>
                </a:solidFill>
                <a:latin typeface="Comic Sans MS" pitchFamily="66" charset="0"/>
              </a:rPr>
              <a:t>simülatif</a:t>
            </a:r>
            <a:r>
              <a:rPr lang="tr-TR" altLang="tr-TR" sz="2400" b="1" dirty="0">
                <a:solidFill>
                  <a:srgbClr val="C00000"/>
                </a:solidFill>
                <a:latin typeface="Comic Sans MS" pitchFamily="66" charset="0"/>
              </a:rPr>
              <a:t>) Performans Değerlendirme </a:t>
            </a:r>
            <a:r>
              <a:rPr lang="tr-TR" altLang="tr-TR" sz="2400" b="1" dirty="0">
                <a:solidFill>
                  <a:srgbClr val="000099"/>
                </a:solidFill>
                <a:latin typeface="Comic Sans MS" pitchFamily="66" charset="0"/>
              </a:rPr>
              <a:t>(pilotların uçak simülasyonlarında değerlendirilmesi gibi) </a:t>
            </a:r>
          </a:p>
          <a:p>
            <a:pPr marL="522288" lvl="1" indent="-342900">
              <a:buClr>
                <a:srgbClr val="FF0000"/>
              </a:buClr>
            </a:pPr>
            <a:r>
              <a:rPr lang="tr-TR" altLang="tr-TR" sz="2400" b="1" dirty="0">
                <a:solidFill>
                  <a:srgbClr val="C00000"/>
                </a:solidFill>
                <a:latin typeface="Comic Sans MS" pitchFamily="66" charset="0"/>
              </a:rPr>
              <a:t>Yapay Performans Değerlendirme </a:t>
            </a:r>
            <a:r>
              <a:rPr lang="tr-TR" altLang="tr-TR" sz="2400" b="1" dirty="0">
                <a:solidFill>
                  <a:srgbClr val="000099"/>
                </a:solidFill>
                <a:latin typeface="Comic Sans MS" pitchFamily="66" charset="0"/>
              </a:rPr>
              <a:t>(genelde okullarda uygulanan performans değerlendirme etkinlikleri) </a:t>
            </a:r>
          </a:p>
        </p:txBody>
      </p:sp>
      <p:sp>
        <p:nvSpPr>
          <p:cNvPr id="34822" name="Rectangle 3"/>
          <p:cNvSpPr>
            <a:spLocks noChangeArrowheads="1"/>
          </p:cNvSpPr>
          <p:nvPr/>
        </p:nvSpPr>
        <p:spPr bwMode="auto">
          <a:xfrm>
            <a:off x="395536" y="721518"/>
            <a:ext cx="75612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tr-TR" altLang="tr-TR" sz="2800" b="1" dirty="0">
                <a:solidFill>
                  <a:srgbClr val="000099"/>
                </a:solidFill>
                <a:latin typeface="Comic Sans MS" pitchFamily="66" charset="0"/>
              </a:rPr>
              <a:t>Performans değerlendirme</a:t>
            </a:r>
          </a:p>
        </p:txBody>
      </p:sp>
    </p:spTree>
    <p:extLst>
      <p:ext uri="{BB962C8B-B14F-4D97-AF65-F5344CB8AC3E}">
        <p14:creationId xmlns:p14="http://schemas.microsoft.com/office/powerpoint/2010/main" val="238444348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p:cNvSpPr>
            <a:spLocks noGrp="1" noChangeArrowheads="1"/>
          </p:cNvSpPr>
          <p:nvPr>
            <p:ph type="title"/>
          </p:nvPr>
        </p:nvSpPr>
        <p:spPr>
          <a:xfrm>
            <a:off x="863599" y="476672"/>
            <a:ext cx="7489825" cy="868362"/>
          </a:xfrm>
          <a:noFill/>
        </p:spPr>
        <p:txBody>
          <a:bodyPr>
            <a:normAutofit/>
          </a:bodyPr>
          <a:lstStyle/>
          <a:p>
            <a:pPr eaLnBrk="1" hangingPunct="1"/>
            <a:r>
              <a:rPr lang="tr-TR" altLang="tr-TR" sz="3200" dirty="0">
                <a:solidFill>
                  <a:srgbClr val="CC0000"/>
                </a:solidFill>
                <a:latin typeface="Comic Sans MS" pitchFamily="66" charset="0"/>
              </a:rPr>
              <a:t>performans görevinin özellikleri</a:t>
            </a:r>
          </a:p>
        </p:txBody>
      </p:sp>
      <p:sp>
        <p:nvSpPr>
          <p:cNvPr id="2" name="Yuvarlatılmış Dikdörtgen 1"/>
          <p:cNvSpPr/>
          <p:nvPr/>
        </p:nvSpPr>
        <p:spPr>
          <a:xfrm>
            <a:off x="3131840" y="3356992"/>
            <a:ext cx="3096344" cy="1224136"/>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a:solidFill>
                  <a:srgbClr val="CC0000"/>
                </a:solidFill>
                <a:latin typeface="Comic Sans MS" pitchFamily="66" charset="0"/>
                <a:ea typeface="+mj-ea"/>
                <a:cs typeface="+mj-cs"/>
              </a:rPr>
              <a:t>Performans Görevi</a:t>
            </a:r>
          </a:p>
        </p:txBody>
      </p:sp>
      <p:sp>
        <p:nvSpPr>
          <p:cNvPr id="3" name="Metin kutusu 2"/>
          <p:cNvSpPr txBox="1"/>
          <p:nvPr/>
        </p:nvSpPr>
        <p:spPr>
          <a:xfrm>
            <a:off x="3167933" y="1795247"/>
            <a:ext cx="2592288" cy="646331"/>
          </a:xfrm>
          <a:prstGeom prst="rect">
            <a:avLst/>
          </a:prstGeom>
          <a:noFill/>
          <a:ln w="25400">
            <a:solidFill>
              <a:schemeClr val="tx1"/>
            </a:solidFill>
          </a:ln>
        </p:spPr>
        <p:txBody>
          <a:bodyPr wrap="square" rtlCol="0">
            <a:spAutoFit/>
          </a:bodyPr>
          <a:lstStyle/>
          <a:p>
            <a:pPr algn="ctr"/>
            <a:r>
              <a:rPr lang="tr-TR" b="1" dirty="0"/>
              <a:t>Üst düzey becerilere yönelik</a:t>
            </a:r>
          </a:p>
        </p:txBody>
      </p:sp>
      <p:sp>
        <p:nvSpPr>
          <p:cNvPr id="17" name="Metin kutusu 16"/>
          <p:cNvSpPr txBox="1"/>
          <p:nvPr/>
        </p:nvSpPr>
        <p:spPr>
          <a:xfrm>
            <a:off x="6145700" y="2456205"/>
            <a:ext cx="2592288" cy="369332"/>
          </a:xfrm>
          <a:prstGeom prst="rect">
            <a:avLst/>
          </a:prstGeom>
          <a:noFill/>
          <a:ln w="25400">
            <a:solidFill>
              <a:schemeClr val="tx1"/>
            </a:solidFill>
          </a:ln>
        </p:spPr>
        <p:txBody>
          <a:bodyPr wrap="square" rtlCol="0">
            <a:spAutoFit/>
          </a:bodyPr>
          <a:lstStyle/>
          <a:p>
            <a:pPr algn="ctr"/>
            <a:r>
              <a:rPr lang="tr-TR" b="1" dirty="0"/>
              <a:t>Anlamlı</a:t>
            </a:r>
          </a:p>
        </p:txBody>
      </p:sp>
      <p:sp>
        <p:nvSpPr>
          <p:cNvPr id="18" name="Metin kutusu 17"/>
          <p:cNvSpPr txBox="1"/>
          <p:nvPr/>
        </p:nvSpPr>
        <p:spPr>
          <a:xfrm>
            <a:off x="6551712" y="3608500"/>
            <a:ext cx="2592288" cy="369332"/>
          </a:xfrm>
          <a:prstGeom prst="rect">
            <a:avLst/>
          </a:prstGeom>
          <a:noFill/>
          <a:ln w="25400">
            <a:solidFill>
              <a:schemeClr val="tx1"/>
            </a:solidFill>
          </a:ln>
        </p:spPr>
        <p:txBody>
          <a:bodyPr wrap="square" rtlCol="0">
            <a:spAutoFit/>
          </a:bodyPr>
          <a:lstStyle/>
          <a:p>
            <a:pPr algn="ctr"/>
            <a:r>
              <a:rPr lang="tr-TR" b="1" dirty="0"/>
              <a:t>Yansız</a:t>
            </a:r>
          </a:p>
        </p:txBody>
      </p:sp>
      <p:sp>
        <p:nvSpPr>
          <p:cNvPr id="19" name="Metin kutusu 18"/>
          <p:cNvSpPr txBox="1"/>
          <p:nvPr/>
        </p:nvSpPr>
        <p:spPr>
          <a:xfrm>
            <a:off x="6551712" y="5006578"/>
            <a:ext cx="2592288" cy="369332"/>
          </a:xfrm>
          <a:prstGeom prst="rect">
            <a:avLst/>
          </a:prstGeom>
          <a:noFill/>
          <a:ln w="25400">
            <a:solidFill>
              <a:schemeClr val="tx1"/>
            </a:solidFill>
          </a:ln>
        </p:spPr>
        <p:txBody>
          <a:bodyPr wrap="square" rtlCol="0">
            <a:spAutoFit/>
          </a:bodyPr>
          <a:lstStyle/>
          <a:p>
            <a:pPr algn="ctr"/>
            <a:r>
              <a:rPr lang="tr-TR" b="1" dirty="0"/>
              <a:t>Otantik</a:t>
            </a:r>
          </a:p>
        </p:txBody>
      </p:sp>
      <p:sp>
        <p:nvSpPr>
          <p:cNvPr id="20" name="Metin kutusu 19"/>
          <p:cNvSpPr txBox="1"/>
          <p:nvPr/>
        </p:nvSpPr>
        <p:spPr>
          <a:xfrm>
            <a:off x="3553412" y="5557072"/>
            <a:ext cx="2592288" cy="369332"/>
          </a:xfrm>
          <a:prstGeom prst="rect">
            <a:avLst/>
          </a:prstGeom>
          <a:noFill/>
          <a:ln w="25400">
            <a:solidFill>
              <a:schemeClr val="tx1"/>
            </a:solidFill>
          </a:ln>
        </p:spPr>
        <p:txBody>
          <a:bodyPr wrap="square" rtlCol="0">
            <a:spAutoFit/>
          </a:bodyPr>
          <a:lstStyle/>
          <a:p>
            <a:pPr algn="ctr"/>
            <a:r>
              <a:rPr lang="tr-TR" b="1" dirty="0"/>
              <a:t>Çok yönlü</a:t>
            </a:r>
          </a:p>
        </p:txBody>
      </p:sp>
      <p:sp>
        <p:nvSpPr>
          <p:cNvPr id="21" name="Metin kutusu 20"/>
          <p:cNvSpPr txBox="1"/>
          <p:nvPr/>
        </p:nvSpPr>
        <p:spPr>
          <a:xfrm>
            <a:off x="755576" y="5187740"/>
            <a:ext cx="2592288" cy="369332"/>
          </a:xfrm>
          <a:prstGeom prst="rect">
            <a:avLst/>
          </a:prstGeom>
          <a:noFill/>
          <a:ln w="25400">
            <a:solidFill>
              <a:schemeClr val="tx1"/>
            </a:solidFill>
          </a:ln>
        </p:spPr>
        <p:txBody>
          <a:bodyPr wrap="square" rtlCol="0">
            <a:spAutoFit/>
          </a:bodyPr>
          <a:lstStyle/>
          <a:p>
            <a:pPr algn="ctr"/>
            <a:r>
              <a:rPr lang="tr-TR" b="1" dirty="0"/>
              <a:t>Öğrenmeyi sağlayan</a:t>
            </a:r>
          </a:p>
        </p:txBody>
      </p:sp>
      <p:sp>
        <p:nvSpPr>
          <p:cNvPr id="22" name="Metin kutusu 21"/>
          <p:cNvSpPr txBox="1"/>
          <p:nvPr/>
        </p:nvSpPr>
        <p:spPr>
          <a:xfrm>
            <a:off x="258594" y="3793166"/>
            <a:ext cx="2592288" cy="369332"/>
          </a:xfrm>
          <a:prstGeom prst="rect">
            <a:avLst/>
          </a:prstGeom>
          <a:noFill/>
          <a:ln w="25400">
            <a:solidFill>
              <a:schemeClr val="tx1"/>
            </a:solidFill>
          </a:ln>
        </p:spPr>
        <p:txBody>
          <a:bodyPr wrap="square" rtlCol="0">
            <a:spAutoFit/>
          </a:bodyPr>
          <a:lstStyle/>
          <a:p>
            <a:pPr algn="ctr"/>
            <a:r>
              <a:rPr lang="tr-TR" b="1" dirty="0"/>
              <a:t>Ölçülebilir</a:t>
            </a:r>
          </a:p>
        </p:txBody>
      </p:sp>
      <p:sp>
        <p:nvSpPr>
          <p:cNvPr id="23" name="Metin kutusu 22"/>
          <p:cNvSpPr txBox="1"/>
          <p:nvPr/>
        </p:nvSpPr>
        <p:spPr>
          <a:xfrm>
            <a:off x="251520" y="2456205"/>
            <a:ext cx="2592288" cy="369332"/>
          </a:xfrm>
          <a:prstGeom prst="rect">
            <a:avLst/>
          </a:prstGeom>
          <a:noFill/>
          <a:ln w="25400">
            <a:solidFill>
              <a:schemeClr val="tx1"/>
            </a:solidFill>
          </a:ln>
        </p:spPr>
        <p:txBody>
          <a:bodyPr wrap="square" rtlCol="0">
            <a:spAutoFit/>
          </a:bodyPr>
          <a:lstStyle/>
          <a:p>
            <a:pPr algn="ctr"/>
            <a:r>
              <a:rPr lang="tr-TR" b="1" dirty="0"/>
              <a:t>Gerçekleştirilebilir</a:t>
            </a:r>
          </a:p>
        </p:txBody>
      </p:sp>
      <p:cxnSp>
        <p:nvCxnSpPr>
          <p:cNvPr id="5" name="Düz Ok Bağlayıcısı 4"/>
          <p:cNvCxnSpPr/>
          <p:nvPr/>
        </p:nvCxnSpPr>
        <p:spPr>
          <a:xfrm flipV="1">
            <a:off x="4644008" y="2564904"/>
            <a:ext cx="0" cy="68476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6" name="Düz Ok Bağlayıcısı 25"/>
          <p:cNvCxnSpPr/>
          <p:nvPr/>
        </p:nvCxnSpPr>
        <p:spPr>
          <a:xfrm flipV="1">
            <a:off x="5580112" y="2712085"/>
            <a:ext cx="432048" cy="50009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8" name="Düz Ok Bağlayıcısı 27"/>
          <p:cNvCxnSpPr/>
          <p:nvPr/>
        </p:nvCxnSpPr>
        <p:spPr>
          <a:xfrm>
            <a:off x="6228184" y="3816950"/>
            <a:ext cx="32352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0" name="Düz Ok Bağlayıcısı 29"/>
          <p:cNvCxnSpPr/>
          <p:nvPr/>
        </p:nvCxnSpPr>
        <p:spPr>
          <a:xfrm>
            <a:off x="6145700" y="4653136"/>
            <a:ext cx="244248" cy="53460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3" name="Düz Ok Bağlayıcısı 32"/>
          <p:cNvCxnSpPr/>
          <p:nvPr/>
        </p:nvCxnSpPr>
        <p:spPr>
          <a:xfrm>
            <a:off x="4727432" y="4739276"/>
            <a:ext cx="0" cy="7059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5" name="Düz Ok Bağlayıcısı 34"/>
          <p:cNvCxnSpPr/>
          <p:nvPr/>
        </p:nvCxnSpPr>
        <p:spPr>
          <a:xfrm flipH="1">
            <a:off x="2843808" y="4605177"/>
            <a:ext cx="303184" cy="48707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7" name="Düz Ok Bağlayıcısı 36"/>
          <p:cNvCxnSpPr/>
          <p:nvPr/>
        </p:nvCxnSpPr>
        <p:spPr>
          <a:xfrm flipH="1" flipV="1">
            <a:off x="2850883" y="2907285"/>
            <a:ext cx="296109" cy="42412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0" name="Düz Ok Bağlayıcısı 39"/>
          <p:cNvCxnSpPr/>
          <p:nvPr/>
        </p:nvCxnSpPr>
        <p:spPr>
          <a:xfrm flipH="1">
            <a:off x="2800710" y="3975912"/>
            <a:ext cx="367223"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294802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p:cNvSpPr>
            <a:spLocks noGrp="1" noChangeArrowheads="1"/>
          </p:cNvSpPr>
          <p:nvPr>
            <p:ph type="title"/>
          </p:nvPr>
        </p:nvSpPr>
        <p:spPr>
          <a:xfrm>
            <a:off x="971550" y="476672"/>
            <a:ext cx="7489825" cy="868362"/>
          </a:xfrm>
          <a:noFill/>
        </p:spPr>
        <p:txBody>
          <a:bodyPr>
            <a:normAutofit/>
          </a:bodyPr>
          <a:lstStyle/>
          <a:p>
            <a:pPr eaLnBrk="1" hangingPunct="1"/>
            <a:r>
              <a:rPr lang="tr-TR" altLang="tr-TR" sz="3200" dirty="0">
                <a:solidFill>
                  <a:srgbClr val="CC0000"/>
                </a:solidFill>
                <a:latin typeface="Comic Sans MS" pitchFamily="66" charset="0"/>
              </a:rPr>
              <a:t>performans görevinin unsurları</a:t>
            </a:r>
          </a:p>
        </p:txBody>
      </p:sp>
      <p:grpSp>
        <p:nvGrpSpPr>
          <p:cNvPr id="43014" name="Group 3"/>
          <p:cNvGrpSpPr>
            <a:grpSpLocks/>
          </p:cNvGrpSpPr>
          <p:nvPr/>
        </p:nvGrpSpPr>
        <p:grpSpPr bwMode="auto">
          <a:xfrm>
            <a:off x="755650" y="1773238"/>
            <a:ext cx="7920038" cy="2808287"/>
            <a:chOff x="476" y="1117"/>
            <a:chExt cx="4989" cy="1769"/>
          </a:xfrm>
        </p:grpSpPr>
        <p:sp>
          <p:nvSpPr>
            <p:cNvPr id="43015" name="Rectangle 4"/>
            <p:cNvSpPr>
              <a:spLocks noChangeArrowheads="1"/>
            </p:cNvSpPr>
            <p:nvPr/>
          </p:nvSpPr>
          <p:spPr bwMode="auto">
            <a:xfrm>
              <a:off x="2200" y="1117"/>
              <a:ext cx="1270" cy="499"/>
            </a:xfrm>
            <a:prstGeom prst="rect">
              <a:avLst/>
            </a:prstGeom>
            <a:solidFill>
              <a:srgbClr val="FFFF00"/>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tr-TR" altLang="tr-TR" sz="2000" b="1" dirty="0">
                  <a:solidFill>
                    <a:srgbClr val="000099"/>
                  </a:solidFill>
                </a:rPr>
                <a:t>Performans </a:t>
              </a:r>
            </a:p>
            <a:p>
              <a:pPr algn="ctr" eaLnBrk="1" hangingPunct="1"/>
              <a:r>
                <a:rPr lang="tr-TR" altLang="tr-TR" sz="2000" b="1" dirty="0">
                  <a:solidFill>
                    <a:srgbClr val="000099"/>
                  </a:solidFill>
                </a:rPr>
                <a:t>Görevi</a:t>
              </a:r>
            </a:p>
          </p:txBody>
        </p:sp>
        <p:sp>
          <p:nvSpPr>
            <p:cNvPr id="43016" name="Rectangle 5"/>
            <p:cNvSpPr>
              <a:spLocks noChangeArrowheads="1"/>
            </p:cNvSpPr>
            <p:nvPr/>
          </p:nvSpPr>
          <p:spPr bwMode="auto">
            <a:xfrm>
              <a:off x="4286" y="2296"/>
              <a:ext cx="1179" cy="590"/>
            </a:xfrm>
            <a:prstGeom prst="rect">
              <a:avLst/>
            </a:prstGeom>
            <a:solidFill>
              <a:srgbClr val="FFFF00"/>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tr-TR" altLang="tr-TR" sz="1400" b="1" dirty="0">
                  <a:solidFill>
                    <a:srgbClr val="000099"/>
                  </a:solidFill>
                </a:rPr>
                <a:t>Puanlama</a:t>
              </a:r>
            </a:p>
            <a:p>
              <a:pPr algn="ctr" eaLnBrk="1" hangingPunct="1"/>
              <a:r>
                <a:rPr lang="tr-TR" altLang="tr-TR" sz="1400" b="1" dirty="0">
                  <a:solidFill>
                    <a:srgbClr val="000099"/>
                  </a:solidFill>
                </a:rPr>
                <a:t>Araçlar / Formlar</a:t>
              </a:r>
              <a:br>
                <a:rPr lang="tr-TR" altLang="tr-TR" b="1" dirty="0">
                  <a:solidFill>
                    <a:srgbClr val="000099"/>
                  </a:solidFill>
                </a:rPr>
              </a:br>
              <a:endParaRPr lang="tr-TR" altLang="tr-TR" b="1" dirty="0">
                <a:solidFill>
                  <a:srgbClr val="000099"/>
                </a:solidFill>
              </a:endParaRPr>
            </a:p>
          </p:txBody>
        </p:sp>
        <p:sp>
          <p:nvSpPr>
            <p:cNvPr id="43017" name="Rectangle 6"/>
            <p:cNvSpPr>
              <a:spLocks noChangeArrowheads="1"/>
            </p:cNvSpPr>
            <p:nvPr/>
          </p:nvSpPr>
          <p:spPr bwMode="auto">
            <a:xfrm>
              <a:off x="1655" y="2296"/>
              <a:ext cx="1089" cy="590"/>
            </a:xfrm>
            <a:prstGeom prst="rect">
              <a:avLst/>
            </a:prstGeom>
            <a:solidFill>
              <a:srgbClr val="FFFF00"/>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tr-TR" altLang="tr-TR" sz="1400" b="1">
                  <a:solidFill>
                    <a:srgbClr val="000099"/>
                  </a:solidFill>
                </a:rPr>
                <a:t>Görev / Problem </a:t>
              </a:r>
              <a:br>
                <a:rPr lang="tr-TR" altLang="tr-TR" sz="1400" b="1">
                  <a:solidFill>
                    <a:srgbClr val="000099"/>
                  </a:solidFill>
                </a:rPr>
              </a:br>
              <a:r>
                <a:rPr lang="tr-TR" altLang="tr-TR" sz="1400" b="1">
                  <a:solidFill>
                    <a:srgbClr val="000099"/>
                  </a:solidFill>
                </a:rPr>
                <a:t>Durumu / Sorular</a:t>
              </a:r>
            </a:p>
          </p:txBody>
        </p:sp>
        <p:sp>
          <p:nvSpPr>
            <p:cNvPr id="43018" name="Rectangle 7"/>
            <p:cNvSpPr>
              <a:spLocks noChangeArrowheads="1"/>
            </p:cNvSpPr>
            <p:nvPr/>
          </p:nvSpPr>
          <p:spPr bwMode="auto">
            <a:xfrm>
              <a:off x="2971" y="2296"/>
              <a:ext cx="1089" cy="590"/>
            </a:xfrm>
            <a:prstGeom prst="rect">
              <a:avLst/>
            </a:prstGeom>
            <a:solidFill>
              <a:srgbClr val="FFFF00"/>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tr-TR" altLang="tr-TR" sz="1400" b="1" dirty="0">
                  <a:solidFill>
                    <a:srgbClr val="000099"/>
                  </a:solidFill>
                </a:rPr>
                <a:t>Yönerge</a:t>
              </a:r>
            </a:p>
          </p:txBody>
        </p:sp>
        <p:sp>
          <p:nvSpPr>
            <p:cNvPr id="43019" name="Line 8"/>
            <p:cNvSpPr>
              <a:spLocks noChangeShapeType="1"/>
            </p:cNvSpPr>
            <p:nvPr/>
          </p:nvSpPr>
          <p:spPr bwMode="auto">
            <a:xfrm>
              <a:off x="2835" y="1616"/>
              <a:ext cx="0" cy="363"/>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43020" name="Line 9"/>
            <p:cNvSpPr>
              <a:spLocks noChangeShapeType="1"/>
            </p:cNvSpPr>
            <p:nvPr/>
          </p:nvSpPr>
          <p:spPr bwMode="auto">
            <a:xfrm>
              <a:off x="930" y="1979"/>
              <a:ext cx="3946" cy="0"/>
            </a:xfrm>
            <a:prstGeom prst="line">
              <a:avLst/>
            </a:prstGeom>
            <a:noFill/>
            <a:ln w="28575" cap="sq">
              <a:solidFill>
                <a:srgbClr val="00008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43021" name="Line 10"/>
            <p:cNvSpPr>
              <a:spLocks noChangeShapeType="1"/>
            </p:cNvSpPr>
            <p:nvPr/>
          </p:nvSpPr>
          <p:spPr bwMode="auto">
            <a:xfrm>
              <a:off x="2154" y="1979"/>
              <a:ext cx="0" cy="362"/>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43022" name="Line 11"/>
            <p:cNvSpPr>
              <a:spLocks noChangeShapeType="1"/>
            </p:cNvSpPr>
            <p:nvPr/>
          </p:nvSpPr>
          <p:spPr bwMode="auto">
            <a:xfrm>
              <a:off x="3470" y="1979"/>
              <a:ext cx="0" cy="317"/>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43023" name="Line 12"/>
            <p:cNvSpPr>
              <a:spLocks noChangeShapeType="1"/>
            </p:cNvSpPr>
            <p:nvPr/>
          </p:nvSpPr>
          <p:spPr bwMode="auto">
            <a:xfrm>
              <a:off x="4876" y="1979"/>
              <a:ext cx="0" cy="317"/>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43024" name="Rectangle 13"/>
            <p:cNvSpPr>
              <a:spLocks noChangeArrowheads="1"/>
            </p:cNvSpPr>
            <p:nvPr/>
          </p:nvSpPr>
          <p:spPr bwMode="auto">
            <a:xfrm>
              <a:off x="476" y="2296"/>
              <a:ext cx="998" cy="590"/>
            </a:xfrm>
            <a:prstGeom prst="rect">
              <a:avLst/>
            </a:prstGeom>
            <a:solidFill>
              <a:srgbClr val="FFFF00"/>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tr-TR" altLang="tr-TR" sz="1400" b="1" dirty="0">
                  <a:solidFill>
                    <a:srgbClr val="000099"/>
                  </a:solidFill>
                </a:rPr>
                <a:t>Tanıtım Bilgisi </a:t>
              </a:r>
              <a:br>
                <a:rPr lang="tr-TR" altLang="tr-TR" sz="1400" b="1" dirty="0">
                  <a:solidFill>
                    <a:srgbClr val="000099"/>
                  </a:solidFill>
                </a:rPr>
              </a:br>
              <a:r>
                <a:rPr lang="tr-TR" altLang="tr-TR" sz="1400" b="1" dirty="0">
                  <a:solidFill>
                    <a:srgbClr val="000099"/>
                  </a:solidFill>
                </a:rPr>
                <a:t>(Tema, Ders, </a:t>
              </a:r>
              <a:br>
                <a:rPr lang="tr-TR" altLang="tr-TR" sz="1400" b="1" dirty="0">
                  <a:solidFill>
                    <a:srgbClr val="000099"/>
                  </a:solidFill>
                </a:rPr>
              </a:br>
              <a:r>
                <a:rPr lang="tr-TR" altLang="tr-TR" sz="1400" b="1" dirty="0">
                  <a:solidFill>
                    <a:srgbClr val="000099"/>
                  </a:solidFill>
                </a:rPr>
                <a:t>Değerlendirme</a:t>
              </a:r>
            </a:p>
            <a:p>
              <a:pPr eaLnBrk="1" hangingPunct="1"/>
              <a:r>
                <a:rPr lang="tr-TR" altLang="tr-TR" sz="1400" b="1" dirty="0">
                  <a:solidFill>
                    <a:srgbClr val="000099"/>
                  </a:solidFill>
                </a:rPr>
                <a:t>Yöntemi)</a:t>
              </a:r>
            </a:p>
          </p:txBody>
        </p:sp>
        <p:sp>
          <p:nvSpPr>
            <p:cNvPr id="43025" name="Line 14"/>
            <p:cNvSpPr>
              <a:spLocks noChangeShapeType="1"/>
            </p:cNvSpPr>
            <p:nvPr/>
          </p:nvSpPr>
          <p:spPr bwMode="auto">
            <a:xfrm>
              <a:off x="930" y="1979"/>
              <a:ext cx="0" cy="317"/>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grpSp>
    </p:spTree>
    <p:extLst>
      <p:ext uri="{BB962C8B-B14F-4D97-AF65-F5344CB8AC3E}">
        <p14:creationId xmlns:p14="http://schemas.microsoft.com/office/powerpoint/2010/main" val="305665735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C00000"/>
                </a:solidFill>
              </a:rPr>
              <a:t>Örnek 1</a:t>
            </a:r>
          </a:p>
        </p:txBody>
      </p:sp>
      <p:pic>
        <p:nvPicPr>
          <p:cNvPr id="4" name="Resim 3"/>
          <p:cNvPicPr>
            <a:picLocks noChangeAspect="1"/>
          </p:cNvPicPr>
          <p:nvPr/>
        </p:nvPicPr>
        <p:blipFill>
          <a:blip r:embed="rId2"/>
          <a:stretch>
            <a:fillRect/>
          </a:stretch>
        </p:blipFill>
        <p:spPr>
          <a:xfrm>
            <a:off x="539552" y="1556792"/>
            <a:ext cx="7205870" cy="4194949"/>
          </a:xfrm>
          <a:prstGeom prst="rect">
            <a:avLst/>
          </a:prstGeom>
        </p:spPr>
      </p:pic>
    </p:spTree>
    <p:extLst>
      <p:ext uri="{BB962C8B-B14F-4D97-AF65-F5344CB8AC3E}">
        <p14:creationId xmlns:p14="http://schemas.microsoft.com/office/powerpoint/2010/main" val="4245581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827583" y="980728"/>
            <a:ext cx="7295321" cy="4596963"/>
          </a:xfrm>
          <a:prstGeom prst="rect">
            <a:avLst/>
          </a:prstGeom>
        </p:spPr>
      </p:pic>
    </p:spTree>
    <p:extLst>
      <p:ext uri="{BB962C8B-B14F-4D97-AF65-F5344CB8AC3E}">
        <p14:creationId xmlns:p14="http://schemas.microsoft.com/office/powerpoint/2010/main" val="158658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755576" y="557808"/>
            <a:ext cx="7641613" cy="5328592"/>
          </a:xfrm>
          <a:prstGeom prst="rect">
            <a:avLst/>
          </a:prstGeom>
        </p:spPr>
      </p:pic>
    </p:spTree>
    <p:extLst>
      <p:ext uri="{BB962C8B-B14F-4D97-AF65-F5344CB8AC3E}">
        <p14:creationId xmlns:p14="http://schemas.microsoft.com/office/powerpoint/2010/main" val="2350275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980728"/>
            <a:ext cx="68961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Unvan 1"/>
          <p:cNvSpPr txBox="1">
            <a:spLocks/>
          </p:cNvSpPr>
          <p:nvPr/>
        </p:nvSpPr>
        <p:spPr>
          <a:xfrm>
            <a:off x="457200" y="274638"/>
            <a:ext cx="8229600" cy="1143000"/>
          </a:xfrm>
          <a:prstGeom prst="rect">
            <a:avLst/>
          </a:prstGeom>
        </p:spPr>
        <p:txBody>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tr-TR" dirty="0">
                <a:solidFill>
                  <a:srgbClr val="C00000"/>
                </a:solidFill>
              </a:rPr>
              <a:t>Örnek 2</a:t>
            </a:r>
          </a:p>
        </p:txBody>
      </p:sp>
    </p:spTree>
    <p:extLst>
      <p:ext uri="{BB962C8B-B14F-4D97-AF65-F5344CB8AC3E}">
        <p14:creationId xmlns:p14="http://schemas.microsoft.com/office/powerpoint/2010/main" val="3598395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Grp="1" noChangeArrowheads="1"/>
          </p:cNvSpPr>
          <p:nvPr>
            <p:ph type="body" sz="half" idx="1"/>
          </p:nvPr>
        </p:nvSpPr>
        <p:spPr>
          <a:xfrm>
            <a:off x="611188" y="1989138"/>
            <a:ext cx="8064500" cy="3744912"/>
          </a:xfrm>
        </p:spPr>
        <p:txBody>
          <a:bodyPr/>
          <a:lstStyle/>
          <a:p>
            <a:pPr marL="269875" indent="-269875" eaLnBrk="1" hangingPunct="1">
              <a:buFont typeface="Wingdings" pitchFamily="2" charset="2"/>
              <a:buNone/>
            </a:pPr>
            <a:r>
              <a:rPr lang="tr-TR" altLang="tr-TR" sz="2200" b="1" dirty="0">
                <a:solidFill>
                  <a:srgbClr val="000099"/>
                </a:solidFill>
              </a:rPr>
              <a:t>Durum</a:t>
            </a:r>
          </a:p>
          <a:p>
            <a:pPr marL="269875" indent="-269875" eaLnBrk="1" hangingPunct="1">
              <a:buFont typeface="Wingdings" pitchFamily="2" charset="2"/>
              <a:buNone/>
            </a:pPr>
            <a:r>
              <a:rPr lang="tr-TR" altLang="tr-TR" sz="2200" dirty="0"/>
              <a:t>   </a:t>
            </a:r>
            <a:r>
              <a:rPr lang="tr-TR" altLang="tr-TR" sz="2000" b="1" dirty="0">
                <a:solidFill>
                  <a:srgbClr val="000099"/>
                </a:solidFill>
              </a:rPr>
              <a:t>Tarih,  29 Ekim 1923. Cumhuriyet ilan ediliyor ve bir gazete çıkartarak bu durumu halka duyurman isteniyor. </a:t>
            </a:r>
          </a:p>
          <a:p>
            <a:pPr marL="269875" indent="-269875" eaLnBrk="1" hangingPunct="1">
              <a:buFont typeface="Wingdings" pitchFamily="2" charset="2"/>
              <a:buNone/>
            </a:pPr>
            <a:endParaRPr lang="tr-TR" altLang="tr-TR" sz="2000" b="1" dirty="0">
              <a:solidFill>
                <a:srgbClr val="000099"/>
              </a:solidFill>
            </a:endParaRPr>
          </a:p>
          <a:p>
            <a:pPr marL="269875" indent="-269875" eaLnBrk="1" hangingPunct="1">
              <a:buFont typeface="Wingdings" pitchFamily="2" charset="2"/>
              <a:buNone/>
            </a:pPr>
            <a:r>
              <a:rPr lang="tr-TR" altLang="tr-TR" sz="2400" b="1" dirty="0">
                <a:solidFill>
                  <a:srgbClr val="000099"/>
                </a:solidFill>
              </a:rPr>
              <a:t>Soru</a:t>
            </a:r>
            <a:endParaRPr lang="tr-TR" altLang="tr-TR" sz="2000" b="1" dirty="0">
              <a:solidFill>
                <a:srgbClr val="000099"/>
              </a:solidFill>
            </a:endParaRPr>
          </a:p>
          <a:p>
            <a:pPr marL="269875" indent="-269875" eaLnBrk="1" hangingPunct="1"/>
            <a:r>
              <a:rPr lang="tr-TR" altLang="tr-TR" sz="2000" b="1" dirty="0">
                <a:solidFill>
                  <a:srgbClr val="000099"/>
                </a:solidFill>
              </a:rPr>
              <a:t>Hazırladığın gazeteye bir isim ver.</a:t>
            </a:r>
          </a:p>
          <a:p>
            <a:pPr marL="269875" indent="-269875" eaLnBrk="1" hangingPunct="1"/>
            <a:r>
              <a:rPr lang="tr-TR" altLang="tr-TR" sz="2000" b="1" dirty="0">
                <a:solidFill>
                  <a:srgbClr val="000099"/>
                </a:solidFill>
              </a:rPr>
              <a:t>Cumhuriyetin ilanı ile ilgili bir manşet yaz, o dönemle ilgili fotoğraflar bul ve gazetene yerleştir.</a:t>
            </a:r>
          </a:p>
          <a:p>
            <a:pPr marL="269875" indent="-269875" eaLnBrk="1" hangingPunct="1"/>
            <a:r>
              <a:rPr lang="tr-TR" altLang="tr-TR" sz="2000" b="1" dirty="0">
                <a:solidFill>
                  <a:srgbClr val="000099"/>
                </a:solidFill>
              </a:rPr>
              <a:t>Gazetene cumhuriyetin ilanı ve önemi ile ilgili en  az bir sayfadan oluşan bir haber yaz.</a:t>
            </a:r>
          </a:p>
        </p:txBody>
      </p:sp>
      <p:graphicFrame>
        <p:nvGraphicFramePr>
          <p:cNvPr id="57350" name="Object 3"/>
          <p:cNvGraphicFramePr>
            <a:graphicFrameLocks noGrp="1" noChangeAspect="1"/>
          </p:cNvGraphicFramePr>
          <p:nvPr>
            <p:ph sz="half" idx="2"/>
          </p:nvPr>
        </p:nvGraphicFramePr>
        <p:xfrm>
          <a:off x="6084888" y="260350"/>
          <a:ext cx="1566862" cy="1631950"/>
        </p:xfrm>
        <a:graphic>
          <a:graphicData uri="http://schemas.openxmlformats.org/presentationml/2006/ole">
            <mc:AlternateContent xmlns:mc="http://schemas.openxmlformats.org/markup-compatibility/2006">
              <mc:Choice xmlns:v="urn:schemas-microsoft-com:vml" Requires="v">
                <p:oleObj spid="_x0000_s4119" name="Bit Eşlem Resmi" r:id="rId4" imgW="3895238" imgH="4258269" progId="Paint.Picture">
                  <p:embed/>
                </p:oleObj>
              </mc:Choice>
              <mc:Fallback>
                <p:oleObj name="Bit Eşlem Resmi" r:id="rId4" imgW="3895238" imgH="4258269"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4888" y="260350"/>
                        <a:ext cx="1566862" cy="163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012740" name="Rectangle 4"/>
          <p:cNvSpPr>
            <a:spLocks noChangeArrowheads="1"/>
          </p:cNvSpPr>
          <p:nvPr/>
        </p:nvSpPr>
        <p:spPr bwMode="auto">
          <a:xfrm>
            <a:off x="323850" y="476250"/>
            <a:ext cx="4859338" cy="100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eaLnBrk="1" hangingPunct="1"/>
            <a:br>
              <a:rPr lang="tr-TR" altLang="tr-TR" sz="2800" b="1" dirty="0">
                <a:solidFill>
                  <a:srgbClr val="C00000"/>
                </a:solidFill>
              </a:rPr>
            </a:br>
            <a:r>
              <a:rPr lang="tr-TR" altLang="tr-TR" sz="2800" b="1" dirty="0">
                <a:solidFill>
                  <a:srgbClr val="C00000"/>
                </a:solidFill>
              </a:rPr>
              <a:t>Örnek 3</a:t>
            </a:r>
          </a:p>
        </p:txBody>
      </p:sp>
    </p:spTree>
    <p:extLst>
      <p:ext uri="{BB962C8B-B14F-4D97-AF65-F5344CB8AC3E}">
        <p14:creationId xmlns:p14="http://schemas.microsoft.com/office/powerpoint/2010/main" val="2891096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012740"/>
                                        </p:tgtEl>
                                        <p:attrNameLst>
                                          <p:attrName>style.visibility</p:attrName>
                                        </p:attrNameLst>
                                      </p:cBhvr>
                                      <p:to>
                                        <p:strVal val="visible"/>
                                      </p:to>
                                    </p:set>
                                    <p:animEffect transition="in" filter="fade">
                                      <p:cBhvr>
                                        <p:cTn id="7" dur="800" decel="100000"/>
                                        <p:tgtEl>
                                          <p:spTgt spid="1012740"/>
                                        </p:tgtEl>
                                      </p:cBhvr>
                                    </p:animEffect>
                                    <p:anim calcmode="lin" valueType="num">
                                      <p:cBhvr>
                                        <p:cTn id="8" dur="800" decel="100000" fill="hold"/>
                                        <p:tgtEl>
                                          <p:spTgt spid="1012740"/>
                                        </p:tgtEl>
                                        <p:attrNameLst>
                                          <p:attrName>style.rotation</p:attrName>
                                        </p:attrNameLst>
                                      </p:cBhvr>
                                      <p:tavLst>
                                        <p:tav tm="0">
                                          <p:val>
                                            <p:fltVal val="-90"/>
                                          </p:val>
                                        </p:tav>
                                        <p:tav tm="100000">
                                          <p:val>
                                            <p:fltVal val="0"/>
                                          </p:val>
                                        </p:tav>
                                      </p:tavLst>
                                    </p:anim>
                                    <p:anim calcmode="lin" valueType="num">
                                      <p:cBhvr>
                                        <p:cTn id="9" dur="800" decel="100000" fill="hold"/>
                                        <p:tgtEl>
                                          <p:spTgt spid="1012740"/>
                                        </p:tgtEl>
                                        <p:attrNameLst>
                                          <p:attrName>ppt_x</p:attrName>
                                        </p:attrNameLst>
                                      </p:cBhvr>
                                      <p:tavLst>
                                        <p:tav tm="0">
                                          <p:val>
                                            <p:strVal val="#ppt_x+0.4"/>
                                          </p:val>
                                        </p:tav>
                                        <p:tav tm="100000">
                                          <p:val>
                                            <p:strVal val="#ppt_x-0.05"/>
                                          </p:val>
                                        </p:tav>
                                      </p:tavLst>
                                    </p:anim>
                                    <p:anim calcmode="lin" valueType="num">
                                      <p:cBhvr>
                                        <p:cTn id="10" dur="800" decel="100000" fill="hold"/>
                                        <p:tgtEl>
                                          <p:spTgt spid="101274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1274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1274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274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4786" name="Rectangle 2"/>
          <p:cNvSpPr>
            <a:spLocks noGrp="1" noChangeArrowheads="1"/>
          </p:cNvSpPr>
          <p:nvPr>
            <p:ph type="title"/>
          </p:nvPr>
        </p:nvSpPr>
        <p:spPr>
          <a:xfrm>
            <a:off x="323528" y="260648"/>
            <a:ext cx="2232248" cy="864096"/>
          </a:xfrm>
        </p:spPr>
        <p:txBody>
          <a:bodyPr>
            <a:noAutofit/>
          </a:bodyPr>
          <a:lstStyle/>
          <a:p>
            <a:pPr eaLnBrk="1" hangingPunct="1"/>
            <a:br>
              <a:rPr lang="tr-TR" altLang="tr-TR" sz="3200" dirty="0">
                <a:solidFill>
                  <a:srgbClr val="C00000"/>
                </a:solidFill>
              </a:rPr>
            </a:br>
            <a:r>
              <a:rPr lang="tr-TR" altLang="tr-TR" sz="3200" dirty="0">
                <a:solidFill>
                  <a:srgbClr val="C00000"/>
                </a:solidFill>
              </a:rPr>
              <a:t>Örnek 4</a:t>
            </a:r>
          </a:p>
        </p:txBody>
      </p:sp>
      <p:sp>
        <p:nvSpPr>
          <p:cNvPr id="1014787" name="Rectangle 3"/>
          <p:cNvSpPr>
            <a:spLocks noGrp="1" noChangeArrowheads="1"/>
          </p:cNvSpPr>
          <p:nvPr>
            <p:ph type="body" sz="half" idx="1"/>
          </p:nvPr>
        </p:nvSpPr>
        <p:spPr>
          <a:xfrm>
            <a:off x="395536" y="1412776"/>
            <a:ext cx="8569325" cy="3888432"/>
          </a:xfrm>
          <a:ln w="25400">
            <a:solidFill>
              <a:srgbClr val="C00000"/>
            </a:solidFill>
          </a:ln>
        </p:spPr>
        <p:txBody>
          <a:bodyPr>
            <a:normAutofit fontScale="85000" lnSpcReduction="20000"/>
          </a:bodyPr>
          <a:lstStyle/>
          <a:p>
            <a:pPr algn="just" eaLnBrk="1" hangingPunct="1">
              <a:lnSpc>
                <a:spcPct val="90000"/>
              </a:lnSpc>
              <a:buFont typeface="Wingdings" pitchFamily="2" charset="2"/>
              <a:buNone/>
            </a:pPr>
            <a:r>
              <a:rPr lang="tr-TR" altLang="tr-TR" dirty="0">
                <a:solidFill>
                  <a:srgbClr val="C00000"/>
                </a:solidFill>
              </a:rPr>
              <a:t>	</a:t>
            </a:r>
            <a:r>
              <a:rPr lang="tr-TR" altLang="tr-TR" sz="2400" dirty="0">
                <a:solidFill>
                  <a:srgbClr val="000099"/>
                </a:solidFill>
                <a:latin typeface="Comic Sans MS" pitchFamily="66" charset="0"/>
              </a:rPr>
              <a:t>	Dünyamızda enerji insanlar için vazgeçilmezdir. Günümüzde petrol insanoğlunun en önemli enerji kaynağıdır ancak tüketilebilir bir kaynak olduğu da bilinmektedir.</a:t>
            </a:r>
          </a:p>
          <a:p>
            <a:pPr algn="just" eaLnBrk="1" hangingPunct="1">
              <a:lnSpc>
                <a:spcPct val="90000"/>
              </a:lnSpc>
              <a:buFont typeface="Wingdings" pitchFamily="2" charset="2"/>
              <a:buNone/>
            </a:pPr>
            <a:r>
              <a:rPr lang="tr-TR" altLang="tr-TR" sz="2400" dirty="0">
                <a:solidFill>
                  <a:srgbClr val="000099"/>
                </a:solidFill>
                <a:latin typeface="Comic Sans MS" pitchFamily="66" charset="0"/>
              </a:rPr>
              <a:t>		</a:t>
            </a:r>
          </a:p>
          <a:p>
            <a:pPr algn="just" eaLnBrk="1" hangingPunct="1">
              <a:lnSpc>
                <a:spcPct val="90000"/>
              </a:lnSpc>
              <a:buFont typeface="Wingdings" pitchFamily="2" charset="2"/>
              <a:buNone/>
            </a:pPr>
            <a:r>
              <a:rPr lang="tr-TR" altLang="tr-TR" sz="2400" dirty="0">
                <a:solidFill>
                  <a:srgbClr val="000099"/>
                </a:solidFill>
                <a:latin typeface="Comic Sans MS" pitchFamily="66" charset="0"/>
              </a:rPr>
              <a:t>		Senden bu durumu göz önüne alarak aşağıdaki sorulara yanıt bulman beklenmektedir.</a:t>
            </a:r>
          </a:p>
          <a:p>
            <a:pPr algn="just" eaLnBrk="1" hangingPunct="1">
              <a:lnSpc>
                <a:spcPct val="90000"/>
              </a:lnSpc>
              <a:buFont typeface="Wingdings" pitchFamily="2" charset="2"/>
              <a:buNone/>
            </a:pPr>
            <a:r>
              <a:rPr lang="tr-TR" altLang="tr-TR" sz="2400" dirty="0">
                <a:solidFill>
                  <a:srgbClr val="000099"/>
                </a:solidFill>
                <a:latin typeface="Comic Sans MS" pitchFamily="66" charset="0"/>
              </a:rPr>
              <a:t>		</a:t>
            </a:r>
          </a:p>
          <a:p>
            <a:pPr algn="just" eaLnBrk="1" hangingPunct="1">
              <a:lnSpc>
                <a:spcPct val="90000"/>
              </a:lnSpc>
              <a:buFont typeface="Wingdings" pitchFamily="2" charset="2"/>
              <a:buNone/>
            </a:pPr>
            <a:r>
              <a:rPr lang="tr-TR" altLang="tr-TR" sz="2400" dirty="0">
                <a:solidFill>
                  <a:srgbClr val="000099"/>
                </a:solidFill>
                <a:latin typeface="Comic Sans MS" pitchFamily="66" charset="0"/>
              </a:rPr>
              <a:t>		1) Petrol bulunmasaydı içinde yaşadığımız dünyanın durumu nasıl olurdu? Dünyanın içinde bulunduğu bugünkü durumu düşün ve yaşanabilecek olumlu ve olumsuz sonuçları gerekçeleriyle yaz.</a:t>
            </a:r>
          </a:p>
          <a:p>
            <a:pPr algn="just" eaLnBrk="1" hangingPunct="1">
              <a:lnSpc>
                <a:spcPct val="90000"/>
              </a:lnSpc>
              <a:buFont typeface="Wingdings" pitchFamily="2" charset="2"/>
              <a:buNone/>
            </a:pPr>
            <a:r>
              <a:rPr lang="tr-TR" altLang="tr-TR" sz="2400" dirty="0">
                <a:solidFill>
                  <a:srgbClr val="000099"/>
                </a:solidFill>
                <a:latin typeface="Comic Sans MS" pitchFamily="66" charset="0"/>
              </a:rPr>
              <a:t>		</a:t>
            </a:r>
          </a:p>
          <a:p>
            <a:pPr algn="just" eaLnBrk="1" hangingPunct="1">
              <a:lnSpc>
                <a:spcPct val="90000"/>
              </a:lnSpc>
              <a:buFont typeface="Wingdings" pitchFamily="2" charset="2"/>
              <a:buNone/>
            </a:pPr>
            <a:r>
              <a:rPr lang="tr-TR" altLang="tr-TR" sz="2400" dirty="0">
                <a:solidFill>
                  <a:srgbClr val="000099"/>
                </a:solidFill>
                <a:latin typeface="Comic Sans MS" pitchFamily="66" charset="0"/>
              </a:rPr>
              <a:t>		2) Bir gün dünyadaki petrol kaynakları tükenecek. Siyasi karar vericiler senden bu soruna bugünden bir çözüm üretmeni istiyorlar. Bilim insanlarının yaptığı çalışmaları da inceleyerek, en doğru çözüm yolunun ne olduğunu gerekçeleriyle yaz.</a:t>
            </a:r>
          </a:p>
          <a:p>
            <a:pPr eaLnBrk="1" hangingPunct="1">
              <a:lnSpc>
                <a:spcPct val="90000"/>
              </a:lnSpc>
              <a:buFont typeface="Wingdings" pitchFamily="2" charset="2"/>
              <a:buNone/>
            </a:pPr>
            <a:endParaRPr lang="tr-TR" altLang="tr-TR" sz="2000" dirty="0"/>
          </a:p>
        </p:txBody>
      </p:sp>
    </p:spTree>
    <p:extLst>
      <p:ext uri="{BB962C8B-B14F-4D97-AF65-F5344CB8AC3E}">
        <p14:creationId xmlns:p14="http://schemas.microsoft.com/office/powerpoint/2010/main" val="1727706477"/>
      </p:ext>
    </p:extLst>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014786"/>
                                        </p:tgtEl>
                                        <p:attrNameLst>
                                          <p:attrName>style.visibility</p:attrName>
                                        </p:attrNameLst>
                                      </p:cBhvr>
                                      <p:to>
                                        <p:strVal val="visible"/>
                                      </p:to>
                                    </p:set>
                                    <p:animEffect transition="in" filter="fade">
                                      <p:cBhvr>
                                        <p:cTn id="7" dur="800" decel="100000"/>
                                        <p:tgtEl>
                                          <p:spTgt spid="1014786"/>
                                        </p:tgtEl>
                                      </p:cBhvr>
                                    </p:animEffect>
                                    <p:anim calcmode="lin" valueType="num">
                                      <p:cBhvr>
                                        <p:cTn id="8" dur="800" decel="100000" fill="hold"/>
                                        <p:tgtEl>
                                          <p:spTgt spid="1014786"/>
                                        </p:tgtEl>
                                        <p:attrNameLst>
                                          <p:attrName>style.rotation</p:attrName>
                                        </p:attrNameLst>
                                      </p:cBhvr>
                                      <p:tavLst>
                                        <p:tav tm="0">
                                          <p:val>
                                            <p:fltVal val="-90"/>
                                          </p:val>
                                        </p:tav>
                                        <p:tav tm="100000">
                                          <p:val>
                                            <p:fltVal val="0"/>
                                          </p:val>
                                        </p:tav>
                                      </p:tavLst>
                                    </p:anim>
                                    <p:anim calcmode="lin" valueType="num">
                                      <p:cBhvr>
                                        <p:cTn id="9" dur="800" decel="100000" fill="hold"/>
                                        <p:tgtEl>
                                          <p:spTgt spid="1014786"/>
                                        </p:tgtEl>
                                        <p:attrNameLst>
                                          <p:attrName>ppt_x</p:attrName>
                                        </p:attrNameLst>
                                      </p:cBhvr>
                                      <p:tavLst>
                                        <p:tav tm="0">
                                          <p:val>
                                            <p:strVal val="#ppt_x+0.4"/>
                                          </p:val>
                                        </p:tav>
                                        <p:tav tm="100000">
                                          <p:val>
                                            <p:strVal val="#ppt_x-0.05"/>
                                          </p:val>
                                        </p:tav>
                                      </p:tavLst>
                                    </p:anim>
                                    <p:anim calcmode="lin" valueType="num">
                                      <p:cBhvr>
                                        <p:cTn id="10" dur="800" decel="100000" fill="hold"/>
                                        <p:tgtEl>
                                          <p:spTgt spid="101478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1478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14786"/>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014787">
                                            <p:bg/>
                                          </p:spTgt>
                                        </p:tgtEl>
                                        <p:attrNameLst>
                                          <p:attrName>style.visibility</p:attrName>
                                        </p:attrNameLst>
                                      </p:cBhvr>
                                      <p:to>
                                        <p:strVal val="visible"/>
                                      </p:to>
                                    </p:set>
                                    <p:animEffect transition="in" filter="fade">
                                      <p:cBhvr>
                                        <p:cTn id="17" dur="1000"/>
                                        <p:tgtEl>
                                          <p:spTgt spid="1014787">
                                            <p:bg/>
                                          </p:spTgt>
                                        </p:tgtEl>
                                      </p:cBhvr>
                                    </p:animEffect>
                                    <p:anim calcmode="lin" valueType="num">
                                      <p:cBhvr>
                                        <p:cTn id="18" dur="1000" fill="hold"/>
                                        <p:tgtEl>
                                          <p:spTgt spid="1014787">
                                            <p:bg/>
                                          </p:spTgt>
                                        </p:tgtEl>
                                        <p:attrNameLst>
                                          <p:attrName>ppt_x</p:attrName>
                                        </p:attrNameLst>
                                      </p:cBhvr>
                                      <p:tavLst>
                                        <p:tav tm="0">
                                          <p:val>
                                            <p:strVal val="#ppt_x"/>
                                          </p:val>
                                        </p:tav>
                                        <p:tav tm="100000">
                                          <p:val>
                                            <p:strVal val="#ppt_x"/>
                                          </p:val>
                                        </p:tav>
                                      </p:tavLst>
                                    </p:anim>
                                    <p:anim calcmode="lin" valueType="num">
                                      <p:cBhvr>
                                        <p:cTn id="19" dur="1000" fill="hold"/>
                                        <p:tgtEl>
                                          <p:spTgt spid="1014787">
                                            <p:bg/>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014787">
                                            <p:txEl>
                                              <p:pRg st="0" end="0"/>
                                            </p:txEl>
                                          </p:spTgt>
                                        </p:tgtEl>
                                        <p:attrNameLst>
                                          <p:attrName>style.visibility</p:attrName>
                                        </p:attrNameLst>
                                      </p:cBhvr>
                                      <p:to>
                                        <p:strVal val="visible"/>
                                      </p:to>
                                    </p:set>
                                    <p:animEffect transition="in" filter="fade">
                                      <p:cBhvr>
                                        <p:cTn id="24" dur="1000"/>
                                        <p:tgtEl>
                                          <p:spTgt spid="1014787">
                                            <p:txEl>
                                              <p:pRg st="0" end="0"/>
                                            </p:txEl>
                                          </p:spTgt>
                                        </p:tgtEl>
                                      </p:cBhvr>
                                    </p:animEffect>
                                    <p:anim calcmode="lin" valueType="num">
                                      <p:cBhvr>
                                        <p:cTn id="25" dur="1000" fill="hold"/>
                                        <p:tgtEl>
                                          <p:spTgt spid="1014787">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10147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014787">
                                            <p:txEl>
                                              <p:pRg st="1" end="1"/>
                                            </p:txEl>
                                          </p:spTgt>
                                        </p:tgtEl>
                                        <p:attrNameLst>
                                          <p:attrName>style.visibility</p:attrName>
                                        </p:attrNameLst>
                                      </p:cBhvr>
                                      <p:to>
                                        <p:strVal val="visible"/>
                                      </p:to>
                                    </p:set>
                                    <p:animEffect transition="in" filter="fade">
                                      <p:cBhvr>
                                        <p:cTn id="31" dur="1000"/>
                                        <p:tgtEl>
                                          <p:spTgt spid="1014787">
                                            <p:txEl>
                                              <p:pRg st="1" end="1"/>
                                            </p:txEl>
                                          </p:spTgt>
                                        </p:tgtEl>
                                      </p:cBhvr>
                                    </p:animEffect>
                                    <p:anim calcmode="lin" valueType="num">
                                      <p:cBhvr>
                                        <p:cTn id="32" dur="1000" fill="hold"/>
                                        <p:tgtEl>
                                          <p:spTgt spid="1014787">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101478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1014787">
                                            <p:txEl>
                                              <p:pRg st="2" end="2"/>
                                            </p:txEl>
                                          </p:spTgt>
                                        </p:tgtEl>
                                        <p:attrNameLst>
                                          <p:attrName>style.visibility</p:attrName>
                                        </p:attrNameLst>
                                      </p:cBhvr>
                                      <p:to>
                                        <p:strVal val="visible"/>
                                      </p:to>
                                    </p:set>
                                    <p:animEffect transition="in" filter="fade">
                                      <p:cBhvr>
                                        <p:cTn id="38" dur="1000"/>
                                        <p:tgtEl>
                                          <p:spTgt spid="1014787">
                                            <p:txEl>
                                              <p:pRg st="2" end="2"/>
                                            </p:txEl>
                                          </p:spTgt>
                                        </p:tgtEl>
                                      </p:cBhvr>
                                    </p:animEffect>
                                    <p:anim calcmode="lin" valueType="num">
                                      <p:cBhvr>
                                        <p:cTn id="39" dur="1000" fill="hold"/>
                                        <p:tgtEl>
                                          <p:spTgt spid="1014787">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101478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1014787">
                                            <p:txEl>
                                              <p:pRg st="3" end="3"/>
                                            </p:txEl>
                                          </p:spTgt>
                                        </p:tgtEl>
                                        <p:attrNameLst>
                                          <p:attrName>style.visibility</p:attrName>
                                        </p:attrNameLst>
                                      </p:cBhvr>
                                      <p:to>
                                        <p:strVal val="visible"/>
                                      </p:to>
                                    </p:set>
                                    <p:animEffect transition="in" filter="fade">
                                      <p:cBhvr>
                                        <p:cTn id="45" dur="1000"/>
                                        <p:tgtEl>
                                          <p:spTgt spid="1014787">
                                            <p:txEl>
                                              <p:pRg st="3" end="3"/>
                                            </p:txEl>
                                          </p:spTgt>
                                        </p:tgtEl>
                                      </p:cBhvr>
                                    </p:animEffect>
                                    <p:anim calcmode="lin" valueType="num">
                                      <p:cBhvr>
                                        <p:cTn id="46" dur="1000" fill="hold"/>
                                        <p:tgtEl>
                                          <p:spTgt spid="1014787">
                                            <p:txEl>
                                              <p:pRg st="3" end="3"/>
                                            </p:txEl>
                                          </p:spTgt>
                                        </p:tgtEl>
                                        <p:attrNameLst>
                                          <p:attrName>ppt_x</p:attrName>
                                        </p:attrNameLst>
                                      </p:cBhvr>
                                      <p:tavLst>
                                        <p:tav tm="0">
                                          <p:val>
                                            <p:strVal val="#ppt_x"/>
                                          </p:val>
                                        </p:tav>
                                        <p:tav tm="100000">
                                          <p:val>
                                            <p:strVal val="#ppt_x"/>
                                          </p:val>
                                        </p:tav>
                                      </p:tavLst>
                                    </p:anim>
                                    <p:anim calcmode="lin" valueType="num">
                                      <p:cBhvr>
                                        <p:cTn id="47" dur="1000" fill="hold"/>
                                        <p:tgtEl>
                                          <p:spTgt spid="101478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1014787">
                                            <p:txEl>
                                              <p:pRg st="4" end="4"/>
                                            </p:txEl>
                                          </p:spTgt>
                                        </p:tgtEl>
                                        <p:attrNameLst>
                                          <p:attrName>style.visibility</p:attrName>
                                        </p:attrNameLst>
                                      </p:cBhvr>
                                      <p:to>
                                        <p:strVal val="visible"/>
                                      </p:to>
                                    </p:set>
                                    <p:animEffect transition="in" filter="fade">
                                      <p:cBhvr>
                                        <p:cTn id="52" dur="1000"/>
                                        <p:tgtEl>
                                          <p:spTgt spid="1014787">
                                            <p:txEl>
                                              <p:pRg st="4" end="4"/>
                                            </p:txEl>
                                          </p:spTgt>
                                        </p:tgtEl>
                                      </p:cBhvr>
                                    </p:animEffect>
                                    <p:anim calcmode="lin" valueType="num">
                                      <p:cBhvr>
                                        <p:cTn id="53" dur="1000" fill="hold"/>
                                        <p:tgtEl>
                                          <p:spTgt spid="1014787">
                                            <p:txEl>
                                              <p:pRg st="4" end="4"/>
                                            </p:txEl>
                                          </p:spTgt>
                                        </p:tgtEl>
                                        <p:attrNameLst>
                                          <p:attrName>ppt_x</p:attrName>
                                        </p:attrNameLst>
                                      </p:cBhvr>
                                      <p:tavLst>
                                        <p:tav tm="0">
                                          <p:val>
                                            <p:strVal val="#ppt_x"/>
                                          </p:val>
                                        </p:tav>
                                        <p:tav tm="100000">
                                          <p:val>
                                            <p:strVal val="#ppt_x"/>
                                          </p:val>
                                        </p:tav>
                                      </p:tavLst>
                                    </p:anim>
                                    <p:anim calcmode="lin" valueType="num">
                                      <p:cBhvr>
                                        <p:cTn id="54" dur="1000" fill="hold"/>
                                        <p:tgtEl>
                                          <p:spTgt spid="101478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1014787">
                                            <p:txEl>
                                              <p:pRg st="5" end="5"/>
                                            </p:txEl>
                                          </p:spTgt>
                                        </p:tgtEl>
                                        <p:attrNameLst>
                                          <p:attrName>style.visibility</p:attrName>
                                        </p:attrNameLst>
                                      </p:cBhvr>
                                      <p:to>
                                        <p:strVal val="visible"/>
                                      </p:to>
                                    </p:set>
                                    <p:animEffect transition="in" filter="fade">
                                      <p:cBhvr>
                                        <p:cTn id="59" dur="1000"/>
                                        <p:tgtEl>
                                          <p:spTgt spid="1014787">
                                            <p:txEl>
                                              <p:pRg st="5" end="5"/>
                                            </p:txEl>
                                          </p:spTgt>
                                        </p:tgtEl>
                                      </p:cBhvr>
                                    </p:animEffect>
                                    <p:anim calcmode="lin" valueType="num">
                                      <p:cBhvr>
                                        <p:cTn id="60" dur="1000" fill="hold"/>
                                        <p:tgtEl>
                                          <p:spTgt spid="1014787">
                                            <p:txEl>
                                              <p:pRg st="5" end="5"/>
                                            </p:txEl>
                                          </p:spTgt>
                                        </p:tgtEl>
                                        <p:attrNameLst>
                                          <p:attrName>ppt_x</p:attrName>
                                        </p:attrNameLst>
                                      </p:cBhvr>
                                      <p:tavLst>
                                        <p:tav tm="0">
                                          <p:val>
                                            <p:strVal val="#ppt_x"/>
                                          </p:val>
                                        </p:tav>
                                        <p:tav tm="100000">
                                          <p:val>
                                            <p:strVal val="#ppt_x"/>
                                          </p:val>
                                        </p:tav>
                                      </p:tavLst>
                                    </p:anim>
                                    <p:anim calcmode="lin" valueType="num">
                                      <p:cBhvr>
                                        <p:cTn id="61" dur="1000" fill="hold"/>
                                        <p:tgtEl>
                                          <p:spTgt spid="101478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7" presetClass="entr" presetSubtype="0" fill="hold" grpId="0" nodeType="clickEffect">
                                  <p:stCondLst>
                                    <p:cond delay="0"/>
                                  </p:stCondLst>
                                  <p:childTnLst>
                                    <p:set>
                                      <p:cBhvr>
                                        <p:cTn id="65" dur="1" fill="hold">
                                          <p:stCondLst>
                                            <p:cond delay="0"/>
                                          </p:stCondLst>
                                        </p:cTn>
                                        <p:tgtEl>
                                          <p:spTgt spid="1014787">
                                            <p:txEl>
                                              <p:pRg st="6" end="6"/>
                                            </p:txEl>
                                          </p:spTgt>
                                        </p:tgtEl>
                                        <p:attrNameLst>
                                          <p:attrName>style.visibility</p:attrName>
                                        </p:attrNameLst>
                                      </p:cBhvr>
                                      <p:to>
                                        <p:strVal val="visible"/>
                                      </p:to>
                                    </p:set>
                                    <p:animEffect transition="in" filter="fade">
                                      <p:cBhvr>
                                        <p:cTn id="66" dur="1000"/>
                                        <p:tgtEl>
                                          <p:spTgt spid="1014787">
                                            <p:txEl>
                                              <p:pRg st="6" end="6"/>
                                            </p:txEl>
                                          </p:spTgt>
                                        </p:tgtEl>
                                      </p:cBhvr>
                                    </p:animEffect>
                                    <p:anim calcmode="lin" valueType="num">
                                      <p:cBhvr>
                                        <p:cTn id="67" dur="1000" fill="hold"/>
                                        <p:tgtEl>
                                          <p:spTgt spid="1014787">
                                            <p:txEl>
                                              <p:pRg st="6" end="6"/>
                                            </p:txEl>
                                          </p:spTgt>
                                        </p:tgtEl>
                                        <p:attrNameLst>
                                          <p:attrName>ppt_x</p:attrName>
                                        </p:attrNameLst>
                                      </p:cBhvr>
                                      <p:tavLst>
                                        <p:tav tm="0">
                                          <p:val>
                                            <p:strVal val="#ppt_x"/>
                                          </p:val>
                                        </p:tav>
                                        <p:tav tm="100000">
                                          <p:val>
                                            <p:strVal val="#ppt_x"/>
                                          </p:val>
                                        </p:tav>
                                      </p:tavLst>
                                    </p:anim>
                                    <p:anim calcmode="lin" valueType="num">
                                      <p:cBhvr>
                                        <p:cTn id="68" dur="1000" fill="hold"/>
                                        <p:tgtEl>
                                          <p:spTgt spid="101478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4786" grpId="0"/>
      <p:bldP spid="1014787"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84528"/>
            <a:ext cx="8229600" cy="52322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2800" dirty="0">
                <a:solidFill>
                  <a:srgbClr val="C00000"/>
                </a:solidFill>
                <a:latin typeface="Comic Sans MS" pitchFamily="66" charset="0"/>
                <a:ea typeface="+mn-ea"/>
                <a:cs typeface="+mn-cs"/>
              </a:rPr>
              <a:t>Performans Değerlendirme </a:t>
            </a:r>
          </a:p>
        </p:txBody>
      </p:sp>
      <p:sp>
        <p:nvSpPr>
          <p:cNvPr id="3" name="İçerik Yer Tutucusu 2"/>
          <p:cNvSpPr>
            <a:spLocks noGrp="1"/>
          </p:cNvSpPr>
          <p:nvPr>
            <p:ph idx="1"/>
          </p:nvPr>
        </p:nvSpPr>
        <p:spPr>
          <a:xfrm>
            <a:off x="457200" y="1481328"/>
            <a:ext cx="8435280" cy="4525963"/>
          </a:xfrm>
        </p:spPr>
        <p:txBody>
          <a:bodyPr>
            <a:normAutofit fontScale="70000" lnSpcReduction="20000"/>
          </a:bodyPr>
          <a:lstStyle/>
          <a:p>
            <a:pPr marL="0" indent="0">
              <a:spcBef>
                <a:spcPct val="0"/>
              </a:spcBef>
              <a:buNone/>
            </a:pPr>
            <a:r>
              <a:rPr lang="tr-TR" sz="3300" b="1" dirty="0">
                <a:solidFill>
                  <a:srgbClr val="000099"/>
                </a:solidFill>
                <a:latin typeface="Comic Sans MS" pitchFamily="66" charset="0"/>
              </a:rPr>
              <a:t>Etkili bir performans değerlendirme için izlenmesi gereken adımlar ve dikkat edilmesi gereken noktalar; </a:t>
            </a:r>
          </a:p>
          <a:p>
            <a:pPr marL="0" indent="0">
              <a:spcBef>
                <a:spcPct val="0"/>
              </a:spcBef>
              <a:buNone/>
            </a:pPr>
            <a:endParaRPr lang="tr-TR" sz="3300" b="1" dirty="0">
              <a:solidFill>
                <a:srgbClr val="000099"/>
              </a:solidFill>
              <a:latin typeface="Comic Sans MS" pitchFamily="66" charset="0"/>
            </a:endParaRPr>
          </a:p>
          <a:p>
            <a:pPr marL="0" indent="0">
              <a:spcBef>
                <a:spcPct val="0"/>
              </a:spcBef>
              <a:buNone/>
            </a:pPr>
            <a:r>
              <a:rPr lang="tr-TR" sz="3300" b="1" dirty="0">
                <a:solidFill>
                  <a:srgbClr val="C00000"/>
                </a:solidFill>
                <a:latin typeface="Comic Sans MS" pitchFamily="66" charset="0"/>
              </a:rPr>
              <a:t>1) Performans değerlendirme amacının ve performans görevinin tanımlanması </a:t>
            </a:r>
          </a:p>
          <a:p>
            <a:pPr marL="109728" indent="0">
              <a:spcBef>
                <a:spcPct val="0"/>
              </a:spcBef>
              <a:buNone/>
            </a:pPr>
            <a:endParaRPr lang="tr-TR" sz="3300" b="1" dirty="0">
              <a:solidFill>
                <a:srgbClr val="000099"/>
              </a:solidFill>
              <a:latin typeface="Comic Sans MS" pitchFamily="66" charset="0"/>
            </a:endParaRPr>
          </a:p>
          <a:p>
            <a:pPr>
              <a:spcBef>
                <a:spcPct val="0"/>
              </a:spcBef>
            </a:pPr>
            <a:r>
              <a:rPr lang="tr-TR" sz="3400" dirty="0">
                <a:solidFill>
                  <a:srgbClr val="000099"/>
                </a:solidFill>
                <a:latin typeface="Comic Sans MS" pitchFamily="66" charset="0"/>
              </a:rPr>
              <a:t>Birden fazla beceriyi içine alacak biçimde oluşturulmalıdır. </a:t>
            </a:r>
          </a:p>
          <a:p>
            <a:pPr>
              <a:spcBef>
                <a:spcPct val="0"/>
              </a:spcBef>
            </a:pPr>
            <a:r>
              <a:rPr lang="tr-TR" sz="3400" dirty="0">
                <a:solidFill>
                  <a:srgbClr val="000099"/>
                </a:solidFill>
                <a:latin typeface="Comic Sans MS" pitchFamily="66" charset="0"/>
              </a:rPr>
              <a:t>Sürece ve/veya en önemli ürüne odaklanmalıdır.</a:t>
            </a:r>
          </a:p>
          <a:p>
            <a:pPr>
              <a:spcBef>
                <a:spcPct val="0"/>
              </a:spcBef>
            </a:pPr>
            <a:r>
              <a:rPr lang="tr-TR" sz="3400" dirty="0">
                <a:solidFill>
                  <a:srgbClr val="000099"/>
                </a:solidFill>
                <a:latin typeface="Comic Sans MS" pitchFamily="66" charset="0"/>
              </a:rPr>
              <a:t>İstenen gerçeklik düzeyini yansıtabilmelidir. </a:t>
            </a:r>
          </a:p>
          <a:p>
            <a:pPr>
              <a:spcBef>
                <a:spcPct val="0"/>
              </a:spcBef>
            </a:pPr>
            <a:r>
              <a:rPr lang="tr-TR" sz="3400" dirty="0">
                <a:solidFill>
                  <a:srgbClr val="000099"/>
                </a:solidFill>
                <a:latin typeface="Comic Sans MS" pitchFamily="66" charset="0"/>
              </a:rPr>
              <a:t>Tüm öğrenciler için adil olmalıdır.</a:t>
            </a:r>
          </a:p>
          <a:p>
            <a:pPr>
              <a:spcBef>
                <a:spcPct val="0"/>
              </a:spcBef>
            </a:pPr>
            <a:r>
              <a:rPr lang="tr-TR" sz="3400" dirty="0">
                <a:solidFill>
                  <a:srgbClr val="000099"/>
                </a:solidFill>
                <a:latin typeface="Comic Sans MS" pitchFamily="66" charset="0"/>
              </a:rPr>
              <a:t>Uygun zaman ve kaynak verilebilecek biçimde olmalıdır. </a:t>
            </a:r>
          </a:p>
          <a:p>
            <a:pPr>
              <a:spcBef>
                <a:spcPct val="0"/>
              </a:spcBef>
            </a:pPr>
            <a:r>
              <a:rPr lang="tr-TR" sz="3400" dirty="0">
                <a:solidFill>
                  <a:srgbClr val="000099"/>
                </a:solidFill>
                <a:latin typeface="Comic Sans MS" pitchFamily="66" charset="0"/>
              </a:rPr>
              <a:t>Daha geleneksel yollarla ölçülemeyecek eğitim hedeflerini kapsamalıdır.</a:t>
            </a:r>
          </a:p>
          <a:p>
            <a:pPr marL="0" indent="0">
              <a:buNone/>
            </a:pPr>
            <a:endParaRPr lang="tr-TR" dirty="0"/>
          </a:p>
        </p:txBody>
      </p:sp>
    </p:spTree>
    <p:extLst>
      <p:ext uri="{BB962C8B-B14F-4D97-AF65-F5344CB8AC3E}">
        <p14:creationId xmlns:p14="http://schemas.microsoft.com/office/powerpoint/2010/main" val="3602842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84528"/>
            <a:ext cx="8229600" cy="52322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2800" dirty="0">
                <a:solidFill>
                  <a:srgbClr val="C00000"/>
                </a:solidFill>
                <a:latin typeface="Comic Sans MS" pitchFamily="66" charset="0"/>
                <a:ea typeface="+mn-ea"/>
                <a:cs typeface="+mn-cs"/>
              </a:rPr>
              <a:t>Performans Değerlendirme </a:t>
            </a:r>
          </a:p>
        </p:txBody>
      </p:sp>
      <p:sp>
        <p:nvSpPr>
          <p:cNvPr id="3" name="İçerik Yer Tutucusu 2"/>
          <p:cNvSpPr>
            <a:spLocks noGrp="1"/>
          </p:cNvSpPr>
          <p:nvPr>
            <p:ph idx="1"/>
          </p:nvPr>
        </p:nvSpPr>
        <p:spPr>
          <a:xfrm>
            <a:off x="457200" y="1481328"/>
            <a:ext cx="8435280" cy="4525963"/>
          </a:xfrm>
        </p:spPr>
        <p:txBody>
          <a:bodyPr>
            <a:normAutofit/>
          </a:bodyPr>
          <a:lstStyle/>
          <a:p>
            <a:pPr marL="0" indent="0">
              <a:spcBef>
                <a:spcPct val="0"/>
              </a:spcBef>
              <a:buNone/>
            </a:pPr>
            <a:r>
              <a:rPr lang="tr-TR" sz="2800" b="1" dirty="0">
                <a:solidFill>
                  <a:srgbClr val="C00000"/>
                </a:solidFill>
                <a:latin typeface="Comic Sans MS" pitchFamily="66" charset="0"/>
              </a:rPr>
              <a:t>2) Yönergenin Hazırlanması </a:t>
            </a:r>
          </a:p>
          <a:p>
            <a:pPr marL="0" indent="0">
              <a:spcBef>
                <a:spcPct val="0"/>
              </a:spcBef>
              <a:buNone/>
            </a:pPr>
            <a:endParaRPr lang="tr-TR" sz="3300" b="1" dirty="0">
              <a:solidFill>
                <a:srgbClr val="C00000"/>
              </a:solidFill>
              <a:latin typeface="Comic Sans MS" pitchFamily="66" charset="0"/>
            </a:endParaRPr>
          </a:p>
          <a:p>
            <a:pPr>
              <a:spcBef>
                <a:spcPct val="0"/>
              </a:spcBef>
            </a:pPr>
            <a:r>
              <a:rPr lang="tr-TR" sz="2400" dirty="0">
                <a:solidFill>
                  <a:srgbClr val="000099"/>
                </a:solidFill>
                <a:latin typeface="Comic Sans MS" pitchFamily="66" charset="0"/>
              </a:rPr>
              <a:t>Öğrencilerin eğitim düzeyine uygun olmalıdır </a:t>
            </a:r>
          </a:p>
          <a:p>
            <a:pPr>
              <a:spcBef>
                <a:spcPct val="0"/>
              </a:spcBef>
            </a:pPr>
            <a:r>
              <a:rPr lang="tr-TR" sz="2400" dirty="0">
                <a:solidFill>
                  <a:srgbClr val="000099"/>
                </a:solidFill>
                <a:latin typeface="Comic Sans MS" pitchFamily="66" charset="0"/>
              </a:rPr>
              <a:t>Gereksiz ifade ve teknik dil içermemelidir.</a:t>
            </a:r>
          </a:p>
          <a:p>
            <a:pPr>
              <a:spcBef>
                <a:spcPct val="0"/>
              </a:spcBef>
            </a:pPr>
            <a:r>
              <a:rPr lang="tr-TR" sz="2400" dirty="0">
                <a:solidFill>
                  <a:srgbClr val="000099"/>
                </a:solidFill>
                <a:latin typeface="Comic Sans MS" pitchFamily="66" charset="0"/>
              </a:rPr>
              <a:t>Amacı açıkça ifade etmelidir.</a:t>
            </a:r>
          </a:p>
          <a:p>
            <a:pPr>
              <a:spcBef>
                <a:spcPct val="0"/>
              </a:spcBef>
            </a:pPr>
            <a:r>
              <a:rPr lang="tr-TR" sz="2400" dirty="0">
                <a:solidFill>
                  <a:srgbClr val="000099"/>
                </a:solidFill>
                <a:latin typeface="Comic Sans MS" pitchFamily="66" charset="0"/>
              </a:rPr>
              <a:t>Beklenen yanıtların nasıl verileceğini açıkça ifade etmelidir.</a:t>
            </a:r>
          </a:p>
          <a:p>
            <a:pPr>
              <a:spcBef>
                <a:spcPct val="0"/>
              </a:spcBef>
            </a:pPr>
            <a:r>
              <a:rPr lang="tr-TR" sz="2400" dirty="0">
                <a:solidFill>
                  <a:srgbClr val="000099"/>
                </a:solidFill>
                <a:latin typeface="Comic Sans MS" pitchFamily="66" charset="0"/>
              </a:rPr>
              <a:t>Görevin tüm önemli parametrelerini belirtmelidir (Zaman, gerekli malzeme </a:t>
            </a:r>
            <a:r>
              <a:rPr lang="tr-TR" sz="2400" dirty="0" err="1">
                <a:solidFill>
                  <a:srgbClr val="000099"/>
                </a:solidFill>
                <a:latin typeface="Comic Sans MS" pitchFamily="66" charset="0"/>
              </a:rPr>
              <a:t>vs</a:t>
            </a:r>
            <a:r>
              <a:rPr lang="tr-TR" sz="2400" dirty="0">
                <a:solidFill>
                  <a:srgbClr val="000099"/>
                </a:solidFill>
                <a:latin typeface="Comic Sans MS" pitchFamily="66" charset="0"/>
              </a:rPr>
              <a:t>). </a:t>
            </a:r>
          </a:p>
          <a:p>
            <a:pPr>
              <a:spcBef>
                <a:spcPct val="0"/>
              </a:spcBef>
            </a:pPr>
            <a:r>
              <a:rPr lang="tr-TR" sz="2400" dirty="0">
                <a:solidFill>
                  <a:srgbClr val="000099"/>
                </a:solidFill>
                <a:latin typeface="Comic Sans MS" pitchFamily="66" charset="0"/>
              </a:rPr>
              <a:t>Yanıtlar için değerlendirme ölçütlerini içermelidir.</a:t>
            </a:r>
          </a:p>
          <a:p>
            <a:pPr marL="0" indent="0">
              <a:buNone/>
            </a:pPr>
            <a:endParaRPr lang="tr-TR" dirty="0"/>
          </a:p>
        </p:txBody>
      </p:sp>
    </p:spTree>
    <p:extLst>
      <p:ext uri="{BB962C8B-B14F-4D97-AF65-F5344CB8AC3E}">
        <p14:creationId xmlns:p14="http://schemas.microsoft.com/office/powerpoint/2010/main" val="2824979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84528"/>
            <a:ext cx="8229600" cy="52322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2800" dirty="0">
                <a:solidFill>
                  <a:srgbClr val="C00000"/>
                </a:solidFill>
                <a:latin typeface="Comic Sans MS" pitchFamily="66" charset="0"/>
                <a:ea typeface="+mn-ea"/>
                <a:cs typeface="+mn-cs"/>
              </a:rPr>
              <a:t>Performans Değerlendirme </a:t>
            </a:r>
          </a:p>
        </p:txBody>
      </p:sp>
      <p:sp>
        <p:nvSpPr>
          <p:cNvPr id="3" name="İçerik Yer Tutucusu 2"/>
          <p:cNvSpPr>
            <a:spLocks noGrp="1"/>
          </p:cNvSpPr>
          <p:nvPr>
            <p:ph idx="1"/>
          </p:nvPr>
        </p:nvSpPr>
        <p:spPr>
          <a:xfrm>
            <a:off x="457200" y="1481328"/>
            <a:ext cx="8435280" cy="4683976"/>
          </a:xfrm>
        </p:spPr>
        <p:txBody>
          <a:bodyPr>
            <a:normAutofit/>
          </a:bodyPr>
          <a:lstStyle/>
          <a:p>
            <a:pPr marL="0" indent="0">
              <a:spcBef>
                <a:spcPct val="0"/>
              </a:spcBef>
              <a:buNone/>
            </a:pPr>
            <a:r>
              <a:rPr lang="tr-TR" sz="2800" b="1" dirty="0">
                <a:solidFill>
                  <a:srgbClr val="C00000"/>
                </a:solidFill>
                <a:latin typeface="Comic Sans MS" pitchFamily="66" charset="0"/>
              </a:rPr>
              <a:t>3. Performans Ölçütlerinin Belirlenmesi </a:t>
            </a:r>
          </a:p>
          <a:p>
            <a:pPr marL="0" indent="0">
              <a:spcBef>
                <a:spcPct val="0"/>
              </a:spcBef>
              <a:buNone/>
            </a:pPr>
            <a:endParaRPr lang="tr-TR" sz="3300" b="1" dirty="0">
              <a:solidFill>
                <a:srgbClr val="C00000"/>
              </a:solidFill>
              <a:latin typeface="Comic Sans MS" pitchFamily="66" charset="0"/>
            </a:endParaRPr>
          </a:p>
          <a:p>
            <a:pPr>
              <a:spcBef>
                <a:spcPct val="0"/>
              </a:spcBef>
            </a:pPr>
            <a:r>
              <a:rPr lang="tr-TR" sz="2600" b="1" dirty="0">
                <a:solidFill>
                  <a:srgbClr val="000099"/>
                </a:solidFill>
                <a:latin typeface="Comic Sans MS" pitchFamily="66" charset="0"/>
              </a:rPr>
              <a:t>Doğrudan gözlenebilir ve açıkça belirtilmiş performans ölçütleri tanımlanmalıdır.</a:t>
            </a:r>
          </a:p>
          <a:p>
            <a:pPr>
              <a:spcBef>
                <a:spcPct val="0"/>
              </a:spcBef>
            </a:pPr>
            <a:r>
              <a:rPr lang="tr-TR" sz="2600" b="1" dirty="0">
                <a:solidFill>
                  <a:srgbClr val="000099"/>
                </a:solidFill>
                <a:latin typeface="Comic Sans MS" pitchFamily="66" charset="0"/>
              </a:rPr>
              <a:t>Çok uzun listeler halinde olmamalı genelde 6-12 ölçüt belirlenmelidir.</a:t>
            </a:r>
          </a:p>
          <a:p>
            <a:pPr>
              <a:spcBef>
                <a:spcPct val="0"/>
              </a:spcBef>
            </a:pPr>
            <a:r>
              <a:rPr lang="tr-TR" sz="2600" b="1" dirty="0">
                <a:solidFill>
                  <a:srgbClr val="000099"/>
                </a:solidFill>
                <a:latin typeface="Comic Sans MS" pitchFamily="66" charset="0"/>
              </a:rPr>
              <a:t>Belirsiz ya da öznel ifadeler (iyi, güzel uygun </a:t>
            </a:r>
            <a:r>
              <a:rPr lang="tr-TR" sz="2600" b="1" dirty="0" err="1">
                <a:solidFill>
                  <a:srgbClr val="000099"/>
                </a:solidFill>
                <a:latin typeface="Comic Sans MS" pitchFamily="66" charset="0"/>
              </a:rPr>
              <a:t>vs</a:t>
            </a:r>
            <a:r>
              <a:rPr lang="tr-TR" sz="2600" b="1" dirty="0">
                <a:solidFill>
                  <a:srgbClr val="000099"/>
                </a:solidFill>
                <a:latin typeface="Comic Sans MS" pitchFamily="66" charset="0"/>
              </a:rPr>
              <a:t> gibi) kullanılmamalıdır.</a:t>
            </a:r>
          </a:p>
          <a:p>
            <a:pPr>
              <a:spcBef>
                <a:spcPct val="0"/>
              </a:spcBef>
            </a:pPr>
            <a:r>
              <a:rPr lang="tr-TR" sz="2600" b="1" dirty="0">
                <a:solidFill>
                  <a:srgbClr val="000099"/>
                </a:solidFill>
                <a:latin typeface="Comic Sans MS" pitchFamily="66" charset="0"/>
              </a:rPr>
              <a:t>Muhtemel gözlenme sırasına göre sıralanmalıdır.</a:t>
            </a:r>
          </a:p>
          <a:p>
            <a:pPr>
              <a:spcBef>
                <a:spcPct val="0"/>
              </a:spcBef>
            </a:pPr>
            <a:r>
              <a:rPr lang="tr-TR" sz="2600" b="1" dirty="0">
                <a:solidFill>
                  <a:srgbClr val="000099"/>
                </a:solidFill>
                <a:latin typeface="Comic Sans MS" pitchFamily="66" charset="0"/>
              </a:rPr>
              <a:t>Sürece sonuca yada her ikisine yönelik de belirlenebilir.</a:t>
            </a:r>
          </a:p>
          <a:p>
            <a:pPr marL="0" indent="0">
              <a:buNone/>
            </a:pPr>
            <a:endParaRPr lang="tr-TR" dirty="0"/>
          </a:p>
        </p:txBody>
      </p:sp>
    </p:spTree>
    <p:extLst>
      <p:ext uri="{BB962C8B-B14F-4D97-AF65-F5344CB8AC3E}">
        <p14:creationId xmlns:p14="http://schemas.microsoft.com/office/powerpoint/2010/main" val="1638394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84528"/>
            <a:ext cx="8229600" cy="52322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2800" dirty="0">
                <a:solidFill>
                  <a:srgbClr val="C00000"/>
                </a:solidFill>
                <a:latin typeface="Comic Sans MS" pitchFamily="66" charset="0"/>
                <a:ea typeface="+mn-ea"/>
                <a:cs typeface="+mn-cs"/>
              </a:rPr>
              <a:t>Performans Değerlendirme </a:t>
            </a:r>
          </a:p>
        </p:txBody>
      </p:sp>
      <p:sp>
        <p:nvSpPr>
          <p:cNvPr id="3" name="İçerik Yer Tutucusu 2"/>
          <p:cNvSpPr>
            <a:spLocks noGrp="1"/>
          </p:cNvSpPr>
          <p:nvPr>
            <p:ph idx="1"/>
          </p:nvPr>
        </p:nvSpPr>
        <p:spPr>
          <a:xfrm>
            <a:off x="457200" y="1481328"/>
            <a:ext cx="8435280" cy="4525963"/>
          </a:xfrm>
        </p:spPr>
        <p:txBody>
          <a:bodyPr>
            <a:normAutofit fontScale="77500" lnSpcReduction="20000"/>
          </a:bodyPr>
          <a:lstStyle/>
          <a:p>
            <a:pPr marL="0" indent="0">
              <a:spcBef>
                <a:spcPct val="0"/>
              </a:spcBef>
              <a:buNone/>
            </a:pPr>
            <a:r>
              <a:rPr lang="tr-TR" sz="2800" b="1" dirty="0">
                <a:solidFill>
                  <a:srgbClr val="C00000"/>
                </a:solidFill>
                <a:latin typeface="Comic Sans MS" pitchFamily="66" charset="0"/>
              </a:rPr>
              <a:t>4. Performansın Puanlanması </a:t>
            </a:r>
          </a:p>
          <a:p>
            <a:pPr marL="0" indent="0">
              <a:spcBef>
                <a:spcPct val="0"/>
              </a:spcBef>
              <a:buNone/>
            </a:pPr>
            <a:endParaRPr lang="tr-TR" sz="3300" b="1" dirty="0">
              <a:solidFill>
                <a:srgbClr val="C00000"/>
              </a:solidFill>
              <a:latin typeface="Comic Sans MS" pitchFamily="66" charset="0"/>
            </a:endParaRPr>
          </a:p>
          <a:p>
            <a:pPr>
              <a:spcBef>
                <a:spcPct val="0"/>
              </a:spcBef>
            </a:pPr>
            <a:r>
              <a:rPr lang="tr-TR" sz="3100" dirty="0">
                <a:solidFill>
                  <a:srgbClr val="000099"/>
                </a:solidFill>
                <a:latin typeface="Comic Sans MS" pitchFamily="66" charset="0"/>
              </a:rPr>
              <a:t>Hangi tür puanlama aracının kullanımının uygun olacağına karar verilmelidir. </a:t>
            </a:r>
          </a:p>
          <a:p>
            <a:pPr>
              <a:spcBef>
                <a:spcPct val="0"/>
              </a:spcBef>
            </a:pPr>
            <a:r>
              <a:rPr lang="tr-TR" sz="3100" dirty="0">
                <a:solidFill>
                  <a:srgbClr val="000099"/>
                </a:solidFill>
                <a:latin typeface="Comic Sans MS" pitchFamily="66" charset="0"/>
              </a:rPr>
              <a:t>Puanlama anahtarı bir ya da birden fazla uzman tarafından gözden geçirilmelidir. </a:t>
            </a:r>
          </a:p>
          <a:p>
            <a:pPr>
              <a:spcBef>
                <a:spcPct val="0"/>
              </a:spcBef>
            </a:pPr>
            <a:r>
              <a:rPr lang="tr-TR" sz="3100" dirty="0">
                <a:solidFill>
                  <a:srgbClr val="000099"/>
                </a:solidFill>
                <a:latin typeface="Comic Sans MS" pitchFamily="66" charset="0"/>
              </a:rPr>
              <a:t>Eğer mümkünse öğrencinin kimliği bilinmeden değerlendirilmelidir.</a:t>
            </a:r>
          </a:p>
          <a:p>
            <a:pPr>
              <a:spcBef>
                <a:spcPct val="0"/>
              </a:spcBef>
            </a:pPr>
            <a:r>
              <a:rPr lang="tr-TR" sz="3100" dirty="0">
                <a:solidFill>
                  <a:srgbClr val="000099"/>
                </a:solidFill>
                <a:latin typeface="Comic Sans MS" pitchFamily="66" charset="0"/>
              </a:rPr>
              <a:t>Önce tüm öğrencilerin belirli bir görevdeki performansı puanlanmalı sonra diğer göreve geçilmelidir. </a:t>
            </a:r>
          </a:p>
          <a:p>
            <a:pPr>
              <a:spcBef>
                <a:spcPct val="0"/>
              </a:spcBef>
            </a:pPr>
            <a:r>
              <a:rPr lang="tr-TR" sz="3100" dirty="0">
                <a:solidFill>
                  <a:srgbClr val="000099"/>
                </a:solidFill>
                <a:latin typeface="Comic Sans MS" pitchFamily="66" charset="0"/>
              </a:rPr>
              <a:t>Her bir öğrencinin performansı birden fazla öğretmen tarafından değerlendirilirse daha güvenilir sonuçlar elde edilecektir. </a:t>
            </a:r>
          </a:p>
          <a:p>
            <a:pPr marL="0" indent="0">
              <a:buNone/>
            </a:pPr>
            <a:endParaRPr lang="tr-TR" dirty="0"/>
          </a:p>
        </p:txBody>
      </p:sp>
    </p:spTree>
    <p:extLst>
      <p:ext uri="{BB962C8B-B14F-4D97-AF65-F5344CB8AC3E}">
        <p14:creationId xmlns:p14="http://schemas.microsoft.com/office/powerpoint/2010/main" val="2716765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Rectangle 2"/>
          <p:cNvSpPr>
            <a:spLocks noGrp="1" noChangeArrowheads="1"/>
          </p:cNvSpPr>
          <p:nvPr>
            <p:ph type="title"/>
          </p:nvPr>
        </p:nvSpPr>
        <p:spPr>
          <a:xfrm>
            <a:off x="323528" y="476672"/>
            <a:ext cx="6697663" cy="1152525"/>
          </a:xfrm>
        </p:spPr>
        <p:txBody>
          <a:bodyPr/>
          <a:lstStyle/>
          <a:p>
            <a:pPr eaLnBrk="1" hangingPunct="1"/>
            <a:r>
              <a:rPr lang="tr-TR" altLang="tr-TR" sz="3200" dirty="0">
                <a:solidFill>
                  <a:srgbClr val="C00000"/>
                </a:solidFill>
                <a:latin typeface="Comic Sans MS" pitchFamily="66" charset="0"/>
              </a:rPr>
              <a:t>Performans değerlendirmede sorunlar</a:t>
            </a:r>
            <a:endParaRPr lang="tr-TR" altLang="tr-TR" sz="3200" dirty="0">
              <a:solidFill>
                <a:srgbClr val="C00000"/>
              </a:solidFill>
            </a:endParaRPr>
          </a:p>
        </p:txBody>
      </p:sp>
      <p:sp>
        <p:nvSpPr>
          <p:cNvPr id="54278" name="Rectangle 4"/>
          <p:cNvSpPr>
            <a:spLocks noChangeArrowheads="1"/>
          </p:cNvSpPr>
          <p:nvPr/>
        </p:nvSpPr>
        <p:spPr bwMode="auto">
          <a:xfrm>
            <a:off x="684213" y="1916113"/>
            <a:ext cx="2303462"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marL="357188" indent="-357188" eaLnBrk="1" hangingPunct="1">
              <a:buClr>
                <a:srgbClr val="CC0000"/>
              </a:buClr>
              <a:buFont typeface="Wingdings" pitchFamily="2" charset="2"/>
              <a:buNone/>
            </a:pPr>
            <a:endParaRPr lang="tr-TR" altLang="tr-TR" sz="2000" b="1">
              <a:solidFill>
                <a:schemeClr val="tx2"/>
              </a:solidFill>
            </a:endParaRPr>
          </a:p>
        </p:txBody>
      </p:sp>
      <p:sp>
        <p:nvSpPr>
          <p:cNvPr id="54279" name="Rectangle 5"/>
          <p:cNvSpPr>
            <a:spLocks noGrp="1" noChangeArrowheads="1"/>
          </p:cNvSpPr>
          <p:nvPr>
            <p:ph type="body" idx="1"/>
          </p:nvPr>
        </p:nvSpPr>
        <p:spPr>
          <a:xfrm>
            <a:off x="827088" y="1989138"/>
            <a:ext cx="7704137" cy="4033837"/>
          </a:xfrm>
          <a:noFill/>
        </p:spPr>
        <p:txBody>
          <a:bodyPr>
            <a:normAutofit/>
          </a:bodyPr>
          <a:lstStyle/>
          <a:p>
            <a:pPr>
              <a:lnSpc>
                <a:spcPct val="140000"/>
              </a:lnSpc>
              <a:buClr>
                <a:srgbClr val="CC0000"/>
              </a:buClr>
              <a:buSzTx/>
              <a:buFont typeface="Wingdings" pitchFamily="2" charset="2"/>
              <a:buChar char="Ø"/>
            </a:pPr>
            <a:r>
              <a:rPr lang="tr-TR" altLang="tr-TR" sz="2400" b="1" dirty="0">
                <a:solidFill>
                  <a:srgbClr val="000099"/>
                </a:solidFill>
                <a:latin typeface="Comic Sans MS" pitchFamily="66" charset="0"/>
              </a:rPr>
              <a:t>Oluşturulması, uygulanması ve puanlanması güçtür ve zaman alır </a:t>
            </a:r>
          </a:p>
          <a:p>
            <a:pPr eaLnBrk="1" hangingPunct="1">
              <a:lnSpc>
                <a:spcPct val="140000"/>
              </a:lnSpc>
              <a:buClr>
                <a:srgbClr val="CC0000"/>
              </a:buClr>
              <a:buSzTx/>
              <a:buFont typeface="Wingdings" pitchFamily="2" charset="2"/>
              <a:buChar char="Ø"/>
            </a:pPr>
            <a:r>
              <a:rPr lang="tr-TR" altLang="tr-TR" sz="2400" b="1" dirty="0">
                <a:solidFill>
                  <a:srgbClr val="000099"/>
                </a:solidFill>
                <a:latin typeface="Comic Sans MS" pitchFamily="66" charset="0"/>
              </a:rPr>
              <a:t>Ölçme sonuçlarının geçerliği ve güvenilirliği</a:t>
            </a:r>
          </a:p>
          <a:p>
            <a:pPr eaLnBrk="1" hangingPunct="1">
              <a:lnSpc>
                <a:spcPct val="140000"/>
              </a:lnSpc>
              <a:buClr>
                <a:srgbClr val="CC0000"/>
              </a:buClr>
              <a:buSzTx/>
              <a:buFont typeface="Wingdings" pitchFamily="2" charset="2"/>
              <a:buChar char="Ø"/>
            </a:pPr>
            <a:r>
              <a:rPr lang="tr-TR" altLang="tr-TR" sz="2400" b="1" dirty="0">
                <a:solidFill>
                  <a:srgbClr val="000099"/>
                </a:solidFill>
                <a:latin typeface="Comic Sans MS" pitchFamily="66" charset="0"/>
              </a:rPr>
              <a:t>Zamana, sınava dönük kaygılar</a:t>
            </a:r>
          </a:p>
          <a:p>
            <a:pPr eaLnBrk="1" hangingPunct="1">
              <a:lnSpc>
                <a:spcPct val="140000"/>
              </a:lnSpc>
              <a:buClr>
                <a:srgbClr val="CC0000"/>
              </a:buClr>
              <a:buSzTx/>
              <a:buFont typeface="Wingdings" pitchFamily="2" charset="2"/>
              <a:buChar char="Ø"/>
            </a:pPr>
            <a:r>
              <a:rPr lang="tr-TR" altLang="tr-TR" sz="2400" b="1" dirty="0">
                <a:solidFill>
                  <a:srgbClr val="000099"/>
                </a:solidFill>
                <a:latin typeface="Comic Sans MS" pitchFamily="66" charset="0"/>
              </a:rPr>
              <a:t>Velilerin aşırı katkısı </a:t>
            </a:r>
          </a:p>
          <a:p>
            <a:pPr eaLnBrk="1" hangingPunct="1">
              <a:lnSpc>
                <a:spcPct val="140000"/>
              </a:lnSpc>
              <a:buClr>
                <a:srgbClr val="CC0000"/>
              </a:buClr>
              <a:buSzTx/>
              <a:buFont typeface="Wingdings" pitchFamily="2" charset="2"/>
              <a:buChar char="Ø"/>
            </a:pPr>
            <a:r>
              <a:rPr lang="tr-TR" altLang="tr-TR" sz="2400" b="1" dirty="0">
                <a:solidFill>
                  <a:srgbClr val="000099"/>
                </a:solidFill>
                <a:latin typeface="Comic Sans MS" pitchFamily="66" charset="0"/>
              </a:rPr>
              <a:t>Geri bildirim</a:t>
            </a:r>
          </a:p>
          <a:p>
            <a:pPr eaLnBrk="1" hangingPunct="1">
              <a:lnSpc>
                <a:spcPct val="140000"/>
              </a:lnSpc>
              <a:buClr>
                <a:srgbClr val="CC0000"/>
              </a:buClr>
              <a:buSzTx/>
              <a:buFont typeface="Wingdings" pitchFamily="2" charset="2"/>
              <a:buChar char="Ø"/>
            </a:pPr>
            <a:r>
              <a:rPr lang="tr-TR" altLang="tr-TR" sz="2400" b="1" dirty="0">
                <a:solidFill>
                  <a:srgbClr val="000099"/>
                </a:solidFill>
                <a:latin typeface="Comic Sans MS" pitchFamily="66" charset="0"/>
              </a:rPr>
              <a:t>Öğretmenlerin deneyimi ve tutumları</a:t>
            </a:r>
          </a:p>
        </p:txBody>
      </p:sp>
    </p:spTree>
    <p:extLst>
      <p:ext uri="{BB962C8B-B14F-4D97-AF65-F5344CB8AC3E}">
        <p14:creationId xmlns:p14="http://schemas.microsoft.com/office/powerpoint/2010/main" val="563327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Rectangle 2"/>
          <p:cNvSpPr>
            <a:spLocks noGrp="1" noChangeArrowheads="1"/>
          </p:cNvSpPr>
          <p:nvPr>
            <p:ph type="title"/>
          </p:nvPr>
        </p:nvSpPr>
        <p:spPr>
          <a:xfrm>
            <a:off x="323528" y="476672"/>
            <a:ext cx="7848872" cy="1152525"/>
          </a:xfrm>
        </p:spPr>
        <p:txBody>
          <a:bodyPr/>
          <a:lstStyle/>
          <a:p>
            <a:pPr eaLnBrk="1" hangingPunct="1"/>
            <a:r>
              <a:rPr lang="tr-TR" altLang="tr-TR" sz="3200" dirty="0">
                <a:solidFill>
                  <a:srgbClr val="C00000"/>
                </a:solidFill>
                <a:latin typeface="Comic Sans MS" pitchFamily="66" charset="0"/>
              </a:rPr>
              <a:t>Performansın Puanlanmasında Kullanılan Araçlar</a:t>
            </a:r>
            <a:endParaRPr lang="tr-TR" altLang="tr-TR" sz="3200" dirty="0">
              <a:solidFill>
                <a:srgbClr val="C00000"/>
              </a:solidFill>
            </a:endParaRPr>
          </a:p>
        </p:txBody>
      </p:sp>
      <p:grpSp>
        <p:nvGrpSpPr>
          <p:cNvPr id="4" name="Grup 3"/>
          <p:cNvGrpSpPr/>
          <p:nvPr/>
        </p:nvGrpSpPr>
        <p:grpSpPr>
          <a:xfrm>
            <a:off x="684213" y="1916113"/>
            <a:ext cx="7920831" cy="4071760"/>
            <a:chOff x="684213" y="1916113"/>
            <a:chExt cx="7920831" cy="4071760"/>
          </a:xfrm>
        </p:grpSpPr>
        <p:sp>
          <p:nvSpPr>
            <p:cNvPr id="54278" name="Rectangle 4"/>
            <p:cNvSpPr>
              <a:spLocks noChangeArrowheads="1"/>
            </p:cNvSpPr>
            <p:nvPr/>
          </p:nvSpPr>
          <p:spPr bwMode="auto">
            <a:xfrm>
              <a:off x="684213" y="1916113"/>
              <a:ext cx="2303462"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marL="357188" indent="-357188" eaLnBrk="1" hangingPunct="1">
                <a:buClr>
                  <a:srgbClr val="CC0000"/>
                </a:buClr>
                <a:buFont typeface="Wingdings" pitchFamily="2" charset="2"/>
                <a:buNone/>
              </a:pPr>
              <a:endParaRPr lang="tr-TR" altLang="tr-TR" sz="2000" b="1">
                <a:solidFill>
                  <a:schemeClr val="tx2"/>
                </a:solidFill>
              </a:endParaRPr>
            </a:p>
          </p:txBody>
        </p:sp>
        <p:grpSp>
          <p:nvGrpSpPr>
            <p:cNvPr id="7" name="Group 3"/>
            <p:cNvGrpSpPr>
              <a:grpSpLocks/>
            </p:cNvGrpSpPr>
            <p:nvPr/>
          </p:nvGrpSpPr>
          <p:grpSpPr bwMode="auto">
            <a:xfrm>
              <a:off x="827584" y="2115344"/>
              <a:ext cx="5688013" cy="3059113"/>
              <a:chOff x="805" y="1140"/>
              <a:chExt cx="3583" cy="1927"/>
            </a:xfrm>
          </p:grpSpPr>
          <p:sp>
            <p:nvSpPr>
              <p:cNvPr id="8" name="Rectangle 4"/>
              <p:cNvSpPr>
                <a:spLocks noChangeArrowheads="1"/>
              </p:cNvSpPr>
              <p:nvPr/>
            </p:nvSpPr>
            <p:spPr bwMode="auto">
              <a:xfrm>
                <a:off x="2328" y="1140"/>
                <a:ext cx="1270" cy="499"/>
              </a:xfrm>
              <a:prstGeom prst="rect">
                <a:avLst/>
              </a:prstGeom>
              <a:solidFill>
                <a:schemeClr val="accent2">
                  <a:lumMod val="40000"/>
                  <a:lumOff val="60000"/>
                </a:schemeClr>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tr-TR" altLang="tr-TR" sz="2000" b="1" dirty="0">
                    <a:solidFill>
                      <a:srgbClr val="000099"/>
                    </a:solidFill>
                  </a:rPr>
                  <a:t>Puanlama </a:t>
                </a:r>
              </a:p>
              <a:p>
                <a:pPr algn="ctr" eaLnBrk="1" hangingPunct="1"/>
                <a:r>
                  <a:rPr lang="tr-TR" altLang="tr-TR" sz="2000" b="1" dirty="0">
                    <a:solidFill>
                      <a:srgbClr val="000099"/>
                    </a:solidFill>
                  </a:rPr>
                  <a:t>Araçları</a:t>
                </a:r>
              </a:p>
            </p:txBody>
          </p:sp>
          <p:sp>
            <p:nvSpPr>
              <p:cNvPr id="10" name="Rectangle 6"/>
              <p:cNvSpPr>
                <a:spLocks noChangeArrowheads="1"/>
              </p:cNvSpPr>
              <p:nvPr/>
            </p:nvSpPr>
            <p:spPr bwMode="auto">
              <a:xfrm>
                <a:off x="1984" y="2160"/>
                <a:ext cx="1089" cy="590"/>
              </a:xfrm>
              <a:prstGeom prst="rect">
                <a:avLst/>
              </a:prstGeom>
              <a:solidFill>
                <a:schemeClr val="accent1">
                  <a:lumMod val="40000"/>
                  <a:lumOff val="60000"/>
                </a:schemeClr>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tr-TR" altLang="tr-TR" sz="1400" b="1" dirty="0">
                    <a:solidFill>
                      <a:srgbClr val="000099"/>
                    </a:solidFill>
                  </a:rPr>
                  <a:t>Dereceleme Ölçeği</a:t>
                </a:r>
              </a:p>
            </p:txBody>
          </p:sp>
          <p:sp>
            <p:nvSpPr>
              <p:cNvPr id="11" name="Rectangle 7"/>
              <p:cNvSpPr>
                <a:spLocks noChangeArrowheads="1"/>
              </p:cNvSpPr>
              <p:nvPr/>
            </p:nvSpPr>
            <p:spPr bwMode="auto">
              <a:xfrm>
                <a:off x="3299" y="2169"/>
                <a:ext cx="1089" cy="590"/>
              </a:xfrm>
              <a:prstGeom prst="rect">
                <a:avLst/>
              </a:prstGeom>
              <a:solidFill>
                <a:schemeClr val="accent1">
                  <a:lumMod val="40000"/>
                  <a:lumOff val="60000"/>
                </a:schemeClr>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tr-TR" altLang="tr-TR" sz="1400" b="1" dirty="0">
                    <a:solidFill>
                      <a:srgbClr val="000099"/>
                    </a:solidFill>
                  </a:rPr>
                  <a:t>Dereceli Puanlama</a:t>
                </a:r>
              </a:p>
              <a:p>
                <a:pPr algn="ctr" eaLnBrk="1" hangingPunct="1"/>
                <a:r>
                  <a:rPr lang="tr-TR" altLang="tr-TR" sz="1400" b="1" dirty="0">
                    <a:solidFill>
                      <a:srgbClr val="000099"/>
                    </a:solidFill>
                  </a:rPr>
                  <a:t>Anahtarı</a:t>
                </a:r>
              </a:p>
            </p:txBody>
          </p:sp>
          <p:sp>
            <p:nvSpPr>
              <p:cNvPr id="12" name="Line 8"/>
              <p:cNvSpPr>
                <a:spLocks noChangeShapeType="1"/>
              </p:cNvSpPr>
              <p:nvPr/>
            </p:nvSpPr>
            <p:spPr bwMode="auto">
              <a:xfrm>
                <a:off x="3211" y="1706"/>
                <a:ext cx="374" cy="348"/>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4" name="Line 10"/>
              <p:cNvSpPr>
                <a:spLocks noChangeShapeType="1"/>
              </p:cNvSpPr>
              <p:nvPr/>
            </p:nvSpPr>
            <p:spPr bwMode="auto">
              <a:xfrm flipH="1">
                <a:off x="2393" y="1710"/>
                <a:ext cx="317" cy="362"/>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5" name="Line 11"/>
              <p:cNvSpPr>
                <a:spLocks noChangeShapeType="1"/>
              </p:cNvSpPr>
              <p:nvPr/>
            </p:nvSpPr>
            <p:spPr bwMode="auto">
              <a:xfrm flipH="1">
                <a:off x="3507" y="2795"/>
                <a:ext cx="181" cy="272"/>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6" name="Line 12"/>
              <p:cNvSpPr>
                <a:spLocks noChangeShapeType="1"/>
              </p:cNvSpPr>
              <p:nvPr/>
            </p:nvSpPr>
            <p:spPr bwMode="auto">
              <a:xfrm>
                <a:off x="3989" y="2795"/>
                <a:ext cx="182" cy="272"/>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7" name="Rectangle 13"/>
              <p:cNvSpPr>
                <a:spLocks noChangeArrowheads="1"/>
              </p:cNvSpPr>
              <p:nvPr/>
            </p:nvSpPr>
            <p:spPr bwMode="auto">
              <a:xfrm>
                <a:off x="805" y="2169"/>
                <a:ext cx="998" cy="590"/>
              </a:xfrm>
              <a:prstGeom prst="rect">
                <a:avLst/>
              </a:prstGeom>
              <a:solidFill>
                <a:schemeClr val="accent1">
                  <a:lumMod val="40000"/>
                  <a:lumOff val="60000"/>
                </a:schemeClr>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tr-TR" altLang="tr-TR" sz="1400" b="1" dirty="0">
                    <a:solidFill>
                      <a:srgbClr val="000099"/>
                    </a:solidFill>
                  </a:rPr>
                  <a:t>Kontrol Listesi</a:t>
                </a:r>
              </a:p>
            </p:txBody>
          </p:sp>
          <p:sp>
            <p:nvSpPr>
              <p:cNvPr id="18" name="Line 14"/>
              <p:cNvSpPr>
                <a:spLocks noChangeShapeType="1"/>
              </p:cNvSpPr>
              <p:nvPr/>
            </p:nvSpPr>
            <p:spPr bwMode="auto">
              <a:xfrm flipH="1">
                <a:off x="1531" y="1673"/>
                <a:ext cx="669" cy="414"/>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grpSp>
        <p:sp>
          <p:nvSpPr>
            <p:cNvPr id="19" name="Rectangle 7"/>
            <p:cNvSpPr>
              <a:spLocks noChangeArrowheads="1"/>
            </p:cNvSpPr>
            <p:nvPr/>
          </p:nvSpPr>
          <p:spPr bwMode="auto">
            <a:xfrm>
              <a:off x="4271618" y="5299868"/>
              <a:ext cx="1359694" cy="614657"/>
            </a:xfrm>
            <a:prstGeom prst="rect">
              <a:avLst/>
            </a:prstGeom>
            <a:solidFill>
              <a:schemeClr val="accent3">
                <a:lumMod val="20000"/>
                <a:lumOff val="80000"/>
              </a:schemeClr>
            </a:solidFill>
            <a:ln w="12700" cap="sq">
              <a:solidFill>
                <a:srgbClr val="000080"/>
              </a:solidFill>
              <a:miter lim="800000"/>
              <a:headEnd type="none" w="sm" len="sm"/>
              <a:tailEnd type="none" w="sm" len="sm"/>
            </a:ln>
            <a:effectLst/>
          </p:spPr>
          <p:txBody>
            <a:bodyPr wrap="none" anchor="ctr"/>
            <a:lstStyle/>
            <a:p>
              <a:pPr algn="ctr" eaLnBrk="1" hangingPunct="1"/>
              <a:r>
                <a:rPr lang="tr-TR" altLang="tr-TR" sz="1400" b="1" dirty="0">
                  <a:solidFill>
                    <a:srgbClr val="000099"/>
                  </a:solidFill>
                </a:rPr>
                <a:t>Analitik</a:t>
              </a:r>
            </a:p>
          </p:txBody>
        </p:sp>
        <p:sp>
          <p:nvSpPr>
            <p:cNvPr id="20" name="Rectangle 7"/>
            <p:cNvSpPr>
              <a:spLocks noChangeArrowheads="1"/>
            </p:cNvSpPr>
            <p:nvPr/>
          </p:nvSpPr>
          <p:spPr bwMode="auto">
            <a:xfrm>
              <a:off x="5864658" y="5373216"/>
              <a:ext cx="1359694" cy="614657"/>
            </a:xfrm>
            <a:prstGeom prst="rect">
              <a:avLst/>
            </a:prstGeom>
            <a:solidFill>
              <a:schemeClr val="accent3">
                <a:lumMod val="20000"/>
                <a:lumOff val="80000"/>
              </a:schemeClr>
            </a:solidFill>
            <a:ln w="12700" cap="sq">
              <a:solidFill>
                <a:srgbClr val="000080"/>
              </a:solidFill>
              <a:miter lim="800000"/>
              <a:headEnd type="none" w="sm" len="sm"/>
              <a:tailEnd type="none" w="sm" len="sm"/>
            </a:ln>
            <a:effectLst/>
          </p:spPr>
          <p:txBody>
            <a:bodyPr wrap="none" anchor="ctr"/>
            <a:lstStyle/>
            <a:p>
              <a:pPr algn="ctr" eaLnBrk="1" hangingPunct="1"/>
              <a:r>
                <a:rPr lang="tr-TR" altLang="tr-TR" sz="1400" b="1" dirty="0">
                  <a:solidFill>
                    <a:srgbClr val="000099"/>
                  </a:solidFill>
                </a:rPr>
                <a:t>Bütünsel</a:t>
              </a:r>
            </a:p>
          </p:txBody>
        </p:sp>
        <p:sp>
          <p:nvSpPr>
            <p:cNvPr id="22" name="Line 8"/>
            <p:cNvSpPr>
              <a:spLocks noChangeShapeType="1"/>
            </p:cNvSpPr>
            <p:nvPr/>
          </p:nvSpPr>
          <p:spPr bwMode="auto">
            <a:xfrm>
              <a:off x="5260678" y="2870994"/>
              <a:ext cx="1471562" cy="747712"/>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3" name="Rectangle 7"/>
            <p:cNvSpPr>
              <a:spLocks noChangeArrowheads="1"/>
            </p:cNvSpPr>
            <p:nvPr/>
          </p:nvSpPr>
          <p:spPr bwMode="auto">
            <a:xfrm>
              <a:off x="6876256" y="3725568"/>
              <a:ext cx="1728788" cy="936625"/>
            </a:xfrm>
            <a:prstGeom prst="rect">
              <a:avLst/>
            </a:prstGeom>
            <a:solidFill>
              <a:schemeClr val="accent1">
                <a:lumMod val="40000"/>
                <a:lumOff val="60000"/>
              </a:schemeClr>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tr-TR" altLang="tr-TR" sz="1400" b="1" dirty="0">
                  <a:solidFill>
                    <a:srgbClr val="000099"/>
                  </a:solidFill>
                </a:rPr>
                <a:t>Akran/Grup ve </a:t>
              </a:r>
            </a:p>
            <a:p>
              <a:pPr algn="ctr" eaLnBrk="1" hangingPunct="1"/>
              <a:r>
                <a:rPr lang="tr-TR" altLang="tr-TR" sz="1400" b="1" dirty="0">
                  <a:solidFill>
                    <a:srgbClr val="000099"/>
                  </a:solidFill>
                </a:rPr>
                <a:t>Öz değerlendirme</a:t>
              </a:r>
            </a:p>
          </p:txBody>
        </p:sp>
      </p:grpSp>
    </p:spTree>
    <p:extLst>
      <p:ext uri="{BB962C8B-B14F-4D97-AF65-F5344CB8AC3E}">
        <p14:creationId xmlns:p14="http://schemas.microsoft.com/office/powerpoint/2010/main" val="12787449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84528"/>
            <a:ext cx="8229600" cy="52322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2800" dirty="0">
                <a:solidFill>
                  <a:srgbClr val="C00000"/>
                </a:solidFill>
                <a:latin typeface="Comic Sans MS" pitchFamily="66" charset="0"/>
                <a:ea typeface="+mn-ea"/>
                <a:cs typeface="+mn-cs"/>
              </a:rPr>
              <a:t>Kontrol Listeleri</a:t>
            </a:r>
          </a:p>
        </p:txBody>
      </p:sp>
      <p:sp>
        <p:nvSpPr>
          <p:cNvPr id="3" name="İçerik Yer Tutucusu 2"/>
          <p:cNvSpPr>
            <a:spLocks noGrp="1"/>
          </p:cNvSpPr>
          <p:nvPr>
            <p:ph idx="1"/>
          </p:nvPr>
        </p:nvSpPr>
        <p:spPr>
          <a:xfrm>
            <a:off x="457200" y="1481328"/>
            <a:ext cx="8435280" cy="4525963"/>
          </a:xfrm>
        </p:spPr>
        <p:txBody>
          <a:bodyPr>
            <a:normAutofit lnSpcReduction="10000"/>
          </a:bodyPr>
          <a:lstStyle/>
          <a:p>
            <a:pPr>
              <a:lnSpc>
                <a:spcPct val="140000"/>
              </a:lnSpc>
              <a:buClr>
                <a:srgbClr val="CC0000"/>
              </a:buClr>
              <a:buSzTx/>
              <a:buFont typeface="Wingdings" pitchFamily="2" charset="2"/>
              <a:buChar char="Ø"/>
            </a:pPr>
            <a:r>
              <a:rPr lang="tr-TR" sz="2400" b="1" dirty="0">
                <a:solidFill>
                  <a:srgbClr val="000099"/>
                </a:solidFill>
                <a:latin typeface="Comic Sans MS" pitchFamily="66" charset="0"/>
              </a:rPr>
              <a:t>Bir performansa ait ölçütlerin yazılı olduğu listedir. </a:t>
            </a:r>
          </a:p>
          <a:p>
            <a:pPr>
              <a:lnSpc>
                <a:spcPct val="140000"/>
              </a:lnSpc>
              <a:buClr>
                <a:srgbClr val="CC0000"/>
              </a:buClr>
              <a:buSzTx/>
              <a:buFont typeface="Wingdings" pitchFamily="2" charset="2"/>
              <a:buChar char="Ø"/>
            </a:pPr>
            <a:r>
              <a:rPr lang="tr-TR" sz="2400" b="1" dirty="0">
                <a:solidFill>
                  <a:srgbClr val="000099"/>
                </a:solidFill>
                <a:latin typeface="Comic Sans MS" pitchFamily="66" charset="0"/>
              </a:rPr>
              <a:t>Gözlenecek davranışın varlığının veya yokluğunun </a:t>
            </a:r>
            <a:r>
              <a:rPr lang="tr-TR" sz="2400" b="1" dirty="0">
                <a:solidFill>
                  <a:srgbClr val="C00000"/>
                </a:solidFill>
                <a:latin typeface="Comic Sans MS" pitchFamily="66" charset="0"/>
              </a:rPr>
              <a:t>“x”, “√” veya “evet”, “hayır”</a:t>
            </a:r>
            <a:r>
              <a:rPr lang="tr-TR" sz="2400" b="1" dirty="0">
                <a:solidFill>
                  <a:srgbClr val="000099"/>
                </a:solidFill>
                <a:latin typeface="Comic Sans MS" pitchFamily="66" charset="0"/>
              </a:rPr>
              <a:t> ile gösterilmesine yarayan araçlardır.</a:t>
            </a:r>
          </a:p>
          <a:p>
            <a:pPr>
              <a:lnSpc>
                <a:spcPct val="140000"/>
              </a:lnSpc>
              <a:buClr>
                <a:srgbClr val="CC0000"/>
              </a:buClr>
              <a:buSzTx/>
              <a:buFont typeface="Wingdings" pitchFamily="2" charset="2"/>
              <a:buChar char="Ø"/>
            </a:pPr>
            <a:r>
              <a:rPr lang="tr-TR" sz="2400" b="1" dirty="0">
                <a:solidFill>
                  <a:srgbClr val="000099"/>
                </a:solidFill>
                <a:latin typeface="Comic Sans MS" pitchFamily="66" charset="0"/>
              </a:rPr>
              <a:t>İstenen davranışların gösterildiği durumlara </a:t>
            </a:r>
            <a:r>
              <a:rPr lang="tr-TR" sz="2400" b="1" dirty="0">
                <a:solidFill>
                  <a:srgbClr val="C00000"/>
                </a:solidFill>
                <a:latin typeface="Comic Sans MS" pitchFamily="66" charset="0"/>
              </a:rPr>
              <a:t>1 puan </a:t>
            </a:r>
            <a:r>
              <a:rPr lang="tr-TR" sz="2400" b="1" dirty="0">
                <a:solidFill>
                  <a:srgbClr val="000099"/>
                </a:solidFill>
                <a:latin typeface="Comic Sans MS" pitchFamily="66" charset="0"/>
              </a:rPr>
              <a:t>istenilmeyen davranışların gösterildiği durumlara </a:t>
            </a:r>
            <a:r>
              <a:rPr lang="tr-TR" sz="2400" b="1" dirty="0">
                <a:solidFill>
                  <a:srgbClr val="C00000"/>
                </a:solidFill>
                <a:latin typeface="Comic Sans MS" pitchFamily="66" charset="0"/>
              </a:rPr>
              <a:t>0 puan</a:t>
            </a:r>
            <a:r>
              <a:rPr lang="tr-TR" sz="2400" b="1" dirty="0">
                <a:solidFill>
                  <a:srgbClr val="000099"/>
                </a:solidFill>
                <a:latin typeface="Comic Sans MS" pitchFamily="66" charset="0"/>
              </a:rPr>
              <a:t> verilebilir.</a:t>
            </a:r>
          </a:p>
          <a:p>
            <a:pPr>
              <a:lnSpc>
                <a:spcPct val="140000"/>
              </a:lnSpc>
              <a:buClr>
                <a:srgbClr val="CC0000"/>
              </a:buClr>
              <a:buSzTx/>
              <a:buFont typeface="Wingdings" pitchFamily="2" charset="2"/>
              <a:buChar char="Ø"/>
            </a:pPr>
            <a:r>
              <a:rPr lang="tr-TR" sz="2400" b="1" dirty="0">
                <a:solidFill>
                  <a:srgbClr val="000099"/>
                </a:solidFill>
                <a:latin typeface="Comic Sans MS" pitchFamily="66" charset="0"/>
              </a:rPr>
              <a:t> Puanların toplamına göre istenen performansın ne kadarının kazanıldığına karar verilir.</a:t>
            </a:r>
          </a:p>
        </p:txBody>
      </p:sp>
    </p:spTree>
    <p:extLst>
      <p:ext uri="{BB962C8B-B14F-4D97-AF65-F5344CB8AC3E}">
        <p14:creationId xmlns:p14="http://schemas.microsoft.com/office/powerpoint/2010/main" val="647811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a:spLocks noGrp="1"/>
          </p:cNvSpPr>
          <p:nvPr>
            <p:ph type="title"/>
          </p:nvPr>
        </p:nvSpPr>
        <p:spPr>
          <a:xfrm>
            <a:off x="971600" y="476672"/>
            <a:ext cx="8229600" cy="1143000"/>
          </a:xfrm>
        </p:spPr>
        <p:txBody>
          <a:bodyPr>
            <a:normAutofit/>
          </a:bodyPr>
          <a:lstStyle/>
          <a:p>
            <a:r>
              <a:rPr lang="tr-TR" sz="2800" b="1" dirty="0">
                <a:solidFill>
                  <a:srgbClr val="C00000"/>
                </a:solidFill>
              </a:rPr>
              <a:t>Örnek : Deney tasarlama ve uygulama performans görevi için kontrol listesi </a:t>
            </a:r>
          </a:p>
        </p:txBody>
      </p:sp>
      <p:graphicFrame>
        <p:nvGraphicFramePr>
          <p:cNvPr id="8" name="17 Tablo"/>
          <p:cNvGraphicFramePr>
            <a:graphicFrameLocks noGrp="1"/>
          </p:cNvGraphicFramePr>
          <p:nvPr>
            <p:custDataLst>
              <p:tags r:id="rId1"/>
            </p:custDataLst>
            <p:extLst>
              <p:ext uri="{D42A27DB-BD31-4B8C-83A1-F6EECF244321}">
                <p14:modId xmlns:p14="http://schemas.microsoft.com/office/powerpoint/2010/main" val="173914042"/>
              </p:ext>
            </p:extLst>
          </p:nvPr>
        </p:nvGraphicFramePr>
        <p:xfrm>
          <a:off x="1187624" y="2060848"/>
          <a:ext cx="6912768" cy="3243302"/>
        </p:xfrm>
        <a:graphic>
          <a:graphicData uri="http://schemas.openxmlformats.org/drawingml/2006/table">
            <a:tbl>
              <a:tblPr firstRow="1" bandRow="1"/>
              <a:tblGrid>
                <a:gridCol w="4248472">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tblGrid>
              <a:tr h="433564">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a:t>Performans Ölçütleri</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a:t>Evet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a:t>Hayır</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extLst>
                  <a:ext uri="{0D108BD9-81ED-4DB2-BD59-A6C34878D82A}">
                    <a16:rowId xmlns:a16="http://schemas.microsoft.com/office/drawing/2014/main" val="10000"/>
                  </a:ext>
                </a:extLst>
              </a:tr>
              <a:tr h="574548">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l"/>
                      <a:r>
                        <a:rPr lang="tr-TR" sz="2000" dirty="0"/>
                        <a:t>Deney malzemelerini düzenledi.</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extLst>
                  <a:ext uri="{0D108BD9-81ED-4DB2-BD59-A6C34878D82A}">
                    <a16:rowId xmlns:a16="http://schemas.microsoft.com/office/drawing/2014/main" val="10001"/>
                  </a:ext>
                </a:extLst>
              </a:tr>
              <a:tr h="433564">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l"/>
                      <a:r>
                        <a:rPr lang="tr-TR" sz="2000" dirty="0"/>
                        <a:t>Yönergeyi takip ederek deneyi gerçekleştirdi.</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extLst>
                  <a:ext uri="{0D108BD9-81ED-4DB2-BD59-A6C34878D82A}">
                    <a16:rowId xmlns:a16="http://schemas.microsoft.com/office/drawing/2014/main" val="10002"/>
                  </a:ext>
                </a:extLst>
              </a:tr>
              <a:tr h="767075">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l"/>
                      <a:r>
                        <a:rPr lang="tr-TR" sz="2000" dirty="0"/>
                        <a:t>Gözlemleri ve elde ettiği verileri uygun biçimde kaydetti.</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extLst>
                  <a:ext uri="{0D108BD9-81ED-4DB2-BD59-A6C34878D82A}">
                    <a16:rowId xmlns:a16="http://schemas.microsoft.com/office/drawing/2014/main" val="10003"/>
                  </a:ext>
                </a:extLst>
              </a:tr>
              <a:tr h="767075">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l"/>
                      <a:r>
                        <a:rPr lang="tr-TR" sz="2000" dirty="0"/>
                        <a:t>Sonuçları deneyin amacına uygun biçimde yorumladı.</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96264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404664"/>
            <a:ext cx="8229600" cy="1143000"/>
          </a:xfrm>
        </p:spPr>
        <p:txBody>
          <a:bodyPr>
            <a:normAutofit/>
          </a:bodyPr>
          <a:lstStyle/>
          <a:p>
            <a:r>
              <a:rPr lang="tr-TR" sz="3600" dirty="0">
                <a:solidFill>
                  <a:srgbClr val="C00000"/>
                </a:solidFill>
                <a:effectLst/>
              </a:rPr>
              <a:t>Dikkat Edilmesi Gerekenler </a:t>
            </a:r>
          </a:p>
        </p:txBody>
      </p:sp>
      <p:sp>
        <p:nvSpPr>
          <p:cNvPr id="3" name="İçerik Yer Tutucusu 2"/>
          <p:cNvSpPr>
            <a:spLocks noGrp="1"/>
          </p:cNvSpPr>
          <p:nvPr>
            <p:ph idx="1"/>
          </p:nvPr>
        </p:nvSpPr>
        <p:spPr>
          <a:xfrm>
            <a:off x="683568" y="1772816"/>
            <a:ext cx="8229600" cy="4525963"/>
          </a:xfrm>
        </p:spPr>
        <p:txBody>
          <a:bodyPr>
            <a:normAutofit/>
          </a:bodyPr>
          <a:lstStyle/>
          <a:p>
            <a:pPr marL="0" indent="0">
              <a:buNone/>
            </a:pPr>
            <a:r>
              <a:rPr lang="tr-TR" sz="3200" b="1" dirty="0">
                <a:solidFill>
                  <a:srgbClr val="C00000"/>
                </a:solidFill>
                <a:latin typeface="Comic Sans MS" pitchFamily="66" charset="0"/>
              </a:rPr>
              <a:t>!</a:t>
            </a:r>
            <a:r>
              <a:rPr lang="tr-TR" sz="2400" b="1" dirty="0">
                <a:solidFill>
                  <a:srgbClr val="000099"/>
                </a:solidFill>
                <a:latin typeface="Comic Sans MS" pitchFamily="66" charset="0"/>
              </a:rPr>
              <a:t> Ölçütler gözlenebilir olmalıdır. </a:t>
            </a:r>
          </a:p>
          <a:p>
            <a:pPr marL="0" indent="0">
              <a:buNone/>
            </a:pPr>
            <a:endParaRPr lang="tr-TR" sz="2400" b="1" dirty="0">
              <a:solidFill>
                <a:srgbClr val="000099"/>
              </a:solidFill>
              <a:latin typeface="Comic Sans MS" pitchFamily="66" charset="0"/>
            </a:endParaRPr>
          </a:p>
          <a:p>
            <a:pPr marL="0" indent="0">
              <a:buNone/>
            </a:pPr>
            <a:r>
              <a:rPr lang="tr-TR" sz="3200" b="1" dirty="0">
                <a:solidFill>
                  <a:srgbClr val="C00000"/>
                </a:solidFill>
                <a:latin typeface="Comic Sans MS" pitchFamily="66" charset="0"/>
              </a:rPr>
              <a:t>!</a:t>
            </a:r>
            <a:r>
              <a:rPr lang="tr-TR" sz="2400" b="1" dirty="0">
                <a:solidFill>
                  <a:srgbClr val="000099"/>
                </a:solidFill>
                <a:latin typeface="Comic Sans MS" pitchFamily="66" charset="0"/>
              </a:rPr>
              <a:t> Gözlenecek davranışlar muhtemel oluş sırasına göre listede yer almalıdır. </a:t>
            </a:r>
          </a:p>
          <a:p>
            <a:pPr marL="0" indent="0">
              <a:buNone/>
            </a:pPr>
            <a:endParaRPr lang="tr-TR" sz="2400" b="1" dirty="0">
              <a:solidFill>
                <a:srgbClr val="000099"/>
              </a:solidFill>
              <a:latin typeface="Comic Sans MS" pitchFamily="66" charset="0"/>
            </a:endParaRPr>
          </a:p>
          <a:p>
            <a:pPr marL="0" indent="0">
              <a:buNone/>
            </a:pPr>
            <a:r>
              <a:rPr lang="tr-TR" sz="3200" b="1" dirty="0">
                <a:solidFill>
                  <a:srgbClr val="C00000"/>
                </a:solidFill>
                <a:latin typeface="Comic Sans MS" pitchFamily="66" charset="0"/>
              </a:rPr>
              <a:t>! </a:t>
            </a:r>
            <a:r>
              <a:rPr lang="tr-TR" sz="2400" b="1" dirty="0">
                <a:solidFill>
                  <a:srgbClr val="000099"/>
                </a:solidFill>
                <a:latin typeface="Comic Sans MS" pitchFamily="66" charset="0"/>
              </a:rPr>
              <a:t>Öğretmene sadece iki seçenek sunması en temel sınırlılığı, kısmi puanlama gerektiren durumlarda kullanımı zor olabilir. </a:t>
            </a:r>
          </a:p>
        </p:txBody>
      </p:sp>
    </p:spTree>
    <p:extLst>
      <p:ext uri="{BB962C8B-B14F-4D97-AF65-F5344CB8AC3E}">
        <p14:creationId xmlns:p14="http://schemas.microsoft.com/office/powerpoint/2010/main" val="2486205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84528"/>
            <a:ext cx="8229600" cy="52322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2800" dirty="0">
                <a:solidFill>
                  <a:srgbClr val="C00000"/>
                </a:solidFill>
                <a:latin typeface="Comic Sans MS" pitchFamily="66" charset="0"/>
                <a:ea typeface="+mn-ea"/>
                <a:cs typeface="+mn-cs"/>
              </a:rPr>
              <a:t>Dereceleme Ölçekleri</a:t>
            </a:r>
          </a:p>
        </p:txBody>
      </p:sp>
      <p:sp>
        <p:nvSpPr>
          <p:cNvPr id="3" name="İçerik Yer Tutucusu 2"/>
          <p:cNvSpPr>
            <a:spLocks noGrp="1"/>
          </p:cNvSpPr>
          <p:nvPr>
            <p:ph idx="1"/>
          </p:nvPr>
        </p:nvSpPr>
        <p:spPr>
          <a:xfrm>
            <a:off x="457200" y="1481328"/>
            <a:ext cx="8435280" cy="4525963"/>
          </a:xfrm>
        </p:spPr>
        <p:txBody>
          <a:bodyPr>
            <a:normAutofit fontScale="92500"/>
          </a:bodyPr>
          <a:lstStyle/>
          <a:p>
            <a:pPr>
              <a:lnSpc>
                <a:spcPct val="140000"/>
              </a:lnSpc>
              <a:buClr>
                <a:srgbClr val="CC0000"/>
              </a:buClr>
              <a:buSzTx/>
              <a:buFont typeface="Wingdings" pitchFamily="2" charset="2"/>
              <a:buChar char="Ø"/>
            </a:pPr>
            <a:r>
              <a:rPr lang="tr-TR" sz="2400" b="1" dirty="0">
                <a:solidFill>
                  <a:srgbClr val="000099"/>
                </a:solidFill>
                <a:latin typeface="Comic Sans MS" pitchFamily="66" charset="0"/>
              </a:rPr>
              <a:t>Gözlenen bir özelliğin ölçütlerini ve </a:t>
            </a:r>
            <a:r>
              <a:rPr lang="tr-TR" sz="2400" b="1" dirty="0">
                <a:solidFill>
                  <a:srgbClr val="C00000"/>
                </a:solidFill>
                <a:latin typeface="Comic Sans MS" pitchFamily="66" charset="0"/>
              </a:rPr>
              <a:t>ne kadar gözlendiğinin derecelerini</a:t>
            </a:r>
            <a:r>
              <a:rPr lang="tr-TR" sz="2400" b="1" dirty="0">
                <a:solidFill>
                  <a:srgbClr val="000099"/>
                </a:solidFill>
                <a:latin typeface="Comic Sans MS" pitchFamily="66" charset="0"/>
              </a:rPr>
              <a:t> içeren ölçeklere dereceleme ölçekleri denir.</a:t>
            </a:r>
          </a:p>
          <a:p>
            <a:pPr>
              <a:lnSpc>
                <a:spcPct val="140000"/>
              </a:lnSpc>
              <a:buClr>
                <a:srgbClr val="CC0000"/>
              </a:buClr>
              <a:buSzTx/>
              <a:buFont typeface="Wingdings" pitchFamily="2" charset="2"/>
              <a:buChar char="Ø"/>
            </a:pPr>
            <a:r>
              <a:rPr lang="tr-TR" sz="2400" b="1" dirty="0">
                <a:solidFill>
                  <a:srgbClr val="000099"/>
                </a:solidFill>
                <a:latin typeface="Comic Sans MS" pitchFamily="66" charset="0"/>
              </a:rPr>
              <a:t>Kontrol listeleri evet/hayır ile sınırlıdır fakat dereceleme ölçeği daha detaylıdır. Gözlenen performansı çeşitli düzeyleriyle tanımlayabilir. </a:t>
            </a:r>
          </a:p>
          <a:p>
            <a:pPr>
              <a:lnSpc>
                <a:spcPct val="140000"/>
              </a:lnSpc>
              <a:buClr>
                <a:srgbClr val="CC0000"/>
              </a:buClr>
              <a:buSzTx/>
              <a:buFont typeface="Wingdings" pitchFamily="2" charset="2"/>
              <a:buChar char="Ø"/>
            </a:pPr>
            <a:r>
              <a:rPr lang="tr-TR" sz="2400" b="1" dirty="0">
                <a:solidFill>
                  <a:srgbClr val="000099"/>
                </a:solidFill>
                <a:latin typeface="Comic Sans MS" pitchFamily="66" charset="0"/>
              </a:rPr>
              <a:t>Kesinlikle katılıyorum-katılıyorum-katılmıyorum-kesinlikle katılmıyorum </a:t>
            </a:r>
          </a:p>
          <a:p>
            <a:pPr>
              <a:lnSpc>
                <a:spcPct val="140000"/>
              </a:lnSpc>
              <a:buClr>
                <a:srgbClr val="CC0000"/>
              </a:buClr>
              <a:buSzTx/>
              <a:buFont typeface="Wingdings" pitchFamily="2" charset="2"/>
              <a:buChar char="Ø"/>
            </a:pPr>
            <a:r>
              <a:rPr lang="tr-TR" sz="2400" b="1" dirty="0">
                <a:solidFill>
                  <a:srgbClr val="000099"/>
                </a:solidFill>
                <a:latin typeface="Comic Sans MS" pitchFamily="66" charset="0"/>
              </a:rPr>
              <a:t>Zayıf-orta-iyi-çok iyi gibi sınıflamalar dereceleme ölçeğine örnek verilebilir. </a:t>
            </a:r>
          </a:p>
        </p:txBody>
      </p:sp>
    </p:spTree>
    <p:extLst>
      <p:ext uri="{BB962C8B-B14F-4D97-AF65-F5344CB8AC3E}">
        <p14:creationId xmlns:p14="http://schemas.microsoft.com/office/powerpoint/2010/main" val="3461144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5 Tablo"/>
          <p:cNvGraphicFramePr>
            <a:graphicFrameLocks noGrp="1"/>
          </p:cNvGraphicFramePr>
          <p:nvPr>
            <p:custDataLst>
              <p:tags r:id="rId1"/>
            </p:custDataLst>
            <p:extLst>
              <p:ext uri="{D42A27DB-BD31-4B8C-83A1-F6EECF244321}">
                <p14:modId xmlns:p14="http://schemas.microsoft.com/office/powerpoint/2010/main" val="3289911386"/>
              </p:ext>
            </p:extLst>
          </p:nvPr>
        </p:nvGraphicFramePr>
        <p:xfrm>
          <a:off x="1331640" y="2276872"/>
          <a:ext cx="6120680" cy="2865120"/>
        </p:xfrm>
        <a:graphic>
          <a:graphicData uri="http://schemas.openxmlformats.org/drawingml/2006/table">
            <a:tbl>
              <a:tblPr firstRow="1" bandRow="1"/>
              <a:tblGrid>
                <a:gridCol w="3456384">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936104">
                  <a:extLst>
                    <a:ext uri="{9D8B030D-6E8A-4147-A177-3AD203B41FA5}">
                      <a16:colId xmlns:a16="http://schemas.microsoft.com/office/drawing/2014/main" val="20003"/>
                    </a:ext>
                  </a:extLst>
                </a:gridCol>
              </a:tblGrid>
              <a:tr h="370840">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a:t>Performans Ölçütleri</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a:t>Zayıf</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a:t>Orta</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a:t>İYİ</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solidFill>
                  </a:tcPr>
                </a:tc>
                <a:extLst>
                  <a:ext uri="{0D108BD9-81ED-4DB2-BD59-A6C34878D82A}">
                    <a16:rowId xmlns:a16="http://schemas.microsoft.com/office/drawing/2014/main" val="10000"/>
                  </a:ext>
                </a:extLst>
              </a:tr>
              <a:tr h="370840">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lvl="0"/>
                      <a:r>
                        <a:rPr kumimoji="0" lang="tr-TR" sz="1800" kern="1200" dirty="0">
                          <a:solidFill>
                            <a:schemeClr val="tx1"/>
                          </a:solidFill>
                          <a:effectLst/>
                          <a:latin typeface="+mn-lt"/>
                          <a:ea typeface="+mn-ea"/>
                          <a:cs typeface="+mn-cs"/>
                        </a:rPr>
                        <a:t>Tahtayı etkin kullanır.</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extLst>
                  <a:ext uri="{0D108BD9-81ED-4DB2-BD59-A6C34878D82A}">
                    <a16:rowId xmlns:a16="http://schemas.microsoft.com/office/drawing/2014/main" val="10001"/>
                  </a:ext>
                </a:extLst>
              </a:tr>
              <a:tr h="370840">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lvl="0"/>
                      <a:r>
                        <a:rPr kumimoji="0" lang="tr-TR" sz="1800" kern="1200" dirty="0">
                          <a:solidFill>
                            <a:schemeClr val="tx1"/>
                          </a:solidFill>
                          <a:effectLst/>
                          <a:latin typeface="+mn-lt"/>
                          <a:ea typeface="+mn-ea"/>
                          <a:cs typeface="+mn-cs"/>
                        </a:rPr>
                        <a:t>Sade ve anlaşılır bir dil kullanır.</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extLst>
                  <a:ext uri="{0D108BD9-81ED-4DB2-BD59-A6C34878D82A}">
                    <a16:rowId xmlns:a16="http://schemas.microsoft.com/office/drawing/2014/main" val="10002"/>
                  </a:ext>
                </a:extLst>
              </a:tr>
              <a:tr h="370840">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lvl="0"/>
                      <a:r>
                        <a:rPr kumimoji="0" lang="tr-TR" sz="1800" kern="1200" dirty="0">
                          <a:solidFill>
                            <a:schemeClr val="tx1"/>
                          </a:solidFill>
                          <a:effectLst/>
                          <a:latin typeface="+mn-lt"/>
                          <a:ea typeface="+mn-ea"/>
                          <a:cs typeface="+mn-cs"/>
                        </a:rPr>
                        <a:t>Ses tonunu etkili kullanır.</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extLst>
                  <a:ext uri="{0D108BD9-81ED-4DB2-BD59-A6C34878D82A}">
                    <a16:rowId xmlns:a16="http://schemas.microsoft.com/office/drawing/2014/main" val="10003"/>
                  </a:ext>
                </a:extLst>
              </a:tr>
              <a:tr h="370840">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lvl="0"/>
                      <a:r>
                        <a:rPr kumimoji="0" lang="tr-TR" sz="1800" kern="1200" dirty="0">
                          <a:solidFill>
                            <a:schemeClr val="tx1"/>
                          </a:solidFill>
                          <a:effectLst/>
                          <a:latin typeface="+mn-lt"/>
                          <a:ea typeface="+mn-ea"/>
                          <a:cs typeface="+mn-cs"/>
                        </a:rPr>
                        <a:t>Derste öğrencinin aktif katılımını sağlar.</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extLst>
                  <a:ext uri="{0D108BD9-81ED-4DB2-BD59-A6C34878D82A}">
                    <a16:rowId xmlns:a16="http://schemas.microsoft.com/office/drawing/2014/main" val="10004"/>
                  </a:ext>
                </a:extLst>
              </a:tr>
              <a:tr h="370840">
                <a:tc>
                  <a:txBody>
                    <a:bodyPr/>
                    <a:lstStyle/>
                    <a:p>
                      <a:pPr lvl="0"/>
                      <a:r>
                        <a:rPr kumimoji="0" lang="tr-TR" sz="1800" kern="1200" dirty="0">
                          <a:solidFill>
                            <a:schemeClr val="tx1"/>
                          </a:solidFill>
                          <a:effectLst/>
                          <a:latin typeface="+mn-lt"/>
                          <a:ea typeface="+mn-ea"/>
                          <a:cs typeface="+mn-cs"/>
                        </a:rPr>
                        <a:t>Konusuna hakimdir.</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c>
                  <a:txBody>
                    <a:bodyPr/>
                    <a:lstStyle/>
                    <a:p>
                      <a:pPr algn="ctr"/>
                      <a:endParaRPr lang="tr-TR" sz="2000"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c>
                  <a:txBody>
                    <a:bodyPr/>
                    <a:lstStyle/>
                    <a:p>
                      <a:pPr algn="ctr"/>
                      <a:endParaRPr lang="tr-TR" sz="2000"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c>
                  <a:txBody>
                    <a:bodyPr/>
                    <a:lstStyle/>
                    <a:p>
                      <a:pPr algn="ctr"/>
                      <a:endParaRPr lang="tr-TR" sz="2000" dirty="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extLst>
                  <a:ext uri="{0D108BD9-81ED-4DB2-BD59-A6C34878D82A}">
                    <a16:rowId xmlns:a16="http://schemas.microsoft.com/office/drawing/2014/main" val="10005"/>
                  </a:ext>
                </a:extLst>
              </a:tr>
            </a:tbl>
          </a:graphicData>
        </a:graphic>
      </p:graphicFrame>
      <p:sp>
        <p:nvSpPr>
          <p:cNvPr id="6" name="Unvan 1"/>
          <p:cNvSpPr>
            <a:spLocks noGrp="1"/>
          </p:cNvSpPr>
          <p:nvPr>
            <p:ph type="title"/>
          </p:nvPr>
        </p:nvSpPr>
        <p:spPr>
          <a:xfrm>
            <a:off x="539552" y="548680"/>
            <a:ext cx="8229600" cy="1143000"/>
          </a:xfrm>
        </p:spPr>
        <p:txBody>
          <a:bodyPr>
            <a:normAutofit/>
          </a:bodyPr>
          <a:lstStyle/>
          <a:p>
            <a:r>
              <a:rPr lang="tr-TR" sz="2800" b="1" dirty="0">
                <a:solidFill>
                  <a:srgbClr val="C00000"/>
                </a:solidFill>
              </a:rPr>
              <a:t>Örnek : Sunum yapma performans görevi için dereceleme ölçeği </a:t>
            </a:r>
          </a:p>
        </p:txBody>
      </p:sp>
    </p:spTree>
    <p:extLst>
      <p:ext uri="{BB962C8B-B14F-4D97-AF65-F5344CB8AC3E}">
        <p14:creationId xmlns:p14="http://schemas.microsoft.com/office/powerpoint/2010/main" val="417949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84528"/>
            <a:ext cx="8229600" cy="52322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2800" dirty="0">
                <a:solidFill>
                  <a:srgbClr val="C00000"/>
                </a:solidFill>
                <a:latin typeface="Comic Sans MS" pitchFamily="66" charset="0"/>
                <a:ea typeface="+mn-ea"/>
                <a:cs typeface="+mn-cs"/>
              </a:rPr>
              <a:t>Dereceli Puanlama Anahtarı (</a:t>
            </a:r>
            <a:r>
              <a:rPr lang="tr-TR" sz="2800" dirty="0" err="1">
                <a:solidFill>
                  <a:srgbClr val="C00000"/>
                </a:solidFill>
                <a:latin typeface="Comic Sans MS" pitchFamily="66" charset="0"/>
                <a:ea typeface="+mn-ea"/>
                <a:cs typeface="+mn-cs"/>
              </a:rPr>
              <a:t>Rubrik</a:t>
            </a:r>
            <a:r>
              <a:rPr lang="tr-TR" sz="2800" dirty="0">
                <a:solidFill>
                  <a:srgbClr val="C00000"/>
                </a:solidFill>
                <a:latin typeface="Comic Sans MS" pitchFamily="66" charset="0"/>
                <a:ea typeface="+mn-ea"/>
                <a:cs typeface="+mn-cs"/>
              </a:rPr>
              <a:t>)</a:t>
            </a:r>
          </a:p>
        </p:txBody>
      </p:sp>
      <p:sp>
        <p:nvSpPr>
          <p:cNvPr id="3" name="İçerik Yer Tutucusu 2"/>
          <p:cNvSpPr>
            <a:spLocks noGrp="1"/>
          </p:cNvSpPr>
          <p:nvPr>
            <p:ph idx="1"/>
          </p:nvPr>
        </p:nvSpPr>
        <p:spPr>
          <a:xfrm>
            <a:off x="539552" y="2060849"/>
            <a:ext cx="8435280" cy="2736304"/>
          </a:xfrm>
        </p:spPr>
        <p:txBody>
          <a:bodyPr>
            <a:normAutofit/>
          </a:bodyPr>
          <a:lstStyle/>
          <a:p>
            <a:pPr>
              <a:lnSpc>
                <a:spcPct val="140000"/>
              </a:lnSpc>
              <a:buClr>
                <a:srgbClr val="CC0000"/>
              </a:buClr>
              <a:buSzTx/>
              <a:buFont typeface="Wingdings" pitchFamily="2" charset="2"/>
              <a:buChar char="Ø"/>
            </a:pPr>
            <a:r>
              <a:rPr lang="tr-TR" sz="2400" b="1" dirty="0">
                <a:solidFill>
                  <a:srgbClr val="000099"/>
                </a:solidFill>
                <a:latin typeface="Comic Sans MS" pitchFamily="66" charset="0"/>
              </a:rPr>
              <a:t>Öğrencilere yaptıkları çalışmaların </a:t>
            </a:r>
            <a:r>
              <a:rPr lang="tr-TR" sz="2400" b="1" dirty="0">
                <a:solidFill>
                  <a:srgbClr val="C00000"/>
                </a:solidFill>
                <a:latin typeface="Comic Sans MS" pitchFamily="66" charset="0"/>
              </a:rPr>
              <a:t>hangi ölçütlere göre değerlendirileceğini</a:t>
            </a:r>
            <a:r>
              <a:rPr lang="tr-TR" sz="2400" b="1" dirty="0">
                <a:solidFill>
                  <a:srgbClr val="000099"/>
                </a:solidFill>
                <a:latin typeface="Comic Sans MS" pitchFamily="66" charset="0"/>
              </a:rPr>
              <a:t> ve </a:t>
            </a:r>
            <a:r>
              <a:rPr lang="tr-TR" sz="2400" b="1" dirty="0">
                <a:solidFill>
                  <a:srgbClr val="C00000"/>
                </a:solidFill>
                <a:latin typeface="Comic Sans MS" pitchFamily="66" charset="0"/>
              </a:rPr>
              <a:t>performanslarının hangi düzeydeki puana denk geleceğini</a:t>
            </a:r>
            <a:r>
              <a:rPr lang="tr-TR" sz="2400" b="1" dirty="0">
                <a:solidFill>
                  <a:srgbClr val="000099"/>
                </a:solidFill>
                <a:latin typeface="Comic Sans MS" pitchFamily="66" charset="0"/>
              </a:rPr>
              <a:t> gösteren puanlama aracıdır.</a:t>
            </a:r>
          </a:p>
        </p:txBody>
      </p:sp>
    </p:spTree>
    <p:extLst>
      <p:ext uri="{BB962C8B-B14F-4D97-AF65-F5344CB8AC3E}">
        <p14:creationId xmlns:p14="http://schemas.microsoft.com/office/powerpoint/2010/main" val="38859835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7202" name="Rectangle 2"/>
          <p:cNvSpPr>
            <a:spLocks noGrp="1" noChangeArrowheads="1"/>
          </p:cNvSpPr>
          <p:nvPr>
            <p:ph type="title"/>
          </p:nvPr>
        </p:nvSpPr>
        <p:spPr>
          <a:xfrm>
            <a:off x="395288" y="549275"/>
            <a:ext cx="7543800" cy="652463"/>
          </a:xfrm>
        </p:spPr>
        <p:txBody>
          <a:bodyPr/>
          <a:lstStyle/>
          <a:p>
            <a:pPr eaLnBrk="1" hangingPunct="1"/>
            <a:r>
              <a:rPr lang="tr-TR" altLang="tr-TR" sz="3200" dirty="0">
                <a:solidFill>
                  <a:srgbClr val="C00000"/>
                </a:solidFill>
                <a:latin typeface="Comic Sans MS" pitchFamily="66" charset="0"/>
              </a:rPr>
              <a:t>Dereceli puanlama anahtarı türleri</a:t>
            </a:r>
          </a:p>
        </p:txBody>
      </p:sp>
      <p:sp>
        <p:nvSpPr>
          <p:cNvPr id="947203" name="Rectangle 3"/>
          <p:cNvSpPr>
            <a:spLocks noGrp="1" noChangeArrowheads="1"/>
          </p:cNvSpPr>
          <p:nvPr>
            <p:ph type="body" idx="1"/>
          </p:nvPr>
        </p:nvSpPr>
        <p:spPr>
          <a:xfrm>
            <a:off x="467544" y="1628800"/>
            <a:ext cx="8229600" cy="4525963"/>
          </a:xfrm>
        </p:spPr>
        <p:txBody>
          <a:bodyPr/>
          <a:lstStyle/>
          <a:p>
            <a:pPr eaLnBrk="1" hangingPunct="1"/>
            <a:r>
              <a:rPr lang="tr-TR" altLang="tr-TR" sz="2400" b="1" dirty="0">
                <a:solidFill>
                  <a:srgbClr val="C00000"/>
                </a:solidFill>
                <a:latin typeface="Comic Sans MS" pitchFamily="66" charset="0"/>
              </a:rPr>
              <a:t>Bütünsel puanlama anahtarları</a:t>
            </a:r>
            <a:br>
              <a:rPr lang="tr-TR" altLang="tr-TR" sz="2400" b="1" dirty="0">
                <a:solidFill>
                  <a:srgbClr val="C00000"/>
                </a:solidFill>
                <a:latin typeface="Comic Sans MS" pitchFamily="66" charset="0"/>
              </a:rPr>
            </a:br>
            <a:r>
              <a:rPr lang="tr-TR" altLang="tr-TR" sz="2400" b="1" dirty="0">
                <a:solidFill>
                  <a:srgbClr val="000099"/>
                </a:solidFill>
                <a:latin typeface="Comic Sans MS" pitchFamily="66" charset="0"/>
              </a:rPr>
              <a:t>Yapılan değerlendirmeyi bağımsız etkenlere(ölçüt) ayrıştırmak mümkün değilse veya toplam bir değerlendirme yapılmak isteniyorsa</a:t>
            </a:r>
          </a:p>
          <a:p>
            <a:pPr eaLnBrk="1" hangingPunct="1">
              <a:buFont typeface="Wingdings" pitchFamily="2" charset="2"/>
              <a:buNone/>
            </a:pPr>
            <a:r>
              <a:rPr lang="tr-TR" altLang="tr-TR" sz="2400" b="1" dirty="0">
                <a:solidFill>
                  <a:srgbClr val="000099"/>
                </a:solidFill>
                <a:latin typeface="Comic Sans MS" pitchFamily="66" charset="0"/>
              </a:rPr>
              <a:t>		</a:t>
            </a:r>
          </a:p>
          <a:p>
            <a:pPr eaLnBrk="1" hangingPunct="1"/>
            <a:r>
              <a:rPr lang="tr-TR" altLang="tr-TR" sz="2400" b="1" dirty="0">
                <a:solidFill>
                  <a:srgbClr val="C00000"/>
                </a:solidFill>
                <a:latin typeface="Comic Sans MS" pitchFamily="66" charset="0"/>
              </a:rPr>
              <a:t>Analitik puanlama anahtarları</a:t>
            </a:r>
          </a:p>
          <a:p>
            <a:pPr eaLnBrk="1" hangingPunct="1">
              <a:buFont typeface="Wingdings" pitchFamily="2" charset="2"/>
              <a:buNone/>
            </a:pPr>
            <a:r>
              <a:rPr lang="tr-TR" altLang="tr-TR" sz="2400" b="1" dirty="0">
                <a:solidFill>
                  <a:srgbClr val="000099"/>
                </a:solidFill>
                <a:latin typeface="Comic Sans MS" pitchFamily="66" charset="0"/>
              </a:rPr>
              <a:t>    Ölçülen yetenek boyutu öğelere ayrılabiliyorsa ve daha ayrıntılı puanlama yapılmak isteniyorsa</a:t>
            </a:r>
          </a:p>
          <a:p>
            <a:pPr eaLnBrk="1" hangingPunct="1">
              <a:buFont typeface="Wingdings" pitchFamily="2" charset="2"/>
              <a:buNone/>
            </a:pPr>
            <a:r>
              <a:rPr lang="tr-TR" altLang="tr-TR" sz="2600" dirty="0">
                <a:solidFill>
                  <a:schemeClr val="tx2"/>
                </a:solidFill>
                <a:latin typeface="Comic Sans MS" pitchFamily="66" charset="0"/>
              </a:rPr>
              <a:t>		</a:t>
            </a:r>
          </a:p>
        </p:txBody>
      </p:sp>
    </p:spTree>
    <p:extLst>
      <p:ext uri="{BB962C8B-B14F-4D97-AF65-F5344CB8AC3E}">
        <p14:creationId xmlns:p14="http://schemas.microsoft.com/office/powerpoint/2010/main" val="327104332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47202"/>
                                        </p:tgtEl>
                                        <p:attrNameLst>
                                          <p:attrName>style.visibility</p:attrName>
                                        </p:attrNameLst>
                                      </p:cBhvr>
                                      <p:to>
                                        <p:strVal val="visible"/>
                                      </p:to>
                                    </p:set>
                                    <p:anim calcmode="lin" valueType="num">
                                      <p:cBhvr>
                                        <p:cTn id="7" dur="1000" fill="hold"/>
                                        <p:tgtEl>
                                          <p:spTgt spid="947202"/>
                                        </p:tgtEl>
                                        <p:attrNameLst>
                                          <p:attrName>ppt_x</p:attrName>
                                        </p:attrNameLst>
                                      </p:cBhvr>
                                      <p:tavLst>
                                        <p:tav tm="0">
                                          <p:val>
                                            <p:strVal val="#ppt_x-.2"/>
                                          </p:val>
                                        </p:tav>
                                        <p:tav tm="100000">
                                          <p:val>
                                            <p:strVal val="#ppt_x"/>
                                          </p:val>
                                        </p:tav>
                                      </p:tavLst>
                                    </p:anim>
                                    <p:anim calcmode="lin" valueType="num">
                                      <p:cBhvr>
                                        <p:cTn id="8" dur="1000" fill="hold"/>
                                        <p:tgtEl>
                                          <p:spTgt spid="947202"/>
                                        </p:tgtEl>
                                        <p:attrNameLst>
                                          <p:attrName>ppt_y</p:attrName>
                                        </p:attrNameLst>
                                      </p:cBhvr>
                                      <p:tavLst>
                                        <p:tav tm="0">
                                          <p:val>
                                            <p:strVal val="#ppt_y"/>
                                          </p:val>
                                        </p:tav>
                                        <p:tav tm="100000">
                                          <p:val>
                                            <p:strVal val="#ppt_y"/>
                                          </p:val>
                                        </p:tav>
                                      </p:tavLst>
                                    </p:anim>
                                    <p:animEffect transition="in" filter="wipe(right)" prLst="gradientSize: 0.1">
                                      <p:cBhvr>
                                        <p:cTn id="9" dur="1000"/>
                                        <p:tgtEl>
                                          <p:spTgt spid="94720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947203">
                                            <p:txEl>
                                              <p:pRg st="0" end="0"/>
                                            </p:txEl>
                                          </p:spTgt>
                                        </p:tgtEl>
                                        <p:attrNameLst>
                                          <p:attrName>style.visibility</p:attrName>
                                        </p:attrNameLst>
                                      </p:cBhvr>
                                      <p:to>
                                        <p:strVal val="visible"/>
                                      </p:to>
                                    </p:set>
                                    <p:animEffect transition="in" filter="fade">
                                      <p:cBhvr>
                                        <p:cTn id="14" dur="500"/>
                                        <p:tgtEl>
                                          <p:spTgt spid="947203">
                                            <p:txEl>
                                              <p:pRg st="0" end="0"/>
                                            </p:txEl>
                                          </p:spTgt>
                                        </p:tgtEl>
                                      </p:cBhvr>
                                    </p:animEffect>
                                    <p:anim calcmode="lin" valueType="num">
                                      <p:cBhvr>
                                        <p:cTn id="15" dur="500" fill="hold"/>
                                        <p:tgtEl>
                                          <p:spTgt spid="94720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94720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947203">
                                            <p:txEl>
                                              <p:pRg st="1" end="1"/>
                                            </p:txEl>
                                          </p:spTgt>
                                        </p:tgtEl>
                                        <p:attrNameLst>
                                          <p:attrName>style.visibility</p:attrName>
                                        </p:attrNameLst>
                                      </p:cBhvr>
                                      <p:to>
                                        <p:strVal val="visible"/>
                                      </p:to>
                                    </p:set>
                                    <p:animEffect transition="in" filter="fade">
                                      <p:cBhvr>
                                        <p:cTn id="21" dur="500"/>
                                        <p:tgtEl>
                                          <p:spTgt spid="947203">
                                            <p:txEl>
                                              <p:pRg st="1" end="1"/>
                                            </p:txEl>
                                          </p:spTgt>
                                        </p:tgtEl>
                                      </p:cBhvr>
                                    </p:animEffect>
                                    <p:anim calcmode="lin" valueType="num">
                                      <p:cBhvr>
                                        <p:cTn id="22" dur="500" fill="hold"/>
                                        <p:tgtEl>
                                          <p:spTgt spid="94720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94720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947203">
                                            <p:txEl>
                                              <p:pRg st="2" end="2"/>
                                            </p:txEl>
                                          </p:spTgt>
                                        </p:tgtEl>
                                        <p:attrNameLst>
                                          <p:attrName>style.visibility</p:attrName>
                                        </p:attrNameLst>
                                      </p:cBhvr>
                                      <p:to>
                                        <p:strVal val="visible"/>
                                      </p:to>
                                    </p:set>
                                    <p:animEffect transition="in" filter="fade">
                                      <p:cBhvr>
                                        <p:cTn id="28" dur="500"/>
                                        <p:tgtEl>
                                          <p:spTgt spid="947203">
                                            <p:txEl>
                                              <p:pRg st="2" end="2"/>
                                            </p:txEl>
                                          </p:spTgt>
                                        </p:tgtEl>
                                      </p:cBhvr>
                                    </p:animEffect>
                                    <p:anim calcmode="lin" valueType="num">
                                      <p:cBhvr>
                                        <p:cTn id="29" dur="500" fill="hold"/>
                                        <p:tgtEl>
                                          <p:spTgt spid="94720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94720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947203">
                                            <p:txEl>
                                              <p:pRg st="3" end="3"/>
                                            </p:txEl>
                                          </p:spTgt>
                                        </p:tgtEl>
                                        <p:attrNameLst>
                                          <p:attrName>style.visibility</p:attrName>
                                        </p:attrNameLst>
                                      </p:cBhvr>
                                      <p:to>
                                        <p:strVal val="visible"/>
                                      </p:to>
                                    </p:set>
                                    <p:animEffect transition="in" filter="fade">
                                      <p:cBhvr>
                                        <p:cTn id="35" dur="500"/>
                                        <p:tgtEl>
                                          <p:spTgt spid="947203">
                                            <p:txEl>
                                              <p:pRg st="3" end="3"/>
                                            </p:txEl>
                                          </p:spTgt>
                                        </p:tgtEl>
                                      </p:cBhvr>
                                    </p:animEffect>
                                    <p:anim calcmode="lin" valueType="num">
                                      <p:cBhvr>
                                        <p:cTn id="36" dur="500" fill="hold"/>
                                        <p:tgtEl>
                                          <p:spTgt spid="94720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94720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947203">
                                            <p:txEl>
                                              <p:pRg st="4" end="4"/>
                                            </p:txEl>
                                          </p:spTgt>
                                        </p:tgtEl>
                                        <p:attrNameLst>
                                          <p:attrName>style.visibility</p:attrName>
                                        </p:attrNameLst>
                                      </p:cBhvr>
                                      <p:to>
                                        <p:strVal val="visible"/>
                                      </p:to>
                                    </p:set>
                                    <p:animEffect transition="in" filter="fade">
                                      <p:cBhvr>
                                        <p:cTn id="42" dur="500"/>
                                        <p:tgtEl>
                                          <p:spTgt spid="947203">
                                            <p:txEl>
                                              <p:pRg st="4" end="4"/>
                                            </p:txEl>
                                          </p:spTgt>
                                        </p:tgtEl>
                                      </p:cBhvr>
                                    </p:animEffect>
                                    <p:anim calcmode="lin" valueType="num">
                                      <p:cBhvr>
                                        <p:cTn id="43" dur="500" fill="hold"/>
                                        <p:tgtEl>
                                          <p:spTgt spid="947203">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947203">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7202" grpId="0"/>
      <p:bldP spid="94720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a:solidFill>
                  <a:srgbClr val="C00000"/>
                </a:solidFill>
                <a:latin typeface="Comic Sans MS" pitchFamily="66" charset="0"/>
              </a:rPr>
              <a:t>Bütünsel (</a:t>
            </a:r>
            <a:r>
              <a:rPr lang="tr-TR" sz="3200" dirty="0" err="1">
                <a:solidFill>
                  <a:srgbClr val="C00000"/>
                </a:solidFill>
                <a:latin typeface="Comic Sans MS" pitchFamily="66" charset="0"/>
              </a:rPr>
              <a:t>Holistik</a:t>
            </a:r>
            <a:r>
              <a:rPr lang="tr-TR" sz="3200" dirty="0">
                <a:solidFill>
                  <a:srgbClr val="C00000"/>
                </a:solidFill>
                <a:latin typeface="Comic Sans MS" pitchFamily="66" charset="0"/>
              </a:rPr>
              <a:t>) DPA </a:t>
            </a:r>
          </a:p>
        </p:txBody>
      </p:sp>
      <p:sp>
        <p:nvSpPr>
          <p:cNvPr id="3" name="İçerik Yer Tutucusu 2"/>
          <p:cNvSpPr>
            <a:spLocks noGrp="1"/>
          </p:cNvSpPr>
          <p:nvPr>
            <p:ph idx="1"/>
          </p:nvPr>
        </p:nvSpPr>
        <p:spPr/>
        <p:txBody>
          <a:bodyPr>
            <a:normAutofit/>
          </a:bodyPr>
          <a:lstStyle/>
          <a:p>
            <a:r>
              <a:rPr lang="tr-TR" sz="2400" b="1" dirty="0">
                <a:solidFill>
                  <a:srgbClr val="000099"/>
                </a:solidFill>
                <a:latin typeface="Comic Sans MS" pitchFamily="66" charset="0"/>
              </a:rPr>
              <a:t>Performansın </a:t>
            </a:r>
            <a:r>
              <a:rPr lang="tr-TR" sz="2400" b="1" dirty="0">
                <a:solidFill>
                  <a:srgbClr val="C00000"/>
                </a:solidFill>
                <a:latin typeface="Comic Sans MS" pitchFamily="66" charset="0"/>
              </a:rPr>
              <a:t>bütününe tek bir puan </a:t>
            </a:r>
            <a:r>
              <a:rPr lang="tr-TR" sz="2400" b="1" dirty="0">
                <a:solidFill>
                  <a:srgbClr val="000099"/>
                </a:solidFill>
                <a:latin typeface="Comic Sans MS" pitchFamily="66" charset="0"/>
              </a:rPr>
              <a:t>verilmektedir. Her düzeyde performansın kalitesini belirleyen tanımlamalar bulunmaktadır. </a:t>
            </a:r>
          </a:p>
          <a:p>
            <a:pPr marL="0" indent="0">
              <a:buNone/>
            </a:pPr>
            <a:endParaRPr lang="tr-TR" sz="2400" b="1" dirty="0">
              <a:solidFill>
                <a:srgbClr val="000099"/>
              </a:solidFill>
              <a:latin typeface="Comic Sans MS" pitchFamily="66" charset="0"/>
            </a:endParaRPr>
          </a:p>
          <a:p>
            <a:r>
              <a:rPr lang="tr-TR" sz="2400" b="1" dirty="0">
                <a:solidFill>
                  <a:srgbClr val="C00000"/>
                </a:solidFill>
                <a:latin typeface="Comic Sans MS" pitchFamily="66" charset="0"/>
              </a:rPr>
              <a:t>Performansın bütününe odaklanılması</a:t>
            </a:r>
            <a:r>
              <a:rPr lang="tr-TR" sz="2400" b="1" dirty="0">
                <a:solidFill>
                  <a:srgbClr val="000099"/>
                </a:solidFill>
                <a:latin typeface="Comic Sans MS" pitchFamily="66" charset="0"/>
              </a:rPr>
              <a:t> gereken durumlarda tercih edilmelidir.</a:t>
            </a:r>
          </a:p>
          <a:p>
            <a:pPr marL="0" indent="0">
              <a:buNone/>
            </a:pPr>
            <a:endParaRPr lang="tr-TR" sz="2400" b="1" dirty="0">
              <a:solidFill>
                <a:srgbClr val="000099"/>
              </a:solidFill>
              <a:latin typeface="Comic Sans MS" pitchFamily="66" charset="0"/>
            </a:endParaRPr>
          </a:p>
          <a:p>
            <a:r>
              <a:rPr lang="tr-TR" sz="2400" b="1" dirty="0">
                <a:solidFill>
                  <a:srgbClr val="000099"/>
                </a:solidFill>
                <a:latin typeface="Comic Sans MS" pitchFamily="66" charset="0"/>
              </a:rPr>
              <a:t>Performans hakkında </a:t>
            </a:r>
            <a:r>
              <a:rPr lang="tr-TR" sz="2400" b="1" dirty="0">
                <a:solidFill>
                  <a:srgbClr val="C00000"/>
                </a:solidFill>
                <a:latin typeface="Comic Sans MS" pitchFamily="66" charset="0"/>
              </a:rPr>
              <a:t>çok ayrıntılı bilgi vermezler</a:t>
            </a:r>
            <a:r>
              <a:rPr lang="tr-TR" sz="2400" b="1" dirty="0">
                <a:solidFill>
                  <a:srgbClr val="000099"/>
                </a:solidFill>
                <a:latin typeface="Comic Sans MS" pitchFamily="66" charset="0"/>
              </a:rPr>
              <a:t>, daha çok düzey belirlemeye dayalı (</a:t>
            </a:r>
            <a:r>
              <a:rPr lang="tr-TR" sz="2400" b="1" dirty="0" err="1">
                <a:solidFill>
                  <a:srgbClr val="000099"/>
                </a:solidFill>
                <a:latin typeface="Comic Sans MS" pitchFamily="66" charset="0"/>
              </a:rPr>
              <a:t>summative</a:t>
            </a:r>
            <a:r>
              <a:rPr lang="tr-TR" sz="2400" b="1" dirty="0">
                <a:solidFill>
                  <a:srgbClr val="000099"/>
                </a:solidFill>
                <a:latin typeface="Comic Sans MS" pitchFamily="66" charset="0"/>
              </a:rPr>
              <a:t>) değerlendirmelerde tercih edilir. </a:t>
            </a:r>
          </a:p>
          <a:p>
            <a:pPr marL="0" indent="0">
              <a:buNone/>
            </a:pPr>
            <a:endParaRPr lang="tr-TR" dirty="0"/>
          </a:p>
        </p:txBody>
      </p:sp>
    </p:spTree>
    <p:extLst>
      <p:ext uri="{BB962C8B-B14F-4D97-AF65-F5344CB8AC3E}">
        <p14:creationId xmlns:p14="http://schemas.microsoft.com/office/powerpoint/2010/main" val="258395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Tablo"/>
          <p:cNvGraphicFramePr>
            <a:graphicFrameLocks noGrp="1"/>
          </p:cNvGraphicFramePr>
          <p:nvPr>
            <p:custDataLst>
              <p:tags r:id="rId1"/>
            </p:custDataLst>
            <p:extLst>
              <p:ext uri="{D42A27DB-BD31-4B8C-83A1-F6EECF244321}">
                <p14:modId xmlns:p14="http://schemas.microsoft.com/office/powerpoint/2010/main" val="2239957308"/>
              </p:ext>
            </p:extLst>
          </p:nvPr>
        </p:nvGraphicFramePr>
        <p:xfrm>
          <a:off x="971600" y="1052736"/>
          <a:ext cx="7643866" cy="5157280"/>
        </p:xfrm>
        <a:graphic>
          <a:graphicData uri="http://schemas.openxmlformats.org/drawingml/2006/table">
            <a:tbl>
              <a:tblPr/>
              <a:tblGrid>
                <a:gridCol w="7643866">
                  <a:extLst>
                    <a:ext uri="{9D8B030D-6E8A-4147-A177-3AD203B41FA5}">
                      <a16:colId xmlns:a16="http://schemas.microsoft.com/office/drawing/2014/main" val="20000"/>
                    </a:ext>
                  </a:extLst>
                </a:gridCol>
              </a:tblGrid>
              <a:tr h="308077">
                <a:tc>
                  <a:txBody>
                    <a:bodyPr/>
                    <a:lstStyle/>
                    <a:p>
                      <a:pPr algn="ctr">
                        <a:lnSpc>
                          <a:spcPct val="150000"/>
                        </a:lnSpc>
                        <a:spcAft>
                          <a:spcPts val="0"/>
                        </a:spcAft>
                      </a:pPr>
                      <a:r>
                        <a:rPr lang="tr-TR" sz="2000" b="1" dirty="0">
                          <a:latin typeface="Times New Roman"/>
                          <a:ea typeface="SimSun"/>
                          <a:cs typeface="Times New Roman"/>
                        </a:rPr>
                        <a:t>Sözlü Sunum</a:t>
                      </a:r>
                      <a:endParaRPr lang="tr-TR" sz="2000" dirty="0">
                        <a:latin typeface="Times New Roman"/>
                        <a:ea typeface="SimSun"/>
                        <a:cs typeface="Times New Roman"/>
                      </a:endParaRPr>
                    </a:p>
                  </a:txBody>
                  <a:tcPr marL="63500" marR="635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621146">
                <a:tc>
                  <a:txBody>
                    <a:bodyPr/>
                    <a:lstStyle/>
                    <a:p>
                      <a:pPr algn="just">
                        <a:lnSpc>
                          <a:spcPct val="100000"/>
                        </a:lnSpc>
                        <a:spcAft>
                          <a:spcPts val="0"/>
                        </a:spcAft>
                      </a:pPr>
                      <a:r>
                        <a:rPr lang="tr-TR" sz="1800" dirty="0">
                          <a:latin typeface="Times New Roman"/>
                          <a:ea typeface="SimSun"/>
                          <a:cs typeface="Times New Roman"/>
                        </a:rPr>
                        <a:t>    </a:t>
                      </a:r>
                      <a:r>
                        <a:rPr lang="tr-TR" sz="1800" b="1" dirty="0">
                          <a:latin typeface="Times New Roman"/>
                          <a:ea typeface="SimSun"/>
                          <a:cs typeface="Times New Roman"/>
                        </a:rPr>
                        <a:t> </a:t>
                      </a:r>
                      <a:r>
                        <a:rPr lang="tr-TR" sz="2000" b="1" dirty="0">
                          <a:latin typeface="Times New Roman"/>
                          <a:ea typeface="SimSun"/>
                          <a:cs typeface="Times New Roman"/>
                        </a:rPr>
                        <a:t>Üst Düzey</a:t>
                      </a:r>
                      <a:endParaRPr lang="tr-TR" sz="2000" dirty="0">
                        <a:latin typeface="Times New Roman"/>
                        <a:ea typeface="SimSun"/>
                        <a:cs typeface="Times New Roman"/>
                      </a:endParaRPr>
                    </a:p>
                    <a:p>
                      <a:pPr algn="just">
                        <a:lnSpc>
                          <a:spcPct val="100000"/>
                        </a:lnSpc>
                        <a:spcAft>
                          <a:spcPts val="0"/>
                        </a:spcAft>
                      </a:pPr>
                      <a:r>
                        <a:rPr lang="tr-TR" sz="1800" dirty="0">
                          <a:latin typeface="Times New Roman"/>
                          <a:ea typeface="SimSun"/>
                          <a:cs typeface="Times New Roman"/>
                        </a:rPr>
                        <a:t>• Sürekli göz iletişimi kurar.</a:t>
                      </a:r>
                    </a:p>
                    <a:p>
                      <a:pPr algn="just">
                        <a:lnSpc>
                          <a:spcPct val="100000"/>
                        </a:lnSpc>
                        <a:spcAft>
                          <a:spcPts val="0"/>
                        </a:spcAft>
                      </a:pPr>
                      <a:r>
                        <a:rPr lang="tr-TR" sz="1800" dirty="0">
                          <a:latin typeface="Times New Roman"/>
                          <a:ea typeface="SimSun"/>
                          <a:cs typeface="Times New Roman"/>
                        </a:rPr>
                        <a:t>• Ses tonu ilgi çekicidir.</a:t>
                      </a:r>
                    </a:p>
                    <a:p>
                      <a:pPr algn="just">
                        <a:lnSpc>
                          <a:spcPct val="100000"/>
                        </a:lnSpc>
                        <a:spcAft>
                          <a:spcPts val="0"/>
                        </a:spcAft>
                      </a:pPr>
                      <a:r>
                        <a:rPr lang="tr-TR" sz="1800" dirty="0">
                          <a:latin typeface="Times New Roman"/>
                          <a:ea typeface="SimSun"/>
                          <a:cs typeface="Times New Roman"/>
                        </a:rPr>
                        <a:t>• Sunumu renklendirecek bir anlatımı vardır.</a:t>
                      </a:r>
                    </a:p>
                    <a:p>
                      <a:pPr algn="just">
                        <a:lnSpc>
                          <a:spcPct val="100000"/>
                        </a:lnSpc>
                        <a:spcAft>
                          <a:spcPts val="0"/>
                        </a:spcAft>
                      </a:pPr>
                      <a:r>
                        <a:rPr lang="tr-TR" sz="1800" dirty="0">
                          <a:latin typeface="Times New Roman"/>
                          <a:ea typeface="SimSun"/>
                          <a:cs typeface="Times New Roman"/>
                        </a:rPr>
                        <a:t>• Sunum sonunda önemli noktaları içeren genel bir değerlendirme yapar.</a:t>
                      </a:r>
                    </a:p>
                    <a:p>
                      <a:pPr algn="just">
                        <a:lnSpc>
                          <a:spcPct val="100000"/>
                        </a:lnSpc>
                        <a:spcAft>
                          <a:spcPts val="0"/>
                        </a:spcAft>
                      </a:pPr>
                      <a:endParaRPr lang="tr-TR" sz="1800" dirty="0">
                        <a:latin typeface="Times New Roman"/>
                        <a:ea typeface="SimSun"/>
                        <a:cs typeface="Times New Roman"/>
                      </a:endParaRPr>
                    </a:p>
                    <a:p>
                      <a:pPr algn="just">
                        <a:lnSpc>
                          <a:spcPct val="100000"/>
                        </a:lnSpc>
                        <a:spcAft>
                          <a:spcPts val="0"/>
                        </a:spcAft>
                      </a:pPr>
                      <a:r>
                        <a:rPr lang="tr-TR" sz="1800" dirty="0">
                          <a:latin typeface="Times New Roman"/>
                          <a:ea typeface="SimSun"/>
                          <a:cs typeface="Times New Roman"/>
                        </a:rPr>
                        <a:t>    </a:t>
                      </a:r>
                      <a:r>
                        <a:rPr lang="tr-TR" sz="1800" b="1" dirty="0">
                          <a:latin typeface="Times New Roman"/>
                          <a:ea typeface="SimSun"/>
                          <a:cs typeface="Times New Roman"/>
                        </a:rPr>
                        <a:t> </a:t>
                      </a:r>
                      <a:r>
                        <a:rPr lang="tr-TR" sz="2000" b="1" dirty="0">
                          <a:latin typeface="Times New Roman"/>
                          <a:ea typeface="SimSun"/>
                          <a:cs typeface="Times New Roman"/>
                        </a:rPr>
                        <a:t>Geliştirilmeli</a:t>
                      </a:r>
                      <a:endParaRPr lang="tr-TR" sz="2000" dirty="0">
                        <a:latin typeface="Times New Roman"/>
                        <a:ea typeface="SimSun"/>
                        <a:cs typeface="Times New Roman"/>
                      </a:endParaRPr>
                    </a:p>
                    <a:p>
                      <a:pPr algn="just">
                        <a:lnSpc>
                          <a:spcPct val="100000"/>
                        </a:lnSpc>
                        <a:spcAft>
                          <a:spcPts val="0"/>
                        </a:spcAft>
                      </a:pPr>
                      <a:r>
                        <a:rPr lang="tr-TR" sz="1800" dirty="0">
                          <a:latin typeface="Times New Roman"/>
                          <a:ea typeface="SimSun"/>
                          <a:cs typeface="Times New Roman"/>
                        </a:rPr>
                        <a:t>• Ara sıra göz iletişimi kurar.</a:t>
                      </a:r>
                    </a:p>
                    <a:p>
                      <a:pPr algn="just">
                        <a:lnSpc>
                          <a:spcPct val="100000"/>
                        </a:lnSpc>
                        <a:spcAft>
                          <a:spcPts val="0"/>
                        </a:spcAft>
                      </a:pPr>
                      <a:r>
                        <a:rPr lang="tr-TR" sz="1800" dirty="0">
                          <a:latin typeface="Times New Roman"/>
                          <a:ea typeface="SimSun"/>
                          <a:cs typeface="Times New Roman"/>
                        </a:rPr>
                        <a:t>• Ses tonu zaman zaman çekiciliğini kaybeder.</a:t>
                      </a:r>
                    </a:p>
                    <a:p>
                      <a:pPr algn="just">
                        <a:lnSpc>
                          <a:spcPct val="100000"/>
                        </a:lnSpc>
                        <a:spcAft>
                          <a:spcPts val="0"/>
                        </a:spcAft>
                      </a:pPr>
                      <a:r>
                        <a:rPr lang="tr-TR" sz="1800" dirty="0">
                          <a:latin typeface="Times New Roman"/>
                          <a:ea typeface="SimSun"/>
                          <a:cs typeface="Times New Roman"/>
                        </a:rPr>
                        <a:t>• Anlatımdaki canlılığı sunum boyunca değişkenlik gösterir.</a:t>
                      </a:r>
                    </a:p>
                    <a:p>
                      <a:pPr algn="just">
                        <a:lnSpc>
                          <a:spcPct val="100000"/>
                        </a:lnSpc>
                        <a:spcAft>
                          <a:spcPts val="0"/>
                        </a:spcAft>
                      </a:pPr>
                      <a:r>
                        <a:rPr lang="tr-TR" sz="1800" dirty="0">
                          <a:latin typeface="Times New Roman"/>
                          <a:ea typeface="SimSun"/>
                          <a:cs typeface="Times New Roman"/>
                        </a:rPr>
                        <a:t>• Sunum sonunda yaptığı değerlendirmede bir iki önemli noktaya yer vermez.</a:t>
                      </a:r>
                    </a:p>
                    <a:p>
                      <a:pPr algn="just">
                        <a:lnSpc>
                          <a:spcPct val="100000"/>
                        </a:lnSpc>
                        <a:spcAft>
                          <a:spcPts val="0"/>
                        </a:spcAft>
                      </a:pPr>
                      <a:endParaRPr lang="tr-TR" sz="1800" dirty="0">
                        <a:latin typeface="Times New Roman"/>
                        <a:ea typeface="SimSun"/>
                        <a:cs typeface="Times New Roman"/>
                      </a:endParaRPr>
                    </a:p>
                    <a:p>
                      <a:pPr algn="just">
                        <a:lnSpc>
                          <a:spcPct val="100000"/>
                        </a:lnSpc>
                        <a:spcAft>
                          <a:spcPts val="0"/>
                        </a:spcAft>
                      </a:pPr>
                      <a:r>
                        <a:rPr lang="tr-TR" sz="1800" b="1" dirty="0">
                          <a:latin typeface="Times New Roman"/>
                          <a:ea typeface="SimSun"/>
                          <a:cs typeface="Times New Roman"/>
                        </a:rPr>
                        <a:t>      </a:t>
                      </a:r>
                      <a:r>
                        <a:rPr lang="tr-TR" sz="2000" b="1" dirty="0">
                          <a:latin typeface="Times New Roman"/>
                          <a:ea typeface="SimSun"/>
                          <a:cs typeface="Times New Roman"/>
                        </a:rPr>
                        <a:t>Yetersiz</a:t>
                      </a:r>
                      <a:endParaRPr lang="tr-TR" sz="2000" dirty="0">
                        <a:latin typeface="Times New Roman"/>
                        <a:ea typeface="SimSun"/>
                        <a:cs typeface="Times New Roman"/>
                      </a:endParaRPr>
                    </a:p>
                    <a:p>
                      <a:pPr algn="just">
                        <a:lnSpc>
                          <a:spcPct val="100000"/>
                        </a:lnSpc>
                        <a:spcAft>
                          <a:spcPts val="0"/>
                        </a:spcAft>
                      </a:pPr>
                      <a:r>
                        <a:rPr lang="tr-TR" sz="1800" dirty="0">
                          <a:latin typeface="Times New Roman"/>
                          <a:ea typeface="SimSun"/>
                          <a:cs typeface="Times New Roman"/>
                        </a:rPr>
                        <a:t>• Göz iletişimini çok az kurar ya da hiç kurmaz.</a:t>
                      </a:r>
                    </a:p>
                    <a:p>
                      <a:pPr algn="just">
                        <a:lnSpc>
                          <a:spcPct val="100000"/>
                        </a:lnSpc>
                        <a:spcAft>
                          <a:spcPts val="0"/>
                        </a:spcAft>
                      </a:pPr>
                      <a:r>
                        <a:rPr lang="tr-TR" sz="1800" dirty="0">
                          <a:latin typeface="Times New Roman"/>
                          <a:ea typeface="SimSun"/>
                          <a:cs typeface="Times New Roman"/>
                        </a:rPr>
                        <a:t>• Monoton bir ses tonu ile sunum yapar.</a:t>
                      </a:r>
                    </a:p>
                    <a:p>
                      <a:pPr algn="just">
                        <a:lnSpc>
                          <a:spcPct val="100000"/>
                        </a:lnSpc>
                        <a:spcAft>
                          <a:spcPts val="0"/>
                        </a:spcAft>
                      </a:pPr>
                      <a:r>
                        <a:rPr lang="tr-TR" sz="1800" dirty="0">
                          <a:latin typeface="Times New Roman"/>
                          <a:ea typeface="SimSun"/>
                          <a:cs typeface="Times New Roman"/>
                        </a:rPr>
                        <a:t>• Tek düze bir anlatımı vardır.</a:t>
                      </a:r>
                    </a:p>
                    <a:p>
                      <a:pPr algn="just">
                        <a:lnSpc>
                          <a:spcPct val="100000"/>
                        </a:lnSpc>
                        <a:spcAft>
                          <a:spcPts val="0"/>
                        </a:spcAft>
                      </a:pPr>
                      <a:r>
                        <a:rPr lang="tr-TR" sz="1800" dirty="0">
                          <a:latin typeface="Times New Roman"/>
                          <a:ea typeface="SimSun"/>
                          <a:cs typeface="Times New Roman"/>
                        </a:rPr>
                        <a:t>• Sunum sonunda genel bir değerlendirme yoktur.</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6" name="5 Dikdörtgen"/>
          <p:cNvSpPr/>
          <p:nvPr/>
        </p:nvSpPr>
        <p:spPr>
          <a:xfrm>
            <a:off x="456218" y="436225"/>
            <a:ext cx="8429684" cy="461665"/>
          </a:xfrm>
          <a:prstGeom prst="rect">
            <a:avLst/>
          </a:prstGeom>
        </p:spPr>
        <p:txBody>
          <a:bodyPr wrap="square">
            <a:spAutoFit/>
          </a:bodyPr>
          <a:lstStyle/>
          <a:p>
            <a:r>
              <a:rPr lang="tr-TR" sz="2400" b="1" dirty="0">
                <a:solidFill>
                  <a:srgbClr val="FF0000"/>
                </a:solidFill>
              </a:rPr>
              <a:t>Örnek 1: Bütünsel (</a:t>
            </a:r>
            <a:r>
              <a:rPr lang="tr-TR" sz="2400" b="1" dirty="0" err="1">
                <a:solidFill>
                  <a:srgbClr val="FF0000"/>
                </a:solidFill>
              </a:rPr>
              <a:t>Holistik</a:t>
            </a:r>
            <a:r>
              <a:rPr lang="tr-TR" sz="2400" b="1" dirty="0">
                <a:solidFill>
                  <a:srgbClr val="FF0000"/>
                </a:solidFill>
              </a:rPr>
              <a:t>) DPA</a:t>
            </a:r>
          </a:p>
        </p:txBody>
      </p:sp>
    </p:spTree>
    <p:extLst>
      <p:ext uri="{BB962C8B-B14F-4D97-AF65-F5344CB8AC3E}">
        <p14:creationId xmlns:p14="http://schemas.microsoft.com/office/powerpoint/2010/main" val="12627446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6376" y="305593"/>
            <a:ext cx="74295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6" name="Rectangle 3"/>
          <p:cNvSpPr>
            <a:spLocks noChangeArrowheads="1"/>
          </p:cNvSpPr>
          <p:nvPr/>
        </p:nvSpPr>
        <p:spPr bwMode="auto">
          <a:xfrm>
            <a:off x="0" y="2095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endParaRPr lang="tr-TR" altLang="tr-TR">
              <a:solidFill>
                <a:srgbClr val="000000"/>
              </a:solidFill>
            </a:endParaRPr>
          </a:p>
        </p:txBody>
      </p:sp>
      <p:sp>
        <p:nvSpPr>
          <p:cNvPr id="87047" name="Rectangle 4"/>
          <p:cNvSpPr>
            <a:spLocks noChangeArrowheads="1"/>
          </p:cNvSpPr>
          <p:nvPr/>
        </p:nvSpPr>
        <p:spPr bwMode="auto">
          <a:xfrm>
            <a:off x="1187450" y="-15875"/>
            <a:ext cx="6624638"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848" tIns="152352" bIns="76176" anchor="ctr">
            <a:spAutoFit/>
          </a:bodyPr>
          <a:lstStyle/>
          <a:p>
            <a:pPr algn="ctr" fontAlgn="base">
              <a:spcBef>
                <a:spcPct val="0"/>
              </a:spcBef>
              <a:spcAft>
                <a:spcPct val="0"/>
              </a:spcAft>
            </a:pPr>
            <a:r>
              <a:rPr lang="tr-TR" altLang="tr-TR" sz="1600" b="1" dirty="0">
                <a:solidFill>
                  <a:srgbClr val="000099"/>
                </a:solidFill>
                <a:cs typeface="Times New Roman" pitchFamily="18" charset="0"/>
              </a:rPr>
              <a:t>Kompozisyon Yazma</a:t>
            </a:r>
          </a:p>
          <a:p>
            <a:pPr algn="ctr" fontAlgn="base">
              <a:spcBef>
                <a:spcPct val="0"/>
              </a:spcBef>
              <a:spcAft>
                <a:spcPct val="0"/>
              </a:spcAft>
            </a:pPr>
            <a:r>
              <a:rPr lang="tr-TR" altLang="tr-TR" sz="1600" b="1" dirty="0">
                <a:solidFill>
                  <a:srgbClr val="000099"/>
                </a:solidFill>
                <a:cs typeface="Times New Roman" pitchFamily="18" charset="0"/>
              </a:rPr>
              <a:t>Bütünsel Puanlama Anahtar</a:t>
            </a:r>
            <a:r>
              <a:rPr lang="tr-TR" altLang="tr-TR" sz="1600" b="1" dirty="0">
                <a:solidFill>
                  <a:srgbClr val="000099"/>
                </a:solidFill>
              </a:rPr>
              <a:t>ı</a:t>
            </a:r>
            <a:endParaRPr lang="tr-TR" altLang="tr-TR" sz="1600" b="1" dirty="0">
              <a:solidFill>
                <a:srgbClr val="000099"/>
              </a:solidFill>
              <a:cs typeface="Times New Roman" pitchFamily="18" charset="0"/>
            </a:endParaRPr>
          </a:p>
          <a:p>
            <a:pPr algn="just" eaLnBrk="0" fontAlgn="base" hangingPunct="0">
              <a:spcBef>
                <a:spcPct val="0"/>
              </a:spcBef>
              <a:spcAft>
                <a:spcPct val="0"/>
              </a:spcAft>
            </a:pPr>
            <a:r>
              <a:rPr lang="tr-TR" altLang="tr-TR" sz="1600" b="1" dirty="0">
                <a:solidFill>
                  <a:srgbClr val="000000"/>
                </a:solidFill>
                <a:cs typeface="Times New Roman" pitchFamily="18" charset="0"/>
              </a:rPr>
              <a:t>İsim	:		Tarih	       :</a:t>
            </a:r>
            <a:endParaRPr lang="tr-TR" altLang="tr-TR" sz="1600" dirty="0">
              <a:solidFill>
                <a:srgbClr val="000000"/>
              </a:solidFill>
            </a:endParaRPr>
          </a:p>
          <a:p>
            <a:pPr algn="just" eaLnBrk="0" fontAlgn="base" hangingPunct="0">
              <a:spcBef>
                <a:spcPct val="0"/>
              </a:spcBef>
              <a:spcAft>
                <a:spcPct val="0"/>
              </a:spcAft>
            </a:pPr>
            <a:r>
              <a:rPr lang="tr-TR" altLang="tr-TR" sz="1600" b="1" dirty="0">
                <a:solidFill>
                  <a:srgbClr val="000000"/>
                </a:solidFill>
                <a:cs typeface="Times New Roman" pitchFamily="18" charset="0"/>
              </a:rPr>
              <a:t>Sınıf	:		Öğretmen       :</a:t>
            </a:r>
          </a:p>
        </p:txBody>
      </p:sp>
      <p:graphicFrame>
        <p:nvGraphicFramePr>
          <p:cNvPr id="954373" name="Group 5"/>
          <p:cNvGraphicFramePr>
            <a:graphicFrameLocks noGrp="1"/>
          </p:cNvGraphicFramePr>
          <p:nvPr>
            <p:extLst>
              <p:ext uri="{D42A27DB-BD31-4B8C-83A1-F6EECF244321}">
                <p14:modId xmlns:p14="http://schemas.microsoft.com/office/powerpoint/2010/main" val="1129570586"/>
              </p:ext>
            </p:extLst>
          </p:nvPr>
        </p:nvGraphicFramePr>
        <p:xfrm>
          <a:off x="1116013" y="1412875"/>
          <a:ext cx="6985000" cy="4435475"/>
        </p:xfrm>
        <a:graphic>
          <a:graphicData uri="http://schemas.openxmlformats.org/drawingml/2006/table">
            <a:tbl>
              <a:tblPr/>
              <a:tblGrid>
                <a:gridCol w="6985000">
                  <a:extLst>
                    <a:ext uri="{9D8B030D-6E8A-4147-A177-3AD203B41FA5}">
                      <a16:colId xmlns:a16="http://schemas.microsoft.com/office/drawing/2014/main" val="20000"/>
                    </a:ext>
                  </a:extLst>
                </a:gridCol>
              </a:tblGrid>
              <a:tr h="4435475">
                <a:tc>
                  <a:txBody>
                    <a:bodyPr/>
                    <a:lstStyle/>
                    <a:p>
                      <a:pPr marL="0" marR="0" lvl="0" indent="160338" algn="l" defTabSz="914400" rtl="0" eaLnBrk="1" fontAlgn="base" latinLnBrk="0" hangingPunct="1">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Öğrencinin Adı ve Soyadı: ………………</a:t>
                      </a:r>
                    </a:p>
                    <a:p>
                      <a:pPr marL="0" marR="0" lvl="0" indent="160338"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rgbClr val="000099"/>
                          </a:solidFill>
                          <a:effectLst/>
                          <a:latin typeface="Arial" charset="0"/>
                          <a:ea typeface="Times New Roman" pitchFamily="18" charset="0"/>
                          <a:cs typeface="Arial" charset="0"/>
                        </a:rPr>
                        <a:t>4- puan</a:t>
                      </a:r>
                      <a:endParaRPr kumimoji="0" lang="tr-TR" sz="1600" b="1" i="0" u="none" strike="noStrike" cap="none" normalizeH="0" baseline="0" dirty="0">
                        <a:ln>
                          <a:noFill/>
                        </a:ln>
                        <a:solidFill>
                          <a:srgbClr val="000099"/>
                        </a:solidFill>
                        <a:effectLst/>
                        <a:latin typeface="Times New Roman" pitchFamily="18" charset="0"/>
                        <a:ea typeface="Times New Roman" pitchFamily="18" charset="0"/>
                        <a:cs typeface="Arial" charset="0"/>
                      </a:endParaRP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Konu iyi organize edilmiş.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Akıcı bir anlatım ve konular arasında bağlantılar iyi kurulmuş.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Cümle yapıları iyi kullanılmış.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İlgi çekici bir anlatım sağlanmış.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a:ln>
                            <a:noFill/>
                          </a:ln>
                          <a:solidFill>
                            <a:srgbClr val="000099"/>
                          </a:solidFill>
                          <a:effectLst/>
                          <a:latin typeface="Arial" charset="0"/>
                          <a:ea typeface="Times New Roman" pitchFamily="18" charset="0"/>
                          <a:cs typeface="Arial" charset="0"/>
                        </a:rPr>
                        <a:t>3 puan</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Hemen hemen ilgi çekici bir anlatım sağlanmış.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Akıcı bir anlatım var ama konular arası bağlantılar çok iyi kurulamamış.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Konu İyi organize edilmiş fakat bazı eksikler mevcut.</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Az sayıda mekanik hata mevcut.</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a:ln>
                            <a:noFill/>
                          </a:ln>
                          <a:solidFill>
                            <a:srgbClr val="000099"/>
                          </a:solidFill>
                          <a:effectLst/>
                          <a:latin typeface="Arial" charset="0"/>
                          <a:ea typeface="Times New Roman" pitchFamily="18" charset="0"/>
                          <a:cs typeface="Arial" charset="0"/>
                        </a:rPr>
                        <a:t>2 puan</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Konudan sapma olduğu için ilgi çekiciliği düşük.</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Konular arası bağlantılar güçlü kurulmadığı için akıcı anlatım yok.</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Organizasyon zayıf ve konudan sapmalar var.</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Ciddi mekanik hatalar mevcut.</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a:ln>
                            <a:noFill/>
                          </a:ln>
                          <a:solidFill>
                            <a:srgbClr val="000099"/>
                          </a:solidFill>
                          <a:effectLst/>
                          <a:latin typeface="Arial" charset="0"/>
                          <a:ea typeface="Times New Roman" pitchFamily="18" charset="0"/>
                          <a:cs typeface="Arial" charset="0"/>
                        </a:rPr>
                        <a:t>1 puan</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Net bir odak noktası yok.</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Hiç akıcı değil ve konu dağınık.</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a:ln>
                            <a:noFill/>
                          </a:ln>
                          <a:solidFill>
                            <a:srgbClr val="000099"/>
                          </a:solidFill>
                          <a:effectLst/>
                          <a:latin typeface="Arial" charset="0"/>
                          <a:ea typeface="Times New Roman" pitchFamily="18" charset="0"/>
                          <a:cs typeface="Arial" charset="0"/>
                        </a:rPr>
                        <a:t>Konu kötü organize edilmiş.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kern="1200" cap="none" normalizeH="0" baseline="0" dirty="0">
                          <a:ln>
                            <a:noFill/>
                          </a:ln>
                          <a:solidFill>
                            <a:srgbClr val="000099"/>
                          </a:solidFill>
                          <a:effectLst/>
                          <a:latin typeface="Arial" charset="0"/>
                          <a:ea typeface="Times New Roman" pitchFamily="18" charset="0"/>
                          <a:cs typeface="Arial" charset="0"/>
                        </a:rPr>
                        <a:t>Çok fazla mekanik hata ve cümle yapıları çok zayıf.</a:t>
                      </a:r>
                    </a:p>
                  </a:txBody>
                  <a:tcPr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bl>
          </a:graphicData>
        </a:graphic>
      </p:graphicFrame>
      <p:sp>
        <p:nvSpPr>
          <p:cNvPr id="87054" name="Rectangle 11"/>
          <p:cNvSpPr>
            <a:spLocks noChangeArrowheads="1"/>
          </p:cNvSpPr>
          <p:nvPr/>
        </p:nvSpPr>
        <p:spPr bwMode="auto">
          <a:xfrm>
            <a:off x="1258888" y="5949950"/>
            <a:ext cx="2305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fontAlgn="base">
              <a:spcBef>
                <a:spcPct val="0"/>
              </a:spcBef>
              <a:spcAft>
                <a:spcPct val="0"/>
              </a:spcAft>
            </a:pPr>
            <a:r>
              <a:rPr lang="tr-TR" altLang="tr-TR" sz="1400" b="1">
                <a:solidFill>
                  <a:srgbClr val="000099"/>
                </a:solidFill>
                <a:cs typeface="Times New Roman" pitchFamily="18" charset="0"/>
              </a:rPr>
              <a:t>Öğretmenin Yorumu :</a:t>
            </a:r>
            <a:endParaRPr lang="tr-TR" altLang="tr-TR" sz="1400">
              <a:solidFill>
                <a:srgbClr val="000099"/>
              </a:solidFill>
            </a:endParaRPr>
          </a:p>
        </p:txBody>
      </p:sp>
      <p:sp>
        <p:nvSpPr>
          <p:cNvPr id="7" name="5 Dikdörtgen"/>
          <p:cNvSpPr/>
          <p:nvPr/>
        </p:nvSpPr>
        <p:spPr>
          <a:xfrm>
            <a:off x="456218" y="436225"/>
            <a:ext cx="8429684" cy="461665"/>
          </a:xfrm>
          <a:prstGeom prst="rect">
            <a:avLst/>
          </a:prstGeom>
        </p:spPr>
        <p:txBody>
          <a:bodyPr wrap="square">
            <a:spAutoFit/>
          </a:bodyPr>
          <a:lstStyle/>
          <a:p>
            <a:r>
              <a:rPr lang="tr-TR" sz="2400" b="1" dirty="0">
                <a:solidFill>
                  <a:srgbClr val="FF0000"/>
                </a:solidFill>
              </a:rPr>
              <a:t>Örnek 2: </a:t>
            </a:r>
          </a:p>
        </p:txBody>
      </p:sp>
    </p:spTree>
    <p:extLst>
      <p:ext uri="{BB962C8B-B14F-4D97-AF65-F5344CB8AC3E}">
        <p14:creationId xmlns:p14="http://schemas.microsoft.com/office/powerpoint/2010/main" val="28143931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2"/>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vert="horz" rtlCol="0" anchor="ctr">
            <a:normAutofit/>
            <a:scene3d>
              <a:camera prst="orthographicFront"/>
              <a:lightRig rig="soft" dir="t"/>
            </a:scene3d>
            <a:sp3d prstMaterial="softEdge">
              <a:bevelT w="25400" h="25400"/>
            </a:sp3d>
          </a:bodyPr>
          <a:lstStyle/>
          <a:p>
            <a:r>
              <a:rPr lang="tr-TR" sz="3200" dirty="0">
                <a:solidFill>
                  <a:srgbClr val="C00000"/>
                </a:solidFill>
                <a:latin typeface="Comic Sans MS" pitchFamily="66" charset="0"/>
              </a:rPr>
              <a:t>Bütünsel DPA Sınırlılıkları</a:t>
            </a:r>
          </a:p>
        </p:txBody>
      </p:sp>
      <p:sp>
        <p:nvSpPr>
          <p:cNvPr id="3" name="İçerik Yer Tutucusu 2"/>
          <p:cNvSpPr>
            <a:spLocks noGrp="1"/>
          </p:cNvSpPr>
          <p:nvPr>
            <p:ph idx="1"/>
          </p:nvPr>
        </p:nvSpPr>
        <p:spPr/>
        <p:txBody>
          <a:bodyPr>
            <a:normAutofit/>
          </a:bodyPr>
          <a:lstStyle/>
          <a:p>
            <a:r>
              <a:rPr lang="tr-TR" sz="2400" b="1" dirty="0">
                <a:solidFill>
                  <a:srgbClr val="000099"/>
                </a:solidFill>
                <a:latin typeface="Comic Sans MS" pitchFamily="66" charset="0"/>
              </a:rPr>
              <a:t>Çalışmasında farklı eksiklikler bulunan iki öğrenci aynı puanı alabilir. </a:t>
            </a:r>
          </a:p>
          <a:p>
            <a:endParaRPr lang="tr-TR" sz="2400" b="1" dirty="0">
              <a:solidFill>
                <a:srgbClr val="000099"/>
              </a:solidFill>
              <a:latin typeface="Comic Sans MS" pitchFamily="66" charset="0"/>
            </a:endParaRPr>
          </a:p>
          <a:p>
            <a:r>
              <a:rPr lang="tr-TR" sz="2400" b="1" dirty="0">
                <a:solidFill>
                  <a:srgbClr val="000099"/>
                </a:solidFill>
                <a:latin typeface="Comic Sans MS" pitchFamily="66" charset="0"/>
              </a:rPr>
              <a:t>Ayrıntılar belirlenmediğinden puanlama güvenirliği daha düşüktür.</a:t>
            </a:r>
          </a:p>
          <a:p>
            <a:endParaRPr lang="tr-TR" sz="2400" b="1" dirty="0">
              <a:solidFill>
                <a:srgbClr val="000099"/>
              </a:solidFill>
              <a:latin typeface="Comic Sans MS" pitchFamily="66" charset="0"/>
            </a:endParaRPr>
          </a:p>
          <a:p>
            <a:r>
              <a:rPr lang="tr-TR" sz="2400" b="1" dirty="0">
                <a:solidFill>
                  <a:srgbClr val="000099"/>
                </a:solidFill>
                <a:latin typeface="Comic Sans MS" pitchFamily="66" charset="0"/>
              </a:rPr>
              <a:t>Öğrenci bazı performansları yönünden 4 puanlık grubun içine girerken bazı performansları yönünden ise 2 puanlık grubun içine girebilir.</a:t>
            </a:r>
          </a:p>
        </p:txBody>
      </p:sp>
    </p:spTree>
    <p:extLst>
      <p:ext uri="{BB962C8B-B14F-4D97-AF65-F5344CB8AC3E}">
        <p14:creationId xmlns:p14="http://schemas.microsoft.com/office/powerpoint/2010/main" val="11190781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a:solidFill>
                  <a:srgbClr val="C00000"/>
                </a:solidFill>
                <a:latin typeface="Comic Sans MS" pitchFamily="66" charset="0"/>
              </a:rPr>
              <a:t>Analitik</a:t>
            </a:r>
            <a:r>
              <a:rPr lang="tr-TR" dirty="0"/>
              <a:t> </a:t>
            </a:r>
            <a:r>
              <a:rPr lang="tr-TR" sz="3200" dirty="0">
                <a:solidFill>
                  <a:srgbClr val="C00000"/>
                </a:solidFill>
                <a:latin typeface="Comic Sans MS" pitchFamily="66" charset="0"/>
              </a:rPr>
              <a:t>DPA</a:t>
            </a:r>
            <a:r>
              <a:rPr lang="tr-TR" dirty="0"/>
              <a:t> </a:t>
            </a:r>
          </a:p>
        </p:txBody>
      </p:sp>
      <p:sp>
        <p:nvSpPr>
          <p:cNvPr id="3" name="İçerik Yer Tutucusu 2"/>
          <p:cNvSpPr>
            <a:spLocks noGrp="1"/>
          </p:cNvSpPr>
          <p:nvPr>
            <p:ph idx="1"/>
          </p:nvPr>
        </p:nvSpPr>
        <p:spPr/>
        <p:txBody>
          <a:bodyPr/>
          <a:lstStyle/>
          <a:p>
            <a:r>
              <a:rPr lang="tr-TR" sz="2400" b="1" dirty="0">
                <a:solidFill>
                  <a:srgbClr val="000099"/>
                </a:solidFill>
                <a:latin typeface="Comic Sans MS" pitchFamily="66" charset="0"/>
              </a:rPr>
              <a:t>Bütünsele göre </a:t>
            </a:r>
            <a:r>
              <a:rPr lang="tr-TR" sz="2400" b="1" dirty="0">
                <a:solidFill>
                  <a:srgbClr val="C00000"/>
                </a:solidFill>
                <a:latin typeface="Comic Sans MS" pitchFamily="66" charset="0"/>
              </a:rPr>
              <a:t>daha özel ve ayrıntılıdır</a:t>
            </a:r>
            <a:r>
              <a:rPr lang="tr-TR" sz="2400" b="1" dirty="0">
                <a:solidFill>
                  <a:srgbClr val="000099"/>
                </a:solidFill>
                <a:latin typeface="Comic Sans MS" pitchFamily="66" charset="0"/>
              </a:rPr>
              <a:t>, tanı amaçlı kullanılabilir. </a:t>
            </a:r>
          </a:p>
          <a:p>
            <a:pPr marL="0" indent="0">
              <a:buNone/>
            </a:pPr>
            <a:endParaRPr lang="tr-TR" sz="2400" b="1" dirty="0">
              <a:solidFill>
                <a:srgbClr val="000099"/>
              </a:solidFill>
              <a:latin typeface="Comic Sans MS" pitchFamily="66" charset="0"/>
            </a:endParaRPr>
          </a:p>
          <a:p>
            <a:r>
              <a:rPr lang="tr-TR" sz="2400" b="1" dirty="0">
                <a:solidFill>
                  <a:srgbClr val="000099"/>
                </a:solidFill>
                <a:latin typeface="Comic Sans MS" pitchFamily="66" charset="0"/>
              </a:rPr>
              <a:t>Daha zengin ve ayrıntılı tanımlamalar yapılabilir, bu sayede </a:t>
            </a:r>
            <a:r>
              <a:rPr lang="tr-TR" sz="2400" b="1" dirty="0">
                <a:solidFill>
                  <a:srgbClr val="C00000"/>
                </a:solidFill>
                <a:latin typeface="Comic Sans MS" pitchFamily="66" charset="0"/>
              </a:rPr>
              <a:t>öğrenciye de daha ayrıntılı geri bildirim </a:t>
            </a:r>
            <a:r>
              <a:rPr lang="tr-TR" sz="2400" b="1" dirty="0">
                <a:solidFill>
                  <a:srgbClr val="000099"/>
                </a:solidFill>
                <a:latin typeface="Comic Sans MS" pitchFamily="66" charset="0"/>
              </a:rPr>
              <a:t>verme şansı ortaya çıkar. </a:t>
            </a:r>
          </a:p>
          <a:p>
            <a:endParaRPr lang="tr-TR" sz="2400" b="1" dirty="0">
              <a:solidFill>
                <a:srgbClr val="000099"/>
              </a:solidFill>
              <a:latin typeface="Comic Sans MS" pitchFamily="66" charset="0"/>
            </a:endParaRPr>
          </a:p>
          <a:p>
            <a:r>
              <a:rPr lang="tr-TR" sz="2400" b="1" dirty="0">
                <a:solidFill>
                  <a:srgbClr val="C00000"/>
                </a:solidFill>
                <a:latin typeface="Comic Sans MS" pitchFamily="66" charset="0"/>
              </a:rPr>
              <a:t>Puanlama güvenirliği daha yüksek </a:t>
            </a:r>
            <a:r>
              <a:rPr lang="tr-TR" sz="2400" b="1" dirty="0">
                <a:solidFill>
                  <a:srgbClr val="000099"/>
                </a:solidFill>
                <a:latin typeface="Comic Sans MS" pitchFamily="66" charset="0"/>
              </a:rPr>
              <a:t>sonuçlara ulaşmak daha mümkün hale gelir. </a:t>
            </a:r>
          </a:p>
          <a:p>
            <a:pPr marL="0" indent="0">
              <a:buNone/>
            </a:pPr>
            <a:endParaRPr lang="tr-TR" dirty="0"/>
          </a:p>
        </p:txBody>
      </p:sp>
    </p:spTree>
    <p:extLst>
      <p:ext uri="{BB962C8B-B14F-4D97-AF65-F5344CB8AC3E}">
        <p14:creationId xmlns:p14="http://schemas.microsoft.com/office/powerpoint/2010/main" val="4274162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custDataLst>
              <p:tags r:id="rId1"/>
            </p:custDataLst>
          </p:nvPr>
        </p:nvGraphicFramePr>
        <p:xfrm>
          <a:off x="135452" y="1461250"/>
          <a:ext cx="8929717" cy="4975694"/>
        </p:xfrm>
        <a:graphic>
          <a:graphicData uri="http://schemas.openxmlformats.org/drawingml/2006/table">
            <a:tbl>
              <a:tblPr/>
              <a:tblGrid>
                <a:gridCol w="1547919">
                  <a:extLst>
                    <a:ext uri="{9D8B030D-6E8A-4147-A177-3AD203B41FA5}">
                      <a16:colId xmlns:a16="http://schemas.microsoft.com/office/drawing/2014/main" val="20000"/>
                    </a:ext>
                  </a:extLst>
                </a:gridCol>
                <a:gridCol w="1667183">
                  <a:extLst>
                    <a:ext uri="{9D8B030D-6E8A-4147-A177-3AD203B41FA5}">
                      <a16:colId xmlns:a16="http://schemas.microsoft.com/office/drawing/2014/main" val="20001"/>
                    </a:ext>
                  </a:extLst>
                </a:gridCol>
                <a:gridCol w="1667183">
                  <a:extLst>
                    <a:ext uri="{9D8B030D-6E8A-4147-A177-3AD203B41FA5}">
                      <a16:colId xmlns:a16="http://schemas.microsoft.com/office/drawing/2014/main" val="20002"/>
                    </a:ext>
                  </a:extLst>
                </a:gridCol>
                <a:gridCol w="1666342">
                  <a:extLst>
                    <a:ext uri="{9D8B030D-6E8A-4147-A177-3AD203B41FA5}">
                      <a16:colId xmlns:a16="http://schemas.microsoft.com/office/drawing/2014/main" val="20003"/>
                    </a:ext>
                  </a:extLst>
                </a:gridCol>
                <a:gridCol w="1674135">
                  <a:extLst>
                    <a:ext uri="{9D8B030D-6E8A-4147-A177-3AD203B41FA5}">
                      <a16:colId xmlns:a16="http://schemas.microsoft.com/office/drawing/2014/main" val="20004"/>
                    </a:ext>
                  </a:extLst>
                </a:gridCol>
                <a:gridCol w="706955">
                  <a:extLst>
                    <a:ext uri="{9D8B030D-6E8A-4147-A177-3AD203B41FA5}">
                      <a16:colId xmlns:a16="http://schemas.microsoft.com/office/drawing/2014/main" val="20005"/>
                    </a:ext>
                  </a:extLst>
                </a:gridCol>
              </a:tblGrid>
              <a:tr h="260374">
                <a:tc rowSpan="2">
                  <a:txBody>
                    <a:bodyPr/>
                    <a:lstStyle/>
                    <a:p>
                      <a:pPr algn="ctr">
                        <a:lnSpc>
                          <a:spcPct val="100000"/>
                        </a:lnSpc>
                        <a:spcAft>
                          <a:spcPts val="0"/>
                        </a:spcAft>
                      </a:pPr>
                      <a:r>
                        <a:rPr lang="tr-TR" sz="1800" b="1" dirty="0">
                          <a:latin typeface="Times New Roman"/>
                          <a:ea typeface="SimSun"/>
                          <a:cs typeface="Times New Roman"/>
                        </a:rPr>
                        <a:t>Ölçütler</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lnSpc>
                          <a:spcPct val="100000"/>
                        </a:lnSpc>
                        <a:spcAft>
                          <a:spcPts val="0"/>
                        </a:spcAft>
                      </a:pPr>
                      <a:r>
                        <a:rPr lang="tr-TR" sz="1800" b="1" dirty="0">
                          <a:latin typeface="Times New Roman"/>
                          <a:ea typeface="SimSun"/>
                          <a:cs typeface="Times New Roman"/>
                        </a:rPr>
                        <a:t>Başarı Düzeyi</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rowSpan="2">
                  <a:txBody>
                    <a:bodyPr/>
                    <a:lstStyle/>
                    <a:p>
                      <a:pPr algn="ctr">
                        <a:lnSpc>
                          <a:spcPct val="100000"/>
                        </a:lnSpc>
                        <a:spcAft>
                          <a:spcPts val="0"/>
                        </a:spcAft>
                      </a:pPr>
                      <a:r>
                        <a:rPr lang="tr-TR" sz="1700" b="1" dirty="0">
                          <a:latin typeface="Times New Roman"/>
                          <a:ea typeface="SimSun"/>
                          <a:cs typeface="Times New Roman"/>
                        </a:rPr>
                        <a:t>Başarı Puanı</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60374">
                <a:tc vMerge="1">
                  <a:txBody>
                    <a:bodyPr/>
                    <a:lstStyle/>
                    <a:p>
                      <a:endParaRPr lang="tr-TR"/>
                    </a:p>
                  </a:txBody>
                  <a:tcPr/>
                </a:tc>
                <a:tc>
                  <a:txBody>
                    <a:bodyPr/>
                    <a:lstStyle/>
                    <a:p>
                      <a:pPr algn="ctr">
                        <a:lnSpc>
                          <a:spcPct val="100000"/>
                        </a:lnSpc>
                        <a:spcAft>
                          <a:spcPts val="0"/>
                        </a:spcAft>
                      </a:pPr>
                      <a:r>
                        <a:rPr lang="tr-TR" sz="1800" b="1" dirty="0">
                          <a:latin typeface="Times New Roman"/>
                          <a:ea typeface="SimSun"/>
                          <a:cs typeface="Times New Roman"/>
                        </a:rPr>
                        <a:t>1</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800" b="1" dirty="0">
                          <a:latin typeface="Times New Roman"/>
                          <a:ea typeface="SimSun"/>
                          <a:cs typeface="Times New Roman"/>
                        </a:rPr>
                        <a:t>2</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800" b="1" dirty="0">
                          <a:latin typeface="Times New Roman"/>
                          <a:ea typeface="SimSun"/>
                          <a:cs typeface="Times New Roman"/>
                        </a:rPr>
                        <a:t>3</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800" b="1" dirty="0">
                          <a:latin typeface="Times New Roman"/>
                          <a:ea typeface="SimSun"/>
                          <a:cs typeface="Times New Roman"/>
                        </a:rPr>
                        <a:t>4</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tr-TR"/>
                    </a:p>
                  </a:txBody>
                  <a:tcPr/>
                </a:tc>
                <a:extLst>
                  <a:ext uri="{0D108BD9-81ED-4DB2-BD59-A6C34878D82A}">
                    <a16:rowId xmlns:a16="http://schemas.microsoft.com/office/drawing/2014/main" val="10001"/>
                  </a:ext>
                </a:extLst>
              </a:tr>
              <a:tr h="1302568">
                <a:tc>
                  <a:txBody>
                    <a:bodyPr/>
                    <a:lstStyle/>
                    <a:p>
                      <a:pPr algn="ctr">
                        <a:lnSpc>
                          <a:spcPct val="100000"/>
                        </a:lnSpc>
                        <a:spcAft>
                          <a:spcPts val="0"/>
                        </a:spcAft>
                      </a:pPr>
                      <a:r>
                        <a:rPr lang="tr-TR" sz="1800" b="1" dirty="0">
                          <a:latin typeface="Times New Roman"/>
                          <a:ea typeface="SimSun"/>
                          <a:cs typeface="Times New Roman"/>
                        </a:rPr>
                        <a:t>Araştırma yapma</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Konuyla ilgili yapılan araştırma çok yüzeysel.</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Konuyla ilgili yapılan araştırma biraz kapsamlı ancak çok sayıda eksik var.</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Konuyla ilgili yapılan araştırma kapsamlı ancak eksiklikler var.</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Konuyla ilgili yapılan araştırma çok kapsamlı.</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endParaRPr lang="tr-TR" sz="1700" dirty="0">
                        <a:latin typeface="Times New Roman"/>
                        <a:ea typeface="SimSun"/>
                        <a:cs typeface="Times New Roman"/>
                      </a:endParaRP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62243">
                <a:tc>
                  <a:txBody>
                    <a:bodyPr/>
                    <a:lstStyle/>
                    <a:p>
                      <a:pPr algn="ctr">
                        <a:lnSpc>
                          <a:spcPct val="100000"/>
                        </a:lnSpc>
                        <a:spcAft>
                          <a:spcPts val="0"/>
                        </a:spcAft>
                      </a:pPr>
                      <a:r>
                        <a:rPr lang="tr-TR" sz="1800" b="1" dirty="0">
                          <a:latin typeface="Times New Roman"/>
                          <a:ea typeface="SimSun"/>
                          <a:cs typeface="Times New Roman"/>
                        </a:rPr>
                        <a:t>Güncel olaylarla ilişkilendirme</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Güncel olaylarla yapılan ilişkilendirmeler çok zayıf ve hatalı.</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Güncel olaylarla yapılan ilişkilendirmeler kısmen doğru ancak hatalar çoğunlukta.</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Güncel olaylarla yapılan ilişkilendirmeler doğru ancak eksiklikler mevcut.</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Güncel olaylarla yapılan ilişkilendirmeler tamamen doğru.</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endParaRPr lang="tr-TR" sz="1700" dirty="0">
                        <a:latin typeface="Times New Roman"/>
                        <a:ea typeface="SimSun"/>
                        <a:cs typeface="Times New Roman"/>
                      </a:endParaRP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562243">
                <a:tc>
                  <a:txBody>
                    <a:bodyPr/>
                    <a:lstStyle/>
                    <a:p>
                      <a:pPr algn="ctr">
                        <a:lnSpc>
                          <a:spcPct val="100000"/>
                        </a:lnSpc>
                        <a:spcAft>
                          <a:spcPts val="0"/>
                        </a:spcAft>
                      </a:pPr>
                      <a:r>
                        <a:rPr lang="tr-TR" sz="1800" b="1" dirty="0">
                          <a:latin typeface="Times New Roman"/>
                          <a:ea typeface="SimSun"/>
                          <a:cs typeface="Times New Roman"/>
                        </a:rPr>
                        <a:t>Sayfa düzeni</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Çalışma sayfa düzenine dikkat edilmeden hazırlanmış.</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Çalışmada sayfa düzenine kısmen uyulmuş ancak eksiklikler çoğunlukta.</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Çalışmada sayfa düzenine çoğunlukla uyulmuş ancak eksiklikler mevcut.</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Çalışma sayfa düzenine tamamen uygun hazırlanmış.</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endParaRPr lang="tr-TR" sz="1700" dirty="0">
                        <a:latin typeface="Times New Roman"/>
                        <a:ea typeface="SimSun"/>
                        <a:cs typeface="Times New Roman"/>
                      </a:endParaRPr>
                    </a:p>
                  </a:txBody>
                  <a:tcPr marL="50800" marR="508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5" name="5 Dikdörtgen"/>
          <p:cNvSpPr/>
          <p:nvPr/>
        </p:nvSpPr>
        <p:spPr>
          <a:xfrm>
            <a:off x="456218" y="436225"/>
            <a:ext cx="8429684" cy="461665"/>
          </a:xfrm>
          <a:prstGeom prst="rect">
            <a:avLst/>
          </a:prstGeom>
        </p:spPr>
        <p:txBody>
          <a:bodyPr wrap="square">
            <a:spAutoFit/>
          </a:bodyPr>
          <a:lstStyle/>
          <a:p>
            <a:r>
              <a:rPr lang="tr-TR" sz="2400" b="1" dirty="0">
                <a:solidFill>
                  <a:srgbClr val="FF0000"/>
                </a:solidFill>
              </a:rPr>
              <a:t>Örnek 3: Analitik DPA</a:t>
            </a:r>
          </a:p>
        </p:txBody>
      </p:sp>
    </p:spTree>
    <p:extLst>
      <p:ext uri="{BB962C8B-B14F-4D97-AF65-F5344CB8AC3E}">
        <p14:creationId xmlns:p14="http://schemas.microsoft.com/office/powerpoint/2010/main" val="32670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2"/>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2"/>
          <p:cNvSpPr>
            <a:spLocks noChangeArrowheads="1"/>
          </p:cNvSpPr>
          <p:nvPr/>
        </p:nvSpPr>
        <p:spPr bwMode="auto">
          <a:xfrm>
            <a:off x="2170113" y="185738"/>
            <a:ext cx="4578350" cy="88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indent="449263" algn="ctr" eaLnBrk="1" hangingPunct="1"/>
            <a:r>
              <a:rPr lang="tr-TR" altLang="tr-TR" sz="2400" b="1">
                <a:solidFill>
                  <a:srgbClr val="000099"/>
                </a:solidFill>
                <a:ea typeface="Times New Roman" pitchFamily="18" charset="0"/>
                <a:cs typeface="Arial" charset="0"/>
              </a:rPr>
              <a:t>Analitik Puanlama Anahtarı</a:t>
            </a:r>
            <a:endParaRPr lang="tr-TR" altLang="tr-TR" sz="2400">
              <a:solidFill>
                <a:srgbClr val="000099"/>
              </a:solidFill>
              <a:ea typeface="Times New Roman" pitchFamily="18" charset="0"/>
              <a:cs typeface="Arial" charset="0"/>
            </a:endParaRPr>
          </a:p>
          <a:p>
            <a:pPr indent="449263" algn="ctr"/>
            <a:r>
              <a:rPr lang="tr-TR" altLang="tr-TR" sz="1400" b="1">
                <a:ea typeface="Times New Roman" pitchFamily="18" charset="0"/>
                <a:cs typeface="Arial" charset="0"/>
              </a:rPr>
              <a:t>Hayat Bilgisi</a:t>
            </a:r>
            <a:endParaRPr lang="tr-TR" altLang="tr-TR" sz="1400">
              <a:ea typeface="Times New Roman" pitchFamily="18" charset="0"/>
              <a:cs typeface="Arial" charset="0"/>
            </a:endParaRPr>
          </a:p>
          <a:p>
            <a:pPr indent="449263" algn="ctr"/>
            <a:r>
              <a:rPr lang="tr-TR" altLang="tr-TR" sz="1400" b="1">
                <a:ea typeface="Times New Roman" pitchFamily="18" charset="0"/>
                <a:cs typeface="Arial" charset="0"/>
              </a:rPr>
              <a:t>  0103 - </a:t>
            </a:r>
            <a:r>
              <a:rPr lang="tr-TR" altLang="tr-TR" sz="1400">
                <a:ea typeface="Times New Roman" pitchFamily="18" charset="0"/>
                <a:cs typeface="Arial" charset="0"/>
              </a:rPr>
              <a:t> </a:t>
            </a:r>
            <a:r>
              <a:rPr lang="tr-TR" altLang="tr-TR" sz="1400" b="1">
                <a:ea typeface="Times New Roman" pitchFamily="18" charset="0"/>
                <a:cs typeface="Arial" charset="0"/>
              </a:rPr>
              <a:t>Ödev no: 0001</a:t>
            </a:r>
            <a:endParaRPr lang="tr-TR" altLang="tr-TR" sz="1400">
              <a:ea typeface="Times New Roman" pitchFamily="18" charset="0"/>
              <a:cs typeface="Arial" charset="0"/>
            </a:endParaRPr>
          </a:p>
        </p:txBody>
      </p:sp>
      <p:pic>
        <p:nvPicPr>
          <p:cNvPr id="88070"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1863" y="1576388"/>
            <a:ext cx="84772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463" y="1646238"/>
            <a:ext cx="8001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2"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8038" y="1646238"/>
            <a:ext cx="847725"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3"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51050" y="1646238"/>
            <a:ext cx="819150"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4" name="Rectangle 7"/>
          <p:cNvSpPr>
            <a:spLocks noChangeArrowheads="1"/>
          </p:cNvSpPr>
          <p:nvPr/>
        </p:nvSpPr>
        <p:spPr bwMode="auto">
          <a:xfrm>
            <a:off x="7380288" y="1808163"/>
            <a:ext cx="1108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tr-TR" altLang="tr-TR" sz="1200" b="1">
                <a:ea typeface="Times New Roman" pitchFamily="18" charset="0"/>
                <a:cs typeface="Arial" charset="0"/>
              </a:rPr>
              <a:t>Verilen Puan</a:t>
            </a:r>
            <a:endParaRPr lang="tr-TR" altLang="tr-TR" sz="1000">
              <a:latin typeface="Times New Roman" pitchFamily="18" charset="0"/>
              <a:ea typeface="Times New Roman" pitchFamily="18" charset="0"/>
              <a:cs typeface="Arial" charset="0"/>
            </a:endParaRPr>
          </a:p>
          <a:p>
            <a:r>
              <a:rPr lang="tr-TR" altLang="tr-TR" sz="1200" b="1">
                <a:ea typeface="Times New Roman" pitchFamily="18" charset="0"/>
                <a:cs typeface="Arial" charset="0"/>
              </a:rPr>
              <a:t>  </a:t>
            </a:r>
            <a:endParaRPr lang="tr-TR" altLang="tr-TR">
              <a:ea typeface="Times New Roman" pitchFamily="18" charset="0"/>
              <a:cs typeface="Arial" charset="0"/>
            </a:endParaRPr>
          </a:p>
        </p:txBody>
      </p:sp>
      <p:pic>
        <p:nvPicPr>
          <p:cNvPr id="88075"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9750" y="342900"/>
            <a:ext cx="1008063"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55401" name="Group 9"/>
          <p:cNvGraphicFramePr>
            <a:graphicFrameLocks noGrp="1"/>
          </p:cNvGraphicFramePr>
          <p:nvPr/>
        </p:nvGraphicFramePr>
        <p:xfrm>
          <a:off x="250825" y="1576388"/>
          <a:ext cx="8424863" cy="4656139"/>
        </p:xfrm>
        <a:graphic>
          <a:graphicData uri="http://schemas.openxmlformats.org/drawingml/2006/table">
            <a:tbl>
              <a:tblPr/>
              <a:tblGrid>
                <a:gridCol w="1181100">
                  <a:extLst>
                    <a:ext uri="{9D8B030D-6E8A-4147-A177-3AD203B41FA5}">
                      <a16:colId xmlns:a16="http://schemas.microsoft.com/office/drawing/2014/main" val="20000"/>
                    </a:ext>
                  </a:extLst>
                </a:gridCol>
                <a:gridCol w="1577975">
                  <a:extLst>
                    <a:ext uri="{9D8B030D-6E8A-4147-A177-3AD203B41FA5}">
                      <a16:colId xmlns:a16="http://schemas.microsoft.com/office/drawing/2014/main" val="20001"/>
                    </a:ext>
                  </a:extLst>
                </a:gridCol>
                <a:gridCol w="1381125">
                  <a:extLst>
                    <a:ext uri="{9D8B030D-6E8A-4147-A177-3AD203B41FA5}">
                      <a16:colId xmlns:a16="http://schemas.microsoft.com/office/drawing/2014/main" val="20002"/>
                    </a:ext>
                  </a:extLst>
                </a:gridCol>
                <a:gridCol w="1379538">
                  <a:extLst>
                    <a:ext uri="{9D8B030D-6E8A-4147-A177-3AD203B41FA5}">
                      <a16:colId xmlns:a16="http://schemas.microsoft.com/office/drawing/2014/main" val="20003"/>
                    </a:ext>
                  </a:extLst>
                </a:gridCol>
                <a:gridCol w="1649412">
                  <a:extLst>
                    <a:ext uri="{9D8B030D-6E8A-4147-A177-3AD203B41FA5}">
                      <a16:colId xmlns:a16="http://schemas.microsoft.com/office/drawing/2014/main" val="20004"/>
                    </a:ext>
                  </a:extLst>
                </a:gridCol>
                <a:gridCol w="1255713">
                  <a:extLst>
                    <a:ext uri="{9D8B030D-6E8A-4147-A177-3AD203B41FA5}">
                      <a16:colId xmlns:a16="http://schemas.microsoft.com/office/drawing/2014/main" val="20005"/>
                    </a:ext>
                  </a:extLst>
                </a:gridCol>
              </a:tblGrid>
              <a:tr h="6286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300" b="1" i="0" u="none" strike="noStrike" cap="none" normalizeH="0" baseline="0">
                        <a:ln>
                          <a:noFill/>
                        </a:ln>
                        <a:solidFill>
                          <a:srgbClr val="000099"/>
                        </a:solidFill>
                        <a:effectLst/>
                        <a:latin typeface="Arial"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300" b="1" i="0" u="none" strike="noStrike" cap="none" normalizeH="0" baseline="0">
                          <a:ln>
                            <a:noFill/>
                          </a:ln>
                          <a:solidFill>
                            <a:srgbClr val="000099"/>
                          </a:solidFill>
                          <a:effectLst/>
                          <a:latin typeface="Arial" charset="0"/>
                          <a:cs typeface="Arial" charset="0"/>
                        </a:rPr>
                        <a:t>Kategoriler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652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300" b="1" i="0" u="none" strike="noStrike" cap="none" normalizeH="0" baseline="0">
                          <a:ln>
                            <a:noFill/>
                          </a:ln>
                          <a:solidFill>
                            <a:srgbClr val="000099"/>
                          </a:solidFill>
                          <a:effectLst/>
                          <a:latin typeface="Arial" charset="0"/>
                          <a:ea typeface="Times New Roman" pitchFamily="18" charset="0"/>
                          <a:cs typeface="Arial" charset="0"/>
                        </a:rPr>
                        <a:t>Yaratıcılık</a:t>
                      </a:r>
                      <a:endParaRPr kumimoji="0" lang="tr-TR" sz="1300" b="0" i="0" u="none" strike="noStrike" cap="none" normalizeH="0" baseline="0">
                        <a:ln>
                          <a:noFill/>
                        </a:ln>
                        <a:solidFill>
                          <a:srgbClr val="000099"/>
                        </a:solidFill>
                        <a:effectLst/>
                        <a:latin typeface="Arial"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Üretilen ulaşım aracı fikri çok özgün, mevcut olanlardan çok farklı ve daha önce yapılmamış.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Üretilen çözüm önerileri  mevcut olanlardan esinlenerek yapılmış.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Üretilen çözüm önerileri mevcut olanların biraz değiştirilmesi ile yapılmış.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Üretilen  çözüm  önerileri mevcut olanlardan tamamen kopya edilmiş.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100" b="0" i="0" u="none" strike="noStrike" cap="none" normalizeH="0" baseline="0">
                        <a:ln>
                          <a:noFill/>
                        </a:ln>
                        <a:solidFill>
                          <a:schemeClr val="tx1"/>
                        </a:solidFill>
                        <a:effectLst/>
                        <a:latin typeface="Arial" charset="0"/>
                        <a:ea typeface="Times New Roman" pitchFamily="18" charset="0"/>
                        <a:cs typeface="Arial"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47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300" b="1" i="0" u="none" strike="noStrike" cap="none" normalizeH="0" baseline="0">
                          <a:ln>
                            <a:noFill/>
                          </a:ln>
                          <a:solidFill>
                            <a:srgbClr val="000099"/>
                          </a:solidFill>
                          <a:effectLst/>
                          <a:latin typeface="Arial" charset="0"/>
                          <a:ea typeface="Times New Roman" pitchFamily="18" charset="0"/>
                          <a:cs typeface="Arial" charset="0"/>
                        </a:rPr>
                        <a:t>Düzen</a:t>
                      </a:r>
                      <a:endParaRPr kumimoji="0" lang="tr-TR" sz="1300" b="0" i="0" u="none" strike="noStrike" cap="none" normalizeH="0" baseline="0">
                        <a:ln>
                          <a:noFill/>
                        </a:ln>
                        <a:solidFill>
                          <a:srgbClr val="000099"/>
                        </a:solidFill>
                        <a:effectLst/>
                        <a:latin typeface="Arial"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Çalışma hem okunaklı bir şekilde yazılmış hem de kağıt temiz ve orantılı bir şekilde kullanılmış.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Çalışma okunaklı bir şekilde yazılmış ancak kağıt orantısız bir şekilde kullanılmış.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Çalışma okunaklı bir şekilde yazılmış ancak kağıt orantılı ve temiz bir şekilde kullanılmamış.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Çalışma okunaklı bir şekilde yazılmamış ve sayfa düzeni iyi ayarlanmamış.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175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300" b="1" i="0" u="none" strike="noStrike" cap="none" normalizeH="0" baseline="0">
                          <a:ln>
                            <a:noFill/>
                          </a:ln>
                          <a:solidFill>
                            <a:srgbClr val="000099"/>
                          </a:solidFill>
                          <a:effectLst/>
                          <a:latin typeface="Arial" charset="0"/>
                          <a:ea typeface="Times New Roman" pitchFamily="18" charset="0"/>
                          <a:cs typeface="Arial" charset="0"/>
                        </a:rPr>
                        <a:t>Kaynak kullanımı</a:t>
                      </a:r>
                      <a:endParaRPr kumimoji="0" lang="tr-TR" sz="1300" b="0" i="0" u="none" strike="noStrike" cap="none" normalizeH="0" baseline="0">
                        <a:ln>
                          <a:noFill/>
                        </a:ln>
                        <a:solidFill>
                          <a:srgbClr val="000099"/>
                        </a:solidFill>
                        <a:effectLst/>
                        <a:latin typeface="Arial"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Çalışmada</a:t>
                      </a:r>
                      <a:endParaRPr kumimoji="0" lang="tr-TR" sz="1100" b="0" i="0" u="none" strike="noStrike" cap="none" normalizeH="0" baseline="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en az 5 farklı  kaynaktan  yararlanılmış.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Çalışmada 3 veya 4 farklı kaynaktan yararlanılmış.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Çalışmada</a:t>
                      </a:r>
                      <a:endParaRPr kumimoji="0" lang="tr-TR" sz="1100" b="0" i="0" u="none" strike="noStrike" cap="none" normalizeH="0" baseline="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2 farklı kaynaktan yararlanılmış.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Çalışmada sadece 1  kaynaktan yararlanılmış.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96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300" b="1" i="0" u="none" strike="noStrike" cap="none" normalizeH="0" baseline="0">
                          <a:ln>
                            <a:noFill/>
                          </a:ln>
                          <a:solidFill>
                            <a:srgbClr val="000099"/>
                          </a:solidFill>
                          <a:effectLst/>
                          <a:latin typeface="Arial" charset="0"/>
                          <a:ea typeface="Times New Roman" pitchFamily="18" charset="0"/>
                          <a:cs typeface="Arial" charset="0"/>
                        </a:rPr>
                        <a:t>Bilgilerin     Doğruluğu</a:t>
                      </a:r>
                      <a:endParaRPr kumimoji="0" lang="tr-TR" sz="1300" b="0" i="0" u="none" strike="noStrike" cap="none" normalizeH="0" baseline="0">
                        <a:ln>
                          <a:noFill/>
                        </a:ln>
                        <a:solidFill>
                          <a:srgbClr val="000099"/>
                        </a:solidFill>
                        <a:effectLst/>
                        <a:latin typeface="Arial"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Çalışmada değinilen   bilgilerin</a:t>
                      </a:r>
                      <a:endParaRPr kumimoji="0" lang="tr-TR" sz="1100" b="0" i="0" u="none" strike="noStrike" cap="none" normalizeH="0" baseline="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tamamı doğru.</a:t>
                      </a:r>
                      <a:endParaRPr kumimoji="0" lang="tr-TR" sz="1100" b="0" i="0" u="none" strike="noStrike" cap="none" normalizeH="0" baseline="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Çalışmada değinilen bilgilerin çok azı yanlış.</a:t>
                      </a:r>
                      <a:endParaRPr kumimoji="0" lang="tr-TR" sz="1100" b="0" i="0" u="none" strike="noStrike" cap="none" normalizeH="0" baseline="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Çalışmada değinilen bilgilerin  yaklaşık %50‘si yanlış.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Arial" charset="0"/>
                          <a:ea typeface="Times New Roman" pitchFamily="18" charset="0"/>
                          <a:cs typeface="Arial" charset="0"/>
                        </a:rPr>
                        <a:t>Çalışmada değinilen bilgilerin çoğu yanlış.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9007822"/>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rot="16200000">
            <a:off x="3182237" y="961510"/>
            <a:ext cx="6605216" cy="4982137"/>
          </a:xfrm>
          <a:prstGeom prst="rect">
            <a:avLst/>
          </a:prstGeom>
        </p:spPr>
      </p:pic>
      <p:pic>
        <p:nvPicPr>
          <p:cNvPr id="5" name="Resim 4"/>
          <p:cNvPicPr>
            <a:picLocks noChangeAspect="1"/>
          </p:cNvPicPr>
          <p:nvPr/>
        </p:nvPicPr>
        <p:blipFill>
          <a:blip r:embed="rId3"/>
          <a:stretch>
            <a:fillRect/>
          </a:stretch>
        </p:blipFill>
        <p:spPr>
          <a:xfrm rot="16200000">
            <a:off x="-523735" y="2308272"/>
            <a:ext cx="5263963" cy="3629865"/>
          </a:xfrm>
          <a:prstGeom prst="rect">
            <a:avLst/>
          </a:prstGeom>
        </p:spPr>
      </p:pic>
      <p:sp>
        <p:nvSpPr>
          <p:cNvPr id="7" name="5 Dikdörtgen"/>
          <p:cNvSpPr/>
          <p:nvPr/>
        </p:nvSpPr>
        <p:spPr>
          <a:xfrm>
            <a:off x="456218" y="436225"/>
            <a:ext cx="8429684" cy="461665"/>
          </a:xfrm>
          <a:prstGeom prst="rect">
            <a:avLst/>
          </a:prstGeom>
        </p:spPr>
        <p:txBody>
          <a:bodyPr wrap="square">
            <a:spAutoFit/>
          </a:bodyPr>
          <a:lstStyle/>
          <a:p>
            <a:r>
              <a:rPr lang="tr-TR" sz="2400" b="1" dirty="0">
                <a:solidFill>
                  <a:srgbClr val="FF0000"/>
                </a:solidFill>
              </a:rPr>
              <a:t>Örnek 4: </a:t>
            </a:r>
          </a:p>
        </p:txBody>
      </p:sp>
    </p:spTree>
    <p:extLst>
      <p:ext uri="{BB962C8B-B14F-4D97-AF65-F5344CB8AC3E}">
        <p14:creationId xmlns:p14="http://schemas.microsoft.com/office/powerpoint/2010/main" val="225373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2"/>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11560" y="24520"/>
            <a:ext cx="7886700" cy="1325563"/>
          </a:xfrm>
        </p:spPr>
        <p:txBody>
          <a:bodyPr>
            <a:normAutofit/>
          </a:bodyPr>
          <a:lstStyle/>
          <a:p>
            <a:r>
              <a:rPr lang="tr-TR" sz="3600" b="1" dirty="0">
                <a:solidFill>
                  <a:srgbClr val="C00000"/>
                </a:solidFill>
              </a:rPr>
              <a:t>Analitik ve Bütünsel DPA Karşılaştırması </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33408282"/>
              </p:ext>
            </p:extLst>
          </p:nvPr>
        </p:nvGraphicFramePr>
        <p:xfrm>
          <a:off x="539552" y="1124744"/>
          <a:ext cx="8280920" cy="5125720"/>
        </p:xfrm>
        <a:graphic>
          <a:graphicData uri="http://schemas.openxmlformats.org/drawingml/2006/table">
            <a:tbl>
              <a:tblPr firstRow="1" bandRow="1">
                <a:tableStyleId>{5C22544A-7EE6-4342-B048-85BDC9FD1C3A}</a:tableStyleId>
              </a:tblPr>
              <a:tblGrid>
                <a:gridCol w="4032448">
                  <a:extLst>
                    <a:ext uri="{9D8B030D-6E8A-4147-A177-3AD203B41FA5}">
                      <a16:colId xmlns:a16="http://schemas.microsoft.com/office/drawing/2014/main" val="4199537430"/>
                    </a:ext>
                  </a:extLst>
                </a:gridCol>
                <a:gridCol w="4248472">
                  <a:extLst>
                    <a:ext uri="{9D8B030D-6E8A-4147-A177-3AD203B41FA5}">
                      <a16:colId xmlns:a16="http://schemas.microsoft.com/office/drawing/2014/main" val="354434453"/>
                    </a:ext>
                  </a:extLst>
                </a:gridCol>
              </a:tblGrid>
              <a:tr h="370840">
                <a:tc>
                  <a:txBody>
                    <a:bodyPr/>
                    <a:lstStyle/>
                    <a:p>
                      <a:r>
                        <a:rPr lang="tr-TR" dirty="0"/>
                        <a:t>Analitik DPA </a:t>
                      </a:r>
                    </a:p>
                  </a:txBody>
                  <a:tcPr marL="68580" marR="68580"/>
                </a:tc>
                <a:tc>
                  <a:txBody>
                    <a:bodyPr/>
                    <a:lstStyle/>
                    <a:p>
                      <a:r>
                        <a:rPr lang="tr-TR" dirty="0"/>
                        <a:t>Bütünsel DPA </a:t>
                      </a:r>
                    </a:p>
                  </a:txBody>
                  <a:tcPr marL="68580" marR="68580"/>
                </a:tc>
                <a:extLst>
                  <a:ext uri="{0D108BD9-81ED-4DB2-BD59-A6C34878D82A}">
                    <a16:rowId xmlns:a16="http://schemas.microsoft.com/office/drawing/2014/main" val="1288294548"/>
                  </a:ext>
                </a:extLst>
              </a:tr>
              <a:tr h="370840">
                <a:tc>
                  <a:txBody>
                    <a:bodyPr/>
                    <a:lstStyle/>
                    <a:p>
                      <a:r>
                        <a:rPr lang="tr-TR" b="1" dirty="0"/>
                        <a:t>Yapısı:</a:t>
                      </a:r>
                      <a:r>
                        <a:rPr lang="tr-TR" b="1" baseline="0" dirty="0"/>
                        <a:t> </a:t>
                      </a:r>
                    </a:p>
                    <a:p>
                      <a:r>
                        <a:rPr lang="tr-TR" baseline="0" dirty="0"/>
                        <a:t>Bir etkinlik parçalarına ayrılır ve her parça bireysel olarak puanlanır. Her parçadan alınan puanların toplamı toplam puanı oluşturur. Daha çok sürece odaklıdır. Öğrencilerin eksik ve güçlü yanlarının belirlenmesinde kullanılır. Öğrencinin gerçekleştirdiği zihinsel sürecin düzeyi hakkında daha ayrıntılı bilgi verir. </a:t>
                      </a:r>
                    </a:p>
                    <a:p>
                      <a:endParaRPr lang="tr-TR" baseline="0" dirty="0"/>
                    </a:p>
                    <a:p>
                      <a:r>
                        <a:rPr lang="tr-TR" b="1" baseline="0" dirty="0"/>
                        <a:t>Sınırlılıkları         </a:t>
                      </a:r>
                      <a:r>
                        <a:rPr lang="tr-TR" baseline="0" dirty="0"/>
                        <a:t>                                    </a:t>
                      </a:r>
                    </a:p>
                    <a:p>
                      <a:r>
                        <a:rPr lang="tr-TR" baseline="0" dirty="0"/>
                        <a:t>Hazırlanması uzun sürer </a:t>
                      </a:r>
                    </a:p>
                    <a:p>
                      <a:r>
                        <a:rPr lang="tr-TR" baseline="0" dirty="0"/>
                        <a:t>Puanlaması zaman alır </a:t>
                      </a:r>
                      <a:endParaRPr lang="tr-TR" dirty="0"/>
                    </a:p>
                  </a:txBody>
                  <a:tcPr marL="68580" marR="68580"/>
                </a:tc>
                <a:tc>
                  <a:txBody>
                    <a:bodyPr/>
                    <a:lstStyle/>
                    <a:p>
                      <a:r>
                        <a:rPr lang="tr-TR" b="1" dirty="0"/>
                        <a:t>Yapısı:</a:t>
                      </a:r>
                      <a:r>
                        <a:rPr lang="tr-TR" b="1" baseline="0" dirty="0"/>
                        <a:t> </a:t>
                      </a:r>
                    </a:p>
                    <a:p>
                      <a:r>
                        <a:rPr lang="tr-TR" baseline="0" dirty="0"/>
                        <a:t>Bir etkinliği parçalara ayırmadan bütün olarak puanlar. Bir etkinliğin bileşenleri kendi aralarında çok ilişkili olup parçalarına ayrılamadığı durumlarda kullanılır. Daha çok </a:t>
                      </a:r>
                      <a:r>
                        <a:rPr lang="tr-TR" baseline="0" dirty="0" err="1"/>
                        <a:t>sınuca</a:t>
                      </a:r>
                      <a:r>
                        <a:rPr lang="tr-TR" baseline="0" dirty="0"/>
                        <a:t> odaklıdır. Hızlı puanlamaların gerektiği durumlarda kullanılabilir. Performansı parçalara ayrılmayan ya da tek bir performans boyutunun önemli olduğu ödevlerde kullanılır. </a:t>
                      </a:r>
                    </a:p>
                    <a:p>
                      <a:endParaRPr lang="tr-TR" baseline="0" dirty="0"/>
                    </a:p>
                    <a:p>
                      <a:r>
                        <a:rPr lang="tr-TR" b="1" baseline="0" dirty="0"/>
                        <a:t>Sınırlılıkları </a:t>
                      </a:r>
                    </a:p>
                    <a:p>
                      <a:r>
                        <a:rPr lang="tr-TR" baseline="0" dirty="0"/>
                        <a:t>Farklı davranışlarda başarılı olan iki öğrenci aynı puanı alabilir </a:t>
                      </a:r>
                    </a:p>
                    <a:p>
                      <a:r>
                        <a:rPr lang="tr-TR" baseline="0" dirty="0"/>
                        <a:t>Öğrencinin güçlü ve zayıf yönlerini belirlemede çok etkili değildir</a:t>
                      </a:r>
                    </a:p>
                    <a:p>
                      <a:r>
                        <a:rPr lang="tr-TR" baseline="0" dirty="0"/>
                        <a:t>Güvenirlik düzeyi daha düşüktür </a:t>
                      </a:r>
                      <a:endParaRPr lang="tr-TR" dirty="0"/>
                    </a:p>
                  </a:txBody>
                  <a:tcPr marL="68580" marR="68580"/>
                </a:tc>
                <a:extLst>
                  <a:ext uri="{0D108BD9-81ED-4DB2-BD59-A6C34878D82A}">
                    <a16:rowId xmlns:a16="http://schemas.microsoft.com/office/drawing/2014/main" val="3036039397"/>
                  </a:ext>
                </a:extLst>
              </a:tr>
            </a:tbl>
          </a:graphicData>
        </a:graphic>
      </p:graphicFrame>
    </p:spTree>
    <p:extLst>
      <p:ext uri="{BB962C8B-B14F-4D97-AF65-F5344CB8AC3E}">
        <p14:creationId xmlns:p14="http://schemas.microsoft.com/office/powerpoint/2010/main" val="20450984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8226" name="Rectangle 2"/>
          <p:cNvSpPr>
            <a:spLocks noGrp="1" noChangeArrowheads="1"/>
          </p:cNvSpPr>
          <p:nvPr>
            <p:ph type="title"/>
          </p:nvPr>
        </p:nvSpPr>
        <p:spPr/>
        <p:txBody>
          <a:bodyPr vert="horz" lIns="91440" tIns="45720" rIns="91440" bIns="45720" rtlCol="0" anchor="ctr">
            <a:normAutofit/>
          </a:bodyPr>
          <a:lstStyle/>
          <a:p>
            <a:pPr>
              <a:lnSpc>
                <a:spcPct val="90000"/>
              </a:lnSpc>
            </a:pPr>
            <a:r>
              <a:rPr lang="tr-TR" altLang="tr-TR" sz="3200">
                <a:solidFill>
                  <a:srgbClr val="C00000"/>
                </a:solidFill>
              </a:rPr>
              <a:t>Puanlama anahtarının</a:t>
            </a:r>
            <a:br>
              <a:rPr lang="tr-TR" altLang="tr-TR" sz="3200">
                <a:solidFill>
                  <a:srgbClr val="C00000"/>
                </a:solidFill>
              </a:rPr>
            </a:br>
            <a:r>
              <a:rPr lang="tr-TR" altLang="tr-TR" sz="3200">
                <a:solidFill>
                  <a:srgbClr val="C00000"/>
                </a:solidFill>
              </a:rPr>
              <a:t>kullanılmasının yararları</a:t>
            </a:r>
          </a:p>
        </p:txBody>
      </p:sp>
      <p:sp>
        <p:nvSpPr>
          <p:cNvPr id="948227" name="Rectangle 3"/>
          <p:cNvSpPr>
            <a:spLocks noGrp="1" noChangeArrowheads="1"/>
          </p:cNvSpPr>
          <p:nvPr>
            <p:ph type="body" idx="1"/>
          </p:nvPr>
        </p:nvSpPr>
        <p:spPr>
          <a:xfrm>
            <a:off x="467544" y="1719263"/>
            <a:ext cx="8352927" cy="4411662"/>
          </a:xfrm>
        </p:spPr>
        <p:txBody>
          <a:bodyPr>
            <a:noAutofit/>
          </a:bodyPr>
          <a:lstStyle/>
          <a:p>
            <a:pPr>
              <a:lnSpc>
                <a:spcPct val="80000"/>
              </a:lnSpc>
            </a:pPr>
            <a:r>
              <a:rPr lang="tr-TR" altLang="tr-TR" sz="2400" b="1" dirty="0">
                <a:solidFill>
                  <a:srgbClr val="000099"/>
                </a:solidFill>
                <a:latin typeface="Comic Sans MS" pitchFamily="66" charset="0"/>
              </a:rPr>
              <a:t>Daha objektif ve tutarlı ölçme sağlar.</a:t>
            </a:r>
            <a:br>
              <a:rPr lang="tr-TR" altLang="tr-TR" sz="2400" b="1" dirty="0">
                <a:solidFill>
                  <a:srgbClr val="000099"/>
                </a:solidFill>
                <a:latin typeface="Comic Sans MS" pitchFamily="66" charset="0"/>
              </a:rPr>
            </a:br>
            <a:endParaRPr lang="tr-TR" altLang="tr-TR" sz="2400" b="1" dirty="0">
              <a:solidFill>
                <a:srgbClr val="000099"/>
              </a:solidFill>
              <a:latin typeface="Comic Sans MS" pitchFamily="66" charset="0"/>
            </a:endParaRPr>
          </a:p>
          <a:p>
            <a:pPr>
              <a:lnSpc>
                <a:spcPct val="80000"/>
              </a:lnSpc>
            </a:pPr>
            <a:r>
              <a:rPr lang="tr-TR" altLang="tr-TR" sz="2400" b="1" dirty="0">
                <a:solidFill>
                  <a:srgbClr val="000099"/>
                </a:solidFill>
                <a:latin typeface="Comic Sans MS" pitchFamily="66" charset="0"/>
              </a:rPr>
              <a:t>Öğretmenler kriterlerini açıklayabilir.</a:t>
            </a:r>
            <a:br>
              <a:rPr lang="tr-TR" altLang="tr-TR" sz="2400" b="1" dirty="0">
                <a:solidFill>
                  <a:srgbClr val="000099"/>
                </a:solidFill>
                <a:latin typeface="Comic Sans MS" pitchFamily="66" charset="0"/>
              </a:rPr>
            </a:br>
            <a:endParaRPr lang="tr-TR" altLang="tr-TR" sz="2400" b="1" dirty="0">
              <a:solidFill>
                <a:srgbClr val="000099"/>
              </a:solidFill>
              <a:latin typeface="Comic Sans MS" pitchFamily="66" charset="0"/>
            </a:endParaRPr>
          </a:p>
          <a:p>
            <a:pPr>
              <a:lnSpc>
                <a:spcPct val="80000"/>
              </a:lnSpc>
            </a:pPr>
            <a:r>
              <a:rPr lang="tr-TR" altLang="tr-TR" sz="2400" b="1" dirty="0">
                <a:solidFill>
                  <a:srgbClr val="000099"/>
                </a:solidFill>
                <a:latin typeface="Comic Sans MS" pitchFamily="66" charset="0"/>
              </a:rPr>
              <a:t>Öğrenci ne beklendiğini açıkça görür.</a:t>
            </a:r>
            <a:br>
              <a:rPr lang="tr-TR" altLang="tr-TR" sz="2400" b="1" dirty="0">
                <a:solidFill>
                  <a:srgbClr val="000099"/>
                </a:solidFill>
                <a:latin typeface="Comic Sans MS" pitchFamily="66" charset="0"/>
              </a:rPr>
            </a:br>
            <a:endParaRPr lang="tr-TR" altLang="tr-TR" sz="2400" b="1" dirty="0">
              <a:solidFill>
                <a:srgbClr val="000099"/>
              </a:solidFill>
              <a:latin typeface="Comic Sans MS" pitchFamily="66" charset="0"/>
            </a:endParaRPr>
          </a:p>
          <a:p>
            <a:pPr>
              <a:lnSpc>
                <a:spcPct val="80000"/>
              </a:lnSpc>
            </a:pPr>
            <a:r>
              <a:rPr lang="tr-TR" altLang="tr-TR" sz="2400" b="1" dirty="0">
                <a:solidFill>
                  <a:srgbClr val="000099"/>
                </a:solidFill>
                <a:latin typeface="Comic Sans MS" pitchFamily="66" charset="0"/>
              </a:rPr>
              <a:t>Öğrenci kriterleri bildiğinden rahat ilerleyebilir.</a:t>
            </a:r>
            <a:br>
              <a:rPr lang="tr-TR" altLang="tr-TR" sz="2400" b="1" dirty="0">
                <a:solidFill>
                  <a:srgbClr val="000099"/>
                </a:solidFill>
                <a:latin typeface="Comic Sans MS" pitchFamily="66" charset="0"/>
              </a:rPr>
            </a:br>
            <a:endParaRPr lang="tr-TR" altLang="tr-TR" sz="2400" b="1" dirty="0">
              <a:solidFill>
                <a:srgbClr val="000099"/>
              </a:solidFill>
              <a:latin typeface="Comic Sans MS" pitchFamily="66" charset="0"/>
            </a:endParaRPr>
          </a:p>
          <a:p>
            <a:pPr>
              <a:lnSpc>
                <a:spcPct val="80000"/>
              </a:lnSpc>
            </a:pPr>
            <a:r>
              <a:rPr lang="tr-TR" altLang="tr-TR" sz="2400" b="1" dirty="0">
                <a:solidFill>
                  <a:srgbClr val="000099"/>
                </a:solidFill>
                <a:latin typeface="Comic Sans MS" pitchFamily="66" charset="0"/>
              </a:rPr>
              <a:t>Öğrenci ve veliye dönüt vermede yardımcı olur.</a:t>
            </a:r>
            <a:br>
              <a:rPr lang="tr-TR" altLang="tr-TR" sz="2400" b="1" dirty="0">
                <a:solidFill>
                  <a:srgbClr val="000099"/>
                </a:solidFill>
                <a:latin typeface="Comic Sans MS" pitchFamily="66" charset="0"/>
              </a:rPr>
            </a:br>
            <a:endParaRPr lang="tr-TR" altLang="tr-TR" sz="2400" b="1" dirty="0">
              <a:solidFill>
                <a:srgbClr val="000099"/>
              </a:solidFill>
              <a:latin typeface="Comic Sans MS" pitchFamily="66" charset="0"/>
            </a:endParaRPr>
          </a:p>
          <a:p>
            <a:pPr>
              <a:lnSpc>
                <a:spcPct val="80000"/>
              </a:lnSpc>
            </a:pPr>
            <a:r>
              <a:rPr lang="tr-TR" altLang="tr-TR" sz="2400" b="1" dirty="0">
                <a:solidFill>
                  <a:srgbClr val="000099"/>
                </a:solidFill>
                <a:latin typeface="Comic Sans MS" pitchFamily="66" charset="0"/>
              </a:rPr>
              <a:t>Gelişmeyi ölçmek ve belgelemek için ölçütler sağlar.</a:t>
            </a:r>
            <a:br>
              <a:rPr lang="tr-TR" altLang="tr-TR" sz="2400" b="1" dirty="0">
                <a:solidFill>
                  <a:srgbClr val="000099"/>
                </a:solidFill>
                <a:latin typeface="Comic Sans MS" pitchFamily="66" charset="0"/>
              </a:rPr>
            </a:br>
            <a:endParaRPr lang="tr-TR" altLang="tr-TR" sz="2400" b="1" dirty="0">
              <a:solidFill>
                <a:srgbClr val="000099"/>
              </a:solidFill>
              <a:latin typeface="Comic Sans MS" pitchFamily="66" charset="0"/>
            </a:endParaRPr>
          </a:p>
          <a:p>
            <a:pPr>
              <a:lnSpc>
                <a:spcPct val="80000"/>
              </a:lnSpc>
            </a:pPr>
            <a:r>
              <a:rPr lang="tr-TR" altLang="tr-TR" sz="2400" b="1" dirty="0">
                <a:solidFill>
                  <a:srgbClr val="000099"/>
                </a:solidFill>
                <a:latin typeface="Comic Sans MS" pitchFamily="66" charset="0"/>
              </a:rPr>
              <a:t>Öğrenciler ürün sorumluluğunu daha fazla duyarlar.</a:t>
            </a:r>
          </a:p>
        </p:txBody>
      </p:sp>
    </p:spTree>
    <p:extLst>
      <p:ext uri="{BB962C8B-B14F-4D97-AF65-F5344CB8AC3E}">
        <p14:creationId xmlns:p14="http://schemas.microsoft.com/office/powerpoint/2010/main" val="206250759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48226"/>
                                        </p:tgtEl>
                                        <p:attrNameLst>
                                          <p:attrName>style.visibility</p:attrName>
                                        </p:attrNameLst>
                                      </p:cBhvr>
                                      <p:to>
                                        <p:strVal val="visible"/>
                                      </p:to>
                                    </p:set>
                                    <p:anim calcmode="lin" valueType="num">
                                      <p:cBhvr>
                                        <p:cTn id="7" dur="1000" fill="hold"/>
                                        <p:tgtEl>
                                          <p:spTgt spid="948226"/>
                                        </p:tgtEl>
                                        <p:attrNameLst>
                                          <p:attrName>ppt_x</p:attrName>
                                        </p:attrNameLst>
                                      </p:cBhvr>
                                      <p:tavLst>
                                        <p:tav tm="0">
                                          <p:val>
                                            <p:strVal val="#ppt_x-.2"/>
                                          </p:val>
                                        </p:tav>
                                        <p:tav tm="100000">
                                          <p:val>
                                            <p:strVal val="#ppt_x"/>
                                          </p:val>
                                        </p:tav>
                                      </p:tavLst>
                                    </p:anim>
                                    <p:anim calcmode="lin" valueType="num">
                                      <p:cBhvr>
                                        <p:cTn id="8" dur="1000" fill="hold"/>
                                        <p:tgtEl>
                                          <p:spTgt spid="9482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9482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948227">
                                            <p:txEl>
                                              <p:pRg st="0" end="0"/>
                                            </p:txEl>
                                          </p:spTgt>
                                        </p:tgtEl>
                                        <p:attrNameLst>
                                          <p:attrName>style.visibility</p:attrName>
                                        </p:attrNameLst>
                                      </p:cBhvr>
                                      <p:to>
                                        <p:strVal val="visible"/>
                                      </p:to>
                                    </p:set>
                                    <p:animEffect transition="in" filter="fade">
                                      <p:cBhvr>
                                        <p:cTn id="14" dur="500"/>
                                        <p:tgtEl>
                                          <p:spTgt spid="948227">
                                            <p:txEl>
                                              <p:pRg st="0" end="0"/>
                                            </p:txEl>
                                          </p:spTgt>
                                        </p:tgtEl>
                                      </p:cBhvr>
                                    </p:animEffect>
                                    <p:anim calcmode="lin" valueType="num">
                                      <p:cBhvr>
                                        <p:cTn id="15" dur="500" fill="hold"/>
                                        <p:tgtEl>
                                          <p:spTgt spid="9482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94822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948227">
                                            <p:txEl>
                                              <p:pRg st="1" end="1"/>
                                            </p:txEl>
                                          </p:spTgt>
                                        </p:tgtEl>
                                        <p:attrNameLst>
                                          <p:attrName>style.visibility</p:attrName>
                                        </p:attrNameLst>
                                      </p:cBhvr>
                                      <p:to>
                                        <p:strVal val="visible"/>
                                      </p:to>
                                    </p:set>
                                    <p:animEffect transition="in" filter="fade">
                                      <p:cBhvr>
                                        <p:cTn id="21" dur="500"/>
                                        <p:tgtEl>
                                          <p:spTgt spid="948227">
                                            <p:txEl>
                                              <p:pRg st="1" end="1"/>
                                            </p:txEl>
                                          </p:spTgt>
                                        </p:tgtEl>
                                      </p:cBhvr>
                                    </p:animEffect>
                                    <p:anim calcmode="lin" valueType="num">
                                      <p:cBhvr>
                                        <p:cTn id="22" dur="500" fill="hold"/>
                                        <p:tgtEl>
                                          <p:spTgt spid="94822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94822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948227">
                                            <p:txEl>
                                              <p:pRg st="2" end="2"/>
                                            </p:txEl>
                                          </p:spTgt>
                                        </p:tgtEl>
                                        <p:attrNameLst>
                                          <p:attrName>style.visibility</p:attrName>
                                        </p:attrNameLst>
                                      </p:cBhvr>
                                      <p:to>
                                        <p:strVal val="visible"/>
                                      </p:to>
                                    </p:set>
                                    <p:animEffect transition="in" filter="fade">
                                      <p:cBhvr>
                                        <p:cTn id="28" dur="500"/>
                                        <p:tgtEl>
                                          <p:spTgt spid="948227">
                                            <p:txEl>
                                              <p:pRg st="2" end="2"/>
                                            </p:txEl>
                                          </p:spTgt>
                                        </p:tgtEl>
                                      </p:cBhvr>
                                    </p:animEffect>
                                    <p:anim calcmode="lin" valueType="num">
                                      <p:cBhvr>
                                        <p:cTn id="29" dur="500" fill="hold"/>
                                        <p:tgtEl>
                                          <p:spTgt spid="94822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94822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948227">
                                            <p:txEl>
                                              <p:pRg st="3" end="3"/>
                                            </p:txEl>
                                          </p:spTgt>
                                        </p:tgtEl>
                                        <p:attrNameLst>
                                          <p:attrName>style.visibility</p:attrName>
                                        </p:attrNameLst>
                                      </p:cBhvr>
                                      <p:to>
                                        <p:strVal val="visible"/>
                                      </p:to>
                                    </p:set>
                                    <p:animEffect transition="in" filter="fade">
                                      <p:cBhvr>
                                        <p:cTn id="35" dur="500"/>
                                        <p:tgtEl>
                                          <p:spTgt spid="948227">
                                            <p:txEl>
                                              <p:pRg st="3" end="3"/>
                                            </p:txEl>
                                          </p:spTgt>
                                        </p:tgtEl>
                                      </p:cBhvr>
                                    </p:animEffect>
                                    <p:anim calcmode="lin" valueType="num">
                                      <p:cBhvr>
                                        <p:cTn id="36" dur="500" fill="hold"/>
                                        <p:tgtEl>
                                          <p:spTgt spid="948227">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948227">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948227">
                                            <p:txEl>
                                              <p:pRg st="4" end="4"/>
                                            </p:txEl>
                                          </p:spTgt>
                                        </p:tgtEl>
                                        <p:attrNameLst>
                                          <p:attrName>style.visibility</p:attrName>
                                        </p:attrNameLst>
                                      </p:cBhvr>
                                      <p:to>
                                        <p:strVal val="visible"/>
                                      </p:to>
                                    </p:set>
                                    <p:animEffect transition="in" filter="fade">
                                      <p:cBhvr>
                                        <p:cTn id="42" dur="500"/>
                                        <p:tgtEl>
                                          <p:spTgt spid="948227">
                                            <p:txEl>
                                              <p:pRg st="4" end="4"/>
                                            </p:txEl>
                                          </p:spTgt>
                                        </p:tgtEl>
                                      </p:cBhvr>
                                    </p:animEffect>
                                    <p:anim calcmode="lin" valueType="num">
                                      <p:cBhvr>
                                        <p:cTn id="43" dur="500" fill="hold"/>
                                        <p:tgtEl>
                                          <p:spTgt spid="948227">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948227">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948227">
                                            <p:txEl>
                                              <p:pRg st="5" end="5"/>
                                            </p:txEl>
                                          </p:spTgt>
                                        </p:tgtEl>
                                        <p:attrNameLst>
                                          <p:attrName>style.visibility</p:attrName>
                                        </p:attrNameLst>
                                      </p:cBhvr>
                                      <p:to>
                                        <p:strVal val="visible"/>
                                      </p:to>
                                    </p:set>
                                    <p:animEffect transition="in" filter="fade">
                                      <p:cBhvr>
                                        <p:cTn id="49" dur="500"/>
                                        <p:tgtEl>
                                          <p:spTgt spid="948227">
                                            <p:txEl>
                                              <p:pRg st="5" end="5"/>
                                            </p:txEl>
                                          </p:spTgt>
                                        </p:tgtEl>
                                      </p:cBhvr>
                                    </p:animEffect>
                                    <p:anim calcmode="lin" valueType="num">
                                      <p:cBhvr>
                                        <p:cTn id="50" dur="500" fill="hold"/>
                                        <p:tgtEl>
                                          <p:spTgt spid="948227">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948227">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948227">
                                            <p:txEl>
                                              <p:pRg st="6" end="6"/>
                                            </p:txEl>
                                          </p:spTgt>
                                        </p:tgtEl>
                                        <p:attrNameLst>
                                          <p:attrName>style.visibility</p:attrName>
                                        </p:attrNameLst>
                                      </p:cBhvr>
                                      <p:to>
                                        <p:strVal val="visible"/>
                                      </p:to>
                                    </p:set>
                                    <p:animEffect transition="in" filter="fade">
                                      <p:cBhvr>
                                        <p:cTn id="56" dur="500"/>
                                        <p:tgtEl>
                                          <p:spTgt spid="948227">
                                            <p:txEl>
                                              <p:pRg st="6" end="6"/>
                                            </p:txEl>
                                          </p:spTgt>
                                        </p:tgtEl>
                                      </p:cBhvr>
                                    </p:animEffect>
                                    <p:anim calcmode="lin" valueType="num">
                                      <p:cBhvr>
                                        <p:cTn id="57" dur="500" fill="hold"/>
                                        <p:tgtEl>
                                          <p:spTgt spid="948227">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948227">
                                            <p:txEl>
                                              <p:pRg st="6" end="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8226" grpId="0"/>
      <p:bldP spid="94822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507288" cy="1143000"/>
          </a:xfrm>
        </p:spPr>
        <p:txBody>
          <a:bodyPr>
            <a:normAutofit/>
          </a:bodyPr>
          <a:lstStyle/>
          <a:p>
            <a:pPr>
              <a:lnSpc>
                <a:spcPct val="90000"/>
              </a:lnSpc>
            </a:pPr>
            <a:r>
              <a:rPr lang="tr-TR" sz="3600" dirty="0">
                <a:solidFill>
                  <a:srgbClr val="C00000"/>
                </a:solidFill>
              </a:rPr>
              <a:t>Akran-Grup ve Öz değerlendirmeler</a:t>
            </a:r>
          </a:p>
        </p:txBody>
      </p:sp>
      <p:sp>
        <p:nvSpPr>
          <p:cNvPr id="3" name="İçerik Yer Tutucusu 2"/>
          <p:cNvSpPr>
            <a:spLocks noGrp="1"/>
          </p:cNvSpPr>
          <p:nvPr>
            <p:ph idx="1"/>
          </p:nvPr>
        </p:nvSpPr>
        <p:spPr>
          <a:xfrm>
            <a:off x="457200" y="1481328"/>
            <a:ext cx="8435280" cy="4525963"/>
          </a:xfrm>
        </p:spPr>
        <p:txBody>
          <a:bodyPr>
            <a:normAutofit/>
          </a:bodyPr>
          <a:lstStyle/>
          <a:p>
            <a:pPr>
              <a:lnSpc>
                <a:spcPct val="90000"/>
              </a:lnSpc>
            </a:pPr>
            <a:r>
              <a:rPr lang="tr-TR" sz="2400" b="1" dirty="0">
                <a:solidFill>
                  <a:srgbClr val="000099"/>
                </a:solidFill>
                <a:latin typeface="Comic Sans MS" pitchFamily="66" charset="0"/>
              </a:rPr>
              <a:t>Performans dayanaklı etkinliklerde öğretmen merkezli değerlendirmelerin yanı sıra öğrencilerin değerlendirme sürecine katıldıkları yöntemlere de başvurulmalıdır. </a:t>
            </a:r>
          </a:p>
          <a:p>
            <a:pPr marL="109728" indent="0">
              <a:lnSpc>
                <a:spcPct val="90000"/>
              </a:lnSpc>
              <a:buNone/>
            </a:pPr>
            <a:endParaRPr lang="tr-TR" sz="2400" b="1" dirty="0">
              <a:solidFill>
                <a:srgbClr val="000099"/>
              </a:solidFill>
              <a:latin typeface="Comic Sans MS" pitchFamily="66" charset="0"/>
            </a:endParaRPr>
          </a:p>
          <a:p>
            <a:pPr marL="109728" indent="0">
              <a:lnSpc>
                <a:spcPct val="90000"/>
              </a:lnSpc>
              <a:buNone/>
            </a:pPr>
            <a:r>
              <a:rPr lang="tr-TR" sz="2400" b="1" dirty="0">
                <a:solidFill>
                  <a:srgbClr val="000099"/>
                </a:solidFill>
                <a:latin typeface="Comic Sans MS" pitchFamily="66" charset="0"/>
              </a:rPr>
              <a:t>Bu yöntemler:</a:t>
            </a:r>
          </a:p>
          <a:p>
            <a:pPr>
              <a:lnSpc>
                <a:spcPct val="90000"/>
              </a:lnSpc>
            </a:pPr>
            <a:r>
              <a:rPr lang="tr-TR" sz="2400" b="1" dirty="0">
                <a:solidFill>
                  <a:srgbClr val="000099"/>
                </a:solidFill>
                <a:latin typeface="Comic Sans MS" pitchFamily="66" charset="0"/>
              </a:rPr>
              <a:t>öğrencinin arkadaşının performansını değerlendirmesi </a:t>
            </a:r>
            <a:r>
              <a:rPr lang="tr-TR" sz="2400" b="1" dirty="0">
                <a:solidFill>
                  <a:srgbClr val="C00000"/>
                </a:solidFill>
                <a:latin typeface="Comic Sans MS" pitchFamily="66" charset="0"/>
              </a:rPr>
              <a:t>(akran değerlendirme)</a:t>
            </a:r>
          </a:p>
          <a:p>
            <a:pPr>
              <a:lnSpc>
                <a:spcPct val="90000"/>
              </a:lnSpc>
            </a:pPr>
            <a:r>
              <a:rPr lang="tr-TR" sz="2400" b="1" dirty="0">
                <a:solidFill>
                  <a:srgbClr val="C00000"/>
                </a:solidFill>
                <a:latin typeface="Comic Sans MS" pitchFamily="66" charset="0"/>
              </a:rPr>
              <a:t>grup üyelerinin</a:t>
            </a:r>
            <a:r>
              <a:rPr lang="tr-TR" sz="2400" b="1" dirty="0">
                <a:solidFill>
                  <a:srgbClr val="000099"/>
                </a:solidFill>
                <a:latin typeface="Comic Sans MS" pitchFamily="66" charset="0"/>
              </a:rPr>
              <a:t> çalışmalarını </a:t>
            </a:r>
            <a:r>
              <a:rPr lang="tr-TR" sz="2400" b="1" dirty="0">
                <a:solidFill>
                  <a:srgbClr val="C00000"/>
                </a:solidFill>
                <a:latin typeface="Comic Sans MS" pitchFamily="66" charset="0"/>
              </a:rPr>
              <a:t>değerlendirmesi </a:t>
            </a:r>
          </a:p>
          <a:p>
            <a:pPr>
              <a:lnSpc>
                <a:spcPct val="90000"/>
              </a:lnSpc>
            </a:pPr>
            <a:r>
              <a:rPr lang="tr-TR" sz="2400" b="1" dirty="0">
                <a:solidFill>
                  <a:srgbClr val="000099"/>
                </a:solidFill>
                <a:latin typeface="Comic Sans MS" pitchFamily="66" charset="0"/>
              </a:rPr>
              <a:t>öğrencinin kendini değerlendirmesi </a:t>
            </a:r>
            <a:r>
              <a:rPr lang="tr-TR" sz="2400" b="1" dirty="0">
                <a:solidFill>
                  <a:srgbClr val="C00000"/>
                </a:solidFill>
                <a:latin typeface="Comic Sans MS" pitchFamily="66" charset="0"/>
              </a:rPr>
              <a:t>(öz değerlendirme)</a:t>
            </a:r>
          </a:p>
          <a:p>
            <a:pPr marL="109728" indent="0">
              <a:lnSpc>
                <a:spcPct val="90000"/>
              </a:lnSpc>
              <a:buNone/>
            </a:pPr>
            <a:r>
              <a:rPr lang="tr-TR" sz="2400" b="1" dirty="0">
                <a:solidFill>
                  <a:srgbClr val="000099"/>
                </a:solidFill>
                <a:latin typeface="Comic Sans MS" pitchFamily="66" charset="0"/>
              </a:rPr>
              <a:t>biçiminde olabilir. </a:t>
            </a:r>
          </a:p>
        </p:txBody>
      </p:sp>
    </p:spTree>
    <p:extLst>
      <p:ext uri="{BB962C8B-B14F-4D97-AF65-F5344CB8AC3E}">
        <p14:creationId xmlns:p14="http://schemas.microsoft.com/office/powerpoint/2010/main" val="10834567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nSpc>
                <a:spcPct val="90000"/>
              </a:lnSpc>
            </a:pPr>
            <a:r>
              <a:rPr lang="tr-TR" sz="3600" dirty="0">
                <a:solidFill>
                  <a:srgbClr val="C00000"/>
                </a:solidFill>
              </a:rPr>
              <a:t>Öz değerlendirme </a:t>
            </a:r>
          </a:p>
        </p:txBody>
      </p:sp>
      <p:sp>
        <p:nvSpPr>
          <p:cNvPr id="3" name="İçerik Yer Tutucusu 2"/>
          <p:cNvSpPr>
            <a:spLocks noGrp="1"/>
          </p:cNvSpPr>
          <p:nvPr>
            <p:ph idx="1"/>
          </p:nvPr>
        </p:nvSpPr>
        <p:spPr>
          <a:xfrm>
            <a:off x="503040" y="1484784"/>
            <a:ext cx="8640960" cy="4525963"/>
          </a:xfrm>
        </p:spPr>
        <p:txBody>
          <a:bodyPr>
            <a:normAutofit lnSpcReduction="10000"/>
          </a:bodyPr>
          <a:lstStyle/>
          <a:p>
            <a:r>
              <a:rPr lang="tr-TR" sz="2600" b="1" dirty="0">
                <a:solidFill>
                  <a:srgbClr val="000099"/>
                </a:solidFill>
                <a:latin typeface="Comic Sans MS" pitchFamily="66" charset="0"/>
              </a:rPr>
              <a:t>Öğrencinin önceden belirlenen ölçütlere göre</a:t>
            </a:r>
            <a:r>
              <a:rPr lang="tr-TR" sz="2600" b="1" dirty="0">
                <a:solidFill>
                  <a:srgbClr val="C00000"/>
                </a:solidFill>
                <a:latin typeface="Comic Sans MS" pitchFamily="66" charset="0"/>
              </a:rPr>
              <a:t> kendi performansını değerlendirmesidir</a:t>
            </a:r>
            <a:r>
              <a:rPr lang="tr-TR" sz="2600" b="1" dirty="0">
                <a:solidFill>
                  <a:srgbClr val="000099"/>
                </a:solidFill>
                <a:latin typeface="Comic Sans MS" pitchFamily="66" charset="0"/>
              </a:rPr>
              <a:t>.</a:t>
            </a:r>
          </a:p>
          <a:p>
            <a:endParaRPr lang="tr-TR" sz="2600" b="1" dirty="0">
              <a:solidFill>
                <a:srgbClr val="000099"/>
              </a:solidFill>
              <a:latin typeface="Comic Sans MS" pitchFamily="66" charset="0"/>
            </a:endParaRPr>
          </a:p>
          <a:p>
            <a:r>
              <a:rPr lang="tr-TR" sz="2600" b="1" dirty="0">
                <a:solidFill>
                  <a:srgbClr val="000099"/>
                </a:solidFill>
                <a:latin typeface="Comic Sans MS" pitchFamily="66" charset="0"/>
              </a:rPr>
              <a:t>Öğrencilerin kendi özelliklerini keşfetmesine yardımcı olan, kendi </a:t>
            </a:r>
            <a:r>
              <a:rPr lang="tr-TR" sz="2600" b="1" dirty="0">
                <a:solidFill>
                  <a:srgbClr val="C00000"/>
                </a:solidFill>
                <a:latin typeface="Comic Sans MS" pitchFamily="66" charset="0"/>
              </a:rPr>
              <a:t>güçlü ve zayıf önlerini betimleme</a:t>
            </a:r>
            <a:r>
              <a:rPr lang="tr-TR" sz="2600" b="1" dirty="0">
                <a:solidFill>
                  <a:srgbClr val="000099"/>
                </a:solidFill>
                <a:latin typeface="Comic Sans MS" pitchFamily="66" charset="0"/>
              </a:rPr>
              <a:t> fırsatı veren bir yöntemdir.</a:t>
            </a:r>
          </a:p>
          <a:p>
            <a:endParaRPr lang="tr-TR" sz="2600" b="1" dirty="0">
              <a:solidFill>
                <a:srgbClr val="000099"/>
              </a:solidFill>
              <a:latin typeface="Comic Sans MS" pitchFamily="66" charset="0"/>
            </a:endParaRPr>
          </a:p>
          <a:p>
            <a:r>
              <a:rPr lang="tr-TR" sz="2600" b="1" dirty="0">
                <a:solidFill>
                  <a:srgbClr val="C00000"/>
                </a:solidFill>
                <a:latin typeface="Comic Sans MS" pitchFamily="66" charset="0"/>
              </a:rPr>
              <a:t>«Nasıl yaptım?» , «Nasıl daha iyi olurum?» , «Ne öğrendim?» </a:t>
            </a:r>
          </a:p>
          <a:p>
            <a:pPr marL="109728" indent="0">
              <a:buNone/>
            </a:pPr>
            <a:endParaRPr lang="tr-TR" sz="2600" b="1" dirty="0">
              <a:solidFill>
                <a:srgbClr val="000099"/>
              </a:solidFill>
              <a:latin typeface="Comic Sans MS" pitchFamily="66" charset="0"/>
            </a:endParaRPr>
          </a:p>
          <a:p>
            <a:r>
              <a:rPr lang="tr-TR" sz="2600" b="1" dirty="0">
                <a:solidFill>
                  <a:srgbClr val="000099"/>
                </a:solidFill>
                <a:latin typeface="Comic Sans MS" pitchFamily="66" charset="0"/>
              </a:rPr>
              <a:t>Öğrencinin yaptığı işe karşı </a:t>
            </a:r>
            <a:r>
              <a:rPr lang="tr-TR" sz="2600" b="1" dirty="0">
                <a:solidFill>
                  <a:srgbClr val="C00000"/>
                </a:solidFill>
                <a:latin typeface="Comic Sans MS" pitchFamily="66" charset="0"/>
              </a:rPr>
              <a:t>farkındalığını artırır</a:t>
            </a:r>
            <a:r>
              <a:rPr lang="tr-TR" sz="2600" b="1" dirty="0">
                <a:solidFill>
                  <a:srgbClr val="000099"/>
                </a:solidFill>
                <a:latin typeface="Comic Sans MS" pitchFamily="66" charset="0"/>
              </a:rPr>
              <a:t>. </a:t>
            </a:r>
          </a:p>
          <a:p>
            <a:endParaRPr lang="tr-TR" sz="2600" b="1" dirty="0">
              <a:solidFill>
                <a:srgbClr val="000099"/>
              </a:solidFill>
              <a:latin typeface="Comic Sans MS" pitchFamily="66" charset="0"/>
            </a:endParaRPr>
          </a:p>
          <a:p>
            <a:endParaRPr lang="tr-TR" sz="2600" b="1" dirty="0">
              <a:solidFill>
                <a:srgbClr val="000099"/>
              </a:solidFill>
              <a:latin typeface="Comic Sans MS" pitchFamily="66" charset="0"/>
            </a:endParaRPr>
          </a:p>
          <a:p>
            <a:endParaRPr lang="tr-TR" sz="2600" b="1" dirty="0">
              <a:solidFill>
                <a:srgbClr val="000099"/>
              </a:solidFill>
              <a:latin typeface="Comic Sans MS" pitchFamily="66" charset="0"/>
            </a:endParaRPr>
          </a:p>
          <a:p>
            <a:pPr marL="109728" indent="0">
              <a:buNone/>
            </a:pPr>
            <a:endParaRPr lang="tr-TR" dirty="0"/>
          </a:p>
        </p:txBody>
      </p:sp>
    </p:spTree>
    <p:extLst>
      <p:ext uri="{BB962C8B-B14F-4D97-AF65-F5344CB8AC3E}">
        <p14:creationId xmlns:p14="http://schemas.microsoft.com/office/powerpoint/2010/main" val="40359863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109728" indent="0">
              <a:buNone/>
            </a:pPr>
            <a:r>
              <a:rPr lang="tr-TR" sz="2600" b="1" dirty="0">
                <a:solidFill>
                  <a:srgbClr val="000099"/>
                </a:solidFill>
                <a:latin typeface="Comic Sans MS" pitchFamily="66" charset="0"/>
              </a:rPr>
              <a:t>Öğrenciler,</a:t>
            </a:r>
          </a:p>
          <a:p>
            <a:r>
              <a:rPr lang="tr-TR" sz="2600" b="1" dirty="0">
                <a:solidFill>
                  <a:srgbClr val="000099"/>
                </a:solidFill>
                <a:latin typeface="Comic Sans MS" pitchFamily="66" charset="0"/>
              </a:rPr>
              <a:t>Kendilerine nesnel bir gözle bakmayı öğrenirler.</a:t>
            </a:r>
          </a:p>
          <a:p>
            <a:r>
              <a:rPr lang="tr-TR" sz="2600" b="1" dirty="0">
                <a:solidFill>
                  <a:srgbClr val="000099"/>
                </a:solidFill>
                <a:latin typeface="Comic Sans MS" pitchFamily="66" charset="0"/>
              </a:rPr>
              <a:t>Olaylara farklı açılardan bakıp eleştirebilirler.</a:t>
            </a:r>
          </a:p>
          <a:p>
            <a:r>
              <a:rPr lang="tr-TR" sz="2600" b="1" dirty="0">
                <a:solidFill>
                  <a:srgbClr val="000099"/>
                </a:solidFill>
                <a:latin typeface="Comic Sans MS" pitchFamily="66" charset="0"/>
              </a:rPr>
              <a:t>Güçlü ve zayıf yönlerinin farkına varırlar.</a:t>
            </a:r>
          </a:p>
          <a:p>
            <a:r>
              <a:rPr lang="tr-TR" sz="2600" b="1" dirty="0">
                <a:solidFill>
                  <a:srgbClr val="000099"/>
                </a:solidFill>
                <a:latin typeface="Comic Sans MS" pitchFamily="66" charset="0"/>
              </a:rPr>
              <a:t>Öğrenme sürecine daha çok katılırlar.</a:t>
            </a:r>
          </a:p>
          <a:p>
            <a:r>
              <a:rPr lang="tr-TR" sz="2600" b="1" dirty="0">
                <a:solidFill>
                  <a:srgbClr val="000099"/>
                </a:solidFill>
                <a:latin typeface="Comic Sans MS" pitchFamily="66" charset="0"/>
              </a:rPr>
              <a:t>Karar verme, eleştirel düşünme, sorun çözme gibi çeşitli üst düzey düşünme güçlerini geliştirirler.</a:t>
            </a:r>
          </a:p>
          <a:p>
            <a:r>
              <a:rPr lang="tr-TR" sz="2600" b="1" dirty="0">
                <a:solidFill>
                  <a:srgbClr val="000099"/>
                </a:solidFill>
                <a:latin typeface="Comic Sans MS" pitchFamily="66" charset="0"/>
              </a:rPr>
              <a:t>Öğrenmeye karşı ilgi ve güdüsünü artırarak akademik başarılarını yükseltirler.</a:t>
            </a:r>
          </a:p>
        </p:txBody>
      </p:sp>
      <p:sp>
        <p:nvSpPr>
          <p:cNvPr id="5" name="Unvan 1"/>
          <p:cNvSpPr>
            <a:spLocks noGrp="1"/>
          </p:cNvSpPr>
          <p:nvPr>
            <p:ph type="title"/>
          </p:nvPr>
        </p:nvSpPr>
        <p:spPr>
          <a:xfrm>
            <a:off x="457200" y="274638"/>
            <a:ext cx="8229600" cy="1143000"/>
          </a:xfrm>
        </p:spPr>
        <p:txBody>
          <a:bodyPr>
            <a:normAutofit/>
          </a:bodyPr>
          <a:lstStyle/>
          <a:p>
            <a:pPr>
              <a:lnSpc>
                <a:spcPct val="90000"/>
              </a:lnSpc>
            </a:pPr>
            <a:r>
              <a:rPr lang="tr-TR" sz="3600" dirty="0">
                <a:solidFill>
                  <a:srgbClr val="C00000"/>
                </a:solidFill>
              </a:rPr>
              <a:t>Öz değerlendirme </a:t>
            </a:r>
          </a:p>
        </p:txBody>
      </p:sp>
    </p:spTree>
    <p:extLst>
      <p:ext uri="{BB962C8B-B14F-4D97-AF65-F5344CB8AC3E}">
        <p14:creationId xmlns:p14="http://schemas.microsoft.com/office/powerpoint/2010/main" val="4424979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95536" y="260648"/>
            <a:ext cx="8229600" cy="1143000"/>
          </a:xfrm>
        </p:spPr>
        <p:txBody>
          <a:bodyPr/>
          <a:lstStyle/>
          <a:p>
            <a:r>
              <a:rPr lang="tr-TR" dirty="0">
                <a:solidFill>
                  <a:srgbClr val="C00000"/>
                </a:solidFill>
              </a:rPr>
              <a:t>Örnek </a:t>
            </a:r>
          </a:p>
        </p:txBody>
      </p:sp>
      <p:pic>
        <p:nvPicPr>
          <p:cNvPr id="4" name="Picture 7"/>
          <p:cNvPicPr>
            <a:picLocks noGrp="1" noChangeAspect="1" noChangeArrowheads="1"/>
          </p:cNvPicPr>
          <p:nvPr>
            <p:ph idx="1"/>
          </p:nvPr>
        </p:nvPicPr>
        <p:blipFill>
          <a:blip r:embed="rId2" cstate="print"/>
          <a:srcRect l="26939" t="14583" r="26208" b="13541"/>
          <a:stretch>
            <a:fillRect/>
          </a:stretch>
        </p:blipFill>
        <p:spPr bwMode="auto">
          <a:xfrm>
            <a:off x="1691680" y="1052736"/>
            <a:ext cx="6723489" cy="5472608"/>
          </a:xfrm>
          <a:prstGeom prst="rect">
            <a:avLst/>
          </a:prstGeom>
          <a:noFill/>
          <a:ln w="9525">
            <a:noFill/>
            <a:miter lim="800000"/>
            <a:headEnd/>
            <a:tailEnd/>
          </a:ln>
        </p:spPr>
      </p:pic>
    </p:spTree>
    <p:extLst>
      <p:ext uri="{BB962C8B-B14F-4D97-AF65-F5344CB8AC3E}">
        <p14:creationId xmlns:p14="http://schemas.microsoft.com/office/powerpoint/2010/main" val="42628150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nSpc>
                <a:spcPct val="90000"/>
              </a:lnSpc>
            </a:pPr>
            <a:r>
              <a:rPr lang="tr-TR" sz="3600" dirty="0">
                <a:solidFill>
                  <a:srgbClr val="C00000"/>
                </a:solidFill>
              </a:rPr>
              <a:t>Akran-Grup Değerlendirme </a:t>
            </a:r>
          </a:p>
        </p:txBody>
      </p:sp>
      <p:sp>
        <p:nvSpPr>
          <p:cNvPr id="3" name="İçerik Yer Tutucusu 2"/>
          <p:cNvSpPr>
            <a:spLocks noGrp="1"/>
          </p:cNvSpPr>
          <p:nvPr>
            <p:ph idx="1"/>
          </p:nvPr>
        </p:nvSpPr>
        <p:spPr/>
        <p:txBody>
          <a:bodyPr>
            <a:normAutofit fontScale="92500" lnSpcReduction="20000"/>
          </a:bodyPr>
          <a:lstStyle/>
          <a:p>
            <a:pPr marL="109728" indent="0">
              <a:buNone/>
            </a:pPr>
            <a:r>
              <a:rPr lang="tr-TR" sz="2800" b="1" dirty="0">
                <a:solidFill>
                  <a:srgbClr val="C00000"/>
                </a:solidFill>
                <a:latin typeface="Comic Sans MS" pitchFamily="66" charset="0"/>
              </a:rPr>
              <a:t>Avantajları </a:t>
            </a:r>
          </a:p>
          <a:p>
            <a:r>
              <a:rPr lang="tr-TR" sz="2800" b="1" dirty="0">
                <a:solidFill>
                  <a:srgbClr val="000099"/>
                </a:solidFill>
                <a:latin typeface="Comic Sans MS" pitchFamily="66" charset="0"/>
              </a:rPr>
              <a:t>Öğrencilere çalışmaları hakkında ayrıntılı geribildirim verir.</a:t>
            </a:r>
          </a:p>
          <a:p>
            <a:r>
              <a:rPr lang="tr-TR" sz="2800" b="1" dirty="0">
                <a:solidFill>
                  <a:srgbClr val="000099"/>
                </a:solidFill>
                <a:latin typeface="Comic Sans MS" pitchFamily="66" charset="0"/>
              </a:rPr>
              <a:t>Öğrencilerin çalışmalara eleştirel gözle bakmalarını sağlar.</a:t>
            </a:r>
          </a:p>
          <a:p>
            <a:r>
              <a:rPr lang="tr-TR" sz="2800" b="1" dirty="0">
                <a:solidFill>
                  <a:srgbClr val="000099"/>
                </a:solidFill>
                <a:latin typeface="Comic Sans MS" pitchFamily="66" charset="0"/>
              </a:rPr>
              <a:t>Benzer çalışmaları ayrıntılı görme fırsatı verir.</a:t>
            </a:r>
          </a:p>
          <a:p>
            <a:r>
              <a:rPr lang="tr-TR" sz="2800" b="1" dirty="0">
                <a:solidFill>
                  <a:srgbClr val="000099"/>
                </a:solidFill>
                <a:latin typeface="Comic Sans MS" pitchFamily="66" charset="0"/>
              </a:rPr>
              <a:t>Öğrenciyi öğrenme sürecinin değerlendirilmesine yönlendirir.</a:t>
            </a:r>
          </a:p>
          <a:p>
            <a:pPr marL="109728" indent="0">
              <a:buNone/>
            </a:pPr>
            <a:r>
              <a:rPr lang="tr-TR" sz="2800" b="1" dirty="0">
                <a:solidFill>
                  <a:srgbClr val="C00000"/>
                </a:solidFill>
                <a:latin typeface="Comic Sans MS" pitchFamily="66" charset="0"/>
              </a:rPr>
              <a:t>Sınırlılıkları</a:t>
            </a:r>
          </a:p>
          <a:p>
            <a:r>
              <a:rPr lang="tr-TR" sz="2800" b="1" dirty="0">
                <a:solidFill>
                  <a:srgbClr val="000099"/>
                </a:solidFill>
                <a:latin typeface="Comic Sans MS" pitchFamily="66" charset="0"/>
              </a:rPr>
              <a:t>Öğrencilerin arkadaşlarını nesnel olarak değerlendirememesi,</a:t>
            </a:r>
          </a:p>
          <a:p>
            <a:r>
              <a:rPr lang="tr-TR" sz="2800" b="1" dirty="0">
                <a:solidFill>
                  <a:srgbClr val="000099"/>
                </a:solidFill>
                <a:latin typeface="Comic Sans MS" pitchFamily="66" charset="0"/>
              </a:rPr>
              <a:t>Geçerlilik ve güvenilirlik sorunları.</a:t>
            </a:r>
          </a:p>
          <a:p>
            <a:endParaRPr lang="tr-TR" dirty="0"/>
          </a:p>
          <a:p>
            <a:endParaRPr lang="tr-TR" dirty="0"/>
          </a:p>
        </p:txBody>
      </p:sp>
    </p:spTree>
    <p:extLst>
      <p:ext uri="{BB962C8B-B14F-4D97-AF65-F5344CB8AC3E}">
        <p14:creationId xmlns:p14="http://schemas.microsoft.com/office/powerpoint/2010/main" val="41734515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60648"/>
            <a:ext cx="5673997" cy="572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05152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4"/>
          <p:cNvSpPr>
            <a:spLocks noChangeArrowheads="1"/>
          </p:cNvSpPr>
          <p:nvPr/>
        </p:nvSpPr>
        <p:spPr bwMode="auto">
          <a:xfrm>
            <a:off x="539552" y="2406801"/>
            <a:ext cx="828092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tr-TR" altLang="tr-TR" sz="2800" b="1" dirty="0">
                <a:solidFill>
                  <a:srgbClr val="000099"/>
                </a:solidFill>
                <a:latin typeface="Comic Sans MS" pitchFamily="66" charset="0"/>
              </a:rPr>
              <a:t>Bireysel Gelişim Dosyası Değerlendirme</a:t>
            </a:r>
          </a:p>
          <a:p>
            <a:pPr algn="ctr"/>
            <a:r>
              <a:rPr lang="tr-TR" altLang="tr-TR" sz="2800" b="1" dirty="0">
                <a:solidFill>
                  <a:srgbClr val="C00000"/>
                </a:solidFill>
                <a:latin typeface="Comic Sans MS" pitchFamily="66" charset="0"/>
              </a:rPr>
              <a:t>(</a:t>
            </a:r>
            <a:r>
              <a:rPr lang="tr-TR" altLang="tr-TR" sz="2800" b="1" dirty="0" err="1">
                <a:solidFill>
                  <a:srgbClr val="C00000"/>
                </a:solidFill>
                <a:latin typeface="Comic Sans MS" pitchFamily="66" charset="0"/>
              </a:rPr>
              <a:t>Porfolio</a:t>
            </a:r>
            <a:r>
              <a:rPr lang="tr-TR" altLang="tr-TR" sz="2800" b="1" dirty="0">
                <a:solidFill>
                  <a:srgbClr val="C00000"/>
                </a:solidFill>
                <a:latin typeface="Comic Sans MS" pitchFamily="66" charset="0"/>
              </a:rPr>
              <a:t> </a:t>
            </a:r>
            <a:r>
              <a:rPr lang="tr-TR" altLang="tr-TR" sz="2800" b="1" dirty="0" err="1">
                <a:solidFill>
                  <a:srgbClr val="C00000"/>
                </a:solidFill>
                <a:latin typeface="Comic Sans MS" pitchFamily="66" charset="0"/>
              </a:rPr>
              <a:t>Based</a:t>
            </a:r>
            <a:r>
              <a:rPr lang="tr-TR" altLang="tr-TR" sz="2800" b="1" dirty="0">
                <a:solidFill>
                  <a:srgbClr val="C00000"/>
                </a:solidFill>
                <a:latin typeface="Comic Sans MS" pitchFamily="66" charset="0"/>
              </a:rPr>
              <a:t> </a:t>
            </a:r>
            <a:r>
              <a:rPr lang="tr-TR" altLang="tr-TR" sz="2800" b="1" dirty="0" err="1">
                <a:solidFill>
                  <a:srgbClr val="C00000"/>
                </a:solidFill>
                <a:latin typeface="Comic Sans MS" pitchFamily="66" charset="0"/>
              </a:rPr>
              <a:t>Assesment</a:t>
            </a:r>
            <a:r>
              <a:rPr lang="tr-TR" altLang="tr-TR" sz="2800" b="1" dirty="0">
                <a:solidFill>
                  <a:srgbClr val="C00000"/>
                </a:solidFill>
                <a:latin typeface="Comic Sans MS" pitchFamily="66" charset="0"/>
              </a:rPr>
              <a:t>, </a:t>
            </a:r>
          </a:p>
          <a:p>
            <a:pPr algn="ctr"/>
            <a:r>
              <a:rPr lang="tr-TR" altLang="tr-TR" sz="2800" b="1" dirty="0" err="1">
                <a:solidFill>
                  <a:srgbClr val="C00000"/>
                </a:solidFill>
                <a:latin typeface="Comic Sans MS" pitchFamily="66" charset="0"/>
              </a:rPr>
              <a:t>Porfolio</a:t>
            </a:r>
            <a:r>
              <a:rPr lang="tr-TR" altLang="tr-TR" sz="2800" b="1" dirty="0">
                <a:solidFill>
                  <a:srgbClr val="C00000"/>
                </a:solidFill>
                <a:latin typeface="Comic Sans MS" pitchFamily="66" charset="0"/>
              </a:rPr>
              <a:t> </a:t>
            </a:r>
            <a:r>
              <a:rPr lang="tr-TR" altLang="tr-TR" sz="2800" b="1" dirty="0" err="1">
                <a:solidFill>
                  <a:srgbClr val="C00000"/>
                </a:solidFill>
                <a:latin typeface="Comic Sans MS" pitchFamily="66" charset="0"/>
              </a:rPr>
              <a:t>Assesment</a:t>
            </a:r>
            <a:r>
              <a:rPr lang="tr-TR" altLang="tr-TR" sz="2800" b="1" dirty="0">
                <a:solidFill>
                  <a:srgbClr val="C00000"/>
                </a:solidFill>
                <a:latin typeface="Comic Sans MS" pitchFamily="66" charset="0"/>
              </a:rPr>
              <a:t>) </a:t>
            </a:r>
          </a:p>
        </p:txBody>
      </p:sp>
    </p:spTree>
    <p:extLst>
      <p:ext uri="{BB962C8B-B14F-4D97-AF65-F5344CB8AC3E}">
        <p14:creationId xmlns:p14="http://schemas.microsoft.com/office/powerpoint/2010/main" val="3638078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nSpc>
                <a:spcPct val="90000"/>
              </a:lnSpc>
            </a:pPr>
            <a:r>
              <a:rPr lang="tr-TR" sz="3600" dirty="0" err="1">
                <a:solidFill>
                  <a:srgbClr val="C00000"/>
                </a:solidFill>
              </a:rPr>
              <a:t>Portfolyo</a:t>
            </a:r>
            <a:r>
              <a:rPr lang="tr-TR" sz="3600" dirty="0">
                <a:solidFill>
                  <a:srgbClr val="C00000"/>
                </a:solidFill>
              </a:rPr>
              <a:t> Değerlendirme</a:t>
            </a:r>
          </a:p>
        </p:txBody>
      </p:sp>
      <p:sp>
        <p:nvSpPr>
          <p:cNvPr id="3" name="İçerik Yer Tutucusu 2"/>
          <p:cNvSpPr>
            <a:spLocks noGrp="1"/>
          </p:cNvSpPr>
          <p:nvPr>
            <p:ph idx="1"/>
          </p:nvPr>
        </p:nvSpPr>
        <p:spPr>
          <a:xfrm>
            <a:off x="503040" y="1484784"/>
            <a:ext cx="8640960" cy="4525963"/>
          </a:xfrm>
        </p:spPr>
        <p:txBody>
          <a:bodyPr>
            <a:normAutofit fontScale="92500"/>
          </a:bodyPr>
          <a:lstStyle/>
          <a:p>
            <a:pPr marL="109728" indent="0">
              <a:buNone/>
            </a:pPr>
            <a:r>
              <a:rPr lang="tr-TR" sz="2600" b="1" dirty="0">
                <a:solidFill>
                  <a:srgbClr val="000099"/>
                </a:solidFill>
                <a:latin typeface="Comic Sans MS" pitchFamily="66" charset="0"/>
              </a:rPr>
              <a:t>Öğrencilerin çalışmalarının belirli aralıklarla toplanarak maksatlı olarak biriktirilmiş haline </a:t>
            </a:r>
            <a:r>
              <a:rPr lang="tr-TR" sz="2600" b="1" dirty="0" err="1">
                <a:solidFill>
                  <a:srgbClr val="C00000"/>
                </a:solidFill>
                <a:latin typeface="Comic Sans MS" pitchFamily="66" charset="0"/>
              </a:rPr>
              <a:t>portfolyo</a:t>
            </a:r>
            <a:r>
              <a:rPr lang="tr-TR" sz="2600" b="1" dirty="0">
                <a:solidFill>
                  <a:srgbClr val="C00000"/>
                </a:solidFill>
                <a:latin typeface="Comic Sans MS" pitchFamily="66" charset="0"/>
              </a:rPr>
              <a:t> </a:t>
            </a:r>
            <a:r>
              <a:rPr lang="tr-TR" sz="2600" b="1" dirty="0">
                <a:solidFill>
                  <a:srgbClr val="000099"/>
                </a:solidFill>
                <a:latin typeface="Comic Sans MS" pitchFamily="66" charset="0"/>
              </a:rPr>
              <a:t>denir. </a:t>
            </a:r>
          </a:p>
          <a:p>
            <a:pPr>
              <a:lnSpc>
                <a:spcPct val="125000"/>
              </a:lnSpc>
              <a:buSzTx/>
              <a:buFont typeface="Wingdings" pitchFamily="2" charset="2"/>
              <a:buChar char="Ø"/>
            </a:pPr>
            <a:r>
              <a:rPr lang="tr-TR" altLang="tr-TR" sz="2800" b="1" dirty="0">
                <a:solidFill>
                  <a:srgbClr val="000099"/>
                </a:solidFill>
                <a:latin typeface="Comic Sans MS" pitchFamily="66" charset="0"/>
                <a:cs typeface="Times New Roman" pitchFamily="18" charset="0"/>
              </a:rPr>
              <a:t>Belli bir dönem ve bir alanla sınırlı olarak öğrenci </a:t>
            </a:r>
            <a:r>
              <a:rPr lang="tr-TR" altLang="tr-TR" sz="2800" b="1" u="sng" dirty="0">
                <a:solidFill>
                  <a:srgbClr val="CC0000"/>
                </a:solidFill>
                <a:latin typeface="Comic Sans MS" pitchFamily="66" charset="0"/>
                <a:cs typeface="Times New Roman" pitchFamily="18" charset="0"/>
              </a:rPr>
              <a:t>gelişiminin</a:t>
            </a:r>
            <a:r>
              <a:rPr lang="tr-TR" altLang="tr-TR" sz="2800" b="1" dirty="0">
                <a:solidFill>
                  <a:srgbClr val="000099"/>
                </a:solidFill>
                <a:latin typeface="Comic Sans MS" pitchFamily="66" charset="0"/>
                <a:cs typeface="Times New Roman" pitchFamily="18" charset="0"/>
              </a:rPr>
              <a:t> değerlendirilmesidir.</a:t>
            </a:r>
          </a:p>
          <a:p>
            <a:pPr>
              <a:lnSpc>
                <a:spcPct val="125000"/>
              </a:lnSpc>
              <a:buSzTx/>
              <a:buFont typeface="Wingdings" pitchFamily="2" charset="2"/>
              <a:buChar char="Ø"/>
            </a:pPr>
            <a:r>
              <a:rPr lang="tr-TR" altLang="tr-TR" sz="2800" b="1" dirty="0">
                <a:solidFill>
                  <a:srgbClr val="000099"/>
                </a:solidFill>
                <a:latin typeface="Comic Sans MS" pitchFamily="66" charset="0"/>
              </a:rPr>
              <a:t>Öğrencilerin </a:t>
            </a:r>
            <a:r>
              <a:rPr lang="tr-TR" altLang="tr-TR" sz="2800" b="1" u="sng" dirty="0">
                <a:solidFill>
                  <a:srgbClr val="CC0000"/>
                </a:solidFill>
                <a:latin typeface="Comic Sans MS" pitchFamily="66" charset="0"/>
              </a:rPr>
              <a:t>neyi bildiklerinin</a:t>
            </a:r>
            <a:r>
              <a:rPr lang="tr-TR" altLang="tr-TR" sz="2800" b="1" dirty="0">
                <a:solidFill>
                  <a:srgbClr val="000099"/>
                </a:solidFill>
                <a:latin typeface="Comic Sans MS" pitchFamily="66" charset="0"/>
              </a:rPr>
              <a:t> araştırılmasıdır.</a:t>
            </a:r>
            <a:endParaRPr lang="tr-TR" altLang="tr-TR" sz="2800" b="1" dirty="0">
              <a:solidFill>
                <a:srgbClr val="000099"/>
              </a:solidFill>
              <a:latin typeface="Comic Sans MS" pitchFamily="66" charset="0"/>
              <a:cs typeface="Times New Roman" pitchFamily="18" charset="0"/>
            </a:endParaRPr>
          </a:p>
          <a:p>
            <a:pPr>
              <a:lnSpc>
                <a:spcPct val="125000"/>
              </a:lnSpc>
              <a:buSzTx/>
              <a:buFont typeface="Wingdings" pitchFamily="2" charset="2"/>
              <a:buChar char="Ø"/>
            </a:pPr>
            <a:r>
              <a:rPr lang="tr-TR" altLang="tr-TR" sz="2800" b="1" dirty="0">
                <a:solidFill>
                  <a:srgbClr val="000099"/>
                </a:solidFill>
                <a:latin typeface="Comic Sans MS" pitchFamily="66" charset="0"/>
                <a:cs typeface="Times New Roman" pitchFamily="18" charset="0"/>
              </a:rPr>
              <a:t>Öğretmen ve akranların da katkısıyla </a:t>
            </a:r>
            <a:r>
              <a:rPr lang="tr-TR" altLang="tr-TR" sz="2800" b="1" u="sng" dirty="0">
                <a:solidFill>
                  <a:srgbClr val="CC0000"/>
                </a:solidFill>
                <a:latin typeface="Comic Sans MS" pitchFamily="66" charset="0"/>
                <a:cs typeface="Times New Roman" pitchFamily="18" charset="0"/>
              </a:rPr>
              <a:t>öğrenci çalışmalarının</a:t>
            </a:r>
            <a:r>
              <a:rPr lang="tr-TR" altLang="tr-TR" sz="2800" b="1" u="sng" dirty="0">
                <a:solidFill>
                  <a:srgbClr val="000099"/>
                </a:solidFill>
                <a:latin typeface="Comic Sans MS" pitchFamily="66" charset="0"/>
                <a:cs typeface="Times New Roman" pitchFamily="18" charset="0"/>
              </a:rPr>
              <a:t> </a:t>
            </a:r>
            <a:r>
              <a:rPr lang="tr-TR" altLang="tr-TR" sz="2800" b="1" dirty="0">
                <a:solidFill>
                  <a:srgbClr val="000099"/>
                </a:solidFill>
                <a:latin typeface="Comic Sans MS" pitchFamily="66" charset="0"/>
                <a:cs typeface="Times New Roman" pitchFamily="18" charset="0"/>
              </a:rPr>
              <a:t> birikimli toplanmasıdır.</a:t>
            </a:r>
          </a:p>
          <a:p>
            <a:pPr>
              <a:lnSpc>
                <a:spcPct val="125000"/>
              </a:lnSpc>
              <a:buSzTx/>
              <a:buFont typeface="Wingdings" pitchFamily="2" charset="2"/>
              <a:buChar char="Ø"/>
            </a:pPr>
            <a:r>
              <a:rPr lang="tr-TR" altLang="tr-TR" sz="2800" b="1" dirty="0">
                <a:solidFill>
                  <a:srgbClr val="000099"/>
                </a:solidFill>
                <a:latin typeface="Comic Sans MS" pitchFamily="66" charset="0"/>
              </a:rPr>
              <a:t>Öğrenme sürecindeki  </a:t>
            </a:r>
            <a:r>
              <a:rPr lang="tr-TR" altLang="tr-TR" sz="2800" b="1" u="sng" dirty="0">
                <a:solidFill>
                  <a:srgbClr val="CC0000"/>
                </a:solidFill>
                <a:latin typeface="Comic Sans MS" pitchFamily="66" charset="0"/>
              </a:rPr>
              <a:t>performansının</a:t>
            </a:r>
            <a:r>
              <a:rPr lang="tr-TR" altLang="tr-TR" sz="2800" b="1" dirty="0">
                <a:solidFill>
                  <a:srgbClr val="000099"/>
                </a:solidFill>
                <a:latin typeface="Comic Sans MS" pitchFamily="66" charset="0"/>
              </a:rPr>
              <a:t> kaydedilmesidir.</a:t>
            </a:r>
          </a:p>
          <a:p>
            <a:endParaRPr lang="tr-TR" sz="2600" b="1" dirty="0">
              <a:solidFill>
                <a:srgbClr val="000099"/>
              </a:solidFill>
              <a:latin typeface="Comic Sans MS" pitchFamily="66" charset="0"/>
            </a:endParaRPr>
          </a:p>
          <a:p>
            <a:endParaRPr lang="tr-TR" sz="2600" b="1" dirty="0">
              <a:solidFill>
                <a:srgbClr val="000099"/>
              </a:solidFill>
              <a:latin typeface="Comic Sans MS" pitchFamily="66" charset="0"/>
            </a:endParaRPr>
          </a:p>
          <a:p>
            <a:endParaRPr lang="tr-TR" sz="2600" b="1" dirty="0">
              <a:solidFill>
                <a:srgbClr val="000099"/>
              </a:solidFill>
              <a:latin typeface="Comic Sans MS" pitchFamily="66" charset="0"/>
            </a:endParaRPr>
          </a:p>
          <a:p>
            <a:pPr marL="109728" indent="0">
              <a:buNone/>
            </a:pPr>
            <a:endParaRPr lang="tr-TR" dirty="0"/>
          </a:p>
        </p:txBody>
      </p:sp>
    </p:spTree>
    <p:extLst>
      <p:ext uri="{BB962C8B-B14F-4D97-AF65-F5344CB8AC3E}">
        <p14:creationId xmlns:p14="http://schemas.microsoft.com/office/powerpoint/2010/main" val="32438629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412776"/>
            <a:ext cx="8229600" cy="4525963"/>
          </a:xfrm>
        </p:spPr>
        <p:txBody>
          <a:bodyPr>
            <a:normAutofit lnSpcReduction="10000"/>
          </a:bodyPr>
          <a:lstStyle/>
          <a:p>
            <a:pPr>
              <a:lnSpc>
                <a:spcPct val="125000"/>
              </a:lnSpc>
              <a:buSzTx/>
              <a:buFont typeface="Wingdings" pitchFamily="2" charset="2"/>
              <a:buChar char="Ø"/>
            </a:pPr>
            <a:r>
              <a:rPr lang="tr-TR" sz="2600" b="1" dirty="0" err="1">
                <a:solidFill>
                  <a:srgbClr val="000099"/>
                </a:solidFill>
                <a:latin typeface="Comic Sans MS" pitchFamily="66" charset="0"/>
              </a:rPr>
              <a:t>Portfolyolar</a:t>
            </a:r>
            <a:r>
              <a:rPr lang="tr-TR" sz="2600" b="1" dirty="0">
                <a:solidFill>
                  <a:srgbClr val="000099"/>
                </a:solidFill>
                <a:latin typeface="Comic Sans MS" pitchFamily="66" charset="0"/>
              </a:rPr>
              <a:t> gelişigüzel seçilmiş ilgisiz çalışmalar değildir.</a:t>
            </a:r>
          </a:p>
          <a:p>
            <a:pPr marL="109728" indent="0">
              <a:lnSpc>
                <a:spcPct val="125000"/>
              </a:lnSpc>
              <a:buSzTx/>
              <a:buNone/>
            </a:pPr>
            <a:endParaRPr lang="tr-TR" sz="2600" b="1" dirty="0">
              <a:solidFill>
                <a:srgbClr val="000099"/>
              </a:solidFill>
              <a:latin typeface="Comic Sans MS" pitchFamily="66" charset="0"/>
            </a:endParaRPr>
          </a:p>
          <a:p>
            <a:pPr>
              <a:lnSpc>
                <a:spcPct val="125000"/>
              </a:lnSpc>
              <a:buSzTx/>
              <a:buFont typeface="Wingdings" pitchFamily="2" charset="2"/>
              <a:buChar char="Ø"/>
            </a:pPr>
            <a:r>
              <a:rPr lang="tr-TR" sz="2600" b="1" dirty="0">
                <a:solidFill>
                  <a:srgbClr val="000099"/>
                </a:solidFill>
                <a:latin typeface="Comic Sans MS" pitchFamily="66" charset="0"/>
              </a:rPr>
              <a:t>İçerisinde hangi çalışmaların olacağı belirli bir amaca hizmet edecek biçimde seçilmelidir.</a:t>
            </a:r>
          </a:p>
          <a:p>
            <a:pPr>
              <a:lnSpc>
                <a:spcPct val="125000"/>
              </a:lnSpc>
              <a:buSzTx/>
              <a:buFont typeface="Wingdings" pitchFamily="2" charset="2"/>
              <a:buChar char="Ø"/>
            </a:pPr>
            <a:endParaRPr lang="tr-TR" sz="2600" b="1" dirty="0">
              <a:solidFill>
                <a:srgbClr val="000099"/>
              </a:solidFill>
              <a:latin typeface="Comic Sans MS" pitchFamily="66" charset="0"/>
            </a:endParaRPr>
          </a:p>
          <a:p>
            <a:pPr>
              <a:lnSpc>
                <a:spcPct val="125000"/>
              </a:lnSpc>
              <a:buSzTx/>
              <a:buFont typeface="Wingdings" pitchFamily="2" charset="2"/>
              <a:buChar char="Ø"/>
            </a:pPr>
            <a:r>
              <a:rPr lang="tr-TR" sz="2600" b="1" dirty="0">
                <a:solidFill>
                  <a:srgbClr val="000099"/>
                </a:solidFill>
                <a:latin typeface="Comic Sans MS" pitchFamily="66" charset="0"/>
              </a:rPr>
              <a:t>İçeriği öğrenme hedeflerine yönelik olmalı ve öğretmenin öğrenci öğrenmeleri ile ilgili karar vermesine yardımcı olacak bilgi sağlamalıdır.</a:t>
            </a:r>
          </a:p>
          <a:p>
            <a:pPr marL="0" indent="0">
              <a:buNone/>
            </a:pPr>
            <a:endParaRPr lang="tr-TR" dirty="0"/>
          </a:p>
          <a:p>
            <a:endParaRPr lang="tr-TR" dirty="0"/>
          </a:p>
        </p:txBody>
      </p:sp>
    </p:spTree>
    <p:extLst>
      <p:ext uri="{BB962C8B-B14F-4D97-AF65-F5344CB8AC3E}">
        <p14:creationId xmlns:p14="http://schemas.microsoft.com/office/powerpoint/2010/main" val="9331596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Rectangle 2"/>
          <p:cNvSpPr>
            <a:spLocks noGrp="1" noChangeArrowheads="1"/>
          </p:cNvSpPr>
          <p:nvPr>
            <p:ph type="title"/>
          </p:nvPr>
        </p:nvSpPr>
        <p:spPr>
          <a:xfrm>
            <a:off x="539750" y="692150"/>
            <a:ext cx="7543800" cy="941388"/>
          </a:xfrm>
        </p:spPr>
        <p:txBody>
          <a:bodyPr/>
          <a:lstStyle/>
          <a:p>
            <a:pPr eaLnBrk="1" hangingPunct="1"/>
            <a:r>
              <a:rPr lang="tr-TR" altLang="tr-TR" sz="3200" dirty="0" err="1">
                <a:solidFill>
                  <a:srgbClr val="000099"/>
                </a:solidFill>
                <a:latin typeface="Comic Sans MS" pitchFamily="66" charset="0"/>
              </a:rPr>
              <a:t>Portfolyo</a:t>
            </a:r>
            <a:r>
              <a:rPr lang="tr-TR" altLang="tr-TR" sz="3200" dirty="0">
                <a:solidFill>
                  <a:srgbClr val="000099"/>
                </a:solidFill>
                <a:latin typeface="Comic Sans MS" pitchFamily="66" charset="0"/>
              </a:rPr>
              <a:t> nelerden oluşur?</a:t>
            </a:r>
          </a:p>
        </p:txBody>
      </p:sp>
      <p:sp>
        <p:nvSpPr>
          <p:cNvPr id="67590" name="Rectangle 3"/>
          <p:cNvSpPr>
            <a:spLocks noGrp="1" noChangeArrowheads="1"/>
          </p:cNvSpPr>
          <p:nvPr>
            <p:ph type="body" idx="1"/>
          </p:nvPr>
        </p:nvSpPr>
        <p:spPr>
          <a:xfrm>
            <a:off x="611188" y="2133600"/>
            <a:ext cx="7632700" cy="3455988"/>
          </a:xfrm>
        </p:spPr>
        <p:txBody>
          <a:bodyPr/>
          <a:lstStyle/>
          <a:p>
            <a:pPr marL="571500" indent="-571500" eaLnBrk="1" hangingPunct="1">
              <a:lnSpc>
                <a:spcPct val="110000"/>
              </a:lnSpc>
              <a:buFont typeface="Wingdings" pitchFamily="2" charset="2"/>
              <a:buNone/>
            </a:pPr>
            <a:r>
              <a:rPr lang="tr-TR" altLang="tr-TR" sz="2400" b="1" dirty="0">
                <a:solidFill>
                  <a:srgbClr val="000099"/>
                </a:solidFill>
                <a:latin typeface="Comic Sans MS" pitchFamily="66" charset="0"/>
              </a:rPr>
              <a:t>1.  </a:t>
            </a:r>
            <a:r>
              <a:rPr lang="tr-TR" altLang="tr-TR" sz="2800" b="1" dirty="0">
                <a:solidFill>
                  <a:srgbClr val="C00000"/>
                </a:solidFill>
                <a:latin typeface="Comic Sans MS" pitchFamily="66" charset="0"/>
              </a:rPr>
              <a:t>Ön Bölüm:</a:t>
            </a:r>
            <a:r>
              <a:rPr lang="tr-TR" altLang="tr-TR" sz="2400" b="1" dirty="0">
                <a:solidFill>
                  <a:srgbClr val="C00000"/>
                </a:solidFill>
                <a:latin typeface="Comic Sans MS" pitchFamily="66" charset="0"/>
              </a:rPr>
              <a:t> </a:t>
            </a:r>
            <a:r>
              <a:rPr lang="tr-TR" altLang="tr-TR" sz="2400" b="1" dirty="0">
                <a:solidFill>
                  <a:srgbClr val="000099"/>
                </a:solidFill>
                <a:latin typeface="Comic Sans MS" pitchFamily="66" charset="0"/>
              </a:rPr>
              <a:t>Kapak, öğrenci tanıtım sayfası, öz-seçim formu, içindekiler sayfası bulunur.</a:t>
            </a:r>
          </a:p>
          <a:p>
            <a:pPr marL="571500" indent="-571500" eaLnBrk="1" hangingPunct="1">
              <a:lnSpc>
                <a:spcPct val="110000"/>
              </a:lnSpc>
              <a:buFont typeface="Wingdings" pitchFamily="2" charset="2"/>
              <a:buNone/>
            </a:pPr>
            <a:r>
              <a:rPr lang="tr-TR" altLang="tr-TR" sz="2400" b="1" dirty="0">
                <a:solidFill>
                  <a:srgbClr val="000099"/>
                </a:solidFill>
                <a:latin typeface="Comic Sans MS" pitchFamily="66" charset="0"/>
              </a:rPr>
              <a:t>2.  </a:t>
            </a:r>
            <a:r>
              <a:rPr lang="tr-TR" altLang="tr-TR" sz="2800" b="1" dirty="0">
                <a:solidFill>
                  <a:srgbClr val="C00000"/>
                </a:solidFill>
                <a:latin typeface="Comic Sans MS" pitchFamily="66" charset="0"/>
              </a:rPr>
              <a:t>Ana Bölüm:</a:t>
            </a:r>
            <a:r>
              <a:rPr lang="tr-TR" altLang="tr-TR" sz="2400" b="1" dirty="0">
                <a:solidFill>
                  <a:srgbClr val="C00000"/>
                </a:solidFill>
                <a:latin typeface="Comic Sans MS" pitchFamily="66" charset="0"/>
              </a:rPr>
              <a:t> </a:t>
            </a:r>
            <a:r>
              <a:rPr lang="tr-TR" altLang="tr-TR" sz="2400" b="1" dirty="0">
                <a:solidFill>
                  <a:srgbClr val="000099"/>
                </a:solidFill>
                <a:latin typeface="Comic Sans MS" pitchFamily="66" charset="0"/>
              </a:rPr>
              <a:t>Puanlama amaçlı  ve puanlama amaçlı olmayan çalışmalar yer alır. </a:t>
            </a:r>
          </a:p>
          <a:p>
            <a:pPr marL="571500" indent="-571500" eaLnBrk="1" hangingPunct="1">
              <a:lnSpc>
                <a:spcPct val="110000"/>
              </a:lnSpc>
              <a:buFont typeface="Wingdings" pitchFamily="2" charset="2"/>
              <a:buNone/>
            </a:pPr>
            <a:r>
              <a:rPr lang="tr-TR" altLang="tr-TR" sz="2400" b="1" dirty="0">
                <a:solidFill>
                  <a:srgbClr val="000099"/>
                </a:solidFill>
                <a:latin typeface="Comic Sans MS" pitchFamily="66" charset="0"/>
              </a:rPr>
              <a:t>3. </a:t>
            </a:r>
            <a:r>
              <a:rPr lang="tr-TR" altLang="tr-TR" sz="2800" b="1" dirty="0">
                <a:solidFill>
                  <a:srgbClr val="C00000"/>
                </a:solidFill>
                <a:latin typeface="Comic Sans MS" pitchFamily="66" charset="0"/>
              </a:rPr>
              <a:t>Son Bölüm:</a:t>
            </a:r>
            <a:r>
              <a:rPr lang="tr-TR" altLang="tr-TR" sz="2400" b="1" dirty="0">
                <a:solidFill>
                  <a:srgbClr val="C00000"/>
                </a:solidFill>
                <a:latin typeface="Comic Sans MS" pitchFamily="66" charset="0"/>
              </a:rPr>
              <a:t> </a:t>
            </a:r>
            <a:r>
              <a:rPr lang="tr-TR" altLang="tr-TR" sz="2400" b="1" dirty="0">
                <a:solidFill>
                  <a:srgbClr val="000099"/>
                </a:solidFill>
                <a:latin typeface="Comic Sans MS" pitchFamily="66" charset="0"/>
              </a:rPr>
              <a:t>Değerlendirme araçları / formları yer alır. </a:t>
            </a:r>
            <a:r>
              <a:rPr lang="tr-TR" altLang="tr-TR" sz="2400" b="1" dirty="0" err="1">
                <a:solidFill>
                  <a:srgbClr val="000099"/>
                </a:solidFill>
                <a:latin typeface="Comic Sans MS" pitchFamily="66" charset="0"/>
              </a:rPr>
              <a:t>Portfolyonun</a:t>
            </a:r>
            <a:r>
              <a:rPr lang="tr-TR" altLang="tr-TR" sz="2400" b="1" dirty="0">
                <a:solidFill>
                  <a:srgbClr val="000099"/>
                </a:solidFill>
                <a:latin typeface="Comic Sans MS" pitchFamily="66" charset="0"/>
              </a:rPr>
              <a:t> bütününe ilişkin öğrenci gelişimini gösteren değerlendirme</a:t>
            </a:r>
          </a:p>
        </p:txBody>
      </p:sp>
    </p:spTree>
    <p:extLst>
      <p:ext uri="{BB962C8B-B14F-4D97-AF65-F5344CB8AC3E}">
        <p14:creationId xmlns:p14="http://schemas.microsoft.com/office/powerpoint/2010/main" val="34221232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err="1">
                <a:solidFill>
                  <a:srgbClr val="000099"/>
                </a:solidFill>
                <a:latin typeface="Comic Sans MS" pitchFamily="66" charset="0"/>
              </a:rPr>
              <a:t>Portfolyolara</a:t>
            </a:r>
            <a:r>
              <a:rPr lang="tr-TR" sz="3200" dirty="0">
                <a:solidFill>
                  <a:srgbClr val="000099"/>
                </a:solidFill>
                <a:latin typeface="Comic Sans MS" pitchFamily="66" charset="0"/>
              </a:rPr>
              <a:t> Neler Konabilir? </a:t>
            </a:r>
          </a:p>
        </p:txBody>
      </p:sp>
      <p:sp>
        <p:nvSpPr>
          <p:cNvPr id="3" name="İçerik Yer Tutucusu 2"/>
          <p:cNvSpPr>
            <a:spLocks noGrp="1"/>
          </p:cNvSpPr>
          <p:nvPr>
            <p:ph idx="1"/>
          </p:nvPr>
        </p:nvSpPr>
        <p:spPr/>
        <p:txBody>
          <a:bodyPr>
            <a:noAutofit/>
          </a:bodyPr>
          <a:lstStyle/>
          <a:p>
            <a:r>
              <a:rPr lang="tr-TR" sz="2600" b="1" dirty="0">
                <a:solidFill>
                  <a:srgbClr val="C00000"/>
                </a:solidFill>
                <a:latin typeface="Comic Sans MS" pitchFamily="66" charset="0"/>
              </a:rPr>
              <a:t>Medya: </a:t>
            </a:r>
            <a:r>
              <a:rPr lang="tr-TR" sz="2600" b="1" dirty="0">
                <a:solidFill>
                  <a:srgbClr val="000099"/>
                </a:solidFill>
                <a:latin typeface="Comic Sans MS" pitchFamily="66" charset="0"/>
              </a:rPr>
              <a:t>video, ses kaseti, fotoğraf, bilgisayar programı vb.</a:t>
            </a:r>
          </a:p>
          <a:p>
            <a:r>
              <a:rPr lang="tr-TR" sz="2600" b="1" dirty="0">
                <a:solidFill>
                  <a:srgbClr val="C00000"/>
                </a:solidFill>
                <a:latin typeface="Comic Sans MS" pitchFamily="66" charset="0"/>
              </a:rPr>
              <a:t>Düşünce: </a:t>
            </a:r>
            <a:r>
              <a:rPr lang="tr-TR" sz="2600" b="1" dirty="0">
                <a:solidFill>
                  <a:srgbClr val="000099"/>
                </a:solidFill>
                <a:latin typeface="Comic Sans MS" pitchFamily="66" charset="0"/>
              </a:rPr>
              <a:t>planlar, hedef açıklamaları, yansıtma yazıları, günlük kayıtları </a:t>
            </a:r>
          </a:p>
          <a:p>
            <a:r>
              <a:rPr lang="tr-TR" sz="2600" b="1" dirty="0">
                <a:solidFill>
                  <a:srgbClr val="C00000"/>
                </a:solidFill>
                <a:latin typeface="Comic Sans MS" pitchFamily="66" charset="0"/>
              </a:rPr>
              <a:t>Bireysel çalışmalar: </a:t>
            </a:r>
            <a:r>
              <a:rPr lang="tr-TR" sz="2600" b="1" dirty="0">
                <a:solidFill>
                  <a:srgbClr val="000099"/>
                </a:solidFill>
                <a:latin typeface="Comic Sans MS" pitchFamily="66" charset="0"/>
              </a:rPr>
              <a:t>testler, laboratuvar raporu, ev ödevleri, makale, şiir, harita, buluş, poster, matematiksel işlemler </a:t>
            </a:r>
          </a:p>
          <a:p>
            <a:r>
              <a:rPr lang="tr-TR" sz="2600" b="1" dirty="0">
                <a:solidFill>
                  <a:srgbClr val="C00000"/>
                </a:solidFill>
                <a:latin typeface="Comic Sans MS" pitchFamily="66" charset="0"/>
              </a:rPr>
              <a:t>Grup çalışması: </a:t>
            </a:r>
            <a:r>
              <a:rPr lang="tr-TR" sz="2600" b="1" dirty="0" err="1">
                <a:solidFill>
                  <a:srgbClr val="000099"/>
                </a:solidFill>
                <a:latin typeface="Comic Sans MS" pitchFamily="66" charset="0"/>
              </a:rPr>
              <a:t>işbirlikli</a:t>
            </a:r>
            <a:r>
              <a:rPr lang="tr-TR" sz="2600" b="1" dirty="0">
                <a:solidFill>
                  <a:srgbClr val="000099"/>
                </a:solidFill>
                <a:latin typeface="Comic Sans MS" pitchFamily="66" charset="0"/>
              </a:rPr>
              <a:t> öğrenme toplantıları, grup performansları, akran değerlendirmeleri </a:t>
            </a:r>
          </a:p>
          <a:p>
            <a:r>
              <a:rPr lang="tr-TR" sz="2600" b="1" dirty="0">
                <a:solidFill>
                  <a:srgbClr val="C00000"/>
                </a:solidFill>
                <a:latin typeface="Comic Sans MS" pitchFamily="66" charset="0"/>
              </a:rPr>
              <a:t>Yapılan işler: </a:t>
            </a:r>
            <a:r>
              <a:rPr lang="tr-TR" sz="2600" b="1" dirty="0">
                <a:solidFill>
                  <a:srgbClr val="000099"/>
                </a:solidFill>
                <a:latin typeface="Comic Sans MS" pitchFamily="66" charset="0"/>
              </a:rPr>
              <a:t>ilk ve son taslaklar, bilimsel projeler, probleme dayalı çalışmalar </a:t>
            </a:r>
          </a:p>
        </p:txBody>
      </p:sp>
    </p:spTree>
    <p:extLst>
      <p:ext uri="{BB962C8B-B14F-4D97-AF65-F5344CB8AC3E}">
        <p14:creationId xmlns:p14="http://schemas.microsoft.com/office/powerpoint/2010/main" val="2733880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7746" name="Rectangle 2"/>
          <p:cNvSpPr>
            <a:spLocks noGrp="1" noChangeArrowheads="1"/>
          </p:cNvSpPr>
          <p:nvPr>
            <p:ph type="title"/>
          </p:nvPr>
        </p:nvSpPr>
        <p:spPr>
          <a:xfrm>
            <a:off x="539750" y="692150"/>
            <a:ext cx="7088188" cy="519113"/>
          </a:xfrm>
        </p:spPr>
        <p:txBody>
          <a:bodyPr>
            <a:normAutofit fontScale="90000"/>
          </a:bodyPr>
          <a:lstStyle/>
          <a:p>
            <a:pPr eaLnBrk="1" hangingPunct="1"/>
            <a:r>
              <a:rPr lang="tr-TR" altLang="tr-TR" sz="3200" dirty="0" err="1">
                <a:solidFill>
                  <a:srgbClr val="000099"/>
                </a:solidFill>
                <a:latin typeface="Comic Sans MS" pitchFamily="66" charset="0"/>
              </a:rPr>
              <a:t>Portfolyo</a:t>
            </a:r>
            <a:r>
              <a:rPr lang="tr-TR" altLang="tr-TR" sz="3200" dirty="0">
                <a:solidFill>
                  <a:srgbClr val="000099"/>
                </a:solidFill>
                <a:latin typeface="Comic Sans MS" pitchFamily="66" charset="0"/>
              </a:rPr>
              <a:t> türleri nedir?</a:t>
            </a:r>
          </a:p>
        </p:txBody>
      </p:sp>
      <p:sp>
        <p:nvSpPr>
          <p:cNvPr id="927747" name="Rectangle 3"/>
          <p:cNvSpPr>
            <a:spLocks noGrp="1" noChangeArrowheads="1"/>
          </p:cNvSpPr>
          <p:nvPr>
            <p:ph type="body" idx="1"/>
          </p:nvPr>
        </p:nvSpPr>
        <p:spPr>
          <a:xfrm>
            <a:off x="611188" y="1484313"/>
            <a:ext cx="7993062" cy="4465637"/>
          </a:xfrm>
        </p:spPr>
        <p:txBody>
          <a:bodyPr>
            <a:normAutofit/>
          </a:bodyPr>
          <a:lstStyle/>
          <a:p>
            <a:pPr algn="just" eaLnBrk="1" hangingPunct="1">
              <a:lnSpc>
                <a:spcPct val="80000"/>
              </a:lnSpc>
            </a:pPr>
            <a:r>
              <a:rPr lang="tr-TR" altLang="tr-TR" sz="2800" b="1" i="1" u="sng" dirty="0">
                <a:solidFill>
                  <a:srgbClr val="CC0000"/>
                </a:solidFill>
                <a:latin typeface="Comic Sans MS" pitchFamily="66" charset="0"/>
                <a:cs typeface="Times New Roman" pitchFamily="18" charset="0"/>
              </a:rPr>
              <a:t>Derleme (Çalışma):</a:t>
            </a:r>
            <a:r>
              <a:rPr lang="tr-TR" altLang="tr-TR" sz="2800" b="1" i="1" dirty="0">
                <a:solidFill>
                  <a:srgbClr val="CC0000"/>
                </a:solidFill>
                <a:latin typeface="Comic Sans MS" pitchFamily="66" charset="0"/>
                <a:cs typeface="Times New Roman" pitchFamily="18" charset="0"/>
              </a:rPr>
              <a:t> </a:t>
            </a:r>
            <a:r>
              <a:rPr lang="tr-TR" altLang="tr-TR" sz="2400" b="1" dirty="0">
                <a:solidFill>
                  <a:srgbClr val="000099"/>
                </a:solidFill>
                <a:latin typeface="Comic Sans MS" pitchFamily="66" charset="0"/>
                <a:ea typeface="Arial Unicode MS" pitchFamily="34" charset="-128"/>
                <a:cs typeface="Arial Unicode MS" pitchFamily="34" charset="-128"/>
              </a:rPr>
              <a:t>Öğrenci çalışmalarının tüm bir araya getirildiği öğrenci gelişim sürecinin en detaylı izlenmesini sağlayan türdür. Puan verme amacı yoktur. Amaç geribildirim.</a:t>
            </a:r>
          </a:p>
          <a:p>
            <a:pPr algn="just" eaLnBrk="1" hangingPunct="1">
              <a:lnSpc>
                <a:spcPct val="80000"/>
              </a:lnSpc>
              <a:buFont typeface="Wingdings" pitchFamily="2" charset="2"/>
              <a:buNone/>
            </a:pPr>
            <a:endParaRPr lang="tr-TR" altLang="tr-TR" sz="2400" b="1" dirty="0">
              <a:solidFill>
                <a:srgbClr val="000099"/>
              </a:solidFill>
              <a:latin typeface="Comic Sans MS" pitchFamily="66" charset="0"/>
              <a:ea typeface="Arial Unicode MS" pitchFamily="34" charset="-128"/>
              <a:cs typeface="Arial Unicode MS" pitchFamily="34" charset="-128"/>
            </a:endParaRPr>
          </a:p>
          <a:p>
            <a:pPr eaLnBrk="1" hangingPunct="1">
              <a:lnSpc>
                <a:spcPct val="80000"/>
              </a:lnSpc>
            </a:pPr>
            <a:r>
              <a:rPr lang="tr-TR" altLang="tr-TR" sz="2800" b="1" i="1" u="sng" dirty="0">
                <a:solidFill>
                  <a:srgbClr val="CC0000"/>
                </a:solidFill>
                <a:latin typeface="Comic Sans MS" pitchFamily="66" charset="0"/>
                <a:cs typeface="Times New Roman" pitchFamily="18" charset="0"/>
              </a:rPr>
              <a:t>Vitrin (Sergileme):</a:t>
            </a:r>
            <a:r>
              <a:rPr lang="tr-TR" altLang="tr-TR" sz="2400" b="1" i="1" dirty="0">
                <a:solidFill>
                  <a:srgbClr val="000099"/>
                </a:solidFill>
                <a:latin typeface="Comic Sans MS" pitchFamily="66" charset="0"/>
                <a:cs typeface="Times New Roman" pitchFamily="18" charset="0"/>
              </a:rPr>
              <a:t> </a:t>
            </a:r>
            <a:r>
              <a:rPr lang="tr-TR" altLang="tr-TR" sz="2400" b="1" dirty="0">
                <a:solidFill>
                  <a:srgbClr val="000099"/>
                </a:solidFill>
                <a:latin typeface="Comic Sans MS" pitchFamily="66" charset="0"/>
                <a:cs typeface="Times New Roman" pitchFamily="18" charset="0"/>
              </a:rPr>
              <a:t>Öğrencilerin en iyi olarak nitelediği çalışmaların yer aldığı dosyadır. Amaç geribildirim</a:t>
            </a:r>
            <a:br>
              <a:rPr lang="tr-TR" altLang="tr-TR" sz="2400" b="1" dirty="0">
                <a:solidFill>
                  <a:srgbClr val="000099"/>
                </a:solidFill>
                <a:latin typeface="Comic Sans MS" pitchFamily="66" charset="0"/>
              </a:rPr>
            </a:br>
            <a:endParaRPr lang="tr-TR" altLang="tr-TR" sz="2400" b="1" dirty="0">
              <a:solidFill>
                <a:srgbClr val="000099"/>
              </a:solidFill>
              <a:latin typeface="Comic Sans MS" pitchFamily="66" charset="0"/>
            </a:endParaRPr>
          </a:p>
          <a:p>
            <a:pPr algn="just" eaLnBrk="1" hangingPunct="1">
              <a:lnSpc>
                <a:spcPct val="80000"/>
              </a:lnSpc>
            </a:pPr>
            <a:r>
              <a:rPr lang="tr-TR" altLang="tr-TR" sz="2800" b="1" i="1" u="sng" dirty="0">
                <a:solidFill>
                  <a:srgbClr val="CC0000"/>
                </a:solidFill>
                <a:latin typeface="Comic Sans MS" pitchFamily="66" charset="0"/>
                <a:cs typeface="Times New Roman" pitchFamily="18" charset="0"/>
              </a:rPr>
              <a:t>Değerlendirme:</a:t>
            </a:r>
            <a:r>
              <a:rPr lang="tr-TR" altLang="tr-TR" sz="2800" b="1" i="1" dirty="0">
                <a:solidFill>
                  <a:srgbClr val="CC0000"/>
                </a:solidFill>
                <a:latin typeface="Comic Sans MS" pitchFamily="66" charset="0"/>
                <a:cs typeface="Times New Roman" pitchFamily="18" charset="0"/>
              </a:rPr>
              <a:t> </a:t>
            </a:r>
            <a:r>
              <a:rPr lang="tr-TR" altLang="tr-TR" sz="2400" b="1" dirty="0">
                <a:solidFill>
                  <a:srgbClr val="000099"/>
                </a:solidFill>
                <a:latin typeface="Comic Sans MS" pitchFamily="66" charset="0"/>
                <a:ea typeface="Arial Unicode MS" pitchFamily="34" charset="-128"/>
                <a:cs typeface="Arial Unicode MS" pitchFamily="34" charset="-128"/>
              </a:rPr>
              <a:t>Tüm etkinlikler puanlan</a:t>
            </a:r>
            <a:r>
              <a:rPr lang="tr-TR" altLang="tr-TR" sz="2400" b="1" dirty="0">
                <a:solidFill>
                  <a:srgbClr val="000099"/>
                </a:solidFill>
                <a:latin typeface="Comic Sans MS" pitchFamily="66" charset="0"/>
              </a:rPr>
              <a:t>ı</a:t>
            </a:r>
            <a:r>
              <a:rPr lang="tr-TR" altLang="tr-TR" sz="2400" b="1" dirty="0">
                <a:solidFill>
                  <a:srgbClr val="000099"/>
                </a:solidFill>
                <a:latin typeface="Comic Sans MS" pitchFamily="66" charset="0"/>
                <a:ea typeface="Arial Unicode MS" pitchFamily="34" charset="-128"/>
                <a:cs typeface="Arial Unicode MS" pitchFamily="34" charset="-128"/>
              </a:rPr>
              <a:t>r, sıralanır ve de</a:t>
            </a:r>
            <a:r>
              <a:rPr lang="tr-TR" altLang="tr-TR" sz="2400" b="1" dirty="0">
                <a:solidFill>
                  <a:srgbClr val="000099"/>
                </a:solidFill>
                <a:latin typeface="Comic Sans MS" pitchFamily="66" charset="0"/>
              </a:rPr>
              <a:t>ğ</a:t>
            </a:r>
            <a:r>
              <a:rPr lang="tr-TR" altLang="tr-TR" sz="2400" b="1" dirty="0">
                <a:solidFill>
                  <a:srgbClr val="000099"/>
                </a:solidFill>
                <a:latin typeface="Comic Sans MS" pitchFamily="66" charset="0"/>
                <a:ea typeface="Arial Unicode MS" pitchFamily="34" charset="-128"/>
                <a:cs typeface="Arial Unicode MS" pitchFamily="34" charset="-128"/>
              </a:rPr>
              <a:t>erlendirilir. Öğrencilere puan verilir. Ö</a:t>
            </a:r>
            <a:r>
              <a:rPr lang="tr-TR" altLang="tr-TR" sz="2400" b="1" dirty="0">
                <a:solidFill>
                  <a:srgbClr val="000099"/>
                </a:solidFill>
                <a:latin typeface="Comic Sans MS" pitchFamily="66" charset="0"/>
              </a:rPr>
              <a:t>ğ</a:t>
            </a:r>
            <a:r>
              <a:rPr lang="tr-TR" altLang="tr-TR" sz="2400" b="1" dirty="0">
                <a:solidFill>
                  <a:srgbClr val="000099"/>
                </a:solidFill>
                <a:latin typeface="Comic Sans MS" pitchFamily="66" charset="0"/>
                <a:ea typeface="Arial Unicode MS" pitchFamily="34" charset="-128"/>
                <a:cs typeface="Arial Unicode MS" pitchFamily="34" charset="-128"/>
              </a:rPr>
              <a:t>retmen her ö</a:t>
            </a:r>
            <a:r>
              <a:rPr lang="tr-TR" altLang="tr-TR" sz="2400" b="1" dirty="0">
                <a:solidFill>
                  <a:srgbClr val="000099"/>
                </a:solidFill>
                <a:latin typeface="Comic Sans MS" pitchFamily="66" charset="0"/>
              </a:rPr>
              <a:t>ğ</a:t>
            </a:r>
            <a:r>
              <a:rPr lang="tr-TR" altLang="tr-TR" sz="2400" b="1" dirty="0">
                <a:solidFill>
                  <a:srgbClr val="000099"/>
                </a:solidFill>
                <a:latin typeface="Comic Sans MS" pitchFamily="66" charset="0"/>
                <a:ea typeface="Arial Unicode MS" pitchFamily="34" charset="-128"/>
                <a:cs typeface="Arial Unicode MS" pitchFamily="34" charset="-128"/>
              </a:rPr>
              <a:t>rencinin ki</a:t>
            </a:r>
            <a:r>
              <a:rPr lang="tr-TR" altLang="tr-TR" sz="2400" b="1" dirty="0">
                <a:solidFill>
                  <a:srgbClr val="000099"/>
                </a:solidFill>
                <a:latin typeface="Comic Sans MS" pitchFamily="66" charset="0"/>
              </a:rPr>
              <a:t>ş</a:t>
            </a:r>
            <a:r>
              <a:rPr lang="tr-TR" altLang="tr-TR" sz="2400" b="1" dirty="0">
                <a:solidFill>
                  <a:srgbClr val="000099"/>
                </a:solidFill>
                <a:latin typeface="Comic Sans MS" pitchFamily="66" charset="0"/>
                <a:ea typeface="Arial Unicode MS" pitchFamily="34" charset="-128"/>
                <a:cs typeface="Arial Unicode MS" pitchFamily="34" charset="-128"/>
              </a:rPr>
              <a:t>isel dosyasını bir de</a:t>
            </a:r>
            <a:r>
              <a:rPr lang="tr-TR" altLang="tr-TR" sz="2400" b="1" dirty="0">
                <a:solidFill>
                  <a:srgbClr val="000099"/>
                </a:solidFill>
                <a:latin typeface="Comic Sans MS" pitchFamily="66" charset="0"/>
              </a:rPr>
              <a:t>ğ</a:t>
            </a:r>
            <a:r>
              <a:rPr lang="tr-TR" altLang="tr-TR" sz="2400" b="1" dirty="0">
                <a:solidFill>
                  <a:srgbClr val="000099"/>
                </a:solidFill>
                <a:latin typeface="Comic Sans MS" pitchFamily="66" charset="0"/>
                <a:ea typeface="Arial Unicode MS" pitchFamily="34" charset="-128"/>
                <a:cs typeface="Arial Unicode MS" pitchFamily="34" charset="-128"/>
              </a:rPr>
              <a:t>erlendirme ürünü olarak saklar.</a:t>
            </a:r>
            <a:r>
              <a:rPr lang="tr-TR" altLang="tr-TR" sz="2000" b="1" dirty="0">
                <a:solidFill>
                  <a:srgbClr val="000099"/>
                </a:solidFill>
                <a:latin typeface="Comic Sans MS" pitchFamily="66" charset="0"/>
                <a:ea typeface="Arial Unicode MS" pitchFamily="34" charset="-128"/>
                <a:cs typeface="Arial Unicode MS" pitchFamily="34" charset="-128"/>
              </a:rPr>
              <a:t> </a:t>
            </a:r>
          </a:p>
        </p:txBody>
      </p:sp>
    </p:spTree>
    <p:extLst>
      <p:ext uri="{BB962C8B-B14F-4D97-AF65-F5344CB8AC3E}">
        <p14:creationId xmlns:p14="http://schemas.microsoft.com/office/powerpoint/2010/main" val="216627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27746"/>
                                        </p:tgtEl>
                                        <p:attrNameLst>
                                          <p:attrName>style.visibility</p:attrName>
                                        </p:attrNameLst>
                                      </p:cBhvr>
                                      <p:to>
                                        <p:strVal val="visible"/>
                                      </p:to>
                                    </p:set>
                                    <p:animEffect transition="in" filter="randombar(horizontal)">
                                      <p:cBhvr>
                                        <p:cTn id="7" dur="500"/>
                                        <p:tgtEl>
                                          <p:spTgt spid="9277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27747">
                                            <p:txEl>
                                              <p:pRg st="0" end="0"/>
                                            </p:txEl>
                                          </p:spTgt>
                                        </p:tgtEl>
                                        <p:attrNameLst>
                                          <p:attrName>style.visibility</p:attrName>
                                        </p:attrNameLst>
                                      </p:cBhvr>
                                      <p:to>
                                        <p:strVal val="visible"/>
                                      </p:to>
                                    </p:set>
                                    <p:animEffect transition="in" filter="randombar(horizontal)">
                                      <p:cBhvr>
                                        <p:cTn id="12" dur="500"/>
                                        <p:tgtEl>
                                          <p:spTgt spid="9277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27747">
                                            <p:txEl>
                                              <p:pRg st="2" end="2"/>
                                            </p:txEl>
                                          </p:spTgt>
                                        </p:tgtEl>
                                        <p:attrNameLst>
                                          <p:attrName>style.visibility</p:attrName>
                                        </p:attrNameLst>
                                      </p:cBhvr>
                                      <p:to>
                                        <p:strVal val="visible"/>
                                      </p:to>
                                    </p:set>
                                    <p:animEffect transition="in" filter="randombar(horizontal)">
                                      <p:cBhvr>
                                        <p:cTn id="17" dur="500"/>
                                        <p:tgtEl>
                                          <p:spTgt spid="9277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27747">
                                            <p:txEl>
                                              <p:pRg st="3" end="3"/>
                                            </p:txEl>
                                          </p:spTgt>
                                        </p:tgtEl>
                                        <p:attrNameLst>
                                          <p:attrName>style.visibility</p:attrName>
                                        </p:attrNameLst>
                                      </p:cBhvr>
                                      <p:to>
                                        <p:strVal val="visible"/>
                                      </p:to>
                                    </p:set>
                                    <p:animEffect transition="in" filter="randombar(horizontal)">
                                      <p:cBhvr>
                                        <p:cTn id="22" dur="500"/>
                                        <p:tgtEl>
                                          <p:spTgt spid="9277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746" grpId="0" autoUpdateAnimBg="0"/>
      <p:bldP spid="927747"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a:solidFill>
                  <a:srgbClr val="C00000"/>
                </a:solidFill>
                <a:latin typeface="Comic Sans MS" pitchFamily="66" charset="0"/>
              </a:rPr>
              <a:t>Üstün ve Sınırlı Yönler</a:t>
            </a:r>
            <a:r>
              <a:rPr lang="tr-TR" sz="3200" dirty="0">
                <a:solidFill>
                  <a:srgbClr val="C00000"/>
                </a:solidFill>
              </a:rPr>
              <a:t> </a:t>
            </a:r>
          </a:p>
        </p:txBody>
      </p:sp>
      <p:sp>
        <p:nvSpPr>
          <p:cNvPr id="3" name="İçerik Yer Tutucusu 2"/>
          <p:cNvSpPr>
            <a:spLocks noGrp="1"/>
          </p:cNvSpPr>
          <p:nvPr>
            <p:ph idx="1"/>
          </p:nvPr>
        </p:nvSpPr>
        <p:spPr/>
        <p:txBody>
          <a:bodyPr>
            <a:normAutofit lnSpcReduction="10000"/>
          </a:bodyPr>
          <a:lstStyle/>
          <a:p>
            <a:pPr marL="109728" indent="0" algn="just">
              <a:lnSpc>
                <a:spcPct val="80000"/>
              </a:lnSpc>
              <a:buNone/>
            </a:pPr>
            <a:r>
              <a:rPr lang="tr-TR" sz="2400" b="1" dirty="0">
                <a:solidFill>
                  <a:srgbClr val="C00000"/>
                </a:solidFill>
                <a:latin typeface="Comic Sans MS" pitchFamily="66" charset="0"/>
                <a:ea typeface="Arial Unicode MS" pitchFamily="34" charset="-128"/>
                <a:cs typeface="Arial Unicode MS" pitchFamily="34" charset="-128"/>
              </a:rPr>
              <a:t>Üstün Yönler </a:t>
            </a:r>
          </a:p>
          <a:p>
            <a:r>
              <a:rPr lang="tr-TR" sz="2400" b="1" dirty="0">
                <a:solidFill>
                  <a:srgbClr val="000099"/>
                </a:solidFill>
                <a:latin typeface="Comic Sans MS" pitchFamily="66" charset="0"/>
                <a:ea typeface="Arial Unicode MS" pitchFamily="34" charset="-128"/>
                <a:cs typeface="Arial Unicode MS" pitchFamily="34" charset="-128"/>
              </a:rPr>
              <a:t>Öğrencinin süreç içindeki gelişimi izlenebilir. </a:t>
            </a:r>
          </a:p>
          <a:p>
            <a:r>
              <a:rPr lang="tr-TR" sz="2400" b="1" dirty="0">
                <a:solidFill>
                  <a:srgbClr val="000099"/>
                </a:solidFill>
                <a:latin typeface="Comic Sans MS" pitchFamily="66" charset="0"/>
                <a:ea typeface="Arial Unicode MS" pitchFamily="34" charset="-128"/>
                <a:cs typeface="Arial Unicode MS" pitchFamily="34" charset="-128"/>
              </a:rPr>
              <a:t>Öğrenciye kendini değerlendirme fırsatı sunar. </a:t>
            </a:r>
          </a:p>
          <a:p>
            <a:r>
              <a:rPr lang="tr-TR" sz="2400" b="1" dirty="0">
                <a:solidFill>
                  <a:srgbClr val="000099"/>
                </a:solidFill>
                <a:latin typeface="Comic Sans MS" pitchFamily="66" charset="0"/>
                <a:ea typeface="Arial Unicode MS" pitchFamily="34" charset="-128"/>
                <a:cs typeface="Arial Unicode MS" pitchFamily="34" charset="-128"/>
              </a:rPr>
              <a:t>Değerlendirme sürecinde öğrenme de gerçekleşir.</a:t>
            </a:r>
          </a:p>
          <a:p>
            <a:r>
              <a:rPr lang="tr-TR" sz="2400" b="1" dirty="0">
                <a:solidFill>
                  <a:srgbClr val="000099"/>
                </a:solidFill>
                <a:latin typeface="Comic Sans MS" pitchFamily="66" charset="0"/>
                <a:ea typeface="Arial Unicode MS" pitchFamily="34" charset="-128"/>
                <a:cs typeface="Arial Unicode MS" pitchFamily="34" charset="-128"/>
              </a:rPr>
              <a:t>Öğrenciye sorumluluk alma duygusu kazandırır.</a:t>
            </a:r>
          </a:p>
          <a:p>
            <a:r>
              <a:rPr lang="tr-TR" sz="2400" b="1" dirty="0">
                <a:solidFill>
                  <a:srgbClr val="000099"/>
                </a:solidFill>
                <a:latin typeface="Comic Sans MS" pitchFamily="66" charset="0"/>
                <a:ea typeface="Arial Unicode MS" pitchFamily="34" charset="-128"/>
                <a:cs typeface="Arial Unicode MS" pitchFamily="34" charset="-128"/>
              </a:rPr>
              <a:t>Öğrenci bütünsel olarak değerlendirilir.</a:t>
            </a:r>
          </a:p>
          <a:p>
            <a:r>
              <a:rPr lang="tr-TR" sz="2400" b="1" dirty="0">
                <a:solidFill>
                  <a:srgbClr val="000099"/>
                </a:solidFill>
                <a:latin typeface="Comic Sans MS" pitchFamily="66" charset="0"/>
                <a:ea typeface="Arial Unicode MS" pitchFamily="34" charset="-128"/>
                <a:cs typeface="Arial Unicode MS" pitchFamily="34" charset="-128"/>
              </a:rPr>
              <a:t>Her öğrenci kendi gelişim sürecinde değerlendirilir, başka öğrencilerle kıyaslama yapılmaz.</a:t>
            </a:r>
          </a:p>
          <a:p>
            <a:r>
              <a:rPr lang="tr-TR" sz="2400" b="1" dirty="0">
                <a:solidFill>
                  <a:srgbClr val="000099"/>
                </a:solidFill>
                <a:latin typeface="Comic Sans MS" pitchFamily="66" charset="0"/>
                <a:ea typeface="Arial Unicode MS" pitchFamily="34" charset="-128"/>
                <a:cs typeface="Arial Unicode MS" pitchFamily="34" charset="-128"/>
              </a:rPr>
              <a:t>Öğretmene öğrenci ve velilerle toplantı konferans yapmada yardım sağlar</a:t>
            </a:r>
          </a:p>
          <a:p>
            <a:r>
              <a:rPr lang="da-DK" sz="2400" b="1" dirty="0">
                <a:solidFill>
                  <a:srgbClr val="000099"/>
                </a:solidFill>
                <a:latin typeface="Comic Sans MS" pitchFamily="66" charset="0"/>
                <a:ea typeface="Arial Unicode MS" pitchFamily="34" charset="-128"/>
                <a:cs typeface="Arial Unicode MS" pitchFamily="34" charset="-128"/>
              </a:rPr>
              <a:t>Öğrenmede ürünün ve sürecin her ikisine de odaklanmayı sağlar </a:t>
            </a:r>
            <a:r>
              <a:rPr lang="tr-TR" sz="2400" b="1" dirty="0">
                <a:solidFill>
                  <a:srgbClr val="000099"/>
                </a:solidFill>
                <a:latin typeface="Comic Sans MS" pitchFamily="66" charset="0"/>
                <a:ea typeface="Arial Unicode MS" pitchFamily="34" charset="-128"/>
                <a:cs typeface="Arial Unicode MS" pitchFamily="34" charset="-128"/>
              </a:rPr>
              <a:t> </a:t>
            </a:r>
          </a:p>
          <a:p>
            <a:pPr marL="0" indent="0">
              <a:buNone/>
            </a:pPr>
            <a:endParaRPr lang="tr-TR" dirty="0"/>
          </a:p>
        </p:txBody>
      </p:sp>
    </p:spTree>
    <p:extLst>
      <p:ext uri="{BB962C8B-B14F-4D97-AF65-F5344CB8AC3E}">
        <p14:creationId xmlns:p14="http://schemas.microsoft.com/office/powerpoint/2010/main" val="13675606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620688"/>
            <a:ext cx="8229600" cy="5256584"/>
          </a:xfrm>
        </p:spPr>
        <p:txBody>
          <a:bodyPr>
            <a:normAutofit/>
          </a:bodyPr>
          <a:lstStyle/>
          <a:p>
            <a:pPr marL="109728" indent="0" algn="just">
              <a:lnSpc>
                <a:spcPct val="80000"/>
              </a:lnSpc>
              <a:buNone/>
            </a:pPr>
            <a:r>
              <a:rPr lang="tr-TR" sz="2400" b="1" dirty="0">
                <a:solidFill>
                  <a:srgbClr val="C00000"/>
                </a:solidFill>
                <a:latin typeface="Comic Sans MS" pitchFamily="66" charset="0"/>
                <a:ea typeface="Arial Unicode MS" pitchFamily="34" charset="-128"/>
                <a:cs typeface="Arial Unicode MS" pitchFamily="34" charset="-128"/>
              </a:rPr>
              <a:t>Sınırlı Yönler </a:t>
            </a:r>
          </a:p>
          <a:p>
            <a:pPr marL="0" indent="0">
              <a:buNone/>
            </a:pPr>
            <a:endParaRPr lang="tr-TR" dirty="0"/>
          </a:p>
          <a:p>
            <a:r>
              <a:rPr lang="tr-TR" sz="2400" b="1" dirty="0">
                <a:solidFill>
                  <a:srgbClr val="000099"/>
                </a:solidFill>
                <a:latin typeface="Comic Sans MS" pitchFamily="66" charset="0"/>
                <a:ea typeface="Arial Unicode MS" pitchFamily="34" charset="-128"/>
                <a:cs typeface="Arial Unicode MS" pitchFamily="34" charset="-128"/>
              </a:rPr>
              <a:t>Çalışmaların hazırlığı, seçimi ve değerlendirmesi uzun zaman alır.</a:t>
            </a:r>
          </a:p>
          <a:p>
            <a:r>
              <a:rPr lang="tr-TR" sz="2400" b="1" dirty="0">
                <a:solidFill>
                  <a:srgbClr val="000099"/>
                </a:solidFill>
                <a:latin typeface="Comic Sans MS" pitchFamily="66" charset="0"/>
                <a:ea typeface="Arial Unicode MS" pitchFamily="34" charset="-128"/>
                <a:cs typeface="Arial Unicode MS" pitchFamily="34" charset="-128"/>
              </a:rPr>
              <a:t>Öğrenci dosyalarının saklanması emek ve mekan bakımından güçlük yaratır.</a:t>
            </a:r>
          </a:p>
          <a:p>
            <a:r>
              <a:rPr lang="tr-TR" sz="2400" b="1" dirty="0">
                <a:solidFill>
                  <a:srgbClr val="000099"/>
                </a:solidFill>
                <a:latin typeface="Comic Sans MS" pitchFamily="66" charset="0"/>
                <a:ea typeface="Arial Unicode MS" pitchFamily="34" charset="-128"/>
                <a:cs typeface="Arial Unicode MS" pitchFamily="34" charset="-128"/>
              </a:rPr>
              <a:t>Öğrencilerin yardım alması (Öğrenciye özgülük)</a:t>
            </a:r>
          </a:p>
          <a:p>
            <a:r>
              <a:rPr lang="tr-TR" sz="2400" b="1" dirty="0">
                <a:solidFill>
                  <a:srgbClr val="000099"/>
                </a:solidFill>
                <a:latin typeface="Comic Sans MS" pitchFamily="66" charset="0"/>
                <a:ea typeface="Arial Unicode MS" pitchFamily="34" charset="-128"/>
                <a:cs typeface="Arial Unicode MS" pitchFamily="34" charset="-128"/>
              </a:rPr>
              <a:t>Güvenirlik (Puanlamadaki yanlılık, tutarsızlık)</a:t>
            </a:r>
          </a:p>
          <a:p>
            <a:r>
              <a:rPr lang="tr-TR" sz="2400" b="1" dirty="0">
                <a:solidFill>
                  <a:srgbClr val="000099"/>
                </a:solidFill>
                <a:latin typeface="Comic Sans MS" pitchFamily="66" charset="0"/>
                <a:ea typeface="Arial Unicode MS" pitchFamily="34" charset="-128"/>
                <a:cs typeface="Arial Unicode MS" pitchFamily="34" charset="-128"/>
              </a:rPr>
              <a:t>özellikle kalabalık sınıflarda uygulama ve takibinin zor olacağı düşünülmektedir. </a:t>
            </a:r>
          </a:p>
        </p:txBody>
      </p:sp>
    </p:spTree>
    <p:extLst>
      <p:ext uri="{BB962C8B-B14F-4D97-AF65-F5344CB8AC3E}">
        <p14:creationId xmlns:p14="http://schemas.microsoft.com/office/powerpoint/2010/main" val="18336127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3C54DAF1-A786-4C86-99BB-45E3356551A9}"/>
              </a:ext>
            </a:extLst>
          </p:cNvPr>
          <p:cNvSpPr>
            <a:spLocks noGrp="1"/>
          </p:cNvSpPr>
          <p:nvPr>
            <p:ph type="title"/>
          </p:nvPr>
        </p:nvSpPr>
        <p:spPr>
          <a:xfrm>
            <a:off x="323528" y="692696"/>
            <a:ext cx="8229600" cy="1143000"/>
          </a:xfrm>
        </p:spPr>
        <p:txBody>
          <a:bodyPr/>
          <a:lstStyle/>
          <a:p>
            <a:pPr>
              <a:defRPr/>
            </a:pPr>
            <a:r>
              <a:rPr lang="tr-TR" sz="3600" dirty="0">
                <a:solidFill>
                  <a:srgbClr val="C00000"/>
                </a:solidFill>
              </a:rPr>
              <a:t>KAYNAKLAR</a:t>
            </a:r>
          </a:p>
        </p:txBody>
      </p:sp>
      <p:sp>
        <p:nvSpPr>
          <p:cNvPr id="267267" name="Slayt Numarası Yer Tutucusu 4">
            <a:extLst>
              <a:ext uri="{FF2B5EF4-FFF2-40B4-BE49-F238E27FC236}">
                <a16:creationId xmlns:a16="http://schemas.microsoft.com/office/drawing/2014/main" id="{DB8D4AB3-AE17-46A0-AB2E-246690A6DE7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Tx/>
              <a:buNone/>
            </a:pPr>
            <a:fld id="{CD1113C5-0D05-40D7-AF81-30E8ADD50842}" type="slidenum">
              <a:rPr lang="tr-TR" altLang="tr-TR" sz="1000"/>
              <a:pPr>
                <a:spcBef>
                  <a:spcPct val="0"/>
                </a:spcBef>
                <a:buClrTx/>
                <a:buSzTx/>
                <a:buFontTx/>
                <a:buNone/>
              </a:pPr>
              <a:t>58</a:t>
            </a:fld>
            <a:endParaRPr lang="tr-TR" altLang="tr-TR" sz="1000"/>
          </a:p>
        </p:txBody>
      </p:sp>
      <p:sp>
        <p:nvSpPr>
          <p:cNvPr id="267268" name="İçerik Yer Tutucusu 6">
            <a:extLst>
              <a:ext uri="{FF2B5EF4-FFF2-40B4-BE49-F238E27FC236}">
                <a16:creationId xmlns:a16="http://schemas.microsoft.com/office/drawing/2014/main" id="{9A5337F1-C03B-44DD-870A-4481FBB00978}"/>
              </a:ext>
            </a:extLst>
          </p:cNvPr>
          <p:cNvSpPr>
            <a:spLocks noGrp="1"/>
          </p:cNvSpPr>
          <p:nvPr>
            <p:ph idx="1"/>
          </p:nvPr>
        </p:nvSpPr>
        <p:spPr>
          <a:xfrm>
            <a:off x="468313" y="1844675"/>
            <a:ext cx="8229600" cy="2627313"/>
          </a:xfrm>
        </p:spPr>
        <p:txBody>
          <a:bodyPr>
            <a:spAutoFit/>
          </a:bodyPr>
          <a:lstStyle/>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Atılgan, H., Kan, A. &amp; Doğan, N. (2009).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Eğitimde ölçme ve değerlendirme</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Ankara: Anı Yayıncılık.</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Çıkrıkçı Demirtaşlı, N. (Ed.) (2012).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Eğitimde ölçme ve değerlendirme</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Ankara: Edge Akademi.</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Güler, N. (2011).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Eğitimde ölçme ve değerlendirme. </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Ankara: Pegem Akademi.</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Özçelik, D. A. (2010).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Ölçme ve değerlendirme</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Ankara: Pegem Akademi.</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Tan, Ş. (2011).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Öğretimde ölçme ve değerlendirme: KPSS el kitabı</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Ankara: Pegem Akademi.</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Tekin, H. (1991).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Eğitimde ölçme ve değerlendirme</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Ankara: Yargı Yayınevi.</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a:p>
            <a:pPr marL="449263" indent="-449263" algn="just">
              <a:lnSpc>
                <a:spcPct val="150000"/>
              </a:lnSpc>
            </a:pP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Turgut, M. F. &amp; Baykul, Y. (2012). </a:t>
            </a:r>
            <a:r>
              <a:rPr lang="tr-TR" altLang="tr-TR" sz="1400" i="1">
                <a:solidFill>
                  <a:srgbClr val="222222"/>
                </a:solidFill>
                <a:latin typeface="Times New Roman" panose="02020603050405020304" pitchFamily="18" charset="0"/>
                <a:ea typeface="Calibri" panose="020F0502020204030204" pitchFamily="34" charset="0"/>
                <a:cs typeface="Times New Roman" panose="02020603050405020304" pitchFamily="18" charset="0"/>
              </a:rPr>
              <a:t>Eğitimde ölçme ve değerlendirme</a:t>
            </a:r>
            <a:r>
              <a:rPr lang="tr-TR" altLang="tr-TR" sz="140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Ankara: Pegem Akademi.</a:t>
            </a:r>
            <a:endParaRPr lang="tr-TR" altLang="tr-TR" sz="140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ER_SHAPEINFO" val="&lt;ThreeDShapeInfo&gt;&lt;uuid val=&quot;{67EDA531-6FEC-4F0B-AFFA-3BAF7DA14458}&quot;/&gt;&lt;filename val=&quot;C:\DOCUME~1\Serkan\LOCALS~1\Temp\PR\data\asimages\{67EDA531-6FEC-4F0B-AFFA-3BAF7DA14458}.png&quot;/&gt;&lt;hasEffects val=&quot;0&quot;/&gt;&lt;left val=&quot;108.72&quot;/&gt;&lt;top val=&quot;231.72&quot;/&gt;&lt;width val=&quot;499.2&quot;/&gt;&lt;height val=&quot;223.2&quot;/&gt;&lt;/ThreeDShapeInfo&gt;"/>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ABA881A3-3930-4471-AE46-E71C93BB70DC}&quot;/&gt;&lt;filename val=&quot;C:\DOCUME~1\Serkan\LOCALS~1\Temp\PR\data\asimages\{ABA881A3-3930-4471-AE46-E71C93BB70DC}.png&quot;/&gt;&lt;hasEffects val=&quot;0&quot;/&gt;&lt;left val=&quot;52.56&quot;/&gt;&lt;top val=&quot;211.56&quot;/&gt;&lt;width val=&quot;638.52&quot;/&gt;&lt;height val=&quot;271.08&quot;/&gt;&lt;/ThreeDShapeInfo&gt;"/>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7AC61F0D-F85E-4C32-8B40-E216210EE734}&quot;/&gt;&lt;filename val=&quot;C:\DOCUME~1\Serkan\LOCALS~1\Temp\PR\data\asimages\{7AC61F0D-F85E-4C32-8B40-E216210EE734}.png&quot;/&gt;&lt;hasEffects val=&quot;0&quot;/&gt;&lt;left val=&quot;58.56&quot;/&gt;&lt;top val=&quot;87.72&quot;/&gt;&lt;width val=&quot;621.36&quot;/&gt;&lt;height val=&quot;429.36&quot;/&gt;&lt;/ThreeDShapeInfo&gt;"/>
</p:tagLst>
</file>

<file path=ppt/tags/tag4.xml><?xml version="1.0" encoding="utf-8"?>
<p:tagLst xmlns:a="http://schemas.openxmlformats.org/drawingml/2006/main" xmlns:r="http://schemas.openxmlformats.org/officeDocument/2006/relationships" xmlns:p="http://schemas.openxmlformats.org/presentationml/2006/main">
  <p:tag name="PRESENTER_SHAPEINFO" val="&lt;ThreeDShapeInfo&gt;&lt;uuid val=&quot;{E8E34E11-7DC4-4E11-ADFE-18FA89259B7C}&quot;/&gt;&lt;filename val=&quot;C:\DOCUME~1\Serkan\LOCALS~1\Temp\PR\data\asimages\{E8E34E11-7DC4-4E11-ADFE-18FA89259B7C}.png&quot;/&gt;&lt;hasEffects val=&quot;0&quot;/&gt;&lt;left val=&quot;1.56&quot;/&gt;&lt;top val=&quot;105.72&quot;/&gt;&lt;width val=&quot;722.52&quot;/&gt;&lt;height val=&quot;411.36&quot;/&gt;&lt;/ThreeDShapeInfo&g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353</TotalTime>
  <Words>3239</Words>
  <Application>Microsoft Office PowerPoint</Application>
  <PresentationFormat>Ekran Gösterisi (4:3)</PresentationFormat>
  <Paragraphs>459</Paragraphs>
  <Slides>58</Slides>
  <Notes>17</Notes>
  <HiddenSlides>0</HiddenSlides>
  <MMClips>0</MMClips>
  <ScaleCrop>false</ScaleCrop>
  <HeadingPairs>
    <vt:vector size="8" baseType="variant">
      <vt:variant>
        <vt:lpstr>Kullanılan Yazı Tipleri</vt:lpstr>
      </vt:variant>
      <vt:variant>
        <vt:i4>11</vt:i4>
      </vt:variant>
      <vt:variant>
        <vt:lpstr>Tema</vt:lpstr>
      </vt:variant>
      <vt:variant>
        <vt:i4>2</vt:i4>
      </vt:variant>
      <vt:variant>
        <vt:lpstr>Eklenmiş OLE Hizmet Programları</vt:lpstr>
      </vt:variant>
      <vt:variant>
        <vt:i4>2</vt:i4>
      </vt:variant>
      <vt:variant>
        <vt:lpstr>Slayt Başlıkları</vt:lpstr>
      </vt:variant>
      <vt:variant>
        <vt:i4>58</vt:i4>
      </vt:variant>
    </vt:vector>
  </HeadingPairs>
  <TitlesOfParts>
    <vt:vector size="73" baseType="lpstr">
      <vt:lpstr>Arial</vt:lpstr>
      <vt:lpstr>Calibri</vt:lpstr>
      <vt:lpstr>Calibri Light</vt:lpstr>
      <vt:lpstr>Comic Sans MS</vt:lpstr>
      <vt:lpstr>Gabriola</vt:lpstr>
      <vt:lpstr>Lucida Sans Unicode</vt:lpstr>
      <vt:lpstr>Times New Roman</vt:lpstr>
      <vt:lpstr>Verdana</vt:lpstr>
      <vt:lpstr>Wingdings</vt:lpstr>
      <vt:lpstr>Wingdings 2</vt:lpstr>
      <vt:lpstr>Wingdings 3</vt:lpstr>
      <vt:lpstr>Kalabalık</vt:lpstr>
      <vt:lpstr>Office Teması</vt:lpstr>
      <vt:lpstr>Klip</vt:lpstr>
      <vt:lpstr>Bit Eşlem Resmi</vt:lpstr>
      <vt:lpstr>Eğitimde Kullanılan Ölçme Araç ve Yöntemleri – 2 (Süreç Odaklı-Tamamlayıcı Yöntemler) </vt:lpstr>
      <vt:lpstr>KAYNAKLAR</vt:lpstr>
      <vt:lpstr>PowerPoint Sunusu</vt:lpstr>
      <vt:lpstr>PowerPoint Sunusu</vt:lpstr>
      <vt:lpstr>PowerPoint Sunusu</vt:lpstr>
      <vt:lpstr>PowerPoint Sunusu</vt:lpstr>
      <vt:lpstr>PowerPoint Sunusu</vt:lpstr>
      <vt:lpstr>PowerPoint Sunusu</vt:lpstr>
      <vt:lpstr>PowerPoint Sunusu</vt:lpstr>
      <vt:lpstr>PowerPoint Sunusu</vt:lpstr>
      <vt:lpstr>Okullarda Performans Değerlendirme Yapılabilecek Ortak Alanlar </vt:lpstr>
      <vt:lpstr>PowerPoint Sunusu</vt:lpstr>
      <vt:lpstr>performans görevinin özellikleri</vt:lpstr>
      <vt:lpstr>performans görevinin unsurları</vt:lpstr>
      <vt:lpstr>Örnek 1</vt:lpstr>
      <vt:lpstr>PowerPoint Sunusu</vt:lpstr>
      <vt:lpstr>PowerPoint Sunusu</vt:lpstr>
      <vt:lpstr>PowerPoint Sunusu</vt:lpstr>
      <vt:lpstr>PowerPoint Sunusu</vt:lpstr>
      <vt:lpstr> Örnek 4</vt:lpstr>
      <vt:lpstr>Performans Değerlendirme </vt:lpstr>
      <vt:lpstr>Performans Değerlendirme </vt:lpstr>
      <vt:lpstr>Performans Değerlendirme </vt:lpstr>
      <vt:lpstr>Performans Değerlendirme </vt:lpstr>
      <vt:lpstr>Performans değerlendirmede sorunlar</vt:lpstr>
      <vt:lpstr>Performansın Puanlanmasında Kullanılan Araçlar</vt:lpstr>
      <vt:lpstr>Kontrol Listeleri</vt:lpstr>
      <vt:lpstr>Örnek : Deney tasarlama ve uygulama performans görevi için kontrol listesi </vt:lpstr>
      <vt:lpstr>Dikkat Edilmesi Gerekenler </vt:lpstr>
      <vt:lpstr>Dereceleme Ölçekleri</vt:lpstr>
      <vt:lpstr>Örnek : Sunum yapma performans görevi için dereceleme ölçeği </vt:lpstr>
      <vt:lpstr>Dereceli Puanlama Anahtarı (Rubrik)</vt:lpstr>
      <vt:lpstr>Dereceli puanlama anahtarı türleri</vt:lpstr>
      <vt:lpstr>Bütünsel (Holistik) DPA </vt:lpstr>
      <vt:lpstr>PowerPoint Sunusu</vt:lpstr>
      <vt:lpstr>PowerPoint Sunusu</vt:lpstr>
      <vt:lpstr>Bütünsel DPA Sınırlılıkları</vt:lpstr>
      <vt:lpstr>Analitik DPA </vt:lpstr>
      <vt:lpstr>PowerPoint Sunusu</vt:lpstr>
      <vt:lpstr>PowerPoint Sunusu</vt:lpstr>
      <vt:lpstr>PowerPoint Sunusu</vt:lpstr>
      <vt:lpstr>Analitik ve Bütünsel DPA Karşılaştırması </vt:lpstr>
      <vt:lpstr>Puanlama anahtarının kullanılmasının yararları</vt:lpstr>
      <vt:lpstr>Akran-Grup ve Öz değerlendirmeler</vt:lpstr>
      <vt:lpstr>Öz değerlendirme </vt:lpstr>
      <vt:lpstr>Öz değerlendirme </vt:lpstr>
      <vt:lpstr>Örnek </vt:lpstr>
      <vt:lpstr>Akran-Grup Değerlendirme </vt:lpstr>
      <vt:lpstr>PowerPoint Sunusu</vt:lpstr>
      <vt:lpstr>PowerPoint Sunusu</vt:lpstr>
      <vt:lpstr>Portfolyo Değerlendirme</vt:lpstr>
      <vt:lpstr>PowerPoint Sunusu</vt:lpstr>
      <vt:lpstr>Portfolyo nelerden oluşur?</vt:lpstr>
      <vt:lpstr>Portfolyolara Neler Konabilir? </vt:lpstr>
      <vt:lpstr>Portfolyo türleri nedir?</vt:lpstr>
      <vt:lpstr>Üstün ve Sınırlı Yönler </vt:lpstr>
      <vt:lpstr>PowerPoint Sunusu</vt:lpstr>
      <vt:lpstr>KAYNAKLAR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Eğitimde Kullanılan Ölçme Araç ve Yöntemleri – 2 (Süreç Odaklı-Tamamlayıcı Yöntemler)</dc:title>
  <dc:creator>Selda57</dc:creator>
  <cp:lastModifiedBy>Quadro</cp:lastModifiedBy>
  <cp:revision>45</cp:revision>
  <dcterms:created xsi:type="dcterms:W3CDTF">2020-01-07T07:32:27Z</dcterms:created>
  <dcterms:modified xsi:type="dcterms:W3CDTF">2020-03-18T07:49:25Z</dcterms:modified>
</cp:coreProperties>
</file>