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08CFD519-A6D1-4823-BAAF-B90885050B1A}" type="datetimeFigureOut">
              <a:rPr lang="tr-TR" smtClean="0"/>
              <a:t>23.10.2020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4F132272-60E2-4E03-99D8-859C185D21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21392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FD519-A6D1-4823-BAAF-B90885050B1A}" type="datetimeFigureOut">
              <a:rPr lang="tr-TR" smtClean="0"/>
              <a:t>23.10.2020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32272-60E2-4E03-99D8-859C185D21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04542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FD519-A6D1-4823-BAAF-B90885050B1A}" type="datetimeFigureOut">
              <a:rPr lang="tr-TR" smtClean="0"/>
              <a:t>23.10.2020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32272-60E2-4E03-99D8-859C185D21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1499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FD519-A6D1-4823-BAAF-B90885050B1A}" type="datetimeFigureOut">
              <a:rPr lang="tr-TR" smtClean="0"/>
              <a:t>23.10.2020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32272-60E2-4E03-99D8-859C185D21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5575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FD519-A6D1-4823-BAAF-B90885050B1A}" type="datetimeFigureOut">
              <a:rPr lang="tr-TR" smtClean="0"/>
              <a:t>23.10.2020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32272-60E2-4E03-99D8-859C185D21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51100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FD519-A6D1-4823-BAAF-B90885050B1A}" type="datetimeFigureOut">
              <a:rPr lang="tr-TR" smtClean="0"/>
              <a:t>23.10.2020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32272-60E2-4E03-99D8-859C185D21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41511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FD519-A6D1-4823-BAAF-B90885050B1A}" type="datetimeFigureOut">
              <a:rPr lang="tr-TR" smtClean="0"/>
              <a:t>23.10.2020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32272-60E2-4E03-99D8-859C185D21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3998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FD519-A6D1-4823-BAAF-B90885050B1A}" type="datetimeFigureOut">
              <a:rPr lang="tr-TR" smtClean="0"/>
              <a:t>23.10.2020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32272-60E2-4E03-99D8-859C185D21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35009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FD519-A6D1-4823-BAAF-B90885050B1A}" type="datetimeFigureOut">
              <a:rPr lang="tr-TR" smtClean="0"/>
              <a:t>23.10.2020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32272-60E2-4E03-99D8-859C185D21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58550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FD519-A6D1-4823-BAAF-B90885050B1A}" type="datetimeFigureOut">
              <a:rPr lang="tr-TR" smtClean="0"/>
              <a:t>23.10.2020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32272-60E2-4E03-99D8-859C185D21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18509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FD519-A6D1-4823-BAAF-B90885050B1A}" type="datetimeFigureOut">
              <a:rPr lang="tr-TR" smtClean="0"/>
              <a:t>23.10.2020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32272-60E2-4E03-99D8-859C185D21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7905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FD519-A6D1-4823-BAAF-B90885050B1A}" type="datetimeFigureOut">
              <a:rPr lang="tr-TR" smtClean="0"/>
              <a:t>23.10.2020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32272-60E2-4E03-99D8-859C185D21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37232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FD519-A6D1-4823-BAAF-B90885050B1A}" type="datetimeFigureOut">
              <a:rPr lang="tr-TR" smtClean="0"/>
              <a:t>23.10.2020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32272-60E2-4E03-99D8-859C185D21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144380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FD519-A6D1-4823-BAAF-B90885050B1A}" type="datetimeFigureOut">
              <a:rPr lang="tr-TR" smtClean="0"/>
              <a:t>23.10.2020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32272-60E2-4E03-99D8-859C185D21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83866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FD519-A6D1-4823-BAAF-B90885050B1A}" type="datetimeFigureOut">
              <a:rPr lang="tr-TR" smtClean="0"/>
              <a:t>23.10.2020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32272-60E2-4E03-99D8-859C185D21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90821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08CFD519-A6D1-4823-BAAF-B90885050B1A}" type="datetimeFigureOut">
              <a:rPr lang="tr-TR" smtClean="0"/>
              <a:t>23.10.2020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32272-60E2-4E03-99D8-859C185D21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268438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08CFD519-A6D1-4823-BAAF-B90885050B1A}" type="datetimeFigureOut">
              <a:rPr lang="tr-TR" smtClean="0"/>
              <a:t>23.10.2020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32272-60E2-4E03-99D8-859C185D21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6395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08CFD519-A6D1-4823-BAAF-B90885050B1A}" type="datetimeFigureOut">
              <a:rPr lang="tr-TR" smtClean="0"/>
              <a:t>23.10.2020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tr-TR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4F132272-60E2-4E03-99D8-859C185D21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48918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Tse5_wXup4&amp;t=15s" TargetMode="External"/><Relationship Id="rId2" Type="http://schemas.openxmlformats.org/officeDocument/2006/relationships/hyperlink" Target="https://www.youtube.com/watch?v=7tUclLCRnh4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YqokaZ1e5MY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2284508" y="2259105"/>
            <a:ext cx="7478057" cy="971863"/>
          </a:xfrm>
        </p:spPr>
        <p:txBody>
          <a:bodyPr/>
          <a:lstStyle/>
          <a:p>
            <a:r>
              <a:rPr lang="tr-TR" b="1" dirty="0" smtClean="0"/>
              <a:t>PETROL TEKNOLOJİSİ</a:t>
            </a:r>
            <a:endParaRPr lang="tr-TR" b="1" dirty="0"/>
          </a:p>
        </p:txBody>
      </p:sp>
      <p:sp>
        <p:nvSpPr>
          <p:cNvPr id="6" name="Metin kutusu 5"/>
          <p:cNvSpPr txBox="1"/>
          <p:nvPr/>
        </p:nvSpPr>
        <p:spPr>
          <a:xfrm>
            <a:off x="2882901" y="4303059"/>
            <a:ext cx="683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chemeClr val="bg1"/>
                </a:solidFill>
              </a:rPr>
              <a:t>Rafineri Prosesleri: </a:t>
            </a:r>
            <a:r>
              <a:rPr lang="tr-TR" sz="2400" b="1" dirty="0" err="1" smtClean="0">
                <a:solidFill>
                  <a:schemeClr val="bg1"/>
                </a:solidFill>
              </a:rPr>
              <a:t>Kraking</a:t>
            </a:r>
            <a:r>
              <a:rPr lang="tr-TR" sz="2400" b="1" dirty="0" smtClean="0">
                <a:solidFill>
                  <a:schemeClr val="bg1"/>
                </a:solidFill>
              </a:rPr>
              <a:t> işlemleri</a:t>
            </a:r>
            <a:endParaRPr lang="tr-TR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85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2389026" y="542438"/>
            <a:ext cx="8001000" cy="960895"/>
          </a:xfrm>
        </p:spPr>
        <p:txBody>
          <a:bodyPr/>
          <a:lstStyle/>
          <a:p>
            <a:r>
              <a:rPr lang="tr-TR" b="1" dirty="0" smtClean="0"/>
              <a:t>PETROL TEKNOLOJİSİ</a:t>
            </a:r>
            <a:endParaRPr lang="tr-TR" b="1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857" y="1616987"/>
            <a:ext cx="3172632" cy="4532332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8788" y="2200758"/>
            <a:ext cx="5341613" cy="3441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954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54954" y="2400300"/>
            <a:ext cx="10770346" cy="3619500"/>
          </a:xfrm>
        </p:spPr>
        <p:txBody>
          <a:bodyPr>
            <a:normAutofit fontScale="92500" lnSpcReduction="10000"/>
          </a:bodyPr>
          <a:lstStyle/>
          <a:p>
            <a:r>
              <a:rPr lang="tr-TR" dirty="0" smtClean="0"/>
              <a:t>Katalitik </a:t>
            </a:r>
            <a:r>
              <a:rPr lang="tr-TR" dirty="0" err="1"/>
              <a:t>kraking</a:t>
            </a:r>
            <a:r>
              <a:rPr lang="tr-TR" dirty="0"/>
              <a:t>, kompleks hidrokarbonları basit moleküllere parçalayarak daha hafif ve daha çok istenen ürünlerin kalite ve miktarlarını artırmak ve kalıntıları azaltmak amacıyla uygulanır. </a:t>
            </a:r>
            <a:endParaRPr lang="tr-TR" dirty="0" smtClean="0"/>
          </a:p>
          <a:p>
            <a:r>
              <a:rPr lang="tr-TR" dirty="0" smtClean="0"/>
              <a:t>Bu </a:t>
            </a:r>
            <a:r>
              <a:rPr lang="tr-TR" dirty="0"/>
              <a:t>prosesle hidrokarbon bileşiklerin moleküler yapıları yeniden düzenlenerek (</a:t>
            </a:r>
            <a:r>
              <a:rPr lang="tr-TR" dirty="0" err="1"/>
              <a:t>rearrange</a:t>
            </a:r>
            <a:r>
              <a:rPr lang="tr-TR" dirty="0"/>
              <a:t>) ağır hidrokarbon hammaddeler gazyağı, benzin, LPG, ısıtma yağı ve petrokimyasal hammaddeler gibi daha hafif fraksiyonlara dönüştürülür.</a:t>
            </a:r>
          </a:p>
          <a:p>
            <a:r>
              <a:rPr lang="tr-TR" dirty="0" smtClean="0"/>
              <a:t>Katalitik </a:t>
            </a:r>
            <a:r>
              <a:rPr lang="tr-TR" dirty="0" err="1"/>
              <a:t>kraking</a:t>
            </a:r>
            <a:r>
              <a:rPr lang="tr-TR" dirty="0"/>
              <a:t>, </a:t>
            </a:r>
            <a:r>
              <a:rPr lang="tr-TR" dirty="0" err="1"/>
              <a:t>kraking</a:t>
            </a:r>
            <a:r>
              <a:rPr lang="tr-TR" dirty="0"/>
              <a:t> reaksiyonun bir katalizör üzerinden yapılmasıdır. </a:t>
            </a:r>
            <a:endParaRPr lang="tr-TR" dirty="0" smtClean="0"/>
          </a:p>
          <a:p>
            <a:r>
              <a:rPr lang="tr-TR" dirty="0" err="1" smtClean="0"/>
              <a:t>Kraking</a:t>
            </a:r>
            <a:r>
              <a:rPr lang="tr-TR" dirty="0" smtClean="0"/>
              <a:t> </a:t>
            </a:r>
            <a:r>
              <a:rPr lang="tr-TR" dirty="0"/>
              <a:t>reaksiyonunda bir katalizör </a:t>
            </a:r>
            <a:r>
              <a:rPr lang="tr-TR" dirty="0" smtClean="0"/>
              <a:t>kullanılmasıyla termal </a:t>
            </a:r>
            <a:r>
              <a:rPr lang="tr-TR" dirty="0" err="1"/>
              <a:t>kraking</a:t>
            </a:r>
            <a:r>
              <a:rPr lang="tr-TR" dirty="0"/>
              <a:t> prosesinde uygulanandan daha hafif çalışma koşullarında, yüksek verimli kalitesi yükseltilmiş ürünler elde edilir. </a:t>
            </a:r>
            <a:endParaRPr lang="tr-TR" dirty="0" smtClean="0"/>
          </a:p>
          <a:p>
            <a:r>
              <a:rPr lang="tr-TR" dirty="0" smtClean="0"/>
              <a:t>Tipik </a:t>
            </a:r>
            <a:r>
              <a:rPr lang="tr-TR" dirty="0"/>
              <a:t>çalışma sıcaklıkları 850°-950° F, basıncı ise 10-20 </a:t>
            </a:r>
            <a:r>
              <a:rPr lang="tr-TR" dirty="0" err="1"/>
              <a:t>psi’dir</a:t>
            </a:r>
            <a:r>
              <a:rPr lang="tr-TR" dirty="0"/>
              <a:t>. </a:t>
            </a:r>
            <a:endParaRPr lang="tr-TR" dirty="0" smtClean="0"/>
          </a:p>
          <a:p>
            <a:r>
              <a:rPr lang="tr-TR" dirty="0" smtClean="0"/>
              <a:t>Rafineri </a:t>
            </a:r>
            <a:r>
              <a:rPr lang="tr-TR" dirty="0" err="1"/>
              <a:t>kraking</a:t>
            </a:r>
            <a:r>
              <a:rPr lang="tr-TR" dirty="0"/>
              <a:t> ünitelerinde kullanılan katalizörler tipik katı maddelerdir (</a:t>
            </a:r>
            <a:r>
              <a:rPr lang="tr-TR" dirty="0" err="1"/>
              <a:t>zeolit</a:t>
            </a:r>
            <a:r>
              <a:rPr lang="tr-TR" dirty="0"/>
              <a:t>, </a:t>
            </a:r>
            <a:r>
              <a:rPr lang="tr-TR" dirty="0" err="1"/>
              <a:t>aluminyum</a:t>
            </a:r>
            <a:r>
              <a:rPr lang="tr-TR" dirty="0"/>
              <a:t> </a:t>
            </a:r>
            <a:r>
              <a:rPr lang="tr-TR" dirty="0" err="1"/>
              <a:t>hidrosilikat</a:t>
            </a:r>
            <a:r>
              <a:rPr lang="tr-TR" dirty="0"/>
              <a:t>, işlem görmüş </a:t>
            </a:r>
            <a:r>
              <a:rPr lang="tr-TR" dirty="0" err="1"/>
              <a:t>bentonit</a:t>
            </a:r>
            <a:r>
              <a:rPr lang="tr-TR" dirty="0"/>
              <a:t> toprağı, fuller toprağı, boksit ve silika-</a:t>
            </a:r>
            <a:r>
              <a:rPr lang="tr-TR" dirty="0" err="1"/>
              <a:t>alumina</a:t>
            </a:r>
            <a:r>
              <a:rPr lang="tr-TR" dirty="0"/>
              <a:t>); toz, tanecikler, </a:t>
            </a:r>
            <a:r>
              <a:rPr lang="tr-TR" dirty="0" err="1"/>
              <a:t>pellet</a:t>
            </a:r>
            <a:r>
              <a:rPr lang="tr-TR" dirty="0"/>
              <a:t> veya özel şekillendirilmiş haldedirler.</a:t>
            </a:r>
          </a:p>
        </p:txBody>
      </p:sp>
      <p:sp>
        <p:nvSpPr>
          <p:cNvPr id="4" name="Unvan 1"/>
          <p:cNvSpPr txBox="1">
            <a:spLocks noGrp="1"/>
          </p:cNvSpPr>
          <p:nvPr>
            <p:ph type="title"/>
          </p:nvPr>
        </p:nvSpPr>
        <p:spPr bwMode="gray">
          <a:xfrm>
            <a:off x="1154954" y="973668"/>
            <a:ext cx="9051364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r-TR" sz="2800" b="1" dirty="0" smtClean="0"/>
              <a:t> </a:t>
            </a:r>
            <a:r>
              <a:rPr lang="tr-TR" sz="2800" b="1" dirty="0" smtClean="0">
                <a:solidFill>
                  <a:schemeClr val="bg1">
                    <a:lumMod val="95000"/>
                  </a:schemeClr>
                </a:solidFill>
              </a:rPr>
              <a:t>KATALİTİK PARÇALANMA PROSESLERİ</a:t>
            </a:r>
            <a:r>
              <a:rPr lang="tr-TR" sz="2800" b="1" dirty="0" smtClean="0">
                <a:solidFill>
                  <a:srgbClr val="FF0000"/>
                </a:solidFill>
              </a:rPr>
              <a:t/>
            </a:r>
            <a:br>
              <a:rPr lang="tr-TR" sz="2800" b="1" dirty="0" smtClean="0">
                <a:solidFill>
                  <a:srgbClr val="FF0000"/>
                </a:solidFill>
              </a:rPr>
            </a:b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635334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09600" y="2603500"/>
            <a:ext cx="11049000" cy="3416300"/>
          </a:xfrm>
        </p:spPr>
        <p:txBody>
          <a:bodyPr/>
          <a:lstStyle/>
          <a:p>
            <a:r>
              <a:rPr lang="tr-TR" dirty="0"/>
              <a:t>Katalitik </a:t>
            </a:r>
            <a:r>
              <a:rPr lang="tr-TR" dirty="0" err="1"/>
              <a:t>kraking</a:t>
            </a:r>
            <a:r>
              <a:rPr lang="tr-TR" dirty="0"/>
              <a:t> proseslerinin termal </a:t>
            </a:r>
            <a:r>
              <a:rPr lang="tr-TR" dirty="0" err="1"/>
              <a:t>krakinge</a:t>
            </a:r>
            <a:r>
              <a:rPr lang="tr-TR" dirty="0"/>
              <a:t> üstünlüğü daha fazla benzin üretimi ağırlıklı olması ve oluşan hidrokarbon bileşenlerinin çoğunun anti-</a:t>
            </a:r>
            <a:r>
              <a:rPr lang="tr-TR" dirty="0" err="1"/>
              <a:t>knock</a:t>
            </a:r>
            <a:r>
              <a:rPr lang="tr-TR" dirty="0"/>
              <a:t> (vuruntu önleme) özellikler taşımasıdır. </a:t>
            </a:r>
            <a:endParaRPr lang="tr-TR" dirty="0" smtClean="0"/>
          </a:p>
          <a:p>
            <a:r>
              <a:rPr lang="tr-TR" dirty="0" smtClean="0"/>
              <a:t>Aynı </a:t>
            </a:r>
            <a:r>
              <a:rPr lang="tr-TR" dirty="0"/>
              <a:t>zamanda istenmeyen </a:t>
            </a:r>
            <a:r>
              <a:rPr lang="tr-TR" dirty="0" err="1"/>
              <a:t>olefinik</a:t>
            </a:r>
            <a:r>
              <a:rPr lang="tr-TR" dirty="0"/>
              <a:t> maddeler oluşumu da çok azdır; bunlar, </a:t>
            </a:r>
            <a:r>
              <a:rPr lang="tr-TR" dirty="0" err="1"/>
              <a:t>polimerizasyonla</a:t>
            </a:r>
            <a:r>
              <a:rPr lang="tr-TR" dirty="0"/>
              <a:t> </a:t>
            </a:r>
            <a:r>
              <a:rPr lang="tr-TR" dirty="0" err="1"/>
              <a:t>gum</a:t>
            </a:r>
            <a:r>
              <a:rPr lang="tr-TR" dirty="0"/>
              <a:t> (yapışkan kalıntı) yaparlar</a:t>
            </a:r>
            <a:r>
              <a:rPr lang="tr-TR" dirty="0" smtClean="0"/>
              <a:t>.</a:t>
            </a:r>
          </a:p>
          <a:p>
            <a:r>
              <a:rPr lang="tr-TR" dirty="0" smtClean="0"/>
              <a:t>Diğer </a:t>
            </a:r>
            <a:r>
              <a:rPr lang="tr-TR" dirty="0"/>
              <a:t>bir avantajı da, LPG üretiminde kullanılan C</a:t>
            </a:r>
            <a:r>
              <a:rPr lang="tr-TR" baseline="-25000" dirty="0"/>
              <a:t>3</a:t>
            </a:r>
            <a:r>
              <a:rPr lang="tr-TR" dirty="0"/>
              <a:t> ve C</a:t>
            </a:r>
            <a:r>
              <a:rPr lang="tr-TR" baseline="-25000" dirty="0"/>
              <a:t>4</a:t>
            </a:r>
            <a:r>
              <a:rPr lang="tr-TR" dirty="0"/>
              <a:t> elde edilmesidir. </a:t>
            </a:r>
            <a:endParaRPr lang="tr-TR" dirty="0" smtClean="0"/>
          </a:p>
          <a:p>
            <a:r>
              <a:rPr lang="tr-TR" dirty="0" smtClean="0"/>
              <a:t>Katalitik </a:t>
            </a:r>
            <a:r>
              <a:rPr lang="tr-TR" dirty="0" err="1"/>
              <a:t>krakingde</a:t>
            </a:r>
            <a:r>
              <a:rPr lang="tr-TR" dirty="0"/>
              <a:t> termal </a:t>
            </a:r>
            <a:r>
              <a:rPr lang="tr-TR" dirty="0" err="1"/>
              <a:t>krakinge</a:t>
            </a:r>
            <a:r>
              <a:rPr lang="tr-TR" dirty="0"/>
              <a:t> kıyasla daha az metan ve C</a:t>
            </a:r>
            <a:r>
              <a:rPr lang="tr-TR" baseline="-25000" dirty="0"/>
              <a:t>2</a:t>
            </a:r>
            <a:r>
              <a:rPr lang="tr-TR" dirty="0"/>
              <a:t>’ler çıkar. Bu farklılıkların temel nedeni, katalitik proseslerde asidik katalizörlerin, oluşan </a:t>
            </a:r>
            <a:r>
              <a:rPr lang="tr-TR" dirty="0" err="1"/>
              <a:t>karbonyum</a:t>
            </a:r>
            <a:r>
              <a:rPr lang="tr-TR" dirty="0"/>
              <a:t> iyonunu desteklemesidir.</a:t>
            </a:r>
          </a:p>
        </p:txBody>
      </p:sp>
      <p:sp>
        <p:nvSpPr>
          <p:cNvPr id="4" name="Unvan 1"/>
          <p:cNvSpPr txBox="1">
            <a:spLocks noGrp="1"/>
          </p:cNvSpPr>
          <p:nvPr>
            <p:ph type="title"/>
          </p:nvPr>
        </p:nvSpPr>
        <p:spPr bwMode="gray">
          <a:xfrm>
            <a:off x="926354" y="10117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r-TR" sz="2800" b="1" dirty="0" smtClean="0"/>
              <a:t> </a:t>
            </a:r>
            <a:r>
              <a:rPr lang="tr-TR" sz="2800" b="1" dirty="0" smtClean="0">
                <a:solidFill>
                  <a:schemeClr val="bg1">
                    <a:lumMod val="95000"/>
                  </a:schemeClr>
                </a:solidFill>
              </a:rPr>
              <a:t>KATALİTİK PARÇALANMA PROSESLERİ</a:t>
            </a:r>
            <a:r>
              <a:rPr lang="tr-TR" sz="2800" b="1" dirty="0" smtClean="0">
                <a:solidFill>
                  <a:srgbClr val="FF0000"/>
                </a:solidFill>
              </a:rPr>
              <a:t/>
            </a:r>
            <a:br>
              <a:rPr lang="tr-TR" sz="2800" b="1" dirty="0" smtClean="0">
                <a:solidFill>
                  <a:srgbClr val="FF0000"/>
                </a:solidFill>
              </a:rPr>
            </a:b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139280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err="1"/>
              <a:t>Karbonyum</a:t>
            </a:r>
            <a:r>
              <a:rPr lang="tr-TR" dirty="0"/>
              <a:t> iyonu, termal </a:t>
            </a:r>
            <a:r>
              <a:rPr lang="tr-TR" dirty="0" err="1"/>
              <a:t>kraking</a:t>
            </a:r>
            <a:r>
              <a:rPr lang="tr-TR" dirty="0"/>
              <a:t> proseslerinde oluşan serbest radikallerden daha seçicidir. </a:t>
            </a:r>
            <a:endParaRPr lang="tr-TR" dirty="0" smtClean="0"/>
          </a:p>
          <a:p>
            <a:r>
              <a:rPr lang="tr-TR" dirty="0" smtClean="0"/>
              <a:t>Bir </a:t>
            </a:r>
            <a:r>
              <a:rPr lang="tr-TR" dirty="0" err="1"/>
              <a:t>karbonyum</a:t>
            </a:r>
            <a:r>
              <a:rPr lang="tr-TR" dirty="0"/>
              <a:t> iyonu (karbon katyon), bir karbon atomunun sadece altı elektronu ve bir pozitif yükünün bulunduğu atomlar grubu, bir serbest radikal ise, bir atomun çiftleşmemiş bir elektron içerdiği atomlar grubudur. </a:t>
            </a:r>
            <a:endParaRPr lang="tr-TR" dirty="0" smtClean="0"/>
          </a:p>
          <a:p>
            <a:r>
              <a:rPr lang="tr-TR" dirty="0" smtClean="0"/>
              <a:t>Katalitik </a:t>
            </a:r>
            <a:r>
              <a:rPr lang="tr-TR" dirty="0" err="1"/>
              <a:t>krakingde</a:t>
            </a:r>
            <a:r>
              <a:rPr lang="tr-TR" dirty="0"/>
              <a:t> hidrür ve metil iyonları da rol oynarlar.</a:t>
            </a:r>
          </a:p>
          <a:p>
            <a:r>
              <a:rPr lang="tr-TR" dirty="0" smtClean="0"/>
              <a:t>Katalitik </a:t>
            </a:r>
            <a:r>
              <a:rPr lang="tr-TR" dirty="0" err="1"/>
              <a:t>kraking</a:t>
            </a:r>
            <a:r>
              <a:rPr lang="tr-TR" dirty="0"/>
              <a:t> prosesindeki reaksiyonlar aşağıda verilmiştir. </a:t>
            </a:r>
            <a:r>
              <a:rPr lang="tr-TR" dirty="0" err="1"/>
              <a:t>Karbonyum</a:t>
            </a:r>
            <a:r>
              <a:rPr lang="tr-TR" dirty="0"/>
              <a:t> iyonları üç yoldan oluşur:</a:t>
            </a:r>
          </a:p>
          <a:p>
            <a:pPr lvl="1"/>
            <a:r>
              <a:rPr lang="tr-TR" dirty="0" err="1" smtClean="0"/>
              <a:t>Zeolitlerin</a:t>
            </a:r>
            <a:r>
              <a:rPr lang="tr-TR" dirty="0" smtClean="0"/>
              <a:t> </a:t>
            </a:r>
            <a:r>
              <a:rPr lang="tr-TR" dirty="0"/>
              <a:t>(katalizör) asidik (</a:t>
            </a:r>
            <a:r>
              <a:rPr lang="tr-TR" dirty="0" err="1"/>
              <a:t>Brönsted-Lowry</a:t>
            </a:r>
            <a:r>
              <a:rPr lang="tr-TR" dirty="0"/>
              <a:t>) tarafındaki bir protonun, </a:t>
            </a:r>
            <a:r>
              <a:rPr lang="tr-TR" dirty="0" err="1"/>
              <a:t>kraking</a:t>
            </a:r>
            <a:r>
              <a:rPr lang="tr-TR" dirty="0"/>
              <a:t> prosesiyle oluşan bir olefin hidrokarbona eklenmesiyle</a:t>
            </a:r>
          </a:p>
          <a:p>
            <a:pPr lvl="1"/>
            <a:r>
              <a:rPr lang="tr-TR" dirty="0"/>
              <a:t>Bir parafin, </a:t>
            </a:r>
            <a:r>
              <a:rPr lang="tr-TR" dirty="0" err="1"/>
              <a:t>izoparafin</a:t>
            </a:r>
            <a:r>
              <a:rPr lang="tr-TR" dirty="0"/>
              <a:t> veya </a:t>
            </a:r>
            <a:r>
              <a:rPr lang="tr-TR" dirty="0" err="1"/>
              <a:t>naften</a:t>
            </a:r>
            <a:r>
              <a:rPr lang="tr-TR" dirty="0"/>
              <a:t> hidrokarbondan, bir </a:t>
            </a:r>
            <a:r>
              <a:rPr lang="tr-TR" dirty="0" err="1"/>
              <a:t>Lewis</a:t>
            </a:r>
            <a:r>
              <a:rPr lang="tr-TR" dirty="0"/>
              <a:t> asitle bir hidrür iyonu çıkarılarak</a:t>
            </a:r>
          </a:p>
          <a:p>
            <a:pPr lvl="1"/>
            <a:r>
              <a:rPr lang="tr-TR" dirty="0"/>
              <a:t>1 veya 2’den bir </a:t>
            </a:r>
            <a:r>
              <a:rPr lang="tr-TR" dirty="0" err="1"/>
              <a:t>karbonyum</a:t>
            </a:r>
            <a:r>
              <a:rPr lang="tr-TR" dirty="0"/>
              <a:t> iyonu vasıtasıyla bir başka hidrokarbondan bir hidrür çıkararak başka bir </a:t>
            </a:r>
            <a:r>
              <a:rPr lang="tr-TR" dirty="0" err="1"/>
              <a:t>karbonyum</a:t>
            </a:r>
            <a:r>
              <a:rPr lang="tr-TR" dirty="0"/>
              <a:t> iyonu oluşturmasıdır</a:t>
            </a:r>
          </a:p>
        </p:txBody>
      </p:sp>
      <p:sp>
        <p:nvSpPr>
          <p:cNvPr id="5" name="Unvan 1"/>
          <p:cNvSpPr txBox="1">
            <a:spLocks noGrp="1"/>
          </p:cNvSpPr>
          <p:nvPr>
            <p:ph type="title"/>
          </p:nvPr>
        </p:nvSpPr>
        <p:spPr bwMode="gray"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r-TR" sz="2800" b="1" dirty="0" smtClean="0"/>
              <a:t> </a:t>
            </a:r>
            <a:r>
              <a:rPr lang="tr-TR" sz="2800" b="1" dirty="0" smtClean="0">
                <a:solidFill>
                  <a:schemeClr val="bg1">
                    <a:lumMod val="95000"/>
                  </a:schemeClr>
                </a:solidFill>
              </a:rPr>
              <a:t>KATALİTİK PARÇALANMA PROSESLERİ</a:t>
            </a:r>
            <a:r>
              <a:rPr lang="tr-TR" sz="2800" b="1" dirty="0" smtClean="0">
                <a:solidFill>
                  <a:srgbClr val="FF0000"/>
                </a:solidFill>
              </a:rPr>
              <a:t/>
            </a:r>
            <a:br>
              <a:rPr lang="tr-TR" sz="2800" b="1" dirty="0" smtClean="0">
                <a:solidFill>
                  <a:srgbClr val="FF0000"/>
                </a:solidFill>
              </a:rPr>
            </a:b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177113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54954" y="2324100"/>
            <a:ext cx="9373346" cy="3695700"/>
          </a:xfrm>
        </p:spPr>
        <p:txBody>
          <a:bodyPr>
            <a:normAutofit fontScale="92500" lnSpcReduction="10000"/>
          </a:bodyPr>
          <a:lstStyle/>
          <a:p>
            <a:r>
              <a:rPr lang="tr-TR" dirty="0"/>
              <a:t>Katalitik </a:t>
            </a:r>
            <a:r>
              <a:rPr lang="tr-TR" dirty="0" err="1"/>
              <a:t>krakingle</a:t>
            </a:r>
            <a:r>
              <a:rPr lang="tr-TR" dirty="0"/>
              <a:t> parçalanma reaksiyonunda karbon bağı bölünür.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Karbon-karbon beta </a:t>
            </a:r>
            <a:r>
              <a:rPr lang="tr-TR" dirty="0" err="1"/>
              <a:t>fisyonu</a:t>
            </a:r>
            <a:r>
              <a:rPr lang="tr-TR" dirty="0"/>
              <a:t>, </a:t>
            </a:r>
            <a:r>
              <a:rPr lang="tr-TR" dirty="0" err="1"/>
              <a:t>karbonyum</a:t>
            </a:r>
            <a:r>
              <a:rPr lang="tr-TR" dirty="0"/>
              <a:t> iyonunun her iki tarafında, en az üç karbon atomu içeren en küçük bölümle (fragman) olur. </a:t>
            </a:r>
            <a:endParaRPr lang="tr-TR" dirty="0" smtClean="0"/>
          </a:p>
          <a:p>
            <a:r>
              <a:rPr lang="tr-TR" dirty="0" smtClean="0"/>
              <a:t>Yeni </a:t>
            </a:r>
            <a:r>
              <a:rPr lang="tr-TR" dirty="0"/>
              <a:t>oluşan </a:t>
            </a:r>
            <a:r>
              <a:rPr lang="tr-TR" dirty="0" err="1"/>
              <a:t>karbonyum</a:t>
            </a:r>
            <a:r>
              <a:rPr lang="tr-TR" dirty="0"/>
              <a:t> iyonu tekrar beta bölünmeye uğramadan önce yeniden düzenlenir (</a:t>
            </a:r>
            <a:r>
              <a:rPr lang="tr-TR" dirty="0" err="1"/>
              <a:t>rearragement</a:t>
            </a:r>
            <a:r>
              <a:rPr lang="tr-TR" dirty="0"/>
              <a:t> reaksiyonu); bu reaksiyon da katalitik </a:t>
            </a:r>
            <a:r>
              <a:rPr lang="tr-TR" dirty="0" err="1"/>
              <a:t>krakingden</a:t>
            </a:r>
            <a:r>
              <a:rPr lang="tr-TR" dirty="0"/>
              <a:t> çıkan etilen veriminin düşük olmasının nedenlerinden biridir. </a:t>
            </a:r>
            <a:endParaRPr lang="tr-TR" dirty="0" smtClean="0"/>
          </a:p>
          <a:p>
            <a:r>
              <a:rPr lang="tr-TR" dirty="0" err="1" smtClean="0"/>
              <a:t>Bütil</a:t>
            </a:r>
            <a:r>
              <a:rPr lang="tr-TR" dirty="0" smtClean="0"/>
              <a:t> </a:t>
            </a:r>
            <a:r>
              <a:rPr lang="tr-TR" dirty="0" err="1"/>
              <a:t>karbonyum</a:t>
            </a:r>
            <a:r>
              <a:rPr lang="tr-TR" dirty="0"/>
              <a:t> iyonu, beta </a:t>
            </a:r>
            <a:r>
              <a:rPr lang="tr-TR" dirty="0" err="1"/>
              <a:t>fisyonla</a:t>
            </a:r>
            <a:r>
              <a:rPr lang="tr-TR" dirty="0"/>
              <a:t>, </a:t>
            </a:r>
            <a:r>
              <a:rPr lang="tr-TR" dirty="0" err="1"/>
              <a:t>propilen</a:t>
            </a:r>
            <a:r>
              <a:rPr lang="tr-TR" dirty="0"/>
              <a:t> ve </a:t>
            </a:r>
            <a:r>
              <a:rPr lang="tr-TR" dirty="0" err="1"/>
              <a:t>metilkarbonyum</a:t>
            </a:r>
            <a:r>
              <a:rPr lang="tr-TR" dirty="0"/>
              <a:t> iyonunu verir. </a:t>
            </a:r>
            <a:r>
              <a:rPr lang="tr-TR" dirty="0" err="1"/>
              <a:t>İzopropil</a:t>
            </a:r>
            <a:r>
              <a:rPr lang="tr-TR" dirty="0"/>
              <a:t> </a:t>
            </a:r>
            <a:r>
              <a:rPr lang="tr-TR" dirty="0" err="1"/>
              <a:t>karbonyum</a:t>
            </a:r>
            <a:r>
              <a:rPr lang="tr-TR" dirty="0"/>
              <a:t> iyonu (CH3 - C+H - CH3) beta </a:t>
            </a:r>
            <a:r>
              <a:rPr lang="tr-TR" dirty="0" err="1"/>
              <a:t>fisyona</a:t>
            </a:r>
            <a:r>
              <a:rPr lang="tr-TR" dirty="0"/>
              <a:t> uğramaz.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5953" y="2705100"/>
            <a:ext cx="4746633" cy="1023563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4122" y="5969000"/>
            <a:ext cx="6368582" cy="534894"/>
          </a:xfrm>
          <a:prstGeom prst="rect">
            <a:avLst/>
          </a:prstGeom>
        </p:spPr>
      </p:pic>
      <p:sp>
        <p:nvSpPr>
          <p:cNvPr id="6" name="Unvan 1"/>
          <p:cNvSpPr txBox="1">
            <a:spLocks noGrp="1"/>
          </p:cNvSpPr>
          <p:nvPr>
            <p:ph type="title"/>
          </p:nvPr>
        </p:nvSpPr>
        <p:spPr bwMode="gray"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r-TR" sz="2800" b="1" dirty="0" smtClean="0"/>
              <a:t> </a:t>
            </a:r>
            <a:r>
              <a:rPr lang="tr-TR" sz="2800" b="1" dirty="0" smtClean="0">
                <a:solidFill>
                  <a:schemeClr val="bg1">
                    <a:lumMod val="95000"/>
                  </a:schemeClr>
                </a:solidFill>
              </a:rPr>
              <a:t>KATALİTİK PARÇALANMA PROSESLERİ</a:t>
            </a:r>
            <a:r>
              <a:rPr lang="tr-TR" sz="2800" b="1" dirty="0" smtClean="0">
                <a:solidFill>
                  <a:srgbClr val="FF0000"/>
                </a:solidFill>
              </a:rPr>
              <a:t/>
            </a:r>
            <a:br>
              <a:rPr lang="tr-TR" sz="2800" b="1" dirty="0" smtClean="0">
                <a:solidFill>
                  <a:srgbClr val="FF0000"/>
                </a:solidFill>
              </a:rPr>
            </a:b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106067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07036" y="2173195"/>
            <a:ext cx="10372164" cy="3416300"/>
          </a:xfrm>
        </p:spPr>
        <p:txBody>
          <a:bodyPr/>
          <a:lstStyle/>
          <a:p>
            <a:r>
              <a:rPr lang="tr-TR" dirty="0"/>
              <a:t>Aynı moleküldeki karbon </a:t>
            </a:r>
            <a:r>
              <a:rPr lang="tr-TR" dirty="0" err="1"/>
              <a:t>karbon</a:t>
            </a:r>
            <a:r>
              <a:rPr lang="tr-TR" dirty="0"/>
              <a:t> çift bağına </a:t>
            </a:r>
            <a:r>
              <a:rPr lang="tr-TR" dirty="0" err="1"/>
              <a:t>karbonyum</a:t>
            </a:r>
            <a:r>
              <a:rPr lang="tr-TR" dirty="0"/>
              <a:t> iyonu katılmasıyla </a:t>
            </a:r>
            <a:r>
              <a:rPr lang="tr-TR" dirty="0" err="1"/>
              <a:t>siklizasyon</a:t>
            </a:r>
            <a:r>
              <a:rPr lang="tr-TR" dirty="0"/>
              <a:t> meydana gelir</a:t>
            </a:r>
            <a:r>
              <a:rPr lang="tr-TR" dirty="0" smtClean="0"/>
              <a:t>.</a:t>
            </a:r>
            <a:r>
              <a:rPr lang="tr-TR" dirty="0"/>
              <a:t> </a:t>
            </a:r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r>
              <a:rPr lang="tr-TR" dirty="0" smtClean="0"/>
              <a:t>Siklik </a:t>
            </a:r>
            <a:r>
              <a:rPr lang="tr-TR" dirty="0"/>
              <a:t>olefinler ve aromatikler, birbirini takip eden hidrojen transfer reaksiyonuyla üretilirler. Birincisinde bir proton, ikincisinde hidrür transfer edilir.</a:t>
            </a:r>
          </a:p>
          <a:p>
            <a:endParaRPr lang="tr-TR" dirty="0"/>
          </a:p>
        </p:txBody>
      </p:sp>
      <p:sp>
        <p:nvSpPr>
          <p:cNvPr id="4" name="Unvan 1"/>
          <p:cNvSpPr txBox="1">
            <a:spLocks noGrp="1"/>
          </p:cNvSpPr>
          <p:nvPr>
            <p:ph type="title"/>
          </p:nvPr>
        </p:nvSpPr>
        <p:spPr bwMode="gray"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r-TR" sz="2800" b="1" dirty="0" smtClean="0"/>
              <a:t> </a:t>
            </a:r>
            <a:r>
              <a:rPr lang="tr-TR" sz="2800" b="1" dirty="0" smtClean="0">
                <a:solidFill>
                  <a:schemeClr val="bg1">
                    <a:lumMod val="95000"/>
                  </a:schemeClr>
                </a:solidFill>
              </a:rPr>
              <a:t>KATALİTİK PARÇALANMA PROSESLERİ</a:t>
            </a:r>
            <a:r>
              <a:rPr lang="tr-TR" sz="2800" b="1" dirty="0" smtClean="0">
                <a:solidFill>
                  <a:srgbClr val="FF0000"/>
                </a:solidFill>
              </a:rPr>
              <a:t/>
            </a:r>
            <a:br>
              <a:rPr lang="tr-TR" sz="2800" b="1" dirty="0" smtClean="0">
                <a:solidFill>
                  <a:srgbClr val="FF0000"/>
                </a:solidFill>
              </a:rPr>
            </a:br>
            <a:endParaRPr lang="tr-TR" sz="2800" b="1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9723" y="2657474"/>
            <a:ext cx="2762250" cy="1085850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5285" y="4384861"/>
            <a:ext cx="3719232" cy="907844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6165" y="5338483"/>
            <a:ext cx="3077022" cy="1519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288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54954" y="2603500"/>
            <a:ext cx="10363946" cy="3416300"/>
          </a:xfrm>
        </p:spPr>
        <p:txBody>
          <a:bodyPr>
            <a:noAutofit/>
          </a:bodyPr>
          <a:lstStyle/>
          <a:p>
            <a:r>
              <a:rPr lang="tr-TR" sz="1200" dirty="0"/>
              <a:t>Bu reaksiyonlar </a:t>
            </a:r>
            <a:r>
              <a:rPr lang="tr-TR" sz="1200" dirty="0" err="1"/>
              <a:t>peşpeşe</a:t>
            </a:r>
            <a:r>
              <a:rPr lang="tr-TR" sz="1200" dirty="0"/>
              <a:t> devam ederek siklik </a:t>
            </a:r>
            <a:r>
              <a:rPr lang="tr-TR" sz="1200" dirty="0" err="1"/>
              <a:t>karbonyum</a:t>
            </a:r>
            <a:r>
              <a:rPr lang="tr-TR" sz="1200" dirty="0"/>
              <a:t> iyonu bir aromatik hidrokarbona dönüşür. Katalitik </a:t>
            </a:r>
            <a:r>
              <a:rPr lang="tr-TR" sz="1200" dirty="0" err="1"/>
              <a:t>kraking</a:t>
            </a:r>
            <a:r>
              <a:rPr lang="tr-TR" sz="1200" dirty="0"/>
              <a:t> prosesinde üç temel fonksiyon vardır:</a:t>
            </a:r>
          </a:p>
          <a:p>
            <a:r>
              <a:rPr lang="tr-TR" sz="1200" dirty="0" smtClean="0"/>
              <a:t>Reaksiyon</a:t>
            </a:r>
            <a:r>
              <a:rPr lang="tr-TR" sz="1200" dirty="0"/>
              <a:t>: Hammadde katalizörle etkileşerek farklı hidrokarbonlara parçalanır</a:t>
            </a:r>
          </a:p>
          <a:p>
            <a:r>
              <a:rPr lang="tr-TR" sz="1200" dirty="0" err="1" smtClean="0"/>
              <a:t>Rejenerasyon</a:t>
            </a:r>
            <a:r>
              <a:rPr lang="tr-TR" sz="1200" dirty="0"/>
              <a:t>: katalizör, kok kalıntıları yakılarak yeniden aktive edilir</a:t>
            </a:r>
          </a:p>
          <a:p>
            <a:r>
              <a:rPr lang="tr-TR" sz="1200" dirty="0" smtClean="0"/>
              <a:t>·</a:t>
            </a:r>
            <a:r>
              <a:rPr lang="tr-TR" sz="1200" dirty="0" err="1" smtClean="0"/>
              <a:t>Fraksiyonlama</a:t>
            </a:r>
            <a:r>
              <a:rPr lang="tr-TR" sz="1200" dirty="0"/>
              <a:t>: Parçalanan hidrokarbon akımları çeşitli ürünlere ayrılır</a:t>
            </a:r>
          </a:p>
          <a:p>
            <a:r>
              <a:rPr lang="tr-TR" sz="1200" dirty="0" smtClean="0"/>
              <a:t>Katalitik </a:t>
            </a:r>
            <a:r>
              <a:rPr lang="tr-TR" sz="1200" dirty="0" err="1"/>
              <a:t>kraking</a:t>
            </a:r>
            <a:r>
              <a:rPr lang="tr-TR" sz="1200" dirty="0"/>
              <a:t> prosesleri üç tiptir:</a:t>
            </a:r>
          </a:p>
          <a:p>
            <a:pPr lvl="1"/>
            <a:r>
              <a:rPr lang="tr-TR" sz="1200" dirty="0" err="1" smtClean="0"/>
              <a:t>Fluid</a:t>
            </a:r>
            <a:r>
              <a:rPr lang="tr-TR" sz="1200" dirty="0" smtClean="0"/>
              <a:t> </a:t>
            </a:r>
            <a:r>
              <a:rPr lang="tr-TR" sz="1200" dirty="0"/>
              <a:t>katalitik </a:t>
            </a:r>
            <a:r>
              <a:rPr lang="tr-TR" sz="1200" dirty="0" err="1"/>
              <a:t>kraking</a:t>
            </a:r>
            <a:r>
              <a:rPr lang="tr-TR" sz="1200" dirty="0"/>
              <a:t> (FCC)</a:t>
            </a:r>
          </a:p>
          <a:p>
            <a:pPr lvl="1"/>
            <a:r>
              <a:rPr lang="tr-TR" sz="1200" dirty="0" smtClean="0"/>
              <a:t>Hareketli-yataklı </a:t>
            </a:r>
            <a:r>
              <a:rPr lang="tr-TR" sz="1200" dirty="0"/>
              <a:t>katalitik </a:t>
            </a:r>
            <a:r>
              <a:rPr lang="tr-TR" sz="1200" dirty="0" err="1"/>
              <a:t>kraking</a:t>
            </a:r>
            <a:endParaRPr lang="tr-TR" sz="1200" dirty="0"/>
          </a:p>
          <a:p>
            <a:pPr lvl="1"/>
            <a:r>
              <a:rPr lang="tr-TR" sz="1200" dirty="0" smtClean="0"/>
              <a:t>Termofor </a:t>
            </a:r>
            <a:r>
              <a:rPr lang="tr-TR" sz="1200" dirty="0"/>
              <a:t>katalitik </a:t>
            </a:r>
            <a:r>
              <a:rPr lang="tr-TR" sz="1200" dirty="0" err="1"/>
              <a:t>kraking</a:t>
            </a:r>
            <a:r>
              <a:rPr lang="tr-TR" sz="1200" dirty="0"/>
              <a:t> (TCC)</a:t>
            </a:r>
          </a:p>
          <a:p>
            <a:r>
              <a:rPr lang="tr-TR" sz="1200" dirty="0" err="1" smtClean="0"/>
              <a:t>Kraking</a:t>
            </a:r>
            <a:r>
              <a:rPr lang="tr-TR" sz="1200" dirty="0" smtClean="0"/>
              <a:t> </a:t>
            </a:r>
            <a:r>
              <a:rPr lang="tr-TR" sz="1200" dirty="0"/>
              <a:t>prosesleri çok esnektir, çalışma parametreleri istenilen ürün talebine göre ayarlanabilir. </a:t>
            </a:r>
            <a:endParaRPr lang="tr-TR" sz="1200" dirty="0" smtClean="0"/>
          </a:p>
          <a:p>
            <a:r>
              <a:rPr lang="tr-TR" sz="1200" dirty="0" err="1" smtClean="0"/>
              <a:t>Krakinge</a:t>
            </a:r>
            <a:r>
              <a:rPr lang="tr-TR" sz="1200" dirty="0" smtClean="0"/>
              <a:t> </a:t>
            </a:r>
            <a:r>
              <a:rPr lang="tr-TR" sz="1200" dirty="0"/>
              <a:t>ilave olarak, katalitik aktiviteler </a:t>
            </a:r>
            <a:r>
              <a:rPr lang="tr-TR" sz="1200" dirty="0" err="1"/>
              <a:t>dehidrojenasyon</a:t>
            </a:r>
            <a:r>
              <a:rPr lang="tr-TR" sz="1200" dirty="0"/>
              <a:t>, </a:t>
            </a:r>
            <a:r>
              <a:rPr lang="tr-TR" sz="1200" dirty="0" err="1"/>
              <a:t>hidrojenasyon</a:t>
            </a:r>
            <a:r>
              <a:rPr lang="tr-TR" sz="1200" dirty="0"/>
              <a:t> ve </a:t>
            </a:r>
            <a:r>
              <a:rPr lang="tr-TR" sz="1200" dirty="0" err="1"/>
              <a:t>izomerizasyon</a:t>
            </a:r>
            <a:r>
              <a:rPr lang="tr-TR" sz="1200" dirty="0"/>
              <a:t> reaksiyonlarını da </a:t>
            </a:r>
            <a:r>
              <a:rPr lang="tr-TR" sz="1200" dirty="0" smtClean="0"/>
              <a:t>içerir.</a:t>
            </a:r>
          </a:p>
          <a:p>
            <a:r>
              <a:rPr lang="tr-TR" sz="1200" dirty="0" smtClean="0"/>
              <a:t>Katalitik </a:t>
            </a:r>
            <a:r>
              <a:rPr lang="tr-TR" sz="1200" dirty="0" err="1"/>
              <a:t>kraking</a:t>
            </a:r>
            <a:r>
              <a:rPr lang="tr-TR" sz="1200" dirty="0"/>
              <a:t> prosesinin hammaddeleri </a:t>
            </a:r>
            <a:r>
              <a:rPr lang="tr-TR" sz="1200" dirty="0" err="1"/>
              <a:t>straight-run</a:t>
            </a:r>
            <a:r>
              <a:rPr lang="tr-TR" sz="1200" dirty="0"/>
              <a:t> gaz </a:t>
            </a:r>
            <a:r>
              <a:rPr lang="tr-TR" sz="1200" dirty="0" err="1"/>
              <a:t>oil</a:t>
            </a:r>
            <a:r>
              <a:rPr lang="tr-TR" sz="1200" dirty="0"/>
              <a:t>, vakum gaz </a:t>
            </a:r>
            <a:r>
              <a:rPr lang="tr-TR" sz="1200" dirty="0" err="1"/>
              <a:t>oil</a:t>
            </a:r>
            <a:r>
              <a:rPr lang="tr-TR" sz="1200" dirty="0"/>
              <a:t>, atmosferik kalıntı, ağır son ürünler ve vakum kalıntısıdır. </a:t>
            </a:r>
            <a:endParaRPr lang="tr-TR" sz="1200" dirty="0" smtClean="0"/>
          </a:p>
          <a:p>
            <a:r>
              <a:rPr lang="tr-TR" sz="1200" dirty="0" smtClean="0"/>
              <a:t>Ürünleri </a:t>
            </a:r>
            <a:r>
              <a:rPr lang="tr-TR" sz="1200" dirty="0"/>
              <a:t>ise n-parafinler, </a:t>
            </a:r>
            <a:r>
              <a:rPr lang="tr-TR" sz="1200" dirty="0" err="1"/>
              <a:t>izoparafinler</a:t>
            </a:r>
            <a:r>
              <a:rPr lang="tr-TR" sz="1200" dirty="0"/>
              <a:t>, aromatikler, </a:t>
            </a:r>
            <a:r>
              <a:rPr lang="tr-TR" sz="1200" dirty="0" err="1"/>
              <a:t>naftenler</a:t>
            </a:r>
            <a:r>
              <a:rPr lang="tr-TR" sz="1200" dirty="0"/>
              <a:t> ve olefinlerdir.</a:t>
            </a:r>
          </a:p>
          <a:p>
            <a:endParaRPr lang="tr-TR" sz="1200" dirty="0"/>
          </a:p>
        </p:txBody>
      </p:sp>
      <p:sp>
        <p:nvSpPr>
          <p:cNvPr id="4" name="Unvan 1"/>
          <p:cNvSpPr txBox="1"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r-TR" sz="2800" b="1" dirty="0" smtClean="0"/>
              <a:t> </a:t>
            </a:r>
            <a:r>
              <a:rPr lang="tr-TR" sz="2800" b="1" dirty="0" smtClean="0">
                <a:solidFill>
                  <a:schemeClr val="bg1">
                    <a:lumMod val="95000"/>
                  </a:schemeClr>
                </a:solidFill>
              </a:rPr>
              <a:t>KATALİTİK PARÇALANMA PROSESLERİ</a:t>
            </a:r>
            <a:r>
              <a:rPr lang="tr-TR" sz="2800" b="1" dirty="0" smtClean="0">
                <a:solidFill>
                  <a:srgbClr val="FF0000"/>
                </a:solidFill>
              </a:rPr>
              <a:t/>
            </a:r>
            <a:br>
              <a:rPr lang="tr-TR" sz="2800" b="1" dirty="0" smtClean="0">
                <a:solidFill>
                  <a:srgbClr val="FF0000"/>
                </a:solidFill>
              </a:rPr>
            </a:b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596521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926354" y="1900523"/>
            <a:ext cx="6436186" cy="43396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buClrTx/>
              <a:buSzTx/>
            </a:pP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FCC modern rafinerilerdeki benzin üretim proseslerinin kalbidir. </a:t>
            </a:r>
          </a:p>
          <a:p>
            <a:pPr defTabSz="914400">
              <a:buClrTx/>
              <a:buSzTx/>
            </a:pPr>
            <a:r>
              <a:rPr lang="tr-TR" altLang="tr-TR" sz="1200" dirty="0">
                <a:solidFill>
                  <a:srgbClr val="222222"/>
                </a:solidFill>
                <a:latin typeface="Verdana" panose="020B0604030504040204" pitchFamily="34" charset="0"/>
                <a:hlinkClick r:id="rId2"/>
              </a:rPr>
              <a:t>https://</a:t>
            </a:r>
            <a:r>
              <a:rPr lang="tr-TR" altLang="tr-TR" sz="1200" dirty="0" smtClean="0">
                <a:solidFill>
                  <a:srgbClr val="222222"/>
                </a:solidFill>
                <a:latin typeface="Verdana" panose="020B0604030504040204" pitchFamily="34" charset="0"/>
                <a:hlinkClick r:id="rId2"/>
              </a:rPr>
              <a:t>www.youtube.com/watch?v=7tUclLCRnh4</a:t>
            </a:r>
            <a:r>
              <a:rPr lang="tr-TR" altLang="tr-TR" sz="1200" dirty="0" smtClean="0">
                <a:solidFill>
                  <a:srgbClr val="222222"/>
                </a:solidFill>
                <a:latin typeface="Verdana" panose="020B0604030504040204" pitchFamily="34" charset="0"/>
              </a:rPr>
              <a:t> </a:t>
            </a:r>
          </a:p>
          <a:p>
            <a:pPr defTabSz="914400">
              <a:buClrTx/>
              <a:buSzTx/>
            </a:pPr>
            <a:r>
              <a:rPr lang="tr-TR" altLang="tr-TR" sz="1200" dirty="0">
                <a:solidFill>
                  <a:srgbClr val="222222"/>
                </a:solidFill>
                <a:latin typeface="Verdana" panose="020B0604030504040204" pitchFamily="34" charset="0"/>
                <a:hlinkClick r:id="rId3"/>
              </a:rPr>
              <a:t>https://</a:t>
            </a:r>
            <a:r>
              <a:rPr lang="tr-TR" altLang="tr-TR" sz="1200" dirty="0" smtClean="0">
                <a:solidFill>
                  <a:srgbClr val="222222"/>
                </a:solidFill>
                <a:latin typeface="Verdana" panose="020B0604030504040204" pitchFamily="34" charset="0"/>
                <a:hlinkClick r:id="rId3"/>
              </a:rPr>
              <a:t>www.youtube.com/watch?v=nTse5_wXup4&amp;t=15s</a:t>
            </a:r>
            <a:r>
              <a:rPr lang="tr-TR" altLang="tr-TR" sz="1200" dirty="0" smtClean="0">
                <a:solidFill>
                  <a:srgbClr val="222222"/>
                </a:solidFill>
                <a:latin typeface="Verdana" panose="020B0604030504040204" pitchFamily="34" charset="0"/>
              </a:rPr>
              <a:t> </a:t>
            </a:r>
          </a:p>
          <a:p>
            <a:pPr defTabSz="914400">
              <a:buClrTx/>
              <a:buSzTx/>
            </a:pPr>
            <a:r>
              <a:rPr lang="tr-TR" altLang="tr-TR" sz="1200" dirty="0">
                <a:solidFill>
                  <a:srgbClr val="222222"/>
                </a:solidFill>
                <a:latin typeface="Verdana" panose="020B0604030504040204" pitchFamily="34" charset="0"/>
                <a:hlinkClick r:id="rId4"/>
              </a:rPr>
              <a:t>https://</a:t>
            </a:r>
            <a:r>
              <a:rPr lang="tr-TR" altLang="tr-TR" sz="1200" dirty="0" smtClean="0">
                <a:solidFill>
                  <a:srgbClr val="222222"/>
                </a:solidFill>
                <a:latin typeface="Verdana" panose="020B0604030504040204" pitchFamily="34" charset="0"/>
                <a:hlinkClick r:id="rId4"/>
              </a:rPr>
              <a:t>www.youtube.com/watch?v=YqokaZ1e5MY</a:t>
            </a:r>
            <a:r>
              <a:rPr lang="tr-TR" altLang="tr-TR" sz="1200" dirty="0" smtClean="0">
                <a:solidFill>
                  <a:srgbClr val="222222"/>
                </a:solidFill>
                <a:latin typeface="Verdana" panose="020B0604030504040204" pitchFamily="34" charset="0"/>
              </a:rPr>
              <a:t> </a:t>
            </a:r>
            <a:endParaRPr kumimoji="0" lang="tr-TR" altLang="tr-TR" sz="12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  <a:p>
            <a:pPr defTabSz="914400">
              <a:buClrTx/>
              <a:buSzTx/>
            </a:pPr>
            <a:r>
              <a:rPr kumimoji="0" lang="tr-TR" altLang="tr-TR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FCC’de</a:t>
            </a: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oluşan önemli reaksiyonlar aşağıda verilmiştir.</a:t>
            </a:r>
            <a:endParaRPr kumimoji="0" lang="tr-TR" altLang="tr-T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/>
            </a:r>
            <a:b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</a:br>
            <a:r>
              <a:rPr kumimoji="0" lang="tr-TR" altLang="tr-TR" sz="1200" b="1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Kraking</a:t>
            </a:r>
            <a:endParaRPr kumimoji="0" lang="tr-TR" altLang="tr-T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/>
            </a:r>
            <a:b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</a:b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Parafinler olefinlere ve daha küçük moleküllü parafinlere parçalanır.</a:t>
            </a:r>
            <a:endParaRPr kumimoji="0" lang="tr-TR" altLang="tr-T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/>
            </a:r>
            <a:b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</a:b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C</a:t>
            </a:r>
            <a:r>
              <a:rPr kumimoji="0" lang="tr-TR" altLang="tr-TR" sz="1200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10</a:t>
            </a: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H</a:t>
            </a:r>
            <a:r>
              <a:rPr kumimoji="0" lang="tr-TR" altLang="tr-TR" sz="1200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22</a:t>
            </a: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 </a:t>
            </a: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Symbol" panose="05050102010706020507" pitchFamily="18" charset="2"/>
              </a:rPr>
              <a:t>¾®</a:t>
            </a: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 C</a:t>
            </a:r>
            <a:r>
              <a:rPr kumimoji="0" lang="tr-TR" altLang="tr-TR" sz="1200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4</a:t>
            </a: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H</a:t>
            </a:r>
            <a:r>
              <a:rPr kumimoji="0" lang="tr-TR" altLang="tr-TR" sz="1200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10</a:t>
            </a: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 + C</a:t>
            </a:r>
            <a:r>
              <a:rPr kumimoji="0" lang="tr-TR" altLang="tr-TR" sz="1200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6</a:t>
            </a: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H</a:t>
            </a:r>
            <a:r>
              <a:rPr kumimoji="0" lang="tr-TR" altLang="tr-TR" sz="1200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12</a:t>
            </a:r>
            <a:endParaRPr kumimoji="0" lang="tr-TR" altLang="tr-T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/>
            </a:r>
            <a:b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</a:b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Olefinler daha küçük olefinlere parçalanır.</a:t>
            </a:r>
            <a:endParaRPr kumimoji="0" lang="tr-TR" altLang="tr-T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/>
            </a:r>
            <a:b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</a:b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C</a:t>
            </a:r>
            <a:r>
              <a:rPr kumimoji="0" lang="tr-TR" altLang="tr-TR" sz="1200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9</a:t>
            </a: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H</a:t>
            </a:r>
            <a:r>
              <a:rPr kumimoji="0" lang="tr-TR" altLang="tr-TR" sz="1200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18</a:t>
            </a: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 </a:t>
            </a: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Symbol" panose="05050102010706020507" pitchFamily="18" charset="2"/>
              </a:rPr>
              <a:t>¾®</a:t>
            </a: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 C</a:t>
            </a:r>
            <a:r>
              <a:rPr kumimoji="0" lang="tr-TR" altLang="tr-TR" sz="1200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4</a:t>
            </a: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H</a:t>
            </a:r>
            <a:r>
              <a:rPr kumimoji="0" lang="tr-TR" altLang="tr-TR" sz="1200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8</a:t>
            </a: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 + C</a:t>
            </a:r>
            <a:r>
              <a:rPr kumimoji="0" lang="tr-TR" altLang="tr-TR" sz="1200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5</a:t>
            </a: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H</a:t>
            </a:r>
            <a:r>
              <a:rPr kumimoji="0" lang="tr-TR" altLang="tr-TR" sz="1200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10</a:t>
            </a:r>
            <a:endParaRPr kumimoji="0" lang="tr-TR" altLang="tr-T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/>
            </a:r>
            <a:b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</a:b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Aromatik yan-zincir kesilir.</a:t>
            </a:r>
            <a:endParaRPr kumimoji="0" lang="tr-TR" altLang="tr-T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/>
            </a:r>
            <a:b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</a:b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Ar C</a:t>
            </a:r>
            <a:r>
              <a:rPr kumimoji="0" lang="tr-TR" altLang="tr-TR" sz="1200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10</a:t>
            </a: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H</a:t>
            </a:r>
            <a:r>
              <a:rPr kumimoji="0" lang="tr-TR" altLang="tr-TR" sz="1200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21</a:t>
            </a: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 </a:t>
            </a: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Symbol" panose="05050102010706020507" pitchFamily="18" charset="2"/>
              </a:rPr>
              <a:t>¾®</a:t>
            </a: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 Ar C</a:t>
            </a:r>
            <a:r>
              <a:rPr kumimoji="0" lang="tr-TR" altLang="tr-TR" sz="1200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3</a:t>
            </a: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H</a:t>
            </a:r>
            <a:r>
              <a:rPr kumimoji="0" lang="tr-TR" altLang="tr-TR" sz="1200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9</a:t>
            </a: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 + C</a:t>
            </a:r>
            <a:r>
              <a:rPr kumimoji="0" lang="tr-TR" altLang="tr-TR" sz="1200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5</a:t>
            </a: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H</a:t>
            </a:r>
            <a:r>
              <a:rPr kumimoji="0" lang="tr-TR" altLang="tr-TR" sz="1200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12</a:t>
            </a:r>
            <a:endParaRPr kumimoji="0" lang="tr-TR" altLang="tr-T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altLang="tr-T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Naftenler</a:t>
            </a: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(</a:t>
            </a:r>
            <a:r>
              <a:rPr kumimoji="0" lang="tr-TR" altLang="tr-TR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siklo</a:t>
            </a: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-parafinler) olefinlere ve daha küçük halkalı bileşiklere parçalanır.</a:t>
            </a:r>
            <a:endParaRPr kumimoji="0" lang="tr-TR" altLang="tr-T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altLang="tr-TR" sz="12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siklo</a:t>
            </a: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C</a:t>
            </a:r>
            <a:r>
              <a:rPr kumimoji="0" lang="tr-TR" altLang="tr-TR" sz="1200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10</a:t>
            </a: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H</a:t>
            </a:r>
            <a:r>
              <a:rPr kumimoji="0" lang="tr-TR" altLang="tr-TR" sz="1200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201</a:t>
            </a: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 </a:t>
            </a: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Symbol" panose="05050102010706020507" pitchFamily="18" charset="2"/>
              </a:rPr>
              <a:t>¾®</a:t>
            </a: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 C</a:t>
            </a:r>
            <a:r>
              <a:rPr kumimoji="0" lang="tr-TR" altLang="tr-TR" sz="1200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6</a:t>
            </a: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H</a:t>
            </a:r>
            <a:r>
              <a:rPr kumimoji="0" lang="tr-TR" altLang="tr-TR" sz="1200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12</a:t>
            </a: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 + C</a:t>
            </a:r>
            <a:r>
              <a:rPr kumimoji="0" lang="tr-TR" altLang="tr-TR" sz="1200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4</a:t>
            </a:r>
            <a:r>
              <a:rPr kumimoji="0" lang="tr-TR" altLang="tr-T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H</a:t>
            </a:r>
            <a:r>
              <a:rPr kumimoji="0" lang="tr-TR" altLang="tr-TR" sz="1200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8</a:t>
            </a:r>
            <a:endParaRPr kumimoji="0" lang="tr-TR" altLang="tr-T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5" name="Unvan 1"/>
          <p:cNvSpPr txBox="1">
            <a:spLocks noGrp="1"/>
          </p:cNvSpPr>
          <p:nvPr>
            <p:ph type="title"/>
          </p:nvPr>
        </p:nvSpPr>
        <p:spPr bwMode="gray"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lvl="0" defTabSz="914400" eaLnBrk="0" fontAlgn="base" hangingPunct="0">
              <a:spcAft>
                <a:spcPct val="0"/>
              </a:spcAft>
            </a:pPr>
            <a:r>
              <a:rPr lang="tr-TR" sz="2800" dirty="0" smtClean="0">
                <a:solidFill>
                  <a:schemeClr val="bg1"/>
                </a:solidFill>
                <a:latin typeface="+mn-lt"/>
              </a:rPr>
              <a:t> </a:t>
            </a:r>
            <a:r>
              <a:rPr lang="tr-TR" altLang="tr-TR" sz="2800" b="1" dirty="0" err="1">
                <a:solidFill>
                  <a:schemeClr val="bg1"/>
                </a:solidFill>
                <a:latin typeface="+mn-lt"/>
              </a:rPr>
              <a:t>Fluid</a:t>
            </a:r>
            <a:r>
              <a:rPr lang="tr-TR" altLang="tr-TR" sz="2800" b="1" dirty="0">
                <a:solidFill>
                  <a:schemeClr val="bg1"/>
                </a:solidFill>
                <a:latin typeface="+mn-lt"/>
              </a:rPr>
              <a:t> Katalitik </a:t>
            </a:r>
            <a:r>
              <a:rPr lang="tr-TR" altLang="tr-TR" sz="2800" b="1" dirty="0" err="1">
                <a:solidFill>
                  <a:schemeClr val="bg1"/>
                </a:solidFill>
                <a:latin typeface="+mn-lt"/>
              </a:rPr>
              <a:t>Kraking</a:t>
            </a:r>
            <a:r>
              <a:rPr lang="tr-TR" altLang="tr-TR" sz="2800" b="1" dirty="0">
                <a:solidFill>
                  <a:schemeClr val="bg1"/>
                </a:solidFill>
                <a:latin typeface="+mn-lt"/>
              </a:rPr>
              <a:t>, FCC</a:t>
            </a:r>
            <a:endParaRPr lang="tr-TR" altLang="tr-TR" sz="40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6601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799354" y="2543745"/>
            <a:ext cx="4521946" cy="369331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b="1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İzomerizasyon</a:t>
            </a:r>
            <a:endParaRPr kumimoji="0" lang="tr-TR" alt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/>
            </a:r>
            <a:br>
              <a:rPr kumimoji="0" lang="tr-TR" altLang="tr-TR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</a:br>
            <a:r>
              <a:rPr kumimoji="0" lang="tr-TR" altLang="tr-TR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Olefin bağı şifti (yer değiştirme)</a:t>
            </a:r>
            <a:endParaRPr kumimoji="0" lang="tr-TR" alt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1-C</a:t>
            </a:r>
            <a:r>
              <a:rPr kumimoji="0" lang="tr-TR" altLang="tr-TR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4</a:t>
            </a:r>
            <a:r>
              <a:rPr kumimoji="0" lang="tr-TR" altLang="tr-TR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H</a:t>
            </a:r>
            <a:r>
              <a:rPr kumimoji="0" lang="tr-TR" altLang="tr-TR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8</a:t>
            </a:r>
            <a:r>
              <a:rPr kumimoji="0" lang="tr-TR" altLang="tr-TR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 </a:t>
            </a:r>
            <a:r>
              <a:rPr kumimoji="0" lang="tr-TR" altLang="tr-TR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  <a:sym typeface="Wingdings" panose="05000000000000000000" pitchFamily="2" charset="2"/>
              </a:rPr>
              <a:t> </a:t>
            </a:r>
            <a:r>
              <a:rPr kumimoji="0" lang="tr-TR" altLang="tr-TR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trans-2-C</a:t>
            </a:r>
            <a:r>
              <a:rPr kumimoji="0" lang="tr-TR" altLang="tr-TR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4</a:t>
            </a:r>
            <a:r>
              <a:rPr kumimoji="0" lang="tr-TR" altLang="tr-TR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H</a:t>
            </a:r>
            <a:r>
              <a:rPr kumimoji="0" lang="tr-TR" altLang="tr-TR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8</a:t>
            </a:r>
            <a:endParaRPr kumimoji="0" lang="tr-TR" alt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/>
            </a:r>
            <a:br>
              <a:rPr kumimoji="0" lang="tr-TR" altLang="tr-TR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</a:br>
            <a:r>
              <a:rPr kumimoji="0" lang="tr-TR" altLang="tr-TR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Normal olefinlerden </a:t>
            </a:r>
            <a:r>
              <a:rPr kumimoji="0" lang="tr-TR" altLang="tr-TR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izoolefinlere</a:t>
            </a:r>
            <a:endParaRPr kumimoji="0" lang="tr-TR" alt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lvl="0" indent="0" defTabSz="914400">
              <a:buClrTx/>
              <a:buSzTx/>
              <a:buNone/>
            </a:pPr>
            <a:r>
              <a:rPr kumimoji="0" lang="tr-TR" altLang="tr-TR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n-C</a:t>
            </a:r>
            <a:r>
              <a:rPr kumimoji="0" lang="tr-TR" altLang="tr-TR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5</a:t>
            </a:r>
            <a:r>
              <a:rPr kumimoji="0" lang="tr-TR" altLang="tr-TR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H</a:t>
            </a:r>
            <a:r>
              <a:rPr kumimoji="0" lang="tr-TR" altLang="tr-TR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10</a:t>
            </a:r>
            <a:r>
              <a:rPr kumimoji="0" lang="tr-TR" altLang="tr-TR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 </a:t>
            </a:r>
            <a:r>
              <a:rPr lang="tr-TR" altLang="tr-TR" dirty="0">
                <a:solidFill>
                  <a:srgbClr val="222222"/>
                </a:solidFill>
                <a:sym typeface="Wingdings" panose="05000000000000000000" pitchFamily="2" charset="2"/>
              </a:rPr>
              <a:t>  </a:t>
            </a:r>
            <a:r>
              <a:rPr kumimoji="0" lang="tr-TR" altLang="tr-TR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 izo-C</a:t>
            </a:r>
            <a:r>
              <a:rPr kumimoji="0" lang="tr-TR" altLang="tr-TR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5</a:t>
            </a:r>
            <a:r>
              <a:rPr kumimoji="0" lang="tr-TR" altLang="tr-TR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H</a:t>
            </a:r>
            <a:r>
              <a:rPr kumimoji="0" lang="tr-TR" altLang="tr-TR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10</a:t>
            </a:r>
            <a:endParaRPr kumimoji="0" lang="tr-TR" alt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/>
            </a:r>
            <a:br>
              <a:rPr kumimoji="0" lang="tr-TR" altLang="tr-TR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</a:br>
            <a:r>
              <a:rPr kumimoji="0" lang="tr-TR" altLang="tr-TR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Normal parafinlerden </a:t>
            </a:r>
            <a:r>
              <a:rPr kumimoji="0" lang="tr-TR" altLang="tr-TR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izoparafinlere</a:t>
            </a:r>
            <a:endParaRPr kumimoji="0" lang="tr-TR" alt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lvl="0" indent="0" defTabSz="914400">
              <a:buClrTx/>
              <a:buSzTx/>
              <a:buNone/>
            </a:pPr>
            <a:r>
              <a:rPr kumimoji="0" lang="tr-TR" altLang="tr-TR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n-C</a:t>
            </a:r>
            <a:r>
              <a:rPr kumimoji="0" lang="tr-TR" altLang="tr-TR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4</a:t>
            </a:r>
            <a:r>
              <a:rPr kumimoji="0" lang="tr-TR" altLang="tr-TR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H</a:t>
            </a:r>
            <a:r>
              <a:rPr kumimoji="0" lang="tr-TR" altLang="tr-TR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10</a:t>
            </a:r>
            <a:r>
              <a:rPr kumimoji="0" lang="tr-TR" altLang="tr-TR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 </a:t>
            </a:r>
            <a:r>
              <a:rPr lang="tr-TR" altLang="tr-TR" dirty="0">
                <a:solidFill>
                  <a:srgbClr val="222222"/>
                </a:solidFill>
                <a:sym typeface="Wingdings" panose="05000000000000000000" pitchFamily="2" charset="2"/>
              </a:rPr>
              <a:t>  </a:t>
            </a:r>
            <a:r>
              <a:rPr kumimoji="0" lang="tr-TR" altLang="tr-TR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 izo-C</a:t>
            </a:r>
            <a:r>
              <a:rPr kumimoji="0" lang="tr-TR" altLang="tr-TR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4</a:t>
            </a:r>
            <a:r>
              <a:rPr kumimoji="0" lang="tr-TR" altLang="tr-TR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H</a:t>
            </a:r>
            <a:r>
              <a:rPr kumimoji="0" lang="tr-TR" altLang="tr-TR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10</a:t>
            </a:r>
            <a:endParaRPr kumimoji="0" lang="tr-TR" alt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altLang="tr-TR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Sikloheksandan</a:t>
            </a:r>
            <a:r>
              <a:rPr kumimoji="0" lang="tr-TR" altLang="tr-TR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kumimoji="0" lang="tr-TR" altLang="tr-TR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siklopentana</a:t>
            </a:r>
            <a:endParaRPr kumimoji="0" lang="tr-TR" alt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lvl="0" indent="0" defTabSz="914400">
              <a:buClrTx/>
              <a:buSzTx/>
              <a:buNone/>
            </a:pPr>
            <a:r>
              <a:rPr kumimoji="0" lang="tr-TR" altLang="tr-TR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C</a:t>
            </a:r>
            <a:r>
              <a:rPr kumimoji="0" lang="tr-TR" altLang="tr-TR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6</a:t>
            </a:r>
            <a:r>
              <a:rPr kumimoji="0" lang="tr-TR" altLang="tr-TR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H</a:t>
            </a:r>
            <a:r>
              <a:rPr kumimoji="0" lang="tr-TR" altLang="tr-TR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12</a:t>
            </a:r>
            <a:r>
              <a:rPr kumimoji="0" lang="tr-TR" altLang="tr-TR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 </a:t>
            </a:r>
            <a:r>
              <a:rPr lang="tr-TR" altLang="tr-TR" dirty="0">
                <a:solidFill>
                  <a:srgbClr val="222222"/>
                </a:solidFill>
                <a:sym typeface="Wingdings" panose="05000000000000000000" pitchFamily="2" charset="2"/>
              </a:rPr>
              <a:t>  </a:t>
            </a:r>
            <a:r>
              <a:rPr kumimoji="0" lang="tr-TR" altLang="tr-TR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 C</a:t>
            </a:r>
            <a:r>
              <a:rPr kumimoji="0" lang="tr-TR" altLang="tr-TR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5</a:t>
            </a:r>
            <a:r>
              <a:rPr kumimoji="0" lang="tr-TR" altLang="tr-TR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H</a:t>
            </a:r>
            <a:r>
              <a:rPr kumimoji="0" lang="tr-TR" altLang="tr-TR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9</a:t>
            </a:r>
            <a:r>
              <a:rPr kumimoji="0" lang="tr-TR" altLang="tr-TR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CH</a:t>
            </a:r>
            <a:r>
              <a:rPr kumimoji="0" lang="tr-TR" altLang="tr-TR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</a:rPr>
              <a:t>3</a:t>
            </a:r>
            <a:endParaRPr kumimoji="0" lang="tr-TR" altLang="tr-TR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7" name="Unvan 1"/>
          <p:cNvSpPr txBox="1">
            <a:spLocks noGrp="1"/>
          </p:cNvSpPr>
          <p:nvPr>
            <p:ph type="title"/>
          </p:nvPr>
        </p:nvSpPr>
        <p:spPr bwMode="gray">
          <a:xfrm>
            <a:off x="1154954" y="9101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lvl="0" defTabSz="914400" eaLnBrk="0" fontAlgn="base" hangingPunct="0">
              <a:spcAft>
                <a:spcPct val="0"/>
              </a:spcAft>
            </a:pPr>
            <a:r>
              <a:rPr lang="tr-TR" sz="2800" dirty="0" smtClean="0">
                <a:solidFill>
                  <a:schemeClr val="bg1"/>
                </a:solidFill>
                <a:latin typeface="+mn-lt"/>
              </a:rPr>
              <a:t> </a:t>
            </a:r>
            <a:r>
              <a:rPr lang="tr-TR" altLang="tr-TR" sz="2800" b="1" dirty="0" err="1">
                <a:solidFill>
                  <a:schemeClr val="bg1"/>
                </a:solidFill>
                <a:latin typeface="+mn-lt"/>
              </a:rPr>
              <a:t>Fluid</a:t>
            </a:r>
            <a:r>
              <a:rPr lang="tr-TR" altLang="tr-TR" sz="2800" b="1" dirty="0">
                <a:solidFill>
                  <a:schemeClr val="bg1"/>
                </a:solidFill>
                <a:latin typeface="+mn-lt"/>
              </a:rPr>
              <a:t> Katalitik </a:t>
            </a:r>
            <a:r>
              <a:rPr lang="tr-TR" altLang="tr-TR" sz="2800" b="1" dirty="0" err="1">
                <a:solidFill>
                  <a:schemeClr val="bg1"/>
                </a:solidFill>
                <a:latin typeface="+mn-lt"/>
              </a:rPr>
              <a:t>Kraking</a:t>
            </a:r>
            <a:r>
              <a:rPr lang="tr-TR" altLang="tr-TR" sz="2800" b="1" dirty="0">
                <a:solidFill>
                  <a:schemeClr val="bg1"/>
                </a:solidFill>
                <a:latin typeface="+mn-lt"/>
              </a:rPr>
              <a:t>, FCC</a:t>
            </a:r>
            <a:endParaRPr lang="tr-TR" altLang="tr-TR" sz="4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7086600" y="2502238"/>
            <a:ext cx="48133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/>
              <a:t>Hidrojen transferi</a:t>
            </a:r>
          </a:p>
          <a:p>
            <a:r>
              <a:rPr lang="tr-TR" dirty="0"/>
              <a:t/>
            </a:r>
            <a:br>
              <a:rPr lang="tr-TR" dirty="0"/>
            </a:br>
            <a:r>
              <a:rPr lang="tr-TR" dirty="0" err="1"/>
              <a:t>naften</a:t>
            </a:r>
            <a:r>
              <a:rPr lang="tr-TR" dirty="0"/>
              <a:t> + olefin </a:t>
            </a:r>
            <a:r>
              <a:rPr lang="tr-TR" altLang="tr-TR" dirty="0">
                <a:solidFill>
                  <a:srgbClr val="222222"/>
                </a:solidFill>
                <a:latin typeface="Symbol" panose="05050102010706020507" pitchFamily="18" charset="2"/>
              </a:rPr>
              <a:t> ¾® </a:t>
            </a:r>
            <a:r>
              <a:rPr lang="tr-TR" dirty="0"/>
              <a:t> aromatik + parafin</a:t>
            </a:r>
          </a:p>
          <a:p>
            <a:r>
              <a:rPr lang="tr-TR" dirty="0"/>
              <a:t/>
            </a:r>
            <a:br>
              <a:rPr lang="tr-TR" dirty="0"/>
            </a:br>
            <a:r>
              <a:rPr lang="tr-TR" dirty="0" err="1"/>
              <a:t>Sikloaromatizasyon</a:t>
            </a:r>
            <a:endParaRPr lang="tr-TR" dirty="0"/>
          </a:p>
          <a:p>
            <a:r>
              <a:rPr lang="tr-TR" dirty="0"/>
              <a:t/>
            </a:r>
            <a:br>
              <a:rPr lang="tr-TR" dirty="0"/>
            </a:br>
            <a:r>
              <a:rPr lang="tr-TR" dirty="0"/>
              <a:t>C6H12 + 3 C5H10 </a:t>
            </a:r>
            <a:r>
              <a:rPr lang="tr-TR" altLang="tr-TR" dirty="0">
                <a:solidFill>
                  <a:srgbClr val="222222"/>
                </a:solidFill>
                <a:latin typeface="Symbol" panose="05050102010706020507" pitchFamily="18" charset="2"/>
              </a:rPr>
              <a:t> ¾® </a:t>
            </a:r>
            <a:r>
              <a:rPr lang="tr-TR" dirty="0"/>
              <a:t> C5H6 + 3 C5H12</a:t>
            </a:r>
          </a:p>
        </p:txBody>
      </p:sp>
    </p:spTree>
    <p:extLst>
      <p:ext uri="{BB962C8B-B14F-4D97-AF65-F5344CB8AC3E}">
        <p14:creationId xmlns:p14="http://schemas.microsoft.com/office/powerpoint/2010/main" val="4199305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96154" y="2861664"/>
            <a:ext cx="3805850" cy="307776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16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Trans-</a:t>
            </a:r>
            <a:r>
              <a:rPr kumimoji="0" lang="tr-TR" altLang="tr-TR" sz="1600" b="1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alkilasyon</a:t>
            </a:r>
            <a:r>
              <a:rPr kumimoji="0" lang="tr-TR" altLang="tr-TR" sz="16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 / alkil  grup transferi</a:t>
            </a:r>
            <a:endParaRPr kumimoji="0" lang="tr-TR" altLang="tr-T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lvl="0" indent="0" defTabSz="914400">
              <a:buClrTx/>
              <a:buSzTx/>
              <a:buNone/>
            </a:pPr>
            <a:r>
              <a:rPr kumimoji="0" lang="tr-TR" altLang="tr-TR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/>
            </a:r>
            <a:br>
              <a:rPr kumimoji="0" lang="tr-TR" altLang="tr-TR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</a:br>
            <a:r>
              <a:rPr kumimoji="0" lang="tr-TR" altLang="tr-TR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C</a:t>
            </a:r>
            <a:r>
              <a:rPr kumimoji="0" lang="tr-TR" altLang="tr-TR" sz="1600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6</a:t>
            </a:r>
            <a:r>
              <a:rPr kumimoji="0" lang="tr-TR" altLang="tr-TR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H</a:t>
            </a:r>
            <a:r>
              <a:rPr kumimoji="0" lang="tr-TR" altLang="tr-TR" sz="1600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4</a:t>
            </a:r>
            <a:r>
              <a:rPr kumimoji="0" lang="tr-TR" altLang="tr-TR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 (CH</a:t>
            </a:r>
            <a:r>
              <a:rPr kumimoji="0" lang="tr-TR" altLang="tr-TR" sz="1600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3</a:t>
            </a:r>
            <a:r>
              <a:rPr kumimoji="0" lang="tr-TR" altLang="tr-TR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)</a:t>
            </a:r>
            <a:r>
              <a:rPr kumimoji="0" lang="tr-TR" altLang="tr-TR" sz="1600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2</a:t>
            </a:r>
            <a:r>
              <a:rPr kumimoji="0" lang="tr-TR" altLang="tr-TR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 + C</a:t>
            </a:r>
            <a:r>
              <a:rPr kumimoji="0" lang="tr-TR" altLang="tr-TR" sz="1600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6</a:t>
            </a:r>
            <a:r>
              <a:rPr kumimoji="0" lang="tr-TR" altLang="tr-TR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H</a:t>
            </a:r>
            <a:r>
              <a:rPr kumimoji="0" lang="tr-TR" altLang="tr-TR" sz="1600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6</a:t>
            </a:r>
            <a:r>
              <a:rPr kumimoji="0" lang="tr-TR" altLang="tr-TR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 </a:t>
            </a:r>
            <a:r>
              <a:rPr lang="tr-TR" altLang="tr-TR" sz="1600" dirty="0">
                <a:solidFill>
                  <a:srgbClr val="222222"/>
                </a:solidFill>
                <a:sym typeface="Wingdings" panose="05000000000000000000" pitchFamily="2" charset="2"/>
              </a:rPr>
              <a:t>  </a:t>
            </a:r>
            <a:r>
              <a:rPr kumimoji="0" lang="tr-TR" altLang="tr-TR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 2 C</a:t>
            </a:r>
            <a:r>
              <a:rPr kumimoji="0" lang="tr-TR" altLang="tr-TR" sz="1600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5</a:t>
            </a:r>
            <a:r>
              <a:rPr kumimoji="0" lang="tr-TR" altLang="tr-TR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H</a:t>
            </a:r>
            <a:r>
              <a:rPr kumimoji="0" lang="tr-TR" altLang="tr-TR" sz="1600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5</a:t>
            </a:r>
            <a:r>
              <a:rPr kumimoji="0" lang="tr-TR" altLang="tr-TR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CH</a:t>
            </a:r>
            <a:r>
              <a:rPr kumimoji="0" lang="tr-TR" altLang="tr-TR" sz="1600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3</a:t>
            </a:r>
            <a:endParaRPr kumimoji="0" lang="tr-TR" altLang="tr-T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/>
            </a:r>
            <a:br>
              <a:rPr kumimoji="0" lang="tr-TR" altLang="tr-TR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</a:br>
            <a:r>
              <a:rPr kumimoji="0" lang="tr-TR" altLang="tr-TR" sz="16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Olefinlerin </a:t>
            </a:r>
            <a:r>
              <a:rPr kumimoji="0" lang="tr-TR" altLang="tr-TR" sz="1600" b="1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naftenlere</a:t>
            </a:r>
            <a:r>
              <a:rPr kumimoji="0" lang="tr-TR" altLang="tr-TR" sz="16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 </a:t>
            </a:r>
            <a:r>
              <a:rPr kumimoji="0" lang="tr-TR" altLang="tr-TR" sz="1600" b="1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siklizasyonu</a:t>
            </a:r>
            <a:endParaRPr kumimoji="0" lang="tr-TR" altLang="tr-T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lvl="0" indent="0" defTabSz="914400">
              <a:buClrTx/>
              <a:buSzTx/>
              <a:buNone/>
            </a:pPr>
            <a:r>
              <a:rPr kumimoji="0" lang="tr-TR" altLang="tr-TR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/>
            </a:r>
            <a:br>
              <a:rPr kumimoji="0" lang="tr-TR" altLang="tr-TR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</a:br>
            <a:r>
              <a:rPr kumimoji="0" lang="tr-TR" altLang="tr-TR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C</a:t>
            </a:r>
            <a:r>
              <a:rPr kumimoji="0" lang="tr-TR" altLang="tr-TR" sz="1600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7</a:t>
            </a:r>
            <a:r>
              <a:rPr kumimoji="0" lang="tr-TR" altLang="tr-TR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H</a:t>
            </a:r>
            <a:r>
              <a:rPr kumimoji="0" lang="tr-TR" altLang="tr-TR" sz="1600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14</a:t>
            </a:r>
            <a:r>
              <a:rPr kumimoji="0" lang="tr-TR" altLang="tr-TR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 </a:t>
            </a:r>
            <a:r>
              <a:rPr lang="tr-TR" altLang="tr-TR" sz="1600" dirty="0">
                <a:solidFill>
                  <a:srgbClr val="222222"/>
                </a:solidFill>
                <a:sym typeface="Wingdings" panose="05000000000000000000" pitchFamily="2" charset="2"/>
              </a:rPr>
              <a:t>  </a:t>
            </a:r>
            <a:r>
              <a:rPr kumimoji="0" lang="tr-TR" altLang="tr-TR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 CH</a:t>
            </a:r>
            <a:r>
              <a:rPr kumimoji="0" lang="tr-TR" altLang="tr-TR" sz="1600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3</a:t>
            </a:r>
            <a:r>
              <a:rPr kumimoji="0" lang="tr-TR" altLang="tr-TR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-siklo-C</a:t>
            </a:r>
            <a:r>
              <a:rPr kumimoji="0" lang="tr-TR" altLang="tr-TR" sz="1600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6</a:t>
            </a:r>
            <a:r>
              <a:rPr kumimoji="0" lang="tr-TR" altLang="tr-TR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H</a:t>
            </a:r>
            <a:r>
              <a:rPr kumimoji="0" lang="tr-TR" altLang="tr-TR" sz="1600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11</a:t>
            </a:r>
            <a:endParaRPr kumimoji="0" lang="tr-TR" altLang="tr-T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/>
            </a:r>
            <a:br>
              <a:rPr kumimoji="0" lang="tr-TR" altLang="tr-TR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</a:br>
            <a:r>
              <a:rPr kumimoji="0" lang="tr-TR" altLang="tr-TR" sz="1600" b="1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Dehidrojenasyon</a:t>
            </a:r>
            <a:endParaRPr kumimoji="0" lang="tr-TR" altLang="tr-T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lvl="0" indent="0" defTabSz="914400">
              <a:buClrTx/>
              <a:buSzTx/>
              <a:buNone/>
            </a:pPr>
            <a:r>
              <a:rPr kumimoji="0" lang="tr-TR" altLang="tr-TR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/>
            </a:r>
            <a:br>
              <a:rPr kumimoji="0" lang="tr-TR" altLang="tr-TR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</a:br>
            <a:r>
              <a:rPr kumimoji="0" lang="tr-TR" altLang="tr-TR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n-C</a:t>
            </a:r>
            <a:r>
              <a:rPr kumimoji="0" lang="tr-TR" altLang="tr-TR" sz="1600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8</a:t>
            </a:r>
            <a:r>
              <a:rPr kumimoji="0" lang="tr-TR" altLang="tr-TR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H</a:t>
            </a:r>
            <a:r>
              <a:rPr kumimoji="0" lang="tr-TR" altLang="tr-TR" sz="1600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18</a:t>
            </a:r>
            <a:r>
              <a:rPr kumimoji="0" lang="tr-TR" altLang="tr-TR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 </a:t>
            </a:r>
            <a:r>
              <a:rPr lang="tr-TR" altLang="tr-TR" sz="1600" dirty="0">
                <a:solidFill>
                  <a:srgbClr val="222222"/>
                </a:solidFill>
                <a:sym typeface="Wingdings" panose="05000000000000000000" pitchFamily="2" charset="2"/>
              </a:rPr>
              <a:t>  </a:t>
            </a:r>
            <a:r>
              <a:rPr kumimoji="0" lang="tr-TR" altLang="tr-TR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 C</a:t>
            </a:r>
            <a:r>
              <a:rPr kumimoji="0" lang="tr-TR" altLang="tr-TR" sz="1600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8</a:t>
            </a:r>
            <a:r>
              <a:rPr kumimoji="0" lang="tr-TR" altLang="tr-TR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H</a:t>
            </a:r>
            <a:r>
              <a:rPr kumimoji="0" lang="tr-TR" altLang="tr-TR" sz="1600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16</a:t>
            </a:r>
            <a:r>
              <a:rPr kumimoji="0" lang="tr-TR" altLang="tr-TR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 + H</a:t>
            </a:r>
            <a:r>
              <a:rPr kumimoji="0" lang="tr-TR" altLang="tr-TR" sz="1600" b="0" i="0" u="none" strike="noStrike" cap="none" normalizeH="0" baseline="-30000" dirty="0" smtClean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>2</a:t>
            </a:r>
            <a:endParaRPr kumimoji="0" lang="tr-TR" altLang="tr-T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altLang="tr-T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6096000" y="3276193"/>
            <a:ext cx="6096000" cy="218521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 err="1">
                <a:solidFill>
                  <a:srgbClr val="222222"/>
                </a:solidFill>
                <a:latin typeface="+mj-lt"/>
              </a:rPr>
              <a:t>Dealkilasyon</a:t>
            </a:r>
            <a:endParaRPr lang="tr-TR" altLang="tr-TR" sz="2800" dirty="0">
              <a:latin typeface="+mj-l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altLang="tr-TR" dirty="0">
                <a:solidFill>
                  <a:srgbClr val="222222"/>
                </a:solidFill>
                <a:latin typeface="+mj-lt"/>
              </a:rPr>
              <a:t/>
            </a:r>
            <a:br>
              <a:rPr lang="tr-TR" altLang="tr-TR" dirty="0">
                <a:solidFill>
                  <a:srgbClr val="222222"/>
                </a:solidFill>
                <a:latin typeface="+mj-lt"/>
              </a:rPr>
            </a:br>
            <a:r>
              <a:rPr lang="tr-TR" altLang="tr-TR" dirty="0">
                <a:solidFill>
                  <a:srgbClr val="222222"/>
                </a:solidFill>
                <a:latin typeface="+mj-lt"/>
              </a:rPr>
              <a:t>izo-C</a:t>
            </a:r>
            <a:r>
              <a:rPr lang="tr-TR" altLang="tr-TR" baseline="-30000" dirty="0">
                <a:solidFill>
                  <a:srgbClr val="222222"/>
                </a:solidFill>
                <a:latin typeface="+mj-lt"/>
              </a:rPr>
              <a:t>3</a:t>
            </a:r>
            <a:r>
              <a:rPr lang="tr-TR" altLang="tr-TR" dirty="0">
                <a:solidFill>
                  <a:srgbClr val="222222"/>
                </a:solidFill>
                <a:latin typeface="+mj-lt"/>
              </a:rPr>
              <a:t>H</a:t>
            </a:r>
            <a:r>
              <a:rPr lang="tr-TR" altLang="tr-TR" baseline="-30000" dirty="0">
                <a:solidFill>
                  <a:srgbClr val="222222"/>
                </a:solidFill>
                <a:latin typeface="+mj-lt"/>
              </a:rPr>
              <a:t>7</a:t>
            </a:r>
            <a:r>
              <a:rPr lang="tr-TR" altLang="tr-TR" dirty="0">
                <a:solidFill>
                  <a:srgbClr val="222222"/>
                </a:solidFill>
                <a:latin typeface="+mj-lt"/>
              </a:rPr>
              <a:t> - C</a:t>
            </a:r>
            <a:r>
              <a:rPr lang="tr-TR" altLang="tr-TR" baseline="-30000" dirty="0">
                <a:solidFill>
                  <a:srgbClr val="222222"/>
                </a:solidFill>
                <a:latin typeface="+mj-lt"/>
              </a:rPr>
              <a:t>6</a:t>
            </a:r>
            <a:r>
              <a:rPr lang="tr-TR" altLang="tr-TR" dirty="0">
                <a:solidFill>
                  <a:srgbClr val="222222"/>
                </a:solidFill>
                <a:latin typeface="+mj-lt"/>
              </a:rPr>
              <a:t>H</a:t>
            </a:r>
            <a:r>
              <a:rPr lang="tr-TR" altLang="tr-TR" baseline="-30000" dirty="0">
                <a:solidFill>
                  <a:srgbClr val="222222"/>
                </a:solidFill>
                <a:latin typeface="+mj-lt"/>
              </a:rPr>
              <a:t>5</a:t>
            </a:r>
            <a:r>
              <a:rPr lang="tr-TR" altLang="tr-TR" dirty="0">
                <a:solidFill>
                  <a:srgbClr val="222222"/>
                </a:solidFill>
                <a:latin typeface="+mj-lt"/>
              </a:rPr>
              <a:t> </a:t>
            </a:r>
            <a:r>
              <a:rPr lang="tr-TR" altLang="tr-TR" dirty="0">
                <a:solidFill>
                  <a:srgbClr val="222222"/>
                </a:solidFill>
                <a:sym typeface="Wingdings" panose="05000000000000000000" pitchFamily="2" charset="2"/>
              </a:rPr>
              <a:t>  </a:t>
            </a:r>
            <a:r>
              <a:rPr lang="tr-TR" altLang="tr-TR" dirty="0">
                <a:solidFill>
                  <a:srgbClr val="222222"/>
                </a:solidFill>
                <a:latin typeface="+mj-lt"/>
              </a:rPr>
              <a:t> C</a:t>
            </a:r>
            <a:r>
              <a:rPr lang="tr-TR" altLang="tr-TR" baseline="-30000" dirty="0">
                <a:solidFill>
                  <a:srgbClr val="222222"/>
                </a:solidFill>
                <a:latin typeface="+mj-lt"/>
              </a:rPr>
              <a:t>6</a:t>
            </a:r>
            <a:r>
              <a:rPr lang="tr-TR" altLang="tr-TR" dirty="0">
                <a:solidFill>
                  <a:srgbClr val="222222"/>
                </a:solidFill>
                <a:latin typeface="+mj-lt"/>
              </a:rPr>
              <a:t>H</a:t>
            </a:r>
            <a:r>
              <a:rPr lang="tr-TR" altLang="tr-TR" baseline="-30000" dirty="0">
                <a:solidFill>
                  <a:srgbClr val="222222"/>
                </a:solidFill>
                <a:latin typeface="+mj-lt"/>
              </a:rPr>
              <a:t>6</a:t>
            </a:r>
            <a:r>
              <a:rPr lang="tr-TR" altLang="tr-TR" dirty="0">
                <a:solidFill>
                  <a:srgbClr val="222222"/>
                </a:solidFill>
                <a:latin typeface="+mj-lt"/>
              </a:rPr>
              <a:t> + C</a:t>
            </a:r>
            <a:r>
              <a:rPr lang="tr-TR" altLang="tr-TR" baseline="-30000" dirty="0">
                <a:solidFill>
                  <a:srgbClr val="222222"/>
                </a:solidFill>
                <a:latin typeface="+mj-lt"/>
              </a:rPr>
              <a:t>3</a:t>
            </a:r>
            <a:r>
              <a:rPr lang="tr-TR" altLang="tr-TR" dirty="0">
                <a:solidFill>
                  <a:srgbClr val="222222"/>
                </a:solidFill>
                <a:latin typeface="+mj-lt"/>
              </a:rPr>
              <a:t>H</a:t>
            </a:r>
            <a:r>
              <a:rPr lang="tr-TR" altLang="tr-TR" baseline="-30000" dirty="0">
                <a:solidFill>
                  <a:srgbClr val="222222"/>
                </a:solidFill>
                <a:latin typeface="+mj-lt"/>
              </a:rPr>
              <a:t>6</a:t>
            </a:r>
            <a:endParaRPr lang="tr-TR" altLang="tr-TR" sz="2800" dirty="0">
              <a:latin typeface="+mj-l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tr-TR" altLang="tr-TR" sz="2800" dirty="0">
              <a:latin typeface="+mj-l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 err="1">
                <a:solidFill>
                  <a:srgbClr val="222222"/>
                </a:solidFill>
                <a:latin typeface="+mj-lt"/>
              </a:rPr>
              <a:t>Kondensasyon</a:t>
            </a:r>
            <a:endParaRPr lang="tr-TR" altLang="tr-TR" sz="2800" dirty="0">
              <a:latin typeface="+mj-l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altLang="tr-TR" dirty="0">
                <a:solidFill>
                  <a:srgbClr val="222222"/>
                </a:solidFill>
                <a:latin typeface="+mj-lt"/>
              </a:rPr>
              <a:t/>
            </a:r>
            <a:br>
              <a:rPr lang="tr-TR" altLang="tr-TR" dirty="0">
                <a:solidFill>
                  <a:srgbClr val="222222"/>
                </a:solidFill>
                <a:latin typeface="+mj-lt"/>
              </a:rPr>
            </a:br>
            <a:r>
              <a:rPr lang="tr-TR" altLang="tr-TR" dirty="0">
                <a:solidFill>
                  <a:srgbClr val="222222"/>
                </a:solidFill>
                <a:latin typeface="+mj-lt"/>
              </a:rPr>
              <a:t>Ar-CH = CH</a:t>
            </a:r>
            <a:r>
              <a:rPr lang="tr-TR" altLang="tr-TR" baseline="-30000" dirty="0">
                <a:solidFill>
                  <a:srgbClr val="222222"/>
                </a:solidFill>
                <a:latin typeface="+mj-lt"/>
              </a:rPr>
              <a:t>2</a:t>
            </a:r>
            <a:r>
              <a:rPr lang="tr-TR" altLang="tr-TR" dirty="0">
                <a:solidFill>
                  <a:srgbClr val="222222"/>
                </a:solidFill>
                <a:latin typeface="+mj-lt"/>
              </a:rPr>
              <a:t> + R</a:t>
            </a:r>
            <a:r>
              <a:rPr lang="tr-TR" altLang="tr-TR" baseline="-30000" dirty="0">
                <a:solidFill>
                  <a:srgbClr val="222222"/>
                </a:solidFill>
                <a:latin typeface="+mj-lt"/>
              </a:rPr>
              <a:t>1</a:t>
            </a:r>
            <a:r>
              <a:rPr lang="tr-TR" altLang="tr-TR" dirty="0">
                <a:solidFill>
                  <a:srgbClr val="222222"/>
                </a:solidFill>
                <a:latin typeface="+mj-lt"/>
              </a:rPr>
              <a:t>CH = CHR</a:t>
            </a:r>
            <a:r>
              <a:rPr lang="tr-TR" altLang="tr-TR" baseline="-30000" dirty="0">
                <a:solidFill>
                  <a:srgbClr val="222222"/>
                </a:solidFill>
                <a:latin typeface="+mj-lt"/>
              </a:rPr>
              <a:t>2 </a:t>
            </a:r>
            <a:r>
              <a:rPr lang="tr-TR" altLang="tr-TR" dirty="0">
                <a:solidFill>
                  <a:srgbClr val="222222"/>
                </a:solidFill>
                <a:sym typeface="Wingdings" panose="05000000000000000000" pitchFamily="2" charset="2"/>
              </a:rPr>
              <a:t>  </a:t>
            </a:r>
            <a:r>
              <a:rPr lang="tr-TR" altLang="tr-TR" dirty="0">
                <a:solidFill>
                  <a:srgbClr val="222222"/>
                </a:solidFill>
                <a:latin typeface="+mj-lt"/>
              </a:rPr>
              <a:t> Ar - Ar + 2H</a:t>
            </a:r>
            <a:endParaRPr lang="tr-TR" altLang="tr-TR" sz="4400" dirty="0">
              <a:latin typeface="+mj-lt"/>
            </a:endParaRPr>
          </a:p>
        </p:txBody>
      </p:sp>
      <p:sp>
        <p:nvSpPr>
          <p:cNvPr id="8" name="Unvan 1"/>
          <p:cNvSpPr txBox="1">
            <a:spLocks noGrp="1"/>
          </p:cNvSpPr>
          <p:nvPr>
            <p:ph type="title"/>
          </p:nvPr>
        </p:nvSpPr>
        <p:spPr bwMode="gray">
          <a:xfrm>
            <a:off x="1154954" y="9101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lvl="0" defTabSz="914400" eaLnBrk="0" fontAlgn="base" hangingPunct="0">
              <a:spcAft>
                <a:spcPct val="0"/>
              </a:spcAft>
            </a:pPr>
            <a:r>
              <a:rPr lang="tr-TR" sz="2800" dirty="0" smtClean="0">
                <a:solidFill>
                  <a:schemeClr val="bg1"/>
                </a:solidFill>
                <a:latin typeface="+mn-lt"/>
              </a:rPr>
              <a:t> </a:t>
            </a:r>
            <a:r>
              <a:rPr lang="tr-TR" altLang="tr-TR" sz="2800" b="1" dirty="0" err="1">
                <a:solidFill>
                  <a:schemeClr val="bg1"/>
                </a:solidFill>
                <a:latin typeface="+mn-lt"/>
              </a:rPr>
              <a:t>Fluid</a:t>
            </a:r>
            <a:r>
              <a:rPr lang="tr-TR" altLang="tr-TR" sz="2800" b="1" dirty="0">
                <a:solidFill>
                  <a:schemeClr val="bg1"/>
                </a:solidFill>
                <a:latin typeface="+mn-lt"/>
              </a:rPr>
              <a:t> Katalitik </a:t>
            </a:r>
            <a:r>
              <a:rPr lang="tr-TR" altLang="tr-TR" sz="2800" b="1" dirty="0" err="1">
                <a:solidFill>
                  <a:schemeClr val="bg1"/>
                </a:solidFill>
                <a:latin typeface="+mn-lt"/>
              </a:rPr>
              <a:t>Kraking</a:t>
            </a:r>
            <a:r>
              <a:rPr lang="tr-TR" altLang="tr-TR" sz="2800" b="1" dirty="0">
                <a:solidFill>
                  <a:schemeClr val="bg1"/>
                </a:solidFill>
                <a:latin typeface="+mn-lt"/>
              </a:rPr>
              <a:t>, FCC</a:t>
            </a:r>
            <a:endParaRPr lang="tr-TR" altLang="tr-TR" sz="40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3065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3622" y="2380511"/>
            <a:ext cx="10414746" cy="3416300"/>
          </a:xfrm>
        </p:spPr>
        <p:txBody>
          <a:bodyPr>
            <a:noAutofit/>
          </a:bodyPr>
          <a:lstStyle/>
          <a:p>
            <a:r>
              <a:rPr lang="tr-TR" sz="1600" dirty="0"/>
              <a:t>FCC, yüksek sıcaklıklar ve düşük basınçlarda, bir toz katalizör (ortalama 60 mikron büyüklüğünde) kullanılarak ağır fraksiyonlar, benzine harmanlanacak değerli hafif moleküllere dönüştürülür. </a:t>
            </a:r>
            <a:endParaRPr lang="tr-TR" sz="1600" dirty="0" smtClean="0"/>
          </a:p>
          <a:p>
            <a:r>
              <a:rPr lang="tr-TR" sz="1600" dirty="0" smtClean="0"/>
              <a:t>Katalizörün </a:t>
            </a:r>
            <a:r>
              <a:rPr lang="tr-TR" sz="1600" dirty="0"/>
              <a:t>tanecik büyüklüğü önemlidir; çünkü, hidrokarbon karışımıyla etkileşirken bir sıvı gibi davranır. </a:t>
            </a:r>
            <a:endParaRPr lang="tr-TR" sz="1600" dirty="0" smtClean="0"/>
          </a:p>
          <a:p>
            <a:r>
              <a:rPr lang="tr-TR" sz="1600" dirty="0" smtClean="0"/>
              <a:t>FCC</a:t>
            </a:r>
            <a:r>
              <a:rPr lang="tr-TR" sz="1600" dirty="0"/>
              <a:t>, özellikle C3-C5 aralığında doymamış hafif hidrokarbonlar üretir; bunlar petrokimya ham maddeleri olarak ve </a:t>
            </a:r>
            <a:r>
              <a:rPr lang="tr-TR" sz="1600" dirty="0" err="1"/>
              <a:t>alkilat</a:t>
            </a:r>
            <a:r>
              <a:rPr lang="tr-TR" sz="1600" dirty="0"/>
              <a:t> üretiminde kullanılırlar.</a:t>
            </a:r>
          </a:p>
          <a:p>
            <a:r>
              <a:rPr lang="tr-TR" sz="1600" dirty="0" smtClean="0"/>
              <a:t>FCC </a:t>
            </a:r>
            <a:r>
              <a:rPr lang="tr-TR" sz="1600" dirty="0"/>
              <a:t>en çok kullanılan katalitik </a:t>
            </a:r>
            <a:r>
              <a:rPr lang="tr-TR" sz="1600" dirty="0" err="1"/>
              <a:t>kraking</a:t>
            </a:r>
            <a:r>
              <a:rPr lang="tr-TR" sz="1600" dirty="0"/>
              <a:t> prosesidir. Yağ (</a:t>
            </a:r>
            <a:r>
              <a:rPr lang="tr-TR" sz="1600" dirty="0" err="1"/>
              <a:t>oil</a:t>
            </a:r>
            <a:r>
              <a:rPr lang="tr-TR" sz="1600" dirty="0"/>
              <a:t>), çok küçük partiküller halindeki ve hava ile veya yağ buharlarıyla akışkan hale getirilmiş olan </a:t>
            </a:r>
            <a:r>
              <a:rPr lang="tr-TR" sz="1600" dirty="0" err="1"/>
              <a:t>katalizörlü</a:t>
            </a:r>
            <a:r>
              <a:rPr lang="tr-TR" sz="1600" dirty="0"/>
              <a:t> ortamda parçalanır; </a:t>
            </a:r>
            <a:endParaRPr lang="tr-TR" sz="1600" dirty="0" smtClean="0"/>
          </a:p>
          <a:p>
            <a:r>
              <a:rPr lang="tr-TR" sz="1600" dirty="0" smtClean="0"/>
              <a:t>Akışkan </a:t>
            </a:r>
            <a:r>
              <a:rPr lang="tr-TR" sz="1600" dirty="0"/>
              <a:t>krakerde bir katalizör bölümü ve bir de </a:t>
            </a:r>
            <a:r>
              <a:rPr lang="tr-TR" sz="1600" dirty="0" err="1"/>
              <a:t>fraksiyonlama</a:t>
            </a:r>
            <a:r>
              <a:rPr lang="tr-TR" sz="1600" dirty="0"/>
              <a:t> bölümü bulunur; bunlar, entegre proses üniteleri olarak beraber çalışırlar. </a:t>
            </a:r>
            <a:endParaRPr lang="tr-TR" sz="1600" dirty="0" smtClean="0"/>
          </a:p>
          <a:p>
            <a:r>
              <a:rPr lang="tr-TR" sz="1600" dirty="0" smtClean="0"/>
              <a:t>Katalizör </a:t>
            </a:r>
            <a:r>
              <a:rPr lang="tr-TR" sz="1600" dirty="0"/>
              <a:t>bölümünde reaktör ve </a:t>
            </a:r>
            <a:r>
              <a:rPr lang="tr-TR" sz="1600" dirty="0" err="1"/>
              <a:t>rejeneratör</a:t>
            </a:r>
            <a:r>
              <a:rPr lang="tr-TR" sz="1600" dirty="0"/>
              <a:t> vardır. </a:t>
            </a:r>
            <a:r>
              <a:rPr lang="tr-TR" sz="1600" dirty="0" err="1"/>
              <a:t>Rejeneratör</a:t>
            </a:r>
            <a:r>
              <a:rPr lang="tr-TR" sz="1600" dirty="0"/>
              <a:t>, yükselticinin de bulunduğu sistem ile katalizör sirkülasyon ünitesini oluşturur. </a:t>
            </a:r>
            <a:endParaRPr lang="tr-TR" sz="1600" dirty="0" smtClean="0"/>
          </a:p>
          <a:p>
            <a:r>
              <a:rPr lang="tr-TR" sz="1600" dirty="0" smtClean="0"/>
              <a:t>Akışkan </a:t>
            </a:r>
            <a:r>
              <a:rPr lang="tr-TR" sz="1600" dirty="0"/>
              <a:t>katalizör, reaktör ve </a:t>
            </a:r>
            <a:r>
              <a:rPr lang="tr-TR" sz="1600" dirty="0" err="1"/>
              <a:t>rejeneratör</a:t>
            </a:r>
            <a:r>
              <a:rPr lang="tr-TR" sz="1600" dirty="0"/>
              <a:t> arasında, taşıyıcı ortamlar olan hava, yağ buharları ve buharla sürekli olarak </a:t>
            </a:r>
            <a:r>
              <a:rPr lang="tr-TR" sz="1600" dirty="0" err="1"/>
              <a:t>sirküle</a:t>
            </a:r>
            <a:r>
              <a:rPr lang="tr-TR" sz="1600" dirty="0"/>
              <a:t> edilir.</a:t>
            </a:r>
          </a:p>
        </p:txBody>
      </p:sp>
      <p:sp>
        <p:nvSpPr>
          <p:cNvPr id="5" name="Unvan 1"/>
          <p:cNvSpPr txBox="1">
            <a:spLocks noGrp="1"/>
          </p:cNvSpPr>
          <p:nvPr>
            <p:ph type="title"/>
          </p:nvPr>
        </p:nvSpPr>
        <p:spPr bwMode="gray">
          <a:xfrm>
            <a:off x="1101790" y="1069656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lvl="0" defTabSz="914400" eaLnBrk="0" fontAlgn="base" hangingPunct="0">
              <a:spcAft>
                <a:spcPct val="0"/>
              </a:spcAft>
            </a:pPr>
            <a:r>
              <a:rPr lang="tr-TR" sz="2800" dirty="0" smtClean="0">
                <a:solidFill>
                  <a:schemeClr val="bg1"/>
                </a:solidFill>
                <a:latin typeface="+mn-lt"/>
              </a:rPr>
              <a:t> </a:t>
            </a:r>
            <a:r>
              <a:rPr lang="tr-TR" altLang="tr-TR" sz="2800" b="1" dirty="0" err="1">
                <a:solidFill>
                  <a:schemeClr val="bg1"/>
                </a:solidFill>
                <a:latin typeface="+mn-lt"/>
              </a:rPr>
              <a:t>Fluid</a:t>
            </a:r>
            <a:r>
              <a:rPr lang="tr-TR" altLang="tr-TR" sz="2800" b="1" dirty="0">
                <a:solidFill>
                  <a:schemeClr val="bg1"/>
                </a:solidFill>
                <a:latin typeface="+mn-lt"/>
              </a:rPr>
              <a:t> Katalitik </a:t>
            </a:r>
            <a:r>
              <a:rPr lang="tr-TR" altLang="tr-TR" sz="2800" b="1" dirty="0" err="1">
                <a:solidFill>
                  <a:schemeClr val="bg1"/>
                </a:solidFill>
                <a:latin typeface="+mn-lt"/>
              </a:rPr>
              <a:t>Kraking</a:t>
            </a:r>
            <a:r>
              <a:rPr lang="tr-TR" altLang="tr-TR" sz="2800" b="1" dirty="0">
                <a:solidFill>
                  <a:schemeClr val="bg1"/>
                </a:solidFill>
                <a:latin typeface="+mn-lt"/>
              </a:rPr>
              <a:t>, FCC</a:t>
            </a:r>
            <a:endParaRPr lang="tr-TR" altLang="tr-TR" sz="40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4822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82900" y="2123307"/>
            <a:ext cx="5903922" cy="4213993"/>
          </a:xfrm>
          <a:prstGeom prst="rect">
            <a:avLst/>
          </a:prstGeom>
        </p:spPr>
      </p:pic>
      <p:sp>
        <p:nvSpPr>
          <p:cNvPr id="7" name="Unvan 1"/>
          <p:cNvSpPr txBox="1">
            <a:spLocks noGrp="1"/>
          </p:cNvSpPr>
          <p:nvPr>
            <p:ph type="title"/>
          </p:nvPr>
        </p:nvSpPr>
        <p:spPr bwMode="gray">
          <a:xfrm>
            <a:off x="1154954" y="9101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lvl="0" defTabSz="914400" eaLnBrk="0" fontAlgn="base" hangingPunct="0">
              <a:spcAft>
                <a:spcPct val="0"/>
              </a:spcAft>
            </a:pPr>
            <a:r>
              <a:rPr lang="tr-TR" sz="2800" dirty="0" smtClean="0">
                <a:solidFill>
                  <a:schemeClr val="bg1"/>
                </a:solidFill>
                <a:latin typeface="+mn-lt"/>
              </a:rPr>
              <a:t> </a:t>
            </a:r>
            <a:r>
              <a:rPr lang="tr-TR" altLang="tr-TR" sz="2800" b="1" dirty="0" err="1">
                <a:solidFill>
                  <a:schemeClr val="bg1"/>
                </a:solidFill>
                <a:latin typeface="+mn-lt"/>
              </a:rPr>
              <a:t>Fluid</a:t>
            </a:r>
            <a:r>
              <a:rPr lang="tr-TR" altLang="tr-TR" sz="2800" b="1" dirty="0">
                <a:solidFill>
                  <a:schemeClr val="bg1"/>
                </a:solidFill>
                <a:latin typeface="+mn-lt"/>
              </a:rPr>
              <a:t> Katalitik </a:t>
            </a:r>
            <a:r>
              <a:rPr lang="tr-TR" altLang="tr-TR" sz="2800" b="1" dirty="0" err="1">
                <a:solidFill>
                  <a:schemeClr val="bg1"/>
                </a:solidFill>
                <a:latin typeface="+mn-lt"/>
              </a:rPr>
              <a:t>Kraking</a:t>
            </a:r>
            <a:r>
              <a:rPr lang="tr-TR" altLang="tr-TR" sz="2800" b="1" dirty="0">
                <a:solidFill>
                  <a:schemeClr val="bg1"/>
                </a:solidFill>
                <a:latin typeface="+mn-lt"/>
              </a:rPr>
              <a:t>, FCC</a:t>
            </a:r>
            <a:endParaRPr lang="tr-TR" altLang="tr-TR" sz="40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4464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err="1" smtClean="0"/>
              <a:t>Hidrokraking</a:t>
            </a:r>
            <a:r>
              <a:rPr lang="tr-TR" dirty="0" smtClean="0"/>
              <a:t> </a:t>
            </a:r>
            <a:r>
              <a:rPr lang="tr-TR" dirty="0"/>
              <a:t>prosesi </a:t>
            </a:r>
            <a:r>
              <a:rPr lang="tr-TR" dirty="0" err="1"/>
              <a:t>hidrotreatinge</a:t>
            </a:r>
            <a:r>
              <a:rPr lang="tr-TR" dirty="0"/>
              <a:t> benzer, ancak reaksiyon koşulları daha ağırdır ve moleküler büyüklüklerde önemli küçülmeler olur. </a:t>
            </a:r>
            <a:endParaRPr lang="tr-TR" dirty="0" smtClean="0"/>
          </a:p>
          <a:p>
            <a:r>
              <a:rPr lang="tr-TR" dirty="0" smtClean="0"/>
              <a:t>Ham </a:t>
            </a:r>
            <a:r>
              <a:rPr lang="tr-TR" dirty="0"/>
              <a:t>madde ağır </a:t>
            </a:r>
            <a:r>
              <a:rPr lang="tr-TR" dirty="0" err="1"/>
              <a:t>straight</a:t>
            </a:r>
            <a:r>
              <a:rPr lang="tr-TR" dirty="0"/>
              <a:t> </a:t>
            </a:r>
            <a:r>
              <a:rPr lang="tr-TR" dirty="0" err="1"/>
              <a:t>run</a:t>
            </a:r>
            <a:r>
              <a:rPr lang="tr-TR" dirty="0"/>
              <a:t> vakum gaz </a:t>
            </a:r>
            <a:r>
              <a:rPr lang="tr-TR" dirty="0" err="1"/>
              <a:t>oil</a:t>
            </a:r>
            <a:r>
              <a:rPr lang="tr-TR" dirty="0"/>
              <a:t>, ağır sentetik ham gaz </a:t>
            </a:r>
            <a:r>
              <a:rPr lang="tr-TR" dirty="0" err="1"/>
              <a:t>oil</a:t>
            </a:r>
            <a:r>
              <a:rPr lang="tr-TR" dirty="0"/>
              <a:t>, ısıl veya katalitik olarak parçalanmış fraksiyonlar veya </a:t>
            </a:r>
            <a:r>
              <a:rPr lang="tr-TR" dirty="0" err="1"/>
              <a:t>ekstrakt</a:t>
            </a:r>
            <a:r>
              <a:rPr lang="tr-TR" dirty="0"/>
              <a:t> edilmiş vakum kulesi dip ürünleridir.</a:t>
            </a:r>
          </a:p>
          <a:p>
            <a:r>
              <a:rPr lang="tr-TR" dirty="0" err="1" smtClean="0"/>
              <a:t>Hidrokraking</a:t>
            </a:r>
            <a:r>
              <a:rPr lang="tr-TR" dirty="0" smtClean="0"/>
              <a:t> </a:t>
            </a:r>
            <a:r>
              <a:rPr lang="tr-TR" dirty="0"/>
              <a:t>FCC prosesine de benzer, fakat ortamdaki hidrojen, örneğin koklaşma gibi bazı ikincil reaksiyonları engeller. </a:t>
            </a:r>
            <a:endParaRPr lang="tr-TR" dirty="0" smtClean="0"/>
          </a:p>
          <a:p>
            <a:r>
              <a:rPr lang="tr-TR" dirty="0" smtClean="0"/>
              <a:t>Reaksiyonlarda </a:t>
            </a:r>
            <a:r>
              <a:rPr lang="tr-TR" dirty="0"/>
              <a:t>karışık metal sülfür katalizörler kullanılır (Al2O3 üzerinde </a:t>
            </a:r>
            <a:r>
              <a:rPr lang="tr-TR" dirty="0" err="1"/>
              <a:t>NiS</a:t>
            </a:r>
            <a:r>
              <a:rPr lang="tr-TR" dirty="0"/>
              <a:t> ve </a:t>
            </a:r>
            <a:r>
              <a:rPr lang="tr-TR" dirty="0" err="1"/>
              <a:t>MoS</a:t>
            </a:r>
            <a:r>
              <a:rPr lang="tr-TR" dirty="0"/>
              <a:t>, veya </a:t>
            </a:r>
            <a:r>
              <a:rPr lang="tr-TR" dirty="0" err="1"/>
              <a:t>NiS</a:t>
            </a:r>
            <a:r>
              <a:rPr lang="tr-TR" dirty="0"/>
              <a:t> ve WS2 </a:t>
            </a:r>
            <a:r>
              <a:rPr lang="tr-TR" dirty="0" err="1"/>
              <a:t>lü</a:t>
            </a:r>
            <a:r>
              <a:rPr lang="tr-TR" dirty="0"/>
              <a:t>); asidik siteler SiO2, Al2O3, silika-</a:t>
            </a:r>
            <a:r>
              <a:rPr lang="tr-TR" dirty="0" err="1"/>
              <a:t>alumina</a:t>
            </a:r>
            <a:r>
              <a:rPr lang="tr-TR" dirty="0"/>
              <a:t> ve </a:t>
            </a:r>
            <a:r>
              <a:rPr lang="tr-TR" dirty="0" err="1"/>
              <a:t>zeolit</a:t>
            </a:r>
            <a:r>
              <a:rPr lang="tr-TR" dirty="0"/>
              <a:t> gibi maddelerdir. Hidrojen siteleri ise </a:t>
            </a:r>
            <a:r>
              <a:rPr lang="tr-TR" dirty="0" err="1"/>
              <a:t>NiS</a:t>
            </a:r>
            <a:r>
              <a:rPr lang="tr-TR" dirty="0"/>
              <a:t>/</a:t>
            </a:r>
            <a:r>
              <a:rPr lang="tr-TR" dirty="0" err="1"/>
              <a:t>MoS</a:t>
            </a:r>
            <a:r>
              <a:rPr lang="tr-TR" dirty="0"/>
              <a:t>, </a:t>
            </a:r>
            <a:r>
              <a:rPr lang="tr-TR" dirty="0" err="1"/>
              <a:t>NiS</a:t>
            </a:r>
            <a:r>
              <a:rPr lang="tr-TR" dirty="0"/>
              <a:t>/WS2, </a:t>
            </a:r>
            <a:r>
              <a:rPr lang="tr-TR" dirty="0" err="1"/>
              <a:t>Pt</a:t>
            </a:r>
            <a:r>
              <a:rPr lang="tr-TR" dirty="0"/>
              <a:t> </a:t>
            </a:r>
            <a:r>
              <a:rPr lang="tr-TR" dirty="0" err="1"/>
              <a:t>dir</a:t>
            </a:r>
            <a:r>
              <a:rPr lang="tr-TR" dirty="0"/>
              <a:t>; NH3 ve H2S reaksiyonları engeller.</a:t>
            </a:r>
          </a:p>
        </p:txBody>
      </p:sp>
      <p:sp>
        <p:nvSpPr>
          <p:cNvPr id="4" name="Unvan 1"/>
          <p:cNvSpPr txBox="1">
            <a:spLocks noGrp="1"/>
          </p:cNvSpPr>
          <p:nvPr>
            <p:ph type="title"/>
          </p:nvPr>
        </p:nvSpPr>
        <p:spPr bwMode="gray"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r-TR" sz="2800" b="1" dirty="0" err="1"/>
              <a:t>Hidrokraking</a:t>
            </a:r>
            <a:r>
              <a:rPr lang="tr-TR" sz="2800" b="1" dirty="0"/>
              <a:t/>
            </a:r>
            <a:br>
              <a:rPr lang="tr-TR" sz="2800" b="1" dirty="0"/>
            </a:b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216143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9119" y="2798762"/>
            <a:ext cx="4029075" cy="1095375"/>
          </a:xfrm>
          <a:prstGeom prst="rect">
            <a:avLst/>
          </a:prstGeom>
        </p:spPr>
      </p:pic>
      <p:sp>
        <p:nvSpPr>
          <p:cNvPr id="5" name="Unvan 1"/>
          <p:cNvSpPr txBox="1">
            <a:spLocks noGrp="1"/>
          </p:cNvSpPr>
          <p:nvPr>
            <p:ph type="title"/>
          </p:nvPr>
        </p:nvSpPr>
        <p:spPr bwMode="gray"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r-TR" sz="2800" b="1" dirty="0" err="1"/>
              <a:t>Hidrokraking</a:t>
            </a:r>
            <a:r>
              <a:rPr lang="tr-TR" sz="2800" b="1" dirty="0"/>
              <a:t/>
            </a:r>
            <a:br>
              <a:rPr lang="tr-TR" sz="2800" b="1" dirty="0"/>
            </a:br>
            <a:endParaRPr lang="tr-TR" sz="2800" b="1" dirty="0"/>
          </a:p>
        </p:txBody>
      </p:sp>
      <p:sp>
        <p:nvSpPr>
          <p:cNvPr id="7" name="Dikdörtgen 6"/>
          <p:cNvSpPr/>
          <p:nvPr/>
        </p:nvSpPr>
        <p:spPr>
          <a:xfrm>
            <a:off x="579948" y="2406134"/>
            <a:ext cx="29803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/>
              <a:t>Heteroatom</a:t>
            </a:r>
            <a:r>
              <a:rPr lang="tr-TR" dirty="0"/>
              <a:t> uzaklaştırma</a:t>
            </a: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400" y="4452937"/>
            <a:ext cx="4191000" cy="923925"/>
          </a:xfrm>
          <a:prstGeom prst="rect">
            <a:avLst/>
          </a:prstGeom>
        </p:spPr>
      </p:pic>
      <p:sp>
        <p:nvSpPr>
          <p:cNvPr id="9" name="Dikdörtgen 8"/>
          <p:cNvSpPr/>
          <p:nvPr/>
        </p:nvSpPr>
        <p:spPr>
          <a:xfrm>
            <a:off x="775601" y="4146034"/>
            <a:ext cx="38843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/>
              <a:t> Aromatiklerin </a:t>
            </a:r>
            <a:r>
              <a:rPr lang="tr-TR" dirty="0" err="1"/>
              <a:t>hidrojenlendirilmesi</a:t>
            </a:r>
            <a:endParaRPr lang="tr-TR" dirty="0"/>
          </a:p>
        </p:txBody>
      </p:sp>
      <p:sp>
        <p:nvSpPr>
          <p:cNvPr id="10" name="Dikdörtgen 9"/>
          <p:cNvSpPr/>
          <p:nvPr/>
        </p:nvSpPr>
        <p:spPr>
          <a:xfrm>
            <a:off x="1905000" y="536763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 err="1"/>
              <a:t>Hidrodesiklizasyon</a:t>
            </a:r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4125" y="5759450"/>
            <a:ext cx="4705350" cy="952500"/>
          </a:xfrm>
          <a:prstGeom prst="rect">
            <a:avLst/>
          </a:prstGeom>
        </p:spPr>
      </p:pic>
      <p:pic>
        <p:nvPicPr>
          <p:cNvPr id="12" name="Resim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2037" y="2693987"/>
            <a:ext cx="4124325" cy="2028825"/>
          </a:xfrm>
          <a:prstGeom prst="rect">
            <a:avLst/>
          </a:prstGeom>
        </p:spPr>
      </p:pic>
      <p:sp>
        <p:nvSpPr>
          <p:cNvPr id="13" name="Dikdörtgen 12"/>
          <p:cNvSpPr/>
          <p:nvPr/>
        </p:nvSpPr>
        <p:spPr>
          <a:xfrm>
            <a:off x="6820476" y="2368034"/>
            <a:ext cx="2310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/>
              <a:t> Alkan </a:t>
            </a:r>
            <a:r>
              <a:rPr lang="tr-TR" dirty="0" err="1"/>
              <a:t>hidrokraking</a:t>
            </a:r>
            <a:endParaRPr lang="tr-TR" dirty="0"/>
          </a:p>
        </p:txBody>
      </p:sp>
      <p:pic>
        <p:nvPicPr>
          <p:cNvPr id="14" name="Resim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89912" y="5408612"/>
            <a:ext cx="3686175" cy="1095375"/>
          </a:xfrm>
          <a:prstGeom prst="rect">
            <a:avLst/>
          </a:prstGeom>
        </p:spPr>
      </p:pic>
      <p:sp>
        <p:nvSpPr>
          <p:cNvPr id="15" name="Dikdörtgen 14"/>
          <p:cNvSpPr/>
          <p:nvPr/>
        </p:nvSpPr>
        <p:spPr>
          <a:xfrm>
            <a:off x="7801582" y="5009634"/>
            <a:ext cx="2303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/>
              <a:t>Hidroizomerizasyon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0957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68300" y="2425700"/>
            <a:ext cx="11290300" cy="3416300"/>
          </a:xfrm>
        </p:spPr>
        <p:txBody>
          <a:bodyPr>
            <a:noAutofit/>
          </a:bodyPr>
          <a:lstStyle/>
          <a:p>
            <a:r>
              <a:rPr lang="tr-TR" sz="1400" dirty="0" err="1"/>
              <a:t>Hidrokraking</a:t>
            </a:r>
            <a:r>
              <a:rPr lang="tr-TR" sz="1400" dirty="0"/>
              <a:t>, katalitik </a:t>
            </a:r>
            <a:r>
              <a:rPr lang="tr-TR" sz="1400" dirty="0" err="1"/>
              <a:t>kraking</a:t>
            </a:r>
            <a:r>
              <a:rPr lang="tr-TR" sz="1400" dirty="0"/>
              <a:t> ile </a:t>
            </a:r>
            <a:r>
              <a:rPr lang="tr-TR" sz="1400" dirty="0" err="1"/>
              <a:t>hidrojenasyonun</a:t>
            </a:r>
            <a:r>
              <a:rPr lang="tr-TR" sz="1400" dirty="0"/>
              <a:t> birleştirildiği iki-</a:t>
            </a:r>
            <a:r>
              <a:rPr lang="tr-TR" sz="1400" dirty="0" err="1"/>
              <a:t>kadameli</a:t>
            </a:r>
            <a:r>
              <a:rPr lang="tr-TR" sz="1400" dirty="0"/>
              <a:t> bir prosestir; oldukça ağır hammaddeler, daha çok istenilen ürünlerin elde edilmesi amacıyla hidrojenli ortamda parçalanır. </a:t>
            </a:r>
            <a:endParaRPr lang="tr-TR" sz="1400" dirty="0" smtClean="0"/>
          </a:p>
          <a:p>
            <a:r>
              <a:rPr lang="tr-TR" sz="1400" dirty="0" smtClean="0"/>
              <a:t>Proseste </a:t>
            </a:r>
            <a:r>
              <a:rPr lang="tr-TR" sz="1400" dirty="0"/>
              <a:t>yüksek basınç ve yüksek sıcaklıklar, bir katalizör ve hidrojen kullanılır. </a:t>
            </a:r>
            <a:endParaRPr lang="tr-TR" sz="1400" dirty="0" smtClean="0"/>
          </a:p>
          <a:p>
            <a:r>
              <a:rPr lang="tr-TR" sz="1400" dirty="0" err="1" smtClean="0"/>
              <a:t>Hidrokraking</a:t>
            </a:r>
            <a:r>
              <a:rPr lang="tr-TR" sz="1400" dirty="0" smtClean="0"/>
              <a:t> </a:t>
            </a:r>
            <a:r>
              <a:rPr lang="tr-TR" sz="1400" dirty="0"/>
              <a:t>prosesi katalitik </a:t>
            </a:r>
            <a:r>
              <a:rPr lang="tr-TR" sz="1400" dirty="0" err="1"/>
              <a:t>kraking</a:t>
            </a:r>
            <a:r>
              <a:rPr lang="tr-TR" sz="1400" dirty="0"/>
              <a:t> veya </a:t>
            </a:r>
            <a:r>
              <a:rPr lang="tr-TR" sz="1400" dirty="0" err="1"/>
              <a:t>reforming</a:t>
            </a:r>
            <a:r>
              <a:rPr lang="tr-TR" sz="1400" dirty="0"/>
              <a:t> prosesleri ile işlenemeyen veya zor işlenen hammaddeler uygulanır; bunlar, çoğunlukla </a:t>
            </a:r>
            <a:r>
              <a:rPr lang="tr-TR" sz="1400" dirty="0" err="1"/>
              <a:t>polisiklik</a:t>
            </a:r>
            <a:r>
              <a:rPr lang="tr-TR" sz="1400" dirty="0"/>
              <a:t> aromatik bileşikleri yüksek olan ve/veya yüksek konsantrasyonlarda iki temel katalizör zehirli kükürt ve nitrojenli bileşikler içeren hammaddelerdir.</a:t>
            </a:r>
          </a:p>
          <a:p>
            <a:r>
              <a:rPr lang="tr-TR" sz="1400" dirty="0" err="1"/>
              <a:t>Hidrokraking</a:t>
            </a:r>
            <a:r>
              <a:rPr lang="tr-TR" sz="1400" dirty="0"/>
              <a:t> prosesi, hammaddenin yapısına ve iki reaksiyonun (</a:t>
            </a:r>
            <a:r>
              <a:rPr lang="tr-TR" sz="1400" dirty="0" err="1"/>
              <a:t>hidrojenasyon</a:t>
            </a:r>
            <a:r>
              <a:rPr lang="tr-TR" sz="1400" dirty="0"/>
              <a:t> ve </a:t>
            </a:r>
            <a:r>
              <a:rPr lang="tr-TR" sz="1400" dirty="0" err="1"/>
              <a:t>kraking</a:t>
            </a:r>
            <a:r>
              <a:rPr lang="tr-TR" sz="1400" dirty="0"/>
              <a:t>) göreceli hızlarına bağlıdır. </a:t>
            </a:r>
            <a:endParaRPr lang="tr-TR" sz="1400" dirty="0" smtClean="0"/>
          </a:p>
          <a:p>
            <a:r>
              <a:rPr lang="tr-TR" sz="1400" dirty="0" smtClean="0"/>
              <a:t>Ağır </a:t>
            </a:r>
            <a:r>
              <a:rPr lang="tr-TR" sz="1400" dirty="0"/>
              <a:t>aromatik hammadde, çok yüksek basınçlarda (1,000-2,000 </a:t>
            </a:r>
            <a:r>
              <a:rPr lang="tr-TR" sz="1400" dirty="0" err="1"/>
              <a:t>psi</a:t>
            </a:r>
            <a:r>
              <a:rPr lang="tr-TR" sz="1400" dirty="0"/>
              <a:t>) ve yüksek sıcaklıklarda (750°-1,500° F), özel katalizörlerle hidrojenli bir ortamda daha hafif ürünlere dönüştürülür. </a:t>
            </a:r>
            <a:endParaRPr lang="tr-TR" sz="1400" dirty="0" smtClean="0"/>
          </a:p>
          <a:p>
            <a:r>
              <a:rPr lang="tr-TR" sz="1400" dirty="0" smtClean="0"/>
              <a:t>Hammadde </a:t>
            </a:r>
            <a:r>
              <a:rPr lang="tr-TR" sz="1400" dirty="0"/>
              <a:t>yüksek oranlarda parafin içeriyorsa, hidrojenin asıl fonksiyonu </a:t>
            </a:r>
            <a:r>
              <a:rPr lang="tr-TR" sz="1400" dirty="0" err="1"/>
              <a:t>polisiklik</a:t>
            </a:r>
            <a:r>
              <a:rPr lang="tr-TR" sz="1400" dirty="0"/>
              <a:t> aromatik bileşiklerin oluşmasını önlemektir. </a:t>
            </a:r>
            <a:endParaRPr lang="tr-TR" sz="1400" dirty="0" smtClean="0"/>
          </a:p>
          <a:p>
            <a:r>
              <a:rPr lang="tr-TR" sz="1400" dirty="0" err="1" smtClean="0"/>
              <a:t>Hidrokraking</a:t>
            </a:r>
            <a:r>
              <a:rPr lang="tr-TR" sz="1400" dirty="0" smtClean="0"/>
              <a:t> </a:t>
            </a:r>
            <a:r>
              <a:rPr lang="tr-TR" sz="1400" dirty="0"/>
              <a:t>prosesinde hidrojenin diğer önemli bir rolü, katran oluşumunu azaltmak ve katalizör üzerinde kok toplanmasını önlemektir. </a:t>
            </a:r>
            <a:endParaRPr lang="tr-TR" sz="1400" dirty="0" smtClean="0"/>
          </a:p>
          <a:p>
            <a:r>
              <a:rPr lang="tr-TR" sz="1400" dirty="0" err="1" smtClean="0"/>
              <a:t>Hidrojenasyon</a:t>
            </a:r>
            <a:r>
              <a:rPr lang="tr-TR" sz="1400" dirty="0" smtClean="0"/>
              <a:t> </a:t>
            </a:r>
            <a:r>
              <a:rPr lang="tr-TR" sz="1400" dirty="0"/>
              <a:t>prosesi, ayrıca, hammaddedeki sülfür ve nitrojenli bileşikleri, hidrojen sülfür ve amonyağa dönüştürür.</a:t>
            </a:r>
          </a:p>
        </p:txBody>
      </p:sp>
      <p:sp>
        <p:nvSpPr>
          <p:cNvPr id="5" name="Unvan 1"/>
          <p:cNvSpPr txBox="1">
            <a:spLocks noGrp="1"/>
          </p:cNvSpPr>
          <p:nvPr>
            <p:ph type="title"/>
          </p:nvPr>
        </p:nvSpPr>
        <p:spPr bwMode="gray"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r-TR" sz="2800" dirty="0" err="1"/>
              <a:t>Hidrokraking</a:t>
            </a:r>
            <a:r>
              <a:rPr lang="tr-TR" sz="2800" dirty="0"/>
              <a:t/>
            </a:r>
            <a:br>
              <a:rPr lang="tr-TR" sz="2800" dirty="0"/>
            </a:b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22654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1000" y="2603500"/>
            <a:ext cx="11531600" cy="3416300"/>
          </a:xfrm>
        </p:spPr>
        <p:txBody>
          <a:bodyPr>
            <a:normAutofit fontScale="77500" lnSpcReduction="20000"/>
          </a:bodyPr>
          <a:lstStyle/>
          <a:p>
            <a:r>
              <a:rPr lang="tr-TR" dirty="0" err="1"/>
              <a:t>Hidrokraking</a:t>
            </a:r>
            <a:r>
              <a:rPr lang="tr-TR" dirty="0"/>
              <a:t>, </a:t>
            </a:r>
            <a:r>
              <a:rPr lang="tr-TR" dirty="0" err="1"/>
              <a:t>alkilasyon</a:t>
            </a:r>
            <a:r>
              <a:rPr lang="tr-TR" dirty="0"/>
              <a:t> hammadde için oldukça fazla miktarlarda </a:t>
            </a:r>
            <a:r>
              <a:rPr lang="tr-TR" dirty="0" err="1"/>
              <a:t>izobütan</a:t>
            </a:r>
            <a:r>
              <a:rPr lang="tr-TR" dirty="0"/>
              <a:t> üretir. </a:t>
            </a:r>
            <a:r>
              <a:rPr lang="tr-TR" dirty="0" err="1"/>
              <a:t>Hidrokraking</a:t>
            </a:r>
            <a:r>
              <a:rPr lang="tr-TR" dirty="0"/>
              <a:t> prosesiyle yüksek kaliteli jet yakıtları için önemli özellikler olan düşük akma ve islenme noktası olan izomer ürünler de elde edilir.</a:t>
            </a:r>
          </a:p>
          <a:p>
            <a:r>
              <a:rPr lang="tr-TR" dirty="0" smtClean="0"/>
              <a:t>İlk </a:t>
            </a:r>
            <a:r>
              <a:rPr lang="tr-TR" dirty="0"/>
              <a:t>kademede, ön ısıtma uygulanmış hammadde </a:t>
            </a:r>
            <a:r>
              <a:rPr lang="tr-TR" dirty="0" err="1"/>
              <a:t>resaykıl</a:t>
            </a:r>
            <a:r>
              <a:rPr lang="tr-TR" dirty="0"/>
              <a:t> hidrojenle karıştırılarak birinci-kademe reaktöre gönderilir; burada katalizörler sülfür ve nitrojen bileşiklerini, hidrojen sülfür ve amonyağa dönüştürür. </a:t>
            </a:r>
            <a:endParaRPr lang="tr-TR" dirty="0" smtClean="0"/>
          </a:p>
          <a:p>
            <a:r>
              <a:rPr lang="tr-TR" dirty="0" smtClean="0"/>
              <a:t>Aynı </a:t>
            </a:r>
            <a:r>
              <a:rPr lang="tr-TR" dirty="0"/>
              <a:t>zamanda sınırlı </a:t>
            </a:r>
            <a:r>
              <a:rPr lang="tr-TR" dirty="0" err="1"/>
              <a:t>hidrokraking</a:t>
            </a:r>
            <a:r>
              <a:rPr lang="tr-TR" dirty="0"/>
              <a:t> de olur. Birinci kademeyi terk eden hidrokarbonlar soğutulur, sıvılaştırılır ve bir hidrokarbon ayırıcısına verilir</a:t>
            </a:r>
            <a:r>
              <a:rPr lang="tr-TR" dirty="0" smtClean="0"/>
              <a:t>.</a:t>
            </a:r>
          </a:p>
          <a:p>
            <a:r>
              <a:rPr lang="tr-TR" dirty="0" smtClean="0"/>
              <a:t>Hidrojen</a:t>
            </a:r>
            <a:r>
              <a:rPr lang="tr-TR" dirty="0"/>
              <a:t>, hammadde </a:t>
            </a:r>
            <a:r>
              <a:rPr lang="tr-TR" dirty="0" err="1"/>
              <a:t>resaykıl</a:t>
            </a:r>
            <a:r>
              <a:rPr lang="tr-TR" dirty="0"/>
              <a:t> edilir, sıvı bir </a:t>
            </a:r>
            <a:r>
              <a:rPr lang="tr-TR" dirty="0" err="1"/>
              <a:t>fraksiyonlayıcıya</a:t>
            </a:r>
            <a:r>
              <a:rPr lang="tr-TR" dirty="0"/>
              <a:t> gönderilir. Üretilmesi istenen ürünlere bağlı olarak (benzin bileşenleri, jet yakıtı ve gazyağı), </a:t>
            </a:r>
            <a:r>
              <a:rPr lang="tr-TR" dirty="0" err="1"/>
              <a:t>fraksiyonlayıcı</a:t>
            </a:r>
            <a:r>
              <a:rPr lang="tr-TR" dirty="0"/>
              <a:t> birinci kademe reaktör ürününün bir kısmını fraksiyonlarına ayırır. Gazyağı-aralığındaki fraksiyon ayrı bir yan-çekiş (</a:t>
            </a:r>
            <a:r>
              <a:rPr lang="tr-TR" dirty="0" err="1"/>
              <a:t>side-draw</a:t>
            </a:r>
            <a:r>
              <a:rPr lang="tr-TR" dirty="0"/>
              <a:t>) ürünü olarak alınabilir veya </a:t>
            </a:r>
            <a:r>
              <a:rPr lang="tr-TR" dirty="0" err="1"/>
              <a:t>fraksiyonlayıcı</a:t>
            </a:r>
            <a:r>
              <a:rPr lang="tr-TR" dirty="0"/>
              <a:t> dibinde, gaz </a:t>
            </a:r>
            <a:r>
              <a:rPr lang="tr-TR" dirty="0" err="1"/>
              <a:t>oille</a:t>
            </a:r>
            <a:r>
              <a:rPr lang="tr-TR" dirty="0"/>
              <a:t> beraber bırakılabilir.</a:t>
            </a:r>
          </a:p>
          <a:p>
            <a:r>
              <a:rPr lang="tr-TR" dirty="0" err="1" smtClean="0"/>
              <a:t>Fraksiyonlayıcı</a:t>
            </a:r>
            <a:r>
              <a:rPr lang="tr-TR" dirty="0" smtClean="0"/>
              <a:t> </a:t>
            </a:r>
            <a:r>
              <a:rPr lang="tr-TR" dirty="0"/>
              <a:t>dibindekiler tekrar bir hidrojen akımıyla karıştırılır ve ikinci kademeye şarj edilir. Bu şarj kısmen </a:t>
            </a:r>
            <a:r>
              <a:rPr lang="tr-TR" dirty="0" err="1"/>
              <a:t>hidrojenasyona</a:t>
            </a:r>
            <a:r>
              <a:rPr lang="tr-TR" dirty="0"/>
              <a:t> uğradığından (birinci kademede </a:t>
            </a:r>
            <a:r>
              <a:rPr lang="tr-TR" dirty="0" err="1"/>
              <a:t>kraking</a:t>
            </a:r>
            <a:r>
              <a:rPr lang="tr-TR" dirty="0"/>
              <a:t> ve </a:t>
            </a:r>
            <a:r>
              <a:rPr lang="tr-TR" dirty="0" err="1"/>
              <a:t>reforming</a:t>
            </a:r>
            <a:r>
              <a:rPr lang="tr-TR" dirty="0"/>
              <a:t>), ikinci kademedeki operasyonlar daha şiddetlidir (yüksek sıcaklıklar ve basınçlar). </a:t>
            </a:r>
            <a:endParaRPr lang="tr-TR" dirty="0" smtClean="0"/>
          </a:p>
          <a:p>
            <a:r>
              <a:rPr lang="tr-TR" dirty="0" smtClean="0"/>
              <a:t>Birinci </a:t>
            </a:r>
            <a:r>
              <a:rPr lang="tr-TR" dirty="0"/>
              <a:t>kademenin çıkış ürünlerinde olduğu gibi ikinci kademe ürünleri de, hidrojenden ayrıldıktan sonra </a:t>
            </a:r>
            <a:r>
              <a:rPr lang="tr-TR" dirty="0" err="1"/>
              <a:t>fraksiyonlayıcıya</a:t>
            </a:r>
            <a:r>
              <a:rPr lang="tr-TR" dirty="0"/>
              <a:t> verilir.</a:t>
            </a:r>
          </a:p>
          <a:p>
            <a:endParaRPr lang="tr-TR" dirty="0"/>
          </a:p>
        </p:txBody>
      </p:sp>
      <p:sp>
        <p:nvSpPr>
          <p:cNvPr id="4" name="Unvan 1"/>
          <p:cNvSpPr txBox="1">
            <a:spLocks noGrp="1"/>
          </p:cNvSpPr>
          <p:nvPr>
            <p:ph type="title"/>
          </p:nvPr>
        </p:nvSpPr>
        <p:spPr bwMode="gray"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r-TR" sz="2800" b="1" dirty="0" err="1"/>
              <a:t>Hidrokraking</a:t>
            </a:r>
            <a:r>
              <a:rPr lang="tr-TR" sz="2800" b="1" dirty="0"/>
              <a:t/>
            </a:r>
            <a:br>
              <a:rPr lang="tr-TR" sz="2800" b="1" dirty="0"/>
            </a:b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309479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7285" y="2445098"/>
            <a:ext cx="6435015" cy="4412902"/>
          </a:xfrm>
          <a:prstGeom prst="rect">
            <a:avLst/>
          </a:prstGeom>
        </p:spPr>
      </p:pic>
      <p:sp>
        <p:nvSpPr>
          <p:cNvPr id="5" name="Unvan 1"/>
          <p:cNvSpPr txBox="1">
            <a:spLocks noGrp="1"/>
          </p:cNvSpPr>
          <p:nvPr>
            <p:ph type="title"/>
          </p:nvPr>
        </p:nvSpPr>
        <p:spPr bwMode="gray"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r-TR" sz="2800" b="1" dirty="0" err="1"/>
              <a:t>Hidrokraking</a:t>
            </a:r>
            <a:r>
              <a:rPr lang="tr-TR" sz="2800" b="1" dirty="0"/>
              <a:t/>
            </a:r>
            <a:br>
              <a:rPr lang="tr-TR" sz="2800" b="1" dirty="0"/>
            </a:b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33316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Buhar (</a:t>
            </a:r>
            <a:r>
              <a:rPr lang="tr-TR" b="1" dirty="0" err="1"/>
              <a:t>Steam</a:t>
            </a:r>
            <a:r>
              <a:rPr lang="tr-TR" b="1" dirty="0"/>
              <a:t>) </a:t>
            </a:r>
            <a:r>
              <a:rPr lang="tr-TR" b="1" dirty="0" err="1"/>
              <a:t>Reforming</a:t>
            </a:r>
            <a:r>
              <a:rPr lang="tr-TR" b="1" dirty="0"/>
              <a:t/>
            </a:r>
            <a:br>
              <a:rPr lang="tr-TR" b="1" dirty="0"/>
            </a:b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02554" y="2260600"/>
            <a:ext cx="10363946" cy="3416300"/>
          </a:xfrm>
        </p:spPr>
        <p:txBody>
          <a:bodyPr>
            <a:noAutofit/>
          </a:bodyPr>
          <a:lstStyle/>
          <a:p>
            <a:r>
              <a:rPr lang="tr-TR" sz="1400" dirty="0" smtClean="0"/>
              <a:t>Buhar </a:t>
            </a:r>
            <a:r>
              <a:rPr lang="tr-TR" sz="1400" dirty="0" err="1"/>
              <a:t>reforming</a:t>
            </a:r>
            <a:r>
              <a:rPr lang="tr-TR" sz="1400" dirty="0"/>
              <a:t> genellikle hidrojen üretimi için uygulanan ve hammadde olarak doğal gaz ve çeşitli rafineri akımlarının kullanılabildiği bir prosestir. </a:t>
            </a:r>
            <a:endParaRPr lang="tr-TR" sz="1400" dirty="0" smtClean="0"/>
          </a:p>
          <a:p>
            <a:r>
              <a:rPr lang="tr-TR" sz="1400" dirty="0" smtClean="0"/>
              <a:t>Prosesin </a:t>
            </a:r>
            <a:r>
              <a:rPr lang="tr-TR" sz="1400" dirty="0"/>
              <a:t>temeli buharla sülfürden arındırılmış hidrokarbonların bir katalizör varlığında (örneğin, nikel-bazlı) 750-1000 0C reaksiyona sokularak hidrojen ve karbon oksitlerin elde edilmesidir. </a:t>
            </a:r>
            <a:endParaRPr lang="tr-TR" sz="1400" dirty="0" smtClean="0"/>
          </a:p>
          <a:p>
            <a:r>
              <a:rPr lang="tr-TR" sz="1400" dirty="0" smtClean="0"/>
              <a:t>Reaksiyon </a:t>
            </a:r>
            <a:r>
              <a:rPr lang="tr-TR" sz="1400" dirty="0"/>
              <a:t>endotermik olduğundan dışarıdan ısı verilmesi gerekir.</a:t>
            </a:r>
          </a:p>
          <a:p>
            <a:r>
              <a:rPr lang="tr-TR" sz="1400" dirty="0" smtClean="0"/>
              <a:t>Reform </a:t>
            </a:r>
            <a:r>
              <a:rPr lang="tr-TR" sz="1400" dirty="0"/>
              <a:t>edilmiş gaz akımı fazla miktarda karbon monoksit içerir. Bu nedenle </a:t>
            </a:r>
            <a:r>
              <a:rPr lang="tr-TR" sz="1400" dirty="0" err="1"/>
              <a:t>reformerden</a:t>
            </a:r>
            <a:r>
              <a:rPr lang="tr-TR" sz="1400" dirty="0"/>
              <a:t> çıkan akım CO-</a:t>
            </a:r>
            <a:r>
              <a:rPr lang="tr-TR" sz="1400" dirty="0" err="1"/>
              <a:t>şift</a:t>
            </a:r>
            <a:r>
              <a:rPr lang="tr-TR" sz="1400" dirty="0"/>
              <a:t> prosesinden geçirilerek karışımdaki karbon monoksit hidrojen ve karbon dioksite dönüştürülür, dolayısıyla hidrojen verimi artırılır. </a:t>
            </a:r>
            <a:endParaRPr lang="tr-TR" sz="1400" dirty="0" smtClean="0"/>
          </a:p>
          <a:p>
            <a:r>
              <a:rPr lang="tr-TR" sz="1400" dirty="0" err="1" smtClean="0"/>
              <a:t>Şift</a:t>
            </a:r>
            <a:r>
              <a:rPr lang="tr-TR" sz="1400" dirty="0" smtClean="0"/>
              <a:t> </a:t>
            </a:r>
            <a:r>
              <a:rPr lang="tr-TR" sz="1400" dirty="0"/>
              <a:t>reaksiyonu, CO ve buhar arasındaki reaksiyonun tam olması için yüksek sıcaklık (300-500ºC) ve düşük sıcaklıkta (200ºC) yapılan iki kademeli bir prosestir; her kademede farklı katalizörler kullanılır (Şekil-6.7).</a:t>
            </a:r>
          </a:p>
          <a:p>
            <a:pPr marL="0" indent="0">
              <a:buNone/>
            </a:pPr>
            <a:r>
              <a:rPr lang="tr-TR" sz="1400" dirty="0" smtClean="0"/>
              <a:t>						CO </a:t>
            </a:r>
            <a:r>
              <a:rPr lang="tr-TR" sz="1400" dirty="0"/>
              <a:t>+ H2O </a:t>
            </a:r>
            <a:r>
              <a:rPr lang="tr-TR" sz="1400" dirty="0" smtClean="0">
                <a:sym typeface="Wingdings" panose="05000000000000000000" pitchFamily="2" charset="2"/>
              </a:rPr>
              <a:t> </a:t>
            </a:r>
            <a:r>
              <a:rPr lang="tr-TR" sz="1400" dirty="0" smtClean="0"/>
              <a:t>H2 </a:t>
            </a:r>
            <a:r>
              <a:rPr lang="tr-TR" sz="1400" dirty="0"/>
              <a:t>+ CO2</a:t>
            </a:r>
          </a:p>
          <a:p>
            <a:r>
              <a:rPr lang="tr-TR" sz="1400" dirty="0" smtClean="0"/>
              <a:t>Reaksiyonlarda </a:t>
            </a:r>
            <a:r>
              <a:rPr lang="tr-TR" sz="1400" dirty="0"/>
              <a:t>açığa çıkan karbon dioksiti uzaklaştırmak için geliştirilmiş (ve geliştirilmekte olan) çeşitli prosesler vardır; bunlar arasında </a:t>
            </a:r>
            <a:r>
              <a:rPr lang="tr-TR" sz="1400" dirty="0" err="1"/>
              <a:t>absorbsiyon</a:t>
            </a:r>
            <a:r>
              <a:rPr lang="tr-TR" sz="1400" dirty="0"/>
              <a:t>, </a:t>
            </a:r>
            <a:r>
              <a:rPr lang="tr-TR" sz="1400" dirty="0" err="1"/>
              <a:t>adsorbsiyon</a:t>
            </a:r>
            <a:r>
              <a:rPr lang="tr-TR" sz="1400" dirty="0"/>
              <a:t>, </a:t>
            </a:r>
            <a:r>
              <a:rPr lang="tr-TR" sz="1400" dirty="0" err="1"/>
              <a:t>membran</a:t>
            </a:r>
            <a:r>
              <a:rPr lang="tr-TR" sz="1400" dirty="0"/>
              <a:t> </a:t>
            </a:r>
            <a:r>
              <a:rPr lang="tr-TR" sz="1400" dirty="0" err="1"/>
              <a:t>separasyon</a:t>
            </a:r>
            <a:r>
              <a:rPr lang="tr-TR" sz="1400" dirty="0"/>
              <a:t> metotları sayılabilir</a:t>
            </a:r>
            <a:r>
              <a:rPr lang="tr-TR" sz="1400" dirty="0" smtClean="0"/>
              <a:t>.</a:t>
            </a:r>
          </a:p>
          <a:p>
            <a:r>
              <a:rPr lang="tr-TR" sz="1400" dirty="0" smtClean="0"/>
              <a:t> </a:t>
            </a:r>
            <a:r>
              <a:rPr lang="tr-TR" sz="1400" dirty="0"/>
              <a:t>Buhar </a:t>
            </a:r>
            <a:r>
              <a:rPr lang="tr-TR" sz="1400" dirty="0" err="1"/>
              <a:t>reforming</a:t>
            </a:r>
            <a:r>
              <a:rPr lang="tr-TR" sz="1400" dirty="0"/>
              <a:t> prosesleri ile, örneğin, hidrojen üretiminde çeşitli hammaddeler kullanılabilir; bunlar, doğal gaz (metan), </a:t>
            </a:r>
            <a:r>
              <a:rPr lang="tr-TR" sz="1400" dirty="0" err="1"/>
              <a:t>metanol</a:t>
            </a:r>
            <a:r>
              <a:rPr lang="tr-TR" sz="1400" dirty="0"/>
              <a:t>, LPG buhar, benzin buhar </a:t>
            </a:r>
            <a:r>
              <a:rPr lang="tr-TR" sz="1400" dirty="0" err="1"/>
              <a:t>reforming</a:t>
            </a:r>
            <a:r>
              <a:rPr lang="tr-TR" sz="1400" dirty="0"/>
              <a:t>, etanol, </a:t>
            </a:r>
            <a:r>
              <a:rPr lang="tr-TR" sz="1400" dirty="0" err="1"/>
              <a:t>Fischer</a:t>
            </a:r>
            <a:r>
              <a:rPr lang="tr-TR" sz="1400" dirty="0"/>
              <a:t> </a:t>
            </a:r>
            <a:r>
              <a:rPr lang="tr-TR" sz="1400" dirty="0" err="1"/>
              <a:t>Tropsch</a:t>
            </a:r>
            <a:r>
              <a:rPr lang="tr-TR" sz="1400" dirty="0"/>
              <a:t> (FT) reaksiyonlarından elde edilen </a:t>
            </a:r>
            <a:r>
              <a:rPr lang="tr-TR" sz="1400" dirty="0" err="1"/>
              <a:t>distilatlardır</a:t>
            </a:r>
            <a:r>
              <a:rPr lang="tr-TR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326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Buhar (</a:t>
            </a:r>
            <a:r>
              <a:rPr lang="tr-TR" b="1" dirty="0" err="1"/>
              <a:t>Steam</a:t>
            </a:r>
            <a:r>
              <a:rPr lang="tr-TR" b="1" dirty="0"/>
              <a:t>) </a:t>
            </a:r>
            <a:r>
              <a:rPr lang="tr-TR" b="1" dirty="0" err="1"/>
              <a:t>Reforming</a:t>
            </a:r>
            <a:r>
              <a:rPr lang="tr-TR" b="1" dirty="0"/>
              <a:t/>
            </a:r>
            <a:br>
              <a:rPr lang="tr-TR" b="1" dirty="0"/>
            </a:br>
            <a:endParaRPr lang="tr-TR" b="1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0030" y="2765165"/>
            <a:ext cx="8055770" cy="3602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54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Buhar (</a:t>
            </a:r>
            <a:r>
              <a:rPr lang="tr-TR" dirty="0" err="1"/>
              <a:t>Steam</a:t>
            </a:r>
            <a:r>
              <a:rPr lang="tr-TR" dirty="0"/>
              <a:t>) </a:t>
            </a:r>
            <a:r>
              <a:rPr lang="tr-TR" dirty="0" err="1"/>
              <a:t>Reforming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6454" y="2286000"/>
            <a:ext cx="10757646" cy="3416300"/>
          </a:xfrm>
        </p:spPr>
        <p:txBody>
          <a:bodyPr>
            <a:noAutofit/>
          </a:bodyPr>
          <a:lstStyle/>
          <a:p>
            <a:r>
              <a:rPr lang="tr-TR" sz="1600" dirty="0"/>
              <a:t>Doğal Gaz (Metan) Buhar </a:t>
            </a:r>
            <a:r>
              <a:rPr lang="tr-TR" sz="1600" dirty="0" err="1"/>
              <a:t>Reforming</a:t>
            </a:r>
            <a:r>
              <a:rPr lang="tr-TR" sz="1600" dirty="0"/>
              <a:t>: Su buharıyla yapılan endotermik ve çok uygulanan bir </a:t>
            </a:r>
            <a:r>
              <a:rPr lang="tr-TR" sz="1600" dirty="0" err="1"/>
              <a:t>reforming</a:t>
            </a:r>
            <a:r>
              <a:rPr lang="tr-TR" sz="1600" dirty="0"/>
              <a:t> prosesidir, Ancak reaksiyonun endotermik olması dışarıdan ısı verilmesini gerektirdiğinden oldukça komplekstir.</a:t>
            </a:r>
          </a:p>
          <a:p>
            <a:r>
              <a:rPr lang="tr-TR" sz="1600" dirty="0" smtClean="0"/>
              <a:t>Doğal </a:t>
            </a:r>
            <a:r>
              <a:rPr lang="tr-TR" sz="1600" dirty="0"/>
              <a:t>gazın buhar </a:t>
            </a:r>
            <a:r>
              <a:rPr lang="tr-TR" sz="1600" dirty="0" err="1"/>
              <a:t>reformingi</a:t>
            </a:r>
            <a:r>
              <a:rPr lang="tr-TR" sz="1600" dirty="0"/>
              <a:t> ile hidrojen üretimi Dünya üretiminin %50’sini oluşturur; metanın ağırlıkça %25’i hidrojendir, reaksiyon 3-25 bar basınçtaki </a:t>
            </a:r>
            <a:r>
              <a:rPr lang="tr-TR" sz="1600" dirty="0" err="1"/>
              <a:t>katalizörlü</a:t>
            </a:r>
            <a:r>
              <a:rPr lang="tr-TR" sz="1600" dirty="0"/>
              <a:t> (</a:t>
            </a:r>
            <a:r>
              <a:rPr lang="tr-TR" sz="1600" dirty="0" err="1"/>
              <a:t>Co-Ni</a:t>
            </a:r>
            <a:r>
              <a:rPr lang="tr-TR" sz="1600" dirty="0"/>
              <a:t>) reaktördeki metana 700-1000 0C sıcaklıktaki buhar verilerek yapılır.</a:t>
            </a:r>
          </a:p>
          <a:p>
            <a:r>
              <a:rPr lang="tr-TR" sz="1600" dirty="0" smtClean="0"/>
              <a:t>Metan </a:t>
            </a:r>
            <a:r>
              <a:rPr lang="tr-TR" sz="1600" dirty="0" err="1"/>
              <a:t>reforming</a:t>
            </a:r>
            <a:r>
              <a:rPr lang="tr-TR" sz="1600" dirty="0"/>
              <a:t> reaksiyonu:</a:t>
            </a:r>
          </a:p>
          <a:p>
            <a:pPr marL="0" indent="0" algn="ctr">
              <a:buNone/>
            </a:pPr>
            <a:r>
              <a:rPr lang="tr-TR" sz="1600" dirty="0" smtClean="0"/>
              <a:t>CH4 </a:t>
            </a:r>
            <a:r>
              <a:rPr lang="tr-TR" sz="1600" dirty="0"/>
              <a:t>(g) + H2O </a:t>
            </a:r>
            <a:r>
              <a:rPr lang="tr-TR" sz="1600" dirty="0" smtClean="0">
                <a:sym typeface="Wingdings" panose="05000000000000000000" pitchFamily="2" charset="2"/>
              </a:rPr>
              <a:t> </a:t>
            </a:r>
            <a:r>
              <a:rPr lang="tr-TR" sz="1600" dirty="0" smtClean="0"/>
              <a:t>3H2 </a:t>
            </a:r>
            <a:r>
              <a:rPr lang="tr-TR" sz="1600" dirty="0"/>
              <a:t>+ CO - 206 </a:t>
            </a:r>
            <a:r>
              <a:rPr lang="tr-TR" sz="1600" dirty="0" err="1"/>
              <a:t>kJ</a:t>
            </a:r>
            <a:r>
              <a:rPr lang="tr-TR" sz="1600" dirty="0"/>
              <a:t>/</a:t>
            </a:r>
            <a:r>
              <a:rPr lang="tr-TR" sz="1600" dirty="0" err="1"/>
              <a:t>mol</a:t>
            </a:r>
            <a:endParaRPr lang="tr-TR" sz="1600" dirty="0"/>
          </a:p>
          <a:p>
            <a:r>
              <a:rPr lang="tr-TR" sz="1600" dirty="0" err="1" smtClean="0"/>
              <a:t>Şift</a:t>
            </a:r>
            <a:r>
              <a:rPr lang="tr-TR" sz="1600" dirty="0" smtClean="0"/>
              <a:t> </a:t>
            </a:r>
            <a:r>
              <a:rPr lang="tr-TR" sz="1600" dirty="0"/>
              <a:t>reaksiyonu</a:t>
            </a:r>
          </a:p>
          <a:p>
            <a:pPr marL="0" indent="0" algn="ctr">
              <a:buNone/>
            </a:pPr>
            <a:r>
              <a:rPr lang="tr-TR" sz="1600" dirty="0" smtClean="0"/>
              <a:t>CO </a:t>
            </a:r>
            <a:r>
              <a:rPr lang="tr-TR" sz="1600" dirty="0"/>
              <a:t>+ H2O </a:t>
            </a:r>
            <a:r>
              <a:rPr lang="tr-TR" sz="1600" dirty="0" smtClean="0">
                <a:sym typeface="Wingdings" panose="05000000000000000000" pitchFamily="2" charset="2"/>
              </a:rPr>
              <a:t></a:t>
            </a:r>
            <a:r>
              <a:rPr lang="tr-TR" sz="1600" dirty="0" smtClean="0"/>
              <a:t> </a:t>
            </a:r>
            <a:r>
              <a:rPr lang="tr-TR" sz="1600" dirty="0"/>
              <a:t>H2 + CO2.</a:t>
            </a:r>
          </a:p>
          <a:p>
            <a:r>
              <a:rPr lang="tr-TR" sz="1600" dirty="0" smtClean="0"/>
              <a:t>Bu </a:t>
            </a:r>
            <a:r>
              <a:rPr lang="tr-TR" sz="1600" dirty="0"/>
              <a:t>yöntemde açığa çıkan CO miktarı 2000 </a:t>
            </a:r>
            <a:r>
              <a:rPr lang="tr-TR" sz="1600" dirty="0" err="1"/>
              <a:t>ppm</a:t>
            </a:r>
            <a:r>
              <a:rPr lang="tr-TR" sz="1600" dirty="0"/>
              <a:t> den büyüktür; bu değer </a:t>
            </a:r>
            <a:r>
              <a:rPr lang="tr-TR" sz="1600" dirty="0" err="1"/>
              <a:t>biryüksek</a:t>
            </a:r>
            <a:r>
              <a:rPr lang="tr-TR" sz="1600" dirty="0"/>
              <a:t> sıcaklık </a:t>
            </a:r>
            <a:r>
              <a:rPr lang="tr-TR" sz="1600" dirty="0" err="1"/>
              <a:t>şift</a:t>
            </a:r>
            <a:r>
              <a:rPr lang="tr-TR" sz="1600" dirty="0"/>
              <a:t> </a:t>
            </a:r>
            <a:r>
              <a:rPr lang="tr-TR" sz="1600" dirty="0" err="1"/>
              <a:t>konverterde</a:t>
            </a:r>
            <a:r>
              <a:rPr lang="tr-TR" sz="1600" dirty="0"/>
              <a:t> CO &lt;1000 </a:t>
            </a:r>
            <a:r>
              <a:rPr lang="tr-TR" sz="1600" dirty="0" err="1"/>
              <a:t>ppm</a:t>
            </a:r>
            <a:r>
              <a:rPr lang="tr-TR" sz="1600" dirty="0"/>
              <a:t> seviyesine düşürülür (Şekil-6.8). Buradan çıkan akım PSA (</a:t>
            </a:r>
            <a:r>
              <a:rPr lang="tr-TR" sz="1600" dirty="0" err="1"/>
              <a:t>Pressure</a:t>
            </a:r>
            <a:r>
              <a:rPr lang="tr-TR" sz="1600" dirty="0"/>
              <a:t> </a:t>
            </a:r>
            <a:r>
              <a:rPr lang="tr-TR" sz="1600" dirty="0" err="1"/>
              <a:t>Swing</a:t>
            </a:r>
            <a:r>
              <a:rPr lang="tr-TR" sz="1600" dirty="0"/>
              <a:t> </a:t>
            </a:r>
            <a:r>
              <a:rPr lang="tr-TR" sz="1600" dirty="0" err="1"/>
              <a:t>Adsorption</a:t>
            </a:r>
            <a:r>
              <a:rPr lang="tr-TR" sz="1600" dirty="0"/>
              <a:t>) saflaştırma ünitesine verilerek kalan karbon monoksit (&lt;10 </a:t>
            </a:r>
            <a:r>
              <a:rPr lang="tr-TR" sz="1600" dirty="0" err="1"/>
              <a:t>ppm</a:t>
            </a:r>
            <a:r>
              <a:rPr lang="tr-TR" sz="1600" dirty="0"/>
              <a:t> düşürülür.), karbon dioksit, metan, nitrojen, </a:t>
            </a:r>
            <a:r>
              <a:rPr lang="tr-TR" sz="1600" dirty="0" err="1"/>
              <a:t>v.s</a:t>
            </a:r>
            <a:r>
              <a:rPr lang="tr-TR" sz="1600" dirty="0"/>
              <a:t>., uzaklaştırılır ve ~%99.9995 saflıkta hidrojen elde edilir.</a:t>
            </a:r>
          </a:p>
        </p:txBody>
      </p:sp>
    </p:spTree>
    <p:extLst>
      <p:ext uri="{BB962C8B-B14F-4D97-AF65-F5344CB8AC3E}">
        <p14:creationId xmlns:p14="http://schemas.microsoft.com/office/powerpoint/2010/main" val="141073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Buhar (</a:t>
            </a:r>
            <a:r>
              <a:rPr lang="tr-TR" b="1" dirty="0" err="1"/>
              <a:t>Steam</a:t>
            </a:r>
            <a:r>
              <a:rPr lang="tr-TR" b="1" dirty="0"/>
              <a:t>) </a:t>
            </a:r>
            <a:r>
              <a:rPr lang="tr-TR" b="1" dirty="0" err="1"/>
              <a:t>Reforming</a:t>
            </a:r>
            <a:r>
              <a:rPr lang="tr-TR" b="1" dirty="0"/>
              <a:t/>
            </a:r>
            <a:br>
              <a:rPr lang="tr-TR" b="1" dirty="0"/>
            </a:b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54954" y="2349500"/>
            <a:ext cx="10490946" cy="3416300"/>
          </a:xfrm>
        </p:spPr>
        <p:txBody>
          <a:bodyPr>
            <a:noAutofit/>
          </a:bodyPr>
          <a:lstStyle/>
          <a:p>
            <a:r>
              <a:rPr lang="tr-TR" sz="1600" dirty="0"/>
              <a:t>LPG Buhar </a:t>
            </a:r>
            <a:r>
              <a:rPr lang="tr-TR" sz="1600" dirty="0" err="1"/>
              <a:t>Reforming</a:t>
            </a:r>
            <a:r>
              <a:rPr lang="tr-TR" sz="1600" dirty="0"/>
              <a:t>: Sıvı petrol gazlarının buhar </a:t>
            </a:r>
            <a:r>
              <a:rPr lang="tr-TR" sz="1600" dirty="0" err="1"/>
              <a:t>reformingi</a:t>
            </a:r>
            <a:r>
              <a:rPr lang="tr-TR" sz="1600" dirty="0"/>
              <a:t> doğal gazın (metan) </a:t>
            </a:r>
            <a:r>
              <a:rPr lang="tr-TR" sz="1600" dirty="0" err="1"/>
              <a:t>reformingi</a:t>
            </a:r>
            <a:r>
              <a:rPr lang="tr-TR" sz="1600" dirty="0"/>
              <a:t> ile hemen hemen aynıdır.</a:t>
            </a:r>
          </a:p>
          <a:p>
            <a:pPr marL="0" indent="0" algn="ctr">
              <a:buNone/>
            </a:pPr>
            <a:r>
              <a:rPr lang="tr-TR" sz="1600" dirty="0" smtClean="0"/>
              <a:t>C3H8 </a:t>
            </a:r>
            <a:r>
              <a:rPr lang="tr-TR" sz="1600" dirty="0"/>
              <a:t>+ 3H2O </a:t>
            </a:r>
            <a:r>
              <a:rPr lang="tr-TR" sz="1600" dirty="0" smtClean="0">
                <a:sym typeface="Wingdings" panose="05000000000000000000" pitchFamily="2" charset="2"/>
              </a:rPr>
              <a:t></a:t>
            </a:r>
            <a:r>
              <a:rPr lang="tr-TR" sz="1600" dirty="0" smtClean="0"/>
              <a:t>  </a:t>
            </a:r>
            <a:r>
              <a:rPr lang="tr-TR" sz="1600" dirty="0"/>
              <a:t>3CO + </a:t>
            </a:r>
            <a:r>
              <a:rPr lang="tr-TR" sz="1600" dirty="0" smtClean="0"/>
              <a:t>7H</a:t>
            </a:r>
          </a:p>
          <a:p>
            <a:pPr marL="0" indent="0" algn="ctr">
              <a:buNone/>
            </a:pPr>
            <a:r>
              <a:rPr lang="tr-TR" sz="1600" dirty="0" smtClean="0"/>
              <a:t>3CO </a:t>
            </a:r>
            <a:r>
              <a:rPr lang="tr-TR" sz="1600" dirty="0"/>
              <a:t>+ 3H2O </a:t>
            </a:r>
            <a:r>
              <a:rPr lang="tr-TR" sz="1600" dirty="0" smtClean="0">
                <a:sym typeface="Wingdings" panose="05000000000000000000" pitchFamily="2" charset="2"/>
              </a:rPr>
              <a:t></a:t>
            </a:r>
            <a:r>
              <a:rPr lang="tr-TR" sz="1600" dirty="0" smtClean="0"/>
              <a:t>  </a:t>
            </a:r>
            <a:r>
              <a:rPr lang="tr-TR" sz="1600" dirty="0"/>
              <a:t>3CO2 + 3H2 </a:t>
            </a:r>
          </a:p>
          <a:p>
            <a:r>
              <a:rPr lang="tr-TR" sz="1600" dirty="0" smtClean="0"/>
              <a:t>Toplam </a:t>
            </a:r>
            <a:r>
              <a:rPr lang="tr-TR" sz="1600" dirty="0"/>
              <a:t>reaksiyon:</a:t>
            </a:r>
          </a:p>
          <a:p>
            <a:pPr marL="0" indent="0" algn="ctr">
              <a:buNone/>
            </a:pPr>
            <a:r>
              <a:rPr lang="tr-TR" sz="1600" dirty="0" smtClean="0"/>
              <a:t>C3H8 </a:t>
            </a:r>
            <a:r>
              <a:rPr lang="tr-TR" sz="1600" dirty="0"/>
              <a:t>+6H2O </a:t>
            </a:r>
            <a:r>
              <a:rPr lang="tr-TR" sz="1600" dirty="0" smtClean="0">
                <a:sym typeface="Wingdings" panose="05000000000000000000" pitchFamily="2" charset="2"/>
              </a:rPr>
              <a:t></a:t>
            </a:r>
            <a:r>
              <a:rPr lang="tr-TR" sz="1600" dirty="0" smtClean="0"/>
              <a:t> 3CO2 </a:t>
            </a:r>
            <a:r>
              <a:rPr lang="tr-TR" sz="1600" dirty="0"/>
              <a:t>+ 10H2</a:t>
            </a:r>
          </a:p>
          <a:p>
            <a:r>
              <a:rPr lang="tr-TR" sz="1600" dirty="0" smtClean="0"/>
              <a:t>LPG </a:t>
            </a:r>
            <a:r>
              <a:rPr lang="tr-TR" sz="1600" dirty="0"/>
              <a:t>~ 380 0C ye ısıtılır, kobalt molibden katalizör ve çinko oksit yataktan geçirilerek kükürtten arındırılır. Buradan çıkan gaz akımı buharla karıştırılıp 480 0C de ön-ısıtma yapıldıktan sonra nikel </a:t>
            </a:r>
            <a:r>
              <a:rPr lang="tr-TR" sz="1600" dirty="0" err="1"/>
              <a:t>katalizörlü</a:t>
            </a:r>
            <a:r>
              <a:rPr lang="tr-TR" sz="1600" dirty="0"/>
              <a:t> bir </a:t>
            </a:r>
            <a:r>
              <a:rPr lang="tr-TR" sz="1600" dirty="0" err="1"/>
              <a:t>reformerde</a:t>
            </a:r>
            <a:r>
              <a:rPr lang="tr-TR" sz="1600" dirty="0"/>
              <a:t> verilir ve karbon monoksit ile hidrojene dönüştürülür (1). </a:t>
            </a:r>
            <a:endParaRPr lang="tr-TR" sz="1600" dirty="0" smtClean="0"/>
          </a:p>
          <a:p>
            <a:r>
              <a:rPr lang="tr-TR" sz="1600" dirty="0" smtClean="0"/>
              <a:t>Reaktörden </a:t>
            </a:r>
            <a:r>
              <a:rPr lang="tr-TR" sz="1600" dirty="0"/>
              <a:t>çıktıktan sonra (800 0C) ~350 0C ye soğutulur, demir </a:t>
            </a:r>
            <a:r>
              <a:rPr lang="tr-TR" sz="1600" dirty="0" err="1"/>
              <a:t>katalizörlü</a:t>
            </a:r>
            <a:r>
              <a:rPr lang="tr-TR" sz="1600" dirty="0"/>
              <a:t> ikinci bir reaktöre gönderilir, CO ve buhar, hidrojen ve CO2 e dönüştürülür (2</a:t>
            </a:r>
            <a:r>
              <a:rPr lang="tr-TR" sz="1600" dirty="0" smtClean="0"/>
              <a:t>).</a:t>
            </a:r>
          </a:p>
          <a:p>
            <a:r>
              <a:rPr lang="tr-TR" sz="1600" dirty="0" smtClean="0"/>
              <a:t>Kalan </a:t>
            </a:r>
            <a:r>
              <a:rPr lang="tr-TR" sz="1600" dirty="0"/>
              <a:t>CO ve diğer </a:t>
            </a:r>
            <a:r>
              <a:rPr lang="tr-TR" sz="1600" dirty="0" err="1"/>
              <a:t>safsızlıklar</a:t>
            </a:r>
            <a:r>
              <a:rPr lang="tr-TR" sz="1600" dirty="0"/>
              <a:t> bir saflaştırma ünitesinden (PSA) geçirilir ve %99.9995 saflıkta H2 elde edilir.</a:t>
            </a:r>
          </a:p>
        </p:txBody>
      </p:sp>
    </p:spTree>
    <p:extLst>
      <p:ext uri="{BB962C8B-B14F-4D97-AF65-F5344CB8AC3E}">
        <p14:creationId xmlns:p14="http://schemas.microsoft.com/office/powerpoint/2010/main" val="307918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Buhar (</a:t>
            </a:r>
            <a:r>
              <a:rPr lang="tr-TR" dirty="0" err="1"/>
              <a:t>Steam</a:t>
            </a:r>
            <a:r>
              <a:rPr lang="tr-TR" dirty="0"/>
              <a:t>) </a:t>
            </a:r>
            <a:r>
              <a:rPr lang="tr-TR" dirty="0" err="1"/>
              <a:t>Reforming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5" name="Dikdörtgen 4"/>
          <p:cNvSpPr/>
          <p:nvPr/>
        </p:nvSpPr>
        <p:spPr>
          <a:xfrm>
            <a:off x="596900" y="2230547"/>
            <a:ext cx="107061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 err="1"/>
              <a:t>Metanol</a:t>
            </a:r>
            <a:r>
              <a:rPr lang="tr-TR" dirty="0"/>
              <a:t> Buhar </a:t>
            </a:r>
            <a:r>
              <a:rPr lang="tr-TR" dirty="0" err="1"/>
              <a:t>Reforming</a:t>
            </a:r>
            <a:r>
              <a:rPr lang="tr-TR" dirty="0"/>
              <a:t>: Bu reaksiyon endotermiktir ve dışarıdan ısı verilmesini gerektirir.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dirty="0"/>
          </a:p>
          <a:p>
            <a:pPr algn="ctr"/>
            <a:r>
              <a:rPr lang="tr-TR" dirty="0"/>
              <a:t>CH3OH (buhar) + H2O (buhar) </a:t>
            </a:r>
            <a:r>
              <a:rPr lang="tr-TR" dirty="0" smtClean="0">
                <a:sym typeface="Wingdings" panose="05000000000000000000" pitchFamily="2" charset="2"/>
              </a:rPr>
              <a:t></a:t>
            </a:r>
            <a:r>
              <a:rPr lang="tr-TR" dirty="0" smtClean="0"/>
              <a:t> </a:t>
            </a:r>
            <a:r>
              <a:rPr lang="tr-TR" dirty="0"/>
              <a:t>3H2 + CO2 - 49 </a:t>
            </a:r>
            <a:r>
              <a:rPr lang="tr-TR" dirty="0" err="1"/>
              <a:t>kJ</a:t>
            </a:r>
            <a:r>
              <a:rPr lang="tr-TR" dirty="0"/>
              <a:t>/</a:t>
            </a:r>
            <a:r>
              <a:rPr lang="tr-TR" dirty="0" err="1"/>
              <a:t>mol</a:t>
            </a:r>
            <a:r>
              <a:rPr lang="tr-TR" dirty="0"/>
              <a:t>,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endParaRPr lang="tr-TR" dirty="0"/>
          </a:p>
          <a:p>
            <a:pPr algn="ctr"/>
            <a:r>
              <a:rPr lang="tr-TR" dirty="0"/>
              <a:t>CH3OH (buhar) </a:t>
            </a:r>
            <a:r>
              <a:rPr lang="tr-TR" dirty="0" smtClean="0">
                <a:sym typeface="Wingdings" panose="05000000000000000000" pitchFamily="2" charset="2"/>
              </a:rPr>
              <a:t></a:t>
            </a:r>
            <a:r>
              <a:rPr lang="tr-TR" dirty="0" smtClean="0"/>
              <a:t> </a:t>
            </a:r>
            <a:r>
              <a:rPr lang="tr-TR" dirty="0"/>
              <a:t>2H2 + CO - 95 </a:t>
            </a:r>
            <a:r>
              <a:rPr lang="tr-TR" dirty="0" err="1"/>
              <a:t>kJ</a:t>
            </a:r>
            <a:r>
              <a:rPr lang="tr-TR" dirty="0"/>
              <a:t>/</a:t>
            </a:r>
            <a:r>
              <a:rPr lang="tr-TR" dirty="0" err="1"/>
              <a:t>mol</a:t>
            </a:r>
            <a:r>
              <a:rPr lang="tr-TR" dirty="0"/>
              <a:t> (+su ile)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 err="1"/>
              <a:t>Metanolün</a:t>
            </a:r>
            <a:r>
              <a:rPr lang="tr-TR" dirty="0"/>
              <a:t> hidrojen ve karbon dioksite parçalanması reaksiyonu prosesinin ilk kademesinde buhar kullanılmaz. Buhar veya su, sadece suyun karbon monoksitle hidrojene parçalanmasında kullanılır. Reaksiyon 300 0C gibi oldukça düşük sıcaklıklarda yapılır; düşük sıcaklık </a:t>
            </a:r>
            <a:r>
              <a:rPr lang="tr-TR" dirty="0" err="1"/>
              <a:t>metanole</a:t>
            </a:r>
            <a:r>
              <a:rPr lang="tr-TR" dirty="0"/>
              <a:t>, doğal gaza göre avantaj sağlar. Doğal gaz buhar </a:t>
            </a:r>
            <a:r>
              <a:rPr lang="tr-TR" dirty="0" err="1"/>
              <a:t>reformingde</a:t>
            </a:r>
            <a:r>
              <a:rPr lang="tr-TR" dirty="0"/>
              <a:t> hidrojen verimi 67-70 arasında iken, bu proseste %80 dolayındadır.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/>
              <a:t>Proses aşağıdaki kademelerden oluşur: </a:t>
            </a:r>
            <a:r>
              <a:rPr lang="tr-TR" dirty="0" err="1"/>
              <a:t>Metanol</a:t>
            </a:r>
            <a:r>
              <a:rPr lang="tr-TR" dirty="0"/>
              <a:t> ve </a:t>
            </a:r>
            <a:r>
              <a:rPr lang="tr-TR" dirty="0" err="1"/>
              <a:t>demineralize</a:t>
            </a:r>
            <a:r>
              <a:rPr lang="tr-TR" dirty="0"/>
              <a:t> suyun karıştırılması, karışımın ısıtılması ve buharlaştırılması, </a:t>
            </a:r>
            <a:r>
              <a:rPr lang="tr-TR" dirty="0" err="1"/>
              <a:t>metanolün</a:t>
            </a:r>
            <a:r>
              <a:rPr lang="tr-TR" dirty="0"/>
              <a:t> parçalanması ve </a:t>
            </a:r>
            <a:r>
              <a:rPr lang="tr-TR" dirty="0" err="1"/>
              <a:t>şift</a:t>
            </a:r>
            <a:r>
              <a:rPr lang="tr-TR" dirty="0"/>
              <a:t> </a:t>
            </a:r>
            <a:r>
              <a:rPr lang="tr-TR" dirty="0" err="1"/>
              <a:t>konversiyonu</a:t>
            </a:r>
            <a:r>
              <a:rPr lang="tr-TR" dirty="0"/>
              <a:t>; toplam reaksiyon endotermiktir ve ilave ısı gerekir. Proses gazı soğutulup </a:t>
            </a:r>
            <a:r>
              <a:rPr lang="tr-TR" dirty="0" err="1"/>
              <a:t>kondensat</a:t>
            </a:r>
            <a:r>
              <a:rPr lang="tr-TR" dirty="0"/>
              <a:t> ayrılır. Son aşama saflaştırmadır.</a:t>
            </a:r>
          </a:p>
        </p:txBody>
      </p:sp>
    </p:spTree>
    <p:extLst>
      <p:ext uri="{BB962C8B-B14F-4D97-AF65-F5344CB8AC3E}">
        <p14:creationId xmlns:p14="http://schemas.microsoft.com/office/powerpoint/2010/main" val="375708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Buhar (</a:t>
            </a:r>
            <a:r>
              <a:rPr lang="tr-TR" b="1" dirty="0" err="1"/>
              <a:t>Steam</a:t>
            </a:r>
            <a:r>
              <a:rPr lang="tr-TR" b="1" dirty="0"/>
              <a:t>) </a:t>
            </a:r>
            <a:r>
              <a:rPr lang="tr-TR" b="1" dirty="0" err="1"/>
              <a:t>Reforming</a:t>
            </a:r>
            <a:r>
              <a:rPr lang="tr-TR" b="1" dirty="0"/>
              <a:t/>
            </a:r>
            <a:br>
              <a:rPr lang="tr-TR" b="1" dirty="0"/>
            </a:br>
            <a:endParaRPr lang="tr-TR" b="1" dirty="0"/>
          </a:p>
        </p:txBody>
      </p:sp>
      <p:sp>
        <p:nvSpPr>
          <p:cNvPr id="4" name="Dikdörtgen 3"/>
          <p:cNvSpPr/>
          <p:nvPr/>
        </p:nvSpPr>
        <p:spPr>
          <a:xfrm>
            <a:off x="368300" y="2241352"/>
            <a:ext cx="118237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1400" dirty="0"/>
              <a:t>Buhar Nafta </a:t>
            </a:r>
            <a:r>
              <a:rPr lang="tr-TR" sz="1400" dirty="0" err="1"/>
              <a:t>Reforming</a:t>
            </a:r>
            <a:r>
              <a:rPr lang="tr-TR" sz="1400" dirty="0"/>
              <a:t>: Sıvı hidrokarbonlardan hidrojen elde edilmesinde kullanılan </a:t>
            </a:r>
            <a:r>
              <a:rPr lang="tr-TR" sz="1400" dirty="0" err="1"/>
              <a:t>kontinü</a:t>
            </a:r>
            <a:r>
              <a:rPr lang="tr-TR" sz="1400" dirty="0"/>
              <a:t> (sürekli) bir prosestir ve buhar-metan </a:t>
            </a:r>
            <a:r>
              <a:rPr lang="tr-TR" sz="1400" dirty="0" err="1"/>
              <a:t>reforming</a:t>
            </a:r>
            <a:r>
              <a:rPr lang="tr-TR" sz="1400" dirty="0"/>
              <a:t> prosesine benzer. %35’e kadar aromatik içeren yakılar da dahil, benzinin kaynama aralığında olan çeşitli naftalar kullanılabilir. Sülfürlü bileşiklerin uzaklaştırıldığı ön </a:t>
            </a:r>
            <a:r>
              <a:rPr lang="tr-TR" sz="1400" dirty="0" err="1"/>
              <a:t>işlemlemeden</a:t>
            </a:r>
            <a:r>
              <a:rPr lang="tr-TR" sz="1400" dirty="0"/>
              <a:t> sonra hammadde buharla karıştırılır ve hidrojenin elde edildiği </a:t>
            </a:r>
            <a:r>
              <a:rPr lang="tr-TR" sz="1400" dirty="0" err="1"/>
              <a:t>reforming</a:t>
            </a:r>
            <a:r>
              <a:rPr lang="tr-TR" sz="1400" dirty="0"/>
              <a:t> fırınına (1250-1500 0F) alınır.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1400" dirty="0" smtClean="0"/>
              <a:t>Benzin </a:t>
            </a:r>
            <a:r>
              <a:rPr lang="tr-TR" sz="1400" dirty="0" err="1"/>
              <a:t>Reforming</a:t>
            </a:r>
            <a:r>
              <a:rPr lang="tr-TR" sz="1400" dirty="0"/>
              <a:t>: Benzin reformu yakıt pilleriyle çalışan araçlar için çok önemlidir. Benzin, araç dolum istasyonlarında da reform edilebilir ve elde edilen hidrojen sıkıştırılarak araç depolarına verilir. Benzin </a:t>
            </a:r>
            <a:r>
              <a:rPr lang="tr-TR" sz="1400" dirty="0" err="1"/>
              <a:t>reformerler</a:t>
            </a:r>
            <a:r>
              <a:rPr lang="tr-TR" sz="1400" dirty="0"/>
              <a:t> henüz ticari boyutlarda değildir, fakat bazı hidrojen üretici sistemler yapan firmalar nafta </a:t>
            </a:r>
            <a:r>
              <a:rPr lang="tr-TR" sz="1400" dirty="0" err="1"/>
              <a:t>reformerler</a:t>
            </a:r>
            <a:r>
              <a:rPr lang="tr-TR" sz="1400" dirty="0"/>
              <a:t> yapmaktadırlar.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1400" dirty="0" smtClean="0"/>
              <a:t>Nafta </a:t>
            </a:r>
            <a:r>
              <a:rPr lang="tr-TR" sz="1400" dirty="0"/>
              <a:t>ve LPG </a:t>
            </a:r>
            <a:r>
              <a:rPr lang="tr-TR" sz="1400" dirty="0" err="1"/>
              <a:t>reformerler</a:t>
            </a:r>
            <a:r>
              <a:rPr lang="tr-TR" sz="1400" dirty="0"/>
              <a:t> birbirine benzer, aynı katalizörlerle ve aynı sıcaklıklarda çalışırlar. Benzin de aynı koşullarda reform edilebilir; oktan molekülünün benzini temsil ettiği varsayıldığında, reaksiyonlar soldaki gibidir.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1400" dirty="0" smtClean="0"/>
              <a:t>Benzin </a:t>
            </a:r>
            <a:r>
              <a:rPr lang="tr-TR" sz="1400" dirty="0" err="1"/>
              <a:t>reforming</a:t>
            </a:r>
            <a:endParaRPr lang="tr-TR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sz="1400" dirty="0"/>
          </a:p>
          <a:p>
            <a:r>
              <a:rPr lang="tr-TR" sz="1400" dirty="0" smtClean="0"/>
              <a:t>					C8H18 </a:t>
            </a:r>
            <a:r>
              <a:rPr lang="tr-TR" sz="1400" dirty="0"/>
              <a:t>+8H2O </a:t>
            </a:r>
            <a:r>
              <a:rPr lang="tr-TR" sz="1400" dirty="0" smtClean="0">
                <a:sym typeface="Wingdings" panose="05000000000000000000" pitchFamily="2" charset="2"/>
              </a:rPr>
              <a:t></a:t>
            </a:r>
            <a:r>
              <a:rPr lang="tr-TR" sz="1400" dirty="0" smtClean="0"/>
              <a:t> </a:t>
            </a:r>
            <a:r>
              <a:rPr lang="tr-TR" sz="1400" dirty="0"/>
              <a:t>8CO + 17H2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sz="1400" dirty="0"/>
          </a:p>
          <a:p>
            <a:r>
              <a:rPr lang="tr-TR" sz="1400" dirty="0" smtClean="0"/>
              <a:t>					8CO </a:t>
            </a:r>
            <a:r>
              <a:rPr lang="tr-TR" sz="1400" dirty="0"/>
              <a:t>+ 8H2O </a:t>
            </a:r>
            <a:r>
              <a:rPr lang="tr-TR" sz="1400" dirty="0" smtClean="0">
                <a:sym typeface="Wingdings" panose="05000000000000000000" pitchFamily="2" charset="2"/>
              </a:rPr>
              <a:t></a:t>
            </a:r>
            <a:r>
              <a:rPr lang="tr-TR" sz="1400" dirty="0" smtClean="0"/>
              <a:t>  </a:t>
            </a:r>
            <a:r>
              <a:rPr lang="tr-TR" sz="1400" dirty="0"/>
              <a:t>8CO2 + 8H2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1400" dirty="0"/>
              <a:t>Toplam reaksiyon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sz="1400" dirty="0"/>
          </a:p>
          <a:p>
            <a:r>
              <a:rPr lang="tr-TR" sz="1400" dirty="0" smtClean="0"/>
              <a:t>					C8H18 </a:t>
            </a:r>
            <a:r>
              <a:rPr lang="tr-TR" sz="1400" dirty="0"/>
              <a:t>+</a:t>
            </a:r>
            <a:r>
              <a:rPr lang="tr-TR" sz="1400" dirty="0" smtClean="0"/>
              <a:t>16H2O </a:t>
            </a:r>
            <a:r>
              <a:rPr lang="tr-TR" sz="1400" dirty="0" smtClean="0">
                <a:sym typeface="Wingdings" panose="05000000000000000000" pitchFamily="2" charset="2"/>
              </a:rPr>
              <a:t></a:t>
            </a:r>
            <a:r>
              <a:rPr lang="tr-TR" sz="1400" dirty="0" smtClean="0"/>
              <a:t>  </a:t>
            </a:r>
            <a:r>
              <a:rPr lang="tr-TR" sz="1400" dirty="0"/>
              <a:t>8CO2 + 25H2</a:t>
            </a:r>
          </a:p>
        </p:txBody>
      </p:sp>
    </p:spTree>
    <p:extLst>
      <p:ext uri="{BB962C8B-B14F-4D97-AF65-F5344CB8AC3E}">
        <p14:creationId xmlns:p14="http://schemas.microsoft.com/office/powerpoint/2010/main" val="1980939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Buhar (</a:t>
            </a:r>
            <a:r>
              <a:rPr lang="tr-TR" b="1" dirty="0" err="1"/>
              <a:t>Steam</a:t>
            </a:r>
            <a:r>
              <a:rPr lang="tr-TR" b="1" dirty="0"/>
              <a:t>) </a:t>
            </a:r>
            <a:r>
              <a:rPr lang="tr-TR" b="1" dirty="0" err="1"/>
              <a:t>Reforming</a:t>
            </a:r>
            <a:r>
              <a:rPr lang="tr-TR" b="1" dirty="0"/>
              <a:t/>
            </a:r>
            <a:br>
              <a:rPr lang="tr-TR" b="1" dirty="0"/>
            </a:br>
            <a:endParaRPr lang="tr-TR" b="1" dirty="0"/>
          </a:p>
        </p:txBody>
      </p:sp>
      <p:sp>
        <p:nvSpPr>
          <p:cNvPr id="4" name="Dikdörtgen 3"/>
          <p:cNvSpPr/>
          <p:nvPr/>
        </p:nvSpPr>
        <p:spPr>
          <a:xfrm>
            <a:off x="850900" y="2374901"/>
            <a:ext cx="105791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/>
              <a:t>Etanol Buhar </a:t>
            </a:r>
            <a:r>
              <a:rPr lang="tr-TR" dirty="0" err="1"/>
              <a:t>Reforming</a:t>
            </a:r>
            <a:r>
              <a:rPr lang="tr-TR" dirty="0"/>
              <a:t>: Etanol, metan veya LPG den daha düşük, fakat </a:t>
            </a:r>
            <a:r>
              <a:rPr lang="tr-TR" dirty="0" err="1"/>
              <a:t>metanolden</a:t>
            </a:r>
            <a:r>
              <a:rPr lang="tr-TR" dirty="0"/>
              <a:t> daha yüksek sıcaklıklarda reform edilir. </a:t>
            </a:r>
            <a:endParaRPr lang="tr-T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 smtClean="0"/>
              <a:t>Reaksiyonları </a:t>
            </a:r>
            <a:r>
              <a:rPr lang="tr-TR" dirty="0"/>
              <a:t>aşağıdaki gibi özetlenebilir.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dirty="0"/>
          </a:p>
          <a:p>
            <a:pPr algn="ctr"/>
            <a:r>
              <a:rPr lang="tr-TR" dirty="0"/>
              <a:t>C2H5OH </a:t>
            </a:r>
            <a:r>
              <a:rPr lang="tr-TR" dirty="0" smtClean="0">
                <a:sym typeface="Wingdings" panose="05000000000000000000" pitchFamily="2" charset="2"/>
              </a:rPr>
              <a:t></a:t>
            </a:r>
            <a:r>
              <a:rPr lang="tr-TR" dirty="0" smtClean="0"/>
              <a:t>  </a:t>
            </a:r>
            <a:r>
              <a:rPr lang="tr-TR" dirty="0"/>
              <a:t>C2H4 + H2O</a:t>
            </a:r>
          </a:p>
          <a:p>
            <a:pPr algn="ctr"/>
            <a:r>
              <a:rPr lang="tr-TR" dirty="0" smtClean="0"/>
              <a:t>C2H4 </a:t>
            </a:r>
            <a:r>
              <a:rPr lang="tr-TR" dirty="0"/>
              <a:t>+ </a:t>
            </a:r>
            <a:r>
              <a:rPr lang="tr-TR" dirty="0" smtClean="0"/>
              <a:t>H2 </a:t>
            </a:r>
            <a:r>
              <a:rPr lang="tr-TR" dirty="0" smtClean="0">
                <a:sym typeface="Wingdings" panose="05000000000000000000" pitchFamily="2" charset="2"/>
              </a:rPr>
              <a:t></a:t>
            </a:r>
            <a:r>
              <a:rPr lang="tr-TR" dirty="0" smtClean="0"/>
              <a:t> </a:t>
            </a:r>
            <a:r>
              <a:rPr lang="tr-TR" dirty="0"/>
              <a:t>C2H5</a:t>
            </a:r>
          </a:p>
          <a:p>
            <a:pPr algn="ctr"/>
            <a:r>
              <a:rPr lang="tr-TR" dirty="0" smtClean="0"/>
              <a:t>C2H5 </a:t>
            </a:r>
            <a:r>
              <a:rPr lang="tr-TR" dirty="0"/>
              <a:t>+ ‘H2O </a:t>
            </a:r>
            <a:r>
              <a:rPr lang="tr-TR" dirty="0" smtClean="0">
                <a:sym typeface="Wingdings" panose="05000000000000000000" pitchFamily="2" charset="2"/>
              </a:rPr>
              <a:t></a:t>
            </a:r>
            <a:r>
              <a:rPr lang="tr-TR" dirty="0" smtClean="0"/>
              <a:t>  2CO </a:t>
            </a:r>
            <a:r>
              <a:rPr lang="tr-TR" dirty="0"/>
              <a:t>+ 5H2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/>
              <a:t>Toplam reaksiyon: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dirty="0"/>
          </a:p>
          <a:p>
            <a:pPr algn="ctr"/>
            <a:r>
              <a:rPr lang="tr-TR" dirty="0"/>
              <a:t>C2H5OH + 4H2O </a:t>
            </a:r>
            <a:r>
              <a:rPr lang="tr-TR" dirty="0" smtClean="0">
                <a:sym typeface="Wingdings" panose="05000000000000000000" pitchFamily="2" charset="2"/>
              </a:rPr>
              <a:t></a:t>
            </a:r>
            <a:r>
              <a:rPr lang="tr-TR" dirty="0" smtClean="0"/>
              <a:t>  </a:t>
            </a:r>
            <a:r>
              <a:rPr lang="tr-TR" dirty="0"/>
              <a:t>2CO2 + 6H2</a:t>
            </a:r>
          </a:p>
        </p:txBody>
      </p:sp>
    </p:spTree>
    <p:extLst>
      <p:ext uri="{BB962C8B-B14F-4D97-AF65-F5344CB8AC3E}">
        <p14:creationId xmlns:p14="http://schemas.microsoft.com/office/powerpoint/2010/main" val="295700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Buhar (</a:t>
            </a:r>
            <a:r>
              <a:rPr lang="tr-TR" b="1" dirty="0" err="1"/>
              <a:t>Steam</a:t>
            </a:r>
            <a:r>
              <a:rPr lang="tr-TR" b="1" dirty="0"/>
              <a:t>) </a:t>
            </a:r>
            <a:r>
              <a:rPr lang="tr-TR" b="1" dirty="0" err="1"/>
              <a:t>Reforming</a:t>
            </a:r>
            <a:r>
              <a:rPr lang="tr-TR" b="1" dirty="0"/>
              <a:t/>
            </a:r>
            <a:br>
              <a:rPr lang="tr-TR" b="1" dirty="0"/>
            </a:br>
            <a:endParaRPr lang="tr-TR" b="1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2137" y="2513012"/>
            <a:ext cx="7859866" cy="396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82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İyon Toplantı Odası">
  <a:themeElements>
    <a:clrScheme name="İyon Toplantı Odası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İyon Toplantı Odası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İyon Toplantı Odası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1659</TotalTime>
  <Words>2050</Words>
  <Application>Microsoft Office PowerPoint</Application>
  <PresentationFormat>Geniş ekran</PresentationFormat>
  <Paragraphs>192</Paragraphs>
  <Slides>26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26</vt:i4>
      </vt:variant>
    </vt:vector>
  </HeadingPairs>
  <TitlesOfParts>
    <vt:vector size="33" baseType="lpstr">
      <vt:lpstr>Arial</vt:lpstr>
      <vt:lpstr>Century Gothic</vt:lpstr>
      <vt:lpstr>Symbol</vt:lpstr>
      <vt:lpstr>Verdana</vt:lpstr>
      <vt:lpstr>Wingdings</vt:lpstr>
      <vt:lpstr>Wingdings 3</vt:lpstr>
      <vt:lpstr>İyon Toplantı Odası</vt:lpstr>
      <vt:lpstr>PETROL TEKNOLOJİSİ</vt:lpstr>
      <vt:lpstr>PETROL TEKNOLOJİSİ</vt:lpstr>
      <vt:lpstr> KATALİTİK PARÇALANMA PROSESLERİ </vt:lpstr>
      <vt:lpstr> KATALİTİK PARÇALANMA PROSESLERİ </vt:lpstr>
      <vt:lpstr> KATALİTİK PARÇALANMA PROSESLERİ </vt:lpstr>
      <vt:lpstr> KATALİTİK PARÇALANMA PROSESLERİ </vt:lpstr>
      <vt:lpstr> KATALİTİK PARÇALANMA PROSESLERİ </vt:lpstr>
      <vt:lpstr> KATALİTİK PARÇALANMA PROSESLERİ </vt:lpstr>
      <vt:lpstr> Fluid Katalitik Kraking, FCC</vt:lpstr>
      <vt:lpstr> Fluid Katalitik Kraking, FCC</vt:lpstr>
      <vt:lpstr> Fluid Katalitik Kraking, FCC</vt:lpstr>
      <vt:lpstr> Fluid Katalitik Kraking, FCC</vt:lpstr>
      <vt:lpstr> Fluid Katalitik Kraking, FCC</vt:lpstr>
      <vt:lpstr>Hidrokraking </vt:lpstr>
      <vt:lpstr>Hidrokraking </vt:lpstr>
      <vt:lpstr>Hidrokraking </vt:lpstr>
      <vt:lpstr>Hidrokraking </vt:lpstr>
      <vt:lpstr>Hidrokraking </vt:lpstr>
      <vt:lpstr>Buhar (Steam) Reforming </vt:lpstr>
      <vt:lpstr>Buhar (Steam) Reforming </vt:lpstr>
      <vt:lpstr>Buhar (Steam) Reforming </vt:lpstr>
      <vt:lpstr>Buhar (Steam) Reforming </vt:lpstr>
      <vt:lpstr>Buhar (Steam) Reforming </vt:lpstr>
      <vt:lpstr>Buhar (Steam) Reforming </vt:lpstr>
      <vt:lpstr>Buhar (Steam) Reforming </vt:lpstr>
      <vt:lpstr>Buhar (Steam) Reforming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PETROL TEKNOLOJİSİ</dc:title>
  <dc:creator>Selim Ceylan</dc:creator>
  <cp:lastModifiedBy>Selim Ceylan</cp:lastModifiedBy>
  <cp:revision>81</cp:revision>
  <dcterms:created xsi:type="dcterms:W3CDTF">2020-10-09T01:38:43Z</dcterms:created>
  <dcterms:modified xsi:type="dcterms:W3CDTF">2020-10-23T11:00:36Z</dcterms:modified>
</cp:coreProperties>
</file>