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2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11" r:id="rId53"/>
    <p:sldId id="312" r:id="rId54"/>
    <p:sldId id="314" r:id="rId55"/>
    <p:sldId id="313" r:id="rId56"/>
    <p:sldId id="315" r:id="rId57"/>
    <p:sldId id="316" r:id="rId58"/>
    <p:sldId id="317" r:id="rId59"/>
    <p:sldId id="318" r:id="rId60"/>
    <p:sldId id="319" r:id="rId61"/>
    <p:sldId id="307" r:id="rId62"/>
    <p:sldId id="308" r:id="rId63"/>
    <p:sldId id="309" r:id="rId64"/>
    <p:sldId id="310" r:id="rId6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333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840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8889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478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283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732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18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904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6185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5484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21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04AD8-3E8D-4BAF-9EBC-635B89BC9FA2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4D84C-E6C8-4C2B-8F1A-E387D8948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03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Tarım Tarihi ve Deontolojisi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Deontoloji ve İş Etiği</a:t>
            </a:r>
            <a:endParaRPr lang="tr-TR" dirty="0"/>
          </a:p>
          <a:p>
            <a:r>
              <a:rPr lang="tr-TR" dirty="0" smtClean="0"/>
              <a:t>13.11.2019</a:t>
            </a:r>
          </a:p>
          <a:p>
            <a:r>
              <a:rPr lang="tr-TR" dirty="0" err="1" smtClean="0"/>
              <a:t>Dr.Öğr.Üyesi</a:t>
            </a:r>
            <a:r>
              <a:rPr lang="tr-TR" dirty="0" smtClean="0"/>
              <a:t> Selime CANAN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2351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Toplumun ortak değerleri:</a:t>
            </a: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997703"/>
              </p:ext>
            </p:extLst>
          </p:nvPr>
        </p:nvGraphicFramePr>
        <p:xfrm>
          <a:off x="828898" y="2432556"/>
          <a:ext cx="10524902" cy="3744407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14265"/>
                <a:gridCol w="4610637"/>
              </a:tblGrid>
              <a:tr h="3744407"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tr-TR" sz="2400" dirty="0" smtClean="0"/>
                        <a:t>Dürüstlük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tr-TR" sz="2400" dirty="0" smtClean="0"/>
                        <a:t>Yalan söylememe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tr-TR" sz="2400" dirty="0" smtClean="0"/>
                        <a:t>Başkasının hakkını yememe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tr-TR" sz="2400" dirty="0" smtClean="0"/>
                        <a:t>Emanete sadakat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tr-TR" sz="2400" dirty="0" smtClean="0"/>
                        <a:t>Sırları açıklamamak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tr-TR" sz="2400" dirty="0" smtClean="0"/>
                        <a:t>Karşısındakinin güç durumundan yararlanmamak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tr-TR" sz="2400" dirty="0" smtClean="0"/>
                        <a:t>Acısı olanın acısını paylaşmak</a:t>
                      </a:r>
                    </a:p>
                    <a:p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tr-TR" sz="2400" dirty="0" smtClean="0"/>
                        <a:t>8. Yardımlaşma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tr-TR" sz="2400" dirty="0" smtClean="0"/>
                        <a:t>9.</a:t>
                      </a:r>
                      <a:r>
                        <a:rPr lang="tr-TR" sz="2400" baseline="0" dirty="0" smtClean="0"/>
                        <a:t> </a:t>
                      </a:r>
                      <a:r>
                        <a:rPr lang="tr-TR" sz="2400" dirty="0" smtClean="0"/>
                        <a:t>Dayanışma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tr-TR" sz="2400" dirty="0" smtClean="0"/>
                        <a:t>10. Sıkıntıların aşılmasında yardımcı olmak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tr-TR" sz="2400" dirty="0" smtClean="0"/>
                        <a:t>11. Kimseye zarar vermemek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tr-TR" sz="2400" dirty="0" smtClean="0"/>
                        <a:t>12. Zarara uğrayana yardımcı olmak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tr-TR" sz="2400" dirty="0" smtClean="0"/>
                        <a:t>13. Başkaları için yararlı olmak</a:t>
                      </a:r>
                    </a:p>
                    <a:p>
                      <a:endParaRPr lang="tr-TR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76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Etik; daha çok eylemin ahlaki olarak kabul edilebilmesi için, nasıl davranılması gerektiği bilgisini arar.</a:t>
            </a:r>
          </a:p>
          <a:p>
            <a:pPr marL="0" indent="0">
              <a:buNone/>
            </a:pPr>
            <a:r>
              <a:rPr lang="tr-TR" dirty="0" smtClean="0"/>
              <a:t>Etik kavramı şu 3 soruya cevap arar: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İyilik ve kötülük nedir?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İyilik ve kötülüğün kaynağı nedir?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İyiye ulaşmak ve kötülükten kaçınmak nasıl mümkün olabilir?</a:t>
            </a:r>
          </a:p>
          <a:p>
            <a:pPr marL="514350" indent="-514350">
              <a:buFont typeface="+mj-lt"/>
              <a:buAutoNum type="arabicPeriod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4291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Ahlaki eylem bilimi olarak etiğin çözüm önerileri geliştirmek durumunda olduğu 3 sorun alanı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Mutluluk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İyi ve kötü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Özgürlük</a:t>
            </a:r>
          </a:p>
          <a:p>
            <a:pPr marL="0" indent="0" algn="just">
              <a:buNone/>
            </a:pPr>
            <a:r>
              <a:rPr lang="tr-TR" dirty="0" smtClean="0">
                <a:solidFill>
                  <a:srgbClr val="FF0000"/>
                </a:solidFill>
              </a:rPr>
              <a:t>Ahlaki özgürlük: </a:t>
            </a:r>
            <a:r>
              <a:rPr lang="tr-TR" dirty="0" smtClean="0"/>
              <a:t>İnsanın kendisi hakkında karar vermeyi, diğer özgür bireyler arasında kendini özgür bir birey olarak belirlemek için yararlandığı özgürlüğü doğru olarak kullanmayı öğrenmesi demektir.</a:t>
            </a:r>
          </a:p>
          <a:p>
            <a:pPr marL="0" indent="0" algn="just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287203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3900" dirty="0" smtClean="0"/>
              <a:t>İş ahlakında incelenen sorunlar: </a:t>
            </a:r>
          </a:p>
          <a:p>
            <a:r>
              <a:rPr lang="tr-TR" dirty="0" smtClean="0"/>
              <a:t>Çalışanlar arasında</a:t>
            </a:r>
          </a:p>
          <a:p>
            <a:r>
              <a:rPr lang="tr-TR" dirty="0" smtClean="0"/>
              <a:t>Çalışanlarla yöneticiler arasında</a:t>
            </a:r>
          </a:p>
          <a:p>
            <a:r>
              <a:rPr lang="tr-TR" dirty="0" smtClean="0"/>
              <a:t>İşletme ve işletmeye ilişkide bulunanlar arasında</a:t>
            </a:r>
          </a:p>
          <a:p>
            <a:r>
              <a:rPr lang="tr-TR" dirty="0" smtClean="0"/>
              <a:t>İşletmeyle çevresel faktörler arasında</a:t>
            </a:r>
          </a:p>
          <a:p>
            <a:endParaRPr lang="tr-TR" dirty="0"/>
          </a:p>
          <a:p>
            <a:r>
              <a:rPr lang="tr-TR" sz="3900" dirty="0" smtClean="0"/>
              <a:t>İş ahlakı 3 konudan oluşur:</a:t>
            </a:r>
          </a:p>
          <a:p>
            <a:r>
              <a:rPr lang="tr-TR" dirty="0" smtClean="0"/>
              <a:t>Çalışma ahlakı</a:t>
            </a:r>
          </a:p>
          <a:p>
            <a:r>
              <a:rPr lang="tr-TR" dirty="0" smtClean="0"/>
              <a:t>Meslek ahlakı</a:t>
            </a:r>
          </a:p>
          <a:p>
            <a:r>
              <a:rPr lang="tr-TR" dirty="0" smtClean="0"/>
              <a:t>İşletmecilik ahlakı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3330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4300" dirty="0" smtClean="0"/>
              <a:t>İş ahlakı neden gereklidir?</a:t>
            </a:r>
          </a:p>
          <a:p>
            <a:r>
              <a:rPr lang="tr-TR" dirty="0" smtClean="0"/>
              <a:t>Dünya nüfusu ve istihdam gereksinimi giderek artmaktadır</a:t>
            </a:r>
          </a:p>
          <a:p>
            <a:r>
              <a:rPr lang="tr-TR" dirty="0" smtClean="0"/>
              <a:t>Yeni geliştirilen ve iş dünyasının emrinde olan teknolojinin kullanılması</a:t>
            </a:r>
          </a:p>
          <a:p>
            <a:r>
              <a:rPr lang="tr-TR" dirty="0" smtClean="0"/>
              <a:t>Küreselleşme ile farklı kültürlerden gelen insanlar aynı firmadan uyum içinde çalışmak zorundadır. Bu ortak paydada toplayan iş ahlakıdır.</a:t>
            </a:r>
          </a:p>
          <a:p>
            <a:r>
              <a:rPr lang="tr-TR" dirty="0" smtClean="0"/>
              <a:t>Demokraside insan hakları ilkesinin iş hayatında da kullanılması</a:t>
            </a:r>
          </a:p>
          <a:p>
            <a:r>
              <a:rPr lang="tr-TR" dirty="0" smtClean="0"/>
              <a:t>İş dünyasının gittikçe artan çevresel sorunlara daha duyarlı hale gelmesi ve çevre sorunlarına karşı firmaların masraflar altına girmesi</a:t>
            </a:r>
          </a:p>
          <a:p>
            <a:r>
              <a:rPr lang="tr-TR" dirty="0" smtClean="0"/>
              <a:t>Farklı dinlerin iş dünyasında iş hayatını etkilemesi</a:t>
            </a:r>
          </a:p>
          <a:p>
            <a:r>
              <a:rPr lang="tr-TR" dirty="0" smtClean="0"/>
              <a:t>Temiz bir ekonomik hayat için yolsuzlukla mücadele gereği</a:t>
            </a:r>
          </a:p>
          <a:p>
            <a:r>
              <a:rPr lang="tr-TR" dirty="0" smtClean="0"/>
              <a:t>Ahlaki davranışın ortaya çıkmasında bireysel kuvvetler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6754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sz="3900" dirty="0" smtClean="0"/>
              <a:t>İş ahlakında uyulması gereken ilkeler:</a:t>
            </a:r>
          </a:p>
          <a:p>
            <a:r>
              <a:rPr lang="tr-TR" dirty="0" smtClean="0"/>
              <a:t>Müşteri ve çalışanlara karşı dürüst olmak</a:t>
            </a:r>
          </a:p>
          <a:p>
            <a:r>
              <a:rPr lang="tr-TR" dirty="0" smtClean="0"/>
              <a:t>Rahatsız edici davranışlarda bulunmamak</a:t>
            </a:r>
          </a:p>
          <a:p>
            <a:r>
              <a:rPr lang="tr-TR" dirty="0" smtClean="0"/>
              <a:t>Doğru ve adil olmak</a:t>
            </a:r>
          </a:p>
          <a:p>
            <a:r>
              <a:rPr lang="tr-TR" dirty="0" smtClean="0"/>
              <a:t>Doğayı korumak</a:t>
            </a:r>
          </a:p>
          <a:p>
            <a:r>
              <a:rPr lang="tr-TR" dirty="0" smtClean="0"/>
              <a:t>Herkesin hakkına saygılı olmak</a:t>
            </a:r>
          </a:p>
          <a:p>
            <a:r>
              <a:rPr lang="tr-TR" dirty="0" smtClean="0"/>
              <a:t>Yolsuzluk, rüşvet, kayırmacılık yapmamak</a:t>
            </a:r>
          </a:p>
          <a:p>
            <a:r>
              <a:rPr lang="tr-TR" dirty="0" smtClean="0"/>
              <a:t>Faaliyetlerde rasyonellik ve verimliliği yasal ve ahlaki sınırlar içinde sağlamak</a:t>
            </a:r>
          </a:p>
          <a:p>
            <a:r>
              <a:rPr lang="tr-TR" dirty="0" smtClean="0"/>
              <a:t>İyi ve kötüyü, çalışanla çalışmayanı ayıracak ödül sistemi kurmak</a:t>
            </a:r>
          </a:p>
          <a:p>
            <a:r>
              <a:rPr lang="tr-TR" dirty="0" smtClean="0"/>
              <a:t>Çalışma yerinde insan haklarını geliştirmek</a:t>
            </a:r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69878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İş ahlakı 2ye ayrılır: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Normatif iş ahlakı (kuralcı):</a:t>
            </a:r>
            <a:r>
              <a:rPr lang="tr-TR" dirty="0" smtClean="0"/>
              <a:t> uygun davranışların neler olması gerektiğini inceler. İş ve meslek ahlakı ilkelerinin belirlenmesine çalışır. Ne yapmalı ne yapmamalı sorularına cevap arar.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Betimleyici iş ahlakı (tasvir edici, anlatıcı): </a:t>
            </a:r>
            <a:r>
              <a:rPr lang="tr-TR" dirty="0" smtClean="0"/>
              <a:t>iş dünyasındaki ahlaki soruları, bu konudaki tutum ve davranışları ortaya koymaya çalışır.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977550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Deontoloji</a:t>
            </a:r>
            <a:r>
              <a:rPr lang="tr-TR" dirty="0" smtClean="0"/>
              <a:t>: insan eylemlerinin ahlaklılığı ile ödevi arasındaki ilişki.</a:t>
            </a:r>
          </a:p>
          <a:p>
            <a:endParaRPr lang="tr-TR" dirty="0" smtClean="0"/>
          </a:p>
          <a:p>
            <a:r>
              <a:rPr lang="tr-TR" dirty="0" smtClean="0"/>
              <a:t>Deontolojiye göre varlık tarihi 2ye ayrılır: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Doğa yasalarının geçerli olduğu varlık tarihi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Doğa yasalarının sona erdiği pratik aklın yasalarının geçerli olduğu varlık tarihi.</a:t>
            </a:r>
          </a:p>
          <a:p>
            <a:pPr marL="514350" indent="-514350">
              <a:buFont typeface="+mj-lt"/>
              <a:buAutoNum type="arabicPeriod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4571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Deontolojide eylemi yapmadan 2 soru sorulmalı: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Eğer herkes böyle yaparsa ne olur?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Herkesin böyle davranmasını ister miyiz?</a:t>
            </a:r>
          </a:p>
          <a:p>
            <a:pPr marL="514350" indent="-514350">
              <a:buFont typeface="+mj-lt"/>
              <a:buAutoNum type="arabicPeriod"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Ahlak teorileri 2ye ayrılır: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Sonuçsal</a:t>
            </a:r>
            <a:r>
              <a:rPr lang="tr-TR" dirty="0" smtClean="0"/>
              <a:t> olan: eylem sonucuna göre değerlendirilir.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Sonuçsal</a:t>
            </a:r>
            <a:r>
              <a:rPr lang="tr-TR" dirty="0" smtClean="0"/>
              <a:t> </a:t>
            </a:r>
            <a:r>
              <a:rPr lang="tr-TR" dirty="0" err="1" smtClean="0"/>
              <a:t>olmayan:eylem</a:t>
            </a:r>
            <a:r>
              <a:rPr lang="tr-TR" dirty="0" smtClean="0"/>
              <a:t> amacına göre değerlendirilir.</a:t>
            </a:r>
          </a:p>
        </p:txBody>
      </p:sp>
    </p:spTree>
    <p:extLst>
      <p:ext uri="{BB962C8B-B14F-4D97-AF65-F5344CB8AC3E}">
        <p14:creationId xmlns:p14="http://schemas.microsoft.com/office/powerpoint/2010/main" val="3672354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Meslek nedir?</a:t>
            </a:r>
          </a:p>
          <a:p>
            <a:r>
              <a:rPr lang="tr-TR" dirty="0" smtClean="0"/>
              <a:t>Bir kişinin hayatını sürdürebilmesi için faaliyette bulunduğu iştir.</a:t>
            </a:r>
          </a:p>
          <a:p>
            <a:r>
              <a:rPr lang="tr-TR" dirty="0" smtClean="0"/>
              <a:t>Bir uğraşın meslek sayılabilmesi için: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Toplumun kaçınılmaz olan bir gereksinimini karşılamalıdır.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Meslek kişinin sadece kendi doyumu için yaptığı bir iş değildir. Aynı zamanda başkalarının ihtiyaçlarını da karşılaması gerekir.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Meslek sistemli bir eğitimle kazanılmış özel bilgi ve becerilere dayanmalıdır.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Meslek dalları araştırma ve deneylerle geliştirilip zamanla kendine özgü tekniklere sahip olmalıdır.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Meslekler kazanç elde etmek için yapılan uğraşlardır.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Meslek olarak kabul edilen tüm uğraşı alanlarının kendine özgü değer ve etik kuralları vardır. Üyeleri de bu kurallara göre hareket eder.</a:t>
            </a:r>
          </a:p>
        </p:txBody>
      </p:sp>
    </p:spTree>
    <p:extLst>
      <p:ext uri="{BB962C8B-B14F-4D97-AF65-F5344CB8AC3E}">
        <p14:creationId xmlns:p14="http://schemas.microsoft.com/office/powerpoint/2010/main" val="2105038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3600" dirty="0" smtClean="0"/>
              <a:t>Meslek etik kurallarının faydaları:</a:t>
            </a:r>
          </a:p>
          <a:p>
            <a:r>
              <a:rPr lang="tr-TR" dirty="0" smtClean="0"/>
              <a:t>Meslekte yetersiz ve bilgisiz ilkelere uymayan üyeleri ayırmak</a:t>
            </a:r>
          </a:p>
          <a:p>
            <a:r>
              <a:rPr lang="tr-TR" dirty="0" smtClean="0"/>
              <a:t>Meslek içi rekabeti düzenlemek</a:t>
            </a:r>
          </a:p>
          <a:p>
            <a:r>
              <a:rPr lang="tr-TR" dirty="0" smtClean="0"/>
              <a:t>Hizmet ideallerini korumak</a:t>
            </a:r>
          </a:p>
          <a:p>
            <a:endParaRPr lang="tr-TR" dirty="0" smtClean="0"/>
          </a:p>
          <a:p>
            <a:r>
              <a:rPr lang="tr-TR" dirty="0" smtClean="0"/>
              <a:t>Meslek ahlakının 3 temel ayağı:</a:t>
            </a:r>
          </a:p>
          <a:p>
            <a:r>
              <a:rPr lang="tr-TR" dirty="0" smtClean="0"/>
              <a:t>Doğruluk</a:t>
            </a:r>
          </a:p>
          <a:p>
            <a:r>
              <a:rPr lang="tr-TR" dirty="0" smtClean="0"/>
              <a:t>Dürüstlük ve</a:t>
            </a:r>
          </a:p>
          <a:p>
            <a:r>
              <a:rPr lang="tr-TR" dirty="0" smtClean="0"/>
              <a:t>Sosyal sorumluluk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2537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Meslek ahlakı ilkeleri</a:t>
            </a:r>
            <a:r>
              <a:rPr lang="tr-TR" dirty="0" smtClean="0"/>
              <a:t>: bir mesleğin mensuplarının mesleklerini yaparken uyacağı standartları belirten kurallar bütününe denir.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Meslek ilkeleri: </a:t>
            </a:r>
            <a:r>
              <a:rPr lang="tr-TR" dirty="0" smtClean="0"/>
              <a:t>meslek örgütleri tarafından ortaya konan ilkelerdir.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Meslek ahlakı ilkelerini uygulayabilmek için şu hususların üzerinde durulur:</a:t>
            </a:r>
          </a:p>
          <a:p>
            <a:r>
              <a:rPr lang="tr-TR" dirty="0" smtClean="0"/>
              <a:t>Meslekte ahlaki sorunlara da yer verilen hizmet içi eğitim programları</a:t>
            </a:r>
          </a:p>
          <a:p>
            <a:r>
              <a:rPr lang="tr-TR" dirty="0" smtClean="0"/>
              <a:t>Ahlak dışı eylemleri önleyici cezalandırma sistemi</a:t>
            </a:r>
          </a:p>
          <a:p>
            <a:r>
              <a:rPr lang="tr-TR" dirty="0" smtClean="0"/>
              <a:t>Çalışanların ahlaki davranış üzerindeki etkilerini belirlemek</a:t>
            </a:r>
          </a:p>
          <a:p>
            <a:r>
              <a:rPr lang="tr-TR" dirty="0" smtClean="0"/>
              <a:t>İlkeleri saptamak üzere bir etik kurul oluşturmak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7316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Her meslek için ortak sayılan ancak yönetimde de kesin uyulması gereken etik ilkeler:</a:t>
            </a:r>
          </a:p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272342"/>
              </p:ext>
            </p:extLst>
          </p:nvPr>
        </p:nvGraphicFramePr>
        <p:xfrm>
          <a:off x="1181994" y="2780285"/>
          <a:ext cx="8128000" cy="35102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Adalet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Hümanizm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Eşitlik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Sevgi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Doğruluk ve dürüstlük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Hoşgörü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Tarafsızlık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Laiklik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Sorumluluk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Saygı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İnsan hakları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Tutumluluk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Örgütsel bağlılık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Demokrasi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Hukukun üstünlüğü</a:t>
                      </a:r>
                    </a:p>
                    <a:p>
                      <a:r>
                        <a:rPr lang="tr-TR" dirty="0" smtClean="0"/>
                        <a:t>Açıklık</a:t>
                      </a:r>
                    </a:p>
                    <a:p>
                      <a:r>
                        <a:rPr lang="tr-TR" dirty="0" smtClean="0"/>
                        <a:t>Yasalarla tanımlanan hak ve </a:t>
                      </a:r>
                      <a:r>
                        <a:rPr lang="tr-TR" dirty="0" err="1" smtClean="0"/>
                        <a:t>özgürükler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Olumlu insan ilişkileri</a:t>
                      </a:r>
                    </a:p>
                    <a:p>
                      <a:r>
                        <a:rPr lang="tr-TR" dirty="0" smtClean="0"/>
                        <a:t>Emeğin hakkını vermek</a:t>
                      </a:r>
                    </a:p>
                    <a:p>
                      <a:r>
                        <a:rPr lang="tr-TR" dirty="0" smtClean="0"/>
                        <a:t>Yasa dışı emirlere direnmek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168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Yönetimde etik dışı davranışlar:</a:t>
            </a:r>
          </a:p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346285"/>
              </p:ext>
            </p:extLst>
          </p:nvPr>
        </p:nvGraphicFramePr>
        <p:xfrm>
          <a:off x="1014569" y="2329525"/>
          <a:ext cx="8128000" cy="37084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Ayrımcılık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Şiddet-baskı-saldırganlık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Kayırma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İlişkilere politika karıştırma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Rüşvet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Hakaret ve</a:t>
                      </a:r>
                      <a:r>
                        <a:rPr lang="tr-TR" baseline="0" dirty="0" smtClean="0"/>
                        <a:t> küfür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Yıldırma</a:t>
                      </a:r>
                      <a:r>
                        <a:rPr lang="tr-TR" baseline="0" dirty="0" smtClean="0"/>
                        <a:t>-korkutma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Bedensel ve cinsel taciz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İhmal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Kötü alışkanlıklar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Sömürü</a:t>
                      </a:r>
                      <a:r>
                        <a:rPr lang="tr-TR" baseline="0" dirty="0" smtClean="0"/>
                        <a:t> (istismar)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Görev ve yetkinin</a:t>
                      </a:r>
                      <a:r>
                        <a:rPr lang="tr-TR" baseline="0" dirty="0" smtClean="0"/>
                        <a:t> kötüye kullanımı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Bencillik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Dedikodu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Yolsuzluk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Zimmet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İşkence (eziyet)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Dogmatik davranış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Yaranma-yalakalık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Yobazlık-bağnazlık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6073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Mühendis ve mimarların mesleki davranışlarındaki kurallar:</a:t>
            </a:r>
          </a:p>
          <a:p>
            <a:pPr marL="514350" indent="-514350">
              <a:buFont typeface="+mj-lt"/>
              <a:buAutoNum type="alphaUcPeriod"/>
            </a:pPr>
            <a:r>
              <a:rPr lang="tr-TR" dirty="0" smtClean="0"/>
              <a:t>Topluma karşı sorumluluklar:</a:t>
            </a:r>
          </a:p>
          <a:p>
            <a:pPr marL="514350" indent="-514350">
              <a:buAutoNum type="arabicPeriod"/>
            </a:pPr>
            <a:r>
              <a:rPr lang="tr-TR" dirty="0" smtClean="0"/>
              <a:t>Mesleki bilgi, beceri ve deneyimlerini, toplumun ortak çıkarları evrensel insani kazanımların ve kültürel mirasın korunması ve insan refahının gelişimi için kullanırlar.</a:t>
            </a:r>
          </a:p>
          <a:p>
            <a:pPr marL="514350" indent="-514350">
              <a:buAutoNum type="arabicPeriod"/>
            </a:pPr>
            <a:r>
              <a:rPr lang="tr-TR" dirty="0" smtClean="0"/>
              <a:t>Yanlışa direnirler.</a:t>
            </a:r>
          </a:p>
          <a:p>
            <a:pPr marL="514350" indent="-514350">
              <a:buAutoNum type="arabicPeriod"/>
            </a:pPr>
            <a:r>
              <a:rPr lang="tr-TR" dirty="0" smtClean="0"/>
              <a:t>Teknik konulardaki görüşlerini, raporlarını tam anlamıyla araştırmış, incelemiş ve yeterli bilgi ve verilerle donanmış olarak ticari ve kişisel kaygıları bir yana bırakarak doğru tam ve nesnel biçimde açıklarlar</a:t>
            </a:r>
          </a:p>
          <a:p>
            <a:pPr marL="514350" indent="-514350">
              <a:buAutoNum type="arabicPeriod"/>
            </a:pPr>
            <a:r>
              <a:rPr lang="tr-TR" dirty="0" smtClean="0"/>
              <a:t>İş yerinde işçi sağlığını korumak ve iş güvenliği sağlamak için gerekli önlemleri alırlar, iş yerinde çalışanları bu konuda bilgilendirirler</a:t>
            </a:r>
          </a:p>
          <a:p>
            <a:pPr marL="514350" indent="-514350">
              <a:buAutoNum type="arabicPeriod"/>
            </a:pPr>
            <a:r>
              <a:rPr lang="tr-TR" dirty="0" smtClean="0"/>
              <a:t>Herkese adil, dürüst ve iyi niyetle davranırlar</a:t>
            </a:r>
          </a:p>
          <a:p>
            <a:pPr marL="514350" indent="-514350">
              <a:buAutoNum type="arabicPeriod"/>
            </a:pPr>
            <a:r>
              <a:rPr lang="tr-TR" dirty="0" smtClean="0"/>
              <a:t>Ülkenin teknoloji ve mühendislik yeteneğinin artması için, teknolojinin uygun kullanımının ve potansiyel sonuçlarının toplum tarafından anlaşılması için çaba gösterirler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3257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B. Doğaya ve çevreye karşı sorumluluklar:</a:t>
            </a:r>
          </a:p>
          <a:p>
            <a:r>
              <a:rPr lang="tr-TR" dirty="0" smtClean="0"/>
              <a:t>Doğayı ve çevreyi korumayı, onlara zarar vermemeyi, uygulamalarının doğayla uyumlu olmasını sağlamayı, mesleki sorumluluklarının ayrılmaz parçası olarak görürler.</a:t>
            </a:r>
          </a:p>
          <a:p>
            <a:r>
              <a:rPr lang="tr-TR" dirty="0" smtClean="0"/>
              <a:t>Doğal kaynakların ve enerjinin tasarrufuna önem verirler.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0171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C. İşverene ve müşteriye karşı sorumluluklar:</a:t>
            </a:r>
          </a:p>
          <a:p>
            <a:r>
              <a:rPr lang="tr-TR" dirty="0" smtClean="0"/>
              <a:t>Teknik konulardaki mesleki alışverişlerinde her zaman güvenilir bir </a:t>
            </a:r>
            <a:r>
              <a:rPr lang="tr-TR" dirty="0" err="1" smtClean="0"/>
              <a:t>işgören</a:t>
            </a:r>
            <a:r>
              <a:rPr lang="tr-TR" dirty="0" smtClean="0"/>
              <a:t> veya vekil veya danışman olarak işveren/müşterinin çıkarları için, toplumun refah ve sağlığını ve güvenliğini tehlikeye atmaktan kaçınan, mesleki beceri ve deneyimlerini sonuna kadar kullanarak uygun ve düzgün bir iş düzeyi ile çalışırlar.</a:t>
            </a:r>
          </a:p>
          <a:p>
            <a:r>
              <a:rPr lang="tr-TR" dirty="0" smtClean="0"/>
              <a:t>İşverenleri veya müşteriyle olan herhangi bir armağan, para, hizmet veya iş teklifini kabul etmezler başkalarına da teklif etmezler, mesleki ilişkilerini geliştirmek amacıyla siyasal amaçlı bağış yapmazlar.</a:t>
            </a:r>
          </a:p>
          <a:p>
            <a:r>
              <a:rPr lang="tr-TR" dirty="0" smtClean="0"/>
              <a:t>Ticari ve teknolojik sırlarını izin almadan başkalarına açıklamazlar, kişisel çıkarları için kullanmazlar.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2402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D. Mesleğe ve meslektaşa karşı sorumluluklar:</a:t>
            </a:r>
          </a:p>
          <a:p>
            <a:r>
              <a:rPr lang="tr-TR" dirty="0" smtClean="0"/>
              <a:t>Meslektaşlarının güvenini kazanacak, mesleğin saygınlığına azami özen gösterecektirler.</a:t>
            </a:r>
          </a:p>
          <a:p>
            <a:r>
              <a:rPr lang="tr-TR" dirty="0" smtClean="0"/>
              <a:t>Meslektaşlarına saygıyla yaklaşırlar, haksız rekabet içinde olmazlar, astlarının gelişimi için özel çaba harcarlar, onlara yardımcı olurlar, telif haklarına ve özgün çalışmalara saygı gösterirler.</a:t>
            </a:r>
          </a:p>
          <a:p>
            <a:r>
              <a:rPr lang="tr-TR" dirty="0" smtClean="0"/>
              <a:t>Yalnızca yeterli oldukları alanlarda mesleki hizmet verirler, diğer uzmanlık alanlarındaki yetkililerin görüşlerine başvururlar.</a:t>
            </a:r>
          </a:p>
          <a:p>
            <a:r>
              <a:rPr lang="tr-TR" dirty="0" smtClean="0"/>
              <a:t>Mesleki görev, yetki ve sorumluluklarını, sadece zorunlu durumlarda ve ehil olan meslektaşlarına devrederler.</a:t>
            </a:r>
          </a:p>
          <a:p>
            <a:r>
              <a:rPr lang="tr-TR" dirty="0" smtClean="0"/>
              <a:t>Resmi olarak hak kazanmış oldukları sıfat ve unvanları kullanırlar.</a:t>
            </a:r>
          </a:p>
          <a:p>
            <a:r>
              <a:rPr lang="tr-TR" dirty="0" smtClean="0"/>
              <a:t>Mesleki davranış ilkelerine aykırı davrananlara yardımcı olmazlar, meslek örgütleriyle işbirliği yaparlar.</a:t>
            </a:r>
          </a:p>
          <a:p>
            <a:r>
              <a:rPr lang="tr-TR" dirty="0" smtClean="0"/>
              <a:t>Meslek örgütlerini desteklerler, mesleğin gelişmesine katkıda bulunurlar.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302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E. Kendilerine karşı sorumlulukları:</a:t>
            </a:r>
          </a:p>
          <a:p>
            <a:r>
              <a:rPr lang="tr-TR" dirty="0" smtClean="0"/>
              <a:t>Mesleki bilgilerini güncelleştirirler, kültürlerini ve mesleki yeterliliklerini geliştirirler.</a:t>
            </a:r>
          </a:p>
          <a:p>
            <a:r>
              <a:rPr lang="tr-TR" dirty="0" smtClean="0"/>
              <a:t>Meslektaşlarının dürüst ve nesnel eleştirilerini dikkate alırlar, gerektiğinde kendilerini de eleştiriler.</a:t>
            </a:r>
          </a:p>
          <a:p>
            <a:r>
              <a:rPr lang="tr-TR" dirty="0" smtClean="0"/>
              <a:t>Birlikte çalıştığı insanları anlamaya, çok kültürlü çalışma ortamlarına uyum sağlamaya çalışırlar.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9466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Etik eğitiminin amaçları: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İnsanların kararlarda etik bir boyut olduğunu kavramalarına yardım etmek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Bireylerin kişisel örgütsel ve başkalarına ait değerleri anlamalarını sağlamak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Değerlerin iş yaşamındaki farklı seçenekler üzerindeki etkilerini tartmalarına yardım etmek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Bireylerde meslekle ilgili yaşanan etik sorunlar konusunda duyarlılık geliştirmek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Etik kararlar verilmesinde analitik beceriler kazandırmak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208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Etik eğitiminin amaçları:</a:t>
            </a:r>
          </a:p>
          <a:p>
            <a:r>
              <a:rPr lang="tr-TR" dirty="0" smtClean="0"/>
              <a:t>6. kamu hizmetlerinde görev alacak bireyleri, kişisel sorumluluk ve ahlaki yükümlülüklerin üstlenilmesi konusunda eğitmek.</a:t>
            </a:r>
          </a:p>
          <a:p>
            <a:r>
              <a:rPr lang="tr-TR" dirty="0" smtClean="0"/>
              <a:t>7. ahlak felsefesini geliştirmek</a:t>
            </a:r>
          </a:p>
          <a:p>
            <a:r>
              <a:rPr lang="tr-TR" dirty="0" smtClean="0"/>
              <a:t>8. yöneticinin etik açıdan yapması gerekenlerin gücünü ve önemini tanıtmak</a:t>
            </a:r>
          </a:p>
          <a:p>
            <a:r>
              <a:rPr lang="tr-TR" dirty="0" smtClean="0"/>
              <a:t>9. Kamu hizmetlerinde etik davranışları beslemek ve karakter gelişimine yardımcı olmak</a:t>
            </a:r>
          </a:p>
          <a:p>
            <a:r>
              <a:rPr lang="tr-TR" dirty="0" smtClean="0"/>
              <a:t>10. Kamu yönetiminde etik standartlar hakkında bilgi kazandırmak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9233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smtClean="0"/>
              <a:t>Etik eğitimin amaçları</a:t>
            </a:r>
          </a:p>
          <a:p>
            <a:pPr marL="0" indent="0">
              <a:buNone/>
            </a:pPr>
            <a:r>
              <a:rPr lang="tr-TR" dirty="0" smtClean="0"/>
              <a:t>11. Politik düşüncede, sorumluluk ve demokrasi anlayışını yerleştirmek</a:t>
            </a:r>
          </a:p>
          <a:p>
            <a:pPr marL="0" indent="0">
              <a:buNone/>
            </a:pPr>
            <a:r>
              <a:rPr lang="tr-TR" dirty="0" smtClean="0"/>
              <a:t>12. Şahıslar arasındaki görüş ve anlayış farklılıklarına hoşgörüyle yaklaşımı geliştirmek.</a:t>
            </a:r>
          </a:p>
          <a:p>
            <a:pPr marL="0" indent="0">
              <a:buNone/>
            </a:pPr>
            <a:r>
              <a:rPr lang="tr-TR" dirty="0" smtClean="0"/>
              <a:t>13. Anayasal çerçevede kamu yönetiminin demokratik değer ve yükümlülükleri hakkında bilgi vermek</a:t>
            </a:r>
          </a:p>
          <a:p>
            <a:pPr marL="0" indent="0">
              <a:buNone/>
            </a:pPr>
            <a:r>
              <a:rPr lang="tr-TR" dirty="0" smtClean="0"/>
              <a:t>14. Etik ilkeleri öğretmek</a:t>
            </a:r>
          </a:p>
          <a:p>
            <a:pPr marL="0" indent="0">
              <a:buNone/>
            </a:pPr>
            <a:r>
              <a:rPr lang="tr-TR" dirty="0" smtClean="0"/>
              <a:t>15. Çıkar çatışmaları, örgütsel normlar ve kurallar hakkında bilgi vermek</a:t>
            </a:r>
          </a:p>
          <a:p>
            <a:pPr marL="0" indent="0">
              <a:buNone/>
            </a:pPr>
            <a:r>
              <a:rPr lang="tr-TR" dirty="0" smtClean="0"/>
              <a:t>16. Örgütsel kültür ve bürokratik normlar ve kurallar hakkında bilgi vermek</a:t>
            </a:r>
          </a:p>
          <a:p>
            <a:pPr marL="0" indent="0">
              <a:buNone/>
            </a:pPr>
            <a:r>
              <a:rPr lang="tr-TR" dirty="0" smtClean="0"/>
              <a:t>17. Bir lider olarak etik davranışlar sergilemenin önemli ve etik </a:t>
            </a:r>
            <a:r>
              <a:rPr lang="tr-TR" dirty="0" err="1" smtClean="0"/>
              <a:t>sdorunların</a:t>
            </a:r>
            <a:r>
              <a:rPr lang="tr-TR" dirty="0" smtClean="0"/>
              <a:t> çözümü konusunda beceri kazandırmak.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4661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Tarım: </a:t>
            </a:r>
            <a:r>
              <a:rPr lang="tr-TR" dirty="0" smtClean="0"/>
              <a:t>kaçınılmaz bir ahlaki boyutu olan önemli bir insan faaliyetidir.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Bu boyutun; </a:t>
            </a:r>
            <a:r>
              <a:rPr lang="tr-TR" dirty="0" smtClean="0"/>
              <a:t>insani, hayvani, çevresel, ekonomik, sosyal ve politik yönleri vardır.</a:t>
            </a:r>
          </a:p>
          <a:p>
            <a:r>
              <a:rPr lang="tr-TR" sz="4200" dirty="0" smtClean="0">
                <a:solidFill>
                  <a:srgbClr val="FF0000"/>
                </a:solidFill>
              </a:rPr>
              <a:t>Tarım etiğinin önemini arttıran değişmeler:</a:t>
            </a:r>
          </a:p>
          <a:p>
            <a:r>
              <a:rPr lang="tr-TR" dirty="0" smtClean="0"/>
              <a:t>insan nüfusunun artışı ve nüfus yapısındaki değişiklik</a:t>
            </a:r>
          </a:p>
          <a:p>
            <a:r>
              <a:rPr lang="tr-TR" dirty="0" smtClean="0"/>
              <a:t>Doğal kaynaklar üzerindeki baskı</a:t>
            </a:r>
          </a:p>
          <a:p>
            <a:r>
              <a:rPr lang="tr-TR" dirty="0" smtClean="0"/>
              <a:t>Tarımın endüstriyelleşmesi</a:t>
            </a:r>
          </a:p>
          <a:p>
            <a:r>
              <a:rPr lang="tr-TR" dirty="0" smtClean="0"/>
              <a:t>Ekonomik gücün merkezileşmesi</a:t>
            </a:r>
          </a:p>
          <a:p>
            <a:r>
              <a:rPr lang="tr-TR" dirty="0" smtClean="0"/>
              <a:t>Küreselleşme</a:t>
            </a:r>
          </a:p>
          <a:p>
            <a:r>
              <a:rPr lang="tr-TR" dirty="0" smtClean="0"/>
              <a:t>İnsanların neden olduğu değişiklikler</a:t>
            </a:r>
          </a:p>
          <a:p>
            <a:r>
              <a:rPr lang="tr-TR" dirty="0" smtClean="0"/>
              <a:t>Yeni </a:t>
            </a:r>
            <a:r>
              <a:rPr lang="tr-TR" dirty="0" err="1" smtClean="0"/>
              <a:t>biyoteknolojiler</a:t>
            </a:r>
            <a:endParaRPr lang="tr-TR" dirty="0" smtClean="0"/>
          </a:p>
          <a:p>
            <a:r>
              <a:rPr lang="tr-TR" dirty="0" smtClean="0"/>
              <a:t>Bilgi kaynakları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3159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Sürdürülebilir tarım ve girdi </a:t>
            </a:r>
            <a:r>
              <a:rPr lang="tr-TR" dirty="0" smtClean="0"/>
              <a:t>kullanımı</a:t>
            </a:r>
            <a:r>
              <a:rPr lang="es-ES" dirty="0"/>
              <a:t/>
            </a:r>
            <a:br>
              <a:rPr lang="es-ES" dirty="0"/>
            </a:br>
            <a:r>
              <a:rPr lang="tr-TR" dirty="0" smtClean="0"/>
              <a:t>04.12.19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 smtClean="0"/>
              <a:t>Çevreye karşı ahlaki sorumluluk</a:t>
            </a:r>
          </a:p>
          <a:p>
            <a:pPr marL="0" indent="0" algn="just">
              <a:buNone/>
            </a:pPr>
            <a:r>
              <a:rPr lang="tr-TR" dirty="0" smtClean="0"/>
              <a:t>Ekoloji etiği</a:t>
            </a:r>
          </a:p>
          <a:p>
            <a:pPr marL="0" indent="0" algn="just">
              <a:buNone/>
            </a:pPr>
            <a:r>
              <a:rPr lang="tr-TR" dirty="0" smtClean="0">
                <a:solidFill>
                  <a:srgbClr val="FF0000"/>
                </a:solidFill>
              </a:rPr>
              <a:t>Sürdürülebilir tarım:</a:t>
            </a:r>
            <a:r>
              <a:rPr lang="tr-TR" dirty="0" smtClean="0"/>
              <a:t> insanların besin gereksinimlerini karşılarken, gelecek nesillerin besin ihtiyaçlarını karşılama haklarını ellerinden almayacak tarımsal yöntemlerin geliştirilmesi ve uygulanmasıdır.</a:t>
            </a:r>
          </a:p>
          <a:p>
            <a:pPr marL="0" indent="0" algn="just">
              <a:buNone/>
            </a:pPr>
            <a:r>
              <a:rPr lang="tr-TR" dirty="0" smtClean="0">
                <a:solidFill>
                  <a:srgbClr val="FF0000"/>
                </a:solidFill>
              </a:rPr>
              <a:t>Sürdürülebilir tarımın temel ilkesi</a:t>
            </a:r>
            <a:r>
              <a:rPr lang="tr-TR" dirty="0" smtClean="0"/>
              <a:t>: ekonomik-sosyal ve ekolojik-biyolojik faktörlerin dengeli, akılcı ve yararlı kullanılabilmeleri ve bunun bir geri döngü halinde tutularak tarımın sürdürülebilmesidir.</a:t>
            </a:r>
            <a:endParaRPr lang="es-ES" dirty="0"/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49586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Sürdürülebilir tarımın kapsamı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Toprak, su ve bitkisel hayvansal gen kaynaklarının korunması</a:t>
            </a:r>
          </a:p>
          <a:p>
            <a:r>
              <a:rPr lang="tr-TR" dirty="0" smtClean="0"/>
              <a:t>Çevreye verilen zararın en aza indirilip, çevre kalitesinin iyileştirilmesi</a:t>
            </a:r>
          </a:p>
          <a:p>
            <a:r>
              <a:rPr lang="tr-TR" dirty="0" smtClean="0"/>
              <a:t>Tarım işletmelerinin ekonomik sürdürülebilirliğinin sağlanması</a:t>
            </a:r>
          </a:p>
          <a:p>
            <a:r>
              <a:rPr lang="tr-TR" dirty="0" smtClean="0"/>
              <a:t>Verimliliğin arttırılması ve korunması</a:t>
            </a:r>
          </a:p>
          <a:p>
            <a:r>
              <a:rPr lang="tr-TR" dirty="0" smtClean="0"/>
              <a:t>Sınırlı kaynakların en etkin kullanımı</a:t>
            </a:r>
          </a:p>
          <a:p>
            <a:r>
              <a:rPr lang="tr-TR" dirty="0" smtClean="0"/>
              <a:t>Toprak verimliliğinin devamı ve yükseltilmesi</a:t>
            </a:r>
          </a:p>
          <a:p>
            <a:r>
              <a:rPr lang="tr-TR" dirty="0" smtClean="0"/>
              <a:t>Tarıma elverişli arazilerin amaç dışı kullanımının yasalarla önlenmesi</a:t>
            </a:r>
          </a:p>
          <a:p>
            <a:r>
              <a:rPr lang="tr-TR" dirty="0" smtClean="0"/>
              <a:t>Kırsal kesimde yaşam standardının yükseltilmesi, refahın arttırılması,</a:t>
            </a:r>
          </a:p>
          <a:p>
            <a:r>
              <a:rPr lang="tr-TR" dirty="0" smtClean="0"/>
              <a:t>Doğal ve ekonomik risklere diğer sektörlere göre daha açık bulunan tarım sektörünün güçlendirilmesi</a:t>
            </a:r>
          </a:p>
          <a:p>
            <a:r>
              <a:rPr lang="tr-TR" dirty="0" smtClean="0"/>
              <a:t>Bugünkü ve gelecek nesillerin besin maddesi gereksinimlerinin karşılanması</a:t>
            </a:r>
          </a:p>
          <a:p>
            <a:r>
              <a:rPr lang="tr-TR" dirty="0" smtClean="0"/>
              <a:t>Doğal kaynakların korunmasını öngören tekniklerin kullanımı.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3438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Sürdürülebilir kalkınma </a:t>
            </a:r>
          </a:p>
          <a:p>
            <a:r>
              <a:rPr lang="tr-TR" dirty="0" smtClean="0"/>
              <a:t>Ekonomik,</a:t>
            </a:r>
          </a:p>
          <a:p>
            <a:r>
              <a:rPr lang="tr-TR" dirty="0" smtClean="0"/>
              <a:t>Sosyal,</a:t>
            </a:r>
          </a:p>
          <a:p>
            <a:r>
              <a:rPr lang="tr-TR" dirty="0" smtClean="0"/>
              <a:t>Çevresel </a:t>
            </a:r>
          </a:p>
          <a:p>
            <a:r>
              <a:rPr lang="tr-TR" dirty="0"/>
              <a:t>a</a:t>
            </a:r>
            <a:r>
              <a:rPr lang="tr-TR" dirty="0" smtClean="0"/>
              <a:t>maçların entegrasyonunu gerektirir.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Sürdürülebilir tarımın amaçları:</a:t>
            </a:r>
            <a:r>
              <a:rPr lang="tr-TR" dirty="0" smtClean="0"/>
              <a:t> insan sağlığı ve doğal dengeyi koruyarak, sürekli bir ekonomik kalkınmaya olanak verecek biçimde doğal kaynakların yönetimini sağlamak, gelecek kuşaklara uygun bir doğal ve sosyal çevre bırakmak.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22334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Doğal kaynakların korunması ve geliştirilmesi konusunda Türkiye’nin de taraf olduğu </a:t>
            </a:r>
            <a:r>
              <a:rPr lang="tr-TR" dirty="0" smtClean="0">
                <a:solidFill>
                  <a:srgbClr val="FF0000"/>
                </a:solidFill>
              </a:rPr>
              <a:t>Rio Deklarasyonu’nda </a:t>
            </a:r>
            <a:r>
              <a:rPr lang="tr-TR" dirty="0" smtClean="0"/>
              <a:t>şu dört konu benimsenmiştir:</a:t>
            </a:r>
          </a:p>
          <a:p>
            <a:r>
              <a:rPr lang="tr-TR" dirty="0" smtClean="0"/>
              <a:t>Şimdiki ve gelecek kuşakların doğal kaynaklar üzerindeki hakları ve bunlara olan gereksinimleri eşittir</a:t>
            </a:r>
          </a:p>
          <a:p>
            <a:r>
              <a:rPr lang="tr-TR" dirty="0" smtClean="0"/>
              <a:t>Herhangi bir çevresel zararın nedenlerini ve etkilerini tam olarak bilinmemesi  ve boyutlarının kestirilememesi, o konuda alınması gereken önlemleri geciktirici bir özür olamaz</a:t>
            </a:r>
          </a:p>
          <a:p>
            <a:r>
              <a:rPr lang="tr-TR" dirty="0" smtClean="0"/>
              <a:t>Kirleten, bozan, zarar veren öder</a:t>
            </a:r>
          </a:p>
          <a:p>
            <a:r>
              <a:rPr lang="tr-TR" dirty="0" smtClean="0"/>
              <a:t>Küresel çevrenin koruma sorumluluğu da küreseldir. Ancak bu gerçek, bozulma ve kirlenmede daha fazla payı olanların daha fazla çaba göstermesi gereğini engellemez.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224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Alternatif </a:t>
            </a:r>
            <a:r>
              <a:rPr lang="tr-TR" dirty="0" smtClean="0"/>
              <a:t>tarım/Organik tarım/Ekolojik tarım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Bitkisel ve hayvansal ürünlerin ekolojik yöntemlerle üretilmesi,</a:t>
            </a:r>
          </a:p>
          <a:p>
            <a:r>
              <a:rPr lang="tr-TR" dirty="0" smtClean="0"/>
              <a:t>İşlenmesi, pazarlanması, </a:t>
            </a:r>
          </a:p>
          <a:p>
            <a:r>
              <a:rPr lang="tr-TR" dirty="0" smtClean="0"/>
              <a:t>Doğal dengeyi korumak,</a:t>
            </a:r>
          </a:p>
          <a:p>
            <a:r>
              <a:rPr lang="tr-TR" dirty="0" smtClean="0"/>
              <a:t>Daha sağlıklı gıda ve yem temini</a:t>
            </a:r>
          </a:p>
          <a:p>
            <a:r>
              <a:rPr lang="tr-TR" dirty="0" smtClean="0"/>
              <a:t>Marjinal alanların değerlendirilmesi</a:t>
            </a:r>
          </a:p>
          <a:p>
            <a:r>
              <a:rPr lang="tr-TR" dirty="0" smtClean="0"/>
              <a:t>Yeni istihdam alanlarının yaratılması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009428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Gelişmiş sanayi ülkeleri için sürdürülebilir tarım stratejileri:</a:t>
            </a:r>
          </a:p>
          <a:p>
            <a:r>
              <a:rPr lang="tr-TR" dirty="0" smtClean="0"/>
              <a:t>Doğal kaynakların korunması,</a:t>
            </a:r>
          </a:p>
          <a:p>
            <a:r>
              <a:rPr lang="tr-TR" dirty="0" smtClean="0"/>
              <a:t>Doğal kaynakların sürdürülmesi,</a:t>
            </a:r>
          </a:p>
          <a:p>
            <a:r>
              <a:rPr lang="tr-TR" dirty="0" smtClean="0"/>
              <a:t>Doğal kaynakların iyileştirilmesi.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Gelişmekte olan ülkelerde sürdürülebilir tarım stratejileri:</a:t>
            </a:r>
          </a:p>
          <a:p>
            <a:r>
              <a:rPr lang="tr-TR" dirty="0" smtClean="0"/>
              <a:t>Birim alandan alınan verimin artırılması,</a:t>
            </a:r>
          </a:p>
          <a:p>
            <a:r>
              <a:rPr lang="tr-TR" dirty="0" smtClean="0"/>
              <a:t>Ürün çeşitliliğinin artırılması,</a:t>
            </a:r>
          </a:p>
          <a:p>
            <a:r>
              <a:rPr lang="tr-TR" dirty="0" smtClean="0"/>
              <a:t>Çiftçi gelirinin arttırılması.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7873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/>
              <a:t>Türkiye’de sürdürülebilir tarım ve kırsal kalkınmanın gerçekleştirilebilmesi için şu konular üzerinde durulmalıdır: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1. tarımsal yapıdaki bozukluğun giderilmesi</a:t>
            </a:r>
          </a:p>
          <a:p>
            <a:r>
              <a:rPr lang="tr-TR" dirty="0" smtClean="0"/>
              <a:t>Kırsal nüfusun %10lara çekilmesi</a:t>
            </a:r>
          </a:p>
          <a:p>
            <a:r>
              <a:rPr lang="tr-TR" dirty="0" smtClean="0"/>
              <a:t>Arazi </a:t>
            </a:r>
            <a:r>
              <a:rPr lang="tr-TR" dirty="0" err="1" smtClean="0"/>
              <a:t>parçalılığının</a:t>
            </a:r>
            <a:r>
              <a:rPr lang="tr-TR" dirty="0" smtClean="0"/>
              <a:t> azaltılması,</a:t>
            </a:r>
          </a:p>
          <a:p>
            <a:r>
              <a:rPr lang="tr-TR" dirty="0" smtClean="0"/>
              <a:t>Tarım işletmelerinin sermaye yapılarının güçlendirilmesi,</a:t>
            </a:r>
          </a:p>
          <a:p>
            <a:r>
              <a:rPr lang="tr-TR" dirty="0" smtClean="0"/>
              <a:t>Tarımsal girdi ve ürün pazarının organizasyonu,</a:t>
            </a:r>
          </a:p>
          <a:p>
            <a:r>
              <a:rPr lang="tr-TR" dirty="0" smtClean="0"/>
              <a:t>Doğayla dost tarım tekniklerinin yaygınlaştırılması,</a:t>
            </a:r>
          </a:p>
          <a:p>
            <a:r>
              <a:rPr lang="tr-TR" dirty="0" smtClean="0"/>
              <a:t>Girdi kullanımında etkinliğin arttırılması,</a:t>
            </a:r>
          </a:p>
          <a:p>
            <a:r>
              <a:rPr lang="tr-TR" dirty="0" smtClean="0"/>
              <a:t>Üretici örgütlenmesinin sağlanması.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7882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2. yeni ve uygun teknolojilerin kullanımı</a:t>
            </a:r>
          </a:p>
          <a:p>
            <a:r>
              <a:rPr lang="tr-TR" dirty="0" smtClean="0"/>
              <a:t>Yüksek verimli tohumlukların kullanımının arttırılması,</a:t>
            </a:r>
          </a:p>
          <a:p>
            <a:r>
              <a:rPr lang="tr-TR" dirty="0" smtClean="0"/>
              <a:t>Sınırlı su kaynaklarının en uygun sulama yöntemleriyle etkin kullanımı,</a:t>
            </a:r>
          </a:p>
          <a:p>
            <a:r>
              <a:rPr lang="tr-TR" dirty="0" smtClean="0"/>
              <a:t>Organik tarımın yaygınlaştırılması,</a:t>
            </a:r>
          </a:p>
          <a:p>
            <a:r>
              <a:rPr lang="tr-TR" dirty="0" smtClean="0"/>
              <a:t>Çevreye ve insan sağlığına zarar vermeyen entegre ve biyolojik mücadele yöntemlerinin geliştirilerek uygulanması.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80345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3. tarım topraklarının amaç dışı kullanımının önlenmesi</a:t>
            </a:r>
          </a:p>
          <a:p>
            <a:r>
              <a:rPr lang="tr-TR" dirty="0" smtClean="0"/>
              <a:t>4. tarım politikaları</a:t>
            </a:r>
          </a:p>
          <a:p>
            <a:r>
              <a:rPr lang="tr-TR" dirty="0" smtClean="0"/>
              <a:t>5. tarım, çevre ve ekonomik politikaların entegrasyonu</a:t>
            </a:r>
          </a:p>
          <a:p>
            <a:r>
              <a:rPr lang="tr-TR" dirty="0" smtClean="0"/>
              <a:t>6. araştırma, geliştirme, eğitim faaliyetleri</a:t>
            </a:r>
          </a:p>
          <a:p>
            <a:r>
              <a:rPr lang="tr-TR" dirty="0" smtClean="0"/>
              <a:t>7. doğal üretim kaynak ve olanakları korunarak, verimlilikleri sürdürülmelidir</a:t>
            </a:r>
          </a:p>
          <a:p>
            <a:r>
              <a:rPr lang="tr-TR" dirty="0" smtClean="0"/>
              <a:t>8. erozyonla mücadelede ulusal bir bütünlük sağlanmalı</a:t>
            </a:r>
          </a:p>
          <a:p>
            <a:r>
              <a:rPr lang="tr-TR" dirty="0" smtClean="0"/>
              <a:t>9.Kamu ve özel sektörün girişim ve yatırımları için bağlayıcı olacak ulusal arazi kullanım planı hazırlanarak uygulanmalıdır</a:t>
            </a:r>
          </a:p>
          <a:p>
            <a:r>
              <a:rPr lang="tr-TR" dirty="0" smtClean="0"/>
              <a:t>10. doğayı atıklarıyla kirleten yatırımlar için katılımcı, etkin bir mekanizma oluşturulmalıdır.</a:t>
            </a:r>
          </a:p>
          <a:p>
            <a:r>
              <a:rPr lang="tr-TR" dirty="0" smtClean="0"/>
              <a:t>11. çevresel etki değerlendirme sistemi bağımsız, her türlü etkiden uzak oluşumlarca değerlendirilmelidir.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1995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12. toprak kullanımı için yöresel ölçekte toprak koruma ve kullanma projeleri uygulanmalıdır.</a:t>
            </a:r>
          </a:p>
          <a:p>
            <a:r>
              <a:rPr lang="tr-TR" dirty="0" smtClean="0"/>
              <a:t>13. sürdürülebilir tarım için ortaya konan kurallara uymayanlara caydırıcı niteliği olan cezalar uygulanmalıdır.</a:t>
            </a:r>
          </a:p>
          <a:p>
            <a:r>
              <a:rPr lang="tr-TR" dirty="0" smtClean="0"/>
              <a:t>14. doğayı korumaya yönelik yatırımlar teşvik edilmelidir.</a:t>
            </a:r>
          </a:p>
          <a:p>
            <a:r>
              <a:rPr lang="tr-TR" dirty="0" smtClean="0"/>
              <a:t>15. hassas alanlara yönelmeyi azaltmak için tarım dışı iş olanakları özendirilmelidir.</a:t>
            </a:r>
          </a:p>
          <a:p>
            <a:r>
              <a:rPr lang="tr-TR" dirty="0" smtClean="0"/>
              <a:t>16. tarım, sanayi ve hizmet politikaları uyumlu ve tutarlı olmalıdır.</a:t>
            </a:r>
          </a:p>
          <a:p>
            <a:r>
              <a:rPr lang="tr-TR" dirty="0" smtClean="0"/>
              <a:t>17. sözleşmeli üretim sistemi geliştirilmelidir.</a:t>
            </a:r>
          </a:p>
          <a:p>
            <a:r>
              <a:rPr lang="tr-TR" dirty="0" smtClean="0"/>
              <a:t>18. pazarlama organizasyonu hem üretici hem de tüketicinin lehine sonuçlar ortaya koyacak biçimde düzenlenmelidir</a:t>
            </a:r>
          </a:p>
          <a:p>
            <a:r>
              <a:rPr lang="tr-TR" dirty="0" smtClean="0"/>
              <a:t>19. tarıma dayalı sanayi kırsal kesim için özendirilmelidir</a:t>
            </a:r>
          </a:p>
          <a:p>
            <a:r>
              <a:rPr lang="tr-TR" dirty="0" smtClean="0"/>
              <a:t>20. doğal ve ekolojik zenginliklerin tanıtılması, bu olanakların sürdürülebilir kalması sağlanarak dağ, yayla ve kırsal turizm geliştirilmelidir.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61523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Gıda Güvenliği ve Güvenirliliği</a:t>
            </a:r>
            <a:br>
              <a:rPr lang="tr-TR" dirty="0" smtClean="0"/>
            </a:br>
            <a:r>
              <a:rPr lang="tr-TR" sz="2000" dirty="0" smtClean="0"/>
              <a:t>11.12.19</a:t>
            </a:r>
            <a:endParaRPr lang="tr-TR" sz="2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Gıda güvenliği</a:t>
            </a:r>
            <a:r>
              <a:rPr lang="tr-TR" dirty="0" smtClean="0"/>
              <a:t>: herkesin her zaman sağlıklı ve aktif bir yaşam sürdürebilmesi için besleyici, katkı maddeleri ve hijyenik yönlerden tehlikesiz ve güvenli gıdaya sahip olabilmesidir.</a:t>
            </a:r>
          </a:p>
          <a:p>
            <a:r>
              <a:rPr lang="tr-TR" b="1" dirty="0" smtClean="0"/>
              <a:t>Gıda güvenliğinin sağlanması için:</a:t>
            </a:r>
          </a:p>
          <a:p>
            <a:r>
              <a:rPr lang="tr-TR" dirty="0" smtClean="0"/>
              <a:t>Gıda kaynaklarının yeterliliği ve kullanışlılığı</a:t>
            </a:r>
          </a:p>
          <a:p>
            <a:r>
              <a:rPr lang="tr-TR" dirty="0" smtClean="0"/>
              <a:t>Kaynakların istikrarı ve sürdürülebilirliği</a:t>
            </a:r>
          </a:p>
          <a:p>
            <a:r>
              <a:rPr lang="tr-TR" dirty="0" smtClean="0"/>
              <a:t>Gıdaya dönüşümü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2170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Tarım gıda güvenliğinin neresinde?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Gıdaların üretiminden tüketimine kadar yapılan her işlem, uygun bir üretim sistemi kurulmadığı taktirde fiziksel, kimyasal ve mikrobiyolojik bozulmalar için ortam oluşturmaktadır.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505315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Gıda güvenliği konusunda örnek tarım vakaları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Hayvansal üretimde (et) antibiyotik kullanılması</a:t>
            </a:r>
          </a:p>
          <a:p>
            <a:pPr marL="0" indent="0">
              <a:buNone/>
            </a:pPr>
            <a:r>
              <a:rPr lang="tr-TR" dirty="0" smtClean="0"/>
              <a:t>Kimyasal ilaç ve gübre kalıntıları</a:t>
            </a:r>
          </a:p>
          <a:p>
            <a:pPr marL="0" indent="0">
              <a:buNone/>
            </a:pPr>
            <a:r>
              <a:rPr lang="tr-TR" dirty="0" smtClean="0"/>
              <a:t>Genetiği değiştirilmiş ürünler</a:t>
            </a:r>
          </a:p>
          <a:p>
            <a:pPr marL="0" indent="0">
              <a:buNone/>
            </a:pPr>
            <a:r>
              <a:rPr lang="tr-TR" dirty="0" smtClean="0"/>
              <a:t>Hormon kullanımı</a:t>
            </a:r>
          </a:p>
          <a:p>
            <a:pPr marL="0" indent="0">
              <a:buNone/>
            </a:pPr>
            <a:r>
              <a:rPr lang="tr-TR" dirty="0" smtClean="0"/>
              <a:t>Deli dana hastalığı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48459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Global anlamda gıda güvenliği için: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Politika önceliklerinde ilk sırada yer verilmesi ve tüm politik engellerin kaldırılması,</a:t>
            </a:r>
          </a:p>
          <a:p>
            <a:r>
              <a:rPr lang="tr-TR" dirty="0" smtClean="0"/>
              <a:t>Özel girişimciliğin potansiyelinin harekete geçirilmesi,</a:t>
            </a:r>
          </a:p>
          <a:p>
            <a:r>
              <a:rPr lang="tr-TR" dirty="0" smtClean="0"/>
              <a:t>Sosyal, politik ve ekonomik hayattaki fırsatların eşit paylaşımı,</a:t>
            </a:r>
          </a:p>
          <a:p>
            <a:r>
              <a:rPr lang="tr-TR" dirty="0" smtClean="0"/>
              <a:t>Gıda açığı olan ülkelerde hazırlık mekanizmalarının uygulanması,</a:t>
            </a:r>
          </a:p>
          <a:p>
            <a:r>
              <a:rPr lang="tr-TR" dirty="0" smtClean="0"/>
              <a:t>Doğal felaketler ve insanların neden olduğu krizlerin önlenmesi için strateji geliştirilmesi,</a:t>
            </a:r>
          </a:p>
          <a:p>
            <a:r>
              <a:rPr lang="tr-TR" dirty="0" smtClean="0"/>
              <a:t>Felaketlere ve krizlere karşı uluslararası tepkinin etkinliğinin arttırılması,</a:t>
            </a:r>
          </a:p>
          <a:p>
            <a:r>
              <a:rPr lang="tr-TR" dirty="0" smtClean="0"/>
              <a:t>Doğal kaynakların gıda üretim potansiyelinin güçlendirilmesi ve bozulmalarının önlenerek, sürdürülebilirliklerinin sağlanması,</a:t>
            </a:r>
          </a:p>
          <a:p>
            <a:r>
              <a:rPr lang="tr-TR" dirty="0" smtClean="0"/>
              <a:t>İsraf ve kayıpların önlenmesi,</a:t>
            </a:r>
          </a:p>
          <a:p>
            <a:r>
              <a:rPr lang="tr-TR" dirty="0" smtClean="0"/>
              <a:t>Kırsal kalkınmanın geliştirilmesi, gerekir.</a:t>
            </a:r>
          </a:p>
        </p:txBody>
      </p:sp>
    </p:spTree>
    <p:extLst>
      <p:ext uri="{BB962C8B-B14F-4D97-AF65-F5344CB8AC3E}">
        <p14:creationId xmlns:p14="http://schemas.microsoft.com/office/powerpoint/2010/main" val="6575756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Gıda güvenliği için hükümetlerin alması gereken önlemler: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Gıda ürünlerinin fazlası bulunan bölgelerden, açığı olan bölgelere hızlı bir biçimde ulaştırılmasını sağlayacak biçimde depolama ve ulaştırma sistemleri teşvik edilmelidir.</a:t>
            </a:r>
          </a:p>
          <a:p>
            <a:r>
              <a:rPr lang="tr-TR" dirty="0" smtClean="0"/>
              <a:t>Tarımsal eğitim, öğretim ve yayım sistemleri güçlendirilmelidir.</a:t>
            </a:r>
          </a:p>
          <a:p>
            <a:r>
              <a:rPr lang="tr-TR" dirty="0" smtClean="0"/>
              <a:t>Gıda ve kırsal sektörlerde istikrarlı, kazançlı ve adil istihdam koşulları imkanlarını arttıracak gıda üretim, işleme ve pazarlama sistemleri teşvik edilmelidir.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70889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FAO’ya göre, tüketiciler için sağlıklı ve besleyici besin sağlama stratejisinin temel kuralları: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Uluslararası düzeyde:</a:t>
            </a:r>
          </a:p>
          <a:p>
            <a:r>
              <a:rPr lang="tr-TR" dirty="0" smtClean="0"/>
              <a:t>Sağlıklı besin ve beslenme üzerinde bilgilendirme,</a:t>
            </a:r>
          </a:p>
          <a:p>
            <a:r>
              <a:rPr lang="tr-TR" dirty="0" smtClean="0"/>
              <a:t>Bölgesel ve küresel periyodik forumlarının organizasyonunu konusunda küresel bir yaklaşım,</a:t>
            </a:r>
          </a:p>
          <a:p>
            <a:r>
              <a:rPr lang="tr-TR" dirty="0" smtClean="0"/>
              <a:t>Etkinlikler arası iletişim sisteminin kurulması,</a:t>
            </a:r>
          </a:p>
          <a:p>
            <a:r>
              <a:rPr lang="tr-TR" dirty="0" smtClean="0"/>
              <a:t>Tüm besin zincirini kapsayan iyi uygulamalar,</a:t>
            </a:r>
          </a:p>
          <a:p>
            <a:r>
              <a:rPr lang="tr-TR" dirty="0" smtClean="0"/>
              <a:t>Besinlere bağlı riskler konusunda uluslararası çabuk uyarı,</a:t>
            </a:r>
          </a:p>
          <a:p>
            <a:r>
              <a:rPr lang="tr-TR" dirty="0" smtClean="0"/>
              <a:t>Kapasite geliştirilmesi için uluslararası teknik ve para yardımı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34453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Ulusal düzeyde:</a:t>
            </a:r>
          </a:p>
          <a:p>
            <a:r>
              <a:rPr lang="tr-TR" dirty="0" smtClean="0"/>
              <a:t>Kapasite geliştirilmesi,</a:t>
            </a:r>
          </a:p>
          <a:p>
            <a:r>
              <a:rPr lang="tr-TR" dirty="0" smtClean="0"/>
              <a:t>Etkili ve tüm denetimleri yapacak kurumsal sistemleri oluşturulması,</a:t>
            </a:r>
          </a:p>
          <a:p>
            <a:r>
              <a:rPr lang="tr-TR" dirty="0" smtClean="0"/>
              <a:t>Besin tüketimi ve tüketici duyarlılığı modellerinin değerlendirilmesi,</a:t>
            </a:r>
          </a:p>
          <a:p>
            <a:r>
              <a:rPr lang="tr-TR" dirty="0" smtClean="0"/>
              <a:t>Uzun dönemde, besin zinciri teknolojilerinin uygunlaştırılması,</a:t>
            </a:r>
          </a:p>
          <a:p>
            <a:r>
              <a:rPr lang="tr-TR" dirty="0" smtClean="0"/>
              <a:t>Konu ile ilgili alt yatırımların yapılması.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Hem ulusal hem uluslararası düzeyde:</a:t>
            </a:r>
          </a:p>
          <a:p>
            <a:r>
              <a:rPr lang="tr-TR" dirty="0" smtClean="0"/>
              <a:t>Kapasite geliştirilmesi ve alt yatırımlar için kaynakların harekete geçirilmesi.</a:t>
            </a:r>
          </a:p>
        </p:txBody>
      </p:sp>
    </p:spTree>
    <p:extLst>
      <p:ext uri="{BB962C8B-B14F-4D97-AF65-F5344CB8AC3E}">
        <p14:creationId xmlns:p14="http://schemas.microsoft.com/office/powerpoint/2010/main" val="42504336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Gıda güvenliğine ait tüketici hakları şunlardır:</a:t>
            </a:r>
          </a:p>
          <a:p>
            <a:r>
              <a:rPr lang="tr-TR" dirty="0" smtClean="0"/>
              <a:t>Her zaman yeterli gıdaya </a:t>
            </a:r>
            <a:r>
              <a:rPr lang="tr-TR" dirty="0"/>
              <a:t>u</a:t>
            </a:r>
            <a:r>
              <a:rPr lang="tr-TR" dirty="0" smtClean="0"/>
              <a:t>laşma hakkı,</a:t>
            </a:r>
          </a:p>
          <a:p>
            <a:r>
              <a:rPr lang="tr-TR" dirty="0" smtClean="0"/>
              <a:t>Güvenli gıda hakkı,</a:t>
            </a:r>
          </a:p>
          <a:p>
            <a:r>
              <a:rPr lang="tr-TR" dirty="0" smtClean="0"/>
              <a:t>Gıda ürünlerine ilişkin bilgilendirme hakkı,</a:t>
            </a:r>
          </a:p>
          <a:p>
            <a:r>
              <a:rPr lang="tr-TR" dirty="0" smtClean="0"/>
              <a:t>Beslenme konusunda tüketici eğitimi hakkı,</a:t>
            </a:r>
          </a:p>
          <a:p>
            <a:r>
              <a:rPr lang="tr-TR" dirty="0" smtClean="0"/>
              <a:t>Gıda kaynakları ve beslenme için sağlıklı bir çevrede yaşama hakkı,</a:t>
            </a:r>
          </a:p>
          <a:p>
            <a:r>
              <a:rPr lang="tr-TR" dirty="0" smtClean="0"/>
              <a:t>Gıda ürünlerine ilişkin sorunları duyurma hakkı.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7950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Ambalajlarda hedef kitlenin anlayacağı biçimde bulunması gerekenler:</a:t>
            </a:r>
          </a:p>
          <a:p>
            <a:r>
              <a:rPr lang="tr-TR" dirty="0" smtClean="0"/>
              <a:t>Ürünün adı,</a:t>
            </a:r>
          </a:p>
          <a:p>
            <a:r>
              <a:rPr lang="tr-TR" dirty="0" smtClean="0"/>
              <a:t>Ülke orijini,</a:t>
            </a:r>
          </a:p>
          <a:p>
            <a:r>
              <a:rPr lang="tr-TR" dirty="0" smtClean="0"/>
              <a:t>İşleyen/üretene ait detaylar,</a:t>
            </a:r>
          </a:p>
          <a:p>
            <a:r>
              <a:rPr lang="tr-TR" dirty="0" smtClean="0"/>
              <a:t>İçindekiler listesi,</a:t>
            </a:r>
          </a:p>
          <a:p>
            <a:r>
              <a:rPr lang="tr-TR" dirty="0" smtClean="0"/>
              <a:t>Katkı maddesi,</a:t>
            </a:r>
          </a:p>
          <a:p>
            <a:r>
              <a:rPr lang="tr-TR" dirty="0" smtClean="0"/>
              <a:t>Beslenme bilgisi,</a:t>
            </a:r>
          </a:p>
          <a:p>
            <a:r>
              <a:rPr lang="tr-TR" dirty="0" smtClean="0"/>
              <a:t>Özel yöntem kullanıldıysa bunun belirtilmesi,</a:t>
            </a:r>
          </a:p>
          <a:p>
            <a:r>
              <a:rPr lang="tr-TR" dirty="0" smtClean="0"/>
              <a:t>Üretim tarihi,</a:t>
            </a:r>
          </a:p>
          <a:p>
            <a:r>
              <a:rPr lang="tr-TR" dirty="0" smtClean="0"/>
              <a:t>Son tüketim tarihi,</a:t>
            </a:r>
          </a:p>
          <a:p>
            <a:r>
              <a:rPr lang="tr-TR" dirty="0" smtClean="0"/>
              <a:t>Alkol içeriği.</a:t>
            </a:r>
          </a:p>
        </p:txBody>
      </p:sp>
    </p:spTree>
    <p:extLst>
      <p:ext uri="{BB962C8B-B14F-4D97-AF65-F5344CB8AC3E}">
        <p14:creationId xmlns:p14="http://schemas.microsoft.com/office/powerpoint/2010/main" val="16580929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Ambalaj materyali olarak çevresel dönüşümlü olanların kullanılması teşvik edilmelidir.</a:t>
            </a:r>
          </a:p>
          <a:p>
            <a:r>
              <a:rPr lang="tr-TR" dirty="0" smtClean="0"/>
              <a:t>İthal ürünlerin ambalajındaki açıklamalarda yanlış anlamaları önlemek için uygun dil ve semboller kullanılmalıdır.</a:t>
            </a:r>
          </a:p>
          <a:p>
            <a:r>
              <a:rPr lang="tr-TR" dirty="0" smtClean="0"/>
              <a:t>Tüketime sunulan gıdaların ne ölçüde sağlıklı olduğu pek çok aşamada yapılan kalite kontrolü ile belirlenmelidir.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9037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HACCP (Tehlike Analizleri Ve Kritik Kontrol Noktaları Sistemi)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HACCP kavramı: hasat, üretim, depolama, dağıtım gibi hasattan tüketime kadar geçen zincirin tüm aşamalarında </a:t>
            </a:r>
            <a:r>
              <a:rPr lang="tr-TR" dirty="0" err="1" smtClean="0"/>
              <a:t>mikrobiyal</a:t>
            </a:r>
            <a:r>
              <a:rPr lang="tr-TR" dirty="0" smtClean="0"/>
              <a:t>, fiziksel ve kimyasal tehlikelerin ve risk analizlerinin yapılması, olabilecek tehlikelerin, zararların önceden saptanmasını, kontrol altına alınmasını, </a:t>
            </a:r>
            <a:r>
              <a:rPr lang="tr-TR" dirty="0" err="1" smtClean="0"/>
              <a:t>dökümantasyon</a:t>
            </a:r>
            <a:r>
              <a:rPr lang="tr-TR" dirty="0" smtClean="0"/>
              <a:t> ve kayıt sistemini içeren </a:t>
            </a:r>
            <a:r>
              <a:rPr lang="tr-TR" dirty="0" err="1" smtClean="0"/>
              <a:t>multidisipliner</a:t>
            </a:r>
            <a:r>
              <a:rPr lang="tr-TR" dirty="0" smtClean="0"/>
              <a:t> bir ekip çalışmasına dayanan sistematik bir yaklaşımdır.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7122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HACCP kalite güvenlik sisteminde bulunması gerekenler: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Hammadde, katkı maddeleri, ambalaj materyali, etiketleme gibi hususlara veya gıda mevzuatına uyma,</a:t>
            </a:r>
          </a:p>
          <a:p>
            <a:r>
              <a:rPr lang="tr-TR" dirty="0" smtClean="0"/>
              <a:t>Proses kontrolleri,</a:t>
            </a:r>
          </a:p>
          <a:p>
            <a:r>
              <a:rPr lang="tr-TR" dirty="0" smtClean="0"/>
              <a:t>Tehlike ve risk analizleri,</a:t>
            </a:r>
          </a:p>
          <a:p>
            <a:r>
              <a:rPr lang="tr-TR" dirty="0" smtClean="0"/>
              <a:t>Sağmanların tespiti,</a:t>
            </a:r>
          </a:p>
          <a:p>
            <a:r>
              <a:rPr lang="tr-TR" dirty="0" smtClean="0"/>
              <a:t>İyi laboratuvar uygulamaları ile test, analiz ve hammadde kontrolleri,</a:t>
            </a:r>
          </a:p>
          <a:p>
            <a:r>
              <a:rPr lang="tr-TR" dirty="0" smtClean="0"/>
              <a:t>Ürünlerin pazarlama, dağıtım, depolama şekilleri,</a:t>
            </a:r>
          </a:p>
          <a:p>
            <a:r>
              <a:rPr lang="tr-TR" dirty="0" err="1" smtClean="0"/>
              <a:t>Recall</a:t>
            </a:r>
            <a:r>
              <a:rPr lang="tr-TR" dirty="0" smtClean="0"/>
              <a:t> prosedürü,</a:t>
            </a:r>
          </a:p>
          <a:p>
            <a:r>
              <a:rPr lang="tr-TR" dirty="0" smtClean="0"/>
              <a:t>İstenilen değerden sapmaların tespiti,</a:t>
            </a:r>
          </a:p>
          <a:p>
            <a:r>
              <a:rPr lang="tr-TR" dirty="0" smtClean="0"/>
              <a:t>Kayıt ve </a:t>
            </a:r>
            <a:r>
              <a:rPr lang="tr-TR" dirty="0" err="1" smtClean="0"/>
              <a:t>dökümantasyon</a:t>
            </a:r>
            <a:r>
              <a:rPr lang="tr-TR" dirty="0" smtClean="0"/>
              <a:t> prosedürleri.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807971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Gıda güvenliğini önemli kılan </a:t>
            </a:r>
            <a:r>
              <a:rPr lang="tr-TR" dirty="0" err="1" smtClean="0"/>
              <a:t>sosyo</a:t>
            </a:r>
            <a:r>
              <a:rPr lang="tr-TR" dirty="0" smtClean="0"/>
              <a:t>-ekonomik değişimler: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Tarım ürünlerinin üretim teknolojisi, işlenmesi, satılması ve tüketimindeki değişiklikler,</a:t>
            </a:r>
          </a:p>
          <a:p>
            <a:r>
              <a:rPr lang="tr-TR" dirty="0" smtClean="0"/>
              <a:t>Hayvan hastalıklarının yeni boyutlar kazanması,</a:t>
            </a:r>
          </a:p>
          <a:p>
            <a:r>
              <a:rPr lang="tr-TR" dirty="0" smtClean="0"/>
              <a:t>Uluslararası hayvan ticaretinin artması,</a:t>
            </a:r>
          </a:p>
          <a:p>
            <a:r>
              <a:rPr lang="tr-TR" dirty="0" smtClean="0"/>
              <a:t>Halkın bilinçlenmesi ve yaşam standardının yükselmesi,</a:t>
            </a:r>
          </a:p>
          <a:p>
            <a:r>
              <a:rPr lang="tr-TR" dirty="0" smtClean="0"/>
              <a:t>Kadınların yoğun biçimde iş hayatına girmeleri ve gelir artışı nedeniyle hazır gıdaya olan talep artışı</a:t>
            </a:r>
          </a:p>
          <a:p>
            <a:r>
              <a:rPr lang="tr-TR" dirty="0" smtClean="0"/>
              <a:t>Yiyeceklerin çeşitlenmesi sonucu ürünlerin çıktıkları yer ile tüketici arasındaki yolun izlenmesinin giderek zorlaşması.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24367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Gıda kayıpları: Üretimden 		tüketime</a:t>
            </a:r>
          </a:p>
          <a:p>
            <a:r>
              <a:rPr lang="tr-TR" dirty="0" smtClean="0"/>
              <a:t>Ürünün hasadı,</a:t>
            </a:r>
          </a:p>
          <a:p>
            <a:r>
              <a:rPr lang="tr-TR" dirty="0" smtClean="0"/>
              <a:t>Taşınması,</a:t>
            </a:r>
          </a:p>
          <a:p>
            <a:r>
              <a:rPr lang="tr-TR" dirty="0" smtClean="0"/>
              <a:t>Temizlenmesi,</a:t>
            </a:r>
          </a:p>
          <a:p>
            <a:r>
              <a:rPr lang="tr-TR" dirty="0" smtClean="0"/>
              <a:t>Sınıflandırılması,</a:t>
            </a:r>
          </a:p>
          <a:p>
            <a:r>
              <a:rPr lang="tr-TR" dirty="0" smtClean="0"/>
              <a:t>Muhafazası,</a:t>
            </a:r>
          </a:p>
          <a:p>
            <a:r>
              <a:rPr lang="tr-TR" dirty="0" smtClean="0"/>
              <a:t>Tekrar işlenerek yeni ürünler elde edilmesi,</a:t>
            </a:r>
          </a:p>
          <a:p>
            <a:r>
              <a:rPr lang="tr-TR" dirty="0" smtClean="0"/>
              <a:t>Depolanması,</a:t>
            </a:r>
          </a:p>
          <a:p>
            <a:r>
              <a:rPr lang="tr-TR" dirty="0" smtClean="0"/>
              <a:t>Satış işlemlerindeki kayıplar.</a:t>
            </a:r>
            <a:endParaRPr lang="tr-TR" dirty="0"/>
          </a:p>
        </p:txBody>
      </p:sp>
      <p:sp>
        <p:nvSpPr>
          <p:cNvPr id="4" name="Sağ Ok 3"/>
          <p:cNvSpPr/>
          <p:nvPr/>
        </p:nvSpPr>
        <p:spPr>
          <a:xfrm>
            <a:off x="4932608" y="1825625"/>
            <a:ext cx="1352282" cy="4250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51394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Üretimde mibzer yerine elle ekimde hububatta </a:t>
            </a:r>
            <a:r>
              <a:rPr lang="tr-TR" dirty="0" smtClean="0">
                <a:solidFill>
                  <a:srgbClr val="FF0000"/>
                </a:solidFill>
              </a:rPr>
              <a:t>5kg/da</a:t>
            </a:r>
            <a:r>
              <a:rPr lang="tr-TR" dirty="0" smtClean="0"/>
              <a:t> daha fazla tohum kullanılır,</a:t>
            </a:r>
          </a:p>
          <a:p>
            <a:r>
              <a:rPr lang="tr-TR" dirty="0" smtClean="0"/>
              <a:t>Hastalık ve zararlıların hububatta kaybı </a:t>
            </a:r>
            <a:r>
              <a:rPr lang="tr-TR" dirty="0" smtClean="0">
                <a:solidFill>
                  <a:srgbClr val="FF0000"/>
                </a:solidFill>
              </a:rPr>
              <a:t>%30-35</a:t>
            </a:r>
            <a:r>
              <a:rPr lang="tr-TR" dirty="0" smtClean="0"/>
              <a:t>,</a:t>
            </a:r>
          </a:p>
          <a:p>
            <a:r>
              <a:rPr lang="tr-TR" dirty="0" smtClean="0"/>
              <a:t>Meyve ve sebzelerde kaybı </a:t>
            </a:r>
            <a:r>
              <a:rPr lang="tr-TR" dirty="0" smtClean="0">
                <a:solidFill>
                  <a:srgbClr val="FF0000"/>
                </a:solidFill>
              </a:rPr>
              <a:t>%28’i </a:t>
            </a:r>
            <a:r>
              <a:rPr lang="tr-TR" dirty="0" smtClean="0"/>
              <a:t>bulabilmektedir,</a:t>
            </a:r>
          </a:p>
          <a:p>
            <a:r>
              <a:rPr lang="tr-TR" dirty="0" smtClean="0"/>
              <a:t>Uygun hasat tekniğinin seçilmemesinden kaynaklı,</a:t>
            </a:r>
          </a:p>
          <a:p>
            <a:r>
              <a:rPr lang="tr-TR" dirty="0" smtClean="0"/>
              <a:t>Meyvelerde toplama ve taşıma da </a:t>
            </a:r>
            <a:r>
              <a:rPr lang="tr-TR" dirty="0" smtClean="0">
                <a:solidFill>
                  <a:srgbClr val="FF0000"/>
                </a:solidFill>
              </a:rPr>
              <a:t>%7,5 </a:t>
            </a:r>
            <a:r>
              <a:rPr lang="tr-TR" dirty="0" smtClean="0"/>
              <a:t>hasat sonrası kayıp,</a:t>
            </a:r>
          </a:p>
          <a:p>
            <a:r>
              <a:rPr lang="tr-TR" dirty="0" smtClean="0"/>
              <a:t>Depolamada hububatta </a:t>
            </a:r>
            <a:r>
              <a:rPr lang="tr-TR" dirty="0" smtClean="0">
                <a:solidFill>
                  <a:srgbClr val="FF0000"/>
                </a:solidFill>
              </a:rPr>
              <a:t>%5-10</a:t>
            </a:r>
            <a:r>
              <a:rPr lang="tr-TR" dirty="0" smtClean="0"/>
              <a:t>, fasulye ve nohutta </a:t>
            </a:r>
            <a:r>
              <a:rPr lang="tr-TR" dirty="0" smtClean="0">
                <a:solidFill>
                  <a:srgbClr val="FF0000"/>
                </a:solidFill>
              </a:rPr>
              <a:t>%10-20 </a:t>
            </a:r>
            <a:r>
              <a:rPr lang="tr-TR" dirty="0" smtClean="0"/>
              <a:t>kayıp ortaya çıkmaktadır,</a:t>
            </a:r>
          </a:p>
          <a:p>
            <a:r>
              <a:rPr lang="tr-TR" dirty="0" smtClean="0"/>
              <a:t>Buğdayın değirmende işlenmesinde </a:t>
            </a:r>
            <a:r>
              <a:rPr lang="tr-TR" dirty="0" smtClean="0">
                <a:solidFill>
                  <a:srgbClr val="FF0000"/>
                </a:solidFill>
              </a:rPr>
              <a:t>%10</a:t>
            </a:r>
            <a:r>
              <a:rPr lang="tr-TR" dirty="0" smtClean="0"/>
              <a:t>, </a:t>
            </a:r>
          </a:p>
          <a:p>
            <a:r>
              <a:rPr lang="tr-TR" smtClean="0"/>
              <a:t>Çeltiğin pirince </a:t>
            </a:r>
            <a:r>
              <a:rPr lang="tr-TR" dirty="0" smtClean="0"/>
              <a:t>dönüşmesinde </a:t>
            </a:r>
            <a:r>
              <a:rPr lang="tr-TR" dirty="0" smtClean="0">
                <a:solidFill>
                  <a:srgbClr val="FF0000"/>
                </a:solidFill>
              </a:rPr>
              <a:t>%4,5</a:t>
            </a:r>
            <a:r>
              <a:rPr lang="tr-TR" dirty="0" smtClean="0"/>
              <a:t>, </a:t>
            </a:r>
          </a:p>
          <a:p>
            <a:r>
              <a:rPr lang="tr-TR" dirty="0" smtClean="0"/>
              <a:t>Süt işletmelerinde </a:t>
            </a:r>
            <a:r>
              <a:rPr lang="tr-TR" dirty="0" smtClean="0">
                <a:solidFill>
                  <a:srgbClr val="FF0000"/>
                </a:solidFill>
              </a:rPr>
              <a:t>%0,8</a:t>
            </a:r>
            <a:r>
              <a:rPr lang="tr-TR" dirty="0" smtClean="0"/>
              <a:t>,</a:t>
            </a:r>
          </a:p>
          <a:p>
            <a:r>
              <a:rPr lang="tr-TR" dirty="0" smtClean="0"/>
              <a:t>Kutu konservelerde </a:t>
            </a:r>
            <a:r>
              <a:rPr lang="tr-TR" dirty="0" smtClean="0">
                <a:solidFill>
                  <a:srgbClr val="FF0000"/>
                </a:solidFill>
              </a:rPr>
              <a:t>%10 </a:t>
            </a:r>
            <a:r>
              <a:rPr lang="tr-TR" dirty="0" smtClean="0"/>
              <a:t>düzeyinde kayıplar ortaya çıkmaktadır.</a:t>
            </a:r>
          </a:p>
        </p:txBody>
      </p:sp>
    </p:spTree>
    <p:extLst>
      <p:ext uri="{BB962C8B-B14F-4D97-AF65-F5344CB8AC3E}">
        <p14:creationId xmlns:p14="http://schemas.microsoft.com/office/powerpoint/2010/main" val="4689360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Toprak ve Su Kirliliği</a:t>
            </a:r>
            <a:br>
              <a:rPr lang="tr-TR" dirty="0" smtClean="0"/>
            </a:br>
            <a:r>
              <a:rPr lang="tr-TR" dirty="0" smtClean="0"/>
              <a:t>18.12.19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Toprak</a:t>
            </a:r>
            <a:r>
              <a:rPr lang="tr-TR" dirty="0" smtClean="0"/>
              <a:t>, dünyanın kabuğunu oluşturan kaya tabakasının sürekli çözünüp, dağılıp, aşınıp, taşınması ile oluşan, içinde çeşitli ayrışma ve birleşme ürünleri bulunan değişik büyüklükteki parçacıklardan meydana gelmektedir.</a:t>
            </a:r>
          </a:p>
          <a:p>
            <a:r>
              <a:rPr lang="tr-TR" dirty="0" smtClean="0"/>
              <a:t>Tarım sektörü için toprağın önemi??????</a:t>
            </a:r>
          </a:p>
          <a:p>
            <a:r>
              <a:rPr lang="tr-TR" dirty="0" smtClean="0"/>
              <a:t>Hayvansal ve bitkisel bütün tarımsal üretimi oluşturan maddeler topraktan sağlanır,</a:t>
            </a:r>
          </a:p>
          <a:p>
            <a:r>
              <a:rPr lang="tr-TR" dirty="0" smtClean="0"/>
              <a:t>Bitkinin beslenmesi, </a:t>
            </a:r>
          </a:p>
          <a:p>
            <a:r>
              <a:rPr lang="tr-TR" dirty="0" smtClean="0"/>
              <a:t>hayvanların beslenmesi için gerekli yem bitkilerinin gelişmesi, </a:t>
            </a:r>
          </a:p>
          <a:p>
            <a:r>
              <a:rPr lang="tr-TR" dirty="0" smtClean="0"/>
              <a:t>Balık gibi canlıların bile gelişebilmeleri için gerekli yosun ve diğer bitkisel atıklar sayesinde mümkün olmaktadır.</a:t>
            </a:r>
          </a:p>
          <a:p>
            <a:r>
              <a:rPr lang="tr-TR" dirty="0" smtClean="0"/>
              <a:t>Tarım işletmelerinin kuruluş yeridir.</a:t>
            </a:r>
          </a:p>
        </p:txBody>
      </p:sp>
    </p:spTree>
    <p:extLst>
      <p:ext uri="{BB962C8B-B14F-4D97-AF65-F5344CB8AC3E}">
        <p14:creationId xmlns:p14="http://schemas.microsoft.com/office/powerpoint/2010/main" val="29135959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Topraklar, kirli hava ve suyun taşındığı kirleticilerle kirlenebilmekte, uygulanan tarım teknikleri ve sanayi faaliyetleriyle de nitelik değiştirebilmektedir. </a:t>
            </a:r>
          </a:p>
          <a:p>
            <a:r>
              <a:rPr lang="tr-TR" dirty="0" smtClean="0"/>
              <a:t>Toprakların yerçekimi, rüzgar, sıcaklık değişimleri ve dolaylı olarak biyolojik faaliyetlerden kaynaklı erozyondan korunmaları gerekir.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Erozyonu önlemek için:</a:t>
            </a:r>
          </a:p>
          <a:p>
            <a:r>
              <a:rPr lang="tr-TR" dirty="0" smtClean="0"/>
              <a:t>Tarım arazilerinin tarım dışı kullanımı engellenmeli,</a:t>
            </a:r>
          </a:p>
          <a:p>
            <a:r>
              <a:rPr lang="tr-TR" dirty="0" smtClean="0"/>
              <a:t>Tarım alanlarına uygun işleme yöntemleri kullanılmalı,</a:t>
            </a:r>
          </a:p>
          <a:p>
            <a:r>
              <a:rPr lang="tr-TR" dirty="0" smtClean="0"/>
              <a:t>Mera alanları bakımları yapılıp belli esaslara bağlı kullanılmalı,</a:t>
            </a:r>
          </a:p>
          <a:p>
            <a:r>
              <a:rPr lang="tr-TR" dirty="0" smtClean="0"/>
              <a:t>Orman tahribatı, tarım arazilerinin parçalanması önlenmeli,</a:t>
            </a:r>
          </a:p>
          <a:p>
            <a:r>
              <a:rPr lang="tr-TR" dirty="0" smtClean="0"/>
              <a:t>Toprak koruma yöntemleri teşvik edilmeli, çiftçiler konu hakkında bilinçlendirilmeli.</a:t>
            </a:r>
          </a:p>
        </p:txBody>
      </p:sp>
    </p:spTree>
    <p:extLst>
      <p:ext uri="{BB962C8B-B14F-4D97-AF65-F5344CB8AC3E}">
        <p14:creationId xmlns:p14="http://schemas.microsoft.com/office/powerpoint/2010/main" val="30652752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Dünya </a:t>
            </a:r>
            <a:r>
              <a:rPr lang="tr-TR" dirty="0"/>
              <a:t>su kaynakları </a:t>
            </a:r>
            <a:r>
              <a:rPr lang="tr-TR" dirty="0" smtClean="0"/>
              <a:t>dağılımı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7404279" cy="4954811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7572777" y="2123665"/>
            <a:ext cx="38765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Dünyadaki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toplam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varlığı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1,4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milyar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km</a:t>
            </a:r>
            <a:r>
              <a:rPr lang="en-US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’dür (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Shiklomanov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1993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). </a:t>
            </a:r>
            <a:endParaRPr lang="tr-TR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tr-TR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Bu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suların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%97,5’i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okyanuslarda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denizlerde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göllerde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yeraltında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tuzlu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olarak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%2,5’i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ise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tatlı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olarak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bulunmaktadır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tr-TR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tr-TR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Tatlı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kaynaklarının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da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yaklaşık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%69’u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buzullarda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bulunmaktadır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48815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tr-TR" dirty="0"/>
              <a:t>Dünya nüfusu ihtiyacı olan suyu yeraltından (%30) ve yüzey sularından (%1,3) temin etmektedir. </a:t>
            </a:r>
            <a:endParaRPr lang="tr-TR" dirty="0" smtClean="0"/>
          </a:p>
          <a:p>
            <a:pPr algn="just"/>
            <a:r>
              <a:rPr lang="tr-TR" dirty="0" smtClean="0"/>
              <a:t>Ancak </a:t>
            </a:r>
            <a:r>
              <a:rPr lang="tr-TR" dirty="0"/>
              <a:t>su kaynakları tüm dünya ülkeleri arasında coğrafik olarak eşit dağılmamakla birlikte iklim değişikliği, kuraklık ve artan nüfus nedeniyle küresel su kaynakları azalmaktadır. </a:t>
            </a:r>
            <a:endParaRPr lang="tr-TR" dirty="0" smtClean="0"/>
          </a:p>
          <a:p>
            <a:pPr algn="just"/>
            <a:r>
              <a:rPr lang="tr-TR" dirty="0" smtClean="0"/>
              <a:t>Dünyada </a:t>
            </a:r>
            <a:r>
              <a:rPr lang="tr-TR" dirty="0"/>
              <a:t>su kullanımı 1980’lerden bu yana yılda yaklaşık %1 oranında artmıştır (UN, 2019</a:t>
            </a:r>
            <a:r>
              <a:rPr lang="tr-TR" dirty="0" smtClean="0"/>
              <a:t>).</a:t>
            </a:r>
          </a:p>
          <a:p>
            <a:pPr algn="just"/>
            <a:r>
              <a:rPr lang="tr-TR" dirty="0" smtClean="0"/>
              <a:t> </a:t>
            </a:r>
            <a:r>
              <a:rPr lang="tr-TR" dirty="0"/>
              <a:t>Ayrıca dünyada yıllık kişi başına düşen kullanılabilir su miktarına bağlı olarak su stresinin yüksek olduğu ülkelerde 2 milyardan fazla insan bulunmakta ve 4 milyar insan yılın en az bir ayında şiddetli su kıtlığı yaşamaktadır (</a:t>
            </a:r>
            <a:r>
              <a:rPr lang="tr-TR" dirty="0" err="1"/>
              <a:t>Mekonnen</a:t>
            </a:r>
            <a:r>
              <a:rPr lang="tr-TR" dirty="0"/>
              <a:t> ve </a:t>
            </a:r>
            <a:r>
              <a:rPr lang="tr-TR" dirty="0" err="1"/>
              <a:t>Hoekstra</a:t>
            </a:r>
            <a:r>
              <a:rPr lang="tr-TR" dirty="0"/>
              <a:t>, 2016). </a:t>
            </a:r>
          </a:p>
        </p:txBody>
      </p:sp>
    </p:spTree>
    <p:extLst>
      <p:ext uri="{BB962C8B-B14F-4D97-AF65-F5344CB8AC3E}">
        <p14:creationId xmlns:p14="http://schemas.microsoft.com/office/powerpoint/2010/main" val="22427745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Küresel su stresi (UN, </a:t>
            </a:r>
            <a:r>
              <a:rPr lang="tr-TR" dirty="0" smtClean="0"/>
              <a:t>2019)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147479" cy="455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29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Küresel su stresi %11 olmasına rağmen, 31 ülke %25(minimum su stresi eşiği) ila %70 arasında su stresi yaşarken, 22 ülke %70’in üzerinde ciddi su stresi altındadır (Şekil 2). 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nedenle su, devletler arasında en stratejik doğal kaynaklardan birisi olmuştur. </a:t>
            </a:r>
            <a:endParaRPr lang="tr-TR" dirty="0" smtClean="0"/>
          </a:p>
          <a:p>
            <a:r>
              <a:rPr lang="tr-TR" dirty="0" smtClean="0"/>
              <a:t>Su </a:t>
            </a:r>
            <a:r>
              <a:rPr lang="tr-TR" dirty="0"/>
              <a:t>kıtlığı ve suyun ülkeler arası dağılımı nedeniyle gelecekte su savaşlarından bile bahsedilmektedir (Yıldız, 2010; </a:t>
            </a:r>
            <a:r>
              <a:rPr lang="tr-TR" dirty="0" err="1"/>
              <a:t>Rahaman</a:t>
            </a:r>
            <a:r>
              <a:rPr lang="tr-TR" dirty="0"/>
              <a:t>, 2012; </a:t>
            </a:r>
            <a:r>
              <a:rPr lang="tr-TR" dirty="0" err="1"/>
              <a:t>Swain</a:t>
            </a:r>
            <a:r>
              <a:rPr lang="tr-TR" dirty="0"/>
              <a:t>, 2015).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51311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Küresel olarak tatlı su kaynağı olan yıllık yağışlar 110 bin km3’dür. Bunun %56’sı ormanlar ve diğer kırsal alanlarda buharlaşırken, %5’i tarımsal ürünleri sulamaktadır. </a:t>
            </a:r>
            <a:endParaRPr lang="tr-TR" dirty="0" smtClean="0"/>
          </a:p>
          <a:p>
            <a:pPr algn="just"/>
            <a:r>
              <a:rPr lang="tr-TR" dirty="0" smtClean="0"/>
              <a:t>Kalan </a:t>
            </a:r>
            <a:r>
              <a:rPr lang="tr-TR" dirty="0"/>
              <a:t>%39’luk kısım yıllık yenilenebilir tatlı su kaynaklarını (yüzey ve yeraltı suyu) oluşturmaktadır (FAO, 2019a).  </a:t>
            </a:r>
            <a:endParaRPr lang="tr-TR" dirty="0" smtClean="0"/>
          </a:p>
          <a:p>
            <a:pPr algn="just"/>
            <a:r>
              <a:rPr lang="tr-TR" dirty="0" smtClean="0"/>
              <a:t>Dünyada </a:t>
            </a:r>
            <a:r>
              <a:rPr lang="tr-TR" dirty="0"/>
              <a:t>kullanılabilir tatlı su kaynaklarının çoğu (%70’i) tarımda kullanılmaktadır (FAO, 2019b). </a:t>
            </a:r>
            <a:endParaRPr lang="tr-TR" dirty="0" smtClean="0"/>
          </a:p>
          <a:p>
            <a:pPr algn="just"/>
            <a:r>
              <a:rPr lang="tr-TR" dirty="0" smtClean="0"/>
              <a:t>Tarım </a:t>
            </a:r>
            <a:r>
              <a:rPr lang="tr-TR" dirty="0"/>
              <a:t>sektörü yapısı gereği suya en çok ihtiyaç duyan sektördür. </a:t>
            </a:r>
          </a:p>
        </p:txBody>
      </p:sp>
    </p:spTree>
    <p:extLst>
      <p:ext uri="{BB962C8B-B14F-4D97-AF65-F5344CB8AC3E}">
        <p14:creationId xmlns:p14="http://schemas.microsoft.com/office/powerpoint/2010/main" val="41372331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Sektörlere göre küresel su talebi (UN, 2019)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7143" y="3200642"/>
            <a:ext cx="3355465" cy="240166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428" y="1596979"/>
            <a:ext cx="5534916" cy="440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54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Gelecek </a:t>
            </a:r>
            <a:r>
              <a:rPr lang="tr-TR" dirty="0"/>
              <a:t>yıllarda tarım sektörünün toplam su kullanımındaki payının diğer sektörlere nazaran düşmesi muhtemel görülmekle birlikte, su tüketimi açısından en büyük kullanıcı olmaya devam edeceği beklenmektedir (Şekil 3</a:t>
            </a:r>
            <a:r>
              <a:rPr lang="tr-TR" dirty="0" smtClean="0"/>
              <a:t>).</a:t>
            </a:r>
          </a:p>
          <a:p>
            <a:pPr algn="just"/>
            <a:r>
              <a:rPr lang="tr-TR" dirty="0" smtClean="0"/>
              <a:t>Birleşmiş </a:t>
            </a:r>
            <a:r>
              <a:rPr lang="tr-TR" dirty="0"/>
              <a:t>Milletler’ in (2019) raporuna göre, 2050 yılına kadar su kaynakları üzerindeki sürdürülebilir olmayan bakıların devam etmesi halinde doğal çevre bozulacak ve küresel gayrisafi hasılanın %45’i, dünya nüfusunun %52’si ve dünya hububat üretiminin %40’ı risk altında olacaktır.</a:t>
            </a:r>
          </a:p>
        </p:txBody>
      </p:sp>
    </p:spTree>
    <p:extLst>
      <p:ext uri="{BB962C8B-B14F-4D97-AF65-F5344CB8AC3E}">
        <p14:creationId xmlns:p14="http://schemas.microsoft.com/office/powerpoint/2010/main" val="19317387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Türkiye’deki su kaynaklarının geleceği ve tarımsal faaliyetlerde kullanım durumu dünya ile paralellik göstermektedir. </a:t>
            </a:r>
            <a:endParaRPr lang="tr-TR" dirty="0" smtClean="0"/>
          </a:p>
          <a:p>
            <a:r>
              <a:rPr lang="tr-TR" dirty="0" smtClean="0"/>
              <a:t>Türkiye’de </a:t>
            </a:r>
            <a:r>
              <a:rPr lang="tr-TR" dirty="0"/>
              <a:t>yıllık yağışlar ortalama 450 milyar m3 su oluşturmaktadır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Yerüstü su potansiyeli yaklaşık 185 milyar m3’ dür. </a:t>
            </a:r>
            <a:endParaRPr lang="tr-TR" dirty="0" smtClean="0"/>
          </a:p>
          <a:p>
            <a:r>
              <a:rPr lang="tr-TR" dirty="0" smtClean="0"/>
              <a:t>Tüketilebilecek </a:t>
            </a:r>
            <a:r>
              <a:rPr lang="tr-TR" dirty="0"/>
              <a:t>yerüstü su potansiyeli ise yıllık 94 milyar m3’ dür. </a:t>
            </a:r>
            <a:endParaRPr lang="tr-TR" dirty="0" smtClean="0"/>
          </a:p>
          <a:p>
            <a:r>
              <a:rPr lang="tr-TR" dirty="0" smtClean="0"/>
              <a:t>18 </a:t>
            </a:r>
            <a:r>
              <a:rPr lang="tr-TR" dirty="0"/>
              <a:t>milyar m3 olan yeraltı suyu potansiyeli ile tüketilebilir su potansiyeli yıllık 112 milyar m3 olmaktadır.  </a:t>
            </a:r>
            <a:endParaRPr lang="tr-TR" dirty="0" smtClean="0"/>
          </a:p>
          <a:p>
            <a:r>
              <a:rPr lang="tr-TR" dirty="0" smtClean="0"/>
              <a:t>Yıllık </a:t>
            </a:r>
            <a:r>
              <a:rPr lang="tr-TR" dirty="0"/>
              <a:t>tüketilen su miktarı 54 milyar m3 olup bunun %74’ü (DSİ, 2018) tarımda kullanılmaktadır. </a:t>
            </a:r>
          </a:p>
        </p:txBody>
      </p:sp>
    </p:spTree>
    <p:extLst>
      <p:ext uri="{BB962C8B-B14F-4D97-AF65-F5344CB8AC3E}">
        <p14:creationId xmlns:p14="http://schemas.microsoft.com/office/powerpoint/2010/main" val="10445017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Ancak Türkiye yenilenebilir su miktarına bağlı olarak su sıkıntısı çeken ülkeler arasındadır (DSİ, 2018). </a:t>
            </a:r>
            <a:endParaRPr lang="tr-TR" dirty="0" smtClean="0"/>
          </a:p>
          <a:p>
            <a:r>
              <a:rPr lang="tr-TR" dirty="0" smtClean="0"/>
              <a:t>Buna </a:t>
            </a:r>
            <a:r>
              <a:rPr lang="tr-TR" dirty="0"/>
              <a:t>rağmen bilinçsiz ve aşırı su kullanımı yer altı sularında azalmaya sebep olmuştur. </a:t>
            </a:r>
            <a:endParaRPr lang="tr-TR" dirty="0" smtClean="0"/>
          </a:p>
          <a:p>
            <a:r>
              <a:rPr lang="tr-TR" dirty="0" smtClean="0"/>
              <a:t>Örneğin </a:t>
            </a:r>
            <a:r>
              <a:rPr lang="tr-TR" dirty="0"/>
              <a:t>iklim değişikliği, su ihtiyacı fazla olan ürünlerin yetiştirilmesi ve derin kuyuların sayısının artmasıyla yeraltı sularının azalmasından kaynaklı Karapınar ilçesi çevresinde obruklar oluşmaktadır (Yılmaz, 2010). </a:t>
            </a:r>
            <a:endParaRPr lang="tr-TR" dirty="0" smtClean="0"/>
          </a:p>
          <a:p>
            <a:r>
              <a:rPr lang="tr-TR" dirty="0" smtClean="0"/>
              <a:t>Yine </a:t>
            </a:r>
            <a:r>
              <a:rPr lang="tr-TR" dirty="0"/>
              <a:t>Tuz Gölü Havzasında su kuyularının artmasından kaynaklı sulama sularında azalma görülmüştür (</a:t>
            </a:r>
            <a:r>
              <a:rPr lang="tr-TR" dirty="0" err="1"/>
              <a:t>Gülçubuk</a:t>
            </a:r>
            <a:r>
              <a:rPr lang="tr-TR" dirty="0"/>
              <a:t> vd., 2006</a:t>
            </a:r>
            <a:r>
              <a:rPr lang="tr-TR" dirty="0" smtClean="0"/>
              <a:t>).</a:t>
            </a:r>
          </a:p>
          <a:p>
            <a:r>
              <a:rPr lang="tr-TR" dirty="0" smtClean="0"/>
              <a:t> </a:t>
            </a:r>
            <a:r>
              <a:rPr lang="tr-TR" dirty="0"/>
              <a:t>Devlet Su İşleri Genel Müdürlüğü’nün yaptığı değerlendirme raporunda Türkiye’de tarımsal sulamada gereğinden fazla su kullanıldığı tespit edilmiştir (DSİ, 2006). </a:t>
            </a:r>
            <a:endParaRPr lang="tr-TR" dirty="0" smtClean="0"/>
          </a:p>
          <a:p>
            <a:r>
              <a:rPr lang="tr-TR" dirty="0" smtClean="0"/>
              <a:t>Oysaki </a:t>
            </a:r>
            <a:r>
              <a:rPr lang="tr-TR" dirty="0"/>
              <a:t>su canlılığı oluşturan en temel doğal kaynaktır.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nedenle tarımda suyun israf </a:t>
            </a:r>
            <a:r>
              <a:rPr lang="tr-TR" dirty="0" smtClean="0"/>
              <a:t>edilmeden ve kirletilmeden </a:t>
            </a:r>
            <a:r>
              <a:rPr lang="tr-TR" dirty="0"/>
              <a:t>asgari düzeyde kullanılması gerekmektedir. </a:t>
            </a:r>
          </a:p>
        </p:txBody>
      </p:sp>
    </p:spTree>
    <p:extLst>
      <p:ext uri="{BB962C8B-B14F-4D97-AF65-F5344CB8AC3E}">
        <p14:creationId xmlns:p14="http://schemas.microsoft.com/office/powerpoint/2010/main" val="1011785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Su kirleticiler 4 gruba ayrılmaktadır.</a:t>
            </a:r>
          </a:p>
          <a:p>
            <a:r>
              <a:rPr lang="tr-TR" dirty="0" smtClean="0"/>
              <a:t>Kimyasal kirleticiler,</a:t>
            </a:r>
          </a:p>
          <a:p>
            <a:r>
              <a:rPr lang="tr-TR" dirty="0" smtClean="0"/>
              <a:t>Fiziksel kirleticiler,</a:t>
            </a:r>
          </a:p>
          <a:p>
            <a:r>
              <a:rPr lang="tr-TR" dirty="0" smtClean="0"/>
              <a:t>Fizyolojik kirleticiler,</a:t>
            </a:r>
          </a:p>
          <a:p>
            <a:r>
              <a:rPr lang="tr-TR" dirty="0" smtClean="0"/>
              <a:t>Biyolojik kirleticiler,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67345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Kimyasal kirleticiler</a:t>
            </a:r>
            <a:r>
              <a:rPr lang="tr-TR" dirty="0" smtClean="0"/>
              <a:t>: organik ve inorganik kirleticiler.</a:t>
            </a:r>
          </a:p>
          <a:p>
            <a:r>
              <a:rPr lang="tr-TR" dirty="0" smtClean="0"/>
              <a:t>İnorganik kirleticiler suyun </a:t>
            </a:r>
            <a:r>
              <a:rPr lang="tr-TR" dirty="0" err="1" smtClean="0"/>
              <a:t>pH</a:t>
            </a:r>
            <a:r>
              <a:rPr lang="tr-TR" dirty="0" smtClean="0"/>
              <a:t> </a:t>
            </a:r>
            <a:r>
              <a:rPr lang="tr-TR" dirty="0" err="1" smtClean="0"/>
              <a:t>sını</a:t>
            </a:r>
            <a:r>
              <a:rPr lang="tr-TR" dirty="0" smtClean="0"/>
              <a:t> değiştirir, ağır metaller zehirlilik yaratabilir. </a:t>
            </a:r>
          </a:p>
          <a:p>
            <a:r>
              <a:rPr lang="tr-TR" dirty="0" smtClean="0"/>
              <a:t>Petrol, sudaki yaşama olumsuz tesir eden organik bir materyaldir.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Fiziksel kirleticiler</a:t>
            </a:r>
            <a:r>
              <a:rPr lang="tr-TR" dirty="0" smtClean="0"/>
              <a:t>: kimyasal maddenin suya karışması sonucunda renk, sıcaklık, köpük, bulanıklık ve radyoaktivite gibi kirletici yapılara neden olur.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50176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Fizyolojik kirleticiler</a:t>
            </a:r>
            <a:r>
              <a:rPr lang="tr-TR" dirty="0" smtClean="0"/>
              <a:t>: suda tat, doku ve koku bozukluklarına neden olur. Bazen balık tadına bile yansıyabilir.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Biyolojik kirleticiler</a:t>
            </a:r>
            <a:r>
              <a:rPr lang="tr-TR" dirty="0" smtClean="0"/>
              <a:t>: hastalıklara neden olanlardır. Bakteriler, virüsler, </a:t>
            </a:r>
            <a:r>
              <a:rPr lang="tr-TR" dirty="0" err="1" smtClean="0"/>
              <a:t>protozoalar</a:t>
            </a:r>
            <a:r>
              <a:rPr lang="tr-TR" dirty="0" smtClean="0"/>
              <a:t> ve </a:t>
            </a:r>
            <a:r>
              <a:rPr lang="tr-TR" dirty="0" err="1" smtClean="0"/>
              <a:t>helmintler</a:t>
            </a:r>
            <a:r>
              <a:rPr lang="tr-TR" dirty="0" smtClean="0"/>
              <a:t>, tifo, kolera, dizanteri, </a:t>
            </a:r>
            <a:r>
              <a:rPr lang="tr-TR" dirty="0" err="1" smtClean="0"/>
              <a:t>hepatisis</a:t>
            </a:r>
            <a:r>
              <a:rPr lang="tr-TR" dirty="0"/>
              <a:t> </a:t>
            </a:r>
            <a:r>
              <a:rPr lang="tr-TR" dirty="0" smtClean="0"/>
              <a:t>gibi hastalıklara neden olabilirler.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28476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Tarımda su kullanımı????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Süt sığırcılığı işletmesinde su kullanımı örneği</a:t>
            </a:r>
            <a:r>
              <a:rPr lang="tr-TR" dirty="0" smtClean="0"/>
              <a:t>:</a:t>
            </a:r>
          </a:p>
          <a:p>
            <a:r>
              <a:rPr lang="tr-TR" dirty="0" smtClean="0"/>
              <a:t>Su her zaman kesintisiz ve yeterli miktarda olmalıdır.</a:t>
            </a:r>
          </a:p>
          <a:p>
            <a:r>
              <a:rPr lang="tr-TR" dirty="0" smtClean="0"/>
              <a:t>Süt kapları her gün temizlenmelidir.</a:t>
            </a:r>
          </a:p>
          <a:p>
            <a:r>
              <a:rPr lang="tr-TR" dirty="0" smtClean="0"/>
              <a:t>Su duru, renksiz, yumuşak olmalı, kötü tat bırakmamalıdır. </a:t>
            </a:r>
          </a:p>
          <a:p>
            <a:r>
              <a:rPr lang="tr-TR" dirty="0" smtClean="0"/>
              <a:t>Zararlı bakteri, maya, küf içermemelidir. Bazı bakteriler sütte ekşi kokuya neden olur, bazıları acı bir tat oluşturabilir. </a:t>
            </a:r>
          </a:p>
          <a:p>
            <a:r>
              <a:rPr lang="tr-TR" dirty="0" smtClean="0"/>
              <a:t>Suyun kullanıldığı kaplar ve geldiği borular aşındırıcı özellik taşımamalıdır.</a:t>
            </a:r>
          </a:p>
          <a:p>
            <a:r>
              <a:rPr lang="tr-TR" dirty="0" smtClean="0"/>
              <a:t>Su bulunduğu ve geçtiği ortamlarda kireçlenme yapmamalıdır.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76344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3804</Words>
  <Application>Microsoft Office PowerPoint</Application>
  <PresentationFormat>Geniş ekran</PresentationFormat>
  <Paragraphs>444</Paragraphs>
  <Slides>64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64</vt:i4>
      </vt:variant>
    </vt:vector>
  </HeadingPairs>
  <TitlesOfParts>
    <vt:vector size="69" baseType="lpstr">
      <vt:lpstr>Arial</vt:lpstr>
      <vt:lpstr>Calibri</vt:lpstr>
      <vt:lpstr>Calibri Light</vt:lpstr>
      <vt:lpstr>Times New Roman</vt:lpstr>
      <vt:lpstr>Office Teması</vt:lpstr>
      <vt:lpstr>Tarım Tarihi ve Deontolojisi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Sürdürülebilir tarım ve girdi kullanımı 04.12.19</vt:lpstr>
      <vt:lpstr>Sürdürülebilir tarımın kapsamı</vt:lpstr>
      <vt:lpstr>PowerPoint Sunusu</vt:lpstr>
      <vt:lpstr>PowerPoint Sunusu</vt:lpstr>
      <vt:lpstr>Alternatif tarım/Organik tarım/Ekolojik tarım</vt:lpstr>
      <vt:lpstr>PowerPoint Sunusu</vt:lpstr>
      <vt:lpstr>Türkiye’de sürdürülebilir tarım ve kırsal kalkınmanın gerçekleştirilebilmesi için şu konular üzerinde durulmalıdır:</vt:lpstr>
      <vt:lpstr>PowerPoint Sunusu</vt:lpstr>
      <vt:lpstr>PowerPoint Sunusu</vt:lpstr>
      <vt:lpstr>PowerPoint Sunusu</vt:lpstr>
      <vt:lpstr>Gıda Güvenliği ve Güvenirliliği 11.12.19</vt:lpstr>
      <vt:lpstr>Tarım gıda güvenliğinin neresinde?</vt:lpstr>
      <vt:lpstr>Gıda güvenliği konusunda örnek tarım vakaları</vt:lpstr>
      <vt:lpstr>Global anlamda gıda güvenliği için: </vt:lpstr>
      <vt:lpstr>Gıda güvenliği için hükümetlerin alması gereken önlemler:</vt:lpstr>
      <vt:lpstr>FAO’ya göre, tüketiciler için sağlıklı ve besleyici besin sağlama stratejisinin temel kuralları:</vt:lpstr>
      <vt:lpstr>PowerPoint Sunusu</vt:lpstr>
      <vt:lpstr>PowerPoint Sunusu</vt:lpstr>
      <vt:lpstr>PowerPoint Sunusu</vt:lpstr>
      <vt:lpstr>PowerPoint Sunusu</vt:lpstr>
      <vt:lpstr>HACCP (Tehlike Analizleri Ve Kritik Kontrol Noktaları Sistemi)</vt:lpstr>
      <vt:lpstr>HACCP kalite güvenlik sisteminde bulunması gerekenler:</vt:lpstr>
      <vt:lpstr>Gıda güvenliğini önemli kılan sosyo-ekonomik değişimler:</vt:lpstr>
      <vt:lpstr>PowerPoint Sunusu</vt:lpstr>
      <vt:lpstr>PowerPoint Sunusu</vt:lpstr>
      <vt:lpstr>Toprak ve Su Kirliliği 18.12.19</vt:lpstr>
      <vt:lpstr>PowerPoint Sunusu</vt:lpstr>
      <vt:lpstr>Dünya su kaynakları dağılımı</vt:lpstr>
      <vt:lpstr>PowerPoint Sunusu</vt:lpstr>
      <vt:lpstr>Küresel su stresi (UN, 2019)</vt:lpstr>
      <vt:lpstr>PowerPoint Sunusu</vt:lpstr>
      <vt:lpstr>PowerPoint Sunusu</vt:lpstr>
      <vt:lpstr>Sektörlere göre küresel su talebi (UN, 2019)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Silentall Unattended Installer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Tarım Tarihi ve Deontolojisi</dc:title>
  <dc:creator>Selime CANAN</dc:creator>
  <cp:lastModifiedBy>Selime CANAN</cp:lastModifiedBy>
  <cp:revision>52</cp:revision>
  <dcterms:created xsi:type="dcterms:W3CDTF">2019-11-12T17:22:25Z</dcterms:created>
  <dcterms:modified xsi:type="dcterms:W3CDTF">2019-12-17T19:03:44Z</dcterms:modified>
</cp:coreProperties>
</file>