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75"/>
  </p:notesMasterIdLst>
  <p:sldIdLst>
    <p:sldId id="256" r:id="rId2"/>
    <p:sldId id="257" r:id="rId3"/>
    <p:sldId id="283" r:id="rId4"/>
    <p:sldId id="284" r:id="rId5"/>
    <p:sldId id="285" r:id="rId6"/>
    <p:sldId id="288" r:id="rId7"/>
    <p:sldId id="258" r:id="rId8"/>
    <p:sldId id="259" r:id="rId9"/>
    <p:sldId id="261" r:id="rId10"/>
    <p:sldId id="275" r:id="rId11"/>
    <p:sldId id="276" r:id="rId12"/>
    <p:sldId id="294" r:id="rId13"/>
    <p:sldId id="295" r:id="rId14"/>
    <p:sldId id="278" r:id="rId15"/>
    <p:sldId id="264" r:id="rId16"/>
    <p:sldId id="266" r:id="rId17"/>
    <p:sldId id="365" r:id="rId18"/>
    <p:sldId id="265" r:id="rId19"/>
    <p:sldId id="296" r:id="rId20"/>
    <p:sldId id="286" r:id="rId21"/>
    <p:sldId id="287" r:id="rId22"/>
    <p:sldId id="262" r:id="rId23"/>
    <p:sldId id="297" r:id="rId24"/>
    <p:sldId id="366" r:id="rId25"/>
    <p:sldId id="298" r:id="rId26"/>
    <p:sldId id="263" r:id="rId27"/>
    <p:sldId id="368" r:id="rId28"/>
    <p:sldId id="369" r:id="rId29"/>
    <p:sldId id="370" r:id="rId30"/>
    <p:sldId id="299" r:id="rId31"/>
    <p:sldId id="367" r:id="rId32"/>
    <p:sldId id="371" r:id="rId33"/>
    <p:sldId id="267" r:id="rId34"/>
    <p:sldId id="302" r:id="rId35"/>
    <p:sldId id="301" r:id="rId36"/>
    <p:sldId id="374" r:id="rId37"/>
    <p:sldId id="304" r:id="rId38"/>
    <p:sldId id="303" r:id="rId39"/>
    <p:sldId id="373" r:id="rId40"/>
    <p:sldId id="306" r:id="rId41"/>
    <p:sldId id="307" r:id="rId42"/>
    <p:sldId id="311" r:id="rId43"/>
    <p:sldId id="312" r:id="rId44"/>
    <p:sldId id="377" r:id="rId45"/>
    <p:sldId id="268" r:id="rId46"/>
    <p:sldId id="308" r:id="rId47"/>
    <p:sldId id="309" r:id="rId48"/>
    <p:sldId id="310" r:id="rId49"/>
    <p:sldId id="380" r:id="rId50"/>
    <p:sldId id="381" r:id="rId51"/>
    <p:sldId id="269" r:id="rId52"/>
    <p:sldId id="313" r:id="rId53"/>
    <p:sldId id="314" r:id="rId54"/>
    <p:sldId id="318" r:id="rId55"/>
    <p:sldId id="315" r:id="rId56"/>
    <p:sldId id="317" r:id="rId57"/>
    <p:sldId id="316" r:id="rId58"/>
    <p:sldId id="382" r:id="rId59"/>
    <p:sldId id="271" r:id="rId60"/>
    <p:sldId id="378" r:id="rId61"/>
    <p:sldId id="379" r:id="rId62"/>
    <p:sldId id="383" r:id="rId63"/>
    <p:sldId id="384" r:id="rId64"/>
    <p:sldId id="385" r:id="rId65"/>
    <p:sldId id="392" r:id="rId66"/>
    <p:sldId id="400" r:id="rId67"/>
    <p:sldId id="393" r:id="rId68"/>
    <p:sldId id="394" r:id="rId69"/>
    <p:sldId id="396" r:id="rId70"/>
    <p:sldId id="399" r:id="rId71"/>
    <p:sldId id="397" r:id="rId72"/>
    <p:sldId id="319" r:id="rId73"/>
    <p:sldId id="320" r:id="rId74"/>
    <p:sldId id="321" r:id="rId75"/>
    <p:sldId id="417" r:id="rId76"/>
    <p:sldId id="418" r:id="rId77"/>
    <p:sldId id="415" r:id="rId78"/>
    <p:sldId id="387" r:id="rId79"/>
    <p:sldId id="388" r:id="rId80"/>
    <p:sldId id="389" r:id="rId81"/>
    <p:sldId id="386" r:id="rId82"/>
    <p:sldId id="390" r:id="rId83"/>
    <p:sldId id="391" r:id="rId84"/>
    <p:sldId id="322" r:id="rId85"/>
    <p:sldId id="408" r:id="rId86"/>
    <p:sldId id="409" r:id="rId87"/>
    <p:sldId id="410" r:id="rId88"/>
    <p:sldId id="411" r:id="rId89"/>
    <p:sldId id="414" r:id="rId90"/>
    <p:sldId id="412" r:id="rId91"/>
    <p:sldId id="416" r:id="rId92"/>
    <p:sldId id="413" r:id="rId93"/>
    <p:sldId id="272" r:id="rId94"/>
    <p:sldId id="405" r:id="rId95"/>
    <p:sldId id="325" r:id="rId96"/>
    <p:sldId id="402" r:id="rId97"/>
    <p:sldId id="401" r:id="rId98"/>
    <p:sldId id="323" r:id="rId99"/>
    <p:sldId id="403" r:id="rId100"/>
    <p:sldId id="328" r:id="rId101"/>
    <p:sldId id="404" r:id="rId102"/>
    <p:sldId id="326" r:id="rId103"/>
    <p:sldId id="273" r:id="rId104"/>
    <p:sldId id="329" r:id="rId105"/>
    <p:sldId id="419" r:id="rId106"/>
    <p:sldId id="407" r:id="rId107"/>
    <p:sldId id="406" r:id="rId108"/>
    <p:sldId id="331" r:id="rId109"/>
    <p:sldId id="332" r:id="rId110"/>
    <p:sldId id="333" r:id="rId111"/>
    <p:sldId id="334" r:id="rId112"/>
    <p:sldId id="420" r:id="rId113"/>
    <p:sldId id="335" r:id="rId114"/>
    <p:sldId id="421" r:id="rId115"/>
    <p:sldId id="336" r:id="rId116"/>
    <p:sldId id="422" r:id="rId117"/>
    <p:sldId id="337" r:id="rId118"/>
    <p:sldId id="423" r:id="rId119"/>
    <p:sldId id="338" r:id="rId120"/>
    <p:sldId id="424" r:id="rId121"/>
    <p:sldId id="425" r:id="rId122"/>
    <p:sldId id="339" r:id="rId123"/>
    <p:sldId id="426" r:id="rId124"/>
    <p:sldId id="427" r:id="rId125"/>
    <p:sldId id="340" r:id="rId126"/>
    <p:sldId id="429" r:id="rId127"/>
    <p:sldId id="430" r:id="rId128"/>
    <p:sldId id="280" r:id="rId129"/>
    <p:sldId id="349" r:id="rId130"/>
    <p:sldId id="432" r:id="rId131"/>
    <p:sldId id="434" r:id="rId132"/>
    <p:sldId id="433" r:id="rId133"/>
    <p:sldId id="341" r:id="rId134"/>
    <p:sldId id="344" r:id="rId135"/>
    <p:sldId id="345" r:id="rId136"/>
    <p:sldId id="346" r:id="rId137"/>
    <p:sldId id="435" r:id="rId138"/>
    <p:sldId id="436" r:id="rId139"/>
    <p:sldId id="347" r:id="rId140"/>
    <p:sldId id="342" r:id="rId141"/>
    <p:sldId id="437" r:id="rId142"/>
    <p:sldId id="438" r:id="rId143"/>
    <p:sldId id="350" r:id="rId144"/>
    <p:sldId id="431" r:id="rId145"/>
    <p:sldId id="343" r:id="rId146"/>
    <p:sldId id="440" r:id="rId147"/>
    <p:sldId id="441" r:id="rId148"/>
    <p:sldId id="442" r:id="rId149"/>
    <p:sldId id="353" r:id="rId150"/>
    <p:sldId id="451" r:id="rId151"/>
    <p:sldId id="351" r:id="rId152"/>
    <p:sldId id="443" r:id="rId153"/>
    <p:sldId id="352" r:id="rId154"/>
    <p:sldId id="444" r:id="rId155"/>
    <p:sldId id="281" r:id="rId156"/>
    <p:sldId id="447" r:id="rId157"/>
    <p:sldId id="445" r:id="rId158"/>
    <p:sldId id="446" r:id="rId159"/>
    <p:sldId id="355" r:id="rId160"/>
    <p:sldId id="356" r:id="rId161"/>
    <p:sldId id="354" r:id="rId162"/>
    <p:sldId id="448" r:id="rId163"/>
    <p:sldId id="449" r:id="rId164"/>
    <p:sldId id="357" r:id="rId165"/>
    <p:sldId id="359" r:id="rId166"/>
    <p:sldId id="360" r:id="rId167"/>
    <p:sldId id="450" r:id="rId168"/>
    <p:sldId id="282" r:id="rId169"/>
    <p:sldId id="270" r:id="rId170"/>
    <p:sldId id="291" r:id="rId171"/>
    <p:sldId id="289" r:id="rId172"/>
    <p:sldId id="290" r:id="rId173"/>
    <p:sldId id="372" r:id="rId17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44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viewProps" Target="viewProp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presProps" Target="pres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BCB8D6-71D3-45EA-8C05-2B2236D18101}" type="datetimeFigureOut">
              <a:rPr lang="tr-TR" smtClean="0"/>
              <a:pPr/>
              <a:t>24.04.2018</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CCAFBA-7244-49C4-8C68-CA3470AF0809}" type="slidenum">
              <a:rPr lang="tr-TR" smtClean="0"/>
              <a:pPr/>
              <a:t>‹#›</a:t>
            </a:fld>
            <a:endParaRPr lang="tr-TR"/>
          </a:p>
        </p:txBody>
      </p:sp>
    </p:spTree>
    <p:extLst>
      <p:ext uri="{BB962C8B-B14F-4D97-AF65-F5344CB8AC3E}">
        <p14:creationId xmlns:p14="http://schemas.microsoft.com/office/powerpoint/2010/main" val="137370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a:t>
            </a:fld>
            <a:endParaRPr lang="tr-TR"/>
          </a:p>
        </p:txBody>
      </p:sp>
    </p:spTree>
    <p:extLst>
      <p:ext uri="{BB962C8B-B14F-4D97-AF65-F5344CB8AC3E}">
        <p14:creationId xmlns:p14="http://schemas.microsoft.com/office/powerpoint/2010/main" val="115353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2</a:t>
            </a:fld>
            <a:endParaRPr lang="tr-TR"/>
          </a:p>
        </p:txBody>
      </p:sp>
    </p:spTree>
    <p:extLst>
      <p:ext uri="{BB962C8B-B14F-4D97-AF65-F5344CB8AC3E}">
        <p14:creationId xmlns:p14="http://schemas.microsoft.com/office/powerpoint/2010/main" val="1379486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3</a:t>
            </a:fld>
            <a:endParaRPr lang="tr-TR"/>
          </a:p>
        </p:txBody>
      </p:sp>
    </p:spTree>
    <p:extLst>
      <p:ext uri="{BB962C8B-B14F-4D97-AF65-F5344CB8AC3E}">
        <p14:creationId xmlns:p14="http://schemas.microsoft.com/office/powerpoint/2010/main" val="1310464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4</a:t>
            </a:fld>
            <a:endParaRPr lang="tr-TR"/>
          </a:p>
        </p:txBody>
      </p:sp>
    </p:spTree>
    <p:extLst>
      <p:ext uri="{BB962C8B-B14F-4D97-AF65-F5344CB8AC3E}">
        <p14:creationId xmlns:p14="http://schemas.microsoft.com/office/powerpoint/2010/main" val="115148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5</a:t>
            </a:fld>
            <a:endParaRPr lang="tr-TR"/>
          </a:p>
        </p:txBody>
      </p:sp>
    </p:spTree>
    <p:extLst>
      <p:ext uri="{BB962C8B-B14F-4D97-AF65-F5344CB8AC3E}">
        <p14:creationId xmlns:p14="http://schemas.microsoft.com/office/powerpoint/2010/main" val="711950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6</a:t>
            </a:fld>
            <a:endParaRPr lang="tr-TR"/>
          </a:p>
        </p:txBody>
      </p:sp>
    </p:spTree>
    <p:extLst>
      <p:ext uri="{BB962C8B-B14F-4D97-AF65-F5344CB8AC3E}">
        <p14:creationId xmlns:p14="http://schemas.microsoft.com/office/powerpoint/2010/main" val="1570061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7</a:t>
            </a:fld>
            <a:endParaRPr lang="tr-TR"/>
          </a:p>
        </p:txBody>
      </p:sp>
    </p:spTree>
    <p:extLst>
      <p:ext uri="{BB962C8B-B14F-4D97-AF65-F5344CB8AC3E}">
        <p14:creationId xmlns:p14="http://schemas.microsoft.com/office/powerpoint/2010/main" val="1855058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8</a:t>
            </a:fld>
            <a:endParaRPr lang="tr-TR"/>
          </a:p>
        </p:txBody>
      </p:sp>
    </p:spTree>
    <p:extLst>
      <p:ext uri="{BB962C8B-B14F-4D97-AF65-F5344CB8AC3E}">
        <p14:creationId xmlns:p14="http://schemas.microsoft.com/office/powerpoint/2010/main" val="122239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9</a:t>
            </a:fld>
            <a:endParaRPr lang="tr-TR"/>
          </a:p>
        </p:txBody>
      </p:sp>
    </p:spTree>
    <p:extLst>
      <p:ext uri="{BB962C8B-B14F-4D97-AF65-F5344CB8AC3E}">
        <p14:creationId xmlns:p14="http://schemas.microsoft.com/office/powerpoint/2010/main" val="1138016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10</a:t>
            </a:fld>
            <a:endParaRPr lang="tr-TR"/>
          </a:p>
        </p:txBody>
      </p:sp>
    </p:spTree>
    <p:extLst>
      <p:ext uri="{BB962C8B-B14F-4D97-AF65-F5344CB8AC3E}">
        <p14:creationId xmlns:p14="http://schemas.microsoft.com/office/powerpoint/2010/main" val="3260900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11</a:t>
            </a:fld>
            <a:endParaRPr lang="tr-TR"/>
          </a:p>
        </p:txBody>
      </p:sp>
    </p:spTree>
    <p:extLst>
      <p:ext uri="{BB962C8B-B14F-4D97-AF65-F5344CB8AC3E}">
        <p14:creationId xmlns:p14="http://schemas.microsoft.com/office/powerpoint/2010/main" val="3527982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12</a:t>
            </a:fld>
            <a:endParaRPr lang="tr-TR"/>
          </a:p>
        </p:txBody>
      </p:sp>
    </p:spTree>
    <p:extLst>
      <p:ext uri="{BB962C8B-B14F-4D97-AF65-F5344CB8AC3E}">
        <p14:creationId xmlns:p14="http://schemas.microsoft.com/office/powerpoint/2010/main" val="3974607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13</a:t>
            </a:fld>
            <a:endParaRPr lang="tr-TR"/>
          </a:p>
        </p:txBody>
      </p:sp>
    </p:spTree>
    <p:extLst>
      <p:ext uri="{BB962C8B-B14F-4D97-AF65-F5344CB8AC3E}">
        <p14:creationId xmlns:p14="http://schemas.microsoft.com/office/powerpoint/2010/main" val="2285059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14</a:t>
            </a:fld>
            <a:endParaRPr lang="tr-TR"/>
          </a:p>
        </p:txBody>
      </p:sp>
    </p:spTree>
    <p:extLst>
      <p:ext uri="{BB962C8B-B14F-4D97-AF65-F5344CB8AC3E}">
        <p14:creationId xmlns:p14="http://schemas.microsoft.com/office/powerpoint/2010/main" val="3524761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15</a:t>
            </a:fld>
            <a:endParaRPr lang="tr-TR"/>
          </a:p>
        </p:txBody>
      </p:sp>
    </p:spTree>
    <p:extLst>
      <p:ext uri="{BB962C8B-B14F-4D97-AF65-F5344CB8AC3E}">
        <p14:creationId xmlns:p14="http://schemas.microsoft.com/office/powerpoint/2010/main" val="45669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16</a:t>
            </a:fld>
            <a:endParaRPr lang="tr-TR"/>
          </a:p>
        </p:txBody>
      </p:sp>
    </p:spTree>
    <p:extLst>
      <p:ext uri="{BB962C8B-B14F-4D97-AF65-F5344CB8AC3E}">
        <p14:creationId xmlns:p14="http://schemas.microsoft.com/office/powerpoint/2010/main" val="3420353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17</a:t>
            </a:fld>
            <a:endParaRPr lang="tr-TR"/>
          </a:p>
        </p:txBody>
      </p:sp>
    </p:spTree>
    <p:extLst>
      <p:ext uri="{BB962C8B-B14F-4D97-AF65-F5344CB8AC3E}">
        <p14:creationId xmlns:p14="http://schemas.microsoft.com/office/powerpoint/2010/main" val="1577797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18</a:t>
            </a:fld>
            <a:endParaRPr lang="tr-TR"/>
          </a:p>
        </p:txBody>
      </p:sp>
    </p:spTree>
    <p:extLst>
      <p:ext uri="{BB962C8B-B14F-4D97-AF65-F5344CB8AC3E}">
        <p14:creationId xmlns:p14="http://schemas.microsoft.com/office/powerpoint/2010/main" val="4232500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19</a:t>
            </a:fld>
            <a:endParaRPr lang="tr-TR"/>
          </a:p>
        </p:txBody>
      </p:sp>
    </p:spTree>
    <p:extLst>
      <p:ext uri="{BB962C8B-B14F-4D97-AF65-F5344CB8AC3E}">
        <p14:creationId xmlns:p14="http://schemas.microsoft.com/office/powerpoint/2010/main" val="1768491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20</a:t>
            </a:fld>
            <a:endParaRPr lang="tr-TR"/>
          </a:p>
        </p:txBody>
      </p:sp>
    </p:spTree>
    <p:extLst>
      <p:ext uri="{BB962C8B-B14F-4D97-AF65-F5344CB8AC3E}">
        <p14:creationId xmlns:p14="http://schemas.microsoft.com/office/powerpoint/2010/main" val="3122108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21</a:t>
            </a:fld>
            <a:endParaRPr lang="tr-TR"/>
          </a:p>
        </p:txBody>
      </p:sp>
    </p:spTree>
    <p:extLst>
      <p:ext uri="{BB962C8B-B14F-4D97-AF65-F5344CB8AC3E}">
        <p14:creationId xmlns:p14="http://schemas.microsoft.com/office/powerpoint/2010/main" val="3196162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22</a:t>
            </a:fld>
            <a:endParaRPr lang="tr-TR"/>
          </a:p>
        </p:txBody>
      </p:sp>
    </p:spTree>
    <p:extLst>
      <p:ext uri="{BB962C8B-B14F-4D97-AF65-F5344CB8AC3E}">
        <p14:creationId xmlns:p14="http://schemas.microsoft.com/office/powerpoint/2010/main" val="2756927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23</a:t>
            </a:fld>
            <a:endParaRPr lang="tr-TR"/>
          </a:p>
        </p:txBody>
      </p:sp>
    </p:spTree>
    <p:extLst>
      <p:ext uri="{BB962C8B-B14F-4D97-AF65-F5344CB8AC3E}">
        <p14:creationId xmlns:p14="http://schemas.microsoft.com/office/powerpoint/2010/main" val="17738958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24</a:t>
            </a:fld>
            <a:endParaRPr lang="tr-TR"/>
          </a:p>
        </p:txBody>
      </p:sp>
    </p:spTree>
    <p:extLst>
      <p:ext uri="{BB962C8B-B14F-4D97-AF65-F5344CB8AC3E}">
        <p14:creationId xmlns:p14="http://schemas.microsoft.com/office/powerpoint/2010/main" val="25812852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25</a:t>
            </a:fld>
            <a:endParaRPr lang="tr-TR"/>
          </a:p>
        </p:txBody>
      </p:sp>
    </p:spTree>
    <p:extLst>
      <p:ext uri="{BB962C8B-B14F-4D97-AF65-F5344CB8AC3E}">
        <p14:creationId xmlns:p14="http://schemas.microsoft.com/office/powerpoint/2010/main" val="2295082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26</a:t>
            </a:fld>
            <a:endParaRPr lang="tr-TR"/>
          </a:p>
        </p:txBody>
      </p:sp>
    </p:spTree>
    <p:extLst>
      <p:ext uri="{BB962C8B-B14F-4D97-AF65-F5344CB8AC3E}">
        <p14:creationId xmlns:p14="http://schemas.microsoft.com/office/powerpoint/2010/main" val="16132836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27</a:t>
            </a:fld>
            <a:endParaRPr lang="tr-TR"/>
          </a:p>
        </p:txBody>
      </p:sp>
    </p:spTree>
    <p:extLst>
      <p:ext uri="{BB962C8B-B14F-4D97-AF65-F5344CB8AC3E}">
        <p14:creationId xmlns:p14="http://schemas.microsoft.com/office/powerpoint/2010/main" val="25406055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28</a:t>
            </a:fld>
            <a:endParaRPr lang="tr-TR"/>
          </a:p>
        </p:txBody>
      </p:sp>
    </p:spTree>
    <p:extLst>
      <p:ext uri="{BB962C8B-B14F-4D97-AF65-F5344CB8AC3E}">
        <p14:creationId xmlns:p14="http://schemas.microsoft.com/office/powerpoint/2010/main" val="1970282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29</a:t>
            </a:fld>
            <a:endParaRPr lang="tr-TR"/>
          </a:p>
        </p:txBody>
      </p:sp>
    </p:spTree>
    <p:extLst>
      <p:ext uri="{BB962C8B-B14F-4D97-AF65-F5344CB8AC3E}">
        <p14:creationId xmlns:p14="http://schemas.microsoft.com/office/powerpoint/2010/main" val="171691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30</a:t>
            </a:fld>
            <a:endParaRPr lang="tr-TR"/>
          </a:p>
        </p:txBody>
      </p:sp>
    </p:spTree>
    <p:extLst>
      <p:ext uri="{BB962C8B-B14F-4D97-AF65-F5344CB8AC3E}">
        <p14:creationId xmlns:p14="http://schemas.microsoft.com/office/powerpoint/2010/main" val="36459158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31</a:t>
            </a:fld>
            <a:endParaRPr lang="tr-TR"/>
          </a:p>
        </p:txBody>
      </p:sp>
    </p:spTree>
    <p:extLst>
      <p:ext uri="{BB962C8B-B14F-4D97-AF65-F5344CB8AC3E}">
        <p14:creationId xmlns:p14="http://schemas.microsoft.com/office/powerpoint/2010/main" val="12122878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32</a:t>
            </a:fld>
            <a:endParaRPr lang="tr-TR"/>
          </a:p>
        </p:txBody>
      </p:sp>
    </p:spTree>
    <p:extLst>
      <p:ext uri="{BB962C8B-B14F-4D97-AF65-F5344CB8AC3E}">
        <p14:creationId xmlns:p14="http://schemas.microsoft.com/office/powerpoint/2010/main" val="24806919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33</a:t>
            </a:fld>
            <a:endParaRPr lang="tr-TR"/>
          </a:p>
        </p:txBody>
      </p:sp>
    </p:spTree>
    <p:extLst>
      <p:ext uri="{BB962C8B-B14F-4D97-AF65-F5344CB8AC3E}">
        <p14:creationId xmlns:p14="http://schemas.microsoft.com/office/powerpoint/2010/main" val="151819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DEAAA00D-5A6E-4BC1-8A6E-7C32A1131C18}" type="slidenum">
              <a:rPr lang="tr-TR" smtClean="0"/>
              <a:pPr/>
              <a:t>34</a:t>
            </a:fld>
            <a:endParaRPr lang="tr-TR"/>
          </a:p>
        </p:txBody>
      </p:sp>
    </p:spTree>
    <p:extLst>
      <p:ext uri="{BB962C8B-B14F-4D97-AF65-F5344CB8AC3E}">
        <p14:creationId xmlns:p14="http://schemas.microsoft.com/office/powerpoint/2010/main" val="27899605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35</a:t>
            </a:fld>
            <a:endParaRPr lang="tr-TR"/>
          </a:p>
        </p:txBody>
      </p:sp>
    </p:spTree>
    <p:extLst>
      <p:ext uri="{BB962C8B-B14F-4D97-AF65-F5344CB8AC3E}">
        <p14:creationId xmlns:p14="http://schemas.microsoft.com/office/powerpoint/2010/main" val="18386074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36</a:t>
            </a:fld>
            <a:endParaRPr lang="tr-TR"/>
          </a:p>
        </p:txBody>
      </p:sp>
    </p:spTree>
    <p:extLst>
      <p:ext uri="{BB962C8B-B14F-4D97-AF65-F5344CB8AC3E}">
        <p14:creationId xmlns:p14="http://schemas.microsoft.com/office/powerpoint/2010/main" val="35478446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DEAAA00D-5A6E-4BC1-8A6E-7C32A1131C18}" type="slidenum">
              <a:rPr lang="tr-TR" smtClean="0"/>
              <a:pPr/>
              <a:t>37</a:t>
            </a:fld>
            <a:endParaRPr lang="tr-TR"/>
          </a:p>
        </p:txBody>
      </p:sp>
    </p:spTree>
    <p:extLst>
      <p:ext uri="{BB962C8B-B14F-4D97-AF65-F5344CB8AC3E}">
        <p14:creationId xmlns:p14="http://schemas.microsoft.com/office/powerpoint/2010/main" val="16007984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DEAAA00D-5A6E-4BC1-8A6E-7C32A1131C18}" type="slidenum">
              <a:rPr lang="tr-TR" smtClean="0"/>
              <a:pPr/>
              <a:t>38</a:t>
            </a:fld>
            <a:endParaRPr lang="tr-TR"/>
          </a:p>
        </p:txBody>
      </p:sp>
    </p:spTree>
    <p:extLst>
      <p:ext uri="{BB962C8B-B14F-4D97-AF65-F5344CB8AC3E}">
        <p14:creationId xmlns:p14="http://schemas.microsoft.com/office/powerpoint/2010/main" val="23396301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39</a:t>
            </a:fld>
            <a:endParaRPr lang="tr-TR"/>
          </a:p>
        </p:txBody>
      </p:sp>
    </p:spTree>
    <p:extLst>
      <p:ext uri="{BB962C8B-B14F-4D97-AF65-F5344CB8AC3E}">
        <p14:creationId xmlns:p14="http://schemas.microsoft.com/office/powerpoint/2010/main" val="31992925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40</a:t>
            </a:fld>
            <a:endParaRPr lang="tr-TR"/>
          </a:p>
        </p:txBody>
      </p:sp>
    </p:spTree>
    <p:extLst>
      <p:ext uri="{BB962C8B-B14F-4D97-AF65-F5344CB8AC3E}">
        <p14:creationId xmlns:p14="http://schemas.microsoft.com/office/powerpoint/2010/main" val="33734380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DEAAA00D-5A6E-4BC1-8A6E-7C32A1131C18}" type="slidenum">
              <a:rPr lang="tr-TR" smtClean="0"/>
              <a:pPr/>
              <a:t>41</a:t>
            </a:fld>
            <a:endParaRPr lang="tr-TR"/>
          </a:p>
        </p:txBody>
      </p:sp>
    </p:spTree>
    <p:extLst>
      <p:ext uri="{BB962C8B-B14F-4D97-AF65-F5344CB8AC3E}">
        <p14:creationId xmlns:p14="http://schemas.microsoft.com/office/powerpoint/2010/main" val="26097214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42</a:t>
            </a:fld>
            <a:endParaRPr lang="tr-TR"/>
          </a:p>
        </p:txBody>
      </p:sp>
    </p:spTree>
    <p:extLst>
      <p:ext uri="{BB962C8B-B14F-4D97-AF65-F5344CB8AC3E}">
        <p14:creationId xmlns:p14="http://schemas.microsoft.com/office/powerpoint/2010/main" val="25399833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43</a:t>
            </a:fld>
            <a:endParaRPr lang="tr-TR"/>
          </a:p>
        </p:txBody>
      </p:sp>
    </p:spTree>
    <p:extLst>
      <p:ext uri="{BB962C8B-B14F-4D97-AF65-F5344CB8AC3E}">
        <p14:creationId xmlns:p14="http://schemas.microsoft.com/office/powerpoint/2010/main" val="4049593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44</a:t>
            </a:fld>
            <a:endParaRPr lang="tr-TR"/>
          </a:p>
        </p:txBody>
      </p:sp>
    </p:spTree>
    <p:extLst>
      <p:ext uri="{BB962C8B-B14F-4D97-AF65-F5344CB8AC3E}">
        <p14:creationId xmlns:p14="http://schemas.microsoft.com/office/powerpoint/2010/main" val="35629769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45</a:t>
            </a:fld>
            <a:endParaRPr lang="tr-TR"/>
          </a:p>
        </p:txBody>
      </p:sp>
    </p:spTree>
    <p:extLst>
      <p:ext uri="{BB962C8B-B14F-4D97-AF65-F5344CB8AC3E}">
        <p14:creationId xmlns:p14="http://schemas.microsoft.com/office/powerpoint/2010/main" val="35202968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46</a:t>
            </a:fld>
            <a:endParaRPr lang="tr-TR"/>
          </a:p>
        </p:txBody>
      </p:sp>
    </p:spTree>
    <p:extLst>
      <p:ext uri="{BB962C8B-B14F-4D97-AF65-F5344CB8AC3E}">
        <p14:creationId xmlns:p14="http://schemas.microsoft.com/office/powerpoint/2010/main" val="10569684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47</a:t>
            </a:fld>
            <a:endParaRPr lang="tr-TR"/>
          </a:p>
        </p:txBody>
      </p:sp>
    </p:spTree>
    <p:extLst>
      <p:ext uri="{BB962C8B-B14F-4D97-AF65-F5344CB8AC3E}">
        <p14:creationId xmlns:p14="http://schemas.microsoft.com/office/powerpoint/2010/main" val="2002508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48</a:t>
            </a:fld>
            <a:endParaRPr lang="tr-TR"/>
          </a:p>
        </p:txBody>
      </p:sp>
    </p:spTree>
    <p:extLst>
      <p:ext uri="{BB962C8B-B14F-4D97-AF65-F5344CB8AC3E}">
        <p14:creationId xmlns:p14="http://schemas.microsoft.com/office/powerpoint/2010/main" val="26253497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49</a:t>
            </a:fld>
            <a:endParaRPr lang="tr-TR"/>
          </a:p>
        </p:txBody>
      </p:sp>
    </p:spTree>
    <p:extLst>
      <p:ext uri="{BB962C8B-B14F-4D97-AF65-F5344CB8AC3E}">
        <p14:creationId xmlns:p14="http://schemas.microsoft.com/office/powerpoint/2010/main" val="11995283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50</a:t>
            </a:fld>
            <a:endParaRPr lang="tr-TR"/>
          </a:p>
        </p:txBody>
      </p:sp>
    </p:spTree>
    <p:extLst>
      <p:ext uri="{BB962C8B-B14F-4D97-AF65-F5344CB8AC3E}">
        <p14:creationId xmlns:p14="http://schemas.microsoft.com/office/powerpoint/2010/main" val="29860706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51</a:t>
            </a:fld>
            <a:endParaRPr lang="tr-TR"/>
          </a:p>
        </p:txBody>
      </p:sp>
    </p:spTree>
    <p:extLst>
      <p:ext uri="{BB962C8B-B14F-4D97-AF65-F5344CB8AC3E}">
        <p14:creationId xmlns:p14="http://schemas.microsoft.com/office/powerpoint/2010/main" val="31861108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52</a:t>
            </a:fld>
            <a:endParaRPr lang="tr-TR"/>
          </a:p>
        </p:txBody>
      </p:sp>
    </p:spTree>
    <p:extLst>
      <p:ext uri="{BB962C8B-B14F-4D97-AF65-F5344CB8AC3E}">
        <p14:creationId xmlns:p14="http://schemas.microsoft.com/office/powerpoint/2010/main" val="20799320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53</a:t>
            </a:fld>
            <a:endParaRPr lang="tr-TR"/>
          </a:p>
        </p:txBody>
      </p:sp>
    </p:spTree>
    <p:extLst>
      <p:ext uri="{BB962C8B-B14F-4D97-AF65-F5344CB8AC3E}">
        <p14:creationId xmlns:p14="http://schemas.microsoft.com/office/powerpoint/2010/main" val="2633623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54</a:t>
            </a:fld>
            <a:endParaRPr lang="tr-TR"/>
          </a:p>
        </p:txBody>
      </p:sp>
    </p:spTree>
    <p:extLst>
      <p:ext uri="{BB962C8B-B14F-4D97-AF65-F5344CB8AC3E}">
        <p14:creationId xmlns:p14="http://schemas.microsoft.com/office/powerpoint/2010/main" val="35718533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55</a:t>
            </a:fld>
            <a:endParaRPr lang="tr-TR"/>
          </a:p>
        </p:txBody>
      </p:sp>
    </p:spTree>
    <p:extLst>
      <p:ext uri="{BB962C8B-B14F-4D97-AF65-F5344CB8AC3E}">
        <p14:creationId xmlns:p14="http://schemas.microsoft.com/office/powerpoint/2010/main" val="3971221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56</a:t>
            </a:fld>
            <a:endParaRPr lang="tr-TR"/>
          </a:p>
        </p:txBody>
      </p:sp>
    </p:spTree>
    <p:extLst>
      <p:ext uri="{BB962C8B-B14F-4D97-AF65-F5344CB8AC3E}">
        <p14:creationId xmlns:p14="http://schemas.microsoft.com/office/powerpoint/2010/main" val="33462244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57</a:t>
            </a:fld>
            <a:endParaRPr lang="tr-TR"/>
          </a:p>
        </p:txBody>
      </p:sp>
    </p:spTree>
    <p:extLst>
      <p:ext uri="{BB962C8B-B14F-4D97-AF65-F5344CB8AC3E}">
        <p14:creationId xmlns:p14="http://schemas.microsoft.com/office/powerpoint/2010/main" val="22728406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58</a:t>
            </a:fld>
            <a:endParaRPr lang="tr-TR"/>
          </a:p>
        </p:txBody>
      </p:sp>
    </p:spTree>
    <p:extLst>
      <p:ext uri="{BB962C8B-B14F-4D97-AF65-F5344CB8AC3E}">
        <p14:creationId xmlns:p14="http://schemas.microsoft.com/office/powerpoint/2010/main" val="7361156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59</a:t>
            </a:fld>
            <a:endParaRPr lang="tr-TR"/>
          </a:p>
        </p:txBody>
      </p:sp>
    </p:spTree>
    <p:extLst>
      <p:ext uri="{BB962C8B-B14F-4D97-AF65-F5344CB8AC3E}">
        <p14:creationId xmlns:p14="http://schemas.microsoft.com/office/powerpoint/2010/main" val="32141331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60</a:t>
            </a:fld>
            <a:endParaRPr lang="tr-TR"/>
          </a:p>
        </p:txBody>
      </p:sp>
    </p:spTree>
    <p:extLst>
      <p:ext uri="{BB962C8B-B14F-4D97-AF65-F5344CB8AC3E}">
        <p14:creationId xmlns:p14="http://schemas.microsoft.com/office/powerpoint/2010/main" val="11047870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61</a:t>
            </a:fld>
            <a:endParaRPr lang="tr-TR"/>
          </a:p>
        </p:txBody>
      </p:sp>
    </p:spTree>
    <p:extLst>
      <p:ext uri="{BB962C8B-B14F-4D97-AF65-F5344CB8AC3E}">
        <p14:creationId xmlns:p14="http://schemas.microsoft.com/office/powerpoint/2010/main" val="1379712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62</a:t>
            </a:fld>
            <a:endParaRPr lang="tr-TR"/>
          </a:p>
        </p:txBody>
      </p:sp>
    </p:spTree>
    <p:extLst>
      <p:ext uri="{BB962C8B-B14F-4D97-AF65-F5344CB8AC3E}">
        <p14:creationId xmlns:p14="http://schemas.microsoft.com/office/powerpoint/2010/main" val="4439452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63</a:t>
            </a:fld>
            <a:endParaRPr lang="tr-TR"/>
          </a:p>
        </p:txBody>
      </p:sp>
    </p:spTree>
    <p:extLst>
      <p:ext uri="{BB962C8B-B14F-4D97-AF65-F5344CB8AC3E}">
        <p14:creationId xmlns:p14="http://schemas.microsoft.com/office/powerpoint/2010/main" val="8502335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64</a:t>
            </a:fld>
            <a:endParaRPr lang="tr-TR"/>
          </a:p>
        </p:txBody>
      </p:sp>
    </p:spTree>
    <p:extLst>
      <p:ext uri="{BB962C8B-B14F-4D97-AF65-F5344CB8AC3E}">
        <p14:creationId xmlns:p14="http://schemas.microsoft.com/office/powerpoint/2010/main" val="1356301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65</a:t>
            </a:fld>
            <a:endParaRPr lang="tr-TR"/>
          </a:p>
        </p:txBody>
      </p:sp>
    </p:spTree>
    <p:extLst>
      <p:ext uri="{BB962C8B-B14F-4D97-AF65-F5344CB8AC3E}">
        <p14:creationId xmlns:p14="http://schemas.microsoft.com/office/powerpoint/2010/main" val="21183758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66</a:t>
            </a:fld>
            <a:endParaRPr lang="tr-TR"/>
          </a:p>
        </p:txBody>
      </p:sp>
    </p:spTree>
    <p:extLst>
      <p:ext uri="{BB962C8B-B14F-4D97-AF65-F5344CB8AC3E}">
        <p14:creationId xmlns:p14="http://schemas.microsoft.com/office/powerpoint/2010/main" val="85817714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67</a:t>
            </a:fld>
            <a:endParaRPr lang="tr-TR"/>
          </a:p>
        </p:txBody>
      </p:sp>
    </p:spTree>
    <p:extLst>
      <p:ext uri="{BB962C8B-B14F-4D97-AF65-F5344CB8AC3E}">
        <p14:creationId xmlns:p14="http://schemas.microsoft.com/office/powerpoint/2010/main" val="30292269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68</a:t>
            </a:fld>
            <a:endParaRPr lang="tr-TR"/>
          </a:p>
        </p:txBody>
      </p:sp>
    </p:spTree>
    <p:extLst>
      <p:ext uri="{BB962C8B-B14F-4D97-AF65-F5344CB8AC3E}">
        <p14:creationId xmlns:p14="http://schemas.microsoft.com/office/powerpoint/2010/main" val="31241925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69</a:t>
            </a:fld>
            <a:endParaRPr lang="tr-TR"/>
          </a:p>
        </p:txBody>
      </p:sp>
    </p:spTree>
    <p:extLst>
      <p:ext uri="{BB962C8B-B14F-4D97-AF65-F5344CB8AC3E}">
        <p14:creationId xmlns:p14="http://schemas.microsoft.com/office/powerpoint/2010/main" val="37577897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70</a:t>
            </a:fld>
            <a:endParaRPr lang="tr-TR"/>
          </a:p>
        </p:txBody>
      </p:sp>
    </p:spTree>
    <p:extLst>
      <p:ext uri="{BB962C8B-B14F-4D97-AF65-F5344CB8AC3E}">
        <p14:creationId xmlns:p14="http://schemas.microsoft.com/office/powerpoint/2010/main" val="13029268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71</a:t>
            </a:fld>
            <a:endParaRPr lang="tr-TR"/>
          </a:p>
        </p:txBody>
      </p:sp>
    </p:spTree>
    <p:extLst>
      <p:ext uri="{BB962C8B-B14F-4D97-AF65-F5344CB8AC3E}">
        <p14:creationId xmlns:p14="http://schemas.microsoft.com/office/powerpoint/2010/main" val="24065960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72</a:t>
            </a:fld>
            <a:endParaRPr lang="tr-TR"/>
          </a:p>
        </p:txBody>
      </p:sp>
    </p:spTree>
    <p:extLst>
      <p:ext uri="{BB962C8B-B14F-4D97-AF65-F5344CB8AC3E}">
        <p14:creationId xmlns:p14="http://schemas.microsoft.com/office/powerpoint/2010/main" val="7726838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73</a:t>
            </a:fld>
            <a:endParaRPr lang="tr-TR"/>
          </a:p>
        </p:txBody>
      </p:sp>
    </p:spTree>
    <p:extLst>
      <p:ext uri="{BB962C8B-B14F-4D97-AF65-F5344CB8AC3E}">
        <p14:creationId xmlns:p14="http://schemas.microsoft.com/office/powerpoint/2010/main" val="27936171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74</a:t>
            </a:fld>
            <a:endParaRPr lang="tr-TR"/>
          </a:p>
        </p:txBody>
      </p:sp>
    </p:spTree>
    <p:extLst>
      <p:ext uri="{BB962C8B-B14F-4D97-AF65-F5344CB8AC3E}">
        <p14:creationId xmlns:p14="http://schemas.microsoft.com/office/powerpoint/2010/main" val="41416566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75</a:t>
            </a:fld>
            <a:endParaRPr lang="tr-TR"/>
          </a:p>
        </p:txBody>
      </p:sp>
    </p:spTree>
    <p:extLst>
      <p:ext uri="{BB962C8B-B14F-4D97-AF65-F5344CB8AC3E}">
        <p14:creationId xmlns:p14="http://schemas.microsoft.com/office/powerpoint/2010/main" val="387513578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76</a:t>
            </a:fld>
            <a:endParaRPr lang="tr-TR"/>
          </a:p>
        </p:txBody>
      </p:sp>
    </p:spTree>
    <p:extLst>
      <p:ext uri="{BB962C8B-B14F-4D97-AF65-F5344CB8AC3E}">
        <p14:creationId xmlns:p14="http://schemas.microsoft.com/office/powerpoint/2010/main" val="32768294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77</a:t>
            </a:fld>
            <a:endParaRPr lang="tr-TR"/>
          </a:p>
        </p:txBody>
      </p:sp>
    </p:spTree>
    <p:extLst>
      <p:ext uri="{BB962C8B-B14F-4D97-AF65-F5344CB8AC3E}">
        <p14:creationId xmlns:p14="http://schemas.microsoft.com/office/powerpoint/2010/main" val="20673019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78</a:t>
            </a:fld>
            <a:endParaRPr lang="tr-TR"/>
          </a:p>
        </p:txBody>
      </p:sp>
    </p:spTree>
    <p:extLst>
      <p:ext uri="{BB962C8B-B14F-4D97-AF65-F5344CB8AC3E}">
        <p14:creationId xmlns:p14="http://schemas.microsoft.com/office/powerpoint/2010/main" val="39641548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0CCAFBA-7244-49C4-8C68-CA3470AF0809}" type="slidenum">
              <a:rPr lang="tr-TR" smtClean="0"/>
              <a:pPr/>
              <a:t>79</a:t>
            </a:fld>
            <a:endParaRPr lang="tr-TR"/>
          </a:p>
        </p:txBody>
      </p:sp>
    </p:spTree>
    <p:extLst>
      <p:ext uri="{BB962C8B-B14F-4D97-AF65-F5344CB8AC3E}">
        <p14:creationId xmlns:p14="http://schemas.microsoft.com/office/powerpoint/2010/main" val="393275643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80</a:t>
            </a:fld>
            <a:endParaRPr lang="tr-TR"/>
          </a:p>
        </p:txBody>
      </p:sp>
    </p:spTree>
    <p:extLst>
      <p:ext uri="{BB962C8B-B14F-4D97-AF65-F5344CB8AC3E}">
        <p14:creationId xmlns:p14="http://schemas.microsoft.com/office/powerpoint/2010/main" val="67188641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81</a:t>
            </a:fld>
            <a:endParaRPr lang="tr-TR"/>
          </a:p>
        </p:txBody>
      </p:sp>
    </p:spTree>
    <p:extLst>
      <p:ext uri="{BB962C8B-B14F-4D97-AF65-F5344CB8AC3E}">
        <p14:creationId xmlns:p14="http://schemas.microsoft.com/office/powerpoint/2010/main" val="40354672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82</a:t>
            </a:fld>
            <a:endParaRPr lang="tr-TR"/>
          </a:p>
        </p:txBody>
      </p:sp>
    </p:spTree>
    <p:extLst>
      <p:ext uri="{BB962C8B-B14F-4D97-AF65-F5344CB8AC3E}">
        <p14:creationId xmlns:p14="http://schemas.microsoft.com/office/powerpoint/2010/main" val="88233827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83</a:t>
            </a:fld>
            <a:endParaRPr lang="tr-TR"/>
          </a:p>
        </p:txBody>
      </p:sp>
    </p:spTree>
    <p:extLst>
      <p:ext uri="{BB962C8B-B14F-4D97-AF65-F5344CB8AC3E}">
        <p14:creationId xmlns:p14="http://schemas.microsoft.com/office/powerpoint/2010/main" val="29647153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84</a:t>
            </a:fld>
            <a:endParaRPr lang="tr-TR"/>
          </a:p>
        </p:txBody>
      </p:sp>
    </p:spTree>
    <p:extLst>
      <p:ext uri="{BB962C8B-B14F-4D97-AF65-F5344CB8AC3E}">
        <p14:creationId xmlns:p14="http://schemas.microsoft.com/office/powerpoint/2010/main" val="21991617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85</a:t>
            </a:fld>
            <a:endParaRPr lang="tr-TR"/>
          </a:p>
        </p:txBody>
      </p:sp>
    </p:spTree>
    <p:extLst>
      <p:ext uri="{BB962C8B-B14F-4D97-AF65-F5344CB8AC3E}">
        <p14:creationId xmlns:p14="http://schemas.microsoft.com/office/powerpoint/2010/main" val="36039343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86</a:t>
            </a:fld>
            <a:endParaRPr lang="tr-TR"/>
          </a:p>
        </p:txBody>
      </p:sp>
    </p:spTree>
    <p:extLst>
      <p:ext uri="{BB962C8B-B14F-4D97-AF65-F5344CB8AC3E}">
        <p14:creationId xmlns:p14="http://schemas.microsoft.com/office/powerpoint/2010/main" val="22419074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87</a:t>
            </a:fld>
            <a:endParaRPr lang="tr-TR"/>
          </a:p>
        </p:txBody>
      </p:sp>
    </p:spTree>
    <p:extLst>
      <p:ext uri="{BB962C8B-B14F-4D97-AF65-F5344CB8AC3E}">
        <p14:creationId xmlns:p14="http://schemas.microsoft.com/office/powerpoint/2010/main" val="235171145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88</a:t>
            </a:fld>
            <a:endParaRPr lang="tr-TR"/>
          </a:p>
        </p:txBody>
      </p:sp>
    </p:spTree>
    <p:extLst>
      <p:ext uri="{BB962C8B-B14F-4D97-AF65-F5344CB8AC3E}">
        <p14:creationId xmlns:p14="http://schemas.microsoft.com/office/powerpoint/2010/main" val="176703954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89</a:t>
            </a:fld>
            <a:endParaRPr lang="tr-TR"/>
          </a:p>
        </p:txBody>
      </p:sp>
    </p:spTree>
    <p:extLst>
      <p:ext uri="{BB962C8B-B14F-4D97-AF65-F5344CB8AC3E}">
        <p14:creationId xmlns:p14="http://schemas.microsoft.com/office/powerpoint/2010/main" val="250283637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90</a:t>
            </a:fld>
            <a:endParaRPr lang="tr-TR"/>
          </a:p>
        </p:txBody>
      </p:sp>
    </p:spTree>
    <p:extLst>
      <p:ext uri="{BB962C8B-B14F-4D97-AF65-F5344CB8AC3E}">
        <p14:creationId xmlns:p14="http://schemas.microsoft.com/office/powerpoint/2010/main" val="127545987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91</a:t>
            </a:fld>
            <a:endParaRPr lang="tr-TR"/>
          </a:p>
        </p:txBody>
      </p:sp>
    </p:spTree>
    <p:extLst>
      <p:ext uri="{BB962C8B-B14F-4D97-AF65-F5344CB8AC3E}">
        <p14:creationId xmlns:p14="http://schemas.microsoft.com/office/powerpoint/2010/main" val="47587853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92</a:t>
            </a:fld>
            <a:endParaRPr lang="tr-TR"/>
          </a:p>
        </p:txBody>
      </p:sp>
    </p:spTree>
    <p:extLst>
      <p:ext uri="{BB962C8B-B14F-4D97-AF65-F5344CB8AC3E}">
        <p14:creationId xmlns:p14="http://schemas.microsoft.com/office/powerpoint/2010/main" val="308024237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93</a:t>
            </a:fld>
            <a:endParaRPr lang="tr-TR"/>
          </a:p>
        </p:txBody>
      </p:sp>
    </p:spTree>
    <p:extLst>
      <p:ext uri="{BB962C8B-B14F-4D97-AF65-F5344CB8AC3E}">
        <p14:creationId xmlns:p14="http://schemas.microsoft.com/office/powerpoint/2010/main" val="10136550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94</a:t>
            </a:fld>
            <a:endParaRPr lang="tr-TR"/>
          </a:p>
        </p:txBody>
      </p:sp>
    </p:spTree>
    <p:extLst>
      <p:ext uri="{BB962C8B-B14F-4D97-AF65-F5344CB8AC3E}">
        <p14:creationId xmlns:p14="http://schemas.microsoft.com/office/powerpoint/2010/main" val="169450146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95</a:t>
            </a:fld>
            <a:endParaRPr lang="tr-TR"/>
          </a:p>
        </p:txBody>
      </p:sp>
    </p:spTree>
    <p:extLst>
      <p:ext uri="{BB962C8B-B14F-4D97-AF65-F5344CB8AC3E}">
        <p14:creationId xmlns:p14="http://schemas.microsoft.com/office/powerpoint/2010/main" val="128514045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96</a:t>
            </a:fld>
            <a:endParaRPr lang="tr-TR"/>
          </a:p>
        </p:txBody>
      </p:sp>
    </p:spTree>
    <p:extLst>
      <p:ext uri="{BB962C8B-B14F-4D97-AF65-F5344CB8AC3E}">
        <p14:creationId xmlns:p14="http://schemas.microsoft.com/office/powerpoint/2010/main" val="57480071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97</a:t>
            </a:fld>
            <a:endParaRPr lang="tr-TR"/>
          </a:p>
        </p:txBody>
      </p:sp>
    </p:spTree>
    <p:extLst>
      <p:ext uri="{BB962C8B-B14F-4D97-AF65-F5344CB8AC3E}">
        <p14:creationId xmlns:p14="http://schemas.microsoft.com/office/powerpoint/2010/main" val="35688064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98</a:t>
            </a:fld>
            <a:endParaRPr lang="tr-TR"/>
          </a:p>
        </p:txBody>
      </p:sp>
    </p:spTree>
    <p:extLst>
      <p:ext uri="{BB962C8B-B14F-4D97-AF65-F5344CB8AC3E}">
        <p14:creationId xmlns:p14="http://schemas.microsoft.com/office/powerpoint/2010/main" val="1803458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99</a:t>
            </a:fld>
            <a:endParaRPr lang="tr-TR"/>
          </a:p>
        </p:txBody>
      </p:sp>
    </p:spTree>
    <p:extLst>
      <p:ext uri="{BB962C8B-B14F-4D97-AF65-F5344CB8AC3E}">
        <p14:creationId xmlns:p14="http://schemas.microsoft.com/office/powerpoint/2010/main" val="273389174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100</a:t>
            </a:fld>
            <a:endParaRPr lang="tr-TR"/>
          </a:p>
        </p:txBody>
      </p:sp>
    </p:spTree>
    <p:extLst>
      <p:ext uri="{BB962C8B-B14F-4D97-AF65-F5344CB8AC3E}">
        <p14:creationId xmlns:p14="http://schemas.microsoft.com/office/powerpoint/2010/main" val="180029303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101</a:t>
            </a:fld>
            <a:endParaRPr lang="tr-TR"/>
          </a:p>
        </p:txBody>
      </p:sp>
    </p:spTree>
    <p:extLst>
      <p:ext uri="{BB962C8B-B14F-4D97-AF65-F5344CB8AC3E}">
        <p14:creationId xmlns:p14="http://schemas.microsoft.com/office/powerpoint/2010/main" val="422204099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102</a:t>
            </a:fld>
            <a:endParaRPr lang="tr-TR"/>
          </a:p>
        </p:txBody>
      </p:sp>
    </p:spTree>
    <p:extLst>
      <p:ext uri="{BB962C8B-B14F-4D97-AF65-F5344CB8AC3E}">
        <p14:creationId xmlns:p14="http://schemas.microsoft.com/office/powerpoint/2010/main" val="19787411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103</a:t>
            </a:fld>
            <a:endParaRPr lang="tr-TR"/>
          </a:p>
        </p:txBody>
      </p:sp>
    </p:spTree>
    <p:extLst>
      <p:ext uri="{BB962C8B-B14F-4D97-AF65-F5344CB8AC3E}">
        <p14:creationId xmlns:p14="http://schemas.microsoft.com/office/powerpoint/2010/main" val="177776730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104</a:t>
            </a:fld>
            <a:endParaRPr lang="tr-TR"/>
          </a:p>
        </p:txBody>
      </p:sp>
    </p:spTree>
    <p:extLst>
      <p:ext uri="{BB962C8B-B14F-4D97-AF65-F5344CB8AC3E}">
        <p14:creationId xmlns:p14="http://schemas.microsoft.com/office/powerpoint/2010/main" val="177126992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105</a:t>
            </a:fld>
            <a:endParaRPr lang="tr-TR"/>
          </a:p>
        </p:txBody>
      </p:sp>
    </p:spTree>
    <p:extLst>
      <p:ext uri="{BB962C8B-B14F-4D97-AF65-F5344CB8AC3E}">
        <p14:creationId xmlns:p14="http://schemas.microsoft.com/office/powerpoint/2010/main" val="25151661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106</a:t>
            </a:fld>
            <a:endParaRPr lang="tr-TR"/>
          </a:p>
        </p:txBody>
      </p:sp>
    </p:spTree>
    <p:extLst>
      <p:ext uri="{BB962C8B-B14F-4D97-AF65-F5344CB8AC3E}">
        <p14:creationId xmlns:p14="http://schemas.microsoft.com/office/powerpoint/2010/main" val="153885568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107</a:t>
            </a:fld>
            <a:endParaRPr lang="tr-TR"/>
          </a:p>
        </p:txBody>
      </p:sp>
    </p:spTree>
    <p:extLst>
      <p:ext uri="{BB962C8B-B14F-4D97-AF65-F5344CB8AC3E}">
        <p14:creationId xmlns:p14="http://schemas.microsoft.com/office/powerpoint/2010/main" val="36551503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108</a:t>
            </a:fld>
            <a:endParaRPr lang="tr-TR"/>
          </a:p>
        </p:txBody>
      </p:sp>
    </p:spTree>
    <p:extLst>
      <p:ext uri="{BB962C8B-B14F-4D97-AF65-F5344CB8AC3E}">
        <p14:creationId xmlns:p14="http://schemas.microsoft.com/office/powerpoint/2010/main" val="307302678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109</a:t>
            </a:fld>
            <a:endParaRPr lang="tr-TR"/>
          </a:p>
        </p:txBody>
      </p:sp>
    </p:spTree>
    <p:extLst>
      <p:ext uri="{BB962C8B-B14F-4D97-AF65-F5344CB8AC3E}">
        <p14:creationId xmlns:p14="http://schemas.microsoft.com/office/powerpoint/2010/main" val="365977057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110</a:t>
            </a:fld>
            <a:endParaRPr lang="tr-TR"/>
          </a:p>
        </p:txBody>
      </p:sp>
    </p:spTree>
    <p:extLst>
      <p:ext uri="{BB962C8B-B14F-4D97-AF65-F5344CB8AC3E}">
        <p14:creationId xmlns:p14="http://schemas.microsoft.com/office/powerpoint/2010/main" val="348206066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111</a:t>
            </a:fld>
            <a:endParaRPr lang="tr-TR"/>
          </a:p>
        </p:txBody>
      </p:sp>
    </p:spTree>
    <p:extLst>
      <p:ext uri="{BB962C8B-B14F-4D97-AF65-F5344CB8AC3E}">
        <p14:creationId xmlns:p14="http://schemas.microsoft.com/office/powerpoint/2010/main" val="339812502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112</a:t>
            </a:fld>
            <a:endParaRPr lang="tr-TR"/>
          </a:p>
        </p:txBody>
      </p:sp>
    </p:spTree>
    <p:extLst>
      <p:ext uri="{BB962C8B-B14F-4D97-AF65-F5344CB8AC3E}">
        <p14:creationId xmlns:p14="http://schemas.microsoft.com/office/powerpoint/2010/main" val="25702871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113</a:t>
            </a:fld>
            <a:endParaRPr lang="tr-TR"/>
          </a:p>
        </p:txBody>
      </p:sp>
    </p:spTree>
    <p:extLst>
      <p:ext uri="{BB962C8B-B14F-4D97-AF65-F5344CB8AC3E}">
        <p14:creationId xmlns:p14="http://schemas.microsoft.com/office/powerpoint/2010/main" val="258097960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114</a:t>
            </a:fld>
            <a:endParaRPr lang="tr-TR"/>
          </a:p>
        </p:txBody>
      </p:sp>
    </p:spTree>
    <p:extLst>
      <p:ext uri="{BB962C8B-B14F-4D97-AF65-F5344CB8AC3E}">
        <p14:creationId xmlns:p14="http://schemas.microsoft.com/office/powerpoint/2010/main" val="294630071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115</a:t>
            </a:fld>
            <a:endParaRPr lang="tr-TR"/>
          </a:p>
        </p:txBody>
      </p:sp>
    </p:spTree>
    <p:extLst>
      <p:ext uri="{BB962C8B-B14F-4D97-AF65-F5344CB8AC3E}">
        <p14:creationId xmlns:p14="http://schemas.microsoft.com/office/powerpoint/2010/main" val="203796381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116</a:t>
            </a:fld>
            <a:endParaRPr lang="tr-TR"/>
          </a:p>
        </p:txBody>
      </p:sp>
    </p:spTree>
    <p:extLst>
      <p:ext uri="{BB962C8B-B14F-4D97-AF65-F5344CB8AC3E}">
        <p14:creationId xmlns:p14="http://schemas.microsoft.com/office/powerpoint/2010/main" val="420076386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117</a:t>
            </a:fld>
            <a:endParaRPr lang="tr-TR"/>
          </a:p>
        </p:txBody>
      </p:sp>
    </p:spTree>
    <p:extLst>
      <p:ext uri="{BB962C8B-B14F-4D97-AF65-F5344CB8AC3E}">
        <p14:creationId xmlns:p14="http://schemas.microsoft.com/office/powerpoint/2010/main" val="391297205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118</a:t>
            </a:fld>
            <a:endParaRPr lang="tr-TR"/>
          </a:p>
        </p:txBody>
      </p:sp>
    </p:spTree>
    <p:extLst>
      <p:ext uri="{BB962C8B-B14F-4D97-AF65-F5344CB8AC3E}">
        <p14:creationId xmlns:p14="http://schemas.microsoft.com/office/powerpoint/2010/main" val="154747533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119</a:t>
            </a:fld>
            <a:endParaRPr lang="tr-TR"/>
          </a:p>
        </p:txBody>
      </p:sp>
    </p:spTree>
    <p:extLst>
      <p:ext uri="{BB962C8B-B14F-4D97-AF65-F5344CB8AC3E}">
        <p14:creationId xmlns:p14="http://schemas.microsoft.com/office/powerpoint/2010/main" val="9224478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120</a:t>
            </a:fld>
            <a:endParaRPr lang="tr-TR"/>
          </a:p>
        </p:txBody>
      </p:sp>
    </p:spTree>
    <p:extLst>
      <p:ext uri="{BB962C8B-B14F-4D97-AF65-F5344CB8AC3E}">
        <p14:creationId xmlns:p14="http://schemas.microsoft.com/office/powerpoint/2010/main" val="3633614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121</a:t>
            </a:fld>
            <a:endParaRPr lang="tr-TR"/>
          </a:p>
        </p:txBody>
      </p:sp>
    </p:spTree>
    <p:extLst>
      <p:ext uri="{BB962C8B-B14F-4D97-AF65-F5344CB8AC3E}">
        <p14:creationId xmlns:p14="http://schemas.microsoft.com/office/powerpoint/2010/main" val="27751850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122</a:t>
            </a:fld>
            <a:endParaRPr lang="tr-TR"/>
          </a:p>
        </p:txBody>
      </p:sp>
    </p:spTree>
    <p:extLst>
      <p:ext uri="{BB962C8B-B14F-4D97-AF65-F5344CB8AC3E}">
        <p14:creationId xmlns:p14="http://schemas.microsoft.com/office/powerpoint/2010/main" val="15763381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123</a:t>
            </a:fld>
            <a:endParaRPr lang="tr-TR"/>
          </a:p>
        </p:txBody>
      </p:sp>
    </p:spTree>
    <p:extLst>
      <p:ext uri="{BB962C8B-B14F-4D97-AF65-F5344CB8AC3E}">
        <p14:creationId xmlns:p14="http://schemas.microsoft.com/office/powerpoint/2010/main" val="404306135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124</a:t>
            </a:fld>
            <a:endParaRPr lang="tr-TR"/>
          </a:p>
        </p:txBody>
      </p:sp>
    </p:spTree>
    <p:extLst>
      <p:ext uri="{BB962C8B-B14F-4D97-AF65-F5344CB8AC3E}">
        <p14:creationId xmlns:p14="http://schemas.microsoft.com/office/powerpoint/2010/main" val="281749240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125</a:t>
            </a:fld>
            <a:endParaRPr lang="tr-TR"/>
          </a:p>
        </p:txBody>
      </p:sp>
    </p:spTree>
    <p:extLst>
      <p:ext uri="{BB962C8B-B14F-4D97-AF65-F5344CB8AC3E}">
        <p14:creationId xmlns:p14="http://schemas.microsoft.com/office/powerpoint/2010/main" val="305325844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126</a:t>
            </a:fld>
            <a:endParaRPr lang="tr-TR"/>
          </a:p>
        </p:txBody>
      </p:sp>
    </p:spTree>
    <p:extLst>
      <p:ext uri="{BB962C8B-B14F-4D97-AF65-F5344CB8AC3E}">
        <p14:creationId xmlns:p14="http://schemas.microsoft.com/office/powerpoint/2010/main" val="313095046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127</a:t>
            </a:fld>
            <a:endParaRPr lang="tr-TR"/>
          </a:p>
        </p:txBody>
      </p:sp>
    </p:spTree>
    <p:extLst>
      <p:ext uri="{BB962C8B-B14F-4D97-AF65-F5344CB8AC3E}">
        <p14:creationId xmlns:p14="http://schemas.microsoft.com/office/powerpoint/2010/main" val="372682093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128</a:t>
            </a:fld>
            <a:endParaRPr lang="tr-TR"/>
          </a:p>
        </p:txBody>
      </p:sp>
    </p:spTree>
    <p:extLst>
      <p:ext uri="{BB962C8B-B14F-4D97-AF65-F5344CB8AC3E}">
        <p14:creationId xmlns:p14="http://schemas.microsoft.com/office/powerpoint/2010/main" val="311119708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129</a:t>
            </a:fld>
            <a:endParaRPr lang="tr-TR"/>
          </a:p>
        </p:txBody>
      </p:sp>
    </p:spTree>
    <p:extLst>
      <p:ext uri="{BB962C8B-B14F-4D97-AF65-F5344CB8AC3E}">
        <p14:creationId xmlns:p14="http://schemas.microsoft.com/office/powerpoint/2010/main" val="17271238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130</a:t>
            </a:fld>
            <a:endParaRPr lang="tr-TR"/>
          </a:p>
        </p:txBody>
      </p:sp>
    </p:spTree>
    <p:extLst>
      <p:ext uri="{BB962C8B-B14F-4D97-AF65-F5344CB8AC3E}">
        <p14:creationId xmlns:p14="http://schemas.microsoft.com/office/powerpoint/2010/main" val="406760660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131</a:t>
            </a:fld>
            <a:endParaRPr lang="tr-TR"/>
          </a:p>
        </p:txBody>
      </p:sp>
    </p:spTree>
    <p:extLst>
      <p:ext uri="{BB962C8B-B14F-4D97-AF65-F5344CB8AC3E}">
        <p14:creationId xmlns:p14="http://schemas.microsoft.com/office/powerpoint/2010/main" val="32894273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132</a:t>
            </a:fld>
            <a:endParaRPr lang="tr-TR"/>
          </a:p>
        </p:txBody>
      </p:sp>
    </p:spTree>
    <p:extLst>
      <p:ext uri="{BB962C8B-B14F-4D97-AF65-F5344CB8AC3E}">
        <p14:creationId xmlns:p14="http://schemas.microsoft.com/office/powerpoint/2010/main" val="358041624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133</a:t>
            </a:fld>
            <a:endParaRPr lang="tr-TR"/>
          </a:p>
        </p:txBody>
      </p:sp>
    </p:spTree>
    <p:extLst>
      <p:ext uri="{BB962C8B-B14F-4D97-AF65-F5344CB8AC3E}">
        <p14:creationId xmlns:p14="http://schemas.microsoft.com/office/powerpoint/2010/main" val="152891583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134</a:t>
            </a:fld>
            <a:endParaRPr lang="tr-TR"/>
          </a:p>
        </p:txBody>
      </p:sp>
    </p:spTree>
    <p:extLst>
      <p:ext uri="{BB962C8B-B14F-4D97-AF65-F5344CB8AC3E}">
        <p14:creationId xmlns:p14="http://schemas.microsoft.com/office/powerpoint/2010/main" val="304942756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135</a:t>
            </a:fld>
            <a:endParaRPr lang="tr-TR"/>
          </a:p>
        </p:txBody>
      </p:sp>
    </p:spTree>
    <p:extLst>
      <p:ext uri="{BB962C8B-B14F-4D97-AF65-F5344CB8AC3E}">
        <p14:creationId xmlns:p14="http://schemas.microsoft.com/office/powerpoint/2010/main" val="279863681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136</a:t>
            </a:fld>
            <a:endParaRPr lang="tr-TR"/>
          </a:p>
        </p:txBody>
      </p:sp>
    </p:spTree>
    <p:extLst>
      <p:ext uri="{BB962C8B-B14F-4D97-AF65-F5344CB8AC3E}">
        <p14:creationId xmlns:p14="http://schemas.microsoft.com/office/powerpoint/2010/main" val="167655207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137</a:t>
            </a:fld>
            <a:endParaRPr lang="tr-TR"/>
          </a:p>
        </p:txBody>
      </p:sp>
    </p:spTree>
    <p:extLst>
      <p:ext uri="{BB962C8B-B14F-4D97-AF65-F5344CB8AC3E}">
        <p14:creationId xmlns:p14="http://schemas.microsoft.com/office/powerpoint/2010/main" val="178211431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138</a:t>
            </a:fld>
            <a:endParaRPr lang="tr-TR"/>
          </a:p>
        </p:txBody>
      </p:sp>
    </p:spTree>
    <p:extLst>
      <p:ext uri="{BB962C8B-B14F-4D97-AF65-F5344CB8AC3E}">
        <p14:creationId xmlns:p14="http://schemas.microsoft.com/office/powerpoint/2010/main" val="60106008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139</a:t>
            </a:fld>
            <a:endParaRPr lang="tr-TR"/>
          </a:p>
        </p:txBody>
      </p:sp>
    </p:spTree>
    <p:extLst>
      <p:ext uri="{BB962C8B-B14F-4D97-AF65-F5344CB8AC3E}">
        <p14:creationId xmlns:p14="http://schemas.microsoft.com/office/powerpoint/2010/main" val="207819078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0CCAFBA-7244-49C4-8C68-CA3470AF0809}" type="slidenum">
              <a:rPr lang="tr-TR" smtClean="0"/>
              <a:pPr/>
              <a:t>140</a:t>
            </a:fld>
            <a:endParaRPr lang="tr-TR"/>
          </a:p>
        </p:txBody>
      </p:sp>
    </p:spTree>
    <p:extLst>
      <p:ext uri="{BB962C8B-B14F-4D97-AF65-F5344CB8AC3E}">
        <p14:creationId xmlns:p14="http://schemas.microsoft.com/office/powerpoint/2010/main" val="118359632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141</a:t>
            </a:fld>
            <a:endParaRPr lang="tr-TR"/>
          </a:p>
        </p:txBody>
      </p:sp>
    </p:spTree>
    <p:extLst>
      <p:ext uri="{BB962C8B-B14F-4D97-AF65-F5344CB8AC3E}">
        <p14:creationId xmlns:p14="http://schemas.microsoft.com/office/powerpoint/2010/main" val="165669633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142</a:t>
            </a:fld>
            <a:endParaRPr lang="tr-TR"/>
          </a:p>
        </p:txBody>
      </p:sp>
    </p:spTree>
    <p:extLst>
      <p:ext uri="{BB962C8B-B14F-4D97-AF65-F5344CB8AC3E}">
        <p14:creationId xmlns:p14="http://schemas.microsoft.com/office/powerpoint/2010/main" val="64760449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143</a:t>
            </a:fld>
            <a:endParaRPr lang="tr-TR"/>
          </a:p>
        </p:txBody>
      </p:sp>
    </p:spTree>
    <p:extLst>
      <p:ext uri="{BB962C8B-B14F-4D97-AF65-F5344CB8AC3E}">
        <p14:creationId xmlns:p14="http://schemas.microsoft.com/office/powerpoint/2010/main" val="164195396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144</a:t>
            </a:fld>
            <a:endParaRPr lang="tr-TR"/>
          </a:p>
        </p:txBody>
      </p:sp>
    </p:spTree>
    <p:extLst>
      <p:ext uri="{BB962C8B-B14F-4D97-AF65-F5344CB8AC3E}">
        <p14:creationId xmlns:p14="http://schemas.microsoft.com/office/powerpoint/2010/main" val="27646486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145</a:t>
            </a:fld>
            <a:endParaRPr lang="tr-TR"/>
          </a:p>
        </p:txBody>
      </p:sp>
    </p:spTree>
    <p:extLst>
      <p:ext uri="{BB962C8B-B14F-4D97-AF65-F5344CB8AC3E}">
        <p14:creationId xmlns:p14="http://schemas.microsoft.com/office/powerpoint/2010/main" val="216671500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146</a:t>
            </a:fld>
            <a:endParaRPr lang="tr-TR"/>
          </a:p>
        </p:txBody>
      </p:sp>
    </p:spTree>
    <p:extLst>
      <p:ext uri="{BB962C8B-B14F-4D97-AF65-F5344CB8AC3E}">
        <p14:creationId xmlns:p14="http://schemas.microsoft.com/office/powerpoint/2010/main" val="285700519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147</a:t>
            </a:fld>
            <a:endParaRPr lang="tr-TR"/>
          </a:p>
        </p:txBody>
      </p:sp>
    </p:spTree>
    <p:extLst>
      <p:ext uri="{BB962C8B-B14F-4D97-AF65-F5344CB8AC3E}">
        <p14:creationId xmlns:p14="http://schemas.microsoft.com/office/powerpoint/2010/main" val="249736790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148</a:t>
            </a:fld>
            <a:endParaRPr lang="tr-TR"/>
          </a:p>
        </p:txBody>
      </p:sp>
    </p:spTree>
    <p:extLst>
      <p:ext uri="{BB962C8B-B14F-4D97-AF65-F5344CB8AC3E}">
        <p14:creationId xmlns:p14="http://schemas.microsoft.com/office/powerpoint/2010/main" val="343743002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149</a:t>
            </a:fld>
            <a:endParaRPr lang="tr-TR"/>
          </a:p>
        </p:txBody>
      </p:sp>
    </p:spTree>
    <p:extLst>
      <p:ext uri="{BB962C8B-B14F-4D97-AF65-F5344CB8AC3E}">
        <p14:creationId xmlns:p14="http://schemas.microsoft.com/office/powerpoint/2010/main" val="167055901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150</a:t>
            </a:fld>
            <a:endParaRPr lang="tr-TR"/>
          </a:p>
        </p:txBody>
      </p:sp>
    </p:spTree>
    <p:extLst>
      <p:ext uri="{BB962C8B-B14F-4D97-AF65-F5344CB8AC3E}">
        <p14:creationId xmlns:p14="http://schemas.microsoft.com/office/powerpoint/2010/main" val="25198353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151</a:t>
            </a:fld>
            <a:endParaRPr lang="tr-TR"/>
          </a:p>
        </p:txBody>
      </p:sp>
    </p:spTree>
    <p:extLst>
      <p:ext uri="{BB962C8B-B14F-4D97-AF65-F5344CB8AC3E}">
        <p14:creationId xmlns:p14="http://schemas.microsoft.com/office/powerpoint/2010/main" val="273478096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152</a:t>
            </a:fld>
            <a:endParaRPr lang="tr-TR"/>
          </a:p>
        </p:txBody>
      </p:sp>
    </p:spTree>
    <p:extLst>
      <p:ext uri="{BB962C8B-B14F-4D97-AF65-F5344CB8AC3E}">
        <p14:creationId xmlns:p14="http://schemas.microsoft.com/office/powerpoint/2010/main" val="39779650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153</a:t>
            </a:fld>
            <a:endParaRPr lang="tr-TR"/>
          </a:p>
        </p:txBody>
      </p:sp>
    </p:spTree>
    <p:extLst>
      <p:ext uri="{BB962C8B-B14F-4D97-AF65-F5344CB8AC3E}">
        <p14:creationId xmlns:p14="http://schemas.microsoft.com/office/powerpoint/2010/main" val="200889671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154</a:t>
            </a:fld>
            <a:endParaRPr lang="tr-TR"/>
          </a:p>
        </p:txBody>
      </p:sp>
    </p:spTree>
    <p:extLst>
      <p:ext uri="{BB962C8B-B14F-4D97-AF65-F5344CB8AC3E}">
        <p14:creationId xmlns:p14="http://schemas.microsoft.com/office/powerpoint/2010/main" val="3705853932"/>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155</a:t>
            </a:fld>
            <a:endParaRPr lang="tr-TR"/>
          </a:p>
        </p:txBody>
      </p:sp>
    </p:spTree>
    <p:extLst>
      <p:ext uri="{BB962C8B-B14F-4D97-AF65-F5344CB8AC3E}">
        <p14:creationId xmlns:p14="http://schemas.microsoft.com/office/powerpoint/2010/main" val="177700784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156</a:t>
            </a:fld>
            <a:endParaRPr lang="tr-TR"/>
          </a:p>
        </p:txBody>
      </p:sp>
    </p:spTree>
    <p:extLst>
      <p:ext uri="{BB962C8B-B14F-4D97-AF65-F5344CB8AC3E}">
        <p14:creationId xmlns:p14="http://schemas.microsoft.com/office/powerpoint/2010/main" val="1951606152"/>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157</a:t>
            </a:fld>
            <a:endParaRPr lang="tr-TR"/>
          </a:p>
        </p:txBody>
      </p:sp>
    </p:spTree>
    <p:extLst>
      <p:ext uri="{BB962C8B-B14F-4D97-AF65-F5344CB8AC3E}">
        <p14:creationId xmlns:p14="http://schemas.microsoft.com/office/powerpoint/2010/main" val="3516488775"/>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158</a:t>
            </a:fld>
            <a:endParaRPr lang="tr-TR"/>
          </a:p>
        </p:txBody>
      </p:sp>
    </p:spTree>
    <p:extLst>
      <p:ext uri="{BB962C8B-B14F-4D97-AF65-F5344CB8AC3E}">
        <p14:creationId xmlns:p14="http://schemas.microsoft.com/office/powerpoint/2010/main" val="58697775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159</a:t>
            </a:fld>
            <a:endParaRPr lang="tr-TR"/>
          </a:p>
        </p:txBody>
      </p:sp>
    </p:spTree>
    <p:extLst>
      <p:ext uri="{BB962C8B-B14F-4D97-AF65-F5344CB8AC3E}">
        <p14:creationId xmlns:p14="http://schemas.microsoft.com/office/powerpoint/2010/main" val="120857682"/>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160</a:t>
            </a:fld>
            <a:endParaRPr lang="tr-TR"/>
          </a:p>
        </p:txBody>
      </p:sp>
    </p:spTree>
    <p:extLst>
      <p:ext uri="{BB962C8B-B14F-4D97-AF65-F5344CB8AC3E}">
        <p14:creationId xmlns:p14="http://schemas.microsoft.com/office/powerpoint/2010/main" val="967898889"/>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161</a:t>
            </a:fld>
            <a:endParaRPr lang="tr-TR"/>
          </a:p>
        </p:txBody>
      </p:sp>
    </p:spTree>
    <p:extLst>
      <p:ext uri="{BB962C8B-B14F-4D97-AF65-F5344CB8AC3E}">
        <p14:creationId xmlns:p14="http://schemas.microsoft.com/office/powerpoint/2010/main" val="160413059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162</a:t>
            </a:fld>
            <a:endParaRPr lang="tr-TR"/>
          </a:p>
        </p:txBody>
      </p:sp>
    </p:spTree>
    <p:extLst>
      <p:ext uri="{BB962C8B-B14F-4D97-AF65-F5344CB8AC3E}">
        <p14:creationId xmlns:p14="http://schemas.microsoft.com/office/powerpoint/2010/main" val="3963392427"/>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163</a:t>
            </a:fld>
            <a:endParaRPr lang="tr-TR"/>
          </a:p>
        </p:txBody>
      </p:sp>
    </p:spTree>
    <p:extLst>
      <p:ext uri="{BB962C8B-B14F-4D97-AF65-F5344CB8AC3E}">
        <p14:creationId xmlns:p14="http://schemas.microsoft.com/office/powerpoint/2010/main" val="1026072672"/>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164</a:t>
            </a:fld>
            <a:endParaRPr lang="tr-TR"/>
          </a:p>
        </p:txBody>
      </p:sp>
    </p:spTree>
    <p:extLst>
      <p:ext uri="{BB962C8B-B14F-4D97-AF65-F5344CB8AC3E}">
        <p14:creationId xmlns:p14="http://schemas.microsoft.com/office/powerpoint/2010/main" val="1738154892"/>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165</a:t>
            </a:fld>
            <a:endParaRPr lang="tr-TR"/>
          </a:p>
        </p:txBody>
      </p:sp>
    </p:spTree>
    <p:extLst>
      <p:ext uri="{BB962C8B-B14F-4D97-AF65-F5344CB8AC3E}">
        <p14:creationId xmlns:p14="http://schemas.microsoft.com/office/powerpoint/2010/main" val="2513799735"/>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166</a:t>
            </a:fld>
            <a:endParaRPr lang="tr-TR"/>
          </a:p>
        </p:txBody>
      </p:sp>
    </p:spTree>
    <p:extLst>
      <p:ext uri="{BB962C8B-B14F-4D97-AF65-F5344CB8AC3E}">
        <p14:creationId xmlns:p14="http://schemas.microsoft.com/office/powerpoint/2010/main" val="404756688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167</a:t>
            </a:fld>
            <a:endParaRPr lang="tr-TR"/>
          </a:p>
        </p:txBody>
      </p:sp>
    </p:spTree>
    <p:extLst>
      <p:ext uri="{BB962C8B-B14F-4D97-AF65-F5344CB8AC3E}">
        <p14:creationId xmlns:p14="http://schemas.microsoft.com/office/powerpoint/2010/main" val="3724402480"/>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168</a:t>
            </a:fld>
            <a:endParaRPr lang="tr-TR"/>
          </a:p>
        </p:txBody>
      </p:sp>
    </p:spTree>
    <p:extLst>
      <p:ext uri="{BB962C8B-B14F-4D97-AF65-F5344CB8AC3E}">
        <p14:creationId xmlns:p14="http://schemas.microsoft.com/office/powerpoint/2010/main" val="3484640397"/>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169</a:t>
            </a:fld>
            <a:endParaRPr lang="tr-TR"/>
          </a:p>
        </p:txBody>
      </p:sp>
    </p:spTree>
    <p:extLst>
      <p:ext uri="{BB962C8B-B14F-4D97-AF65-F5344CB8AC3E}">
        <p14:creationId xmlns:p14="http://schemas.microsoft.com/office/powerpoint/2010/main" val="30823246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170</a:t>
            </a:fld>
            <a:endParaRPr lang="tr-TR"/>
          </a:p>
        </p:txBody>
      </p:sp>
    </p:spTree>
    <p:extLst>
      <p:ext uri="{BB962C8B-B14F-4D97-AF65-F5344CB8AC3E}">
        <p14:creationId xmlns:p14="http://schemas.microsoft.com/office/powerpoint/2010/main" val="749607843"/>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171</a:t>
            </a:fld>
            <a:endParaRPr lang="tr-TR"/>
          </a:p>
        </p:txBody>
      </p:sp>
    </p:spTree>
    <p:extLst>
      <p:ext uri="{BB962C8B-B14F-4D97-AF65-F5344CB8AC3E}">
        <p14:creationId xmlns:p14="http://schemas.microsoft.com/office/powerpoint/2010/main" val="373206066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172</a:t>
            </a:fld>
            <a:endParaRPr lang="tr-TR"/>
          </a:p>
        </p:txBody>
      </p:sp>
    </p:spTree>
    <p:extLst>
      <p:ext uri="{BB962C8B-B14F-4D97-AF65-F5344CB8AC3E}">
        <p14:creationId xmlns:p14="http://schemas.microsoft.com/office/powerpoint/2010/main" val="1361371247"/>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60CCAFBA-7244-49C4-8C68-CA3470AF0809}" type="slidenum">
              <a:rPr lang="tr-TR" smtClean="0"/>
              <a:pPr/>
              <a:t>173</a:t>
            </a:fld>
            <a:endParaRPr lang="tr-TR"/>
          </a:p>
        </p:txBody>
      </p:sp>
    </p:spTree>
    <p:extLst>
      <p:ext uri="{BB962C8B-B14F-4D97-AF65-F5344CB8AC3E}">
        <p14:creationId xmlns:p14="http://schemas.microsoft.com/office/powerpoint/2010/main" val="3253922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6080C752-4ED7-47BC-8A59-DB293C187861}" type="datetimeFigureOut">
              <a:rPr lang="tr-TR" smtClean="0"/>
              <a:pPr/>
              <a:t>24.04.2018</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76A6209F-170C-435E-AA1F-7A7A474E2FA0}"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6080C752-4ED7-47BC-8A59-DB293C187861}" type="datetimeFigureOut">
              <a:rPr lang="tr-TR" smtClean="0"/>
              <a:pPr/>
              <a:t>24.04.2018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6A6209F-170C-435E-AA1F-7A7A474E2FA0}"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6080C752-4ED7-47BC-8A59-DB293C187861}" type="datetimeFigureOut">
              <a:rPr lang="tr-TR" smtClean="0"/>
              <a:pPr/>
              <a:t>24.04.2018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6A6209F-170C-435E-AA1F-7A7A474E2FA0}"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6080C752-4ED7-47BC-8A59-DB293C187861}" type="datetimeFigureOut">
              <a:rPr lang="tr-TR" smtClean="0"/>
              <a:pPr/>
              <a:t>24.04.2018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76A6209F-170C-435E-AA1F-7A7A474E2FA0}"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6080C752-4ED7-47BC-8A59-DB293C187861}" type="datetimeFigureOut">
              <a:rPr lang="tr-TR" smtClean="0"/>
              <a:pPr/>
              <a:t>24.04.2018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76A6209F-170C-435E-AA1F-7A7A474E2FA0}"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6080C752-4ED7-47BC-8A59-DB293C187861}" type="datetimeFigureOut">
              <a:rPr lang="tr-TR" smtClean="0"/>
              <a:pPr/>
              <a:t>24.04.2018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76A6209F-170C-435E-AA1F-7A7A474E2FA0}"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080C752-4ED7-47BC-8A59-DB293C187861}" type="datetimeFigureOut">
              <a:rPr lang="tr-TR" smtClean="0"/>
              <a:pPr/>
              <a:t>24.04.2018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76A6209F-170C-435E-AA1F-7A7A474E2FA0}"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6080C752-4ED7-47BC-8A59-DB293C187861}" type="datetimeFigureOut">
              <a:rPr lang="tr-TR" smtClean="0"/>
              <a:pPr/>
              <a:t>24.04.2018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76A6209F-170C-435E-AA1F-7A7A474E2FA0}"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6080C752-4ED7-47BC-8A59-DB293C187861}" type="datetimeFigureOut">
              <a:rPr lang="tr-TR" smtClean="0"/>
              <a:pPr/>
              <a:t>24.04.2018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76A6209F-170C-435E-AA1F-7A7A474E2FA0}"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6080C752-4ED7-47BC-8A59-DB293C187861}" type="datetimeFigureOut">
              <a:rPr lang="tr-TR" smtClean="0"/>
              <a:pPr/>
              <a:t>24.04.2018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6A6209F-170C-435E-AA1F-7A7A474E2FA0}"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6080C752-4ED7-47BC-8A59-DB293C187861}" type="datetimeFigureOut">
              <a:rPr lang="tr-TR" smtClean="0"/>
              <a:pPr/>
              <a:t>24.04.2018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6A6209F-170C-435E-AA1F-7A7A474E2FA0}"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080C752-4ED7-47BC-8A59-DB293C187861}" type="datetimeFigureOut">
              <a:rPr lang="tr-TR" smtClean="0"/>
              <a:pPr/>
              <a:t>24.04.2018</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6A6209F-170C-435E-AA1F-7A7A474E2FA0}"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mining-technology.co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tr.wikipedia.org/wiki/T%C3%BCrkiye"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tr.wikipedia.org/wiki/Toksik"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33.gif"/></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8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8.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hyperlink" Target="http://www.uludagsozluk.com/k/kerojen/" TargetMode="External"/><Relationship Id="rId2" Type="http://schemas.openxmlformats.org/officeDocument/2006/relationships/notesSlide" Target="../notesSlides/notesSlide140.xml"/><Relationship Id="rId1" Type="http://schemas.openxmlformats.org/officeDocument/2006/relationships/slideLayout" Target="../slideLayouts/slideLayout2.xml"/><Relationship Id="rId4" Type="http://schemas.openxmlformats.org/officeDocument/2006/relationships/hyperlink" Target="http://www.uludagsozluk.com/k/sedimanter-kaya&#231;/" TargetMode="Externa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8" Type="http://schemas.openxmlformats.org/officeDocument/2006/relationships/hyperlink" Target="http://tr.wikipedia.org/wiki/Gazya%C4%9F%C4%B1" TargetMode="External"/><Relationship Id="rId13" Type="http://schemas.openxmlformats.org/officeDocument/2006/relationships/image" Target="../media/image49.jpeg"/><Relationship Id="rId3" Type="http://schemas.openxmlformats.org/officeDocument/2006/relationships/hyperlink" Target="http://tr.wikipedia.org/wiki/Hidrokarbonlar" TargetMode="External"/><Relationship Id="rId7" Type="http://schemas.openxmlformats.org/officeDocument/2006/relationships/hyperlink" Target="http://tr.wikipedia.org/wiki/Benzin" TargetMode="External"/><Relationship Id="rId12" Type="http://schemas.openxmlformats.org/officeDocument/2006/relationships/hyperlink" Target="http://tr.wikipedia.org/wiki/Fuel_oil" TargetMode="External"/><Relationship Id="rId2" Type="http://schemas.openxmlformats.org/officeDocument/2006/relationships/notesSlide" Target="../notesSlides/notesSlide145.xml"/><Relationship Id="rId1" Type="http://schemas.openxmlformats.org/officeDocument/2006/relationships/slideLayout" Target="../slideLayouts/slideLayout2.xml"/><Relationship Id="rId6" Type="http://schemas.openxmlformats.org/officeDocument/2006/relationships/hyperlink" Target="http://tr.wikipedia.org/w/index.php?title=Ta%C5%9F&amp;action=edit&amp;redlink=1" TargetMode="External"/><Relationship Id="rId11" Type="http://schemas.openxmlformats.org/officeDocument/2006/relationships/hyperlink" Target="http://tr.wikipedia.org/wiki/Motor_ya%C4%9F%C4%B1" TargetMode="External"/><Relationship Id="rId5" Type="http://schemas.openxmlformats.org/officeDocument/2006/relationships/hyperlink" Target="http://tr.wikipedia.org/wiki/Latince" TargetMode="External"/><Relationship Id="rId10" Type="http://schemas.openxmlformats.org/officeDocument/2006/relationships/hyperlink" Target="http://tr.wikipedia.org/wiki/Motorin" TargetMode="External"/><Relationship Id="rId4" Type="http://schemas.openxmlformats.org/officeDocument/2006/relationships/hyperlink" Target="http://tr.wikipedia.org/wiki/Kimya" TargetMode="External"/><Relationship Id="rId9" Type="http://schemas.openxmlformats.org/officeDocument/2006/relationships/hyperlink" Target="http://tr.wikipedia.org/wiki/Dizel" TargetMode="Externa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8" Type="http://schemas.openxmlformats.org/officeDocument/2006/relationships/hyperlink" Target="http://tr.wikipedia.org/wiki/Rusya" TargetMode="External"/><Relationship Id="rId13" Type="http://schemas.openxmlformats.org/officeDocument/2006/relationships/hyperlink" Target="http://tr.wikipedia.org/wiki/Karbon" TargetMode="External"/><Relationship Id="rId18" Type="http://schemas.openxmlformats.org/officeDocument/2006/relationships/hyperlink" Target="http://tr.wikipedia.org/wiki/Kaliforniya" TargetMode="External"/><Relationship Id="rId3" Type="http://schemas.openxmlformats.org/officeDocument/2006/relationships/hyperlink" Target="http://tr.wikipedia.org/wiki/Akaryak%C4%B1t" TargetMode="External"/><Relationship Id="rId21" Type="http://schemas.openxmlformats.org/officeDocument/2006/relationships/hyperlink" Target="http://tr.wikipedia.org/wiki/Parafin" TargetMode="External"/><Relationship Id="rId7" Type="http://schemas.openxmlformats.org/officeDocument/2006/relationships/hyperlink" Target="http://tr.wikipedia.org/wiki/Bile%C5%9Fik" TargetMode="External"/><Relationship Id="rId12" Type="http://schemas.openxmlformats.org/officeDocument/2006/relationships/hyperlink" Target="http://tr.wikipedia.org/wiki/Element" TargetMode="External"/><Relationship Id="rId17" Type="http://schemas.openxmlformats.org/officeDocument/2006/relationships/hyperlink" Target="http://tr.wikipedia.org/wiki/Teksas" TargetMode="External"/><Relationship Id="rId2" Type="http://schemas.openxmlformats.org/officeDocument/2006/relationships/notesSlide" Target="../notesSlides/notesSlide151.xml"/><Relationship Id="rId16" Type="http://schemas.openxmlformats.org/officeDocument/2006/relationships/hyperlink" Target="http://tr.wikipedia.org/wiki/K%C3%BCk%C3%BCrt" TargetMode="External"/><Relationship Id="rId20" Type="http://schemas.openxmlformats.org/officeDocument/2006/relationships/hyperlink" Target="http://tr.wikipedia.org/wiki/Kimyevi" TargetMode="External"/><Relationship Id="rId1" Type="http://schemas.openxmlformats.org/officeDocument/2006/relationships/slideLayout" Target="../slideLayouts/slideLayout2.xml"/><Relationship Id="rId6" Type="http://schemas.openxmlformats.org/officeDocument/2006/relationships/hyperlink" Target="http://tr.wikipedia.org/wiki/Hidrokarbon" TargetMode="External"/><Relationship Id="rId11" Type="http://schemas.openxmlformats.org/officeDocument/2006/relationships/hyperlink" Target="http://tr.wikipedia.org/wiki/Kar%C4%B1%C5%9F%C4%B1m" TargetMode="External"/><Relationship Id="rId5" Type="http://schemas.openxmlformats.org/officeDocument/2006/relationships/hyperlink" Target="http://tr.wikipedia.org/wiki/Pensilvanya" TargetMode="External"/><Relationship Id="rId15" Type="http://schemas.openxmlformats.org/officeDocument/2006/relationships/hyperlink" Target="http://tr.wikipedia.org/wiki/Oksijen" TargetMode="External"/><Relationship Id="rId10" Type="http://schemas.openxmlformats.org/officeDocument/2006/relationships/hyperlink" Target="http://tr.wikipedia.org/wiki/Romanya" TargetMode="External"/><Relationship Id="rId19" Type="http://schemas.openxmlformats.org/officeDocument/2006/relationships/hyperlink" Target="http://tr.wikipedia.org/wiki/Hidrokarbonlar" TargetMode="External"/><Relationship Id="rId4" Type="http://schemas.openxmlformats.org/officeDocument/2006/relationships/hyperlink" Target="http://tr.wikipedia.org/wiki/Amerika" TargetMode="External"/><Relationship Id="rId9" Type="http://schemas.openxmlformats.org/officeDocument/2006/relationships/hyperlink" Target="http://tr.wikipedia.org/w/index.php?title=Naften&amp;action=edit&amp;redlink=1" TargetMode="External"/><Relationship Id="rId14" Type="http://schemas.openxmlformats.org/officeDocument/2006/relationships/hyperlink" Target="http://tr.wikipedia.org/wiki/Hidrojen" TargetMode="External"/><Relationship Id="rId22" Type="http://schemas.openxmlformats.org/officeDocument/2006/relationships/hyperlink" Target="http://tr.wikipedia.org/wiki/Asfalt" TargetMode="External"/></Relationships>
</file>

<file path=ppt/slides/_rels/slide152.xml.rels><?xml version="1.0" encoding="UTF-8" standalone="yes"?>
<Relationships xmlns="http://schemas.openxmlformats.org/package/2006/relationships"><Relationship Id="rId3" Type="http://schemas.openxmlformats.org/officeDocument/2006/relationships/hyperlink" Target="http://tr.wikipedia.org/wiki/Anaeorabik" TargetMode="External"/><Relationship Id="rId7" Type="http://schemas.openxmlformats.org/officeDocument/2006/relationships/hyperlink" Target="http://tr.wikipedia.org/wiki/Kerosen" TargetMode="External"/><Relationship Id="rId2" Type="http://schemas.openxmlformats.org/officeDocument/2006/relationships/notesSlide" Target="../notesSlides/notesSlide152.xml"/><Relationship Id="rId1" Type="http://schemas.openxmlformats.org/officeDocument/2006/relationships/slideLayout" Target="../slideLayouts/slideLayout2.xml"/><Relationship Id="rId6" Type="http://schemas.openxmlformats.org/officeDocument/2006/relationships/hyperlink" Target="http://tr.wikipedia.org/wiki/Benzin" TargetMode="External"/><Relationship Id="rId5" Type="http://schemas.openxmlformats.org/officeDocument/2006/relationships/hyperlink" Target="http://tr.wikipedia.org/wiki/Dam%C4%B1tma" TargetMode="External"/><Relationship Id="rId4" Type="http://schemas.openxmlformats.org/officeDocument/2006/relationships/hyperlink" Target="http://tr.wikipedia.org/wiki/Hidrokarbon" TargetMode="External"/></Relationships>
</file>

<file path=ppt/slides/_rels/slide1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hyperlink" Target="http://www.blokbims.com.tr/fbtarpomza.html" TargetMode="External"/><Relationship Id="rId2" Type="http://schemas.openxmlformats.org/officeDocument/2006/relationships/notesSlide" Target="../notesSlides/notesSlide173.xml"/><Relationship Id="rId1" Type="http://schemas.openxmlformats.org/officeDocument/2006/relationships/slideLayout" Target="../slideLayouts/slideLayout2.xml"/><Relationship Id="rId5" Type="http://schemas.openxmlformats.org/officeDocument/2006/relationships/hyperlink" Target="http://jeofizik.comu.edu.tr/" TargetMode="External"/><Relationship Id="rId4" Type="http://schemas.openxmlformats.org/officeDocument/2006/relationships/hyperlink" Target="http://www.cevreorman.gov.tr/index.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33400" y="500042"/>
            <a:ext cx="7851648" cy="1785950"/>
          </a:xfrm>
          <a:noFill/>
        </p:spPr>
        <p:style>
          <a:lnRef idx="1">
            <a:schemeClr val="accent5"/>
          </a:lnRef>
          <a:fillRef idx="2">
            <a:schemeClr val="accent5"/>
          </a:fillRef>
          <a:effectRef idx="1">
            <a:schemeClr val="accent5"/>
          </a:effectRef>
          <a:fontRef idx="minor">
            <a:schemeClr val="dk1"/>
          </a:fontRef>
        </p:style>
        <p:txBody>
          <a:bodyPr>
            <a:normAutofit fontScale="90000"/>
          </a:bodyPr>
          <a:lstStyle/>
          <a:p>
            <a:r>
              <a:rPr lang="tr-TR" dirty="0" smtClean="0">
                <a:latin typeface="Algerian" pitchFamily="82" charset="0"/>
              </a:rPr>
              <a:t>ÇEVRE MÜHENDİSLİĞİNDE</a:t>
            </a:r>
            <a:br>
              <a:rPr lang="tr-TR" dirty="0" smtClean="0">
                <a:latin typeface="Algerian" pitchFamily="82" charset="0"/>
              </a:rPr>
            </a:br>
            <a:r>
              <a:rPr lang="tr-TR" dirty="0" smtClean="0">
                <a:latin typeface="Algerian" pitchFamily="82" charset="0"/>
              </a:rPr>
              <a:t>DOĞAL HAMMADDELER</a:t>
            </a:r>
            <a:endParaRPr lang="tr-TR" dirty="0">
              <a:latin typeface="Algerian" pitchFamily="82" charset="0"/>
            </a:endParaRPr>
          </a:p>
        </p:txBody>
      </p:sp>
      <p:sp>
        <p:nvSpPr>
          <p:cNvPr id="4" name="Alt Başlık 3"/>
          <p:cNvSpPr>
            <a:spLocks noGrp="1"/>
          </p:cNvSpPr>
          <p:nvPr>
            <p:ph type="subTitle" idx="1"/>
          </p:nvPr>
        </p:nvSpPr>
        <p:spPr/>
        <p:txBody>
          <a:bodyPr/>
          <a:lstStyle/>
          <a:p>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928694"/>
          </a:xfrm>
        </p:spPr>
        <p:txBody>
          <a:bodyPr>
            <a:normAutofit/>
          </a:bodyPr>
          <a:lstStyle/>
          <a:p>
            <a:r>
              <a:rPr lang="tr-TR" dirty="0" smtClean="0"/>
              <a:t>Giriş</a:t>
            </a:r>
            <a:endParaRPr lang="tr-TR" dirty="0"/>
          </a:p>
        </p:txBody>
      </p:sp>
      <p:sp>
        <p:nvSpPr>
          <p:cNvPr id="3" name="2 İçerik Yer Tutucusu"/>
          <p:cNvSpPr>
            <a:spLocks noGrp="1"/>
          </p:cNvSpPr>
          <p:nvPr>
            <p:ph idx="1"/>
          </p:nvPr>
        </p:nvSpPr>
        <p:spPr>
          <a:xfrm>
            <a:off x="142844" y="1285860"/>
            <a:ext cx="8858312" cy="5429288"/>
          </a:xfrm>
        </p:spPr>
        <p:txBody>
          <a:bodyPr>
            <a:normAutofit fontScale="77500" lnSpcReduction="20000"/>
          </a:bodyPr>
          <a:lstStyle/>
          <a:p>
            <a:r>
              <a:rPr lang="tr-TR" sz="3800" dirty="0" smtClean="0">
                <a:solidFill>
                  <a:srgbClr val="FFC000"/>
                </a:solidFill>
              </a:rPr>
              <a:t>Tanıtıcı kavramlar</a:t>
            </a:r>
          </a:p>
          <a:p>
            <a:r>
              <a:rPr lang="tr-TR" sz="3800" dirty="0" smtClean="0">
                <a:solidFill>
                  <a:srgbClr val="FFC000"/>
                </a:solidFill>
              </a:rPr>
              <a:t>Hammadde kavramı</a:t>
            </a:r>
          </a:p>
          <a:p>
            <a:r>
              <a:rPr lang="tr-TR" sz="3800" dirty="0" smtClean="0">
                <a:solidFill>
                  <a:srgbClr val="FFC000"/>
                </a:solidFill>
              </a:rPr>
              <a:t>Hammaddelerin önemi</a:t>
            </a:r>
          </a:p>
          <a:p>
            <a:pPr algn="just">
              <a:buNone/>
            </a:pPr>
            <a:r>
              <a:rPr lang="tr-TR" sz="3300" dirty="0" smtClean="0">
                <a:solidFill>
                  <a:srgbClr val="FF0000"/>
                </a:solidFill>
              </a:rPr>
              <a:t>Hammadde: </a:t>
            </a:r>
            <a:r>
              <a:rPr lang="tr-TR" sz="3300" dirty="0" smtClean="0">
                <a:solidFill>
                  <a:schemeClr val="bg1"/>
                </a:solidFill>
              </a:rPr>
              <a:t>Endüstride bir ürün ya da yapının elde edilmesinde kullanılan gerekli bileşenlerin işlenip elde edilmesinden önceki durumudur. Bu terim çoğu zaman doğadan elde edilen ve henüz işlenmemiş ya da çok az işlem görmüş maddeleri belirtmek için kullanılır. </a:t>
            </a:r>
            <a:r>
              <a:rPr lang="tr-TR" sz="3300" dirty="0" smtClean="0">
                <a:solidFill>
                  <a:srgbClr val="FF0000"/>
                </a:solidFill>
              </a:rPr>
              <a:t>Demir cevheri, ham petrol, kireçtaşı</a:t>
            </a:r>
            <a:r>
              <a:rPr lang="tr-TR" sz="3300" dirty="0" smtClean="0">
                <a:solidFill>
                  <a:schemeClr val="bg1"/>
                </a:solidFill>
              </a:rPr>
              <a:t> hammaddeye örnek olabilecek materyallerdir.Tüm sanayi kollarının en önemli girdisi hammaddeler olup, doğal hammaddeler  olmaksızın sanayinin gelişmesi düşünülemez. Enerji ve hammadde kaynaklarımız toplam kamu yatırımları içerisinde % 40‘</a:t>
            </a:r>
            <a:r>
              <a:rPr lang="tr-TR" sz="3300" dirty="0" err="1" smtClean="0">
                <a:solidFill>
                  <a:schemeClr val="bg1"/>
                </a:solidFill>
              </a:rPr>
              <a:t>lara</a:t>
            </a:r>
            <a:r>
              <a:rPr lang="tr-TR" sz="3300" dirty="0" smtClean="0">
                <a:solidFill>
                  <a:schemeClr val="bg1"/>
                </a:solidFill>
              </a:rPr>
              <a:t> varan oranlarda yatırımlar gerçekleştirilerek işletilmektedir.</a:t>
            </a:r>
          </a:p>
          <a:p>
            <a:endParaRPr lang="tr-TR" sz="3200" dirty="0" smtClean="0"/>
          </a:p>
          <a:p>
            <a:endParaRPr lang="tr-TR"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57166"/>
            <a:ext cx="8229600" cy="1000132"/>
          </a:xfrm>
        </p:spPr>
        <p:txBody>
          <a:bodyPr/>
          <a:lstStyle/>
          <a:p>
            <a:pPr algn="ctr"/>
            <a:r>
              <a:rPr lang="tr-TR" dirty="0" smtClean="0"/>
              <a:t>Hammadde Açısından Çevre</a:t>
            </a:r>
            <a:endParaRPr lang="tr-TR" dirty="0"/>
          </a:p>
        </p:txBody>
      </p:sp>
      <p:sp>
        <p:nvSpPr>
          <p:cNvPr id="3" name="2 İçerik Yer Tutucusu"/>
          <p:cNvSpPr>
            <a:spLocks noGrp="1"/>
          </p:cNvSpPr>
          <p:nvPr>
            <p:ph idx="1"/>
          </p:nvPr>
        </p:nvSpPr>
        <p:spPr/>
        <p:txBody>
          <a:bodyPr>
            <a:normAutofit/>
          </a:bodyPr>
          <a:lstStyle/>
          <a:p>
            <a:r>
              <a:rPr lang="tr-TR" sz="3200" dirty="0" smtClean="0"/>
              <a:t> </a:t>
            </a:r>
            <a:r>
              <a:rPr lang="tr-TR" sz="3000" dirty="0" smtClean="0">
                <a:solidFill>
                  <a:schemeClr val="bg1"/>
                </a:solidFill>
              </a:rPr>
              <a:t>Doğal kaynaklar sınırlıdır.</a:t>
            </a:r>
          </a:p>
          <a:p>
            <a:r>
              <a:rPr lang="tr-TR" sz="3000" dirty="0" smtClean="0">
                <a:solidFill>
                  <a:schemeClr val="bg1"/>
                </a:solidFill>
              </a:rPr>
              <a:t>•Tüketim hızı her gün daha da artmaktadır.</a:t>
            </a:r>
          </a:p>
          <a:p>
            <a:r>
              <a:rPr lang="fi-FI" sz="3000" dirty="0" smtClean="0">
                <a:solidFill>
                  <a:schemeClr val="bg1"/>
                </a:solidFill>
              </a:rPr>
              <a:t>•</a:t>
            </a:r>
            <a:r>
              <a:rPr lang="fi-FI" sz="3000" dirty="0" err="1" smtClean="0">
                <a:solidFill>
                  <a:schemeClr val="bg1"/>
                </a:solidFill>
              </a:rPr>
              <a:t>Kaynak</a:t>
            </a:r>
            <a:r>
              <a:rPr lang="fi-FI" sz="3000" dirty="0" smtClean="0">
                <a:solidFill>
                  <a:schemeClr val="bg1"/>
                </a:solidFill>
              </a:rPr>
              <a:t> </a:t>
            </a:r>
            <a:r>
              <a:rPr lang="fi-FI" sz="3000" dirty="0" err="1" smtClean="0">
                <a:solidFill>
                  <a:schemeClr val="bg1"/>
                </a:solidFill>
              </a:rPr>
              <a:t>yeri</a:t>
            </a:r>
            <a:r>
              <a:rPr lang="fi-FI" sz="3000" dirty="0" smtClean="0">
                <a:solidFill>
                  <a:schemeClr val="bg1"/>
                </a:solidFill>
              </a:rPr>
              <a:t> </a:t>
            </a:r>
            <a:r>
              <a:rPr lang="fi-FI" sz="3000" dirty="0" err="1" smtClean="0">
                <a:solidFill>
                  <a:schemeClr val="bg1"/>
                </a:solidFill>
              </a:rPr>
              <a:t>ara</a:t>
            </a:r>
            <a:r>
              <a:rPr lang="tr-TR" sz="3000" dirty="0" smtClean="0">
                <a:solidFill>
                  <a:schemeClr val="bg1"/>
                </a:solidFill>
              </a:rPr>
              <a:t>ş</a:t>
            </a:r>
            <a:r>
              <a:rPr lang="fi-FI" sz="3000" dirty="0" smtClean="0">
                <a:solidFill>
                  <a:schemeClr val="bg1"/>
                </a:solidFill>
              </a:rPr>
              <a:t>t</a:t>
            </a:r>
            <a:r>
              <a:rPr lang="tr-TR" sz="3000" dirty="0" smtClean="0">
                <a:solidFill>
                  <a:schemeClr val="bg1"/>
                </a:solidFill>
              </a:rPr>
              <a:t>ı</a:t>
            </a:r>
            <a:r>
              <a:rPr lang="fi-FI" sz="3000" dirty="0" err="1" smtClean="0">
                <a:solidFill>
                  <a:schemeClr val="bg1"/>
                </a:solidFill>
              </a:rPr>
              <a:t>rmas</a:t>
            </a:r>
            <a:r>
              <a:rPr lang="tr-TR" sz="3000" dirty="0" smtClean="0">
                <a:solidFill>
                  <a:schemeClr val="bg1"/>
                </a:solidFill>
              </a:rPr>
              <a:t>ı </a:t>
            </a:r>
            <a:r>
              <a:rPr lang="fi-FI" sz="3000" dirty="0" err="1" smtClean="0">
                <a:solidFill>
                  <a:schemeClr val="bg1"/>
                </a:solidFill>
              </a:rPr>
              <a:t>ve</a:t>
            </a:r>
            <a:r>
              <a:rPr lang="fi-FI" sz="3000" dirty="0" smtClean="0">
                <a:solidFill>
                  <a:schemeClr val="bg1"/>
                </a:solidFill>
              </a:rPr>
              <a:t> </a:t>
            </a:r>
            <a:r>
              <a:rPr lang="fi-FI" sz="3000" dirty="0" err="1" smtClean="0">
                <a:solidFill>
                  <a:schemeClr val="bg1"/>
                </a:solidFill>
              </a:rPr>
              <a:t>üretimi</a:t>
            </a:r>
            <a:r>
              <a:rPr lang="tr-TR" sz="3000" dirty="0" smtClean="0">
                <a:solidFill>
                  <a:schemeClr val="bg1"/>
                </a:solidFill>
              </a:rPr>
              <a:t> zorunludur.</a:t>
            </a:r>
          </a:p>
          <a:p>
            <a:r>
              <a:rPr lang="tr-TR" sz="3000" dirty="0" smtClean="0">
                <a:solidFill>
                  <a:schemeClr val="bg1"/>
                </a:solidFill>
              </a:rPr>
              <a:t>Endüstriyel hammadde araştırmalarında çevresel etkinin azaltılması için endüstriyel hammadde üretiminde çevresel </a:t>
            </a:r>
            <a:r>
              <a:rPr lang="es-ES" sz="3000" dirty="0" err="1" smtClean="0">
                <a:solidFill>
                  <a:schemeClr val="bg1"/>
                </a:solidFill>
              </a:rPr>
              <a:t>etkiyi</a:t>
            </a:r>
            <a:r>
              <a:rPr lang="es-ES" sz="3000" dirty="0" smtClean="0">
                <a:solidFill>
                  <a:schemeClr val="bg1"/>
                </a:solidFill>
              </a:rPr>
              <a:t> en aza </a:t>
            </a:r>
            <a:r>
              <a:rPr lang="es-ES" sz="3000" dirty="0" err="1" smtClean="0">
                <a:solidFill>
                  <a:schemeClr val="bg1"/>
                </a:solidFill>
              </a:rPr>
              <a:t>indirecek</a:t>
            </a:r>
            <a:r>
              <a:rPr lang="es-ES" sz="3000" dirty="0" smtClean="0">
                <a:solidFill>
                  <a:schemeClr val="bg1"/>
                </a:solidFill>
              </a:rPr>
              <a:t> </a:t>
            </a:r>
            <a:r>
              <a:rPr lang="es-ES" sz="3000" dirty="0" err="1" smtClean="0">
                <a:solidFill>
                  <a:schemeClr val="bg1"/>
                </a:solidFill>
              </a:rPr>
              <a:t>yönlendirmenin</a:t>
            </a:r>
            <a:r>
              <a:rPr lang="es-ES" sz="3000" dirty="0" smtClean="0">
                <a:solidFill>
                  <a:schemeClr val="bg1"/>
                </a:solidFill>
              </a:rPr>
              <a:t> </a:t>
            </a:r>
            <a:r>
              <a:rPr lang="es-ES" sz="3000" dirty="0" err="1" smtClean="0">
                <a:solidFill>
                  <a:schemeClr val="bg1"/>
                </a:solidFill>
              </a:rPr>
              <a:t>yap</a:t>
            </a:r>
            <a:r>
              <a:rPr lang="tr-TR" sz="3000" dirty="0" smtClean="0">
                <a:solidFill>
                  <a:schemeClr val="bg1"/>
                </a:solidFill>
              </a:rPr>
              <a:t>ı</a:t>
            </a:r>
            <a:r>
              <a:rPr lang="es-ES" sz="3000" dirty="0" err="1" smtClean="0">
                <a:solidFill>
                  <a:schemeClr val="bg1"/>
                </a:solidFill>
              </a:rPr>
              <a:t>lmas</a:t>
            </a:r>
            <a:r>
              <a:rPr lang="tr-TR" sz="3000" dirty="0" smtClean="0">
                <a:solidFill>
                  <a:schemeClr val="bg1"/>
                </a:solidFill>
              </a:rPr>
              <a:t>ı gereklidir</a:t>
            </a:r>
            <a:endParaRPr lang="tr-TR" sz="30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1143008"/>
          </a:xfrm>
        </p:spPr>
        <p:txBody>
          <a:bodyPr>
            <a:noAutofit/>
          </a:bodyPr>
          <a:lstStyle/>
          <a:p>
            <a:pPr algn="ctr"/>
            <a:r>
              <a:rPr lang="tr-TR" sz="3200" b="1" dirty="0" err="1" smtClean="0"/>
              <a:t>Bingham</a:t>
            </a:r>
            <a:r>
              <a:rPr lang="tr-TR" sz="3200" b="1" dirty="0" smtClean="0"/>
              <a:t> </a:t>
            </a:r>
            <a:r>
              <a:rPr lang="tr-TR" sz="3200" b="1" dirty="0" err="1" smtClean="0"/>
              <a:t>Canyon</a:t>
            </a:r>
            <a:r>
              <a:rPr lang="tr-TR" sz="3200" b="1" dirty="0" smtClean="0"/>
              <a:t> Mine </a:t>
            </a:r>
            <a:br>
              <a:rPr lang="tr-TR" sz="3200" b="1" dirty="0" smtClean="0"/>
            </a:br>
            <a:r>
              <a:rPr lang="tr-TR" sz="3200" b="1" dirty="0" smtClean="0"/>
              <a:t>-yeryüzündeki en büyük kazı alanı-</a:t>
            </a:r>
            <a:endParaRPr lang="tr-TR" sz="3200"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1142976" y="1500174"/>
            <a:ext cx="6879794" cy="5357826"/>
          </a:xfrm>
          <a:prstGeom prst="rect">
            <a:avLst/>
          </a:prstGeom>
          <a:noFill/>
          <a:ln w="9525">
            <a:noFill/>
            <a:miter lim="800000"/>
            <a:headEnd/>
            <a:tailEnd/>
          </a:ln>
        </p:spPr>
      </p:pic>
      <p:sp>
        <p:nvSpPr>
          <p:cNvPr id="5" name="4 Dikdörtgen"/>
          <p:cNvSpPr/>
          <p:nvPr/>
        </p:nvSpPr>
        <p:spPr>
          <a:xfrm>
            <a:off x="1142976" y="6211669"/>
            <a:ext cx="3857652" cy="646331"/>
          </a:xfrm>
          <a:prstGeom prst="rect">
            <a:avLst/>
          </a:prstGeom>
        </p:spPr>
        <p:txBody>
          <a:bodyPr wrap="square">
            <a:spAutoFit/>
          </a:bodyPr>
          <a:lstStyle/>
          <a:p>
            <a:r>
              <a:rPr lang="tr-TR" dirty="0">
                <a:hlinkClick r:id="rId4"/>
              </a:rPr>
              <a:t>http://</a:t>
            </a:r>
            <a:r>
              <a:rPr lang="tr-TR" dirty="0" smtClean="0">
                <a:hlinkClick r:id="rId4"/>
              </a:rPr>
              <a:t>www.</a:t>
            </a:r>
            <a:r>
              <a:rPr lang="tr-TR" dirty="0" err="1" smtClean="0">
                <a:hlinkClick r:id="rId4"/>
              </a:rPr>
              <a:t>mining</a:t>
            </a:r>
            <a:r>
              <a:rPr lang="tr-TR" dirty="0" smtClean="0">
                <a:hlinkClick r:id="rId4"/>
              </a:rPr>
              <a:t>-</a:t>
            </a:r>
            <a:r>
              <a:rPr lang="tr-TR" dirty="0" err="1" smtClean="0">
                <a:hlinkClick r:id="rId4"/>
              </a:rPr>
              <a:t>technology</a:t>
            </a:r>
            <a:r>
              <a:rPr lang="tr-TR" dirty="0" smtClean="0">
                <a:hlinkClick r:id="rId4"/>
              </a:rPr>
              <a:t>.com</a:t>
            </a:r>
            <a:r>
              <a:rPr lang="tr-TR" dirty="0" smtClean="0"/>
              <a:t> /</a:t>
            </a:r>
            <a:r>
              <a:rPr lang="tr-TR" dirty="0" err="1" smtClean="0">
                <a:solidFill>
                  <a:srgbClr val="FFFF00"/>
                </a:solidFill>
              </a:rPr>
              <a:t>projects</a:t>
            </a:r>
            <a:r>
              <a:rPr lang="tr-TR" dirty="0" smtClean="0">
                <a:solidFill>
                  <a:srgbClr val="FFFF00"/>
                </a:solidFill>
              </a:rPr>
              <a:t>/</a:t>
            </a:r>
            <a:r>
              <a:rPr lang="tr-TR" dirty="0" err="1" smtClean="0">
                <a:solidFill>
                  <a:srgbClr val="FFFF00"/>
                </a:solidFill>
              </a:rPr>
              <a:t>bingham</a:t>
            </a:r>
            <a:r>
              <a:rPr lang="tr-TR" dirty="0" smtClean="0">
                <a:solidFill>
                  <a:srgbClr val="FFFF00"/>
                </a:solidFill>
              </a:rPr>
              <a:t>/bingham2.html</a:t>
            </a:r>
            <a:endParaRPr lang="tr-TR" dirty="0">
              <a:solidFill>
                <a:srgbClr val="FF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latin typeface="Comic Sans MS" pitchFamily="66" charset="0"/>
              </a:rPr>
              <a:t>Bilinçsiz yapılan</a:t>
            </a:r>
            <a:r>
              <a:rPr lang="tr-TR" dirty="0" smtClean="0"/>
              <a:t/>
            </a:r>
            <a:br>
              <a:rPr lang="tr-TR" dirty="0" smtClean="0"/>
            </a:br>
            <a:endParaRPr lang="tr-TR" dirty="0"/>
          </a:p>
        </p:txBody>
      </p:sp>
      <p:sp>
        <p:nvSpPr>
          <p:cNvPr id="3" name="2 İçerik Yer Tutucusu"/>
          <p:cNvSpPr>
            <a:spLocks noGrp="1"/>
          </p:cNvSpPr>
          <p:nvPr>
            <p:ph idx="1"/>
          </p:nvPr>
        </p:nvSpPr>
        <p:spPr>
          <a:xfrm>
            <a:off x="457200" y="1142984"/>
            <a:ext cx="8686800" cy="5181616"/>
          </a:xfrm>
        </p:spPr>
        <p:txBody>
          <a:bodyPr/>
          <a:lstStyle/>
          <a:p>
            <a:r>
              <a:rPr lang="tr-TR" dirty="0" smtClean="0"/>
              <a:t>arama</a:t>
            </a:r>
          </a:p>
          <a:p>
            <a:r>
              <a:rPr lang="tr-TR" dirty="0" smtClean="0"/>
              <a:t>üretim</a:t>
            </a:r>
          </a:p>
          <a:p>
            <a:r>
              <a:rPr lang="tr-TR" dirty="0" smtClean="0"/>
              <a:t>depolama</a:t>
            </a:r>
          </a:p>
          <a:p>
            <a:r>
              <a:rPr lang="tr-TR" dirty="0" smtClean="0"/>
              <a:t>çevre sorunlarına yol açar</a:t>
            </a:r>
          </a:p>
          <a:p>
            <a:r>
              <a:rPr lang="tr-TR" dirty="0" smtClean="0">
                <a:solidFill>
                  <a:srgbClr val="FFC000"/>
                </a:solidFill>
              </a:rPr>
              <a:t>Örnekler….</a:t>
            </a:r>
          </a:p>
          <a:p>
            <a:pPr>
              <a:buNone/>
            </a:pPr>
            <a:r>
              <a:rPr lang="tr-TR" dirty="0" smtClean="0">
                <a:solidFill>
                  <a:schemeClr val="bg1"/>
                </a:solidFill>
              </a:rPr>
              <a:t>-Hammadde türüne göre arama yöntemlerinin doğru seçimi</a:t>
            </a:r>
          </a:p>
          <a:p>
            <a:pPr>
              <a:buNone/>
            </a:pPr>
            <a:r>
              <a:rPr lang="tr-TR" dirty="0" smtClean="0">
                <a:solidFill>
                  <a:schemeClr val="bg1"/>
                </a:solidFill>
              </a:rPr>
              <a:t>-Üretim aşamasında hammadde kayıplarının (israfın) en aza indirilmesi</a:t>
            </a:r>
          </a:p>
          <a:p>
            <a:pPr>
              <a:buNone/>
            </a:pPr>
            <a:r>
              <a:rPr lang="tr-TR" dirty="0" smtClean="0">
                <a:solidFill>
                  <a:schemeClr val="bg1"/>
                </a:solidFill>
              </a:rPr>
              <a:t>-Depolama alanlarının üretim sahası içinde ve korunmalı olması çok önemli</a:t>
            </a:r>
          </a:p>
          <a:p>
            <a:pPr>
              <a:buNone/>
            </a:pPr>
            <a:r>
              <a:rPr lang="tr-TR" dirty="0" smtClean="0">
                <a:solidFill>
                  <a:srgbClr val="FF0000"/>
                </a:solidFill>
              </a:rPr>
              <a:t>Not: Zorunlu olan bu ölçütlere dikkat edilmezse ne olur??? </a:t>
            </a:r>
            <a:endParaRPr lang="tr-TR"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643710"/>
          </a:xfrm>
        </p:spPr>
        <p:txBody>
          <a:bodyPr>
            <a:normAutofit fontScale="85000" lnSpcReduction="20000"/>
          </a:bodyPr>
          <a:lstStyle/>
          <a:p>
            <a:endParaRPr lang="tr-TR" dirty="0" smtClean="0"/>
          </a:p>
          <a:p>
            <a:r>
              <a:rPr lang="tr-TR" sz="3200" dirty="0" smtClean="0">
                <a:solidFill>
                  <a:schemeClr val="bg1"/>
                </a:solidFill>
              </a:rPr>
              <a:t>Metalik cevher atıkları ve depolama alanlarının korunmasız olması sonucunda serbestleşen ağır metaller (</a:t>
            </a:r>
            <a:r>
              <a:rPr lang="tr-TR" sz="3200" dirty="0" err="1" smtClean="0">
                <a:solidFill>
                  <a:schemeClr val="bg1"/>
                </a:solidFill>
              </a:rPr>
              <a:t>Pb</a:t>
            </a:r>
            <a:r>
              <a:rPr lang="tr-TR" sz="3200" dirty="0" smtClean="0">
                <a:solidFill>
                  <a:schemeClr val="bg1"/>
                </a:solidFill>
              </a:rPr>
              <a:t>, </a:t>
            </a:r>
            <a:r>
              <a:rPr lang="tr-TR" sz="3200" dirty="0" err="1" smtClean="0">
                <a:solidFill>
                  <a:schemeClr val="bg1"/>
                </a:solidFill>
              </a:rPr>
              <a:t>Hg</a:t>
            </a:r>
            <a:r>
              <a:rPr lang="tr-TR" sz="3200" dirty="0" smtClean="0">
                <a:solidFill>
                  <a:schemeClr val="bg1"/>
                </a:solidFill>
              </a:rPr>
              <a:t>, As, </a:t>
            </a:r>
            <a:r>
              <a:rPr lang="tr-TR" sz="3200" dirty="0" err="1" smtClean="0">
                <a:solidFill>
                  <a:schemeClr val="bg1"/>
                </a:solidFill>
              </a:rPr>
              <a:t>Cd</a:t>
            </a:r>
            <a:r>
              <a:rPr lang="tr-TR" sz="3200" dirty="0" smtClean="0">
                <a:solidFill>
                  <a:schemeClr val="bg1"/>
                </a:solidFill>
              </a:rPr>
              <a:t>, </a:t>
            </a:r>
            <a:r>
              <a:rPr lang="tr-TR" sz="3200" dirty="0" err="1" smtClean="0">
                <a:solidFill>
                  <a:schemeClr val="bg1"/>
                </a:solidFill>
              </a:rPr>
              <a:t>Zn</a:t>
            </a:r>
            <a:r>
              <a:rPr lang="tr-TR" sz="3200" dirty="0" smtClean="0">
                <a:solidFill>
                  <a:schemeClr val="bg1"/>
                </a:solidFill>
              </a:rPr>
              <a:t>) ve diğerleri toprağı ve suyu ( yüzey ve yer altı suyu-YAS) kirletir.</a:t>
            </a:r>
          </a:p>
          <a:p>
            <a:r>
              <a:rPr lang="tr-TR" sz="3200" dirty="0" smtClean="0">
                <a:solidFill>
                  <a:schemeClr val="bg1"/>
                </a:solidFill>
              </a:rPr>
              <a:t>Sızdıran petrol ürünü depolama tankları  </a:t>
            </a:r>
            <a:r>
              <a:rPr lang="tr-TR" sz="3200" dirty="0" err="1" smtClean="0">
                <a:solidFill>
                  <a:schemeClr val="bg1"/>
                </a:solidFill>
              </a:rPr>
              <a:t>akiferleri</a:t>
            </a:r>
            <a:r>
              <a:rPr lang="tr-TR" sz="3200" dirty="0" smtClean="0">
                <a:solidFill>
                  <a:schemeClr val="bg1"/>
                </a:solidFill>
              </a:rPr>
              <a:t> (Batman Örneği)</a:t>
            </a:r>
          </a:p>
          <a:p>
            <a:pPr>
              <a:buNone/>
            </a:pPr>
            <a:r>
              <a:rPr lang="tr-TR" sz="3200" dirty="0" smtClean="0">
                <a:solidFill>
                  <a:schemeClr val="bg1"/>
                </a:solidFill>
              </a:rPr>
              <a:t>-Kirleticilerin topraktaki kalıcılığı, ve kirletme miktarı maddenin ve içinde bulunduğu ortamın fiziksel ve kimyasal özelliklerine bağlı olarak gelişen etkileşime bağlıdır.</a:t>
            </a:r>
          </a:p>
          <a:p>
            <a:pPr>
              <a:buNone/>
            </a:pPr>
            <a:r>
              <a:rPr lang="tr-TR" sz="3200" dirty="0" smtClean="0">
                <a:solidFill>
                  <a:schemeClr val="bg1"/>
                </a:solidFill>
              </a:rPr>
              <a:t>-Toprak kirliliğinin belirlenmesi, bu gibi alanlar yapılaşmaya açılmadan (ev, okul, park, fabrika vb. yapımı) önce yapılmalıdır.</a:t>
            </a:r>
          </a:p>
          <a:p>
            <a:pPr>
              <a:buNone/>
            </a:pPr>
            <a:r>
              <a:rPr lang="tr-TR" sz="3200" dirty="0" smtClean="0">
                <a:solidFill>
                  <a:schemeClr val="bg1"/>
                </a:solidFill>
              </a:rPr>
              <a:t>-Toprak kirliliğinin temizlenmesi maliyeti yükseltecektir.</a:t>
            </a:r>
          </a:p>
          <a:p>
            <a:pPr>
              <a:buNone/>
            </a:pPr>
            <a:r>
              <a:rPr lang="tr-TR" sz="3200" dirty="0" smtClean="0">
                <a:solidFill>
                  <a:schemeClr val="bg1"/>
                </a:solidFill>
              </a:rPr>
              <a:t>-En ucuz çözüm hiç kirletmemek veya kirlenme başlamadan, yöredeki doğal ve yapay kirletici unsurların bilinmesi ve önlem alınmasıdır.</a:t>
            </a:r>
            <a:endParaRPr lang="tr-TR" sz="32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85728"/>
            <a:ext cx="8229600" cy="1214446"/>
          </a:xfrm>
        </p:spPr>
        <p:txBody>
          <a:bodyPr>
            <a:normAutofit/>
          </a:bodyPr>
          <a:lstStyle/>
          <a:p>
            <a:pPr algn="ctr"/>
            <a:r>
              <a:rPr lang="tr-TR" dirty="0" smtClean="0">
                <a:latin typeface="Agency FB" pitchFamily="34" charset="0"/>
              </a:rPr>
              <a:t>Hammaddelerin Sınıflandırılması</a:t>
            </a:r>
            <a:endParaRPr lang="tr-TR" dirty="0">
              <a:latin typeface="Agency FB" pitchFamily="34" charset="0"/>
            </a:endParaRPr>
          </a:p>
        </p:txBody>
      </p:sp>
      <p:sp>
        <p:nvSpPr>
          <p:cNvPr id="3" name="2 İçerik Yer Tutucusu"/>
          <p:cNvSpPr>
            <a:spLocks noGrp="1"/>
          </p:cNvSpPr>
          <p:nvPr>
            <p:ph idx="1"/>
          </p:nvPr>
        </p:nvSpPr>
        <p:spPr>
          <a:xfrm>
            <a:off x="457200" y="1857364"/>
            <a:ext cx="8229600" cy="4467236"/>
          </a:xfrm>
        </p:spPr>
        <p:txBody>
          <a:bodyPr>
            <a:normAutofit lnSpcReduction="10000"/>
          </a:bodyPr>
          <a:lstStyle/>
          <a:p>
            <a:r>
              <a:rPr lang="tr-TR" dirty="0" smtClean="0">
                <a:latin typeface="Comic Sans MS" pitchFamily="66" charset="0"/>
              </a:rPr>
              <a:t>Metal madenleri</a:t>
            </a:r>
          </a:p>
          <a:p>
            <a:r>
              <a:rPr lang="tr-TR" dirty="0" smtClean="0">
                <a:latin typeface="Comic Sans MS" pitchFamily="66" charset="0"/>
              </a:rPr>
              <a:t>Doğal taş ve endüstriyel hammaddeler</a:t>
            </a:r>
          </a:p>
          <a:p>
            <a:pPr>
              <a:buNone/>
            </a:pPr>
            <a:r>
              <a:rPr lang="tr-TR" dirty="0" smtClean="0">
                <a:latin typeface="Comic Sans MS" pitchFamily="66" charset="0"/>
              </a:rPr>
              <a:t>		mermer</a:t>
            </a:r>
          </a:p>
          <a:p>
            <a:pPr>
              <a:buNone/>
            </a:pPr>
            <a:r>
              <a:rPr lang="tr-TR" dirty="0" smtClean="0">
                <a:latin typeface="Comic Sans MS" pitchFamily="66" charset="0"/>
              </a:rPr>
              <a:t>			seramik ve cam hammaddeleri</a:t>
            </a:r>
          </a:p>
          <a:p>
            <a:pPr>
              <a:buNone/>
            </a:pPr>
            <a:r>
              <a:rPr lang="tr-TR" dirty="0" smtClean="0">
                <a:latin typeface="Comic Sans MS" pitchFamily="66" charset="0"/>
              </a:rPr>
              <a:t>				asbest</a:t>
            </a:r>
          </a:p>
          <a:p>
            <a:r>
              <a:rPr lang="tr-TR" dirty="0" smtClean="0">
                <a:latin typeface="Comic Sans MS" pitchFamily="66" charset="0"/>
              </a:rPr>
              <a:t>Enerji hammaddeleri </a:t>
            </a:r>
          </a:p>
          <a:p>
            <a:pPr>
              <a:buNone/>
            </a:pPr>
            <a:r>
              <a:rPr lang="tr-TR" dirty="0" smtClean="0">
                <a:latin typeface="Comic Sans MS" pitchFamily="66" charset="0"/>
              </a:rPr>
              <a:t>	fosil yakıtlar  (kömür, </a:t>
            </a:r>
            <a:r>
              <a:rPr lang="tr-TR" dirty="0" err="1" smtClean="0">
                <a:latin typeface="Comic Sans MS" pitchFamily="66" charset="0"/>
              </a:rPr>
              <a:t>bitumlu</a:t>
            </a:r>
            <a:r>
              <a:rPr lang="tr-TR" dirty="0" smtClean="0">
                <a:latin typeface="Comic Sans MS" pitchFamily="66" charset="0"/>
              </a:rPr>
              <a:t> </a:t>
            </a:r>
            <a:r>
              <a:rPr lang="tr-TR" dirty="0" err="1" smtClean="0">
                <a:latin typeface="Comic Sans MS" pitchFamily="66" charset="0"/>
              </a:rPr>
              <a:t>şeyl</a:t>
            </a:r>
            <a:r>
              <a:rPr lang="tr-TR" dirty="0" smtClean="0">
                <a:latin typeface="Comic Sans MS" pitchFamily="66" charset="0"/>
              </a:rPr>
              <a:t>, petrol, doğal gaz)</a:t>
            </a:r>
          </a:p>
          <a:p>
            <a:pPr>
              <a:buNone/>
            </a:pPr>
            <a:r>
              <a:rPr lang="tr-TR" dirty="0" smtClean="0">
                <a:latin typeface="Comic Sans MS" pitchFamily="66" charset="0"/>
              </a:rPr>
              <a:t>		radyoaktif  hammaddeler </a:t>
            </a:r>
          </a:p>
          <a:p>
            <a:r>
              <a:rPr lang="tr-TR" dirty="0" err="1" smtClean="0">
                <a:latin typeface="Comic Sans MS" pitchFamily="66" charset="0"/>
              </a:rPr>
              <a:t>Yeraltısuları</a:t>
            </a:r>
            <a:endParaRPr lang="tr-TR" dirty="0" smtClean="0">
              <a:latin typeface="Comic Sans MS" pitchFamily="66" charset="0"/>
            </a:endParaRP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85728"/>
            <a:ext cx="8229600" cy="928694"/>
          </a:xfrm>
        </p:spPr>
        <p:txBody>
          <a:bodyPr>
            <a:normAutofit/>
          </a:bodyPr>
          <a:lstStyle/>
          <a:p>
            <a:pPr algn="ctr"/>
            <a:r>
              <a:rPr lang="tr-TR" dirty="0" smtClean="0">
                <a:latin typeface="Agency FB" pitchFamily="34" charset="0"/>
              </a:rPr>
              <a:t>Doğal Hammaddelerin Oluşumu</a:t>
            </a:r>
            <a:endParaRPr lang="tr-TR" dirty="0">
              <a:latin typeface="Agency FB" pitchFamily="34" charset="0"/>
            </a:endParaRPr>
          </a:p>
        </p:txBody>
      </p:sp>
      <p:sp>
        <p:nvSpPr>
          <p:cNvPr id="3" name="2 İçerik Yer Tutucusu"/>
          <p:cNvSpPr>
            <a:spLocks noGrp="1"/>
          </p:cNvSpPr>
          <p:nvPr>
            <p:ph idx="1"/>
          </p:nvPr>
        </p:nvSpPr>
        <p:spPr>
          <a:xfrm>
            <a:off x="142844" y="1357298"/>
            <a:ext cx="9001156" cy="5500702"/>
          </a:xfrm>
        </p:spPr>
        <p:txBody>
          <a:bodyPr>
            <a:normAutofit lnSpcReduction="10000"/>
          </a:bodyPr>
          <a:lstStyle/>
          <a:p>
            <a:r>
              <a:rPr lang="tr-TR" dirty="0" smtClean="0">
                <a:latin typeface="Comic Sans MS" pitchFamily="66" charset="0"/>
              </a:rPr>
              <a:t>Doğal hammaddelerin en önemli ve ortak özelliği tükenebilir olmalarıdır. Oluşumu için milyonlarca  yıl  ve olağanüstü doğal koşulların gereklidir. Bu nedenle doğal </a:t>
            </a:r>
            <a:r>
              <a:rPr lang="tr-TR" dirty="0" err="1" smtClean="0">
                <a:latin typeface="Comic Sans MS" pitchFamily="66" charset="0"/>
              </a:rPr>
              <a:t>hammadelerimizin</a:t>
            </a:r>
            <a:r>
              <a:rPr lang="tr-TR" dirty="0" smtClean="0">
                <a:latin typeface="Comic Sans MS" pitchFamily="66" charset="0"/>
              </a:rPr>
              <a:t> üretim ve tüketiminde toplumsal faydanın önde tutulması bilimsel ve teknik bir zorunluluktur. </a:t>
            </a:r>
          </a:p>
          <a:p>
            <a:r>
              <a:rPr lang="tr-TR" dirty="0" smtClean="0">
                <a:latin typeface="Comic Sans MS" pitchFamily="66" charset="0"/>
              </a:rPr>
              <a:t>Bugün için işletilmesi az ekonomik olan bir </a:t>
            </a:r>
            <a:r>
              <a:rPr lang="tr-TR" dirty="0" err="1" smtClean="0">
                <a:latin typeface="Comic Sans MS" pitchFamily="66" charset="0"/>
              </a:rPr>
              <a:t>hammaadde</a:t>
            </a:r>
            <a:r>
              <a:rPr lang="tr-TR" dirty="0" smtClean="0">
                <a:latin typeface="Comic Sans MS" pitchFamily="66" charset="0"/>
              </a:rPr>
              <a:t> zamana bağlı  olarak, başka bir dönemde çok ekonomik olarak işletilebilir.</a:t>
            </a:r>
          </a:p>
          <a:p>
            <a:r>
              <a:rPr lang="tr-TR" dirty="0" smtClean="0">
                <a:latin typeface="Comic Sans MS" pitchFamily="66" charset="0"/>
              </a:rPr>
              <a:t>Rezerv (hammaddenin </a:t>
            </a:r>
            <a:r>
              <a:rPr lang="tr-TR" dirty="0" err="1" smtClean="0">
                <a:latin typeface="Comic Sans MS" pitchFamily="66" charset="0"/>
              </a:rPr>
              <a:t>hacmı</a:t>
            </a:r>
            <a:r>
              <a:rPr lang="tr-TR" dirty="0" smtClean="0">
                <a:latin typeface="Comic Sans MS" pitchFamily="66" charset="0"/>
              </a:rPr>
              <a:t>) ve </a:t>
            </a:r>
            <a:r>
              <a:rPr lang="tr-TR" dirty="0" err="1" smtClean="0">
                <a:latin typeface="Comic Sans MS" pitchFamily="66" charset="0"/>
              </a:rPr>
              <a:t>tenör</a:t>
            </a:r>
            <a:r>
              <a:rPr lang="tr-TR" dirty="0" smtClean="0">
                <a:latin typeface="Comic Sans MS" pitchFamily="66" charset="0"/>
              </a:rPr>
              <a:t> (işletmeye esas maddenin bir birim içindeki yüzde miktarı) birbirlerine ve zamana bağlı değişen faktörlerdir.</a:t>
            </a:r>
          </a:p>
          <a:p>
            <a:r>
              <a:rPr lang="tr-TR" dirty="0" smtClean="0">
                <a:latin typeface="Comic Sans MS" pitchFamily="66" charset="0"/>
              </a:rPr>
              <a:t>Ayrıca doğal hammaddelerin sürdürülebilirliği de son derece önemlidir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715016"/>
          </a:xfrm>
        </p:spPr>
        <p:txBody>
          <a:bodyPr/>
          <a:lstStyle/>
          <a:p>
            <a:r>
              <a:rPr lang="tr-TR" dirty="0" smtClean="0"/>
              <a:t>Metalik Madenler ve Endüstriyel Hammaddeler</a:t>
            </a:r>
          </a:p>
          <a:p>
            <a:endParaRPr lang="tr-TR" dirty="0" smtClean="0"/>
          </a:p>
        </p:txBody>
      </p:sp>
      <p:sp>
        <p:nvSpPr>
          <p:cNvPr id="2" name="1 Başlık"/>
          <p:cNvSpPr>
            <a:spLocks noGrp="1"/>
          </p:cNvSpPr>
          <p:nvPr>
            <p:ph type="title"/>
          </p:nvPr>
        </p:nvSpPr>
        <p:spPr>
          <a:xfrm>
            <a:off x="457200" y="0"/>
            <a:ext cx="8229600" cy="857232"/>
          </a:xfrm>
        </p:spPr>
        <p:txBody>
          <a:bodyPr>
            <a:normAutofit/>
          </a:bodyPr>
          <a:lstStyle/>
          <a:p>
            <a:pPr algn="ctr"/>
            <a:r>
              <a:rPr lang="tr-TR" dirty="0" smtClean="0">
                <a:latin typeface="Bodoni MT Poster Compressed" pitchFamily="18" charset="-94"/>
              </a:rPr>
              <a:t>Doğal Hammaddeler</a:t>
            </a:r>
            <a:endParaRPr lang="tr-TR" dirty="0">
              <a:latin typeface="Bodoni MT Poster Compressed" pitchFamily="18" charset="-94"/>
            </a:endParaRPr>
          </a:p>
        </p:txBody>
      </p:sp>
      <p:pic>
        <p:nvPicPr>
          <p:cNvPr id="1026" name="Picture 2" descr="C:\Users\Ayten\Desktop\bor2.jpg"/>
          <p:cNvPicPr>
            <a:picLocks noChangeAspect="1" noChangeArrowheads="1"/>
          </p:cNvPicPr>
          <p:nvPr/>
        </p:nvPicPr>
        <p:blipFill>
          <a:blip r:embed="rId3" cstate="print"/>
          <a:srcRect/>
          <a:stretch>
            <a:fillRect/>
          </a:stretch>
        </p:blipFill>
        <p:spPr bwMode="auto">
          <a:xfrm>
            <a:off x="1182374" y="1702090"/>
            <a:ext cx="6532898" cy="509430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
            </a:r>
            <a:br>
              <a:rPr lang="tr-TR" dirty="0" smtClean="0"/>
            </a:br>
            <a:r>
              <a:rPr lang="tr-TR" dirty="0" smtClean="0"/>
              <a:t> </a:t>
            </a:r>
            <a:r>
              <a:rPr lang="tr-TR" dirty="0" smtClean="0">
                <a:latin typeface="Algerian" pitchFamily="82" charset="0"/>
              </a:rPr>
              <a:t>Doğal taş ve endüstriyel hammaddeler </a:t>
            </a:r>
            <a:r>
              <a:rPr lang="tr-TR" dirty="0" smtClean="0"/>
              <a:t>		</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solidFill>
                  <a:schemeClr val="bg1"/>
                </a:solidFill>
                <a:latin typeface="Comic Sans MS" pitchFamily="66" charset="0"/>
              </a:rPr>
              <a:t>Mermer</a:t>
            </a:r>
          </a:p>
          <a:p>
            <a:r>
              <a:rPr lang="tr-TR" dirty="0" smtClean="0">
                <a:solidFill>
                  <a:schemeClr val="bg1"/>
                </a:solidFill>
                <a:latin typeface="Comic Sans MS" pitchFamily="66" charset="0"/>
              </a:rPr>
              <a:t>Seramik ve cam hammaddeleri: killer  (</a:t>
            </a:r>
            <a:r>
              <a:rPr lang="tr-TR" dirty="0" err="1" smtClean="0">
                <a:solidFill>
                  <a:schemeClr val="bg1"/>
                </a:solidFill>
                <a:latin typeface="Comic Sans MS" pitchFamily="66" charset="0"/>
              </a:rPr>
              <a:t>bentonit</a:t>
            </a:r>
            <a:r>
              <a:rPr lang="tr-TR" dirty="0" smtClean="0">
                <a:solidFill>
                  <a:schemeClr val="bg1"/>
                </a:solidFill>
                <a:latin typeface="Comic Sans MS" pitchFamily="66" charset="0"/>
              </a:rPr>
              <a:t> ve kaolin), kalsit, kuvars</a:t>
            </a:r>
          </a:p>
          <a:p>
            <a:r>
              <a:rPr lang="tr-TR" dirty="0" smtClean="0">
                <a:solidFill>
                  <a:schemeClr val="bg1"/>
                </a:solidFill>
                <a:latin typeface="Comic Sans MS" pitchFamily="66" charset="0"/>
              </a:rPr>
              <a:t>Asbest </a:t>
            </a:r>
          </a:p>
          <a:p>
            <a:r>
              <a:rPr lang="tr-TR" dirty="0" err="1" smtClean="0">
                <a:solidFill>
                  <a:schemeClr val="bg1"/>
                </a:solidFill>
                <a:latin typeface="Comic Sans MS" pitchFamily="66" charset="0"/>
              </a:rPr>
              <a:t>Evaporitler</a:t>
            </a:r>
            <a:r>
              <a:rPr lang="tr-TR" dirty="0" smtClean="0">
                <a:solidFill>
                  <a:schemeClr val="bg1"/>
                </a:solidFill>
                <a:latin typeface="Comic Sans MS" pitchFamily="66" charset="0"/>
              </a:rPr>
              <a:t> (Jips ve alçı)</a:t>
            </a:r>
          </a:p>
          <a:p>
            <a:r>
              <a:rPr lang="tr-TR" dirty="0" smtClean="0">
                <a:solidFill>
                  <a:schemeClr val="bg1"/>
                </a:solidFill>
                <a:latin typeface="Comic Sans MS" pitchFamily="66" charset="0"/>
              </a:rPr>
              <a:t>Bor Tuzları</a:t>
            </a:r>
          </a:p>
          <a:p>
            <a:r>
              <a:rPr lang="tr-TR" dirty="0" err="1" smtClean="0">
                <a:solidFill>
                  <a:schemeClr val="bg1"/>
                </a:solidFill>
                <a:latin typeface="Comic Sans MS" pitchFamily="66" charset="0"/>
              </a:rPr>
              <a:t>Trona</a:t>
            </a:r>
            <a:endParaRPr lang="tr-TR" dirty="0" smtClean="0">
              <a:solidFill>
                <a:schemeClr val="bg1"/>
              </a:solidFill>
              <a:latin typeface="Comic Sans MS" pitchFamily="66" charset="0"/>
            </a:endParaRPr>
          </a:p>
          <a:p>
            <a:r>
              <a:rPr lang="tr-TR" dirty="0" smtClean="0">
                <a:solidFill>
                  <a:schemeClr val="bg1"/>
                </a:solidFill>
                <a:latin typeface="Comic Sans MS" pitchFamily="66" charset="0"/>
              </a:rPr>
              <a:t>Hafif Yapı Malzemeleri</a:t>
            </a:r>
          </a:p>
          <a:p>
            <a:pPr>
              <a:buNone/>
            </a:pPr>
            <a:r>
              <a:rPr lang="tr-TR" dirty="0" smtClean="0">
                <a:solidFill>
                  <a:schemeClr val="bg1"/>
                </a:solidFill>
                <a:latin typeface="Comic Sans MS" pitchFamily="66" charset="0"/>
              </a:rPr>
              <a:t>		</a:t>
            </a:r>
            <a:r>
              <a:rPr lang="tr-TR" dirty="0" err="1" smtClean="0">
                <a:solidFill>
                  <a:schemeClr val="bg1"/>
                </a:solidFill>
                <a:latin typeface="Comic Sans MS" pitchFamily="66" charset="0"/>
              </a:rPr>
              <a:t>Pomza</a:t>
            </a:r>
            <a:r>
              <a:rPr lang="tr-TR" dirty="0" smtClean="0">
                <a:solidFill>
                  <a:schemeClr val="bg1"/>
                </a:solidFill>
                <a:latin typeface="Comic Sans MS" pitchFamily="66" charset="0"/>
              </a:rPr>
              <a:t> ve Perlit</a:t>
            </a:r>
          </a:p>
          <a:p>
            <a:r>
              <a:rPr lang="tr-TR" dirty="0" err="1" smtClean="0">
                <a:solidFill>
                  <a:schemeClr val="bg1"/>
                </a:solidFill>
                <a:latin typeface="Comic Sans MS" pitchFamily="66" charset="0"/>
              </a:rPr>
              <a:t>Diyatomit</a:t>
            </a:r>
            <a:endParaRPr lang="tr-TR" dirty="0" smtClean="0">
              <a:solidFill>
                <a:schemeClr val="bg1"/>
              </a:solidFill>
              <a:latin typeface="Comic Sans MS" pitchFamily="66" charset="0"/>
            </a:endParaRPr>
          </a:p>
          <a:p>
            <a:r>
              <a:rPr lang="tr-TR" dirty="0" err="1" smtClean="0">
                <a:solidFill>
                  <a:schemeClr val="bg1"/>
                </a:solidFill>
                <a:latin typeface="Comic Sans MS" pitchFamily="66" charset="0"/>
              </a:rPr>
              <a:t>Zeolitler</a:t>
            </a:r>
            <a:endParaRPr lang="tr-TR" dirty="0" smtClean="0">
              <a:solidFill>
                <a:schemeClr val="bg1"/>
              </a:solidFill>
              <a:latin typeface="Comic Sans MS" pitchFamily="66" charset="0"/>
            </a:endParaRP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28604"/>
            <a:ext cx="8229600" cy="1071570"/>
          </a:xfrm>
        </p:spPr>
        <p:txBody>
          <a:bodyPr>
            <a:normAutofit/>
          </a:bodyPr>
          <a:lstStyle/>
          <a:p>
            <a:pPr algn="ctr"/>
            <a:r>
              <a:rPr lang="tr-TR" dirty="0" smtClean="0">
                <a:latin typeface="Algerian" pitchFamily="82" charset="0"/>
              </a:rPr>
              <a:t>Mermer</a:t>
            </a:r>
            <a:endParaRPr lang="tr-TR" dirty="0">
              <a:latin typeface="Algerian" pitchFamily="82" charset="0"/>
            </a:endParaRPr>
          </a:p>
        </p:txBody>
      </p:sp>
      <p:sp>
        <p:nvSpPr>
          <p:cNvPr id="3" name="2 İçerik Yer Tutucusu"/>
          <p:cNvSpPr>
            <a:spLocks noGrp="1"/>
          </p:cNvSpPr>
          <p:nvPr>
            <p:ph idx="1"/>
          </p:nvPr>
        </p:nvSpPr>
        <p:spPr/>
        <p:txBody>
          <a:bodyPr/>
          <a:lstStyle/>
          <a:p>
            <a:r>
              <a:rPr lang="tr-TR" dirty="0" smtClean="0"/>
              <a:t>Tanımı</a:t>
            </a:r>
          </a:p>
          <a:p>
            <a:r>
              <a:rPr lang="tr-TR" dirty="0" smtClean="0"/>
              <a:t>Aranan Özellikler</a:t>
            </a:r>
          </a:p>
          <a:p>
            <a:r>
              <a:rPr lang="tr-TR" dirty="0" smtClean="0"/>
              <a:t>Kullanım Alanları</a:t>
            </a:r>
          </a:p>
          <a:p>
            <a:r>
              <a:rPr lang="tr-TR" dirty="0" smtClean="0"/>
              <a:t>İşlenmesi </a:t>
            </a:r>
          </a:p>
          <a:p>
            <a:r>
              <a:rPr lang="tr-TR" dirty="0" smtClean="0"/>
              <a:t>Atık mı ? Artık mı?</a:t>
            </a:r>
          </a:p>
          <a:p>
            <a:r>
              <a:rPr lang="tr-TR" dirty="0" smtClean="0"/>
              <a:t>Artık kullanımı</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yten\Desktop\Mermer.jpg"/>
          <p:cNvPicPr>
            <a:picLocks noGrp="1" noChangeAspect="1" noChangeArrowheads="1"/>
          </p:cNvPicPr>
          <p:nvPr>
            <p:ph idx="1"/>
          </p:nvPr>
        </p:nvPicPr>
        <p:blipFill>
          <a:blip r:embed="rId3" cstate="print"/>
          <a:srcRect/>
          <a:stretch>
            <a:fillRect/>
          </a:stretch>
        </p:blipFill>
        <p:spPr bwMode="auto">
          <a:xfrm>
            <a:off x="142875" y="214313"/>
            <a:ext cx="8858249" cy="6643687"/>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Ayten\Desktop\mermer_resimleri.jpg"/>
          <p:cNvPicPr>
            <a:picLocks noGrp="1" noChangeAspect="1" noChangeArrowheads="1"/>
          </p:cNvPicPr>
          <p:nvPr>
            <p:ph idx="1"/>
          </p:nvPr>
        </p:nvPicPr>
        <p:blipFill>
          <a:blip r:embed="rId3" cstate="print"/>
          <a:srcRect/>
          <a:stretch>
            <a:fillRect/>
          </a:stretch>
        </p:blipFill>
        <p:spPr bwMode="auto">
          <a:xfrm>
            <a:off x="108277" y="1214422"/>
            <a:ext cx="8856008" cy="450059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714380"/>
          </a:xfrm>
        </p:spPr>
        <p:txBody>
          <a:bodyPr>
            <a:normAutofit/>
          </a:bodyPr>
          <a:lstStyle/>
          <a:p>
            <a:pPr algn="ctr"/>
            <a:r>
              <a:rPr lang="tr-TR" sz="3200" dirty="0" smtClean="0">
                <a:latin typeface="Algerian" pitchFamily="82" charset="0"/>
              </a:rPr>
              <a:t>Seramik ve Cam Hammaddeleri </a:t>
            </a:r>
            <a:endParaRPr lang="tr-TR" sz="3200" dirty="0">
              <a:latin typeface="Algerian" pitchFamily="82" charset="0"/>
            </a:endParaRPr>
          </a:p>
        </p:txBody>
      </p:sp>
      <p:sp>
        <p:nvSpPr>
          <p:cNvPr id="3" name="2 İçerik Yer Tutucusu"/>
          <p:cNvSpPr>
            <a:spLocks noGrp="1"/>
          </p:cNvSpPr>
          <p:nvPr>
            <p:ph idx="1"/>
          </p:nvPr>
        </p:nvSpPr>
        <p:spPr>
          <a:xfrm>
            <a:off x="457200" y="928670"/>
            <a:ext cx="8229600" cy="5929330"/>
          </a:xfrm>
        </p:spPr>
        <p:txBody>
          <a:bodyPr/>
          <a:lstStyle/>
          <a:p>
            <a:r>
              <a:rPr lang="tr-TR" dirty="0" smtClean="0"/>
              <a:t>Oluşumları ve Sınıflandırılması</a:t>
            </a:r>
          </a:p>
          <a:p>
            <a:r>
              <a:rPr lang="tr-TR" dirty="0" smtClean="0"/>
              <a:t>Alternatif hammaddeler</a:t>
            </a:r>
          </a:p>
          <a:p>
            <a:r>
              <a:rPr lang="tr-TR" dirty="0" smtClean="0"/>
              <a:t>Çevresel etkileri ve geri dönüşüm</a:t>
            </a:r>
            <a:endParaRPr lang="tr-TR" dirty="0"/>
          </a:p>
        </p:txBody>
      </p:sp>
      <p:pic>
        <p:nvPicPr>
          <p:cNvPr id="4098" name="Picture 2" descr="C:\Users\Ayten\Desktop\cam.jpg"/>
          <p:cNvPicPr>
            <a:picLocks noChangeAspect="1" noChangeArrowheads="1"/>
          </p:cNvPicPr>
          <p:nvPr/>
        </p:nvPicPr>
        <p:blipFill>
          <a:blip r:embed="rId3" cstate="print"/>
          <a:srcRect/>
          <a:stretch>
            <a:fillRect/>
          </a:stretch>
        </p:blipFill>
        <p:spPr bwMode="auto">
          <a:xfrm>
            <a:off x="428596" y="2857496"/>
            <a:ext cx="8379754" cy="1948293"/>
          </a:xfrm>
          <a:prstGeom prst="rect">
            <a:avLst/>
          </a:prstGeom>
          <a:noFill/>
        </p:spPr>
      </p:pic>
      <p:pic>
        <p:nvPicPr>
          <p:cNvPr id="4100" name="Picture 4" descr="http://www.camocagi.org/urunler/images/vazo/VAZO.SARM.006.jpg"/>
          <p:cNvPicPr>
            <a:picLocks noChangeAspect="1" noChangeArrowheads="1"/>
          </p:cNvPicPr>
          <p:nvPr/>
        </p:nvPicPr>
        <p:blipFill>
          <a:blip r:embed="rId4" cstate="print"/>
          <a:srcRect/>
          <a:stretch>
            <a:fillRect/>
          </a:stretch>
        </p:blipFill>
        <p:spPr bwMode="auto">
          <a:xfrm>
            <a:off x="428596" y="5000636"/>
            <a:ext cx="1781175" cy="1333501"/>
          </a:xfrm>
          <a:prstGeom prst="rect">
            <a:avLst/>
          </a:prstGeom>
          <a:noFill/>
        </p:spPr>
      </p:pic>
      <p:pic>
        <p:nvPicPr>
          <p:cNvPr id="4102" name="Picture 6" descr="http://www.camocagi.org/urunler/images/vazo/VAZO.KUPF.001.jpg"/>
          <p:cNvPicPr>
            <a:picLocks noChangeAspect="1" noChangeArrowheads="1"/>
          </p:cNvPicPr>
          <p:nvPr/>
        </p:nvPicPr>
        <p:blipFill>
          <a:blip r:embed="rId5" cstate="print"/>
          <a:srcRect/>
          <a:stretch>
            <a:fillRect/>
          </a:stretch>
        </p:blipFill>
        <p:spPr bwMode="auto">
          <a:xfrm>
            <a:off x="2214546" y="5000636"/>
            <a:ext cx="1200150" cy="1333501"/>
          </a:xfrm>
          <a:prstGeom prst="rect">
            <a:avLst/>
          </a:prstGeom>
          <a:noFill/>
        </p:spPr>
      </p:pic>
      <p:pic>
        <p:nvPicPr>
          <p:cNvPr id="4104" name="Picture 8" descr="http://www.camocagi.org/urunler/images/vazo/VAZO.KULP.007.jpg"/>
          <p:cNvPicPr>
            <a:picLocks noChangeAspect="1" noChangeArrowheads="1"/>
          </p:cNvPicPr>
          <p:nvPr/>
        </p:nvPicPr>
        <p:blipFill>
          <a:blip r:embed="rId6" cstate="print"/>
          <a:srcRect/>
          <a:stretch>
            <a:fillRect/>
          </a:stretch>
        </p:blipFill>
        <p:spPr bwMode="auto">
          <a:xfrm>
            <a:off x="3428992" y="5000636"/>
            <a:ext cx="1000125" cy="1333501"/>
          </a:xfrm>
          <a:prstGeom prst="rect">
            <a:avLst/>
          </a:prstGeom>
          <a:noFill/>
        </p:spPr>
      </p:pic>
      <p:pic>
        <p:nvPicPr>
          <p:cNvPr id="4106" name="Picture 10" descr="http://www.camocagi.org/urunler/images/sise/SISE.DUZ.010.jpg"/>
          <p:cNvPicPr>
            <a:picLocks noChangeAspect="1" noChangeArrowheads="1"/>
          </p:cNvPicPr>
          <p:nvPr/>
        </p:nvPicPr>
        <p:blipFill>
          <a:blip r:embed="rId7" cstate="print"/>
          <a:srcRect/>
          <a:stretch>
            <a:fillRect/>
          </a:stretch>
        </p:blipFill>
        <p:spPr bwMode="auto">
          <a:xfrm>
            <a:off x="4429124" y="5000636"/>
            <a:ext cx="828675" cy="1333501"/>
          </a:xfrm>
          <a:prstGeom prst="rect">
            <a:avLst/>
          </a:prstGeom>
          <a:noFill/>
        </p:spPr>
      </p:pic>
      <p:pic>
        <p:nvPicPr>
          <p:cNvPr id="4108" name="Picture 12" descr="http://www.camocagi.org/urunler/images/kulluk/KLLK.MUHR.001.jpg"/>
          <p:cNvPicPr>
            <a:picLocks noChangeAspect="1" noChangeArrowheads="1"/>
          </p:cNvPicPr>
          <p:nvPr/>
        </p:nvPicPr>
        <p:blipFill>
          <a:blip r:embed="rId8" cstate="print"/>
          <a:srcRect/>
          <a:stretch>
            <a:fillRect/>
          </a:stretch>
        </p:blipFill>
        <p:spPr bwMode="auto">
          <a:xfrm>
            <a:off x="5214942" y="5000636"/>
            <a:ext cx="1781175" cy="1333501"/>
          </a:xfrm>
          <a:prstGeom prst="rect">
            <a:avLst/>
          </a:prstGeom>
          <a:noFill/>
        </p:spPr>
      </p:pic>
      <p:pic>
        <p:nvPicPr>
          <p:cNvPr id="4110" name="Picture 14" descr="http://www.camocagi.org/urunler/images/aksesuar/AKSE.ELMA.002.jpg"/>
          <p:cNvPicPr>
            <a:picLocks noChangeAspect="1" noChangeArrowheads="1"/>
          </p:cNvPicPr>
          <p:nvPr/>
        </p:nvPicPr>
        <p:blipFill>
          <a:blip r:embed="rId9" cstate="print"/>
          <a:srcRect/>
          <a:stretch>
            <a:fillRect/>
          </a:stretch>
        </p:blipFill>
        <p:spPr bwMode="auto">
          <a:xfrm>
            <a:off x="7000892" y="5000636"/>
            <a:ext cx="1781175" cy="1333501"/>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928694"/>
          </a:xfrm>
        </p:spPr>
        <p:txBody>
          <a:bodyPr>
            <a:noAutofit/>
          </a:bodyPr>
          <a:lstStyle/>
          <a:p>
            <a:pPr algn="ctr"/>
            <a:r>
              <a:rPr lang="tr-TR" sz="3200" dirty="0" smtClean="0">
                <a:latin typeface="Algerian" pitchFamily="82" charset="0"/>
              </a:rPr>
              <a:t>SERAMİK HAMMADDELERİ</a:t>
            </a:r>
            <a:br>
              <a:rPr lang="tr-TR" sz="3200" dirty="0" smtClean="0">
                <a:latin typeface="Algerian" pitchFamily="82" charset="0"/>
              </a:rPr>
            </a:br>
            <a:r>
              <a:rPr lang="tr-TR" sz="3200" dirty="0" err="1" smtClean="0">
                <a:latin typeface="Algerian" pitchFamily="82" charset="0"/>
              </a:rPr>
              <a:t>Kİller</a:t>
            </a:r>
            <a:endParaRPr lang="tr-TR" sz="3200" dirty="0">
              <a:latin typeface="Algerian" pitchFamily="82" charset="0"/>
            </a:endParaRPr>
          </a:p>
        </p:txBody>
      </p:sp>
      <p:sp>
        <p:nvSpPr>
          <p:cNvPr id="3" name="2 İçerik Yer Tutucusu"/>
          <p:cNvSpPr>
            <a:spLocks noGrp="1"/>
          </p:cNvSpPr>
          <p:nvPr>
            <p:ph idx="1"/>
          </p:nvPr>
        </p:nvSpPr>
        <p:spPr>
          <a:xfrm>
            <a:off x="0" y="1214422"/>
            <a:ext cx="9144000" cy="5643578"/>
          </a:xfrm>
        </p:spPr>
        <p:txBody>
          <a:bodyPr/>
          <a:lstStyle/>
          <a:p>
            <a:r>
              <a:rPr lang="tr-TR" dirty="0" smtClean="0"/>
              <a:t>Fiziksel ve kimyasal özellikleri</a:t>
            </a:r>
          </a:p>
          <a:p>
            <a:r>
              <a:rPr lang="tr-TR" dirty="0" smtClean="0"/>
              <a:t>Oluşumları</a:t>
            </a:r>
          </a:p>
          <a:p>
            <a:r>
              <a:rPr lang="tr-TR" dirty="0" smtClean="0"/>
              <a:t>Kullanım alanları</a:t>
            </a:r>
          </a:p>
          <a:p>
            <a:r>
              <a:rPr lang="tr-TR" dirty="0" smtClean="0"/>
              <a:t>Çevresel etkileri</a:t>
            </a:r>
            <a:endParaRPr lang="tr-TR" dirty="0"/>
          </a:p>
        </p:txBody>
      </p:sp>
      <p:sp>
        <p:nvSpPr>
          <p:cNvPr id="51202" name="AutoShape 2" descr="data:image/jpg;base64,/9j/4AAQSkZJRgABAQAAAQABAAD/2wBDAAkGBwgHBgkIBwgKCgkLDRYPDQwMDRsUFRAWIB0iIiAdHx8kKDQsJCYxJx8fLT0tMTU3Ojo6Iys/RD84QzQ5Ojf/2wBDAQoKCg0MDRoPDxo3JR8lNzc3Nzc3Nzc3Nzc3Nzc3Nzc3Nzc3Nzc3Nzc3Nzc3Nzc3Nzc3Nzc3Nzc3Nzc3Nzc3Nzf/wAARCABOAKkDASIAAhEBAxEB/8QAGwAAAgMBAQEAAAAAAAAAAAAAAwQAAgUBBgf/xAA9EAACAQMCAwYEAgcIAwEAAAABAgMABBESIQUxQRMUIlFhcTKBkaGxwQYjM0JSgvAVQ2KSotHh8URTY9L/xAAYAQADAQEAAAAAAAAAAAAAAAAAAQIDBP/EACERAAMBAAIDAAIDAAAAAAAAAAABEQIDIRIxQQQyQmFx/9oADAMBAAIRAxEAPwD7eKQ4q14kYa0IIHx+Ek49Au/0pxpAiNI2cKMkDcj6UrZPFeqLrRnXho9Y8SgqMc+XtRYx/wBiFleyaV7WK7WZmIyttMVIztnWDitazBETajk9o+T/ADGs65vLyO6kjjjt3jGD8Xi39M0jd8bnt7Rp4bOVLjsxJIsqssZOPM8uXP61TTJqPTVVzgZ+3nWfZ8VjuZiixy6TDHMrhCVKPqwc/wAtOCaKRiiurNjkDk/SpBOg7e6juYXktiHwWU+YYbEH1rMPEOLeEDhuW31YbYHO3X+Hf3q3EpBZ8Sge2DLcXTaSMeCUKP3vIjoefTpXYLWS9Zri4lvIG7ZgITKQulSQPDyIOM75qstL2RpeX0bs7uWSM99jWCTUdKM3NehpxWUrkMCPMHIqpEcUbYQKoG4UflWfJfWTMGe0kZh1NsT+VJxvovKn0L39ZL8WsA7TSuqV1OyfwjPmT09KWub3ikdxJHDYa41J0Nn4vCT+NPQprXtbdVRZNyHQg/T5UnxG+lgCW0TKtzKSFYr4UUYy5HpkD3ZRTTgt5euk4Wsbu/mnCXVp2KaW1EZ25Y/P6Vprz3ocbHsly5fI+LqfpUV1LFQ2GHMfhSbvwWVOqGqUvBcR3EKywtriYZVwdiPMHqKVPFIVkmz+wgB7WbVsrA40+/8A1RCzSqpONyQB60n3mSWDXAkjYTVyxk4zp3Hy9KHGbi4Ru3t5lCjUFZ18Z8uVIO/TNKpWTa3F+Cgfh7pCcBgZwzR/n8q1ImDxqwYMCMgjrQBapUqUABmkMcTPjUQMgedecHFI+9MLgTpPG6oyqpA1NjGcYyWyMdNxtW0ZIuIRFIJlaPOl9JIP1BBFKcL4dbW0bxKhmjVsapnaTBG2BrJIAx58wTzNP/SHrX8fRVC9xMo/s9sqMHt49KsMnHPrVrzRaxPMryWyBhq0BQvXO+N/nVrHiVzcWQkS2i7VZJEkTtsBdDsux07/AA+QqtsbviF20rPD3RAYmiUiQM6khiSVBG+2AcbU1Q6CwGSWF5eH3cTZO6adSB+Z9euTvVRYXtxq75xN85yEhhiCLt0Dqxzz603dW7SKoiuZLbxZYxLH4vfUprFINlfCO04pCgZ2lu2nUu7MwGMAEKuw8unXJpFNyGwkTWdm3d07eUDbVpQvv/hAA5nkPxrs81wloZYbbVLj9mWxv743ocMxihgEZmvA7sDMdOVG53wAMdOVd4nez2kCywWvb7gMvaaSMkAdDn18qGnB591GTb8b4gt8sV9ZmESRDRFHEZHLgnVlsgfDjw4yOeTnFbcF4JYnkaOWFUzkSppOMc96yOItDJdWb3kkdncwljhI0lLRnmAzJ4QWCk4xnSKdUcNZzxXK9oiCEznOQuc48uZzUpGmo+w8HFLK4dhBcxyFULEKc4A5/jTJWOUjUqsVOVyOWxGfoSPmaXjmsuJRSRq0dxF++hGR96g4fbxI62caWhbALQRoD9CpH2qjMHPaym+ieO5kjt+zdZYUONbErhs8xjDDbHxe1Z7cGkuLqWC40mzkAaZv35j0jY/+vzUDB5HwkguwcOjF9FdSXlxPPEjoGdlUYOMgqgUHkMZBx061pYB3BOPQ0k50PXyGTcXvC0Z4p77RL8LETlSCds7HANL27WPEY5uGwRSdxiiCJJE2I8EbBcDAx9sZ5gVvNjHiOw9aTuOHWV1J2k8SyuRjJPMUxBbO0htLSG2hDCKGNY0BcsdKgAbncnAG/OmAoHIUpcR3EcUcfD+wjAIDB0J29MEVa0F4oPfJIHOduyiK/ixpQDlxaySyq8d1NEF/cj0gN75GaJbMqxHJwdTZz55Oapdm6CgWaROxPiMhIx9KHe2FndRB72FH0bk4x+FADoORz58qni9KWsoeyU6WYR/CseBpUDYY2zyA60xp/wATUAef4HP2Edy0gbe4YZ1Z2G2dycbDOK1rbUZZmbGjUR8WWyDj0wNqTtuBwxRzr2rkzOzHACjf0HM9QTuD6ACi9yhuHInWVZQPF2VxIqt7YYfer3pPRlxZecRjxi1IA51eeRz96VS3/s61trbh8AMSsEIZySq53Yk5LHqcnJJ50zFNDtEkqlhsF15O33rlzE08ZSOeSAn+8jCk/wCoEfappo0ZPG7DvtxAGlv41KOC9vKqBCdPPIznbb509aWFtHGUCI/i1MWGok8snOd8AVV+GLKIe8XFzKY1K7yaQ2TzYLgEijWyW1oGhiYLklypYk7nnk/1tT8qoiUo2w/Zjsyo2GMeHbHtil4IHSVizMVVVRCzkkjfOd8Z9efnmmsjG3WlIpZDeXMTy25UKrRqoOtQc7tvvuDj2qS1Z0Dle6N8vd5bc2yIwlUxkvr8JUAhgANJbp5VWPiiSSCNba6ILYJKDA3x1PqKxOG/2xw3inEO8Qm6t3YSB00hmLFVGMkDCqGyPQbnNbl+t/MltJw50Rlk1SLIcBl0sMcj1Kn5VeswzxyeasH+uCQc+dd+IdRWXMvGJ7fQotYJA6MHjmZsgNkjBTrgD+Y+W7ll30KwvBBkfCYid/fIqWi0dhsbSGXtYbaBJP41jAb13pjGP+ahOBnH0qpcZAyATyJpDAcSWJ7KVZ4XmjxkxocFsb7bjy86U4dDah9cVnPAVXYyscY/zGnLqO5k0d2uFix8WqLXn7jHnV4o27ERzuJmxhyVwG+XSmBZJopD+rlRid/CeldDZyARnyzyoEFla25Jt7eGNsY1JGFOPcAV2G0gt5JJIgQ0hJYmRiDk5PM7b0oAG/4rbWFvJLK4OhSxQHxHHvQ+E303E7MzXNl3eOT9mryaiyHkTttny3rC4r+hi3r3M3fJHmmdnxMNSqSSdsYOB036dK3eHcOntYIUm4hPOY4wrhlQK5xz+HP3PzrbS41mp9nPxvl1yPy6Q7ak9kEY5aPwE+eOvz5/Oi5FLphbpsEqGAJz1PL8hTOR5isToMT9HpZpVuu1maQLOyqWZWwPkBTkDLFcyRAZDuSGDE4J3wQeXP8A65BmKFIQ2iNVydR0rjelZ4ZVmZ4oYSnMks2pvPkKrTTdRHHl5zGW7KztZO1lFvDISQHOAT8z/X41SW1Ny5ube+n0kDCROmgkbdVNBgE/YLJf2wdGUM4LamjJG4C6eXzz6dK0rYoYv1QUKCRhRgA55VJYtbzX7yKJ7OONCN2WfUR8tIrPmtLxuKyXjWykdisQXt/CdLMdXw8/F+NbkjFVJAzgcvOs+3v5pGAmsnhUkjU7ggVSc7FpeSgPgd/LfQS95h7KaGd4nxkB8HZl64I8+oq0kZj4k9xHw1mkZURp1dRlRkgYz0LN0rQRFUllQDV1HX1ql13gR5tViMn/ANGIH2BpOMMVKALjhtvcy9pMsmrTjwzOoI9gQOp6V2eC6jhij4c0KBT4u31vt6YIP1NdtDe5PfEt1XGR2TsTn5gU2WA+IgfOijKxBxGokKl8blRgVWW5giOmSeJG54ZwDQG4jardd3Lv2w6LE5H1AxRZba3nbXLFG5xjLCkBU31of/Kg8v2o/wB6y5ktbaVdFjfSlWyjJKWUn0y/vzpi8htbUoF4a02vO8SKce+SKNFdPJG693ktSBhGuNGnPT4WzTgxqFzLGsmho876Xxke+M/jST2fEf3OJY22zbg4+9dROJ/qzJPZ4G76YnG3oS1OySLGpZjgH7+wpCASwTtZiKO60TAAdr2YO464z6edUFg0kDw3dzJOjHI/uyPmmKrcWffmQzRYVcEZlZT/AJV/M0W3tXgiEUbLHGOSgs5+rH8qABT3K8OiRI7W5mUAKNDBsAbblmzV4rvt4NSq8LnOBLGdt+uD+dGW3VDqyxx5nOT7UUgEbjPvQBkjvjyDt7i10+YtXyfb9Z+VN9rJ/AP8h/3plokZlLDOnlVe1f8AgNABqlSpQBw+WKXQPDqEadohYtscHJOcYO3XzpmpQAs5nkXT2QVW833Hv0+5oxVSAMZGKvUoAWZWg8cedAPiQ7jHp/zRgyuAykEdCDsaX4rdmx4fNchNZQZ0k4zuBXl3/SRyBJ3CIkk85D0C+nqfoPPbTHFraqMeT8jHG5o9c88abZ1N0VdzSc9jFevG94hYpnswGI05/E7f1zrAh/SeQzrGLZFBKAYP8RH/AOX/ANPrj16nKg+Yo3x6x7Hxc2OX9TMNrJBG0avGlsu5ZUOoL1Xcn679dhQl4hY6WVLy3BkKqqrMpOM4J+/IVrtuD5+tL29qUKmTQQo2AFZmohfcSSzvobQFyZkaQYkiXSFKjkzg76ugPy2y7G9uXGJUeRsgamUnPljP9Yq89lb3EyTSwo8iAhWboDjP4Cux2kEbhkiUMORpKjiEIb+3kjDxMwRtxpmiIOP5qM8wjtzcwWs1w2pQBGyFmyQMjLY258+lMRWdskYWOBAhOdNGjjSNdCLhR0FVQffoVW7kdwpsrhM/vNoIX3w9O1KlJkq/SVKlSgZKlSpQB//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51204" name="AutoShape 4" descr="data:image/jpg;base64,/9j/4AAQSkZJRgABAQAAAQABAAD/2wBDAAkGBwgHBgkIBwgKCgkLDRYPDQwMDRsUFRAWIB0iIiAdHx8kKDQsJCYxJx8fLT0tMTU3Ojo6Iys/RD84QzQ5Ojf/2wBDAQoKCg0MDRoPDxo3JR8lNzc3Nzc3Nzc3Nzc3Nzc3Nzc3Nzc3Nzc3Nzc3Nzc3Nzc3Nzc3Nzc3Nzc3Nzc3Nzc3Nzf/wAARCABOAKkDASIAAhEBAxEB/8QAGwAAAgMBAQEAAAAAAAAAAAAAAwQAAgUBBgf/xAA9EAACAQMCAwYEAgcIAwEAAAABAgMABBESIQUxQRMUIlFhcTKBkaGxwQYjM0JSgvAVQ2KSotHh8URTY9L/xAAYAQADAQEAAAAAAAAAAAAAAAAAAQIDBP/EACERAAMBAAIDAAIDAAAAAAAAAAABEQIDIRIxQQQyQmFx/9oADAMBAAIRAxEAPwD7eKQ4q14kYa0IIHx+Ek49Au/0pxpAiNI2cKMkDcj6UrZPFeqLrRnXho9Y8SgqMc+XtRYx/wBiFleyaV7WK7WZmIyttMVIztnWDitazBETajk9o+T/ADGs65vLyO6kjjjt3jGD8Xi39M0jd8bnt7Rp4bOVLjsxJIsqssZOPM8uXP61TTJqPTVVzgZ+3nWfZ8VjuZiixy6TDHMrhCVKPqwc/wAtOCaKRiiurNjkDk/SpBOg7e6juYXktiHwWU+YYbEH1rMPEOLeEDhuW31YbYHO3X+Hf3q3EpBZ8Sge2DLcXTaSMeCUKP3vIjoefTpXYLWS9Zri4lvIG7ZgITKQulSQPDyIOM75qstL2RpeX0bs7uWSM99jWCTUdKM3NehpxWUrkMCPMHIqpEcUbYQKoG4UflWfJfWTMGe0kZh1NsT+VJxvovKn0L39ZL8WsA7TSuqV1OyfwjPmT09KWub3ikdxJHDYa41J0Nn4vCT+NPQprXtbdVRZNyHQg/T5UnxG+lgCW0TKtzKSFYr4UUYy5HpkD3ZRTTgt5euk4Wsbu/mnCXVp2KaW1EZ25Y/P6Vprz3ocbHsly5fI+LqfpUV1LFQ2GHMfhSbvwWVOqGqUvBcR3EKywtriYZVwdiPMHqKVPFIVkmz+wgB7WbVsrA40+/8A1RCzSqpONyQB60n3mSWDXAkjYTVyxk4zp3Hy9KHGbi4Ru3t5lCjUFZ18Z8uVIO/TNKpWTa3F+Cgfh7pCcBgZwzR/n8q1ImDxqwYMCMgjrQBapUqUABmkMcTPjUQMgedecHFI+9MLgTpPG6oyqpA1NjGcYyWyMdNxtW0ZIuIRFIJlaPOl9JIP1BBFKcL4dbW0bxKhmjVsapnaTBG2BrJIAx58wTzNP/SHrX8fRVC9xMo/s9sqMHt49KsMnHPrVrzRaxPMryWyBhq0BQvXO+N/nVrHiVzcWQkS2i7VZJEkTtsBdDsux07/AA+QqtsbviF20rPD3RAYmiUiQM6khiSVBG+2AcbU1Q6CwGSWF5eH3cTZO6adSB+Z9euTvVRYXtxq75xN85yEhhiCLt0Dqxzz603dW7SKoiuZLbxZYxLH4vfUprFINlfCO04pCgZ2lu2nUu7MwGMAEKuw8unXJpFNyGwkTWdm3d07eUDbVpQvv/hAA5nkPxrs81wloZYbbVLj9mWxv743ocMxihgEZmvA7sDMdOVG53wAMdOVd4nez2kCywWvb7gMvaaSMkAdDn18qGnB591GTb8b4gt8sV9ZmESRDRFHEZHLgnVlsgfDjw4yOeTnFbcF4JYnkaOWFUzkSppOMc96yOItDJdWb3kkdncwljhI0lLRnmAzJ4QWCk4xnSKdUcNZzxXK9oiCEznOQuc48uZzUpGmo+w8HFLK4dhBcxyFULEKc4A5/jTJWOUjUqsVOVyOWxGfoSPmaXjmsuJRSRq0dxF++hGR96g4fbxI62caWhbALQRoD9CpH2qjMHPaym+ieO5kjt+zdZYUONbErhs8xjDDbHxe1Z7cGkuLqWC40mzkAaZv35j0jY/+vzUDB5HwkguwcOjF9FdSXlxPPEjoGdlUYOMgqgUHkMZBx061pYB3BOPQ0k50PXyGTcXvC0Z4p77RL8LETlSCds7HANL27WPEY5uGwRSdxiiCJJE2I8EbBcDAx9sZ5gVvNjHiOw9aTuOHWV1J2k8SyuRjJPMUxBbO0htLSG2hDCKGNY0BcsdKgAbncnAG/OmAoHIUpcR3EcUcfD+wjAIDB0J29MEVa0F4oPfJIHOduyiK/ixpQDlxaySyq8d1NEF/cj0gN75GaJbMqxHJwdTZz55Oapdm6CgWaROxPiMhIx9KHe2FndRB72FH0bk4x+FADoORz58qni9KWsoeyU6WYR/CseBpUDYY2zyA60xp/wATUAef4HP2Edy0gbe4YZ1Z2G2dycbDOK1rbUZZmbGjUR8WWyDj0wNqTtuBwxRzr2rkzOzHACjf0HM9QTuD6ACi9yhuHInWVZQPF2VxIqt7YYfer3pPRlxZecRjxi1IA51eeRz96VS3/s61trbh8AMSsEIZySq53Yk5LHqcnJJ50zFNDtEkqlhsF15O33rlzE08ZSOeSAn+8jCk/wCoEfappo0ZPG7DvtxAGlv41KOC9vKqBCdPPIznbb509aWFtHGUCI/i1MWGok8snOd8AVV+GLKIe8XFzKY1K7yaQ2TzYLgEijWyW1oGhiYLklypYk7nnk/1tT8qoiUo2w/Zjsyo2GMeHbHtil4IHSVizMVVVRCzkkjfOd8Z9efnmmsjG3WlIpZDeXMTy25UKrRqoOtQc7tvvuDj2qS1Z0Dle6N8vd5bc2yIwlUxkvr8JUAhgANJbp5VWPiiSSCNba6ILYJKDA3x1PqKxOG/2xw3inEO8Qm6t3YSB00hmLFVGMkDCqGyPQbnNbl+t/MltJw50Rlk1SLIcBl0sMcj1Kn5VeswzxyeasH+uCQc+dd+IdRWXMvGJ7fQotYJA6MHjmZsgNkjBTrgD+Y+W7ll30KwvBBkfCYid/fIqWi0dhsbSGXtYbaBJP41jAb13pjGP+ahOBnH0qpcZAyATyJpDAcSWJ7KVZ4XmjxkxocFsb7bjy86U4dDah9cVnPAVXYyscY/zGnLqO5k0d2uFix8WqLXn7jHnV4o27ERzuJmxhyVwG+XSmBZJopD+rlRid/CeldDZyARnyzyoEFla25Jt7eGNsY1JGFOPcAV2G0gt5JJIgQ0hJYmRiDk5PM7b0oAG/4rbWFvJLK4OhSxQHxHHvQ+E303E7MzXNl3eOT9mryaiyHkTttny3rC4r+hi3r3M3fJHmmdnxMNSqSSdsYOB036dK3eHcOntYIUm4hPOY4wrhlQK5xz+HP3PzrbS41mp9nPxvl1yPy6Q7ak9kEY5aPwE+eOvz5/Oi5FLphbpsEqGAJz1PL8hTOR5isToMT9HpZpVuu1maQLOyqWZWwPkBTkDLFcyRAZDuSGDE4J3wQeXP8A65BmKFIQ2iNVydR0rjelZ4ZVmZ4oYSnMks2pvPkKrTTdRHHl5zGW7KztZO1lFvDISQHOAT8z/X41SW1Ny5ube+n0kDCROmgkbdVNBgE/YLJf2wdGUM4LamjJG4C6eXzz6dK0rYoYv1QUKCRhRgA55VJYtbzX7yKJ7OONCN2WfUR8tIrPmtLxuKyXjWykdisQXt/CdLMdXw8/F+NbkjFVJAzgcvOs+3v5pGAmsnhUkjU7ggVSc7FpeSgPgd/LfQS95h7KaGd4nxkB8HZl64I8+oq0kZj4k9xHw1mkZURp1dRlRkgYz0LN0rQRFUllQDV1HX1ql13gR5tViMn/ANGIH2BpOMMVKALjhtvcy9pMsmrTjwzOoI9gQOp6V2eC6jhij4c0KBT4u31vt6YIP1NdtDe5PfEt1XGR2TsTn5gU2WA+IgfOijKxBxGokKl8blRgVWW5giOmSeJG54ZwDQG4jardd3Lv2w6LE5H1AxRZba3nbXLFG5xjLCkBU31of/Kg8v2o/wB6y5ktbaVdFjfSlWyjJKWUn0y/vzpi8htbUoF4a02vO8SKce+SKNFdPJG693ktSBhGuNGnPT4WzTgxqFzLGsmho876Xxke+M/jST2fEf3OJY22zbg4+9dROJ/qzJPZ4G76YnG3oS1OySLGpZjgH7+wpCASwTtZiKO60TAAdr2YO464z6edUFg0kDw3dzJOjHI/uyPmmKrcWffmQzRYVcEZlZT/AJV/M0W3tXgiEUbLHGOSgs5+rH8qABT3K8OiRI7W5mUAKNDBsAbblmzV4rvt4NSq8LnOBLGdt+uD+dGW3VDqyxx5nOT7UUgEbjPvQBkjvjyDt7i10+YtXyfb9Z+VN9rJ/AP8h/3plokZlLDOnlVe1f8AgNABqlSpQBw+WKXQPDqEadohYtscHJOcYO3XzpmpQAs5nkXT2QVW833Hv0+5oxVSAMZGKvUoAWZWg8cedAPiQ7jHp/zRgyuAykEdCDsaX4rdmx4fNchNZQZ0k4zuBXl3/SRyBJ3CIkk85D0C+nqfoPPbTHFraqMeT8jHG5o9c88abZ1N0VdzSc9jFevG94hYpnswGI05/E7f1zrAh/SeQzrGLZFBKAYP8RH/AOX/ANPrj16nKg+Yo3x6x7Hxc2OX9TMNrJBG0avGlsu5ZUOoL1Xcn679dhQl4hY6WVLy3BkKqqrMpOM4J+/IVrtuD5+tL29qUKmTQQo2AFZmohfcSSzvobQFyZkaQYkiXSFKjkzg76ugPy2y7G9uXGJUeRsgamUnPljP9Yq89lb3EyTSwo8iAhWboDjP4Cux2kEbhkiUMORpKjiEIb+3kjDxMwRtxpmiIOP5qM8wjtzcwWs1w2pQBGyFmyQMjLY258+lMRWdskYWOBAhOdNGjjSNdCLhR0FVQffoVW7kdwpsrhM/vNoIX3w9O1KlJkq/SVKlSgZKlSpQB//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51206" name="AutoShape 6" descr="data:image/jpg;base64,/9j/4AAQSkZJRgABAQAAAQABAAD/2wBDAAkGBwgHBgkIBwgKCgkLDRYPDQwMDRsUFRAWIB0iIiAdHx8kKDQsJCYxJx8fLT0tMTU3Ojo6Iys/RD84QzQ5Ojf/2wBDAQoKCg0MDRoPDxo3JR8lNzc3Nzc3Nzc3Nzc3Nzc3Nzc3Nzc3Nzc3Nzc3Nzc3Nzc3Nzc3Nzc3Nzc3Nzc3Nzc3Nzf/wAARCABOAGgDASIAAhEBAxEB/8QAGwAAAgMBAQEAAAAAAAAAAAAAAwQCBQYAAQf/xAAyEAACAgEDAgQEBQQDAQAAAAABAgMRAAQSITFBEyJRYQVxgaEGFCMyQlKR0fAzYrHB/8QAGQEAAwEBAQAAAAAAAAAAAAAAAQIDAAQF/8QAHhEAAwEAAwEAAwAAAAAAAAAAAAERAgMSITEEIkH/2gAMAwEAAhEDEQA/APm5WRWjkRFXd1r2x1NWzqEWQVZ8nb++AE4kQRqrA3ft/bJRJHGxRlZgRd1k6PCyk0iyQyAkDy2Oe3t64jMjhkLWGUABjyDXY/2wmn1JLsxAJIq6AA98LChINFqq7rqc1CItDvZtu4cXz98bi06bAHJJUCvTG9Lp1CBpiOT9sm6xx8rSgnuLoemK1RqIyxq0bF+RVe+RgDiEMANwPYcZYsgKKatruhyD88CDIJigjTk1QarJw9fICgPyxVAzyFGC+YbuvpglRzDW4E2doK+/r2ywcI3lkiG2uoF55+XXbsW9pFjjtghipkkdEAXzEnkEc4lqkk3hthUk9COc0MemEZtWPz9MFq9HLIwsAjud3N4VQeGaiiZ5GteSexzsuW+HeH/CgemdjRg8AblDDcCWHQDg1jcLcWim66VgDGPHDFSrGzXYHphoUZehAJ64owwBVMFUexHONaWvCNmgefmcVB3PtAFeudNL4EC8mxY+n+nMYYKM+ojigRpZH4VFFlj6D3y70P4Xn10SyjVaYWAXS2LRk9iKyH4E0A1Dv8T1XRCUhU82a5P0uvmTmp1sU7Tx6v4e6/mEFOj3slT0J7EckHt8iRnXxcCauiO+VpxFI/4SkjIEGqATncZY+/sAcqviPwTUfCdUNQZQ2nB8khHF9aI7HNvDrotQxjbdHMDTQsORXf0Ir0655qIdNqoHg1QjlhYUyEcV/vfLa/Hw1+v0muXV9Pnn5lJY7YixJt2n36njPNcFhKHT7zuFFAtffLyT8MQ6aKSLQFpIS+7eWtx3AHqPf7ZXz6e4VDI0bANfiHafLfHOcWsay/S60n8K8xyMC7Xz2quMi00illFHy3yLJwk0viQhopSC10QenTjGdDoJNRDulIhQ/tBHJHriJNuBbgjG42Fhaf8AXpZzsvV0GmjB/QQtX8jd52UWGJTMnYzWqKh6UuTRVAbjr1rBRJGYy6HcAeSe3bGApCKWUHmrFm8SDnArZr5HB66N5Y0VQSLqv/PvhiqFAzDgdCeKy3/D2iXVapXkRzDGQbC8E9h9rxsZb0jacRrvhOnj+HfC9NpO8SU5A6t3+5w4k8QhB0Au14rCqoK2pO4dqyDEbbDVR6V1z0pDjtA69FdIYITtmZv0mI/YRyW+XqO917g0UjCM+OER0Hm2nr7jFYpC2rmnZT4afopZ+rH62B9M9n1CSkiL/kHR64H+flmRgwdSNwL+xC8HMt+JdNqNZ8RjWMqIhHTbuo5619ftmjTVIULeIrSA7dg4N4lr49xSSy3UEDvk+ZdsDcbjKjQ/C9Lpk3xMCFsmRuoPoBh1BlIo9OgHO3nqbybzIh2lgqgEgAkHp0u8CswMa7VCIasWSTnKkkVrf0i7eHIYzGwjriUVz7Z2DOpLhgfNteivpnYOzCZZXANbWArgnGItQtRr4Vkc83z8+awCT+I7eMzlySbCir7/AC/tjMQBNhzGCOeN1fIXkyg38P0n57UpEP015Yki+npmy0Oki0GnMKWOdzMRyWP+jKb8N6VDer3XtGwbhR5GX8zqEDgWV6i+Sc7OHCSpDkfsQeKYkCqJrp3yaah3JMgF9tuJpuKi1YEnmjwM9STalbl+nfnL0kTlnWKd0olJBvpRfI4P/wAwNxk7gSOeR6YvPLID4tClPlHf0OB1E1AAEhm4a8VuBgyiBpLQAMSbOea5USEMzLdjlj0xFtQ8TqYdo7Ast1gmeUhmdDIpBG4tQu+QfpiPakGWf6QleKee9nUcbD+0YNxtbzq110vjPOIJGjIsN5uOaOSklEgUbja9BfTObwqeAgAEgH1zsEzhehv1Fgf+52YBklFanxIxJKrDb3o0Pf8Axj0Wyoz4qRr/AC8pGz5k9fpldCC5Pna15BxuNPFQUQNoDGx64kKGp+B62FWmhTUBv6CDuDevyx4TSh1fmRVB2gdCfXMlotaNLqoXKBtzUxCi6I+3XNhEGZllJ3Cuh/qvj6VlsabURLS9pKPXOG2ybUUmtpsHIan4hpoY96yoBfNYGXdKFZjdmufe8V8ML48dDaGI4x+2gLK0xsavUzBmSD9Ic7mbbfyvrkDNHqZG3RsCT/Eg9PkcqtHq5PPF2U0T642JljjaRUoqL+eK9UPWManVYwA0h2gWRfI+uJzauRI2WRvFQhVCFR5VHY+v+MDBK0rM8rMfbPN3jcBF8OP919TddMR0d5h4upYToqrSn+QPHsMOs0dmzsZxSt6m+mVsmqihkjgkiL7nKlgar6YzJIBN4O3qfoOLB+eKjMkkyTSzQyBQYxYF52LF1maWfadyKVYX15zsNF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51208" name="AutoShape 8" descr="data:image/jpg;base64,/9j/4AAQSkZJRgABAQAAAQABAAD/2wBDAAkGBwgHBgkIBwgKCgkLDRYPDQwMDRsUFRAWIB0iIiAdHx8kKDQsJCYxJx8fLT0tMTU3Ojo6Iys/RD84QzQ5Ojf/2wBDAQoKCg0MDRoPDxo3JR8lNzc3Nzc3Nzc3Nzc3Nzc3Nzc3Nzc3Nzc3Nzc3Nzc3Nzc3Nzc3Nzc3Nzc3Nzc3Nzc3Nzf/wAARCABOAGgDASIAAhEBAxEB/8QAGwAAAgMBAQEAAAAAAAAAAAAAAwQCBQYAAQf/xAAyEAACAgEDAgQEBQQDAQAAAAABAgMRAAQSITFBEyJRYQVxgaEGFCMyQlKR0fAzYrHB/8QAGQEAAwEBAQAAAAAAAAAAAAAAAQIDAAQF/8QAHhEAAwEAAwEAAwAAAAAAAAAAAAERAgMSITEEIkH/2gAMAwEAAhEDEQA/APm5WRWjkRFXd1r2x1NWzqEWQVZ8nb++AE4kQRqrA3ft/bJRJHGxRlZgRd1k6PCyk0iyQyAkDy2Oe3t64jMjhkLWGUABjyDXY/2wmn1JLsxAJIq6AA98LChINFqq7rqc1CItDvZtu4cXz98bi06bAHJJUCvTG9Lp1CBpiOT9sm6xx8rSgnuLoemK1RqIyxq0bF+RVe+RgDiEMANwPYcZYsgKKatruhyD88CDIJigjTk1QarJw9fICgPyxVAzyFGC+YbuvpglRzDW4E2doK+/r2ywcI3lkiG2uoF55+XXbsW9pFjjtghipkkdEAXzEnkEc4lqkk3hthUk9COc0MemEZtWPz9MFq9HLIwsAjud3N4VQeGaiiZ5GteSexzsuW+HeH/CgemdjRg8AblDDcCWHQDg1jcLcWim66VgDGPHDFSrGzXYHphoUZehAJ64owwBVMFUexHONaWvCNmgefmcVB3PtAFeudNL4EC8mxY+n+nMYYKM+ojigRpZH4VFFlj6D3y70P4Xn10SyjVaYWAXS2LRk9iKyH4E0A1Dv8T1XRCUhU82a5P0uvmTmp1sU7Tx6v4e6/mEFOj3slT0J7EckHt8iRnXxcCauiO+VpxFI/4SkjIEGqATncZY+/sAcqviPwTUfCdUNQZQ2nB8khHF9aI7HNvDrotQxjbdHMDTQsORXf0Ir0655qIdNqoHg1QjlhYUyEcV/vfLa/Hw1+v0muXV9Pnn5lJY7YixJt2n36njPNcFhKHT7zuFFAtffLyT8MQ6aKSLQFpIS+7eWtx3AHqPf7ZXz6e4VDI0bANfiHafLfHOcWsay/S60n8K8xyMC7Xz2quMi00illFHy3yLJwk0viQhopSC10QenTjGdDoJNRDulIhQ/tBHJHriJNuBbgjG42Fhaf8AXpZzsvV0GmjB/QQtX8jd52UWGJTMnYzWqKh6UuTRVAbjr1rBRJGYy6HcAeSe3bGApCKWUHmrFm8SDnArZr5HB66N5Y0VQSLqv/PvhiqFAzDgdCeKy3/D2iXVapXkRzDGQbC8E9h9rxsZb0jacRrvhOnj+HfC9NpO8SU5A6t3+5w4k8QhB0Au14rCqoK2pO4dqyDEbbDVR6V1z0pDjtA69FdIYITtmZv0mI/YRyW+XqO917g0UjCM+OER0Hm2nr7jFYpC2rmnZT4afopZ+rH62B9M9n1CSkiL/kHR64H+flmRgwdSNwL+xC8HMt+JdNqNZ8RjWMqIhHTbuo5619ftmjTVIULeIrSA7dg4N4lr49xSSy3UEDvk+ZdsDcbjKjQ/C9Lpk3xMCFsmRuoPoBh1BlIo9OgHO3nqbybzIh2lgqgEgAkHp0u8CswMa7VCIasWSTnKkkVrf0i7eHIYzGwjriUVz7Z2DOpLhgfNteivpnYOzCZZXANbWArgnGItQtRr4Vkc83z8+awCT+I7eMzlySbCir7/AC/tjMQBNhzGCOeN1fIXkyg38P0n57UpEP015Yki+npmy0Oki0GnMKWOdzMRyWP+jKb8N6VDer3XtGwbhR5GX8zqEDgWV6i+Sc7OHCSpDkfsQeKYkCqJrp3yaah3JMgF9tuJpuKi1YEnmjwM9STalbl+nfnL0kTlnWKd0olJBvpRfI4P/wAwNxk7gSOeR6YvPLID4tClPlHf0OB1E1AAEhm4a8VuBgyiBpLQAMSbOea5USEMzLdjlj0xFtQ8TqYdo7Ast1gmeUhmdDIpBG4tQu+QfpiPakGWf6QleKee9nUcbD+0YNxtbzq110vjPOIJGjIsN5uOaOSklEgUbja9BfTObwqeAgAEgH1zsEzhehv1Fgf+52YBklFanxIxJKrDb3o0Pf8Axj0Wyoz4qRr/AC8pGz5k9fpldCC5Pna15BxuNPFQUQNoDGx64kKGp+B62FWmhTUBv6CDuDevyx4TSh1fmRVB2gdCfXMlotaNLqoXKBtzUxCi6I+3XNhEGZllJ3Cuh/qvj6VlsabURLS9pKPXOG2ybUUmtpsHIan4hpoY96yoBfNYGXdKFZjdmufe8V8ML48dDaGI4x+2gLK0xsavUzBmSD9Ic7mbbfyvrkDNHqZG3RsCT/Eg9PkcqtHq5PPF2U0T642JljjaRUoqL+eK9UPWManVYwA0h2gWRfI+uJzauRI2WRvFQhVCFR5VHY+v+MDBK0rM8rMfbPN3jcBF8OP919TddMR0d5h4upYToqrSn+QPHsMOs0dmzsZxSt6m+mVsmqihkjgkiL7nKlgar6YzJIBN4O3qfoOLB+eKjMkkyTSzQyBQYxYF52LF1maWfadyKVYX15zsNF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51210" name="Picture 10" descr="http://up.negatif.com/fotolar/438/26438/999673a17f42e090229c4f95a81aa44d.jpg"/>
          <p:cNvPicPr>
            <a:picLocks noChangeAspect="1" noChangeArrowheads="1"/>
          </p:cNvPicPr>
          <p:nvPr/>
        </p:nvPicPr>
        <p:blipFill>
          <a:blip r:embed="rId3" cstate="print"/>
          <a:srcRect/>
          <a:stretch>
            <a:fillRect/>
          </a:stretch>
        </p:blipFill>
        <p:spPr bwMode="auto">
          <a:xfrm>
            <a:off x="571502" y="3500438"/>
            <a:ext cx="4286250" cy="3209926"/>
          </a:xfrm>
          <a:prstGeom prst="rect">
            <a:avLst/>
          </a:prstGeom>
          <a:noFill/>
        </p:spPr>
      </p:pic>
      <p:pic>
        <p:nvPicPr>
          <p:cNvPr id="51214" name="Picture 14" descr="http://www.serki.com/icerik/terimler/resim.php?resim=t08ra"/>
          <p:cNvPicPr>
            <a:picLocks noChangeAspect="1" noChangeArrowheads="1"/>
          </p:cNvPicPr>
          <p:nvPr/>
        </p:nvPicPr>
        <p:blipFill>
          <a:blip r:embed="rId4" cstate="print"/>
          <a:srcRect/>
          <a:stretch>
            <a:fillRect/>
          </a:stretch>
        </p:blipFill>
        <p:spPr bwMode="auto">
          <a:xfrm>
            <a:off x="5143504" y="3500438"/>
            <a:ext cx="3393862" cy="3183766"/>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85776"/>
            <a:ext cx="8229600" cy="1071570"/>
          </a:xfrm>
        </p:spPr>
        <p:txBody>
          <a:bodyPr>
            <a:normAutofit fontScale="90000"/>
          </a:bodyPr>
          <a:lstStyle/>
          <a:p>
            <a:r>
              <a:rPr lang="tr-TR" sz="3200" dirty="0" smtClean="0">
                <a:solidFill>
                  <a:srgbClr val="FF0000"/>
                </a:solidFill>
              </a:rPr>
              <a:t/>
            </a:r>
            <a:br>
              <a:rPr lang="tr-TR" sz="3200" dirty="0" smtClean="0">
                <a:solidFill>
                  <a:srgbClr val="FF0000"/>
                </a:solidFill>
              </a:rPr>
            </a:br>
            <a:r>
              <a:rPr lang="tr-TR" sz="3200" dirty="0" smtClean="0">
                <a:solidFill>
                  <a:srgbClr val="FF0000"/>
                </a:solidFill>
              </a:rPr>
              <a:t/>
            </a:r>
            <a:br>
              <a:rPr lang="tr-TR" sz="3200" dirty="0" smtClean="0">
                <a:solidFill>
                  <a:srgbClr val="FF0000"/>
                </a:solidFill>
              </a:rPr>
            </a:br>
            <a:r>
              <a:rPr lang="tr-TR" sz="3200" dirty="0" smtClean="0">
                <a:solidFill>
                  <a:srgbClr val="FF0000"/>
                </a:solidFill>
              </a:rPr>
              <a:t/>
            </a:r>
            <a:br>
              <a:rPr lang="tr-TR" sz="3200" dirty="0" smtClean="0">
                <a:solidFill>
                  <a:srgbClr val="FF0000"/>
                </a:solidFill>
              </a:rPr>
            </a:br>
            <a:r>
              <a:rPr lang="tr-TR" sz="3600" dirty="0" err="1" smtClean="0">
                <a:solidFill>
                  <a:srgbClr val="FF0000"/>
                </a:solidFill>
              </a:rPr>
              <a:t>Kaolen</a:t>
            </a:r>
            <a:r>
              <a:rPr lang="tr-TR" sz="3600" dirty="0" smtClean="0"/>
              <a:t> (kaolin)</a:t>
            </a:r>
            <a:endParaRPr lang="tr-TR" sz="3600" dirty="0"/>
          </a:p>
        </p:txBody>
      </p:sp>
      <p:sp>
        <p:nvSpPr>
          <p:cNvPr id="3" name="2 İçerik Yer Tutucusu"/>
          <p:cNvSpPr>
            <a:spLocks noGrp="1"/>
          </p:cNvSpPr>
          <p:nvPr>
            <p:ph idx="1"/>
          </p:nvPr>
        </p:nvSpPr>
        <p:spPr>
          <a:xfrm>
            <a:off x="142844" y="857232"/>
            <a:ext cx="9001156" cy="6000768"/>
          </a:xfrm>
        </p:spPr>
        <p:txBody>
          <a:bodyPr>
            <a:normAutofit fontScale="62500" lnSpcReduction="20000"/>
          </a:bodyPr>
          <a:lstStyle/>
          <a:p>
            <a:pPr>
              <a:buNone/>
            </a:pPr>
            <a:endParaRPr lang="tr-TR" sz="4100" dirty="0" smtClean="0">
              <a:solidFill>
                <a:schemeClr val="bg1"/>
              </a:solidFill>
            </a:endParaRPr>
          </a:p>
          <a:p>
            <a:r>
              <a:rPr lang="tr-TR" sz="4500" dirty="0" smtClean="0">
                <a:solidFill>
                  <a:schemeClr val="bg1"/>
                </a:solidFill>
              </a:rPr>
              <a:t>Çin kili olarak da bilinir ve Çincede “yüksek tepe‘”anlamına gelen "</a:t>
            </a:r>
            <a:r>
              <a:rPr lang="tr-TR" sz="4500" dirty="0" err="1" smtClean="0">
                <a:solidFill>
                  <a:schemeClr val="bg1"/>
                </a:solidFill>
              </a:rPr>
              <a:t>kao</a:t>
            </a:r>
            <a:r>
              <a:rPr lang="tr-TR" sz="4500" dirty="0" smtClean="0">
                <a:solidFill>
                  <a:schemeClr val="bg1"/>
                </a:solidFill>
              </a:rPr>
              <a:t>-</a:t>
            </a:r>
            <a:r>
              <a:rPr lang="tr-TR" sz="4500" dirty="0" err="1" smtClean="0">
                <a:solidFill>
                  <a:schemeClr val="bg1"/>
                </a:solidFill>
              </a:rPr>
              <a:t>ling</a:t>
            </a:r>
            <a:r>
              <a:rPr lang="tr-TR" sz="4500" dirty="0" smtClean="0">
                <a:solidFill>
                  <a:schemeClr val="bg1"/>
                </a:solidFill>
              </a:rPr>
              <a:t>" kelimelerinden türetilmiştir. Alüminyum ve Silisyum minerallerince zengindir  ve su tutucu özelliğe sahiptir. </a:t>
            </a:r>
          </a:p>
          <a:p>
            <a:r>
              <a:rPr lang="tr-TR" sz="4500" dirty="0" smtClean="0">
                <a:solidFill>
                  <a:schemeClr val="bg1"/>
                </a:solidFill>
              </a:rPr>
              <a:t>Seramik sanayinin ana hammaddesidir. Porselenden kağıt üretimine kadar pek çok alanda kullanılmaktadır . Cildi yumuşatır ve rahatlatır.</a:t>
            </a:r>
          </a:p>
          <a:p>
            <a:r>
              <a:rPr lang="tr-TR" sz="4500" dirty="0" smtClean="0">
                <a:solidFill>
                  <a:srgbClr val="FF0000"/>
                </a:solidFill>
              </a:rPr>
              <a:t>Sınıflaması:</a:t>
            </a:r>
            <a:r>
              <a:rPr lang="tr-TR" sz="4500" dirty="0" smtClean="0">
                <a:solidFill>
                  <a:schemeClr val="bg1"/>
                </a:solidFill>
              </a:rPr>
              <a:t> </a:t>
            </a:r>
            <a:r>
              <a:rPr lang="tr-TR" sz="4500" dirty="0" err="1" smtClean="0">
                <a:solidFill>
                  <a:schemeClr val="bg1"/>
                </a:solidFill>
              </a:rPr>
              <a:t>Kaolen</a:t>
            </a:r>
            <a:r>
              <a:rPr lang="tr-TR" sz="4500" dirty="0" smtClean="0">
                <a:solidFill>
                  <a:schemeClr val="bg1"/>
                </a:solidFill>
              </a:rPr>
              <a:t>, kil mineralleri sınıflandırması içinde bir grup kil mineraline verilen isimdir. En önemli minerali Kaolinit (Al2Si2O5(OH)4) olan grubun diğer mineralleri dikit, </a:t>
            </a:r>
            <a:r>
              <a:rPr lang="tr-TR" sz="4500" dirty="0" err="1" smtClean="0">
                <a:solidFill>
                  <a:schemeClr val="bg1"/>
                </a:solidFill>
              </a:rPr>
              <a:t>nakrit</a:t>
            </a:r>
            <a:r>
              <a:rPr lang="tr-TR" sz="4500" dirty="0" smtClean="0">
                <a:solidFill>
                  <a:schemeClr val="bg1"/>
                </a:solidFill>
              </a:rPr>
              <a:t> ve </a:t>
            </a:r>
            <a:r>
              <a:rPr lang="tr-TR" sz="4500" dirty="0" err="1" smtClean="0">
                <a:solidFill>
                  <a:schemeClr val="bg1"/>
                </a:solidFill>
              </a:rPr>
              <a:t>halloyisit</a:t>
            </a:r>
            <a:r>
              <a:rPr lang="tr-TR" sz="4500" dirty="0" smtClean="0">
                <a:solidFill>
                  <a:schemeClr val="bg1"/>
                </a:solidFill>
              </a:rPr>
              <a:t> </a:t>
            </a:r>
            <a:r>
              <a:rPr lang="tr-TR" sz="4500" dirty="0" err="1" smtClean="0">
                <a:solidFill>
                  <a:schemeClr val="bg1"/>
                </a:solidFill>
              </a:rPr>
              <a:t>dir</a:t>
            </a:r>
            <a:r>
              <a:rPr lang="tr-TR" sz="4500" dirty="0" smtClean="0">
                <a:solidFill>
                  <a:schemeClr val="bg1"/>
                </a:solidFill>
              </a:rPr>
              <a:t>. </a:t>
            </a:r>
          </a:p>
          <a:p>
            <a:r>
              <a:rPr lang="tr-TR" sz="4500" dirty="0" smtClean="0">
                <a:solidFill>
                  <a:schemeClr val="bg1"/>
                </a:solidFill>
              </a:rPr>
              <a:t>Alüminyum </a:t>
            </a:r>
            <a:r>
              <a:rPr lang="tr-TR" sz="4500" dirty="0" err="1" smtClean="0">
                <a:solidFill>
                  <a:schemeClr val="bg1"/>
                </a:solidFill>
              </a:rPr>
              <a:t>hidro</a:t>
            </a:r>
            <a:r>
              <a:rPr lang="tr-TR" sz="4500" dirty="0" smtClean="0">
                <a:solidFill>
                  <a:schemeClr val="bg1"/>
                </a:solidFill>
              </a:rPr>
              <a:t> silikat bileşimli bir kil mineralidir. </a:t>
            </a:r>
            <a:r>
              <a:rPr lang="tr-TR" sz="4500" dirty="0" err="1" smtClean="0">
                <a:solidFill>
                  <a:schemeClr val="bg1"/>
                </a:solidFill>
              </a:rPr>
              <a:t>Kaolen</a:t>
            </a:r>
            <a:r>
              <a:rPr lang="tr-TR" sz="4500" dirty="0" smtClean="0">
                <a:solidFill>
                  <a:schemeClr val="bg1"/>
                </a:solidFill>
              </a:rPr>
              <a:t> terimi altında çeşitli </a:t>
            </a:r>
            <a:r>
              <a:rPr lang="tr-TR" sz="4500" dirty="0" err="1" smtClean="0">
                <a:solidFill>
                  <a:schemeClr val="bg1"/>
                </a:solidFill>
              </a:rPr>
              <a:t>jenetik</a:t>
            </a:r>
            <a:r>
              <a:rPr lang="tr-TR" sz="4500" dirty="0" smtClean="0">
                <a:solidFill>
                  <a:schemeClr val="bg1"/>
                </a:solidFill>
              </a:rPr>
              <a:t> modellerle oluşmuş </a:t>
            </a:r>
            <a:r>
              <a:rPr lang="tr-TR" sz="4500" dirty="0" err="1" smtClean="0">
                <a:solidFill>
                  <a:schemeClr val="bg1"/>
                </a:solidFill>
              </a:rPr>
              <a:t>kaolen</a:t>
            </a:r>
            <a:r>
              <a:rPr lang="tr-TR" sz="4500" dirty="0" smtClean="0">
                <a:solidFill>
                  <a:schemeClr val="bg1"/>
                </a:solidFill>
              </a:rPr>
              <a:t> türleri ve </a:t>
            </a:r>
            <a:r>
              <a:rPr lang="tr-TR" sz="4500" dirty="0" err="1" smtClean="0">
                <a:solidFill>
                  <a:schemeClr val="bg1"/>
                </a:solidFill>
              </a:rPr>
              <a:t>kaolinitik</a:t>
            </a:r>
            <a:r>
              <a:rPr lang="tr-TR" sz="4500" dirty="0" smtClean="0">
                <a:solidFill>
                  <a:schemeClr val="bg1"/>
                </a:solidFill>
              </a:rPr>
              <a:t> killer  yer almaktadır.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500042"/>
            <a:ext cx="9001156" cy="6357958"/>
          </a:xfrm>
        </p:spPr>
        <p:txBody>
          <a:bodyPr/>
          <a:lstStyle/>
          <a:p>
            <a:r>
              <a:rPr lang="tr-TR" sz="3200" dirty="0" smtClean="0">
                <a:solidFill>
                  <a:schemeClr val="bg1"/>
                </a:solidFill>
              </a:rPr>
              <a:t>Oluşum itibariyle, feldspat içeren </a:t>
            </a:r>
            <a:r>
              <a:rPr lang="tr-TR" sz="3200" dirty="0" err="1" smtClean="0">
                <a:solidFill>
                  <a:schemeClr val="bg1"/>
                </a:solidFill>
              </a:rPr>
              <a:t>granitik</a:t>
            </a:r>
            <a:r>
              <a:rPr lang="tr-TR" sz="3200" dirty="0" smtClean="0">
                <a:solidFill>
                  <a:schemeClr val="bg1"/>
                </a:solidFill>
              </a:rPr>
              <a:t> veya volkanik kayaçların feldspatlarının </a:t>
            </a:r>
            <a:r>
              <a:rPr lang="tr-TR" sz="3200" dirty="0" err="1" smtClean="0">
                <a:solidFill>
                  <a:schemeClr val="bg1"/>
                </a:solidFill>
              </a:rPr>
              <a:t>altere</a:t>
            </a:r>
            <a:r>
              <a:rPr lang="tr-TR" sz="3200" dirty="0" smtClean="0">
                <a:solidFill>
                  <a:schemeClr val="bg1"/>
                </a:solidFill>
              </a:rPr>
              <a:t> olarak kaolinit mineraline dönüşmesi sonucu </a:t>
            </a:r>
            <a:r>
              <a:rPr lang="tr-TR" sz="3200" dirty="0" err="1" smtClean="0">
                <a:solidFill>
                  <a:schemeClr val="bg1"/>
                </a:solidFill>
              </a:rPr>
              <a:t>kaolenler</a:t>
            </a:r>
            <a:r>
              <a:rPr lang="tr-TR" sz="3200" dirty="0" smtClean="0">
                <a:solidFill>
                  <a:schemeClr val="bg1"/>
                </a:solidFill>
              </a:rPr>
              <a:t> oluşmaktadır. Ana kayaç içindeki alkali ve toprak alkali iyonların, çözünür tuzlar şeklinde ortamdan uzaklaşması sonucu Al2O3 içerikli sulu silikatça zenginleşen kayaç kaoliniti oluşturur.</a:t>
            </a:r>
          </a:p>
          <a:p>
            <a:r>
              <a:rPr lang="tr-TR" sz="3200" dirty="0" smtClean="0">
                <a:solidFill>
                  <a:srgbClr val="FFFF00"/>
                </a:solidFill>
              </a:rPr>
              <a:t>K2O.Al2O3.6SiO2+2H2O􀃆Al2O3.6SiO2.H2O+KOH Al2O3.6SiO2.H2O􀃆Al2O3.2SiO2.H2O+4SiO2</a:t>
            </a:r>
          </a:p>
          <a:p>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642918"/>
          </a:xfrm>
        </p:spPr>
        <p:txBody>
          <a:bodyPr>
            <a:normAutofit/>
          </a:bodyPr>
          <a:lstStyle/>
          <a:p>
            <a:r>
              <a:rPr lang="tr-TR" sz="3000" dirty="0" err="1" smtClean="0">
                <a:solidFill>
                  <a:srgbClr val="FF0000"/>
                </a:solidFill>
              </a:rPr>
              <a:t>Bentonit</a:t>
            </a:r>
            <a:endParaRPr lang="tr-TR" sz="3000" dirty="0">
              <a:solidFill>
                <a:srgbClr val="FF0000"/>
              </a:solidFill>
            </a:endParaRPr>
          </a:p>
        </p:txBody>
      </p:sp>
      <p:sp>
        <p:nvSpPr>
          <p:cNvPr id="3" name="2 İçerik Yer Tutucusu"/>
          <p:cNvSpPr>
            <a:spLocks noGrp="1"/>
          </p:cNvSpPr>
          <p:nvPr>
            <p:ph idx="1"/>
          </p:nvPr>
        </p:nvSpPr>
        <p:spPr>
          <a:xfrm>
            <a:off x="0" y="642918"/>
            <a:ext cx="9144000" cy="6215082"/>
          </a:xfrm>
        </p:spPr>
        <p:txBody>
          <a:bodyPr>
            <a:normAutofit fontScale="47500" lnSpcReduction="20000"/>
          </a:bodyPr>
          <a:lstStyle/>
          <a:p>
            <a:pPr>
              <a:buNone/>
            </a:pPr>
            <a:endParaRPr lang="tr-TR" sz="3000" dirty="0" smtClean="0">
              <a:solidFill>
                <a:schemeClr val="bg1"/>
              </a:solidFill>
            </a:endParaRPr>
          </a:p>
          <a:p>
            <a:pPr>
              <a:buNone/>
            </a:pPr>
            <a:r>
              <a:rPr lang="tr-TR" sz="5500" dirty="0" smtClean="0">
                <a:solidFill>
                  <a:schemeClr val="bg1"/>
                </a:solidFill>
              </a:rPr>
              <a:t>Mucizevi bir doğal hammaddedir.  Daha çok volkanik kül veya tüf gibi, camsı volkanik gerecin kimyasal ayrışma ve bozuşmasıyla ortaya çıkan ve son derece küçük kristaller halindeki kil minerallerinden oluşan, yumuşak, şekillenebilir, gözenekli ve açık renkli bir kayadır.</a:t>
            </a:r>
          </a:p>
          <a:p>
            <a:pPr>
              <a:buNone/>
            </a:pPr>
            <a:r>
              <a:rPr lang="tr-TR" sz="5500" dirty="0" smtClean="0">
                <a:solidFill>
                  <a:srgbClr val="FFFF00"/>
                </a:solidFill>
              </a:rPr>
              <a:t>	Kristal yapılarını ölçüt alan kil sınıflandırmalarında, eş boyutlu ve bir yönde uzamış kristal yapıları ile diğer kil grubu minerallerinden ayrılmaktadır.</a:t>
            </a:r>
          </a:p>
          <a:p>
            <a:pPr>
              <a:buNone/>
            </a:pPr>
            <a:r>
              <a:rPr lang="tr-TR" sz="5500" dirty="0" smtClean="0">
                <a:solidFill>
                  <a:schemeClr val="bg1"/>
                </a:solidFill>
              </a:rPr>
              <a:t> Kullanım  alanları çok yaygın olup,</a:t>
            </a:r>
            <a:br>
              <a:rPr lang="tr-TR" sz="5500" dirty="0" smtClean="0">
                <a:solidFill>
                  <a:schemeClr val="bg1"/>
                </a:solidFill>
              </a:rPr>
            </a:br>
            <a:r>
              <a:rPr lang="tr-TR" sz="5500" dirty="0" smtClean="0">
                <a:solidFill>
                  <a:schemeClr val="bg1"/>
                </a:solidFill>
              </a:rPr>
              <a:t>1. Petrol </a:t>
            </a:r>
            <a:r>
              <a:rPr lang="tr-TR" sz="5500" dirty="0" err="1" smtClean="0">
                <a:solidFill>
                  <a:schemeClr val="bg1"/>
                </a:solidFill>
              </a:rPr>
              <a:t>rafinasyonunda</a:t>
            </a:r>
            <a:r>
              <a:rPr lang="tr-TR" sz="5500" dirty="0" smtClean="0">
                <a:solidFill>
                  <a:schemeClr val="bg1"/>
                </a:solidFill>
              </a:rPr>
              <a:t>,</a:t>
            </a:r>
            <a:br>
              <a:rPr lang="tr-TR" sz="5500" dirty="0" smtClean="0">
                <a:solidFill>
                  <a:schemeClr val="bg1"/>
                </a:solidFill>
              </a:rPr>
            </a:br>
            <a:r>
              <a:rPr lang="tr-TR" sz="5500" dirty="0" smtClean="0">
                <a:solidFill>
                  <a:schemeClr val="bg1"/>
                </a:solidFill>
              </a:rPr>
              <a:t>2. Atık suların temizlenmesinde,</a:t>
            </a:r>
            <a:br>
              <a:rPr lang="tr-TR" sz="5500" dirty="0" smtClean="0">
                <a:solidFill>
                  <a:schemeClr val="bg1"/>
                </a:solidFill>
              </a:rPr>
            </a:br>
            <a:r>
              <a:rPr lang="tr-TR" sz="5500" dirty="0" smtClean="0">
                <a:solidFill>
                  <a:schemeClr val="bg1"/>
                </a:solidFill>
              </a:rPr>
              <a:t>3. Boya sanayinde ve yangın söndürücülerde,</a:t>
            </a:r>
            <a:br>
              <a:rPr lang="tr-TR" sz="5500" dirty="0" smtClean="0">
                <a:solidFill>
                  <a:schemeClr val="bg1"/>
                </a:solidFill>
              </a:rPr>
            </a:br>
            <a:r>
              <a:rPr lang="tr-TR" sz="5500" dirty="0" smtClean="0">
                <a:solidFill>
                  <a:schemeClr val="bg1"/>
                </a:solidFill>
              </a:rPr>
              <a:t>4. Gübre yapımı ve toprak ıslahında,</a:t>
            </a:r>
            <a:br>
              <a:rPr lang="tr-TR" sz="5500" dirty="0" smtClean="0">
                <a:solidFill>
                  <a:schemeClr val="bg1"/>
                </a:solidFill>
              </a:rPr>
            </a:br>
            <a:r>
              <a:rPr lang="tr-TR" sz="5500" dirty="0" smtClean="0">
                <a:solidFill>
                  <a:schemeClr val="bg1"/>
                </a:solidFill>
              </a:rPr>
              <a:t>5. Hayvan yemi yapımında,</a:t>
            </a:r>
            <a:br>
              <a:rPr lang="tr-TR" sz="5500" dirty="0" smtClean="0">
                <a:solidFill>
                  <a:schemeClr val="bg1"/>
                </a:solidFill>
              </a:rPr>
            </a:br>
            <a:r>
              <a:rPr lang="tr-TR" sz="5500" dirty="0" smtClean="0">
                <a:solidFill>
                  <a:schemeClr val="bg1"/>
                </a:solidFill>
              </a:rPr>
              <a:t>6. Yemeklik sıvı yağların ağartılmasında,</a:t>
            </a:r>
            <a:br>
              <a:rPr lang="tr-TR" sz="5500" dirty="0" smtClean="0">
                <a:solidFill>
                  <a:schemeClr val="bg1"/>
                </a:solidFill>
              </a:rPr>
            </a:br>
            <a:r>
              <a:rPr lang="tr-TR" sz="5500" dirty="0" smtClean="0">
                <a:solidFill>
                  <a:schemeClr val="bg1"/>
                </a:solidFill>
              </a:rPr>
              <a:t>7. Şarap ve meyve sularının berraklaştırılmasında,</a:t>
            </a:r>
            <a:br>
              <a:rPr lang="tr-TR" sz="5500" dirty="0" smtClean="0">
                <a:solidFill>
                  <a:schemeClr val="bg1"/>
                </a:solidFill>
              </a:rPr>
            </a:br>
            <a:r>
              <a:rPr lang="tr-TR" sz="5500" dirty="0" smtClean="0">
                <a:solidFill>
                  <a:schemeClr val="bg1"/>
                </a:solidFill>
              </a:rPr>
              <a:t>8. İlaç, kağıt, lastik sanayinde dolgu maddesi olarak kullanılmaktadır.</a:t>
            </a:r>
            <a:endParaRPr lang="tr-TR" sz="5500" dirty="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858312" cy="6643710"/>
          </a:xfrm>
        </p:spPr>
        <p:txBody>
          <a:bodyPr>
            <a:normAutofit/>
          </a:bodyPr>
          <a:lstStyle/>
          <a:p>
            <a:endParaRPr lang="tr-TR" sz="3200" dirty="0" smtClean="0">
              <a:solidFill>
                <a:schemeClr val="bg1"/>
              </a:solidFill>
            </a:endParaRPr>
          </a:p>
          <a:p>
            <a:endParaRPr lang="tr-TR" sz="3200" dirty="0" smtClean="0">
              <a:solidFill>
                <a:schemeClr val="bg1"/>
              </a:solidFill>
            </a:endParaRPr>
          </a:p>
          <a:p>
            <a:r>
              <a:rPr lang="tr-TR" sz="3200" dirty="0" smtClean="0">
                <a:solidFill>
                  <a:schemeClr val="bg1"/>
                </a:solidFill>
              </a:rPr>
              <a:t>Özellikle zemin inşaatı alanında </a:t>
            </a:r>
            <a:r>
              <a:rPr lang="tr-TR" sz="3200" dirty="0" err="1" smtClean="0">
                <a:solidFill>
                  <a:schemeClr val="bg1"/>
                </a:solidFill>
              </a:rPr>
              <a:t>foraj</a:t>
            </a:r>
            <a:r>
              <a:rPr lang="tr-TR" sz="3200" dirty="0" smtClean="0">
                <a:solidFill>
                  <a:schemeClr val="bg1"/>
                </a:solidFill>
              </a:rPr>
              <a:t> kuyularının sızdırmazlığını sağlamak ve kuyu göçmelerini engellemek amacıyla belirli miktar su ile karıştırılıp kuyuya pompa ile basılmak suretiyle de kullanımı önemlidir.</a:t>
            </a:r>
          </a:p>
          <a:p>
            <a:endParaRPr lang="tr-TR" dirty="0" smtClean="0"/>
          </a:p>
          <a:p>
            <a:r>
              <a:rPr lang="tr-TR" sz="3200" dirty="0" err="1" smtClean="0">
                <a:solidFill>
                  <a:srgbClr val="FFFF00"/>
                </a:solidFill>
              </a:rPr>
              <a:t>Foraj</a:t>
            </a:r>
            <a:r>
              <a:rPr lang="tr-TR" sz="3200" dirty="0" smtClean="0">
                <a:solidFill>
                  <a:srgbClr val="FFFF00"/>
                </a:solidFill>
              </a:rPr>
              <a:t>: </a:t>
            </a:r>
            <a:r>
              <a:rPr lang="tr-TR" sz="3200" dirty="0" smtClean="0">
                <a:solidFill>
                  <a:schemeClr val="bg1"/>
                </a:solidFill>
              </a:rPr>
              <a:t>Binalarda kazık temel yapmak için zeminde burgu ile  açılan deliklerdir.</a:t>
            </a:r>
            <a:endParaRPr lang="tr-TR"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57166"/>
            <a:ext cx="8229600" cy="857256"/>
          </a:xfrm>
        </p:spPr>
        <p:txBody>
          <a:bodyPr>
            <a:normAutofit fontScale="90000"/>
          </a:bodyPr>
          <a:lstStyle/>
          <a:p>
            <a:r>
              <a:rPr lang="tr-TR" sz="3200" dirty="0" smtClean="0">
                <a:latin typeface="Comic Sans MS" pitchFamily="66" charset="0"/>
              </a:rPr>
              <a:t>Kil mineralleri toprağın ana yapısını oluşturur</a:t>
            </a:r>
            <a:endParaRPr lang="tr-TR" sz="3200" dirty="0">
              <a:latin typeface="Comic Sans MS" pitchFamily="66" charset="0"/>
            </a:endParaRPr>
          </a:p>
        </p:txBody>
      </p:sp>
      <p:sp>
        <p:nvSpPr>
          <p:cNvPr id="3" name="2 İçerik Yer Tutucusu"/>
          <p:cNvSpPr>
            <a:spLocks noGrp="1"/>
          </p:cNvSpPr>
          <p:nvPr>
            <p:ph idx="1"/>
          </p:nvPr>
        </p:nvSpPr>
        <p:spPr>
          <a:xfrm>
            <a:off x="0" y="1935480"/>
            <a:ext cx="8929718" cy="4636792"/>
          </a:xfrm>
        </p:spPr>
        <p:txBody>
          <a:bodyPr>
            <a:normAutofit fontScale="77500" lnSpcReduction="20000"/>
          </a:bodyPr>
          <a:lstStyle/>
          <a:p>
            <a:r>
              <a:rPr lang="da-DK" dirty="0" smtClean="0"/>
              <a:t> </a:t>
            </a:r>
            <a:r>
              <a:rPr lang="da-DK" sz="3000" dirty="0" smtClean="0">
                <a:solidFill>
                  <a:schemeClr val="bg1"/>
                </a:solidFill>
              </a:rPr>
              <a:t>Kil mineral </a:t>
            </a:r>
            <a:r>
              <a:rPr lang="da-DK" sz="3000" dirty="0" err="1" smtClean="0">
                <a:solidFill>
                  <a:schemeClr val="bg1"/>
                </a:solidFill>
              </a:rPr>
              <a:t>yüzeyleri</a:t>
            </a:r>
            <a:r>
              <a:rPr lang="da-DK" sz="3000" dirty="0" smtClean="0">
                <a:solidFill>
                  <a:schemeClr val="bg1"/>
                </a:solidFill>
              </a:rPr>
              <a:t> </a:t>
            </a:r>
            <a:r>
              <a:rPr lang="da-DK" sz="3000" dirty="0" err="1" smtClean="0">
                <a:solidFill>
                  <a:schemeClr val="bg1"/>
                </a:solidFill>
              </a:rPr>
              <a:t>genelde</a:t>
            </a:r>
            <a:r>
              <a:rPr lang="da-DK" sz="3000" dirty="0" smtClean="0">
                <a:solidFill>
                  <a:schemeClr val="bg1"/>
                </a:solidFill>
              </a:rPr>
              <a:t> (-) </a:t>
            </a:r>
            <a:r>
              <a:rPr lang="da-DK" sz="3000" dirty="0" err="1" smtClean="0">
                <a:solidFill>
                  <a:schemeClr val="bg1"/>
                </a:solidFill>
              </a:rPr>
              <a:t>yüklüdür</a:t>
            </a:r>
            <a:r>
              <a:rPr lang="da-DK" sz="3000" dirty="0" smtClean="0">
                <a:solidFill>
                  <a:schemeClr val="bg1"/>
                </a:solidFill>
              </a:rPr>
              <a:t>.</a:t>
            </a:r>
          </a:p>
          <a:p>
            <a:r>
              <a:rPr lang="tr-TR" sz="3000" dirty="0" smtClean="0">
                <a:solidFill>
                  <a:schemeClr val="bg1"/>
                </a:solidFill>
              </a:rPr>
              <a:t>Kil minerallerinin taşıdıkları yük </a:t>
            </a:r>
            <a:r>
              <a:rPr lang="tr-TR" sz="3000" dirty="0" err="1" smtClean="0">
                <a:solidFill>
                  <a:schemeClr val="bg1"/>
                </a:solidFill>
              </a:rPr>
              <a:t>pH</a:t>
            </a:r>
            <a:r>
              <a:rPr lang="tr-TR" sz="3000" dirty="0" smtClean="0">
                <a:solidFill>
                  <a:schemeClr val="bg1"/>
                </a:solidFill>
              </a:rPr>
              <a:t> </a:t>
            </a:r>
            <a:r>
              <a:rPr lang="tr-TR" sz="3000" dirty="0" err="1" smtClean="0">
                <a:solidFill>
                  <a:schemeClr val="bg1"/>
                </a:solidFill>
              </a:rPr>
              <a:t>ın</a:t>
            </a:r>
            <a:r>
              <a:rPr lang="tr-TR" sz="3000" dirty="0" smtClean="0">
                <a:solidFill>
                  <a:schemeClr val="bg1"/>
                </a:solidFill>
              </a:rPr>
              <a:t> bir fonksiyonudur.</a:t>
            </a:r>
          </a:p>
          <a:p>
            <a:pPr>
              <a:buNone/>
            </a:pPr>
            <a:r>
              <a:rPr lang="tr-TR" sz="3000" dirty="0" smtClean="0">
                <a:solidFill>
                  <a:schemeClr val="bg1"/>
                </a:solidFill>
              </a:rPr>
              <a:t> </a:t>
            </a:r>
          </a:p>
          <a:p>
            <a:pPr>
              <a:buNone/>
            </a:pPr>
            <a:r>
              <a:rPr lang="tr-TR" sz="3000" dirty="0" smtClean="0">
                <a:solidFill>
                  <a:schemeClr val="bg1"/>
                </a:solidFill>
              </a:rPr>
              <a:t>			</a:t>
            </a:r>
            <a:r>
              <a:rPr lang="tr-TR" sz="3000" dirty="0" err="1" smtClean="0">
                <a:solidFill>
                  <a:schemeClr val="bg1"/>
                </a:solidFill>
              </a:rPr>
              <a:t>pH</a:t>
            </a:r>
            <a:r>
              <a:rPr lang="tr-TR" sz="3000" dirty="0" smtClean="0">
                <a:solidFill>
                  <a:schemeClr val="bg1"/>
                </a:solidFill>
              </a:rPr>
              <a:t>= -</a:t>
            </a:r>
            <a:r>
              <a:rPr lang="tr-TR" sz="3000" dirty="0" err="1" smtClean="0">
                <a:solidFill>
                  <a:schemeClr val="bg1"/>
                </a:solidFill>
              </a:rPr>
              <a:t>log</a:t>
            </a:r>
            <a:r>
              <a:rPr lang="tr-TR" sz="3000" dirty="0" smtClean="0">
                <a:solidFill>
                  <a:schemeClr val="bg1"/>
                </a:solidFill>
              </a:rPr>
              <a:t>[H+]</a:t>
            </a:r>
          </a:p>
          <a:p>
            <a:pPr>
              <a:buNone/>
            </a:pPr>
            <a:endParaRPr lang="tr-TR" sz="3000" dirty="0" smtClean="0"/>
          </a:p>
          <a:p>
            <a:pPr>
              <a:buNone/>
            </a:pPr>
            <a:r>
              <a:rPr lang="tr-TR" sz="3000" dirty="0" smtClean="0"/>
              <a:t>		</a:t>
            </a:r>
            <a:r>
              <a:rPr lang="tr-TR" sz="3000" dirty="0" err="1" smtClean="0">
                <a:solidFill>
                  <a:srgbClr val="FF0000"/>
                </a:solidFill>
              </a:rPr>
              <a:t>pH</a:t>
            </a:r>
            <a:r>
              <a:rPr lang="tr-TR" sz="3000" dirty="0" smtClean="0">
                <a:solidFill>
                  <a:srgbClr val="FF0000"/>
                </a:solidFill>
              </a:rPr>
              <a:t>&lt;5.5</a:t>
            </a:r>
            <a:r>
              <a:rPr lang="tr-TR" sz="3000" dirty="0" smtClean="0"/>
              <a:t>  	</a:t>
            </a:r>
            <a:r>
              <a:rPr lang="tr-TR" sz="3000" dirty="0" smtClean="0">
                <a:solidFill>
                  <a:srgbClr val="FFFF00"/>
                </a:solidFill>
              </a:rPr>
              <a:t>Asidik Toprak</a:t>
            </a:r>
          </a:p>
          <a:p>
            <a:pPr>
              <a:buNone/>
            </a:pPr>
            <a:r>
              <a:rPr lang="tr-TR" sz="3000" dirty="0" smtClean="0"/>
              <a:t>		</a:t>
            </a:r>
            <a:r>
              <a:rPr lang="tr-TR" sz="3000" dirty="0" smtClean="0">
                <a:solidFill>
                  <a:srgbClr val="FF0000"/>
                </a:solidFill>
              </a:rPr>
              <a:t>6&lt;</a:t>
            </a:r>
            <a:r>
              <a:rPr lang="tr-TR" sz="3000" dirty="0" err="1" smtClean="0">
                <a:solidFill>
                  <a:srgbClr val="FF0000"/>
                </a:solidFill>
              </a:rPr>
              <a:t>pH</a:t>
            </a:r>
            <a:r>
              <a:rPr lang="tr-TR" sz="3000" dirty="0" smtClean="0">
                <a:solidFill>
                  <a:srgbClr val="FF0000"/>
                </a:solidFill>
              </a:rPr>
              <a:t>&lt;8 	</a:t>
            </a:r>
            <a:r>
              <a:rPr lang="tr-TR" sz="3000" dirty="0" smtClean="0">
                <a:solidFill>
                  <a:srgbClr val="FFFF00"/>
                </a:solidFill>
              </a:rPr>
              <a:t>Nötr Toprak</a:t>
            </a:r>
          </a:p>
          <a:p>
            <a:pPr>
              <a:buNone/>
            </a:pPr>
            <a:r>
              <a:rPr lang="tr-TR" sz="3000" dirty="0" smtClean="0">
                <a:solidFill>
                  <a:srgbClr val="FF0000"/>
                </a:solidFill>
              </a:rPr>
              <a:t>		</a:t>
            </a:r>
            <a:r>
              <a:rPr lang="tr-TR" sz="3000" dirty="0" err="1" smtClean="0">
                <a:solidFill>
                  <a:srgbClr val="FF0000"/>
                </a:solidFill>
              </a:rPr>
              <a:t>pH</a:t>
            </a:r>
            <a:r>
              <a:rPr lang="tr-TR" sz="3000" dirty="0" smtClean="0">
                <a:solidFill>
                  <a:srgbClr val="FF0000"/>
                </a:solidFill>
              </a:rPr>
              <a:t>&gt;8.5</a:t>
            </a:r>
            <a:r>
              <a:rPr lang="tr-TR" sz="3000" dirty="0" smtClean="0"/>
              <a:t> 	</a:t>
            </a:r>
            <a:r>
              <a:rPr lang="tr-TR" sz="3000" dirty="0" smtClean="0">
                <a:solidFill>
                  <a:srgbClr val="FFFF00"/>
                </a:solidFill>
              </a:rPr>
              <a:t>Bazik Toprak</a:t>
            </a:r>
          </a:p>
          <a:p>
            <a:pPr>
              <a:buNone/>
            </a:pPr>
            <a:endParaRPr lang="tr-TR" sz="3000" dirty="0" smtClean="0"/>
          </a:p>
          <a:p>
            <a:r>
              <a:rPr lang="tr-TR" sz="3000" dirty="0" smtClean="0">
                <a:solidFill>
                  <a:schemeClr val="bg1"/>
                </a:solidFill>
              </a:rPr>
              <a:t>Topraktaki kimyasalların çözünürlüğünü kontrol eder.</a:t>
            </a:r>
          </a:p>
          <a:p>
            <a:r>
              <a:rPr lang="tr-TR" sz="3000" dirty="0" smtClean="0">
                <a:solidFill>
                  <a:schemeClr val="bg1"/>
                </a:solidFill>
              </a:rPr>
              <a:t>Kirleticilerin toprak içinde </a:t>
            </a:r>
            <a:r>
              <a:rPr lang="tr-TR" sz="3000" dirty="0" err="1" smtClean="0">
                <a:solidFill>
                  <a:schemeClr val="bg1"/>
                </a:solidFill>
              </a:rPr>
              <a:t>taşınımını</a:t>
            </a:r>
            <a:r>
              <a:rPr lang="tr-TR" sz="3000" dirty="0" smtClean="0">
                <a:solidFill>
                  <a:schemeClr val="bg1"/>
                </a:solidFill>
              </a:rPr>
              <a:t> etkileyen önemli bir</a:t>
            </a:r>
          </a:p>
          <a:p>
            <a:pPr>
              <a:buNone/>
            </a:pPr>
            <a:r>
              <a:rPr lang="tr-TR" sz="3000" dirty="0" smtClean="0">
                <a:solidFill>
                  <a:schemeClr val="bg1"/>
                </a:solidFill>
              </a:rPr>
              <a:t>parametredir.</a:t>
            </a:r>
            <a:endParaRPr lang="tr-TR" sz="3000"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467368"/>
          </a:xfrm>
        </p:spPr>
        <p:txBody>
          <a:bodyPr/>
          <a:lstStyle/>
          <a:p>
            <a:endParaRPr lang="tr-TR" dirty="0" smtClean="0">
              <a:solidFill>
                <a:schemeClr val="bg1"/>
              </a:solidFill>
            </a:endParaRPr>
          </a:p>
          <a:p>
            <a:endParaRPr lang="tr-TR" dirty="0" smtClean="0">
              <a:solidFill>
                <a:schemeClr val="bg1"/>
              </a:solidFill>
            </a:endParaRPr>
          </a:p>
          <a:p>
            <a:r>
              <a:rPr lang="tr-TR" sz="3200" dirty="0" smtClean="0">
                <a:solidFill>
                  <a:schemeClr val="bg1"/>
                </a:solidFill>
              </a:rPr>
              <a:t>Yüksek miktarlarda yağış alan veya aşırı sulama yapılan alanlarda, bazı katyonlar (</a:t>
            </a:r>
            <a:r>
              <a:rPr lang="tr-TR" sz="3200" dirty="0" err="1" smtClean="0">
                <a:solidFill>
                  <a:schemeClr val="bg1"/>
                </a:solidFill>
              </a:rPr>
              <a:t>Ca</a:t>
            </a:r>
            <a:r>
              <a:rPr lang="tr-TR" sz="3200" dirty="0" smtClean="0">
                <a:solidFill>
                  <a:schemeClr val="bg1"/>
                </a:solidFill>
              </a:rPr>
              <a:t>, Mg, </a:t>
            </a:r>
            <a:r>
              <a:rPr lang="tr-TR" sz="3200" dirty="0" err="1" smtClean="0">
                <a:solidFill>
                  <a:schemeClr val="bg1"/>
                </a:solidFill>
              </a:rPr>
              <a:t>Na</a:t>
            </a:r>
            <a:r>
              <a:rPr lang="tr-TR" sz="3200" dirty="0" smtClean="0">
                <a:solidFill>
                  <a:schemeClr val="bg1"/>
                </a:solidFill>
              </a:rPr>
              <a:t>, K) su ile taşınırlar (yıkanırlar).</a:t>
            </a:r>
          </a:p>
          <a:p>
            <a:r>
              <a:rPr lang="tr-TR" sz="3200" dirty="0" smtClean="0">
                <a:solidFill>
                  <a:srgbClr val="FFFF00"/>
                </a:solidFill>
              </a:rPr>
              <a:t>Bu tür alanların organik madde içerikleri</a:t>
            </a:r>
          </a:p>
          <a:p>
            <a:pPr>
              <a:buNone/>
            </a:pPr>
            <a:r>
              <a:rPr lang="tr-TR" sz="3200" dirty="0" smtClean="0">
                <a:solidFill>
                  <a:srgbClr val="FFFF00"/>
                </a:solidFill>
              </a:rPr>
              <a:t>yüksektir (% 1-% 5)</a:t>
            </a:r>
          </a:p>
          <a:p>
            <a:r>
              <a:rPr lang="tr-TR" sz="3200" dirty="0" smtClean="0">
                <a:solidFill>
                  <a:schemeClr val="bg1"/>
                </a:solidFill>
              </a:rPr>
              <a:t>Bu topraklar genelde </a:t>
            </a:r>
            <a:r>
              <a:rPr lang="tr-TR" sz="3200" dirty="0" smtClean="0">
                <a:solidFill>
                  <a:srgbClr val="FFFF00"/>
                </a:solidFill>
              </a:rPr>
              <a:t>asidik</a:t>
            </a:r>
            <a:r>
              <a:rPr lang="tr-TR" sz="3200" dirty="0" smtClean="0">
                <a:solidFill>
                  <a:schemeClr val="bg1"/>
                </a:solidFill>
              </a:rPr>
              <a:t> karakterdedirler.</a:t>
            </a:r>
            <a:endParaRPr lang="tr-TR" sz="3200"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785794"/>
          </a:xfrm>
        </p:spPr>
        <p:txBody>
          <a:bodyPr>
            <a:normAutofit/>
          </a:bodyPr>
          <a:lstStyle/>
          <a:p>
            <a:r>
              <a:rPr lang="tr-TR" sz="3200" dirty="0" smtClean="0">
                <a:solidFill>
                  <a:srgbClr val="FF0000"/>
                </a:solidFill>
              </a:rPr>
              <a:t>Asbest</a:t>
            </a:r>
            <a:endParaRPr lang="tr-TR" sz="3200" dirty="0">
              <a:solidFill>
                <a:srgbClr val="FF0000"/>
              </a:solidFill>
            </a:endParaRPr>
          </a:p>
        </p:txBody>
      </p:sp>
      <p:sp>
        <p:nvSpPr>
          <p:cNvPr id="3" name="2 İçerik Yer Tutucusu"/>
          <p:cNvSpPr>
            <a:spLocks noGrp="1"/>
          </p:cNvSpPr>
          <p:nvPr>
            <p:ph idx="1"/>
          </p:nvPr>
        </p:nvSpPr>
        <p:spPr>
          <a:xfrm>
            <a:off x="142844" y="857232"/>
            <a:ext cx="9001156" cy="6000768"/>
          </a:xfrm>
        </p:spPr>
        <p:txBody>
          <a:bodyPr>
            <a:normAutofit/>
          </a:bodyPr>
          <a:lstStyle/>
          <a:p>
            <a:r>
              <a:rPr lang="tr-TR" dirty="0" smtClean="0"/>
              <a:t>Lifsi kristal yapısına sahip magnezyum silikat, kalsiyum-magnezyum silikat, demir-magnezyum silikat veya sodyum-demir silikat bileşiminde olup, ateşe, asitlere ve darbeye dayanımlı bazı serpantin ve amfibol grubu minerallere verilen ticari ad asbest olarak tanımlanmaktadır. </a:t>
            </a:r>
            <a:r>
              <a:rPr lang="tr-TR" dirty="0" smtClean="0">
                <a:solidFill>
                  <a:schemeClr val="bg1"/>
                </a:solidFill>
              </a:rPr>
              <a:t>Sanayide yaygın olarak kullanım alanı bulan serpantin grubu  minerali lifsi </a:t>
            </a:r>
            <a:r>
              <a:rPr lang="tr-TR" dirty="0" err="1" smtClean="0">
                <a:solidFill>
                  <a:schemeClr val="bg1"/>
                </a:solidFill>
              </a:rPr>
              <a:t>krizotil</a:t>
            </a:r>
            <a:r>
              <a:rPr lang="tr-TR" dirty="0" smtClean="0">
                <a:solidFill>
                  <a:schemeClr val="bg1"/>
                </a:solidFill>
              </a:rPr>
              <a:t>-beyaz asbest  </a:t>
            </a:r>
            <a:r>
              <a:rPr lang="tr-TR" dirty="0" err="1" smtClean="0">
                <a:solidFill>
                  <a:schemeClr val="bg1"/>
                </a:solidFill>
              </a:rPr>
              <a:t>dir</a:t>
            </a:r>
            <a:r>
              <a:rPr lang="tr-TR" dirty="0" smtClean="0">
                <a:solidFill>
                  <a:schemeClr val="bg1"/>
                </a:solidFill>
              </a:rPr>
              <a:t>. </a:t>
            </a:r>
          </a:p>
          <a:p>
            <a:r>
              <a:rPr lang="tr-TR" dirty="0" smtClean="0"/>
              <a:t>Amfibol </a:t>
            </a:r>
            <a:r>
              <a:rPr lang="tr-TR" dirty="0" err="1" smtClean="0"/>
              <a:t>gubunda</a:t>
            </a:r>
            <a:r>
              <a:rPr lang="tr-TR" dirty="0" smtClean="0"/>
              <a:t> ise </a:t>
            </a:r>
            <a:r>
              <a:rPr lang="tr-TR" dirty="0" err="1" smtClean="0"/>
              <a:t>antofillit</a:t>
            </a:r>
            <a:r>
              <a:rPr lang="tr-TR" dirty="0" smtClean="0"/>
              <a:t>, tremolit, </a:t>
            </a:r>
            <a:r>
              <a:rPr lang="tr-TR" dirty="0" err="1" smtClean="0"/>
              <a:t>aktinolit</a:t>
            </a:r>
            <a:r>
              <a:rPr lang="tr-TR" dirty="0" smtClean="0"/>
              <a:t>, </a:t>
            </a:r>
            <a:r>
              <a:rPr lang="tr-TR" dirty="0" err="1" smtClean="0"/>
              <a:t>amosit</a:t>
            </a:r>
            <a:r>
              <a:rPr lang="tr-TR" dirty="0" smtClean="0"/>
              <a:t> (kahverengi), </a:t>
            </a:r>
            <a:r>
              <a:rPr lang="tr-TR" dirty="0" err="1" smtClean="0"/>
              <a:t>krokoidolit</a:t>
            </a:r>
            <a:r>
              <a:rPr lang="tr-TR" dirty="0" smtClean="0"/>
              <a:t> (mavi) vb. mineraller asbest oluşturabilmektedir.</a:t>
            </a:r>
            <a:endParaRPr lang="tr-TR" dirty="0" smtClean="0">
              <a:solidFill>
                <a:schemeClr val="bg1"/>
              </a:solidFill>
            </a:endParaRPr>
          </a:p>
          <a:p>
            <a:r>
              <a:rPr lang="tr-TR" dirty="0" err="1" smtClean="0">
                <a:solidFill>
                  <a:schemeClr val="bg1"/>
                </a:solidFill>
              </a:rPr>
              <a:t>Aktinolit</a:t>
            </a:r>
            <a:r>
              <a:rPr lang="tr-TR" dirty="0" smtClean="0">
                <a:solidFill>
                  <a:schemeClr val="bg1"/>
                </a:solidFill>
              </a:rPr>
              <a:t>, </a:t>
            </a:r>
            <a:r>
              <a:rPr lang="tr-TR" dirty="0" err="1" smtClean="0">
                <a:solidFill>
                  <a:schemeClr val="bg1"/>
                </a:solidFill>
              </a:rPr>
              <a:t>antofilit</a:t>
            </a:r>
            <a:r>
              <a:rPr lang="tr-TR" dirty="0" smtClean="0">
                <a:solidFill>
                  <a:schemeClr val="bg1"/>
                </a:solidFill>
              </a:rPr>
              <a:t> ve tremolit asbest türleri sanayide görece olarak daha az kullanılmakla birlikte çeşitli inşaat malzemeleri ve izolasyon malzemelerinde kullanımları mevcuttur.</a:t>
            </a:r>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yten\Desktop\asbest.jpg"/>
          <p:cNvPicPr>
            <a:picLocks noGrp="1" noChangeAspect="1" noChangeArrowheads="1"/>
          </p:cNvPicPr>
          <p:nvPr>
            <p:ph idx="1"/>
          </p:nvPr>
        </p:nvPicPr>
        <p:blipFill>
          <a:blip r:embed="rId3" cstate="print"/>
          <a:srcRect/>
          <a:stretch>
            <a:fillRect/>
          </a:stretch>
        </p:blipFill>
        <p:spPr bwMode="auto">
          <a:xfrm>
            <a:off x="6357942" y="1000108"/>
            <a:ext cx="2786058" cy="2786058"/>
          </a:xfrm>
          <a:prstGeom prst="rect">
            <a:avLst/>
          </a:prstGeom>
          <a:noFill/>
        </p:spPr>
      </p:pic>
      <p:sp>
        <p:nvSpPr>
          <p:cNvPr id="9" name="8 Dikdörtgen"/>
          <p:cNvSpPr/>
          <p:nvPr/>
        </p:nvSpPr>
        <p:spPr>
          <a:xfrm>
            <a:off x="214282" y="142852"/>
            <a:ext cx="6429420" cy="7355860"/>
          </a:xfrm>
          <a:prstGeom prst="rect">
            <a:avLst/>
          </a:prstGeom>
        </p:spPr>
        <p:txBody>
          <a:bodyPr wrap="square">
            <a:spAutoFit/>
          </a:bodyPr>
          <a:lstStyle/>
          <a:p>
            <a:r>
              <a:rPr lang="tr-TR" sz="2600" dirty="0" smtClean="0">
                <a:solidFill>
                  <a:srgbClr val="FF0000"/>
                </a:solidFill>
              </a:rPr>
              <a:t>Asbest oluşumu:  </a:t>
            </a:r>
            <a:r>
              <a:rPr lang="tr-TR" sz="2600" dirty="0" smtClean="0">
                <a:solidFill>
                  <a:srgbClr val="FFFF00"/>
                </a:solidFill>
              </a:rPr>
              <a:t>Çözeltiler tarafından </a:t>
            </a:r>
            <a:r>
              <a:rPr lang="tr-TR" sz="2600" dirty="0" err="1" smtClean="0">
                <a:solidFill>
                  <a:srgbClr val="FFFF00"/>
                </a:solidFill>
              </a:rPr>
              <a:t>mafik</a:t>
            </a:r>
            <a:r>
              <a:rPr lang="tr-TR" sz="2600" dirty="0" smtClean="0">
                <a:solidFill>
                  <a:srgbClr val="FFFF00"/>
                </a:solidFill>
              </a:rPr>
              <a:t> ve </a:t>
            </a:r>
            <a:r>
              <a:rPr lang="tr-TR" sz="2600" dirty="0" err="1" smtClean="0">
                <a:solidFill>
                  <a:srgbClr val="FFFF00"/>
                </a:solidFill>
              </a:rPr>
              <a:t>ultramafik</a:t>
            </a:r>
            <a:r>
              <a:rPr lang="tr-TR" sz="2600" dirty="0" smtClean="0">
                <a:solidFill>
                  <a:srgbClr val="FFFF00"/>
                </a:solidFill>
              </a:rPr>
              <a:t> kayaçlar içinde damar ve ağ şeklinde doğal olarak oluşur. Ayrıca  </a:t>
            </a:r>
            <a:r>
              <a:rPr lang="tr-TR" sz="2600" dirty="0" err="1" smtClean="0">
                <a:solidFill>
                  <a:srgbClr val="FFFF00"/>
                </a:solidFill>
              </a:rPr>
              <a:t>dolomitik</a:t>
            </a:r>
            <a:r>
              <a:rPr lang="tr-TR" sz="2600" dirty="0" smtClean="0">
                <a:solidFill>
                  <a:srgbClr val="FFFF00"/>
                </a:solidFill>
              </a:rPr>
              <a:t> kayaçlarda da asbest oluşumları bulunmaktadır. </a:t>
            </a:r>
          </a:p>
          <a:p>
            <a:r>
              <a:rPr lang="tr-TR" sz="2600" dirty="0" smtClean="0">
                <a:solidFill>
                  <a:srgbClr val="FF0000"/>
                </a:solidFill>
              </a:rPr>
              <a:t>Üretimi (elde edilmesi): </a:t>
            </a:r>
            <a:r>
              <a:rPr lang="tr-TR" sz="2600" dirty="0" smtClean="0">
                <a:solidFill>
                  <a:srgbClr val="FFFF00"/>
                </a:solidFill>
              </a:rPr>
              <a:t>Asbest içeren damar ve mercekler çeşitli madencilik yöntemleriyle  (genelde açık işletme) yerinden kazılır. Kırıcılardan geçirilerek gerekirse öğütülür. Kırma-öğütme ile asbest lifleri yanında bulunan diğer minerallerden ayrılır  (serbestleşir). Çünkü lifsi olmayan mineraller ufalanır hatta toz haline gelir. Serbestleşen asbest lifleri ise vakum yöntemiyle bu mineral tanelerinden ayrılarak zenginleştirilmiş (ayrılmış) olur. </a:t>
            </a:r>
          </a:p>
          <a:p>
            <a:endParaRPr lang="tr-TR" sz="2800" dirty="0" smtClean="0">
              <a:solidFill>
                <a:srgbClr val="FF0000"/>
              </a:solidFill>
            </a:endParaRPr>
          </a:p>
          <a:p>
            <a:endParaRPr lang="tr-TR" sz="2800" dirty="0" smtClean="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1071570"/>
          </a:xfrm>
        </p:spPr>
        <p:txBody>
          <a:bodyPr>
            <a:normAutofit fontScale="90000"/>
          </a:bodyPr>
          <a:lstStyle/>
          <a:p>
            <a:r>
              <a:rPr lang="tr-TR" sz="5400" dirty="0" smtClean="0">
                <a:solidFill>
                  <a:srgbClr val="FF0000"/>
                </a:solidFill>
              </a:rPr>
              <a:t/>
            </a:r>
            <a:br>
              <a:rPr lang="tr-TR" sz="5400" dirty="0" smtClean="0">
                <a:solidFill>
                  <a:srgbClr val="FF0000"/>
                </a:solidFill>
              </a:rPr>
            </a:br>
            <a:endParaRPr lang="tr-TR" dirty="0"/>
          </a:p>
        </p:txBody>
      </p:sp>
      <p:sp>
        <p:nvSpPr>
          <p:cNvPr id="3" name="2 İçerik Yer Tutucusu"/>
          <p:cNvSpPr>
            <a:spLocks noGrp="1"/>
          </p:cNvSpPr>
          <p:nvPr>
            <p:ph idx="1"/>
          </p:nvPr>
        </p:nvSpPr>
        <p:spPr>
          <a:xfrm>
            <a:off x="0" y="142852"/>
            <a:ext cx="9144000" cy="6715148"/>
          </a:xfrm>
        </p:spPr>
        <p:txBody>
          <a:bodyPr/>
          <a:lstStyle/>
          <a:p>
            <a:pPr>
              <a:buNone/>
            </a:pPr>
            <a:endParaRPr lang="tr-TR" sz="2800" dirty="0" smtClean="0">
              <a:solidFill>
                <a:srgbClr val="FF0000"/>
              </a:solidFill>
            </a:endParaRPr>
          </a:p>
          <a:p>
            <a:pPr>
              <a:buNone/>
            </a:pPr>
            <a:r>
              <a:rPr lang="tr-TR" sz="3200" dirty="0" smtClean="0">
                <a:solidFill>
                  <a:srgbClr val="FF0000"/>
                </a:solidFill>
              </a:rPr>
              <a:t>Asbestin Kullanım Alanları</a:t>
            </a:r>
          </a:p>
          <a:p>
            <a:pPr>
              <a:buNone/>
            </a:pPr>
            <a:endParaRPr lang="tr-TR" sz="2800" dirty="0" smtClean="0">
              <a:solidFill>
                <a:srgbClr val="FF0000"/>
              </a:solidFill>
            </a:endParaRPr>
          </a:p>
          <a:p>
            <a:pPr>
              <a:buNone/>
            </a:pPr>
            <a:r>
              <a:rPr lang="tr-TR" sz="2800" dirty="0" smtClean="0">
                <a:solidFill>
                  <a:srgbClr val="FF0000"/>
                </a:solidFill>
              </a:rPr>
              <a:t>-</a:t>
            </a:r>
            <a:r>
              <a:rPr lang="tr-TR" sz="2800" dirty="0" smtClean="0">
                <a:solidFill>
                  <a:schemeClr val="bg1"/>
                </a:solidFill>
              </a:rPr>
              <a:t>Asbest, gerilme direncinin yüksek oluşu, ısıyı çok geçirmemesi ve kimyasallara karşı göreceli dirençli oluşu nedeniyle sanayide yaygın bir kullanım alanı bulmuştur. </a:t>
            </a:r>
          </a:p>
          <a:p>
            <a:pPr>
              <a:buNone/>
            </a:pPr>
            <a:r>
              <a:rPr lang="tr-TR" sz="2800" dirty="0" smtClean="0">
                <a:solidFill>
                  <a:srgbClr val="FF0000"/>
                </a:solidFill>
              </a:rPr>
              <a:t>-</a:t>
            </a:r>
            <a:r>
              <a:rPr lang="tr-TR" sz="2800" dirty="0" smtClean="0">
                <a:solidFill>
                  <a:schemeClr val="bg1"/>
                </a:solidFill>
              </a:rPr>
              <a:t>Özellikle 20. yüzyılın başlarında liflerinin çimentoya karıştırılarak asbestli çimento üretilmesi ile asbest kullanımı tüm dünyaya yayılmıştır. İnşaat malzemeleri, boru, levha, balata, conta, elektrikli aletler, iplik ve dokuma, sahne perdeleri, yalıtım malzemeleri üretiminde ve daha binlerce üründe asbest kullanılmıştır. </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214290"/>
            <a:ext cx="9286908" cy="6643710"/>
          </a:xfrm>
        </p:spPr>
        <p:txBody>
          <a:bodyPr>
            <a:normAutofit fontScale="25000" lnSpcReduction="20000"/>
          </a:bodyPr>
          <a:lstStyle/>
          <a:p>
            <a:pPr>
              <a:buNone/>
            </a:pPr>
            <a:r>
              <a:rPr lang="tr-TR" sz="11200" dirty="0" smtClean="0">
                <a:solidFill>
                  <a:srgbClr val="FF0000"/>
                </a:solidFill>
              </a:rPr>
              <a:t>Asbest in Çevresel Etkisi ve İnsan Sağlığı;</a:t>
            </a:r>
          </a:p>
          <a:p>
            <a:r>
              <a:rPr lang="tr-TR" sz="11200" dirty="0" err="1" smtClean="0">
                <a:solidFill>
                  <a:schemeClr val="bg1"/>
                </a:solidFill>
              </a:rPr>
              <a:t>Krosidolit</a:t>
            </a:r>
            <a:r>
              <a:rPr lang="tr-TR" sz="11200" dirty="0" smtClean="0">
                <a:solidFill>
                  <a:schemeClr val="bg1"/>
                </a:solidFill>
              </a:rPr>
              <a:t>, </a:t>
            </a:r>
            <a:r>
              <a:rPr lang="tr-TR" sz="11200" dirty="0" err="1" smtClean="0">
                <a:solidFill>
                  <a:schemeClr val="bg1"/>
                </a:solidFill>
              </a:rPr>
              <a:t>amosit</a:t>
            </a:r>
            <a:r>
              <a:rPr lang="tr-TR" sz="11200" dirty="0" smtClean="0">
                <a:solidFill>
                  <a:schemeClr val="bg1"/>
                </a:solidFill>
              </a:rPr>
              <a:t> ve diğer amfibol asbest türlerinin çıkarılmaları, ticareti ve kullanımları 1980'li yılların ortalarından sonra bir çok ülkede yasaklanmıştır.</a:t>
            </a:r>
          </a:p>
          <a:p>
            <a:r>
              <a:rPr lang="tr-TR" sz="11200" dirty="0" smtClean="0">
                <a:solidFill>
                  <a:schemeClr val="bg1"/>
                </a:solidFill>
              </a:rPr>
              <a:t>Bugün sanayide kullanılan asbestin %90'ını kapsayan </a:t>
            </a:r>
            <a:r>
              <a:rPr lang="tr-TR" sz="11200" dirty="0" err="1" smtClean="0">
                <a:solidFill>
                  <a:schemeClr val="bg1"/>
                </a:solidFill>
              </a:rPr>
              <a:t>krizotil</a:t>
            </a:r>
            <a:r>
              <a:rPr lang="tr-TR" sz="11200" dirty="0" smtClean="0">
                <a:solidFill>
                  <a:schemeClr val="bg1"/>
                </a:solidFill>
              </a:rPr>
              <a:t> de Avrupa Birliği'nin tümünde ve dünyanın pek çok ülkesinde yasaklanmıştır.</a:t>
            </a:r>
          </a:p>
          <a:p>
            <a:r>
              <a:rPr lang="tr-TR" sz="11200" dirty="0" smtClean="0">
                <a:solidFill>
                  <a:schemeClr val="bg1"/>
                </a:solidFill>
              </a:rPr>
              <a:t>Uluslararası Çalışma Konferansı ve Dünya Sağlık Örgütü de asbestin tüm türlerinin kullanımına son verilmesi çağrısında bulunmuşlardır.</a:t>
            </a:r>
          </a:p>
          <a:p>
            <a:r>
              <a:rPr lang="tr-TR" sz="11200" dirty="0" smtClean="0">
                <a:solidFill>
                  <a:schemeClr val="bg1"/>
                </a:solidFill>
              </a:rPr>
              <a:t>Türkiye’de 6/12/2003 Tarihli resmi Gazetede (Sayı 25318), Çevre ve Orman Bakanlığı tarafından, Çevresel Etki Değerlendirilmesi Uygulanacak Projeler Listesine </a:t>
            </a:r>
          </a:p>
          <a:p>
            <a:pPr>
              <a:buNone/>
            </a:pPr>
            <a:r>
              <a:rPr lang="tr-TR" sz="11200" dirty="0" smtClean="0">
                <a:solidFill>
                  <a:srgbClr val="FFFF00"/>
                </a:solidFill>
              </a:rPr>
              <a:t>-Asbest çıkartılması ve asbest içeren ürünleri işleme veya dönüştürme projeleri</a:t>
            </a:r>
          </a:p>
          <a:p>
            <a:pPr>
              <a:buNone/>
            </a:pPr>
            <a:r>
              <a:rPr lang="tr-TR" sz="11200" dirty="0" smtClean="0">
                <a:solidFill>
                  <a:srgbClr val="FFFF00"/>
                </a:solidFill>
              </a:rPr>
              <a:t>-Asbest madeni işletmeleri ve zenginleştirme tesisleri dahil edilmiştir. </a:t>
            </a:r>
          </a:p>
          <a:p>
            <a:endParaRPr lang="tr-TR" sz="4400" dirty="0" smtClean="0">
              <a:solidFill>
                <a:schemeClr val="bg1"/>
              </a:solidFill>
            </a:endParaRPr>
          </a:p>
          <a:p>
            <a:pPr>
              <a:buNone/>
            </a:pPr>
            <a:r>
              <a:rPr lang="tr-TR" sz="4400" dirty="0" smtClean="0">
                <a:solidFill>
                  <a:srgbClr val="FF0000"/>
                </a:solidFill>
                <a:latin typeface="Comic Sans MS" pitchFamily="66" charset="0"/>
              </a:rPr>
              <a:t>		</a:t>
            </a:r>
            <a:endParaRPr lang="tr-TR" sz="2800" dirty="0" smtClean="0">
              <a:solidFill>
                <a:srgbClr val="FF0000"/>
              </a:solidFill>
              <a:latin typeface="Comic Sans MS" pitchFamily="66" charset="0"/>
            </a:endParaRPr>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858312" cy="6643710"/>
          </a:xfrm>
        </p:spPr>
        <p:txBody>
          <a:bodyPr>
            <a:normAutofit/>
          </a:bodyPr>
          <a:lstStyle/>
          <a:p>
            <a:endParaRPr lang="tr-TR" sz="3000" dirty="0" smtClean="0">
              <a:solidFill>
                <a:schemeClr val="bg1"/>
              </a:solidFill>
            </a:endParaRPr>
          </a:p>
          <a:p>
            <a:r>
              <a:rPr lang="tr-TR" sz="3000" dirty="0" smtClean="0">
                <a:solidFill>
                  <a:schemeClr val="bg1"/>
                </a:solidFill>
              </a:rPr>
              <a:t>14 Haziran 2006 tarihinde Ankara'da ortaya çıkan  'Asbestli Toprak' iddiası üzerine MTA tarafından yapılan düzenlenen rapora göre Ankara’nın Haymana ve Bala İlçelerinin bazı bölgelerinde "Amfibol Asbest" tespit edilmiş,  asbest bulunduğu belirtilen alanlardaki yerleşim birimlerinde yaşayan vatandaşlar uyarılarak, inşaatlarda bu bölgelerden temin edilen toprak ve kayacın kullanılmaması istenmiştir.</a:t>
            </a:r>
          </a:p>
          <a:p>
            <a:pPr algn="ctr">
              <a:buNone/>
            </a:pPr>
            <a:r>
              <a:rPr lang="tr-TR" sz="3000" dirty="0" smtClean="0">
                <a:solidFill>
                  <a:srgbClr val="FF0000"/>
                </a:solidFill>
              </a:rPr>
              <a:t>NEDEN ????</a:t>
            </a:r>
            <a:r>
              <a:rPr lang="tr-TR" dirty="0" smtClean="0"/>
              <a:t/>
            </a:r>
            <a:br>
              <a:rPr lang="tr-TR" dirty="0" smtClean="0"/>
            </a:br>
            <a:endParaRPr lang="tr-TR" dirty="0" smtClean="0"/>
          </a:p>
          <a:p>
            <a:endParaRPr lang="tr-TR"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72296"/>
          </a:xfrm>
        </p:spPr>
        <p:txBody>
          <a:bodyPr/>
          <a:lstStyle/>
          <a:p>
            <a:r>
              <a:rPr lang="tr-TR" sz="2800" dirty="0" smtClean="0"/>
              <a:t>Asbest mineral tozlarının solunmasına bağlı akciğer hastalıklarının Türkiye’de önemli bir sağlık sorunu olduğu İç Anadolu’nun belli yörelerinde yapılan araştırmalarda ortaya konulmuştur. Barış (1987, 1994, 2003, 2005)’</a:t>
            </a:r>
            <a:r>
              <a:rPr lang="tr-TR" sz="2800" dirty="0" err="1" smtClean="0"/>
              <a:t>ın</a:t>
            </a:r>
            <a:r>
              <a:rPr lang="tr-TR" sz="2800" dirty="0" smtClean="0"/>
              <a:t> yapmış olduğu tıbbi araştırmalarında, asbest liflerinin iç ve dış ortam yoluyla solunması sonucunda akciğer zarında kireçlenme, akciğer zarında kalınlaşma, su toplanması, </a:t>
            </a:r>
            <a:r>
              <a:rPr lang="tr-TR" sz="2800" dirty="0" err="1" smtClean="0"/>
              <a:t>malign</a:t>
            </a:r>
            <a:r>
              <a:rPr lang="tr-TR" sz="2800" dirty="0" smtClean="0"/>
              <a:t> </a:t>
            </a:r>
            <a:r>
              <a:rPr lang="tr-TR" sz="2800" dirty="0" err="1" smtClean="0"/>
              <a:t>mesotelyoma</a:t>
            </a:r>
            <a:r>
              <a:rPr lang="tr-TR" sz="2800" dirty="0" smtClean="0"/>
              <a:t> ve karın zarı kanserine neden olduğu belirtilmektedir. Özellikle amfibol asbest grubu minerallerden </a:t>
            </a:r>
            <a:r>
              <a:rPr lang="tr-TR" sz="2800" dirty="0" err="1" smtClean="0"/>
              <a:t>aktinolit</a:t>
            </a:r>
            <a:r>
              <a:rPr lang="tr-TR" sz="2800" dirty="0" smtClean="0"/>
              <a:t>, tremolit, </a:t>
            </a:r>
            <a:r>
              <a:rPr lang="tr-TR" sz="2800" dirty="0" err="1" smtClean="0"/>
              <a:t>antofillit</a:t>
            </a:r>
            <a:r>
              <a:rPr lang="tr-TR" sz="2800" dirty="0" smtClean="0"/>
              <a:t> ve </a:t>
            </a:r>
            <a:r>
              <a:rPr lang="tr-TR" sz="2800" dirty="0" err="1" smtClean="0"/>
              <a:t>krokoidolit</a:t>
            </a:r>
            <a:r>
              <a:rPr lang="tr-TR" sz="2800" dirty="0" smtClean="0"/>
              <a:t> liflerinin sağlık yönünden, </a:t>
            </a:r>
            <a:r>
              <a:rPr lang="tr-TR" sz="2800" dirty="0" err="1" smtClean="0"/>
              <a:t>krizotil</a:t>
            </a:r>
            <a:r>
              <a:rPr lang="tr-TR" sz="2800" dirty="0" smtClean="0"/>
              <a:t> asbest liflerine göre daha çok kanser nedeni olduğu yine Barış (1987, 2003) tarafından açıklanmıştır.</a:t>
            </a:r>
            <a:endParaRPr lang="tr-TR"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endParaRPr lang="tr-TR" dirty="0" smtClean="0"/>
          </a:p>
          <a:p>
            <a:r>
              <a:rPr lang="tr-TR" dirty="0" smtClean="0"/>
              <a:t>MTA tarafından ‘’Tıbbi Jeoloji Projesi’’ kapsamında Türkiye’deki asbestli alanlar ile etki altında olduğu yerleşim birimlerinin konumu araştırılarak haritalanmıştır.</a:t>
            </a:r>
          </a:p>
          <a:p>
            <a:r>
              <a:rPr lang="tr-TR" dirty="0" smtClean="0"/>
              <a:t>Bu bağlamda ilk önce Ankara-Kırıkkale-Çankırı-Burdur-Muğla yöresindeki </a:t>
            </a:r>
            <a:r>
              <a:rPr lang="tr-TR" dirty="0" err="1" smtClean="0"/>
              <a:t>krizotil</a:t>
            </a:r>
            <a:r>
              <a:rPr lang="tr-TR" dirty="0" smtClean="0"/>
              <a:t> asbestli yerler ile </a:t>
            </a:r>
            <a:r>
              <a:rPr lang="tr-TR" dirty="0" err="1" smtClean="0"/>
              <a:t>Mihalıçcık</a:t>
            </a:r>
            <a:r>
              <a:rPr lang="tr-TR" dirty="0" smtClean="0"/>
              <a:t> ile Denizli yöresindeki amfibol asbestli alanlar ile etki altındaki yerleşim birimleri </a:t>
            </a:r>
            <a:r>
              <a:rPr lang="tr-TR" dirty="0" err="1" smtClean="0"/>
              <a:t>tesbit</a:t>
            </a:r>
            <a:r>
              <a:rPr lang="tr-TR" dirty="0" smtClean="0"/>
              <a:t> edilmiştir.</a:t>
            </a:r>
          </a:p>
          <a:p>
            <a:r>
              <a:rPr lang="tr-TR" dirty="0" err="1" smtClean="0"/>
              <a:t>Mihalıçcık</a:t>
            </a:r>
            <a:r>
              <a:rPr lang="tr-TR" dirty="0" smtClean="0"/>
              <a:t> ilçesi batısında Tatarcık, </a:t>
            </a:r>
            <a:r>
              <a:rPr lang="tr-TR" dirty="0" err="1" smtClean="0"/>
              <a:t>Ahışık</a:t>
            </a:r>
            <a:r>
              <a:rPr lang="tr-TR" dirty="0" smtClean="0"/>
              <a:t> ve </a:t>
            </a:r>
            <a:r>
              <a:rPr lang="tr-TR" dirty="0" err="1" smtClean="0"/>
              <a:t>Kızılbörüklü</a:t>
            </a:r>
            <a:r>
              <a:rPr lang="tr-TR" dirty="0" smtClean="0"/>
              <a:t>, </a:t>
            </a:r>
            <a:r>
              <a:rPr lang="tr-TR" dirty="0" err="1" smtClean="0"/>
              <a:t>Mihalıçcık</a:t>
            </a:r>
            <a:r>
              <a:rPr lang="tr-TR" dirty="0" smtClean="0"/>
              <a:t> güneydoğusundaki Sazak istasyonu güneyinde, </a:t>
            </a:r>
            <a:r>
              <a:rPr lang="tr-TR" dirty="0" err="1" smtClean="0"/>
              <a:t>Mihalıçcık</a:t>
            </a:r>
            <a:r>
              <a:rPr lang="tr-TR" dirty="0" smtClean="0"/>
              <a:t> doğusunda ve kuzeydoğusunda kalan </a:t>
            </a:r>
            <a:r>
              <a:rPr lang="tr-TR" dirty="0" err="1" smtClean="0"/>
              <a:t>Lütfiye</a:t>
            </a:r>
            <a:r>
              <a:rPr lang="tr-TR" dirty="0" smtClean="0"/>
              <a:t>, Belen, Seki, Güreş çevresindeki bazı </a:t>
            </a:r>
            <a:r>
              <a:rPr lang="tr-TR" dirty="0" err="1" smtClean="0"/>
              <a:t>lokalitelerde</a:t>
            </a:r>
            <a:r>
              <a:rPr lang="tr-TR" dirty="0" smtClean="0"/>
              <a:t> ve Sorkun’un doğusundaki </a:t>
            </a:r>
            <a:r>
              <a:rPr lang="tr-TR" dirty="0" err="1" smtClean="0"/>
              <a:t>lokalitede</a:t>
            </a:r>
            <a:r>
              <a:rPr lang="tr-TR" dirty="0" smtClean="0"/>
              <a:t> amfibol asbest oluşumlarının bulunduğu, yıllarca işletildiği (1980 </a:t>
            </a:r>
            <a:r>
              <a:rPr lang="tr-TR" dirty="0" err="1" smtClean="0"/>
              <a:t>li</a:t>
            </a:r>
            <a:r>
              <a:rPr lang="tr-TR" dirty="0" smtClean="0"/>
              <a:t> yıllara kadar), </a:t>
            </a:r>
            <a:r>
              <a:rPr lang="tr-TR" dirty="0" err="1" smtClean="0"/>
              <a:t>Mihalıçcık’ta</a:t>
            </a:r>
            <a:r>
              <a:rPr lang="tr-TR" dirty="0" smtClean="0"/>
              <a:t> 1920 yılında asbest işleyen bir fabrikanın var olduğu yöre halkı tarafından bilinmektedir.</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72296"/>
          </a:xfrm>
        </p:spPr>
        <p:txBody>
          <a:bodyPr>
            <a:normAutofit lnSpcReduction="10000"/>
          </a:bodyPr>
          <a:lstStyle/>
          <a:p>
            <a:r>
              <a:rPr lang="tr-TR" dirty="0" smtClean="0">
                <a:solidFill>
                  <a:schemeClr val="bg1"/>
                </a:solidFill>
                <a:latin typeface="Comic Sans MS" pitchFamily="66" charset="0"/>
              </a:rPr>
              <a:t>Gerek </a:t>
            </a:r>
            <a:r>
              <a:rPr lang="tr-TR" dirty="0" err="1" smtClean="0">
                <a:solidFill>
                  <a:schemeClr val="bg1"/>
                </a:solidFill>
                <a:latin typeface="Comic Sans MS" pitchFamily="66" charset="0"/>
              </a:rPr>
              <a:t>Mihalıçcık’daki</a:t>
            </a:r>
            <a:r>
              <a:rPr lang="tr-TR" dirty="0" smtClean="0">
                <a:solidFill>
                  <a:schemeClr val="bg1"/>
                </a:solidFill>
                <a:latin typeface="Comic Sans MS" pitchFamily="66" charset="0"/>
              </a:rPr>
              <a:t> ve gerekse Bekilli’de işletilen amfibol asbest ocakları </a:t>
            </a:r>
            <a:r>
              <a:rPr lang="tr-TR" dirty="0" err="1" smtClean="0">
                <a:solidFill>
                  <a:schemeClr val="bg1"/>
                </a:solidFill>
                <a:latin typeface="Comic Sans MS" pitchFamily="66" charset="0"/>
              </a:rPr>
              <a:t>terkedilmiş</a:t>
            </a:r>
            <a:r>
              <a:rPr lang="tr-TR" dirty="0" smtClean="0">
                <a:solidFill>
                  <a:schemeClr val="bg1"/>
                </a:solidFill>
                <a:latin typeface="Comic Sans MS" pitchFamily="66" charset="0"/>
              </a:rPr>
              <a:t>  ancak halkın sağlığını tehdit etmeye devam etmektedir. Çanak çömlek yapımında, Karayolları gibi bazı kuruluşların yollara, köy sokaklarına sergi malzemesi olarak, damlarda  geçirmez malzeme olarak, eski yıllara göre yoğun olmasa da hala  zaman zaman halk tarafından kullanılmaktadır.</a:t>
            </a:r>
          </a:p>
          <a:p>
            <a:r>
              <a:rPr lang="tr-TR" dirty="0" err="1" smtClean="0">
                <a:solidFill>
                  <a:schemeClr val="bg1"/>
                </a:solidFill>
                <a:latin typeface="Comic Sans MS" pitchFamily="66" charset="0"/>
              </a:rPr>
              <a:t>Mihalıçcık’a</a:t>
            </a:r>
            <a:r>
              <a:rPr lang="tr-TR" dirty="0" smtClean="0">
                <a:solidFill>
                  <a:schemeClr val="bg1"/>
                </a:solidFill>
                <a:latin typeface="Comic Sans MS" pitchFamily="66" charset="0"/>
              </a:rPr>
              <a:t> bağlı Tatarcık köyü kısmen </a:t>
            </a:r>
            <a:r>
              <a:rPr lang="tr-TR" dirty="0" err="1" smtClean="0">
                <a:solidFill>
                  <a:schemeClr val="bg1"/>
                </a:solidFill>
                <a:latin typeface="Comic Sans MS" pitchFamily="66" charset="0"/>
              </a:rPr>
              <a:t>terkedilmiş</a:t>
            </a:r>
            <a:r>
              <a:rPr lang="tr-TR" dirty="0" smtClean="0">
                <a:solidFill>
                  <a:schemeClr val="bg1"/>
                </a:solidFill>
                <a:latin typeface="Comic Sans MS" pitchFamily="66" charset="0"/>
              </a:rPr>
              <a:t> amfibol asbest madeni üzerinde bulunmaktadır. Bu ocak erozyona, ıslanmaya, tozlaşmaya açık olup, tozları halkın sağlığını olumsuz etkilemektedir. Burada doğan insanların doğumlarını takiben 10-15 yıl sonra akciğer kanserine yakalanma riskleri yüksektir.</a:t>
            </a:r>
          </a:p>
          <a:p>
            <a:r>
              <a:rPr lang="tr-TR" dirty="0" smtClean="0">
                <a:solidFill>
                  <a:srgbClr val="FFFF00"/>
                </a:solidFill>
                <a:latin typeface="Comic Sans MS" pitchFamily="66" charset="0"/>
              </a:rPr>
              <a:t>Sağlık riskinin yüksek olduğu bu tür yerleşim  alanlarının daha güvenli alanlara taşınması gerekmektedir.</a:t>
            </a:r>
            <a:endParaRPr lang="tr-TR" dirty="0">
              <a:solidFill>
                <a:srgbClr val="FFFF00"/>
              </a:solidFill>
              <a:latin typeface="Comic Sans MS" pitchFamily="66"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42852"/>
            <a:ext cx="9144000" cy="6715148"/>
          </a:xfrm>
        </p:spPr>
        <p:txBody>
          <a:bodyPr>
            <a:normAutofit lnSpcReduction="10000"/>
          </a:bodyPr>
          <a:lstStyle/>
          <a:p>
            <a:endParaRPr lang="tr-TR" dirty="0" smtClean="0">
              <a:solidFill>
                <a:schemeClr val="bg1"/>
              </a:solidFill>
            </a:endParaRPr>
          </a:p>
          <a:p>
            <a:r>
              <a:rPr lang="tr-TR" dirty="0" smtClean="0">
                <a:solidFill>
                  <a:schemeClr val="bg1"/>
                </a:solidFill>
              </a:rPr>
              <a:t>Eskişehir'in Mihalıççık ilçesi ve köyleri, Konya'nın Ereğli ve Halkapınar ilçeleri, Çankırı'nın Ilgaz ve Şabanözü köyleri, Yozgat'ın Sorgun ilçesi ve köyleri, Sivas'ın Yıldızeli ve Şarkışla ilçeleri, Diyarbakır'ın batısındaki Ergani, Çermik ve Çüngüş, Elazığ'ın Maden ve </a:t>
            </a:r>
            <a:r>
              <a:rPr lang="tr-TR" dirty="0" err="1" smtClean="0">
                <a:solidFill>
                  <a:schemeClr val="bg1"/>
                </a:solidFill>
              </a:rPr>
              <a:t>Polu</a:t>
            </a:r>
            <a:r>
              <a:rPr lang="tr-TR" dirty="0" smtClean="0">
                <a:solidFill>
                  <a:schemeClr val="bg1"/>
                </a:solidFill>
              </a:rPr>
              <a:t> köyü, Malatya, Adıyaman ve Urfa'nın Siverek ilçesi yer almaktadır.</a:t>
            </a:r>
          </a:p>
          <a:p>
            <a:r>
              <a:rPr lang="tr-TR" dirty="0" smtClean="0">
                <a:solidFill>
                  <a:schemeClr val="bg1"/>
                </a:solidFill>
              </a:rPr>
              <a:t>Sindirim yoluyla alınan asbestin sindirim ve </a:t>
            </a:r>
            <a:r>
              <a:rPr lang="tr-TR" dirty="0" err="1" smtClean="0">
                <a:solidFill>
                  <a:schemeClr val="bg1"/>
                </a:solidFill>
              </a:rPr>
              <a:t>üriner</a:t>
            </a:r>
            <a:r>
              <a:rPr lang="tr-TR" dirty="0" smtClean="0">
                <a:solidFill>
                  <a:schemeClr val="bg1"/>
                </a:solidFill>
              </a:rPr>
              <a:t> sistem kanserlerine yol açtığı düşünülmektedir. ABD'de 2000 yılına kadar 300,000 işçinin asbest nedeniyle ölmüş olabileceği tahmin edilmektedir.</a:t>
            </a:r>
          </a:p>
          <a:p>
            <a:r>
              <a:rPr lang="tr-TR" dirty="0" smtClean="0">
                <a:solidFill>
                  <a:schemeClr val="bg1"/>
                </a:solidFill>
              </a:rPr>
              <a:t>Risk altındaki kişiler yalnızca işçiler değil, aynı zamanda asbestli ürünleri kullanan insan kitleleridir.</a:t>
            </a:r>
          </a:p>
          <a:p>
            <a:r>
              <a:rPr lang="tr-TR" dirty="0" smtClean="0">
                <a:solidFill>
                  <a:schemeClr val="bg1"/>
                </a:solidFill>
              </a:rPr>
              <a:t>Asbestli su boruları, sindirim yoluyla asbest alımlarının birinci yoludur. Pek çok işlenmiş gıdada da serbest halde bulunan asbest lifleri sağlımızı tehdit etmektedir.</a:t>
            </a:r>
            <a:endParaRPr lang="tr-TR" dirty="0">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a:buNone/>
            </a:pPr>
            <a:r>
              <a:rPr lang="tr-TR" sz="2800" dirty="0" smtClean="0">
                <a:solidFill>
                  <a:srgbClr val="FF0000"/>
                </a:solidFill>
                <a:latin typeface="Comic Sans MS" pitchFamily="66" charset="0"/>
              </a:rPr>
              <a:t>NEDEN??</a:t>
            </a:r>
          </a:p>
          <a:p>
            <a:r>
              <a:rPr lang="tr-TR" sz="2800" dirty="0" smtClean="0">
                <a:solidFill>
                  <a:srgbClr val="FFFF00"/>
                </a:solidFill>
                <a:latin typeface="Comic Sans MS" pitchFamily="66" charset="0"/>
              </a:rPr>
              <a:t>1970'li yıllardan sonra hızla artan araştırmalar, bir zamanlar mucize mineral olarak bilinen asbestin sağlığa zararlı olduğunu  açıklamışlardır. Uluslar arası Çalışma Örgütü (ILO) verilerine göre dünyada 125 milyon kişi çalışma ortamlarında asbeste maruz kalmakta ve her yıl 100 000 kişi, çalışma ortamlarında asbeste maruz kalmalarının yol açtığı hastalıklar nedeni ile öldüğü belirtilmiştir.</a:t>
            </a:r>
          </a:p>
          <a:p>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00858"/>
          </a:xfrm>
        </p:spPr>
        <p:txBody>
          <a:bodyPr/>
          <a:lstStyle/>
          <a:p>
            <a:endParaRPr lang="tr-TR" dirty="0" smtClean="0">
              <a:solidFill>
                <a:srgbClr val="FFFF00"/>
              </a:solidFill>
            </a:endParaRPr>
          </a:p>
          <a:p>
            <a:pPr algn="ctr">
              <a:buNone/>
            </a:pPr>
            <a:r>
              <a:rPr lang="tr-TR" sz="3200" b="1" dirty="0" smtClean="0">
                <a:solidFill>
                  <a:srgbClr val="FF0000"/>
                </a:solidFill>
              </a:rPr>
              <a:t>Çevre ve İnsan Sağlığı İçin Risk Oluşturan!</a:t>
            </a:r>
          </a:p>
          <a:p>
            <a:r>
              <a:rPr lang="tr-TR" sz="2800" dirty="0" smtClean="0">
                <a:solidFill>
                  <a:srgbClr val="FFFF00"/>
                </a:solidFill>
              </a:rPr>
              <a:t>Asbest toprağı ve malzemesinin sergi ve yalıtım malzemesi, çanak çömlek yapımı, yapı malzemesi olarak kullanımı önlenmeli,</a:t>
            </a:r>
          </a:p>
          <a:p>
            <a:r>
              <a:rPr lang="tr-TR" sz="2800" dirty="0" smtClean="0">
                <a:solidFill>
                  <a:srgbClr val="FFFF00"/>
                </a:solidFill>
              </a:rPr>
              <a:t>Asbest alanları üzerinde bulunan yerler yeşillendirilmeli, risk durumuna göre gerekirse risk faktörü düşük alanlara taşınmalı,</a:t>
            </a:r>
          </a:p>
          <a:p>
            <a:r>
              <a:rPr lang="tr-TR" sz="2800" dirty="0" smtClean="0">
                <a:solidFill>
                  <a:srgbClr val="FFFF00"/>
                </a:solidFill>
              </a:rPr>
              <a:t>Asbestli bölgeler önceden belirlenmeli ve bu alanlar yeni yerleşime açılmamalı,dır.</a:t>
            </a:r>
          </a:p>
          <a:p>
            <a:r>
              <a:rPr lang="tr-TR" sz="2800" dirty="0" smtClean="0">
                <a:solidFill>
                  <a:srgbClr val="FFFF00"/>
                </a:solidFill>
              </a:rPr>
              <a:t>Karayolları, Köy Hizmetleri ve Belediyeler tarafından asbestli malzemeler yollara serilmemeli.</a:t>
            </a:r>
            <a:endParaRPr lang="tr-TR" sz="2800" dirty="0">
              <a:solidFill>
                <a:srgbClr val="FFFF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57166"/>
            <a:ext cx="8229600" cy="1000132"/>
          </a:xfrm>
        </p:spPr>
        <p:txBody>
          <a:bodyPr>
            <a:normAutofit/>
          </a:bodyPr>
          <a:lstStyle/>
          <a:p>
            <a:pPr algn="ctr"/>
            <a:r>
              <a:rPr lang="tr-TR" dirty="0" err="1" smtClean="0">
                <a:latin typeface="Algerian" pitchFamily="82" charset="0"/>
              </a:rPr>
              <a:t>Evaporİtler</a:t>
            </a:r>
            <a:endParaRPr lang="tr-TR" dirty="0">
              <a:latin typeface="Algerian" pitchFamily="82" charset="0"/>
            </a:endParaRPr>
          </a:p>
        </p:txBody>
      </p:sp>
      <p:sp>
        <p:nvSpPr>
          <p:cNvPr id="3" name="2 İçerik Yer Tutucusu"/>
          <p:cNvSpPr>
            <a:spLocks noGrp="1"/>
          </p:cNvSpPr>
          <p:nvPr>
            <p:ph idx="1"/>
          </p:nvPr>
        </p:nvSpPr>
        <p:spPr>
          <a:xfrm>
            <a:off x="457200" y="1935480"/>
            <a:ext cx="8229600" cy="4922520"/>
          </a:xfrm>
        </p:spPr>
        <p:txBody>
          <a:bodyPr>
            <a:normAutofit/>
          </a:bodyPr>
          <a:lstStyle/>
          <a:p>
            <a:r>
              <a:rPr lang="tr-TR" dirty="0" smtClean="0">
                <a:solidFill>
                  <a:schemeClr val="bg1"/>
                </a:solidFill>
              </a:rPr>
              <a:t>Tanımı ve Sınıflandırılmaları</a:t>
            </a:r>
          </a:p>
          <a:p>
            <a:r>
              <a:rPr lang="tr-TR" dirty="0" smtClean="0">
                <a:solidFill>
                  <a:schemeClr val="bg1"/>
                </a:solidFill>
              </a:rPr>
              <a:t>Oluşum Ortamları ve Bileşimleri</a:t>
            </a:r>
          </a:p>
          <a:p>
            <a:r>
              <a:rPr lang="tr-TR" dirty="0" smtClean="0">
                <a:solidFill>
                  <a:schemeClr val="bg1"/>
                </a:solidFill>
              </a:rPr>
              <a:t>Özellikleri</a:t>
            </a:r>
          </a:p>
          <a:p>
            <a:r>
              <a:rPr lang="tr-TR" dirty="0" smtClean="0">
                <a:solidFill>
                  <a:schemeClr val="bg1"/>
                </a:solidFill>
              </a:rPr>
              <a:t>Anhidrit</a:t>
            </a:r>
          </a:p>
          <a:p>
            <a:r>
              <a:rPr lang="tr-TR" dirty="0" smtClean="0">
                <a:solidFill>
                  <a:schemeClr val="bg1"/>
                </a:solidFill>
              </a:rPr>
              <a:t>Jips</a:t>
            </a:r>
          </a:p>
          <a:p>
            <a:r>
              <a:rPr lang="tr-TR" dirty="0" smtClean="0">
                <a:solidFill>
                  <a:schemeClr val="bg1"/>
                </a:solidFill>
              </a:rPr>
              <a:t>Tuz </a:t>
            </a:r>
            <a:r>
              <a:rPr lang="tr-TR" dirty="0" err="1" smtClean="0">
                <a:solidFill>
                  <a:schemeClr val="bg1"/>
                </a:solidFill>
              </a:rPr>
              <a:t>domları</a:t>
            </a:r>
            <a:endParaRPr lang="tr-TR" dirty="0" smtClean="0">
              <a:solidFill>
                <a:schemeClr val="bg1"/>
              </a:solidFill>
            </a:endParaRPr>
          </a:p>
          <a:p>
            <a:r>
              <a:rPr lang="tr-TR" dirty="0" err="1" smtClean="0">
                <a:solidFill>
                  <a:schemeClr val="bg1"/>
                </a:solidFill>
              </a:rPr>
              <a:t>Evaporitler</a:t>
            </a:r>
            <a:r>
              <a:rPr lang="tr-TR" dirty="0" smtClean="0">
                <a:solidFill>
                  <a:schemeClr val="bg1"/>
                </a:solidFill>
              </a:rPr>
              <a:t> ve Çevre</a:t>
            </a:r>
          </a:p>
          <a:p>
            <a:r>
              <a:rPr lang="tr-TR" dirty="0" err="1" smtClean="0">
                <a:solidFill>
                  <a:schemeClr val="bg1"/>
                </a:solidFill>
              </a:rPr>
              <a:t>Evaporitlerin</a:t>
            </a:r>
            <a:r>
              <a:rPr lang="tr-TR" dirty="0" smtClean="0">
                <a:solidFill>
                  <a:schemeClr val="bg1"/>
                </a:solidFill>
              </a:rPr>
              <a:t> Çözünmesi</a:t>
            </a:r>
          </a:p>
          <a:p>
            <a:r>
              <a:rPr lang="tr-TR" dirty="0" err="1" smtClean="0">
                <a:solidFill>
                  <a:schemeClr val="bg1"/>
                </a:solidFill>
              </a:rPr>
              <a:t>Evaporitlerin</a:t>
            </a:r>
            <a:r>
              <a:rPr lang="tr-TR" dirty="0" smtClean="0">
                <a:solidFill>
                  <a:schemeClr val="bg1"/>
                </a:solidFill>
              </a:rPr>
              <a:t> Çevre Kirliliği Üzerine Etkileri</a:t>
            </a:r>
          </a:p>
          <a:p>
            <a:r>
              <a:rPr lang="tr-TR" dirty="0" smtClean="0">
                <a:solidFill>
                  <a:schemeClr val="bg1"/>
                </a:solidFill>
              </a:rPr>
              <a:t>Tuz </a:t>
            </a:r>
            <a:r>
              <a:rPr lang="tr-TR" dirty="0" err="1" smtClean="0">
                <a:solidFill>
                  <a:schemeClr val="bg1"/>
                </a:solidFill>
              </a:rPr>
              <a:t>domlarının</a:t>
            </a:r>
            <a:r>
              <a:rPr lang="tr-TR" dirty="0" smtClean="0">
                <a:solidFill>
                  <a:schemeClr val="bg1"/>
                </a:solidFill>
              </a:rPr>
              <a:t> oluşumu ve çevre üzerindeki etkisi</a:t>
            </a:r>
            <a:endParaRPr lang="tr-TR" dirty="0">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0" y="214290"/>
            <a:ext cx="9001156" cy="5816977"/>
          </a:xfrm>
          <a:prstGeom prst="rect">
            <a:avLst/>
          </a:prstGeom>
          <a:noFill/>
          <a:ln w="9525">
            <a:noFill/>
            <a:miter lim="800000"/>
            <a:headEnd/>
            <a:tailEnd/>
          </a:ln>
          <a:effectLst/>
        </p:spPr>
        <p:txBody>
          <a:bodyPr wrap="square">
            <a:spAutoFit/>
          </a:bodyPr>
          <a:lstStyle/>
          <a:p>
            <a:pPr>
              <a:spcBef>
                <a:spcPct val="50000"/>
              </a:spcBef>
            </a:pPr>
            <a:r>
              <a:rPr lang="tr-TR" sz="2400" b="1" dirty="0">
                <a:solidFill>
                  <a:schemeClr val="bg1"/>
                </a:solidFill>
              </a:rPr>
              <a:t>Suların </a:t>
            </a:r>
            <a:r>
              <a:rPr lang="tr-TR" sz="2400" b="1" dirty="0" err="1">
                <a:solidFill>
                  <a:schemeClr val="bg1"/>
                </a:solidFill>
              </a:rPr>
              <a:t>evaporasyonu</a:t>
            </a:r>
            <a:r>
              <a:rPr lang="tr-TR" sz="2400" b="1" dirty="0">
                <a:solidFill>
                  <a:schemeClr val="bg1"/>
                </a:solidFill>
              </a:rPr>
              <a:t> sonucu kimyasal olarak oluşan </a:t>
            </a:r>
            <a:r>
              <a:rPr lang="tr-TR" sz="2400" b="1" dirty="0" err="1">
                <a:solidFill>
                  <a:schemeClr val="bg1"/>
                </a:solidFill>
              </a:rPr>
              <a:t>sedimenter</a:t>
            </a:r>
            <a:r>
              <a:rPr lang="tr-TR" sz="2400" b="1" dirty="0">
                <a:solidFill>
                  <a:schemeClr val="bg1"/>
                </a:solidFill>
              </a:rPr>
              <a:t> kayaçlar </a:t>
            </a:r>
            <a:r>
              <a:rPr lang="tr-TR" sz="2400" b="1" dirty="0" err="1">
                <a:solidFill>
                  <a:srgbClr val="FF0000"/>
                </a:solidFill>
              </a:rPr>
              <a:t>Evaporitler</a:t>
            </a:r>
            <a:r>
              <a:rPr lang="tr-TR" sz="2400" b="1" dirty="0">
                <a:solidFill>
                  <a:srgbClr val="FF0000"/>
                </a:solidFill>
              </a:rPr>
              <a:t> </a:t>
            </a:r>
            <a:r>
              <a:rPr lang="tr-TR" sz="2400" b="1" dirty="0">
                <a:solidFill>
                  <a:schemeClr val="bg1"/>
                </a:solidFill>
              </a:rPr>
              <a:t>olarak adlandırılırlar.</a:t>
            </a:r>
          </a:p>
          <a:p>
            <a:pPr>
              <a:spcBef>
                <a:spcPct val="50000"/>
              </a:spcBef>
            </a:pPr>
            <a:r>
              <a:rPr lang="tr-TR" sz="2400" b="1" dirty="0" err="1">
                <a:solidFill>
                  <a:schemeClr val="bg1"/>
                </a:solidFill>
              </a:rPr>
              <a:t>Evaporitler</a:t>
            </a:r>
            <a:r>
              <a:rPr lang="tr-TR" sz="2400" b="1" dirty="0">
                <a:solidFill>
                  <a:schemeClr val="bg1"/>
                </a:solidFill>
              </a:rPr>
              <a:t> sıcaklığın yüksek, </a:t>
            </a:r>
            <a:r>
              <a:rPr lang="tr-TR" sz="2400" b="1" dirty="0" err="1">
                <a:solidFill>
                  <a:schemeClr val="bg1"/>
                </a:solidFill>
              </a:rPr>
              <a:t>nisbi</a:t>
            </a:r>
            <a:r>
              <a:rPr lang="tr-TR" sz="2400" b="1" dirty="0">
                <a:solidFill>
                  <a:schemeClr val="bg1"/>
                </a:solidFill>
              </a:rPr>
              <a:t> nemliliğin düşük ve </a:t>
            </a:r>
            <a:r>
              <a:rPr lang="tr-TR" sz="2400" b="1" dirty="0" err="1">
                <a:solidFill>
                  <a:schemeClr val="bg1"/>
                </a:solidFill>
              </a:rPr>
              <a:t>evaporasyonun</a:t>
            </a:r>
            <a:r>
              <a:rPr lang="tr-TR" sz="2400" b="1" dirty="0">
                <a:solidFill>
                  <a:schemeClr val="bg1"/>
                </a:solidFill>
              </a:rPr>
              <a:t> yağıştan fazla olduğu </a:t>
            </a:r>
            <a:r>
              <a:rPr lang="tr-TR" sz="2400" b="1" dirty="0" err="1">
                <a:solidFill>
                  <a:schemeClr val="bg1"/>
                </a:solidFill>
              </a:rPr>
              <a:t>arid</a:t>
            </a:r>
            <a:r>
              <a:rPr lang="tr-TR" sz="2400" b="1" dirty="0">
                <a:solidFill>
                  <a:schemeClr val="bg1"/>
                </a:solidFill>
              </a:rPr>
              <a:t> bölgelerde yaygın olarak gelişir. Bundan dolayı da </a:t>
            </a:r>
            <a:r>
              <a:rPr lang="tr-TR" sz="2400" b="1" dirty="0" err="1" smtClean="0">
                <a:solidFill>
                  <a:schemeClr val="bg1"/>
                </a:solidFill>
              </a:rPr>
              <a:t>paleo</a:t>
            </a:r>
            <a:r>
              <a:rPr lang="tr-TR" sz="2400" b="1" dirty="0" smtClean="0">
                <a:solidFill>
                  <a:schemeClr val="bg1"/>
                </a:solidFill>
              </a:rPr>
              <a:t>-iklim </a:t>
            </a:r>
            <a:r>
              <a:rPr lang="tr-TR" sz="2400" b="1" dirty="0">
                <a:solidFill>
                  <a:schemeClr val="bg1"/>
                </a:solidFill>
              </a:rPr>
              <a:t>çalışmalarında oldukça önemlidirler.</a:t>
            </a:r>
          </a:p>
          <a:p>
            <a:pPr>
              <a:spcBef>
                <a:spcPct val="50000"/>
              </a:spcBef>
            </a:pPr>
            <a:r>
              <a:rPr lang="tr-TR" sz="2400" b="1" dirty="0" err="1">
                <a:solidFill>
                  <a:schemeClr val="bg1"/>
                </a:solidFill>
              </a:rPr>
              <a:t>Evaporitik</a:t>
            </a:r>
            <a:r>
              <a:rPr lang="tr-TR" sz="2400" b="1" dirty="0">
                <a:solidFill>
                  <a:schemeClr val="bg1"/>
                </a:solidFill>
              </a:rPr>
              <a:t> kayaçların oldukça geniş kullanım alanları olduğundan ekonomik değerleri yüksektir. </a:t>
            </a:r>
          </a:p>
          <a:p>
            <a:pPr>
              <a:spcBef>
                <a:spcPct val="50000"/>
              </a:spcBef>
            </a:pPr>
            <a:r>
              <a:rPr lang="tr-TR" sz="2400" b="1" dirty="0">
                <a:solidFill>
                  <a:schemeClr val="bg1"/>
                </a:solidFill>
              </a:rPr>
              <a:t>Çoğu karbonatlı petrol </a:t>
            </a:r>
            <a:r>
              <a:rPr lang="tr-TR" sz="2400" b="1" dirty="0" smtClean="0">
                <a:solidFill>
                  <a:schemeClr val="bg1"/>
                </a:solidFill>
              </a:rPr>
              <a:t>rezervuarlarında </a:t>
            </a:r>
            <a:r>
              <a:rPr lang="tr-TR" sz="2400" b="1" dirty="0" err="1">
                <a:solidFill>
                  <a:schemeClr val="bg1"/>
                </a:solidFill>
              </a:rPr>
              <a:t>evaporitler</a:t>
            </a:r>
            <a:r>
              <a:rPr lang="tr-TR" sz="2400" b="1" dirty="0">
                <a:solidFill>
                  <a:schemeClr val="bg1"/>
                </a:solidFill>
              </a:rPr>
              <a:t> örtü kayacı olarak önemlidir.</a:t>
            </a:r>
          </a:p>
          <a:p>
            <a:pPr>
              <a:spcBef>
                <a:spcPct val="50000"/>
              </a:spcBef>
            </a:pPr>
            <a:r>
              <a:rPr lang="tr-TR" sz="2400" b="1" dirty="0">
                <a:solidFill>
                  <a:schemeClr val="bg1"/>
                </a:solidFill>
              </a:rPr>
              <a:t>Tabiatta en yaygın olarak bulunan </a:t>
            </a:r>
            <a:r>
              <a:rPr lang="tr-TR" sz="2400" b="1" dirty="0" err="1">
                <a:solidFill>
                  <a:schemeClr val="bg1"/>
                </a:solidFill>
              </a:rPr>
              <a:t>evaporit</a:t>
            </a:r>
            <a:r>
              <a:rPr lang="tr-TR" sz="2400" b="1" dirty="0">
                <a:solidFill>
                  <a:schemeClr val="bg1"/>
                </a:solidFill>
              </a:rPr>
              <a:t> mineralleri </a:t>
            </a:r>
            <a:r>
              <a:rPr lang="tr-TR" sz="2400" b="1" dirty="0" smtClean="0">
                <a:solidFill>
                  <a:schemeClr val="bg1"/>
                </a:solidFill>
              </a:rPr>
              <a:t>jips</a:t>
            </a:r>
            <a:r>
              <a:rPr lang="tr-TR" sz="2400" b="1" dirty="0">
                <a:solidFill>
                  <a:schemeClr val="bg1"/>
                </a:solidFill>
              </a:rPr>
              <a:t>, anhidrit ve </a:t>
            </a:r>
            <a:r>
              <a:rPr lang="tr-TR" sz="2400" b="1" dirty="0" err="1" smtClean="0">
                <a:solidFill>
                  <a:schemeClr val="bg1"/>
                </a:solidFill>
              </a:rPr>
              <a:t>halit’tir</a:t>
            </a:r>
            <a:r>
              <a:rPr lang="tr-TR" sz="2400" b="1" dirty="0">
                <a:solidFill>
                  <a:schemeClr val="bg1"/>
                </a:solidFill>
              </a:rPr>
              <a:t>.</a:t>
            </a:r>
          </a:p>
          <a:p>
            <a:pPr>
              <a:spcBef>
                <a:spcPct val="50000"/>
              </a:spcBef>
            </a:pPr>
            <a:r>
              <a:rPr lang="tr-TR" sz="2400" b="1" dirty="0">
                <a:solidFill>
                  <a:schemeClr val="bg1"/>
                </a:solidFill>
              </a:rPr>
              <a:t>Bunlardan başka </a:t>
            </a:r>
            <a:r>
              <a:rPr lang="tr-TR" sz="2400" b="1" dirty="0" err="1" smtClean="0">
                <a:solidFill>
                  <a:schemeClr val="bg1"/>
                </a:solidFill>
              </a:rPr>
              <a:t>dağada</a:t>
            </a:r>
            <a:r>
              <a:rPr lang="tr-TR" sz="2400" b="1" dirty="0" smtClean="0">
                <a:solidFill>
                  <a:schemeClr val="bg1"/>
                </a:solidFill>
              </a:rPr>
              <a:t> </a:t>
            </a:r>
            <a:r>
              <a:rPr lang="tr-TR" sz="2400" b="1" dirty="0">
                <a:solidFill>
                  <a:schemeClr val="bg1"/>
                </a:solidFill>
              </a:rPr>
              <a:t>pek çok </a:t>
            </a:r>
            <a:r>
              <a:rPr lang="tr-TR" sz="2400" b="1" dirty="0" err="1">
                <a:solidFill>
                  <a:schemeClr val="bg1"/>
                </a:solidFill>
              </a:rPr>
              <a:t>evaporit</a:t>
            </a:r>
            <a:r>
              <a:rPr lang="tr-TR" sz="2400" b="1" dirty="0">
                <a:solidFill>
                  <a:schemeClr val="bg1"/>
                </a:solidFill>
              </a:rPr>
              <a:t> mineralleri vardır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85786" y="0"/>
            <a:ext cx="7872410" cy="571480"/>
          </a:xfrm>
        </p:spPr>
        <p:txBody>
          <a:bodyPr>
            <a:normAutofit/>
          </a:bodyPr>
          <a:lstStyle/>
          <a:p>
            <a:pPr algn="ctr"/>
            <a:r>
              <a:rPr lang="tr-TR" sz="3200" dirty="0" err="1" smtClean="0">
                <a:solidFill>
                  <a:schemeClr val="bg1"/>
                </a:solidFill>
              </a:rPr>
              <a:t>Evaporit’lerin</a:t>
            </a:r>
            <a:r>
              <a:rPr lang="tr-TR" sz="3200" dirty="0" smtClean="0">
                <a:solidFill>
                  <a:schemeClr val="bg1"/>
                </a:solidFill>
              </a:rPr>
              <a:t> Oluşumu</a:t>
            </a:r>
            <a:endParaRPr lang="tr-TR" sz="3200" dirty="0">
              <a:solidFill>
                <a:schemeClr val="bg1"/>
              </a:solidFill>
            </a:endParaRPr>
          </a:p>
        </p:txBody>
      </p:sp>
      <p:pic>
        <p:nvPicPr>
          <p:cNvPr id="4098" name="Picture 2" descr="C:\Users\Ayten\Desktop\Hidrojeoloji.Net » Blog Archive » Evaporitler_files\2(42).jpg"/>
          <p:cNvPicPr>
            <a:picLocks noGrp="1" noChangeAspect="1" noChangeArrowheads="1"/>
          </p:cNvPicPr>
          <p:nvPr>
            <p:ph idx="1"/>
          </p:nvPr>
        </p:nvPicPr>
        <p:blipFill>
          <a:blip r:embed="rId3" cstate="print"/>
          <a:srcRect/>
          <a:stretch>
            <a:fillRect/>
          </a:stretch>
        </p:blipFill>
        <p:spPr bwMode="auto">
          <a:xfrm>
            <a:off x="1423272" y="714356"/>
            <a:ext cx="6173642" cy="6096055"/>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14290"/>
            <a:ext cx="8786874" cy="1285884"/>
          </a:xfrm>
        </p:spPr>
        <p:txBody>
          <a:bodyPr>
            <a:noAutofit/>
          </a:bodyPr>
          <a:lstStyle/>
          <a:p>
            <a:r>
              <a:rPr lang="tr-TR" sz="2800" b="1" dirty="0" smtClean="0"/>
              <a:t>Jeolojik kayıtlarda oldukça kalın </a:t>
            </a:r>
            <a:r>
              <a:rPr lang="tr-TR" sz="2800" b="1" dirty="0" err="1" smtClean="0"/>
              <a:t>evaporit</a:t>
            </a:r>
            <a:r>
              <a:rPr lang="tr-TR" sz="2800" b="1" dirty="0" smtClean="0"/>
              <a:t> istifleri gelişir. Birkaç yüz hatta bin metreden daha kalın  </a:t>
            </a:r>
            <a:r>
              <a:rPr lang="tr-TR" sz="2800" b="1" dirty="0" err="1" smtClean="0"/>
              <a:t>evaporit</a:t>
            </a:r>
            <a:r>
              <a:rPr lang="tr-TR" sz="2800" b="1" dirty="0" smtClean="0"/>
              <a:t> çökelleri jeolojik kayıtlarda mevcuttur</a:t>
            </a:r>
            <a:endParaRPr lang="tr-TR" sz="2800" dirty="0"/>
          </a:p>
        </p:txBody>
      </p:sp>
      <p:sp>
        <p:nvSpPr>
          <p:cNvPr id="3" name="2 İçerik Yer Tutucusu"/>
          <p:cNvSpPr>
            <a:spLocks noGrp="1"/>
          </p:cNvSpPr>
          <p:nvPr>
            <p:ph idx="1"/>
          </p:nvPr>
        </p:nvSpPr>
        <p:spPr>
          <a:xfrm>
            <a:off x="0" y="1643050"/>
            <a:ext cx="9144000" cy="5072098"/>
          </a:xfrm>
        </p:spPr>
        <p:txBody>
          <a:bodyPr>
            <a:normAutofit/>
          </a:bodyPr>
          <a:lstStyle/>
          <a:p>
            <a:r>
              <a:rPr lang="tr-TR" sz="2800" b="1" dirty="0" smtClean="0">
                <a:solidFill>
                  <a:srgbClr val="FF3300"/>
                </a:solidFill>
              </a:rPr>
              <a:t>Kalın </a:t>
            </a:r>
            <a:r>
              <a:rPr lang="tr-TR" sz="2800" b="1" dirty="0" err="1" smtClean="0">
                <a:solidFill>
                  <a:srgbClr val="FF3300"/>
                </a:solidFill>
              </a:rPr>
              <a:t>evaporit</a:t>
            </a:r>
            <a:r>
              <a:rPr lang="tr-TR" sz="2800" b="1" dirty="0" smtClean="0">
                <a:solidFill>
                  <a:srgbClr val="FF3300"/>
                </a:solidFill>
              </a:rPr>
              <a:t> istiflerinin oluşumu nasıl gerçekleşir</a:t>
            </a:r>
          </a:p>
          <a:p>
            <a:r>
              <a:rPr lang="tr-TR" sz="2800" b="1" dirty="0" smtClean="0">
                <a:solidFill>
                  <a:schemeClr val="bg1"/>
                </a:solidFill>
              </a:rPr>
              <a:t>Kapalı bir havzanın sürekli olarak </a:t>
            </a:r>
            <a:r>
              <a:rPr lang="tr-TR" sz="2800" b="1" dirty="0" err="1" smtClean="0">
                <a:solidFill>
                  <a:schemeClr val="bg1"/>
                </a:solidFill>
              </a:rPr>
              <a:t>evaporit</a:t>
            </a:r>
            <a:r>
              <a:rPr lang="tr-TR" sz="2800" b="1" dirty="0" smtClean="0">
                <a:solidFill>
                  <a:schemeClr val="bg1"/>
                </a:solidFill>
              </a:rPr>
              <a:t> oluşumu için gerekli iyonlarca zengin sularla beslenmesi , havzadan sadece suyun  buharlaşma yoluyla uzaklaşması ve zamanın uzunluğuna bağlı olarak   kalın  </a:t>
            </a:r>
            <a:r>
              <a:rPr lang="tr-TR" sz="2800" b="1" dirty="0" err="1" smtClean="0">
                <a:solidFill>
                  <a:schemeClr val="bg1"/>
                </a:solidFill>
              </a:rPr>
              <a:t>evaporitler</a:t>
            </a:r>
            <a:r>
              <a:rPr lang="tr-TR" sz="2800" b="1" dirty="0" smtClean="0">
                <a:solidFill>
                  <a:schemeClr val="bg1"/>
                </a:solidFill>
              </a:rPr>
              <a:t> çökelebilmektedir. Kapalı havzadaki suyun bir minerale göre doygun  hale gelmesinden sonra beslenme ve az bir </a:t>
            </a:r>
            <a:r>
              <a:rPr lang="tr-TR" sz="2800" b="1" dirty="0" err="1" smtClean="0">
                <a:solidFill>
                  <a:schemeClr val="bg1"/>
                </a:solidFill>
              </a:rPr>
              <a:t>evaporasyonla</a:t>
            </a:r>
            <a:r>
              <a:rPr lang="tr-TR" sz="2800" b="1" dirty="0" smtClean="0">
                <a:solidFill>
                  <a:schemeClr val="bg1"/>
                </a:solidFill>
              </a:rPr>
              <a:t> o mineral çökelmeye başlar. </a:t>
            </a:r>
            <a:r>
              <a:rPr lang="tr-TR" sz="2800" b="1" dirty="0" err="1" smtClean="0">
                <a:solidFill>
                  <a:schemeClr val="bg1"/>
                </a:solidFill>
              </a:rPr>
              <a:t>Evaporit</a:t>
            </a:r>
            <a:r>
              <a:rPr lang="tr-TR" sz="2800" b="1" dirty="0" smtClean="0">
                <a:solidFill>
                  <a:schemeClr val="bg1"/>
                </a:solidFill>
              </a:rPr>
              <a:t> oluşumunun kalınlığı bu durumun devam süresine ve beslenme miktarına bağlıdır.</a:t>
            </a:r>
          </a:p>
          <a:p>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562" name="Group 202"/>
          <p:cNvGraphicFramePr>
            <a:graphicFrameLocks noGrp="1"/>
          </p:cNvGraphicFramePr>
          <p:nvPr/>
        </p:nvGraphicFramePr>
        <p:xfrm>
          <a:off x="539750" y="1125538"/>
          <a:ext cx="7997825" cy="5055874"/>
        </p:xfrm>
        <a:graphic>
          <a:graphicData uri="http://schemas.openxmlformats.org/drawingml/2006/table">
            <a:tbl>
              <a:tblPr/>
              <a:tblGrid>
                <a:gridCol w="2165350"/>
                <a:gridCol w="1722438"/>
                <a:gridCol w="1728787"/>
                <a:gridCol w="2381250"/>
              </a:tblGrid>
              <a:tr h="3889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800" b="0" i="0" u="none" strike="noStrike" cap="none" normalizeH="0" baseline="0" dirty="0" smtClean="0">
                        <a:ln>
                          <a:noFill/>
                        </a:ln>
                        <a:solidFill>
                          <a:schemeClr val="tx1"/>
                        </a:solidFill>
                        <a:effectLst/>
                        <a:latin typeface="Arial" charset="0"/>
                      </a:endParaRP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800" b="1" i="0" u="none" strike="noStrike" cap="none" normalizeH="0" baseline="0" smtClean="0">
                          <a:ln>
                            <a:noFill/>
                          </a:ln>
                          <a:solidFill>
                            <a:schemeClr val="tx1"/>
                          </a:solidFill>
                          <a:effectLst/>
                          <a:latin typeface="Arial" charset="0"/>
                        </a:rPr>
                        <a:t>Deniz suyu</a:t>
                      </a:r>
                    </a:p>
                  </a:txBody>
                  <a:tcPr marL="90000" marR="9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1" i="0" u="none" strike="noStrike" cap="none" normalizeH="0" baseline="0" smtClean="0">
                          <a:ln>
                            <a:noFill/>
                          </a:ln>
                          <a:solidFill>
                            <a:schemeClr val="tx1"/>
                          </a:solidFill>
                          <a:effectLst/>
                          <a:latin typeface="Arial" charset="0"/>
                        </a:rPr>
                        <a:t>Nehir suyu</a:t>
                      </a:r>
                    </a:p>
                  </a:txBody>
                  <a:tcPr marL="90000" marR="90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Çözünmüş iyonlar</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err="1" smtClean="0">
                          <a:ln>
                            <a:noFill/>
                          </a:ln>
                          <a:solidFill>
                            <a:schemeClr val="bg1"/>
                          </a:solidFill>
                          <a:effectLst/>
                          <a:latin typeface="Arial" charset="0"/>
                        </a:rPr>
                        <a:t>ppm</a:t>
                      </a:r>
                      <a:endParaRPr kumimoji="0" lang="tr-TR" sz="1800" b="1" i="0" u="none" strike="noStrike" cap="none" normalizeH="0" baseline="0" dirty="0" smtClean="0">
                        <a:ln>
                          <a:noFill/>
                        </a:ln>
                        <a:solidFill>
                          <a:schemeClr val="bg1"/>
                        </a:solidFill>
                        <a:effectLst/>
                        <a:latin typeface="Arial" charset="0"/>
                      </a:endParaRPr>
                    </a:p>
                  </a:txBody>
                  <a:tcPr marL="90000" marR="9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 toplam</a:t>
                      </a:r>
                    </a:p>
                  </a:txBody>
                  <a:tcPr marL="90000" marR="9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%toplam</a:t>
                      </a:r>
                    </a:p>
                  </a:txBody>
                  <a:tcPr marL="90000" marR="90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44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err="1" smtClean="0">
                          <a:ln>
                            <a:noFill/>
                          </a:ln>
                          <a:solidFill>
                            <a:srgbClr val="FF0000"/>
                          </a:solidFill>
                          <a:effectLst/>
                          <a:latin typeface="Arial" charset="0"/>
                        </a:rPr>
                        <a:t>Cl</a:t>
                      </a:r>
                      <a:r>
                        <a:rPr kumimoji="0" lang="tr-TR" sz="1800" b="0" i="0" u="none" strike="noStrike" cap="none" normalizeH="0" baseline="30000" dirty="0" smtClean="0">
                          <a:ln>
                            <a:noFill/>
                          </a:ln>
                          <a:solidFill>
                            <a:srgbClr val="FF0000"/>
                          </a:solidFill>
                          <a:effectLst/>
                          <a:latin typeface="Arial" charset="0"/>
                        </a:rPr>
                        <a:t>-</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rgbClr val="0000FF"/>
                          </a:solidFill>
                          <a:effectLst/>
                          <a:latin typeface="Arial" charset="0"/>
                        </a:rPr>
                        <a:t>18000,0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55,050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7,80</a:t>
                      </a:r>
                    </a:p>
                  </a:txBody>
                  <a:tcPr marL="90000" marR="864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err="1" smtClean="0">
                          <a:ln>
                            <a:noFill/>
                          </a:ln>
                          <a:solidFill>
                            <a:srgbClr val="FF0000"/>
                          </a:solidFill>
                          <a:effectLst/>
                          <a:latin typeface="Arial" charset="0"/>
                        </a:rPr>
                        <a:t>Na</a:t>
                      </a:r>
                      <a:r>
                        <a:rPr kumimoji="0" lang="tr-TR" sz="1800" b="0" i="0" u="none" strike="noStrike" cap="none" normalizeH="0" baseline="30000" dirty="0" smtClean="0">
                          <a:ln>
                            <a:noFill/>
                          </a:ln>
                          <a:solidFill>
                            <a:srgbClr val="FF0000"/>
                          </a:solidFill>
                          <a:effectLst/>
                          <a:latin typeface="Arial" charset="0"/>
                        </a:rPr>
                        <a:t>+</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rgbClr val="0000FF"/>
                          </a:solidFill>
                          <a:effectLst/>
                          <a:latin typeface="Arial" charset="0"/>
                        </a:rPr>
                        <a:t>10770,0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30,610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bg1"/>
                          </a:solidFill>
                          <a:effectLst/>
                          <a:latin typeface="Arial" charset="0"/>
                        </a:rPr>
                        <a:t>6,30</a:t>
                      </a:r>
                    </a:p>
                  </a:txBody>
                  <a:tcPr marL="90000" marR="864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smtClean="0">
                          <a:ln>
                            <a:noFill/>
                          </a:ln>
                          <a:solidFill>
                            <a:srgbClr val="FF0000"/>
                          </a:solidFill>
                          <a:effectLst/>
                          <a:latin typeface="Arial" charset="0"/>
                        </a:rPr>
                        <a:t>SO</a:t>
                      </a:r>
                      <a:r>
                        <a:rPr kumimoji="0" lang="tr-TR" sz="1800" b="0" i="0" u="none" strike="noStrike" cap="none" normalizeH="0" baseline="-25000" dirty="0" smtClean="0">
                          <a:ln>
                            <a:noFill/>
                          </a:ln>
                          <a:solidFill>
                            <a:srgbClr val="FF0000"/>
                          </a:solidFill>
                          <a:effectLst/>
                          <a:latin typeface="Arial" charset="0"/>
                        </a:rPr>
                        <a:t>4</a:t>
                      </a:r>
                      <a:r>
                        <a:rPr kumimoji="0" lang="tr-TR" sz="1800" b="0" i="0" u="none" strike="noStrike" cap="none" normalizeH="0" baseline="30000" dirty="0" smtClean="0">
                          <a:ln>
                            <a:noFill/>
                          </a:ln>
                          <a:solidFill>
                            <a:srgbClr val="FF0000"/>
                          </a:solidFill>
                          <a:effectLst/>
                          <a:latin typeface="Arial" charset="0"/>
                        </a:rPr>
                        <a:t>-2</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rgbClr val="0000FF"/>
                          </a:solidFill>
                          <a:effectLst/>
                          <a:latin typeface="Arial" charset="0"/>
                        </a:rPr>
                        <a:t>2715,0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bg1"/>
                          </a:solidFill>
                          <a:effectLst/>
                          <a:latin typeface="Arial" charset="0"/>
                        </a:rPr>
                        <a:t>7,680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11,20</a:t>
                      </a:r>
                    </a:p>
                  </a:txBody>
                  <a:tcPr marL="90000" marR="864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3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smtClean="0">
                          <a:ln>
                            <a:noFill/>
                          </a:ln>
                          <a:solidFill>
                            <a:srgbClr val="FF0000"/>
                          </a:solidFill>
                          <a:effectLst/>
                          <a:latin typeface="Arial" charset="0"/>
                        </a:rPr>
                        <a:t>Mg</a:t>
                      </a:r>
                      <a:r>
                        <a:rPr kumimoji="0" lang="tr-TR" sz="1800" b="0" i="0" u="none" strike="noStrike" cap="none" normalizeH="0" baseline="30000" dirty="0" smtClean="0">
                          <a:ln>
                            <a:noFill/>
                          </a:ln>
                          <a:solidFill>
                            <a:srgbClr val="FF0000"/>
                          </a:solidFill>
                          <a:effectLst/>
                          <a:latin typeface="Arial" charset="0"/>
                        </a:rPr>
                        <a:t>+2</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rgbClr val="0000FF"/>
                          </a:solidFill>
                          <a:effectLst/>
                          <a:latin typeface="Arial" charset="0"/>
                        </a:rPr>
                        <a:t>1290,0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3,690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4,10</a:t>
                      </a:r>
                    </a:p>
                  </a:txBody>
                  <a:tcPr marL="90000" marR="864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8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err="1" smtClean="0">
                          <a:ln>
                            <a:noFill/>
                          </a:ln>
                          <a:solidFill>
                            <a:srgbClr val="FF0000"/>
                          </a:solidFill>
                          <a:effectLst/>
                          <a:latin typeface="Arial" charset="0"/>
                        </a:rPr>
                        <a:t>Ca</a:t>
                      </a:r>
                      <a:r>
                        <a:rPr kumimoji="0" lang="tr-TR" sz="1800" b="0" i="0" u="none" strike="noStrike" cap="none" normalizeH="0" baseline="30000" dirty="0" smtClean="0">
                          <a:ln>
                            <a:noFill/>
                          </a:ln>
                          <a:solidFill>
                            <a:srgbClr val="FF0000"/>
                          </a:solidFill>
                          <a:effectLst/>
                          <a:latin typeface="Arial" charset="0"/>
                        </a:rPr>
                        <a:t>+2</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rgbClr val="0000FF"/>
                          </a:solidFill>
                          <a:effectLst/>
                          <a:latin typeface="Arial" charset="0"/>
                        </a:rPr>
                        <a:t>412,0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1,160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bg1"/>
                          </a:solidFill>
                          <a:effectLst/>
                          <a:latin typeface="Arial" charset="0"/>
                        </a:rPr>
                        <a:t>150,00</a:t>
                      </a:r>
                    </a:p>
                  </a:txBody>
                  <a:tcPr marL="90000" marR="864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smtClean="0">
                          <a:ln>
                            <a:noFill/>
                          </a:ln>
                          <a:solidFill>
                            <a:srgbClr val="FF0000"/>
                          </a:solidFill>
                          <a:effectLst/>
                          <a:latin typeface="Arial" charset="0"/>
                        </a:rPr>
                        <a:t>K</a:t>
                      </a:r>
                      <a:r>
                        <a:rPr kumimoji="0" lang="tr-TR" sz="1800" b="0" i="0" u="none" strike="noStrike" cap="none" normalizeH="0" baseline="30000" dirty="0" smtClean="0">
                          <a:ln>
                            <a:noFill/>
                          </a:ln>
                          <a:solidFill>
                            <a:srgbClr val="FF0000"/>
                          </a:solidFill>
                          <a:effectLst/>
                          <a:latin typeface="Arial" charset="0"/>
                        </a:rPr>
                        <a:t>+</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rgbClr val="0000FF"/>
                          </a:solidFill>
                          <a:effectLst/>
                          <a:latin typeface="Arial" charset="0"/>
                        </a:rPr>
                        <a:t>380,0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1,100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2,30</a:t>
                      </a:r>
                    </a:p>
                  </a:txBody>
                  <a:tcPr marL="90000" marR="864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smtClean="0">
                          <a:ln>
                            <a:noFill/>
                          </a:ln>
                          <a:solidFill>
                            <a:srgbClr val="FF0000"/>
                          </a:solidFill>
                          <a:effectLst/>
                          <a:latin typeface="Arial" charset="0"/>
                        </a:rPr>
                        <a:t>HCO</a:t>
                      </a:r>
                      <a:r>
                        <a:rPr kumimoji="0" lang="tr-TR" sz="1800" b="0" i="0" u="none" strike="noStrike" cap="none" normalizeH="0" baseline="-25000" dirty="0" smtClean="0">
                          <a:ln>
                            <a:noFill/>
                          </a:ln>
                          <a:solidFill>
                            <a:srgbClr val="FF0000"/>
                          </a:solidFill>
                          <a:effectLst/>
                          <a:latin typeface="Arial" charset="0"/>
                        </a:rPr>
                        <a:t>3</a:t>
                      </a:r>
                      <a:r>
                        <a:rPr kumimoji="0" lang="tr-TR" sz="1800" b="0" i="0" u="none" strike="noStrike" cap="none" normalizeH="0" baseline="30000" dirty="0" smtClean="0">
                          <a:ln>
                            <a:noFill/>
                          </a:ln>
                          <a:solidFill>
                            <a:srgbClr val="FF0000"/>
                          </a:solidFill>
                          <a:effectLst/>
                          <a:latin typeface="Arial" charset="0"/>
                        </a:rPr>
                        <a:t>-1</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rgbClr val="0000FF"/>
                          </a:solidFill>
                          <a:effectLst/>
                          <a:latin typeface="Arial" charset="0"/>
                        </a:rPr>
                        <a:t>140,0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0,410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58,40</a:t>
                      </a:r>
                    </a:p>
                  </a:txBody>
                  <a:tcPr marL="90000" marR="864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9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err="1" smtClean="0">
                          <a:ln>
                            <a:noFill/>
                          </a:ln>
                          <a:solidFill>
                            <a:srgbClr val="FF0000"/>
                          </a:solidFill>
                          <a:effectLst/>
                          <a:latin typeface="Arial" charset="0"/>
                        </a:rPr>
                        <a:t>Br</a:t>
                      </a:r>
                      <a:r>
                        <a:rPr kumimoji="0" lang="tr-TR" sz="1800" b="0" i="0" u="none" strike="noStrike" cap="none" normalizeH="0" baseline="30000" dirty="0" smtClean="0">
                          <a:ln>
                            <a:noFill/>
                          </a:ln>
                          <a:solidFill>
                            <a:srgbClr val="FF0000"/>
                          </a:solidFill>
                          <a:effectLst/>
                          <a:latin typeface="Arial" charset="0"/>
                        </a:rPr>
                        <a:t>-</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rgbClr val="0000FF"/>
                          </a:solidFill>
                          <a:effectLst/>
                          <a:latin typeface="Arial" charset="0"/>
                        </a:rPr>
                        <a:t>67,0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0,190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0,02</a:t>
                      </a:r>
                    </a:p>
                  </a:txBody>
                  <a:tcPr marL="90000" marR="864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65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smtClean="0">
                          <a:ln>
                            <a:noFill/>
                          </a:ln>
                          <a:solidFill>
                            <a:srgbClr val="FF0000"/>
                          </a:solidFill>
                          <a:effectLst/>
                          <a:latin typeface="Arial" charset="0"/>
                        </a:rPr>
                        <a:t>H</a:t>
                      </a:r>
                      <a:r>
                        <a:rPr kumimoji="0" lang="tr-TR" sz="1800" b="0" i="0" u="none" strike="noStrike" cap="none" normalizeH="0" baseline="-25000" dirty="0" smtClean="0">
                          <a:ln>
                            <a:noFill/>
                          </a:ln>
                          <a:solidFill>
                            <a:srgbClr val="FF0000"/>
                          </a:solidFill>
                          <a:effectLst/>
                          <a:latin typeface="Arial" charset="0"/>
                        </a:rPr>
                        <a:t>3</a:t>
                      </a:r>
                      <a:r>
                        <a:rPr kumimoji="0" lang="tr-TR" sz="1800" b="0" i="0" u="none" strike="noStrike" cap="none" normalizeH="0" baseline="0" dirty="0" smtClean="0">
                          <a:ln>
                            <a:noFill/>
                          </a:ln>
                          <a:solidFill>
                            <a:srgbClr val="FF0000"/>
                          </a:solidFill>
                          <a:effectLst/>
                          <a:latin typeface="Arial" charset="0"/>
                        </a:rPr>
                        <a:t>BO</a:t>
                      </a:r>
                      <a:r>
                        <a:rPr kumimoji="0" lang="tr-TR" sz="1800" b="0" i="0" u="none" strike="noStrike" cap="none" normalizeH="0" baseline="-25000" dirty="0" smtClean="0">
                          <a:ln>
                            <a:noFill/>
                          </a:ln>
                          <a:solidFill>
                            <a:srgbClr val="FF0000"/>
                          </a:solidFill>
                          <a:effectLst/>
                          <a:latin typeface="Arial" charset="0"/>
                        </a:rPr>
                        <a:t>3</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rgbClr val="0000FF"/>
                          </a:solidFill>
                          <a:effectLst/>
                          <a:latin typeface="Arial" charset="0"/>
                        </a:rPr>
                        <a:t>26,0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0,070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0,10</a:t>
                      </a:r>
                    </a:p>
                  </a:txBody>
                  <a:tcPr marL="90000" marR="864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err="1" smtClean="0">
                          <a:ln>
                            <a:noFill/>
                          </a:ln>
                          <a:solidFill>
                            <a:srgbClr val="FF0000"/>
                          </a:solidFill>
                          <a:effectLst/>
                          <a:latin typeface="Arial" charset="0"/>
                        </a:rPr>
                        <a:t>Sr</a:t>
                      </a:r>
                      <a:r>
                        <a:rPr kumimoji="0" lang="tr-TR" sz="1800" b="0" i="0" u="none" strike="noStrike" cap="none" normalizeH="0" baseline="30000" dirty="0" smtClean="0">
                          <a:ln>
                            <a:noFill/>
                          </a:ln>
                          <a:solidFill>
                            <a:srgbClr val="FF0000"/>
                          </a:solidFill>
                          <a:effectLst/>
                          <a:latin typeface="Arial" charset="0"/>
                        </a:rPr>
                        <a:t>+2</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rgbClr val="0000FF"/>
                          </a:solidFill>
                          <a:effectLst/>
                          <a:latin typeface="Arial" charset="0"/>
                        </a:rPr>
                        <a:t>8,0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0,030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0,09</a:t>
                      </a:r>
                    </a:p>
                  </a:txBody>
                  <a:tcPr marL="90000" marR="864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9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smtClean="0">
                          <a:ln>
                            <a:noFill/>
                          </a:ln>
                          <a:solidFill>
                            <a:srgbClr val="FF0000"/>
                          </a:solidFill>
                          <a:effectLst/>
                          <a:latin typeface="Arial" charset="0"/>
                        </a:rPr>
                        <a:t>F</a:t>
                      </a:r>
                      <a:r>
                        <a:rPr kumimoji="0" lang="tr-TR" sz="1800" b="0" i="0" u="none" strike="noStrike" cap="none" normalizeH="0" baseline="30000" dirty="0" smtClean="0">
                          <a:ln>
                            <a:noFill/>
                          </a:ln>
                          <a:solidFill>
                            <a:srgbClr val="FF0000"/>
                          </a:solidFill>
                          <a:effectLst/>
                          <a:latin typeface="Arial" charset="0"/>
                        </a:rPr>
                        <a:t>-</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rgbClr val="0000FF"/>
                          </a:solidFill>
                          <a:effectLst/>
                          <a:latin typeface="Arial" charset="0"/>
                        </a:rPr>
                        <a:t>1,3</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0,005</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0,09</a:t>
                      </a:r>
                    </a:p>
                  </a:txBody>
                  <a:tcPr marL="90000" marR="864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0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smtClean="0">
                          <a:ln>
                            <a:noFill/>
                          </a:ln>
                          <a:solidFill>
                            <a:srgbClr val="FF0000"/>
                          </a:solidFill>
                          <a:effectLst/>
                          <a:latin typeface="Arial" charset="0"/>
                        </a:rPr>
                        <a:t>H4SiO4</a:t>
                      </a:r>
                      <a:r>
                        <a:rPr kumimoji="0" lang="tr-TR" sz="1800" b="0" i="0" u="none" strike="noStrike" cap="none" normalizeH="0" baseline="30000" dirty="0" smtClean="0">
                          <a:ln>
                            <a:noFill/>
                          </a:ln>
                          <a:solidFill>
                            <a:srgbClr val="FF0000"/>
                          </a:solidFill>
                          <a:effectLst/>
                          <a:latin typeface="Arial" charset="0"/>
                        </a:rPr>
                        <a:t>-</a:t>
                      </a:r>
                    </a:p>
                  </a:txBody>
                  <a:tcPr marL="90000" marR="9000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rgbClr val="0000FF"/>
                          </a:solidFill>
                          <a:effectLst/>
                          <a:latin typeface="Arial" charset="0"/>
                        </a:rPr>
                        <a:t>1,0</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0,004</a:t>
                      </a:r>
                    </a:p>
                  </a:txBody>
                  <a:tcPr marL="90000" marR="5400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rPr>
                        <a:t>13,10</a:t>
                      </a:r>
                    </a:p>
                  </a:txBody>
                  <a:tcPr marL="90000" marR="86400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3 Dikdörtgen"/>
          <p:cNvSpPr/>
          <p:nvPr/>
        </p:nvSpPr>
        <p:spPr>
          <a:xfrm>
            <a:off x="214282" y="285728"/>
            <a:ext cx="8929718" cy="461665"/>
          </a:xfrm>
          <a:prstGeom prst="rect">
            <a:avLst/>
          </a:prstGeom>
        </p:spPr>
        <p:txBody>
          <a:bodyPr wrap="square">
            <a:spAutoFit/>
          </a:bodyPr>
          <a:lstStyle/>
          <a:p>
            <a:pPr algn="ctr"/>
            <a:r>
              <a:rPr lang="tr-TR" sz="2400" b="1" dirty="0" smtClean="0">
                <a:solidFill>
                  <a:srgbClr val="FFFF00"/>
                </a:solidFill>
              </a:rPr>
              <a:t>Deniz suyu ve nehir sularının ortalama iyon içerikleri</a:t>
            </a:r>
            <a:endParaRPr lang="tr-TR" sz="2400" dirty="0">
              <a:solidFill>
                <a:srgbClr val="FFFF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72" name="Text Box 36"/>
          <p:cNvSpPr txBox="1">
            <a:spLocks noChangeArrowheads="1"/>
          </p:cNvSpPr>
          <p:nvPr/>
        </p:nvSpPr>
        <p:spPr bwMode="auto">
          <a:xfrm>
            <a:off x="0" y="2393974"/>
            <a:ext cx="9361488" cy="3277820"/>
          </a:xfrm>
          <a:prstGeom prst="rect">
            <a:avLst/>
          </a:prstGeom>
          <a:noFill/>
          <a:ln w="9525">
            <a:noFill/>
            <a:miter lim="800000"/>
            <a:headEnd/>
            <a:tailEnd/>
          </a:ln>
          <a:effectLst/>
        </p:spPr>
        <p:txBody>
          <a:bodyPr wrap="square">
            <a:spAutoFit/>
          </a:bodyPr>
          <a:lstStyle/>
          <a:p>
            <a:pPr>
              <a:spcBef>
                <a:spcPct val="50000"/>
              </a:spcBef>
            </a:pPr>
            <a:r>
              <a:rPr lang="tr-TR" b="1" dirty="0">
                <a:solidFill>
                  <a:schemeClr val="accent2"/>
                </a:solidFill>
              </a:rPr>
              <a:t>	Halit	</a:t>
            </a:r>
            <a:r>
              <a:rPr lang="tr-TR" b="1" dirty="0" smtClean="0">
                <a:solidFill>
                  <a:schemeClr val="accent2"/>
                </a:solidFill>
              </a:rPr>
              <a:t>      </a:t>
            </a:r>
            <a:r>
              <a:rPr lang="tr-TR" b="1" dirty="0" err="1" smtClean="0">
                <a:solidFill>
                  <a:schemeClr val="accent2"/>
                </a:solidFill>
              </a:rPr>
              <a:t>NaCl</a:t>
            </a:r>
            <a:r>
              <a:rPr lang="tr-TR" b="1" dirty="0">
                <a:solidFill>
                  <a:schemeClr val="accent2"/>
                </a:solidFill>
              </a:rPr>
              <a:t>	</a:t>
            </a:r>
            <a:r>
              <a:rPr lang="tr-TR" b="1" dirty="0"/>
              <a:t>			</a:t>
            </a:r>
            <a:r>
              <a:rPr lang="tr-TR" b="1" dirty="0">
                <a:solidFill>
                  <a:srgbClr val="006600"/>
                </a:solidFill>
              </a:rPr>
              <a:t>Halit, Jips, Anhidrit</a:t>
            </a:r>
          </a:p>
          <a:p>
            <a:pPr>
              <a:spcBef>
                <a:spcPct val="50000"/>
              </a:spcBef>
            </a:pPr>
            <a:r>
              <a:rPr lang="tr-TR" b="1" dirty="0">
                <a:solidFill>
                  <a:srgbClr val="FF0066"/>
                </a:solidFill>
              </a:rPr>
              <a:t>	</a:t>
            </a:r>
            <a:r>
              <a:rPr lang="tr-TR" b="1" dirty="0" err="1" smtClean="0">
                <a:solidFill>
                  <a:srgbClr val="FF0066"/>
                </a:solidFill>
              </a:rPr>
              <a:t>Silvin</a:t>
            </a:r>
            <a:r>
              <a:rPr lang="tr-TR" b="1" dirty="0">
                <a:solidFill>
                  <a:srgbClr val="FF0066"/>
                </a:solidFill>
              </a:rPr>
              <a:t>	</a:t>
            </a:r>
            <a:r>
              <a:rPr lang="tr-TR" b="1" dirty="0" smtClean="0">
                <a:solidFill>
                  <a:srgbClr val="FF0066"/>
                </a:solidFill>
              </a:rPr>
              <a:t>      </a:t>
            </a:r>
            <a:r>
              <a:rPr lang="tr-TR" b="1" dirty="0" err="1" smtClean="0">
                <a:solidFill>
                  <a:srgbClr val="FF0066"/>
                </a:solidFill>
              </a:rPr>
              <a:t>KCl</a:t>
            </a:r>
            <a:r>
              <a:rPr lang="tr-TR" b="1" dirty="0">
                <a:solidFill>
                  <a:srgbClr val="FF0066"/>
                </a:solidFill>
              </a:rPr>
              <a:t>	</a:t>
            </a:r>
            <a:r>
              <a:rPr lang="tr-TR" b="1" dirty="0"/>
              <a:t>			</a:t>
            </a:r>
            <a:r>
              <a:rPr lang="tr-TR" b="1" dirty="0" err="1">
                <a:solidFill>
                  <a:srgbClr val="FF0066"/>
                </a:solidFill>
              </a:rPr>
              <a:t>Epsomit</a:t>
            </a:r>
            <a:r>
              <a:rPr lang="tr-TR" b="1" dirty="0">
                <a:solidFill>
                  <a:srgbClr val="FF0066"/>
                </a:solidFill>
              </a:rPr>
              <a:t>  MgSO4.7H2O</a:t>
            </a:r>
          </a:p>
          <a:p>
            <a:pPr>
              <a:spcBef>
                <a:spcPct val="50000"/>
              </a:spcBef>
            </a:pPr>
            <a:r>
              <a:rPr lang="tr-TR" b="1" dirty="0">
                <a:solidFill>
                  <a:schemeClr val="folHlink"/>
                </a:solidFill>
              </a:rPr>
              <a:t>	</a:t>
            </a:r>
            <a:r>
              <a:rPr lang="tr-TR" b="1" dirty="0" err="1">
                <a:solidFill>
                  <a:schemeClr val="folHlink"/>
                </a:solidFill>
              </a:rPr>
              <a:t>Karnalit</a:t>
            </a:r>
            <a:r>
              <a:rPr lang="tr-TR" b="1" dirty="0">
                <a:solidFill>
                  <a:schemeClr val="folHlink"/>
                </a:solidFill>
              </a:rPr>
              <a:t>	</a:t>
            </a:r>
            <a:r>
              <a:rPr lang="tr-TR" b="1" dirty="0" smtClean="0">
                <a:solidFill>
                  <a:schemeClr val="folHlink"/>
                </a:solidFill>
              </a:rPr>
              <a:t>    KMgCl3.6H2O</a:t>
            </a:r>
            <a:r>
              <a:rPr lang="tr-TR" b="1" dirty="0" smtClean="0"/>
              <a:t> </a:t>
            </a:r>
            <a:r>
              <a:rPr lang="tr-TR" b="1" dirty="0"/>
              <a:t>			</a:t>
            </a:r>
            <a:r>
              <a:rPr lang="tr-TR" b="1" dirty="0" err="1">
                <a:solidFill>
                  <a:srgbClr val="006600"/>
                </a:solidFill>
              </a:rPr>
              <a:t>Trona</a:t>
            </a:r>
            <a:r>
              <a:rPr lang="tr-TR" b="1" dirty="0">
                <a:solidFill>
                  <a:srgbClr val="006600"/>
                </a:solidFill>
              </a:rPr>
              <a:t>	 NaCO3.NaHCO3.2H2O</a:t>
            </a:r>
          </a:p>
          <a:p>
            <a:pPr>
              <a:spcBef>
                <a:spcPct val="50000"/>
              </a:spcBef>
            </a:pPr>
            <a:r>
              <a:rPr lang="tr-TR" b="1" dirty="0">
                <a:solidFill>
                  <a:schemeClr val="hlink"/>
                </a:solidFill>
              </a:rPr>
              <a:t>	</a:t>
            </a:r>
            <a:r>
              <a:rPr lang="tr-TR" b="1" dirty="0" err="1">
                <a:solidFill>
                  <a:schemeClr val="hlink"/>
                </a:solidFill>
              </a:rPr>
              <a:t>Karnit</a:t>
            </a:r>
            <a:r>
              <a:rPr lang="tr-TR" b="1" dirty="0">
                <a:solidFill>
                  <a:schemeClr val="hlink"/>
                </a:solidFill>
              </a:rPr>
              <a:t>	</a:t>
            </a:r>
            <a:r>
              <a:rPr lang="tr-TR" b="1" dirty="0" smtClean="0">
                <a:solidFill>
                  <a:schemeClr val="hlink"/>
                </a:solidFill>
              </a:rPr>
              <a:t>   KMgSO4.3H2O</a:t>
            </a:r>
            <a:r>
              <a:rPr lang="tr-TR" b="1" dirty="0" smtClean="0"/>
              <a:t> </a:t>
            </a:r>
            <a:r>
              <a:rPr lang="tr-TR" b="1" dirty="0"/>
              <a:t>			</a:t>
            </a:r>
            <a:r>
              <a:rPr lang="tr-TR" b="1" dirty="0" err="1">
                <a:solidFill>
                  <a:schemeClr val="hlink"/>
                </a:solidFill>
              </a:rPr>
              <a:t>Mirabilit</a:t>
            </a:r>
            <a:r>
              <a:rPr lang="tr-TR" b="1" dirty="0">
                <a:solidFill>
                  <a:schemeClr val="hlink"/>
                </a:solidFill>
              </a:rPr>
              <a:t> Na2SO4.10H2O</a:t>
            </a:r>
          </a:p>
          <a:p>
            <a:pPr>
              <a:spcBef>
                <a:spcPct val="50000"/>
              </a:spcBef>
            </a:pPr>
            <a:r>
              <a:rPr lang="tr-TR" b="1" dirty="0">
                <a:solidFill>
                  <a:srgbClr val="006600"/>
                </a:solidFill>
              </a:rPr>
              <a:t>	Anhidrit	CaSO4</a:t>
            </a:r>
            <a:r>
              <a:rPr lang="tr-TR" b="1" dirty="0"/>
              <a:t>  				</a:t>
            </a:r>
            <a:r>
              <a:rPr lang="tr-TR" b="1" dirty="0" err="1">
                <a:solidFill>
                  <a:schemeClr val="folHlink"/>
                </a:solidFill>
              </a:rPr>
              <a:t>Tenardit</a:t>
            </a:r>
            <a:r>
              <a:rPr lang="tr-TR" b="1" dirty="0">
                <a:solidFill>
                  <a:schemeClr val="folHlink"/>
                </a:solidFill>
              </a:rPr>
              <a:t> Na2SO4</a:t>
            </a:r>
          </a:p>
          <a:p>
            <a:pPr>
              <a:spcBef>
                <a:spcPct val="50000"/>
              </a:spcBef>
            </a:pPr>
            <a:r>
              <a:rPr lang="tr-TR" b="1" dirty="0">
                <a:solidFill>
                  <a:srgbClr val="0000FF"/>
                </a:solidFill>
              </a:rPr>
              <a:t>	Jips	</a:t>
            </a:r>
            <a:r>
              <a:rPr lang="tr-TR" b="1" dirty="0" smtClean="0">
                <a:solidFill>
                  <a:srgbClr val="0000FF"/>
                </a:solidFill>
              </a:rPr>
              <a:t>CaSO4.2H2O</a:t>
            </a:r>
            <a:r>
              <a:rPr lang="tr-TR" b="1" dirty="0" smtClean="0"/>
              <a:t> </a:t>
            </a:r>
            <a:r>
              <a:rPr lang="tr-TR" b="1" dirty="0"/>
              <a:t>			 </a:t>
            </a:r>
            <a:r>
              <a:rPr lang="tr-TR" b="1" dirty="0" err="1">
                <a:solidFill>
                  <a:srgbClr val="FF0066"/>
                </a:solidFill>
              </a:rPr>
              <a:t>Bloedit</a:t>
            </a:r>
            <a:r>
              <a:rPr lang="tr-TR" b="1" dirty="0">
                <a:solidFill>
                  <a:srgbClr val="FF0066"/>
                </a:solidFill>
              </a:rPr>
              <a:t> 	Na2SO4.MgSO4.4H2O</a:t>
            </a:r>
          </a:p>
          <a:p>
            <a:pPr>
              <a:spcBef>
                <a:spcPct val="50000"/>
              </a:spcBef>
            </a:pPr>
            <a:r>
              <a:rPr lang="tr-TR" b="1" dirty="0">
                <a:solidFill>
                  <a:srgbClr val="FF0066"/>
                </a:solidFill>
              </a:rPr>
              <a:t>	</a:t>
            </a:r>
            <a:r>
              <a:rPr lang="tr-TR" b="1" dirty="0" err="1" smtClean="0">
                <a:solidFill>
                  <a:srgbClr val="FF0066"/>
                </a:solidFill>
              </a:rPr>
              <a:t>Polihalit</a:t>
            </a:r>
            <a:r>
              <a:rPr lang="tr-TR" b="1" dirty="0" smtClean="0">
                <a:solidFill>
                  <a:srgbClr val="FF0066"/>
                </a:solidFill>
              </a:rPr>
              <a:t>   K2MgCa2(SO4)4.2H20</a:t>
            </a:r>
            <a:r>
              <a:rPr lang="tr-TR" b="1" dirty="0" smtClean="0"/>
              <a:t> </a:t>
            </a:r>
            <a:r>
              <a:rPr lang="tr-TR" b="1" dirty="0"/>
              <a:t>		</a:t>
            </a:r>
            <a:r>
              <a:rPr lang="tr-TR" b="1" dirty="0" err="1">
                <a:solidFill>
                  <a:srgbClr val="0000FF"/>
                </a:solidFill>
              </a:rPr>
              <a:t>Gaylussit</a:t>
            </a:r>
            <a:r>
              <a:rPr lang="tr-TR" b="1" dirty="0">
                <a:solidFill>
                  <a:srgbClr val="0000FF"/>
                </a:solidFill>
              </a:rPr>
              <a:t> Na2CO3.CaCO3.5H20</a:t>
            </a:r>
          </a:p>
          <a:p>
            <a:pPr>
              <a:spcBef>
                <a:spcPct val="50000"/>
              </a:spcBef>
            </a:pPr>
            <a:r>
              <a:rPr lang="tr-TR" b="1" dirty="0">
                <a:solidFill>
                  <a:srgbClr val="66FF33"/>
                </a:solidFill>
              </a:rPr>
              <a:t>	</a:t>
            </a:r>
            <a:r>
              <a:rPr lang="tr-TR" b="1" dirty="0" err="1">
                <a:solidFill>
                  <a:srgbClr val="006600"/>
                </a:solidFill>
              </a:rPr>
              <a:t>Kieserit</a:t>
            </a:r>
            <a:r>
              <a:rPr lang="tr-TR" b="1" dirty="0">
                <a:solidFill>
                  <a:srgbClr val="006600"/>
                </a:solidFill>
              </a:rPr>
              <a:t>	MgSO4.H2O 			</a:t>
            </a:r>
            <a:r>
              <a:rPr lang="tr-TR" b="1" dirty="0" err="1">
                <a:solidFill>
                  <a:srgbClr val="006600"/>
                </a:solidFill>
              </a:rPr>
              <a:t>Glauberit</a:t>
            </a:r>
            <a:r>
              <a:rPr lang="tr-TR" b="1" dirty="0">
                <a:solidFill>
                  <a:srgbClr val="006600"/>
                </a:solidFill>
              </a:rPr>
              <a:t>  CaSO4.Na2SO4</a:t>
            </a:r>
          </a:p>
        </p:txBody>
      </p:sp>
      <p:sp>
        <p:nvSpPr>
          <p:cNvPr id="14373" name="Text Box 37"/>
          <p:cNvSpPr txBox="1">
            <a:spLocks noChangeArrowheads="1"/>
          </p:cNvSpPr>
          <p:nvPr/>
        </p:nvSpPr>
        <p:spPr bwMode="auto">
          <a:xfrm>
            <a:off x="395288" y="1528786"/>
            <a:ext cx="4067175" cy="519113"/>
          </a:xfrm>
          <a:prstGeom prst="rect">
            <a:avLst/>
          </a:prstGeom>
          <a:noFill/>
          <a:ln w="9525">
            <a:noFill/>
            <a:miter lim="800000"/>
            <a:headEnd/>
            <a:tailEnd/>
          </a:ln>
          <a:effectLst/>
        </p:spPr>
        <p:txBody>
          <a:bodyPr>
            <a:spAutoFit/>
          </a:bodyPr>
          <a:lstStyle/>
          <a:p>
            <a:pPr algn="ctr">
              <a:spcBef>
                <a:spcPct val="50000"/>
              </a:spcBef>
            </a:pPr>
            <a:r>
              <a:rPr lang="tr-TR" sz="2800" b="1" dirty="0"/>
              <a:t>Denizel </a:t>
            </a:r>
            <a:r>
              <a:rPr lang="tr-TR" sz="2800" b="1" dirty="0" err="1"/>
              <a:t>Evaporitler</a:t>
            </a:r>
            <a:endParaRPr lang="tr-TR" sz="2800" b="1" dirty="0"/>
          </a:p>
        </p:txBody>
      </p:sp>
      <p:sp>
        <p:nvSpPr>
          <p:cNvPr id="14374" name="Text Box 38"/>
          <p:cNvSpPr txBox="1">
            <a:spLocks noChangeArrowheads="1"/>
          </p:cNvSpPr>
          <p:nvPr/>
        </p:nvSpPr>
        <p:spPr bwMode="auto">
          <a:xfrm>
            <a:off x="4968875" y="1528786"/>
            <a:ext cx="4175125" cy="519113"/>
          </a:xfrm>
          <a:prstGeom prst="rect">
            <a:avLst/>
          </a:prstGeom>
          <a:noFill/>
          <a:ln w="9525">
            <a:noFill/>
            <a:miter lim="800000"/>
            <a:headEnd/>
            <a:tailEnd/>
          </a:ln>
          <a:effectLst/>
        </p:spPr>
        <p:txBody>
          <a:bodyPr>
            <a:spAutoFit/>
          </a:bodyPr>
          <a:lstStyle/>
          <a:p>
            <a:pPr algn="ctr">
              <a:spcBef>
                <a:spcPct val="50000"/>
              </a:spcBef>
            </a:pPr>
            <a:r>
              <a:rPr lang="tr-TR" sz="2800" b="1"/>
              <a:t>Karasal Evaporitler</a:t>
            </a:r>
          </a:p>
        </p:txBody>
      </p:sp>
      <p:sp>
        <p:nvSpPr>
          <p:cNvPr id="14375" name="Line 39"/>
          <p:cNvSpPr>
            <a:spLocks noChangeShapeType="1"/>
          </p:cNvSpPr>
          <p:nvPr/>
        </p:nvSpPr>
        <p:spPr bwMode="auto">
          <a:xfrm>
            <a:off x="611188" y="2033611"/>
            <a:ext cx="3600450" cy="0"/>
          </a:xfrm>
          <a:prstGeom prst="line">
            <a:avLst/>
          </a:prstGeom>
          <a:noFill/>
          <a:ln w="76200">
            <a:solidFill>
              <a:schemeClr val="tx1"/>
            </a:solidFill>
            <a:round/>
            <a:headEnd/>
            <a:tailEnd/>
          </a:ln>
          <a:effectLst/>
        </p:spPr>
        <p:txBody>
          <a:bodyPr/>
          <a:lstStyle/>
          <a:p>
            <a:endParaRPr lang="tr-TR"/>
          </a:p>
        </p:txBody>
      </p:sp>
      <p:sp>
        <p:nvSpPr>
          <p:cNvPr id="14376" name="Line 40"/>
          <p:cNvSpPr>
            <a:spLocks noChangeShapeType="1"/>
          </p:cNvSpPr>
          <p:nvPr/>
        </p:nvSpPr>
        <p:spPr bwMode="auto">
          <a:xfrm>
            <a:off x="5003800" y="2033611"/>
            <a:ext cx="4140200" cy="0"/>
          </a:xfrm>
          <a:prstGeom prst="line">
            <a:avLst/>
          </a:prstGeom>
          <a:noFill/>
          <a:ln w="76200">
            <a:solidFill>
              <a:schemeClr val="tx1"/>
            </a:solidFill>
            <a:round/>
            <a:headEnd/>
            <a:tailEnd/>
          </a:ln>
          <a:effectLst/>
        </p:spPr>
        <p:txBody>
          <a:bodyPr/>
          <a:lstStyle/>
          <a:p>
            <a:endParaRPr lang="tr-TR"/>
          </a:p>
        </p:txBody>
      </p:sp>
      <p:sp>
        <p:nvSpPr>
          <p:cNvPr id="14378" name="Line 42"/>
          <p:cNvSpPr>
            <a:spLocks noChangeShapeType="1"/>
          </p:cNvSpPr>
          <p:nvPr/>
        </p:nvSpPr>
        <p:spPr bwMode="auto">
          <a:xfrm>
            <a:off x="4572000" y="1457349"/>
            <a:ext cx="0" cy="5329237"/>
          </a:xfrm>
          <a:prstGeom prst="line">
            <a:avLst/>
          </a:prstGeom>
          <a:noFill/>
          <a:ln w="57150">
            <a:solidFill>
              <a:srgbClr val="FF3300"/>
            </a:solidFill>
            <a:round/>
            <a:headEnd/>
            <a:tailEnd/>
          </a:ln>
          <a:effectLst/>
        </p:spPr>
        <p:txBody>
          <a:bodyPr/>
          <a:lstStyle/>
          <a:p>
            <a:endParaRPr lang="tr-TR"/>
          </a:p>
        </p:txBody>
      </p:sp>
      <p:sp>
        <p:nvSpPr>
          <p:cNvPr id="10" name="9 Dikdörtgen"/>
          <p:cNvSpPr/>
          <p:nvPr/>
        </p:nvSpPr>
        <p:spPr>
          <a:xfrm>
            <a:off x="1928794" y="357166"/>
            <a:ext cx="5601213" cy="584775"/>
          </a:xfrm>
          <a:prstGeom prst="rect">
            <a:avLst/>
          </a:prstGeom>
        </p:spPr>
        <p:txBody>
          <a:bodyPr wrap="none">
            <a:spAutoFit/>
          </a:bodyPr>
          <a:lstStyle/>
          <a:p>
            <a:r>
              <a:rPr lang="tr-TR" sz="3200" dirty="0" smtClean="0">
                <a:solidFill>
                  <a:srgbClr val="FF0000"/>
                </a:solidFill>
                <a:latin typeface="Comic Sans MS" pitchFamily="66" charset="0"/>
              </a:rPr>
              <a:t>EVAPORİTİK MİNERALLER</a:t>
            </a:r>
            <a:endParaRPr lang="tr-TR" sz="3200" dirty="0">
              <a:solidFill>
                <a:srgbClr val="FF0000"/>
              </a:solidFill>
              <a:latin typeface="Comic Sans MS" pitchFamily="66"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857232"/>
          </a:xfrm>
        </p:spPr>
        <p:txBody>
          <a:bodyPr>
            <a:normAutofit/>
          </a:bodyPr>
          <a:lstStyle/>
          <a:p>
            <a:r>
              <a:rPr lang="tr-TR" sz="3200" dirty="0" smtClean="0">
                <a:solidFill>
                  <a:srgbClr val="FFFF00"/>
                </a:solidFill>
                <a:latin typeface="Comic Sans MS" pitchFamily="66" charset="0"/>
              </a:rPr>
              <a:t>JİPS ve ANHİDRİT</a:t>
            </a:r>
            <a:endParaRPr lang="tr-TR" sz="3200" dirty="0">
              <a:solidFill>
                <a:srgbClr val="FFFF00"/>
              </a:solidFill>
              <a:latin typeface="Comic Sans MS" pitchFamily="66" charset="0"/>
            </a:endParaRPr>
          </a:p>
        </p:txBody>
      </p:sp>
      <p:sp>
        <p:nvSpPr>
          <p:cNvPr id="4" name="Text Box 4"/>
          <p:cNvSpPr txBox="1">
            <a:spLocks noGrp="1" noChangeArrowheads="1"/>
          </p:cNvSpPr>
          <p:nvPr>
            <p:ph idx="1"/>
          </p:nvPr>
        </p:nvSpPr>
        <p:spPr bwMode="auto">
          <a:xfrm>
            <a:off x="142844" y="1000125"/>
            <a:ext cx="9001156" cy="5478423"/>
          </a:xfrm>
          <a:prstGeom prst="rect">
            <a:avLst/>
          </a:prstGeom>
          <a:noFill/>
          <a:ln w="9525">
            <a:noFill/>
            <a:miter lim="800000"/>
            <a:headEnd/>
            <a:tailEnd/>
          </a:ln>
          <a:effectLst/>
        </p:spPr>
        <p:txBody>
          <a:bodyPr wrap="square">
            <a:spAutoFit/>
          </a:bodyPr>
          <a:lstStyle/>
          <a:p>
            <a:pPr>
              <a:spcBef>
                <a:spcPct val="50000"/>
              </a:spcBef>
            </a:pPr>
            <a:r>
              <a:rPr lang="tr-TR" sz="2800" b="1" dirty="0" err="1" smtClean="0">
                <a:solidFill>
                  <a:schemeClr val="bg1"/>
                </a:solidFill>
              </a:rPr>
              <a:t>Evaporitlerin</a:t>
            </a:r>
            <a:r>
              <a:rPr lang="tr-TR" sz="2800" b="1" dirty="0" smtClean="0">
                <a:solidFill>
                  <a:schemeClr val="bg1"/>
                </a:solidFill>
              </a:rPr>
              <a:t> en yaygın mineralleri Jips ve </a:t>
            </a:r>
            <a:r>
              <a:rPr lang="tr-TR" sz="2800" b="1" dirty="0" err="1" smtClean="0">
                <a:solidFill>
                  <a:schemeClr val="bg1"/>
                </a:solidFill>
              </a:rPr>
              <a:t>Halit’dir</a:t>
            </a:r>
            <a:r>
              <a:rPr lang="tr-TR" sz="2800" b="1" dirty="0" smtClean="0">
                <a:solidFill>
                  <a:schemeClr val="bg1"/>
                </a:solidFill>
              </a:rPr>
              <a:t>.</a:t>
            </a:r>
          </a:p>
          <a:p>
            <a:pPr>
              <a:spcBef>
                <a:spcPct val="50000"/>
              </a:spcBef>
            </a:pPr>
            <a:r>
              <a:rPr lang="tr-TR" sz="2800" b="1" dirty="0" smtClean="0">
                <a:solidFill>
                  <a:schemeClr val="bg1"/>
                </a:solidFill>
              </a:rPr>
              <a:t>Normal </a:t>
            </a:r>
            <a:r>
              <a:rPr lang="tr-TR" sz="2800" b="1" dirty="0">
                <a:solidFill>
                  <a:schemeClr val="bg1"/>
                </a:solidFill>
              </a:rPr>
              <a:t>deniz </a:t>
            </a:r>
            <a:r>
              <a:rPr lang="tr-TR" sz="2800" b="1" dirty="0" smtClean="0">
                <a:solidFill>
                  <a:schemeClr val="bg1"/>
                </a:solidFill>
              </a:rPr>
              <a:t>suyu </a:t>
            </a:r>
            <a:r>
              <a:rPr lang="tr-TR" sz="2800" b="1" dirty="0">
                <a:solidFill>
                  <a:schemeClr val="bg1"/>
                </a:solidFill>
              </a:rPr>
              <a:t>Jips yada </a:t>
            </a:r>
            <a:r>
              <a:rPr lang="tr-TR" sz="2800" b="1" dirty="0" smtClean="0">
                <a:solidFill>
                  <a:schemeClr val="bg1"/>
                </a:solidFill>
              </a:rPr>
              <a:t>Halit çökeltecek kadar doygun </a:t>
            </a:r>
            <a:r>
              <a:rPr lang="tr-TR" sz="2800" b="1" dirty="0">
                <a:solidFill>
                  <a:schemeClr val="bg1"/>
                </a:solidFill>
              </a:rPr>
              <a:t>değildir. Dolayısıyla deniz suyundan bu minerallerin çökelebilmesi için suyun </a:t>
            </a:r>
            <a:r>
              <a:rPr lang="tr-TR" sz="2800" b="1" dirty="0" err="1">
                <a:solidFill>
                  <a:schemeClr val="bg1"/>
                </a:solidFill>
              </a:rPr>
              <a:t>evaporasyona</a:t>
            </a:r>
            <a:r>
              <a:rPr lang="tr-TR" sz="2800" b="1" dirty="0">
                <a:solidFill>
                  <a:schemeClr val="bg1"/>
                </a:solidFill>
              </a:rPr>
              <a:t> uğraması gerekir. </a:t>
            </a:r>
          </a:p>
          <a:p>
            <a:pPr>
              <a:spcBef>
                <a:spcPct val="50000"/>
              </a:spcBef>
              <a:buNone/>
            </a:pPr>
            <a:r>
              <a:rPr lang="tr-TR" sz="2800" b="1" dirty="0" smtClean="0"/>
              <a:t>                   Normal </a:t>
            </a:r>
            <a:r>
              <a:rPr lang="tr-TR" sz="2800" b="1" dirty="0"/>
              <a:t>bir deniz suyundan;</a:t>
            </a:r>
          </a:p>
          <a:p>
            <a:pPr>
              <a:spcBef>
                <a:spcPct val="50000"/>
              </a:spcBef>
            </a:pPr>
            <a:r>
              <a:rPr lang="tr-TR" sz="2800" b="1" dirty="0">
                <a:solidFill>
                  <a:srgbClr val="7030A0"/>
                </a:solidFill>
              </a:rPr>
              <a:t>-Jips’in çökelmesi için deniz suyunun 2/3’nin, </a:t>
            </a:r>
          </a:p>
          <a:p>
            <a:pPr>
              <a:spcBef>
                <a:spcPct val="50000"/>
              </a:spcBef>
            </a:pPr>
            <a:r>
              <a:rPr lang="tr-TR" sz="2800" b="1" dirty="0">
                <a:solidFill>
                  <a:srgbClr val="009900"/>
                </a:solidFill>
              </a:rPr>
              <a:t>-Halit’in çökelmesi için deniz suyunun 9/10’unun</a:t>
            </a:r>
            <a:r>
              <a:rPr lang="tr-TR" sz="2800" b="1" dirty="0"/>
              <a:t>  </a:t>
            </a:r>
          </a:p>
          <a:p>
            <a:pPr>
              <a:spcBef>
                <a:spcPct val="50000"/>
              </a:spcBef>
            </a:pPr>
            <a:r>
              <a:rPr lang="tr-TR" sz="2800" b="1" dirty="0"/>
              <a:t>-</a:t>
            </a:r>
            <a:r>
              <a:rPr lang="tr-TR" sz="2800" b="1" dirty="0">
                <a:solidFill>
                  <a:srgbClr val="FFFF00"/>
                </a:solidFill>
              </a:rPr>
              <a:t>K </a:t>
            </a:r>
            <a:r>
              <a:rPr lang="tr-TR" sz="2800" b="1" dirty="0" smtClean="0">
                <a:solidFill>
                  <a:srgbClr val="FFFF00"/>
                </a:solidFill>
              </a:rPr>
              <a:t>ve </a:t>
            </a:r>
            <a:r>
              <a:rPr lang="tr-TR" sz="2800" b="1" dirty="0">
                <a:solidFill>
                  <a:srgbClr val="FFFF00"/>
                </a:solidFill>
              </a:rPr>
              <a:t>Mg tuzlarının çökelmesi için ise deniz suyunu 19/20’sinin </a:t>
            </a:r>
            <a:r>
              <a:rPr lang="tr-TR" sz="2800" b="1" dirty="0" smtClean="0">
                <a:solidFill>
                  <a:srgbClr val="FFFF00"/>
                </a:solidFill>
              </a:rPr>
              <a:t>buharlaşması </a:t>
            </a:r>
            <a:r>
              <a:rPr lang="tr-TR" sz="2800" b="1" dirty="0">
                <a:solidFill>
                  <a:srgbClr val="FFFF00"/>
                </a:solidFill>
              </a:rPr>
              <a:t>gerekir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0"/>
            <a:ext cx="9001156" cy="857232"/>
          </a:xfrm>
        </p:spPr>
        <p:txBody>
          <a:bodyPr>
            <a:normAutofit/>
          </a:bodyPr>
          <a:lstStyle/>
          <a:p>
            <a:r>
              <a:rPr lang="tr-TR" sz="2800" b="1" dirty="0" smtClean="0">
                <a:solidFill>
                  <a:srgbClr val="FFFF00"/>
                </a:solidFill>
              </a:rPr>
              <a:t>Değişik ortamlarda farklı dokularda gelişen jips mineralleri</a:t>
            </a:r>
            <a:endParaRPr lang="tr-TR" sz="2800" dirty="0">
              <a:solidFill>
                <a:srgbClr val="FFFF00"/>
              </a:solidFill>
            </a:endParaRPr>
          </a:p>
        </p:txBody>
      </p:sp>
      <p:pic>
        <p:nvPicPr>
          <p:cNvPr id="4" name="Picture 5" descr="diagram mapping whre each mineral is precipitated in a sabkha"/>
          <p:cNvPicPr>
            <a:picLocks noGrp="1" noChangeAspect="1" noChangeArrowheads="1"/>
          </p:cNvPicPr>
          <p:nvPr>
            <p:ph idx="1"/>
          </p:nvPr>
        </p:nvPicPr>
        <p:blipFill>
          <a:blip r:embed="rId3" cstate="print"/>
          <a:srcRect/>
          <a:stretch>
            <a:fillRect/>
          </a:stretch>
        </p:blipFill>
        <p:spPr bwMode="auto">
          <a:xfrm>
            <a:off x="214282" y="1285860"/>
            <a:ext cx="8632092" cy="2071702"/>
          </a:xfrm>
          <a:prstGeom prst="rect">
            <a:avLst/>
          </a:prstGeom>
          <a:noFill/>
        </p:spPr>
      </p:pic>
      <p:pic>
        <p:nvPicPr>
          <p:cNvPr id="6" name="Picture 5" descr="gypsum1-1121"/>
          <p:cNvPicPr>
            <a:picLocks noChangeAspect="1" noChangeArrowheads="1"/>
          </p:cNvPicPr>
          <p:nvPr/>
        </p:nvPicPr>
        <p:blipFill>
          <a:blip r:embed="rId4" cstate="print"/>
          <a:srcRect/>
          <a:stretch>
            <a:fillRect/>
          </a:stretch>
        </p:blipFill>
        <p:spPr>
          <a:xfrm>
            <a:off x="500034" y="3500438"/>
            <a:ext cx="4749784" cy="3166805"/>
          </a:xfrm>
          <a:prstGeom prst="rect">
            <a:avLst/>
          </a:prstGeom>
          <a:noFill/>
          <a:ln/>
        </p:spPr>
      </p:pic>
      <p:pic>
        <p:nvPicPr>
          <p:cNvPr id="7" name="Picture 5" descr="Photo of a gypsum rosette"/>
          <p:cNvPicPr>
            <a:picLocks noChangeAspect="1" noChangeArrowheads="1"/>
          </p:cNvPicPr>
          <p:nvPr/>
        </p:nvPicPr>
        <p:blipFill>
          <a:blip r:embed="rId5" cstate="print"/>
          <a:srcRect/>
          <a:stretch>
            <a:fillRect/>
          </a:stretch>
        </p:blipFill>
        <p:spPr bwMode="auto">
          <a:xfrm>
            <a:off x="5500694" y="3500438"/>
            <a:ext cx="2597603" cy="3071834"/>
          </a:xfrm>
          <a:prstGeom prst="rect">
            <a:avLst/>
          </a:prstGeom>
          <a:noFill/>
        </p:spPr>
      </p:pic>
      <p:sp>
        <p:nvSpPr>
          <p:cNvPr id="8" name="7 Dikdörtgen"/>
          <p:cNvSpPr/>
          <p:nvPr/>
        </p:nvSpPr>
        <p:spPr>
          <a:xfrm>
            <a:off x="6000760" y="6488668"/>
            <a:ext cx="1821268" cy="369332"/>
          </a:xfrm>
          <a:prstGeom prst="rect">
            <a:avLst/>
          </a:prstGeom>
        </p:spPr>
        <p:txBody>
          <a:bodyPr wrap="none">
            <a:spAutoFit/>
          </a:bodyPr>
          <a:lstStyle/>
          <a:p>
            <a:pPr>
              <a:spcBef>
                <a:spcPct val="50000"/>
              </a:spcBef>
            </a:pPr>
            <a:r>
              <a:rPr lang="tr-TR" i="1" dirty="0" err="1" smtClean="0">
                <a:solidFill>
                  <a:schemeClr val="bg1"/>
                </a:solidFill>
              </a:rPr>
              <a:t>Gypsum</a:t>
            </a:r>
            <a:r>
              <a:rPr lang="tr-TR" i="1" dirty="0" smtClean="0">
                <a:solidFill>
                  <a:schemeClr val="bg1"/>
                </a:solidFill>
              </a:rPr>
              <a:t> </a:t>
            </a:r>
            <a:r>
              <a:rPr lang="tr-TR" i="1" dirty="0" err="1" smtClean="0">
                <a:solidFill>
                  <a:schemeClr val="bg1"/>
                </a:solidFill>
              </a:rPr>
              <a:t>Rosette</a:t>
            </a:r>
            <a:r>
              <a:rPr lang="tr-TR" dirty="0" smtClean="0">
                <a:solidFill>
                  <a:schemeClr val="bg1"/>
                </a:solidFill>
              </a:rPr>
              <a:t> </a:t>
            </a:r>
            <a:endParaRPr lang="tr-TR" dirty="0">
              <a:solidFill>
                <a:schemeClr val="bg1"/>
              </a:solidFill>
            </a:endParaRPr>
          </a:p>
        </p:txBody>
      </p:sp>
      <p:sp>
        <p:nvSpPr>
          <p:cNvPr id="9" name="8 Dikdörtgen"/>
          <p:cNvSpPr/>
          <p:nvPr/>
        </p:nvSpPr>
        <p:spPr>
          <a:xfrm>
            <a:off x="500034" y="6357958"/>
            <a:ext cx="2009076" cy="369332"/>
          </a:xfrm>
          <a:prstGeom prst="rect">
            <a:avLst/>
          </a:prstGeom>
        </p:spPr>
        <p:txBody>
          <a:bodyPr wrap="none">
            <a:spAutoFit/>
          </a:bodyPr>
          <a:lstStyle/>
          <a:p>
            <a:r>
              <a:rPr lang="tr-TR" dirty="0" err="1" smtClean="0">
                <a:solidFill>
                  <a:schemeClr val="bg1"/>
                </a:solidFill>
              </a:rPr>
              <a:t>Alabaster</a:t>
            </a:r>
            <a:r>
              <a:rPr lang="tr-TR" dirty="0" smtClean="0">
                <a:solidFill>
                  <a:schemeClr val="bg1"/>
                </a:solidFill>
              </a:rPr>
              <a:t> </a:t>
            </a:r>
            <a:r>
              <a:rPr lang="tr-TR" dirty="0" err="1" smtClean="0">
                <a:solidFill>
                  <a:schemeClr val="bg1"/>
                </a:solidFill>
              </a:rPr>
              <a:t>gypsum</a:t>
            </a:r>
            <a:r>
              <a:rPr lang="tr-TR" dirty="0" smtClean="0">
                <a:solidFill>
                  <a:schemeClr val="bg1"/>
                </a:solidFill>
              </a:rPr>
              <a:t> </a:t>
            </a:r>
            <a:endParaRPr lang="tr-TR" dirty="0">
              <a:solidFill>
                <a:schemeClr val="bg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wp00008-halit"/>
          <p:cNvPicPr>
            <a:picLocks noChangeAspect="1" noChangeArrowheads="1"/>
          </p:cNvPicPr>
          <p:nvPr/>
        </p:nvPicPr>
        <p:blipFill>
          <a:blip r:embed="rId3" cstate="print"/>
          <a:srcRect/>
          <a:stretch>
            <a:fillRect/>
          </a:stretch>
        </p:blipFill>
        <p:spPr bwMode="auto">
          <a:xfrm>
            <a:off x="357158" y="214290"/>
            <a:ext cx="3673473" cy="2740155"/>
          </a:xfrm>
          <a:prstGeom prst="rect">
            <a:avLst/>
          </a:prstGeom>
          <a:noFill/>
        </p:spPr>
      </p:pic>
      <p:sp>
        <p:nvSpPr>
          <p:cNvPr id="6" name="5 Dikdörtgen"/>
          <p:cNvSpPr/>
          <p:nvPr/>
        </p:nvSpPr>
        <p:spPr>
          <a:xfrm>
            <a:off x="428596" y="285728"/>
            <a:ext cx="740011" cy="369332"/>
          </a:xfrm>
          <a:prstGeom prst="rect">
            <a:avLst/>
          </a:prstGeom>
        </p:spPr>
        <p:txBody>
          <a:bodyPr wrap="none">
            <a:spAutoFit/>
          </a:bodyPr>
          <a:lstStyle/>
          <a:p>
            <a:pPr>
              <a:spcBef>
                <a:spcPct val="50000"/>
              </a:spcBef>
            </a:pPr>
            <a:r>
              <a:rPr lang="tr-TR" dirty="0" smtClean="0">
                <a:solidFill>
                  <a:schemeClr val="bg1"/>
                </a:solidFill>
              </a:rPr>
              <a:t>Halit </a:t>
            </a:r>
            <a:endParaRPr lang="tr-TR" dirty="0">
              <a:solidFill>
                <a:schemeClr val="bg1"/>
              </a:solidFill>
            </a:endParaRPr>
          </a:p>
        </p:txBody>
      </p:sp>
      <p:pic>
        <p:nvPicPr>
          <p:cNvPr id="6149" name="Picture 5" descr="Tuz Gölü"/>
          <p:cNvPicPr>
            <a:picLocks noChangeAspect="1" noChangeArrowheads="1"/>
          </p:cNvPicPr>
          <p:nvPr/>
        </p:nvPicPr>
        <p:blipFill>
          <a:blip r:embed="rId4" cstate="print"/>
          <a:srcRect/>
          <a:stretch>
            <a:fillRect/>
          </a:stretch>
        </p:blipFill>
        <p:spPr bwMode="auto">
          <a:xfrm>
            <a:off x="4429124" y="214290"/>
            <a:ext cx="4214810" cy="2786082"/>
          </a:xfrm>
          <a:prstGeom prst="rect">
            <a:avLst/>
          </a:prstGeom>
          <a:noFill/>
        </p:spPr>
      </p:pic>
      <p:sp>
        <p:nvSpPr>
          <p:cNvPr id="10" name="9 Dikdörtgen"/>
          <p:cNvSpPr/>
          <p:nvPr/>
        </p:nvSpPr>
        <p:spPr>
          <a:xfrm>
            <a:off x="7500958" y="571480"/>
            <a:ext cx="1083630" cy="369332"/>
          </a:xfrm>
          <a:prstGeom prst="rect">
            <a:avLst/>
          </a:prstGeom>
        </p:spPr>
        <p:txBody>
          <a:bodyPr wrap="none">
            <a:spAutoFit/>
          </a:bodyPr>
          <a:lstStyle/>
          <a:p>
            <a:pPr>
              <a:spcBef>
                <a:spcPct val="50000"/>
              </a:spcBef>
            </a:pPr>
            <a:r>
              <a:rPr lang="tr-TR" dirty="0" smtClean="0">
                <a:solidFill>
                  <a:schemeClr val="bg1"/>
                </a:solidFill>
              </a:rPr>
              <a:t>Tuz gölü </a:t>
            </a:r>
            <a:endParaRPr lang="tr-TR" dirty="0">
              <a:solidFill>
                <a:schemeClr val="bg1"/>
              </a:solidFill>
            </a:endParaRPr>
          </a:p>
        </p:txBody>
      </p:sp>
      <p:pic>
        <p:nvPicPr>
          <p:cNvPr id="6150" name="Picture 6" descr="C:\Users\Ayten\Desktop\Tuz-kümeleri-100x100.jpg"/>
          <p:cNvPicPr>
            <a:picLocks noChangeAspect="1" noChangeArrowheads="1"/>
          </p:cNvPicPr>
          <p:nvPr/>
        </p:nvPicPr>
        <p:blipFill>
          <a:blip r:embed="rId5" cstate="print"/>
          <a:srcRect/>
          <a:stretch>
            <a:fillRect/>
          </a:stretch>
        </p:blipFill>
        <p:spPr bwMode="auto">
          <a:xfrm>
            <a:off x="357158" y="3174445"/>
            <a:ext cx="3643338" cy="3350195"/>
          </a:xfrm>
          <a:prstGeom prst="rect">
            <a:avLst/>
          </a:prstGeom>
          <a:noFill/>
        </p:spPr>
      </p:pic>
      <p:sp>
        <p:nvSpPr>
          <p:cNvPr id="12" name="11 Dikdörtgen"/>
          <p:cNvSpPr/>
          <p:nvPr/>
        </p:nvSpPr>
        <p:spPr>
          <a:xfrm>
            <a:off x="428596" y="6072206"/>
            <a:ext cx="1496307" cy="369332"/>
          </a:xfrm>
          <a:prstGeom prst="rect">
            <a:avLst/>
          </a:prstGeom>
        </p:spPr>
        <p:txBody>
          <a:bodyPr wrap="none">
            <a:spAutoFit/>
          </a:bodyPr>
          <a:lstStyle/>
          <a:p>
            <a:r>
              <a:rPr lang="tr-TR" dirty="0" smtClean="0">
                <a:solidFill>
                  <a:schemeClr val="bg1"/>
                </a:solidFill>
              </a:rPr>
              <a:t>Tuz kümeleri</a:t>
            </a:r>
            <a:endParaRPr lang="tr-TR" dirty="0"/>
          </a:p>
        </p:txBody>
      </p:sp>
      <p:pic>
        <p:nvPicPr>
          <p:cNvPr id="6151" name="Picture 7" descr="C:\Users\Ayten\Desktop\Tuz-gölü-pelikan-100x100.png"/>
          <p:cNvPicPr>
            <a:picLocks noChangeAspect="1" noChangeArrowheads="1"/>
          </p:cNvPicPr>
          <p:nvPr/>
        </p:nvPicPr>
        <p:blipFill>
          <a:blip r:embed="rId6" cstate="print"/>
          <a:srcRect/>
          <a:stretch>
            <a:fillRect/>
          </a:stretch>
        </p:blipFill>
        <p:spPr bwMode="auto">
          <a:xfrm>
            <a:off x="4429124" y="3214686"/>
            <a:ext cx="4214842" cy="3238516"/>
          </a:xfrm>
          <a:prstGeom prst="rect">
            <a:avLst/>
          </a:prstGeom>
          <a:noFill/>
        </p:spPr>
      </p:pic>
      <p:sp>
        <p:nvSpPr>
          <p:cNvPr id="14" name="13 Dikdörtgen"/>
          <p:cNvSpPr/>
          <p:nvPr/>
        </p:nvSpPr>
        <p:spPr>
          <a:xfrm>
            <a:off x="6858016" y="6072206"/>
            <a:ext cx="1819216" cy="369332"/>
          </a:xfrm>
          <a:prstGeom prst="rect">
            <a:avLst/>
          </a:prstGeom>
        </p:spPr>
        <p:txBody>
          <a:bodyPr wrap="none">
            <a:spAutoFit/>
          </a:bodyPr>
          <a:lstStyle/>
          <a:p>
            <a:r>
              <a:rPr lang="tr-TR" dirty="0" smtClean="0">
                <a:solidFill>
                  <a:schemeClr val="bg1"/>
                </a:solidFill>
              </a:rPr>
              <a:t>Tuz gölü pelikan</a:t>
            </a: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642918"/>
          </a:xfrm>
        </p:spPr>
        <p:txBody>
          <a:bodyPr>
            <a:normAutofit/>
          </a:bodyPr>
          <a:lstStyle/>
          <a:p>
            <a:r>
              <a:rPr lang="tr-TR" sz="3200" dirty="0" err="1" smtClean="0"/>
              <a:t>Kayatuzu</a:t>
            </a:r>
            <a:r>
              <a:rPr lang="tr-TR" sz="3200" dirty="0" smtClean="0"/>
              <a:t>  (Halit)- </a:t>
            </a:r>
            <a:r>
              <a:rPr lang="tr-TR" sz="3200" dirty="0" err="1" smtClean="0"/>
              <a:t>NaCl</a:t>
            </a:r>
            <a:endParaRPr lang="tr-TR" sz="3200" dirty="0"/>
          </a:p>
        </p:txBody>
      </p:sp>
      <p:sp>
        <p:nvSpPr>
          <p:cNvPr id="3" name="2 İçerik Yer Tutucusu"/>
          <p:cNvSpPr>
            <a:spLocks noGrp="1"/>
          </p:cNvSpPr>
          <p:nvPr>
            <p:ph idx="1"/>
          </p:nvPr>
        </p:nvSpPr>
        <p:spPr>
          <a:xfrm>
            <a:off x="0" y="714356"/>
            <a:ext cx="9144000" cy="6143644"/>
          </a:xfrm>
        </p:spPr>
        <p:txBody>
          <a:bodyPr>
            <a:noAutofit/>
          </a:bodyPr>
          <a:lstStyle/>
          <a:p>
            <a:r>
              <a:rPr lang="tr-TR" sz="2800" dirty="0" smtClean="0">
                <a:solidFill>
                  <a:schemeClr val="bg1"/>
                </a:solidFill>
              </a:rPr>
              <a:t>Günümüzde deniz suyundan ve Tuz gölü gibi güncel salamuralı sulardan tuz elde edildiği gibi, jeolojik devirler boyunca oluşmuş birçok kalın tuz  yatakları vardır., 2000 ila 4000 metre derinlikten gelerek yer kabuğunun zayıf </a:t>
            </a:r>
            <a:r>
              <a:rPr lang="tr-TR" sz="2800" dirty="0" err="1" smtClean="0">
                <a:solidFill>
                  <a:schemeClr val="bg1"/>
                </a:solidFill>
              </a:rPr>
              <a:t>zonlarında</a:t>
            </a:r>
            <a:r>
              <a:rPr lang="tr-TR" sz="2800" dirty="0" smtClean="0">
                <a:solidFill>
                  <a:schemeClr val="bg1"/>
                </a:solidFill>
              </a:rPr>
              <a:t> oluşturduğu birikme sonucu meydana gelen tuz yataklarına </a:t>
            </a:r>
            <a:r>
              <a:rPr lang="tr-TR" sz="2800" dirty="0" smtClean="0">
                <a:solidFill>
                  <a:srgbClr val="FFFF00"/>
                </a:solidFill>
              </a:rPr>
              <a:t>tuz </a:t>
            </a:r>
            <a:r>
              <a:rPr lang="tr-TR" sz="2800" dirty="0" err="1" smtClean="0">
                <a:solidFill>
                  <a:srgbClr val="FFFF00"/>
                </a:solidFill>
              </a:rPr>
              <a:t>domu</a:t>
            </a:r>
            <a:r>
              <a:rPr lang="tr-TR" sz="2800" dirty="0" smtClean="0">
                <a:solidFill>
                  <a:srgbClr val="FFFF00"/>
                </a:solidFill>
              </a:rPr>
              <a:t> </a:t>
            </a:r>
            <a:r>
              <a:rPr lang="tr-TR" sz="2800" dirty="0" smtClean="0">
                <a:solidFill>
                  <a:schemeClr val="bg1"/>
                </a:solidFill>
              </a:rPr>
              <a:t>denir.</a:t>
            </a:r>
          </a:p>
          <a:p>
            <a:r>
              <a:rPr lang="tr-TR" sz="2800" dirty="0" smtClean="0">
                <a:solidFill>
                  <a:schemeClr val="bg1"/>
                </a:solidFill>
              </a:rPr>
              <a:t>Trias-</a:t>
            </a:r>
            <a:r>
              <a:rPr lang="tr-TR" sz="2800" dirty="0" err="1" smtClean="0">
                <a:solidFill>
                  <a:schemeClr val="bg1"/>
                </a:solidFill>
              </a:rPr>
              <a:t>Jura</a:t>
            </a:r>
            <a:r>
              <a:rPr lang="tr-TR" sz="2800" dirty="0" smtClean="0">
                <a:solidFill>
                  <a:schemeClr val="bg1"/>
                </a:solidFill>
              </a:rPr>
              <a:t> yaşındaki plastiğe benzer özelliğe sahip kaya ve potas tuzu yatakları, tuzlu kil, kireçtaşı, dolomit, jips, anhidritten oluşan kuvvetli kıvrımlara uğramış yan taşlar içinde bulunur. </a:t>
            </a:r>
            <a:r>
              <a:rPr lang="tr-TR" sz="2800" dirty="0" err="1" smtClean="0">
                <a:solidFill>
                  <a:schemeClr val="bg1"/>
                </a:solidFill>
              </a:rPr>
              <a:t>Diapirik</a:t>
            </a:r>
            <a:r>
              <a:rPr lang="tr-TR" sz="2800" dirty="0" smtClean="0">
                <a:solidFill>
                  <a:schemeClr val="bg1"/>
                </a:solidFill>
              </a:rPr>
              <a:t> yapılar ve tuz </a:t>
            </a:r>
            <a:r>
              <a:rPr lang="tr-TR" sz="2800" dirty="0" err="1" smtClean="0">
                <a:solidFill>
                  <a:schemeClr val="bg1"/>
                </a:solidFill>
              </a:rPr>
              <a:t>domları</a:t>
            </a:r>
            <a:r>
              <a:rPr lang="tr-TR" sz="2800" dirty="0" smtClean="0">
                <a:solidFill>
                  <a:schemeClr val="bg1"/>
                </a:solidFill>
              </a:rPr>
              <a:t> daha yoğun kayaçlar altında bulunan daha az yoğun kayaçların, </a:t>
            </a:r>
            <a:r>
              <a:rPr lang="tr-TR" sz="2800" dirty="0" err="1" smtClean="0">
                <a:solidFill>
                  <a:schemeClr val="bg1"/>
                </a:solidFill>
              </a:rPr>
              <a:t>gravite</a:t>
            </a:r>
            <a:r>
              <a:rPr lang="tr-TR" sz="2800" dirty="0" smtClean="0">
                <a:solidFill>
                  <a:schemeClr val="bg1"/>
                </a:solidFill>
              </a:rPr>
              <a:t> etkisiyle yukarıya doğru yükselmesi ve üstteki kayaçlar içine sokulması ile oluşan </a:t>
            </a:r>
            <a:r>
              <a:rPr lang="tr-TR" sz="2800" dirty="0" err="1" smtClean="0">
                <a:solidFill>
                  <a:schemeClr val="bg1"/>
                </a:solidFill>
              </a:rPr>
              <a:t>dom</a:t>
            </a:r>
            <a:r>
              <a:rPr lang="tr-TR" sz="2800" dirty="0" smtClean="0">
                <a:solidFill>
                  <a:schemeClr val="bg1"/>
                </a:solidFill>
              </a:rPr>
              <a:t> şeklindeki yapılardır.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714380"/>
          </a:xfrm>
        </p:spPr>
        <p:txBody>
          <a:bodyPr>
            <a:normAutofit fontScale="90000"/>
          </a:bodyPr>
          <a:lstStyle/>
          <a:p>
            <a:r>
              <a:rPr lang="tr-TR" dirty="0" smtClean="0"/>
              <a:t/>
            </a:r>
            <a:br>
              <a:rPr lang="tr-TR" dirty="0" smtClean="0"/>
            </a:br>
            <a:r>
              <a:rPr lang="tr-TR" sz="3600" dirty="0" smtClean="0"/>
              <a:t>Tuz </a:t>
            </a:r>
            <a:r>
              <a:rPr lang="tr-TR" sz="3600" dirty="0" err="1" smtClean="0"/>
              <a:t>domu</a:t>
            </a:r>
            <a:endParaRPr lang="tr-TR" sz="3600" dirty="0"/>
          </a:p>
        </p:txBody>
      </p:sp>
      <p:sp>
        <p:nvSpPr>
          <p:cNvPr id="3" name="2 İçerik Yer Tutucusu"/>
          <p:cNvSpPr>
            <a:spLocks noGrp="1"/>
          </p:cNvSpPr>
          <p:nvPr>
            <p:ph idx="1"/>
          </p:nvPr>
        </p:nvSpPr>
        <p:spPr>
          <a:xfrm>
            <a:off x="142844" y="1142984"/>
            <a:ext cx="8858312" cy="5715016"/>
          </a:xfrm>
        </p:spPr>
        <p:txBody>
          <a:bodyPr>
            <a:normAutofit fontScale="92500"/>
          </a:bodyPr>
          <a:lstStyle/>
          <a:p>
            <a:r>
              <a:rPr lang="tr-TR" sz="3000" dirty="0" smtClean="0">
                <a:solidFill>
                  <a:schemeClr val="bg1"/>
                </a:solidFill>
              </a:rPr>
              <a:t>Alttaki tuzun </a:t>
            </a:r>
            <a:r>
              <a:rPr lang="tr-TR" sz="3000" dirty="0" err="1" smtClean="0">
                <a:solidFill>
                  <a:schemeClr val="bg1"/>
                </a:solidFill>
              </a:rPr>
              <a:t>intrüzyonu</a:t>
            </a:r>
            <a:r>
              <a:rPr lang="tr-TR" sz="3000" dirty="0" smtClean="0">
                <a:solidFill>
                  <a:schemeClr val="bg1"/>
                </a:solidFill>
              </a:rPr>
              <a:t> ile </a:t>
            </a:r>
            <a:r>
              <a:rPr lang="tr-TR" sz="3000" dirty="0" err="1" smtClean="0">
                <a:solidFill>
                  <a:schemeClr val="bg1"/>
                </a:solidFill>
              </a:rPr>
              <a:t>olusan</a:t>
            </a:r>
            <a:r>
              <a:rPr lang="tr-TR" sz="3000" dirty="0" smtClean="0">
                <a:solidFill>
                  <a:schemeClr val="bg1"/>
                </a:solidFill>
              </a:rPr>
              <a:t> bu </a:t>
            </a:r>
            <a:r>
              <a:rPr lang="tr-TR" sz="3000" dirty="0" err="1" smtClean="0">
                <a:solidFill>
                  <a:schemeClr val="bg1"/>
                </a:solidFill>
              </a:rPr>
              <a:t>diapirik</a:t>
            </a:r>
            <a:r>
              <a:rPr lang="tr-TR" sz="3000" dirty="0" smtClean="0">
                <a:solidFill>
                  <a:schemeClr val="bg1"/>
                </a:solidFill>
              </a:rPr>
              <a:t> yapılara tuz </a:t>
            </a:r>
            <a:r>
              <a:rPr lang="tr-TR" sz="3000" dirty="0" err="1" smtClean="0">
                <a:solidFill>
                  <a:schemeClr val="bg1"/>
                </a:solidFill>
              </a:rPr>
              <a:t>domu</a:t>
            </a:r>
            <a:r>
              <a:rPr lang="tr-TR" sz="3000" dirty="0" smtClean="0">
                <a:solidFill>
                  <a:schemeClr val="bg1"/>
                </a:solidFill>
              </a:rPr>
              <a:t> adı verilir.</a:t>
            </a:r>
            <a:endParaRPr lang="tr-TR" sz="2800" dirty="0" smtClean="0">
              <a:solidFill>
                <a:schemeClr val="bg1"/>
              </a:solidFill>
            </a:endParaRPr>
          </a:p>
          <a:p>
            <a:r>
              <a:rPr lang="tr-TR" sz="2800" dirty="0" err="1" smtClean="0">
                <a:solidFill>
                  <a:schemeClr val="bg1"/>
                </a:solidFill>
              </a:rPr>
              <a:t>Diapirik</a:t>
            </a:r>
            <a:r>
              <a:rPr lang="tr-TR" sz="2800" dirty="0" smtClean="0">
                <a:solidFill>
                  <a:schemeClr val="bg1"/>
                </a:solidFill>
              </a:rPr>
              <a:t> yapıları tuz, </a:t>
            </a:r>
            <a:r>
              <a:rPr lang="tr-TR" sz="2800" dirty="0" err="1" smtClean="0">
                <a:solidFill>
                  <a:schemeClr val="bg1"/>
                </a:solidFill>
              </a:rPr>
              <a:t>evaporit</a:t>
            </a:r>
            <a:r>
              <a:rPr lang="tr-TR" sz="2800" dirty="0" smtClean="0">
                <a:solidFill>
                  <a:schemeClr val="bg1"/>
                </a:solidFill>
              </a:rPr>
              <a:t> ve kil gibi kayaçlar oluşturabilir.</a:t>
            </a:r>
            <a:endParaRPr lang="tr-TR" sz="3000" dirty="0" smtClean="0">
              <a:solidFill>
                <a:schemeClr val="bg1"/>
              </a:solidFill>
            </a:endParaRPr>
          </a:p>
          <a:p>
            <a:r>
              <a:rPr lang="tr-TR" sz="3000" dirty="0" smtClean="0">
                <a:solidFill>
                  <a:schemeClr val="bg1"/>
                </a:solidFill>
              </a:rPr>
              <a:t>Tuz </a:t>
            </a:r>
            <a:r>
              <a:rPr lang="tr-TR" sz="3000" dirty="0" err="1" smtClean="0">
                <a:solidFill>
                  <a:schemeClr val="bg1"/>
                </a:solidFill>
              </a:rPr>
              <a:t>domlarının</a:t>
            </a:r>
            <a:r>
              <a:rPr lang="tr-TR" sz="3000" dirty="0" smtClean="0">
                <a:solidFill>
                  <a:schemeClr val="bg1"/>
                </a:solidFill>
              </a:rPr>
              <a:t> şekli basit geniş </a:t>
            </a:r>
            <a:r>
              <a:rPr lang="tr-TR" sz="3000" dirty="0" err="1" smtClean="0">
                <a:solidFill>
                  <a:schemeClr val="bg1"/>
                </a:solidFill>
              </a:rPr>
              <a:t>dom</a:t>
            </a:r>
            <a:r>
              <a:rPr lang="tr-TR" sz="3000" dirty="0" smtClean="0">
                <a:solidFill>
                  <a:schemeClr val="bg1"/>
                </a:solidFill>
              </a:rPr>
              <a:t> şeklinden, mantar şekline kadar değişebilir.</a:t>
            </a:r>
          </a:p>
          <a:p>
            <a:r>
              <a:rPr lang="tr-TR" sz="3000" dirty="0" smtClean="0">
                <a:solidFill>
                  <a:schemeClr val="bg1"/>
                </a:solidFill>
              </a:rPr>
              <a:t>Tuz yukarı doğru hareket ederken çevredeki kayaçları yukarı doğru iter ve kıvrımla beraber ters fay oluşturur.</a:t>
            </a:r>
          </a:p>
          <a:p>
            <a:r>
              <a:rPr lang="tr-TR" sz="3000" dirty="0" smtClean="0">
                <a:solidFill>
                  <a:schemeClr val="bg1"/>
                </a:solidFill>
              </a:rPr>
              <a:t>Bu nedenle tuz </a:t>
            </a:r>
            <a:r>
              <a:rPr lang="tr-TR" sz="3000" dirty="0" err="1" smtClean="0">
                <a:solidFill>
                  <a:schemeClr val="bg1"/>
                </a:solidFill>
              </a:rPr>
              <a:t>domları</a:t>
            </a:r>
            <a:r>
              <a:rPr lang="tr-TR" sz="3000" dirty="0" smtClean="0">
                <a:solidFill>
                  <a:schemeClr val="bg1"/>
                </a:solidFill>
              </a:rPr>
              <a:t> silindirik veya daire şekilli kıvrım ve faylarla çevrilidir.</a:t>
            </a:r>
          </a:p>
          <a:p>
            <a:r>
              <a:rPr lang="tr-TR" sz="3000" dirty="0" smtClean="0">
                <a:solidFill>
                  <a:schemeClr val="bg1"/>
                </a:solidFill>
              </a:rPr>
              <a:t>Tuz gövdesinin üstündeki kayaçlarda ise, </a:t>
            </a:r>
            <a:r>
              <a:rPr lang="tr-TR" sz="3000" dirty="0" err="1" smtClean="0">
                <a:solidFill>
                  <a:schemeClr val="bg1"/>
                </a:solidFill>
              </a:rPr>
              <a:t>ekstensiyonel</a:t>
            </a:r>
            <a:r>
              <a:rPr lang="tr-TR" sz="3000" dirty="0" smtClean="0">
                <a:solidFill>
                  <a:schemeClr val="bg1"/>
                </a:solidFill>
              </a:rPr>
              <a:t> yapılar (</a:t>
            </a:r>
            <a:r>
              <a:rPr lang="tr-TR" sz="3000" dirty="0" err="1" smtClean="0">
                <a:solidFill>
                  <a:schemeClr val="bg1"/>
                </a:solidFill>
              </a:rPr>
              <a:t>gravite</a:t>
            </a:r>
            <a:r>
              <a:rPr lang="tr-TR" sz="3000" dirty="0" smtClean="0">
                <a:solidFill>
                  <a:schemeClr val="bg1"/>
                </a:solidFill>
              </a:rPr>
              <a:t> fayları) bulunur.</a:t>
            </a:r>
          </a:p>
          <a:p>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571504"/>
          </a:xfrm>
        </p:spPr>
        <p:txBody>
          <a:bodyPr>
            <a:normAutofit/>
          </a:bodyPr>
          <a:lstStyle/>
          <a:p>
            <a:r>
              <a:rPr lang="tr-TR" sz="3200" dirty="0" err="1" smtClean="0">
                <a:solidFill>
                  <a:srgbClr val="FFFF00"/>
                </a:solidFill>
              </a:rPr>
              <a:t>Evaporitler</a:t>
            </a:r>
            <a:r>
              <a:rPr lang="tr-TR" sz="3200" dirty="0" smtClean="0">
                <a:solidFill>
                  <a:srgbClr val="FFFF00"/>
                </a:solidFill>
              </a:rPr>
              <a:t> ve Çevre</a:t>
            </a:r>
            <a:endParaRPr lang="tr-TR" sz="3200" dirty="0">
              <a:solidFill>
                <a:srgbClr val="FFFF00"/>
              </a:solidFill>
            </a:endParaRPr>
          </a:p>
        </p:txBody>
      </p:sp>
      <p:sp>
        <p:nvSpPr>
          <p:cNvPr id="3" name="2 İçerik Yer Tutucusu"/>
          <p:cNvSpPr>
            <a:spLocks noGrp="1"/>
          </p:cNvSpPr>
          <p:nvPr>
            <p:ph idx="1"/>
          </p:nvPr>
        </p:nvSpPr>
        <p:spPr>
          <a:xfrm>
            <a:off x="0" y="857232"/>
            <a:ext cx="9001156" cy="6000768"/>
          </a:xfrm>
        </p:spPr>
        <p:txBody>
          <a:bodyPr/>
          <a:lstStyle/>
          <a:p>
            <a:r>
              <a:rPr lang="tr-TR" dirty="0" err="1" smtClean="0"/>
              <a:t>Evaporitik</a:t>
            </a:r>
            <a:r>
              <a:rPr lang="tr-TR" dirty="0" smtClean="0"/>
              <a:t> minerallerin suda çözülme oranları çok yüksektir. Bu nedenle </a:t>
            </a:r>
            <a:r>
              <a:rPr lang="tr-TR" dirty="0" err="1" smtClean="0"/>
              <a:t>evaporitik</a:t>
            </a:r>
            <a:r>
              <a:rPr lang="tr-TR" dirty="0" smtClean="0"/>
              <a:t> yatakların bulunduğu bölgelerdeki toprak ve  su </a:t>
            </a:r>
            <a:r>
              <a:rPr lang="tr-TR" dirty="0" err="1" smtClean="0"/>
              <a:t>Ca</a:t>
            </a:r>
            <a:r>
              <a:rPr lang="tr-TR" dirty="0" smtClean="0"/>
              <a:t>, </a:t>
            </a:r>
            <a:r>
              <a:rPr lang="tr-TR" dirty="0" err="1" smtClean="0"/>
              <a:t>Na</a:t>
            </a:r>
            <a:r>
              <a:rPr lang="tr-TR" dirty="0" smtClean="0"/>
              <a:t> , K gibi katyonlar  ve sülfat ve klor gibi anyonlarca zengindir.</a:t>
            </a:r>
          </a:p>
          <a:p>
            <a:r>
              <a:rPr lang="tr-TR" dirty="0" smtClean="0"/>
              <a:t> </a:t>
            </a: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85728"/>
            <a:ext cx="8229600" cy="714380"/>
          </a:xfrm>
        </p:spPr>
        <p:txBody>
          <a:bodyPr>
            <a:normAutofit fontScale="90000"/>
          </a:bodyPr>
          <a:lstStyle/>
          <a:p>
            <a:pPr algn="ctr"/>
            <a:r>
              <a:rPr lang="tr-TR" dirty="0" smtClean="0">
                <a:latin typeface="Algerian" pitchFamily="82" charset="0"/>
              </a:rPr>
              <a:t>Bor Tuzları</a:t>
            </a:r>
            <a:endParaRPr lang="tr-TR" dirty="0">
              <a:latin typeface="Algerian" pitchFamily="82" charset="0"/>
            </a:endParaRPr>
          </a:p>
        </p:txBody>
      </p:sp>
      <p:sp>
        <p:nvSpPr>
          <p:cNvPr id="3" name="2 İçerik Yer Tutucusu"/>
          <p:cNvSpPr>
            <a:spLocks noGrp="1"/>
          </p:cNvSpPr>
          <p:nvPr>
            <p:ph idx="1"/>
          </p:nvPr>
        </p:nvSpPr>
        <p:spPr>
          <a:xfrm>
            <a:off x="457200" y="1071546"/>
            <a:ext cx="4186238" cy="5786454"/>
          </a:xfrm>
        </p:spPr>
        <p:txBody>
          <a:bodyPr>
            <a:normAutofit/>
          </a:bodyPr>
          <a:lstStyle/>
          <a:p>
            <a:r>
              <a:rPr lang="tr-TR" dirty="0" smtClean="0">
                <a:solidFill>
                  <a:srgbClr val="FF0000"/>
                </a:solidFill>
              </a:rPr>
              <a:t>Oluşumları;</a:t>
            </a:r>
          </a:p>
          <a:p>
            <a:r>
              <a:rPr lang="tr-TR" dirty="0" smtClean="0">
                <a:solidFill>
                  <a:srgbClr val="FF0000"/>
                </a:solidFill>
              </a:rPr>
              <a:t>Bor tuzu mineralleri;</a:t>
            </a:r>
          </a:p>
          <a:p>
            <a:r>
              <a:rPr lang="pt-BR" dirty="0" smtClean="0">
                <a:solidFill>
                  <a:srgbClr val="FF0000"/>
                </a:solidFill>
              </a:rPr>
              <a:t>Borun temel cevherleri;</a:t>
            </a:r>
            <a:endParaRPr lang="tr-TR" dirty="0" smtClean="0">
              <a:solidFill>
                <a:srgbClr val="FF0000"/>
              </a:solidFill>
            </a:endParaRPr>
          </a:p>
          <a:p>
            <a:r>
              <a:rPr lang="pt-BR" dirty="0" smtClean="0">
                <a:solidFill>
                  <a:srgbClr val="FFFF00"/>
                </a:solidFill>
              </a:rPr>
              <a:t>kernit (Na</a:t>
            </a:r>
            <a:r>
              <a:rPr lang="pt-BR" baseline="-25000" dirty="0" smtClean="0">
                <a:solidFill>
                  <a:srgbClr val="FFFF00"/>
                </a:solidFill>
              </a:rPr>
              <a:t>2</a:t>
            </a:r>
            <a:r>
              <a:rPr lang="pt-BR" dirty="0" smtClean="0">
                <a:solidFill>
                  <a:srgbClr val="FFFF00"/>
                </a:solidFill>
              </a:rPr>
              <a:t>B</a:t>
            </a:r>
            <a:r>
              <a:rPr lang="pt-BR" baseline="-25000" dirty="0" smtClean="0">
                <a:solidFill>
                  <a:srgbClr val="FFFF00"/>
                </a:solidFill>
              </a:rPr>
              <a:t>4</a:t>
            </a:r>
            <a:r>
              <a:rPr lang="pt-BR" dirty="0" smtClean="0">
                <a:solidFill>
                  <a:srgbClr val="FFFF00"/>
                </a:solidFill>
              </a:rPr>
              <a:t>O</a:t>
            </a:r>
            <a:r>
              <a:rPr lang="pt-BR" baseline="-25000" dirty="0" smtClean="0">
                <a:solidFill>
                  <a:srgbClr val="FFFF00"/>
                </a:solidFill>
              </a:rPr>
              <a:t>7</a:t>
            </a:r>
            <a:r>
              <a:rPr lang="pt-BR" dirty="0" smtClean="0">
                <a:solidFill>
                  <a:srgbClr val="FFFF00"/>
                </a:solidFill>
              </a:rPr>
              <a:t>.4H</a:t>
            </a:r>
            <a:r>
              <a:rPr lang="pt-BR" baseline="-25000" dirty="0" smtClean="0">
                <a:solidFill>
                  <a:srgbClr val="FFFF00"/>
                </a:solidFill>
              </a:rPr>
              <a:t>2</a:t>
            </a:r>
            <a:r>
              <a:rPr lang="pt-BR" dirty="0" smtClean="0">
                <a:solidFill>
                  <a:srgbClr val="FFFF00"/>
                </a:solidFill>
              </a:rPr>
              <a:t>O),</a:t>
            </a:r>
            <a:endParaRPr lang="tr-TR" dirty="0" smtClean="0">
              <a:solidFill>
                <a:srgbClr val="FFFF00"/>
              </a:solidFill>
            </a:endParaRPr>
          </a:p>
          <a:p>
            <a:r>
              <a:rPr lang="pt-BR" dirty="0" smtClean="0">
                <a:solidFill>
                  <a:srgbClr val="FFFF00"/>
                </a:solidFill>
              </a:rPr>
              <a:t>boraks (Na</a:t>
            </a:r>
            <a:r>
              <a:rPr lang="pt-BR" baseline="-25000" dirty="0" smtClean="0">
                <a:solidFill>
                  <a:srgbClr val="FFFF00"/>
                </a:solidFill>
              </a:rPr>
              <a:t>2</a:t>
            </a:r>
            <a:r>
              <a:rPr lang="pt-BR" dirty="0" smtClean="0">
                <a:solidFill>
                  <a:srgbClr val="FFFF00"/>
                </a:solidFill>
              </a:rPr>
              <a:t>B</a:t>
            </a:r>
            <a:r>
              <a:rPr lang="pt-BR" baseline="-25000" dirty="0" smtClean="0">
                <a:solidFill>
                  <a:srgbClr val="FFFF00"/>
                </a:solidFill>
              </a:rPr>
              <a:t>4</a:t>
            </a:r>
            <a:r>
              <a:rPr lang="pt-BR" dirty="0" smtClean="0">
                <a:solidFill>
                  <a:srgbClr val="FFFF00"/>
                </a:solidFill>
              </a:rPr>
              <a:t>O</a:t>
            </a:r>
            <a:r>
              <a:rPr lang="pt-BR" baseline="-25000" dirty="0" smtClean="0">
                <a:solidFill>
                  <a:srgbClr val="FFFF00"/>
                </a:solidFill>
              </a:rPr>
              <a:t>7</a:t>
            </a:r>
            <a:r>
              <a:rPr lang="pt-BR" dirty="0" smtClean="0">
                <a:solidFill>
                  <a:srgbClr val="FFFF00"/>
                </a:solidFill>
              </a:rPr>
              <a:t>.10H</a:t>
            </a:r>
            <a:r>
              <a:rPr lang="pt-BR" baseline="-25000" dirty="0" smtClean="0">
                <a:solidFill>
                  <a:srgbClr val="FFFF00"/>
                </a:solidFill>
              </a:rPr>
              <a:t>2</a:t>
            </a:r>
            <a:r>
              <a:rPr lang="pt-BR" dirty="0" smtClean="0">
                <a:solidFill>
                  <a:srgbClr val="FFFF00"/>
                </a:solidFill>
              </a:rPr>
              <a:t>O),</a:t>
            </a:r>
            <a:endParaRPr lang="tr-TR" dirty="0" smtClean="0">
              <a:solidFill>
                <a:srgbClr val="FFFF00"/>
              </a:solidFill>
            </a:endParaRPr>
          </a:p>
          <a:p>
            <a:r>
              <a:rPr lang="pt-BR" dirty="0" smtClean="0">
                <a:solidFill>
                  <a:srgbClr val="FFFF00"/>
                </a:solidFill>
              </a:rPr>
              <a:t>kolemanit (Ca</a:t>
            </a:r>
            <a:r>
              <a:rPr lang="pt-BR" baseline="-25000" dirty="0" smtClean="0">
                <a:solidFill>
                  <a:srgbClr val="FFFF00"/>
                </a:solidFill>
              </a:rPr>
              <a:t>2</a:t>
            </a:r>
            <a:r>
              <a:rPr lang="pt-BR" dirty="0" smtClean="0">
                <a:solidFill>
                  <a:srgbClr val="FFFF00"/>
                </a:solidFill>
              </a:rPr>
              <a:t>B</a:t>
            </a:r>
            <a:r>
              <a:rPr lang="pt-BR" baseline="-25000" dirty="0" smtClean="0">
                <a:solidFill>
                  <a:srgbClr val="FFFF00"/>
                </a:solidFill>
              </a:rPr>
              <a:t>6</a:t>
            </a:r>
            <a:r>
              <a:rPr lang="pt-BR" dirty="0" smtClean="0">
                <a:solidFill>
                  <a:srgbClr val="FFFF00"/>
                </a:solidFill>
              </a:rPr>
              <a:t>O</a:t>
            </a:r>
            <a:r>
              <a:rPr lang="pt-BR" baseline="-25000" dirty="0" smtClean="0">
                <a:solidFill>
                  <a:srgbClr val="FFFF00"/>
                </a:solidFill>
              </a:rPr>
              <a:t>11</a:t>
            </a:r>
            <a:r>
              <a:rPr lang="pt-BR" dirty="0" smtClean="0">
                <a:solidFill>
                  <a:srgbClr val="FFFF00"/>
                </a:solidFill>
              </a:rPr>
              <a:t>.5H</a:t>
            </a:r>
            <a:r>
              <a:rPr lang="pt-BR" baseline="-25000" dirty="0" smtClean="0">
                <a:solidFill>
                  <a:srgbClr val="FFFF00"/>
                </a:solidFill>
              </a:rPr>
              <a:t>2</a:t>
            </a:r>
            <a:r>
              <a:rPr lang="pt-BR" dirty="0" smtClean="0">
                <a:solidFill>
                  <a:srgbClr val="FFFF00"/>
                </a:solidFill>
              </a:rPr>
              <a:t>O)</a:t>
            </a:r>
            <a:endParaRPr lang="tr-TR" dirty="0" smtClean="0">
              <a:solidFill>
                <a:srgbClr val="FFFF00"/>
              </a:solidFill>
            </a:endParaRPr>
          </a:p>
          <a:p>
            <a:r>
              <a:rPr lang="tr-TR" dirty="0" smtClean="0">
                <a:solidFill>
                  <a:srgbClr val="FFFF00"/>
                </a:solidFill>
              </a:rPr>
              <a:t>ü</a:t>
            </a:r>
            <a:r>
              <a:rPr lang="pt-BR" dirty="0" smtClean="0">
                <a:solidFill>
                  <a:srgbClr val="FFFF00"/>
                </a:solidFill>
              </a:rPr>
              <a:t>leksit (NaCaB</a:t>
            </a:r>
            <a:r>
              <a:rPr lang="pt-BR" baseline="-25000" dirty="0" smtClean="0">
                <a:solidFill>
                  <a:srgbClr val="FFFF00"/>
                </a:solidFill>
              </a:rPr>
              <a:t>5</a:t>
            </a:r>
            <a:r>
              <a:rPr lang="pt-BR" dirty="0" smtClean="0">
                <a:solidFill>
                  <a:srgbClr val="FFFF00"/>
                </a:solidFill>
              </a:rPr>
              <a:t>O</a:t>
            </a:r>
            <a:r>
              <a:rPr lang="pt-BR" baseline="-25000" dirty="0" smtClean="0">
                <a:solidFill>
                  <a:srgbClr val="FFFF00"/>
                </a:solidFill>
              </a:rPr>
              <a:t>9</a:t>
            </a:r>
            <a:r>
              <a:rPr lang="pt-BR" dirty="0" smtClean="0">
                <a:solidFill>
                  <a:srgbClr val="FFFF00"/>
                </a:solidFill>
              </a:rPr>
              <a:t>.8H</a:t>
            </a:r>
            <a:r>
              <a:rPr lang="pt-BR" baseline="-25000" dirty="0" smtClean="0">
                <a:solidFill>
                  <a:srgbClr val="FFFF00"/>
                </a:solidFill>
              </a:rPr>
              <a:t>2</a:t>
            </a:r>
            <a:r>
              <a:rPr lang="pt-BR" dirty="0" smtClean="0">
                <a:solidFill>
                  <a:srgbClr val="FFFF00"/>
                </a:solidFill>
              </a:rPr>
              <a:t>O)</a:t>
            </a:r>
            <a:endParaRPr lang="tr-TR" dirty="0" smtClean="0">
              <a:solidFill>
                <a:srgbClr val="FFFF00"/>
              </a:solidFill>
            </a:endParaRPr>
          </a:p>
          <a:p>
            <a:r>
              <a:rPr lang="pt-BR" dirty="0" smtClean="0"/>
              <a:t>gibi boratlardır.</a:t>
            </a:r>
            <a:endParaRPr lang="tr-TR" dirty="0" smtClean="0"/>
          </a:p>
          <a:p>
            <a:r>
              <a:rPr lang="tr-TR" dirty="0" smtClean="0">
                <a:solidFill>
                  <a:srgbClr val="FFFF00"/>
                </a:solidFill>
              </a:rPr>
              <a:t>Boraks , </a:t>
            </a:r>
            <a:r>
              <a:rPr lang="tr-TR" dirty="0" err="1" smtClean="0">
                <a:solidFill>
                  <a:srgbClr val="FFFF00"/>
                </a:solidFill>
              </a:rPr>
              <a:t>tinkal</a:t>
            </a:r>
            <a:r>
              <a:rPr lang="tr-TR" dirty="0" smtClean="0">
                <a:solidFill>
                  <a:srgbClr val="FFFF00"/>
                </a:solidFill>
              </a:rPr>
              <a:t> </a:t>
            </a:r>
            <a:r>
              <a:rPr lang="tr-TR" dirty="0" smtClean="0"/>
              <a:t>olarak da</a:t>
            </a:r>
          </a:p>
          <a:p>
            <a:r>
              <a:rPr lang="tr-TR" dirty="0" smtClean="0"/>
              <a:t>isimlendirilir</a:t>
            </a:r>
          </a:p>
          <a:p>
            <a:pPr>
              <a:buNone/>
            </a:pPr>
            <a:endParaRPr lang="tr-TR" dirty="0"/>
          </a:p>
        </p:txBody>
      </p:sp>
      <p:pic>
        <p:nvPicPr>
          <p:cNvPr id="52230" name="Picture 6"/>
          <p:cNvPicPr>
            <a:picLocks noChangeAspect="1" noChangeArrowheads="1"/>
          </p:cNvPicPr>
          <p:nvPr/>
        </p:nvPicPr>
        <p:blipFill>
          <a:blip r:embed="rId3" cstate="print"/>
          <a:srcRect/>
          <a:stretch>
            <a:fillRect/>
          </a:stretch>
        </p:blipFill>
        <p:spPr bwMode="auto">
          <a:xfrm>
            <a:off x="4643438" y="1142984"/>
            <a:ext cx="4210050" cy="2609850"/>
          </a:xfrm>
          <a:prstGeom prst="rect">
            <a:avLst/>
          </a:prstGeom>
          <a:noFill/>
          <a:ln w="9525">
            <a:noFill/>
            <a:miter lim="800000"/>
            <a:headEnd/>
            <a:tailEnd/>
          </a:ln>
        </p:spPr>
      </p:pic>
      <p:pic>
        <p:nvPicPr>
          <p:cNvPr id="52232" name="Picture 8"/>
          <p:cNvPicPr>
            <a:picLocks noChangeAspect="1" noChangeArrowheads="1"/>
          </p:cNvPicPr>
          <p:nvPr/>
        </p:nvPicPr>
        <p:blipFill>
          <a:blip r:embed="rId4" cstate="print"/>
          <a:srcRect/>
          <a:stretch>
            <a:fillRect/>
          </a:stretch>
        </p:blipFill>
        <p:spPr bwMode="auto">
          <a:xfrm>
            <a:off x="4714876" y="3929066"/>
            <a:ext cx="4133850" cy="2590800"/>
          </a:xfrm>
          <a:prstGeom prst="rect">
            <a:avLst/>
          </a:prstGeom>
          <a:noFill/>
          <a:ln w="9525">
            <a:noFill/>
            <a:miter lim="800000"/>
            <a:headEnd/>
            <a:tailEnd/>
          </a:ln>
        </p:spPr>
      </p:pic>
      <p:sp>
        <p:nvSpPr>
          <p:cNvPr id="14" name="13 Dikdörtgen"/>
          <p:cNvSpPr/>
          <p:nvPr/>
        </p:nvSpPr>
        <p:spPr>
          <a:xfrm>
            <a:off x="4643438" y="3357562"/>
            <a:ext cx="3963842" cy="369332"/>
          </a:xfrm>
          <a:prstGeom prst="rect">
            <a:avLst/>
          </a:prstGeom>
        </p:spPr>
        <p:txBody>
          <a:bodyPr wrap="none">
            <a:spAutoFit/>
          </a:bodyPr>
          <a:lstStyle/>
          <a:p>
            <a:r>
              <a:rPr lang="tr-TR" dirty="0" smtClean="0"/>
              <a:t>Sarıkaya (Hisarcık-Emet) borat yatağı </a:t>
            </a:r>
            <a:endParaRPr lang="tr-TR" dirty="0"/>
          </a:p>
        </p:txBody>
      </p:sp>
      <p:sp>
        <p:nvSpPr>
          <p:cNvPr id="15" name="14 Dikdörtgen"/>
          <p:cNvSpPr/>
          <p:nvPr/>
        </p:nvSpPr>
        <p:spPr>
          <a:xfrm>
            <a:off x="4714876" y="6143644"/>
            <a:ext cx="3013967" cy="369332"/>
          </a:xfrm>
          <a:prstGeom prst="rect">
            <a:avLst/>
          </a:prstGeom>
        </p:spPr>
        <p:txBody>
          <a:bodyPr wrap="none">
            <a:spAutoFit/>
          </a:bodyPr>
          <a:lstStyle/>
          <a:p>
            <a:r>
              <a:rPr lang="tr-TR" dirty="0" smtClean="0">
                <a:solidFill>
                  <a:srgbClr val="FFFF00"/>
                </a:solidFill>
              </a:rPr>
              <a:t>Sarıkaya (Kırka) borat yatağı</a:t>
            </a:r>
            <a:endParaRPr lang="tr-TR" dirty="0">
              <a:solidFill>
                <a:srgbClr val="FFFF00"/>
              </a:solidFill>
            </a:endParaRPr>
          </a:p>
        </p:txBody>
      </p:sp>
      <p:sp>
        <p:nvSpPr>
          <p:cNvPr id="16" name="15 Dikdörtgen"/>
          <p:cNvSpPr/>
          <p:nvPr/>
        </p:nvSpPr>
        <p:spPr>
          <a:xfrm>
            <a:off x="71406" y="6357958"/>
            <a:ext cx="4500594" cy="369332"/>
          </a:xfrm>
          <a:prstGeom prst="rect">
            <a:avLst/>
          </a:prstGeom>
        </p:spPr>
        <p:txBody>
          <a:bodyPr wrap="square">
            <a:spAutoFit/>
          </a:bodyPr>
          <a:lstStyle/>
          <a:p>
            <a:r>
              <a:rPr lang="tr-TR" dirty="0" smtClean="0">
                <a:solidFill>
                  <a:schemeClr val="bg1"/>
                </a:solidFill>
              </a:rPr>
              <a:t>Fotoğraflar, Helvacı, C., 2003’den alınmıştır</a:t>
            </a:r>
            <a:endParaRPr lang="tr-TR" dirty="0">
              <a:solidFill>
                <a:schemeClr val="bg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571504"/>
          </a:xfrm>
        </p:spPr>
        <p:txBody>
          <a:bodyPr>
            <a:normAutofit/>
          </a:bodyPr>
          <a:lstStyle/>
          <a:p>
            <a:pPr algn="ctr"/>
            <a:r>
              <a:rPr lang="tr-TR" sz="3200" dirty="0" smtClean="0">
                <a:solidFill>
                  <a:srgbClr val="FFFF00"/>
                </a:solidFill>
                <a:latin typeface="Comic Sans MS" pitchFamily="66" charset="0"/>
              </a:rPr>
              <a:t>Bor Tuzu Yataklarının Oluşumu</a:t>
            </a:r>
            <a:endParaRPr lang="tr-TR" sz="3200" dirty="0">
              <a:solidFill>
                <a:srgbClr val="FFFF00"/>
              </a:solidFill>
              <a:latin typeface="Comic Sans MS" pitchFamily="66" charset="0"/>
            </a:endParaRPr>
          </a:p>
        </p:txBody>
      </p:sp>
      <p:pic>
        <p:nvPicPr>
          <p:cNvPr id="114690" name="Picture 2"/>
          <p:cNvPicPr>
            <a:picLocks noGrp="1" noChangeAspect="1" noChangeArrowheads="1"/>
          </p:cNvPicPr>
          <p:nvPr>
            <p:ph idx="1"/>
          </p:nvPr>
        </p:nvPicPr>
        <p:blipFill>
          <a:blip r:embed="rId3" cstate="print"/>
          <a:srcRect/>
          <a:stretch>
            <a:fillRect/>
          </a:stretch>
        </p:blipFill>
        <p:spPr bwMode="auto">
          <a:xfrm>
            <a:off x="500034" y="857232"/>
            <a:ext cx="8162526" cy="5858844"/>
          </a:xfrm>
          <a:prstGeom prst="rect">
            <a:avLst/>
          </a:prstGeom>
          <a:noFill/>
          <a:ln w="9525">
            <a:noFill/>
            <a:miter lim="800000"/>
            <a:headEnd/>
            <a:tailEnd/>
          </a:ln>
        </p:spPr>
      </p:pic>
      <p:sp>
        <p:nvSpPr>
          <p:cNvPr id="6" name="5 Dikdörtgen"/>
          <p:cNvSpPr/>
          <p:nvPr/>
        </p:nvSpPr>
        <p:spPr>
          <a:xfrm>
            <a:off x="642910" y="6286520"/>
            <a:ext cx="3269357" cy="369332"/>
          </a:xfrm>
          <a:prstGeom prst="rect">
            <a:avLst/>
          </a:prstGeom>
        </p:spPr>
        <p:txBody>
          <a:bodyPr wrap="none">
            <a:spAutoFit/>
          </a:bodyPr>
          <a:lstStyle/>
          <a:p>
            <a:r>
              <a:rPr lang="tr-TR" dirty="0" smtClean="0">
                <a:solidFill>
                  <a:schemeClr val="bg1"/>
                </a:solidFill>
              </a:rPr>
              <a:t>Helvacı, C., 2003’den alınmıştır</a:t>
            </a:r>
            <a:endParaRPr lang="tr-TR" dirty="0">
              <a:solidFill>
                <a:schemeClr val="bg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571504"/>
          </a:xfrm>
        </p:spPr>
        <p:txBody>
          <a:bodyPr>
            <a:normAutofit/>
          </a:bodyPr>
          <a:lstStyle/>
          <a:p>
            <a:pPr algn="ctr"/>
            <a:r>
              <a:rPr lang="tr-TR" sz="3200" dirty="0" smtClean="0">
                <a:solidFill>
                  <a:srgbClr val="FFFF00"/>
                </a:solidFill>
              </a:rPr>
              <a:t>Türkiye Bor Tuzu Yatakları</a:t>
            </a:r>
            <a:endParaRPr lang="tr-TR" sz="3200" dirty="0">
              <a:solidFill>
                <a:srgbClr val="FFFF00"/>
              </a:solidFill>
            </a:endParaRPr>
          </a:p>
        </p:txBody>
      </p:sp>
      <p:pic>
        <p:nvPicPr>
          <p:cNvPr id="115714" name="Picture 2"/>
          <p:cNvPicPr>
            <a:picLocks noGrp="1" noChangeAspect="1" noChangeArrowheads="1"/>
          </p:cNvPicPr>
          <p:nvPr>
            <p:ph idx="1"/>
          </p:nvPr>
        </p:nvPicPr>
        <p:blipFill>
          <a:blip r:embed="rId3" cstate="print"/>
          <a:srcRect/>
          <a:stretch>
            <a:fillRect/>
          </a:stretch>
        </p:blipFill>
        <p:spPr bwMode="auto">
          <a:xfrm>
            <a:off x="221225" y="1357298"/>
            <a:ext cx="8690423" cy="4967303"/>
          </a:xfrm>
          <a:prstGeom prst="rect">
            <a:avLst/>
          </a:prstGeom>
          <a:noFill/>
          <a:ln w="9525">
            <a:noFill/>
            <a:miter lim="800000"/>
            <a:headEnd/>
            <a:tailEnd/>
          </a:ln>
        </p:spPr>
      </p:pic>
      <p:sp>
        <p:nvSpPr>
          <p:cNvPr id="5" name="4 Dikdörtgen"/>
          <p:cNvSpPr/>
          <p:nvPr/>
        </p:nvSpPr>
        <p:spPr>
          <a:xfrm>
            <a:off x="5643570" y="6286520"/>
            <a:ext cx="3269357" cy="369332"/>
          </a:xfrm>
          <a:prstGeom prst="rect">
            <a:avLst/>
          </a:prstGeom>
        </p:spPr>
        <p:txBody>
          <a:bodyPr wrap="none">
            <a:spAutoFit/>
          </a:bodyPr>
          <a:lstStyle/>
          <a:p>
            <a:r>
              <a:rPr lang="tr-TR" dirty="0" smtClean="0">
                <a:solidFill>
                  <a:schemeClr val="bg1"/>
                </a:solidFill>
              </a:rPr>
              <a:t>Helvacı, C., 2003’den alınmıştır</a:t>
            </a:r>
            <a:endParaRPr lang="tr-TR" dirty="0">
              <a:solidFill>
                <a:schemeClr val="bg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142852"/>
            <a:ext cx="9001156" cy="1143008"/>
          </a:xfrm>
        </p:spPr>
        <p:txBody>
          <a:bodyPr>
            <a:noAutofit/>
          </a:bodyPr>
          <a:lstStyle/>
          <a:p>
            <a:pPr algn="ctr"/>
            <a:r>
              <a:rPr lang="tr-TR" sz="2800" dirty="0" smtClean="0">
                <a:solidFill>
                  <a:schemeClr val="bg1"/>
                </a:solidFill>
              </a:rPr>
              <a:t>    </a:t>
            </a:r>
            <a:r>
              <a:rPr lang="tr-TR" sz="2800" dirty="0" smtClean="0">
                <a:solidFill>
                  <a:srgbClr val="FFFF00"/>
                </a:solidFill>
              </a:rPr>
              <a:t>Batı Anadolu’daki Neojen havzalarında bor ve </a:t>
            </a:r>
            <a:r>
              <a:rPr lang="tr-TR" sz="2800" dirty="0" err="1" smtClean="0">
                <a:solidFill>
                  <a:srgbClr val="FFFF00"/>
                </a:solidFill>
              </a:rPr>
              <a:t>trona</a:t>
            </a:r>
            <a:r>
              <a:rPr lang="tr-TR" sz="2800" dirty="0" smtClean="0">
                <a:solidFill>
                  <a:srgbClr val="FFFF00"/>
                </a:solidFill>
              </a:rPr>
              <a:t> yataklarının oluşumunu gösteren şematik depolanma modeli.</a:t>
            </a:r>
            <a:endParaRPr lang="tr-TR" sz="2800" dirty="0">
              <a:solidFill>
                <a:srgbClr val="FFFF00"/>
              </a:solidFill>
            </a:endParaRPr>
          </a:p>
        </p:txBody>
      </p:sp>
      <p:pic>
        <p:nvPicPr>
          <p:cNvPr id="116738" name="Picture 2"/>
          <p:cNvPicPr>
            <a:picLocks noGrp="1" noChangeAspect="1" noChangeArrowheads="1"/>
          </p:cNvPicPr>
          <p:nvPr>
            <p:ph idx="1"/>
          </p:nvPr>
        </p:nvPicPr>
        <p:blipFill>
          <a:blip r:embed="rId3" cstate="print"/>
          <a:srcRect/>
          <a:stretch>
            <a:fillRect/>
          </a:stretch>
        </p:blipFill>
        <p:spPr bwMode="auto">
          <a:xfrm>
            <a:off x="4664" y="1785926"/>
            <a:ext cx="9064188" cy="4292662"/>
          </a:xfrm>
          <a:prstGeom prst="rect">
            <a:avLst/>
          </a:prstGeom>
          <a:noFill/>
          <a:ln w="9525">
            <a:noFill/>
            <a:miter lim="800000"/>
            <a:headEnd/>
            <a:tailEnd/>
          </a:ln>
        </p:spPr>
      </p:pic>
      <p:sp>
        <p:nvSpPr>
          <p:cNvPr id="5" name="4 Dikdörtgen"/>
          <p:cNvSpPr/>
          <p:nvPr/>
        </p:nvSpPr>
        <p:spPr>
          <a:xfrm>
            <a:off x="5715008" y="6072206"/>
            <a:ext cx="3269357" cy="369332"/>
          </a:xfrm>
          <a:prstGeom prst="rect">
            <a:avLst/>
          </a:prstGeom>
        </p:spPr>
        <p:txBody>
          <a:bodyPr wrap="none">
            <a:spAutoFit/>
          </a:bodyPr>
          <a:lstStyle/>
          <a:p>
            <a:r>
              <a:rPr lang="tr-TR" dirty="0" smtClean="0">
                <a:solidFill>
                  <a:schemeClr val="bg1"/>
                </a:solidFill>
              </a:rPr>
              <a:t>Helvacı, C., 2003’den alınmıştır</a:t>
            </a:r>
            <a:endParaRPr lang="tr-TR"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642942"/>
          </a:xfrm>
        </p:spPr>
        <p:txBody>
          <a:bodyPr>
            <a:normAutofit/>
          </a:bodyPr>
          <a:lstStyle/>
          <a:p>
            <a:pPr algn="ctr"/>
            <a:r>
              <a:rPr lang="tr-TR" sz="3200" dirty="0" smtClean="0">
                <a:solidFill>
                  <a:srgbClr val="FFFF00"/>
                </a:solidFill>
                <a:latin typeface="Comic Sans MS" pitchFamily="66" charset="0"/>
              </a:rPr>
              <a:t>Kullanım Alanları ve Türkiye</a:t>
            </a:r>
            <a:endParaRPr lang="tr-TR" sz="3200" dirty="0">
              <a:solidFill>
                <a:srgbClr val="FFFF00"/>
              </a:solidFill>
              <a:latin typeface="Comic Sans MS" pitchFamily="66" charset="0"/>
            </a:endParaRPr>
          </a:p>
        </p:txBody>
      </p:sp>
      <p:sp>
        <p:nvSpPr>
          <p:cNvPr id="3" name="2 İçerik Yer Tutucusu"/>
          <p:cNvSpPr>
            <a:spLocks noGrp="1"/>
          </p:cNvSpPr>
          <p:nvPr>
            <p:ph idx="1"/>
          </p:nvPr>
        </p:nvSpPr>
        <p:spPr>
          <a:xfrm>
            <a:off x="0" y="928670"/>
            <a:ext cx="9144000" cy="5929330"/>
          </a:xfrm>
        </p:spPr>
        <p:txBody>
          <a:bodyPr>
            <a:normAutofit/>
          </a:bodyPr>
          <a:lstStyle/>
          <a:p>
            <a:r>
              <a:rPr lang="tr-TR" dirty="0" smtClean="0">
                <a:solidFill>
                  <a:schemeClr val="bg1"/>
                </a:solidFill>
              </a:rPr>
              <a:t>Bor mineralleri, sanayide sayısız denecek kadar çok çeşitli işlerde kullanılmaktadır. Çünkü yoğunluğu düşük (2.5-3.5 gibi) olmasına rağmen </a:t>
            </a:r>
            <a:r>
              <a:rPr lang="tr-TR" dirty="0" smtClean="0">
                <a:solidFill>
                  <a:srgbClr val="FF0000"/>
                </a:solidFill>
              </a:rPr>
              <a:t>elmastan sonra en sert </a:t>
            </a:r>
            <a:r>
              <a:rPr lang="tr-TR" dirty="0" smtClean="0">
                <a:solidFill>
                  <a:schemeClr val="bg1"/>
                </a:solidFill>
              </a:rPr>
              <a:t>maddedir.</a:t>
            </a:r>
          </a:p>
          <a:p>
            <a:r>
              <a:rPr lang="tr-TR" dirty="0" smtClean="0">
                <a:solidFill>
                  <a:schemeClr val="bg1"/>
                </a:solidFill>
              </a:rPr>
              <a:t>Bor minerallerinden elde edilen boraks ve asit borik; özellikle nükleer alanda, jet ve roket yakıtı, sabun, deterjan, lehim, fotoğrafçılık, tekstil boyaları, cam elyafı ve kâğıt sanayinde kullanılmaktadır. çok mükemmel bir kristaldir</a:t>
            </a:r>
          </a:p>
          <a:p>
            <a:r>
              <a:rPr lang="tr-TR" dirty="0" smtClean="0">
                <a:solidFill>
                  <a:schemeClr val="bg1"/>
                </a:solidFill>
              </a:rPr>
              <a:t>Bor mineralleri, dünyanın sayılı bir kaç ülkesinde bulunur. Bunlar içinde %72 oranı ile en zengin ülke,</a:t>
            </a:r>
            <a:r>
              <a:rPr lang="tr-TR" dirty="0" smtClean="0">
                <a:solidFill>
                  <a:schemeClr val="bg1"/>
                </a:solidFill>
                <a:hlinkClick r:id="rId3" action="ppaction://hlinkfile" tooltip="Türkiye"/>
              </a:rPr>
              <a:t>Türkiye</a:t>
            </a:r>
            <a:r>
              <a:rPr lang="tr-TR" dirty="0" smtClean="0">
                <a:solidFill>
                  <a:schemeClr val="bg1"/>
                </a:solidFill>
              </a:rPr>
              <a:t>’dir.  Ancak üretimin ve ihracatın sınırlı olması nedeniyle bu maden, yurt ekonomisinde önemli bir yer tutmamaktadır.</a:t>
            </a:r>
          </a:p>
          <a:p>
            <a:r>
              <a:rPr lang="tr-TR" dirty="0" smtClean="0">
                <a:solidFill>
                  <a:schemeClr val="bg1"/>
                </a:solidFill>
              </a:rPr>
              <a:t>Başlıca bor yatakları; Balıkesir, Kütahya, Bursa ve Eskişehir’de bulunmaktadır. Bor minerallerini işletmek için Kırka, Emet, Bigadiç, ve </a:t>
            </a:r>
            <a:r>
              <a:rPr lang="tr-TR" dirty="0" err="1" smtClean="0">
                <a:solidFill>
                  <a:schemeClr val="bg1"/>
                </a:solidFill>
              </a:rPr>
              <a:t>Kestelek'te</a:t>
            </a:r>
            <a:r>
              <a:rPr lang="tr-TR" dirty="0" smtClean="0">
                <a:solidFill>
                  <a:schemeClr val="bg1"/>
                </a:solidFill>
              </a:rPr>
              <a:t> tesisler bulunmaktadır.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1285884"/>
          </a:xfrm>
        </p:spPr>
        <p:txBody>
          <a:bodyPr/>
          <a:lstStyle/>
          <a:p>
            <a:pPr algn="ctr"/>
            <a:r>
              <a:rPr lang="tr-TR" dirty="0" smtClean="0">
                <a:solidFill>
                  <a:srgbClr val="FFFF00"/>
                </a:solidFill>
                <a:latin typeface="Comic Sans MS" pitchFamily="66" charset="0"/>
              </a:rPr>
              <a:t>Borun Çevresel Etkileri</a:t>
            </a:r>
            <a:endParaRPr lang="tr-TR" dirty="0">
              <a:solidFill>
                <a:srgbClr val="FFFF00"/>
              </a:solidFill>
              <a:latin typeface="Comic Sans MS" pitchFamily="66" charset="0"/>
            </a:endParaRPr>
          </a:p>
        </p:txBody>
      </p:sp>
      <p:sp>
        <p:nvSpPr>
          <p:cNvPr id="3" name="2 İçerik Yer Tutucusu"/>
          <p:cNvSpPr>
            <a:spLocks noGrp="1"/>
          </p:cNvSpPr>
          <p:nvPr>
            <p:ph idx="1"/>
          </p:nvPr>
        </p:nvSpPr>
        <p:spPr>
          <a:xfrm>
            <a:off x="214282" y="1935480"/>
            <a:ext cx="8715436" cy="4389120"/>
          </a:xfrm>
        </p:spPr>
        <p:txBody>
          <a:bodyPr/>
          <a:lstStyle/>
          <a:p>
            <a:r>
              <a:rPr lang="tr-TR" sz="3200" dirty="0" smtClean="0"/>
              <a:t>Bor bitki gelişmesi için gerekli bir madde iken, yüksek konsantrasyonda bor içeren toprak , bitkiler için </a:t>
            </a:r>
            <a:r>
              <a:rPr lang="tr-TR" sz="3200" dirty="0" err="1" smtClean="0">
                <a:solidFill>
                  <a:srgbClr val="FF0000"/>
                </a:solidFill>
                <a:hlinkClick r:id="rId3" action="ppaction://hlinkfile" tooltip="Toksik"/>
              </a:rPr>
              <a:t>toksik</a:t>
            </a:r>
            <a:r>
              <a:rPr lang="tr-TR" sz="3200" dirty="0" smtClean="0">
                <a:solidFill>
                  <a:srgbClr val="FF0000"/>
                </a:solidFill>
              </a:rPr>
              <a:t> </a:t>
            </a:r>
            <a:r>
              <a:rPr lang="tr-TR" sz="3200" dirty="0" smtClean="0"/>
              <a:t>olabilir. Canlı vücudunda çok az bulunan borun, farelerin ve diğer memelilerin sağlıklı yaşamasında rolü olduğu sanılmaktadır.</a:t>
            </a:r>
          </a:p>
          <a:p>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714356"/>
          </a:xfrm>
        </p:spPr>
        <p:txBody>
          <a:bodyPr>
            <a:normAutofit/>
          </a:bodyPr>
          <a:lstStyle/>
          <a:p>
            <a:pPr algn="ctr"/>
            <a:r>
              <a:rPr lang="tr-TR" sz="3200" dirty="0" err="1" smtClean="0">
                <a:latin typeface="Algerian" pitchFamily="82" charset="0"/>
              </a:rPr>
              <a:t>Trona</a:t>
            </a:r>
            <a:endParaRPr lang="tr-TR" sz="3200" dirty="0">
              <a:latin typeface="Algerian" pitchFamily="82" charset="0"/>
            </a:endParaRPr>
          </a:p>
        </p:txBody>
      </p:sp>
      <p:sp>
        <p:nvSpPr>
          <p:cNvPr id="5" name="4 İçerik Yer Tutucusu"/>
          <p:cNvSpPr>
            <a:spLocks noGrp="1"/>
          </p:cNvSpPr>
          <p:nvPr>
            <p:ph idx="1"/>
          </p:nvPr>
        </p:nvSpPr>
        <p:spPr>
          <a:xfrm>
            <a:off x="214282" y="857232"/>
            <a:ext cx="8715436" cy="5857916"/>
          </a:xfrm>
        </p:spPr>
        <p:txBody>
          <a:bodyPr>
            <a:normAutofit/>
          </a:bodyPr>
          <a:lstStyle/>
          <a:p>
            <a:r>
              <a:rPr lang="tr-TR" dirty="0" err="1" smtClean="0">
                <a:solidFill>
                  <a:schemeClr val="bg1"/>
                </a:solidFill>
              </a:rPr>
              <a:t>Trona</a:t>
            </a:r>
            <a:r>
              <a:rPr lang="tr-TR" dirty="0" smtClean="0">
                <a:solidFill>
                  <a:schemeClr val="bg1"/>
                </a:solidFill>
              </a:rPr>
              <a:t>, tabiatta doğal olarak bulunan soda minerallerinden en yaygın bulunanıdır.</a:t>
            </a:r>
          </a:p>
          <a:p>
            <a:r>
              <a:rPr lang="tr-TR" dirty="0" err="1" smtClean="0">
                <a:solidFill>
                  <a:schemeClr val="bg1"/>
                </a:solidFill>
              </a:rPr>
              <a:t>Trona</a:t>
            </a:r>
            <a:r>
              <a:rPr lang="tr-TR" dirty="0" smtClean="0">
                <a:solidFill>
                  <a:schemeClr val="bg1"/>
                </a:solidFill>
              </a:rPr>
              <a:t>, </a:t>
            </a:r>
            <a:r>
              <a:rPr lang="tr-TR" dirty="0" err="1" smtClean="0">
                <a:solidFill>
                  <a:schemeClr val="bg1"/>
                </a:solidFill>
              </a:rPr>
              <a:t>monoklinal</a:t>
            </a:r>
            <a:r>
              <a:rPr lang="tr-TR" dirty="0" smtClean="0">
                <a:solidFill>
                  <a:schemeClr val="bg1"/>
                </a:solidFill>
              </a:rPr>
              <a:t> sistemde kristalleşen, doğal olarak oluşmuş hidrat sodyum </a:t>
            </a:r>
            <a:r>
              <a:rPr lang="tr-TR" dirty="0" err="1" smtClean="0">
                <a:solidFill>
                  <a:schemeClr val="bg1"/>
                </a:solidFill>
              </a:rPr>
              <a:t>seskikarbonatın</a:t>
            </a:r>
            <a:r>
              <a:rPr lang="tr-TR" dirty="0" smtClean="0">
                <a:solidFill>
                  <a:schemeClr val="bg1"/>
                </a:solidFill>
              </a:rPr>
              <a:t> (Na</a:t>
            </a:r>
            <a:r>
              <a:rPr lang="tr-TR" baseline="-25000" dirty="0" smtClean="0">
                <a:solidFill>
                  <a:schemeClr val="bg1"/>
                </a:solidFill>
              </a:rPr>
              <a:t>2</a:t>
            </a:r>
            <a:r>
              <a:rPr lang="tr-TR" dirty="0" smtClean="0">
                <a:solidFill>
                  <a:schemeClr val="bg1"/>
                </a:solidFill>
              </a:rPr>
              <a:t>CO</a:t>
            </a:r>
            <a:r>
              <a:rPr lang="tr-TR" baseline="-25000" dirty="0" smtClean="0">
                <a:solidFill>
                  <a:schemeClr val="bg1"/>
                </a:solidFill>
              </a:rPr>
              <a:t>3</a:t>
            </a:r>
            <a:r>
              <a:rPr lang="tr-TR" dirty="0" smtClean="0">
                <a:solidFill>
                  <a:schemeClr val="bg1"/>
                </a:solidFill>
              </a:rPr>
              <a:t>.NaCO</a:t>
            </a:r>
            <a:r>
              <a:rPr lang="tr-TR" baseline="-25000" dirty="0" smtClean="0">
                <a:solidFill>
                  <a:schemeClr val="bg1"/>
                </a:solidFill>
              </a:rPr>
              <a:t>3</a:t>
            </a:r>
            <a:r>
              <a:rPr lang="tr-TR" dirty="0" smtClean="0">
                <a:solidFill>
                  <a:schemeClr val="bg1"/>
                </a:solidFill>
              </a:rPr>
              <a:t>.2H</a:t>
            </a:r>
            <a:r>
              <a:rPr lang="tr-TR" baseline="-25000" dirty="0" smtClean="0">
                <a:solidFill>
                  <a:schemeClr val="bg1"/>
                </a:solidFill>
              </a:rPr>
              <a:t>2</a:t>
            </a:r>
            <a:r>
              <a:rPr lang="tr-TR" dirty="0" smtClean="0">
                <a:solidFill>
                  <a:schemeClr val="bg1"/>
                </a:solidFill>
              </a:rPr>
              <a:t>O) saf olmayan şeklidir. Cevherin içerdiği organik maddeye bağlı olarak rengi kahverengiden koyu sarıya kadar değişir. Saf numunelerinde ise renk beyazdan şeffafa kadar değişmektedir.</a:t>
            </a:r>
          </a:p>
          <a:p>
            <a:r>
              <a:rPr lang="tr-TR" dirty="0" err="1" smtClean="0">
                <a:solidFill>
                  <a:schemeClr val="bg1"/>
                </a:solidFill>
              </a:rPr>
              <a:t>Tronanın</a:t>
            </a:r>
            <a:r>
              <a:rPr lang="tr-TR" dirty="0" smtClean="0">
                <a:solidFill>
                  <a:schemeClr val="bg1"/>
                </a:solidFill>
              </a:rPr>
              <a:t> sertliği; </a:t>
            </a:r>
            <a:r>
              <a:rPr lang="tr-TR" dirty="0" err="1" smtClean="0">
                <a:solidFill>
                  <a:schemeClr val="bg1"/>
                </a:solidFill>
              </a:rPr>
              <a:t>Mohs</a:t>
            </a:r>
            <a:r>
              <a:rPr lang="tr-TR" dirty="0" smtClean="0">
                <a:solidFill>
                  <a:schemeClr val="bg1"/>
                </a:solidFill>
              </a:rPr>
              <a:t> ölçeğine göre 2.5-3.0, yoğunluğu 2.17 g/cm</a:t>
            </a:r>
            <a:r>
              <a:rPr lang="tr-TR" baseline="30000" dirty="0" smtClean="0">
                <a:solidFill>
                  <a:schemeClr val="bg1"/>
                </a:solidFill>
              </a:rPr>
              <a:t>3</a:t>
            </a:r>
            <a:r>
              <a:rPr lang="tr-TR" dirty="0" smtClean="0">
                <a:solidFill>
                  <a:schemeClr val="bg1"/>
                </a:solidFill>
              </a:rPr>
              <a:t>'tür. Suda çözünür, asitte ise köpürür. Isının etkisiyle Na</a:t>
            </a:r>
            <a:r>
              <a:rPr lang="tr-TR" baseline="-25000" dirty="0" smtClean="0">
                <a:solidFill>
                  <a:schemeClr val="bg1"/>
                </a:solidFill>
              </a:rPr>
              <a:t>2</a:t>
            </a:r>
            <a:r>
              <a:rPr lang="tr-TR" dirty="0" smtClean="0">
                <a:solidFill>
                  <a:schemeClr val="bg1"/>
                </a:solidFill>
              </a:rPr>
              <a:t>CO</a:t>
            </a:r>
            <a:r>
              <a:rPr lang="tr-TR" baseline="-25000" dirty="0" smtClean="0">
                <a:solidFill>
                  <a:schemeClr val="bg1"/>
                </a:solidFill>
              </a:rPr>
              <a:t>3</a:t>
            </a:r>
            <a:r>
              <a:rPr lang="tr-TR" dirty="0" smtClean="0">
                <a:solidFill>
                  <a:schemeClr val="bg1"/>
                </a:solidFill>
              </a:rPr>
              <a:t>’a dönüşür. Saf </a:t>
            </a:r>
            <a:r>
              <a:rPr lang="tr-TR" dirty="0" err="1" smtClean="0">
                <a:solidFill>
                  <a:schemeClr val="bg1"/>
                </a:solidFill>
              </a:rPr>
              <a:t>trona</a:t>
            </a:r>
            <a:r>
              <a:rPr lang="tr-TR" dirty="0" smtClean="0">
                <a:solidFill>
                  <a:schemeClr val="bg1"/>
                </a:solidFill>
              </a:rPr>
              <a:t> ağırlıkça %70 saf Na</a:t>
            </a:r>
            <a:r>
              <a:rPr lang="tr-TR" baseline="-25000" dirty="0" smtClean="0">
                <a:solidFill>
                  <a:schemeClr val="bg1"/>
                </a:solidFill>
              </a:rPr>
              <a:t>2</a:t>
            </a:r>
            <a:r>
              <a:rPr lang="tr-TR" dirty="0" smtClean="0">
                <a:solidFill>
                  <a:schemeClr val="bg1"/>
                </a:solidFill>
              </a:rPr>
              <a:t>CO</a:t>
            </a:r>
            <a:r>
              <a:rPr lang="tr-TR" baseline="-25000" dirty="0" smtClean="0">
                <a:solidFill>
                  <a:schemeClr val="bg1"/>
                </a:solidFill>
              </a:rPr>
              <a:t>3</a:t>
            </a:r>
            <a:r>
              <a:rPr lang="tr-TR" dirty="0" smtClean="0">
                <a:solidFill>
                  <a:schemeClr val="bg1"/>
                </a:solidFill>
              </a:rPr>
              <a:t> içerir. Bir ton soda külü üretmek için 1.8 ton </a:t>
            </a:r>
            <a:r>
              <a:rPr lang="tr-TR" dirty="0" err="1" smtClean="0">
                <a:solidFill>
                  <a:schemeClr val="bg1"/>
                </a:solidFill>
              </a:rPr>
              <a:t>trona</a:t>
            </a:r>
            <a:r>
              <a:rPr lang="tr-TR" dirty="0" smtClean="0">
                <a:solidFill>
                  <a:schemeClr val="bg1"/>
                </a:solidFill>
              </a:rPr>
              <a:t> gerekmektedir.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500042"/>
            <a:ext cx="8786874" cy="6215106"/>
          </a:xfrm>
        </p:spPr>
        <p:txBody>
          <a:bodyPr>
            <a:normAutofit/>
          </a:bodyPr>
          <a:lstStyle/>
          <a:p>
            <a:r>
              <a:rPr lang="tr-TR" sz="2800" dirty="0" smtClean="0">
                <a:solidFill>
                  <a:schemeClr val="bg1"/>
                </a:solidFill>
              </a:rPr>
              <a:t>Türkiye, </a:t>
            </a:r>
            <a:r>
              <a:rPr lang="tr-TR" sz="2800" dirty="0" err="1" smtClean="0">
                <a:solidFill>
                  <a:schemeClr val="bg1"/>
                </a:solidFill>
              </a:rPr>
              <a:t>trona</a:t>
            </a:r>
            <a:r>
              <a:rPr lang="tr-TR" sz="2800" dirty="0" smtClean="0">
                <a:solidFill>
                  <a:schemeClr val="bg1"/>
                </a:solidFill>
              </a:rPr>
              <a:t> rezervi olarak dünyada ABD'den sonra ikinci sıradadır.</a:t>
            </a:r>
            <a:br>
              <a:rPr lang="tr-TR" sz="2800" dirty="0" smtClean="0">
                <a:solidFill>
                  <a:schemeClr val="bg1"/>
                </a:solidFill>
              </a:rPr>
            </a:br>
            <a:r>
              <a:rPr lang="tr-TR" sz="2800" dirty="0" smtClean="0">
                <a:solidFill>
                  <a:schemeClr val="bg1"/>
                </a:solidFill>
              </a:rPr>
              <a:t/>
            </a:r>
            <a:br>
              <a:rPr lang="tr-TR" sz="2800" dirty="0" smtClean="0">
                <a:solidFill>
                  <a:schemeClr val="bg1"/>
                </a:solidFill>
              </a:rPr>
            </a:br>
            <a:r>
              <a:rPr lang="tr-TR" sz="2800" dirty="0" smtClean="0">
                <a:solidFill>
                  <a:schemeClr val="bg1"/>
                </a:solidFill>
              </a:rPr>
              <a:t>Şu an Türkiye gündeminde olan Bor madeni ile kıyaslandığında miktar olarak bor madenine göre çok fazla olması, Avrupa'da </a:t>
            </a:r>
            <a:r>
              <a:rPr lang="tr-TR" sz="2800" dirty="0" err="1" smtClean="0">
                <a:solidFill>
                  <a:schemeClr val="bg1"/>
                </a:solidFill>
              </a:rPr>
              <a:t>trona</a:t>
            </a:r>
            <a:r>
              <a:rPr lang="tr-TR" sz="2800" dirty="0" smtClean="0">
                <a:solidFill>
                  <a:schemeClr val="bg1"/>
                </a:solidFill>
              </a:rPr>
              <a:t> madeninin olmaması ve kimya </a:t>
            </a:r>
            <a:r>
              <a:rPr lang="tr-TR" sz="2800" dirty="0" err="1" smtClean="0">
                <a:solidFill>
                  <a:schemeClr val="bg1"/>
                </a:solidFill>
              </a:rPr>
              <a:t>sanayiinde</a:t>
            </a:r>
            <a:r>
              <a:rPr lang="tr-TR" sz="2800" dirty="0" smtClean="0">
                <a:solidFill>
                  <a:schemeClr val="bg1"/>
                </a:solidFill>
              </a:rPr>
              <a:t> temel ara maddelerden biri olması nedeniyle ekonomik yönden bor ile yarışacak kadar değere sahiptir.</a:t>
            </a:r>
            <a:br>
              <a:rPr lang="tr-TR" sz="2800" dirty="0" smtClean="0">
                <a:solidFill>
                  <a:schemeClr val="bg1"/>
                </a:solidFill>
              </a:rPr>
            </a:br>
            <a:r>
              <a:rPr lang="tr-TR" sz="2800" dirty="0" smtClean="0">
                <a:solidFill>
                  <a:schemeClr val="bg1"/>
                </a:solidFill>
              </a:rPr>
              <a:t/>
            </a:r>
            <a:br>
              <a:rPr lang="tr-TR" sz="2800" dirty="0" smtClean="0">
                <a:solidFill>
                  <a:schemeClr val="bg1"/>
                </a:solidFill>
              </a:rPr>
            </a:br>
            <a:r>
              <a:rPr lang="tr-TR" sz="2800" dirty="0" err="1" smtClean="0">
                <a:solidFill>
                  <a:schemeClr val="bg1"/>
                </a:solidFill>
              </a:rPr>
              <a:t>Trona’dan</a:t>
            </a:r>
            <a:r>
              <a:rPr lang="tr-TR" sz="2800" dirty="0" smtClean="0">
                <a:solidFill>
                  <a:schemeClr val="bg1"/>
                </a:solidFill>
              </a:rPr>
              <a:t> elde edilen soda külü, Na</a:t>
            </a:r>
            <a:r>
              <a:rPr lang="tr-TR" sz="2800" baseline="-25000" dirty="0" smtClean="0">
                <a:solidFill>
                  <a:schemeClr val="bg1"/>
                </a:solidFill>
              </a:rPr>
              <a:t>2</a:t>
            </a:r>
            <a:r>
              <a:rPr lang="tr-TR" sz="2800" dirty="0" smtClean="0">
                <a:solidFill>
                  <a:schemeClr val="bg1"/>
                </a:solidFill>
              </a:rPr>
              <a:t>CO</a:t>
            </a:r>
            <a:r>
              <a:rPr lang="tr-TR" sz="2800" baseline="-25000" dirty="0" smtClean="0">
                <a:solidFill>
                  <a:schemeClr val="bg1"/>
                </a:solidFill>
              </a:rPr>
              <a:t>3</a:t>
            </a:r>
            <a:r>
              <a:rPr lang="tr-TR" sz="2800" dirty="0" smtClean="0">
                <a:solidFill>
                  <a:schemeClr val="bg1"/>
                </a:solidFill>
              </a:rPr>
              <a:t>, beyaz, kristalin, kuvvetli alkalin reaksiyonlarla higroskopik bir tozdur. Soğuk suda çözülebilir. </a:t>
            </a:r>
            <a:endParaRPr lang="tr-TR" sz="2800" dirty="0">
              <a:solidFill>
                <a:schemeClr val="bg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928694"/>
          </a:xfrm>
        </p:spPr>
        <p:txBody>
          <a:bodyPr>
            <a:normAutofit/>
          </a:bodyPr>
          <a:lstStyle/>
          <a:p>
            <a:pPr algn="ctr"/>
            <a:r>
              <a:rPr lang="tr-TR" sz="3200" dirty="0" err="1" smtClean="0">
                <a:solidFill>
                  <a:srgbClr val="FF0000"/>
                </a:solidFill>
                <a:latin typeface="Comic Sans MS" pitchFamily="66" charset="0"/>
              </a:rPr>
              <a:t>Trona’nın</a:t>
            </a:r>
            <a:r>
              <a:rPr lang="tr-TR" sz="3200" dirty="0" smtClean="0">
                <a:solidFill>
                  <a:srgbClr val="FF0000"/>
                </a:solidFill>
                <a:latin typeface="Comic Sans MS" pitchFamily="66" charset="0"/>
              </a:rPr>
              <a:t> Kullanım Alanları</a:t>
            </a:r>
            <a:endParaRPr lang="tr-TR" sz="3200" dirty="0">
              <a:solidFill>
                <a:srgbClr val="FF0000"/>
              </a:solidFill>
              <a:latin typeface="Comic Sans MS" pitchFamily="66" charset="0"/>
            </a:endParaRPr>
          </a:p>
        </p:txBody>
      </p:sp>
      <p:sp>
        <p:nvSpPr>
          <p:cNvPr id="3" name="2 İçerik Yer Tutucusu"/>
          <p:cNvSpPr>
            <a:spLocks noGrp="1"/>
          </p:cNvSpPr>
          <p:nvPr>
            <p:ph idx="1"/>
          </p:nvPr>
        </p:nvSpPr>
        <p:spPr>
          <a:xfrm>
            <a:off x="214282" y="1214422"/>
            <a:ext cx="8786874" cy="5500726"/>
          </a:xfrm>
        </p:spPr>
        <p:txBody>
          <a:bodyPr>
            <a:normAutofit fontScale="92500" lnSpcReduction="20000"/>
          </a:bodyPr>
          <a:lstStyle/>
          <a:p>
            <a:pPr marL="514350" indent="-514350">
              <a:buAutoNum type="arabicParenR"/>
            </a:pPr>
            <a:r>
              <a:rPr lang="tr-TR" dirty="0" smtClean="0">
                <a:solidFill>
                  <a:schemeClr val="bg1"/>
                </a:solidFill>
              </a:rPr>
              <a:t>Kimya sanayinde sodyum </a:t>
            </a:r>
            <a:r>
              <a:rPr lang="tr-TR" dirty="0" err="1" smtClean="0">
                <a:solidFill>
                  <a:schemeClr val="bg1"/>
                </a:solidFill>
              </a:rPr>
              <a:t>tripolyphosphate</a:t>
            </a:r>
            <a:r>
              <a:rPr lang="tr-TR" dirty="0" smtClean="0">
                <a:solidFill>
                  <a:schemeClr val="bg1"/>
                </a:solidFill>
              </a:rPr>
              <a:t>, sodyum silikat, sodyum </a:t>
            </a:r>
            <a:r>
              <a:rPr lang="tr-TR" dirty="0" err="1" smtClean="0">
                <a:solidFill>
                  <a:schemeClr val="bg1"/>
                </a:solidFill>
              </a:rPr>
              <a:t>kromit</a:t>
            </a:r>
            <a:r>
              <a:rPr lang="tr-TR" dirty="0" smtClean="0">
                <a:solidFill>
                  <a:schemeClr val="bg1"/>
                </a:solidFill>
              </a:rPr>
              <a:t> ve </a:t>
            </a:r>
            <a:r>
              <a:rPr lang="tr-TR" dirty="0" err="1" smtClean="0">
                <a:solidFill>
                  <a:schemeClr val="bg1"/>
                </a:solidFill>
              </a:rPr>
              <a:t>dikromat</a:t>
            </a:r>
            <a:r>
              <a:rPr lang="tr-TR" dirty="0" smtClean="0">
                <a:solidFill>
                  <a:schemeClr val="bg1"/>
                </a:solidFill>
              </a:rPr>
              <a:t>, sodyum bikarbonat, sodyum karbonat </a:t>
            </a:r>
            <a:r>
              <a:rPr lang="tr-TR" dirty="0" err="1" smtClean="0">
                <a:solidFill>
                  <a:schemeClr val="bg1"/>
                </a:solidFill>
              </a:rPr>
              <a:t>peroxyhydrate</a:t>
            </a:r>
            <a:r>
              <a:rPr lang="tr-TR" dirty="0" smtClean="0">
                <a:solidFill>
                  <a:schemeClr val="bg1"/>
                </a:solidFill>
              </a:rPr>
              <a:t>, sodyum </a:t>
            </a:r>
            <a:r>
              <a:rPr lang="tr-TR" dirty="0" err="1" smtClean="0">
                <a:solidFill>
                  <a:schemeClr val="bg1"/>
                </a:solidFill>
              </a:rPr>
              <a:t>seskikarbonat</a:t>
            </a:r>
            <a:r>
              <a:rPr lang="tr-TR" dirty="0" smtClean="0">
                <a:solidFill>
                  <a:schemeClr val="bg1"/>
                </a:solidFill>
              </a:rPr>
              <a:t>, sodyum </a:t>
            </a:r>
            <a:r>
              <a:rPr lang="tr-TR" dirty="0" err="1" smtClean="0">
                <a:solidFill>
                  <a:schemeClr val="bg1"/>
                </a:solidFill>
              </a:rPr>
              <a:t>hexacyanoferrate</a:t>
            </a:r>
            <a:r>
              <a:rPr lang="tr-TR" dirty="0" smtClean="0">
                <a:solidFill>
                  <a:schemeClr val="bg1"/>
                </a:solidFill>
              </a:rPr>
              <a:t> ve </a:t>
            </a:r>
            <a:r>
              <a:rPr lang="tr-TR" dirty="0" err="1" smtClean="0">
                <a:solidFill>
                  <a:schemeClr val="bg1"/>
                </a:solidFill>
              </a:rPr>
              <a:t>chlorine</a:t>
            </a:r>
            <a:r>
              <a:rPr lang="tr-TR" dirty="0" smtClean="0">
                <a:solidFill>
                  <a:schemeClr val="bg1"/>
                </a:solidFill>
              </a:rPr>
              <a:t> </a:t>
            </a:r>
            <a:r>
              <a:rPr lang="tr-TR" dirty="0" err="1" smtClean="0">
                <a:solidFill>
                  <a:schemeClr val="bg1"/>
                </a:solidFill>
              </a:rPr>
              <a:t>monoxide</a:t>
            </a:r>
            <a:r>
              <a:rPr lang="tr-TR" dirty="0" smtClean="0">
                <a:solidFill>
                  <a:schemeClr val="bg1"/>
                </a:solidFill>
              </a:rPr>
              <a:t> üretiminde hammadde olarak </a:t>
            </a:r>
          </a:p>
          <a:p>
            <a:pPr marL="514350" indent="-514350">
              <a:buAutoNum type="arabicParenR"/>
            </a:pPr>
            <a:r>
              <a:rPr lang="tr-TR" dirty="0" smtClean="0">
                <a:solidFill>
                  <a:schemeClr val="bg1"/>
                </a:solidFill>
              </a:rPr>
              <a:t>Deterjan sanayinde </a:t>
            </a:r>
          </a:p>
          <a:p>
            <a:pPr marL="514350" indent="-514350">
              <a:buAutoNum type="arabicParenR"/>
            </a:pPr>
            <a:r>
              <a:rPr lang="tr-TR" dirty="0" smtClean="0">
                <a:solidFill>
                  <a:schemeClr val="bg1"/>
                </a:solidFill>
              </a:rPr>
              <a:t>Su tasfiyesinde </a:t>
            </a:r>
          </a:p>
          <a:p>
            <a:pPr marL="514350" indent="-514350">
              <a:buAutoNum type="arabicParenR"/>
            </a:pPr>
            <a:r>
              <a:rPr lang="tr-TR" dirty="0" smtClean="0">
                <a:solidFill>
                  <a:schemeClr val="bg1"/>
                </a:solidFill>
              </a:rPr>
              <a:t>Baca gazı </a:t>
            </a:r>
            <a:r>
              <a:rPr lang="tr-TR" dirty="0" err="1" smtClean="0">
                <a:solidFill>
                  <a:schemeClr val="bg1"/>
                </a:solidFill>
              </a:rPr>
              <a:t>desülfürizasyonunda</a:t>
            </a:r>
            <a:r>
              <a:rPr lang="tr-TR" dirty="0" smtClean="0">
                <a:solidFill>
                  <a:schemeClr val="bg1"/>
                </a:solidFill>
              </a:rPr>
              <a:t>. </a:t>
            </a:r>
          </a:p>
          <a:p>
            <a:pPr marL="514350" indent="-514350">
              <a:buAutoNum type="arabicParenR"/>
            </a:pPr>
            <a:r>
              <a:rPr lang="tr-TR" dirty="0" smtClean="0">
                <a:solidFill>
                  <a:schemeClr val="bg1"/>
                </a:solidFill>
              </a:rPr>
              <a:t>Selüloz ve kağıt sanayinde </a:t>
            </a:r>
          </a:p>
          <a:p>
            <a:pPr marL="514350" indent="-514350">
              <a:buAutoNum type="arabicParenR"/>
            </a:pPr>
            <a:r>
              <a:rPr lang="tr-TR" dirty="0" smtClean="0">
                <a:solidFill>
                  <a:schemeClr val="bg1"/>
                </a:solidFill>
              </a:rPr>
              <a:t>Fotoğrafçılıkta </a:t>
            </a:r>
          </a:p>
          <a:p>
            <a:pPr marL="514350" indent="-514350">
              <a:buAutoNum type="arabicParenR"/>
            </a:pPr>
            <a:r>
              <a:rPr lang="tr-TR" dirty="0" smtClean="0">
                <a:solidFill>
                  <a:schemeClr val="bg1"/>
                </a:solidFill>
              </a:rPr>
              <a:t>Tekstil sanayinde </a:t>
            </a:r>
          </a:p>
          <a:p>
            <a:pPr>
              <a:buNone/>
            </a:pPr>
            <a:r>
              <a:rPr lang="tr-TR" dirty="0" smtClean="0">
                <a:solidFill>
                  <a:schemeClr val="bg1"/>
                </a:solidFill>
              </a:rPr>
              <a:t>ve daha birçok yerde ara madde olarak kullanılmaktadır. </a:t>
            </a:r>
          </a:p>
          <a:p>
            <a:endParaRPr lang="tr-TR" dirty="0" smtClean="0">
              <a:solidFill>
                <a:srgbClr val="FFFF00"/>
              </a:solidFill>
            </a:endParaRPr>
          </a:p>
          <a:p>
            <a:r>
              <a:rPr lang="tr-TR" dirty="0" err="1" smtClean="0">
                <a:solidFill>
                  <a:srgbClr val="FFFF00"/>
                </a:solidFill>
              </a:rPr>
              <a:t>Türkiyenin</a:t>
            </a:r>
            <a:r>
              <a:rPr lang="tr-TR" dirty="0" smtClean="0">
                <a:solidFill>
                  <a:srgbClr val="FFFF00"/>
                </a:solidFill>
              </a:rPr>
              <a:t> en büyük soda yatağı olan Beypazarı </a:t>
            </a:r>
            <a:r>
              <a:rPr lang="tr-TR" dirty="0" err="1" smtClean="0">
                <a:solidFill>
                  <a:srgbClr val="FFFF00"/>
                </a:solidFill>
              </a:rPr>
              <a:t>Trona</a:t>
            </a:r>
            <a:r>
              <a:rPr lang="tr-TR" dirty="0" smtClean="0">
                <a:solidFill>
                  <a:srgbClr val="FFFF00"/>
                </a:solidFill>
              </a:rPr>
              <a:t> yatağı 1979 yılında MTA’nın Beypazarı kömür sahasında yaptığı kömür arama sondajları esnasında bulunmuştur.</a:t>
            </a:r>
            <a:endParaRPr lang="tr-TR" dirty="0">
              <a:solidFill>
                <a:srgbClr val="FFFF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714380"/>
          </a:xfrm>
        </p:spPr>
        <p:txBody>
          <a:bodyPr>
            <a:normAutofit fontScale="90000"/>
          </a:bodyPr>
          <a:lstStyle/>
          <a:p>
            <a:r>
              <a:rPr lang="tr-TR" sz="3600" dirty="0" err="1" smtClean="0">
                <a:solidFill>
                  <a:srgbClr val="FF0000"/>
                </a:solidFill>
              </a:rPr>
              <a:t>Trona’da</a:t>
            </a:r>
            <a:r>
              <a:rPr lang="tr-TR" sz="3600" dirty="0" smtClean="0">
                <a:solidFill>
                  <a:srgbClr val="FF0000"/>
                </a:solidFill>
              </a:rPr>
              <a:t> Enerji ihtiyacı ve karbondioksit emisyonu</a:t>
            </a:r>
            <a:endParaRPr lang="tr-TR" dirty="0">
              <a:solidFill>
                <a:srgbClr val="FF0000"/>
              </a:solidFill>
            </a:endParaRPr>
          </a:p>
        </p:txBody>
      </p:sp>
      <p:sp>
        <p:nvSpPr>
          <p:cNvPr id="3" name="2 İçerik Yer Tutucusu"/>
          <p:cNvSpPr>
            <a:spLocks noGrp="1"/>
          </p:cNvSpPr>
          <p:nvPr>
            <p:ph idx="1"/>
          </p:nvPr>
        </p:nvSpPr>
        <p:spPr>
          <a:xfrm>
            <a:off x="142844" y="1071546"/>
            <a:ext cx="8858312" cy="5572164"/>
          </a:xfrm>
        </p:spPr>
        <p:txBody>
          <a:bodyPr>
            <a:normAutofit/>
          </a:bodyPr>
          <a:lstStyle/>
          <a:p>
            <a:r>
              <a:rPr lang="tr-TR" dirty="0" smtClean="0">
                <a:solidFill>
                  <a:schemeClr val="bg1"/>
                </a:solidFill>
              </a:rPr>
              <a:t>Soda külünün üretimi yüksek miktarda enerji gerektirir.  Benzer bütün proseslerde olduğu gibi, sonuçta  atmosfere CO2 yayılır.</a:t>
            </a:r>
          </a:p>
          <a:p>
            <a:r>
              <a:rPr lang="tr-TR" dirty="0" smtClean="0">
                <a:solidFill>
                  <a:schemeClr val="bg1"/>
                </a:solidFill>
              </a:rPr>
              <a:t>Doğal soda üretiminin enerji ihtiyacı bakımından sentetik üretime göre daha avantajlı olmasının  yanı sıra, enerji ihtiyacını en aza indirgeyecek mühendislik çalışmalarının yapılması CO2 emisyonunu azaltacaktır.</a:t>
            </a:r>
          </a:p>
          <a:p>
            <a:r>
              <a:rPr lang="tr-TR" dirty="0" smtClean="0">
                <a:solidFill>
                  <a:schemeClr val="bg1"/>
                </a:solidFill>
              </a:rPr>
              <a:t>Örneğin; bir ton soda külü üretmek için kullanılacak enerji ortalama 5 </a:t>
            </a:r>
            <a:r>
              <a:rPr lang="tr-TR" dirty="0" err="1" smtClean="0">
                <a:solidFill>
                  <a:schemeClr val="bg1"/>
                </a:solidFill>
              </a:rPr>
              <a:t>gigajul</a:t>
            </a:r>
            <a:r>
              <a:rPr lang="tr-TR" dirty="0" smtClean="0">
                <a:solidFill>
                  <a:schemeClr val="bg1"/>
                </a:solidFill>
              </a:rPr>
              <a:t>, CO2 yayınımı da 0.49 ton dur. Bu karbondioksiti yan ürün olarak kullanacak şekilde  fizibilite çalışmaları yaparak değerlendirilmelidir.</a:t>
            </a:r>
          </a:p>
          <a:p>
            <a:r>
              <a:rPr lang="tr-TR" dirty="0" smtClean="0">
                <a:solidFill>
                  <a:schemeClr val="bg1"/>
                </a:solidFill>
              </a:rPr>
              <a:t>Projeler, üretim sonucunda çevreye su tahliyesi yapılmadan gerçekleştirilecek şekilde tasarlanmalıdır.</a:t>
            </a:r>
            <a:endParaRPr lang="tr-TR" dirty="0">
              <a:solidFill>
                <a:schemeClr val="bg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714380"/>
          </a:xfrm>
        </p:spPr>
        <p:txBody>
          <a:bodyPr>
            <a:normAutofit/>
          </a:bodyPr>
          <a:lstStyle/>
          <a:p>
            <a:r>
              <a:rPr lang="tr-TR" sz="3200" dirty="0" err="1" smtClean="0">
                <a:solidFill>
                  <a:srgbClr val="FFFF00"/>
                </a:solidFill>
                <a:latin typeface="Comic Sans MS" pitchFamily="66" charset="0"/>
              </a:rPr>
              <a:t>Trona</a:t>
            </a:r>
            <a:r>
              <a:rPr lang="tr-TR" sz="3200" dirty="0" smtClean="0">
                <a:solidFill>
                  <a:srgbClr val="FFFF00"/>
                </a:solidFill>
                <a:latin typeface="Comic Sans MS" pitchFamily="66" charset="0"/>
              </a:rPr>
              <a:t> işletmeciliğinde</a:t>
            </a:r>
            <a:endParaRPr lang="tr-TR" sz="3200" dirty="0">
              <a:solidFill>
                <a:srgbClr val="FFFF00"/>
              </a:solidFill>
              <a:latin typeface="Comic Sans MS" pitchFamily="66" charset="0"/>
            </a:endParaRPr>
          </a:p>
        </p:txBody>
      </p:sp>
      <p:sp>
        <p:nvSpPr>
          <p:cNvPr id="3" name="2 İçerik Yer Tutucusu"/>
          <p:cNvSpPr>
            <a:spLocks noGrp="1"/>
          </p:cNvSpPr>
          <p:nvPr>
            <p:ph idx="1"/>
          </p:nvPr>
        </p:nvSpPr>
        <p:spPr>
          <a:xfrm>
            <a:off x="142844" y="1071546"/>
            <a:ext cx="8858312" cy="5572164"/>
          </a:xfrm>
        </p:spPr>
        <p:txBody>
          <a:bodyPr>
            <a:noAutofit/>
          </a:bodyPr>
          <a:lstStyle/>
          <a:p>
            <a:r>
              <a:rPr lang="tr-TR" sz="2400" dirty="0" smtClean="0"/>
              <a:t>Oda-topuk yöntemi gibi geleneksel yeraltı madencilik yöntemlerinin kullanılması halinde, yataktan kullanılabilir nitelikte daha az miktarda hammadde elde edilir.</a:t>
            </a:r>
          </a:p>
          <a:p>
            <a:r>
              <a:rPr lang="tr-TR" sz="2400" dirty="0" smtClean="0"/>
              <a:t>Daha da önemlisi  geleneksel yer altı madencilik yöntemleriyle üretilen her ton ürün için  yaklaşık 2.5 ton maden atığının, yerleşim bulunan bir bölgede ciddi bir çevre sorunu yaratabileceği  kesinlikle göz ardı edilmemesi gereken bir unsurdur.</a:t>
            </a:r>
          </a:p>
          <a:p>
            <a:r>
              <a:rPr lang="tr-TR" sz="2400" dirty="0" smtClean="0"/>
              <a:t>Geleneksel yöntem yerine, çözelti madenciliğinin uygulanması, derinlik ve </a:t>
            </a:r>
            <a:r>
              <a:rPr lang="tr-TR" sz="2400" dirty="0" err="1" smtClean="0"/>
              <a:t>tenörün</a:t>
            </a:r>
            <a:r>
              <a:rPr lang="tr-TR" sz="2400" dirty="0" smtClean="0"/>
              <a:t> hem ekonomik hem de çevresel açılardan olumsuz etkilerini en aza indirecektir.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p:cNvPicPr>
            <a:picLocks noGrp="1" noChangeAspect="1" noChangeArrowheads="1"/>
          </p:cNvPicPr>
          <p:nvPr>
            <p:ph idx="1"/>
          </p:nvPr>
        </p:nvPicPr>
        <p:blipFill>
          <a:blip r:embed="rId3" cstate="print"/>
          <a:srcRect/>
          <a:stretch>
            <a:fillRect/>
          </a:stretch>
        </p:blipFill>
        <p:spPr bwMode="auto">
          <a:xfrm>
            <a:off x="100853" y="0"/>
            <a:ext cx="9043147" cy="6857999"/>
          </a:xfrm>
          <a:prstGeom prst="rect">
            <a:avLst/>
          </a:prstGeom>
          <a:noFill/>
          <a:ln w="9525">
            <a:noFill/>
            <a:miter lim="800000"/>
            <a:headEnd/>
            <a:tailEnd/>
          </a:ln>
        </p:spPr>
      </p:pic>
      <p:sp>
        <p:nvSpPr>
          <p:cNvPr id="5" name="4 Dikdörtgen"/>
          <p:cNvSpPr/>
          <p:nvPr/>
        </p:nvSpPr>
        <p:spPr>
          <a:xfrm>
            <a:off x="3071802" y="3929066"/>
            <a:ext cx="2286017" cy="338554"/>
          </a:xfrm>
          <a:prstGeom prst="rect">
            <a:avLst/>
          </a:prstGeom>
        </p:spPr>
        <p:txBody>
          <a:bodyPr wrap="square">
            <a:spAutoFit/>
          </a:bodyPr>
          <a:lstStyle/>
          <a:p>
            <a:r>
              <a:rPr lang="tr-TR" sz="1600" dirty="0" smtClean="0"/>
              <a:t>Enjeksiyon Kuyusu</a:t>
            </a:r>
            <a:endParaRPr lang="tr-TR" sz="1600" dirty="0"/>
          </a:p>
        </p:txBody>
      </p:sp>
      <p:sp>
        <p:nvSpPr>
          <p:cNvPr id="6" name="5 Dikdörtgen"/>
          <p:cNvSpPr/>
          <p:nvPr/>
        </p:nvSpPr>
        <p:spPr>
          <a:xfrm>
            <a:off x="4500562" y="4714884"/>
            <a:ext cx="950517" cy="584775"/>
          </a:xfrm>
          <a:prstGeom prst="rect">
            <a:avLst/>
          </a:prstGeom>
        </p:spPr>
        <p:txBody>
          <a:bodyPr wrap="none">
            <a:spAutoFit/>
          </a:bodyPr>
          <a:lstStyle/>
          <a:p>
            <a:r>
              <a:rPr lang="tr-TR" sz="1600" dirty="0" smtClean="0">
                <a:solidFill>
                  <a:schemeClr val="bg1"/>
                </a:solidFill>
              </a:rPr>
              <a:t>Toplama</a:t>
            </a:r>
          </a:p>
          <a:p>
            <a:r>
              <a:rPr lang="tr-TR" sz="1600" dirty="0" smtClean="0">
                <a:solidFill>
                  <a:schemeClr val="bg1"/>
                </a:solidFill>
              </a:rPr>
              <a:t>Kuyusu</a:t>
            </a:r>
            <a:endParaRPr lang="tr-TR" sz="1600" dirty="0">
              <a:solidFill>
                <a:schemeClr val="bg1"/>
              </a:solidFill>
            </a:endParaRPr>
          </a:p>
        </p:txBody>
      </p:sp>
      <p:sp>
        <p:nvSpPr>
          <p:cNvPr id="7" name="6 Dikdörtgen"/>
          <p:cNvSpPr/>
          <p:nvPr/>
        </p:nvSpPr>
        <p:spPr>
          <a:xfrm>
            <a:off x="5929322" y="4071942"/>
            <a:ext cx="1859805" cy="338554"/>
          </a:xfrm>
          <a:prstGeom prst="rect">
            <a:avLst/>
          </a:prstGeom>
        </p:spPr>
        <p:txBody>
          <a:bodyPr wrap="none">
            <a:spAutoFit/>
          </a:bodyPr>
          <a:lstStyle/>
          <a:p>
            <a:r>
              <a:rPr lang="tr-TR" sz="1600" dirty="0" smtClean="0"/>
              <a:t>Enjeksiyon Kuyusu</a:t>
            </a:r>
            <a:endParaRPr lang="tr-TR" sz="1600" dirty="0"/>
          </a:p>
        </p:txBody>
      </p:sp>
      <p:sp>
        <p:nvSpPr>
          <p:cNvPr id="8" name="7 Dikdörtgen"/>
          <p:cNvSpPr/>
          <p:nvPr/>
        </p:nvSpPr>
        <p:spPr>
          <a:xfrm>
            <a:off x="7143768" y="4857760"/>
            <a:ext cx="950517" cy="584775"/>
          </a:xfrm>
          <a:prstGeom prst="rect">
            <a:avLst/>
          </a:prstGeom>
        </p:spPr>
        <p:txBody>
          <a:bodyPr wrap="none">
            <a:spAutoFit/>
          </a:bodyPr>
          <a:lstStyle/>
          <a:p>
            <a:r>
              <a:rPr lang="tr-TR" sz="1600" dirty="0" smtClean="0">
                <a:solidFill>
                  <a:schemeClr val="bg1"/>
                </a:solidFill>
              </a:rPr>
              <a:t>Toplama</a:t>
            </a:r>
          </a:p>
          <a:p>
            <a:r>
              <a:rPr lang="tr-TR" sz="1600" dirty="0" smtClean="0">
                <a:solidFill>
                  <a:schemeClr val="bg1"/>
                </a:solidFill>
              </a:rPr>
              <a:t>Kuyusu</a:t>
            </a:r>
            <a:endParaRPr lang="tr-TR" sz="1600" dirty="0">
              <a:solidFill>
                <a:schemeClr val="bg1"/>
              </a:solidFill>
            </a:endParaRPr>
          </a:p>
        </p:txBody>
      </p:sp>
      <p:sp>
        <p:nvSpPr>
          <p:cNvPr id="9" name="8 Dikdörtgen"/>
          <p:cNvSpPr/>
          <p:nvPr/>
        </p:nvSpPr>
        <p:spPr>
          <a:xfrm>
            <a:off x="214282" y="142852"/>
            <a:ext cx="2182970" cy="400110"/>
          </a:xfrm>
          <a:prstGeom prst="rect">
            <a:avLst/>
          </a:prstGeom>
        </p:spPr>
        <p:txBody>
          <a:bodyPr wrap="none">
            <a:spAutoFit/>
          </a:bodyPr>
          <a:lstStyle/>
          <a:p>
            <a:r>
              <a:rPr lang="tr-TR" sz="2000" dirty="0" smtClean="0"/>
              <a:t>Çözelti teknolojisi</a:t>
            </a:r>
            <a:endParaRPr lang="tr-TR" sz="2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15436" cy="6500858"/>
          </a:xfrm>
        </p:spPr>
        <p:txBody>
          <a:bodyPr>
            <a:normAutofit fontScale="92500" lnSpcReduction="10000"/>
          </a:bodyPr>
          <a:lstStyle/>
          <a:p>
            <a:r>
              <a:rPr lang="tr-TR" dirty="0" smtClean="0">
                <a:solidFill>
                  <a:schemeClr val="bg1"/>
                </a:solidFill>
              </a:rPr>
              <a:t>Çözelti teknolojisi, kaya tuzu, </a:t>
            </a:r>
            <a:r>
              <a:rPr lang="tr-TR" dirty="0" err="1" smtClean="0">
                <a:solidFill>
                  <a:schemeClr val="bg1"/>
                </a:solidFill>
              </a:rPr>
              <a:t>trona</a:t>
            </a:r>
            <a:r>
              <a:rPr lang="tr-TR" dirty="0" smtClean="0">
                <a:solidFill>
                  <a:schemeClr val="bg1"/>
                </a:solidFill>
              </a:rPr>
              <a:t> gibi çözünebilir mineral yataklarının işletilmesinde çevresel, teknolojik ve ekonomik faydalar sağlayan bir üretim yöntemidir.</a:t>
            </a:r>
          </a:p>
          <a:p>
            <a:r>
              <a:rPr lang="tr-TR" dirty="0" smtClean="0">
                <a:solidFill>
                  <a:schemeClr val="bg1"/>
                </a:solidFill>
              </a:rPr>
              <a:t>Bu modern teknoloji, suda çözülebilen mineral kaynaklarının değerlendirilmesinde oldukça ekonomiktir.</a:t>
            </a:r>
          </a:p>
          <a:p>
            <a:r>
              <a:rPr lang="tr-TR" dirty="0" smtClean="0">
                <a:solidFill>
                  <a:schemeClr val="bg1"/>
                </a:solidFill>
              </a:rPr>
              <a:t>Şekilde çözelti </a:t>
            </a:r>
            <a:r>
              <a:rPr lang="tr-TR" dirty="0" err="1" smtClean="0">
                <a:solidFill>
                  <a:schemeClr val="bg1"/>
                </a:solidFill>
              </a:rPr>
              <a:t>zonu</a:t>
            </a:r>
            <a:r>
              <a:rPr lang="tr-TR" dirty="0" smtClean="0">
                <a:solidFill>
                  <a:schemeClr val="bg1"/>
                </a:solidFill>
              </a:rPr>
              <a:t>, </a:t>
            </a:r>
            <a:r>
              <a:rPr lang="tr-TR" dirty="0" err="1" smtClean="0">
                <a:solidFill>
                  <a:schemeClr val="bg1"/>
                </a:solidFill>
              </a:rPr>
              <a:t>trona</a:t>
            </a:r>
            <a:r>
              <a:rPr lang="tr-TR" dirty="0" smtClean="0">
                <a:solidFill>
                  <a:schemeClr val="bg1"/>
                </a:solidFill>
              </a:rPr>
              <a:t> katmanının tabanını izleyen yatay bir sondaj kuyusuyla birleştirilerek iki dikey kuyudan oluşmaktadır. Yüksek ısı ve basınçta su, enjeksiyon kuyusundan çözelti </a:t>
            </a:r>
            <a:r>
              <a:rPr lang="tr-TR" dirty="0" err="1" smtClean="0">
                <a:solidFill>
                  <a:schemeClr val="bg1"/>
                </a:solidFill>
              </a:rPr>
              <a:t>zonuna</a:t>
            </a:r>
            <a:r>
              <a:rPr lang="tr-TR" dirty="0" smtClean="0">
                <a:solidFill>
                  <a:schemeClr val="bg1"/>
                </a:solidFill>
              </a:rPr>
              <a:t> pompalanarak minerali taşıyan çözelti toplama kuyusundan çekilir.</a:t>
            </a:r>
          </a:p>
          <a:p>
            <a:r>
              <a:rPr lang="tr-TR" dirty="0" smtClean="0">
                <a:solidFill>
                  <a:schemeClr val="bg1"/>
                </a:solidFill>
              </a:rPr>
              <a:t>Soda külü rafineride </a:t>
            </a:r>
            <a:r>
              <a:rPr lang="tr-TR" dirty="0" err="1" smtClean="0">
                <a:solidFill>
                  <a:schemeClr val="bg1"/>
                </a:solidFill>
              </a:rPr>
              <a:t>trona</a:t>
            </a:r>
            <a:r>
              <a:rPr lang="tr-TR" dirty="0" smtClean="0">
                <a:solidFill>
                  <a:schemeClr val="bg1"/>
                </a:solidFill>
              </a:rPr>
              <a:t> taşıyan çözeltiden buharlaştırma ve kristalleştirme yoluyla elde edilir. İşlemden geçirilen sıvının % 10 ila </a:t>
            </a:r>
            <a:r>
              <a:rPr lang="nn-NO" dirty="0" smtClean="0">
                <a:solidFill>
                  <a:schemeClr val="bg1"/>
                </a:solidFill>
              </a:rPr>
              <a:t>15’i, yabanc</a:t>
            </a:r>
            <a:r>
              <a:rPr lang="tr-TR" dirty="0" smtClean="0">
                <a:solidFill>
                  <a:schemeClr val="bg1"/>
                </a:solidFill>
              </a:rPr>
              <a:t>ı</a:t>
            </a:r>
            <a:r>
              <a:rPr lang="nn-NO" dirty="0" smtClean="0">
                <a:solidFill>
                  <a:schemeClr val="bg1"/>
                </a:solidFill>
              </a:rPr>
              <a:t> maddelerin sistemden uzakla</a:t>
            </a:r>
            <a:r>
              <a:rPr lang="tr-TR" dirty="0" smtClean="0">
                <a:solidFill>
                  <a:schemeClr val="bg1"/>
                </a:solidFill>
              </a:rPr>
              <a:t>ş</a:t>
            </a:r>
            <a:r>
              <a:rPr lang="nn-NO" dirty="0" smtClean="0">
                <a:solidFill>
                  <a:schemeClr val="bg1"/>
                </a:solidFill>
              </a:rPr>
              <a:t>t</a:t>
            </a:r>
            <a:r>
              <a:rPr lang="tr-TR" dirty="0" smtClean="0">
                <a:solidFill>
                  <a:schemeClr val="bg1"/>
                </a:solidFill>
              </a:rPr>
              <a:t>ı</a:t>
            </a:r>
            <a:r>
              <a:rPr lang="nn-NO" dirty="0" smtClean="0">
                <a:solidFill>
                  <a:schemeClr val="bg1"/>
                </a:solidFill>
              </a:rPr>
              <a:t>r</a:t>
            </a:r>
            <a:r>
              <a:rPr lang="tr-TR" dirty="0" smtClean="0">
                <a:solidFill>
                  <a:schemeClr val="bg1"/>
                </a:solidFill>
              </a:rPr>
              <a:t>ı</a:t>
            </a:r>
            <a:r>
              <a:rPr lang="nn-NO" dirty="0" smtClean="0">
                <a:solidFill>
                  <a:schemeClr val="bg1"/>
                </a:solidFill>
              </a:rPr>
              <a:t>lmas</a:t>
            </a:r>
            <a:r>
              <a:rPr lang="tr-TR" dirty="0" smtClean="0">
                <a:solidFill>
                  <a:schemeClr val="bg1"/>
                </a:solidFill>
              </a:rPr>
              <a:t>ı </a:t>
            </a:r>
            <a:r>
              <a:rPr lang="nn-NO" dirty="0" smtClean="0">
                <a:solidFill>
                  <a:schemeClr val="bg1"/>
                </a:solidFill>
              </a:rPr>
              <a:t>için toplama</a:t>
            </a:r>
            <a:r>
              <a:rPr lang="tr-TR" dirty="0" smtClean="0">
                <a:solidFill>
                  <a:schemeClr val="bg1"/>
                </a:solidFill>
              </a:rPr>
              <a:t> havuzuna, kalan sıvı ise, üretim için tekrar çözelti </a:t>
            </a:r>
            <a:r>
              <a:rPr lang="tr-TR" dirty="0" err="1" smtClean="0">
                <a:solidFill>
                  <a:schemeClr val="bg1"/>
                </a:solidFill>
              </a:rPr>
              <a:t>zonuna</a:t>
            </a:r>
            <a:r>
              <a:rPr lang="tr-TR" dirty="0" smtClean="0">
                <a:solidFill>
                  <a:schemeClr val="bg1"/>
                </a:solidFill>
              </a:rPr>
              <a:t> gönderilir.</a:t>
            </a:r>
          </a:p>
          <a:p>
            <a:r>
              <a:rPr lang="tr-TR" dirty="0" smtClean="0">
                <a:solidFill>
                  <a:schemeClr val="bg1"/>
                </a:solidFill>
              </a:rPr>
              <a:t>Çözelti </a:t>
            </a:r>
            <a:r>
              <a:rPr lang="tr-TR" dirty="0" err="1" smtClean="0">
                <a:solidFill>
                  <a:schemeClr val="bg1"/>
                </a:solidFill>
              </a:rPr>
              <a:t>zonundan</a:t>
            </a:r>
            <a:r>
              <a:rPr lang="tr-TR" dirty="0" smtClean="0">
                <a:solidFill>
                  <a:schemeClr val="bg1"/>
                </a:solidFill>
              </a:rPr>
              <a:t> çıkarılabilecek </a:t>
            </a:r>
            <a:r>
              <a:rPr lang="tr-TR" dirty="0" err="1" smtClean="0">
                <a:solidFill>
                  <a:schemeClr val="bg1"/>
                </a:solidFill>
              </a:rPr>
              <a:t>trona</a:t>
            </a:r>
            <a:r>
              <a:rPr lang="tr-TR" dirty="0" smtClean="0">
                <a:solidFill>
                  <a:schemeClr val="bg1"/>
                </a:solidFill>
              </a:rPr>
              <a:t> kalmadığında, toplama havuzlarında biriktirilen sıvı, çözelti </a:t>
            </a:r>
            <a:r>
              <a:rPr lang="tr-TR" dirty="0" err="1" smtClean="0">
                <a:solidFill>
                  <a:schemeClr val="bg1"/>
                </a:solidFill>
              </a:rPr>
              <a:t>zonuna</a:t>
            </a:r>
            <a:r>
              <a:rPr lang="tr-TR" dirty="0" smtClean="0">
                <a:solidFill>
                  <a:schemeClr val="bg1"/>
                </a:solidFill>
              </a:rPr>
              <a:t> geri pompalanarak yüzeyde bir atık bırakılmaması hedeflenir.</a:t>
            </a:r>
            <a:endParaRPr lang="tr-TR" dirty="0">
              <a:solidFill>
                <a:schemeClr val="bg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15436" cy="6429420"/>
          </a:xfrm>
        </p:spPr>
        <p:txBody>
          <a:bodyPr>
            <a:normAutofit/>
          </a:bodyPr>
          <a:lstStyle/>
          <a:p>
            <a:endParaRPr lang="tr-TR" sz="2800" dirty="0" smtClean="0">
              <a:solidFill>
                <a:schemeClr val="bg1"/>
              </a:solidFill>
            </a:endParaRPr>
          </a:p>
          <a:p>
            <a:r>
              <a:rPr lang="tr-TR" sz="2800" dirty="0" smtClean="0">
                <a:solidFill>
                  <a:schemeClr val="bg1"/>
                </a:solidFill>
              </a:rPr>
              <a:t>Ayrıca, Türkiye gibi enerji maliyetlerinin yüksek ve prosesin yoğun enerjiye  ihtiyacı olması nedeniyle, soda külü üretimi için gerekli enerji maliyetini azaltacak çözümlerin de üretilmesi bu sektör için önemlidir.</a:t>
            </a:r>
          </a:p>
          <a:p>
            <a:r>
              <a:rPr lang="tr-TR" sz="2800" dirty="0" smtClean="0">
                <a:solidFill>
                  <a:schemeClr val="bg1"/>
                </a:solidFill>
              </a:rPr>
              <a:t>Prosesin buhar ve elektrik ihtiyaçlar için uygulamada enerji kullanımını optimize etmek için  çaba harcanmalıdır. Etkin enerji transferi ve yanma teknolojilerinin kullanılması, atmosfere salınan emisyonun azaltılmasında dikkate değer bir fayda sağlayacaktır.</a:t>
            </a:r>
          </a:p>
          <a:p>
            <a:r>
              <a:rPr lang="tr-TR" sz="2800" dirty="0" smtClean="0">
                <a:solidFill>
                  <a:srgbClr val="FFFF00"/>
                </a:solidFill>
              </a:rPr>
              <a:t>Sürdürülebilir bir gelecek ve çevrenin korunması için, çözelti madenciliği  önemlidir.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1357322"/>
          </a:xfrm>
        </p:spPr>
        <p:txBody>
          <a:bodyPr>
            <a:normAutofit/>
          </a:bodyPr>
          <a:lstStyle/>
          <a:p>
            <a:pPr algn="ctr"/>
            <a:r>
              <a:rPr lang="tr-TR" sz="3600" dirty="0" err="1" smtClean="0">
                <a:latin typeface="Algerian" pitchFamily="82" charset="0"/>
              </a:rPr>
              <a:t>Hafİf</a:t>
            </a:r>
            <a:r>
              <a:rPr lang="tr-TR" sz="3600" dirty="0" smtClean="0">
                <a:latin typeface="Algerian" pitchFamily="82" charset="0"/>
              </a:rPr>
              <a:t> </a:t>
            </a:r>
            <a:r>
              <a:rPr lang="tr-TR" sz="3600" dirty="0" err="1" smtClean="0">
                <a:latin typeface="Algerian" pitchFamily="82" charset="0"/>
              </a:rPr>
              <a:t>Yapi</a:t>
            </a:r>
            <a:r>
              <a:rPr lang="tr-TR" sz="3600" dirty="0" smtClean="0">
                <a:latin typeface="Algerian" pitchFamily="82" charset="0"/>
              </a:rPr>
              <a:t> </a:t>
            </a:r>
            <a:r>
              <a:rPr lang="tr-TR" sz="3600" dirty="0" err="1" smtClean="0">
                <a:latin typeface="Algerian" pitchFamily="82" charset="0"/>
              </a:rPr>
              <a:t>Malzemelerİ</a:t>
            </a:r>
            <a:r>
              <a:rPr lang="tr-TR" dirty="0" smtClean="0">
                <a:latin typeface="Algerian" pitchFamily="82" charset="0"/>
              </a:rPr>
              <a:t/>
            </a:r>
            <a:br>
              <a:rPr lang="tr-TR" dirty="0" smtClean="0">
                <a:latin typeface="Algerian" pitchFamily="82" charset="0"/>
              </a:rPr>
            </a:br>
            <a:endParaRPr lang="tr-TR" dirty="0">
              <a:latin typeface="Algerian" pitchFamily="82" charset="0"/>
            </a:endParaRPr>
          </a:p>
        </p:txBody>
      </p:sp>
      <p:sp>
        <p:nvSpPr>
          <p:cNvPr id="3" name="2 İçerik Yer Tutucusu"/>
          <p:cNvSpPr>
            <a:spLocks noGrp="1"/>
          </p:cNvSpPr>
          <p:nvPr>
            <p:ph idx="1"/>
          </p:nvPr>
        </p:nvSpPr>
        <p:spPr>
          <a:xfrm>
            <a:off x="457200" y="1785926"/>
            <a:ext cx="8229600" cy="4538674"/>
          </a:xfrm>
        </p:spPr>
        <p:txBody>
          <a:bodyPr>
            <a:normAutofit/>
          </a:bodyPr>
          <a:lstStyle/>
          <a:p>
            <a:r>
              <a:rPr lang="tr-TR" sz="2800" dirty="0" smtClean="0">
                <a:solidFill>
                  <a:srgbClr val="FFFF00"/>
                </a:solidFill>
              </a:rPr>
              <a:t>Alçı</a:t>
            </a:r>
          </a:p>
          <a:p>
            <a:r>
              <a:rPr lang="tr-TR" sz="2800" dirty="0" err="1" smtClean="0">
                <a:solidFill>
                  <a:srgbClr val="FFFF00"/>
                </a:solidFill>
              </a:rPr>
              <a:t>Ytong</a:t>
            </a:r>
            <a:endParaRPr lang="tr-TR" sz="2800" dirty="0" smtClean="0">
              <a:solidFill>
                <a:srgbClr val="FFFF00"/>
              </a:solidFill>
            </a:endParaRPr>
          </a:p>
          <a:p>
            <a:r>
              <a:rPr lang="tr-TR" sz="2800" dirty="0" smtClean="0">
                <a:solidFill>
                  <a:srgbClr val="FFFF00"/>
                </a:solidFill>
              </a:rPr>
              <a:t>Perlit ve </a:t>
            </a:r>
            <a:r>
              <a:rPr lang="tr-TR" sz="2800" dirty="0" err="1" smtClean="0">
                <a:solidFill>
                  <a:srgbClr val="FFFF00"/>
                </a:solidFill>
              </a:rPr>
              <a:t>Pomza</a:t>
            </a:r>
            <a:endParaRPr lang="tr-TR" sz="2800" dirty="0" smtClean="0">
              <a:solidFill>
                <a:srgbClr val="FFFF00"/>
              </a:solidFill>
            </a:endParaRPr>
          </a:p>
          <a:p>
            <a:r>
              <a:rPr lang="tr-TR" sz="2800" dirty="0" smtClean="0">
                <a:solidFill>
                  <a:srgbClr val="FFFF00"/>
                </a:solidFill>
              </a:rPr>
              <a:t>Özellikleri ve Oluşum Ortamları</a:t>
            </a:r>
          </a:p>
          <a:p>
            <a:r>
              <a:rPr lang="tr-TR" sz="2800" dirty="0" smtClean="0">
                <a:solidFill>
                  <a:srgbClr val="FFFF00"/>
                </a:solidFill>
              </a:rPr>
              <a:t>Kullanım Alanları</a:t>
            </a:r>
          </a:p>
          <a:p>
            <a:r>
              <a:rPr lang="tr-TR" sz="2800" dirty="0" smtClean="0">
                <a:solidFill>
                  <a:srgbClr val="FFFF00"/>
                </a:solidFill>
              </a:rPr>
              <a:t>Avantajlar-dezavantajlar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642918"/>
          </a:xfrm>
        </p:spPr>
        <p:txBody>
          <a:bodyPr>
            <a:noAutofit/>
          </a:bodyPr>
          <a:lstStyle/>
          <a:p>
            <a:r>
              <a:rPr lang="tr-TR" sz="3200" dirty="0" smtClean="0">
                <a:solidFill>
                  <a:srgbClr val="FF0000"/>
                </a:solidFill>
                <a:latin typeface="Comic Sans MS" pitchFamily="66" charset="0"/>
              </a:rPr>
              <a:t>Alçı</a:t>
            </a:r>
            <a:endParaRPr lang="tr-TR" sz="3200" dirty="0">
              <a:solidFill>
                <a:srgbClr val="FF0000"/>
              </a:solidFill>
              <a:latin typeface="Comic Sans MS" pitchFamily="66" charset="0"/>
            </a:endParaRPr>
          </a:p>
        </p:txBody>
      </p:sp>
      <p:sp>
        <p:nvSpPr>
          <p:cNvPr id="3" name="2 İçerik Yer Tutucusu"/>
          <p:cNvSpPr>
            <a:spLocks noGrp="1"/>
          </p:cNvSpPr>
          <p:nvPr>
            <p:ph idx="1"/>
          </p:nvPr>
        </p:nvSpPr>
        <p:spPr>
          <a:xfrm>
            <a:off x="214282" y="642918"/>
            <a:ext cx="8715436" cy="6072230"/>
          </a:xfrm>
        </p:spPr>
        <p:txBody>
          <a:bodyPr>
            <a:noAutofit/>
          </a:bodyPr>
          <a:lstStyle/>
          <a:p>
            <a:r>
              <a:rPr lang="tr-TR" dirty="0" smtClean="0">
                <a:solidFill>
                  <a:schemeClr val="bg1"/>
                </a:solidFill>
              </a:rPr>
              <a:t>Alçının hammaddesi, doğada alçıtaşı olarak bilinen tek mineralli tortul kayaç olan jipstir. Alçı, kimyasal bileşimi CaSo4. 2H2O olan jipsin, yaklaşık yarım molekül kristal suyu kalacak şekilde, kızdırılarak suyunun uçurulması ve öğütülmesi ile elde edilen ve su ile karıştırılınca tekrar katılaşarak bağlayıcılık özelliği kazanan bir yapı malzemesidir.</a:t>
            </a:r>
          </a:p>
          <a:p>
            <a:r>
              <a:rPr lang="tr-TR" dirty="0" smtClean="0">
                <a:solidFill>
                  <a:schemeClr val="bg1"/>
                </a:solidFill>
              </a:rPr>
              <a:t>Kalsiyum sülfat yarım hidrat, formu olarak iki türe ayrılır. Bu iki form birbirlerinden özellikleri ve üretim yöntemleri ile ayrılırlar. </a:t>
            </a:r>
          </a:p>
          <a:p>
            <a:r>
              <a:rPr lang="tr-TR" dirty="0" smtClean="0">
                <a:solidFill>
                  <a:schemeClr val="bg1"/>
                </a:solidFill>
              </a:rPr>
              <a:t>Küçük kristallerden ve düzensiz partiküllerden oluşan yarım hidrat  formu, yapı alçıları üretiminde kullanılır.  Çok iyi </a:t>
            </a:r>
            <a:r>
              <a:rPr lang="tr-TR" dirty="0" err="1" smtClean="0">
                <a:solidFill>
                  <a:schemeClr val="bg1"/>
                </a:solidFill>
              </a:rPr>
              <a:t>kristallenmiş</a:t>
            </a:r>
            <a:r>
              <a:rPr lang="tr-TR" dirty="0" smtClean="0">
                <a:solidFill>
                  <a:schemeClr val="bg1"/>
                </a:solidFill>
              </a:rPr>
              <a:t>, sıkı ve çoğunluğu saydam daha iri partiküllerden meydana gelmiş olan yarım hidrat formu ise kalıp alçıların üretiminde kullanılır. </a:t>
            </a:r>
            <a:endParaRPr lang="tr-TR" dirty="0">
              <a:solidFill>
                <a:schemeClr val="bg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0"/>
            <a:ext cx="9001156" cy="642918"/>
          </a:xfrm>
        </p:spPr>
        <p:txBody>
          <a:bodyPr>
            <a:normAutofit/>
          </a:bodyPr>
          <a:lstStyle/>
          <a:p>
            <a:pPr algn="ctr"/>
            <a:r>
              <a:rPr lang="tr-TR" sz="3200" dirty="0" smtClean="0">
                <a:solidFill>
                  <a:srgbClr val="FFFF00"/>
                </a:solidFill>
                <a:latin typeface="Comic Sans MS" pitchFamily="66" charset="0"/>
              </a:rPr>
              <a:t>Hafif Yapı Malzemeleri İçinde Alçının Önemi</a:t>
            </a:r>
            <a:endParaRPr lang="tr-TR" sz="3200" dirty="0">
              <a:solidFill>
                <a:srgbClr val="FFFF00"/>
              </a:solidFill>
              <a:latin typeface="Comic Sans MS" pitchFamily="66" charset="0"/>
            </a:endParaRPr>
          </a:p>
        </p:txBody>
      </p:sp>
      <p:sp>
        <p:nvSpPr>
          <p:cNvPr id="3" name="2 İçerik Yer Tutucusu"/>
          <p:cNvSpPr>
            <a:spLocks noGrp="1"/>
          </p:cNvSpPr>
          <p:nvPr>
            <p:ph idx="1"/>
          </p:nvPr>
        </p:nvSpPr>
        <p:spPr>
          <a:xfrm>
            <a:off x="0" y="928670"/>
            <a:ext cx="9144000" cy="5929330"/>
          </a:xfrm>
        </p:spPr>
        <p:txBody>
          <a:bodyPr>
            <a:noAutofit/>
          </a:bodyPr>
          <a:lstStyle/>
          <a:p>
            <a:pPr algn="ctr">
              <a:buNone/>
            </a:pPr>
            <a:r>
              <a:rPr lang="tr-TR" sz="2400" b="1" dirty="0" smtClean="0">
                <a:solidFill>
                  <a:srgbClr val="92D050"/>
                </a:solidFill>
                <a:latin typeface="Comic Sans MS" pitchFamily="66" charset="0"/>
              </a:rPr>
              <a:t>DİĞER YAPI MALZEMELERİNE GÖRE ÜSTÜNLÜKLERİ</a:t>
            </a:r>
            <a:r>
              <a:rPr lang="tr-TR" sz="2400" dirty="0" smtClean="0"/>
              <a:t> </a:t>
            </a:r>
          </a:p>
          <a:p>
            <a:r>
              <a:rPr lang="tr-TR" sz="2400" dirty="0" smtClean="0"/>
              <a:t>Alçı döküm işleminden ve kurduktan sonra boyutlarında bir değişiklik göstermez. Böylelikle beton gibi </a:t>
            </a:r>
            <a:r>
              <a:rPr lang="tr-TR" sz="2400" dirty="0" err="1" smtClean="0"/>
              <a:t>rötre</a:t>
            </a:r>
            <a:r>
              <a:rPr lang="tr-TR" sz="2400" dirty="0" smtClean="0"/>
              <a:t> çatlakları ve ahşap gibi bünyesine rutubet alıp verdiği halde boyut ve şekil değişikliğine uğramaz,</a:t>
            </a:r>
          </a:p>
          <a:p>
            <a:r>
              <a:rPr lang="tr-TR" sz="2400" dirty="0" smtClean="0"/>
              <a:t>Alçının ve alçı elemanının elde edilişi, uygulaması, bakımı, kolay ve ucuzdur,</a:t>
            </a:r>
          </a:p>
          <a:p>
            <a:r>
              <a:rPr lang="tr-TR" sz="2400" dirty="0" smtClean="0"/>
              <a:t>Yapıya tam bitmiş olarak girer, ilave işçilik ve masraf gerektirmez, </a:t>
            </a:r>
          </a:p>
          <a:p>
            <a:r>
              <a:rPr lang="tr-TR" sz="2400" dirty="0" smtClean="0"/>
              <a:t>Hazır yapı elemanı üretimine elverişli bir malzemedir. Duvar ve tavan kaplamalarının önceden hazırlanmasına olanak sağlar.</a:t>
            </a:r>
          </a:p>
          <a:p>
            <a:r>
              <a:rPr lang="tr-TR" sz="2400" dirty="0" smtClean="0"/>
              <a:t>Deprem, yangın ve sel baskını gibi afet durumlarında konut ihtiyacının arttığı ve karşılanmasının kısa sürede gerçekleşmesinin zorunlu olduğu durumlarda kullanılmak üzere alçı bazlı yapı elemanları hazırlanabilir.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786874" cy="6715148"/>
          </a:xfrm>
        </p:spPr>
        <p:txBody>
          <a:bodyPr>
            <a:normAutofit fontScale="85000" lnSpcReduction="20000"/>
          </a:bodyPr>
          <a:lstStyle/>
          <a:p>
            <a:endParaRPr lang="tr-TR" sz="3000" dirty="0" smtClean="0">
              <a:solidFill>
                <a:srgbClr val="002060"/>
              </a:solidFill>
            </a:endParaRPr>
          </a:p>
          <a:p>
            <a:r>
              <a:rPr lang="tr-TR" sz="3000" dirty="0" smtClean="0"/>
              <a:t>Uygulamada işleme ve onarım kolaylığı sağlar, </a:t>
            </a:r>
          </a:p>
          <a:p>
            <a:r>
              <a:rPr lang="tr-TR" sz="3000" dirty="0" smtClean="0"/>
              <a:t>Alçıdan üretilen yapı elemanları, aranan fiziksel ve ekonomik özelliklere sahip, çağın inşaat usullerine uygun, hafif yapı elemanlarının üretimini sağlayan yapı malzemeleri arasında önemli bir yer tutar,</a:t>
            </a:r>
          </a:p>
          <a:p>
            <a:r>
              <a:rPr lang="tr-TR" sz="3000" dirty="0" smtClean="0"/>
              <a:t>Alçı en az enerji kullanımı ile elde edilebilir,</a:t>
            </a:r>
          </a:p>
          <a:p>
            <a:r>
              <a:rPr lang="tr-TR" sz="3000" dirty="0" smtClean="0"/>
              <a:t>Isıl iletkenlik değeri düşüktür. Bu nedenle alçıdan üretilen yapı elemanları ısıtmada enerji tasarrufu sağlar,</a:t>
            </a:r>
          </a:p>
          <a:p>
            <a:r>
              <a:rPr lang="tr-TR" sz="3000" dirty="0" smtClean="0"/>
              <a:t>Tasarımda öngörülen konfor  ve estetik koşullarını sağlar,</a:t>
            </a:r>
          </a:p>
          <a:p>
            <a:r>
              <a:rPr lang="tr-TR" sz="3000" dirty="0" smtClean="0"/>
              <a:t>Alçı doğal hammadde kaynaklarından elde edilmekte, bu malzemeler ülke ölçeğinde yeterli olduğu gibi, ülke dışına da ihraç edilerek ülke ekonomisine katkıda bulunabilir.</a:t>
            </a:r>
          </a:p>
          <a:p>
            <a:r>
              <a:rPr lang="tr-TR" sz="3000" dirty="0" smtClean="0"/>
              <a:t>Alçı kolaylıkla işlenebilir. Bu özellik, tasarımda ve yapımda esneklik sağlar. Dolayısıyla zaman içinde ortaya çıkabilecek kullanıcının değiştirme istek ve gereksinimleri kolaylıkla karşılanabilir. Kalıp ve detaylarda kolaylık sağlar, </a:t>
            </a:r>
            <a:r>
              <a:rPr lang="tr-TR" dirty="0" smtClean="0">
                <a:solidFill>
                  <a:srgbClr val="002060"/>
                </a:solidFill>
              </a:rPr>
              <a:t/>
            </a:r>
            <a:br>
              <a:rPr lang="tr-TR" dirty="0" smtClean="0">
                <a:solidFill>
                  <a:srgbClr val="002060"/>
                </a:solidFill>
              </a:rPr>
            </a:br>
            <a:endParaRPr lang="tr-TR" dirty="0" smtClean="0">
              <a:solidFill>
                <a:srgbClr val="002060"/>
              </a:solidFill>
            </a:endParaRPr>
          </a:p>
          <a:p>
            <a:endParaRPr lang="tr-T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357166"/>
            <a:ext cx="8786874" cy="6286544"/>
          </a:xfrm>
        </p:spPr>
        <p:txBody>
          <a:bodyPr>
            <a:normAutofit fontScale="85000" lnSpcReduction="20000"/>
          </a:bodyPr>
          <a:lstStyle/>
          <a:p>
            <a:endParaRPr lang="tr-TR" sz="2800" dirty="0" smtClean="0"/>
          </a:p>
          <a:p>
            <a:r>
              <a:rPr lang="tr-TR" sz="2800" dirty="0" smtClean="0">
                <a:solidFill>
                  <a:srgbClr val="FF0000"/>
                </a:solidFill>
              </a:rPr>
              <a:t>Çevre kirliliği yaratmaz,</a:t>
            </a:r>
          </a:p>
          <a:p>
            <a:r>
              <a:rPr lang="tr-TR" sz="2800" dirty="0" smtClean="0"/>
              <a:t>Alçı boşluklu bir malzeme olduğundan dolayı yapının yükünü arttırmaz. Birim hacim ağırlığı, kullanım yerine göre ayarlanabilir, istenirse azaltılabilir. Bu durumda, zemine aktarılan yük de az olur. Bu özellik de ekonomiye önemli ölçüde katkı sağlar. Özellikle taşıyıcı sistemli yapılarda bölücü duvarların hafif olması sağlanırsa, daha düşük maliyette yapı elde edilir,</a:t>
            </a:r>
          </a:p>
          <a:p>
            <a:r>
              <a:rPr lang="tr-TR" sz="2800" dirty="0" smtClean="0"/>
              <a:t>Alçı malzemeleri üretim yerinden şantiyeye kolaylıkla taşınabilir, uygulanabilir. İşçilik masrafı ve maliyeti azdır,</a:t>
            </a:r>
          </a:p>
          <a:p>
            <a:r>
              <a:rPr lang="tr-TR" sz="2800" dirty="0" smtClean="0"/>
              <a:t>Taşıma ve kullanım sırasında tahrip olmuş malzeme ve yapı elemanları kolay onarılabilir,</a:t>
            </a:r>
          </a:p>
          <a:p>
            <a:r>
              <a:rPr lang="tr-TR" sz="2800" dirty="0" smtClean="0"/>
              <a:t>Alçı inorganik bir malzeme olduğu için yanmaz,</a:t>
            </a:r>
          </a:p>
          <a:p>
            <a:r>
              <a:rPr lang="tr-TR" sz="2800" dirty="0" smtClean="0"/>
              <a:t>Bakteri, küf ve mantar üretmez,</a:t>
            </a:r>
          </a:p>
          <a:p>
            <a:r>
              <a:rPr lang="tr-TR" sz="2800" dirty="0" smtClean="0"/>
              <a:t>Alçı ortamdan aldığı nemi, nem oranı düşünce tekrar geri verir, ortam nemini belili bir düzeyde tutar, iyi bir nem düzenleyicidir, </a:t>
            </a:r>
            <a:r>
              <a:rPr lang="tr-TR" dirty="0" smtClean="0"/>
              <a:t/>
            </a:r>
            <a:br>
              <a:rPr lang="tr-TR" dirty="0" smtClean="0"/>
            </a:br>
            <a:endParaRPr lang="tr-T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Alçı elemanı, çok küçük boşluklar içerdiğinden dolayı üzerine gelen ses dalgalarını azaltarak yansıtır.</a:t>
            </a:r>
          </a:p>
          <a:p>
            <a:r>
              <a:rPr lang="tr-TR" dirty="0" smtClean="0"/>
              <a:t>Akustiğin önem kazandığı hacimlerde, hacimler arası ses geçişini iyi kontrol eder,</a:t>
            </a:r>
          </a:p>
          <a:p>
            <a:r>
              <a:rPr lang="tr-TR" dirty="0" smtClean="0"/>
              <a:t>Yapılma ve yapıştırma özelliğinden dolayı, alçı hidrolik bir bağlayıcı olmanın yanı sıra farklı bir malzemeye katkı  olarak da katılabilir.</a:t>
            </a:r>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142852"/>
            <a:ext cx="8858312" cy="571504"/>
          </a:xfrm>
        </p:spPr>
        <p:txBody>
          <a:bodyPr>
            <a:normAutofit/>
          </a:bodyPr>
          <a:lstStyle/>
          <a:p>
            <a:r>
              <a:rPr lang="tr-TR" sz="3200" dirty="0" err="1" smtClean="0">
                <a:solidFill>
                  <a:srgbClr val="FF0000"/>
                </a:solidFill>
                <a:latin typeface="Comic Sans MS" pitchFamily="66" charset="0"/>
              </a:rPr>
              <a:t>Ytong</a:t>
            </a:r>
            <a:r>
              <a:rPr lang="tr-TR" sz="3200" dirty="0" smtClean="0">
                <a:solidFill>
                  <a:srgbClr val="FF0000"/>
                </a:solidFill>
                <a:latin typeface="Comic Sans MS" pitchFamily="66" charset="0"/>
              </a:rPr>
              <a:t>; Yüzen tuğla</a:t>
            </a:r>
            <a:endParaRPr lang="tr-TR" sz="3200" dirty="0">
              <a:solidFill>
                <a:srgbClr val="FF0000"/>
              </a:solidFill>
              <a:latin typeface="Comic Sans MS" pitchFamily="66" charset="0"/>
            </a:endParaRPr>
          </a:p>
        </p:txBody>
      </p:sp>
      <p:sp>
        <p:nvSpPr>
          <p:cNvPr id="3" name="2 İçerik Yer Tutucusu"/>
          <p:cNvSpPr>
            <a:spLocks noGrp="1"/>
          </p:cNvSpPr>
          <p:nvPr>
            <p:ph idx="1"/>
          </p:nvPr>
        </p:nvSpPr>
        <p:spPr>
          <a:xfrm>
            <a:off x="142844" y="785794"/>
            <a:ext cx="8786874" cy="5929354"/>
          </a:xfrm>
        </p:spPr>
        <p:txBody>
          <a:bodyPr>
            <a:normAutofit fontScale="92500" lnSpcReduction="10000"/>
          </a:bodyPr>
          <a:lstStyle/>
          <a:p>
            <a:r>
              <a:rPr lang="tr-TR" dirty="0" smtClean="0"/>
              <a:t>Başlıca hammaddeleri kum, kireç ve su dur. Bunlar tümüyle doğal hammaddelerdir, yer kabuğunun büyük bir bölümünü oluştururlar ve neredeyse tükenmez kaynağa sahiptirler.  Ancak yine de </a:t>
            </a:r>
            <a:r>
              <a:rPr lang="tr-TR" dirty="0" err="1" smtClean="0"/>
              <a:t>tarruflu</a:t>
            </a:r>
            <a:r>
              <a:rPr lang="tr-TR" dirty="0" smtClean="0"/>
              <a:t> kullanılması üretimin birincil önceliği olmalıdır.  Örneğin 1 m³ hammaddeden yaklaşık 5 m³ YTONG üretilebilmektedir.</a:t>
            </a:r>
          </a:p>
          <a:p>
            <a:r>
              <a:rPr lang="tr-TR" dirty="0" smtClean="0"/>
              <a:t>YTONG, benzer inşaat malzemelerine göre daha az enerji gerektiren kapalı bir döngü içerisinde üretilir. Örneğin üretimde kullanılan su buharının %85’i bir defadan fazla kullanılır. Bu işlemde kullanılamayan enerji ise ısıtma amaçlı olarak kullanılır. 1 m³ YTONG duvar bloğu üretmek için yalnızca 279 </a:t>
            </a:r>
            <a:r>
              <a:rPr lang="tr-TR" dirty="0" err="1" smtClean="0"/>
              <a:t>kWh</a:t>
            </a:r>
            <a:r>
              <a:rPr lang="tr-TR" dirty="0" smtClean="0"/>
              <a:t> enerjiye ihtiyaç vardır.</a:t>
            </a:r>
          </a:p>
          <a:p>
            <a:r>
              <a:rPr lang="tr-TR" dirty="0" smtClean="0"/>
              <a:t>“Her aşamada çevreye karşı hassas ve bilinçle yaklaşan bir inşaat konseptidir.”</a:t>
            </a:r>
          </a:p>
          <a:p>
            <a:r>
              <a:rPr lang="tr-TR" dirty="0" smtClean="0"/>
              <a:t>YTONG ekolojik yapı malzemesine tartışmasız en iyi örnektir;  Çünkü akıllıca ve en başından itibaren ekolojik olarak tasarlanmıştır. </a:t>
            </a:r>
          </a:p>
          <a:p>
            <a:endParaRPr lang="tr-T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400" dirty="0" smtClean="0">
                <a:solidFill>
                  <a:srgbClr val="FF0000"/>
                </a:solidFill>
                <a:latin typeface="Comic Sans MS" pitchFamily="66" charset="0"/>
              </a:rPr>
              <a:t>Bina duvarları</a:t>
            </a:r>
            <a:endParaRPr lang="tr-TR" sz="2400" dirty="0">
              <a:solidFill>
                <a:srgbClr val="FF0000"/>
              </a:solidFill>
              <a:latin typeface="Comic Sans MS" pitchFamily="66" charset="0"/>
            </a:endParaRPr>
          </a:p>
        </p:txBody>
      </p:sp>
      <p:pic>
        <p:nvPicPr>
          <p:cNvPr id="3074" name="Picture 2" descr="C:\Users\Ayten\Desktop\duvar_bloklari_00.jpg"/>
          <p:cNvPicPr>
            <a:picLocks noGrp="1" noChangeAspect="1" noChangeArrowheads="1"/>
          </p:cNvPicPr>
          <p:nvPr>
            <p:ph idx="1"/>
          </p:nvPr>
        </p:nvPicPr>
        <p:blipFill>
          <a:blip r:embed="rId3" cstate="print"/>
          <a:srcRect/>
          <a:stretch>
            <a:fillRect/>
          </a:stretch>
        </p:blipFill>
        <p:spPr bwMode="auto">
          <a:xfrm>
            <a:off x="500034" y="2357430"/>
            <a:ext cx="4255560" cy="2643206"/>
          </a:xfrm>
          <a:prstGeom prst="rect">
            <a:avLst/>
          </a:prstGeom>
          <a:noFill/>
        </p:spPr>
      </p:pic>
      <p:pic>
        <p:nvPicPr>
          <p:cNvPr id="3075" name="Picture 3" descr="C:\Users\Ayten\Desktop\duvar_bloklari_01.jpg"/>
          <p:cNvPicPr>
            <a:picLocks noChangeAspect="1" noChangeArrowheads="1"/>
          </p:cNvPicPr>
          <p:nvPr/>
        </p:nvPicPr>
        <p:blipFill>
          <a:blip r:embed="rId4" cstate="print"/>
          <a:srcRect/>
          <a:stretch>
            <a:fillRect/>
          </a:stretch>
        </p:blipFill>
        <p:spPr bwMode="auto">
          <a:xfrm>
            <a:off x="4929190" y="2357430"/>
            <a:ext cx="3857652" cy="2666811"/>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72296"/>
          </a:xfrm>
        </p:spPr>
        <p:txBody>
          <a:bodyPr>
            <a:normAutofit fontScale="92500" lnSpcReduction="10000"/>
          </a:bodyPr>
          <a:lstStyle/>
          <a:p>
            <a:endParaRPr lang="tr-TR" dirty="0" smtClean="0"/>
          </a:p>
          <a:p>
            <a:r>
              <a:rPr lang="tr-TR" dirty="0" smtClean="0"/>
              <a:t>Ekoloji, hammadde hazırlığı ile başlar ve her aşamada devam eder. Bu, özellikle insanlar binada yaşamaya başladığında belirginleşir. Çünkü enerji tüketimi ne kadar düşük olursa, çevreye verilen zarar da o kadar az olur. </a:t>
            </a:r>
          </a:p>
          <a:p>
            <a:r>
              <a:rPr lang="tr-TR" dirty="0" smtClean="0"/>
              <a:t>Bu nedenle yalnızca yapı iç ortamında sağladığı konfor nedeni ile değil, aynı zamanda inşaat malzemesi olarak YTONG kullanma kararı, çevremize karşı büyük bir sorumluluk olduğundan da bahsetmek gerekir.</a:t>
            </a:r>
          </a:p>
          <a:p>
            <a:pPr>
              <a:buNone/>
            </a:pPr>
            <a:r>
              <a:rPr lang="tr-TR" b="1" dirty="0" err="1" smtClean="0">
                <a:solidFill>
                  <a:srgbClr val="FF0000"/>
                </a:solidFill>
              </a:rPr>
              <a:t>Ytong’un</a:t>
            </a:r>
            <a:r>
              <a:rPr lang="tr-TR" b="1" dirty="0" smtClean="0">
                <a:solidFill>
                  <a:srgbClr val="FF0000"/>
                </a:solidFill>
              </a:rPr>
              <a:t> Ekolojik Bilançosu</a:t>
            </a:r>
          </a:p>
          <a:p>
            <a:r>
              <a:rPr lang="tr-TR" b="1" dirty="0" smtClean="0"/>
              <a:t>N</a:t>
            </a:r>
            <a:r>
              <a:rPr lang="tr-TR" dirty="0" smtClean="0"/>
              <a:t>eredeyse tükenmez miktarda bulunan, çevreye zarar vermeden elde edilen doğal hammadde </a:t>
            </a:r>
            <a:r>
              <a:rPr lang="tr-TR" dirty="0" err="1" smtClean="0"/>
              <a:t>dir</a:t>
            </a:r>
            <a:r>
              <a:rPr lang="tr-TR" dirty="0" smtClean="0"/>
              <a:t>.</a:t>
            </a:r>
          </a:p>
          <a:p>
            <a:pPr lvl="0"/>
            <a:r>
              <a:rPr lang="tr-TR" dirty="0" smtClean="0"/>
              <a:t>Zararlı madde içermeyen ve enerji tasarruflu üretim mümkündür.</a:t>
            </a:r>
          </a:p>
          <a:p>
            <a:pPr lvl="0"/>
            <a:r>
              <a:rPr lang="tr-TR" dirty="0" smtClean="0"/>
              <a:t>Firesiz ve hızlı uygulama imkanı vardır.</a:t>
            </a:r>
          </a:p>
          <a:p>
            <a:r>
              <a:rPr lang="tr-TR" dirty="0" smtClean="0"/>
              <a:t>Kolay geri dönüşüm ve yeniden değerlendirme imkanı.</a:t>
            </a:r>
          </a:p>
          <a:p>
            <a:r>
              <a:rPr lang="tr-TR" dirty="0" smtClean="0"/>
              <a:t>Depreme de öldürmeyen bina malzemesi </a:t>
            </a:r>
            <a:endParaRPr lang="tr-T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428604"/>
            <a:ext cx="8786874" cy="6429396"/>
          </a:xfrm>
        </p:spPr>
        <p:txBody>
          <a:bodyPr>
            <a:normAutofit lnSpcReduction="10000"/>
          </a:bodyPr>
          <a:lstStyle/>
          <a:p>
            <a:r>
              <a:rPr lang="tr-TR" b="1" dirty="0" smtClean="0"/>
              <a:t>Düşük enerji ihtiyacı, CO</a:t>
            </a:r>
            <a:r>
              <a:rPr lang="tr-TR" b="1" baseline="-25000" dirty="0" smtClean="0"/>
              <a:t>2</a:t>
            </a:r>
            <a:r>
              <a:rPr lang="tr-TR" b="1" dirty="0" smtClean="0"/>
              <a:t> emisyonlarını azaltır</a:t>
            </a:r>
            <a:endParaRPr lang="tr-TR" dirty="0" smtClean="0"/>
          </a:p>
          <a:p>
            <a:r>
              <a:rPr lang="tr-TR" dirty="0" smtClean="0"/>
              <a:t>Yapay CO</a:t>
            </a:r>
            <a:r>
              <a:rPr lang="tr-TR" baseline="-25000" dirty="0" smtClean="0"/>
              <a:t>2</a:t>
            </a:r>
            <a:r>
              <a:rPr lang="tr-TR" dirty="0" smtClean="0"/>
              <a:t> emisyonlarının üçte biri, fosil yakıtların ısıtılmasından kaynaklanmaktadır. Bunun global iklim değişimleri üzerindeki olumsuz etkisini inkar etmek artık imkansızdır. </a:t>
            </a:r>
          </a:p>
          <a:p>
            <a:pPr lvl="0"/>
            <a:r>
              <a:rPr lang="tr-TR" dirty="0" smtClean="0"/>
              <a:t>Kalıcı, uzun ömürlü yapı ve yaşam kalitesi.</a:t>
            </a:r>
          </a:p>
          <a:p>
            <a:r>
              <a:rPr lang="tr-TR" dirty="0" smtClean="0"/>
              <a:t>Diğer inşaat malzemelerinin 1 m³ üretimi için gerekli hammadde ve enerji miktarları ile buna bağlı oluşan CO</a:t>
            </a:r>
            <a:r>
              <a:rPr lang="tr-TR" baseline="-25000" dirty="0" smtClean="0"/>
              <a:t>2 </a:t>
            </a:r>
            <a:r>
              <a:rPr lang="tr-TR" dirty="0" smtClean="0"/>
              <a:t>salınım miktarı birim YTONG malzemesi üretiminin çok üzerindedir.</a:t>
            </a:r>
          </a:p>
          <a:p>
            <a:r>
              <a:rPr lang="tr-TR" dirty="0" smtClean="0"/>
              <a:t>Isı yalıtımı değerleri yüksektir. Bunu sağlayan, bünyesindeki milyonlarca gözeneğin içine hapsedilmiş durgun havadır. Durgun hava, düşük ısı iletkenliği nedeniyle en iyi ısı yalıtıcılarından biridir.</a:t>
            </a:r>
          </a:p>
          <a:p>
            <a:r>
              <a:rPr lang="tr-TR" dirty="0" smtClean="0"/>
              <a:t>Kullanıldığı binalarda enerji tüketimini ve ısınma maliyetlerini düşürür, aynı zamanda çevreyi korur. </a:t>
            </a:r>
          </a:p>
          <a:p>
            <a:endParaRPr lang="tr-TR" dirty="0" smtClean="0"/>
          </a:p>
          <a:p>
            <a:pPr lvl="0"/>
            <a:endParaRPr lang="tr-TR" dirty="0" smtClean="0"/>
          </a:p>
          <a:p>
            <a:endParaRPr lang="tr-T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357166"/>
            <a:ext cx="8715436" cy="6357982"/>
          </a:xfrm>
        </p:spPr>
        <p:txBody>
          <a:bodyPr>
            <a:normAutofit/>
          </a:bodyPr>
          <a:lstStyle/>
          <a:p>
            <a:r>
              <a:rPr lang="tr-TR" b="1" dirty="0" smtClean="0"/>
              <a:t>Nefes alan duvarlar, sağlıklı iç ortamlar</a:t>
            </a:r>
            <a:endParaRPr lang="tr-TR" dirty="0" smtClean="0"/>
          </a:p>
          <a:p>
            <a:r>
              <a:rPr lang="tr-TR" dirty="0" smtClean="0"/>
              <a:t>Bir evin iç ortamının sağlıklı olması birçok faktöre bağlıdır. Binalardaki şikayetler, bu faktörlerin insan sağlığına uygun biçimde oluşturulmamasından kaynaklanmaktadır.</a:t>
            </a:r>
          </a:p>
          <a:p>
            <a:r>
              <a:rPr lang="tr-TR" dirty="0" smtClean="0"/>
              <a:t>Günümüzde pek çok kişi duvar ve camlarındaki nem ve rutubetten şikayetçidir. Bunun sebebi, sentetik yani mineral olmayan malzemelerle çepeçevre sarılan dış cephelerdir. </a:t>
            </a:r>
          </a:p>
          <a:p>
            <a:r>
              <a:rPr lang="tr-TR" dirty="0" smtClean="0"/>
              <a:t>Bu tip binaların duvarları doğal difüzyona, yani binanın nefes almasına olanak tanımaz.</a:t>
            </a:r>
          </a:p>
          <a:p>
            <a:r>
              <a:rPr lang="tr-TR" dirty="0" smtClean="0"/>
              <a:t>YTONG, mineral esaslı ve doğal olarak difüzyona açık bir inşaat malzemesidir. Su buharını ve nemi doğal yoldan dış ortama iletir ve bu sorunlar asla yaşanmaz.</a:t>
            </a:r>
          </a:p>
          <a:p>
            <a:endParaRPr lang="tr-T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714356"/>
            <a:ext cx="8858312" cy="5929354"/>
          </a:xfrm>
        </p:spPr>
        <p:txBody>
          <a:bodyPr>
            <a:normAutofit/>
          </a:bodyPr>
          <a:lstStyle/>
          <a:p>
            <a:r>
              <a:rPr lang="tr-TR" dirty="0" err="1" smtClean="0"/>
              <a:t>YTONG’la</a:t>
            </a:r>
            <a:r>
              <a:rPr lang="tr-TR" dirty="0" smtClean="0"/>
              <a:t> inşa edilen bir bina, duvar </a:t>
            </a:r>
            <a:r>
              <a:rPr lang="tr-TR" dirty="0" err="1" smtClean="0"/>
              <a:t>örümünde</a:t>
            </a:r>
            <a:r>
              <a:rPr lang="tr-TR" dirty="0" smtClean="0"/>
              <a:t> kullanılan ince örgü tutkalı sayesinde en başından itibaren daha az </a:t>
            </a:r>
            <a:r>
              <a:rPr lang="tr-TR" b="1" dirty="0" smtClean="0"/>
              <a:t>yapısal nem</a:t>
            </a:r>
            <a:r>
              <a:rPr lang="tr-TR" dirty="0" smtClean="0"/>
              <a:t>e sahiptir ve dolayısıyla çok daha çabuk kurur.</a:t>
            </a:r>
          </a:p>
          <a:p>
            <a:r>
              <a:rPr lang="tr-TR" dirty="0" smtClean="0"/>
              <a:t>Ayrıca kapalı gözenekli yapısı nedeniyle su ya da nem tutma özelliği yoktur. Bu nedenle iç ortamda oluşan nem dışarı verilir. Bu sayede oda iç ortamı doğal yoldan konfor düzeyine ulaşır.</a:t>
            </a:r>
          </a:p>
          <a:p>
            <a:r>
              <a:rPr lang="tr-TR" dirty="0" smtClean="0"/>
              <a:t>Gözenekli, masif, homojen bir inşaat malzemesi olarak “dahili bir yalıtıma“ sahiptir, yani iyi bir ses yalıtımı sunar.</a:t>
            </a:r>
          </a:p>
          <a:p>
            <a:r>
              <a:rPr lang="tr-TR" dirty="0" smtClean="0"/>
              <a:t>Ses yalıtımıyla ilgili beklentiler, sesli ve sessiz odalar arasında, 15 cm kalınlıkta </a:t>
            </a:r>
            <a:r>
              <a:rPr lang="tr-TR" dirty="0" err="1" smtClean="0"/>
              <a:t>Ytong</a:t>
            </a:r>
            <a:r>
              <a:rPr lang="tr-TR" dirty="0" smtClean="0"/>
              <a:t> bölme duvarı bu yalıtımı sağlar. </a:t>
            </a:r>
          </a:p>
          <a:p>
            <a:endParaRPr lang="tr-TR"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858312" cy="6643710"/>
          </a:xfrm>
        </p:spPr>
        <p:txBody>
          <a:bodyPr>
            <a:normAutofit fontScale="92500"/>
          </a:bodyPr>
          <a:lstStyle/>
          <a:p>
            <a:pPr algn="ctr">
              <a:buNone/>
            </a:pPr>
            <a:r>
              <a:rPr lang="tr-TR" b="1" dirty="0" smtClean="0">
                <a:solidFill>
                  <a:srgbClr val="FFFF00"/>
                </a:solidFill>
              </a:rPr>
              <a:t>İnşaattan Önce, İnşaat Sırasında ve Sonrasında</a:t>
            </a:r>
          </a:p>
          <a:p>
            <a:pPr algn="ctr">
              <a:buNone/>
            </a:pPr>
            <a:r>
              <a:rPr lang="tr-TR" b="1" dirty="0" smtClean="0">
                <a:solidFill>
                  <a:srgbClr val="FFFF00"/>
                </a:solidFill>
              </a:rPr>
              <a:t>Çevreyi Koruyucu Özellik</a:t>
            </a:r>
            <a:endParaRPr lang="tr-TR" dirty="0" smtClean="0">
              <a:solidFill>
                <a:srgbClr val="FFFF00"/>
              </a:solidFill>
            </a:endParaRPr>
          </a:p>
          <a:p>
            <a:r>
              <a:rPr lang="tr-TR" dirty="0" err="1" smtClean="0"/>
              <a:t>Ytong’da</a:t>
            </a:r>
            <a:r>
              <a:rPr lang="tr-TR" dirty="0" smtClean="0"/>
              <a:t>, atık ve tasfiye sorunları en başından itibaren ortaya çıkmaz.</a:t>
            </a:r>
          </a:p>
          <a:p>
            <a:r>
              <a:rPr lang="tr-TR" dirty="0" smtClean="0"/>
              <a:t>Üretimde kapalı su, buhar ve katı hammadde döngüleri kullanılabilir. Örneğin katılaşmamış üretim artıkları tekrar üretim döngüsüne sokulabilir.</a:t>
            </a:r>
          </a:p>
          <a:p>
            <a:r>
              <a:rPr lang="tr-TR" dirty="0" smtClean="0"/>
              <a:t>Bu yolla atık çıkması önlenir ve hammaddeden tasarruf edilmiş sağlanır. Katılaşan malzeme ise yeniden değerlendirme tesislerinde granül hale getirilerek üretime döner.  </a:t>
            </a:r>
          </a:p>
          <a:p>
            <a:r>
              <a:rPr lang="tr-TR" dirty="0" smtClean="0"/>
              <a:t>Şantiye atıkları da yeniden değerlendirilebilir.</a:t>
            </a:r>
          </a:p>
          <a:p>
            <a:r>
              <a:rPr lang="tr-TR" dirty="0" err="1" smtClean="0"/>
              <a:t>Ytong</a:t>
            </a:r>
            <a:r>
              <a:rPr lang="tr-TR" dirty="0" smtClean="0"/>
              <a:t> bloklarının şantiyelerde uygulanmasında yalnızca %1-2 oranında atık kalır. Bunlar da şantiyede dolgu malzemesi olarak değerlendirilebilir.</a:t>
            </a:r>
          </a:p>
          <a:p>
            <a:r>
              <a:rPr lang="tr-TR" dirty="0" err="1" smtClean="0"/>
              <a:t>Ytong</a:t>
            </a:r>
            <a:r>
              <a:rPr lang="tr-TR" dirty="0" smtClean="0"/>
              <a:t> kesilerek işlenebilen bir malzeme olduğundan her bir parçası çok küçük boyutlarda dahi değerlendirilebilmektedir. </a:t>
            </a:r>
          </a:p>
          <a:p>
            <a:endParaRPr lang="tr-TR" dirty="0" smtClean="0"/>
          </a:p>
          <a:p>
            <a:endParaRPr lang="tr-T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543956" cy="6643710"/>
          </a:xfrm>
        </p:spPr>
        <p:txBody>
          <a:bodyPr>
            <a:normAutofit fontScale="92500" lnSpcReduction="10000"/>
          </a:bodyPr>
          <a:lstStyle/>
          <a:p>
            <a:pPr>
              <a:buNone/>
            </a:pPr>
            <a:r>
              <a:rPr lang="tr-TR" sz="3500" dirty="0" smtClean="0">
                <a:solidFill>
                  <a:srgbClr val="FF0000"/>
                </a:solidFill>
              </a:rPr>
              <a:t>Perlit</a:t>
            </a:r>
          </a:p>
          <a:p>
            <a:r>
              <a:rPr lang="tr-TR" dirty="0" smtClean="0"/>
              <a:t>İnci taşı anlamına gelen, grinin toplarından siyaha kadar değişik renklerde camsı volkanik bir </a:t>
            </a:r>
            <a:r>
              <a:rPr lang="tr-TR" dirty="0" err="1" smtClean="0"/>
              <a:t>kayaçdır</a:t>
            </a:r>
            <a:r>
              <a:rPr lang="tr-TR" dirty="0" smtClean="0"/>
              <a:t>. Bu haliyle perlit‘e “</a:t>
            </a:r>
            <a:r>
              <a:rPr lang="tr-TR" b="1" dirty="0" smtClean="0">
                <a:solidFill>
                  <a:srgbClr val="FF0000"/>
                </a:solidFill>
              </a:rPr>
              <a:t>ham perlit</a:t>
            </a:r>
            <a:r>
              <a:rPr lang="tr-TR" dirty="0" smtClean="0"/>
              <a:t>” denir.</a:t>
            </a:r>
          </a:p>
          <a:p>
            <a:r>
              <a:rPr lang="tr-TR" dirty="0" smtClean="0"/>
              <a:t>Ham perlitin 0.0-2.5 mm. aralıklarda kırılıp, değişik aralıklı eleklerden geçirilerek boyutlandırılmasına ise “</a:t>
            </a:r>
            <a:r>
              <a:rPr lang="tr-TR" b="1" dirty="0" smtClean="0">
                <a:solidFill>
                  <a:srgbClr val="FF0000"/>
                </a:solidFill>
              </a:rPr>
              <a:t>tasnif edilmiş perlit” </a:t>
            </a:r>
            <a:r>
              <a:rPr lang="tr-TR" dirty="0" smtClean="0"/>
              <a:t>denir. </a:t>
            </a:r>
          </a:p>
          <a:p>
            <a:r>
              <a:rPr lang="tr-TR" dirty="0" smtClean="0"/>
              <a:t>Aşağıdaki boyutlarda ve ayrıca istenilen tane ebatlarında üretim yapılabilir.</a:t>
            </a:r>
          </a:p>
          <a:p>
            <a:r>
              <a:rPr lang="fi-FI" dirty="0" smtClean="0"/>
              <a:t>0.0-0.6 mm.</a:t>
            </a:r>
            <a:br>
              <a:rPr lang="fi-FI" dirty="0" smtClean="0"/>
            </a:br>
            <a:r>
              <a:rPr lang="fi-FI" dirty="0" smtClean="0"/>
              <a:t>0.6-1.2 mm. </a:t>
            </a:r>
            <a:br>
              <a:rPr lang="fi-FI" dirty="0" smtClean="0"/>
            </a:br>
            <a:r>
              <a:rPr lang="fi-FI" dirty="0" smtClean="0"/>
              <a:t>0.8-2.4 mm. </a:t>
            </a:r>
            <a:br>
              <a:rPr lang="fi-FI" dirty="0" smtClean="0"/>
            </a:br>
            <a:r>
              <a:rPr lang="fi-FI" dirty="0" smtClean="0"/>
              <a:t>1.2-2.4 mm. </a:t>
            </a:r>
            <a:endParaRPr lang="tr-TR" dirty="0" smtClean="0"/>
          </a:p>
          <a:p>
            <a:r>
              <a:rPr lang="tr-TR" dirty="0" smtClean="0"/>
              <a:t>Tasnif edilmiş perlitin 850-1150°</a:t>
            </a:r>
            <a:r>
              <a:rPr lang="tr-TR" dirty="0" err="1" smtClean="0"/>
              <a:t>C'deki</a:t>
            </a:r>
            <a:r>
              <a:rPr lang="tr-TR" dirty="0" smtClean="0"/>
              <a:t> alev şokunda bünye suyunu kaybederek, patlaması sonucunda tane hacminin 35 misline kadar büyümesi haline </a:t>
            </a:r>
            <a:r>
              <a:rPr lang="tr-TR" b="1" dirty="0" smtClean="0">
                <a:solidFill>
                  <a:srgbClr val="FF0000"/>
                </a:solidFill>
              </a:rPr>
              <a:t>Genleştirilmiş Perlit </a:t>
            </a:r>
            <a:r>
              <a:rPr lang="tr-TR" dirty="0" smtClean="0"/>
              <a:t>denir. Genleştirilmiş perlit ve bundan elde edilen ürünlerin ticari ismi ETİ MADEN adına </a:t>
            </a:r>
            <a:r>
              <a:rPr lang="tr-TR" b="1" dirty="0" err="1" smtClean="0">
                <a:solidFill>
                  <a:srgbClr val="FF0000"/>
                </a:solidFill>
              </a:rPr>
              <a:t>Etiper</a:t>
            </a:r>
            <a:r>
              <a:rPr lang="tr-TR" b="1" dirty="0" smtClean="0"/>
              <a:t> </a:t>
            </a:r>
            <a:r>
              <a:rPr lang="tr-TR" dirty="0" smtClean="0"/>
              <a:t> olarak tescil edilmiştir.</a:t>
            </a:r>
            <a:endParaRPr lang="tr-TR" dirty="0"/>
          </a:p>
        </p:txBody>
      </p:sp>
      <p:pic>
        <p:nvPicPr>
          <p:cNvPr id="120834" name="Picture 2" descr="C:\Users\Ayten\Desktop\Tas_Perlit.jpg"/>
          <p:cNvPicPr>
            <a:picLocks noChangeAspect="1" noChangeArrowheads="1"/>
          </p:cNvPicPr>
          <p:nvPr/>
        </p:nvPicPr>
        <p:blipFill>
          <a:blip r:embed="rId3" cstate="print"/>
          <a:srcRect/>
          <a:stretch>
            <a:fillRect/>
          </a:stretch>
        </p:blipFill>
        <p:spPr bwMode="auto">
          <a:xfrm>
            <a:off x="3571868" y="3500438"/>
            <a:ext cx="1929798" cy="1357322"/>
          </a:xfrm>
          <a:prstGeom prst="rect">
            <a:avLst/>
          </a:prstGeom>
          <a:noFill/>
        </p:spPr>
      </p:pic>
      <p:pic>
        <p:nvPicPr>
          <p:cNvPr id="120836" name="Picture 4" descr="C:\Users\Ayten\Desktop\Genlesmis_perlit.gif"/>
          <p:cNvPicPr>
            <a:picLocks noChangeAspect="1" noChangeArrowheads="1"/>
          </p:cNvPicPr>
          <p:nvPr/>
        </p:nvPicPr>
        <p:blipFill>
          <a:blip r:embed="rId4" cstate="print"/>
          <a:srcRect/>
          <a:stretch>
            <a:fillRect/>
          </a:stretch>
        </p:blipFill>
        <p:spPr bwMode="auto">
          <a:xfrm>
            <a:off x="5857884" y="3357562"/>
            <a:ext cx="1957205" cy="1428760"/>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0"/>
            <a:ext cx="8858312" cy="6715148"/>
          </a:xfrm>
        </p:spPr>
        <p:txBody>
          <a:bodyPr>
            <a:noAutofit/>
          </a:bodyPr>
          <a:lstStyle/>
          <a:p>
            <a:r>
              <a:rPr lang="tr-TR" sz="2800" i="1" dirty="0" smtClean="0"/>
              <a:t>Sürdürülebilir yapı üretimi bilincinin, yapı malzemesi üretiminden başlayarak dikkate alınması gerekir.</a:t>
            </a:r>
          </a:p>
          <a:p>
            <a:r>
              <a:rPr lang="tr-TR" sz="2800" i="1" dirty="0" smtClean="0"/>
              <a:t>Günümüz yapı üretiminde yaygın olarak tüketilen çimentonun yüksek maliyeti ve çevreye olumsuz etkileri değerlendirildiğinde, alternatif malzeme arayışları ortaya çıkmaktadır.</a:t>
            </a:r>
          </a:p>
          <a:p>
            <a:r>
              <a:rPr lang="tr-TR" sz="2800" i="1" dirty="0" smtClean="0"/>
              <a:t>Ülkemizdeki rezervleri göz önüne alındığında, perlitin yapı malzemesi alanında kullanım olanaklarının araştırılmasının gereği ortaya çıkmaktadır.</a:t>
            </a:r>
          </a:p>
          <a:p>
            <a:r>
              <a:rPr lang="tr-TR" sz="2800" i="1" dirty="0" smtClean="0"/>
              <a:t>Perlitin </a:t>
            </a:r>
            <a:r>
              <a:rPr lang="tr-TR" sz="2800" i="1" dirty="0" err="1" smtClean="0"/>
              <a:t>puzolanik</a:t>
            </a:r>
            <a:r>
              <a:rPr lang="tr-TR" sz="2800" i="1" dirty="0" smtClean="0"/>
              <a:t> özeliğinden yararlanılarak kullanılması olanaklarının araştırılması ve kullanımının yaygınlaştırılması gereklidir.</a:t>
            </a:r>
          </a:p>
          <a:p>
            <a:r>
              <a:rPr lang="tr-TR" sz="2800" i="1" dirty="0" smtClean="0"/>
              <a:t>Yapılan araştırmalar perlitin </a:t>
            </a:r>
            <a:r>
              <a:rPr lang="tr-TR" sz="2800" i="1" dirty="0" err="1" smtClean="0"/>
              <a:t>puzolanik</a:t>
            </a:r>
            <a:r>
              <a:rPr lang="tr-TR" sz="2800" i="1" dirty="0" smtClean="0"/>
              <a:t> aktivite gösterdiğini kanıtlanmış ve perlitin </a:t>
            </a:r>
            <a:r>
              <a:rPr lang="tr-TR" sz="2800" i="1" dirty="0" err="1" smtClean="0"/>
              <a:t>puzolan</a:t>
            </a:r>
            <a:r>
              <a:rPr lang="tr-TR" sz="2800" i="1" dirty="0" smtClean="0"/>
              <a:t> malzeme olarak geliştirilebilme potansiyeli olduğu saptanmıştır.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715148"/>
          </a:xfrm>
        </p:spPr>
        <p:txBody>
          <a:bodyPr>
            <a:normAutofit fontScale="92500" lnSpcReduction="20000"/>
          </a:bodyPr>
          <a:lstStyle/>
          <a:p>
            <a:pPr>
              <a:buNone/>
            </a:pPr>
            <a:r>
              <a:rPr lang="tr-TR" sz="5100" dirty="0" err="1" smtClean="0">
                <a:solidFill>
                  <a:srgbClr val="FF0000"/>
                </a:solidFill>
                <a:latin typeface="Comic Sans MS" pitchFamily="66" charset="0"/>
              </a:rPr>
              <a:t>Pomza</a:t>
            </a:r>
            <a:r>
              <a:rPr lang="tr-TR" sz="5100" dirty="0" smtClean="0">
                <a:solidFill>
                  <a:srgbClr val="FF0000"/>
                </a:solidFill>
                <a:latin typeface="Comic Sans MS" pitchFamily="66" charset="0"/>
              </a:rPr>
              <a:t> (</a:t>
            </a:r>
            <a:r>
              <a:rPr lang="tr-TR" sz="5100" dirty="0" err="1" smtClean="0">
                <a:solidFill>
                  <a:srgbClr val="FF0000"/>
                </a:solidFill>
                <a:latin typeface="Comic Sans MS" pitchFamily="66" charset="0"/>
              </a:rPr>
              <a:t>Bims</a:t>
            </a:r>
            <a:r>
              <a:rPr lang="tr-TR" sz="5100" dirty="0" smtClean="0">
                <a:solidFill>
                  <a:srgbClr val="FF0000"/>
                </a:solidFill>
                <a:latin typeface="Comic Sans MS" pitchFamily="66" charset="0"/>
              </a:rPr>
              <a:t>)</a:t>
            </a:r>
          </a:p>
          <a:p>
            <a:endParaRPr lang="tr-TR" sz="3100" dirty="0" smtClean="0"/>
          </a:p>
          <a:p>
            <a:r>
              <a:rPr lang="tr-TR" sz="3000" dirty="0" err="1" smtClean="0"/>
              <a:t>Pomza</a:t>
            </a:r>
            <a:r>
              <a:rPr lang="tr-TR" sz="3000" dirty="0" smtClean="0"/>
              <a:t>, asidik (</a:t>
            </a:r>
            <a:r>
              <a:rPr lang="tr-TR" sz="3000" dirty="0" err="1" smtClean="0"/>
              <a:t>Si’ce</a:t>
            </a:r>
            <a:r>
              <a:rPr lang="tr-TR" sz="3000" dirty="0" smtClean="0"/>
              <a:t> zengin) volkanların köpürmesi sonucu yeryüzünde oluşmuş, çok gözenekli  bir volkanik üründür.</a:t>
            </a:r>
          </a:p>
          <a:p>
            <a:r>
              <a:rPr lang="tr-TR" sz="3000" dirty="0" smtClean="0"/>
              <a:t>Oluşum mekanizmasına bağlı olarak köşeli veya yuvarlak taneli bir yapıda olabilir, tane büyüklükleri çok geniş sınırlar arasında yer alabilir.</a:t>
            </a:r>
          </a:p>
          <a:p>
            <a:r>
              <a:rPr lang="tr-TR" sz="3000" dirty="0" err="1" smtClean="0"/>
              <a:t>Pomza</a:t>
            </a:r>
            <a:r>
              <a:rPr lang="tr-TR" sz="3000" dirty="0" smtClean="0"/>
              <a:t> (ponza) terimi İtalyanca bir sözcüktür. Farklı dillerde değişik adlandırmaları vardır.</a:t>
            </a:r>
          </a:p>
          <a:p>
            <a:r>
              <a:rPr lang="tr-TR" sz="3000" dirty="0" smtClean="0"/>
              <a:t>Örneğin </a:t>
            </a:r>
            <a:r>
              <a:rPr lang="tr-TR" sz="3000" dirty="0" err="1" smtClean="0"/>
              <a:t>Fransızca’da</a:t>
            </a:r>
            <a:r>
              <a:rPr lang="tr-TR" sz="3000" dirty="0" smtClean="0"/>
              <a:t> </a:t>
            </a:r>
            <a:r>
              <a:rPr lang="tr-TR" sz="3000" dirty="0" err="1" smtClean="0"/>
              <a:t>Ponce</a:t>
            </a:r>
            <a:r>
              <a:rPr lang="tr-TR" sz="3000" dirty="0" smtClean="0"/>
              <a:t>, </a:t>
            </a:r>
            <a:r>
              <a:rPr lang="tr-TR" sz="3000" dirty="0" err="1" smtClean="0"/>
              <a:t>İngilizce’de</a:t>
            </a:r>
            <a:r>
              <a:rPr lang="tr-TR" sz="3000" dirty="0" smtClean="0"/>
              <a:t> (iri tanelisine) </a:t>
            </a:r>
            <a:r>
              <a:rPr lang="tr-TR" sz="3000" dirty="0" err="1" smtClean="0"/>
              <a:t>Pumice</a:t>
            </a:r>
            <a:r>
              <a:rPr lang="tr-TR" sz="3000" dirty="0" smtClean="0"/>
              <a:t>, (ince tanelisine) </a:t>
            </a:r>
            <a:r>
              <a:rPr lang="tr-TR" sz="3000" dirty="0" err="1" smtClean="0"/>
              <a:t>Pumicite</a:t>
            </a:r>
            <a:r>
              <a:rPr lang="tr-TR" sz="3000" dirty="0" smtClean="0"/>
              <a:t> ,</a:t>
            </a:r>
          </a:p>
          <a:p>
            <a:r>
              <a:rPr lang="tr-TR" sz="3000" dirty="0" err="1" smtClean="0"/>
              <a:t>Almanca’da</a:t>
            </a:r>
            <a:r>
              <a:rPr lang="tr-TR" sz="3000" dirty="0" smtClean="0"/>
              <a:t> (iri tanelisine) </a:t>
            </a:r>
            <a:r>
              <a:rPr lang="tr-TR" sz="3000" dirty="0" err="1" smtClean="0"/>
              <a:t>Bims</a:t>
            </a:r>
            <a:r>
              <a:rPr lang="tr-TR" sz="3000" dirty="0" smtClean="0"/>
              <a:t>, (ince tanelisine) </a:t>
            </a:r>
            <a:r>
              <a:rPr lang="tr-TR" sz="3000" dirty="0" err="1" smtClean="0"/>
              <a:t>Bimstein</a:t>
            </a:r>
            <a:r>
              <a:rPr lang="tr-TR" sz="3000" dirty="0" smtClean="0"/>
              <a:t> denilmektedir.</a:t>
            </a:r>
          </a:p>
          <a:p>
            <a:r>
              <a:rPr lang="tr-TR" sz="3000" dirty="0" smtClean="0"/>
              <a:t>Dilimizde ise süngertaşı, </a:t>
            </a:r>
            <a:r>
              <a:rPr lang="tr-TR" sz="3000" dirty="0" err="1" smtClean="0"/>
              <a:t>köpüktaşı</a:t>
            </a:r>
            <a:r>
              <a:rPr lang="tr-TR" sz="3000" dirty="0" smtClean="0"/>
              <a:t>, </a:t>
            </a:r>
            <a:r>
              <a:rPr lang="tr-TR" sz="3000" dirty="0" err="1" smtClean="0"/>
              <a:t>nasırtaşı</a:t>
            </a:r>
            <a:r>
              <a:rPr lang="tr-TR" sz="3000" dirty="0" smtClean="0"/>
              <a:t>, </a:t>
            </a:r>
            <a:r>
              <a:rPr lang="tr-TR" sz="3000" dirty="0" err="1" smtClean="0"/>
              <a:t>hışırtaşı</a:t>
            </a:r>
            <a:r>
              <a:rPr lang="tr-TR" sz="3000" dirty="0" smtClean="0"/>
              <a:t>, </a:t>
            </a:r>
            <a:r>
              <a:rPr lang="tr-TR" sz="3000" dirty="0" err="1" smtClean="0"/>
              <a:t>küvek</a:t>
            </a:r>
            <a:r>
              <a:rPr lang="tr-TR" sz="3000" dirty="0" smtClean="0"/>
              <a:t>, </a:t>
            </a:r>
            <a:r>
              <a:rPr lang="tr-TR" sz="3000" dirty="0" err="1" smtClean="0"/>
              <a:t>kisir</a:t>
            </a:r>
            <a:r>
              <a:rPr lang="tr-TR" sz="3000" dirty="0" smtClean="0"/>
              <a:t> gibi pek çok adla anılmaktadır.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428604"/>
            <a:ext cx="8786874" cy="6215106"/>
          </a:xfrm>
        </p:spPr>
        <p:txBody>
          <a:bodyPr>
            <a:normAutofit/>
          </a:bodyPr>
          <a:lstStyle/>
          <a:p>
            <a:r>
              <a:rPr lang="tr-TR" sz="2800" dirty="0" smtClean="0"/>
              <a:t>Sertliği </a:t>
            </a:r>
            <a:r>
              <a:rPr lang="tr-TR" sz="2800" dirty="0" err="1" smtClean="0"/>
              <a:t>mohs</a:t>
            </a:r>
            <a:r>
              <a:rPr lang="tr-TR" sz="2800" dirty="0" smtClean="0"/>
              <a:t> skalasına göre 5-6’dır.</a:t>
            </a:r>
          </a:p>
          <a:p>
            <a:r>
              <a:rPr lang="tr-TR" sz="2800" dirty="0" smtClean="0"/>
              <a:t>Kimyasal olarak % 75’e varan silis içeriği</a:t>
            </a:r>
          </a:p>
          <a:p>
            <a:r>
              <a:rPr lang="tr-TR" sz="2800" dirty="0" smtClean="0"/>
              <a:t>bulunabilmektedir.</a:t>
            </a:r>
          </a:p>
          <a:p>
            <a:r>
              <a:rPr lang="tr-TR" sz="2800" dirty="0" err="1" smtClean="0"/>
              <a:t>Pomzanın</a:t>
            </a:r>
            <a:r>
              <a:rPr lang="tr-TR" sz="2800" dirty="0" smtClean="0"/>
              <a:t> genel kimyasal bileşimi ; % 60-75 SiO2 , % 13-17 Al2O3 , % 1-3 </a:t>
            </a:r>
            <a:r>
              <a:rPr lang="pt-BR" sz="2800" dirty="0" smtClean="0"/>
              <a:t>Fe2O3 , % 1-2 CaO, % 7-8 Na2O - K2O ve eser miktarda TiO2 ve SO3’den oluşmaktadır.</a:t>
            </a:r>
            <a:endParaRPr lang="tr-TR" sz="2800" dirty="0" smtClean="0"/>
          </a:p>
          <a:p>
            <a:r>
              <a:rPr lang="tr-TR" sz="2800" dirty="0" smtClean="0"/>
              <a:t>Oluşumu sırasında bünyedeki gazların ani olarak bünyeyi terk etmesi ve ani soğuması nedeniyle, makro ölçekten mikro ölçeğe kadar sayısız gözenek içerir. Gözenekler arası genelde bağlantısız boşlukludur.</a:t>
            </a:r>
            <a:endParaRPr lang="tr-TR" sz="28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357166"/>
            <a:ext cx="8715436" cy="6357982"/>
          </a:xfrm>
        </p:spPr>
        <p:txBody>
          <a:bodyPr>
            <a:normAutofit/>
          </a:bodyPr>
          <a:lstStyle/>
          <a:p>
            <a:r>
              <a:rPr lang="tr-TR" sz="2800" dirty="0" smtClean="0"/>
              <a:t>Asidik ve bazik volkanik faaliyetler neticesinde iki tür </a:t>
            </a:r>
            <a:r>
              <a:rPr lang="tr-TR" sz="2800" dirty="0" err="1" smtClean="0"/>
              <a:t>pomza</a:t>
            </a:r>
            <a:r>
              <a:rPr lang="tr-TR" sz="2800" dirty="0" smtClean="0"/>
              <a:t> oluşumu mevcuttur:</a:t>
            </a:r>
          </a:p>
          <a:p>
            <a:r>
              <a:rPr lang="tr-TR" sz="2800" dirty="0" smtClean="0"/>
              <a:t>Bunlar asidik </a:t>
            </a:r>
            <a:r>
              <a:rPr lang="tr-TR" sz="2800" dirty="0" err="1" smtClean="0"/>
              <a:t>pomza</a:t>
            </a:r>
            <a:r>
              <a:rPr lang="tr-TR" sz="2800" dirty="0" smtClean="0"/>
              <a:t> ve bazik </a:t>
            </a:r>
            <a:r>
              <a:rPr lang="tr-TR" sz="2800" dirty="0" err="1" smtClean="0"/>
              <a:t>pomzadır</a:t>
            </a:r>
            <a:r>
              <a:rPr lang="tr-TR" sz="2800" dirty="0" smtClean="0"/>
              <a:t>. Diğer bir değişle bazik </a:t>
            </a:r>
            <a:r>
              <a:rPr lang="tr-TR" sz="2800" dirty="0" err="1" smtClean="0"/>
              <a:t>pomzaya</a:t>
            </a:r>
            <a:r>
              <a:rPr lang="tr-TR" sz="2800" dirty="0" smtClean="0"/>
              <a:t> </a:t>
            </a:r>
            <a:r>
              <a:rPr lang="tr-TR" sz="2800" dirty="0" err="1" smtClean="0"/>
              <a:t>bazaltik</a:t>
            </a:r>
            <a:r>
              <a:rPr lang="tr-TR" sz="2800" dirty="0" smtClean="0"/>
              <a:t> </a:t>
            </a:r>
            <a:r>
              <a:rPr lang="tr-TR" sz="2800" dirty="0" err="1" smtClean="0"/>
              <a:t>pomza</a:t>
            </a:r>
            <a:r>
              <a:rPr lang="tr-TR" sz="2800" dirty="0" smtClean="0"/>
              <a:t> veya </a:t>
            </a:r>
            <a:r>
              <a:rPr lang="tr-TR" sz="2800" dirty="0" err="1" smtClean="0"/>
              <a:t>scoria</a:t>
            </a:r>
            <a:r>
              <a:rPr lang="tr-TR" sz="2800" dirty="0" smtClean="0"/>
              <a:t> da denilmektedir.</a:t>
            </a:r>
          </a:p>
          <a:p>
            <a:r>
              <a:rPr lang="tr-TR" sz="2800" dirty="0" err="1" smtClean="0"/>
              <a:t>Bazaltik</a:t>
            </a:r>
            <a:r>
              <a:rPr lang="tr-TR" sz="2800" dirty="0" smtClean="0"/>
              <a:t> </a:t>
            </a:r>
            <a:r>
              <a:rPr lang="tr-TR" sz="2800" dirty="0" err="1" smtClean="0"/>
              <a:t>pomza</a:t>
            </a:r>
            <a:r>
              <a:rPr lang="tr-TR" sz="2800" dirty="0" smtClean="0"/>
              <a:t> koyu renkli, kahverengimsi siyahımsı olabilmektedir.</a:t>
            </a:r>
          </a:p>
          <a:p>
            <a:r>
              <a:rPr lang="tr-TR" sz="2800" dirty="0" smtClean="0"/>
              <a:t>Özgül ağırlığı 1-2 gr/cm3 civarındadır.</a:t>
            </a:r>
          </a:p>
          <a:p>
            <a:r>
              <a:rPr lang="tr-TR" sz="2800" dirty="0" smtClean="0"/>
              <a:t>Yeryüzünde en yaygın olarak bulunan ve kullanılan türü olan asidik </a:t>
            </a:r>
            <a:r>
              <a:rPr lang="tr-TR" sz="2800" dirty="0" err="1" smtClean="0"/>
              <a:t>pomza</a:t>
            </a:r>
            <a:r>
              <a:rPr lang="tr-TR" sz="2800" dirty="0" smtClean="0"/>
              <a:t> beyaz kirli görünümde ve grimsi beyaz renktedir.</a:t>
            </a:r>
          </a:p>
          <a:p>
            <a:r>
              <a:rPr lang="tr-TR" sz="2800" dirty="0" smtClean="0"/>
              <a:t>Asidik karakterli </a:t>
            </a:r>
            <a:r>
              <a:rPr lang="tr-TR" sz="2800" dirty="0" err="1" smtClean="0"/>
              <a:t>pomzalarda</a:t>
            </a:r>
            <a:r>
              <a:rPr lang="tr-TR" sz="2800" dirty="0" smtClean="0"/>
              <a:t> silis oranı daha yüksektir.</a:t>
            </a:r>
            <a:endParaRPr lang="tr-TR" sz="28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500042"/>
            <a:ext cx="8715436" cy="6357958"/>
          </a:xfrm>
        </p:spPr>
        <p:txBody>
          <a:bodyPr>
            <a:normAutofit lnSpcReduction="10000"/>
          </a:bodyPr>
          <a:lstStyle/>
          <a:p>
            <a:r>
              <a:rPr lang="tr-TR" sz="2800" dirty="0" smtClean="0"/>
              <a:t>Oluşum mekanizması ve daha sonraki süreçte geçirdiği evrelere bağlı olarak, </a:t>
            </a:r>
            <a:r>
              <a:rPr lang="tr-TR" sz="2800" dirty="0" err="1" smtClean="0"/>
              <a:t>pomza</a:t>
            </a:r>
            <a:r>
              <a:rPr lang="tr-TR" sz="2800" dirty="0" smtClean="0"/>
              <a:t> yataklarında %3 ile %55 arasında değişen oranlarda yabancı maddelere rastlanılabilir. Bir </a:t>
            </a:r>
            <a:r>
              <a:rPr lang="tr-TR" sz="2800" dirty="0" err="1" smtClean="0"/>
              <a:t>pomza</a:t>
            </a:r>
            <a:r>
              <a:rPr lang="tr-TR" sz="2800" dirty="0" smtClean="0"/>
              <a:t> yatağında yabancı malzeme miktarının fazlalığı, bu yataktan üretilecek </a:t>
            </a:r>
            <a:r>
              <a:rPr lang="tr-TR" sz="2800" dirty="0" err="1" smtClean="0"/>
              <a:t>pomza</a:t>
            </a:r>
            <a:r>
              <a:rPr lang="tr-TR" sz="2800" dirty="0" smtClean="0"/>
              <a:t> taşının kullanım yerine de bağlı olmak koşuluyla kalitesini düşürücü bir unsurdur. Ancak, gerekli cevher zenginleştirme işlemleri, bir proses olarak uygulanarak, </a:t>
            </a:r>
            <a:r>
              <a:rPr lang="tr-TR" sz="2800" dirty="0" err="1" smtClean="0"/>
              <a:t>pomza</a:t>
            </a:r>
            <a:r>
              <a:rPr lang="tr-TR" sz="2800" dirty="0" smtClean="0"/>
              <a:t> yatağından elde edilen </a:t>
            </a:r>
            <a:r>
              <a:rPr lang="tr-TR" sz="2800" dirty="0" err="1" smtClean="0"/>
              <a:t>tüvenan</a:t>
            </a:r>
            <a:r>
              <a:rPr lang="tr-TR" sz="2800" dirty="0" smtClean="0"/>
              <a:t> malzemedeki yabancı malzemeler uzaklaştırılır, temiz ve saf </a:t>
            </a:r>
            <a:r>
              <a:rPr lang="tr-TR" sz="2800" dirty="0" err="1" smtClean="0"/>
              <a:t>pomza</a:t>
            </a:r>
            <a:r>
              <a:rPr lang="tr-TR" sz="2800" dirty="0" smtClean="0"/>
              <a:t> taşı elde edilir.</a:t>
            </a:r>
          </a:p>
          <a:p>
            <a:r>
              <a:rPr lang="tr-TR" sz="2800" dirty="0" err="1" smtClean="0"/>
              <a:t>Pomzada</a:t>
            </a:r>
            <a:r>
              <a:rPr lang="tr-TR" sz="2800" dirty="0" smtClean="0"/>
              <a:t> gözenek hacimleri %85`e kadar çıkabilmektedir. Bu olgu, bir </a:t>
            </a:r>
            <a:r>
              <a:rPr lang="tr-TR" sz="2800" dirty="0" err="1" smtClean="0"/>
              <a:t>pomza</a:t>
            </a:r>
            <a:r>
              <a:rPr lang="tr-TR" sz="2800" dirty="0" smtClean="0"/>
              <a:t> tanesinin %85`inin boşluk, %15`inin de katı madde olabilmesi anlamına gelmektedir .</a:t>
            </a:r>
          </a:p>
          <a:p>
            <a:endParaRPr lang="tr-T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72296"/>
          </a:xfrm>
        </p:spPr>
        <p:txBody>
          <a:bodyPr>
            <a:noAutofit/>
          </a:bodyPr>
          <a:lstStyle/>
          <a:p>
            <a:r>
              <a:rPr lang="tr-TR" sz="2400" dirty="0" smtClean="0"/>
              <a:t>Kayacın içerdiği SiO2 oranı, kayaca abrasif (aşındırıcı) özellik kazandırmaktadır. Bu yüzden çeliği bile rahatlıkla aşındırabilecek özelliktedir.</a:t>
            </a:r>
          </a:p>
          <a:p>
            <a:r>
              <a:rPr lang="tr-TR" sz="2400" dirty="0" smtClean="0"/>
              <a:t>Al2O3 bileşimi ise ateşe ve ısıya yüksek dayanım özelliği kazandırır.</a:t>
            </a:r>
          </a:p>
          <a:p>
            <a:r>
              <a:rPr lang="tr-TR" sz="2400" dirty="0" smtClean="0"/>
              <a:t>Na2O ve K2O tekstil sanayinde reaksiyon özellikleri veren bileşimler  olarak bilinmektedir.</a:t>
            </a:r>
          </a:p>
          <a:p>
            <a:r>
              <a:rPr lang="tr-TR" sz="2400" dirty="0" smtClean="0"/>
              <a:t>Fe2O3 </a:t>
            </a:r>
            <a:r>
              <a:rPr lang="tr-TR" sz="2400" dirty="0" err="1" smtClean="0"/>
              <a:t>pomzanın</a:t>
            </a:r>
            <a:r>
              <a:rPr lang="tr-TR" sz="2400" dirty="0" smtClean="0"/>
              <a:t> sertliğini düşürür. </a:t>
            </a:r>
          </a:p>
          <a:p>
            <a:r>
              <a:rPr lang="tr-TR" sz="2400" dirty="0" smtClean="0"/>
              <a:t>Tüf ve yabancı maddelerin </a:t>
            </a:r>
            <a:r>
              <a:rPr lang="tr-TR" sz="2400" dirty="0" err="1" smtClean="0"/>
              <a:t>pomza</a:t>
            </a:r>
            <a:r>
              <a:rPr lang="tr-TR" sz="2400" dirty="0" smtClean="0"/>
              <a:t> bünyesine girmesi kaliteyi düşürür </a:t>
            </a:r>
          </a:p>
          <a:p>
            <a:r>
              <a:rPr lang="tr-TR" sz="2400" dirty="0" err="1" smtClean="0"/>
              <a:t>Pomza</a:t>
            </a:r>
            <a:r>
              <a:rPr lang="tr-TR" sz="2400" dirty="0" smtClean="0"/>
              <a:t> agrega örnekleri </a:t>
            </a:r>
            <a:r>
              <a:rPr lang="tr-TR" sz="2400" dirty="0" err="1" smtClean="0"/>
              <a:t>makroskopik</a:t>
            </a:r>
            <a:r>
              <a:rPr lang="tr-TR" sz="2400" dirty="0" smtClean="0"/>
              <a:t> özellikleri itibariyle incelendiğinde, süngerimsi ve boşluklar içeren bir yapıda olduğu gözlenir.</a:t>
            </a:r>
          </a:p>
          <a:p>
            <a:r>
              <a:rPr lang="tr-TR" sz="2400" dirty="0" smtClean="0"/>
              <a:t>Agrega tanelerinde, yüksek oranda görülen gözeneklerin bir kısmının açık gözenek, bir kısmının da kapalı gözenek karakterli olduğu gözlenir.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72296"/>
          </a:xfrm>
        </p:spPr>
        <p:txBody>
          <a:bodyPr>
            <a:normAutofit fontScale="92500" lnSpcReduction="10000"/>
          </a:bodyPr>
          <a:lstStyle/>
          <a:p>
            <a:endParaRPr lang="tr-TR" sz="2400" dirty="0" smtClean="0"/>
          </a:p>
          <a:p>
            <a:r>
              <a:rPr lang="tr-TR" sz="2800" dirty="0" err="1" smtClean="0"/>
              <a:t>Mikroskopik</a:t>
            </a:r>
            <a:r>
              <a:rPr lang="tr-TR" sz="2800" dirty="0" smtClean="0"/>
              <a:t> olarak yapılan incelemelerde ise, agrega yapısının volkanik cam </a:t>
            </a:r>
            <a:r>
              <a:rPr lang="tr-TR" sz="2800" dirty="0" err="1" smtClean="0"/>
              <a:t>matriksinden</a:t>
            </a:r>
            <a:r>
              <a:rPr lang="tr-TR" sz="2800" dirty="0" smtClean="0"/>
              <a:t> oluştuğu görülür.</a:t>
            </a:r>
          </a:p>
          <a:p>
            <a:r>
              <a:rPr lang="tr-TR" sz="2800" dirty="0" smtClean="0"/>
              <a:t>Kayaç oldukça </a:t>
            </a:r>
            <a:r>
              <a:rPr lang="tr-TR" sz="2800" dirty="0" err="1" smtClean="0"/>
              <a:t>poroz</a:t>
            </a:r>
            <a:r>
              <a:rPr lang="tr-TR" sz="2800" dirty="0" smtClean="0"/>
              <a:t> bir yapıya sahip olup, </a:t>
            </a:r>
            <a:r>
              <a:rPr lang="tr-TR" sz="2800" dirty="0" err="1" smtClean="0"/>
              <a:t>matriks</a:t>
            </a:r>
            <a:r>
              <a:rPr lang="tr-TR" sz="2800" dirty="0" smtClean="0"/>
              <a:t> içerisindeki boşlukların dağılımı genel olarak homojenlik gösterir.</a:t>
            </a:r>
          </a:p>
          <a:p>
            <a:r>
              <a:rPr lang="tr-TR" sz="2800" dirty="0" smtClean="0"/>
              <a:t>Boşlukların boyutları çoğunlukla küçük-orta boyutlu, yer  yerde iri boyutlu boşluklar da görülebilmektedir. Kayaç içerisindeki boşluklar belirli bir şekle sahip olmayıp, özellikle iri boyuttaki boşluklar şekilsiz ve belirli bir yönlenme  gösterebilmektedirler.</a:t>
            </a:r>
          </a:p>
          <a:p>
            <a:r>
              <a:rPr lang="tr-TR" sz="2800" dirty="0" smtClean="0"/>
              <a:t>Boşluklar genellikle birbirleriyle bağlantısız olup, birbirlerine komşu boşluklar  yine birbirlerinden çok ince bir cidarla ayrılma gösterirler.</a:t>
            </a:r>
          </a:p>
          <a:p>
            <a:r>
              <a:rPr lang="tr-TR" sz="2800" dirty="0" err="1" smtClean="0"/>
              <a:t>Pomza</a:t>
            </a:r>
            <a:r>
              <a:rPr lang="tr-TR" sz="2800" dirty="0" smtClean="0"/>
              <a:t> kayacı içerisinde kristaller de bulunmaktadır. Çoğunluğu amfibol olmak üzere, piroksen, biyotit, </a:t>
            </a:r>
            <a:r>
              <a:rPr lang="tr-TR" sz="2800" dirty="0" err="1" smtClean="0"/>
              <a:t>plajioklaslar</a:t>
            </a:r>
            <a:r>
              <a:rPr lang="tr-TR" sz="2800" dirty="0" smtClean="0"/>
              <a:t>  ve  </a:t>
            </a:r>
            <a:r>
              <a:rPr lang="tr-TR" sz="2800" dirty="0" err="1" smtClean="0"/>
              <a:t>opak</a:t>
            </a:r>
            <a:r>
              <a:rPr lang="tr-TR" sz="2800" dirty="0" smtClean="0"/>
              <a:t> mineraller gözlenmektedir.</a:t>
            </a:r>
          </a:p>
          <a:p>
            <a:endParaRPr lang="tr-T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9001156" cy="6500858"/>
          </a:xfrm>
        </p:spPr>
        <p:txBody>
          <a:bodyPr>
            <a:normAutofit lnSpcReduction="10000"/>
          </a:bodyPr>
          <a:lstStyle/>
          <a:p>
            <a:r>
              <a:rPr lang="tr-TR" dirty="0" smtClean="0"/>
              <a:t>Amfibol kristallerinin kenar  ve dilinimleri boyunca </a:t>
            </a:r>
            <a:r>
              <a:rPr lang="tr-TR" dirty="0" err="1" smtClean="0"/>
              <a:t>opaklaşmaları</a:t>
            </a:r>
            <a:r>
              <a:rPr lang="tr-TR" dirty="0" smtClean="0"/>
              <a:t> da olağandır.</a:t>
            </a:r>
          </a:p>
          <a:p>
            <a:r>
              <a:rPr lang="tr-TR" dirty="0" err="1" smtClean="0"/>
              <a:t>Opak</a:t>
            </a:r>
            <a:r>
              <a:rPr lang="tr-TR" dirty="0" smtClean="0"/>
              <a:t> mineraller kayaç içerisinde az miktarda, öz şekilsiz ve küçük boyutlu mineraller şeklinde olabilmektedir.</a:t>
            </a:r>
          </a:p>
          <a:p>
            <a:pPr>
              <a:buNone/>
            </a:pPr>
            <a:endParaRPr lang="tr-TR" dirty="0" smtClean="0"/>
          </a:p>
          <a:p>
            <a:pPr algn="ctr">
              <a:buNone/>
            </a:pPr>
            <a:r>
              <a:rPr lang="tr-TR" dirty="0" err="1" smtClean="0">
                <a:solidFill>
                  <a:srgbClr val="FF0000"/>
                </a:solidFill>
                <a:latin typeface="Comic Sans MS" pitchFamily="66" charset="0"/>
              </a:rPr>
              <a:t>Pomzanın</a:t>
            </a:r>
            <a:r>
              <a:rPr lang="tr-TR" dirty="0" smtClean="0">
                <a:solidFill>
                  <a:srgbClr val="FF0000"/>
                </a:solidFill>
                <a:latin typeface="Comic Sans MS" pitchFamily="66" charset="0"/>
              </a:rPr>
              <a:t> Önemi ve Çevresel Etkisi</a:t>
            </a:r>
          </a:p>
          <a:p>
            <a:r>
              <a:rPr lang="tr-TR" sz="2400" dirty="0" err="1" smtClean="0">
                <a:solidFill>
                  <a:srgbClr val="FFFF00"/>
                </a:solidFill>
              </a:rPr>
              <a:t>Pomzanın</a:t>
            </a:r>
            <a:r>
              <a:rPr lang="tr-TR" sz="2400" dirty="0" smtClean="0">
                <a:solidFill>
                  <a:srgbClr val="FFFF00"/>
                </a:solidFill>
              </a:rPr>
              <a:t> çevreye görsel kirlilik dışında kalıcı ve </a:t>
            </a:r>
            <a:r>
              <a:rPr lang="tr-TR" sz="2400" dirty="0" err="1" smtClean="0">
                <a:solidFill>
                  <a:srgbClr val="FFFF00"/>
                </a:solidFill>
              </a:rPr>
              <a:t>toksik</a:t>
            </a:r>
            <a:r>
              <a:rPr lang="tr-TR" sz="2400" dirty="0" smtClean="0">
                <a:solidFill>
                  <a:srgbClr val="FFFF00"/>
                </a:solidFill>
              </a:rPr>
              <a:t> bir etkisinin olmadığı bilinmektedir.</a:t>
            </a:r>
          </a:p>
          <a:p>
            <a:r>
              <a:rPr lang="tr-TR" sz="2400" dirty="0" smtClean="0">
                <a:solidFill>
                  <a:srgbClr val="FFFF00"/>
                </a:solidFill>
              </a:rPr>
              <a:t>Arama, ön işletme, işletme safhalarında bir çevre sorunu yoktur.</a:t>
            </a:r>
          </a:p>
          <a:p>
            <a:r>
              <a:rPr lang="tr-TR" sz="2400" dirty="0" smtClean="0">
                <a:solidFill>
                  <a:srgbClr val="FFFF00"/>
                </a:solidFill>
              </a:rPr>
              <a:t>İşletme esnasında bozulan topografyanın düzenlenmesi mümkündür.</a:t>
            </a:r>
          </a:p>
          <a:p>
            <a:r>
              <a:rPr lang="tr-TR" sz="2400" dirty="0" smtClean="0">
                <a:solidFill>
                  <a:srgbClr val="FFFF00"/>
                </a:solidFill>
              </a:rPr>
              <a:t>Bu geçici fiziksel kirlilik, ruhsat sahasının her ne surette olursa olsun terk edilmesi halinde , arazi ıslahı ile bertaraf edilebilir.</a:t>
            </a:r>
          </a:p>
          <a:p>
            <a:r>
              <a:rPr lang="tr-TR" sz="2400" dirty="0" smtClean="0">
                <a:solidFill>
                  <a:srgbClr val="FFFF00"/>
                </a:solidFill>
              </a:rPr>
              <a:t>Bunun dışında atık madde ve radyoaktif madde çıkışının bulunmayışı, işletme esnasında patlayıcı, parlayıcı madde kullanılmaması nedeni ile ocak ve yakın çevresinde bir çevre kirliliği söz konusu olmamaktadır.</a:t>
            </a:r>
          </a:p>
          <a:p>
            <a:endParaRPr lang="tr-T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715148"/>
          </a:xfrm>
        </p:spPr>
        <p:txBody>
          <a:bodyPr>
            <a:normAutofit/>
          </a:bodyPr>
          <a:lstStyle/>
          <a:p>
            <a:r>
              <a:rPr lang="tr-TR" dirty="0" smtClean="0"/>
              <a:t>Bazen zenginleştirme ile ilgili olarak sadece eleme ve benzeri işlemler yapılmaktadır. Zenginleştirme ve boyutlandırma yapıldığında toz oluşumu görülebilmektedir.</a:t>
            </a:r>
          </a:p>
          <a:p>
            <a:r>
              <a:rPr lang="tr-TR" dirty="0" smtClean="0"/>
              <a:t>Bu esnada olabilecek toz emisyonu, rüzgar  yönüne göre gerekli tedbirler alındığında, herhangi bir kalıcı kirliliğe yol açmamaktadır.</a:t>
            </a:r>
          </a:p>
          <a:p>
            <a:r>
              <a:rPr lang="tr-TR" dirty="0" smtClean="0"/>
              <a:t>İşletme döneminde su kullanımı çok az veya yoktur.</a:t>
            </a:r>
          </a:p>
          <a:p>
            <a:r>
              <a:rPr lang="tr-TR" dirty="0" smtClean="0"/>
              <a:t>Dolayısıyla alıcı ortama pis su deşarjı bahis konusu değildir.</a:t>
            </a:r>
          </a:p>
          <a:p>
            <a:r>
              <a:rPr lang="tr-TR" dirty="0" smtClean="0"/>
              <a:t>Hem </a:t>
            </a:r>
            <a:r>
              <a:rPr lang="tr-TR" dirty="0" err="1" smtClean="0"/>
              <a:t>pomzanın</a:t>
            </a:r>
            <a:r>
              <a:rPr lang="tr-TR" dirty="0" smtClean="0"/>
              <a:t> özelliği hem de deşarj olmaması nedeniyle yer altı suyuna etkisi olmamaktadır.</a:t>
            </a:r>
          </a:p>
          <a:p>
            <a:r>
              <a:rPr lang="tr-TR" dirty="0" smtClean="0"/>
              <a:t>Ocaklarda genelde doğal haliyle alınabildiğinden toz emisyonu az olmaktadır. Bu da anında yapılan sulama/</a:t>
            </a:r>
            <a:r>
              <a:rPr lang="tr-TR" dirty="0" err="1" smtClean="0"/>
              <a:t>spreyleme</a:t>
            </a:r>
            <a:r>
              <a:rPr lang="tr-TR" dirty="0" smtClean="0"/>
              <a:t> gibi yöntemlerle anında giderilebilmektedir.</a:t>
            </a:r>
          </a:p>
          <a:p>
            <a:endParaRPr lang="tr-TR"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yten\Desktop\pomza.jpg"/>
          <p:cNvPicPr>
            <a:picLocks noGrp="1" noChangeAspect="1" noChangeArrowheads="1"/>
          </p:cNvPicPr>
          <p:nvPr>
            <p:ph idx="1"/>
          </p:nvPr>
        </p:nvPicPr>
        <p:blipFill>
          <a:blip r:embed="rId3" cstate="print"/>
          <a:srcRect/>
          <a:stretch>
            <a:fillRect/>
          </a:stretch>
        </p:blipFill>
        <p:spPr bwMode="auto">
          <a:xfrm>
            <a:off x="357157" y="428604"/>
            <a:ext cx="4000529" cy="3000396"/>
          </a:xfrm>
          <a:prstGeom prst="rect">
            <a:avLst/>
          </a:prstGeom>
          <a:noFill/>
        </p:spPr>
      </p:pic>
      <p:pic>
        <p:nvPicPr>
          <p:cNvPr id="1027" name="Picture 3" descr="C:\Users\Ayten\Desktop\tamburlama_mini.jpg"/>
          <p:cNvPicPr>
            <a:picLocks noChangeAspect="1" noChangeArrowheads="1"/>
          </p:cNvPicPr>
          <p:nvPr/>
        </p:nvPicPr>
        <p:blipFill>
          <a:blip r:embed="rId4" cstate="print"/>
          <a:srcRect/>
          <a:stretch>
            <a:fillRect/>
          </a:stretch>
        </p:blipFill>
        <p:spPr bwMode="auto">
          <a:xfrm>
            <a:off x="4714876" y="428604"/>
            <a:ext cx="3810026" cy="2857520"/>
          </a:xfrm>
          <a:prstGeom prst="rect">
            <a:avLst/>
          </a:prstGeom>
          <a:noFill/>
        </p:spPr>
      </p:pic>
      <p:sp>
        <p:nvSpPr>
          <p:cNvPr id="6" name="5 Dikdörtgen"/>
          <p:cNvSpPr/>
          <p:nvPr/>
        </p:nvSpPr>
        <p:spPr>
          <a:xfrm>
            <a:off x="6643702" y="500042"/>
            <a:ext cx="1452257" cy="369332"/>
          </a:xfrm>
          <a:prstGeom prst="rect">
            <a:avLst/>
          </a:prstGeom>
        </p:spPr>
        <p:txBody>
          <a:bodyPr wrap="none">
            <a:spAutoFit/>
          </a:bodyPr>
          <a:lstStyle/>
          <a:p>
            <a:r>
              <a:rPr lang="tr-TR" dirty="0" err="1" smtClean="0"/>
              <a:t>Tamburlama</a:t>
            </a:r>
            <a:endParaRPr lang="tr-TR" dirty="0"/>
          </a:p>
        </p:txBody>
      </p:sp>
      <p:pic>
        <p:nvPicPr>
          <p:cNvPr id="1028" name="Picture 4" descr="C:\Users\Ayten\Desktop\aritma_1_mini.jpg"/>
          <p:cNvPicPr>
            <a:picLocks noChangeAspect="1" noChangeArrowheads="1"/>
          </p:cNvPicPr>
          <p:nvPr/>
        </p:nvPicPr>
        <p:blipFill>
          <a:blip r:embed="rId5" cstate="print"/>
          <a:srcRect/>
          <a:stretch>
            <a:fillRect/>
          </a:stretch>
        </p:blipFill>
        <p:spPr bwMode="auto">
          <a:xfrm>
            <a:off x="285720" y="3786190"/>
            <a:ext cx="4040615" cy="2631580"/>
          </a:xfrm>
          <a:prstGeom prst="rect">
            <a:avLst/>
          </a:prstGeom>
          <a:noFill/>
        </p:spPr>
      </p:pic>
      <p:pic>
        <p:nvPicPr>
          <p:cNvPr id="1030" name="Picture 6" descr="C:\Users\Ayten\Desktop\ebatlandirma_1_mini.jpg"/>
          <p:cNvPicPr>
            <a:picLocks noChangeAspect="1" noChangeArrowheads="1"/>
          </p:cNvPicPr>
          <p:nvPr/>
        </p:nvPicPr>
        <p:blipFill>
          <a:blip r:embed="rId6" cstate="print"/>
          <a:srcRect/>
          <a:stretch>
            <a:fillRect/>
          </a:stretch>
        </p:blipFill>
        <p:spPr bwMode="auto">
          <a:xfrm>
            <a:off x="4714876" y="3786190"/>
            <a:ext cx="3714776" cy="2693213"/>
          </a:xfrm>
          <a:prstGeom prst="rect">
            <a:avLst/>
          </a:prstGeom>
          <a:noFill/>
        </p:spPr>
      </p:pic>
      <p:sp>
        <p:nvSpPr>
          <p:cNvPr id="10" name="9 Dikdörtgen"/>
          <p:cNvSpPr/>
          <p:nvPr/>
        </p:nvSpPr>
        <p:spPr>
          <a:xfrm>
            <a:off x="357158" y="3000372"/>
            <a:ext cx="1715021" cy="369332"/>
          </a:xfrm>
          <a:prstGeom prst="rect">
            <a:avLst/>
          </a:prstGeom>
        </p:spPr>
        <p:txBody>
          <a:bodyPr wrap="none">
            <a:spAutoFit/>
          </a:bodyPr>
          <a:lstStyle/>
          <a:p>
            <a:r>
              <a:rPr lang="tr-TR" dirty="0" smtClean="0">
                <a:solidFill>
                  <a:schemeClr val="bg1"/>
                </a:solidFill>
              </a:rPr>
              <a:t>İşletme-Üretim</a:t>
            </a:r>
            <a:endParaRPr lang="tr-TR" dirty="0">
              <a:solidFill>
                <a:schemeClr val="bg1"/>
              </a:solidFill>
            </a:endParaRPr>
          </a:p>
        </p:txBody>
      </p:sp>
      <p:sp>
        <p:nvSpPr>
          <p:cNvPr id="11" name="10 Dikdörtgen"/>
          <p:cNvSpPr/>
          <p:nvPr/>
        </p:nvSpPr>
        <p:spPr>
          <a:xfrm>
            <a:off x="3143240" y="4071942"/>
            <a:ext cx="1114344" cy="369332"/>
          </a:xfrm>
          <a:prstGeom prst="rect">
            <a:avLst/>
          </a:prstGeom>
        </p:spPr>
        <p:txBody>
          <a:bodyPr wrap="none">
            <a:spAutoFit/>
          </a:bodyPr>
          <a:lstStyle/>
          <a:p>
            <a:r>
              <a:rPr lang="tr-TR" dirty="0" smtClean="0"/>
              <a:t>Ayıklama</a:t>
            </a:r>
            <a:endParaRPr lang="tr-TR" dirty="0"/>
          </a:p>
        </p:txBody>
      </p:sp>
      <p:sp>
        <p:nvSpPr>
          <p:cNvPr id="12" name="11 Dikdörtgen"/>
          <p:cNvSpPr/>
          <p:nvPr/>
        </p:nvSpPr>
        <p:spPr>
          <a:xfrm>
            <a:off x="6643702" y="3929066"/>
            <a:ext cx="1685077" cy="369332"/>
          </a:xfrm>
          <a:prstGeom prst="rect">
            <a:avLst/>
          </a:prstGeom>
        </p:spPr>
        <p:txBody>
          <a:bodyPr wrap="none">
            <a:spAutoFit/>
          </a:bodyPr>
          <a:lstStyle/>
          <a:p>
            <a:r>
              <a:rPr lang="tr-TR" b="1" dirty="0" err="1" smtClean="0">
                <a:solidFill>
                  <a:schemeClr val="bg1"/>
                </a:solidFill>
              </a:rPr>
              <a:t>Ebatlandırma</a:t>
            </a:r>
            <a:endParaRPr lang="tr-TR" b="1" dirty="0">
              <a:solidFill>
                <a:schemeClr val="bg1"/>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yten\Desktop\teslimat_4_maxi.jpg"/>
          <p:cNvPicPr>
            <a:picLocks noGrp="1" noChangeAspect="1" noChangeArrowheads="1"/>
          </p:cNvPicPr>
          <p:nvPr>
            <p:ph idx="1"/>
          </p:nvPr>
        </p:nvPicPr>
        <p:blipFill>
          <a:blip r:embed="rId3" cstate="print"/>
          <a:srcRect/>
          <a:stretch>
            <a:fillRect/>
          </a:stretch>
        </p:blipFill>
        <p:spPr bwMode="auto">
          <a:xfrm>
            <a:off x="642910" y="1000108"/>
            <a:ext cx="3687123" cy="2286016"/>
          </a:xfrm>
          <a:prstGeom prst="rect">
            <a:avLst/>
          </a:prstGeom>
          <a:noFill/>
        </p:spPr>
      </p:pic>
      <p:sp>
        <p:nvSpPr>
          <p:cNvPr id="5" name="4 Dikdörtgen"/>
          <p:cNvSpPr/>
          <p:nvPr/>
        </p:nvSpPr>
        <p:spPr>
          <a:xfrm>
            <a:off x="714348" y="2857496"/>
            <a:ext cx="1219949" cy="369332"/>
          </a:xfrm>
          <a:prstGeom prst="rect">
            <a:avLst/>
          </a:prstGeom>
        </p:spPr>
        <p:txBody>
          <a:bodyPr wrap="none">
            <a:spAutoFit/>
          </a:bodyPr>
          <a:lstStyle/>
          <a:p>
            <a:r>
              <a:rPr lang="tr-TR" dirty="0" smtClean="0">
                <a:solidFill>
                  <a:schemeClr val="bg1"/>
                </a:solidFill>
              </a:rPr>
              <a:t>Pazarlama</a:t>
            </a:r>
            <a:endParaRPr lang="tr-TR" dirty="0">
              <a:solidFill>
                <a:schemeClr val="bg1"/>
              </a:solidFill>
            </a:endParaRPr>
          </a:p>
        </p:txBody>
      </p:sp>
      <p:pic>
        <p:nvPicPr>
          <p:cNvPr id="2051" name="Picture 3" descr="C:\Users\Ayten\Desktop\pomza.jpg"/>
          <p:cNvPicPr>
            <a:picLocks noChangeAspect="1" noChangeArrowheads="1"/>
          </p:cNvPicPr>
          <p:nvPr/>
        </p:nvPicPr>
        <p:blipFill>
          <a:blip r:embed="rId4" cstate="print"/>
          <a:srcRect/>
          <a:stretch>
            <a:fillRect/>
          </a:stretch>
        </p:blipFill>
        <p:spPr bwMode="auto">
          <a:xfrm>
            <a:off x="4714876" y="1000109"/>
            <a:ext cx="3643338" cy="2286016"/>
          </a:xfrm>
          <a:prstGeom prst="rect">
            <a:avLst/>
          </a:prstGeom>
          <a:noFill/>
        </p:spPr>
      </p:pic>
      <p:pic>
        <p:nvPicPr>
          <p:cNvPr id="2052" name="Picture 4" descr="C:\Users\Ayten\Desktop\pomza.jpg"/>
          <p:cNvPicPr>
            <a:picLocks noChangeAspect="1" noChangeArrowheads="1"/>
          </p:cNvPicPr>
          <p:nvPr/>
        </p:nvPicPr>
        <p:blipFill>
          <a:blip r:embed="rId5" cstate="print"/>
          <a:srcRect/>
          <a:stretch>
            <a:fillRect/>
          </a:stretch>
        </p:blipFill>
        <p:spPr bwMode="auto">
          <a:xfrm>
            <a:off x="676720" y="3714752"/>
            <a:ext cx="3708232" cy="2428892"/>
          </a:xfrm>
          <a:prstGeom prst="rect">
            <a:avLst/>
          </a:prstGeom>
          <a:noFill/>
        </p:spPr>
      </p:pic>
      <p:pic>
        <p:nvPicPr>
          <p:cNvPr id="2053" name="Picture 5" descr="C:\Users\Ayten\Desktop\pomza.jpg"/>
          <p:cNvPicPr>
            <a:picLocks noChangeAspect="1" noChangeArrowheads="1"/>
          </p:cNvPicPr>
          <p:nvPr/>
        </p:nvPicPr>
        <p:blipFill>
          <a:blip r:embed="rId6" cstate="print"/>
          <a:srcRect/>
          <a:stretch>
            <a:fillRect/>
          </a:stretch>
        </p:blipFill>
        <p:spPr bwMode="auto">
          <a:xfrm>
            <a:off x="4759048" y="3714752"/>
            <a:ext cx="3599166" cy="2357454"/>
          </a:xfrm>
          <a:prstGeom prst="rect">
            <a:avLst/>
          </a:prstGeom>
          <a:noFill/>
        </p:spPr>
      </p:pic>
      <p:sp>
        <p:nvSpPr>
          <p:cNvPr id="9" name="8 Dikdörtgen"/>
          <p:cNvSpPr/>
          <p:nvPr/>
        </p:nvSpPr>
        <p:spPr>
          <a:xfrm>
            <a:off x="6643702" y="3786190"/>
            <a:ext cx="1561710" cy="369332"/>
          </a:xfrm>
          <a:prstGeom prst="rect">
            <a:avLst/>
          </a:prstGeom>
        </p:spPr>
        <p:txBody>
          <a:bodyPr wrap="none">
            <a:spAutoFit/>
          </a:bodyPr>
          <a:lstStyle/>
          <a:p>
            <a:r>
              <a:rPr lang="tr-TR" dirty="0" smtClean="0">
                <a:solidFill>
                  <a:schemeClr val="bg1"/>
                </a:solidFill>
              </a:rPr>
              <a:t>Tarımsal Alan</a:t>
            </a:r>
            <a:endParaRPr lang="tr-TR" dirty="0">
              <a:solidFill>
                <a:schemeClr val="bg1"/>
              </a:solidFill>
            </a:endParaRPr>
          </a:p>
        </p:txBody>
      </p:sp>
      <p:sp>
        <p:nvSpPr>
          <p:cNvPr id="10" name="9 Dikdörtgen"/>
          <p:cNvSpPr/>
          <p:nvPr/>
        </p:nvSpPr>
        <p:spPr>
          <a:xfrm>
            <a:off x="1428728" y="3714752"/>
            <a:ext cx="1561710" cy="369332"/>
          </a:xfrm>
          <a:prstGeom prst="rect">
            <a:avLst/>
          </a:prstGeom>
        </p:spPr>
        <p:txBody>
          <a:bodyPr wrap="none">
            <a:spAutoFit/>
          </a:bodyPr>
          <a:lstStyle/>
          <a:p>
            <a:r>
              <a:rPr lang="tr-TR" dirty="0" smtClean="0">
                <a:solidFill>
                  <a:schemeClr val="bg1"/>
                </a:solidFill>
              </a:rPr>
              <a:t>Tarımsal Alan</a:t>
            </a:r>
            <a:endParaRPr lang="tr-TR" dirty="0">
              <a:solidFill>
                <a:schemeClr val="bg1"/>
              </a:solidFill>
            </a:endParaRPr>
          </a:p>
        </p:txBody>
      </p:sp>
      <p:sp>
        <p:nvSpPr>
          <p:cNvPr id="11" name="10 Dikdörtgen"/>
          <p:cNvSpPr/>
          <p:nvPr/>
        </p:nvSpPr>
        <p:spPr>
          <a:xfrm>
            <a:off x="5715008" y="1000108"/>
            <a:ext cx="1561710" cy="369332"/>
          </a:xfrm>
          <a:prstGeom prst="rect">
            <a:avLst/>
          </a:prstGeom>
        </p:spPr>
        <p:txBody>
          <a:bodyPr wrap="none">
            <a:spAutoFit/>
          </a:bodyPr>
          <a:lstStyle/>
          <a:p>
            <a:r>
              <a:rPr lang="tr-TR" dirty="0" smtClean="0">
                <a:solidFill>
                  <a:schemeClr val="bg1"/>
                </a:solidFill>
              </a:rPr>
              <a:t>Tarımsal Alan</a:t>
            </a:r>
            <a:endParaRPr lang="tr-TR" dirty="0">
              <a:solidFill>
                <a:schemeClr val="bg1"/>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9001156" cy="6500858"/>
          </a:xfrm>
        </p:spPr>
        <p:txBody>
          <a:bodyPr>
            <a:normAutofit/>
          </a:bodyPr>
          <a:lstStyle/>
          <a:p>
            <a:endParaRPr lang="tr-TR" dirty="0" smtClean="0"/>
          </a:p>
          <a:p>
            <a:endParaRPr lang="tr-TR" dirty="0" smtClean="0"/>
          </a:p>
          <a:p>
            <a:r>
              <a:rPr lang="tr-TR" dirty="0" err="1" smtClean="0"/>
              <a:t>Pomza</a:t>
            </a:r>
            <a:r>
              <a:rPr lang="tr-TR" dirty="0" smtClean="0"/>
              <a:t> katmanlarının üzerinde çoğunlukla örtü kazı (</a:t>
            </a:r>
            <a:r>
              <a:rPr lang="tr-TR" dirty="0" err="1" smtClean="0"/>
              <a:t>dekapaj</a:t>
            </a:r>
            <a:r>
              <a:rPr lang="tr-TR" dirty="0" smtClean="0"/>
              <a:t>) yoktur  veya çok azdır. Ayrıca, üzerinde tarım toprağı da yoktur (genelde tüf) veya çok azdır. Dolayısıyla ocaktan bitkisel toprağın sıyrılması genelde söz konusu değildir.</a:t>
            </a:r>
          </a:p>
          <a:p>
            <a:r>
              <a:rPr lang="tr-TR" dirty="0" smtClean="0"/>
              <a:t>Madenciliğin genel sorunları </a:t>
            </a:r>
            <a:r>
              <a:rPr lang="tr-TR" dirty="0" err="1" smtClean="0"/>
              <a:t>pomza</a:t>
            </a:r>
            <a:r>
              <a:rPr lang="tr-TR" dirty="0" smtClean="0"/>
              <a:t> madenciliğini de etkilemektedir.</a:t>
            </a:r>
          </a:p>
          <a:p>
            <a:r>
              <a:rPr lang="tr-TR" dirty="0" smtClean="0"/>
              <a:t>Bir çok avantajları olması nedeniyle kullanım alanları gün geçtikçe yaygınlaşan </a:t>
            </a:r>
            <a:r>
              <a:rPr lang="tr-TR" dirty="0" err="1" smtClean="0"/>
              <a:t>pomzanın</a:t>
            </a:r>
            <a:r>
              <a:rPr lang="tr-TR" dirty="0" smtClean="0"/>
              <a:t>, detay kriterler getirilerek sınıflandırılması halinde her türlü </a:t>
            </a:r>
            <a:r>
              <a:rPr lang="tr-TR" dirty="0" err="1" smtClean="0"/>
              <a:t>pomza</a:t>
            </a:r>
            <a:r>
              <a:rPr lang="tr-TR" dirty="0" smtClean="0"/>
              <a:t> en ekonomik bir biçimde kullanım alanı bulabilecektir.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785818"/>
          </a:xfrm>
        </p:spPr>
        <p:txBody>
          <a:bodyPr>
            <a:normAutofit fontScale="90000"/>
          </a:bodyPr>
          <a:lstStyle/>
          <a:p>
            <a:r>
              <a:rPr lang="tr-TR" dirty="0" smtClean="0"/>
              <a:t>;</a:t>
            </a:r>
            <a:br>
              <a:rPr lang="tr-TR" dirty="0" smtClean="0"/>
            </a:br>
            <a:r>
              <a:rPr lang="tr-TR" dirty="0" smtClean="0"/>
              <a:t> </a:t>
            </a:r>
            <a:r>
              <a:rPr lang="tr-TR" sz="3600" dirty="0" err="1" smtClean="0">
                <a:solidFill>
                  <a:srgbClr val="FFFF00"/>
                </a:solidFill>
                <a:latin typeface="Comic Sans MS" pitchFamily="66" charset="0"/>
              </a:rPr>
              <a:t>Pomzanın</a:t>
            </a:r>
            <a:r>
              <a:rPr lang="tr-TR" sz="3600" dirty="0" smtClean="0">
                <a:solidFill>
                  <a:srgbClr val="FFFF00"/>
                </a:solidFill>
                <a:latin typeface="Comic Sans MS" pitchFamily="66" charset="0"/>
              </a:rPr>
              <a:t> Yaygın Kullanım Alanları</a:t>
            </a:r>
            <a:endParaRPr lang="tr-TR" sz="3600" dirty="0">
              <a:solidFill>
                <a:srgbClr val="FFFF00"/>
              </a:solidFill>
              <a:latin typeface="Comic Sans MS" pitchFamily="66" charset="0"/>
            </a:endParaRPr>
          </a:p>
        </p:txBody>
      </p:sp>
      <p:sp>
        <p:nvSpPr>
          <p:cNvPr id="3" name="2 İçerik Yer Tutucusu"/>
          <p:cNvSpPr>
            <a:spLocks noGrp="1"/>
          </p:cNvSpPr>
          <p:nvPr>
            <p:ph idx="1"/>
          </p:nvPr>
        </p:nvSpPr>
        <p:spPr>
          <a:xfrm>
            <a:off x="142844" y="1071546"/>
            <a:ext cx="8858312" cy="5572164"/>
          </a:xfrm>
        </p:spPr>
        <p:txBody>
          <a:bodyPr>
            <a:normAutofit/>
          </a:bodyPr>
          <a:lstStyle/>
          <a:p>
            <a:r>
              <a:rPr lang="tr-TR" dirty="0" err="1" smtClean="0">
                <a:solidFill>
                  <a:srgbClr val="FFFF00"/>
                </a:solidFill>
              </a:rPr>
              <a:t>Filtrasyon</a:t>
            </a:r>
            <a:r>
              <a:rPr lang="tr-TR" dirty="0" smtClean="0">
                <a:solidFill>
                  <a:srgbClr val="FFFF00"/>
                </a:solidFill>
              </a:rPr>
              <a:t> amaçlı kullanımı:</a:t>
            </a:r>
            <a:r>
              <a:rPr lang="tr-TR" dirty="0" smtClean="0"/>
              <a:t> İçme suyunun </a:t>
            </a:r>
            <a:r>
              <a:rPr lang="tr-TR" dirty="0" err="1" smtClean="0"/>
              <a:t>filtrasyonu</a:t>
            </a:r>
            <a:r>
              <a:rPr lang="tr-TR" dirty="0" smtClean="0"/>
              <a:t> için önemlidir. İnsan sağlığını tehdit edecek hiç bir element içermez. </a:t>
            </a:r>
            <a:r>
              <a:rPr lang="tr-TR" dirty="0" err="1" smtClean="0"/>
              <a:t>Pomza</a:t>
            </a:r>
            <a:r>
              <a:rPr lang="tr-TR" dirty="0" smtClean="0"/>
              <a:t> (</a:t>
            </a:r>
            <a:r>
              <a:rPr lang="tr-TR" dirty="0" err="1" smtClean="0"/>
              <a:t>bims</a:t>
            </a:r>
            <a:r>
              <a:rPr lang="tr-TR" dirty="0" smtClean="0"/>
              <a:t>) genellikle iki katmanlı filtrelerde hafifliğinden ötürü birincil arıtma amacıyla kullanılırken, alttaki diğer tabaka </a:t>
            </a:r>
            <a:r>
              <a:rPr lang="tr-TR" dirty="0" err="1" smtClean="0"/>
              <a:t>Pomza</a:t>
            </a:r>
            <a:r>
              <a:rPr lang="tr-TR" dirty="0" smtClean="0"/>
              <a:t> tarafından yakalanamayan küçük maddeleri süzer.</a:t>
            </a:r>
          </a:p>
          <a:p>
            <a:r>
              <a:rPr lang="tr-TR" dirty="0" smtClean="0">
                <a:solidFill>
                  <a:srgbClr val="FFFF00"/>
                </a:solidFill>
              </a:rPr>
              <a:t>Kozmetikte kullanımı: </a:t>
            </a:r>
            <a:r>
              <a:rPr lang="tr-TR" dirty="0" smtClean="0"/>
              <a:t>Topuk taşı olarak </a:t>
            </a:r>
            <a:r>
              <a:rPr lang="tr-TR" dirty="0" err="1" smtClean="0"/>
              <a:t>bidiğimiz</a:t>
            </a:r>
            <a:r>
              <a:rPr lang="tr-TR" dirty="0" smtClean="0"/>
              <a:t> ürünün hammaddesi yine </a:t>
            </a:r>
            <a:r>
              <a:rPr lang="tr-TR" dirty="0" err="1" smtClean="0"/>
              <a:t>pomzadır</a:t>
            </a:r>
            <a:r>
              <a:rPr lang="tr-TR" dirty="0" smtClean="0"/>
              <a:t>.</a:t>
            </a:r>
          </a:p>
          <a:p>
            <a:r>
              <a:rPr lang="tr-TR" dirty="0" smtClean="0"/>
              <a:t>Ayrıca </a:t>
            </a:r>
            <a:r>
              <a:rPr lang="tr-TR" dirty="0" err="1" smtClean="0"/>
              <a:t>Pomza</a:t>
            </a:r>
            <a:r>
              <a:rPr lang="tr-TR" dirty="0" smtClean="0"/>
              <a:t> taşından elde edilen ürünler, başta sabun olmak üzere, diş macunlarında, diş temizleme tozlarında ve kremlerde yaygın olarak kullanılmaktadır.</a:t>
            </a:r>
          </a:p>
          <a:p>
            <a:r>
              <a:rPr lang="tr-TR" dirty="0" smtClean="0">
                <a:solidFill>
                  <a:srgbClr val="FFFF00"/>
                </a:solidFill>
              </a:rPr>
              <a:t>Elektronik Sektöründe kullanımı: </a:t>
            </a:r>
            <a:r>
              <a:rPr lang="tr-TR" dirty="0" smtClean="0"/>
              <a:t>Devre plaketlerini temizlemede kullanılır</a:t>
            </a:r>
          </a:p>
          <a:p>
            <a:endParaRPr lang="tr-TR" dirty="0" smtClean="0"/>
          </a:p>
          <a:p>
            <a:endParaRPr lang="tr-TR" dirty="0" smtClean="0"/>
          </a:p>
          <a:p>
            <a:endParaRPr lang="tr-TR" dirty="0" smtClean="0"/>
          </a:p>
          <a:p>
            <a:endParaRPr lang="tr-TR"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72296"/>
          </a:xfrm>
        </p:spPr>
        <p:txBody>
          <a:bodyPr>
            <a:normAutofit/>
          </a:bodyPr>
          <a:lstStyle/>
          <a:p>
            <a:endParaRPr lang="tr-TR" dirty="0" smtClean="0">
              <a:solidFill>
                <a:srgbClr val="FFFF00"/>
              </a:solidFill>
            </a:endParaRPr>
          </a:p>
          <a:p>
            <a:r>
              <a:rPr lang="tr-TR" dirty="0" smtClean="0">
                <a:solidFill>
                  <a:srgbClr val="FFFF00"/>
                </a:solidFill>
              </a:rPr>
              <a:t>Kimya Sektöründe:</a:t>
            </a:r>
            <a:r>
              <a:rPr lang="tr-TR" dirty="0" smtClean="0"/>
              <a:t> Kimyasal taşıyıcı ve </a:t>
            </a:r>
            <a:r>
              <a:rPr lang="tr-TR" dirty="0" err="1" smtClean="0"/>
              <a:t>filtrasyon</a:t>
            </a:r>
            <a:r>
              <a:rPr lang="tr-TR" dirty="0" smtClean="0"/>
              <a:t> malzemesi olarak,</a:t>
            </a:r>
          </a:p>
          <a:p>
            <a:r>
              <a:rPr lang="tr-TR" dirty="0" smtClean="0">
                <a:solidFill>
                  <a:srgbClr val="FFFF00"/>
                </a:solidFill>
              </a:rPr>
              <a:t>Mobilya Sektöründe:</a:t>
            </a:r>
            <a:r>
              <a:rPr lang="tr-TR" dirty="0" smtClean="0"/>
              <a:t> Cilalama ve resim çerçevelerinde motif vermede,</a:t>
            </a:r>
          </a:p>
          <a:p>
            <a:r>
              <a:rPr lang="tr-TR" dirty="0" smtClean="0">
                <a:solidFill>
                  <a:srgbClr val="FFFF00"/>
                </a:solidFill>
              </a:rPr>
              <a:t>Yapı Restorasyonlarında kullanımı: </a:t>
            </a:r>
            <a:r>
              <a:rPr lang="tr-TR" dirty="0" smtClean="0"/>
              <a:t>Bugün bir çok gelişmiş ülke tarihi binalarının kirlenmiş cephe temizliğini kumlama yönteminde kum yerine </a:t>
            </a:r>
            <a:r>
              <a:rPr lang="tr-TR" dirty="0" err="1" smtClean="0"/>
              <a:t>Pomza</a:t>
            </a:r>
            <a:r>
              <a:rPr lang="tr-TR" dirty="0" smtClean="0"/>
              <a:t>  taşı kullanarak yapmaktadır.</a:t>
            </a:r>
          </a:p>
          <a:p>
            <a:r>
              <a:rPr lang="tr-TR" dirty="0" err="1" smtClean="0"/>
              <a:t>Pomza</a:t>
            </a:r>
            <a:r>
              <a:rPr lang="tr-TR" dirty="0" smtClean="0"/>
              <a:t> taşı yumuşak aşındırıcı özelliğinden dolayı bina yüzeyine hasar vermeden temizliğini yapmaya imkan vermektedir.</a:t>
            </a:r>
          </a:p>
          <a:p>
            <a:r>
              <a:rPr lang="tr-TR" dirty="0" smtClean="0">
                <a:solidFill>
                  <a:srgbClr val="FFFF00"/>
                </a:solidFill>
              </a:rPr>
              <a:t>Cam Sektöründe: </a:t>
            </a:r>
            <a:r>
              <a:rPr lang="tr-TR" dirty="0" smtClean="0"/>
              <a:t>Televizyon tüpü düzeltme - cam cilalama - kesik cam tamamlama malzemesi olarak kullanılır.</a:t>
            </a:r>
          </a:p>
          <a:p>
            <a:endParaRPr lang="tr-TR" dirty="0" smtClean="0"/>
          </a:p>
          <a:p>
            <a:endParaRPr lang="tr-TR" dirty="0" smtClean="0"/>
          </a:p>
          <a:p>
            <a:endParaRPr lang="tr-TR" dirty="0" smtClean="0"/>
          </a:p>
          <a:p>
            <a:endParaRPr lang="tr-TR" dirty="0" smtClean="0"/>
          </a:p>
          <a:p>
            <a:endParaRPr lang="tr-TR" dirty="0" smtClean="0"/>
          </a:p>
          <a:p>
            <a:endParaRPr lang="tr-TR"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858312" cy="6500858"/>
          </a:xfrm>
        </p:spPr>
        <p:txBody>
          <a:bodyPr>
            <a:normAutofit/>
          </a:bodyPr>
          <a:lstStyle/>
          <a:p>
            <a:endParaRPr lang="tr-TR" dirty="0" smtClean="0">
              <a:solidFill>
                <a:srgbClr val="FFFF00"/>
              </a:solidFill>
            </a:endParaRPr>
          </a:p>
          <a:p>
            <a:r>
              <a:rPr lang="tr-TR" sz="2800" dirty="0" smtClean="0">
                <a:solidFill>
                  <a:srgbClr val="FFFF00"/>
                </a:solidFill>
              </a:rPr>
              <a:t>Metal ve Plastik Sektöründe : </a:t>
            </a:r>
            <a:r>
              <a:rPr lang="tr-TR" sz="2800" dirty="0" smtClean="0"/>
              <a:t>Temizleme ve cilalama - titreşim özelliği olan malzemeler yapımında - elektriksel kaplama - kalıpların temizlenmesinde</a:t>
            </a:r>
          </a:p>
          <a:p>
            <a:r>
              <a:rPr lang="tr-TR" sz="2800" dirty="0" smtClean="0">
                <a:solidFill>
                  <a:srgbClr val="FFFF00"/>
                </a:solidFill>
              </a:rPr>
              <a:t>Boya Sektöründe :</a:t>
            </a:r>
            <a:r>
              <a:rPr lang="tr-TR" sz="2800" dirty="0" smtClean="0"/>
              <a:t> </a:t>
            </a:r>
            <a:r>
              <a:rPr lang="tr-TR" sz="2800" dirty="0" err="1" smtClean="0"/>
              <a:t>Kaleterasit</a:t>
            </a:r>
            <a:r>
              <a:rPr lang="tr-TR" sz="2800" dirty="0" smtClean="0"/>
              <a:t>, ses izole edici duvar boyası, motifli boya için astar macunu düzeltme gibi alanlarda,</a:t>
            </a:r>
          </a:p>
          <a:p>
            <a:r>
              <a:rPr lang="tr-TR" sz="2800" dirty="0" smtClean="0">
                <a:solidFill>
                  <a:srgbClr val="FFFF00"/>
                </a:solidFill>
              </a:rPr>
              <a:t>Tekstilde:</a:t>
            </a:r>
            <a:r>
              <a:rPr lang="tr-TR" sz="2800" dirty="0" smtClean="0"/>
              <a:t> </a:t>
            </a:r>
            <a:r>
              <a:rPr lang="tr-TR" sz="2800" dirty="0" err="1" smtClean="0"/>
              <a:t>Pomza</a:t>
            </a:r>
            <a:r>
              <a:rPr lang="tr-TR" sz="2800" dirty="0" smtClean="0"/>
              <a:t>  taşının fiziksel ve kimyasal özellikleri tekstil endüstrisinde </a:t>
            </a:r>
            <a:r>
              <a:rPr lang="tr-TR" sz="2800" dirty="0" err="1" smtClean="0"/>
              <a:t>mamül</a:t>
            </a:r>
            <a:r>
              <a:rPr lang="tr-TR" sz="2800" dirty="0" smtClean="0"/>
              <a:t> ürünlerin taşlanması için tamamen uygundur. Yıkama tekniklerindeki gelişme ile birlikte </a:t>
            </a:r>
            <a:r>
              <a:rPr lang="tr-TR" sz="2800" dirty="0" err="1" smtClean="0"/>
              <a:t>Pomza</a:t>
            </a:r>
            <a:r>
              <a:rPr lang="tr-TR" sz="2800" dirty="0" smtClean="0"/>
              <a:t> taşı, daha hafif kumaşların yıkanmasında da kullanılmaya başlanmıştır.</a:t>
            </a:r>
          </a:p>
          <a:p>
            <a:endParaRPr lang="tr-TR"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428604"/>
            <a:ext cx="9001156" cy="928694"/>
          </a:xfrm>
        </p:spPr>
        <p:txBody>
          <a:bodyPr>
            <a:noAutofit/>
          </a:bodyPr>
          <a:lstStyle/>
          <a:p>
            <a:pPr algn="ctr"/>
            <a:r>
              <a:rPr lang="tr-TR" sz="2800" dirty="0" smtClean="0">
                <a:solidFill>
                  <a:srgbClr val="FFFF00"/>
                </a:solidFill>
                <a:latin typeface="Comic Sans MS" pitchFamily="66" charset="0"/>
              </a:rPr>
              <a:t>Tarımda kullanımı çevre açısından çok önemlidir</a:t>
            </a:r>
            <a:endParaRPr lang="tr-TR" sz="2800" dirty="0">
              <a:solidFill>
                <a:srgbClr val="FFFF00"/>
              </a:solidFill>
              <a:latin typeface="Comic Sans MS" pitchFamily="66" charset="0"/>
            </a:endParaRPr>
          </a:p>
        </p:txBody>
      </p:sp>
      <p:sp>
        <p:nvSpPr>
          <p:cNvPr id="3" name="2 İçerik Yer Tutucusu"/>
          <p:cNvSpPr>
            <a:spLocks noGrp="1"/>
          </p:cNvSpPr>
          <p:nvPr>
            <p:ph idx="1"/>
          </p:nvPr>
        </p:nvSpPr>
        <p:spPr>
          <a:xfrm>
            <a:off x="142844" y="1428736"/>
            <a:ext cx="8786874" cy="5286412"/>
          </a:xfrm>
        </p:spPr>
        <p:txBody>
          <a:bodyPr>
            <a:normAutofit/>
          </a:bodyPr>
          <a:lstStyle/>
          <a:p>
            <a:r>
              <a:rPr lang="tr-TR" sz="2800" dirty="0" err="1" smtClean="0"/>
              <a:t>Pomza</a:t>
            </a:r>
            <a:r>
              <a:rPr lang="tr-TR" sz="2800" dirty="0" smtClean="0"/>
              <a:t> (</a:t>
            </a:r>
            <a:r>
              <a:rPr lang="tr-TR" sz="2800" dirty="0" err="1" smtClean="0"/>
              <a:t>bims</a:t>
            </a:r>
            <a:r>
              <a:rPr lang="tr-TR" sz="2800" dirty="0" smtClean="0"/>
              <a:t>), toprak olarak seralarda, turunç yetiştirilen bölgelerde, </a:t>
            </a:r>
            <a:r>
              <a:rPr lang="tr-TR" sz="2800" dirty="0" err="1" smtClean="0"/>
              <a:t>meyvalıklarda</a:t>
            </a:r>
            <a:r>
              <a:rPr lang="tr-TR" sz="2800" dirty="0" smtClean="0"/>
              <a:t>, çim sahalarda ve tüm tarım bölgelerinde kullanılmakta olup, uygulama sonuçları mükemmeldir.</a:t>
            </a:r>
          </a:p>
          <a:p>
            <a:r>
              <a:rPr lang="tr-TR" sz="2800" dirty="0" smtClean="0"/>
              <a:t>Volkanik topraklar kendi doğal yapısı ile birlikte, çürüyen bitkiler , insan ve hayvan yaşamının sağladığı ek besinlerle, bitki yetiştirmek için çok elverişli bir ortam sağlamaktadır.</a:t>
            </a:r>
          </a:p>
          <a:p>
            <a:r>
              <a:rPr lang="tr-TR" sz="2800" dirty="0" err="1" smtClean="0"/>
              <a:t>Pomza</a:t>
            </a:r>
            <a:r>
              <a:rPr lang="tr-TR" sz="2800" dirty="0" smtClean="0"/>
              <a:t>  taşının %85 oranında gözenekli olması hafif yoğunluk özellikleri göstermesine neden olur.</a:t>
            </a:r>
          </a:p>
          <a:p>
            <a:endParaRPr lang="tr-TR"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858312" cy="6500858"/>
          </a:xfrm>
        </p:spPr>
        <p:txBody>
          <a:bodyPr>
            <a:normAutofit lnSpcReduction="10000"/>
          </a:bodyPr>
          <a:lstStyle/>
          <a:p>
            <a:r>
              <a:rPr lang="tr-TR" dirty="0" err="1" smtClean="0"/>
              <a:t>Pomza</a:t>
            </a:r>
            <a:r>
              <a:rPr lang="tr-TR" dirty="0" smtClean="0"/>
              <a:t>  taşının en küçük birimi dahi irili ufaklı birçok gözeneklerle doludur. Bu nedenle toprağa katılan </a:t>
            </a:r>
            <a:r>
              <a:rPr lang="tr-TR" dirty="0" err="1" smtClean="0"/>
              <a:t>pomza</a:t>
            </a:r>
            <a:r>
              <a:rPr lang="tr-TR" dirty="0" smtClean="0"/>
              <a:t> taşı toprağı daha gözenekli bir hale </a:t>
            </a:r>
            <a:r>
              <a:rPr lang="tr-TR" dirty="0" err="1" smtClean="0"/>
              <a:t>getirirek</a:t>
            </a:r>
            <a:r>
              <a:rPr lang="tr-TR" dirty="0" smtClean="0"/>
              <a:t> havalandırır.</a:t>
            </a:r>
          </a:p>
          <a:p>
            <a:r>
              <a:rPr lang="tr-TR" dirty="0" smtClean="0"/>
              <a:t>Ayrıca toprağın özelliklerini ıslah etmek ve suni gübrenin topaklaşmasını engellemek amacı ile de kullanılmaktadır.</a:t>
            </a:r>
          </a:p>
          <a:p>
            <a:r>
              <a:rPr lang="tr-TR" dirty="0" smtClean="0"/>
              <a:t>Türkiye’de topraksız yetiştiricilikte kullanım potansiyeli yüksek olan ortamlar içerisinde </a:t>
            </a:r>
            <a:r>
              <a:rPr lang="tr-TR" dirty="0" err="1" smtClean="0"/>
              <a:t>Pomza</a:t>
            </a:r>
            <a:r>
              <a:rPr lang="tr-TR" dirty="0" smtClean="0"/>
              <a:t>  ve perlitin özel bir yeri vardır. Çünkü ülkemizin çeşitli yörelerinde çok zengin </a:t>
            </a:r>
            <a:r>
              <a:rPr lang="tr-TR" dirty="0" err="1" smtClean="0"/>
              <a:t>Pomza</a:t>
            </a:r>
            <a:r>
              <a:rPr lang="tr-TR" dirty="0" smtClean="0"/>
              <a:t>  ve perlit yatakları bulunmaktadır.</a:t>
            </a:r>
          </a:p>
          <a:p>
            <a:r>
              <a:rPr lang="tr-TR" dirty="0" smtClean="0"/>
              <a:t>Perlitin yüksek enerjisi harcanarak genleştirildikten sonra bitki yetiştirme ortamı olarak kullanılması maliyetini önemli olarak arttırmaktadır.</a:t>
            </a:r>
          </a:p>
          <a:p>
            <a:r>
              <a:rPr lang="tr-TR" dirty="0" err="1" smtClean="0"/>
              <a:t>Pomza</a:t>
            </a:r>
            <a:r>
              <a:rPr lang="tr-TR" dirty="0" smtClean="0"/>
              <a:t>  ise, genleşme işlemine gereksinim göstermeksizin kullanılabilir. Yalnızca istenilen tane büyüklüğü ne getirmek için kırma ve eleme tesislerinin varlığı yeterlidir.</a:t>
            </a:r>
          </a:p>
          <a:p>
            <a:r>
              <a:rPr lang="tr-TR" dirty="0" smtClean="0">
                <a:solidFill>
                  <a:srgbClr val="FFFF00"/>
                </a:solidFill>
              </a:rPr>
              <a:t>Mükemmel havalandırma sağlar</a:t>
            </a:r>
            <a:endParaRPr lang="tr-TR" dirty="0">
              <a:solidFill>
                <a:srgbClr val="FFFF00"/>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753120"/>
          </a:xfrm>
        </p:spPr>
        <p:txBody>
          <a:bodyPr>
            <a:normAutofit/>
          </a:bodyPr>
          <a:lstStyle/>
          <a:p>
            <a:pPr>
              <a:buNone/>
            </a:pPr>
            <a:endParaRPr lang="tr-TR" dirty="0" smtClean="0"/>
          </a:p>
          <a:p>
            <a:r>
              <a:rPr lang="tr-TR" dirty="0" smtClean="0"/>
              <a:t>  </a:t>
            </a:r>
            <a:r>
              <a:rPr lang="tr-TR" dirty="0" smtClean="0">
                <a:solidFill>
                  <a:srgbClr val="FFFF00"/>
                </a:solidFill>
              </a:rPr>
              <a:t>Toprakta;</a:t>
            </a:r>
          </a:p>
          <a:p>
            <a:r>
              <a:rPr lang="tr-TR" dirty="0" smtClean="0"/>
              <a:t>Tekrar tekrar kullanılabilir,</a:t>
            </a:r>
          </a:p>
          <a:p>
            <a:r>
              <a:rPr lang="tr-TR" dirty="0" smtClean="0"/>
              <a:t>  Zamanla çekmez ve topaklanmaz,</a:t>
            </a:r>
          </a:p>
          <a:p>
            <a:r>
              <a:rPr lang="tr-TR" dirty="0" smtClean="0"/>
              <a:t>  Besin ayarlaması </a:t>
            </a:r>
            <a:r>
              <a:rPr lang="tr-TR" dirty="0" err="1" smtClean="0"/>
              <a:t>kontrolu</a:t>
            </a:r>
            <a:r>
              <a:rPr lang="tr-TR" dirty="0" smtClean="0"/>
              <a:t> kolaydır,</a:t>
            </a:r>
          </a:p>
          <a:p>
            <a:r>
              <a:rPr lang="tr-TR" dirty="0" smtClean="0"/>
              <a:t>  Mantar, böcek gibi zararlı unsurları barındırmaz,</a:t>
            </a:r>
          </a:p>
          <a:p>
            <a:r>
              <a:rPr lang="tr-TR" dirty="0" smtClean="0"/>
              <a:t>  Kolay sulanır,</a:t>
            </a:r>
          </a:p>
          <a:p>
            <a:r>
              <a:rPr lang="tr-TR" dirty="0" smtClean="0"/>
              <a:t>  Çürümez,</a:t>
            </a:r>
          </a:p>
          <a:p>
            <a:r>
              <a:rPr lang="tr-TR" dirty="0" smtClean="0"/>
              <a:t>  Kötü kokular üretmez,</a:t>
            </a:r>
          </a:p>
          <a:p>
            <a:r>
              <a:rPr lang="tr-TR" dirty="0" smtClean="0"/>
              <a:t>  </a:t>
            </a:r>
            <a:r>
              <a:rPr lang="tr-TR" dirty="0" err="1" smtClean="0"/>
              <a:t>pH</a:t>
            </a:r>
            <a:r>
              <a:rPr lang="tr-TR" dirty="0" smtClean="0"/>
              <a:t> Nötr dür. (6-7)</a:t>
            </a:r>
          </a:p>
          <a:p>
            <a:endParaRPr lang="tr-TR"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86874" cy="6643710"/>
          </a:xfrm>
        </p:spPr>
        <p:txBody>
          <a:bodyPr>
            <a:noAutofit/>
          </a:bodyPr>
          <a:lstStyle/>
          <a:p>
            <a:pPr algn="ctr">
              <a:buNone/>
            </a:pPr>
            <a:r>
              <a:rPr lang="tr-TR" sz="2000" b="1" dirty="0" smtClean="0"/>
              <a:t>Türkiye </a:t>
            </a:r>
            <a:r>
              <a:rPr lang="tr-TR" sz="2000" b="1" dirty="0" err="1" smtClean="0"/>
              <a:t>Pomza</a:t>
            </a:r>
            <a:r>
              <a:rPr lang="tr-TR" sz="2000" b="1" dirty="0" smtClean="0"/>
              <a:t> Rezerv Dağılımı</a:t>
            </a:r>
          </a:p>
          <a:p>
            <a:pPr algn="ctr">
              <a:buNone/>
            </a:pPr>
            <a:r>
              <a:rPr lang="tr-TR" sz="2000" b="1" dirty="0" smtClean="0"/>
              <a:t>(rakamlar ton olarak,  A,B, C  ise rezerv </a:t>
            </a:r>
            <a:r>
              <a:rPr lang="tr-TR" sz="2000" b="1" dirty="0" err="1" smtClean="0"/>
              <a:t>katagorisi</a:t>
            </a:r>
            <a:r>
              <a:rPr lang="tr-TR" sz="2000" b="1" dirty="0" smtClean="0"/>
              <a:t> </a:t>
            </a:r>
            <a:r>
              <a:rPr lang="tr-TR" sz="2000" b="1" dirty="0" err="1" smtClean="0"/>
              <a:t>dir</a:t>
            </a:r>
            <a:r>
              <a:rPr lang="tr-TR" sz="2000" b="1" dirty="0" smtClean="0"/>
              <a:t>)</a:t>
            </a:r>
          </a:p>
          <a:p>
            <a:r>
              <a:rPr lang="tr-TR" sz="2000" dirty="0" smtClean="0">
                <a:solidFill>
                  <a:srgbClr val="FFFF00"/>
                </a:solidFill>
              </a:rPr>
              <a:t>Nevşehir-Avanos-Ürgüp  …………….. 404.412.834 ……………………..	A+B</a:t>
            </a:r>
          </a:p>
          <a:p>
            <a:r>
              <a:rPr lang="tr-TR" sz="2000" dirty="0" smtClean="0">
                <a:solidFill>
                  <a:srgbClr val="FFFF00"/>
                </a:solidFill>
              </a:rPr>
              <a:t>Derinkuyu  ……………………………...…….48.660.500 ……………………..	C</a:t>
            </a:r>
          </a:p>
          <a:p>
            <a:r>
              <a:rPr lang="tr-TR" sz="2000" dirty="0" smtClean="0"/>
              <a:t>Kayseri-Gömeç  …………………………….…13.250.000 ……………………	A+B</a:t>
            </a:r>
          </a:p>
          <a:p>
            <a:r>
              <a:rPr lang="tr-TR" sz="2000" dirty="0" smtClean="0">
                <a:solidFill>
                  <a:srgbClr val="FFFF00"/>
                </a:solidFill>
              </a:rPr>
              <a:t>Kayseri-Develi  ………………………….….58.500.000 ……………………	A+B</a:t>
            </a:r>
          </a:p>
          <a:p>
            <a:r>
              <a:rPr lang="tr-TR" sz="2000" dirty="0" smtClean="0">
                <a:solidFill>
                  <a:srgbClr val="FF0000"/>
                </a:solidFill>
              </a:rPr>
              <a:t>Kayseri-Talas-Tomarza  ………….….  241.000.000 ……………………	A</a:t>
            </a:r>
          </a:p>
          <a:p>
            <a:r>
              <a:rPr lang="tr-TR" sz="2000" dirty="0" smtClean="0">
                <a:solidFill>
                  <a:srgbClr val="FF0000"/>
                </a:solidFill>
              </a:rPr>
              <a:t>Kayseri-Talas-Tomarza  ……………. 284.000.000 …………………...	B</a:t>
            </a:r>
          </a:p>
          <a:p>
            <a:r>
              <a:rPr lang="tr-TR" sz="2000" dirty="0" smtClean="0">
                <a:solidFill>
                  <a:srgbClr val="FF0000"/>
                </a:solidFill>
              </a:rPr>
              <a:t>Bitlis- Tatvan  …………………………..1.100.000.000 …………………...	B</a:t>
            </a:r>
          </a:p>
          <a:p>
            <a:r>
              <a:rPr lang="tr-TR" sz="2000" dirty="0" smtClean="0">
                <a:solidFill>
                  <a:srgbClr val="FFFF00"/>
                </a:solidFill>
              </a:rPr>
              <a:t>Van-Erciş-</a:t>
            </a:r>
            <a:r>
              <a:rPr lang="tr-TR" sz="2000" dirty="0" err="1" smtClean="0">
                <a:solidFill>
                  <a:srgbClr val="FFFF00"/>
                </a:solidFill>
              </a:rPr>
              <a:t>Kocapınar</a:t>
            </a:r>
            <a:r>
              <a:rPr lang="tr-TR" sz="2000" dirty="0" smtClean="0">
                <a:solidFill>
                  <a:srgbClr val="FFFF00"/>
                </a:solidFill>
              </a:rPr>
              <a:t>  ………………….154.625.000 ……………………	A+B</a:t>
            </a:r>
          </a:p>
          <a:p>
            <a:r>
              <a:rPr lang="tr-TR" sz="2000" dirty="0" smtClean="0"/>
              <a:t>Van-</a:t>
            </a:r>
            <a:r>
              <a:rPr lang="tr-TR" sz="2000" dirty="0" err="1" smtClean="0"/>
              <a:t>Mollakasım</a:t>
            </a:r>
            <a:r>
              <a:rPr lang="tr-TR" sz="2000" dirty="0" smtClean="0"/>
              <a:t>  ……………………………5.950.000 ……………………	A+B</a:t>
            </a:r>
          </a:p>
          <a:p>
            <a:r>
              <a:rPr lang="tr-TR" sz="2000" dirty="0" smtClean="0"/>
              <a:t>Ağrı-Patnos  ………………………………….27.812.000 …………….	……..	A+B</a:t>
            </a:r>
          </a:p>
          <a:p>
            <a:r>
              <a:rPr lang="tr-TR" sz="2000" dirty="0" smtClean="0"/>
              <a:t>Ağrı-</a:t>
            </a:r>
            <a:r>
              <a:rPr lang="tr-TR" sz="2000" dirty="0" err="1" smtClean="0"/>
              <a:t>Doğubeyazıt</a:t>
            </a:r>
            <a:r>
              <a:rPr lang="tr-TR" sz="2000" dirty="0" smtClean="0"/>
              <a:t>  ……………………… 26.875.000 …………………….	A+B</a:t>
            </a:r>
          </a:p>
          <a:p>
            <a:r>
              <a:rPr lang="tr-TR" sz="2000" dirty="0" smtClean="0">
                <a:solidFill>
                  <a:srgbClr val="FFFF00"/>
                </a:solidFill>
              </a:rPr>
              <a:t>Kars-Iğdır-</a:t>
            </a:r>
            <a:r>
              <a:rPr lang="tr-TR" sz="2000" dirty="0" err="1" smtClean="0">
                <a:solidFill>
                  <a:srgbClr val="FFFF00"/>
                </a:solidFill>
              </a:rPr>
              <a:t>Kavaktepe</a:t>
            </a:r>
            <a:r>
              <a:rPr lang="tr-TR" sz="2000" dirty="0" smtClean="0">
                <a:solidFill>
                  <a:srgbClr val="FFFF00"/>
                </a:solidFill>
              </a:rPr>
              <a:t>  ………….………40.156.250 ……………………	B</a:t>
            </a:r>
          </a:p>
          <a:p>
            <a:r>
              <a:rPr lang="tr-TR" sz="2000" dirty="0" smtClean="0"/>
              <a:t>Kars-Digor  ……………………………………..11.718.750 ……………………	B</a:t>
            </a:r>
          </a:p>
          <a:p>
            <a:r>
              <a:rPr lang="tr-TR" sz="2000" dirty="0" smtClean="0"/>
              <a:t>Kars-Sarıkamış  ……………………………….1.875.000 ……………………	B</a:t>
            </a:r>
          </a:p>
          <a:p>
            <a:r>
              <a:rPr lang="tr-TR" sz="2000" dirty="0" smtClean="0"/>
              <a:t>Ankara-Güdül-</a:t>
            </a:r>
            <a:r>
              <a:rPr lang="tr-TR" sz="2000" dirty="0" err="1" smtClean="0"/>
              <a:t>Tekköy</a:t>
            </a:r>
            <a:r>
              <a:rPr lang="tr-TR" sz="2000" dirty="0" smtClean="0"/>
              <a:t>  ……………..…..8.070.000 ……………………	A+B</a:t>
            </a:r>
          </a:p>
          <a:p>
            <a:r>
              <a:rPr lang="tr-TR" sz="2000" dirty="0" smtClean="0">
                <a:solidFill>
                  <a:srgbClr val="FFFF00"/>
                </a:solidFill>
              </a:rPr>
              <a:t>Isparta-Gölcük  ……………………….…..30.983.250 ……………………	A+B+C</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85728"/>
            <a:ext cx="8715436" cy="6429420"/>
          </a:xfrm>
        </p:spPr>
        <p:txBody>
          <a:bodyPr>
            <a:normAutofit lnSpcReduction="10000"/>
          </a:bodyPr>
          <a:lstStyle/>
          <a:p>
            <a:r>
              <a:rPr lang="tr-TR" dirty="0" err="1" smtClean="0">
                <a:solidFill>
                  <a:srgbClr val="FF0000"/>
                </a:solidFill>
              </a:rPr>
              <a:t>Pomzanın</a:t>
            </a:r>
            <a:r>
              <a:rPr lang="tr-TR" dirty="0" smtClean="0">
                <a:solidFill>
                  <a:srgbClr val="FF0000"/>
                </a:solidFill>
              </a:rPr>
              <a:t> gelecekte </a:t>
            </a:r>
            <a:r>
              <a:rPr lang="tr-TR" dirty="0" err="1" smtClean="0">
                <a:solidFill>
                  <a:srgbClr val="FF0000"/>
                </a:solidFill>
              </a:rPr>
              <a:t>hakettiği</a:t>
            </a:r>
            <a:r>
              <a:rPr lang="tr-TR" dirty="0" smtClean="0">
                <a:solidFill>
                  <a:srgbClr val="FF0000"/>
                </a:solidFill>
              </a:rPr>
              <a:t> konumda olması için!!!</a:t>
            </a:r>
          </a:p>
          <a:p>
            <a:r>
              <a:rPr lang="tr-TR" dirty="0" smtClean="0">
                <a:solidFill>
                  <a:srgbClr val="FFFF00"/>
                </a:solidFill>
              </a:rPr>
              <a:t>Dünya endüstrisinde yeni olmamakla beraber, ülkemiz endüstrisine son 20 yılda girmeye başlayan ve değeri yeni anlaşılan volkanik kökenli bir kayaçtır.</a:t>
            </a:r>
          </a:p>
          <a:p>
            <a:r>
              <a:rPr lang="tr-TR" dirty="0" smtClean="0">
                <a:solidFill>
                  <a:srgbClr val="FFFF00"/>
                </a:solidFill>
              </a:rPr>
              <a:t>Dünya rezervinin önemli bir kısmına sahip olan ülkemizde üretilen </a:t>
            </a:r>
            <a:r>
              <a:rPr lang="tr-TR" dirty="0" err="1" smtClean="0">
                <a:solidFill>
                  <a:srgbClr val="FFFF00"/>
                </a:solidFill>
              </a:rPr>
              <a:t>pomza</a:t>
            </a:r>
            <a:r>
              <a:rPr lang="tr-TR" dirty="0" smtClean="0">
                <a:solidFill>
                  <a:srgbClr val="FFFF00"/>
                </a:solidFill>
              </a:rPr>
              <a:t>, daha başta kullanılacak alanın aradığı özellik ve standartlara göre dünya piyasasına sunulmalıdır.</a:t>
            </a:r>
          </a:p>
          <a:p>
            <a:r>
              <a:rPr lang="tr-TR" dirty="0" smtClean="0">
                <a:solidFill>
                  <a:srgbClr val="FFFF00"/>
                </a:solidFill>
              </a:rPr>
              <a:t>Bunun için her türlü devlet desteği ve teşviki sağlanmalıdır.</a:t>
            </a:r>
          </a:p>
          <a:p>
            <a:r>
              <a:rPr lang="tr-TR" dirty="0" smtClean="0">
                <a:solidFill>
                  <a:srgbClr val="FFFF00"/>
                </a:solidFill>
              </a:rPr>
              <a:t>Bu konuda AR-GE çalışmaları desteklenmeli ve </a:t>
            </a:r>
            <a:r>
              <a:rPr lang="tr-TR" dirty="0" err="1" smtClean="0">
                <a:solidFill>
                  <a:srgbClr val="FFFF00"/>
                </a:solidFill>
              </a:rPr>
              <a:t>pomzanın</a:t>
            </a:r>
            <a:r>
              <a:rPr lang="tr-TR" dirty="0" smtClean="0">
                <a:solidFill>
                  <a:srgbClr val="FFFF00"/>
                </a:solidFill>
              </a:rPr>
              <a:t> farklı özellikleri ve ilave kullanım alanları belirlenmelidir.</a:t>
            </a:r>
          </a:p>
          <a:p>
            <a:r>
              <a:rPr lang="tr-TR" dirty="0" smtClean="0">
                <a:solidFill>
                  <a:srgbClr val="FFFF00"/>
                </a:solidFill>
              </a:rPr>
              <a:t>1992 yılında Süleyman Demirel Üniversitesi’ne bağlı “POMZA ARAŞTIRMA VE UYGULAMA MERKEZİ” kurulmuştur . Bu tür merkezlerin aktif çalışmaları desteklenmelidir</a:t>
            </a:r>
          </a:p>
          <a:p>
            <a:endParaRPr lang="tr-TR"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857256"/>
          </a:xfrm>
        </p:spPr>
        <p:txBody>
          <a:bodyPr>
            <a:normAutofit fontScale="90000"/>
          </a:bodyPr>
          <a:lstStyle/>
          <a:p>
            <a:pPr algn="ctr"/>
            <a:r>
              <a:rPr lang="tr-TR" dirty="0" smtClean="0">
                <a:latin typeface="Algerian" pitchFamily="82" charset="0"/>
              </a:rPr>
              <a:t/>
            </a:r>
            <a:br>
              <a:rPr lang="tr-TR" dirty="0" smtClean="0">
                <a:latin typeface="Algerian" pitchFamily="82" charset="0"/>
              </a:rPr>
            </a:br>
            <a:r>
              <a:rPr lang="tr-TR" dirty="0" smtClean="0">
                <a:latin typeface="Algerian" pitchFamily="82" charset="0"/>
              </a:rPr>
              <a:t> </a:t>
            </a:r>
            <a:r>
              <a:rPr lang="tr-TR" sz="4400" dirty="0" err="1" smtClean="0">
                <a:latin typeface="Algerian" pitchFamily="82" charset="0"/>
              </a:rPr>
              <a:t>Dİyatomİt</a:t>
            </a:r>
            <a:endParaRPr lang="tr-TR" sz="4400" dirty="0">
              <a:latin typeface="Algerian" pitchFamily="82" charset="0"/>
            </a:endParaRPr>
          </a:p>
        </p:txBody>
      </p:sp>
      <p:sp>
        <p:nvSpPr>
          <p:cNvPr id="3" name="2 İçerik Yer Tutucusu"/>
          <p:cNvSpPr>
            <a:spLocks noGrp="1"/>
          </p:cNvSpPr>
          <p:nvPr>
            <p:ph idx="1"/>
          </p:nvPr>
        </p:nvSpPr>
        <p:spPr>
          <a:xfrm>
            <a:off x="214282" y="1214422"/>
            <a:ext cx="8786874" cy="5500726"/>
          </a:xfrm>
        </p:spPr>
        <p:txBody>
          <a:bodyPr>
            <a:normAutofit/>
          </a:bodyPr>
          <a:lstStyle/>
          <a:p>
            <a:r>
              <a:rPr lang="tr-TR" dirty="0" smtClean="0">
                <a:solidFill>
                  <a:srgbClr val="FF0000"/>
                </a:solidFill>
              </a:rPr>
              <a:t>Özellikleri ve Oluşumu</a:t>
            </a:r>
          </a:p>
          <a:p>
            <a:r>
              <a:rPr lang="tr-TR" dirty="0" smtClean="0">
                <a:solidFill>
                  <a:srgbClr val="FF0000"/>
                </a:solidFill>
              </a:rPr>
              <a:t>Kullanım Alanları</a:t>
            </a:r>
          </a:p>
          <a:p>
            <a:endParaRPr lang="tr-TR" dirty="0" smtClean="0"/>
          </a:p>
        </p:txBody>
      </p:sp>
      <p:pic>
        <p:nvPicPr>
          <p:cNvPr id="4" name="Picture 2" descr="C:\Users\Ayten\Desktop\diatomlar.jpg"/>
          <p:cNvPicPr>
            <a:picLocks noChangeAspect="1" noChangeArrowheads="1"/>
          </p:cNvPicPr>
          <p:nvPr/>
        </p:nvPicPr>
        <p:blipFill>
          <a:blip r:embed="rId3" cstate="print"/>
          <a:srcRect/>
          <a:stretch>
            <a:fillRect/>
          </a:stretch>
        </p:blipFill>
        <p:spPr bwMode="auto">
          <a:xfrm>
            <a:off x="1071538" y="2357430"/>
            <a:ext cx="6989299" cy="4310068"/>
          </a:xfrm>
          <a:prstGeom prst="rect">
            <a:avLst/>
          </a:prstGeom>
          <a:noFill/>
        </p:spPr>
      </p:pic>
      <p:sp>
        <p:nvSpPr>
          <p:cNvPr id="5" name="4 Dikdörtgen"/>
          <p:cNvSpPr/>
          <p:nvPr/>
        </p:nvSpPr>
        <p:spPr>
          <a:xfrm>
            <a:off x="1214414" y="6143644"/>
            <a:ext cx="1200778" cy="369332"/>
          </a:xfrm>
          <a:prstGeom prst="rect">
            <a:avLst/>
          </a:prstGeom>
        </p:spPr>
        <p:txBody>
          <a:bodyPr wrap="none">
            <a:spAutoFit/>
          </a:bodyPr>
          <a:lstStyle/>
          <a:p>
            <a:r>
              <a:rPr lang="tr-TR" dirty="0" err="1" smtClean="0">
                <a:solidFill>
                  <a:schemeClr val="bg1"/>
                </a:solidFill>
              </a:rPr>
              <a:t>Diatomlar</a:t>
            </a:r>
            <a:endParaRPr lang="tr-TR" dirty="0">
              <a:solidFill>
                <a:schemeClr val="bg1"/>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571480"/>
            <a:ext cx="8786874" cy="6143668"/>
          </a:xfrm>
        </p:spPr>
        <p:txBody>
          <a:bodyPr>
            <a:normAutofit/>
          </a:bodyPr>
          <a:lstStyle/>
          <a:p>
            <a:r>
              <a:rPr lang="tr-TR" dirty="0" err="1" smtClean="0"/>
              <a:t>Diatome</a:t>
            </a:r>
            <a:r>
              <a:rPr lang="tr-TR" dirty="0" smtClean="0"/>
              <a:t> adı verilen tek hücreli alglerin silisli iskeletlerinden meydana gelen tortul kayaçtır.</a:t>
            </a:r>
          </a:p>
          <a:p>
            <a:r>
              <a:rPr lang="tr-TR" dirty="0" err="1" smtClean="0"/>
              <a:t>Kieselguhr</a:t>
            </a:r>
            <a:r>
              <a:rPr lang="tr-TR" dirty="0" smtClean="0"/>
              <a:t> olarak da adlandırılabilir.</a:t>
            </a:r>
          </a:p>
          <a:p>
            <a:r>
              <a:rPr lang="tr-TR" dirty="0" smtClean="0"/>
              <a:t>Binlerce yıl önce deniz ve göl yataklarında, çok küçük deniz canlılarının iskeletlerinin birikmesiyle meydana gelmişlerdir.</a:t>
            </a:r>
          </a:p>
          <a:p>
            <a:r>
              <a:rPr lang="tr-TR" dirty="0" smtClean="0"/>
              <a:t>8000 kadar farklı türü vardır. Şekilleri ve büyüklüğü o kadar karakteristiktir ki, kaynağını söylemek için nadiren mikroskopla inceleme yapılır.</a:t>
            </a:r>
          </a:p>
          <a:p>
            <a:r>
              <a:rPr lang="tr-TR" dirty="0" smtClean="0"/>
              <a:t>İskeletler içinde sayısız boşluklar vardır. Temel maddesi silika olduğu hâlde, oldukça önemli miktarda moleküler bağlı su, organik madde ve diğer bazı yabancı maddeler, önemli miktarda kil bulunmaktadır.</a:t>
            </a:r>
            <a:endParaRPr lang="tr-TR"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785818"/>
          </a:xfrm>
        </p:spPr>
        <p:txBody>
          <a:bodyPr>
            <a:normAutofit/>
          </a:bodyPr>
          <a:lstStyle/>
          <a:p>
            <a:pPr algn="ctr"/>
            <a:r>
              <a:rPr lang="tr-TR" sz="3200" b="1" dirty="0" smtClean="0">
                <a:solidFill>
                  <a:srgbClr val="FFFF00"/>
                </a:solidFill>
                <a:latin typeface="Comic Sans MS" pitchFamily="66" charset="0"/>
              </a:rPr>
              <a:t>Doğada Bulunuş ve Oluşum Şekilleri</a:t>
            </a:r>
            <a:endParaRPr lang="tr-TR" sz="3200" dirty="0">
              <a:solidFill>
                <a:srgbClr val="FFFF00"/>
              </a:solidFill>
              <a:latin typeface="Comic Sans MS" pitchFamily="66" charset="0"/>
            </a:endParaRPr>
          </a:p>
        </p:txBody>
      </p:sp>
      <p:sp>
        <p:nvSpPr>
          <p:cNvPr id="3" name="2 İçerik Yer Tutucusu"/>
          <p:cNvSpPr>
            <a:spLocks noGrp="1"/>
          </p:cNvSpPr>
          <p:nvPr>
            <p:ph idx="1"/>
          </p:nvPr>
        </p:nvSpPr>
        <p:spPr>
          <a:xfrm>
            <a:off x="214282" y="1214422"/>
            <a:ext cx="8929718" cy="5429288"/>
          </a:xfrm>
        </p:spPr>
        <p:txBody>
          <a:bodyPr>
            <a:normAutofit/>
          </a:bodyPr>
          <a:lstStyle/>
          <a:p>
            <a:r>
              <a:rPr lang="tr-TR" dirty="0" smtClean="0"/>
              <a:t>Diyatomeler daha çok volkanik faaliyetlerin yoğun olduğu bölgelerde, tatlı veya az tuzlu göllerde ve deniz sularında yaşayan, tek hücreli, mikroskobik boyutta, silis kabuklu, esmer bir yosun çeşididir.</a:t>
            </a:r>
          </a:p>
          <a:p>
            <a:r>
              <a:rPr lang="tr-TR" dirty="0" smtClean="0"/>
              <a:t>Organizma öldüğü zaman bir tortu halinde çöker ve yumuşak kısmı çürüyerek kaybolur. Böylece silisli kabukları birikir ve taşlaşarak </a:t>
            </a:r>
            <a:r>
              <a:rPr lang="tr-TR" dirty="0" err="1" smtClean="0"/>
              <a:t>diyatomit</a:t>
            </a:r>
            <a:r>
              <a:rPr lang="tr-TR" dirty="0" smtClean="0"/>
              <a:t> yataklarını meydana getirir.</a:t>
            </a:r>
          </a:p>
          <a:p>
            <a:r>
              <a:rPr lang="tr-TR" dirty="0" smtClean="0"/>
              <a:t>Çok aktif diyatome bölgelerinde bile yıllık çökelti kalınlığı birkaç milimetre kadardır.</a:t>
            </a:r>
          </a:p>
          <a:p>
            <a:r>
              <a:rPr lang="tr-TR" dirty="0" smtClean="0"/>
              <a:t>Üst </a:t>
            </a:r>
            <a:r>
              <a:rPr lang="tr-TR" dirty="0" err="1" smtClean="0"/>
              <a:t>Kretase</a:t>
            </a:r>
            <a:r>
              <a:rPr lang="tr-TR" dirty="0" smtClean="0"/>
              <a:t>, Tersiyer ve </a:t>
            </a:r>
            <a:r>
              <a:rPr lang="tr-TR" dirty="0" err="1" smtClean="0"/>
              <a:t>Kuvaterner</a:t>
            </a:r>
            <a:r>
              <a:rPr lang="tr-TR" dirty="0" smtClean="0"/>
              <a:t> </a:t>
            </a:r>
            <a:r>
              <a:rPr lang="tr-TR" dirty="0" err="1" smtClean="0"/>
              <a:t>diyatomit</a:t>
            </a:r>
            <a:r>
              <a:rPr lang="tr-TR" dirty="0" smtClean="0"/>
              <a:t> yataklarının en yaygın ortaya çıktığı evrelerdir.</a:t>
            </a:r>
          </a:p>
          <a:p>
            <a:r>
              <a:rPr lang="tr-TR" dirty="0" smtClean="0"/>
              <a:t>En verimli yataklar Miyosen yaşlıdır.</a:t>
            </a:r>
          </a:p>
          <a:p>
            <a:endParaRPr lang="tr-TR"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15436" cy="6429420"/>
          </a:xfrm>
        </p:spPr>
        <p:txBody>
          <a:bodyPr>
            <a:normAutofit/>
          </a:bodyPr>
          <a:lstStyle/>
          <a:p>
            <a:endParaRPr lang="tr-TR" dirty="0" smtClean="0"/>
          </a:p>
          <a:p>
            <a:r>
              <a:rPr lang="tr-TR" dirty="0" smtClean="0"/>
              <a:t>Miyosen çağında, durgun sularda yaşamış olan tek hücreli canlıların anorganik iskeletleri, su altında kümelenip, sonradan meydana gelen jeolojik hareketler sonucunda su üstüne çıkmış olan tepecikler halinde bulunur.</a:t>
            </a:r>
          </a:p>
          <a:p>
            <a:r>
              <a:rPr lang="tr-TR" dirty="0" smtClean="0"/>
              <a:t>Şekilleri çok çeşitlidir. Tanelerinin irilikleri 6-20. mikron arasında değişir ve esasını SiO2 oluşturur.</a:t>
            </a:r>
          </a:p>
          <a:p>
            <a:r>
              <a:rPr lang="tr-TR" dirty="0" smtClean="0"/>
              <a:t>Hücrelerinin tipik özelliği hücre kapaklarının sonsuz denebilecek sayıda pek çok delik kapsamasıdır.</a:t>
            </a:r>
          </a:p>
          <a:p>
            <a:r>
              <a:rPr lang="tr-TR" dirty="0" smtClean="0"/>
              <a:t>Saf </a:t>
            </a:r>
            <a:r>
              <a:rPr lang="tr-TR" dirty="0" err="1" smtClean="0"/>
              <a:t>diyatomit</a:t>
            </a:r>
            <a:r>
              <a:rPr lang="tr-TR" dirty="0" smtClean="0"/>
              <a:t> beyaz renkli, asitlere dayanıklı, çok hafif (0,2-0,3 gr/cm</a:t>
            </a:r>
            <a:r>
              <a:rPr lang="tr-TR" baseline="30000" dirty="0" smtClean="0"/>
              <a:t>3</a:t>
            </a:r>
            <a:r>
              <a:rPr lang="tr-TR" dirty="0" smtClean="0"/>
              <a:t>), </a:t>
            </a:r>
            <a:r>
              <a:rPr lang="tr-TR" dirty="0" err="1" smtClean="0"/>
              <a:t>absorpsiyon</a:t>
            </a:r>
            <a:r>
              <a:rPr lang="tr-TR" dirty="0" smtClean="0"/>
              <a:t> kabiliyeti olan, ısı iletim katsayısı çok düşük, 1400°C civarında eriyen, bütün bu özelliklerinden dolayı teknikte çok geniş bir kullanma sahası bulunan kıymetli bir maddedir. </a:t>
            </a:r>
          </a:p>
          <a:p>
            <a:endParaRPr lang="tr-TR"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715148"/>
          </a:xfrm>
        </p:spPr>
        <p:txBody>
          <a:bodyPr>
            <a:normAutofit fontScale="92500" lnSpcReduction="10000"/>
          </a:bodyPr>
          <a:lstStyle/>
          <a:p>
            <a:endParaRPr lang="tr-TR" dirty="0" smtClean="0"/>
          </a:p>
          <a:p>
            <a:r>
              <a:rPr lang="tr-TR" dirty="0" smtClean="0"/>
              <a:t>Kil tipi yabancı madde </a:t>
            </a:r>
            <a:r>
              <a:rPr lang="tr-TR" dirty="0" err="1" smtClean="0"/>
              <a:t>ihtivâ</a:t>
            </a:r>
            <a:r>
              <a:rPr lang="tr-TR" dirty="0" smtClean="0"/>
              <a:t> eden ve pişirilmeden önceki </a:t>
            </a:r>
            <a:r>
              <a:rPr lang="tr-TR" dirty="0" err="1" smtClean="0"/>
              <a:t>porozitesi</a:t>
            </a:r>
            <a:r>
              <a:rPr lang="tr-TR" dirty="0" smtClean="0"/>
              <a:t> (</a:t>
            </a:r>
            <a:r>
              <a:rPr lang="tr-TR" dirty="0" err="1" smtClean="0"/>
              <a:t>boşlukluğu</a:t>
            </a:r>
            <a:r>
              <a:rPr lang="tr-TR" dirty="0" smtClean="0"/>
              <a:t>) yüksek olan</a:t>
            </a:r>
            <a:r>
              <a:rPr lang="tr-TR" b="1" dirty="0" smtClean="0"/>
              <a:t> </a:t>
            </a:r>
            <a:r>
              <a:rPr lang="tr-TR" b="1" dirty="0" err="1" smtClean="0">
                <a:solidFill>
                  <a:srgbClr val="FFFF00"/>
                </a:solidFill>
              </a:rPr>
              <a:t>diyatomit</a:t>
            </a:r>
            <a:r>
              <a:rPr lang="tr-TR" b="1" dirty="0" smtClean="0">
                <a:solidFill>
                  <a:srgbClr val="FFFF00"/>
                </a:solidFill>
              </a:rPr>
              <a:t> </a:t>
            </a:r>
            <a:r>
              <a:rPr lang="tr-TR" dirty="0" smtClean="0"/>
              <a:t>malzemeler, ergime sıcaklıklarına yakın (1400-1700°C) sıcaklıklarda önemli miktarda büzülme gösterirler.</a:t>
            </a:r>
          </a:p>
          <a:p>
            <a:r>
              <a:rPr lang="tr-TR" dirty="0" smtClean="0"/>
              <a:t>Bundan dolayı bu sıcaklıklara yakın sıcaklıklarda kullanılması tavsiye edilmez.</a:t>
            </a:r>
          </a:p>
          <a:p>
            <a:r>
              <a:rPr lang="tr-TR" dirty="0" smtClean="0"/>
              <a:t>Bu nedenle </a:t>
            </a:r>
            <a:r>
              <a:rPr lang="tr-TR" dirty="0" err="1" smtClean="0"/>
              <a:t>diyatomit</a:t>
            </a:r>
            <a:r>
              <a:rPr lang="tr-TR" dirty="0" smtClean="0"/>
              <a:t> tuğlalar, çalışma yüzeyi olarak nadiren kullanılırlar.</a:t>
            </a:r>
          </a:p>
          <a:p>
            <a:r>
              <a:rPr lang="tr-TR" dirty="0" smtClean="0"/>
              <a:t>Emniyetle kullanılabilecekleri en yüksek sıcaklık, tuğla türüne göre değişir. </a:t>
            </a:r>
          </a:p>
          <a:p>
            <a:r>
              <a:rPr lang="tr-TR" dirty="0" smtClean="0"/>
              <a:t>Fakat genellikle 900-1200°C arasındadır. Malzeme özelliklerini veren tablolarda en yüksek kullanma sıcaklığı, deneyle </a:t>
            </a:r>
            <a:r>
              <a:rPr lang="tr-TR" dirty="0" err="1" smtClean="0"/>
              <a:t>tesbit</a:t>
            </a:r>
            <a:r>
              <a:rPr lang="tr-TR" dirty="0" smtClean="0"/>
              <a:t> edilen değerlerden 150°C daha düşük verilmiştir.</a:t>
            </a:r>
          </a:p>
          <a:p>
            <a:r>
              <a:rPr lang="tr-TR" dirty="0" smtClean="0"/>
              <a:t>Bu emniyet payının da dikkate alınması gerekir.</a:t>
            </a:r>
          </a:p>
          <a:p>
            <a:r>
              <a:rPr lang="tr-TR" dirty="0" smtClean="0"/>
              <a:t>Bu tuğlalarda yoğunluğun özel bir önemi yoktur. Bununla beraber yoğunluk ile ısı iletkenliği arasında bir bağıntı olduğundan ısı iletkenliği hakkında bir fikir verebilir. </a:t>
            </a:r>
          </a:p>
          <a:p>
            <a:endParaRPr lang="tr-TR"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00858"/>
          </a:xfrm>
        </p:spPr>
        <p:txBody>
          <a:bodyPr>
            <a:normAutofit/>
          </a:bodyPr>
          <a:lstStyle/>
          <a:p>
            <a:endParaRPr lang="tr-TR" dirty="0" smtClean="0"/>
          </a:p>
          <a:p>
            <a:r>
              <a:rPr lang="tr-TR" dirty="0" smtClean="0"/>
              <a:t>İlk çağlarda parlatma tozu olarak kullanılan </a:t>
            </a:r>
            <a:r>
              <a:rPr lang="tr-TR" dirty="0" err="1" smtClean="0"/>
              <a:t>diyatomitlerden</a:t>
            </a:r>
            <a:r>
              <a:rPr lang="tr-TR" dirty="0" smtClean="0"/>
              <a:t>, günümüzde yağların, alkollü ve alkolsüz içeceklerin, antibiyotiklerin, çözücülerin ve kimyasal maddelerin işlenmesi gibi birçok sanayi dalında süzme işlemlerinde faydalanılır.</a:t>
            </a:r>
          </a:p>
          <a:p>
            <a:r>
              <a:rPr lang="tr-TR" dirty="0" err="1" smtClean="0"/>
              <a:t>Diyatomit</a:t>
            </a:r>
            <a:r>
              <a:rPr lang="tr-TR" dirty="0" smtClean="0"/>
              <a:t> ürünleri önem sırasına göre başlıca;</a:t>
            </a:r>
          </a:p>
          <a:p>
            <a:r>
              <a:rPr lang="tr-TR" dirty="0" smtClean="0"/>
              <a:t>Filtre (% 60), dolgu (% 21), veya izolasyon malzemesi (% 2), aşındırıcı ve yüzey temizleyicisi, katalizör, taşıyıcı, hafif inşaat malzemeleri ve </a:t>
            </a:r>
            <a:r>
              <a:rPr lang="tr-TR" dirty="0" err="1" smtClean="0"/>
              <a:t>refrakter</a:t>
            </a:r>
            <a:r>
              <a:rPr lang="tr-TR" dirty="0" smtClean="0"/>
              <a:t> imalatı, kimya </a:t>
            </a:r>
            <a:r>
              <a:rPr lang="tr-TR" dirty="0" err="1" smtClean="0"/>
              <a:t>sanayiinde</a:t>
            </a:r>
            <a:r>
              <a:rPr lang="tr-TR" dirty="0" smtClean="0"/>
              <a:t> silis </a:t>
            </a:r>
            <a:r>
              <a:rPr lang="tr-TR" dirty="0" err="1" smtClean="0"/>
              <a:t>eldesi</a:t>
            </a:r>
            <a:r>
              <a:rPr lang="tr-TR" dirty="0" smtClean="0"/>
              <a:t> ile gübrelerde dolgu maddesi, </a:t>
            </a:r>
            <a:r>
              <a:rPr lang="tr-TR" dirty="0" err="1" smtClean="0"/>
              <a:t>absorbant</a:t>
            </a:r>
            <a:r>
              <a:rPr lang="tr-TR" dirty="0" smtClean="0"/>
              <a:t>, sentetik silikat üretimi ve topraklaşmayı hızlandırıcı olarak kullanılmaktadır.</a:t>
            </a:r>
          </a:p>
          <a:p>
            <a:endParaRPr lang="tr-TR" dirty="0" smtClean="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15436" cy="6643710"/>
          </a:xfrm>
        </p:spPr>
        <p:txBody>
          <a:bodyPr>
            <a:normAutofit fontScale="92500" lnSpcReduction="10000"/>
          </a:bodyPr>
          <a:lstStyle/>
          <a:p>
            <a:r>
              <a:rPr lang="tr-TR" dirty="0" smtClean="0"/>
              <a:t>Ham şeker şerbeti (glikoz), bira, viski, şarap, meyve suları, şurup, madeni ve nebati yağlar, eczacılık </a:t>
            </a:r>
            <a:r>
              <a:rPr lang="tr-TR" dirty="0" err="1" smtClean="0"/>
              <a:t>mamülleri</a:t>
            </a:r>
            <a:r>
              <a:rPr lang="tr-TR" dirty="0" smtClean="0"/>
              <a:t>, kirli sular, kuru temizleme çözücüleri, endüstriyel atıklar, kimyasal maddeler, vernik ve lakeler gibi içerisinde süspansiyon halinde istenmeyen maddeler bulunduran sıvıların arındırılmasında </a:t>
            </a:r>
            <a:r>
              <a:rPr lang="tr-TR" dirty="0" err="1" smtClean="0"/>
              <a:t>diyatomitten</a:t>
            </a:r>
            <a:r>
              <a:rPr lang="tr-TR" dirty="0" smtClean="0"/>
              <a:t> faydalanılır.</a:t>
            </a:r>
          </a:p>
          <a:p>
            <a:r>
              <a:rPr lang="tr-TR" dirty="0" err="1" smtClean="0"/>
              <a:t>Diyatomitin</a:t>
            </a:r>
            <a:r>
              <a:rPr lang="tr-TR" dirty="0" smtClean="0"/>
              <a:t> yüksek </a:t>
            </a:r>
            <a:r>
              <a:rPr lang="tr-TR" dirty="0" err="1" smtClean="0"/>
              <a:t>porozitesi</a:t>
            </a:r>
            <a:r>
              <a:rPr lang="tr-TR" dirty="0" smtClean="0"/>
              <a:t>, kimyasal etkilere karşı direnci ve saflığı sebebiyle en çok tüketildiği ve ikame ürünlerine göre rakipsiz olduğu kullanma alanı, </a:t>
            </a:r>
            <a:r>
              <a:rPr lang="tr-TR" dirty="0" err="1" smtClean="0"/>
              <a:t>filtrasyon</a:t>
            </a:r>
            <a:r>
              <a:rPr lang="tr-TR" dirty="0" smtClean="0"/>
              <a:t> işlemidir.</a:t>
            </a:r>
          </a:p>
          <a:p>
            <a:r>
              <a:rPr lang="tr-TR" dirty="0" smtClean="0"/>
              <a:t>Dinamit üretiminde,</a:t>
            </a:r>
          </a:p>
          <a:p>
            <a:r>
              <a:rPr lang="tr-TR" dirty="0" smtClean="0"/>
              <a:t>Çok yumuşak bir aşındırıcı özelliği taşıdığı için diş macunlarının ve metal cilâlarının içine katılır. </a:t>
            </a:r>
            <a:r>
              <a:rPr lang="tr-TR" dirty="0" err="1" smtClean="0"/>
              <a:t>Diyatomit</a:t>
            </a:r>
            <a:r>
              <a:rPr lang="tr-TR" dirty="0" smtClean="0"/>
              <a:t> dolgu maddesi olarak kullanıldığı zaman elde edilen ürünün özelliklerini geliştirmekte ve performansını yükseltmektedir. Bu alanda en çok boya, plastik, seramik, kağıt, lastik, ilaç, kozmetik, sabun, deterjan, cila, kibrit, diş macunu ve bazı kimyasal maddelerin üretiminde faydalanılmaktadır.</a:t>
            </a:r>
          </a:p>
          <a:p>
            <a:r>
              <a:rPr lang="tr-TR" dirty="0" smtClean="0"/>
              <a:t>Beton ve harçların işleme kolaylığını artırdığı için, çimentolar içine katkı maddesi olarak konur.</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142844" y="357166"/>
            <a:ext cx="8858312" cy="6286544"/>
          </a:xfrm>
        </p:spPr>
        <p:txBody>
          <a:bodyPr>
            <a:normAutofit/>
          </a:bodyPr>
          <a:lstStyle/>
          <a:p>
            <a:endParaRPr lang="tr-TR" sz="2800" dirty="0" smtClean="0"/>
          </a:p>
          <a:p>
            <a:r>
              <a:rPr lang="tr-TR" sz="2800" dirty="0" err="1" smtClean="0"/>
              <a:t>Diyatomit</a:t>
            </a:r>
            <a:r>
              <a:rPr lang="tr-TR" sz="2800" dirty="0" smtClean="0"/>
              <a:t> dolgu maddesi olarak kullanıldığı zaman elde edilen ürünün özelliklerini geliştirmekte ve performansını yükseltmektedir.</a:t>
            </a:r>
          </a:p>
          <a:p>
            <a:r>
              <a:rPr lang="tr-TR" sz="2800" dirty="0" smtClean="0"/>
              <a:t>Bu alanda en çok boya, plastik, kağıt, lastik, ilaç, kozmetik, cila, kibrit, diş macunu ve bazı kimyasal maddelerin üretiminde faydalanılmaktadır.</a:t>
            </a:r>
          </a:p>
          <a:p>
            <a:r>
              <a:rPr lang="tr-TR" sz="2800" dirty="0" err="1" smtClean="0"/>
              <a:t>Diyatomitin</a:t>
            </a:r>
            <a:r>
              <a:rPr lang="tr-TR" sz="2800" dirty="0" smtClean="0"/>
              <a:t> endüstrideki kullanımıysa, ilk kez 1876’da, ham şeker kamışının filtrelenmesinde kullanılan, kağıt hamuru, sıkıştırılmış pamuk ve asbest-</a:t>
            </a:r>
            <a:r>
              <a:rPr lang="tr-TR" sz="2800" dirty="0" err="1" smtClean="0"/>
              <a:t>sellüloz</a:t>
            </a:r>
            <a:r>
              <a:rPr lang="tr-TR" sz="2800" dirty="0" smtClean="0"/>
              <a:t> hamurunun yerini almasıyla başlamıştı.</a:t>
            </a:r>
          </a:p>
          <a:p>
            <a:r>
              <a:rPr lang="tr-TR" sz="2800" dirty="0" smtClean="0"/>
              <a:t>On yıl sonra </a:t>
            </a:r>
            <a:r>
              <a:rPr lang="tr-TR" sz="2800" dirty="0" err="1" smtClean="0"/>
              <a:t>Alfred</a:t>
            </a:r>
            <a:r>
              <a:rPr lang="tr-TR" sz="2800" dirty="0" smtClean="0"/>
              <a:t> Nobel de bu malzemeyi, sıvı nitrogliserin için emici madde olarak kullanmıştı.</a:t>
            </a:r>
          </a:p>
          <a:p>
            <a:endParaRPr lang="tr-TR" sz="2800" dirty="0" smtClean="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15436" cy="6429420"/>
          </a:xfrm>
        </p:spPr>
        <p:txBody>
          <a:bodyPr/>
          <a:lstStyle/>
          <a:p>
            <a:pPr>
              <a:buNone/>
            </a:pPr>
            <a:endParaRPr lang="tr-TR" dirty="0" smtClean="0"/>
          </a:p>
          <a:p>
            <a:r>
              <a:rPr lang="tr-TR" sz="2800" dirty="0" err="1" smtClean="0"/>
              <a:t>Diyatomit</a:t>
            </a:r>
            <a:r>
              <a:rPr lang="tr-TR" sz="2800" dirty="0" smtClean="0"/>
              <a:t>, ısıyı, sesi ve elektriği az iletmesi, kimyasal maddelere karşı dayanıklılığı sayesinde, günümüzde de önemli bir endüstriyel hammadde olarak değerlendiriliyor. </a:t>
            </a:r>
          </a:p>
          <a:p>
            <a:r>
              <a:rPr lang="tr-TR" sz="2800" dirty="0" smtClean="0"/>
              <a:t>Sağlamlığı ve erime noktasının yüksek ve renginin açık olmasıyla da tanınan </a:t>
            </a:r>
            <a:r>
              <a:rPr lang="tr-TR" sz="2800" dirty="0" err="1" smtClean="0"/>
              <a:t>diyatomit</a:t>
            </a:r>
            <a:r>
              <a:rPr lang="tr-TR" sz="2800" dirty="0" smtClean="0"/>
              <a:t>, </a:t>
            </a:r>
            <a:r>
              <a:rPr lang="tr-TR" sz="2800" dirty="0" err="1" smtClean="0"/>
              <a:t>metalurjiden</a:t>
            </a:r>
            <a:r>
              <a:rPr lang="tr-TR" sz="2800" dirty="0" smtClean="0"/>
              <a:t> besin, ilaç ve petrol sanayine, seramik ve cam yapımından kozmetiğe değin pek çok alanda kullanılıyor.</a:t>
            </a:r>
          </a:p>
          <a:p>
            <a:r>
              <a:rPr lang="tr-TR" sz="2800" dirty="0" smtClean="0"/>
              <a:t>Yeni sanayi uygulamalarında da </a:t>
            </a:r>
            <a:r>
              <a:rPr lang="tr-TR" sz="2800" dirty="0" err="1" smtClean="0"/>
              <a:t>diyatomitin</a:t>
            </a:r>
            <a:r>
              <a:rPr lang="tr-TR" sz="2800" dirty="0" smtClean="0"/>
              <a:t> çeşitli özelliklerinden faydalanılır: Hafiflik, gözeneklilik, ısı yalıtkanlık</a:t>
            </a:r>
          </a:p>
          <a:p>
            <a:endParaRPr lang="tr-TR"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85728"/>
            <a:ext cx="8229600" cy="571504"/>
          </a:xfrm>
        </p:spPr>
        <p:txBody>
          <a:bodyPr>
            <a:normAutofit fontScale="90000"/>
          </a:bodyPr>
          <a:lstStyle/>
          <a:p>
            <a:r>
              <a:rPr lang="tr-TR" dirty="0" smtClean="0"/>
              <a:t/>
            </a:r>
            <a:br>
              <a:rPr lang="tr-TR" dirty="0" smtClean="0"/>
            </a:br>
            <a:r>
              <a:rPr lang="tr-TR" sz="5400" b="1" dirty="0" smtClean="0">
                <a:solidFill>
                  <a:srgbClr val="FFFF00"/>
                </a:solidFill>
                <a:latin typeface="Comic Sans MS" pitchFamily="66" charset="0"/>
              </a:rPr>
              <a:t> </a:t>
            </a:r>
            <a:r>
              <a:rPr lang="tr-TR" sz="3600" b="1" dirty="0" smtClean="0">
                <a:solidFill>
                  <a:srgbClr val="FFFF00"/>
                </a:solidFill>
                <a:latin typeface="Comic Sans MS" pitchFamily="66" charset="0"/>
              </a:rPr>
              <a:t>Dünyada ve Türkiye'deki Potansiyeli</a:t>
            </a:r>
            <a:endParaRPr lang="tr-TR" sz="3600" dirty="0"/>
          </a:p>
        </p:txBody>
      </p:sp>
      <p:sp>
        <p:nvSpPr>
          <p:cNvPr id="3" name="2 İçerik Yer Tutucusu"/>
          <p:cNvSpPr>
            <a:spLocks noGrp="1"/>
          </p:cNvSpPr>
          <p:nvPr>
            <p:ph idx="1"/>
          </p:nvPr>
        </p:nvSpPr>
        <p:spPr>
          <a:xfrm>
            <a:off x="142844" y="1000108"/>
            <a:ext cx="9001156" cy="5857892"/>
          </a:xfrm>
        </p:spPr>
        <p:txBody>
          <a:bodyPr>
            <a:normAutofit fontScale="92500" lnSpcReduction="20000"/>
          </a:bodyPr>
          <a:lstStyle/>
          <a:p>
            <a:r>
              <a:rPr lang="tr-TR" dirty="0" smtClean="0"/>
              <a:t>Türkiye'de çok eski zamanlardan beri “Moskof toprağı” olarak bilinen ve işletilen </a:t>
            </a:r>
            <a:r>
              <a:rPr lang="tr-TR" dirty="0" err="1" smtClean="0"/>
              <a:t>diyatomit</a:t>
            </a:r>
            <a:r>
              <a:rPr lang="tr-TR" dirty="0" smtClean="0"/>
              <a:t> oldukça bol ve kaliteli yataklar vermektedir. Ancak bunların rezerv ve işletilebilirlik durumları yeteri kadar incelenmemiştir. Kayseri (Hırka), Erzurum (Tortum), Nevşehir, Niğde, Ankara (Kızılcahamam ve Ayaş), Çankırı (Şabanözü, Çerkeş ve Orta), Afyon, Kütahya (</a:t>
            </a:r>
            <a:r>
              <a:rPr lang="tr-TR" dirty="0" err="1" smtClean="0"/>
              <a:t>Alayurt</a:t>
            </a:r>
            <a:r>
              <a:rPr lang="tr-TR" dirty="0" smtClean="0"/>
              <a:t>), Uşak (</a:t>
            </a:r>
            <a:r>
              <a:rPr lang="tr-TR" dirty="0" err="1" smtClean="0"/>
              <a:t>Kayağıl</a:t>
            </a:r>
            <a:r>
              <a:rPr lang="tr-TR" dirty="0" smtClean="0"/>
              <a:t>), Aydın (Karacasu), Denizli (Tırkaz), Balıkesir (Gönen) ve Bursa (Orhaneli) yörelerinde önemli </a:t>
            </a:r>
            <a:r>
              <a:rPr lang="tr-TR" dirty="0" err="1" smtClean="0"/>
              <a:t>diyatomit</a:t>
            </a:r>
            <a:r>
              <a:rPr lang="tr-TR" dirty="0" smtClean="0"/>
              <a:t> oluşumlarının varlığı bilinmektedir. </a:t>
            </a:r>
          </a:p>
          <a:p>
            <a:r>
              <a:rPr lang="tr-TR" dirty="0" smtClean="0"/>
              <a:t>Erciyes ve </a:t>
            </a:r>
            <a:r>
              <a:rPr lang="tr-TR" dirty="0" err="1" smtClean="0"/>
              <a:t>Melendiz</a:t>
            </a:r>
            <a:r>
              <a:rPr lang="tr-TR" dirty="0" smtClean="0"/>
              <a:t> Dağları Neojen </a:t>
            </a:r>
            <a:r>
              <a:rPr lang="tr-TR" dirty="0" err="1" smtClean="0"/>
              <a:t>volkanizmalarına</a:t>
            </a:r>
            <a:r>
              <a:rPr lang="tr-TR" dirty="0" smtClean="0"/>
              <a:t> bağlı </a:t>
            </a:r>
            <a:r>
              <a:rPr lang="tr-TR" dirty="0" err="1" smtClean="0"/>
              <a:t>diyatomit</a:t>
            </a:r>
            <a:r>
              <a:rPr lang="tr-TR" dirty="0" smtClean="0"/>
              <a:t> yatakları Aksaray’dan Kayseri’ye kadar uzanmaktadır.</a:t>
            </a:r>
          </a:p>
          <a:p>
            <a:r>
              <a:rPr lang="tr-TR" dirty="0" smtClean="0"/>
              <a:t>En büyük </a:t>
            </a:r>
            <a:r>
              <a:rPr lang="tr-TR" dirty="0" err="1" smtClean="0"/>
              <a:t>diyatomit</a:t>
            </a:r>
            <a:r>
              <a:rPr lang="tr-TR" dirty="0" smtClean="0"/>
              <a:t> yatağı olan ve Kayseri’nin 30 km kuzeyinde bulunan Hırka'da 70 milyon ton (görünür + muhtemel) iyi kalite rezerv bulunmaktadır. Tabandaki </a:t>
            </a:r>
            <a:r>
              <a:rPr lang="tr-TR" dirty="0" err="1" smtClean="0"/>
              <a:t>aglomera</a:t>
            </a:r>
            <a:r>
              <a:rPr lang="tr-TR" dirty="0" smtClean="0"/>
              <a:t> ve tüflerin üzerinde  21 m kalınlığa varan </a:t>
            </a:r>
            <a:r>
              <a:rPr lang="tr-TR" dirty="0" err="1" smtClean="0"/>
              <a:t>diyatomitli</a:t>
            </a:r>
            <a:r>
              <a:rPr lang="tr-TR" dirty="0" smtClean="0"/>
              <a:t> seviye saf, tüflü, killi ve karbonatlı olmak üzere dört tipte cevher vermektedir (</a:t>
            </a:r>
            <a:r>
              <a:rPr lang="tr-TR" dirty="0" err="1" smtClean="0"/>
              <a:t>Sarıiz</a:t>
            </a:r>
            <a:r>
              <a:rPr lang="tr-TR" dirty="0" smtClean="0"/>
              <a:t> ve </a:t>
            </a:r>
            <a:r>
              <a:rPr lang="tr-TR" dirty="0" err="1" smtClean="0"/>
              <a:t>Nuhoğlu</a:t>
            </a:r>
            <a:r>
              <a:rPr lang="tr-TR" dirty="0" smtClean="0"/>
              <a:t>, 1992). Tortum’da 55 milyon ton (muhtemel) iyi kalite, Afyon'da  ise  500 bin ton (görünür) rezerv hesaplanmıştır.</a:t>
            </a:r>
            <a:endParaRPr lang="tr-TR"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85728"/>
            <a:ext cx="8229600" cy="857256"/>
          </a:xfrm>
        </p:spPr>
        <p:txBody>
          <a:bodyPr/>
          <a:lstStyle/>
          <a:p>
            <a:r>
              <a:rPr lang="tr-TR" dirty="0" err="1" smtClean="0">
                <a:solidFill>
                  <a:srgbClr val="92D050"/>
                </a:solidFill>
                <a:latin typeface="Algerian" pitchFamily="82" charset="0"/>
              </a:rPr>
              <a:t>Zeolİtler</a:t>
            </a:r>
            <a:endParaRPr lang="tr-TR" dirty="0">
              <a:solidFill>
                <a:srgbClr val="92D050"/>
              </a:solidFill>
              <a:latin typeface="Algerian" pitchFamily="82" charset="0"/>
            </a:endParaRPr>
          </a:p>
        </p:txBody>
      </p:sp>
      <p:sp>
        <p:nvSpPr>
          <p:cNvPr id="3" name="2 İçerik Yer Tutucusu"/>
          <p:cNvSpPr>
            <a:spLocks noGrp="1"/>
          </p:cNvSpPr>
          <p:nvPr>
            <p:ph idx="1"/>
          </p:nvPr>
        </p:nvSpPr>
        <p:spPr>
          <a:xfrm>
            <a:off x="142844" y="1500174"/>
            <a:ext cx="8858312" cy="5214974"/>
          </a:xfrm>
        </p:spPr>
        <p:txBody>
          <a:bodyPr>
            <a:normAutofit fontScale="25000" lnSpcReduction="20000"/>
          </a:bodyPr>
          <a:lstStyle/>
          <a:p>
            <a:r>
              <a:rPr lang="tr-TR" sz="11200" dirty="0" smtClean="0">
                <a:solidFill>
                  <a:srgbClr val="FFFF00"/>
                </a:solidFill>
              </a:rPr>
              <a:t>Özellikleri ve Oluşumu</a:t>
            </a:r>
          </a:p>
          <a:p>
            <a:r>
              <a:rPr lang="tr-TR" sz="11200" dirty="0" smtClean="0">
                <a:solidFill>
                  <a:srgbClr val="FFFF00"/>
                </a:solidFill>
              </a:rPr>
              <a:t>Kullanım Alanları</a:t>
            </a:r>
          </a:p>
          <a:p>
            <a:r>
              <a:rPr lang="tr-TR" sz="11200" dirty="0" smtClean="0">
                <a:solidFill>
                  <a:srgbClr val="FFFF00"/>
                </a:solidFill>
              </a:rPr>
              <a:t>Çevresel Etkileri</a:t>
            </a:r>
            <a:endParaRPr lang="tr-TR" sz="11200" dirty="0" smtClean="0"/>
          </a:p>
          <a:p>
            <a:endParaRPr lang="tr-TR" sz="11200" dirty="0" smtClean="0"/>
          </a:p>
          <a:p>
            <a:r>
              <a:rPr lang="tr-TR" sz="11200" dirty="0" err="1" smtClean="0">
                <a:solidFill>
                  <a:srgbClr val="FF0000"/>
                </a:solidFill>
              </a:rPr>
              <a:t>Zeolit</a:t>
            </a:r>
            <a:r>
              <a:rPr lang="tr-TR" sz="11200" dirty="0" smtClean="0"/>
              <a:t>; volkanik küllerin su ortamında değişime uğraması sonucunda oluşan bir mineral grubuna verilen isimdir.</a:t>
            </a:r>
          </a:p>
          <a:p>
            <a:r>
              <a:rPr lang="tr-TR" sz="11200" dirty="0" smtClean="0"/>
              <a:t>Isıtıldığında patlayarak dağılması nedeni ile “</a:t>
            </a:r>
            <a:r>
              <a:rPr lang="tr-TR" sz="11200" dirty="0" err="1" smtClean="0"/>
              <a:t>Zeolit</a:t>
            </a:r>
            <a:r>
              <a:rPr lang="tr-TR" sz="11200" dirty="0" smtClean="0"/>
              <a:t>” kelime olarak </a:t>
            </a:r>
            <a:r>
              <a:rPr lang="tr-TR" sz="11200" dirty="0" smtClean="0">
                <a:solidFill>
                  <a:srgbClr val="FFFF00"/>
                </a:solidFill>
              </a:rPr>
              <a:t>"Kaynayan Taş" </a:t>
            </a:r>
            <a:r>
              <a:rPr lang="tr-TR" sz="11200" dirty="0" smtClean="0"/>
              <a:t>anlamındadır.</a:t>
            </a:r>
          </a:p>
          <a:p>
            <a:r>
              <a:rPr lang="tr-TR" sz="11200" dirty="0" smtClean="0"/>
              <a:t>Bilinen 40’ı aşkın doğal minerali vardır. Bunlardan en önemlileri </a:t>
            </a:r>
            <a:r>
              <a:rPr lang="tr-TR" sz="11200" dirty="0" err="1" smtClean="0"/>
              <a:t>Klinoptilolit</a:t>
            </a:r>
            <a:r>
              <a:rPr lang="tr-TR" sz="11200" dirty="0" smtClean="0"/>
              <a:t>, </a:t>
            </a:r>
            <a:r>
              <a:rPr lang="tr-TR" sz="11200" dirty="0" err="1" smtClean="0"/>
              <a:t>şabazit</a:t>
            </a:r>
            <a:r>
              <a:rPr lang="tr-TR" sz="11200" dirty="0" smtClean="0"/>
              <a:t> ve </a:t>
            </a:r>
            <a:r>
              <a:rPr lang="tr-TR" sz="11200" dirty="0" err="1" smtClean="0"/>
              <a:t>analsim</a:t>
            </a:r>
            <a:r>
              <a:rPr lang="tr-TR" sz="11200" dirty="0" smtClean="0"/>
              <a:t> </a:t>
            </a:r>
            <a:r>
              <a:rPr lang="tr-TR" sz="11200" dirty="0" err="1" smtClean="0"/>
              <a:t>dir</a:t>
            </a:r>
            <a:r>
              <a:rPr lang="tr-TR" sz="11200" dirty="0" smtClean="0"/>
              <a:t>.</a:t>
            </a:r>
          </a:p>
          <a:p>
            <a:r>
              <a:rPr lang="tr-TR" sz="11200" dirty="0" smtClean="0"/>
              <a:t>150 </a:t>
            </a:r>
            <a:r>
              <a:rPr lang="tr-TR" sz="11200" dirty="0" err="1" smtClean="0"/>
              <a:t>yi</a:t>
            </a:r>
            <a:r>
              <a:rPr lang="tr-TR" sz="11200" dirty="0" smtClean="0"/>
              <a:t> aşkın sentetik minerali de mevcuttur. </a:t>
            </a:r>
          </a:p>
          <a:p>
            <a:endParaRPr lang="tr-TR" sz="8600" dirty="0" smtClean="0"/>
          </a:p>
          <a:p>
            <a:r>
              <a:rPr lang="tr-TR" dirty="0" smtClean="0"/>
              <a:t/>
            </a:r>
            <a:br>
              <a:rPr lang="tr-TR" dirty="0" smtClean="0"/>
            </a:br>
            <a:r>
              <a:rPr lang="tr-TR" dirty="0" smtClean="0"/>
              <a:t/>
            </a:r>
            <a:br>
              <a:rPr lang="tr-TR" dirty="0" smtClean="0"/>
            </a:br>
            <a:r>
              <a:rPr lang="tr-TR" dirty="0" smtClean="0"/>
              <a:t/>
            </a:r>
            <a:br>
              <a:rPr lang="tr-TR" dirty="0" smtClean="0"/>
            </a:br>
            <a:endParaRPr lang="tr-TR" dirty="0" smtClean="0"/>
          </a:p>
          <a:p>
            <a:endParaRPr lang="tr-TR" dirty="0" smtClean="0"/>
          </a:p>
          <a:p>
            <a:pPr>
              <a:buNone/>
            </a:pPr>
            <a:endParaRPr lang="tr-TR" dirty="0"/>
          </a:p>
        </p:txBody>
      </p:sp>
      <p:pic>
        <p:nvPicPr>
          <p:cNvPr id="4" name="Picture 2" descr="C:\Users\Ayten\Desktop\diyatomit.jpg"/>
          <p:cNvPicPr>
            <a:picLocks noChangeAspect="1" noChangeArrowheads="1"/>
          </p:cNvPicPr>
          <p:nvPr/>
        </p:nvPicPr>
        <p:blipFill>
          <a:blip r:embed="rId3" cstate="print"/>
          <a:srcRect/>
          <a:stretch>
            <a:fillRect/>
          </a:stretch>
        </p:blipFill>
        <p:spPr bwMode="auto">
          <a:xfrm>
            <a:off x="6228469" y="500042"/>
            <a:ext cx="2844125" cy="2143140"/>
          </a:xfrm>
          <a:prstGeom prst="rect">
            <a:avLst/>
          </a:prstGeom>
          <a:noFill/>
        </p:spPr>
      </p:pic>
      <p:pic>
        <p:nvPicPr>
          <p:cNvPr id="5" name="Picture 3" descr="C:\Users\Ayten\Desktop\diyatomit1.jpg"/>
          <p:cNvPicPr>
            <a:picLocks noChangeAspect="1" noChangeArrowheads="1"/>
          </p:cNvPicPr>
          <p:nvPr/>
        </p:nvPicPr>
        <p:blipFill>
          <a:blip r:embed="rId4" cstate="print"/>
          <a:srcRect/>
          <a:stretch>
            <a:fillRect/>
          </a:stretch>
        </p:blipFill>
        <p:spPr bwMode="auto">
          <a:xfrm>
            <a:off x="4181493" y="1357298"/>
            <a:ext cx="2319333" cy="1747693"/>
          </a:xfrm>
          <a:prstGeom prst="rect">
            <a:avLst/>
          </a:prstGeom>
          <a:noFill/>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42852"/>
            <a:ext cx="9144000" cy="6715148"/>
          </a:xfrm>
        </p:spPr>
        <p:txBody>
          <a:bodyPr>
            <a:normAutofit fontScale="77500" lnSpcReduction="20000"/>
          </a:bodyPr>
          <a:lstStyle/>
          <a:p>
            <a:endParaRPr lang="tr-TR" sz="2800" dirty="0" smtClean="0"/>
          </a:p>
          <a:p>
            <a:r>
              <a:rPr lang="tr-TR" sz="3600" dirty="0" smtClean="0"/>
              <a:t>Alkali ve toprak alkali metallerin kristal yapıya sahip sulu alümina silikatları olup çerçeve silikatlar grubundadır.</a:t>
            </a:r>
          </a:p>
          <a:p>
            <a:r>
              <a:rPr lang="tr-TR" sz="3600" dirty="0" smtClean="0"/>
              <a:t>Herhangi bir </a:t>
            </a:r>
            <a:r>
              <a:rPr lang="tr-TR" sz="3600" dirty="0" err="1" smtClean="0"/>
              <a:t>zeolit</a:t>
            </a:r>
            <a:r>
              <a:rPr lang="tr-TR" sz="3600" dirty="0" smtClean="0"/>
              <a:t> kristalinin en küçük yapı birimi SiO4 veya AlO4 </a:t>
            </a:r>
            <a:r>
              <a:rPr lang="tr-TR" sz="3600" dirty="0" err="1" smtClean="0"/>
              <a:t>tetraederleridir</a:t>
            </a:r>
            <a:r>
              <a:rPr lang="tr-TR" sz="3600" dirty="0" smtClean="0"/>
              <a:t>.</a:t>
            </a:r>
          </a:p>
          <a:p>
            <a:r>
              <a:rPr lang="tr-TR" sz="3600" dirty="0" smtClean="0"/>
              <a:t>Si ve Al </a:t>
            </a:r>
            <a:r>
              <a:rPr lang="tr-TR" sz="3600" dirty="0" err="1" smtClean="0"/>
              <a:t>tetraederlerinin</a:t>
            </a:r>
            <a:r>
              <a:rPr lang="tr-TR" sz="3600" dirty="0" smtClean="0"/>
              <a:t> oluşturduğu birincil yapı ünitelerinin birleşmesi ile tek ve çift halkalı ikincil yapı üniteleri ve yüksek simetrili parametreler meydana gelir.</a:t>
            </a:r>
          </a:p>
          <a:p>
            <a:r>
              <a:rPr lang="tr-TR" sz="3600" dirty="0" smtClean="0"/>
              <a:t>Bu </a:t>
            </a:r>
            <a:r>
              <a:rPr lang="tr-TR" sz="3600" dirty="0" err="1" smtClean="0"/>
              <a:t>polieder</a:t>
            </a:r>
            <a:r>
              <a:rPr lang="tr-TR" sz="3600" dirty="0" smtClean="0"/>
              <a:t> ve ikincil yapı ünitelerinin üç boyutta değişik şekillerde dizilmesi ile de mikro gözeneklere sahip </a:t>
            </a:r>
            <a:r>
              <a:rPr lang="tr-TR" sz="3600" dirty="0" err="1" smtClean="0"/>
              <a:t>zeolit</a:t>
            </a:r>
            <a:r>
              <a:rPr lang="tr-TR" sz="3600" dirty="0" smtClean="0"/>
              <a:t> iskeleti ortaya çıkar.</a:t>
            </a:r>
          </a:p>
          <a:p>
            <a:r>
              <a:rPr lang="tr-TR" sz="3600" dirty="0" err="1" smtClean="0"/>
              <a:t>Poliederler</a:t>
            </a:r>
            <a:r>
              <a:rPr lang="tr-TR" sz="3600" dirty="0" smtClean="0"/>
              <a:t>  ve bunları birbirine bağlayan ikincil yapı üniteleri arasında yer alan bu mikro gözenekler </a:t>
            </a:r>
            <a:br>
              <a:rPr lang="tr-TR" sz="3600" dirty="0" smtClean="0"/>
            </a:br>
            <a:r>
              <a:rPr lang="tr-TR" sz="3600" dirty="0" smtClean="0"/>
              <a:t>mikro pencerelerle birleşip bir, iki veya üç boyutlu boşluk sistemleri ve/veya kanalları oluşturur. Boşluk miktarı toplam hacmin %20'si ile %50'si arasındadır.</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85728"/>
            <a:ext cx="8858312" cy="6572272"/>
          </a:xfrm>
        </p:spPr>
        <p:txBody>
          <a:bodyPr>
            <a:normAutofit fontScale="92500"/>
          </a:bodyPr>
          <a:lstStyle/>
          <a:p>
            <a:r>
              <a:rPr lang="tr-TR" sz="2800" dirty="0" err="1" smtClean="0"/>
              <a:t>Zeolit</a:t>
            </a:r>
            <a:r>
              <a:rPr lang="tr-TR" sz="2800" dirty="0" smtClean="0"/>
              <a:t>  minerallerinin en önemli özelliği; bu boşluklar  ve bu boşluklara kolayca girebilen ve yer değiştirebilen sıvı ve gaz molekülleri ile toprak alkali iyonlardan ileri gelen "</a:t>
            </a:r>
            <a:r>
              <a:rPr lang="tr-TR" sz="2800" dirty="0" err="1" smtClean="0"/>
              <a:t>molekülerelek</a:t>
            </a:r>
            <a:r>
              <a:rPr lang="tr-TR" sz="2800" dirty="0" smtClean="0"/>
              <a:t>" olmalarıdır.</a:t>
            </a:r>
            <a:endParaRPr lang="tr-TR" sz="2400" dirty="0" smtClean="0"/>
          </a:p>
          <a:p>
            <a:r>
              <a:rPr lang="tr-TR" sz="2800" dirty="0" smtClean="0"/>
              <a:t>İskelet yapılarındaki Si/Al oranlarındaki ve içerdikleri </a:t>
            </a:r>
            <a:br>
              <a:rPr lang="tr-TR" sz="2800" dirty="0" smtClean="0"/>
            </a:br>
            <a:r>
              <a:rPr lang="tr-TR" sz="2800" dirty="0" smtClean="0"/>
              <a:t>katyon cinsi ve miktarlarındaki bazı farklılıklara rağmen;</a:t>
            </a:r>
            <a:r>
              <a:rPr lang="tr-TR" sz="2800" b="1" dirty="0" smtClean="0"/>
              <a:t> (M+, M+2) O.Al2O3.9SiO2. nH2O </a:t>
            </a:r>
            <a:r>
              <a:rPr lang="tr-TR" sz="2800" dirty="0" smtClean="0"/>
              <a:t>genel formülü ile ifade edilebilirler.</a:t>
            </a:r>
          </a:p>
          <a:p>
            <a:r>
              <a:rPr lang="tr-TR" sz="2800" dirty="0" smtClean="0"/>
              <a:t>Burada M+ bir alkali katyon olup genellikle </a:t>
            </a:r>
            <a:r>
              <a:rPr lang="tr-TR" sz="2800" dirty="0" err="1" smtClean="0"/>
              <a:t>Na</a:t>
            </a:r>
            <a:r>
              <a:rPr lang="tr-TR" sz="2800" dirty="0" smtClean="0"/>
              <a:t>+ veya K+, nadiren de </a:t>
            </a:r>
            <a:r>
              <a:rPr lang="tr-TR" sz="2800" dirty="0" err="1" smtClean="0"/>
              <a:t>Li</a:t>
            </a:r>
            <a:r>
              <a:rPr lang="tr-TR" sz="2800" dirty="0" smtClean="0"/>
              <a:t>+ olur. M+2 ise bir toprak alkali katyondur ve genellikle Mg+2, </a:t>
            </a:r>
            <a:r>
              <a:rPr lang="tr-TR" sz="2800" dirty="0" err="1" smtClean="0"/>
              <a:t>Ca</a:t>
            </a:r>
            <a:r>
              <a:rPr lang="tr-TR" sz="2800" dirty="0" smtClean="0"/>
              <a:t>+2, </a:t>
            </a:r>
            <a:r>
              <a:rPr lang="tr-TR" sz="2800" dirty="0" err="1" smtClean="0"/>
              <a:t>Fe</a:t>
            </a:r>
            <a:r>
              <a:rPr lang="tr-TR" sz="2800" dirty="0" smtClean="0"/>
              <a:t>+2 nadiren de </a:t>
            </a:r>
            <a:r>
              <a:rPr lang="tr-TR" sz="2800" dirty="0" err="1" smtClean="0"/>
              <a:t>Ba</a:t>
            </a:r>
            <a:r>
              <a:rPr lang="tr-TR" sz="2800" dirty="0" smtClean="0"/>
              <a:t>+2, </a:t>
            </a:r>
            <a:r>
              <a:rPr lang="tr-TR" sz="2800" dirty="0" err="1" smtClean="0"/>
              <a:t>Sr</a:t>
            </a:r>
            <a:r>
              <a:rPr lang="tr-TR" sz="2800" dirty="0" smtClean="0"/>
              <a:t>+2 olur.</a:t>
            </a:r>
          </a:p>
          <a:p>
            <a:r>
              <a:rPr lang="tr-TR" sz="2800" dirty="0" err="1" smtClean="0"/>
              <a:t>Zeolitlerin</a:t>
            </a:r>
            <a:r>
              <a:rPr lang="tr-TR" sz="2800" dirty="0" smtClean="0"/>
              <a:t> başlıca fiziksel ve kimyasal özellikleri olan; iyon değişikliği yapabilme, açık renkli olma, hafiflik, küçük kristallerin gözenek yapısı </a:t>
            </a:r>
            <a:r>
              <a:rPr lang="tr-TR" sz="2800" dirty="0" err="1" smtClean="0"/>
              <a:t>zeolitlerin</a:t>
            </a:r>
            <a:r>
              <a:rPr lang="tr-TR" sz="2800" dirty="0" smtClean="0"/>
              <a:t> çok çeşitli endüstriyel alanlarda kullanılmalarına neden olmuştur.</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715148"/>
          </a:xfrm>
        </p:spPr>
        <p:txBody>
          <a:bodyPr>
            <a:normAutofit lnSpcReduction="10000"/>
          </a:bodyPr>
          <a:lstStyle/>
          <a:p>
            <a:r>
              <a:rPr lang="tr-TR" sz="2800" dirty="0" err="1" smtClean="0"/>
              <a:t>Zeolitler</a:t>
            </a:r>
            <a:r>
              <a:rPr lang="tr-TR" sz="2800" dirty="0" smtClean="0"/>
              <a:t>; özellikle çevreci mineral olarak bilinmektedir. Bunun nedeni toprakta aşırı gübreleme veya yanlış sulama nedeniyle azotlu gübrelerin yıkanmasına engel olmasıdır.</a:t>
            </a:r>
          </a:p>
          <a:p>
            <a:r>
              <a:rPr lang="tr-TR" sz="2800" dirty="0" smtClean="0"/>
              <a:t>Bu şekilde insan ve hayvan sağlığını doğrudan etkileyen yer altı ve yer üstü sularımızın kirlenmesine engel olmaktadır.</a:t>
            </a:r>
          </a:p>
          <a:p>
            <a:r>
              <a:rPr lang="tr-TR" sz="2800" dirty="0" smtClean="0"/>
              <a:t>Ayrıca su arıtmada özellikle ABD ve Japonya'da şehir ve sanayi atık sularının temizlenmesinde kullanılmaktadır.</a:t>
            </a:r>
          </a:p>
          <a:p>
            <a:r>
              <a:rPr lang="tr-TR" sz="2800" dirty="0" smtClean="0"/>
              <a:t>Kısaca </a:t>
            </a:r>
            <a:r>
              <a:rPr lang="tr-TR" sz="2800" dirty="0" err="1" smtClean="0">
                <a:solidFill>
                  <a:srgbClr val="FFFF00"/>
                </a:solidFill>
              </a:rPr>
              <a:t>klino</a:t>
            </a:r>
            <a:r>
              <a:rPr lang="tr-TR" sz="2800" dirty="0" smtClean="0"/>
              <a:t> olarak da bilinen </a:t>
            </a:r>
            <a:r>
              <a:rPr lang="tr-TR" sz="2800" dirty="0" err="1" smtClean="0">
                <a:solidFill>
                  <a:srgbClr val="FFFF00"/>
                </a:solidFill>
              </a:rPr>
              <a:t>klinoptilolit</a:t>
            </a:r>
            <a:r>
              <a:rPr lang="tr-TR" sz="2800" dirty="0" smtClean="0">
                <a:solidFill>
                  <a:srgbClr val="FFFF00"/>
                </a:solidFill>
              </a:rPr>
              <a:t> </a:t>
            </a:r>
            <a:r>
              <a:rPr lang="tr-TR" sz="2800" dirty="0" smtClean="0"/>
              <a:t>doğal </a:t>
            </a:r>
            <a:r>
              <a:rPr lang="tr-TR" sz="2800" dirty="0" err="1" smtClean="0"/>
              <a:t>zeolitlerden</a:t>
            </a:r>
            <a:r>
              <a:rPr lang="tr-TR" sz="2800" dirty="0" smtClean="0"/>
              <a:t> dünyada rezerv olarak en çok bulunan ve teknolojik özellikleri en iyi olanlardan biridir.</a:t>
            </a:r>
          </a:p>
          <a:p>
            <a:r>
              <a:rPr lang="tr-TR" sz="2800" dirty="0" smtClean="0"/>
              <a:t>Ülkemizde bol miktarda bulunan ve üretilen </a:t>
            </a:r>
            <a:r>
              <a:rPr lang="tr-TR" sz="2800" dirty="0" err="1" smtClean="0"/>
              <a:t>klinoptilolitin</a:t>
            </a:r>
            <a:r>
              <a:rPr lang="tr-TR" sz="2800" dirty="0" smtClean="0"/>
              <a:t>, içinde bulunduğumuz yüzyılın en önemli hammaddelerinden biri olacağı kesindir. </a:t>
            </a:r>
            <a:endParaRPr lang="tr-TR"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357166"/>
            <a:ext cx="9001156" cy="6357982"/>
          </a:xfrm>
        </p:spPr>
        <p:txBody>
          <a:bodyPr>
            <a:noAutofit/>
          </a:bodyPr>
          <a:lstStyle/>
          <a:p>
            <a:r>
              <a:rPr lang="tr-TR" sz="2800" dirty="0" err="1" smtClean="0"/>
              <a:t>Zeolitler</a:t>
            </a:r>
            <a:r>
              <a:rPr lang="tr-TR" sz="2800" dirty="0" smtClean="0"/>
              <a:t>; ülkemizde yeni tanınmaya başlanmıştır.</a:t>
            </a:r>
          </a:p>
          <a:p>
            <a:r>
              <a:rPr lang="tr-TR" sz="2800" dirty="0" smtClean="0"/>
              <a:t>Ancak dünyada özellikle A.B.D, Japonya, Küba, Çin ve Avustralya da yaygın kullanımları vardır. Son yıllarda NASA uzayda bitki yetiştirme çalışmaları için </a:t>
            </a:r>
            <a:r>
              <a:rPr lang="tr-TR" sz="2800" dirty="0" err="1" smtClean="0"/>
              <a:t>klinoptiloliti</a:t>
            </a:r>
            <a:r>
              <a:rPr lang="tr-TR" sz="2800" dirty="0" smtClean="0"/>
              <a:t> denemiş ve topraksız bitki yetiştirmede en önemli malzeme olarak bildirmiştir</a:t>
            </a:r>
          </a:p>
          <a:p>
            <a:r>
              <a:rPr lang="tr-TR" sz="2800" dirty="0" smtClean="0"/>
              <a:t>Özellikleri nedeniyle pek çok sektörde kullanılabilmektedir.</a:t>
            </a:r>
          </a:p>
          <a:p>
            <a:r>
              <a:rPr lang="tr-TR" sz="2800" dirty="0" smtClean="0">
                <a:solidFill>
                  <a:srgbClr val="FF0000"/>
                </a:solidFill>
              </a:rPr>
              <a:t>Özetle;</a:t>
            </a:r>
            <a:r>
              <a:rPr lang="tr-TR" sz="2800" dirty="0" smtClean="0">
                <a:solidFill>
                  <a:srgbClr val="FFFF00"/>
                </a:solidFill>
              </a:rPr>
              <a:t> toprak düzenleyicisi -gübre katkısı, yem katkı malzemesi, atık su arıtma, gaz arıtma, hayvan altlığı, koku giderici, çöp depolama sahaları, tarım ilaçları, plastik ve kağıtta dolgu olarak, inşaat sektöründe vb. 100 e yakın alanda kullanılmaktadır.</a:t>
            </a:r>
            <a:r>
              <a:rPr lang="tr-TR" sz="2400" dirty="0" smtClean="0"/>
              <a:t/>
            </a:r>
            <a:br>
              <a:rPr lang="tr-TR" sz="2400" dirty="0" smtClean="0"/>
            </a:br>
            <a:r>
              <a:rPr lang="tr-TR" sz="2400" dirty="0" smtClean="0"/>
              <a:t/>
            </a:r>
            <a:br>
              <a:rPr lang="tr-TR" sz="2400" dirty="0" smtClean="0"/>
            </a:br>
            <a:r>
              <a:rPr lang="tr-TR" sz="2400" dirty="0" smtClean="0"/>
              <a:t/>
            </a:r>
            <a:br>
              <a:rPr lang="tr-TR" sz="2400" dirty="0" smtClean="0"/>
            </a:br>
            <a:endParaRPr lang="tr-TR" sz="2400" dirty="0" smtClean="0"/>
          </a:p>
          <a:p>
            <a:endParaRPr lang="tr-TR" sz="24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142852"/>
            <a:ext cx="8858312" cy="642942"/>
          </a:xfrm>
        </p:spPr>
        <p:txBody>
          <a:bodyPr>
            <a:normAutofit/>
          </a:bodyPr>
          <a:lstStyle/>
          <a:p>
            <a:pPr algn="ctr"/>
            <a:r>
              <a:rPr lang="tr-TR" sz="3200" dirty="0" smtClean="0"/>
              <a:t>Endüstride kullanım amaçlarına baktığımızda; </a:t>
            </a:r>
            <a:endParaRPr lang="tr-TR" sz="3200" dirty="0"/>
          </a:p>
        </p:txBody>
      </p:sp>
      <p:sp>
        <p:nvSpPr>
          <p:cNvPr id="3" name="2 İçerik Yer Tutucusu"/>
          <p:cNvSpPr>
            <a:spLocks noGrp="1"/>
          </p:cNvSpPr>
          <p:nvPr>
            <p:ph idx="1"/>
          </p:nvPr>
        </p:nvSpPr>
        <p:spPr>
          <a:xfrm>
            <a:off x="142844" y="928670"/>
            <a:ext cx="8858312" cy="5786478"/>
          </a:xfrm>
        </p:spPr>
        <p:txBody>
          <a:bodyPr>
            <a:normAutofit/>
          </a:bodyPr>
          <a:lstStyle/>
          <a:p>
            <a:pPr>
              <a:buNone/>
            </a:pPr>
            <a:r>
              <a:rPr lang="tr-TR" dirty="0" smtClean="0">
                <a:solidFill>
                  <a:srgbClr val="FF0000"/>
                </a:solidFill>
              </a:rPr>
              <a:t>Tarım ve Hayvancılık Uygulamaları:</a:t>
            </a:r>
            <a:r>
              <a:rPr lang="tr-TR" b="1" dirty="0" smtClean="0"/>
              <a:t/>
            </a:r>
            <a:br>
              <a:rPr lang="tr-TR" b="1" dirty="0" smtClean="0"/>
            </a:br>
            <a:r>
              <a:rPr lang="tr-TR" dirty="0" smtClean="0">
                <a:solidFill>
                  <a:srgbClr val="FFFF00"/>
                </a:solidFill>
              </a:rPr>
              <a:t>a. Gübreleme ve Toprak Hazırlanması</a:t>
            </a:r>
            <a:r>
              <a:rPr lang="tr-TR" dirty="0" smtClean="0"/>
              <a:t> </a:t>
            </a:r>
          </a:p>
          <a:p>
            <a:pPr>
              <a:buNone/>
            </a:pPr>
            <a:r>
              <a:rPr lang="tr-TR" b="1" dirty="0" smtClean="0"/>
              <a:t>-</a:t>
            </a:r>
            <a:r>
              <a:rPr lang="tr-TR" dirty="0" smtClean="0"/>
              <a:t>Doğal </a:t>
            </a:r>
            <a:r>
              <a:rPr lang="tr-TR" dirty="0" err="1" smtClean="0"/>
              <a:t>zeolitler</a:t>
            </a:r>
            <a:r>
              <a:rPr lang="tr-TR" dirty="0" smtClean="0"/>
              <a:t>, yüksek iyon değiştirme ve su tutma özellikleri nedeniyle toprağın tarım için hazırlanmasında, çoğunlukla kil bakımından fakir topraklarda yaygın biçimde kullanılmaktadır.</a:t>
            </a:r>
          </a:p>
          <a:p>
            <a:pPr>
              <a:buNone/>
            </a:pPr>
            <a:r>
              <a:rPr lang="tr-TR" dirty="0" smtClean="0"/>
              <a:t>-Ayrıca yüksek amonyum seçiciliği nedeniyle gübre hazırlanmasında taşıyıcı olarak </a:t>
            </a:r>
            <a:r>
              <a:rPr lang="tr-TR" dirty="0" err="1" smtClean="0"/>
              <a:t>klinoptilolit</a:t>
            </a:r>
            <a:r>
              <a:rPr lang="tr-TR" dirty="0" smtClean="0"/>
              <a:t> kullanılmasıyla amonyumun bitkiler tarafından daha etkin </a:t>
            </a:r>
            <a:br>
              <a:rPr lang="tr-TR" dirty="0" smtClean="0"/>
            </a:br>
            <a:r>
              <a:rPr lang="tr-TR" dirty="0" smtClean="0"/>
              <a:t>biçimde kullanılması ve gübre tasarrufu sağlanmaktadır.</a:t>
            </a:r>
          </a:p>
          <a:p>
            <a:pPr>
              <a:buNone/>
            </a:pPr>
            <a:r>
              <a:rPr lang="tr-TR" dirty="0" smtClean="0"/>
              <a:t>-</a:t>
            </a:r>
            <a:r>
              <a:rPr lang="tr-TR" dirty="0" err="1" smtClean="0"/>
              <a:t>Klinoptilolit</a:t>
            </a:r>
            <a:r>
              <a:rPr lang="tr-TR" dirty="0" smtClean="0"/>
              <a:t> nem fazlasını </a:t>
            </a:r>
            <a:r>
              <a:rPr lang="tr-TR" dirty="0" err="1" smtClean="0"/>
              <a:t>adsorpladığı</a:t>
            </a:r>
            <a:r>
              <a:rPr lang="tr-TR" dirty="0" smtClean="0"/>
              <a:t> için gübrelerde depolama sırasında oluşan pişme ve sertleşmeyi de </a:t>
            </a:r>
            <a:br>
              <a:rPr lang="tr-TR" dirty="0" smtClean="0"/>
            </a:br>
            <a:r>
              <a:rPr lang="tr-TR" dirty="0" smtClean="0"/>
              <a:t>önlemektedir.</a:t>
            </a:r>
          </a:p>
          <a:p>
            <a:endParaRPr lang="tr-TR"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42852"/>
            <a:ext cx="9001156" cy="6572296"/>
          </a:xfrm>
        </p:spPr>
        <p:txBody>
          <a:bodyPr>
            <a:normAutofit fontScale="92500" lnSpcReduction="10000"/>
          </a:bodyPr>
          <a:lstStyle/>
          <a:p>
            <a:pPr>
              <a:buNone/>
            </a:pPr>
            <a:r>
              <a:rPr lang="tr-TR" dirty="0" smtClean="0">
                <a:solidFill>
                  <a:srgbClr val="FFFF00"/>
                </a:solidFill>
              </a:rPr>
              <a:t>b. Tarımsal Mücadele </a:t>
            </a:r>
            <a:endParaRPr lang="tr-TR" b="1" dirty="0" smtClean="0"/>
          </a:p>
          <a:p>
            <a:pPr>
              <a:buFontTx/>
              <a:buChar char="-"/>
            </a:pPr>
            <a:r>
              <a:rPr lang="tr-TR" dirty="0" smtClean="0"/>
              <a:t>Doğal </a:t>
            </a:r>
            <a:r>
              <a:rPr lang="tr-TR" dirty="0" err="1" smtClean="0"/>
              <a:t>zeolitlerden</a:t>
            </a:r>
            <a:r>
              <a:rPr lang="tr-TR" dirty="0" smtClean="0"/>
              <a:t> iyon değiştirme ve </a:t>
            </a:r>
            <a:r>
              <a:rPr lang="tr-TR" dirty="0" err="1" smtClean="0"/>
              <a:t>absorplama</a:t>
            </a:r>
            <a:r>
              <a:rPr lang="tr-TR" dirty="0" smtClean="0"/>
              <a:t> kapasitelerinin yüksekliğinden dolayı tarımsal mücadele ilaç taşıyıcı olarak yararlanılmaktadır. </a:t>
            </a:r>
          </a:p>
          <a:p>
            <a:pPr>
              <a:buNone/>
            </a:pPr>
            <a:r>
              <a:rPr lang="tr-TR" dirty="0" smtClean="0">
                <a:solidFill>
                  <a:srgbClr val="FFFF00"/>
                </a:solidFill>
              </a:rPr>
              <a:t>c.</a:t>
            </a:r>
            <a:r>
              <a:rPr lang="tr-TR" dirty="0" smtClean="0"/>
              <a:t> </a:t>
            </a:r>
            <a:r>
              <a:rPr lang="tr-TR" dirty="0" smtClean="0">
                <a:solidFill>
                  <a:srgbClr val="FFFF00"/>
                </a:solidFill>
              </a:rPr>
              <a:t>Besicilik </a:t>
            </a:r>
            <a:r>
              <a:rPr lang="tr-TR" b="1" dirty="0" smtClean="0"/>
              <a:t/>
            </a:r>
            <a:br>
              <a:rPr lang="tr-TR" b="1" dirty="0" smtClean="0"/>
            </a:br>
            <a:r>
              <a:rPr lang="tr-TR" dirty="0" smtClean="0"/>
              <a:t>Yemlerine </a:t>
            </a:r>
            <a:r>
              <a:rPr lang="tr-TR" dirty="0" err="1" smtClean="0"/>
              <a:t>zeolit</a:t>
            </a:r>
            <a:r>
              <a:rPr lang="tr-TR" dirty="0" smtClean="0"/>
              <a:t> ilave edilen tavuk, domuz  ve geviş getiren hayvanların normal yemlerle beslenenlere oranla sağlıkları bozulmaksızın ağırlıklarının arttığı belirlenmiştir. </a:t>
            </a:r>
            <a:br>
              <a:rPr lang="tr-TR" dirty="0" smtClean="0"/>
            </a:br>
            <a:r>
              <a:rPr lang="tr-TR" dirty="0" smtClean="0"/>
              <a:t>Bu alanda kullanılan </a:t>
            </a:r>
            <a:r>
              <a:rPr lang="tr-TR" dirty="0" err="1" smtClean="0"/>
              <a:t>zeolitlerin</a:t>
            </a:r>
            <a:r>
              <a:rPr lang="tr-TR" dirty="0" smtClean="0"/>
              <a:t> </a:t>
            </a:r>
            <a:r>
              <a:rPr lang="tr-TR" dirty="0" err="1" smtClean="0"/>
              <a:t>başlıcaları</a:t>
            </a:r>
            <a:r>
              <a:rPr lang="tr-TR" dirty="0" smtClean="0"/>
              <a:t> </a:t>
            </a:r>
            <a:r>
              <a:rPr lang="tr-TR" dirty="0" err="1" smtClean="0"/>
              <a:t>klnoptilolit</a:t>
            </a:r>
            <a:r>
              <a:rPr lang="tr-TR" dirty="0" smtClean="0"/>
              <a:t> ve </a:t>
            </a:r>
            <a:r>
              <a:rPr lang="tr-TR" dirty="0" err="1" smtClean="0"/>
              <a:t>modernittir</a:t>
            </a:r>
            <a:r>
              <a:rPr lang="tr-TR" dirty="0" smtClean="0"/>
              <a:t>.</a:t>
            </a:r>
          </a:p>
          <a:p>
            <a:pPr>
              <a:buNone/>
            </a:pPr>
            <a:r>
              <a:rPr lang="tr-TR" dirty="0" smtClean="0">
                <a:solidFill>
                  <a:srgbClr val="FFFF00"/>
                </a:solidFill>
              </a:rPr>
              <a:t>2. Toprak Kirliliğinin Kontrolü </a:t>
            </a:r>
            <a:r>
              <a:rPr lang="tr-TR" b="1" dirty="0" smtClean="0"/>
              <a:t/>
            </a:r>
            <a:br>
              <a:rPr lang="tr-TR" b="1" dirty="0" smtClean="0"/>
            </a:br>
            <a:r>
              <a:rPr lang="tr-TR" dirty="0" smtClean="0"/>
              <a:t>Doğal </a:t>
            </a:r>
            <a:r>
              <a:rPr lang="tr-TR" dirty="0" err="1" smtClean="0"/>
              <a:t>zeolitlerin</a:t>
            </a:r>
            <a:r>
              <a:rPr lang="tr-TR" dirty="0" smtClean="0"/>
              <a:t> katyon seçme ve değiştirme özelliklerinden sadece besleyici iyonların bitkiye aktarılmasında faydalanılmayıp  aynı zamanda beslenme zincirlerinde </a:t>
            </a:r>
            <a:r>
              <a:rPr lang="tr-TR" dirty="0" err="1" smtClean="0"/>
              <a:t>Pb</a:t>
            </a:r>
            <a:r>
              <a:rPr lang="tr-TR" dirty="0" smtClean="0"/>
              <a:t>-</a:t>
            </a:r>
            <a:r>
              <a:rPr lang="tr-TR" dirty="0" err="1" smtClean="0"/>
              <a:t>Cd</a:t>
            </a:r>
            <a:r>
              <a:rPr lang="tr-TR" dirty="0" smtClean="0"/>
              <a:t>-</a:t>
            </a:r>
            <a:r>
              <a:rPr lang="tr-TR" dirty="0" err="1" smtClean="0"/>
              <a:t>Zn</a:t>
            </a:r>
            <a:r>
              <a:rPr lang="tr-TR" dirty="0" smtClean="0"/>
              <a:t>-</a:t>
            </a:r>
            <a:r>
              <a:rPr lang="tr-TR" dirty="0" err="1" smtClean="0"/>
              <a:t>Cu</a:t>
            </a:r>
            <a:r>
              <a:rPr lang="tr-TR" dirty="0" smtClean="0"/>
              <a:t> gibi istenmeyen bazı ağır metal katyonlarının tutulmasında da </a:t>
            </a:r>
            <a:br>
              <a:rPr lang="tr-TR" dirty="0" smtClean="0"/>
            </a:br>
            <a:r>
              <a:rPr lang="tr-TR" dirty="0" smtClean="0"/>
              <a:t>yararlanılabilir. Bu alanda kullanılan </a:t>
            </a:r>
            <a:r>
              <a:rPr lang="tr-TR" dirty="0" err="1" smtClean="0"/>
              <a:t>klinoptilolitin</a:t>
            </a:r>
            <a:r>
              <a:rPr lang="tr-TR" dirty="0" smtClean="0"/>
              <a:t> radyoaktif kirlenmenin söz konusu olduğu topraklara ilave edilmesi ile bitki tarafından alınan S90 miktarının büyük ölçüde  azaltıldığı da saptanmıştır.</a:t>
            </a:r>
          </a:p>
          <a:p>
            <a:pPr>
              <a:buNone/>
            </a:pPr>
            <a:endParaRPr lang="tr-TR"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9001156" cy="6572296"/>
          </a:xfrm>
        </p:spPr>
        <p:txBody>
          <a:bodyPr>
            <a:noAutofit/>
          </a:bodyPr>
          <a:lstStyle/>
          <a:p>
            <a:pPr>
              <a:buNone/>
            </a:pPr>
            <a:r>
              <a:rPr lang="tr-TR" sz="2800" dirty="0" smtClean="0">
                <a:solidFill>
                  <a:srgbClr val="FFFF00"/>
                </a:solidFill>
              </a:rPr>
              <a:t>3.</a:t>
            </a:r>
            <a:r>
              <a:rPr lang="tr-TR" sz="2800" dirty="0" smtClean="0"/>
              <a:t> </a:t>
            </a:r>
            <a:r>
              <a:rPr lang="tr-TR" sz="2800" dirty="0" smtClean="0">
                <a:solidFill>
                  <a:srgbClr val="FFFF00"/>
                </a:solidFill>
              </a:rPr>
              <a:t>Organik Atıkların Muamelesi</a:t>
            </a:r>
            <a:r>
              <a:rPr lang="tr-TR" sz="2800" dirty="0" smtClean="0"/>
              <a:t> </a:t>
            </a:r>
            <a:r>
              <a:rPr lang="tr-TR" sz="2800" b="1" dirty="0" smtClean="0"/>
              <a:t/>
            </a:r>
            <a:br>
              <a:rPr lang="tr-TR" sz="2800" b="1" dirty="0" smtClean="0"/>
            </a:br>
            <a:r>
              <a:rPr lang="tr-TR" sz="2800" dirty="0" smtClean="0"/>
              <a:t>Bu alanda kullanılan doğal </a:t>
            </a:r>
            <a:r>
              <a:rPr lang="tr-TR" sz="2800" dirty="0" err="1" smtClean="0"/>
              <a:t>zeolitler</a:t>
            </a:r>
            <a:r>
              <a:rPr lang="tr-TR" sz="2800" dirty="0" smtClean="0"/>
              <a:t> dışkıların kötü kokusunun giderilmesini, nem içeriklerinin kontrolünü ve dışkılarının oksijensiz ortamda çürümesiyle oluşan metan gazının diğer gazlardan ayrılmasını sağlamaktadır. Koku giderimi ve nem içeriğinin kontrolü ile hayvan barınaklarında daha sağlıklı koşul yaratılmaktadır.</a:t>
            </a:r>
          </a:p>
          <a:p>
            <a:pPr>
              <a:buNone/>
            </a:pPr>
            <a:r>
              <a:rPr lang="tr-TR" sz="2800" dirty="0" smtClean="0">
                <a:solidFill>
                  <a:srgbClr val="FFFF00"/>
                </a:solidFill>
              </a:rPr>
              <a:t>4. Su Kültürü</a:t>
            </a:r>
            <a:r>
              <a:rPr lang="tr-TR" sz="2800" b="1" dirty="0" smtClean="0"/>
              <a:t> </a:t>
            </a:r>
            <a:br>
              <a:rPr lang="tr-TR" sz="2800" b="1" dirty="0" smtClean="0"/>
            </a:br>
            <a:r>
              <a:rPr lang="tr-TR" sz="2800" dirty="0" smtClean="0"/>
              <a:t>Göl ve göletlerde biyolojik artıkların neden olduğu kirliliğin temizlenmesinde doğal </a:t>
            </a:r>
            <a:r>
              <a:rPr lang="tr-TR" sz="2800" dirty="0" err="1" smtClean="0"/>
              <a:t>zeolitler</a:t>
            </a:r>
            <a:r>
              <a:rPr lang="tr-TR" sz="2800" dirty="0" smtClean="0"/>
              <a:t> özellikle </a:t>
            </a:r>
            <a:r>
              <a:rPr lang="tr-TR" sz="2800" dirty="0" err="1" smtClean="0"/>
              <a:t>klinoptilolit</a:t>
            </a:r>
            <a:r>
              <a:rPr lang="tr-TR" sz="2800" dirty="0" smtClean="0"/>
              <a:t> etkin olarak kullanılmaktadır. Ayrıca doğal </a:t>
            </a:r>
            <a:r>
              <a:rPr lang="tr-TR" sz="2800" dirty="0" err="1" smtClean="0"/>
              <a:t>zeolitlerden</a:t>
            </a:r>
            <a:r>
              <a:rPr lang="tr-TR" sz="2800" dirty="0" smtClean="0"/>
              <a:t>, canlı balık taşımacılığı ve su kültür ortamlarında ihtiyaç duyulan oksijence zengin hava akımının temininde de yararlanılmaktadır. </a:t>
            </a:r>
            <a:endParaRPr lang="tr-TR" sz="28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715148"/>
          </a:xfrm>
        </p:spPr>
        <p:txBody>
          <a:bodyPr>
            <a:normAutofit/>
          </a:bodyPr>
          <a:lstStyle/>
          <a:p>
            <a:pPr>
              <a:buNone/>
            </a:pPr>
            <a:endParaRPr lang="tr-TR" sz="2800" b="1" dirty="0" smtClean="0">
              <a:solidFill>
                <a:srgbClr val="FFFF00"/>
              </a:solidFill>
            </a:endParaRPr>
          </a:p>
          <a:p>
            <a:pPr>
              <a:buNone/>
            </a:pPr>
            <a:r>
              <a:rPr lang="tr-TR" sz="2800" dirty="0" smtClean="0">
                <a:solidFill>
                  <a:srgbClr val="FFFF00"/>
                </a:solidFill>
                <a:latin typeface="Comic Sans MS" pitchFamily="66" charset="0"/>
              </a:rPr>
              <a:t>5.</a:t>
            </a:r>
            <a:r>
              <a:rPr lang="tr-TR" sz="2800" b="1" dirty="0" smtClean="0">
                <a:solidFill>
                  <a:srgbClr val="FFFF00"/>
                </a:solidFill>
                <a:latin typeface="Comic Sans MS" pitchFamily="66" charset="0"/>
              </a:rPr>
              <a:t> </a:t>
            </a:r>
            <a:r>
              <a:rPr lang="tr-TR" sz="2800" dirty="0" smtClean="0">
                <a:solidFill>
                  <a:srgbClr val="FFFF00"/>
                </a:solidFill>
                <a:latin typeface="Comic Sans MS" pitchFamily="66" charset="0"/>
              </a:rPr>
              <a:t>Kağıt Endüstrisi</a:t>
            </a:r>
          </a:p>
          <a:p>
            <a:pPr>
              <a:buNone/>
            </a:pPr>
            <a:r>
              <a:rPr lang="tr-TR" sz="2800" dirty="0" smtClean="0">
                <a:latin typeface="Comic Sans MS" pitchFamily="66" charset="0"/>
              </a:rPr>
              <a:t>   -Yüksek parlaklığı olan </a:t>
            </a:r>
            <a:r>
              <a:rPr lang="tr-TR" sz="2800" dirty="0" err="1" smtClean="0">
                <a:latin typeface="Comic Sans MS" pitchFamily="66" charset="0"/>
              </a:rPr>
              <a:t>zeolit</a:t>
            </a:r>
            <a:r>
              <a:rPr lang="tr-TR" sz="2800" dirty="0" smtClean="0">
                <a:latin typeface="Comic Sans MS" pitchFamily="66" charset="0"/>
              </a:rPr>
              <a:t> cevherleri, kağıt endüstrisinde dolgu maddesi olarak </a:t>
            </a:r>
            <a:br>
              <a:rPr lang="tr-TR" sz="2800" dirty="0" smtClean="0">
                <a:latin typeface="Comic Sans MS" pitchFamily="66" charset="0"/>
              </a:rPr>
            </a:br>
            <a:r>
              <a:rPr lang="tr-TR" sz="2800" dirty="0" smtClean="0">
                <a:latin typeface="Comic Sans MS" pitchFamily="66" charset="0"/>
              </a:rPr>
              <a:t>gittikçe daha fazla kullanılmaktadır.</a:t>
            </a:r>
          </a:p>
          <a:p>
            <a:pPr>
              <a:buNone/>
            </a:pPr>
            <a:r>
              <a:rPr lang="tr-TR" sz="2800" dirty="0" smtClean="0">
                <a:latin typeface="Comic Sans MS" pitchFamily="66" charset="0"/>
              </a:rPr>
              <a:t>   -</a:t>
            </a:r>
            <a:r>
              <a:rPr lang="tr-TR" sz="2800" dirty="0" err="1" smtClean="0">
                <a:latin typeface="Comic Sans MS" pitchFamily="66" charset="0"/>
              </a:rPr>
              <a:t>Klinoptilolit</a:t>
            </a:r>
            <a:r>
              <a:rPr lang="tr-TR" sz="2800" dirty="0" smtClean="0">
                <a:latin typeface="Comic Sans MS" pitchFamily="66" charset="0"/>
              </a:rPr>
              <a:t> katkılı kağıt, normal kil katkılı kağıtlara </a:t>
            </a:r>
            <a:r>
              <a:rPr lang="tr-TR" sz="2800" dirty="0" err="1" smtClean="0">
                <a:latin typeface="Comic Sans MS" pitchFamily="66" charset="0"/>
              </a:rPr>
              <a:t>klinoptilolit</a:t>
            </a:r>
            <a:r>
              <a:rPr lang="tr-TR" sz="2800" dirty="0" smtClean="0">
                <a:latin typeface="Comic Sans MS" pitchFamily="66" charset="0"/>
              </a:rPr>
              <a:t> -10 mikrona kadar öğütüldüğünde aşındırma endeksi %3'den az, parlaklığı 80 civarında bir malzeme özelliği kazanır.</a:t>
            </a:r>
          </a:p>
          <a:p>
            <a:pPr>
              <a:buNone/>
            </a:pPr>
            <a:r>
              <a:rPr lang="tr-TR" sz="2800" dirty="0" smtClean="0">
                <a:latin typeface="Comic Sans MS" pitchFamily="66" charset="0"/>
              </a:rPr>
              <a:t>   -%28 </a:t>
            </a:r>
            <a:r>
              <a:rPr lang="tr-TR" sz="2800" dirty="0" err="1" smtClean="0">
                <a:latin typeface="Comic Sans MS" pitchFamily="66" charset="0"/>
              </a:rPr>
              <a:t>zeolit</a:t>
            </a:r>
            <a:r>
              <a:rPr lang="tr-TR" sz="2800" dirty="0" smtClean="0">
                <a:latin typeface="Comic Sans MS" pitchFamily="66" charset="0"/>
              </a:rPr>
              <a:t> tozu katılmış bir karışımdan </a:t>
            </a:r>
            <a:br>
              <a:rPr lang="tr-TR" sz="2800" dirty="0" smtClean="0">
                <a:latin typeface="Comic Sans MS" pitchFamily="66" charset="0"/>
              </a:rPr>
            </a:br>
            <a:r>
              <a:rPr lang="tr-TR" sz="2800" dirty="0" smtClean="0">
                <a:latin typeface="Comic Sans MS" pitchFamily="66" charset="0"/>
              </a:rPr>
              <a:t>klasik kağıda göre çok daha hafif kağıt üretimi mümkündür.</a:t>
            </a:r>
          </a:p>
          <a:p>
            <a:endParaRPr lang="tr-TR" sz="2900" dirty="0" smtClean="0"/>
          </a:p>
          <a:p>
            <a:endParaRPr lang="tr-TR"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9001156" cy="6429420"/>
          </a:xfrm>
        </p:spPr>
        <p:txBody>
          <a:bodyPr>
            <a:noAutofit/>
          </a:bodyPr>
          <a:lstStyle/>
          <a:p>
            <a:pPr>
              <a:buNone/>
            </a:pPr>
            <a:r>
              <a:rPr lang="tr-TR" sz="2800" dirty="0" smtClean="0">
                <a:solidFill>
                  <a:srgbClr val="FFFF00"/>
                </a:solidFill>
              </a:rPr>
              <a:t>6. İnşaat Sektörü</a:t>
            </a:r>
          </a:p>
          <a:p>
            <a:pPr>
              <a:buNone/>
            </a:pPr>
            <a:r>
              <a:rPr lang="tr-TR" sz="2800" dirty="0" smtClean="0"/>
              <a:t>-</a:t>
            </a:r>
            <a:r>
              <a:rPr lang="tr-TR" sz="2800" dirty="0" err="1" smtClean="0"/>
              <a:t>Puzzolan</a:t>
            </a:r>
            <a:r>
              <a:rPr lang="tr-TR" sz="2800" dirty="0" smtClean="0"/>
              <a:t> çimento ve beton: </a:t>
            </a:r>
            <a:r>
              <a:rPr lang="tr-TR" sz="2800" dirty="0" err="1" smtClean="0"/>
              <a:t>Zeolitik</a:t>
            </a:r>
            <a:r>
              <a:rPr lang="tr-TR" sz="2800" dirty="0" smtClean="0"/>
              <a:t> tüf yatakları, birçok ülkede </a:t>
            </a:r>
            <a:r>
              <a:rPr lang="tr-TR" sz="2800" dirty="0" err="1" smtClean="0"/>
              <a:t>puzzolanik</a:t>
            </a:r>
            <a:r>
              <a:rPr lang="tr-TR" sz="2800" dirty="0" smtClean="0"/>
              <a:t> hammadde olarak kullanılmaktadır. </a:t>
            </a:r>
            <a:r>
              <a:rPr lang="tr-TR" sz="2800" dirty="0" err="1" smtClean="0"/>
              <a:t>Zeolit</a:t>
            </a:r>
            <a:r>
              <a:rPr lang="tr-TR" sz="2800" dirty="0" smtClean="0"/>
              <a:t> </a:t>
            </a:r>
            <a:r>
              <a:rPr lang="tr-TR" sz="2800" dirty="0" err="1" smtClean="0"/>
              <a:t>puzzolanlar</a:t>
            </a:r>
            <a:r>
              <a:rPr lang="tr-TR" sz="2800" dirty="0" smtClean="0"/>
              <a:t>, son beton ürününün daima yeraltı su korozyonuna maruz kalacağı hidrolik çimentolarda önemli uygulamalar </a:t>
            </a:r>
            <a:br>
              <a:rPr lang="tr-TR" sz="2800" dirty="0" smtClean="0"/>
            </a:br>
            <a:r>
              <a:rPr lang="tr-TR" sz="2800" dirty="0" smtClean="0"/>
              <a:t>bulmaktadır. </a:t>
            </a:r>
            <a:r>
              <a:rPr lang="tr-TR" sz="2800" dirty="0" err="1" smtClean="0"/>
              <a:t>Zeolitlerin</a:t>
            </a:r>
            <a:r>
              <a:rPr lang="tr-TR" sz="2800" dirty="0" smtClean="0"/>
              <a:t> sulu altyapılarda kullanılacak </a:t>
            </a:r>
            <a:r>
              <a:rPr lang="tr-TR" sz="2800" dirty="0" err="1" smtClean="0"/>
              <a:t>puzzolan</a:t>
            </a:r>
            <a:r>
              <a:rPr lang="tr-TR" sz="2800" dirty="0" smtClean="0"/>
              <a:t> çimento üretiminde kullanılması, yüksek silis içermeleri nedeniyle betonun katılaşma sürecinde açığa çıkan kirecin nötrleşmesini sağlayabilmektedir.</a:t>
            </a:r>
          </a:p>
          <a:p>
            <a:r>
              <a:rPr lang="tr-TR" sz="2800" i="1" dirty="0" smtClean="0"/>
              <a:t>Hafif </a:t>
            </a:r>
            <a:r>
              <a:rPr lang="tr-TR" sz="2800" i="1" dirty="0" err="1" smtClean="0"/>
              <a:t>Agregat</a:t>
            </a:r>
            <a:r>
              <a:rPr lang="tr-TR" sz="2800" dirty="0" smtClean="0"/>
              <a:t>: Perlit ve diğer volkanik camlar gibi doğal </a:t>
            </a:r>
            <a:r>
              <a:rPr lang="tr-TR" sz="2800" dirty="0" err="1" smtClean="0"/>
              <a:t>zeolitler</a:t>
            </a:r>
            <a:r>
              <a:rPr lang="tr-TR" sz="2800" dirty="0" smtClean="0"/>
              <a:t> de genleşmeye uygundur. Genleştirilmiş </a:t>
            </a:r>
            <a:r>
              <a:rPr lang="tr-TR" sz="2800" dirty="0" err="1" smtClean="0"/>
              <a:t>zeolitlerin</a:t>
            </a:r>
            <a:r>
              <a:rPr lang="tr-TR" sz="2800" dirty="0" smtClean="0"/>
              <a:t> sıkışma ve aşınmaya karşı dayanımı daha yüksek olup, genleştirilmiş hafif </a:t>
            </a:r>
            <a:r>
              <a:rPr lang="tr-TR" sz="2800" dirty="0" err="1" smtClean="0"/>
              <a:t>agregat</a:t>
            </a:r>
            <a:r>
              <a:rPr lang="tr-TR" sz="2800" dirty="0" smtClean="0"/>
              <a:t> üretilmektedir.</a:t>
            </a:r>
            <a:endParaRPr lang="tr-TR" sz="28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428604"/>
            <a:ext cx="8858312" cy="6215106"/>
          </a:xfrm>
        </p:spPr>
        <p:txBody>
          <a:bodyPr>
            <a:normAutofit/>
          </a:bodyPr>
          <a:lstStyle/>
          <a:p>
            <a:r>
              <a:rPr lang="tr-TR" dirty="0" smtClean="0"/>
              <a:t>Boyutlandırılmış Taş; </a:t>
            </a:r>
            <a:r>
              <a:rPr lang="tr-TR" dirty="0" err="1" smtClean="0"/>
              <a:t>Zeolitik</a:t>
            </a:r>
            <a:r>
              <a:rPr lang="tr-TR" dirty="0" smtClean="0"/>
              <a:t> tüfler, düşük ağırlıklı, yüksek gözenekli, homojen, sıkı -sağlam yapılıdırlar. Kolayca kesilip işlenebilmeleri ve hafiflikleri ile yapı taşı olarak kullanılırlar. Birçok ülkede uzun yıllar bu amaçla kullanılan </a:t>
            </a:r>
            <a:r>
              <a:rPr lang="tr-TR" dirty="0" err="1" smtClean="0"/>
              <a:t>devitrifiye</a:t>
            </a:r>
            <a:r>
              <a:rPr lang="tr-TR" dirty="0" smtClean="0"/>
              <a:t> volkanik küller  ve değişime uğramış tüflerin </a:t>
            </a:r>
            <a:r>
              <a:rPr lang="tr-TR" dirty="0" err="1" smtClean="0"/>
              <a:t>zeolit</a:t>
            </a:r>
            <a:r>
              <a:rPr lang="tr-TR" dirty="0" smtClean="0"/>
              <a:t> içerikli olduğu son yıllarda anlaşılmıştır.</a:t>
            </a:r>
          </a:p>
          <a:p>
            <a:r>
              <a:rPr lang="tr-TR" dirty="0" smtClean="0">
                <a:solidFill>
                  <a:srgbClr val="FFFF00"/>
                </a:solidFill>
              </a:rPr>
              <a:t>7. Sağlık Sektörü; </a:t>
            </a:r>
            <a:r>
              <a:rPr lang="tr-TR" dirty="0" smtClean="0"/>
              <a:t>Doğal </a:t>
            </a:r>
            <a:r>
              <a:rPr lang="tr-TR" dirty="0" err="1" smtClean="0"/>
              <a:t>zeolitler</a:t>
            </a:r>
            <a:r>
              <a:rPr lang="tr-TR" dirty="0" smtClean="0"/>
              <a:t> bu alanda çeşitli şekillerde kullanılmakla birlikte, bunlar arasında en önemlisi </a:t>
            </a:r>
            <a:r>
              <a:rPr lang="tr-TR" dirty="0" err="1" smtClean="0"/>
              <a:t>klinoptilolitin</a:t>
            </a:r>
            <a:r>
              <a:rPr lang="tr-TR" dirty="0" smtClean="0"/>
              <a:t> </a:t>
            </a:r>
            <a:r>
              <a:rPr lang="tr-TR" dirty="0" err="1" smtClean="0"/>
              <a:t>flörürlü</a:t>
            </a:r>
            <a:r>
              <a:rPr lang="tr-TR" dirty="0" smtClean="0"/>
              <a:t> diş macunlarında parlatıcı katkı maddesi olarak kullanılmasıdır.</a:t>
            </a:r>
          </a:p>
          <a:p>
            <a:r>
              <a:rPr lang="tr-TR" dirty="0" smtClean="0">
                <a:solidFill>
                  <a:srgbClr val="FFFF00"/>
                </a:solidFill>
              </a:rPr>
              <a:t>8. Deterjan Sektörü; </a:t>
            </a:r>
            <a:r>
              <a:rPr lang="tr-TR" dirty="0" smtClean="0"/>
              <a:t>Çevre kirlenmesi nedeniyle deterjanlarda fosfat kullanımı bazı ülkelerde kısıtlanmaktadır. Bu yüzden deterjan katkı maddesi olarak </a:t>
            </a:r>
            <a:r>
              <a:rPr lang="tr-TR" dirty="0" err="1" smtClean="0"/>
              <a:t>zeolitler</a:t>
            </a:r>
            <a:r>
              <a:rPr lang="tr-TR" dirty="0" smtClean="0"/>
              <a:t> fosfatlarının yerine kullanılmaktadır.</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858312" cy="6500858"/>
          </a:xfrm>
        </p:spPr>
        <p:txBody>
          <a:bodyPr>
            <a:normAutofit/>
          </a:bodyPr>
          <a:lstStyle/>
          <a:p>
            <a:pPr>
              <a:buNone/>
            </a:pPr>
            <a:endParaRPr lang="tr-TR" dirty="0" smtClean="0">
              <a:solidFill>
                <a:srgbClr val="FFFF00"/>
              </a:solidFill>
            </a:endParaRPr>
          </a:p>
          <a:p>
            <a:pPr>
              <a:buNone/>
            </a:pPr>
            <a:r>
              <a:rPr lang="tr-TR" dirty="0" smtClean="0">
                <a:solidFill>
                  <a:srgbClr val="FFFF00"/>
                </a:solidFill>
              </a:rPr>
              <a:t>9. </a:t>
            </a:r>
            <a:r>
              <a:rPr lang="tr-TR" dirty="0" err="1" smtClean="0">
                <a:solidFill>
                  <a:srgbClr val="FFFF00"/>
                </a:solidFill>
              </a:rPr>
              <a:t>Metalurji</a:t>
            </a:r>
            <a:r>
              <a:rPr lang="tr-TR" dirty="0" smtClean="0">
                <a:solidFill>
                  <a:srgbClr val="FFFF00"/>
                </a:solidFill>
              </a:rPr>
              <a:t>; </a:t>
            </a:r>
            <a:r>
              <a:rPr lang="tr-TR" dirty="0" smtClean="0"/>
              <a:t>Çevre sağlığı açısından tehlike oluşturan bazı ağır metal katyonları içeren madencilik ve </a:t>
            </a:r>
            <a:r>
              <a:rPr lang="tr-TR" dirty="0" err="1" smtClean="0"/>
              <a:t>metalurjik</a:t>
            </a:r>
            <a:r>
              <a:rPr lang="tr-TR" dirty="0" smtClean="0"/>
              <a:t> faaliyetlerinden ortaya çıkan atık sular, doğal </a:t>
            </a:r>
            <a:r>
              <a:rPr lang="tr-TR" dirty="0" err="1" smtClean="0"/>
              <a:t>zeolitlerin</a:t>
            </a:r>
            <a:r>
              <a:rPr lang="tr-TR" dirty="0" smtClean="0"/>
              <a:t> katyon değiştirme özelliklerinden faydalanılarak arıtılabilmektedir. Ayrıca </a:t>
            </a:r>
            <a:r>
              <a:rPr lang="tr-TR" dirty="0" err="1" smtClean="0"/>
              <a:t>pirometalurji</a:t>
            </a:r>
            <a:r>
              <a:rPr lang="tr-TR" dirty="0" smtClean="0"/>
              <a:t> sanayinde CaCO3 ve doğal </a:t>
            </a:r>
            <a:r>
              <a:rPr lang="tr-TR" dirty="0" err="1" smtClean="0"/>
              <a:t>zeolit</a:t>
            </a:r>
            <a:r>
              <a:rPr lang="tr-TR" dirty="0" smtClean="0"/>
              <a:t> karışımı </a:t>
            </a:r>
            <a:r>
              <a:rPr lang="tr-TR" dirty="0" err="1" smtClean="0"/>
              <a:t>Cu</a:t>
            </a:r>
            <a:r>
              <a:rPr lang="tr-TR" dirty="0" smtClean="0"/>
              <a:t>-</a:t>
            </a:r>
            <a:r>
              <a:rPr lang="tr-TR" dirty="0" err="1" smtClean="0"/>
              <a:t>Pb</a:t>
            </a:r>
            <a:r>
              <a:rPr lang="tr-TR" dirty="0" smtClean="0"/>
              <a:t> alaşımlarının eritilmesinde ortaya çıkan zararlı dumanları %90 oranında yok edebilmektedir.</a:t>
            </a:r>
          </a:p>
          <a:p>
            <a:pPr>
              <a:buNone/>
            </a:pPr>
            <a:r>
              <a:rPr lang="tr-TR" dirty="0" smtClean="0">
                <a:solidFill>
                  <a:srgbClr val="FFFF00"/>
                </a:solidFill>
              </a:rPr>
              <a:t>10. Güneş Enerjisinden Faydalanma; </a:t>
            </a:r>
            <a:r>
              <a:rPr lang="tr-TR" dirty="0" err="1" smtClean="0"/>
              <a:t>Zeolitlerin</a:t>
            </a:r>
            <a:r>
              <a:rPr lang="tr-TR" dirty="0" smtClean="0"/>
              <a:t> sıcaklığa bağlı olarak su verip alma özelliklerinden yararlanarak, diğer bir deyişle, </a:t>
            </a:r>
            <a:r>
              <a:rPr lang="tr-TR" dirty="0" err="1" smtClean="0"/>
              <a:t>zeolitlerin</a:t>
            </a:r>
            <a:r>
              <a:rPr lang="tr-TR" dirty="0" smtClean="0"/>
              <a:t> güneş enerjisinin transferinde ısı değiştirici olarak kullanılması mümkün görülmektedir.</a:t>
            </a:r>
          </a:p>
          <a:p>
            <a:pPr>
              <a:buNone/>
            </a:pPr>
            <a:endParaRPr lang="tr-TR" dirty="0" smtClean="0"/>
          </a:p>
          <a:p>
            <a:pPr>
              <a:buNone/>
            </a:pPr>
            <a:endParaRPr lang="tr-TR" dirty="0" smtClean="0"/>
          </a:p>
          <a:p>
            <a:endParaRPr lang="tr-TR"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786874" cy="6572296"/>
          </a:xfrm>
        </p:spPr>
        <p:txBody>
          <a:bodyPr>
            <a:normAutofit/>
          </a:bodyPr>
          <a:lstStyle/>
          <a:p>
            <a:pPr>
              <a:buNone/>
            </a:pPr>
            <a:endParaRPr lang="tr-TR" dirty="0" smtClean="0">
              <a:solidFill>
                <a:srgbClr val="FFFF00"/>
              </a:solidFill>
            </a:endParaRPr>
          </a:p>
          <a:p>
            <a:pPr>
              <a:buNone/>
            </a:pPr>
            <a:r>
              <a:rPr lang="tr-TR" dirty="0" smtClean="0">
                <a:solidFill>
                  <a:srgbClr val="FFFF00"/>
                </a:solidFill>
              </a:rPr>
              <a:t>11. Petrol Ürünleri Üretimi; </a:t>
            </a:r>
            <a:r>
              <a:rPr lang="tr-TR" dirty="0" smtClean="0"/>
              <a:t>Burada genellikle, </a:t>
            </a:r>
            <a:r>
              <a:rPr lang="tr-TR" dirty="0" err="1" smtClean="0"/>
              <a:t>adsorbsiyon</a:t>
            </a:r>
            <a:r>
              <a:rPr lang="tr-TR" dirty="0" smtClean="0"/>
              <a:t> kapasiteleri ve etkin gözenek çapları doğal </a:t>
            </a:r>
            <a:r>
              <a:rPr lang="tr-TR" dirty="0" err="1" smtClean="0"/>
              <a:t>zeolitlere</a:t>
            </a:r>
            <a:r>
              <a:rPr lang="tr-TR" dirty="0" smtClean="0"/>
              <a:t>  göre daha yüksek olan sentetik </a:t>
            </a:r>
            <a:r>
              <a:rPr lang="tr-TR" dirty="0" err="1" smtClean="0"/>
              <a:t>zeolitler</a:t>
            </a:r>
            <a:r>
              <a:rPr lang="tr-TR" dirty="0" smtClean="0"/>
              <a:t> kullanılmakla birlikte petrol ve gaz içeren alanların aranması ve </a:t>
            </a:r>
            <a:r>
              <a:rPr lang="tr-TR" dirty="0" err="1" smtClean="0"/>
              <a:t>paleo</a:t>
            </a:r>
            <a:r>
              <a:rPr lang="tr-TR" dirty="0" smtClean="0"/>
              <a:t>-ortam koşullarının belirlenmesinde önemli bilgiler  veren doğal </a:t>
            </a:r>
            <a:r>
              <a:rPr lang="tr-TR" dirty="0" err="1" smtClean="0"/>
              <a:t>zeolitler</a:t>
            </a:r>
            <a:r>
              <a:rPr lang="tr-TR" dirty="0" smtClean="0"/>
              <a:t>, petrol ve gaz üretimi ile bunların </a:t>
            </a:r>
            <a:r>
              <a:rPr lang="tr-TR" dirty="0" err="1" smtClean="0"/>
              <a:t>rafinasyonunda</a:t>
            </a:r>
            <a:r>
              <a:rPr lang="tr-TR" dirty="0" smtClean="0"/>
              <a:t> bazı özel uygulamalarda kullanılabilmektedir. Doğal gazdan su ve CO2 </a:t>
            </a:r>
            <a:r>
              <a:rPr lang="tr-TR" dirty="0" err="1" smtClean="0"/>
              <a:t>mordenit</a:t>
            </a:r>
            <a:r>
              <a:rPr lang="tr-TR" dirty="0" smtClean="0"/>
              <a:t>, </a:t>
            </a:r>
            <a:r>
              <a:rPr lang="tr-TR" dirty="0" err="1" smtClean="0"/>
              <a:t>şabazit</a:t>
            </a:r>
            <a:r>
              <a:rPr lang="tr-TR" dirty="0" smtClean="0"/>
              <a:t>  ve </a:t>
            </a:r>
            <a:r>
              <a:rPr lang="tr-TR" dirty="0" err="1" smtClean="0"/>
              <a:t>klinoptilolit</a:t>
            </a:r>
            <a:r>
              <a:rPr lang="tr-TR" dirty="0" smtClean="0"/>
              <a:t> kullanılarak ayrılmaktadır. Ayrıca doğal </a:t>
            </a:r>
            <a:r>
              <a:rPr lang="tr-TR" dirty="0" err="1" smtClean="0"/>
              <a:t>zeolitlerden</a:t>
            </a:r>
            <a:r>
              <a:rPr lang="tr-TR" dirty="0" smtClean="0"/>
              <a:t> petrol  </a:t>
            </a:r>
            <a:r>
              <a:rPr lang="tr-TR" dirty="0" err="1" smtClean="0"/>
              <a:t>rafinasyonunda</a:t>
            </a:r>
            <a:r>
              <a:rPr lang="tr-TR" dirty="0" smtClean="0"/>
              <a:t> yararlanılabilecek nitelikte katalizörler üretilmiştir.</a:t>
            </a:r>
            <a:endParaRPr lang="tr-TR" dirty="0" smtClean="0">
              <a:solidFill>
                <a:srgbClr val="FFFF00"/>
              </a:solidFill>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72296"/>
          </a:xfrm>
        </p:spPr>
        <p:txBody>
          <a:bodyPr>
            <a:normAutofit lnSpcReduction="10000"/>
          </a:bodyPr>
          <a:lstStyle/>
          <a:p>
            <a:pPr>
              <a:buNone/>
            </a:pPr>
            <a:endParaRPr lang="tr-TR" dirty="0" smtClean="0">
              <a:solidFill>
                <a:srgbClr val="FFFF00"/>
              </a:solidFill>
            </a:endParaRPr>
          </a:p>
          <a:p>
            <a:pPr>
              <a:buNone/>
            </a:pPr>
            <a:r>
              <a:rPr lang="tr-TR" dirty="0" smtClean="0">
                <a:solidFill>
                  <a:srgbClr val="FFFF00"/>
                </a:solidFill>
              </a:rPr>
              <a:t>12. Sebze ve Meyvelerin Depolanması ve Taşınması; </a:t>
            </a:r>
            <a:r>
              <a:rPr lang="tr-TR" dirty="0" smtClean="0"/>
              <a:t>Sebze  ve meyvelerin toplanmasında oluşan ve bozulmaya yol açan etilen gazının etkisi, ürünler doğal </a:t>
            </a:r>
            <a:r>
              <a:rPr lang="tr-TR" dirty="0" err="1" smtClean="0"/>
              <a:t>zeolitlerle</a:t>
            </a:r>
            <a:r>
              <a:rPr lang="tr-TR" dirty="0" smtClean="0"/>
              <a:t> kaplanarak en aza indiriliyor. Ürünler daha uzun süre bozulmadan saklanabiliyor. Böylece, tarladan toplandıktan sonra kısa sürede satılması ve tüketilmesi gereken ürünlerin saklanma süresi uzayabiliyor. Söz konusu çalışmayla üreticilerin ve ürünü pazarlayan aracıların, bozulmadan kaynaklanan zararlarının önüne geçilecek.</a:t>
            </a:r>
          </a:p>
          <a:p>
            <a:pPr>
              <a:buNone/>
            </a:pPr>
            <a:r>
              <a:rPr lang="tr-TR" dirty="0" smtClean="0">
                <a:solidFill>
                  <a:srgbClr val="FFFF00"/>
                </a:solidFill>
              </a:rPr>
              <a:t>13. Buzlanmayı Önlemek İçin; </a:t>
            </a:r>
            <a:r>
              <a:rPr lang="tr-TR" dirty="0" smtClean="0"/>
              <a:t>Buzlanmayı önleme dışında hiçbir  yan etkisi olmayan doğal </a:t>
            </a:r>
            <a:r>
              <a:rPr lang="tr-TR" dirty="0" err="1" smtClean="0"/>
              <a:t>zeolit</a:t>
            </a:r>
            <a:r>
              <a:rPr lang="tr-TR" dirty="0" smtClean="0"/>
              <a:t> ya doğrudan yola atılarak ya da asfaltın içine karıştırılarak kullanılabilir. Doğal </a:t>
            </a:r>
            <a:r>
              <a:rPr lang="tr-TR" dirty="0" err="1" smtClean="0"/>
              <a:t>zeolit</a:t>
            </a:r>
            <a:r>
              <a:rPr lang="tr-TR" dirty="0" smtClean="0"/>
              <a:t> hem çevreyi diğer kimyasal kirleticilerden temizliyor hem de tuz gibi asfalta ve araçlara zarar vermiyor.</a:t>
            </a:r>
          </a:p>
          <a:p>
            <a:endParaRPr lang="tr-TR" dirty="0" smtClean="0"/>
          </a:p>
          <a:p>
            <a:endParaRPr lang="tr-TR"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4290"/>
            <a:ext cx="9001156" cy="714380"/>
          </a:xfrm>
        </p:spPr>
        <p:txBody>
          <a:bodyPr>
            <a:noAutofit/>
          </a:bodyPr>
          <a:lstStyle/>
          <a:p>
            <a:pPr algn="ctr"/>
            <a:r>
              <a:rPr lang="tr-TR" sz="2800" cap="all" dirty="0" smtClean="0">
                <a:solidFill>
                  <a:srgbClr val="FFFF00"/>
                </a:solidFill>
                <a:latin typeface="Comic Sans MS" pitchFamily="66" charset="0"/>
              </a:rPr>
              <a:t>ZEOLİT'İN  ATIK SU VE ÇEVRE UYGULAMALARI</a:t>
            </a:r>
            <a:endParaRPr lang="tr-TR" sz="2800" dirty="0">
              <a:solidFill>
                <a:srgbClr val="FFFF00"/>
              </a:solidFill>
              <a:latin typeface="Comic Sans MS" pitchFamily="66" charset="0"/>
            </a:endParaRPr>
          </a:p>
        </p:txBody>
      </p:sp>
      <p:sp>
        <p:nvSpPr>
          <p:cNvPr id="3" name="2 İçerik Yer Tutucusu"/>
          <p:cNvSpPr>
            <a:spLocks noGrp="1"/>
          </p:cNvSpPr>
          <p:nvPr>
            <p:ph idx="1"/>
          </p:nvPr>
        </p:nvSpPr>
        <p:spPr>
          <a:xfrm>
            <a:off x="142844" y="1000108"/>
            <a:ext cx="8858312" cy="5715040"/>
          </a:xfrm>
        </p:spPr>
        <p:txBody>
          <a:bodyPr>
            <a:normAutofit fontScale="47500" lnSpcReduction="20000"/>
          </a:bodyPr>
          <a:lstStyle/>
          <a:p>
            <a:pPr>
              <a:buNone/>
            </a:pPr>
            <a:r>
              <a:rPr lang="tr-TR" sz="5900" dirty="0" smtClean="0"/>
              <a:t>Son yıllarda </a:t>
            </a:r>
            <a:r>
              <a:rPr lang="tr-TR" sz="5900" dirty="0" err="1" smtClean="0"/>
              <a:t>zeolit</a:t>
            </a:r>
            <a:r>
              <a:rPr lang="tr-TR" sz="5900" dirty="0" smtClean="0"/>
              <a:t> mineralleri iyon değiştirme ve </a:t>
            </a:r>
            <a:r>
              <a:rPr lang="tr-TR" sz="5900" dirty="0" err="1" smtClean="0"/>
              <a:t>adsorbsiyon</a:t>
            </a:r>
            <a:r>
              <a:rPr lang="tr-TR" sz="5900" dirty="0" smtClean="0"/>
              <a:t> özellikleri nedeniyle kirlilik kontrolünde gittikçe artan oranlarda kullanılmaktadır.</a:t>
            </a:r>
          </a:p>
          <a:p>
            <a:pPr>
              <a:buNone/>
            </a:pPr>
            <a:r>
              <a:rPr lang="tr-TR" sz="5900" i="1" dirty="0" smtClean="0">
                <a:solidFill>
                  <a:srgbClr val="FF0000"/>
                </a:solidFill>
              </a:rPr>
              <a:t>a- Endüstriyel Atık Suların Temizlenmesi</a:t>
            </a:r>
            <a:endParaRPr lang="tr-TR" sz="5900" b="1" i="1" dirty="0" smtClean="0">
              <a:solidFill>
                <a:srgbClr val="FF0000"/>
              </a:solidFill>
            </a:endParaRPr>
          </a:p>
          <a:p>
            <a:pPr>
              <a:buNone/>
            </a:pPr>
            <a:r>
              <a:rPr lang="tr-TR" sz="5900" b="1" dirty="0" smtClean="0"/>
              <a:t>-</a:t>
            </a:r>
            <a:r>
              <a:rPr lang="tr-TR" sz="5900" dirty="0" err="1" smtClean="0"/>
              <a:t>Zeolitlerin</a:t>
            </a:r>
            <a:r>
              <a:rPr lang="tr-TR" sz="5900" dirty="0" smtClean="0"/>
              <a:t> filtre yetenekleri sayesinde, su sistemlerinde bulunan birçok </a:t>
            </a:r>
            <a:r>
              <a:rPr lang="tr-TR" sz="5900" dirty="0" err="1" smtClean="0"/>
              <a:t>kontaminant</a:t>
            </a:r>
            <a:r>
              <a:rPr lang="tr-TR" sz="5900" dirty="0" smtClean="0"/>
              <a:t> çok yönlü ve çevreye dost bir şekilde yakalanabilir.</a:t>
            </a:r>
          </a:p>
          <a:p>
            <a:pPr>
              <a:buNone/>
            </a:pPr>
            <a:r>
              <a:rPr lang="tr-TR" sz="5900" dirty="0" smtClean="0"/>
              <a:t>-Doğal </a:t>
            </a:r>
            <a:r>
              <a:rPr lang="tr-TR" sz="5900" dirty="0" err="1" smtClean="0"/>
              <a:t>zeolitler</a:t>
            </a:r>
            <a:r>
              <a:rPr lang="tr-TR" sz="5900" dirty="0" smtClean="0"/>
              <a:t> bu işlemleri yüksek iyon değişim kapasiteleri, emilim-salma enerjileri ve modifikasyon kabiliyetleri sayesinde yapabilirler.</a:t>
            </a:r>
          </a:p>
          <a:p>
            <a:pPr>
              <a:buNone/>
            </a:pPr>
            <a:r>
              <a:rPr lang="tr-TR" sz="5900" dirty="0" smtClean="0"/>
              <a:t>-</a:t>
            </a:r>
            <a:r>
              <a:rPr lang="tr-TR" sz="5900" dirty="0" err="1" smtClean="0"/>
              <a:t>Zeolit</a:t>
            </a:r>
            <a:r>
              <a:rPr lang="tr-TR" sz="5900" dirty="0" smtClean="0"/>
              <a:t> grubu minerallerin en önemli özelliklerinden biri, farklı oranlarda kristal boşluğu içermeleri ve bu sayede atık sular içinde çözelti ortamında bulunan ve çevreye zarar veren elementleri (anyon ve katyon halinde) bünyelerine alabilmeleridir.</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9001156" cy="6572296"/>
          </a:xfrm>
        </p:spPr>
        <p:txBody>
          <a:bodyPr>
            <a:normAutofit fontScale="92500" lnSpcReduction="10000"/>
          </a:bodyPr>
          <a:lstStyle/>
          <a:p>
            <a:endParaRPr lang="tr-TR" sz="2800" dirty="0" smtClean="0"/>
          </a:p>
          <a:p>
            <a:r>
              <a:rPr lang="tr-TR" sz="2800" dirty="0" err="1" smtClean="0"/>
              <a:t>Zeolit’in</a:t>
            </a:r>
            <a:r>
              <a:rPr lang="tr-TR" sz="2800" dirty="0" smtClean="0"/>
              <a:t> yüksek derecede gözenekli yapısı boyut olarak 4 mikron’a kadar parçacıkları yakalar. </a:t>
            </a:r>
            <a:r>
              <a:rPr lang="tr-TR" sz="2800" dirty="0" err="1" smtClean="0"/>
              <a:t>Zeolitlerin</a:t>
            </a:r>
            <a:r>
              <a:rPr lang="tr-TR" sz="2800" dirty="0" smtClean="0"/>
              <a:t> katyonları ve bazı organik </a:t>
            </a:r>
            <a:r>
              <a:rPr lang="tr-TR" sz="2800" dirty="0" err="1" smtClean="0"/>
              <a:t>kontaminantları</a:t>
            </a:r>
            <a:r>
              <a:rPr lang="tr-TR" sz="2800" dirty="0" smtClean="0"/>
              <a:t> ve istenmeyen kokuları çekmesini sağlayan doğal negatif yükü vardır. </a:t>
            </a:r>
            <a:r>
              <a:rPr lang="tr-TR" dirty="0" err="1" smtClean="0"/>
              <a:t>Zeolitler</a:t>
            </a:r>
            <a:r>
              <a:rPr lang="tr-TR" dirty="0" smtClean="0"/>
              <a:t>, </a:t>
            </a:r>
            <a:r>
              <a:rPr lang="tr-TR" dirty="0" err="1" smtClean="0"/>
              <a:t>ion</a:t>
            </a:r>
            <a:r>
              <a:rPr lang="tr-TR" dirty="0" smtClean="0"/>
              <a:t> değişimi ile sıvı akışkanlardan ayrılabilen çeşitli metal katyonları yüksek bir seçicilikle yakalar. Doğal </a:t>
            </a:r>
            <a:r>
              <a:rPr lang="tr-TR" dirty="0" err="1" smtClean="0"/>
              <a:t>zeolitler</a:t>
            </a:r>
            <a:r>
              <a:rPr lang="tr-TR" dirty="0" smtClean="0"/>
              <a:t> içme suyu ve atık sulardan ağır metal katyonlarının (</a:t>
            </a:r>
            <a:r>
              <a:rPr lang="tr-TR" dirty="0" err="1" smtClean="0"/>
              <a:t>Pb</a:t>
            </a:r>
            <a:r>
              <a:rPr lang="tr-TR" dirty="0" smtClean="0"/>
              <a:t>, </a:t>
            </a:r>
            <a:r>
              <a:rPr lang="tr-TR" dirty="0" err="1" smtClean="0"/>
              <a:t>Cu</a:t>
            </a:r>
            <a:r>
              <a:rPr lang="tr-TR" dirty="0" smtClean="0"/>
              <a:t>, </a:t>
            </a:r>
            <a:r>
              <a:rPr lang="tr-TR" dirty="0" err="1" smtClean="0"/>
              <a:t>Cd</a:t>
            </a:r>
            <a:r>
              <a:rPr lang="tr-TR" dirty="0" smtClean="0"/>
              <a:t>, </a:t>
            </a:r>
            <a:r>
              <a:rPr lang="tr-TR" dirty="0" err="1" smtClean="0"/>
              <a:t>Zn</a:t>
            </a:r>
            <a:r>
              <a:rPr lang="tr-TR" dirty="0" smtClean="0"/>
              <a:t>, </a:t>
            </a:r>
            <a:r>
              <a:rPr lang="tr-TR" dirty="0" err="1" smtClean="0"/>
              <a:t>Co</a:t>
            </a:r>
            <a:r>
              <a:rPr lang="tr-TR" dirty="0" smtClean="0"/>
              <a:t>, </a:t>
            </a:r>
            <a:r>
              <a:rPr lang="tr-TR" dirty="0" err="1" smtClean="0"/>
              <a:t>Cr</a:t>
            </a:r>
            <a:r>
              <a:rPr lang="tr-TR" dirty="0" smtClean="0"/>
              <a:t>, </a:t>
            </a:r>
            <a:r>
              <a:rPr lang="tr-TR" dirty="0" err="1" smtClean="0"/>
              <a:t>Mn</a:t>
            </a:r>
            <a:r>
              <a:rPr lang="tr-TR" dirty="0" smtClean="0"/>
              <a:t> ve </a:t>
            </a:r>
            <a:r>
              <a:rPr lang="tr-TR" dirty="0" err="1" smtClean="0"/>
              <a:t>Fe</a:t>
            </a:r>
            <a:r>
              <a:rPr lang="tr-TR" dirty="0" smtClean="0"/>
              <a:t>, </a:t>
            </a:r>
            <a:r>
              <a:rPr lang="tr-TR" dirty="0" err="1" smtClean="0"/>
              <a:t>Pb</a:t>
            </a:r>
            <a:r>
              <a:rPr lang="tr-TR" dirty="0" smtClean="0"/>
              <a:t>, </a:t>
            </a:r>
            <a:r>
              <a:rPr lang="tr-TR" dirty="0" err="1" smtClean="0"/>
              <a:t>Cu</a:t>
            </a:r>
            <a:r>
              <a:rPr lang="tr-TR" dirty="0" smtClean="0"/>
              <a:t> ) yüksek bir seçicilikle ayrılmalarını sağlar.</a:t>
            </a:r>
            <a:br>
              <a:rPr lang="tr-TR" dirty="0" smtClean="0"/>
            </a:br>
            <a:r>
              <a:rPr lang="tr-TR" dirty="0" smtClean="0"/>
              <a:t/>
            </a:r>
            <a:br>
              <a:rPr lang="tr-TR" dirty="0" smtClean="0"/>
            </a:br>
            <a:r>
              <a:rPr lang="tr-TR" i="1" dirty="0" smtClean="0">
                <a:solidFill>
                  <a:srgbClr val="FFFF00"/>
                </a:solidFill>
              </a:rPr>
              <a:t>İyon Değişimi Yoluyla Amonyak Giderimi:</a:t>
            </a:r>
            <a:r>
              <a:rPr lang="tr-TR" dirty="0" smtClean="0"/>
              <a:t/>
            </a:r>
            <a:br>
              <a:rPr lang="tr-TR" dirty="0" smtClean="0"/>
            </a:br>
            <a:r>
              <a:rPr lang="tr-TR" dirty="0" smtClean="0">
                <a:solidFill>
                  <a:schemeClr val="bg1"/>
                </a:solidFill>
              </a:rPr>
              <a:t>Canlı yaşamı için gerekli bir besin olmakla birlikte, su ortamında fazla miktarda bulunması </a:t>
            </a:r>
            <a:r>
              <a:rPr lang="tr-TR" dirty="0" err="1" smtClean="0">
                <a:solidFill>
                  <a:schemeClr val="bg1"/>
                </a:solidFill>
              </a:rPr>
              <a:t>ötröfikasyon</a:t>
            </a:r>
            <a:r>
              <a:rPr lang="tr-TR" dirty="0" smtClean="0">
                <a:solidFill>
                  <a:schemeClr val="bg1"/>
                </a:solidFill>
              </a:rPr>
              <a:t> başta olmak üzere önemli sorunlara yol açan azotun bir formu da amonyaktır.</a:t>
            </a:r>
            <a:br>
              <a:rPr lang="tr-TR" dirty="0" smtClean="0">
                <a:solidFill>
                  <a:schemeClr val="bg1"/>
                </a:solidFill>
              </a:rPr>
            </a:br>
            <a:r>
              <a:rPr lang="tr-TR" dirty="0" smtClean="0">
                <a:solidFill>
                  <a:schemeClr val="bg1"/>
                </a:solidFill>
              </a:rPr>
              <a:t>Avrupa Birliği’nin 1991 yılında yürürlüğe giren kentsel atık sularla ilgili direktifinde (91/676/EEC 1991) hassas bölgeler tanımlanmakta, bu çerçevede hassas bölgeler, </a:t>
            </a:r>
            <a:r>
              <a:rPr lang="tr-TR" dirty="0" err="1" smtClean="0">
                <a:solidFill>
                  <a:schemeClr val="bg1"/>
                </a:solidFill>
              </a:rPr>
              <a:t>ötrofikasyona</a:t>
            </a:r>
            <a:r>
              <a:rPr lang="tr-TR" dirty="0" smtClean="0">
                <a:solidFill>
                  <a:schemeClr val="bg1"/>
                </a:solidFill>
              </a:rPr>
              <a:t> duyarlılıkla belirlenmektedir. Bu direktif doğrultusunda azot standartlarına uyum sıkılaştırılmıştır.</a:t>
            </a:r>
            <a:endParaRPr lang="tr-TR" dirty="0">
              <a:solidFill>
                <a:schemeClr val="bg1"/>
              </a:solidFill>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715148"/>
          </a:xfrm>
        </p:spPr>
        <p:txBody>
          <a:bodyPr>
            <a:normAutofit/>
          </a:bodyPr>
          <a:lstStyle/>
          <a:p>
            <a:r>
              <a:rPr lang="tr-TR" dirty="0" smtClean="0"/>
              <a:t>Amonyak belediye atık suyunun işlenmesi konusunda temel bir problemdir. </a:t>
            </a:r>
            <a:r>
              <a:rPr lang="tr-TR" dirty="0" err="1" smtClean="0"/>
              <a:t>Zeolitlerin</a:t>
            </a:r>
            <a:r>
              <a:rPr lang="tr-TR" dirty="0" smtClean="0"/>
              <a:t> çok yüksek bir amonyak </a:t>
            </a:r>
            <a:r>
              <a:rPr lang="tr-TR" dirty="0" err="1" smtClean="0"/>
              <a:t>absorbsiyon</a:t>
            </a:r>
            <a:r>
              <a:rPr lang="tr-TR" dirty="0" smtClean="0"/>
              <a:t> kapasitesi vardır. Yapılan uygulamalarda belediye atık sularındaki amonyak seviyesinde ciddi düşüşler elde edilmiştir. </a:t>
            </a:r>
          </a:p>
          <a:p>
            <a:endParaRPr lang="tr-TR" i="1" dirty="0" smtClean="0"/>
          </a:p>
          <a:p>
            <a:r>
              <a:rPr lang="tr-TR" i="1" dirty="0" smtClean="0">
                <a:solidFill>
                  <a:srgbClr val="FFFF00"/>
                </a:solidFill>
              </a:rPr>
              <a:t>Çöp Depolama Sahalarındaki Sızıntı Suyu Arıtımı:</a:t>
            </a:r>
            <a:r>
              <a:rPr lang="tr-TR" dirty="0" smtClean="0"/>
              <a:t/>
            </a:r>
            <a:br>
              <a:rPr lang="tr-TR" dirty="0" smtClean="0"/>
            </a:br>
            <a:r>
              <a:rPr lang="tr-TR" dirty="0" smtClean="0"/>
              <a:t>Katı atıkların arazide depolanması,diğer katı atık bertaraf yöntemlerinden daha pratik ve ekonomik bir yöntemdir. Ancak bu alanlarda oluşan çöp sızıntı suları önemli çevresel sorunlar yaratmaktadır. Sızıntı suları yüksek miktarda KOİ , BOİ ve amonyak içermektedir.</a:t>
            </a:r>
          </a:p>
          <a:p>
            <a:r>
              <a:rPr lang="tr-TR" dirty="0" smtClean="0"/>
              <a:t>Sızıntı sularının arıtımında yüksek yüzey alanı ve iyon değişim kapasitesine sahip </a:t>
            </a:r>
            <a:r>
              <a:rPr lang="tr-TR" dirty="0" err="1" smtClean="0"/>
              <a:t>Zeolit</a:t>
            </a:r>
            <a:r>
              <a:rPr lang="tr-TR" dirty="0" smtClean="0"/>
              <a:t> kullanımıyla KOİ , BOİ ve amonyak değerlerinde ciddi düşüşler elde edilir.</a:t>
            </a:r>
            <a:endParaRPr lang="tr-TR"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72296"/>
          </a:xfrm>
        </p:spPr>
        <p:txBody>
          <a:bodyPr>
            <a:normAutofit/>
          </a:bodyPr>
          <a:lstStyle/>
          <a:p>
            <a:pPr>
              <a:buNone/>
            </a:pPr>
            <a:r>
              <a:rPr lang="tr-TR" i="1" dirty="0" smtClean="0">
                <a:solidFill>
                  <a:srgbClr val="FF0000"/>
                </a:solidFill>
              </a:rPr>
              <a:t>b- Organik Kentsel Katı Atıkların </a:t>
            </a:r>
            <a:r>
              <a:rPr lang="tr-TR" i="1" dirty="0" err="1" smtClean="0">
                <a:solidFill>
                  <a:srgbClr val="FF0000"/>
                </a:solidFill>
              </a:rPr>
              <a:t>Kompostlaştırılması</a:t>
            </a:r>
            <a:r>
              <a:rPr lang="tr-TR" i="1" dirty="0" smtClean="0">
                <a:solidFill>
                  <a:srgbClr val="FF0000"/>
                </a:solidFill>
              </a:rPr>
              <a:t>:</a:t>
            </a:r>
            <a:r>
              <a:rPr lang="tr-TR" dirty="0" smtClean="0">
                <a:solidFill>
                  <a:srgbClr val="FFFF00"/>
                </a:solidFill>
              </a:rPr>
              <a:t/>
            </a:r>
            <a:br>
              <a:rPr lang="tr-TR" dirty="0" smtClean="0">
                <a:solidFill>
                  <a:srgbClr val="FFFF00"/>
                </a:solidFill>
              </a:rPr>
            </a:br>
            <a:r>
              <a:rPr lang="tr-TR" dirty="0" err="1" smtClean="0"/>
              <a:t>Kompostlaştırma</a:t>
            </a:r>
            <a:r>
              <a:rPr lang="tr-TR" dirty="0" smtClean="0"/>
              <a:t>, entegre katı atık yönetiminde önemli bir yöntemdir. Yöntem, oluşan katı atıkların geri kazanımını ve çevresel açıdan uygun </a:t>
            </a:r>
            <a:r>
              <a:rPr lang="tr-TR" dirty="0" err="1" smtClean="0"/>
              <a:t>bertarafını</a:t>
            </a:r>
            <a:r>
              <a:rPr lang="tr-TR" dirty="0" smtClean="0"/>
              <a:t> sağlamaktadır. </a:t>
            </a:r>
            <a:r>
              <a:rPr lang="tr-TR" dirty="0" err="1" smtClean="0"/>
              <a:t>Kompostlaştırma</a:t>
            </a:r>
            <a:r>
              <a:rPr lang="tr-TR" dirty="0" smtClean="0"/>
              <a:t> prosesinde temel sınırlamalardan birisi yüksek amonyak konsantrasyonudur. </a:t>
            </a:r>
          </a:p>
          <a:p>
            <a:r>
              <a:rPr lang="tr-TR" dirty="0" smtClean="0"/>
              <a:t>Amonyak oluşumu, sistemde anaerobik şartların geliştiğinin en büyük göstergesidir. Organik kentsel katı atıkların </a:t>
            </a:r>
            <a:r>
              <a:rPr lang="tr-TR" dirty="0" err="1" smtClean="0"/>
              <a:t>kompostlaştırılmasında</a:t>
            </a:r>
            <a:r>
              <a:rPr lang="tr-TR" dirty="0" smtClean="0"/>
              <a:t>, doğal </a:t>
            </a:r>
            <a:r>
              <a:rPr lang="tr-TR" dirty="0" err="1" smtClean="0"/>
              <a:t>zeolit</a:t>
            </a:r>
            <a:r>
              <a:rPr lang="tr-TR" dirty="0" smtClean="0"/>
              <a:t>, </a:t>
            </a:r>
            <a:r>
              <a:rPr lang="tr-TR" dirty="0" err="1" smtClean="0"/>
              <a:t>klinoptilolit</a:t>
            </a:r>
            <a:r>
              <a:rPr lang="tr-TR" dirty="0" smtClean="0"/>
              <a:t>, kullanılarak amonyak giderimi üzerine yapılan çalışmalarda </a:t>
            </a:r>
            <a:r>
              <a:rPr lang="tr-TR" dirty="0" err="1" smtClean="0"/>
              <a:t>Klinoptilolitin</a:t>
            </a:r>
            <a:r>
              <a:rPr lang="tr-TR" dirty="0" smtClean="0"/>
              <a:t> ortamdaki fazla azotu tuttuğu, nemi dengelediği ve amonyak konsantrasyonunu önemli ölçüde azalttığı gözlenmiştir. Elde edilen sonuçlar incelendiğinde, proses sonunda organik katı atıklara %5 </a:t>
            </a:r>
            <a:r>
              <a:rPr lang="tr-TR" dirty="0" err="1" smtClean="0"/>
              <a:t>zeolit</a:t>
            </a:r>
            <a:r>
              <a:rPr lang="tr-TR" dirty="0" smtClean="0"/>
              <a:t> ilavesinin proses sonunda yaklaşık %75 oranında amonyak azotu giderimi sağladığı görülmektedir.</a:t>
            </a:r>
          </a:p>
          <a:p>
            <a:endParaRPr lang="tr-TR"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72296"/>
          </a:xfrm>
        </p:spPr>
        <p:txBody>
          <a:bodyPr>
            <a:normAutofit/>
          </a:bodyPr>
          <a:lstStyle/>
          <a:p>
            <a:endParaRPr lang="tr-TR" i="1" dirty="0" smtClean="0">
              <a:solidFill>
                <a:srgbClr val="FFFF00"/>
              </a:solidFill>
            </a:endParaRPr>
          </a:p>
          <a:p>
            <a:r>
              <a:rPr lang="tr-TR" i="1" dirty="0" smtClean="0">
                <a:solidFill>
                  <a:srgbClr val="FFFF00"/>
                </a:solidFill>
              </a:rPr>
              <a:t>Arsenik Giderimi:</a:t>
            </a:r>
            <a:r>
              <a:rPr lang="tr-TR" dirty="0" smtClean="0"/>
              <a:t/>
            </a:r>
            <a:br>
              <a:rPr lang="tr-TR" dirty="0" smtClean="0"/>
            </a:br>
            <a:r>
              <a:rPr lang="tr-TR" dirty="0" smtClean="0"/>
              <a:t>Arsenik, bakır ve kurşun alaşımlarının sertleştirilmesi,boya pigment uygulamaları,cam,tekstil ve çeşitli sanayi dallarında kullanılmaktadır. ABD’nin Çevre Koruma Organizasyonu EPA arseniği birinci derecede kanserojen maddeler grubuna sokmuş ve sularda </a:t>
            </a:r>
            <a:r>
              <a:rPr lang="tr-TR" dirty="0" err="1" smtClean="0"/>
              <a:t>müsade</a:t>
            </a:r>
            <a:r>
              <a:rPr lang="tr-TR" dirty="0" smtClean="0"/>
              <a:t> edilen miktarı 5 </a:t>
            </a:r>
            <a:r>
              <a:rPr lang="tr-TR" dirty="0" err="1" smtClean="0"/>
              <a:t>ppm’den</a:t>
            </a:r>
            <a:r>
              <a:rPr lang="tr-TR" dirty="0" smtClean="0"/>
              <a:t> daha aza indirmiştir. </a:t>
            </a:r>
            <a:r>
              <a:rPr lang="tr-TR" dirty="0" err="1" smtClean="0"/>
              <a:t>Zeolit</a:t>
            </a:r>
            <a:r>
              <a:rPr lang="tr-TR" dirty="0" smtClean="0"/>
              <a:t> arsenik iyonları içeren suyla temas ettirildiğinde, sudaki arsenik </a:t>
            </a:r>
            <a:r>
              <a:rPr lang="tr-TR" dirty="0" err="1" smtClean="0"/>
              <a:t>zeolit</a:t>
            </a:r>
            <a:r>
              <a:rPr lang="tr-TR" dirty="0" smtClean="0"/>
              <a:t> tarafından tutulur. Sudaki arsenik suyla yıkanamayacak bir biçimde tutulduğundan arsenik sulu atık fazı katı atığa dönüştürülmektedir.</a:t>
            </a:r>
          </a:p>
          <a:p>
            <a:endParaRPr lang="tr-TR"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86874" cy="6500858"/>
          </a:xfrm>
        </p:spPr>
        <p:txBody>
          <a:bodyPr>
            <a:normAutofit fontScale="92500" lnSpcReduction="10000"/>
          </a:bodyPr>
          <a:lstStyle/>
          <a:p>
            <a:pPr>
              <a:buNone/>
            </a:pPr>
            <a:r>
              <a:rPr lang="tr-TR" b="1" i="1" dirty="0" err="1" smtClean="0">
                <a:solidFill>
                  <a:srgbClr val="FFFF00"/>
                </a:solidFill>
              </a:rPr>
              <a:t>Zeolit</a:t>
            </a:r>
            <a:r>
              <a:rPr lang="tr-TR" b="1" i="1" dirty="0" smtClean="0">
                <a:solidFill>
                  <a:srgbClr val="FFFF00"/>
                </a:solidFill>
              </a:rPr>
              <a:t> Kullanılan Endüstri </a:t>
            </a:r>
            <a:r>
              <a:rPr lang="tr-TR" b="1" i="1" dirty="0" err="1" smtClean="0">
                <a:solidFill>
                  <a:srgbClr val="FFFF00"/>
                </a:solidFill>
              </a:rPr>
              <a:t>Atıksularına</a:t>
            </a:r>
            <a:r>
              <a:rPr lang="tr-TR" b="1" i="1" dirty="0" smtClean="0">
                <a:solidFill>
                  <a:srgbClr val="FFFF00"/>
                </a:solidFill>
              </a:rPr>
              <a:t> Örnekler</a:t>
            </a:r>
            <a:r>
              <a:rPr lang="tr-TR" dirty="0" smtClean="0"/>
              <a:t/>
            </a:r>
            <a:br>
              <a:rPr lang="tr-TR" dirty="0" smtClean="0"/>
            </a:br>
            <a:r>
              <a:rPr lang="tr-TR" dirty="0" smtClean="0"/>
              <a:t/>
            </a:r>
            <a:br>
              <a:rPr lang="tr-TR" dirty="0" smtClean="0"/>
            </a:br>
            <a:r>
              <a:rPr lang="tr-TR" b="1" dirty="0" smtClean="0"/>
              <a:t>• </a:t>
            </a:r>
            <a:r>
              <a:rPr lang="tr-TR" dirty="0" smtClean="0">
                <a:solidFill>
                  <a:srgbClr val="FFFF00"/>
                </a:solidFill>
              </a:rPr>
              <a:t>Organize Sanayi Bölgeleri Arıtma Tesisleri</a:t>
            </a:r>
            <a:r>
              <a:rPr lang="tr-TR" dirty="0" smtClean="0"/>
              <a:t/>
            </a:r>
            <a:br>
              <a:rPr lang="tr-TR" dirty="0" smtClean="0"/>
            </a:br>
            <a:r>
              <a:rPr lang="tr-TR" dirty="0" smtClean="0"/>
              <a:t>(örn: Ağır Metal, Amonyak Giderimi, Çamur Susuzlaştırma, KOİ ve BOİ değerlerinin düşürülmesi)</a:t>
            </a:r>
            <a:br>
              <a:rPr lang="tr-TR" dirty="0" smtClean="0"/>
            </a:br>
            <a:r>
              <a:rPr lang="tr-TR" b="1" dirty="0" smtClean="0"/>
              <a:t>• </a:t>
            </a:r>
            <a:r>
              <a:rPr lang="tr-TR" dirty="0" err="1" smtClean="0">
                <a:solidFill>
                  <a:srgbClr val="FFFF00"/>
                </a:solidFill>
              </a:rPr>
              <a:t>Elektrokaplama</a:t>
            </a:r>
            <a:r>
              <a:rPr lang="tr-TR" dirty="0" smtClean="0">
                <a:solidFill>
                  <a:srgbClr val="FFFF00"/>
                </a:solidFill>
              </a:rPr>
              <a:t> </a:t>
            </a:r>
            <a:r>
              <a:rPr lang="tr-TR" dirty="0" err="1" smtClean="0">
                <a:solidFill>
                  <a:srgbClr val="FFFF00"/>
                </a:solidFill>
              </a:rPr>
              <a:t>Atıksuları</a:t>
            </a:r>
            <a:r>
              <a:rPr lang="tr-TR" dirty="0" smtClean="0">
                <a:solidFill>
                  <a:srgbClr val="FFFF00"/>
                </a:solidFill>
              </a:rPr>
              <a:t> </a:t>
            </a:r>
            <a:r>
              <a:rPr lang="tr-TR" dirty="0" smtClean="0"/>
              <a:t/>
            </a:r>
            <a:br>
              <a:rPr lang="tr-TR" dirty="0" smtClean="0"/>
            </a:br>
            <a:r>
              <a:rPr lang="tr-TR" dirty="0" smtClean="0"/>
              <a:t>(örn: Krom Giderimi ve </a:t>
            </a:r>
            <a:r>
              <a:rPr lang="tr-TR" dirty="0" err="1" smtClean="0"/>
              <a:t>Cu</a:t>
            </a:r>
            <a:r>
              <a:rPr lang="tr-TR" dirty="0" smtClean="0"/>
              <a:t>,</a:t>
            </a:r>
            <a:r>
              <a:rPr lang="tr-TR" dirty="0" err="1" smtClean="0"/>
              <a:t>Fe</a:t>
            </a:r>
            <a:r>
              <a:rPr lang="tr-TR" dirty="0" smtClean="0"/>
              <a:t>)</a:t>
            </a:r>
            <a:br>
              <a:rPr lang="tr-TR" dirty="0" smtClean="0"/>
            </a:br>
            <a:r>
              <a:rPr lang="tr-TR" b="1" dirty="0" smtClean="0"/>
              <a:t>• </a:t>
            </a:r>
            <a:r>
              <a:rPr lang="tr-TR" dirty="0" smtClean="0">
                <a:solidFill>
                  <a:srgbClr val="FFFF00"/>
                </a:solidFill>
              </a:rPr>
              <a:t>Deri Sanayi </a:t>
            </a:r>
            <a:r>
              <a:rPr lang="tr-TR" dirty="0" err="1" smtClean="0">
                <a:solidFill>
                  <a:srgbClr val="FFFF00"/>
                </a:solidFill>
              </a:rPr>
              <a:t>Atıksuları</a:t>
            </a:r>
            <a:r>
              <a:rPr lang="tr-TR" dirty="0" smtClean="0">
                <a:solidFill>
                  <a:srgbClr val="FFFF00"/>
                </a:solidFill>
              </a:rPr>
              <a:t> </a:t>
            </a:r>
            <a:r>
              <a:rPr lang="tr-TR" dirty="0" smtClean="0"/>
              <a:t/>
            </a:r>
            <a:br>
              <a:rPr lang="tr-TR" dirty="0" smtClean="0"/>
            </a:br>
            <a:r>
              <a:rPr lang="tr-TR" dirty="0" smtClean="0"/>
              <a:t>(örn: Krom Giderimi ve Ağır Metallerin Giderimi)</a:t>
            </a:r>
            <a:br>
              <a:rPr lang="tr-TR" dirty="0" smtClean="0"/>
            </a:br>
            <a:r>
              <a:rPr lang="tr-TR" b="1" dirty="0" smtClean="0"/>
              <a:t>• </a:t>
            </a:r>
            <a:r>
              <a:rPr lang="tr-TR" dirty="0" smtClean="0">
                <a:solidFill>
                  <a:srgbClr val="FFFF00"/>
                </a:solidFill>
              </a:rPr>
              <a:t>Maden İşleme </a:t>
            </a:r>
            <a:r>
              <a:rPr lang="tr-TR" dirty="0" err="1" smtClean="0">
                <a:solidFill>
                  <a:srgbClr val="FFFF00"/>
                </a:solidFill>
              </a:rPr>
              <a:t>Atıksuları</a:t>
            </a:r>
            <a:r>
              <a:rPr lang="tr-TR" dirty="0" smtClean="0"/>
              <a:t/>
            </a:r>
            <a:br>
              <a:rPr lang="tr-TR" dirty="0" smtClean="0"/>
            </a:br>
            <a:r>
              <a:rPr lang="tr-TR" dirty="0" smtClean="0"/>
              <a:t>(örn: </a:t>
            </a:r>
            <a:r>
              <a:rPr lang="tr-TR" dirty="0" err="1" smtClean="0"/>
              <a:t>Cu</a:t>
            </a:r>
            <a:r>
              <a:rPr lang="tr-TR" dirty="0" smtClean="0"/>
              <a:t>,</a:t>
            </a:r>
            <a:r>
              <a:rPr lang="tr-TR" dirty="0" err="1" smtClean="0"/>
              <a:t>Fe</a:t>
            </a:r>
            <a:r>
              <a:rPr lang="tr-TR" dirty="0" smtClean="0"/>
              <a:t> ve Ağır Metallerin Giderimi)</a:t>
            </a:r>
            <a:br>
              <a:rPr lang="tr-TR" dirty="0" smtClean="0"/>
            </a:br>
            <a:r>
              <a:rPr lang="tr-TR" b="1" dirty="0" smtClean="0"/>
              <a:t>• </a:t>
            </a:r>
            <a:r>
              <a:rPr lang="tr-TR" dirty="0" smtClean="0">
                <a:solidFill>
                  <a:srgbClr val="FFFF00"/>
                </a:solidFill>
              </a:rPr>
              <a:t>Tekstil Endüstrisi </a:t>
            </a:r>
            <a:r>
              <a:rPr lang="tr-TR" dirty="0" err="1" smtClean="0">
                <a:solidFill>
                  <a:srgbClr val="FFFF00"/>
                </a:solidFill>
              </a:rPr>
              <a:t>Atıksuları</a:t>
            </a:r>
            <a:r>
              <a:rPr lang="tr-TR" dirty="0" smtClean="0"/>
              <a:t/>
            </a:r>
            <a:br>
              <a:rPr lang="tr-TR" dirty="0" smtClean="0"/>
            </a:br>
            <a:r>
              <a:rPr lang="tr-TR" dirty="0" smtClean="0"/>
              <a:t>(örn: Boyar Maddelerin Giderimi)</a:t>
            </a:r>
            <a:br>
              <a:rPr lang="tr-TR" dirty="0" smtClean="0"/>
            </a:br>
            <a:r>
              <a:rPr lang="tr-TR" b="1" dirty="0" smtClean="0"/>
              <a:t>• </a:t>
            </a:r>
            <a:r>
              <a:rPr lang="tr-TR" dirty="0" smtClean="0">
                <a:solidFill>
                  <a:srgbClr val="FFFF00"/>
                </a:solidFill>
              </a:rPr>
              <a:t>Katı Atık Sızıntı Suyu Arıtımı</a:t>
            </a:r>
            <a:r>
              <a:rPr lang="tr-TR" dirty="0" smtClean="0"/>
              <a:t> </a:t>
            </a:r>
            <a:br>
              <a:rPr lang="tr-TR" dirty="0" smtClean="0"/>
            </a:br>
            <a:r>
              <a:rPr lang="tr-TR" dirty="0" smtClean="0"/>
              <a:t>(örn:Amonyak Giderimi)</a:t>
            </a:r>
            <a:br>
              <a:rPr lang="tr-TR" dirty="0" smtClean="0"/>
            </a:br>
            <a:r>
              <a:rPr lang="tr-TR" b="1" dirty="0" smtClean="0"/>
              <a:t>• </a:t>
            </a:r>
            <a:r>
              <a:rPr lang="tr-TR" dirty="0" smtClean="0">
                <a:solidFill>
                  <a:srgbClr val="FFFF00"/>
                </a:solidFill>
              </a:rPr>
              <a:t>Akü Endüstrisi </a:t>
            </a:r>
            <a:r>
              <a:rPr lang="tr-TR" dirty="0" err="1" smtClean="0">
                <a:solidFill>
                  <a:srgbClr val="FFFF00"/>
                </a:solidFill>
              </a:rPr>
              <a:t>Atıksuları</a:t>
            </a:r>
            <a:r>
              <a:rPr lang="tr-TR" dirty="0" smtClean="0"/>
              <a:t/>
            </a:r>
            <a:br>
              <a:rPr lang="tr-TR" dirty="0" smtClean="0"/>
            </a:br>
            <a:r>
              <a:rPr lang="tr-TR" dirty="0" smtClean="0"/>
              <a:t>(</a:t>
            </a:r>
            <a:r>
              <a:rPr lang="tr-TR" dirty="0" err="1" smtClean="0"/>
              <a:t>Pb</a:t>
            </a:r>
            <a:r>
              <a:rPr lang="tr-TR" dirty="0" smtClean="0"/>
              <a:t> Giderimi ve Ağır Metallerin Giderimi)</a:t>
            </a:r>
            <a:br>
              <a:rPr lang="tr-TR" dirty="0" smtClean="0"/>
            </a:br>
            <a:r>
              <a:rPr lang="tr-TR" b="1" dirty="0" smtClean="0"/>
              <a:t>• </a:t>
            </a:r>
            <a:r>
              <a:rPr lang="tr-TR" dirty="0" smtClean="0">
                <a:solidFill>
                  <a:srgbClr val="FFFF00"/>
                </a:solidFill>
              </a:rPr>
              <a:t>Boya Endüstrisi </a:t>
            </a:r>
            <a:r>
              <a:rPr lang="tr-TR" dirty="0" err="1" smtClean="0">
                <a:solidFill>
                  <a:srgbClr val="FFFF00"/>
                </a:solidFill>
              </a:rPr>
              <a:t>Atıksuları</a:t>
            </a:r>
            <a:r>
              <a:rPr lang="tr-TR" b="1" dirty="0" smtClean="0"/>
              <a:t/>
            </a:r>
            <a:br>
              <a:rPr lang="tr-TR" b="1" dirty="0" smtClean="0"/>
            </a:br>
            <a:r>
              <a:rPr lang="tr-TR" b="1" dirty="0" smtClean="0"/>
              <a:t>• </a:t>
            </a:r>
            <a:r>
              <a:rPr lang="tr-TR" dirty="0" smtClean="0">
                <a:solidFill>
                  <a:srgbClr val="FFFF00"/>
                </a:solidFill>
              </a:rPr>
              <a:t>Cam Endüstrisi </a:t>
            </a:r>
            <a:r>
              <a:rPr lang="tr-TR" dirty="0" err="1" smtClean="0">
                <a:solidFill>
                  <a:srgbClr val="FFFF00"/>
                </a:solidFill>
              </a:rPr>
              <a:t>Atıksuları</a:t>
            </a:r>
            <a:endParaRPr lang="tr-TR" dirty="0" smtClean="0">
              <a:solidFill>
                <a:srgbClr val="FFFF00"/>
              </a:solidFil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786874" cy="6572296"/>
          </a:xfrm>
        </p:spPr>
        <p:txBody>
          <a:bodyPr>
            <a:normAutofit/>
          </a:bodyPr>
          <a:lstStyle/>
          <a:p>
            <a:pPr algn="ctr">
              <a:buNone/>
            </a:pPr>
            <a:endParaRPr lang="tr-TR" b="1" dirty="0" smtClean="0">
              <a:solidFill>
                <a:srgbClr val="FF0000"/>
              </a:solidFill>
            </a:endParaRPr>
          </a:p>
          <a:p>
            <a:pPr algn="ctr">
              <a:buNone/>
            </a:pPr>
            <a:r>
              <a:rPr lang="tr-TR" b="1" i="1" dirty="0" err="1" smtClean="0">
                <a:solidFill>
                  <a:srgbClr val="FFFF00"/>
                </a:solidFill>
              </a:rPr>
              <a:t>Zeolit</a:t>
            </a:r>
            <a:r>
              <a:rPr lang="tr-TR" b="1" i="1" dirty="0" smtClean="0">
                <a:solidFill>
                  <a:srgbClr val="FFFF00"/>
                </a:solidFill>
              </a:rPr>
              <a:t> Kullanımının Faydaları</a:t>
            </a:r>
          </a:p>
          <a:p>
            <a:r>
              <a:rPr lang="tr-TR" dirty="0" smtClean="0"/>
              <a:t>Sistem kapasitesindeki artış ilk yatırım maliyetini ve işletme maliyetlerini düşürür</a:t>
            </a:r>
          </a:p>
          <a:p>
            <a:r>
              <a:rPr lang="tr-TR" dirty="0" smtClean="0"/>
              <a:t>Daha iyi kalitede çıkış suyu alınması alıcı ortama daha iyi bir koruma sağlar</a:t>
            </a:r>
          </a:p>
          <a:p>
            <a:r>
              <a:rPr lang="tr-TR" dirty="0" err="1" smtClean="0"/>
              <a:t>Nütrient</a:t>
            </a:r>
            <a:r>
              <a:rPr lang="tr-TR" dirty="0" smtClean="0"/>
              <a:t> giderimi için daha az kimyasal madde </a:t>
            </a:r>
            <a:r>
              <a:rPr lang="tr-TR" dirty="0" err="1" smtClean="0"/>
              <a:t>dozlanacağından</a:t>
            </a:r>
            <a:r>
              <a:rPr lang="tr-TR" dirty="0" smtClean="0"/>
              <a:t> işletme maliyetleri düşer</a:t>
            </a:r>
          </a:p>
          <a:p>
            <a:r>
              <a:rPr lang="tr-TR" dirty="0" smtClean="0"/>
              <a:t>Çamur karakteristiğindeki iyileşme çamurun yeniden kullanım olanaklarını arttırır</a:t>
            </a:r>
          </a:p>
          <a:p>
            <a:r>
              <a:rPr lang="tr-TR" dirty="0" smtClean="0"/>
              <a:t>Çamur susuzlaştırma daha iyi olduğundan çamur uzaklaştırma maliyetleri düşer</a:t>
            </a:r>
          </a:p>
          <a:p>
            <a:r>
              <a:rPr lang="tr-TR" dirty="0" smtClean="0"/>
              <a:t>Çamur susuzlaştırma için gereken </a:t>
            </a:r>
            <a:r>
              <a:rPr lang="tr-TR" dirty="0" err="1" smtClean="0"/>
              <a:t>polielektrolit</a:t>
            </a:r>
            <a:r>
              <a:rPr lang="tr-TR" dirty="0" smtClean="0"/>
              <a:t> ihtiyacının düşmesi kimyasal madde maliyetlerinde düşüş sağlar</a:t>
            </a:r>
            <a:endParaRPr lang="tr-TR"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357166"/>
            <a:ext cx="9001156" cy="6357982"/>
          </a:xfrm>
        </p:spPr>
        <p:txBody>
          <a:bodyPr>
            <a:normAutofit fontScale="92500" lnSpcReduction="20000"/>
          </a:bodyPr>
          <a:lstStyle/>
          <a:p>
            <a:pPr algn="ctr">
              <a:buNone/>
            </a:pPr>
            <a:r>
              <a:rPr lang="tr-TR" sz="2800" b="1" i="1" dirty="0" smtClean="0">
                <a:solidFill>
                  <a:srgbClr val="FFFF00"/>
                </a:solidFill>
              </a:rPr>
              <a:t>Havuz ve </a:t>
            </a:r>
            <a:r>
              <a:rPr lang="tr-TR" sz="2800" b="1" i="1" dirty="0" err="1" smtClean="0">
                <a:solidFill>
                  <a:srgbClr val="FFFF00"/>
                </a:solidFill>
              </a:rPr>
              <a:t>Spa</a:t>
            </a:r>
            <a:r>
              <a:rPr lang="tr-TR" sz="2800" b="1" i="1" dirty="0" smtClean="0">
                <a:solidFill>
                  <a:srgbClr val="FFFF00"/>
                </a:solidFill>
              </a:rPr>
              <a:t> Filtre Malzemesi</a:t>
            </a:r>
          </a:p>
          <a:p>
            <a:pPr>
              <a:buNone/>
            </a:pPr>
            <a:r>
              <a:rPr lang="tr-TR" b="1" dirty="0" smtClean="0"/>
              <a:t/>
            </a:r>
            <a:br>
              <a:rPr lang="tr-TR" b="1" dirty="0" smtClean="0"/>
            </a:br>
            <a:r>
              <a:rPr lang="tr-TR" sz="2800" dirty="0" smtClean="0"/>
              <a:t>Doğal </a:t>
            </a:r>
            <a:r>
              <a:rPr lang="tr-TR" sz="2800" dirty="0" err="1" smtClean="0"/>
              <a:t>zeolitler</a:t>
            </a:r>
            <a:r>
              <a:rPr lang="tr-TR" sz="2800" dirty="0" smtClean="0"/>
              <a:t>, özellikle </a:t>
            </a:r>
            <a:r>
              <a:rPr lang="tr-TR" sz="2800" dirty="0" err="1" smtClean="0"/>
              <a:t>zeolitin</a:t>
            </a:r>
            <a:r>
              <a:rPr lang="tr-TR" sz="2800" dirty="0" smtClean="0"/>
              <a:t> </a:t>
            </a:r>
            <a:r>
              <a:rPr lang="tr-TR" sz="2800" dirty="0" err="1" smtClean="0"/>
              <a:t>klinoptilolit</a:t>
            </a:r>
            <a:r>
              <a:rPr lang="tr-TR" sz="2800" dirty="0" smtClean="0"/>
              <a:t> türü fiziksel ve kimyasal özellikleri itibariyle havuz ve </a:t>
            </a:r>
            <a:r>
              <a:rPr lang="tr-TR" sz="2800" dirty="0" err="1" smtClean="0"/>
              <a:t>Spa</a:t>
            </a:r>
            <a:r>
              <a:rPr lang="tr-TR" sz="2800" dirty="0" smtClean="0"/>
              <a:t> filtre malzemesi olarak ideal malzemelerdir.</a:t>
            </a:r>
          </a:p>
          <a:p>
            <a:r>
              <a:rPr lang="tr-TR" sz="2800" dirty="0" smtClean="0"/>
              <a:t>Kum filtreler 20-40 mikrona kadar </a:t>
            </a:r>
            <a:r>
              <a:rPr lang="tr-TR" sz="2800" dirty="0" err="1" smtClean="0"/>
              <a:t>filtrasyon</a:t>
            </a:r>
            <a:r>
              <a:rPr lang="tr-TR" sz="2800" dirty="0" smtClean="0"/>
              <a:t> yapabilirken </a:t>
            </a:r>
            <a:r>
              <a:rPr lang="tr-TR" sz="2800" dirty="0" err="1" smtClean="0"/>
              <a:t>Zeolitler</a:t>
            </a:r>
            <a:r>
              <a:rPr lang="tr-TR" sz="2800" dirty="0" smtClean="0"/>
              <a:t> 4 mikrona kadar partikülleri tutabilir.</a:t>
            </a:r>
          </a:p>
          <a:p>
            <a:r>
              <a:rPr lang="tr-TR" sz="2800" dirty="0" err="1" smtClean="0"/>
              <a:t>Zeolitler</a:t>
            </a:r>
            <a:r>
              <a:rPr lang="tr-TR" sz="2800" dirty="0" smtClean="0"/>
              <a:t> yüksek iyon değişimi kapasitesi sayesinde suda çözünmüş ter ve idrardan kaynaklanan amonyağı ve  sudaki metal iyonlarını giderir.</a:t>
            </a:r>
          </a:p>
          <a:p>
            <a:r>
              <a:rPr lang="tr-TR" sz="2800" dirty="0" smtClean="0"/>
              <a:t>Ters yıkamayı yarı yarıya azaltır, dolayısıyla bakım için kullanılan su miktarını %30 azaltır.</a:t>
            </a:r>
          </a:p>
          <a:p>
            <a:r>
              <a:rPr lang="tr-TR" sz="2800" dirty="0" err="1" smtClean="0"/>
              <a:t>Zeolitler</a:t>
            </a:r>
            <a:r>
              <a:rPr lang="tr-TR" sz="2800" dirty="0" smtClean="0"/>
              <a:t> gözenekli yapısı itibariyle kum filtreden hafif olduğu için ağırlıkça daha az malzeme kullanılarak aynı hacim doldurulur.</a:t>
            </a:r>
          </a:p>
          <a:p>
            <a:r>
              <a:rPr lang="tr-TR" sz="2800" dirty="0" smtClean="0"/>
              <a:t>Aşırı klorlamadan kaynaklanan saçlarda ve giysilerde ağarmayı engeller.</a:t>
            </a:r>
          </a:p>
          <a:p>
            <a:endParaRPr lang="tr-TR"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786874" cy="6500858"/>
          </a:xfrm>
        </p:spPr>
        <p:txBody>
          <a:bodyPr>
            <a:noAutofit/>
          </a:bodyPr>
          <a:lstStyle/>
          <a:p>
            <a:pPr>
              <a:buNone/>
            </a:pPr>
            <a:r>
              <a:rPr lang="tr-TR" b="1" i="1" dirty="0" smtClean="0">
                <a:solidFill>
                  <a:srgbClr val="FF0000"/>
                </a:solidFill>
              </a:rPr>
              <a:t>c- Radyoaktif Atıkların Temizlenmesi</a:t>
            </a:r>
            <a:r>
              <a:rPr lang="tr-TR" b="1" dirty="0" smtClean="0"/>
              <a:t> </a:t>
            </a:r>
            <a:r>
              <a:rPr lang="tr-TR" dirty="0" smtClean="0"/>
              <a:t/>
            </a:r>
            <a:br>
              <a:rPr lang="tr-TR" dirty="0" smtClean="0"/>
            </a:br>
            <a:r>
              <a:rPr lang="tr-TR" dirty="0" err="1" smtClean="0"/>
              <a:t>Nükler</a:t>
            </a:r>
            <a:r>
              <a:rPr lang="tr-TR" dirty="0" smtClean="0"/>
              <a:t> santral atıklarında bulunan ve çevre sağlığı açısından tehlikeli olan 90Sr, 137Cs, 60Co, 45Ca gibi izotoplar, </a:t>
            </a:r>
            <a:r>
              <a:rPr lang="tr-TR" dirty="0" err="1" smtClean="0"/>
              <a:t>zeolitlerle</a:t>
            </a:r>
            <a:r>
              <a:rPr lang="tr-TR" dirty="0" smtClean="0"/>
              <a:t> tutulabilmektedirler. Böylece atık sudan alınan radyoaktif atıklar, </a:t>
            </a:r>
            <a:r>
              <a:rPr lang="tr-TR" dirty="0" err="1" smtClean="0"/>
              <a:t>zeolitle</a:t>
            </a:r>
            <a:r>
              <a:rPr lang="tr-TR" dirty="0" smtClean="0"/>
              <a:t> birlikte gömülerek zararsız hale getirilmektedir.</a:t>
            </a:r>
            <a:br>
              <a:rPr lang="tr-TR" dirty="0" smtClean="0"/>
            </a:br>
            <a:r>
              <a:rPr lang="tr-TR" dirty="0" smtClean="0"/>
              <a:t>Örn: Çernobil felaketi süresince Hiroşima ve Nagazaki’ye düşen atom bombasının 30 misli radyoaktif etkisi görülmüştür. Felaketteki asıl radyoaktif izotoplar 137Cs, 134Cs, 90Sr ve 89Sr dür. Sovyetler birliğinin dağılmasından sonra Çernobil felaketinde </a:t>
            </a:r>
            <a:r>
              <a:rPr lang="tr-TR" dirty="0" err="1" smtClean="0"/>
              <a:t>zeolitlerin</a:t>
            </a:r>
            <a:r>
              <a:rPr lang="tr-TR" dirty="0" smtClean="0"/>
              <a:t> kullanım alanı gizlilik prensipleri yüzünden karanlıkta kalmıştır. Ukrayna Ürdün ve Rusya’dan 500.000 ton </a:t>
            </a:r>
            <a:r>
              <a:rPr lang="tr-TR" dirty="0" err="1" smtClean="0"/>
              <a:t>zeolit</a:t>
            </a:r>
            <a:r>
              <a:rPr lang="tr-TR" dirty="0" smtClean="0"/>
              <a:t> </a:t>
            </a:r>
            <a:r>
              <a:rPr lang="tr-TR" dirty="0" err="1" smtClean="0"/>
              <a:t>klinoptilolit</a:t>
            </a:r>
            <a:r>
              <a:rPr lang="tr-TR" dirty="0" smtClean="0"/>
              <a:t> Çernobil’de kullanılmak üzere üretilmiştir . Büyük bir kısmı tarımsal alan olarak kullanılan bölgelerin koruma bariyeri inşasında kullanılmıştır. </a:t>
            </a:r>
            <a:endParaRPr lang="tr-TR"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72296"/>
          </a:xfrm>
        </p:spPr>
        <p:txBody>
          <a:bodyPr>
            <a:normAutofit lnSpcReduction="10000"/>
          </a:bodyPr>
          <a:lstStyle/>
          <a:p>
            <a:pPr algn="just">
              <a:buNone/>
            </a:pPr>
            <a:endParaRPr lang="tr-TR" dirty="0" smtClean="0"/>
          </a:p>
          <a:p>
            <a:pPr algn="just">
              <a:buNone/>
            </a:pPr>
            <a:r>
              <a:rPr lang="tr-TR" dirty="0" err="1" smtClean="0"/>
              <a:t>Dnieper</a:t>
            </a:r>
            <a:r>
              <a:rPr lang="tr-TR" dirty="0" smtClean="0"/>
              <a:t> nehrinden </a:t>
            </a:r>
            <a:r>
              <a:rPr lang="tr-TR" dirty="0" err="1" smtClean="0"/>
              <a:t>zehirin</a:t>
            </a:r>
            <a:r>
              <a:rPr lang="tr-TR" dirty="0" smtClean="0"/>
              <a:t> alınması aşamasında mikron boyutunda </a:t>
            </a:r>
            <a:r>
              <a:rPr lang="tr-TR" dirty="0" err="1" smtClean="0"/>
              <a:t>clinoptilolit</a:t>
            </a:r>
            <a:r>
              <a:rPr lang="tr-TR" dirty="0" smtClean="0"/>
              <a:t> ve ara katmanlarda alüminyum sülfat kullanılarak radyoaktivite düşürülmüştür. </a:t>
            </a:r>
          </a:p>
          <a:p>
            <a:pPr>
              <a:buNone/>
            </a:pPr>
            <a:r>
              <a:rPr lang="tr-TR" b="1" i="1" dirty="0" smtClean="0">
                <a:solidFill>
                  <a:srgbClr val="FF0000"/>
                </a:solidFill>
              </a:rPr>
              <a:t>d- Baca Gazlarının Temizlenmesi</a:t>
            </a:r>
            <a:r>
              <a:rPr lang="tr-TR" dirty="0" smtClean="0"/>
              <a:t/>
            </a:r>
            <a:br>
              <a:rPr lang="tr-TR" dirty="0" smtClean="0"/>
            </a:br>
            <a:r>
              <a:rPr lang="tr-TR" dirty="0" smtClean="0"/>
              <a:t>Petrol ve kömür kullanan tesislerin bacalarından çıkan CO2 ve diğer kirletici gazlar  </a:t>
            </a:r>
            <a:r>
              <a:rPr lang="tr-TR" dirty="0" err="1" smtClean="0"/>
              <a:t>zeolitlerin</a:t>
            </a:r>
            <a:r>
              <a:rPr lang="tr-TR" dirty="0" smtClean="0"/>
              <a:t> </a:t>
            </a:r>
            <a:r>
              <a:rPr lang="tr-TR" dirty="0" err="1" smtClean="0"/>
              <a:t>adsorblayıcı</a:t>
            </a:r>
            <a:r>
              <a:rPr lang="tr-TR" dirty="0" smtClean="0"/>
              <a:t> özelliği ile ayrılabilmektedir. </a:t>
            </a:r>
            <a:r>
              <a:rPr lang="tr-TR" dirty="0" err="1" smtClean="0"/>
              <a:t>Mordenit</a:t>
            </a:r>
            <a:r>
              <a:rPr lang="tr-TR" dirty="0" smtClean="0"/>
              <a:t> ve </a:t>
            </a:r>
            <a:r>
              <a:rPr lang="tr-TR" dirty="0" err="1" smtClean="0"/>
              <a:t>klinoptilolitin</a:t>
            </a:r>
            <a:r>
              <a:rPr lang="tr-TR" dirty="0" smtClean="0"/>
              <a:t> bu alanda çok iyi sonuçlar verdiği yapılan çalışmalarla ortaya konmuştur. </a:t>
            </a:r>
          </a:p>
          <a:p>
            <a:pPr>
              <a:buNone/>
            </a:pPr>
            <a:r>
              <a:rPr lang="tr-TR" b="1" i="1" dirty="0" smtClean="0">
                <a:solidFill>
                  <a:srgbClr val="FF0000"/>
                </a:solidFill>
              </a:rPr>
              <a:t>e- Petrol Sızıntılarının Temizlenmesi</a:t>
            </a:r>
            <a:r>
              <a:rPr lang="tr-TR" dirty="0" smtClean="0"/>
              <a:t/>
            </a:r>
            <a:br>
              <a:rPr lang="tr-TR" dirty="0" smtClean="0"/>
            </a:br>
            <a:r>
              <a:rPr lang="tr-TR" dirty="0" smtClean="0"/>
              <a:t>Kirlilik kontrolü uygulamalarında yeni gelişen bu alanda aktifleştirilmiş </a:t>
            </a:r>
            <a:r>
              <a:rPr lang="tr-TR" dirty="0" err="1" smtClean="0"/>
              <a:t>zeolit</a:t>
            </a:r>
            <a:r>
              <a:rPr lang="tr-TR" dirty="0" smtClean="0"/>
              <a:t>, bağlayıcıyla </a:t>
            </a:r>
            <a:r>
              <a:rPr lang="tr-TR" dirty="0" err="1" smtClean="0"/>
              <a:t>pelletlenmiş</a:t>
            </a:r>
            <a:r>
              <a:rPr lang="tr-TR" dirty="0" smtClean="0"/>
              <a:t> halde kullanmaktadır. Özgül ağırlığı 0.5 gr/cm3 ve yağ </a:t>
            </a:r>
            <a:r>
              <a:rPr lang="tr-TR" dirty="0" err="1" smtClean="0"/>
              <a:t>adsorblama</a:t>
            </a:r>
            <a:r>
              <a:rPr lang="tr-TR" dirty="0" smtClean="0"/>
              <a:t> kapasitesi 0.97 gr olan bu malzeme, 200 saat suda yüzebilmekte ve yüzeydeki petrolü </a:t>
            </a:r>
            <a:r>
              <a:rPr lang="tr-TR" dirty="0" err="1" smtClean="0"/>
              <a:t>adsorblamaktadır</a:t>
            </a:r>
            <a:r>
              <a:rPr lang="tr-TR" dirty="0" smtClean="0"/>
              <a:t>. </a:t>
            </a:r>
          </a:p>
          <a:p>
            <a:endParaRPr lang="tr-TR"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858312" cy="6572296"/>
          </a:xfrm>
        </p:spPr>
        <p:txBody>
          <a:bodyPr>
            <a:normAutofit/>
          </a:bodyPr>
          <a:lstStyle/>
          <a:p>
            <a:endParaRPr lang="tr-TR" b="1" dirty="0" smtClean="0"/>
          </a:p>
          <a:p>
            <a:endParaRPr lang="tr-TR" b="1" dirty="0" smtClean="0"/>
          </a:p>
          <a:p>
            <a:r>
              <a:rPr lang="tr-TR" b="1" i="1" dirty="0" smtClean="0">
                <a:solidFill>
                  <a:srgbClr val="FF0000"/>
                </a:solidFill>
              </a:rPr>
              <a:t>f- Oksijen Üretimi</a:t>
            </a:r>
            <a:r>
              <a:rPr lang="tr-TR" dirty="0" smtClean="0"/>
              <a:t/>
            </a:r>
            <a:br>
              <a:rPr lang="tr-TR" dirty="0" smtClean="0"/>
            </a:br>
            <a:r>
              <a:rPr lang="tr-TR" dirty="0" smtClean="0"/>
              <a:t/>
            </a:r>
            <a:br>
              <a:rPr lang="tr-TR" dirty="0" smtClean="0"/>
            </a:br>
            <a:r>
              <a:rPr lang="tr-TR" dirty="0" smtClean="0"/>
              <a:t>Yaşam için gerekli olan oksijenin azalmasına yüzyılımızın sorunlarından olan su ve hava kirliliği neden olmaktadır. Akarsu ve göllerdeki oksijen eksikliği, bu ortamlarda </a:t>
            </a:r>
            <a:br>
              <a:rPr lang="tr-TR" dirty="0" smtClean="0"/>
            </a:br>
            <a:r>
              <a:rPr lang="tr-TR" dirty="0" smtClean="0"/>
              <a:t>yaşayan balık ve bitkilerin yok olmasına neden olurken kapalı bir mekandaki oksijen azlığı insan sağlığını tehdit etmektedir. Bu durumlarda </a:t>
            </a:r>
            <a:r>
              <a:rPr lang="tr-TR" dirty="0" err="1" smtClean="0"/>
              <a:t>zeolitlerin</a:t>
            </a:r>
            <a:r>
              <a:rPr lang="tr-TR" dirty="0" smtClean="0"/>
              <a:t> azotu seçimli </a:t>
            </a:r>
            <a:br>
              <a:rPr lang="tr-TR" dirty="0" smtClean="0"/>
            </a:br>
            <a:r>
              <a:rPr lang="tr-TR" dirty="0" err="1" smtClean="0"/>
              <a:t>adsorblama</a:t>
            </a:r>
            <a:r>
              <a:rPr lang="tr-TR" dirty="0" smtClean="0"/>
              <a:t> özelliklerinden yararlanarak bu ortalamalara oksijence zenginleştirilmiş hava sağlanabilmektedir.</a:t>
            </a:r>
            <a:endParaRPr lang="tr-TR"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1071570"/>
          </a:xfrm>
        </p:spPr>
        <p:txBody>
          <a:bodyPr/>
          <a:lstStyle/>
          <a:p>
            <a:pPr algn="ctr"/>
            <a:r>
              <a:rPr lang="tr-TR" dirty="0" smtClean="0">
                <a:latin typeface="Algerian" pitchFamily="82" charset="0"/>
              </a:rPr>
              <a:t>Enerji Hammaddeleri</a:t>
            </a:r>
            <a:endParaRPr lang="tr-TR" dirty="0">
              <a:latin typeface="Algerian" pitchFamily="82" charset="0"/>
            </a:endParaRPr>
          </a:p>
        </p:txBody>
      </p:sp>
      <p:sp>
        <p:nvSpPr>
          <p:cNvPr id="3" name="2 İçerik Yer Tutucusu"/>
          <p:cNvSpPr>
            <a:spLocks noGrp="1"/>
          </p:cNvSpPr>
          <p:nvPr>
            <p:ph idx="1"/>
          </p:nvPr>
        </p:nvSpPr>
        <p:spPr/>
        <p:txBody>
          <a:bodyPr/>
          <a:lstStyle/>
          <a:p>
            <a:r>
              <a:rPr lang="tr-TR" dirty="0" smtClean="0">
                <a:solidFill>
                  <a:srgbClr val="FF0000"/>
                </a:solidFill>
              </a:rPr>
              <a:t>Kömür</a:t>
            </a:r>
          </a:p>
          <a:p>
            <a:r>
              <a:rPr lang="tr-TR" dirty="0" smtClean="0">
                <a:solidFill>
                  <a:srgbClr val="FF0000"/>
                </a:solidFill>
              </a:rPr>
              <a:t>Bitümlü </a:t>
            </a:r>
            <a:r>
              <a:rPr lang="tr-TR" dirty="0" err="1" smtClean="0">
                <a:solidFill>
                  <a:srgbClr val="FF0000"/>
                </a:solidFill>
              </a:rPr>
              <a:t>şeyl</a:t>
            </a:r>
            <a:r>
              <a:rPr lang="tr-TR" dirty="0" smtClean="0">
                <a:solidFill>
                  <a:srgbClr val="FF0000"/>
                </a:solidFill>
              </a:rPr>
              <a:t>-bitümlü şist</a:t>
            </a:r>
          </a:p>
          <a:p>
            <a:r>
              <a:rPr lang="tr-TR" dirty="0" smtClean="0">
                <a:solidFill>
                  <a:srgbClr val="FF0000"/>
                </a:solidFill>
              </a:rPr>
              <a:t>Petrol</a:t>
            </a:r>
          </a:p>
          <a:p>
            <a:r>
              <a:rPr lang="tr-TR" dirty="0" smtClean="0">
                <a:solidFill>
                  <a:srgbClr val="FF0000"/>
                </a:solidFill>
              </a:rPr>
              <a:t>Doğal gaz</a:t>
            </a:r>
          </a:p>
          <a:p>
            <a:endParaRPr lang="tr-TR" dirty="0"/>
          </a:p>
        </p:txBody>
      </p:sp>
      <p:pic>
        <p:nvPicPr>
          <p:cNvPr id="4" name="Picture 2" descr="http://upload.wikimedia.org/wikipedia/commons/b/b6/Coal.jpg"/>
          <p:cNvPicPr>
            <a:picLocks noChangeAspect="1" noChangeArrowheads="1"/>
          </p:cNvPicPr>
          <p:nvPr/>
        </p:nvPicPr>
        <p:blipFill>
          <a:blip r:embed="rId3" cstate="print"/>
          <a:srcRect/>
          <a:stretch>
            <a:fillRect/>
          </a:stretch>
        </p:blipFill>
        <p:spPr bwMode="auto">
          <a:xfrm>
            <a:off x="7000892" y="1357298"/>
            <a:ext cx="2000240" cy="2072471"/>
          </a:xfrm>
          <a:prstGeom prst="rect">
            <a:avLst/>
          </a:prstGeom>
          <a:noFill/>
        </p:spPr>
      </p:pic>
      <p:pic>
        <p:nvPicPr>
          <p:cNvPr id="6" name="Picture 3" descr="C:\Users\Ayten\Desktop\drilling.jpg"/>
          <p:cNvPicPr>
            <a:picLocks noChangeAspect="1" noChangeArrowheads="1"/>
          </p:cNvPicPr>
          <p:nvPr/>
        </p:nvPicPr>
        <p:blipFill>
          <a:blip r:embed="rId4" cstate="print"/>
          <a:srcRect/>
          <a:stretch>
            <a:fillRect/>
          </a:stretch>
        </p:blipFill>
        <p:spPr bwMode="auto">
          <a:xfrm>
            <a:off x="7072330" y="3595689"/>
            <a:ext cx="1908407" cy="2968633"/>
          </a:xfrm>
          <a:prstGeom prst="rect">
            <a:avLst/>
          </a:prstGeom>
          <a:noFill/>
        </p:spPr>
      </p:pic>
      <p:pic>
        <p:nvPicPr>
          <p:cNvPr id="1027" name="Picture 3" descr="C:\Users\Ayten\Desktop\images.jpg"/>
          <p:cNvPicPr>
            <a:picLocks noChangeAspect="1" noChangeArrowheads="1"/>
          </p:cNvPicPr>
          <p:nvPr/>
        </p:nvPicPr>
        <p:blipFill>
          <a:blip r:embed="rId5" cstate="print"/>
          <a:srcRect/>
          <a:stretch>
            <a:fillRect/>
          </a:stretch>
        </p:blipFill>
        <p:spPr bwMode="auto">
          <a:xfrm>
            <a:off x="571472" y="4357694"/>
            <a:ext cx="3071834" cy="2055766"/>
          </a:xfrm>
          <a:prstGeom prst="rect">
            <a:avLst/>
          </a:prstGeom>
          <a:noFill/>
        </p:spPr>
      </p:pic>
      <p:pic>
        <p:nvPicPr>
          <p:cNvPr id="1028" name="Picture 4" descr="C:\Users\Ayten\Desktop\images (1).jpg"/>
          <p:cNvPicPr>
            <a:picLocks noChangeAspect="1" noChangeArrowheads="1"/>
          </p:cNvPicPr>
          <p:nvPr/>
        </p:nvPicPr>
        <p:blipFill>
          <a:blip r:embed="rId6" cstate="print"/>
          <a:srcRect/>
          <a:stretch>
            <a:fillRect/>
          </a:stretch>
        </p:blipFill>
        <p:spPr bwMode="auto">
          <a:xfrm>
            <a:off x="3606826" y="4357694"/>
            <a:ext cx="3085514" cy="2071702"/>
          </a:xfrm>
          <a:prstGeom prst="rect">
            <a:avLst/>
          </a:prstGeom>
          <a:noFill/>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1000132"/>
          </a:xfrm>
        </p:spPr>
        <p:txBody>
          <a:bodyPr>
            <a:normAutofit/>
          </a:bodyPr>
          <a:lstStyle/>
          <a:p>
            <a:r>
              <a:rPr lang="tr-TR" sz="3200" dirty="0" smtClean="0">
                <a:solidFill>
                  <a:srgbClr val="FFFF00"/>
                </a:solidFill>
                <a:latin typeface="Comic Sans MS" pitchFamily="66" charset="0"/>
              </a:rPr>
              <a:t>Kömür</a:t>
            </a:r>
            <a:endParaRPr lang="tr-TR" sz="3200" dirty="0">
              <a:solidFill>
                <a:srgbClr val="FFFF00"/>
              </a:solidFill>
              <a:latin typeface="Comic Sans MS" pitchFamily="66" charset="0"/>
            </a:endParaRPr>
          </a:p>
        </p:txBody>
      </p:sp>
      <p:sp>
        <p:nvSpPr>
          <p:cNvPr id="3" name="2 İçerik Yer Tutucusu"/>
          <p:cNvSpPr>
            <a:spLocks noGrp="1"/>
          </p:cNvSpPr>
          <p:nvPr>
            <p:ph idx="1"/>
          </p:nvPr>
        </p:nvSpPr>
        <p:spPr>
          <a:xfrm>
            <a:off x="142844" y="928670"/>
            <a:ext cx="9001156" cy="5929330"/>
          </a:xfrm>
        </p:spPr>
        <p:txBody>
          <a:bodyPr>
            <a:normAutofit lnSpcReduction="10000"/>
          </a:bodyPr>
          <a:lstStyle/>
          <a:p>
            <a:endParaRPr lang="tr-TR" dirty="0" smtClean="0"/>
          </a:p>
          <a:p>
            <a:r>
              <a:rPr lang="tr-TR" dirty="0" smtClean="0"/>
              <a:t>Kömür homojen olmayan, kompakt, çoğunlukla </a:t>
            </a:r>
            <a:r>
              <a:rPr lang="tr-TR" dirty="0" err="1" smtClean="0"/>
              <a:t>ligno</a:t>
            </a:r>
            <a:r>
              <a:rPr lang="tr-TR" dirty="0" smtClean="0"/>
              <a:t>- selülozik bitki parçalarından meydana gelen, tabakalaşma gösteren</a:t>
            </a:r>
            <a:r>
              <a:rPr lang="tr-TR" b="1" dirty="0" smtClean="0"/>
              <a:t>, </a:t>
            </a:r>
            <a:r>
              <a:rPr lang="tr-TR" dirty="0" smtClean="0"/>
              <a:t>içerisinde çoğunlukla C (yaklaşık % 50), az miktarda H - O - S ve N elementlerinin bulunduğu ama inorganik maddelerin (kil, </a:t>
            </a:r>
            <a:r>
              <a:rPr lang="tr-TR" dirty="0" err="1" smtClean="0"/>
              <a:t>silt</a:t>
            </a:r>
            <a:r>
              <a:rPr lang="tr-TR" dirty="0" smtClean="0"/>
              <a:t> gibi malzeme) de olabildiği, bataklıklarda oluşan, kahverengi  ve siyah renk tonlarında olan, yanabilen, </a:t>
            </a:r>
            <a:r>
              <a:rPr lang="tr-TR" dirty="0" err="1" smtClean="0"/>
              <a:t>sedimanter</a:t>
            </a:r>
            <a:r>
              <a:rPr lang="tr-TR" dirty="0" smtClean="0"/>
              <a:t> organik bir kayadır.</a:t>
            </a:r>
          </a:p>
          <a:p>
            <a:r>
              <a:rPr lang="tr-TR" dirty="0" smtClean="0"/>
              <a:t>Kömür, floranın bataklık alanlarda birikmesi sonucu oluşan tabakaların, değişime uğraması ile meydana gelmiştir. Bu tabakalar üzerine çeşitli çökeltilerin birikmesi ve biriken tabakaların yerin derin kesimlerine gömülmesi sonucunda artan ısı ve basıncın altında, milyonlarca yıl süren bir süreç sonucunda, bünyelerinde oluşan fiziksel ve kimyasal değişiklik sonucu gerçekleşen dönüşümle oluşurlar.</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15436" cy="6429420"/>
          </a:xfrm>
        </p:spPr>
        <p:txBody>
          <a:bodyPr>
            <a:normAutofit/>
          </a:bodyPr>
          <a:lstStyle/>
          <a:p>
            <a:r>
              <a:rPr lang="tr-TR" dirty="0" smtClean="0"/>
              <a:t>Milyonlarca yıl  süren bu proses  sonunda kömürler olgunlaşırlar. Kömürler, organik olgunluğuna göre turba, linyit, taşkömürü ve antrasit olarak tiplerine ayrılırlar.</a:t>
            </a:r>
          </a:p>
          <a:p>
            <a:r>
              <a:rPr lang="tr-TR" dirty="0" smtClean="0"/>
              <a:t>Turba ve linyitler genellikle yumuşak, kırılgan ve mat görünüştedirler. Bu tip kömürlerin ana özelliği göreceli olarak yüksek nem içerirler ve karbon içerikleri düşüktür. Taşkömürü ve Antrasit ise genellikle sert ve parlak görünüştedir. Göreceli olarak nem içerikleri düşük olup, karbon oranları (</a:t>
            </a:r>
            <a:r>
              <a:rPr lang="tr-TR" dirty="0" err="1" smtClean="0"/>
              <a:t>kalorifik</a:t>
            </a:r>
            <a:r>
              <a:rPr lang="tr-TR" dirty="0" smtClean="0"/>
              <a:t> değerleri) yüksektir.</a:t>
            </a:r>
          </a:p>
          <a:p>
            <a:r>
              <a:rPr lang="tr-TR" dirty="0" smtClean="0"/>
              <a:t>Jeolojik olarak kömürlerin yaşları 400 milyon yıl ile 15 milyon yıl arasında değişir. Kömür homojen olmayan ve değişik bileşenlerden oluşan bir maddedir.</a:t>
            </a:r>
          </a:p>
          <a:p>
            <a:r>
              <a:rPr lang="tr-TR" dirty="0" smtClean="0"/>
              <a:t>Kömür </a:t>
            </a:r>
            <a:r>
              <a:rPr lang="tr-TR" dirty="0" err="1" smtClean="0"/>
              <a:t>maserallerden</a:t>
            </a:r>
            <a:r>
              <a:rPr lang="tr-TR" dirty="0" smtClean="0"/>
              <a:t> meydana gelir. </a:t>
            </a:r>
            <a:r>
              <a:rPr lang="tr-TR" dirty="0" err="1" smtClean="0"/>
              <a:t>Maserallerin</a:t>
            </a:r>
            <a:r>
              <a:rPr lang="tr-TR" dirty="0" smtClean="0"/>
              <a:t> kimyasal yapıları ve fiziksel özellikleri büyük değişiklikler gösterir ve bir kristal yapıya da sahip değildirler.</a:t>
            </a:r>
            <a:endParaRPr lang="tr-TR"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858312" cy="6500858"/>
          </a:xfrm>
        </p:spPr>
        <p:txBody>
          <a:bodyPr>
            <a:normAutofit fontScale="85000" lnSpcReduction="20000"/>
          </a:bodyPr>
          <a:lstStyle/>
          <a:p>
            <a:r>
              <a:rPr lang="tr-TR" sz="3000" dirty="0" smtClean="0"/>
              <a:t>Halbuki inorganik kayaçları oluşturan mineraller kristal yapıda ve kimyasal bileşimleri de belirlidir.</a:t>
            </a:r>
          </a:p>
          <a:p>
            <a:r>
              <a:rPr lang="tr-TR" sz="3000" dirty="0" err="1" smtClean="0"/>
              <a:t>Maseralleri</a:t>
            </a:r>
            <a:r>
              <a:rPr lang="tr-TR" sz="3000" dirty="0" smtClean="0"/>
              <a:t> çıplak gözle görmek imkansızdır, ancak mikroskop yardımıyla ayrıntılı olarak incelenebilirler.</a:t>
            </a:r>
          </a:p>
          <a:p>
            <a:r>
              <a:rPr lang="tr-TR" sz="3000" dirty="0" smtClean="0"/>
              <a:t>Mikroskopta </a:t>
            </a:r>
            <a:r>
              <a:rPr lang="tr-TR" sz="3000" dirty="0" err="1" smtClean="0"/>
              <a:t>maseralleri</a:t>
            </a:r>
            <a:r>
              <a:rPr lang="tr-TR" sz="3000" dirty="0" smtClean="0"/>
              <a:t> ayırt edebilmek için ; renk, ışığı yansıtma, şekil ve </a:t>
            </a:r>
            <a:r>
              <a:rPr lang="tr-TR" sz="3000" dirty="0" err="1" smtClean="0"/>
              <a:t>röliyef</a:t>
            </a:r>
            <a:r>
              <a:rPr lang="tr-TR" sz="3000" dirty="0" smtClean="0"/>
              <a:t> gibi bazı parametrelerden faydalanılır.</a:t>
            </a:r>
          </a:p>
          <a:p>
            <a:r>
              <a:rPr lang="tr-TR" sz="3000" dirty="0" err="1" smtClean="0"/>
              <a:t>Maseraller</a:t>
            </a:r>
            <a:r>
              <a:rPr lang="tr-TR" sz="3000" dirty="0" smtClean="0"/>
              <a:t> bu özelliklere göre üç ana gruba ayrılırlar.</a:t>
            </a:r>
          </a:p>
          <a:p>
            <a:r>
              <a:rPr lang="tr-TR" sz="3000" dirty="0" err="1" smtClean="0"/>
              <a:t>Vitrinit</a:t>
            </a:r>
            <a:r>
              <a:rPr lang="tr-TR" sz="3000" dirty="0" smtClean="0"/>
              <a:t> (turba ve kahverengi kömürlerde </a:t>
            </a:r>
            <a:r>
              <a:rPr lang="tr-TR" sz="3000" dirty="0" err="1" smtClean="0"/>
              <a:t>Hüminit</a:t>
            </a:r>
            <a:r>
              <a:rPr lang="tr-TR" sz="3000" dirty="0" smtClean="0"/>
              <a:t> adını alır )</a:t>
            </a:r>
          </a:p>
          <a:p>
            <a:r>
              <a:rPr lang="tr-TR" sz="3000" dirty="0" err="1" smtClean="0"/>
              <a:t>Eksinit</a:t>
            </a:r>
            <a:r>
              <a:rPr lang="tr-TR" sz="3000" dirty="0" smtClean="0"/>
              <a:t> / </a:t>
            </a:r>
            <a:r>
              <a:rPr lang="tr-TR" sz="3000" dirty="0" err="1" smtClean="0"/>
              <a:t>Liptinit</a:t>
            </a:r>
            <a:endParaRPr lang="tr-TR" sz="3000" dirty="0" smtClean="0"/>
          </a:p>
          <a:p>
            <a:r>
              <a:rPr lang="tr-TR" sz="3000" dirty="0" err="1" smtClean="0"/>
              <a:t>İnertinit</a:t>
            </a:r>
            <a:endParaRPr lang="tr-TR" sz="3000" dirty="0" smtClean="0"/>
          </a:p>
          <a:p>
            <a:r>
              <a:rPr lang="tr-TR" sz="3000" dirty="0" smtClean="0"/>
              <a:t>Aynı kömüre ait üç </a:t>
            </a:r>
            <a:r>
              <a:rPr lang="tr-TR" sz="3000" dirty="0" err="1" smtClean="0"/>
              <a:t>maseral</a:t>
            </a:r>
            <a:r>
              <a:rPr lang="tr-TR" sz="3000" dirty="0" smtClean="0"/>
              <a:t> grubunda; </a:t>
            </a:r>
            <a:r>
              <a:rPr lang="tr-TR" sz="3000" dirty="0" err="1" smtClean="0"/>
              <a:t>vitrinitte</a:t>
            </a:r>
            <a:r>
              <a:rPr lang="tr-TR" sz="3000" dirty="0" smtClean="0"/>
              <a:t> oksijen, </a:t>
            </a:r>
            <a:r>
              <a:rPr lang="tr-TR" sz="3000" dirty="0" err="1" smtClean="0"/>
              <a:t>liptinitte</a:t>
            </a:r>
            <a:r>
              <a:rPr lang="tr-TR" sz="3000" dirty="0" smtClean="0"/>
              <a:t> hidrojen, </a:t>
            </a:r>
            <a:r>
              <a:rPr lang="tr-TR" sz="3000" dirty="0" err="1" smtClean="0"/>
              <a:t>inertinitte</a:t>
            </a:r>
            <a:r>
              <a:rPr lang="tr-TR" sz="3000" dirty="0" smtClean="0"/>
              <a:t> karbon miktarı fazla olup bu sıralamada uçucu madde miktarı da giderek azalır.</a:t>
            </a:r>
          </a:p>
          <a:p>
            <a:r>
              <a:rPr lang="tr-TR" sz="3000" dirty="0" smtClean="0"/>
              <a:t>Kömürler yakıt hammaddesi oldukları gibi, değişik amaçlarda (kok yapımı, kimyasal madde üretimi gibi alanlarda) da kullanılırlar.</a:t>
            </a:r>
          </a:p>
          <a:p>
            <a:endParaRPr lang="tr-TR"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142852"/>
            <a:ext cx="8786874" cy="6572296"/>
          </a:xfrm>
        </p:spPr>
        <p:txBody>
          <a:bodyPr>
            <a:normAutofit/>
          </a:bodyPr>
          <a:lstStyle/>
          <a:p>
            <a:endParaRPr lang="tr-TR" dirty="0" smtClean="0"/>
          </a:p>
          <a:p>
            <a:r>
              <a:rPr lang="tr-TR" dirty="0" smtClean="0"/>
              <a:t>Kömürler, bataklık ortamlarda, uygun (nemli ve sıcak iklimin bulunması, yeterli organik maddenin ortama gelmesi,</a:t>
            </a:r>
          </a:p>
          <a:p>
            <a:r>
              <a:rPr lang="tr-TR" dirty="0" smtClean="0"/>
              <a:t>Bataklık suyunun </a:t>
            </a:r>
            <a:r>
              <a:rPr lang="tr-TR" dirty="0" err="1" smtClean="0"/>
              <a:t>pH</a:t>
            </a:r>
            <a:r>
              <a:rPr lang="tr-TR" dirty="0" smtClean="0"/>
              <a:t> şartlarının 4-5 civarında bulunması, bataklığın malzeme gelimi ile birlikte aşağı doğru çökelmesi,</a:t>
            </a:r>
          </a:p>
          <a:p>
            <a:r>
              <a:rPr lang="tr-TR" dirty="0" smtClean="0"/>
              <a:t>Çökelen malzemenin inorganik malzemelerle örtülmesi gibi şartların sağlanması durumunda,</a:t>
            </a:r>
          </a:p>
          <a:p>
            <a:r>
              <a:rPr lang="tr-TR" dirty="0" smtClean="0"/>
              <a:t>Bitki parçalarının bozuşması, parçalanması, bataklık suyu ile bir jel haline gelmesi,</a:t>
            </a:r>
          </a:p>
          <a:p>
            <a:r>
              <a:rPr lang="tr-TR" dirty="0" smtClean="0"/>
              <a:t>Bazı kimyasal reaksiyonlar sonucu bu organik malzemenin fiziksel ve kimyasal değişikliklere uğraması</a:t>
            </a:r>
          </a:p>
          <a:p>
            <a:pPr>
              <a:buNone/>
            </a:pPr>
            <a:r>
              <a:rPr lang="tr-TR" dirty="0" smtClean="0"/>
              <a:t>sonucu meydana gelirler.</a:t>
            </a:r>
          </a:p>
          <a:p>
            <a:endParaRPr lang="tr-TR"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86874" cy="6429420"/>
          </a:xfrm>
        </p:spPr>
        <p:txBody>
          <a:bodyPr>
            <a:normAutofit/>
          </a:bodyPr>
          <a:lstStyle/>
          <a:p>
            <a:endParaRPr lang="tr-TR" b="1" i="1" dirty="0" smtClean="0">
              <a:solidFill>
                <a:srgbClr val="FFFF00"/>
              </a:solidFill>
            </a:endParaRPr>
          </a:p>
          <a:p>
            <a:endParaRPr lang="tr-TR" b="1" i="1" dirty="0" smtClean="0">
              <a:solidFill>
                <a:srgbClr val="FFFF00"/>
              </a:solidFill>
            </a:endParaRPr>
          </a:p>
          <a:p>
            <a:r>
              <a:rPr lang="tr-TR" b="1" i="1" dirty="0" smtClean="0">
                <a:solidFill>
                  <a:srgbClr val="FFFF00"/>
                </a:solidFill>
              </a:rPr>
              <a:t>Kömürleri meydana getiren bataklıkların geliştiği ortamlar;</a:t>
            </a:r>
          </a:p>
          <a:p>
            <a:r>
              <a:rPr lang="tr-TR" dirty="0" smtClean="0"/>
              <a:t>Deltalar ; En kalın kömür damarlarının oluştuğu ortamlardır,</a:t>
            </a:r>
          </a:p>
          <a:p>
            <a:r>
              <a:rPr lang="tr-TR" dirty="0" smtClean="0"/>
              <a:t>Göller; Göl kıyıları, kalın kömür damarlarının meydana geldiği uygun bataklık ortamlarıdır,</a:t>
            </a:r>
          </a:p>
          <a:p>
            <a:r>
              <a:rPr lang="tr-TR" dirty="0" smtClean="0"/>
              <a:t>Lagünler; Deniz etkisinin olduğu ince kömür damarcıklarını meydana getirirler,</a:t>
            </a:r>
          </a:p>
          <a:p>
            <a:r>
              <a:rPr lang="tr-TR" dirty="0" smtClean="0"/>
              <a:t>Akarsu taşma ovaları; İnce kömür damarcıklarını oluştururlar.</a:t>
            </a:r>
          </a:p>
          <a:p>
            <a:endParaRPr lang="tr-TR"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571480"/>
            <a:ext cx="8715436" cy="6072230"/>
          </a:xfrm>
        </p:spPr>
        <p:txBody>
          <a:bodyPr>
            <a:normAutofit/>
          </a:bodyPr>
          <a:lstStyle/>
          <a:p>
            <a:endParaRPr lang="tr-TR" dirty="0" smtClean="0"/>
          </a:p>
          <a:p>
            <a:r>
              <a:rPr lang="tr-TR" dirty="0" smtClean="0">
                <a:solidFill>
                  <a:srgbClr val="FFFF00"/>
                </a:solidFill>
              </a:rPr>
              <a:t>Kömür madenciliği; </a:t>
            </a:r>
            <a:r>
              <a:rPr lang="tr-TR" dirty="0" smtClean="0"/>
              <a:t>18. yüzyıldan sonra hız kazanmıştır. Kömür açık işletme ve kapalı işletme olarak iki ana yöntemle üretilir. Yüzeye yakın kömür oluşumları ekonomik nedenlerle açık işletme yöntemi ile üretilmelerine karşın, derin kömür damarları yer altı madencilik çalışmaları (kapalı işletme) ile çıkartılır.</a:t>
            </a:r>
          </a:p>
          <a:p>
            <a:r>
              <a:rPr lang="tr-TR" dirty="0" smtClean="0"/>
              <a:t>Açık işletme yöntemi ile üretilen kömür oluşumlarında büyük kapasiteli kazıcılar, yükleyiciler ve kamyonlar kullanılır.</a:t>
            </a:r>
          </a:p>
          <a:p>
            <a:r>
              <a:rPr lang="tr-TR" dirty="0" smtClean="0"/>
              <a:t>Yeraltı işletme yöntemi ile üretilen kömür oluşumlarında kazılan boşluğu göçmeden tutabilecek hidrolik tahkimatlar, kömür kazıcılar ve nakledici konveyörler kullanılır.</a:t>
            </a:r>
            <a:endParaRPr lang="tr-TR"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85728"/>
            <a:ext cx="8786874" cy="6429420"/>
          </a:xfrm>
        </p:spPr>
        <p:txBody>
          <a:bodyPr>
            <a:noAutofit/>
          </a:bodyPr>
          <a:lstStyle/>
          <a:p>
            <a:r>
              <a:rPr lang="tr-TR" b="1" i="1" dirty="0" smtClean="0">
                <a:solidFill>
                  <a:srgbClr val="FFFF00"/>
                </a:solidFill>
              </a:rPr>
              <a:t>Kömürler İçerisindeki Mineraller ve Eser Elementler</a:t>
            </a:r>
          </a:p>
          <a:p>
            <a:r>
              <a:rPr lang="tr-TR" dirty="0" smtClean="0"/>
              <a:t>Kömürler değişik miktarlarda inorganik maddeler içerir. İçlerinde 50 - 60 tür mineral gözlenmiştir.</a:t>
            </a:r>
          </a:p>
          <a:p>
            <a:r>
              <a:rPr lang="tr-TR" dirty="0" smtClean="0"/>
              <a:t>En önemli mineral gurupları; killer, karbonatlar  ve demir mineralleridir. Diğerlerinin büyük çoğunluğu % 1'in altında gözlenir.</a:t>
            </a:r>
          </a:p>
          <a:p>
            <a:r>
              <a:rPr lang="tr-TR" dirty="0" smtClean="0"/>
              <a:t>Kömürlerdeki inorganik maddeler, kökenlerine göre;</a:t>
            </a:r>
          </a:p>
          <a:p>
            <a:pPr>
              <a:buNone/>
            </a:pPr>
            <a:r>
              <a:rPr lang="tr-TR" dirty="0" smtClean="0"/>
              <a:t>- </a:t>
            </a:r>
            <a:r>
              <a:rPr lang="tr-TR" dirty="0" smtClean="0">
                <a:solidFill>
                  <a:srgbClr val="FFFF00"/>
                </a:solidFill>
              </a:rPr>
              <a:t>Orijinal bitkide bulunanlar,</a:t>
            </a:r>
          </a:p>
          <a:p>
            <a:pPr>
              <a:buNone/>
            </a:pPr>
            <a:r>
              <a:rPr lang="tr-TR" dirty="0" smtClean="0">
                <a:solidFill>
                  <a:srgbClr val="FFFF00"/>
                </a:solidFill>
              </a:rPr>
              <a:t>- Turba oluşumu sırasında meydana gelenler,</a:t>
            </a:r>
          </a:p>
          <a:p>
            <a:pPr>
              <a:buNone/>
            </a:pPr>
            <a:r>
              <a:rPr lang="tr-TR" dirty="0" smtClean="0">
                <a:solidFill>
                  <a:srgbClr val="FFFF00"/>
                </a:solidFill>
              </a:rPr>
              <a:t>- Kömürün oluşmasından sonra meydana gelen inorganik maddeler olmak üzere üç ana grupta sınıflandırılırlar.</a:t>
            </a:r>
          </a:p>
          <a:p>
            <a:r>
              <a:rPr lang="tr-TR" dirty="0" smtClean="0"/>
              <a:t>Kömürlerde C,H,O,N gibi ana elementlerden başka </a:t>
            </a:r>
            <a:r>
              <a:rPr lang="tr-TR" dirty="0" err="1" smtClean="0"/>
              <a:t>Ca</a:t>
            </a:r>
            <a:r>
              <a:rPr lang="tr-TR" dirty="0" smtClean="0"/>
              <a:t>, Mg, Al, </a:t>
            </a:r>
            <a:r>
              <a:rPr lang="tr-TR" dirty="0" err="1" smtClean="0"/>
              <a:t>Na</a:t>
            </a:r>
            <a:r>
              <a:rPr lang="tr-TR" dirty="0" smtClean="0"/>
              <a:t>, K, </a:t>
            </a:r>
            <a:r>
              <a:rPr lang="tr-TR" dirty="0" err="1" smtClean="0"/>
              <a:t>Mn</a:t>
            </a:r>
            <a:r>
              <a:rPr lang="tr-TR" dirty="0" smtClean="0"/>
              <a:t>, Ti, S, </a:t>
            </a:r>
            <a:r>
              <a:rPr lang="tr-TR" dirty="0" err="1" smtClean="0"/>
              <a:t>Cl</a:t>
            </a:r>
            <a:r>
              <a:rPr lang="tr-TR" dirty="0" smtClean="0"/>
              <a:t>, P gibi eser elementler  de bulunur. </a:t>
            </a:r>
            <a:endParaRPr lang="tr-TR"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0"/>
            <a:ext cx="8858312" cy="6643710"/>
          </a:xfrm>
        </p:spPr>
        <p:txBody>
          <a:bodyPr>
            <a:normAutofit lnSpcReduction="10000"/>
          </a:bodyPr>
          <a:lstStyle/>
          <a:p>
            <a:endParaRPr lang="tr-TR" dirty="0" smtClean="0"/>
          </a:p>
          <a:p>
            <a:endParaRPr lang="tr-TR" dirty="0" smtClean="0"/>
          </a:p>
          <a:p>
            <a:r>
              <a:rPr lang="tr-TR" dirty="0" smtClean="0"/>
              <a:t>Bu eser elementlere kömür külü içerisinde rastlanır. Ancak bu eser elementlerin toplam miktarı mineral maddelere  oranla çok azdır.</a:t>
            </a:r>
          </a:p>
          <a:p>
            <a:r>
              <a:rPr lang="tr-TR" dirty="0" smtClean="0"/>
              <a:t>Bazı kömürlerde </a:t>
            </a:r>
            <a:r>
              <a:rPr lang="tr-TR" dirty="0" smtClean="0">
                <a:solidFill>
                  <a:srgbClr val="FFFF00"/>
                </a:solidFill>
              </a:rPr>
              <a:t>Uranyum</a:t>
            </a:r>
            <a:r>
              <a:rPr lang="tr-TR" dirty="0" smtClean="0"/>
              <a:t> ve </a:t>
            </a:r>
            <a:r>
              <a:rPr lang="tr-TR" dirty="0" smtClean="0">
                <a:solidFill>
                  <a:srgbClr val="FFFF00"/>
                </a:solidFill>
              </a:rPr>
              <a:t>Germanyum</a:t>
            </a:r>
            <a:r>
              <a:rPr lang="tr-TR" dirty="0" smtClean="0"/>
              <a:t> gibi eser elementler de bulunur.</a:t>
            </a:r>
          </a:p>
          <a:p>
            <a:r>
              <a:rPr lang="tr-TR" dirty="0" smtClean="0"/>
              <a:t>Kömür Dünya'nın en bol, en sağlam ve en güvenilir fosil yakıtıdır. Aynı zamanda rekabet edebilir bir maliyete sahiptir. Gün geçtikçe daha temiz bir yakıt olmaktadır. Temiz kömür teknolojileri; enerji verimliliğini artırmakta ve kömürün neden olduğu çevre gaz emisyonlarını azaltmaktadır.</a:t>
            </a:r>
          </a:p>
          <a:p>
            <a:r>
              <a:rPr lang="tr-TR" dirty="0" smtClean="0"/>
              <a:t>Madencilik sırasında, enerji verimliliği, kaçak emisyonlardan kaçınma/azaltma ve kömür  yatağındaki metanın kullanımı ve iyileştirilmesi vasıtasıyla madenciliğe ilişkin gelişmeler başarılı olabilmektedir.</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142852"/>
            <a:ext cx="8786874" cy="6500858"/>
          </a:xfrm>
        </p:spPr>
        <p:txBody>
          <a:bodyPr>
            <a:noAutofit/>
          </a:bodyPr>
          <a:lstStyle/>
          <a:p>
            <a:r>
              <a:rPr lang="tr-TR" dirty="0" smtClean="0"/>
              <a:t>Kömürün hazırlanması/yararlı hale getirilmesi (zenginleştirme)  yoluyla mineral miktarı, nem, kükürt  ve kül miktarının azaltılması termal tüketim verimliliğini artırmaktadır.</a:t>
            </a:r>
          </a:p>
          <a:p>
            <a:r>
              <a:rPr lang="tr-TR" dirty="0" smtClean="0"/>
              <a:t>Yeni ve ikame edilen tüketim kolaylıklarıyla daha yüksek verimlilik teknolojisinin yaygınlaşması ve verimli yönetim programlarının tanıtımı kömürün performansını artırmaktadır.</a:t>
            </a:r>
          </a:p>
          <a:p>
            <a:r>
              <a:rPr lang="tr-TR" dirty="0" smtClean="0"/>
              <a:t>Aynı zamanda kömürün biyolojik kütle, şeker kamışı ve atık maddeler  gibi yenilenebilir, yanabilen bitkiler için "</a:t>
            </a:r>
            <a:r>
              <a:rPr lang="tr-TR" dirty="0" smtClean="0">
                <a:solidFill>
                  <a:srgbClr val="FFFF00"/>
                </a:solidFill>
              </a:rPr>
              <a:t>ortak yakıt</a:t>
            </a:r>
            <a:r>
              <a:rPr lang="tr-TR" dirty="0" smtClean="0"/>
              <a:t>" olarak anahtar bir rol oynadığı unutulmamalıdır.</a:t>
            </a:r>
          </a:p>
          <a:p>
            <a:r>
              <a:rPr lang="tr-TR" dirty="0" smtClean="0"/>
              <a:t>Karbondioksitin tutulması, kullanımı ve depolanmasıyla yanma sonrası ortaya çıkan olanaklar  endüstri çözümleri olarak ortaya çıkmaktadır.</a:t>
            </a:r>
          </a:p>
          <a:p>
            <a:endParaRPr lang="tr-TR"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858312" cy="6500858"/>
          </a:xfrm>
        </p:spPr>
        <p:txBody>
          <a:bodyPr>
            <a:normAutofit lnSpcReduction="10000"/>
          </a:bodyPr>
          <a:lstStyle/>
          <a:p>
            <a:endParaRPr lang="tr-TR" dirty="0" smtClean="0"/>
          </a:p>
          <a:p>
            <a:r>
              <a:rPr lang="tr-TR" dirty="0" smtClean="0"/>
              <a:t>Çelik üretimi sırasında ortaya çıkan ısı/enerji kullanımını maksimize etmek ve kok yapımı esnasında üretilen gazların kullanımı ve iyileştirilmesi yoluyla çelik yapmada kullanılan kömürden çıkan emisyonların azaltılması ve enerji verimliliği için olanaklar mevcuttur.</a:t>
            </a:r>
          </a:p>
          <a:p>
            <a:r>
              <a:rPr lang="tr-TR" dirty="0" smtClean="0"/>
              <a:t>Kömür  yanma ürünleri her ne kadar atık olarak değerlendirilse de çimento yapımında tüketimi yaygınlaştırılmalıdır.  Ayrıca bu yanma ürünlerinin çelik üretimine uygulanmasıyla önemli enerji ve emisyon avantajları sağlanabilmektedir.</a:t>
            </a:r>
          </a:p>
          <a:p>
            <a:r>
              <a:rPr lang="tr-TR" dirty="0" smtClean="0"/>
              <a:t>Yeni çalışmalar ve teknik gelişmeler vasıtasıyla emisyon </a:t>
            </a:r>
            <a:r>
              <a:rPr lang="tr-TR" dirty="0" err="1" smtClean="0"/>
              <a:t>azaltımları</a:t>
            </a:r>
            <a:r>
              <a:rPr lang="tr-TR" dirty="0" smtClean="0"/>
              <a:t> ve verimliliği artırmak için potansiyel imkanlar oluşturmaktadır.</a:t>
            </a:r>
          </a:p>
          <a:p>
            <a:r>
              <a:rPr lang="tr-TR" dirty="0" smtClean="0"/>
              <a:t>Gelişen kömür teknolojisi ve verimliliği hem gelişmiş hem de özellikle gelişmekte olan ülkelerde önemli yararlar sağlamaktadır.</a:t>
            </a:r>
          </a:p>
          <a:p>
            <a:endParaRPr lang="tr-TR"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0"/>
            <a:ext cx="8715436" cy="6858000"/>
          </a:xfrm>
        </p:spPr>
        <p:txBody>
          <a:bodyPr>
            <a:normAutofit fontScale="92500"/>
          </a:bodyPr>
          <a:lstStyle/>
          <a:p>
            <a:pPr>
              <a:buNone/>
            </a:pPr>
            <a:endParaRPr lang="tr-TR" dirty="0" smtClean="0"/>
          </a:p>
          <a:p>
            <a:r>
              <a:rPr lang="tr-TR" dirty="0" smtClean="0"/>
              <a:t>Kömürün içeriğinde bulunabilen kükürt elementi (S) ve/veya minerali (pirit-FeS2) kömürün yanması sonucu kükürt dioksit (SO2) gazına dönüşür.</a:t>
            </a:r>
          </a:p>
          <a:p>
            <a:r>
              <a:rPr lang="tr-TR" dirty="0" smtClean="0"/>
              <a:t>Atmosfere salınan bu gazın çevreye olan olumsuz etkilerini ortadan kaldırmak amacıyla "Baca Gazı Arıtma" tesisleri kurulur. Baca gazları ile atmosfere salınmadan önce SO2 gazı, CaCO3 eriyiğinden geçirildiğinde kalsiyum sülfat (CaSO3) bileşiğine dönüşerek katı halde </a:t>
            </a:r>
            <a:r>
              <a:rPr lang="tr-TR" dirty="0" smtClean="0">
                <a:solidFill>
                  <a:srgbClr val="FFFF00"/>
                </a:solidFill>
              </a:rPr>
              <a:t>jips</a:t>
            </a:r>
            <a:r>
              <a:rPr lang="tr-TR" dirty="0" smtClean="0"/>
              <a:t> elde edilir. </a:t>
            </a:r>
          </a:p>
          <a:p>
            <a:r>
              <a:rPr lang="tr-TR" dirty="0" smtClean="0"/>
              <a:t>Elde edilen </a:t>
            </a:r>
            <a:r>
              <a:rPr lang="tr-TR" dirty="0" smtClean="0">
                <a:solidFill>
                  <a:srgbClr val="FFFF00"/>
                </a:solidFill>
              </a:rPr>
              <a:t>jips</a:t>
            </a:r>
            <a:r>
              <a:rPr lang="tr-TR" dirty="0" smtClean="0"/>
              <a:t> inşaat sektörünün  önemli bir  hafif yapı malzemesi olan </a:t>
            </a:r>
            <a:r>
              <a:rPr lang="tr-TR" dirty="0" smtClean="0">
                <a:solidFill>
                  <a:srgbClr val="FFFF00"/>
                </a:solidFill>
              </a:rPr>
              <a:t>alçının</a:t>
            </a:r>
            <a:r>
              <a:rPr lang="tr-TR" dirty="0" smtClean="0"/>
              <a:t> hammaddesidir.</a:t>
            </a:r>
          </a:p>
          <a:p>
            <a:r>
              <a:rPr lang="tr-TR" dirty="0" smtClean="0"/>
              <a:t>Termik santral atığı olan uçucu küller, </a:t>
            </a:r>
            <a:r>
              <a:rPr lang="tr-TR" dirty="0" smtClean="0">
                <a:solidFill>
                  <a:srgbClr val="FF0000"/>
                </a:solidFill>
              </a:rPr>
              <a:t>çok önemli çevre kirliliğine neden olmaktadır. Bu sebeple uçucu külün çeşitli alanlarda kullanılması ve değerlendirilmesi çok önemlidir.</a:t>
            </a:r>
          </a:p>
          <a:p>
            <a:r>
              <a:rPr lang="tr-TR" dirty="0" smtClean="0"/>
              <a:t>Uçucu külün özellikleri, bu malzemenin </a:t>
            </a:r>
            <a:r>
              <a:rPr lang="tr-TR" dirty="0" err="1" smtClean="0"/>
              <a:t>puzolanik</a:t>
            </a:r>
            <a:r>
              <a:rPr lang="tr-TR" dirty="0" smtClean="0"/>
              <a:t> bir malzeme olduğunu ve inşaat sektöründe yaygın olarak kullanılabileceğini göstermektedir.</a:t>
            </a:r>
            <a:endParaRPr lang="tr-TR"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85728"/>
            <a:ext cx="8786874" cy="6357982"/>
          </a:xfrm>
        </p:spPr>
        <p:txBody>
          <a:bodyPr>
            <a:normAutofit/>
          </a:bodyPr>
          <a:lstStyle/>
          <a:p>
            <a:pPr>
              <a:buNone/>
            </a:pPr>
            <a:endParaRPr lang="tr-TR" dirty="0" smtClean="0">
              <a:solidFill>
                <a:srgbClr val="FF0000"/>
              </a:solidFill>
            </a:endParaRPr>
          </a:p>
          <a:p>
            <a:pPr>
              <a:buNone/>
            </a:pPr>
            <a:r>
              <a:rPr lang="tr-TR" dirty="0" smtClean="0">
                <a:solidFill>
                  <a:srgbClr val="FF0000"/>
                </a:solidFill>
              </a:rPr>
              <a:t>Bitümlü </a:t>
            </a:r>
            <a:r>
              <a:rPr lang="tr-TR" dirty="0" err="1" smtClean="0">
                <a:solidFill>
                  <a:srgbClr val="FF0000"/>
                </a:solidFill>
              </a:rPr>
              <a:t>şeyl</a:t>
            </a:r>
            <a:r>
              <a:rPr lang="tr-TR" dirty="0" smtClean="0">
                <a:solidFill>
                  <a:srgbClr val="FF0000"/>
                </a:solidFill>
              </a:rPr>
              <a:t> ;</a:t>
            </a:r>
          </a:p>
          <a:p>
            <a:pPr>
              <a:buNone/>
            </a:pPr>
            <a:r>
              <a:rPr lang="tr-TR" dirty="0" smtClean="0">
                <a:solidFill>
                  <a:schemeClr val="bg1"/>
                </a:solidFill>
              </a:rPr>
              <a:t>Genellikle ince taneli ve yapraklı yapıda olan ve </a:t>
            </a:r>
            <a:r>
              <a:rPr lang="tr-TR" dirty="0" err="1" smtClean="0">
                <a:solidFill>
                  <a:schemeClr val="bg1"/>
                </a:solidFill>
                <a:hlinkClick r:id="rId3" action="ppaction://hlinkfile" tooltip="kerojen"/>
              </a:rPr>
              <a:t>kerojen</a:t>
            </a:r>
            <a:r>
              <a:rPr lang="tr-TR" dirty="0" smtClean="0">
                <a:solidFill>
                  <a:schemeClr val="bg1"/>
                </a:solidFill>
              </a:rPr>
              <a:t> adlı organik madde içeren, ısıtıldığı zaman sentetik petrol ve gaz üretilebilen </a:t>
            </a:r>
            <a:r>
              <a:rPr lang="tr-TR" dirty="0" err="1" smtClean="0">
                <a:solidFill>
                  <a:schemeClr val="bg1"/>
                </a:solidFill>
                <a:hlinkClick r:id="rId4" action="ppaction://hlinkfile" tooltip="sedimanter kayaç"/>
              </a:rPr>
              <a:t>sedimanter</a:t>
            </a:r>
            <a:r>
              <a:rPr lang="tr-TR" dirty="0" smtClean="0">
                <a:solidFill>
                  <a:schemeClr val="bg1"/>
                </a:solidFill>
                <a:hlinkClick r:id="rId4" action="ppaction://hlinkfile" tooltip="sedimanter kayaç"/>
              </a:rPr>
              <a:t>  kayaç</a:t>
            </a:r>
            <a:r>
              <a:rPr lang="tr-TR" dirty="0" smtClean="0">
                <a:solidFill>
                  <a:schemeClr val="bg1"/>
                </a:solidFill>
              </a:rPr>
              <a:t>lara verilen isimdir.</a:t>
            </a:r>
          </a:p>
          <a:p>
            <a:r>
              <a:rPr lang="tr-TR" dirty="0" smtClean="0">
                <a:solidFill>
                  <a:schemeClr val="bg1"/>
                </a:solidFill>
              </a:rPr>
              <a:t>Literatürde  en yaygın kullanımı “</a:t>
            </a:r>
            <a:r>
              <a:rPr lang="tr-TR" dirty="0" smtClean="0">
                <a:solidFill>
                  <a:srgbClr val="FFFF00"/>
                </a:solidFill>
              </a:rPr>
              <a:t>petrollü </a:t>
            </a:r>
            <a:r>
              <a:rPr lang="tr-TR" dirty="0" err="1" smtClean="0">
                <a:solidFill>
                  <a:srgbClr val="FFFF00"/>
                </a:solidFill>
              </a:rPr>
              <a:t>şeyl</a:t>
            </a:r>
            <a:r>
              <a:rPr lang="tr-TR" dirty="0" smtClean="0">
                <a:solidFill>
                  <a:schemeClr val="bg1"/>
                </a:solidFill>
              </a:rPr>
              <a:t>” (</a:t>
            </a:r>
            <a:r>
              <a:rPr lang="tr-TR" dirty="0" err="1" smtClean="0">
                <a:solidFill>
                  <a:schemeClr val="bg1"/>
                </a:solidFill>
              </a:rPr>
              <a:t>oil</a:t>
            </a:r>
            <a:r>
              <a:rPr lang="tr-TR" dirty="0" smtClean="0">
                <a:solidFill>
                  <a:schemeClr val="bg1"/>
                </a:solidFill>
              </a:rPr>
              <a:t> </a:t>
            </a:r>
            <a:r>
              <a:rPr lang="tr-TR" dirty="0" err="1" smtClean="0">
                <a:solidFill>
                  <a:schemeClr val="bg1"/>
                </a:solidFill>
              </a:rPr>
              <a:t>shale</a:t>
            </a:r>
            <a:r>
              <a:rPr lang="tr-TR" dirty="0" smtClean="0">
                <a:solidFill>
                  <a:schemeClr val="bg1"/>
                </a:solidFill>
              </a:rPr>
              <a:t>) olup, ısıtıldığında petrol ve gaz üretilebilen bu organik kayaçlar, </a:t>
            </a:r>
            <a:r>
              <a:rPr lang="tr-TR" dirty="0" smtClean="0">
                <a:solidFill>
                  <a:srgbClr val="FFFF00"/>
                </a:solidFill>
              </a:rPr>
              <a:t>bitümlü şist </a:t>
            </a:r>
            <a:r>
              <a:rPr lang="tr-TR" dirty="0" smtClean="0">
                <a:solidFill>
                  <a:schemeClr val="bg1"/>
                </a:solidFill>
              </a:rPr>
              <a:t>(</a:t>
            </a:r>
            <a:r>
              <a:rPr lang="tr-TR" dirty="0" err="1" smtClean="0">
                <a:solidFill>
                  <a:schemeClr val="bg1"/>
                </a:solidFill>
              </a:rPr>
              <a:t>bituminous</a:t>
            </a:r>
            <a:r>
              <a:rPr lang="tr-TR" dirty="0" smtClean="0">
                <a:solidFill>
                  <a:schemeClr val="bg1"/>
                </a:solidFill>
              </a:rPr>
              <a:t> </a:t>
            </a:r>
            <a:r>
              <a:rPr lang="tr-TR" dirty="0" err="1" smtClean="0">
                <a:solidFill>
                  <a:schemeClr val="bg1"/>
                </a:solidFill>
              </a:rPr>
              <a:t>schist</a:t>
            </a:r>
            <a:r>
              <a:rPr lang="tr-TR" dirty="0" smtClean="0">
                <a:solidFill>
                  <a:schemeClr val="bg1"/>
                </a:solidFill>
              </a:rPr>
              <a:t>) veya </a:t>
            </a:r>
            <a:r>
              <a:rPr lang="tr-TR" dirty="0" smtClean="0">
                <a:solidFill>
                  <a:srgbClr val="FFFF00"/>
                </a:solidFill>
              </a:rPr>
              <a:t>bitümlü </a:t>
            </a:r>
            <a:r>
              <a:rPr lang="tr-TR" dirty="0" err="1" smtClean="0">
                <a:solidFill>
                  <a:srgbClr val="FFFF00"/>
                </a:solidFill>
              </a:rPr>
              <a:t>şeyl</a:t>
            </a:r>
            <a:r>
              <a:rPr lang="tr-TR" dirty="0" smtClean="0">
                <a:solidFill>
                  <a:schemeClr val="bg1"/>
                </a:solidFill>
              </a:rPr>
              <a:t> (</a:t>
            </a:r>
            <a:r>
              <a:rPr lang="tr-TR" dirty="0" err="1" smtClean="0">
                <a:solidFill>
                  <a:schemeClr val="bg1"/>
                </a:solidFill>
              </a:rPr>
              <a:t>bituminous</a:t>
            </a:r>
            <a:r>
              <a:rPr lang="tr-TR" dirty="0" smtClean="0">
                <a:solidFill>
                  <a:schemeClr val="bg1"/>
                </a:solidFill>
              </a:rPr>
              <a:t>  </a:t>
            </a:r>
            <a:r>
              <a:rPr lang="tr-TR" dirty="0" err="1" smtClean="0">
                <a:solidFill>
                  <a:schemeClr val="bg1"/>
                </a:solidFill>
              </a:rPr>
              <a:t>shale</a:t>
            </a:r>
            <a:r>
              <a:rPr lang="tr-TR" dirty="0" smtClean="0">
                <a:solidFill>
                  <a:schemeClr val="bg1"/>
                </a:solidFill>
              </a:rPr>
              <a:t>) olarak da ifade edilmektedir.</a:t>
            </a:r>
          </a:p>
          <a:p>
            <a:r>
              <a:rPr lang="tr-TR" dirty="0" smtClean="0">
                <a:solidFill>
                  <a:schemeClr val="bg1"/>
                </a:solidFill>
              </a:rPr>
              <a:t>Bitümlü kayaçlar  </a:t>
            </a:r>
            <a:r>
              <a:rPr lang="tr-TR" dirty="0" err="1" smtClean="0">
                <a:solidFill>
                  <a:schemeClr val="bg1"/>
                </a:solidFill>
              </a:rPr>
              <a:t>Seyitömer</a:t>
            </a:r>
            <a:r>
              <a:rPr lang="tr-TR" dirty="0" smtClean="0">
                <a:solidFill>
                  <a:schemeClr val="bg1"/>
                </a:solidFill>
              </a:rPr>
              <a:t> (Kütahya) sahasında  marn </a:t>
            </a:r>
            <a:r>
              <a:rPr lang="tr-TR" dirty="0" err="1" smtClean="0">
                <a:solidFill>
                  <a:schemeClr val="bg1"/>
                </a:solidFill>
              </a:rPr>
              <a:t>fasiyesinde</a:t>
            </a:r>
            <a:r>
              <a:rPr lang="tr-TR" dirty="0" smtClean="0">
                <a:solidFill>
                  <a:schemeClr val="bg1"/>
                </a:solidFill>
              </a:rPr>
              <a:t> olduklarından bu bölgede bitümlü marn olarak  da adlandırılmıştır.</a:t>
            </a:r>
          </a:p>
          <a:p>
            <a:r>
              <a:rPr lang="tr-TR" dirty="0" smtClean="0">
                <a:solidFill>
                  <a:schemeClr val="bg1"/>
                </a:solidFill>
              </a:rPr>
              <a:t>Bitümlü </a:t>
            </a:r>
            <a:r>
              <a:rPr lang="tr-TR" dirty="0" err="1" smtClean="0">
                <a:solidFill>
                  <a:schemeClr val="bg1"/>
                </a:solidFill>
              </a:rPr>
              <a:t>şeyllerin</a:t>
            </a:r>
            <a:r>
              <a:rPr lang="tr-TR" dirty="0" smtClean="0">
                <a:solidFill>
                  <a:schemeClr val="bg1"/>
                </a:solidFill>
              </a:rPr>
              <a:t> bileşenleri inorganik ve organik olmak üzere iki gruba ayrılır. </a:t>
            </a:r>
            <a:endParaRPr lang="tr-TR" dirty="0">
              <a:solidFill>
                <a:schemeClr val="bg1"/>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858312" cy="6429420"/>
          </a:xfrm>
        </p:spPr>
        <p:txBody>
          <a:bodyPr>
            <a:normAutofit/>
          </a:bodyPr>
          <a:lstStyle/>
          <a:p>
            <a:endParaRPr lang="tr-TR" dirty="0" smtClean="0"/>
          </a:p>
          <a:p>
            <a:endParaRPr lang="tr-TR" dirty="0" smtClean="0"/>
          </a:p>
          <a:p>
            <a:r>
              <a:rPr lang="tr-TR" dirty="0" smtClean="0">
                <a:solidFill>
                  <a:srgbClr val="FFFF00"/>
                </a:solidFill>
              </a:rPr>
              <a:t>Kömürdeki inorganik bileşenler (mineraller) çökelme koşulları hakkında önemli bilgiler sunar  ve genellikle kuvars, kil, karbonat, </a:t>
            </a:r>
            <a:r>
              <a:rPr lang="tr-TR" dirty="0" err="1" smtClean="0">
                <a:solidFill>
                  <a:srgbClr val="FFFF00"/>
                </a:solidFill>
              </a:rPr>
              <a:t>sülfid</a:t>
            </a:r>
            <a:r>
              <a:rPr lang="tr-TR" dirty="0" smtClean="0">
                <a:solidFill>
                  <a:srgbClr val="FFFF00"/>
                </a:solidFill>
              </a:rPr>
              <a:t> (sülfür), sülfat, </a:t>
            </a:r>
            <a:r>
              <a:rPr lang="tr-TR" dirty="0" err="1" smtClean="0">
                <a:solidFill>
                  <a:srgbClr val="FFFF00"/>
                </a:solidFill>
              </a:rPr>
              <a:t>zeolit</a:t>
            </a:r>
            <a:r>
              <a:rPr lang="tr-TR" dirty="0" smtClean="0">
                <a:solidFill>
                  <a:srgbClr val="FFFF00"/>
                </a:solidFill>
              </a:rPr>
              <a:t>  ve </a:t>
            </a:r>
            <a:r>
              <a:rPr lang="tr-TR" dirty="0" err="1" smtClean="0">
                <a:solidFill>
                  <a:srgbClr val="FFFF00"/>
                </a:solidFill>
              </a:rPr>
              <a:t>evaporit</a:t>
            </a:r>
            <a:r>
              <a:rPr lang="tr-TR" dirty="0" smtClean="0">
                <a:solidFill>
                  <a:srgbClr val="FFFF00"/>
                </a:solidFill>
              </a:rPr>
              <a:t> minerallerinden oluşmaktadır.</a:t>
            </a:r>
          </a:p>
          <a:p>
            <a:r>
              <a:rPr lang="tr-TR" dirty="0" smtClean="0">
                <a:solidFill>
                  <a:srgbClr val="FFFF00"/>
                </a:solidFill>
              </a:rPr>
              <a:t>Bu bileşenler aynı zamanda iklim, canlı türü, çözeltinin kimyasal karakteri ve </a:t>
            </a:r>
            <a:r>
              <a:rPr lang="tr-TR" dirty="0" err="1" smtClean="0">
                <a:solidFill>
                  <a:srgbClr val="FFFF00"/>
                </a:solidFill>
              </a:rPr>
              <a:t>alterasyon</a:t>
            </a:r>
            <a:r>
              <a:rPr lang="tr-TR" dirty="0" smtClean="0">
                <a:solidFill>
                  <a:srgbClr val="FFFF00"/>
                </a:solidFill>
              </a:rPr>
              <a:t> hakkında da bilgiler verir.</a:t>
            </a:r>
          </a:p>
          <a:p>
            <a:r>
              <a:rPr lang="tr-TR" dirty="0" smtClean="0">
                <a:solidFill>
                  <a:srgbClr val="FFFF00"/>
                </a:solidFill>
              </a:rPr>
              <a:t>Organik bileşenler (</a:t>
            </a:r>
            <a:r>
              <a:rPr lang="tr-TR" dirty="0" err="1" smtClean="0">
                <a:solidFill>
                  <a:srgbClr val="FFFF00"/>
                </a:solidFill>
              </a:rPr>
              <a:t>maseraller</a:t>
            </a:r>
            <a:r>
              <a:rPr lang="tr-TR" dirty="0" smtClean="0">
                <a:solidFill>
                  <a:srgbClr val="FFFF00"/>
                </a:solidFill>
              </a:rPr>
              <a:t>) ise çökelme ortamı yanında bitümlü şeylin kalitesine yönelik önemli bilgiler sunar.</a:t>
            </a:r>
            <a:br>
              <a:rPr lang="tr-TR" dirty="0" smtClean="0">
                <a:solidFill>
                  <a:srgbClr val="FFFF00"/>
                </a:solidFill>
              </a:rPr>
            </a:br>
            <a:endParaRPr lang="tr-TR" dirty="0">
              <a:solidFill>
                <a:srgbClr val="FFFF00"/>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786874" cy="6429420"/>
          </a:xfrm>
        </p:spPr>
        <p:txBody>
          <a:bodyPr>
            <a:normAutofit lnSpcReduction="10000"/>
          </a:bodyPr>
          <a:lstStyle/>
          <a:p>
            <a:endParaRPr lang="tr-TR" dirty="0" smtClean="0"/>
          </a:p>
          <a:p>
            <a:r>
              <a:rPr lang="tr-TR" dirty="0" smtClean="0"/>
              <a:t>Asfaltit, petrol kökenli katı bir yakıt olup, yüksek yumuşama noktasına sahip doğal asfalt benzeri bir maddedir.</a:t>
            </a:r>
          </a:p>
          <a:p>
            <a:r>
              <a:rPr lang="tr-TR" dirty="0" smtClean="0"/>
              <a:t>Asfaltit maddelerin yerleşimi petrolün göçüne neden olan; hidrostatik basınç, gaz basıncı, </a:t>
            </a:r>
            <a:r>
              <a:rPr lang="tr-TR" dirty="0" err="1" smtClean="0"/>
              <a:t>kapilarite</a:t>
            </a:r>
            <a:r>
              <a:rPr lang="tr-TR" dirty="0" smtClean="0"/>
              <a:t>, </a:t>
            </a:r>
            <a:r>
              <a:rPr lang="tr-TR" dirty="0" err="1" smtClean="0"/>
              <a:t>gravitasyon</a:t>
            </a:r>
            <a:r>
              <a:rPr lang="tr-TR" dirty="0" smtClean="0"/>
              <a:t> ve sıcaklık gibi etkenlere bağlıdır.</a:t>
            </a:r>
          </a:p>
          <a:p>
            <a:r>
              <a:rPr lang="tr-TR" dirty="0" smtClean="0"/>
              <a:t>Hareket halindeki sıvı veya yarı sıvı asfalt, çeşitli kırık ve çatlakları izleyerek yüzeye kadar çıkabilir.</a:t>
            </a:r>
          </a:p>
          <a:p>
            <a:r>
              <a:rPr lang="tr-TR" dirty="0" smtClean="0"/>
              <a:t>Doğada bulunuş şekilleri çeşitli olan asfaltit, Şırnak ve Silopi bölgesinde fay ve çatlak dolguları biçimindedir.</a:t>
            </a:r>
          </a:p>
          <a:p>
            <a:r>
              <a:rPr lang="tr-TR" dirty="0" smtClean="0"/>
              <a:t>Asfaltit terimi birçok isimle birlikte eş anlamlı olarak kullanılmaktadır.</a:t>
            </a:r>
          </a:p>
          <a:p>
            <a:r>
              <a:rPr lang="tr-TR" dirty="0" smtClean="0"/>
              <a:t>Bunlar çoğunlukla; </a:t>
            </a:r>
            <a:r>
              <a:rPr lang="tr-TR" dirty="0" err="1" smtClean="0">
                <a:solidFill>
                  <a:srgbClr val="FFFF00"/>
                </a:solidFill>
              </a:rPr>
              <a:t>migrabitümen</a:t>
            </a:r>
            <a:r>
              <a:rPr lang="tr-TR" dirty="0" smtClean="0">
                <a:solidFill>
                  <a:srgbClr val="FFFF00"/>
                </a:solidFill>
              </a:rPr>
              <a:t>, doğal katı petrol bitümü, </a:t>
            </a:r>
            <a:r>
              <a:rPr lang="tr-TR" dirty="0" err="1" smtClean="0">
                <a:solidFill>
                  <a:srgbClr val="FFFF00"/>
                </a:solidFill>
              </a:rPr>
              <a:t>pitch</a:t>
            </a:r>
            <a:r>
              <a:rPr lang="tr-TR" dirty="0" smtClean="0">
                <a:solidFill>
                  <a:srgbClr val="FFFF00"/>
                </a:solidFill>
              </a:rPr>
              <a:t> ve tar’</a:t>
            </a:r>
            <a:r>
              <a:rPr lang="tr-TR" dirty="0" smtClean="0"/>
              <a:t> dır.</a:t>
            </a:r>
          </a:p>
          <a:p>
            <a:endParaRPr lang="tr-TR"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86874" cy="6500858"/>
          </a:xfrm>
        </p:spPr>
        <p:txBody>
          <a:bodyPr>
            <a:normAutofit/>
          </a:bodyPr>
          <a:lstStyle/>
          <a:p>
            <a:r>
              <a:rPr lang="tr-TR" dirty="0" smtClean="0"/>
              <a:t>Almanya’ da </a:t>
            </a:r>
            <a:r>
              <a:rPr lang="tr-TR" dirty="0" err="1" smtClean="0"/>
              <a:t>Dotternhausen’de</a:t>
            </a:r>
            <a:r>
              <a:rPr lang="tr-TR" dirty="0" smtClean="0"/>
              <a:t> kurulmuş olan ve </a:t>
            </a:r>
            <a:r>
              <a:rPr lang="tr-TR" dirty="0" err="1" smtClean="0"/>
              <a:t>Rohrbach</a:t>
            </a:r>
            <a:r>
              <a:rPr lang="tr-TR" dirty="0" smtClean="0"/>
              <a:t> Prosesi olarak anılan sistemde bitümlü </a:t>
            </a:r>
            <a:r>
              <a:rPr lang="tr-TR" dirty="0" err="1" smtClean="0"/>
              <a:t>şeyl</a:t>
            </a:r>
            <a:r>
              <a:rPr lang="tr-TR" dirty="0" smtClean="0"/>
              <a:t> yakılarak elektrik enerjisi elde edilmekte ve bu enerji artık </a:t>
            </a:r>
            <a:r>
              <a:rPr lang="tr-TR" dirty="0" err="1" smtClean="0"/>
              <a:t>şeyllerden</a:t>
            </a:r>
            <a:r>
              <a:rPr lang="tr-TR" dirty="0" smtClean="0"/>
              <a:t> çimento hammaddesi  üretiminde kullanılmaktadır.</a:t>
            </a:r>
          </a:p>
          <a:p>
            <a:r>
              <a:rPr lang="tr-TR" dirty="0" smtClean="0"/>
              <a:t>Böylece bitümlü </a:t>
            </a:r>
            <a:r>
              <a:rPr lang="tr-TR" dirty="0" err="1" smtClean="0"/>
              <a:t>şeylden</a:t>
            </a:r>
            <a:r>
              <a:rPr lang="tr-TR" dirty="0" smtClean="0"/>
              <a:t> hem enerji hammaddesi olarak yararlanılmakta, hem de artık </a:t>
            </a:r>
            <a:r>
              <a:rPr lang="tr-TR" dirty="0" err="1" smtClean="0"/>
              <a:t>şeylleri</a:t>
            </a:r>
            <a:r>
              <a:rPr lang="tr-TR" dirty="0" smtClean="0"/>
              <a:t> kullanarak çimento üretilmektedir.</a:t>
            </a:r>
          </a:p>
          <a:p>
            <a:r>
              <a:rPr lang="tr-TR" dirty="0" smtClean="0"/>
              <a:t>Ayrıca aynı kompleks içinde artık </a:t>
            </a:r>
            <a:r>
              <a:rPr lang="tr-TR" dirty="0" err="1" smtClean="0"/>
              <a:t>şeyllerden</a:t>
            </a:r>
            <a:r>
              <a:rPr lang="tr-TR" dirty="0" smtClean="0"/>
              <a:t> vanadyum, uranyum vb kıymetli bileşenler de elde edilmektedir.</a:t>
            </a:r>
          </a:p>
          <a:p>
            <a:r>
              <a:rPr lang="tr-TR" dirty="0" smtClean="0"/>
              <a:t>Ülkemiz bitümlü </a:t>
            </a:r>
            <a:r>
              <a:rPr lang="tr-TR" dirty="0" err="1" smtClean="0"/>
              <a:t>şeyl</a:t>
            </a:r>
            <a:r>
              <a:rPr lang="tr-TR" dirty="0" smtClean="0"/>
              <a:t> yatakları açısından zengin sayılır.</a:t>
            </a:r>
          </a:p>
          <a:p>
            <a:r>
              <a:rPr lang="tr-TR" dirty="0" smtClean="0"/>
              <a:t>Yatakların etütleri MTA Enstitüsünün kurulmasıyla başlamış ve ilk yıllardaki çalışmalar bütün dünyada olduğu gibi sentetik petrol </a:t>
            </a:r>
            <a:r>
              <a:rPr lang="tr-TR" dirty="0" err="1" smtClean="0"/>
              <a:t>eldesi</a:t>
            </a:r>
            <a:r>
              <a:rPr lang="tr-TR" dirty="0" smtClean="0"/>
              <a:t> amacıyla sürdürülmüştür.</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86874" cy="6429420"/>
          </a:xfrm>
        </p:spPr>
        <p:txBody>
          <a:bodyPr>
            <a:normAutofit/>
          </a:bodyPr>
          <a:lstStyle/>
          <a:p>
            <a:r>
              <a:rPr lang="tr-TR" dirty="0" smtClean="0">
                <a:solidFill>
                  <a:schemeClr val="bg1"/>
                </a:solidFill>
              </a:rPr>
              <a:t>Bu amaçla Beypazarı -Ankara, </a:t>
            </a:r>
            <a:r>
              <a:rPr lang="tr-TR" dirty="0" err="1" smtClean="0">
                <a:solidFill>
                  <a:schemeClr val="bg1"/>
                </a:solidFill>
              </a:rPr>
              <a:t>Seyitömer</a:t>
            </a:r>
            <a:r>
              <a:rPr lang="tr-TR" dirty="0" smtClean="0">
                <a:solidFill>
                  <a:schemeClr val="bg1"/>
                </a:solidFill>
              </a:rPr>
              <a:t>-Kütahya, </a:t>
            </a:r>
            <a:r>
              <a:rPr lang="tr-TR" dirty="0" err="1" smtClean="0">
                <a:solidFill>
                  <a:schemeClr val="bg1"/>
                </a:solidFill>
              </a:rPr>
              <a:t>Hatıldağ</a:t>
            </a:r>
            <a:r>
              <a:rPr lang="tr-TR" dirty="0" smtClean="0">
                <a:solidFill>
                  <a:schemeClr val="bg1"/>
                </a:solidFill>
              </a:rPr>
              <a:t> -Bolu, </a:t>
            </a:r>
            <a:r>
              <a:rPr lang="tr-TR" dirty="0" err="1" smtClean="0">
                <a:solidFill>
                  <a:schemeClr val="bg1"/>
                </a:solidFill>
              </a:rPr>
              <a:t>Himmetoğlu</a:t>
            </a:r>
            <a:r>
              <a:rPr lang="tr-TR" dirty="0" smtClean="0">
                <a:solidFill>
                  <a:schemeClr val="bg1"/>
                </a:solidFill>
              </a:rPr>
              <a:t>-Bolu, Mengen-Bolu, Ulukışla-Niğde, Bahçecik-Kocaeli, Burhaniye -Balıkesir, </a:t>
            </a:r>
            <a:r>
              <a:rPr lang="tr-TR" dirty="0" err="1" smtClean="0">
                <a:solidFill>
                  <a:schemeClr val="bg1"/>
                </a:solidFill>
              </a:rPr>
              <a:t>Beydili</a:t>
            </a:r>
            <a:r>
              <a:rPr lang="tr-TR" dirty="0" smtClean="0">
                <a:solidFill>
                  <a:schemeClr val="bg1"/>
                </a:solidFill>
              </a:rPr>
              <a:t>-Ankara,Dodurga -Çorum, Çeltek- Amasya sahalarında etütler yapılmıştır.</a:t>
            </a:r>
          </a:p>
          <a:p>
            <a:r>
              <a:rPr lang="tr-TR" dirty="0" smtClean="0">
                <a:solidFill>
                  <a:schemeClr val="bg1"/>
                </a:solidFill>
              </a:rPr>
              <a:t>Bu çalışmalar sonucunda ülkemizde  1.6 milyar ton bitümlü </a:t>
            </a:r>
            <a:r>
              <a:rPr lang="tr-TR" dirty="0" err="1" smtClean="0">
                <a:solidFill>
                  <a:schemeClr val="bg1"/>
                </a:solidFill>
              </a:rPr>
              <a:t>şeyl</a:t>
            </a:r>
            <a:r>
              <a:rPr lang="tr-TR" dirty="0" smtClean="0">
                <a:solidFill>
                  <a:schemeClr val="bg1"/>
                </a:solidFill>
              </a:rPr>
              <a:t> rezervi belirlenmiştir.</a:t>
            </a:r>
          </a:p>
          <a:p>
            <a:r>
              <a:rPr lang="tr-TR" dirty="0" smtClean="0">
                <a:solidFill>
                  <a:schemeClr val="bg1"/>
                </a:solidFill>
              </a:rPr>
              <a:t>Ayrıca Boyalı (Kastamonu), Demirci (Manisa), </a:t>
            </a:r>
            <a:r>
              <a:rPr lang="tr-TR" dirty="0" err="1" smtClean="0">
                <a:solidFill>
                  <a:schemeClr val="bg1"/>
                </a:solidFill>
              </a:rPr>
              <a:t>Ilısılık</a:t>
            </a:r>
            <a:r>
              <a:rPr lang="tr-TR" dirty="0" smtClean="0">
                <a:solidFill>
                  <a:schemeClr val="bg1"/>
                </a:solidFill>
              </a:rPr>
              <a:t> (Çankırı), </a:t>
            </a:r>
            <a:r>
              <a:rPr lang="tr-TR" dirty="0" err="1" smtClean="0">
                <a:solidFill>
                  <a:schemeClr val="bg1"/>
                </a:solidFill>
              </a:rPr>
              <a:t>Aspiras</a:t>
            </a:r>
            <a:r>
              <a:rPr lang="tr-TR" dirty="0" smtClean="0">
                <a:solidFill>
                  <a:schemeClr val="bg1"/>
                </a:solidFill>
              </a:rPr>
              <a:t> (Kastamonu) sahalarında da </a:t>
            </a:r>
            <a:r>
              <a:rPr lang="tr-TR" dirty="0" err="1" smtClean="0">
                <a:solidFill>
                  <a:schemeClr val="bg1"/>
                </a:solidFill>
              </a:rPr>
              <a:t>prospeksiyon</a:t>
            </a:r>
            <a:r>
              <a:rPr lang="tr-TR" dirty="0" smtClean="0">
                <a:solidFill>
                  <a:schemeClr val="bg1"/>
                </a:solidFill>
              </a:rPr>
              <a:t> çalışmaları yapılmıştır.</a:t>
            </a:r>
          </a:p>
          <a:p>
            <a:r>
              <a:rPr lang="tr-TR" dirty="0" smtClean="0">
                <a:solidFill>
                  <a:schemeClr val="bg1"/>
                </a:solidFill>
              </a:rPr>
              <a:t>1986-1988 yılları arasında Türk-Alman Teknik İşbirliği Antlaşması çerçevesinde Beypazarı, </a:t>
            </a:r>
            <a:r>
              <a:rPr lang="tr-TR" dirty="0" err="1" smtClean="0">
                <a:solidFill>
                  <a:schemeClr val="bg1"/>
                </a:solidFill>
              </a:rPr>
              <a:t>Seyitömer</a:t>
            </a:r>
            <a:r>
              <a:rPr lang="tr-TR" dirty="0" smtClean="0">
                <a:solidFill>
                  <a:schemeClr val="bg1"/>
                </a:solidFill>
              </a:rPr>
              <a:t>, </a:t>
            </a:r>
            <a:r>
              <a:rPr lang="tr-TR" dirty="0" err="1" smtClean="0">
                <a:solidFill>
                  <a:schemeClr val="bg1"/>
                </a:solidFill>
              </a:rPr>
              <a:t>Hatıldağ</a:t>
            </a:r>
            <a:r>
              <a:rPr lang="tr-TR" dirty="0" smtClean="0">
                <a:solidFill>
                  <a:schemeClr val="bg1"/>
                </a:solidFill>
              </a:rPr>
              <a:t> ve </a:t>
            </a:r>
            <a:r>
              <a:rPr lang="tr-TR" dirty="0" err="1" smtClean="0">
                <a:solidFill>
                  <a:schemeClr val="bg1"/>
                </a:solidFill>
              </a:rPr>
              <a:t>Himmetoğlu</a:t>
            </a:r>
            <a:r>
              <a:rPr lang="tr-TR" dirty="0" smtClean="0">
                <a:solidFill>
                  <a:schemeClr val="bg1"/>
                </a:solidFill>
              </a:rPr>
              <a:t> sahalarında ayrıntılı organik jeokimya-petrografi çalışmaları ve yakma testleri gerçekleştirilmiştir. </a:t>
            </a:r>
            <a:r>
              <a:rPr lang="tr-TR" dirty="0" smtClean="0">
                <a:solidFill>
                  <a:srgbClr val="FFFF00"/>
                </a:solidFill>
              </a:rPr>
              <a:t>Üniversitelerde araştırmalar devam ediyor.</a:t>
            </a:r>
          </a:p>
          <a:p>
            <a:endParaRPr lang="tr-TR" dirty="0" smtClean="0"/>
          </a:p>
          <a:p>
            <a:endParaRPr lang="tr-TR"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457200" y="357166"/>
            <a:ext cx="8543956" cy="6286544"/>
          </a:xfrm>
        </p:spPr>
        <p:txBody>
          <a:bodyPr>
            <a:normAutofit fontScale="92500" lnSpcReduction="20000"/>
          </a:bodyPr>
          <a:lstStyle/>
          <a:p>
            <a:pPr>
              <a:buNone/>
            </a:pPr>
            <a:r>
              <a:rPr lang="tr-TR" sz="2800" dirty="0" smtClean="0">
                <a:solidFill>
                  <a:srgbClr val="FF0000"/>
                </a:solidFill>
              </a:rPr>
              <a:t>Petrol ve Doğal Gaz;</a:t>
            </a:r>
          </a:p>
          <a:p>
            <a:r>
              <a:rPr lang="tr-TR" sz="2800" dirty="0" smtClean="0"/>
              <a:t>Petrol, </a:t>
            </a:r>
            <a:r>
              <a:rPr lang="tr-TR" sz="2800" dirty="0" smtClean="0">
                <a:hlinkClick r:id="rId3" action="ppaction://hlinkfile" tooltip="Hidrokarbonlar"/>
              </a:rPr>
              <a:t>hidrokarbonların</a:t>
            </a:r>
            <a:r>
              <a:rPr lang="tr-TR" sz="2800" dirty="0" smtClean="0"/>
              <a:t> karışımından</a:t>
            </a:r>
          </a:p>
          <a:p>
            <a:pPr>
              <a:buNone/>
            </a:pPr>
            <a:r>
              <a:rPr lang="tr-TR" sz="2800" dirty="0" smtClean="0"/>
              <a:t>meydana gelmiş olup, her zaman</a:t>
            </a:r>
          </a:p>
          <a:p>
            <a:pPr>
              <a:buNone/>
            </a:pPr>
            <a:r>
              <a:rPr lang="tr-TR" sz="2800" dirty="0" smtClean="0"/>
              <a:t>sabit bir </a:t>
            </a:r>
            <a:r>
              <a:rPr lang="tr-TR" sz="2800" dirty="0" smtClean="0">
                <a:hlinkClick r:id="rId4" action="ppaction://hlinkfile" tooltip="Kimya"/>
              </a:rPr>
              <a:t>kimyasal</a:t>
            </a:r>
            <a:r>
              <a:rPr lang="tr-TR" sz="2800" dirty="0" smtClean="0"/>
              <a:t>  bileşimi yoktur. </a:t>
            </a:r>
          </a:p>
          <a:p>
            <a:r>
              <a:rPr lang="tr-TR" sz="2800" dirty="0" smtClean="0"/>
              <a:t>Yer yağı ve </a:t>
            </a:r>
            <a:r>
              <a:rPr lang="tr-TR" sz="2800" dirty="0" smtClean="0">
                <a:solidFill>
                  <a:srgbClr val="FFFF00"/>
                </a:solidFill>
              </a:rPr>
              <a:t>neft </a:t>
            </a:r>
            <a:r>
              <a:rPr lang="tr-TR" sz="2800" dirty="0" smtClean="0"/>
              <a:t> de denir.</a:t>
            </a:r>
          </a:p>
          <a:p>
            <a:r>
              <a:rPr lang="tr-TR" sz="2800" dirty="0" smtClean="0"/>
              <a:t>Sudan yoğun kıvamda, koyu renkli,</a:t>
            </a:r>
          </a:p>
          <a:p>
            <a:r>
              <a:rPr lang="tr-TR" sz="2800" dirty="0" smtClean="0"/>
              <a:t>Arıtılmamış, kendisine özgü kokusu</a:t>
            </a:r>
          </a:p>
          <a:p>
            <a:pPr>
              <a:buNone/>
            </a:pPr>
            <a:r>
              <a:rPr lang="tr-TR" sz="2800" dirty="0" smtClean="0"/>
              <a:t>olan, yeraltından çıkarılmış, doğal yanıcı</a:t>
            </a:r>
          </a:p>
          <a:p>
            <a:pPr>
              <a:buNone/>
            </a:pPr>
            <a:r>
              <a:rPr lang="tr-TR" sz="2800" dirty="0" smtClean="0"/>
              <a:t>olan sıvı bir hammaddedir.</a:t>
            </a:r>
          </a:p>
          <a:p>
            <a:r>
              <a:rPr lang="tr-TR" sz="2800" dirty="0" err="1" smtClean="0">
                <a:hlinkClick r:id="rId5" action="ppaction://hlinkfile" tooltip="Latince"/>
              </a:rPr>
              <a:t>Latince</a:t>
            </a:r>
            <a:r>
              <a:rPr lang="tr-TR" sz="2800" dirty="0" err="1" smtClean="0"/>
              <a:t>’de</a:t>
            </a:r>
            <a:r>
              <a:rPr lang="tr-TR" sz="2800" dirty="0" smtClean="0"/>
              <a:t> </a:t>
            </a:r>
            <a:r>
              <a:rPr lang="tr-TR" sz="2800" dirty="0" smtClean="0">
                <a:hlinkClick r:id="rId6" action="ppaction://hlinkfile" tooltip="Taş (sayfa mevcut değil)"/>
              </a:rPr>
              <a:t>taş</a:t>
            </a:r>
            <a:r>
              <a:rPr lang="tr-TR" sz="2800" dirty="0" smtClean="0"/>
              <a:t> anlamına gelen "</a:t>
            </a:r>
            <a:r>
              <a:rPr lang="tr-TR" sz="2800" dirty="0" err="1" smtClean="0"/>
              <a:t>petra</a:t>
            </a:r>
            <a:r>
              <a:rPr lang="tr-TR" sz="2800" dirty="0" smtClean="0"/>
              <a:t>" ile yağ anlamına gelen "</a:t>
            </a:r>
            <a:r>
              <a:rPr lang="tr-TR" sz="2800" dirty="0" err="1" smtClean="0"/>
              <a:t>oleum</a:t>
            </a:r>
            <a:r>
              <a:rPr lang="tr-TR" sz="2800" dirty="0" smtClean="0"/>
              <a:t>" sözcüklerinden oluşmuştur (</a:t>
            </a:r>
            <a:r>
              <a:rPr lang="tr-TR" sz="2800" i="1" dirty="0" err="1" smtClean="0"/>
              <a:t>Petra</a:t>
            </a:r>
            <a:r>
              <a:rPr lang="tr-TR" sz="2800" i="1" dirty="0" smtClean="0"/>
              <a:t> </a:t>
            </a:r>
            <a:r>
              <a:rPr lang="tr-TR" sz="2800" i="1" dirty="0" err="1" smtClean="0"/>
              <a:t>oleum</a:t>
            </a:r>
            <a:r>
              <a:rPr lang="tr-TR" sz="2800" dirty="0" smtClean="0"/>
              <a:t>= Petrol).</a:t>
            </a:r>
          </a:p>
          <a:p>
            <a:r>
              <a:rPr lang="tr-TR" sz="2800" dirty="0" smtClean="0"/>
              <a:t>Petrol halk arasında, yalnız belirli bir  yakıtı (</a:t>
            </a:r>
            <a:r>
              <a:rPr lang="tr-TR" sz="2800" dirty="0" smtClean="0">
                <a:hlinkClick r:id="rId7" action="ppaction://hlinkfile" tooltip="Benzin"/>
              </a:rPr>
              <a:t>Benzin</a:t>
            </a:r>
            <a:r>
              <a:rPr lang="tr-TR" sz="2800" dirty="0" smtClean="0"/>
              <a:t>, </a:t>
            </a:r>
            <a:r>
              <a:rPr lang="tr-TR" sz="2800" dirty="0" smtClean="0">
                <a:hlinkClick r:id="rId8" action="ppaction://hlinkfile" tooltip="Gazyağı"/>
              </a:rPr>
              <a:t>Gazyağı</a:t>
            </a:r>
            <a:r>
              <a:rPr lang="tr-TR" sz="2800" dirty="0" smtClean="0"/>
              <a:t>, </a:t>
            </a:r>
            <a:r>
              <a:rPr lang="tr-TR" sz="2800" dirty="0" smtClean="0">
                <a:hlinkClick r:id="rId9" action="ppaction://hlinkfile" tooltip="Dizel"/>
              </a:rPr>
              <a:t>Dizel</a:t>
            </a:r>
            <a:r>
              <a:rPr lang="tr-TR" sz="2800" dirty="0" smtClean="0"/>
              <a:t> - </a:t>
            </a:r>
            <a:r>
              <a:rPr lang="tr-TR" sz="2800" dirty="0" smtClean="0">
                <a:hlinkClick r:id="rId10" action="ppaction://hlinkfile" tooltip="Motorin"/>
              </a:rPr>
              <a:t>Motorin</a:t>
            </a:r>
            <a:r>
              <a:rPr lang="tr-TR" sz="2800" dirty="0" smtClean="0"/>
              <a:t>, </a:t>
            </a:r>
            <a:r>
              <a:rPr lang="tr-TR" sz="2800" dirty="0" smtClean="0">
                <a:hlinkClick r:id="rId11" action="ppaction://hlinkfile" tooltip="Motor yağı"/>
              </a:rPr>
              <a:t>Motor yağı</a:t>
            </a:r>
            <a:r>
              <a:rPr lang="tr-TR" sz="2800" dirty="0" smtClean="0"/>
              <a:t>, </a:t>
            </a:r>
            <a:r>
              <a:rPr lang="tr-TR" sz="2800" dirty="0" err="1" smtClean="0">
                <a:hlinkClick r:id="rId12" action="ppaction://hlinkfile" tooltip="Fuel oil"/>
              </a:rPr>
              <a:t>Fuel</a:t>
            </a:r>
            <a:r>
              <a:rPr lang="tr-TR" sz="2800" dirty="0" smtClean="0">
                <a:hlinkClick r:id="rId12" action="ppaction://hlinkfile" tooltip="Fuel oil"/>
              </a:rPr>
              <a:t> </a:t>
            </a:r>
            <a:r>
              <a:rPr lang="tr-TR" sz="2800" dirty="0" err="1" smtClean="0">
                <a:hlinkClick r:id="rId12" action="ppaction://hlinkfile" tooltip="Fuel oil"/>
              </a:rPr>
              <a:t>oil</a:t>
            </a:r>
            <a:r>
              <a:rPr lang="tr-TR" sz="2800" dirty="0" smtClean="0"/>
              <a:t>) olarak bilinmesine rağmen, aslında petrol kelimesi doğal halde bulunan ve yeraltından çıkarılan işlenmemiş </a:t>
            </a:r>
            <a:r>
              <a:rPr lang="tr-TR" sz="2800" i="1" dirty="0" smtClean="0"/>
              <a:t>ham petrol</a:t>
            </a:r>
            <a:r>
              <a:rPr lang="tr-TR" sz="2800" dirty="0" smtClean="0"/>
              <a:t> anlamına gelmektedir.</a:t>
            </a:r>
          </a:p>
          <a:p>
            <a:endParaRPr lang="tr-TR" dirty="0"/>
          </a:p>
        </p:txBody>
      </p:sp>
      <p:pic>
        <p:nvPicPr>
          <p:cNvPr id="155650" name="Picture 2" descr="C:\Users\Ayten\Desktop\petrol.jpg"/>
          <p:cNvPicPr>
            <a:picLocks noChangeAspect="1" noChangeArrowheads="1"/>
          </p:cNvPicPr>
          <p:nvPr/>
        </p:nvPicPr>
        <p:blipFill>
          <a:blip r:embed="rId13" cstate="print"/>
          <a:srcRect/>
          <a:stretch>
            <a:fillRect/>
          </a:stretch>
        </p:blipFill>
        <p:spPr bwMode="auto">
          <a:xfrm>
            <a:off x="6435058" y="214290"/>
            <a:ext cx="2494660" cy="3143272"/>
          </a:xfrm>
          <a:prstGeom prst="rect">
            <a:avLst/>
          </a:prstGeom>
          <a:noFill/>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85728"/>
            <a:ext cx="8715436" cy="6357982"/>
          </a:xfrm>
        </p:spPr>
        <p:txBody>
          <a:bodyPr>
            <a:normAutofit lnSpcReduction="10000"/>
          </a:bodyPr>
          <a:lstStyle/>
          <a:p>
            <a:pPr>
              <a:buNone/>
            </a:pPr>
            <a:endParaRPr lang="tr-TR" dirty="0" smtClean="0"/>
          </a:p>
          <a:p>
            <a:pPr>
              <a:buNone/>
            </a:pPr>
            <a:r>
              <a:rPr lang="tr-TR" dirty="0" smtClean="0"/>
              <a:t> -</a:t>
            </a:r>
            <a:r>
              <a:rPr lang="tr-TR" dirty="0" smtClean="0">
                <a:solidFill>
                  <a:schemeClr val="bg1"/>
                </a:solidFill>
              </a:rPr>
              <a:t>Hidrokarbonların ve dolayısıyla petrol ve gazın yeraltında nasıl oluştuğu kesinlikle bilinmemekle birlikte, 20. yüzyılın başından beri süregelen bilimsel araştırma sonuçları, tüm hidrokarbonların yaşamını yitirmiş canlıların artıklarının durgun deniz ve göl gibi ortamların tabanında birikmesiyle oluşmaya başladıklarını ortaya koymaktadır.  Her petrol yatağında tuzlu suya rastlanması da </a:t>
            </a:r>
            <a:r>
              <a:rPr lang="tr-TR" dirty="0" err="1" smtClean="0">
                <a:solidFill>
                  <a:schemeClr val="bg1"/>
                </a:solidFill>
              </a:rPr>
              <a:t>petrolun</a:t>
            </a:r>
            <a:r>
              <a:rPr lang="tr-TR" dirty="0" smtClean="0">
                <a:solidFill>
                  <a:schemeClr val="bg1"/>
                </a:solidFill>
              </a:rPr>
              <a:t> denizel kökenli oluşunun delili kabul edilir.</a:t>
            </a:r>
          </a:p>
          <a:p>
            <a:pPr>
              <a:buNone/>
            </a:pPr>
            <a:r>
              <a:rPr lang="tr-TR" dirty="0" smtClean="0">
                <a:solidFill>
                  <a:schemeClr val="bg1"/>
                </a:solidFill>
              </a:rPr>
              <a:t> -Deniz, göl veya akarsularda yaşamını yitirmiş olan bitkisel ve hayvansal canlılar (yani ölü organizmalar) akarsuların bu ortamlara taşıdığı kum, kil ve mineral tanecikleri ile birlikte dibe çökerek yığılırlar.  Bitkisel ve hayvansal kökenli malzemeler </a:t>
            </a:r>
            <a:r>
              <a:rPr lang="tr-TR" dirty="0" err="1" smtClean="0">
                <a:solidFill>
                  <a:schemeClr val="bg1"/>
                </a:solidFill>
              </a:rPr>
              <a:t>mikroskopik</a:t>
            </a:r>
            <a:r>
              <a:rPr lang="tr-TR" dirty="0" smtClean="0">
                <a:solidFill>
                  <a:schemeClr val="bg1"/>
                </a:solidFill>
              </a:rPr>
              <a:t> boyuttan gözle görülebilecek boyuta kadar değişen büyüklüklerdeki organik artıklardan oluşurlar.</a:t>
            </a:r>
          </a:p>
          <a:p>
            <a:endParaRPr lang="tr-TR"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86874" cy="6429420"/>
          </a:xfrm>
        </p:spPr>
        <p:txBody>
          <a:bodyPr>
            <a:normAutofit lnSpcReduction="10000"/>
          </a:bodyPr>
          <a:lstStyle/>
          <a:p>
            <a:endParaRPr lang="tr-TR" dirty="0" smtClean="0"/>
          </a:p>
          <a:p>
            <a:r>
              <a:rPr lang="tr-TR" dirty="0" smtClean="0">
                <a:solidFill>
                  <a:schemeClr val="bg1"/>
                </a:solidFill>
              </a:rPr>
              <a:t>Milyonlarca yıl süren bu çökelme ve yığılma olayı tüm çökel malzemenin kalınlığının artmasına neden olur.  Ancak, artan kalınlıkla birlikte çökellerin tabana uyguladıkları ağırlıkta artar.  Önce çökelen ve altta kalan kayaç bileşenleri sürekli artan üst ağırlık etkisi altında sıkılaşmaya ve birbirlerine tutunmaya başlarlar.  Organik artıklar da, sıkılaşan katı tanecikleri arasında gözenek adı verilen çok küçük boşluklarda ve çatlaklarda su ile birlikte sıkışırlar ve yer altındaki ısı, radyoaktif element ışıması, bakteri etkisi ve üst ağırlık baskısı gibi etkenler altında kimyasal bozunmaya ve moleküler değişime uğrarlar.  </a:t>
            </a:r>
            <a:r>
              <a:rPr lang="tr-TR" dirty="0" err="1" smtClean="0">
                <a:solidFill>
                  <a:schemeClr val="bg1"/>
                </a:solidFill>
              </a:rPr>
              <a:t>Yüzbinlerce</a:t>
            </a:r>
            <a:r>
              <a:rPr lang="tr-TR" dirty="0" smtClean="0">
                <a:solidFill>
                  <a:schemeClr val="bg1"/>
                </a:solidFill>
              </a:rPr>
              <a:t>, milyonlarca yıl sürebilen ve </a:t>
            </a:r>
            <a:r>
              <a:rPr lang="tr-TR" dirty="0" err="1" smtClean="0">
                <a:solidFill>
                  <a:srgbClr val="FF0000"/>
                </a:solidFill>
              </a:rPr>
              <a:t>katajenez</a:t>
            </a:r>
            <a:r>
              <a:rPr lang="tr-TR" dirty="0" smtClean="0">
                <a:solidFill>
                  <a:srgbClr val="FF0000"/>
                </a:solidFill>
              </a:rPr>
              <a:t> </a:t>
            </a:r>
            <a:r>
              <a:rPr lang="tr-TR" dirty="0" smtClean="0">
                <a:solidFill>
                  <a:schemeClr val="bg1"/>
                </a:solidFill>
              </a:rPr>
              <a:t>adı verilen bu bozunma sürecinde organik kökenli katılar, sıvılar ve gazlar oluşur.  Bunlardan sıvılar ve gazlar bozunmalarını sürdürerek bizim bildiğimiz anlamda ham petrole ve doğal gaza dönüşmüşlerdir.</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786874" cy="6500858"/>
          </a:xfrm>
        </p:spPr>
        <p:txBody>
          <a:bodyPr>
            <a:normAutofit lnSpcReduction="10000"/>
          </a:bodyPr>
          <a:lstStyle/>
          <a:p>
            <a:endParaRPr lang="tr-TR" dirty="0" smtClean="0"/>
          </a:p>
          <a:p>
            <a:r>
              <a:rPr lang="tr-TR" dirty="0" smtClean="0">
                <a:solidFill>
                  <a:schemeClr val="bg1"/>
                </a:solidFill>
              </a:rPr>
              <a:t>Organik hammaddenin </a:t>
            </a:r>
            <a:r>
              <a:rPr lang="tr-TR" dirty="0" err="1" smtClean="0">
                <a:solidFill>
                  <a:schemeClr val="bg1"/>
                </a:solidFill>
              </a:rPr>
              <a:t>katajenezi</a:t>
            </a:r>
            <a:r>
              <a:rPr lang="tr-TR" dirty="0" smtClean="0">
                <a:solidFill>
                  <a:schemeClr val="bg1"/>
                </a:solidFill>
              </a:rPr>
              <a:t> sırasında, bu maddelerin gözenek ve çatlaklarını doldurduğu kayaç da </a:t>
            </a:r>
            <a:r>
              <a:rPr lang="tr-TR" b="1" dirty="0" err="1" smtClean="0">
                <a:solidFill>
                  <a:schemeClr val="bg1"/>
                </a:solidFill>
              </a:rPr>
              <a:t>diyajenez</a:t>
            </a:r>
            <a:r>
              <a:rPr lang="tr-TR" dirty="0" smtClean="0">
                <a:solidFill>
                  <a:schemeClr val="bg1"/>
                </a:solidFill>
              </a:rPr>
              <a:t> adı verilen değişim süreci geçirir.  </a:t>
            </a:r>
            <a:r>
              <a:rPr lang="tr-TR" dirty="0" err="1" smtClean="0">
                <a:solidFill>
                  <a:schemeClr val="bg1"/>
                </a:solidFill>
              </a:rPr>
              <a:t>Diyajenez</a:t>
            </a:r>
            <a:r>
              <a:rPr lang="tr-TR" dirty="0" smtClean="0">
                <a:solidFill>
                  <a:schemeClr val="bg1"/>
                </a:solidFill>
              </a:rPr>
              <a:t> sırasında killer, kumlar, organik artıkların kabukları ve mineraller hem kimyasal hem de fiziksel olarak değişimler geçirirler ve sıkılaşarak taşlaşırlar, yeraltı kayaç katmanlarını oluştururlar.  Gözenekleri içinde petrol ve gaz oluşan bu kayaçlara </a:t>
            </a:r>
            <a:r>
              <a:rPr lang="tr-TR" b="1" dirty="0" smtClean="0">
                <a:solidFill>
                  <a:schemeClr val="bg1"/>
                </a:solidFill>
              </a:rPr>
              <a:t>hazne kayaç</a:t>
            </a:r>
            <a:r>
              <a:rPr lang="tr-TR" dirty="0" smtClean="0">
                <a:solidFill>
                  <a:schemeClr val="bg1"/>
                </a:solidFill>
              </a:rPr>
              <a:t> adı verilir. </a:t>
            </a:r>
          </a:p>
          <a:p>
            <a:r>
              <a:rPr lang="tr-TR" dirty="0" smtClean="0">
                <a:solidFill>
                  <a:schemeClr val="bg1"/>
                </a:solidFill>
              </a:rPr>
              <a:t>Bir hazne kayacın içerisinde oluşan petrol ve gaz, kırılmaların oluşturduğu çatlak ve kırık yüzeyleri boyunca kaçarak daha gözenekli kayaçların gözenekleri ve/veya çatlakları içine göç edebilirler.  Bu olay petrol veya gazın </a:t>
            </a:r>
            <a:r>
              <a:rPr lang="tr-TR" b="1" dirty="0" smtClean="0">
                <a:solidFill>
                  <a:schemeClr val="bg1"/>
                </a:solidFill>
              </a:rPr>
              <a:t>birincil göçü</a:t>
            </a:r>
            <a:r>
              <a:rPr lang="tr-TR" dirty="0" smtClean="0">
                <a:solidFill>
                  <a:schemeClr val="bg1"/>
                </a:solidFill>
              </a:rPr>
              <a:t> olarak adlandırılır.  Göç olayı kilometrelerce uzağa kadar, yatay veya düşey yönde olabilir.  Yeter ki petrol ve gaz içine yerleşebilecekleri gözenekli ve geçirgen bir kayaç bulabilsin.</a:t>
            </a:r>
            <a:endParaRPr lang="tr-TR" dirty="0">
              <a:solidFill>
                <a:schemeClr val="bg1"/>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142852"/>
            <a:ext cx="8929718" cy="6500858"/>
          </a:xfrm>
        </p:spPr>
        <p:txBody>
          <a:bodyPr>
            <a:normAutofit/>
          </a:bodyPr>
          <a:lstStyle/>
          <a:p>
            <a:r>
              <a:rPr lang="tr-TR" dirty="0" smtClean="0"/>
              <a:t>  </a:t>
            </a:r>
            <a:r>
              <a:rPr lang="tr-TR" dirty="0" smtClean="0">
                <a:solidFill>
                  <a:schemeClr val="bg1"/>
                </a:solidFill>
              </a:rPr>
              <a:t>Gözenekleri suya doygun, geçirgen bir kayaca göç etmeye çalışan petrol ve/veya gaz, birlikte bulunduğu tuzlu sudan daha düşük yoğunluğa sahip olması nedeniyle yavaş yavaş tuzlu su ile düşey yönde yer değiştirmeye başlar.  Bu olay petrol veya gazın </a:t>
            </a:r>
            <a:r>
              <a:rPr lang="tr-TR" b="1" dirty="0" smtClean="0">
                <a:solidFill>
                  <a:schemeClr val="bg1"/>
                </a:solidFill>
              </a:rPr>
              <a:t>ikincil göçü</a:t>
            </a:r>
            <a:r>
              <a:rPr lang="tr-TR" dirty="0" smtClean="0">
                <a:solidFill>
                  <a:schemeClr val="bg1"/>
                </a:solidFill>
              </a:rPr>
              <a:t> olarak adlandırılır.  Eğer petrol ve gaz bu kayaç gözenekleri içinde sıkışırlar ve bir başka kayaç içine göç edemezlerse, petrol ve gaz artık </a:t>
            </a:r>
            <a:r>
              <a:rPr lang="tr-TR" dirty="0" err="1" smtClean="0">
                <a:solidFill>
                  <a:schemeClr val="bg1"/>
                </a:solidFill>
              </a:rPr>
              <a:t>kapanlanmıştır</a:t>
            </a:r>
            <a:r>
              <a:rPr lang="tr-TR" dirty="0" smtClean="0">
                <a:solidFill>
                  <a:schemeClr val="bg1"/>
                </a:solidFill>
              </a:rPr>
              <a:t>.  </a:t>
            </a:r>
            <a:r>
              <a:rPr lang="tr-TR" dirty="0" smtClean="0">
                <a:solidFill>
                  <a:srgbClr val="FFFF00"/>
                </a:solidFill>
              </a:rPr>
              <a:t>Yoğunluğu düşük olan gaz üstte olmak üzere, onun altında petrol ve en altta da tuzlu su</a:t>
            </a:r>
            <a:r>
              <a:rPr lang="tr-TR" dirty="0" smtClean="0">
                <a:solidFill>
                  <a:schemeClr val="bg1"/>
                </a:solidFill>
              </a:rPr>
              <a:t>, kayaç gözenekleri içinde aşağı doğru sıralanırlar.  Molekülleri petrolden çok daha küçük olan gaz, </a:t>
            </a:r>
            <a:r>
              <a:rPr lang="tr-TR" dirty="0" err="1" smtClean="0">
                <a:solidFill>
                  <a:schemeClr val="bg1"/>
                </a:solidFill>
              </a:rPr>
              <a:t>bazan</a:t>
            </a:r>
            <a:r>
              <a:rPr lang="tr-TR" dirty="0" smtClean="0">
                <a:solidFill>
                  <a:schemeClr val="bg1"/>
                </a:solidFill>
              </a:rPr>
              <a:t> petrolün içine giremeyeceği yeni bir göç yolu bulup petrolden ayrılabilir.  İşte böyle gözenekleri içinde petrol ve gaz </a:t>
            </a:r>
            <a:r>
              <a:rPr lang="tr-TR" dirty="0" err="1" smtClean="0">
                <a:solidFill>
                  <a:schemeClr val="bg1"/>
                </a:solidFill>
              </a:rPr>
              <a:t>kapanlamış</a:t>
            </a:r>
            <a:r>
              <a:rPr lang="tr-TR" dirty="0" smtClean="0">
                <a:solidFill>
                  <a:schemeClr val="bg1"/>
                </a:solidFill>
              </a:rPr>
              <a:t> bir kayaç parçasına </a:t>
            </a:r>
            <a:r>
              <a:rPr lang="tr-TR" b="1" dirty="0" smtClean="0">
                <a:solidFill>
                  <a:schemeClr val="bg1"/>
                </a:solidFill>
              </a:rPr>
              <a:t>petrol rezervuarı</a:t>
            </a:r>
            <a:r>
              <a:rPr lang="tr-TR" dirty="0" smtClean="0">
                <a:solidFill>
                  <a:schemeClr val="bg1"/>
                </a:solidFill>
              </a:rPr>
              <a:t>,yalnızca gaz </a:t>
            </a:r>
            <a:r>
              <a:rPr lang="tr-TR" dirty="0" err="1" smtClean="0">
                <a:solidFill>
                  <a:schemeClr val="bg1"/>
                </a:solidFill>
              </a:rPr>
              <a:t>kapanlanmış</a:t>
            </a:r>
            <a:r>
              <a:rPr lang="tr-TR" dirty="0" smtClean="0">
                <a:solidFill>
                  <a:schemeClr val="bg1"/>
                </a:solidFill>
              </a:rPr>
              <a:t> bir kayaç parçasına da </a:t>
            </a:r>
            <a:r>
              <a:rPr lang="tr-TR" b="1" dirty="0" smtClean="0">
                <a:solidFill>
                  <a:schemeClr val="bg1"/>
                </a:solidFill>
              </a:rPr>
              <a:t>doğal gaz </a:t>
            </a:r>
            <a:r>
              <a:rPr lang="tr-TR" b="1" dirty="0" err="1" smtClean="0">
                <a:solidFill>
                  <a:schemeClr val="bg1"/>
                </a:solidFill>
              </a:rPr>
              <a:t>rezevuarı</a:t>
            </a:r>
            <a:r>
              <a:rPr lang="tr-TR" b="1" dirty="0" smtClean="0">
                <a:solidFill>
                  <a:schemeClr val="bg1"/>
                </a:solidFill>
              </a:rPr>
              <a:t> </a:t>
            </a:r>
            <a:r>
              <a:rPr lang="tr-TR" dirty="0" smtClean="0">
                <a:solidFill>
                  <a:schemeClr val="bg1"/>
                </a:solidFill>
              </a:rPr>
              <a:t>adı verilir.</a:t>
            </a:r>
          </a:p>
          <a:p>
            <a:endParaRPr lang="tr-TR"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786874" cy="6500858"/>
          </a:xfrm>
        </p:spPr>
        <p:txBody>
          <a:bodyPr/>
          <a:lstStyle/>
          <a:p>
            <a:endParaRPr lang="tr-TR" dirty="0" smtClean="0">
              <a:latin typeface="Times New Roman" pitchFamily="18" charset="0"/>
            </a:endParaRPr>
          </a:p>
          <a:p>
            <a:endParaRPr lang="tr-TR" dirty="0" smtClean="0">
              <a:solidFill>
                <a:schemeClr val="bg1"/>
              </a:solidFill>
              <a:latin typeface="Times New Roman" pitchFamily="18" charset="0"/>
            </a:endParaRPr>
          </a:p>
          <a:p>
            <a:r>
              <a:rPr lang="tr-TR" dirty="0" smtClean="0">
                <a:solidFill>
                  <a:schemeClr val="bg1"/>
                </a:solidFill>
                <a:latin typeface="Times New Roman" pitchFamily="18" charset="0"/>
              </a:rPr>
              <a:t>Petrolün göçerek son olarak yerleştiği yere </a:t>
            </a:r>
            <a:r>
              <a:rPr lang="tr-TR" dirty="0" smtClean="0">
                <a:solidFill>
                  <a:srgbClr val="FFFF00"/>
                </a:solidFill>
                <a:latin typeface="Times New Roman" pitchFamily="18" charset="0"/>
              </a:rPr>
              <a:t>kapan</a:t>
            </a:r>
            <a:r>
              <a:rPr lang="tr-TR" dirty="0" smtClean="0">
                <a:solidFill>
                  <a:schemeClr val="bg1"/>
                </a:solidFill>
                <a:latin typeface="Times New Roman" pitchFamily="18" charset="0"/>
              </a:rPr>
              <a:t> denir. En basit kapan aşağıdaki şekilde görüldüğü gibi bir </a:t>
            </a:r>
            <a:r>
              <a:rPr lang="tr-TR" dirty="0" err="1" smtClean="0">
                <a:solidFill>
                  <a:schemeClr val="bg1"/>
                </a:solidFill>
                <a:latin typeface="Times New Roman" pitchFamily="18" charset="0"/>
              </a:rPr>
              <a:t>antiklinaldir</a:t>
            </a:r>
            <a:r>
              <a:rPr lang="tr-TR" dirty="0" smtClean="0">
                <a:solidFill>
                  <a:schemeClr val="bg1"/>
                </a:solidFill>
                <a:latin typeface="Times New Roman" pitchFamily="18" charset="0"/>
              </a:rPr>
              <a:t>.</a:t>
            </a:r>
          </a:p>
          <a:p>
            <a:pPr>
              <a:buNone/>
            </a:pPr>
            <a:endParaRPr lang="tr-TR" dirty="0"/>
          </a:p>
        </p:txBody>
      </p:sp>
      <p:pic>
        <p:nvPicPr>
          <p:cNvPr id="5" name="Picture 5" descr="E:\DATA\presentation\petrol\new-1.bmp"/>
          <p:cNvPicPr>
            <a:picLocks noChangeAspect="1" noChangeArrowheads="1"/>
          </p:cNvPicPr>
          <p:nvPr/>
        </p:nvPicPr>
        <p:blipFill>
          <a:blip r:embed="rId3" cstate="print"/>
          <a:srcRect/>
          <a:stretch>
            <a:fillRect/>
          </a:stretch>
        </p:blipFill>
        <p:spPr bwMode="auto">
          <a:xfrm>
            <a:off x="285720" y="2428869"/>
            <a:ext cx="8572560" cy="28098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786874" cy="6643710"/>
          </a:xfrm>
        </p:spPr>
        <p:txBody>
          <a:bodyPr>
            <a:normAutofit fontScale="92500"/>
          </a:bodyPr>
          <a:lstStyle/>
          <a:p>
            <a:r>
              <a:rPr lang="tr-TR" dirty="0" smtClean="0">
                <a:solidFill>
                  <a:schemeClr val="bg1"/>
                </a:solidFill>
              </a:rPr>
              <a:t>Doğal </a:t>
            </a:r>
            <a:r>
              <a:rPr lang="tr-TR" dirty="0" smtClean="0">
                <a:solidFill>
                  <a:schemeClr val="bg1"/>
                </a:solidFill>
                <a:hlinkClick r:id="rId3" action="ppaction://hlinkfile" tooltip="Akaryakıt"/>
              </a:rPr>
              <a:t>akaryakıt</a:t>
            </a:r>
            <a:r>
              <a:rPr lang="tr-TR" dirty="0" smtClean="0">
                <a:solidFill>
                  <a:schemeClr val="bg1"/>
                </a:solidFill>
              </a:rPr>
              <a:t> olan ham petrol, bulunduğu ülkelere göre değişen bileşimler  gösterir. Örneğin; </a:t>
            </a:r>
            <a:r>
              <a:rPr lang="tr-TR" dirty="0" smtClean="0">
                <a:solidFill>
                  <a:schemeClr val="bg1"/>
                </a:solidFill>
                <a:hlinkClick r:id="rId4" action="ppaction://hlinkfile" tooltip="Amerika"/>
              </a:rPr>
              <a:t>Amerika</a:t>
            </a:r>
            <a:r>
              <a:rPr lang="tr-TR" dirty="0" smtClean="0">
                <a:solidFill>
                  <a:schemeClr val="bg1"/>
                </a:solidFill>
              </a:rPr>
              <a:t>'da özellikle </a:t>
            </a:r>
            <a:r>
              <a:rPr lang="tr-TR" dirty="0" err="1" smtClean="0">
                <a:solidFill>
                  <a:schemeClr val="bg1"/>
                </a:solidFill>
                <a:hlinkClick r:id="rId5" action="ppaction://hlinkfile" tooltip="Pensilvanya"/>
              </a:rPr>
              <a:t>Pensilvanya</a:t>
            </a:r>
            <a:r>
              <a:rPr lang="tr-TR" dirty="0" smtClean="0">
                <a:solidFill>
                  <a:schemeClr val="bg1"/>
                </a:solidFill>
              </a:rPr>
              <a:t> bölgesinde çıkarılan petroller  genellikle </a:t>
            </a:r>
            <a:r>
              <a:rPr lang="tr-TR" dirty="0" smtClean="0">
                <a:solidFill>
                  <a:schemeClr val="bg1"/>
                </a:solidFill>
                <a:hlinkClick r:id="rId6" action="ppaction://hlinkfile" tooltip="Hidrokarbon"/>
              </a:rPr>
              <a:t>hidrokarbon</a:t>
            </a:r>
            <a:r>
              <a:rPr lang="tr-TR" dirty="0" smtClean="0">
                <a:solidFill>
                  <a:schemeClr val="bg1"/>
                </a:solidFill>
              </a:rPr>
              <a:t> sınıfından olan </a:t>
            </a:r>
            <a:r>
              <a:rPr lang="tr-TR" dirty="0" smtClean="0">
                <a:solidFill>
                  <a:schemeClr val="bg1"/>
                </a:solidFill>
                <a:hlinkClick r:id="rId7" action="ppaction://hlinkfile" tooltip="Bileşik"/>
              </a:rPr>
              <a:t>bileşikleri</a:t>
            </a:r>
            <a:r>
              <a:rPr lang="tr-TR" dirty="0" smtClean="0">
                <a:solidFill>
                  <a:schemeClr val="bg1"/>
                </a:solidFill>
              </a:rPr>
              <a:t>, </a:t>
            </a:r>
            <a:r>
              <a:rPr lang="tr-TR" dirty="0" smtClean="0">
                <a:solidFill>
                  <a:schemeClr val="bg1"/>
                </a:solidFill>
                <a:hlinkClick r:id="rId8" action="ppaction://hlinkfile" tooltip="Rusya"/>
              </a:rPr>
              <a:t>Rusya</a:t>
            </a:r>
            <a:r>
              <a:rPr lang="tr-TR" dirty="0" smtClean="0">
                <a:solidFill>
                  <a:schemeClr val="bg1"/>
                </a:solidFill>
              </a:rPr>
              <a:t> petrolleri, kötü kokulu </a:t>
            </a:r>
            <a:r>
              <a:rPr lang="tr-TR" dirty="0" err="1" smtClean="0">
                <a:solidFill>
                  <a:schemeClr val="bg1"/>
                </a:solidFill>
                <a:hlinkClick r:id="rId9" action="ppaction://hlinkfile" tooltip="Naften (sayfa mevcut değil)"/>
              </a:rPr>
              <a:t>naften</a:t>
            </a:r>
            <a:r>
              <a:rPr lang="tr-TR" dirty="0" smtClean="0">
                <a:solidFill>
                  <a:schemeClr val="bg1"/>
                </a:solidFill>
              </a:rPr>
              <a:t> sınıfından bileşikleri; </a:t>
            </a:r>
            <a:r>
              <a:rPr lang="tr-TR" dirty="0" smtClean="0">
                <a:solidFill>
                  <a:schemeClr val="bg1"/>
                </a:solidFill>
                <a:hlinkClick r:id="rId10" action="ppaction://hlinkfile" tooltip="Romanya"/>
              </a:rPr>
              <a:t>Romanya</a:t>
            </a:r>
            <a:r>
              <a:rPr lang="tr-TR" dirty="0" smtClean="0">
                <a:solidFill>
                  <a:schemeClr val="bg1"/>
                </a:solidFill>
              </a:rPr>
              <a:t> petrolleri ise bu ikisinin bir </a:t>
            </a:r>
            <a:r>
              <a:rPr lang="tr-TR" dirty="0" smtClean="0">
                <a:solidFill>
                  <a:schemeClr val="bg1"/>
                </a:solidFill>
                <a:hlinkClick r:id="rId11" action="ppaction://hlinkfile" tooltip="Karışım"/>
              </a:rPr>
              <a:t>karışımını</a:t>
            </a:r>
            <a:r>
              <a:rPr lang="tr-TR" dirty="0" smtClean="0">
                <a:solidFill>
                  <a:schemeClr val="bg1"/>
                </a:solidFill>
              </a:rPr>
              <a:t> içerir.</a:t>
            </a:r>
          </a:p>
          <a:p>
            <a:r>
              <a:rPr lang="tr-TR" dirty="0" smtClean="0">
                <a:solidFill>
                  <a:schemeClr val="bg1"/>
                </a:solidFill>
              </a:rPr>
              <a:t>Çeşitli tipteki petrollerin kendine has ağırlıkları 0,80-0,96;  alevlenme noktaları 15-120 °C ve ortalama ısıtma kuvvetleri 10,500 </a:t>
            </a:r>
            <a:r>
              <a:rPr lang="tr-TR" dirty="0" err="1" smtClean="0">
                <a:solidFill>
                  <a:schemeClr val="bg1"/>
                </a:solidFill>
              </a:rPr>
              <a:t>cal</a:t>
            </a:r>
            <a:r>
              <a:rPr lang="tr-TR" dirty="0" smtClean="0">
                <a:solidFill>
                  <a:schemeClr val="bg1"/>
                </a:solidFill>
              </a:rPr>
              <a:t>/</a:t>
            </a:r>
            <a:r>
              <a:rPr lang="tr-TR" dirty="0" err="1" smtClean="0">
                <a:solidFill>
                  <a:schemeClr val="bg1"/>
                </a:solidFill>
              </a:rPr>
              <a:t>kg'dır</a:t>
            </a:r>
            <a:r>
              <a:rPr lang="tr-TR" dirty="0" smtClean="0">
                <a:solidFill>
                  <a:schemeClr val="bg1"/>
                </a:solidFill>
              </a:rPr>
              <a:t>. Ortalama </a:t>
            </a:r>
            <a:r>
              <a:rPr lang="tr-TR" dirty="0" err="1" smtClean="0">
                <a:solidFill>
                  <a:schemeClr val="bg1"/>
                </a:solidFill>
                <a:hlinkClick r:id="rId12" action="ppaction://hlinkfile" tooltip="Element"/>
              </a:rPr>
              <a:t>elementel</a:t>
            </a:r>
            <a:r>
              <a:rPr lang="tr-TR" dirty="0" smtClean="0">
                <a:solidFill>
                  <a:schemeClr val="bg1"/>
                </a:solidFill>
              </a:rPr>
              <a:t> bileşimleri ise; </a:t>
            </a:r>
            <a:r>
              <a:rPr lang="tr-TR" dirty="0" smtClean="0">
                <a:solidFill>
                  <a:schemeClr val="bg1"/>
                </a:solidFill>
                <a:hlinkClick r:id="rId13" action="ppaction://hlinkfile" tooltip="Karbon"/>
              </a:rPr>
              <a:t>Karbon</a:t>
            </a:r>
            <a:endParaRPr lang="tr-TR" dirty="0" smtClean="0">
              <a:solidFill>
                <a:schemeClr val="bg1"/>
              </a:solidFill>
            </a:endParaRPr>
          </a:p>
          <a:p>
            <a:r>
              <a:rPr lang="tr-TR" dirty="0" smtClean="0">
                <a:solidFill>
                  <a:schemeClr val="bg1"/>
                </a:solidFill>
              </a:rPr>
              <a:t>%84, </a:t>
            </a:r>
            <a:r>
              <a:rPr lang="tr-TR" dirty="0" smtClean="0">
                <a:solidFill>
                  <a:schemeClr val="bg1"/>
                </a:solidFill>
                <a:hlinkClick r:id="rId14" action="ppaction://hlinkfile" tooltip="Hidrojen"/>
              </a:rPr>
              <a:t>hidrojen</a:t>
            </a:r>
            <a:r>
              <a:rPr lang="tr-TR" dirty="0" smtClean="0">
                <a:solidFill>
                  <a:schemeClr val="bg1"/>
                </a:solidFill>
              </a:rPr>
              <a:t> %12, </a:t>
            </a:r>
            <a:r>
              <a:rPr lang="tr-TR" dirty="0" smtClean="0">
                <a:solidFill>
                  <a:schemeClr val="bg1"/>
                </a:solidFill>
                <a:hlinkClick r:id="rId15" action="ppaction://hlinkfile" tooltip="Oksijen"/>
              </a:rPr>
              <a:t>oksijen</a:t>
            </a:r>
            <a:r>
              <a:rPr lang="tr-TR" dirty="0" smtClean="0">
                <a:solidFill>
                  <a:schemeClr val="bg1"/>
                </a:solidFill>
              </a:rPr>
              <a:t> %1 olup çok az miktarda da </a:t>
            </a:r>
            <a:r>
              <a:rPr lang="tr-TR" dirty="0" smtClean="0">
                <a:solidFill>
                  <a:schemeClr val="bg1"/>
                </a:solidFill>
                <a:hlinkClick r:id="rId16" action="ppaction://hlinkfile" tooltip="Kükürt"/>
              </a:rPr>
              <a:t>kükürt</a:t>
            </a:r>
            <a:r>
              <a:rPr lang="tr-TR" dirty="0" smtClean="0">
                <a:solidFill>
                  <a:schemeClr val="bg1"/>
                </a:solidFill>
              </a:rPr>
              <a:t> bulunur. </a:t>
            </a:r>
            <a:r>
              <a:rPr lang="tr-TR" dirty="0" err="1" smtClean="0">
                <a:solidFill>
                  <a:schemeClr val="bg1"/>
                </a:solidFill>
                <a:hlinkClick r:id="rId17" action="ppaction://hlinkfile" tooltip="Teksas"/>
              </a:rPr>
              <a:t>Teksas</a:t>
            </a:r>
            <a:r>
              <a:rPr lang="tr-TR" dirty="0" smtClean="0">
                <a:solidFill>
                  <a:schemeClr val="bg1"/>
                </a:solidFill>
              </a:rPr>
              <a:t>  ve </a:t>
            </a:r>
            <a:r>
              <a:rPr lang="tr-TR" dirty="0" smtClean="0">
                <a:solidFill>
                  <a:schemeClr val="bg1"/>
                </a:solidFill>
                <a:hlinkClick r:id="rId18" action="ppaction://hlinkfile" tooltip="Kaliforniya"/>
              </a:rPr>
              <a:t>Kaliforniya</a:t>
            </a:r>
            <a:r>
              <a:rPr lang="tr-TR" dirty="0" smtClean="0">
                <a:solidFill>
                  <a:schemeClr val="bg1"/>
                </a:solidFill>
              </a:rPr>
              <a:t> petrollerinde kükürt diğerlerine oranla fazladır.</a:t>
            </a:r>
          </a:p>
          <a:p>
            <a:r>
              <a:rPr lang="tr-TR" dirty="0" smtClean="0">
                <a:solidFill>
                  <a:schemeClr val="bg1"/>
                </a:solidFill>
              </a:rPr>
              <a:t>Değişik kimyasal içeriğe sahip </a:t>
            </a:r>
            <a:r>
              <a:rPr lang="tr-TR" dirty="0" smtClean="0">
                <a:solidFill>
                  <a:schemeClr val="bg1"/>
                </a:solidFill>
                <a:hlinkClick r:id="rId19" action="ppaction://hlinkfile" tooltip="Hidrokarbonlar"/>
              </a:rPr>
              <a:t>hidrokarbonların</a:t>
            </a:r>
            <a:r>
              <a:rPr lang="tr-TR" dirty="0" smtClean="0">
                <a:solidFill>
                  <a:schemeClr val="bg1"/>
                </a:solidFill>
              </a:rPr>
              <a:t> </a:t>
            </a:r>
            <a:r>
              <a:rPr lang="tr-TR" dirty="0" err="1" smtClean="0">
                <a:solidFill>
                  <a:schemeClr val="bg1"/>
                </a:solidFill>
              </a:rPr>
              <a:t>biraraya</a:t>
            </a:r>
            <a:r>
              <a:rPr lang="tr-TR" dirty="0" smtClean="0">
                <a:solidFill>
                  <a:schemeClr val="bg1"/>
                </a:solidFill>
              </a:rPr>
              <a:t> gelerek oluşturduğu değişik </a:t>
            </a:r>
            <a:r>
              <a:rPr lang="tr-TR" dirty="0" smtClean="0">
                <a:solidFill>
                  <a:schemeClr val="bg1"/>
                </a:solidFill>
                <a:hlinkClick r:id="rId20" action="ppaction://hlinkfile" tooltip="Kimyevi"/>
              </a:rPr>
              <a:t>kimyasal</a:t>
            </a:r>
            <a:r>
              <a:rPr lang="tr-TR" dirty="0" smtClean="0">
                <a:solidFill>
                  <a:schemeClr val="bg1"/>
                </a:solidFill>
              </a:rPr>
              <a:t> bileşimde olan çok sayıda petrol tipi bulunmaktadır (Örneğin: </a:t>
            </a:r>
            <a:r>
              <a:rPr lang="tr-TR" dirty="0" smtClean="0">
                <a:solidFill>
                  <a:schemeClr val="bg1"/>
                </a:solidFill>
                <a:hlinkClick r:id="rId21" action="ppaction://hlinkfile" tooltip="Parafin"/>
              </a:rPr>
              <a:t>parafin</a:t>
            </a:r>
            <a:r>
              <a:rPr lang="tr-TR" dirty="0" smtClean="0">
                <a:solidFill>
                  <a:schemeClr val="bg1"/>
                </a:solidFill>
              </a:rPr>
              <a:t> bazlı petrol, </a:t>
            </a:r>
            <a:r>
              <a:rPr lang="tr-TR" dirty="0" smtClean="0">
                <a:solidFill>
                  <a:schemeClr val="bg1"/>
                </a:solidFill>
                <a:hlinkClick r:id="rId22" action="ppaction://hlinkfile" tooltip="Asfalt"/>
              </a:rPr>
              <a:t>asfalt</a:t>
            </a:r>
            <a:r>
              <a:rPr lang="tr-TR" dirty="0" smtClean="0">
                <a:solidFill>
                  <a:schemeClr val="bg1"/>
                </a:solidFill>
              </a:rPr>
              <a:t> bazlı petrol gibi).</a:t>
            </a:r>
          </a:p>
          <a:p>
            <a:endParaRPr lang="tr-TR"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142852"/>
            <a:ext cx="8715436" cy="6572296"/>
          </a:xfrm>
        </p:spPr>
        <p:txBody>
          <a:bodyPr>
            <a:normAutofit lnSpcReduction="10000"/>
          </a:bodyPr>
          <a:lstStyle/>
          <a:p>
            <a:endParaRPr lang="tr-TR" dirty="0" smtClean="0"/>
          </a:p>
          <a:p>
            <a:r>
              <a:rPr lang="tr-TR" dirty="0" smtClean="0">
                <a:solidFill>
                  <a:schemeClr val="bg1"/>
                </a:solidFill>
              </a:rPr>
              <a:t>Yüz milyonlarca yıl önce, denizlerde yaşayan ya da suların denizlere sürüklediği hayvan ve bitki kalıntıları </a:t>
            </a:r>
            <a:r>
              <a:rPr lang="tr-TR" dirty="0" smtClean="0">
                <a:solidFill>
                  <a:schemeClr val="bg1"/>
                </a:solidFill>
                <a:hlinkClick r:id="rId3" action="ppaction://hlinkfile" tooltip="Anaeorabik"/>
              </a:rPr>
              <a:t>anaerobik</a:t>
            </a:r>
            <a:r>
              <a:rPr lang="tr-TR" dirty="0" smtClean="0">
                <a:solidFill>
                  <a:schemeClr val="bg1"/>
                </a:solidFill>
              </a:rPr>
              <a:t> bir ortamda, gerekli şartlar altında (ısı basınç ve mikro organizmaların etkisiyle), ham petrole benzer </a:t>
            </a:r>
            <a:r>
              <a:rPr lang="tr-TR" dirty="0" err="1" smtClean="0">
                <a:solidFill>
                  <a:schemeClr val="bg1"/>
                </a:solidFill>
              </a:rPr>
              <a:t>kerojen</a:t>
            </a:r>
            <a:r>
              <a:rPr lang="tr-TR" dirty="0" smtClean="0">
                <a:solidFill>
                  <a:schemeClr val="bg1"/>
                </a:solidFill>
              </a:rPr>
              <a:t> denen maddeyi meydana getirir. </a:t>
            </a:r>
            <a:r>
              <a:rPr lang="tr-TR" dirty="0" err="1" smtClean="0">
                <a:solidFill>
                  <a:schemeClr val="bg1"/>
                </a:solidFill>
              </a:rPr>
              <a:t>Kerojen</a:t>
            </a:r>
            <a:r>
              <a:rPr lang="tr-TR" dirty="0" smtClean="0">
                <a:solidFill>
                  <a:schemeClr val="bg1"/>
                </a:solidFill>
              </a:rPr>
              <a:t> ise daha sonra, yukarı tabakalara doğru göç etmesi esnasında, gittikçe değişerek ham petrolü meydana getirir. Bu yüzden de hiçbir sahanın ham petrolü, tam olarak öteki bir sahanın ham petrolüne uymaz, az veya  çok farklılık gösterir. Hatta bu durum, aynı bir petrol sahasında bile, çoğu zaman görülür.</a:t>
            </a:r>
          </a:p>
          <a:p>
            <a:r>
              <a:rPr lang="tr-TR" dirty="0" smtClean="0">
                <a:solidFill>
                  <a:schemeClr val="bg1"/>
                </a:solidFill>
              </a:rPr>
              <a:t>Petrolün kimyasal yapısı farklı uzunluklardaki </a:t>
            </a:r>
            <a:r>
              <a:rPr lang="tr-TR" dirty="0" smtClean="0">
                <a:solidFill>
                  <a:schemeClr val="bg1"/>
                </a:solidFill>
                <a:hlinkClick r:id="rId4" action="ppaction://hlinkfile" tooltip="Hidrokarbon"/>
              </a:rPr>
              <a:t>hidrokarbon</a:t>
            </a:r>
            <a:r>
              <a:rPr lang="tr-TR" dirty="0" smtClean="0">
                <a:solidFill>
                  <a:schemeClr val="bg1"/>
                </a:solidFill>
              </a:rPr>
              <a:t> zincirlerinden oluşur. Bu zincirler, petrolün arıtım sürecinde, </a:t>
            </a:r>
            <a:r>
              <a:rPr lang="tr-TR" dirty="0" smtClean="0">
                <a:solidFill>
                  <a:schemeClr val="bg1"/>
                </a:solidFill>
                <a:hlinkClick r:id="rId5" action="ppaction://hlinkfile" tooltip="Damıtma"/>
              </a:rPr>
              <a:t>damıtma</a:t>
            </a:r>
            <a:r>
              <a:rPr lang="tr-TR" dirty="0" smtClean="0">
                <a:solidFill>
                  <a:schemeClr val="bg1"/>
                </a:solidFill>
              </a:rPr>
              <a:t>  ile ayrıştırılıp </a:t>
            </a:r>
            <a:r>
              <a:rPr lang="tr-TR" dirty="0" smtClean="0">
                <a:solidFill>
                  <a:schemeClr val="bg1"/>
                </a:solidFill>
                <a:hlinkClick r:id="rId6" action="ppaction://hlinkfile" tooltip="Benzin"/>
              </a:rPr>
              <a:t>benzin</a:t>
            </a:r>
            <a:r>
              <a:rPr lang="tr-TR" dirty="0" smtClean="0">
                <a:solidFill>
                  <a:schemeClr val="bg1"/>
                </a:solidFill>
              </a:rPr>
              <a:t>, </a:t>
            </a:r>
            <a:r>
              <a:rPr lang="tr-TR" dirty="0" smtClean="0">
                <a:solidFill>
                  <a:srgbClr val="FFFF00"/>
                </a:solidFill>
              </a:rPr>
              <a:t>jet yakıtı,</a:t>
            </a:r>
            <a:r>
              <a:rPr lang="tr-TR" dirty="0" smtClean="0">
                <a:solidFill>
                  <a:schemeClr val="bg1"/>
                </a:solidFill>
              </a:rPr>
              <a:t> </a:t>
            </a:r>
            <a:r>
              <a:rPr lang="tr-TR" dirty="0" err="1" smtClean="0">
                <a:solidFill>
                  <a:schemeClr val="bg1"/>
                </a:solidFill>
                <a:hlinkClick r:id="rId7" action="ppaction://hlinkfile" tooltip="Kerosen"/>
              </a:rPr>
              <a:t>kerosen</a:t>
            </a:r>
            <a:r>
              <a:rPr lang="tr-TR" dirty="0" smtClean="0">
                <a:solidFill>
                  <a:schemeClr val="bg1"/>
                </a:solidFill>
              </a:rPr>
              <a:t> gibi ürünler elde edilir.</a:t>
            </a:r>
          </a:p>
          <a:p>
            <a:endParaRPr lang="tr-TR"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descr="C:\Users\Ayten\Desktop\Oil-spill.jpg"/>
          <p:cNvPicPr>
            <a:picLocks noGrp="1" noChangeAspect="1" noChangeArrowheads="1"/>
          </p:cNvPicPr>
          <p:nvPr>
            <p:ph idx="1"/>
          </p:nvPr>
        </p:nvPicPr>
        <p:blipFill>
          <a:blip r:embed="rId3" cstate="print"/>
          <a:srcRect/>
          <a:stretch>
            <a:fillRect/>
          </a:stretch>
        </p:blipFill>
        <p:spPr bwMode="auto">
          <a:xfrm>
            <a:off x="5643570" y="428604"/>
            <a:ext cx="3357586" cy="3357586"/>
          </a:xfrm>
          <a:prstGeom prst="rect">
            <a:avLst/>
          </a:prstGeom>
          <a:noFill/>
        </p:spPr>
      </p:pic>
      <p:sp>
        <p:nvSpPr>
          <p:cNvPr id="7" name="6 Dikdörtgen"/>
          <p:cNvSpPr/>
          <p:nvPr/>
        </p:nvSpPr>
        <p:spPr>
          <a:xfrm>
            <a:off x="142844" y="302359"/>
            <a:ext cx="6929486" cy="6124754"/>
          </a:xfrm>
          <a:prstGeom prst="rect">
            <a:avLst/>
          </a:prstGeom>
        </p:spPr>
        <p:txBody>
          <a:bodyPr wrap="square">
            <a:spAutoFit/>
          </a:bodyPr>
          <a:lstStyle/>
          <a:p>
            <a:pPr lvl="0" eaLnBrk="0" fontAlgn="base" hangingPunct="0">
              <a:spcBef>
                <a:spcPct val="0"/>
              </a:spcBef>
              <a:spcAft>
                <a:spcPct val="0"/>
              </a:spcAft>
            </a:pPr>
            <a:r>
              <a:rPr lang="tr-TR" sz="2800" b="1" dirty="0" smtClean="0">
                <a:solidFill>
                  <a:srgbClr val="FF0000"/>
                </a:solidFill>
                <a:latin typeface="Palatino Linotype" pitchFamily="18" charset="0"/>
                <a:ea typeface="Calibri" pitchFamily="34" charset="0"/>
                <a:cs typeface="Times New Roman" pitchFamily="18" charset="0"/>
              </a:rPr>
              <a:t>Çevresel Açıdan Petrol;</a:t>
            </a:r>
            <a:endParaRPr lang="tr-TR" sz="2800"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tr-TR" sz="2600" dirty="0" smtClean="0">
                <a:solidFill>
                  <a:schemeClr val="bg1"/>
                </a:solidFill>
                <a:latin typeface="Palatino Linotype" pitchFamily="18" charset="0"/>
                <a:ea typeface="Calibri" pitchFamily="34" charset="0"/>
                <a:cs typeface="TimesNewRomanPSMT" charset="-94"/>
              </a:rPr>
              <a:t>Enerjinin üretimi, işlenmesi,</a:t>
            </a:r>
          </a:p>
          <a:p>
            <a:pPr lvl="0" eaLnBrk="0" fontAlgn="base" hangingPunct="0">
              <a:spcBef>
                <a:spcPct val="0"/>
              </a:spcBef>
              <a:spcAft>
                <a:spcPct val="0"/>
              </a:spcAft>
            </a:pPr>
            <a:r>
              <a:rPr lang="tr-TR" sz="2600" dirty="0" smtClean="0">
                <a:solidFill>
                  <a:schemeClr val="bg1"/>
                </a:solidFill>
                <a:latin typeface="Palatino Linotype" pitchFamily="18" charset="0"/>
                <a:ea typeface="Calibri" pitchFamily="34" charset="0"/>
                <a:cs typeface="TimesNewRomanPSMT" charset="-94"/>
              </a:rPr>
              <a:t>çevrimi, dağıtımı ve kullanımı</a:t>
            </a:r>
          </a:p>
          <a:p>
            <a:pPr lvl="0" eaLnBrk="0" fontAlgn="base" hangingPunct="0">
              <a:spcBef>
                <a:spcPct val="0"/>
              </a:spcBef>
              <a:spcAft>
                <a:spcPct val="0"/>
              </a:spcAft>
            </a:pPr>
            <a:r>
              <a:rPr lang="tr-TR" sz="2600" dirty="0" smtClean="0">
                <a:solidFill>
                  <a:schemeClr val="bg1"/>
                </a:solidFill>
                <a:latin typeface="Palatino Linotype" pitchFamily="18" charset="0"/>
                <a:ea typeface="Calibri" pitchFamily="34" charset="0"/>
                <a:cs typeface="TimesNewRomanPSMT" charset="-94"/>
              </a:rPr>
              <a:t>çevresel sonuçlar doğurmaktadır.</a:t>
            </a:r>
          </a:p>
          <a:p>
            <a:pPr lvl="0" eaLnBrk="0" fontAlgn="base" hangingPunct="0">
              <a:spcBef>
                <a:spcPct val="0"/>
              </a:spcBef>
              <a:spcAft>
                <a:spcPct val="0"/>
              </a:spcAft>
            </a:pPr>
            <a:r>
              <a:rPr lang="tr-TR" sz="2600" dirty="0" smtClean="0">
                <a:solidFill>
                  <a:schemeClr val="bg1"/>
                </a:solidFill>
                <a:latin typeface="Palatino Linotype" pitchFamily="18" charset="0"/>
                <a:ea typeface="Calibri" pitchFamily="34" charset="0"/>
                <a:cs typeface="TimesNewRomanPSMT" charset="-94"/>
              </a:rPr>
              <a:t>Petrolün çevresel etkilerinin başında</a:t>
            </a:r>
          </a:p>
          <a:p>
            <a:pPr lvl="0" eaLnBrk="0" fontAlgn="base" hangingPunct="0">
              <a:spcBef>
                <a:spcPct val="0"/>
              </a:spcBef>
              <a:spcAft>
                <a:spcPct val="0"/>
              </a:spcAft>
            </a:pPr>
            <a:r>
              <a:rPr lang="tr-TR" sz="2600" dirty="0" smtClean="0">
                <a:solidFill>
                  <a:schemeClr val="bg1"/>
                </a:solidFill>
                <a:latin typeface="Palatino Linotype" pitchFamily="18" charset="0"/>
                <a:ea typeface="Calibri" pitchFamily="34" charset="0"/>
                <a:cs typeface="TimesNewRomanPSMT" charset="-94"/>
              </a:rPr>
              <a:t>petrol kirliliği bulunmaktadır.</a:t>
            </a:r>
            <a:endParaRPr lang="tr-TR" sz="2600" dirty="0" smtClean="0">
              <a:solidFill>
                <a:schemeClr val="bg1"/>
              </a:solidFill>
              <a:latin typeface="Arial" pitchFamily="34" charset="0"/>
              <a:cs typeface="Arial" pitchFamily="34" charset="0"/>
            </a:endParaRPr>
          </a:p>
          <a:p>
            <a:pPr lvl="0" eaLnBrk="0" fontAlgn="base" hangingPunct="0">
              <a:spcBef>
                <a:spcPct val="0"/>
              </a:spcBef>
              <a:spcAft>
                <a:spcPct val="0"/>
              </a:spcAft>
            </a:pPr>
            <a:r>
              <a:rPr lang="tr-TR" sz="2600" dirty="0" smtClean="0">
                <a:solidFill>
                  <a:schemeClr val="bg1"/>
                </a:solidFill>
                <a:latin typeface="Palatino Linotype" pitchFamily="18" charset="0"/>
                <a:ea typeface="Calibri" pitchFamily="34" charset="0"/>
                <a:cs typeface="Times New Roman" pitchFamily="18" charset="0"/>
              </a:rPr>
              <a:t>Petrolün çıkarılması, taşınması sırasında,dökülmesi yada sızması</a:t>
            </a:r>
          </a:p>
          <a:p>
            <a:pPr lvl="0" eaLnBrk="0" fontAlgn="base" hangingPunct="0">
              <a:spcBef>
                <a:spcPct val="0"/>
              </a:spcBef>
              <a:spcAft>
                <a:spcPct val="0"/>
              </a:spcAft>
            </a:pPr>
            <a:r>
              <a:rPr lang="tr-TR" sz="2600" dirty="0" smtClean="0">
                <a:solidFill>
                  <a:schemeClr val="bg1"/>
                </a:solidFill>
                <a:latin typeface="Palatino Linotype" pitchFamily="18" charset="0"/>
                <a:ea typeface="Calibri" pitchFamily="34" charset="0"/>
                <a:cs typeface="Times New Roman" pitchFamily="18" charset="0"/>
              </a:rPr>
              <a:t>sonucunda kıyı sularının ve</a:t>
            </a:r>
          </a:p>
          <a:p>
            <a:pPr lvl="0" eaLnBrk="0" fontAlgn="base" hangingPunct="0">
              <a:spcBef>
                <a:spcPct val="0"/>
              </a:spcBef>
              <a:spcAft>
                <a:spcPct val="0"/>
              </a:spcAft>
            </a:pPr>
            <a:r>
              <a:rPr lang="tr-TR" sz="2600" dirty="0" smtClean="0">
                <a:solidFill>
                  <a:schemeClr val="bg1"/>
                </a:solidFill>
                <a:latin typeface="Palatino Linotype" pitchFamily="18" charset="0"/>
                <a:ea typeface="Calibri" pitchFamily="34" charset="0"/>
                <a:cs typeface="Times New Roman" pitchFamily="18" charset="0"/>
              </a:rPr>
              <a:t>bölgelerinin petrolle kirlenmesi sonucunda ortaya çıkan </a:t>
            </a:r>
            <a:r>
              <a:rPr lang="tr-TR" sz="2600" dirty="0" smtClean="0">
                <a:solidFill>
                  <a:srgbClr val="FFFF00"/>
                </a:solidFill>
                <a:latin typeface="Palatino Linotype" pitchFamily="18" charset="0"/>
                <a:ea typeface="Calibri" pitchFamily="34" charset="0"/>
                <a:cs typeface="Times New Roman" pitchFamily="18" charset="0"/>
              </a:rPr>
              <a:t>petrol kirliliği</a:t>
            </a:r>
            <a:r>
              <a:rPr lang="tr-TR" sz="2600" dirty="0" smtClean="0">
                <a:solidFill>
                  <a:schemeClr val="bg1"/>
                </a:solidFill>
                <a:latin typeface="Palatino Linotype" pitchFamily="18" charset="0"/>
                <a:ea typeface="Calibri" pitchFamily="34" charset="0"/>
                <a:cs typeface="Times New Roman" pitchFamily="18" charset="0"/>
              </a:rPr>
              <a:t>, petrolün çevresel etkilerinin başında yer almaktadır. </a:t>
            </a:r>
            <a:endParaRPr lang="tr-TR" sz="2600" dirty="0" smtClean="0">
              <a:solidFill>
                <a:schemeClr val="bg1"/>
              </a:solidFill>
              <a:latin typeface="Arial" pitchFamily="34" charset="0"/>
              <a:cs typeface="Arial" pitchFamily="34" charset="0"/>
            </a:endParaRPr>
          </a:p>
          <a:p>
            <a:pPr lvl="0" eaLnBrk="0" fontAlgn="base" hangingPunct="0">
              <a:spcBef>
                <a:spcPct val="0"/>
              </a:spcBef>
              <a:spcAft>
                <a:spcPct val="0"/>
              </a:spcAft>
            </a:pPr>
            <a:r>
              <a:rPr lang="tr-TR" sz="2600" dirty="0" smtClean="0">
                <a:solidFill>
                  <a:schemeClr val="bg1"/>
                </a:solidFill>
                <a:latin typeface="Palatino Linotype" pitchFamily="18" charset="0"/>
                <a:ea typeface="Calibri" pitchFamily="34" charset="0"/>
                <a:cs typeface="Times New Roman" pitchFamily="18" charset="0"/>
              </a:rPr>
              <a:t>1978’ den günümüze sadece İstanbul Boğazında, 6 tanker kazası olmuş ve tonlarca petrol boğaz sularını kirletmiştir.</a:t>
            </a:r>
            <a:endParaRPr lang="tr-TR" sz="2600" dirty="0" smtClean="0">
              <a:solidFill>
                <a:schemeClr val="bg1"/>
              </a:solidFill>
              <a:latin typeface="Arial" pitchFamily="34" charset="0"/>
              <a:cs typeface="Arial" pitchFamily="34" charset="0"/>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86874" cy="6500858"/>
          </a:xfrm>
        </p:spPr>
        <p:txBody>
          <a:bodyPr>
            <a:normAutofit/>
          </a:bodyPr>
          <a:lstStyle/>
          <a:p>
            <a:pPr lvl="0" eaLnBrk="0" fontAlgn="base" hangingPunct="0">
              <a:spcBef>
                <a:spcPct val="0"/>
              </a:spcBef>
              <a:spcAft>
                <a:spcPct val="0"/>
              </a:spcAft>
            </a:pPr>
            <a:endParaRPr lang="tr-TR" dirty="0" smtClean="0">
              <a:solidFill>
                <a:schemeClr val="bg1"/>
              </a:solidFill>
              <a:latin typeface="Palatino Linotype" pitchFamily="18" charset="0"/>
              <a:ea typeface="Calibri" pitchFamily="34" charset="0"/>
              <a:cs typeface="Times New Roman" pitchFamily="18" charset="0"/>
            </a:endParaRPr>
          </a:p>
          <a:p>
            <a:pPr lvl="0" eaLnBrk="0" fontAlgn="base" hangingPunct="0">
              <a:spcBef>
                <a:spcPct val="0"/>
              </a:spcBef>
              <a:spcAft>
                <a:spcPct val="0"/>
              </a:spcAft>
            </a:pPr>
            <a:r>
              <a:rPr lang="tr-TR" sz="2800" dirty="0" smtClean="0">
                <a:solidFill>
                  <a:schemeClr val="bg1"/>
                </a:solidFill>
                <a:latin typeface="Palatino Linotype" pitchFamily="18" charset="0"/>
                <a:ea typeface="Calibri" pitchFamily="34" charset="0"/>
                <a:cs typeface="Times New Roman" pitchFamily="18" charset="0"/>
              </a:rPr>
              <a:t>Tankerlerin yükledikleri suyu boşalttıktan sonra sudaki dengelerini korumak için denizden çektikleri ve limanlara demir atmadan önce denize boşalttıkları suyun içerisindeki petrol su üzerinde bir tabaka oluşturur ve buharlaşan hafif hidrokarbonlardan sonra geriye kalan ağır hidrokarbonlar uzun süre katranlı bir tabaka olarak yüzerler.</a:t>
            </a:r>
            <a:endParaRPr lang="tr-TR" sz="2800" dirty="0" smtClean="0">
              <a:solidFill>
                <a:schemeClr val="bg1"/>
              </a:solidFill>
              <a:latin typeface="Arial" pitchFamily="34" charset="0"/>
              <a:cs typeface="Arial" pitchFamily="34" charset="0"/>
            </a:endParaRPr>
          </a:p>
          <a:p>
            <a:pPr lvl="0" eaLnBrk="0" fontAlgn="base" hangingPunct="0">
              <a:spcBef>
                <a:spcPct val="0"/>
              </a:spcBef>
              <a:spcAft>
                <a:spcPct val="0"/>
              </a:spcAft>
            </a:pPr>
            <a:r>
              <a:rPr lang="tr-TR" sz="2800" dirty="0" smtClean="0">
                <a:solidFill>
                  <a:schemeClr val="bg1"/>
                </a:solidFill>
                <a:latin typeface="Palatino Linotype" pitchFamily="18" charset="0"/>
                <a:ea typeface="Calibri" pitchFamily="34" charset="0"/>
                <a:cs typeface="Times New Roman" pitchFamily="18" charset="0"/>
              </a:rPr>
              <a:t>Bu şekilde gerçekleşen petrol kirliliğinin en belirgin etkisi deniz kuşlarının ölümüdür. Diğer tüm deniz canlıları da petrol kirliliğinden ciddi ölçüde etkilenmektedir. </a:t>
            </a:r>
            <a:endParaRPr lang="tr-TR" sz="2800" dirty="0" smtClean="0">
              <a:solidFill>
                <a:schemeClr val="bg1"/>
              </a:solidFill>
              <a:latin typeface="Arial" pitchFamily="34" charset="0"/>
              <a:cs typeface="Arial" pitchFamily="34" charset="0"/>
            </a:endParaRPr>
          </a:p>
          <a:p>
            <a:pPr lvl="0" eaLnBrk="0" fontAlgn="base" hangingPunct="0">
              <a:spcBef>
                <a:spcPct val="0"/>
              </a:spcBef>
              <a:spcAft>
                <a:spcPct val="0"/>
              </a:spcAft>
            </a:pPr>
            <a:r>
              <a:rPr lang="tr-TR" sz="2800" dirty="0" smtClean="0">
                <a:solidFill>
                  <a:schemeClr val="bg1"/>
                </a:solidFill>
                <a:latin typeface="Palatino Linotype" pitchFamily="18" charset="0"/>
                <a:ea typeface="Calibri" pitchFamily="34" charset="0"/>
                <a:cs typeface="Times New Roman" pitchFamily="18" charset="0"/>
              </a:rPr>
              <a:t>Bu çerçevede petrolün çevresel güvenlik bakımından ciddi riskler içerdiği görülmektedir</a:t>
            </a:r>
            <a:endParaRPr lang="tr-TR" sz="2800" dirty="0" smtClean="0">
              <a:solidFill>
                <a:schemeClr val="bg1"/>
              </a:solidFill>
            </a:endParaRPr>
          </a:p>
          <a:p>
            <a:endParaRPr lang="tr-TR"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928694"/>
          </a:xfrm>
        </p:spPr>
        <p:txBody>
          <a:bodyPr>
            <a:normAutofit fontScale="90000"/>
          </a:bodyPr>
          <a:lstStyle/>
          <a:p>
            <a:r>
              <a:rPr lang="tr-TR" dirty="0" err="1" smtClean="0">
                <a:latin typeface="Algerian" pitchFamily="82" charset="0"/>
              </a:rPr>
              <a:t>Radyoaktİf</a:t>
            </a:r>
            <a:r>
              <a:rPr lang="tr-TR" dirty="0" smtClean="0">
                <a:latin typeface="Algerian" pitchFamily="82" charset="0"/>
              </a:rPr>
              <a:t> Hammaddeler</a:t>
            </a:r>
            <a:endParaRPr lang="tr-TR" dirty="0">
              <a:latin typeface="Algerian" pitchFamily="82" charset="0"/>
            </a:endParaRPr>
          </a:p>
        </p:txBody>
      </p:sp>
      <p:sp>
        <p:nvSpPr>
          <p:cNvPr id="3" name="2 İçerik Yer Tutucusu"/>
          <p:cNvSpPr>
            <a:spLocks noGrp="1"/>
          </p:cNvSpPr>
          <p:nvPr>
            <p:ph idx="1"/>
          </p:nvPr>
        </p:nvSpPr>
        <p:spPr>
          <a:xfrm>
            <a:off x="142844" y="1214422"/>
            <a:ext cx="8786874" cy="5357850"/>
          </a:xfrm>
        </p:spPr>
        <p:txBody>
          <a:bodyPr>
            <a:noAutofit/>
          </a:bodyPr>
          <a:lstStyle/>
          <a:p>
            <a:r>
              <a:rPr lang="tr-TR" dirty="0" smtClean="0">
                <a:solidFill>
                  <a:schemeClr val="bg1"/>
                </a:solidFill>
              </a:rPr>
              <a:t>Radyoaktif Hammaddelerin başında Uranyum  (U) ve Toryum (</a:t>
            </a:r>
            <a:r>
              <a:rPr lang="tr-TR" dirty="0" err="1" smtClean="0">
                <a:solidFill>
                  <a:schemeClr val="bg1"/>
                </a:solidFill>
              </a:rPr>
              <a:t>Th</a:t>
            </a:r>
            <a:r>
              <a:rPr lang="tr-TR" dirty="0" smtClean="0">
                <a:solidFill>
                  <a:schemeClr val="bg1"/>
                </a:solidFill>
              </a:rPr>
              <a:t>) gelir.</a:t>
            </a:r>
          </a:p>
          <a:p>
            <a:r>
              <a:rPr lang="tr-TR" dirty="0" smtClean="0">
                <a:solidFill>
                  <a:schemeClr val="bg1"/>
                </a:solidFill>
              </a:rPr>
              <a:t>Uranyum elementinin atom numarası 92, atom ağırlığı 238,0289 g/</a:t>
            </a:r>
            <a:r>
              <a:rPr lang="tr-TR" dirty="0" err="1" smtClean="0">
                <a:solidFill>
                  <a:schemeClr val="bg1"/>
                </a:solidFill>
              </a:rPr>
              <a:t>mol</a:t>
            </a:r>
            <a:r>
              <a:rPr lang="tr-TR" dirty="0" smtClean="0">
                <a:solidFill>
                  <a:schemeClr val="bg1"/>
                </a:solidFill>
              </a:rPr>
              <a:t> dür. 25 °</a:t>
            </a:r>
            <a:r>
              <a:rPr lang="tr-TR" dirty="0" err="1" smtClean="0">
                <a:solidFill>
                  <a:schemeClr val="bg1"/>
                </a:solidFill>
              </a:rPr>
              <a:t>C’de</a:t>
            </a:r>
            <a:r>
              <a:rPr lang="tr-TR" dirty="0" smtClean="0">
                <a:solidFill>
                  <a:schemeClr val="bg1"/>
                </a:solidFill>
              </a:rPr>
              <a:t> gri renkli katı bir metaldir. Yoğunluğu 19,07 g/ml </a:t>
            </a:r>
            <a:r>
              <a:rPr lang="tr-TR" dirty="0" err="1" smtClean="0">
                <a:solidFill>
                  <a:schemeClr val="bg1"/>
                </a:solidFill>
              </a:rPr>
              <a:t>dir</a:t>
            </a:r>
            <a:r>
              <a:rPr lang="tr-TR" dirty="0" smtClean="0">
                <a:solidFill>
                  <a:schemeClr val="bg1"/>
                </a:solidFill>
              </a:rPr>
              <a:t> (kurşundan % 65 daha yoğun).</a:t>
            </a:r>
          </a:p>
          <a:p>
            <a:r>
              <a:rPr lang="tr-TR" dirty="0" smtClean="0">
                <a:solidFill>
                  <a:schemeClr val="bg1"/>
                </a:solidFill>
              </a:rPr>
              <a:t>Erime noktası 1132 °C, kaynama noktası 3818 °C </a:t>
            </a:r>
            <a:r>
              <a:rPr lang="tr-TR" dirty="0" err="1" smtClean="0">
                <a:solidFill>
                  <a:schemeClr val="bg1"/>
                </a:solidFill>
              </a:rPr>
              <a:t>dir</a:t>
            </a:r>
            <a:r>
              <a:rPr lang="tr-TR" dirty="0" smtClean="0">
                <a:solidFill>
                  <a:schemeClr val="bg1"/>
                </a:solidFill>
              </a:rPr>
              <a:t>.</a:t>
            </a:r>
          </a:p>
          <a:p>
            <a:r>
              <a:rPr lang="tr-TR" dirty="0" smtClean="0">
                <a:solidFill>
                  <a:schemeClr val="bg1"/>
                </a:solidFill>
              </a:rPr>
              <a:t>Çelikten daha yumuşaktır.</a:t>
            </a:r>
          </a:p>
          <a:p>
            <a:r>
              <a:rPr lang="tr-TR" dirty="0" smtClean="0">
                <a:solidFill>
                  <a:schemeClr val="bg1"/>
                </a:solidFill>
              </a:rPr>
              <a:t>Uranyum, 1789 yılında keşfedilmiş ve 1896 yılında </a:t>
            </a:r>
            <a:r>
              <a:rPr lang="tr-TR" dirty="0" err="1" smtClean="0">
                <a:solidFill>
                  <a:schemeClr val="bg1"/>
                </a:solidFill>
              </a:rPr>
              <a:t>Henri</a:t>
            </a:r>
            <a:r>
              <a:rPr lang="tr-TR" dirty="0" smtClean="0">
                <a:solidFill>
                  <a:schemeClr val="bg1"/>
                </a:solidFill>
              </a:rPr>
              <a:t> </a:t>
            </a:r>
            <a:r>
              <a:rPr lang="tr-TR" dirty="0" err="1" smtClean="0">
                <a:solidFill>
                  <a:schemeClr val="bg1"/>
                </a:solidFill>
              </a:rPr>
              <a:t>Becquerel</a:t>
            </a:r>
            <a:r>
              <a:rPr lang="tr-TR" dirty="0" smtClean="0">
                <a:solidFill>
                  <a:schemeClr val="bg1"/>
                </a:solidFill>
              </a:rPr>
              <a:t> tarafından radyoaktif olduğu bulunmuştur. </a:t>
            </a:r>
          </a:p>
          <a:p>
            <a:r>
              <a:rPr lang="tr-TR" dirty="0" smtClean="0">
                <a:solidFill>
                  <a:schemeClr val="bg1"/>
                </a:solidFill>
              </a:rPr>
              <a:t>Uranyum mineralleri, </a:t>
            </a:r>
            <a:r>
              <a:rPr lang="tr-TR" dirty="0" err="1" smtClean="0">
                <a:solidFill>
                  <a:schemeClr val="bg1"/>
                </a:solidFill>
              </a:rPr>
              <a:t>uraninit</a:t>
            </a:r>
            <a:r>
              <a:rPr lang="tr-TR" dirty="0" smtClean="0">
                <a:solidFill>
                  <a:schemeClr val="bg1"/>
                </a:solidFill>
              </a:rPr>
              <a:t> (</a:t>
            </a:r>
            <a:r>
              <a:rPr lang="tr-TR" dirty="0" err="1" smtClean="0">
                <a:solidFill>
                  <a:schemeClr val="bg1"/>
                </a:solidFill>
              </a:rPr>
              <a:t>peşblend</a:t>
            </a:r>
            <a:r>
              <a:rPr lang="tr-TR" dirty="0" smtClean="0">
                <a:solidFill>
                  <a:schemeClr val="bg1"/>
                </a:solidFill>
              </a:rPr>
              <a:t>), </a:t>
            </a:r>
            <a:r>
              <a:rPr lang="tr-TR" dirty="0" err="1" smtClean="0">
                <a:solidFill>
                  <a:schemeClr val="bg1"/>
                </a:solidFill>
              </a:rPr>
              <a:t>autinit</a:t>
            </a:r>
            <a:r>
              <a:rPr lang="tr-TR" dirty="0" smtClean="0">
                <a:solidFill>
                  <a:schemeClr val="bg1"/>
                </a:solidFill>
              </a:rPr>
              <a:t>, </a:t>
            </a:r>
            <a:r>
              <a:rPr lang="tr-TR" dirty="0" err="1" smtClean="0">
                <a:solidFill>
                  <a:schemeClr val="bg1"/>
                </a:solidFill>
              </a:rPr>
              <a:t>torbernit</a:t>
            </a:r>
            <a:r>
              <a:rPr lang="tr-TR" dirty="0" smtClean="0">
                <a:solidFill>
                  <a:schemeClr val="bg1"/>
                </a:solidFill>
              </a:rPr>
              <a:t>, ve </a:t>
            </a:r>
            <a:r>
              <a:rPr lang="tr-TR" dirty="0" err="1" smtClean="0">
                <a:solidFill>
                  <a:schemeClr val="bg1"/>
                </a:solidFill>
              </a:rPr>
              <a:t>koffinit</a:t>
            </a:r>
            <a:r>
              <a:rPr lang="tr-TR" dirty="0" smtClean="0">
                <a:solidFill>
                  <a:schemeClr val="bg1"/>
                </a:solidFill>
              </a:rPr>
              <a:t> </a:t>
            </a:r>
            <a:r>
              <a:rPr lang="tr-TR" dirty="0" err="1" smtClean="0">
                <a:solidFill>
                  <a:schemeClr val="bg1"/>
                </a:solidFill>
              </a:rPr>
              <a:t>dir</a:t>
            </a:r>
            <a:r>
              <a:rPr lang="tr-TR" dirty="0" smtClean="0">
                <a:solidFill>
                  <a:schemeClr val="bg1"/>
                </a:solidFill>
              </a:rPr>
              <a:t>.</a:t>
            </a:r>
          </a:p>
          <a:p>
            <a:endParaRPr lang="tr-TR" sz="2400"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yten\Desktop\torit.jpg"/>
          <p:cNvPicPr>
            <a:picLocks noGrp="1" noChangeAspect="1" noChangeArrowheads="1"/>
          </p:cNvPicPr>
          <p:nvPr>
            <p:ph idx="1"/>
          </p:nvPr>
        </p:nvPicPr>
        <p:blipFill>
          <a:blip r:embed="rId3" cstate="print"/>
          <a:srcRect/>
          <a:stretch>
            <a:fillRect/>
          </a:stretch>
        </p:blipFill>
        <p:spPr bwMode="auto">
          <a:xfrm>
            <a:off x="513023" y="1714488"/>
            <a:ext cx="7897146" cy="3429024"/>
          </a:xfrm>
          <a:prstGeom prst="rect">
            <a:avLst/>
          </a:prstGeom>
          <a:noFill/>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86874" cy="6500858"/>
          </a:xfrm>
        </p:spPr>
        <p:txBody>
          <a:bodyPr>
            <a:normAutofit/>
          </a:bodyPr>
          <a:lstStyle/>
          <a:p>
            <a:endParaRPr lang="tr-TR" sz="2800" dirty="0" smtClean="0">
              <a:solidFill>
                <a:schemeClr val="bg1"/>
              </a:solidFill>
            </a:endParaRPr>
          </a:p>
          <a:p>
            <a:r>
              <a:rPr lang="tr-TR" sz="2800" dirty="0" smtClean="0">
                <a:solidFill>
                  <a:schemeClr val="bg1"/>
                </a:solidFill>
              </a:rPr>
              <a:t>Minerallerde bulunan uranyum, kimyasal reaksiyonlar sonucunda uranyum okside (U</a:t>
            </a:r>
            <a:r>
              <a:rPr lang="tr-TR" sz="2800" baseline="-25000" dirty="0" smtClean="0">
                <a:solidFill>
                  <a:schemeClr val="bg1"/>
                </a:solidFill>
              </a:rPr>
              <a:t>3</a:t>
            </a:r>
            <a:r>
              <a:rPr lang="tr-TR" sz="2800" dirty="0" smtClean="0">
                <a:solidFill>
                  <a:schemeClr val="bg1"/>
                </a:solidFill>
              </a:rPr>
              <a:t>O</a:t>
            </a:r>
            <a:r>
              <a:rPr lang="tr-TR" sz="2800" baseline="-25000" dirty="0" smtClean="0">
                <a:solidFill>
                  <a:schemeClr val="bg1"/>
                </a:solidFill>
              </a:rPr>
              <a:t>8</a:t>
            </a:r>
            <a:r>
              <a:rPr lang="tr-TR" sz="2800" dirty="0" smtClean="0">
                <a:solidFill>
                  <a:schemeClr val="bg1"/>
                </a:solidFill>
              </a:rPr>
              <a:t>) veya diğer bileşiklerine dönüştürülür.</a:t>
            </a:r>
          </a:p>
          <a:p>
            <a:r>
              <a:rPr lang="tr-TR" sz="2800" dirty="0" smtClean="0">
                <a:solidFill>
                  <a:schemeClr val="bg1"/>
                </a:solidFill>
              </a:rPr>
              <a:t>Metalik uranyum,KUF</a:t>
            </a:r>
            <a:r>
              <a:rPr lang="tr-TR" sz="2800" baseline="-25000" dirty="0" smtClean="0">
                <a:solidFill>
                  <a:schemeClr val="bg1"/>
                </a:solidFill>
              </a:rPr>
              <a:t>5 </a:t>
            </a:r>
            <a:r>
              <a:rPr lang="tr-TR" sz="2800" dirty="0" smtClean="0">
                <a:solidFill>
                  <a:schemeClr val="bg1"/>
                </a:solidFill>
              </a:rPr>
              <a:t>ve UF</a:t>
            </a:r>
            <a:r>
              <a:rPr lang="tr-TR" sz="2800" baseline="-25000" dirty="0" smtClean="0">
                <a:solidFill>
                  <a:schemeClr val="bg1"/>
                </a:solidFill>
              </a:rPr>
              <a:t>4</a:t>
            </a:r>
            <a:r>
              <a:rPr lang="tr-TR" sz="2800" dirty="0" smtClean="0">
                <a:solidFill>
                  <a:schemeClr val="bg1"/>
                </a:solidFill>
              </a:rPr>
              <a:t> bileşiklerinin elektrolizi ile elde edilir.</a:t>
            </a:r>
          </a:p>
          <a:p>
            <a:r>
              <a:rPr lang="tr-TR" sz="2800" dirty="0" smtClean="0">
                <a:solidFill>
                  <a:schemeClr val="bg1"/>
                </a:solidFill>
              </a:rPr>
              <a:t>Uranyum cama katıldığı zaman ilginç sarı-yeşil bir renk verir.</a:t>
            </a:r>
          </a:p>
          <a:p>
            <a:r>
              <a:rPr lang="tr-TR" sz="2800" dirty="0" smtClean="0">
                <a:solidFill>
                  <a:schemeClr val="bg1"/>
                </a:solidFill>
              </a:rPr>
              <a:t>Başlıca seramiğe renk vermede, enerji üretim reaktörlerinde, hidrojen bombası yapımında, nükleer yakıt ve nükleer patlayıcı olarak kullanılır.</a:t>
            </a:r>
          </a:p>
          <a:p>
            <a:r>
              <a:rPr lang="tr-TR" sz="2800" dirty="0" smtClean="0">
                <a:solidFill>
                  <a:schemeClr val="bg1"/>
                </a:solidFill>
              </a:rPr>
              <a:t>Yaklaşık olarak 1 kg </a:t>
            </a:r>
            <a:r>
              <a:rPr lang="tr-TR" sz="2800" dirty="0" err="1" smtClean="0">
                <a:solidFill>
                  <a:schemeClr val="bg1"/>
                </a:solidFill>
              </a:rPr>
              <a:t>peşblend</a:t>
            </a:r>
            <a:r>
              <a:rPr lang="tr-TR" sz="2800" dirty="0" smtClean="0">
                <a:solidFill>
                  <a:schemeClr val="bg1"/>
                </a:solidFill>
              </a:rPr>
              <a:t> minerali nükleer güç santralinde kullanıldığında elde edilen enerji, 12 ton kömürden elde edilen enerjiye eşdeğerdir.</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85728"/>
            <a:ext cx="8715436" cy="6357982"/>
          </a:xfrm>
        </p:spPr>
        <p:txBody>
          <a:bodyPr>
            <a:normAutofit lnSpcReduction="10000"/>
          </a:bodyPr>
          <a:lstStyle/>
          <a:p>
            <a:endParaRPr lang="tr-TR" sz="2400" dirty="0" smtClean="0"/>
          </a:p>
          <a:p>
            <a:r>
              <a:rPr lang="tr-TR" sz="2400" dirty="0" smtClean="0">
                <a:solidFill>
                  <a:schemeClr val="bg1"/>
                </a:solidFill>
              </a:rPr>
              <a:t>Uranyum </a:t>
            </a:r>
            <a:r>
              <a:rPr lang="tr-TR" sz="2400" dirty="0" err="1" smtClean="0">
                <a:solidFill>
                  <a:schemeClr val="bg1"/>
                </a:solidFill>
              </a:rPr>
              <a:t>fizyon</a:t>
            </a:r>
            <a:r>
              <a:rPr lang="tr-TR" sz="2400" dirty="0" smtClean="0">
                <a:solidFill>
                  <a:schemeClr val="bg1"/>
                </a:solidFill>
              </a:rPr>
              <a:t> (bölünme) yaparak enerji veren bir radyoaktif elementtir. Bu özelliği sebebiyle, nükleer güç santrallerinde yakıt olarak kullanılmaktadır.</a:t>
            </a:r>
          </a:p>
          <a:p>
            <a:r>
              <a:rPr lang="tr-TR" sz="2400" dirty="0" smtClean="0">
                <a:solidFill>
                  <a:schemeClr val="bg1"/>
                </a:solidFill>
              </a:rPr>
              <a:t>Doğal uranyumlu yakıt, ağır su (D</a:t>
            </a:r>
            <a:r>
              <a:rPr lang="tr-TR" sz="2400" baseline="-25000" dirty="0" smtClean="0">
                <a:solidFill>
                  <a:schemeClr val="bg1"/>
                </a:solidFill>
              </a:rPr>
              <a:t>2</a:t>
            </a:r>
            <a:r>
              <a:rPr lang="tr-TR" sz="2400" dirty="0" smtClean="0">
                <a:solidFill>
                  <a:schemeClr val="bg1"/>
                </a:solidFill>
              </a:rPr>
              <a:t>O, döteryum oksit) ile soğutulan reaktörlerde kullanılırken, hafif su (H</a:t>
            </a:r>
            <a:r>
              <a:rPr lang="tr-TR" sz="2400" baseline="-25000" dirty="0" smtClean="0">
                <a:solidFill>
                  <a:schemeClr val="bg1"/>
                </a:solidFill>
              </a:rPr>
              <a:t>2</a:t>
            </a:r>
            <a:r>
              <a:rPr lang="tr-TR" sz="2400" dirty="0" smtClean="0">
                <a:solidFill>
                  <a:schemeClr val="bg1"/>
                </a:solidFill>
              </a:rPr>
              <a:t>O, normal su) ile soğutulan reaktörlerde ise zenginleştirilmiş uranyumlu yakıt kullanılmaktadır.</a:t>
            </a:r>
          </a:p>
          <a:p>
            <a:r>
              <a:rPr lang="tr-TR" sz="2400" dirty="0" smtClean="0">
                <a:solidFill>
                  <a:schemeClr val="bg1"/>
                </a:solidFill>
              </a:rPr>
              <a:t>Toryum da Uranyum gibi bir dizi radyoaktif parçalanma ile son ürün olan kurşuna dönüşür  ve bu parçalanma esnasında enerji açığa çıkar.</a:t>
            </a:r>
          </a:p>
          <a:p>
            <a:r>
              <a:rPr lang="tr-TR" dirty="0" smtClean="0">
                <a:solidFill>
                  <a:schemeClr val="bg1"/>
                </a:solidFill>
              </a:rPr>
              <a:t>Toryum bileşikleri ise uranyum gibi yakıt haline getirildikten sonra doğrudan güç reaktörlerinde kullanılamazlar. Ancak uranyumla çalışan bir reaktörde ışınlanarak bölünebilen maddelere dönüştürülürler ve enerji verebilir hale getirilirler. Halen dünyada toryumlu yakıtlarla ilgili çeşitli araştırmalar sürdürülmektedir.</a:t>
            </a:r>
            <a:endParaRPr lang="tr-TR" dirty="0">
              <a:solidFill>
                <a:schemeClr val="bg1"/>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8686800" cy="6858000"/>
          </a:xfrm>
        </p:spPr>
        <p:txBody>
          <a:bodyPr>
            <a:normAutofit/>
          </a:bodyPr>
          <a:lstStyle/>
          <a:p>
            <a:endParaRPr lang="tr-TR" dirty="0" smtClean="0"/>
          </a:p>
          <a:p>
            <a:r>
              <a:rPr lang="tr-TR" dirty="0" smtClean="0">
                <a:solidFill>
                  <a:schemeClr val="bg1"/>
                </a:solidFill>
              </a:rPr>
              <a:t>Toryumun sembolü </a:t>
            </a:r>
            <a:r>
              <a:rPr lang="tr-TR" b="1" dirty="0" err="1" smtClean="0">
                <a:solidFill>
                  <a:schemeClr val="bg1"/>
                </a:solidFill>
              </a:rPr>
              <a:t>Th</a:t>
            </a:r>
            <a:r>
              <a:rPr lang="tr-TR" dirty="0" smtClean="0">
                <a:solidFill>
                  <a:schemeClr val="bg1"/>
                </a:solidFill>
              </a:rPr>
              <a:t>, atom numarası 90, atom ağırlığı 232,0381 g / </a:t>
            </a:r>
            <a:r>
              <a:rPr lang="tr-TR" dirty="0" err="1" smtClean="0">
                <a:solidFill>
                  <a:schemeClr val="bg1"/>
                </a:solidFill>
              </a:rPr>
              <a:t>mol’dür</a:t>
            </a:r>
            <a:r>
              <a:rPr lang="tr-TR" dirty="0" smtClean="0">
                <a:solidFill>
                  <a:schemeClr val="bg1"/>
                </a:solidFill>
              </a:rPr>
              <a:t>. Yer kabuğunda tabii olarak bulunan zayıfça radyoaktif bir metaldir.</a:t>
            </a:r>
          </a:p>
          <a:p>
            <a:r>
              <a:rPr lang="tr-TR" dirty="0" smtClean="0">
                <a:solidFill>
                  <a:schemeClr val="bg1"/>
                </a:solidFill>
              </a:rPr>
              <a:t>Oda şartlarında (25 °C) gümüşümsü beyaz renkli bir katıdır. Havada kararlıdır. Parlaklığını aylarca muhafaza edebilir.</a:t>
            </a:r>
          </a:p>
          <a:p>
            <a:r>
              <a:rPr lang="tr-TR" dirty="0" smtClean="0">
                <a:solidFill>
                  <a:schemeClr val="bg1"/>
                </a:solidFill>
              </a:rPr>
              <a:t>Yoğunluğu 11,72 g / ml, erime noktası 1842 °C ve kaynama noktası 4820 °</a:t>
            </a:r>
            <a:r>
              <a:rPr lang="tr-TR" dirty="0" err="1" smtClean="0">
                <a:solidFill>
                  <a:schemeClr val="bg1"/>
                </a:solidFill>
              </a:rPr>
              <a:t>C’dir</a:t>
            </a:r>
            <a:r>
              <a:rPr lang="tr-TR" dirty="0" smtClean="0">
                <a:solidFill>
                  <a:schemeClr val="bg1"/>
                </a:solidFill>
              </a:rPr>
              <a:t>.</a:t>
            </a:r>
          </a:p>
          <a:p>
            <a:r>
              <a:rPr lang="tr-TR" dirty="0" smtClean="0">
                <a:solidFill>
                  <a:schemeClr val="bg1"/>
                </a:solidFill>
              </a:rPr>
              <a:t>1828 yılında J. J. </a:t>
            </a:r>
            <a:r>
              <a:rPr lang="tr-TR" dirty="0" err="1" smtClean="0">
                <a:solidFill>
                  <a:schemeClr val="bg1"/>
                </a:solidFill>
              </a:rPr>
              <a:t>Berzelius</a:t>
            </a:r>
            <a:r>
              <a:rPr lang="tr-TR" dirty="0" smtClean="0">
                <a:solidFill>
                  <a:schemeClr val="bg1"/>
                </a:solidFill>
              </a:rPr>
              <a:t> tarafından keşfedilmiştir. Yer kabuğunun % 0,0007′</a:t>
            </a:r>
            <a:r>
              <a:rPr lang="tr-TR" dirty="0" err="1" smtClean="0">
                <a:solidFill>
                  <a:schemeClr val="bg1"/>
                </a:solidFill>
              </a:rPr>
              <a:t>lik</a:t>
            </a:r>
            <a:r>
              <a:rPr lang="tr-TR" dirty="0" smtClean="0">
                <a:solidFill>
                  <a:schemeClr val="bg1"/>
                </a:solidFill>
              </a:rPr>
              <a:t> kısmını oluşturur.</a:t>
            </a:r>
          </a:p>
          <a:p>
            <a:r>
              <a:rPr lang="tr-TR" dirty="0" smtClean="0">
                <a:solidFill>
                  <a:schemeClr val="bg1"/>
                </a:solidFill>
              </a:rPr>
              <a:t>Toryum oksit (ThO</a:t>
            </a:r>
            <a:r>
              <a:rPr lang="tr-TR" baseline="-25000" dirty="0" smtClean="0">
                <a:solidFill>
                  <a:schemeClr val="bg1"/>
                </a:solidFill>
              </a:rPr>
              <a:t>2</a:t>
            </a:r>
            <a:r>
              <a:rPr lang="tr-TR" dirty="0" smtClean="0">
                <a:solidFill>
                  <a:schemeClr val="bg1"/>
                </a:solidFill>
              </a:rPr>
              <a:t>), tüm oksitler içinde kaynama noktası (3 300 °C) en yüksek olan oksittir.</a:t>
            </a:r>
          </a:p>
          <a:p>
            <a:r>
              <a:rPr lang="tr-TR" dirty="0" smtClean="0">
                <a:solidFill>
                  <a:schemeClr val="bg1"/>
                </a:solidFill>
              </a:rPr>
              <a:t>Toryum, uranyum gibi, tabiatta serbest halde bulunmaz ve 60 civarında mineralin yapısı içinde yer alır.</a:t>
            </a:r>
          </a:p>
          <a:p>
            <a:endParaRPr lang="tr-TR"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İçerik Yer Tutucusu"/>
          <p:cNvSpPr>
            <a:spLocks noGrp="1"/>
          </p:cNvSpPr>
          <p:nvPr>
            <p:ph idx="1"/>
          </p:nvPr>
        </p:nvSpPr>
        <p:spPr>
          <a:xfrm>
            <a:off x="214282" y="214290"/>
            <a:ext cx="8786874" cy="6429420"/>
          </a:xfrm>
        </p:spPr>
        <p:txBody>
          <a:bodyPr>
            <a:normAutofit lnSpcReduction="10000"/>
          </a:bodyPr>
          <a:lstStyle/>
          <a:p>
            <a:endParaRPr lang="tr-TR" dirty="0" smtClean="0"/>
          </a:p>
          <a:p>
            <a:r>
              <a:rPr lang="tr-TR" dirty="0" err="1" smtClean="0">
                <a:solidFill>
                  <a:schemeClr val="bg1"/>
                </a:solidFill>
              </a:rPr>
              <a:t>Monazit</a:t>
            </a:r>
            <a:r>
              <a:rPr lang="tr-TR" dirty="0" smtClean="0">
                <a:solidFill>
                  <a:schemeClr val="bg1"/>
                </a:solidFill>
              </a:rPr>
              <a:t>, </a:t>
            </a:r>
            <a:r>
              <a:rPr lang="tr-TR" dirty="0" err="1" smtClean="0">
                <a:solidFill>
                  <a:schemeClr val="bg1"/>
                </a:solidFill>
              </a:rPr>
              <a:t>euksenit</a:t>
            </a:r>
            <a:r>
              <a:rPr lang="tr-TR" dirty="0" smtClean="0">
                <a:solidFill>
                  <a:schemeClr val="bg1"/>
                </a:solidFill>
              </a:rPr>
              <a:t>, </a:t>
            </a:r>
            <a:r>
              <a:rPr lang="tr-TR" dirty="0" err="1" smtClean="0">
                <a:solidFill>
                  <a:schemeClr val="bg1"/>
                </a:solidFill>
              </a:rPr>
              <a:t>allanit</a:t>
            </a:r>
            <a:r>
              <a:rPr lang="tr-TR" dirty="0" smtClean="0">
                <a:solidFill>
                  <a:schemeClr val="bg1"/>
                </a:solidFill>
              </a:rPr>
              <a:t>, </a:t>
            </a:r>
            <a:r>
              <a:rPr lang="tr-TR" dirty="0" err="1" smtClean="0">
                <a:solidFill>
                  <a:schemeClr val="bg1"/>
                </a:solidFill>
              </a:rPr>
              <a:t>samarskit</a:t>
            </a:r>
            <a:r>
              <a:rPr lang="tr-TR" dirty="0" smtClean="0">
                <a:solidFill>
                  <a:schemeClr val="bg1"/>
                </a:solidFill>
              </a:rPr>
              <a:t>, </a:t>
            </a:r>
            <a:r>
              <a:rPr lang="tr-TR" dirty="0" err="1" smtClean="0">
                <a:solidFill>
                  <a:schemeClr val="bg1"/>
                </a:solidFill>
              </a:rPr>
              <a:t>bastnasit</a:t>
            </a:r>
            <a:r>
              <a:rPr lang="tr-TR" dirty="0" smtClean="0">
                <a:solidFill>
                  <a:schemeClr val="bg1"/>
                </a:solidFill>
              </a:rPr>
              <a:t>, </a:t>
            </a:r>
            <a:r>
              <a:rPr lang="tr-TR" dirty="0" err="1" smtClean="0">
                <a:solidFill>
                  <a:schemeClr val="bg1"/>
                </a:solidFill>
              </a:rPr>
              <a:t>serit</a:t>
            </a:r>
            <a:r>
              <a:rPr lang="tr-TR" dirty="0" smtClean="0">
                <a:solidFill>
                  <a:schemeClr val="bg1"/>
                </a:solidFill>
              </a:rPr>
              <a:t>, </a:t>
            </a:r>
            <a:r>
              <a:rPr lang="tr-TR" dirty="0" err="1" smtClean="0">
                <a:solidFill>
                  <a:schemeClr val="bg1"/>
                </a:solidFill>
              </a:rPr>
              <a:t>polikras</a:t>
            </a:r>
            <a:r>
              <a:rPr lang="tr-TR" dirty="0" smtClean="0">
                <a:solidFill>
                  <a:schemeClr val="bg1"/>
                </a:solidFill>
              </a:rPr>
              <a:t>, </a:t>
            </a:r>
            <a:r>
              <a:rPr lang="tr-TR" dirty="0" err="1" smtClean="0">
                <a:solidFill>
                  <a:schemeClr val="bg1"/>
                </a:solidFill>
              </a:rPr>
              <a:t>betafit</a:t>
            </a:r>
            <a:r>
              <a:rPr lang="tr-TR" dirty="0" smtClean="0">
                <a:solidFill>
                  <a:schemeClr val="bg1"/>
                </a:solidFill>
              </a:rPr>
              <a:t>, </a:t>
            </a:r>
            <a:r>
              <a:rPr lang="tr-TR" dirty="0" err="1" smtClean="0">
                <a:solidFill>
                  <a:schemeClr val="bg1"/>
                </a:solidFill>
              </a:rPr>
              <a:t>piroklor</a:t>
            </a:r>
            <a:r>
              <a:rPr lang="tr-TR" dirty="0" smtClean="0">
                <a:solidFill>
                  <a:schemeClr val="bg1"/>
                </a:solidFill>
              </a:rPr>
              <a:t> ve </a:t>
            </a:r>
            <a:r>
              <a:rPr lang="tr-TR" dirty="0" err="1" smtClean="0">
                <a:solidFill>
                  <a:schemeClr val="bg1"/>
                </a:solidFill>
              </a:rPr>
              <a:t>torit</a:t>
            </a:r>
            <a:r>
              <a:rPr lang="tr-TR" dirty="0" smtClean="0">
                <a:solidFill>
                  <a:schemeClr val="bg1"/>
                </a:solidFill>
              </a:rPr>
              <a:t> gibi bazı radyoaktif mineraller toryum da içerirler. Toryum üretiminde, bu minerallerden sadece </a:t>
            </a:r>
            <a:r>
              <a:rPr lang="tr-TR" dirty="0" err="1" smtClean="0">
                <a:solidFill>
                  <a:schemeClr val="bg1"/>
                </a:solidFill>
              </a:rPr>
              <a:t>monazit</a:t>
            </a:r>
            <a:r>
              <a:rPr lang="tr-TR" dirty="0" smtClean="0">
                <a:solidFill>
                  <a:schemeClr val="bg1"/>
                </a:solidFill>
              </a:rPr>
              <a:t> [(</a:t>
            </a:r>
            <a:r>
              <a:rPr lang="tr-TR" dirty="0" err="1" smtClean="0">
                <a:solidFill>
                  <a:schemeClr val="bg1"/>
                </a:solidFill>
              </a:rPr>
              <a:t>Ce</a:t>
            </a:r>
            <a:r>
              <a:rPr lang="tr-TR" dirty="0" smtClean="0">
                <a:solidFill>
                  <a:schemeClr val="bg1"/>
                </a:solidFill>
              </a:rPr>
              <a:t>, La, </a:t>
            </a:r>
            <a:r>
              <a:rPr lang="tr-TR" dirty="0" err="1" smtClean="0">
                <a:solidFill>
                  <a:schemeClr val="bg1"/>
                </a:solidFill>
              </a:rPr>
              <a:t>Nd</a:t>
            </a:r>
            <a:r>
              <a:rPr lang="tr-TR" dirty="0" smtClean="0">
                <a:solidFill>
                  <a:schemeClr val="bg1"/>
                </a:solidFill>
              </a:rPr>
              <a:t>, </a:t>
            </a:r>
            <a:r>
              <a:rPr lang="tr-TR" dirty="0" err="1" smtClean="0">
                <a:solidFill>
                  <a:schemeClr val="bg1"/>
                </a:solidFill>
              </a:rPr>
              <a:t>Th</a:t>
            </a:r>
            <a:r>
              <a:rPr lang="tr-TR" dirty="0" smtClean="0">
                <a:solidFill>
                  <a:schemeClr val="bg1"/>
                </a:solidFill>
              </a:rPr>
              <a:t>, Y)PO4] ve </a:t>
            </a:r>
            <a:r>
              <a:rPr lang="tr-TR" dirty="0" err="1" smtClean="0">
                <a:solidFill>
                  <a:schemeClr val="bg1"/>
                </a:solidFill>
              </a:rPr>
              <a:t>torit</a:t>
            </a:r>
            <a:r>
              <a:rPr lang="tr-TR" dirty="0" smtClean="0">
                <a:solidFill>
                  <a:schemeClr val="bg1"/>
                </a:solidFill>
              </a:rPr>
              <a:t> [(</a:t>
            </a:r>
            <a:r>
              <a:rPr lang="tr-TR" dirty="0" err="1" smtClean="0">
                <a:solidFill>
                  <a:schemeClr val="bg1"/>
                </a:solidFill>
              </a:rPr>
              <a:t>Th</a:t>
            </a:r>
            <a:r>
              <a:rPr lang="tr-TR" dirty="0" smtClean="0">
                <a:solidFill>
                  <a:schemeClr val="bg1"/>
                </a:solidFill>
              </a:rPr>
              <a:t>, U) SiO</a:t>
            </a:r>
            <a:r>
              <a:rPr lang="tr-TR" baseline="-25000" dirty="0" smtClean="0">
                <a:solidFill>
                  <a:schemeClr val="bg1"/>
                </a:solidFill>
              </a:rPr>
              <a:t>4</a:t>
            </a:r>
            <a:r>
              <a:rPr lang="tr-TR" dirty="0" smtClean="0">
                <a:solidFill>
                  <a:schemeClr val="bg1"/>
                </a:solidFill>
              </a:rPr>
              <a:t>] kullanılmaktadır. Bu mineraller de genellikle nadir toprak elementleri (lantanitler, skandiyum ve itriyum) ile birlikte bulunurlar.</a:t>
            </a:r>
            <a:br>
              <a:rPr lang="tr-TR" dirty="0" smtClean="0">
                <a:solidFill>
                  <a:schemeClr val="bg1"/>
                </a:solidFill>
              </a:rPr>
            </a:br>
            <a:endParaRPr lang="tr-TR" dirty="0" smtClean="0">
              <a:solidFill>
                <a:schemeClr val="bg1"/>
              </a:solidFill>
            </a:endParaRPr>
          </a:p>
          <a:p>
            <a:r>
              <a:rPr lang="tr-TR" dirty="0" smtClean="0">
                <a:solidFill>
                  <a:schemeClr val="bg1"/>
                </a:solidFill>
              </a:rPr>
              <a:t>Toryum, yüksek sıcaklıklarda magnezyumun direncini artırmak amacıyla alaşımlarda, elektronik cihazlarda ve aydınlatmada tungsten tellerin kaplanmasında, yüksek sıcaklığa dayanıklı </a:t>
            </a:r>
            <a:r>
              <a:rPr lang="tr-TR" dirty="0" err="1" smtClean="0">
                <a:solidFill>
                  <a:schemeClr val="bg1"/>
                </a:solidFill>
              </a:rPr>
              <a:t>kroze</a:t>
            </a:r>
            <a:r>
              <a:rPr lang="tr-TR" dirty="0" smtClean="0">
                <a:solidFill>
                  <a:schemeClr val="bg1"/>
                </a:solidFill>
              </a:rPr>
              <a:t>, pota ve seramiklerin yapımında, yüksek kaliteli kamera merceklerinde, çeşitli endüstriyel üretimlerde katalizör olarak ve nükleer teknolojide kullanılmaktadır.</a:t>
            </a:r>
          </a:p>
          <a:p>
            <a:endParaRPr lang="tr-TR"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14282" y="214290"/>
            <a:ext cx="8715436" cy="1632798"/>
          </a:xfrm>
        </p:spPr>
        <p:txBody>
          <a:bodyPr>
            <a:noAutofit/>
          </a:bodyPr>
          <a:lstStyle/>
          <a:p>
            <a:r>
              <a:rPr lang="tr-TR" sz="2600" dirty="0" err="1" smtClean="0">
                <a:solidFill>
                  <a:schemeClr val="bg1"/>
                </a:solidFill>
              </a:rPr>
              <a:t>Türkiyede</a:t>
            </a:r>
            <a:r>
              <a:rPr lang="tr-TR" sz="2600" dirty="0" smtClean="0">
                <a:solidFill>
                  <a:schemeClr val="bg1"/>
                </a:solidFill>
              </a:rPr>
              <a:t> günümüz koşullarında ekonomik olarak işletilmekte olan bir Uranyum ve Toryum yatağı yoktur.  </a:t>
            </a:r>
            <a:r>
              <a:rPr lang="tr-TR" sz="2600" dirty="0" smtClean="0">
                <a:solidFill>
                  <a:srgbClr val="92D050"/>
                </a:solidFill>
              </a:rPr>
              <a:t>Sorgun, </a:t>
            </a:r>
            <a:r>
              <a:rPr lang="tr-TR" sz="2600" dirty="0" err="1" smtClean="0">
                <a:solidFill>
                  <a:srgbClr val="92D050"/>
                </a:solidFill>
              </a:rPr>
              <a:t>Fakılı</a:t>
            </a:r>
            <a:r>
              <a:rPr lang="tr-TR" sz="2600" dirty="0" smtClean="0">
                <a:solidFill>
                  <a:srgbClr val="92D050"/>
                </a:solidFill>
              </a:rPr>
              <a:t>, Köprübaşı, </a:t>
            </a:r>
            <a:r>
              <a:rPr lang="tr-TR" sz="2600" dirty="0" err="1" smtClean="0">
                <a:solidFill>
                  <a:srgbClr val="92D050"/>
                </a:solidFill>
              </a:rPr>
              <a:t>Demirtepe</a:t>
            </a:r>
            <a:r>
              <a:rPr lang="tr-TR" sz="2600" dirty="0" smtClean="0">
                <a:solidFill>
                  <a:srgbClr val="92D050"/>
                </a:solidFill>
              </a:rPr>
              <a:t> ve </a:t>
            </a:r>
            <a:r>
              <a:rPr lang="tr-TR" sz="2600" dirty="0" err="1" smtClean="0">
                <a:solidFill>
                  <a:srgbClr val="92D050"/>
                </a:solidFill>
              </a:rPr>
              <a:t>Küçükçavdar</a:t>
            </a:r>
            <a:r>
              <a:rPr lang="tr-TR" sz="2600" dirty="0" smtClean="0">
                <a:solidFill>
                  <a:srgbClr val="92D050"/>
                </a:solidFill>
              </a:rPr>
              <a:t> Uranyum </a:t>
            </a:r>
            <a:r>
              <a:rPr lang="tr-TR" sz="2600" dirty="0" smtClean="0">
                <a:solidFill>
                  <a:schemeClr val="bg1"/>
                </a:solidFill>
              </a:rPr>
              <a:t>yatakları ile </a:t>
            </a:r>
            <a:r>
              <a:rPr lang="tr-TR" sz="2600" dirty="0" err="1" smtClean="0">
                <a:solidFill>
                  <a:srgbClr val="00B0F0"/>
                </a:solidFill>
              </a:rPr>
              <a:t>Kızılcaören</a:t>
            </a:r>
            <a:r>
              <a:rPr lang="tr-TR" sz="2600" dirty="0" smtClean="0">
                <a:solidFill>
                  <a:srgbClr val="00B0F0"/>
                </a:solidFill>
              </a:rPr>
              <a:t> Toryum</a:t>
            </a:r>
            <a:r>
              <a:rPr lang="tr-TR" sz="2600" dirty="0" smtClean="0">
                <a:solidFill>
                  <a:srgbClr val="92D050"/>
                </a:solidFill>
              </a:rPr>
              <a:t> yatağı </a:t>
            </a:r>
            <a:r>
              <a:rPr lang="tr-TR" sz="2600" dirty="0" smtClean="0">
                <a:solidFill>
                  <a:schemeClr val="bg1"/>
                </a:solidFill>
              </a:rPr>
              <a:t>bilinmektedir.</a:t>
            </a:r>
            <a:endParaRPr lang="tr-TR" sz="2600" dirty="0">
              <a:solidFill>
                <a:schemeClr val="bg1"/>
              </a:solidFill>
            </a:endParaRPr>
          </a:p>
        </p:txBody>
      </p:sp>
      <p:pic>
        <p:nvPicPr>
          <p:cNvPr id="209922" name="Picture 2" descr="C:\Users\Ayten\Desktop\uranyum_toryum_yataklari.jpg"/>
          <p:cNvPicPr>
            <a:picLocks noGrp="1" noChangeAspect="1" noChangeArrowheads="1"/>
          </p:cNvPicPr>
          <p:nvPr>
            <p:ph idx="1"/>
          </p:nvPr>
        </p:nvPicPr>
        <p:blipFill>
          <a:blip r:embed="rId3" cstate="print"/>
          <a:srcRect/>
          <a:stretch>
            <a:fillRect/>
          </a:stretch>
        </p:blipFill>
        <p:spPr bwMode="auto">
          <a:xfrm>
            <a:off x="1428728" y="1920506"/>
            <a:ext cx="6786610" cy="4786346"/>
          </a:xfrm>
          <a:prstGeom prst="rect">
            <a:avLst/>
          </a:prstGeom>
          <a:noFill/>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85728"/>
            <a:ext cx="8715436" cy="6357982"/>
          </a:xfrm>
        </p:spPr>
        <p:txBody>
          <a:bodyPr>
            <a:noAutofit/>
          </a:bodyPr>
          <a:lstStyle/>
          <a:p>
            <a:r>
              <a:rPr lang="tr-TR" dirty="0" smtClean="0">
                <a:solidFill>
                  <a:schemeClr val="bg1"/>
                </a:solidFill>
              </a:rPr>
              <a:t>Ülkemizde 1953 yılından bu yana MTA Genel Müdürlüğü tarafından yürütülen arama çalışmaları sonucunda; Yozgat-Sorgun (3 850 ton U3O8, % 0,10 U3O8 </a:t>
            </a:r>
            <a:r>
              <a:rPr lang="tr-TR" dirty="0" err="1" smtClean="0">
                <a:solidFill>
                  <a:schemeClr val="bg1"/>
                </a:solidFill>
              </a:rPr>
              <a:t>tenörlü</a:t>
            </a:r>
            <a:r>
              <a:rPr lang="tr-TR" dirty="0" smtClean="0">
                <a:solidFill>
                  <a:schemeClr val="bg1"/>
                </a:solidFill>
              </a:rPr>
              <a:t>), Salihli-Köprübaşı (2 852 ton U3O8, % 0,04-0,05 U3O8 </a:t>
            </a:r>
            <a:r>
              <a:rPr lang="tr-TR" dirty="0" err="1" smtClean="0">
                <a:solidFill>
                  <a:schemeClr val="bg1"/>
                </a:solidFill>
              </a:rPr>
              <a:t>tenörlü</a:t>
            </a:r>
            <a:r>
              <a:rPr lang="tr-TR" dirty="0" smtClean="0">
                <a:solidFill>
                  <a:schemeClr val="bg1"/>
                </a:solidFill>
              </a:rPr>
              <a:t>), Aydın-</a:t>
            </a:r>
            <a:r>
              <a:rPr lang="tr-TR" dirty="0" err="1" smtClean="0">
                <a:solidFill>
                  <a:schemeClr val="bg1"/>
                </a:solidFill>
              </a:rPr>
              <a:t>Demirtepe</a:t>
            </a:r>
            <a:r>
              <a:rPr lang="tr-TR" dirty="0" smtClean="0">
                <a:solidFill>
                  <a:schemeClr val="bg1"/>
                </a:solidFill>
              </a:rPr>
              <a:t> (1 729 ton U3O8, % 0,08 U3O8 </a:t>
            </a:r>
            <a:r>
              <a:rPr lang="tr-TR" dirty="0" err="1" smtClean="0">
                <a:solidFill>
                  <a:schemeClr val="bg1"/>
                </a:solidFill>
              </a:rPr>
              <a:t>tenörlü</a:t>
            </a:r>
            <a:r>
              <a:rPr lang="tr-TR" dirty="0" smtClean="0">
                <a:solidFill>
                  <a:schemeClr val="bg1"/>
                </a:solidFill>
              </a:rPr>
              <a:t>), Uşak-</a:t>
            </a:r>
            <a:r>
              <a:rPr lang="tr-TR" dirty="0" err="1" smtClean="0">
                <a:solidFill>
                  <a:schemeClr val="bg1"/>
                </a:solidFill>
              </a:rPr>
              <a:t>Fakılı</a:t>
            </a:r>
            <a:r>
              <a:rPr lang="tr-TR" dirty="0" smtClean="0">
                <a:solidFill>
                  <a:schemeClr val="bg1"/>
                </a:solidFill>
              </a:rPr>
              <a:t> (490 ton U3O8, % 0,05 U3O8 </a:t>
            </a:r>
            <a:r>
              <a:rPr lang="tr-TR" dirty="0" err="1" smtClean="0">
                <a:solidFill>
                  <a:schemeClr val="bg1"/>
                </a:solidFill>
              </a:rPr>
              <a:t>tenörlü</a:t>
            </a:r>
            <a:r>
              <a:rPr lang="tr-TR" dirty="0" smtClean="0">
                <a:solidFill>
                  <a:schemeClr val="bg1"/>
                </a:solidFill>
              </a:rPr>
              <a:t>), ve Aydın-</a:t>
            </a:r>
            <a:r>
              <a:rPr lang="tr-TR" dirty="0" err="1" smtClean="0">
                <a:solidFill>
                  <a:schemeClr val="bg1"/>
                </a:solidFill>
              </a:rPr>
              <a:t>Küçükçavdar</a:t>
            </a:r>
            <a:r>
              <a:rPr lang="tr-TR" dirty="0" smtClean="0">
                <a:solidFill>
                  <a:schemeClr val="bg1"/>
                </a:solidFill>
              </a:rPr>
              <a:t> (208 ton U3O8, % 0,04 U3O8 </a:t>
            </a:r>
            <a:r>
              <a:rPr lang="tr-TR" dirty="0" err="1" smtClean="0">
                <a:solidFill>
                  <a:schemeClr val="bg1"/>
                </a:solidFill>
              </a:rPr>
              <a:t>tenörlü</a:t>
            </a:r>
            <a:r>
              <a:rPr lang="tr-TR" dirty="0" smtClean="0">
                <a:solidFill>
                  <a:schemeClr val="bg1"/>
                </a:solidFill>
              </a:rPr>
              <a:t>) sahalarında ekonomik olabilecek uranyum rezervleri bulunmuştur.</a:t>
            </a:r>
          </a:p>
          <a:p>
            <a:r>
              <a:rPr lang="tr-TR" dirty="0" smtClean="0">
                <a:solidFill>
                  <a:schemeClr val="bg1"/>
                </a:solidFill>
              </a:rPr>
              <a:t>Ayrıca Çanakkale-Ayvacık’ta yaklaşık % 0,1 U3O8 </a:t>
            </a:r>
            <a:r>
              <a:rPr lang="tr-TR" dirty="0" err="1" smtClean="0">
                <a:solidFill>
                  <a:schemeClr val="bg1"/>
                </a:solidFill>
              </a:rPr>
              <a:t>tenörlü</a:t>
            </a:r>
            <a:r>
              <a:rPr lang="tr-TR" dirty="0" smtClean="0">
                <a:solidFill>
                  <a:schemeClr val="bg1"/>
                </a:solidFill>
              </a:rPr>
              <a:t> 250 ton U3O8 tespit edilmiştir.</a:t>
            </a:r>
          </a:p>
          <a:p>
            <a:r>
              <a:rPr lang="tr-TR" dirty="0" smtClean="0">
                <a:solidFill>
                  <a:schemeClr val="bg1"/>
                </a:solidFill>
              </a:rPr>
              <a:t>Türkiye’nin toplam uranyum rezervinin 10 000 ton U3O8’in üzerinde olduğu söylenebilir. Kırşehir-Kırıkkale bölgesinde 2005 yılında başlayan uranyum arama çalışmalarına devam edilmektedir. </a:t>
            </a:r>
            <a:endParaRPr lang="tr-TR" dirty="0">
              <a:solidFill>
                <a:schemeClr val="bg1"/>
              </a:solidFill>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895996"/>
          </a:xfrm>
        </p:spPr>
        <p:txBody>
          <a:bodyPr/>
          <a:lstStyle/>
          <a:p>
            <a:r>
              <a:rPr lang="tr-TR" dirty="0" smtClean="0">
                <a:solidFill>
                  <a:srgbClr val="FFFF00"/>
                </a:solidFill>
              </a:rPr>
              <a:t>Ülkemizdeki bu yataklarda zaman zaman deneme amaçlı işletmeler yapılmıştır.</a:t>
            </a:r>
            <a:endParaRPr lang="tr-TR" dirty="0">
              <a:solidFill>
                <a:srgbClr val="FFFF00"/>
              </a:solidFill>
            </a:endParaRPr>
          </a:p>
        </p:txBody>
      </p:sp>
      <p:pic>
        <p:nvPicPr>
          <p:cNvPr id="4" name="Picture 2" descr="C:\Users\Ayten\Desktop\beylikova_cevher_sahasi.jpg"/>
          <p:cNvPicPr>
            <a:picLocks noChangeAspect="1" noChangeArrowheads="1"/>
          </p:cNvPicPr>
          <p:nvPr/>
        </p:nvPicPr>
        <p:blipFill>
          <a:blip r:embed="rId3" cstate="print"/>
          <a:srcRect/>
          <a:stretch>
            <a:fillRect/>
          </a:stretch>
        </p:blipFill>
        <p:spPr bwMode="auto">
          <a:xfrm>
            <a:off x="1857356" y="1714488"/>
            <a:ext cx="5500726" cy="3691277"/>
          </a:xfrm>
          <a:prstGeom prst="rect">
            <a:avLst/>
          </a:prstGeom>
          <a:noFill/>
        </p:spPr>
      </p:pic>
      <p:sp>
        <p:nvSpPr>
          <p:cNvPr id="5" name="4 Dikdörtgen"/>
          <p:cNvSpPr/>
          <p:nvPr/>
        </p:nvSpPr>
        <p:spPr>
          <a:xfrm>
            <a:off x="3357554" y="5572140"/>
            <a:ext cx="3000396" cy="461665"/>
          </a:xfrm>
          <a:prstGeom prst="rect">
            <a:avLst/>
          </a:prstGeom>
        </p:spPr>
        <p:txBody>
          <a:bodyPr wrap="square">
            <a:spAutoFit/>
          </a:bodyPr>
          <a:lstStyle/>
          <a:p>
            <a:r>
              <a:rPr lang="tr-TR" sz="2400" dirty="0" smtClean="0">
                <a:solidFill>
                  <a:schemeClr val="bg1"/>
                </a:solidFill>
              </a:rPr>
              <a:t>Eskişehir-Beylikova</a:t>
            </a:r>
            <a:endParaRPr lang="tr-TR" sz="2400" dirty="0">
              <a:solidFill>
                <a:schemeClr val="bg1"/>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428604"/>
            <a:ext cx="8643998" cy="6429396"/>
          </a:xfrm>
        </p:spPr>
        <p:txBody>
          <a:bodyPr>
            <a:normAutofit fontScale="77500" lnSpcReduction="20000"/>
          </a:bodyPr>
          <a:lstStyle/>
          <a:p>
            <a:r>
              <a:rPr lang="tr-TR" sz="3100" b="1" dirty="0" smtClean="0">
                <a:solidFill>
                  <a:srgbClr val="FF0000"/>
                </a:solidFill>
              </a:rPr>
              <a:t>Nükleer Enerji ve Toryum</a:t>
            </a:r>
            <a:r>
              <a:rPr lang="tr-TR" sz="3100" dirty="0" smtClean="0">
                <a:solidFill>
                  <a:schemeClr val="bg1"/>
                </a:solidFill>
              </a:rPr>
              <a:t/>
            </a:r>
            <a:br>
              <a:rPr lang="tr-TR" sz="3100" dirty="0" smtClean="0">
                <a:solidFill>
                  <a:schemeClr val="bg1"/>
                </a:solidFill>
              </a:rPr>
            </a:br>
            <a:r>
              <a:rPr lang="tr-TR" sz="3100" dirty="0" smtClean="0">
                <a:solidFill>
                  <a:schemeClr val="bg1"/>
                </a:solidFill>
              </a:rPr>
              <a:t>Toryum kendiliğinden bölünebilme yeteneğine sahip değildir. Bu yüzden doğrudan nükleer  yakıt olarak kullanılamaz.</a:t>
            </a:r>
          </a:p>
          <a:p>
            <a:r>
              <a:rPr lang="tr-TR" sz="3100" baseline="30000" dirty="0" smtClean="0">
                <a:solidFill>
                  <a:schemeClr val="bg1"/>
                </a:solidFill>
              </a:rPr>
              <a:t>232</a:t>
            </a:r>
            <a:r>
              <a:rPr lang="tr-TR" sz="3100" dirty="0" smtClean="0">
                <a:solidFill>
                  <a:schemeClr val="bg1"/>
                </a:solidFill>
              </a:rPr>
              <a:t>Th (toryum-232) izotopunun, bir nötron yutarak, </a:t>
            </a:r>
            <a:r>
              <a:rPr lang="tr-TR" sz="3100" dirty="0" err="1" smtClean="0">
                <a:solidFill>
                  <a:schemeClr val="bg1"/>
                </a:solidFill>
              </a:rPr>
              <a:t>fisyon</a:t>
            </a:r>
            <a:r>
              <a:rPr lang="tr-TR" sz="3100" dirty="0" smtClean="0">
                <a:solidFill>
                  <a:schemeClr val="bg1"/>
                </a:solidFill>
              </a:rPr>
              <a:t> yapabilen (</a:t>
            </a:r>
            <a:r>
              <a:rPr lang="tr-TR" sz="3100" dirty="0" err="1" smtClean="0">
                <a:solidFill>
                  <a:schemeClr val="bg1"/>
                </a:solidFill>
              </a:rPr>
              <a:t>fisil</a:t>
            </a:r>
            <a:r>
              <a:rPr lang="tr-TR" sz="3100" dirty="0" smtClean="0">
                <a:solidFill>
                  <a:schemeClr val="bg1"/>
                </a:solidFill>
              </a:rPr>
              <a:t>) bir izotop olan </a:t>
            </a:r>
            <a:r>
              <a:rPr lang="tr-TR" sz="3100" baseline="30000" dirty="0" smtClean="0">
                <a:solidFill>
                  <a:schemeClr val="bg1"/>
                </a:solidFill>
              </a:rPr>
              <a:t>233</a:t>
            </a:r>
            <a:r>
              <a:rPr lang="tr-TR" sz="3100" dirty="0" smtClean="0">
                <a:solidFill>
                  <a:schemeClr val="bg1"/>
                </a:solidFill>
              </a:rPr>
              <a:t>U ‘e dönüştürülmesi gerekir. </a:t>
            </a:r>
            <a:r>
              <a:rPr lang="tr-TR" sz="3100" baseline="30000" dirty="0" smtClean="0">
                <a:solidFill>
                  <a:schemeClr val="bg1"/>
                </a:solidFill>
              </a:rPr>
              <a:t>232</a:t>
            </a:r>
            <a:r>
              <a:rPr lang="tr-TR" sz="3100" dirty="0" smtClean="0">
                <a:solidFill>
                  <a:schemeClr val="bg1"/>
                </a:solidFill>
              </a:rPr>
              <a:t>Th ‘</a:t>
            </a:r>
            <a:r>
              <a:rPr lang="tr-TR" sz="3100" dirty="0" err="1" smtClean="0">
                <a:solidFill>
                  <a:schemeClr val="bg1"/>
                </a:solidFill>
              </a:rPr>
              <a:t>nin</a:t>
            </a:r>
            <a:r>
              <a:rPr lang="tr-TR" sz="3100" dirty="0" smtClean="0">
                <a:solidFill>
                  <a:schemeClr val="bg1"/>
                </a:solidFill>
              </a:rPr>
              <a:t> düşük enerjili nötronlarla reaksiyonu nötron yutumu) sonucunda, önce kararlılığı daha az olan </a:t>
            </a:r>
            <a:r>
              <a:rPr lang="tr-TR" sz="3100" baseline="30000" dirty="0" smtClean="0">
                <a:solidFill>
                  <a:schemeClr val="bg1"/>
                </a:solidFill>
              </a:rPr>
              <a:t>233</a:t>
            </a:r>
            <a:r>
              <a:rPr lang="tr-TR" sz="3100" dirty="0" smtClean="0">
                <a:solidFill>
                  <a:schemeClr val="bg1"/>
                </a:solidFill>
              </a:rPr>
              <a:t>Th oluşur. Yarılanma süresi 23 dakika olan </a:t>
            </a:r>
            <a:r>
              <a:rPr lang="tr-TR" sz="3100" baseline="30000" dirty="0" smtClean="0">
                <a:solidFill>
                  <a:schemeClr val="bg1"/>
                </a:solidFill>
              </a:rPr>
              <a:t>233</a:t>
            </a:r>
            <a:r>
              <a:rPr lang="tr-TR" sz="3100" dirty="0" smtClean="0">
                <a:solidFill>
                  <a:schemeClr val="bg1"/>
                </a:solidFill>
              </a:rPr>
              <a:t>Th ise, bir beta parçacığı (b) yayarak, yarılanma süresi 27 gün olan, </a:t>
            </a:r>
            <a:r>
              <a:rPr lang="tr-TR" sz="3100" baseline="30000" dirty="0" smtClean="0">
                <a:solidFill>
                  <a:schemeClr val="bg1"/>
                </a:solidFill>
              </a:rPr>
              <a:t>233</a:t>
            </a:r>
            <a:r>
              <a:rPr lang="tr-TR" sz="3100" dirty="0" smtClean="0">
                <a:solidFill>
                  <a:schemeClr val="bg1"/>
                </a:solidFill>
              </a:rPr>
              <a:t>Pa (protaktinyum 233)’e dönüşür. </a:t>
            </a:r>
            <a:r>
              <a:rPr lang="tr-TR" sz="3100" baseline="30000" dirty="0" smtClean="0">
                <a:solidFill>
                  <a:schemeClr val="bg1"/>
                </a:solidFill>
              </a:rPr>
              <a:t>233</a:t>
            </a:r>
            <a:r>
              <a:rPr lang="tr-TR" sz="3100" dirty="0" smtClean="0">
                <a:solidFill>
                  <a:schemeClr val="bg1"/>
                </a:solidFill>
              </a:rPr>
              <a:t>Pa, bir beta ve gama parçacığı (g) yayarak bölünebilen </a:t>
            </a:r>
            <a:r>
              <a:rPr lang="tr-TR" sz="3100" baseline="30000" dirty="0" smtClean="0">
                <a:solidFill>
                  <a:schemeClr val="bg1"/>
                </a:solidFill>
              </a:rPr>
              <a:t>233</a:t>
            </a:r>
            <a:r>
              <a:rPr lang="tr-TR" sz="3100" dirty="0" smtClean="0">
                <a:solidFill>
                  <a:schemeClr val="bg1"/>
                </a:solidFill>
              </a:rPr>
              <a:t>U ‘e (yarılanma süresi 163 000 yıl) dönüşmektedir.</a:t>
            </a:r>
          </a:p>
          <a:p>
            <a:r>
              <a:rPr lang="tr-TR" sz="3100" dirty="0" smtClean="0">
                <a:solidFill>
                  <a:schemeClr val="bg1"/>
                </a:solidFill>
              </a:rPr>
              <a:t>Böylece </a:t>
            </a:r>
            <a:r>
              <a:rPr lang="tr-TR" sz="3100" baseline="30000" dirty="0" smtClean="0">
                <a:solidFill>
                  <a:schemeClr val="bg1"/>
                </a:solidFill>
              </a:rPr>
              <a:t>232</a:t>
            </a:r>
            <a:r>
              <a:rPr lang="tr-TR" sz="3100" dirty="0" smtClean="0">
                <a:solidFill>
                  <a:schemeClr val="bg1"/>
                </a:solidFill>
              </a:rPr>
              <a:t>Th, </a:t>
            </a:r>
            <a:r>
              <a:rPr lang="tr-TR" sz="3100" baseline="30000" dirty="0" smtClean="0">
                <a:solidFill>
                  <a:schemeClr val="bg1"/>
                </a:solidFill>
              </a:rPr>
              <a:t>235</a:t>
            </a:r>
            <a:r>
              <a:rPr lang="tr-TR" sz="3100" dirty="0" smtClean="0">
                <a:solidFill>
                  <a:schemeClr val="bg1"/>
                </a:solidFill>
              </a:rPr>
              <a:t>U veya </a:t>
            </a:r>
            <a:r>
              <a:rPr lang="tr-TR" sz="3100" baseline="30000" dirty="0" smtClean="0">
                <a:solidFill>
                  <a:schemeClr val="bg1"/>
                </a:solidFill>
              </a:rPr>
              <a:t>239</a:t>
            </a:r>
            <a:r>
              <a:rPr lang="tr-TR" sz="3100" dirty="0" smtClean="0">
                <a:solidFill>
                  <a:schemeClr val="bg1"/>
                </a:solidFill>
              </a:rPr>
              <a:t>Pu(plütonyum-239) gibi bir </a:t>
            </a:r>
            <a:r>
              <a:rPr lang="tr-TR" sz="3100" dirty="0" err="1" smtClean="0">
                <a:solidFill>
                  <a:schemeClr val="bg1"/>
                </a:solidFill>
              </a:rPr>
              <a:t>fisil</a:t>
            </a:r>
            <a:r>
              <a:rPr lang="tr-TR" sz="3100" dirty="0" smtClean="0">
                <a:solidFill>
                  <a:schemeClr val="bg1"/>
                </a:solidFill>
              </a:rPr>
              <a:t> maddeyle birlikte kullanılarak, aşağıdaki şekilde görüldüğü gibi üretkenlik döngüsüne başlar.</a:t>
            </a:r>
          </a:p>
          <a:p>
            <a:r>
              <a:rPr lang="tr-TR" sz="3100" dirty="0" smtClean="0">
                <a:solidFill>
                  <a:schemeClr val="bg1"/>
                </a:solidFill>
              </a:rPr>
              <a:t>Toryum yakıt döngüsünde uranyumdan daha az plütonyum ve diğer trans-uranyum   elementleri üretildiğinden, toryum, nükleer santrallerin en temiz yakıtı olarak kabul edilir.</a:t>
            </a:r>
          </a:p>
          <a:p>
            <a:r>
              <a:rPr lang="tr-TR" sz="3100" dirty="0" smtClean="0">
                <a:solidFill>
                  <a:schemeClr val="bg1"/>
                </a:solidFill>
              </a:rPr>
              <a:t>Çevreye daha az zarar vermesi açısından da ileride nükleer reaktörlerde uranyum yerine kullanılması düşünülmektedir.</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715436" cy="6429420"/>
          </a:xfrm>
        </p:spPr>
        <p:txBody>
          <a:bodyPr>
            <a:normAutofit lnSpcReduction="10000"/>
          </a:bodyPr>
          <a:lstStyle/>
          <a:p>
            <a:r>
              <a:rPr lang="tr-TR" dirty="0" smtClean="0">
                <a:solidFill>
                  <a:schemeClr val="bg1"/>
                </a:solidFill>
              </a:rPr>
              <a:t>Dünya uranyum üretiminin yaklaşık %70'ini üç şirket elinde bulundurmaktadır. Bunlar; CAMECO (</a:t>
            </a:r>
            <a:r>
              <a:rPr lang="tr-TR" dirty="0" err="1" smtClean="0">
                <a:solidFill>
                  <a:schemeClr val="bg1"/>
                </a:solidFill>
              </a:rPr>
              <a:t>Canadian</a:t>
            </a:r>
            <a:r>
              <a:rPr lang="tr-TR" dirty="0" smtClean="0">
                <a:solidFill>
                  <a:schemeClr val="bg1"/>
                </a:solidFill>
              </a:rPr>
              <a:t> </a:t>
            </a:r>
            <a:r>
              <a:rPr lang="tr-TR" dirty="0" err="1" smtClean="0">
                <a:solidFill>
                  <a:schemeClr val="bg1"/>
                </a:solidFill>
              </a:rPr>
              <a:t>Mining</a:t>
            </a:r>
            <a:r>
              <a:rPr lang="tr-TR" dirty="0" smtClean="0">
                <a:solidFill>
                  <a:schemeClr val="bg1"/>
                </a:solidFill>
              </a:rPr>
              <a:t> </a:t>
            </a:r>
            <a:r>
              <a:rPr lang="tr-TR" dirty="0" err="1" smtClean="0">
                <a:solidFill>
                  <a:schemeClr val="bg1"/>
                </a:solidFill>
              </a:rPr>
              <a:t>Energy</a:t>
            </a:r>
            <a:r>
              <a:rPr lang="tr-TR" dirty="0" smtClean="0">
                <a:solidFill>
                  <a:schemeClr val="bg1"/>
                </a:solidFill>
              </a:rPr>
              <a:t> </a:t>
            </a:r>
            <a:r>
              <a:rPr lang="tr-TR" dirty="0" err="1" smtClean="0">
                <a:solidFill>
                  <a:schemeClr val="bg1"/>
                </a:solidFill>
              </a:rPr>
              <a:t>Co</a:t>
            </a:r>
            <a:r>
              <a:rPr lang="tr-TR" dirty="0" smtClean="0">
                <a:solidFill>
                  <a:schemeClr val="bg1"/>
                </a:solidFill>
              </a:rPr>
              <a:t>.) adlı Kanada şirketi, COGEMA (</a:t>
            </a:r>
            <a:r>
              <a:rPr lang="tr-TR" dirty="0" err="1" smtClean="0">
                <a:solidFill>
                  <a:schemeClr val="bg1"/>
                </a:solidFill>
              </a:rPr>
              <a:t>Compagnie</a:t>
            </a:r>
            <a:r>
              <a:rPr lang="tr-TR" dirty="0" smtClean="0">
                <a:solidFill>
                  <a:schemeClr val="bg1"/>
                </a:solidFill>
              </a:rPr>
              <a:t> </a:t>
            </a:r>
            <a:r>
              <a:rPr lang="tr-TR" dirty="0" err="1" smtClean="0">
                <a:solidFill>
                  <a:schemeClr val="bg1"/>
                </a:solidFill>
              </a:rPr>
              <a:t>Générale</a:t>
            </a:r>
            <a:r>
              <a:rPr lang="tr-TR" dirty="0" smtClean="0">
                <a:solidFill>
                  <a:schemeClr val="bg1"/>
                </a:solidFill>
              </a:rPr>
              <a:t> </a:t>
            </a:r>
            <a:r>
              <a:rPr lang="tr-TR" dirty="0" err="1" smtClean="0">
                <a:solidFill>
                  <a:schemeClr val="bg1"/>
                </a:solidFill>
              </a:rPr>
              <a:t>des</a:t>
            </a:r>
            <a:r>
              <a:rPr lang="tr-TR" dirty="0" smtClean="0">
                <a:solidFill>
                  <a:schemeClr val="bg1"/>
                </a:solidFill>
              </a:rPr>
              <a:t> </a:t>
            </a:r>
            <a:r>
              <a:rPr lang="tr-TR" dirty="0" err="1" smtClean="0">
                <a:solidFill>
                  <a:schemeClr val="bg1"/>
                </a:solidFill>
              </a:rPr>
              <a:t>Matières</a:t>
            </a:r>
            <a:r>
              <a:rPr lang="tr-TR" dirty="0" smtClean="0">
                <a:solidFill>
                  <a:schemeClr val="bg1"/>
                </a:solidFill>
              </a:rPr>
              <a:t> </a:t>
            </a:r>
            <a:r>
              <a:rPr lang="tr-TR" dirty="0" err="1" smtClean="0">
                <a:solidFill>
                  <a:schemeClr val="bg1"/>
                </a:solidFill>
              </a:rPr>
              <a:t>Nucléaires</a:t>
            </a:r>
            <a:r>
              <a:rPr lang="tr-TR" dirty="0" smtClean="0">
                <a:solidFill>
                  <a:schemeClr val="bg1"/>
                </a:solidFill>
              </a:rPr>
              <a:t>) adlı Fransız şirketi ve RTZ (Rio </a:t>
            </a:r>
            <a:r>
              <a:rPr lang="tr-TR" dirty="0" err="1" smtClean="0">
                <a:solidFill>
                  <a:schemeClr val="bg1"/>
                </a:solidFill>
              </a:rPr>
              <a:t>Tinto</a:t>
            </a:r>
            <a:r>
              <a:rPr lang="tr-TR" dirty="0" smtClean="0">
                <a:solidFill>
                  <a:schemeClr val="bg1"/>
                </a:solidFill>
              </a:rPr>
              <a:t> </a:t>
            </a:r>
            <a:r>
              <a:rPr lang="tr-TR" dirty="0" err="1" smtClean="0">
                <a:solidFill>
                  <a:schemeClr val="bg1"/>
                </a:solidFill>
              </a:rPr>
              <a:t>Zinc</a:t>
            </a:r>
            <a:r>
              <a:rPr lang="tr-TR" dirty="0" smtClean="0">
                <a:solidFill>
                  <a:schemeClr val="bg1"/>
                </a:solidFill>
              </a:rPr>
              <a:t> </a:t>
            </a:r>
            <a:r>
              <a:rPr lang="tr-TR" dirty="0" err="1" smtClean="0">
                <a:solidFill>
                  <a:schemeClr val="bg1"/>
                </a:solidFill>
              </a:rPr>
              <a:t>Co</a:t>
            </a:r>
            <a:r>
              <a:rPr lang="tr-TR" dirty="0" smtClean="0">
                <a:solidFill>
                  <a:schemeClr val="bg1"/>
                </a:solidFill>
              </a:rPr>
              <a:t>.) adlı İngiliz şirketidir. Uranyum üreticisi ülkeler, 2006 yılında, 39.603 ton, 2007 yılında ise 43.328 ton uranyum üretmişlerdir.</a:t>
            </a:r>
          </a:p>
          <a:p>
            <a:r>
              <a:rPr lang="tr-TR" dirty="0" smtClean="0">
                <a:solidFill>
                  <a:schemeClr val="bg1"/>
                </a:solidFill>
              </a:rPr>
              <a:t>Türkiye'de uranyum aramalarına 1990 yılı sonuna kadar devam edilmiş ve </a:t>
            </a:r>
            <a:r>
              <a:rPr lang="tr-TR" dirty="0" smtClean="0">
                <a:solidFill>
                  <a:srgbClr val="FFFF00"/>
                </a:solidFill>
              </a:rPr>
              <a:t>5 yatakta toplam 9.129 ton görünür uranyum rezervi ortaya konulmuştur. </a:t>
            </a:r>
            <a:r>
              <a:rPr lang="tr-TR" dirty="0" smtClean="0">
                <a:solidFill>
                  <a:schemeClr val="bg1"/>
                </a:solidFill>
              </a:rPr>
              <a:t>Bu 5 yatağın ortalama </a:t>
            </a:r>
            <a:r>
              <a:rPr lang="tr-TR" dirty="0" err="1" smtClean="0">
                <a:solidFill>
                  <a:schemeClr val="bg1"/>
                </a:solidFill>
              </a:rPr>
              <a:t>tenör</a:t>
            </a:r>
            <a:r>
              <a:rPr lang="tr-TR" dirty="0" smtClean="0">
                <a:solidFill>
                  <a:schemeClr val="bg1"/>
                </a:solidFill>
              </a:rPr>
              <a:t> ve rezervleri, aranıp bulundukları yıllarda, dünyaca kabul edilen ekonomik sınırlarda olmalarına rağmen, bugün için, bu değerler söz konusu sınırların oldukça altında kalmıştır. Bunun nedeni, son yıllarda nükleer santral planlamalarındaki önemli değişmeler ve özellikle Kanada ve Avustralya'da yüksek </a:t>
            </a:r>
            <a:r>
              <a:rPr lang="tr-TR" dirty="0" err="1" smtClean="0">
                <a:solidFill>
                  <a:schemeClr val="bg1"/>
                </a:solidFill>
              </a:rPr>
              <a:t>tenörlü</a:t>
            </a:r>
            <a:r>
              <a:rPr lang="tr-TR" dirty="0" smtClean="0">
                <a:solidFill>
                  <a:schemeClr val="bg1"/>
                </a:solidFill>
              </a:rPr>
              <a:t>, üretim maliyetleri çok düşük uranyum yataklarının bulunmasıdır.</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142852"/>
            <a:ext cx="8786874" cy="6572296"/>
          </a:xfrm>
        </p:spPr>
        <p:txBody>
          <a:bodyPr>
            <a:normAutofit fontScale="92500" lnSpcReduction="10000"/>
          </a:bodyPr>
          <a:lstStyle/>
          <a:p>
            <a:r>
              <a:rPr lang="tr-TR" dirty="0" smtClean="0">
                <a:solidFill>
                  <a:schemeClr val="bg1"/>
                </a:solidFill>
              </a:rPr>
              <a:t>Türkiye'de, geçmiş yıllarda MTA Genel Müdürlüğü tarafından yapılan çalışmalar sonucunda, Eskişehir- Sivrihisar-</a:t>
            </a:r>
            <a:r>
              <a:rPr lang="tr-TR" dirty="0" err="1" smtClean="0">
                <a:solidFill>
                  <a:schemeClr val="bg1"/>
                </a:solidFill>
              </a:rPr>
              <a:t>Kızılcaören</a:t>
            </a:r>
            <a:r>
              <a:rPr lang="tr-TR" dirty="0" smtClean="0">
                <a:solidFill>
                  <a:schemeClr val="bg1"/>
                </a:solidFill>
              </a:rPr>
              <a:t> yöresindeki nadir toprak elementleri ve toryum kompleks cevher  yatağında, ortalama </a:t>
            </a:r>
            <a:r>
              <a:rPr lang="tr-TR" dirty="0" err="1" smtClean="0">
                <a:solidFill>
                  <a:schemeClr val="bg1"/>
                </a:solidFill>
              </a:rPr>
              <a:t>tenörü</a:t>
            </a:r>
            <a:r>
              <a:rPr lang="tr-TR" dirty="0" smtClean="0">
                <a:solidFill>
                  <a:schemeClr val="bg1"/>
                </a:solidFill>
              </a:rPr>
              <a:t> %0,2 ThO2 olan 380.000 ton görünür rezerv tespit edilmiştir. Ancak, söz konusu sahadaki toryumun zenginleştirilmesiyle ilgili teknolojik sorunlar henüz tam olarak çözülememiştir.</a:t>
            </a:r>
          </a:p>
          <a:p>
            <a:r>
              <a:rPr lang="tr-TR" dirty="0" smtClean="0">
                <a:solidFill>
                  <a:schemeClr val="bg1"/>
                </a:solidFill>
              </a:rPr>
              <a:t>Gelecekte daha ekonomik, güvenilir  ve güvenlik yönünden daha geliştirilmiş nükleer teknolojiler dünyada yaygın olarak kullanılacaktır. Ülkemiz yenilikçi nükleer teknolojileri yakından izleme ve bu gelişmelerden uzak kalmama kararındadır. Bu cümleden olarak, Uluslararası Atom Enerji Ajansı (UAEA), nükleer enerjinin 21.yüzyıl enerji kaynakları içerisinde yerini alabilmesi için yapılması gerekenleri saptamak ve hem nükleer teknoloji üreticisi hem de nükleer teknoloji kullanıcısı UAEA üyesi ülkeleri bir araya getirerek, nükleer reaktörler  ve yakıt çevrimlerinde yapılması gereken yenilikleri belirlemek  amacıyla, “Uluslararası Yenilikçi Nükleer Reaktörler ve Yakıt Çevrimi” adında bir proje başlatmıştır. </a:t>
            </a:r>
            <a:endParaRPr lang="tr-TR" dirty="0">
              <a:solidFill>
                <a:schemeClr val="bg1"/>
              </a:solidFill>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normAutofit/>
          </a:bodyPr>
          <a:lstStyle/>
          <a:p>
            <a:r>
              <a:rPr lang="tr-TR" dirty="0" smtClean="0">
                <a:solidFill>
                  <a:schemeClr val="bg1"/>
                </a:solidFill>
              </a:rPr>
              <a:t>Türkiye Atom Enerjisi Kurumu (TAEK), 2000 yılında bu projeye katılma kararı almıştır ve 2001 yılından bu yana da söz konusu projenin aktif bir üyesi olarak çalışmalarda bulunmaktadır.</a:t>
            </a:r>
          </a:p>
          <a:p>
            <a:r>
              <a:rPr lang="tr-TR" dirty="0" smtClean="0">
                <a:solidFill>
                  <a:schemeClr val="bg1"/>
                </a:solidFill>
              </a:rPr>
              <a:t>TAEK’in açıklamalarına göre; Teknolojik sorunlar çözülerek toryumun yeni tip enerji üretiminde kullanılabilmesi durumunda, toryum, 21. yüzyılın en stratejik elementleri arasında yer alacak, geleceğin enerji kaynağı haline gelebilecek ve Türkiye enerji sorununu tamamen çözerek yabancılara muhtaç olmaktan kurtulabilecektir.</a:t>
            </a:r>
            <a:endParaRPr lang="tr-TR" dirty="0">
              <a:solidFill>
                <a:schemeClr val="bg1"/>
              </a:solidFill>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214290"/>
            <a:ext cx="8229600" cy="1285884"/>
          </a:xfrm>
        </p:spPr>
        <p:txBody>
          <a:bodyPr>
            <a:normAutofit fontScale="90000"/>
          </a:bodyPr>
          <a:lstStyle/>
          <a:p>
            <a:pPr algn="ctr"/>
            <a:r>
              <a:rPr lang="tr-TR" dirty="0" smtClean="0">
                <a:latin typeface="Bodoni MT Poster Compressed" pitchFamily="18" charset="-94"/>
              </a:rPr>
              <a:t/>
            </a:r>
            <a:br>
              <a:rPr lang="tr-TR" dirty="0" smtClean="0">
                <a:latin typeface="Bodoni MT Poster Compressed" pitchFamily="18" charset="-94"/>
              </a:rPr>
            </a:br>
            <a:r>
              <a:rPr lang="tr-TR" dirty="0" smtClean="0">
                <a:latin typeface="Bodoni MT Poster Compressed" pitchFamily="18" charset="-94"/>
              </a:rPr>
              <a:t/>
            </a:r>
            <a:br>
              <a:rPr lang="tr-TR" dirty="0" smtClean="0">
                <a:latin typeface="Bodoni MT Poster Compressed" pitchFamily="18" charset="-94"/>
              </a:rPr>
            </a:br>
            <a:r>
              <a:rPr lang="tr-TR" dirty="0" smtClean="0">
                <a:latin typeface="Bodoni MT Poster Compressed" pitchFamily="18" charset="-94"/>
              </a:rPr>
              <a:t/>
            </a:r>
            <a:br>
              <a:rPr lang="tr-TR" dirty="0" smtClean="0">
                <a:latin typeface="Bodoni MT Poster Compressed" pitchFamily="18" charset="-94"/>
              </a:rPr>
            </a:br>
            <a:r>
              <a:rPr lang="tr-TR" dirty="0" smtClean="0">
                <a:latin typeface="Bodoni MT Poster Compressed" pitchFamily="18" charset="-94"/>
              </a:rPr>
              <a:t/>
            </a:r>
            <a:br>
              <a:rPr lang="tr-TR" dirty="0" smtClean="0">
                <a:latin typeface="Bodoni MT Poster Compressed" pitchFamily="18" charset="-94"/>
              </a:rPr>
            </a:br>
            <a:r>
              <a:rPr lang="tr-TR" dirty="0" smtClean="0">
                <a:latin typeface="Bodoni MT Poster Compressed" pitchFamily="18" charset="-94"/>
              </a:rPr>
              <a:t/>
            </a:r>
            <a:br>
              <a:rPr lang="tr-TR" dirty="0" smtClean="0">
                <a:latin typeface="Bodoni MT Poster Compressed" pitchFamily="18" charset="-94"/>
              </a:rPr>
            </a:br>
            <a:r>
              <a:rPr lang="tr-TR" dirty="0" smtClean="0">
                <a:latin typeface="Bodoni MT Poster Compressed" pitchFamily="18" charset="-94"/>
              </a:rPr>
              <a:t/>
            </a:r>
            <a:br>
              <a:rPr lang="tr-TR" dirty="0" smtClean="0">
                <a:latin typeface="Bodoni MT Poster Compressed" pitchFamily="18" charset="-94"/>
              </a:rPr>
            </a:br>
            <a:r>
              <a:rPr lang="tr-TR" dirty="0" smtClean="0">
                <a:latin typeface="Bodoni MT Poster Compressed" pitchFamily="18" charset="-94"/>
              </a:rPr>
              <a:t/>
            </a:r>
            <a:br>
              <a:rPr lang="tr-TR" dirty="0" smtClean="0">
                <a:latin typeface="Bodoni MT Poster Compressed" pitchFamily="18" charset="-94"/>
              </a:rPr>
            </a:br>
            <a:r>
              <a:rPr lang="tr-TR" dirty="0" smtClean="0">
                <a:latin typeface="Bodoni MT Poster Compressed" pitchFamily="18" charset="-94"/>
              </a:rPr>
              <a:t/>
            </a:r>
            <a:br>
              <a:rPr lang="tr-TR" dirty="0" smtClean="0">
                <a:latin typeface="Bodoni MT Poster Compressed" pitchFamily="18" charset="-94"/>
              </a:rPr>
            </a:br>
            <a:r>
              <a:rPr lang="tr-TR" dirty="0" smtClean="0">
                <a:latin typeface="Bodoni MT Poster Compressed" pitchFamily="18" charset="-94"/>
              </a:rPr>
              <a:t/>
            </a:r>
            <a:br>
              <a:rPr lang="tr-TR" dirty="0" smtClean="0">
                <a:latin typeface="Bodoni MT Poster Compressed" pitchFamily="18" charset="-94"/>
              </a:rPr>
            </a:br>
            <a:r>
              <a:rPr lang="tr-TR" sz="3600" dirty="0" err="1" smtClean="0">
                <a:latin typeface="Comic Sans MS" pitchFamily="66" charset="0"/>
              </a:rPr>
              <a:t>Yeraltısuları</a:t>
            </a:r>
            <a:r>
              <a:rPr lang="tr-TR" sz="3600" dirty="0" smtClean="0">
                <a:latin typeface="Comic Sans MS" pitchFamily="66" charset="0"/>
              </a:rPr>
              <a:t> (YAS)</a:t>
            </a:r>
            <a:br>
              <a:rPr lang="tr-TR" sz="3600" dirty="0" smtClean="0">
                <a:latin typeface="Comic Sans MS" pitchFamily="66" charset="0"/>
              </a:rPr>
            </a:br>
            <a:r>
              <a:rPr lang="tr-TR" sz="3600" dirty="0" smtClean="0">
                <a:latin typeface="Comic Sans MS" pitchFamily="66" charset="0"/>
              </a:rPr>
              <a:t>Hidrolojik Döngü</a:t>
            </a:r>
            <a:br>
              <a:rPr lang="tr-TR" sz="3600" dirty="0" smtClean="0">
                <a:latin typeface="Comic Sans MS" pitchFamily="66" charset="0"/>
              </a:rPr>
            </a:br>
            <a:endParaRPr lang="tr-TR" sz="3600" dirty="0">
              <a:latin typeface="Comic Sans MS" pitchFamily="66" charset="0"/>
            </a:endParaRPr>
          </a:p>
        </p:txBody>
      </p:sp>
      <p:pic>
        <p:nvPicPr>
          <p:cNvPr id="2053" name="Picture 5"/>
          <p:cNvPicPr>
            <a:picLocks noGrp="1" noChangeAspect="1" noChangeArrowheads="1"/>
          </p:cNvPicPr>
          <p:nvPr>
            <p:ph idx="1"/>
          </p:nvPr>
        </p:nvPicPr>
        <p:blipFill>
          <a:blip r:embed="rId3" cstate="print"/>
          <a:srcRect/>
          <a:stretch>
            <a:fillRect/>
          </a:stretch>
        </p:blipFill>
        <p:spPr bwMode="auto">
          <a:xfrm>
            <a:off x="894227" y="1121994"/>
            <a:ext cx="7392549" cy="5736005"/>
          </a:xfrm>
          <a:prstGeom prst="rect">
            <a:avLst/>
          </a:prstGeom>
          <a:noFill/>
          <a:ln w="9525">
            <a:noFill/>
            <a:miter lim="800000"/>
            <a:headEnd/>
            <a:tailEnd/>
          </a:ln>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142852"/>
            <a:ext cx="8786874" cy="857256"/>
          </a:xfrm>
        </p:spPr>
        <p:txBody>
          <a:bodyPr>
            <a:normAutofit fontScale="90000"/>
          </a:bodyPr>
          <a:lstStyle/>
          <a:p>
            <a:pPr algn="ctr"/>
            <a:r>
              <a:rPr lang="tr-TR" dirty="0" smtClean="0"/>
              <a:t/>
            </a:r>
            <a:br>
              <a:rPr lang="tr-TR" dirty="0" smtClean="0"/>
            </a:br>
            <a:r>
              <a:rPr lang="tr-TR" dirty="0" smtClean="0"/>
              <a:t>Dünya Su Kaynakları</a:t>
            </a:r>
            <a:endParaRPr lang="tr-TR" dirty="0">
              <a:latin typeface="Algerian" pitchFamily="82" charset="0"/>
            </a:endParaRPr>
          </a:p>
        </p:txBody>
      </p:sp>
      <p:graphicFrame>
        <p:nvGraphicFramePr>
          <p:cNvPr id="5" name="4 İçerik Yer Tutucusu"/>
          <p:cNvGraphicFramePr>
            <a:graphicFrameLocks noGrp="1"/>
          </p:cNvGraphicFramePr>
          <p:nvPr>
            <p:ph idx="1"/>
          </p:nvPr>
        </p:nvGraphicFramePr>
        <p:xfrm>
          <a:off x="428596" y="1857364"/>
          <a:ext cx="8229600" cy="424688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gridSpan="2">
                  <a:txBody>
                    <a:bodyPr/>
                    <a:lstStyle/>
                    <a:p>
                      <a:r>
                        <a:rPr kumimoji="0" lang="tr-TR" sz="1800" b="1" kern="1200" baseline="0" dirty="0" smtClean="0">
                          <a:solidFill>
                            <a:schemeClr val="lt1"/>
                          </a:solidFill>
                          <a:latin typeface="+mn-lt"/>
                          <a:ea typeface="+mn-ea"/>
                          <a:cs typeface="+mn-cs"/>
                        </a:rPr>
                        <a:t>Su türü</a:t>
                      </a:r>
                      <a:endParaRPr lang="tr-TR" dirty="0"/>
                    </a:p>
                  </a:txBody>
                  <a:tcPr/>
                </a:tc>
                <a:tc hMerge="1">
                  <a:txBody>
                    <a:bodyPr/>
                    <a:lstStyle/>
                    <a:p>
                      <a:endParaRPr lang="tr-TR" dirty="0"/>
                    </a:p>
                  </a:txBody>
                  <a:tcPr/>
                </a:tc>
                <a:tc>
                  <a:txBody>
                    <a:bodyPr/>
                    <a:lstStyle/>
                    <a:p>
                      <a:r>
                        <a:rPr kumimoji="0" lang="tr-TR" sz="1800" b="1" kern="1200" baseline="0" dirty="0" smtClean="0">
                          <a:solidFill>
                            <a:schemeClr val="lt1"/>
                          </a:solidFill>
                          <a:latin typeface="+mn-lt"/>
                          <a:ea typeface="+mn-ea"/>
                          <a:cs typeface="+mn-cs"/>
                        </a:rPr>
                        <a:t>Hacim (km3)</a:t>
                      </a:r>
                      <a:endParaRPr lang="tr-TR" dirty="0"/>
                    </a:p>
                  </a:txBody>
                  <a:tcPr/>
                </a:tc>
                <a:tc>
                  <a:txBody>
                    <a:bodyPr/>
                    <a:lstStyle/>
                    <a:p>
                      <a:r>
                        <a:rPr kumimoji="0" lang="tr-TR" sz="1800" b="1" kern="1200" baseline="0" dirty="0" smtClean="0">
                          <a:solidFill>
                            <a:schemeClr val="lt1"/>
                          </a:solidFill>
                          <a:latin typeface="+mn-lt"/>
                          <a:ea typeface="+mn-ea"/>
                          <a:cs typeface="+mn-cs"/>
                        </a:rPr>
                        <a:t>Toplam Suyun %’si</a:t>
                      </a:r>
                      <a:endParaRPr lang="tr-TR" dirty="0"/>
                    </a:p>
                  </a:txBody>
                  <a:tcPr/>
                </a:tc>
              </a:tr>
              <a:tr h="370840">
                <a:tc rowSpan="2">
                  <a:txBody>
                    <a:bodyPr/>
                    <a:lstStyle/>
                    <a:p>
                      <a:pPr algn="ctr"/>
                      <a:r>
                        <a:rPr lang="tr-TR" dirty="0" smtClean="0"/>
                        <a:t>Tuzlu</a:t>
                      </a:r>
                    </a:p>
                    <a:p>
                      <a:pPr algn="ctr"/>
                      <a:r>
                        <a:rPr lang="tr-TR" dirty="0" smtClean="0"/>
                        <a:t>Sular</a:t>
                      </a:r>
                      <a:endParaRPr lang="tr-TR" dirty="0"/>
                    </a:p>
                  </a:txBody>
                  <a:tcPr/>
                </a:tc>
                <a:tc>
                  <a:txBody>
                    <a:bodyPr/>
                    <a:lstStyle/>
                    <a:p>
                      <a:r>
                        <a:rPr kumimoji="0" lang="tr-TR" sz="1800" kern="1200" baseline="0" dirty="0" smtClean="0">
                          <a:solidFill>
                            <a:schemeClr val="dk1"/>
                          </a:solidFill>
                          <a:latin typeface="+mn-lt"/>
                          <a:ea typeface="+mn-ea"/>
                          <a:cs typeface="+mn-cs"/>
                        </a:rPr>
                        <a:t>Okyanuslar</a:t>
                      </a:r>
                      <a:endParaRPr lang="tr-TR" dirty="0"/>
                    </a:p>
                  </a:txBody>
                  <a:tcPr/>
                </a:tc>
                <a:tc>
                  <a:txBody>
                    <a:bodyPr/>
                    <a:lstStyle/>
                    <a:p>
                      <a:r>
                        <a:rPr kumimoji="0" lang="tr-TR" sz="1800" kern="1200" baseline="0" dirty="0" smtClean="0">
                          <a:solidFill>
                            <a:schemeClr val="dk1"/>
                          </a:solidFill>
                          <a:latin typeface="+mn-lt"/>
                          <a:ea typeface="+mn-ea"/>
                          <a:cs typeface="+mn-cs"/>
                        </a:rPr>
                        <a:t>1.384.000.000</a:t>
                      </a:r>
                      <a:endParaRPr lang="tr-TR" dirty="0"/>
                    </a:p>
                  </a:txBody>
                  <a:tcPr/>
                </a:tc>
                <a:tc>
                  <a:txBody>
                    <a:bodyPr/>
                    <a:lstStyle/>
                    <a:p>
                      <a:r>
                        <a:rPr kumimoji="0" lang="tr-TR" sz="1800" kern="1200" baseline="0" dirty="0" smtClean="0">
                          <a:solidFill>
                            <a:schemeClr val="dk1"/>
                          </a:solidFill>
                          <a:latin typeface="+mn-lt"/>
                          <a:ea typeface="+mn-ea"/>
                          <a:cs typeface="+mn-cs"/>
                        </a:rPr>
                        <a:t>97,3</a:t>
                      </a:r>
                      <a:endParaRPr lang="tr-TR" dirty="0"/>
                    </a:p>
                  </a:txBody>
                  <a:tcPr/>
                </a:tc>
              </a:tr>
              <a:tr h="370840">
                <a:tc vMerge="1">
                  <a:txBody>
                    <a:bodyPr/>
                    <a:lstStyle/>
                    <a:p>
                      <a:endParaRPr lang="tr-TR"/>
                    </a:p>
                  </a:txBody>
                  <a:tcPr/>
                </a:tc>
                <a:tc>
                  <a:txBody>
                    <a:bodyPr/>
                    <a:lstStyle/>
                    <a:p>
                      <a:r>
                        <a:rPr kumimoji="0" lang="tr-TR" sz="1800" kern="1200" baseline="0" dirty="0" smtClean="0">
                          <a:solidFill>
                            <a:schemeClr val="dk1"/>
                          </a:solidFill>
                          <a:latin typeface="+mn-lt"/>
                          <a:ea typeface="+mn-ea"/>
                          <a:cs typeface="+mn-cs"/>
                        </a:rPr>
                        <a:t>Göller</a:t>
                      </a:r>
                      <a:endParaRPr lang="tr-TR" dirty="0"/>
                    </a:p>
                  </a:txBody>
                  <a:tcPr/>
                </a:tc>
                <a:tc>
                  <a:txBody>
                    <a:bodyPr/>
                    <a:lstStyle/>
                    <a:p>
                      <a:r>
                        <a:rPr kumimoji="0" lang="tr-TR" sz="1800" kern="1200" baseline="0" dirty="0" smtClean="0">
                          <a:solidFill>
                            <a:schemeClr val="dk1"/>
                          </a:solidFill>
                          <a:latin typeface="+mn-lt"/>
                          <a:ea typeface="+mn-ea"/>
                          <a:cs typeface="+mn-cs"/>
                        </a:rPr>
                        <a:t>105.000</a:t>
                      </a:r>
                      <a:endParaRPr lang="tr-TR" dirty="0"/>
                    </a:p>
                  </a:txBody>
                  <a:tcPr/>
                </a:tc>
                <a:tc>
                  <a:txBody>
                    <a:bodyPr/>
                    <a:lstStyle/>
                    <a:p>
                      <a:r>
                        <a:rPr kumimoji="0" lang="tr-TR" sz="1800" kern="1200" baseline="0" dirty="0" smtClean="0">
                          <a:solidFill>
                            <a:schemeClr val="dk1"/>
                          </a:solidFill>
                          <a:latin typeface="+mn-lt"/>
                          <a:ea typeface="+mn-ea"/>
                          <a:cs typeface="+mn-cs"/>
                        </a:rPr>
                        <a:t>0,008</a:t>
                      </a:r>
                      <a:endParaRPr lang="tr-TR" dirty="0"/>
                    </a:p>
                  </a:txBody>
                  <a:tcPr/>
                </a:tc>
              </a:tr>
              <a:tr h="370840">
                <a:tc rowSpan="6">
                  <a:txBody>
                    <a:bodyPr/>
                    <a:lstStyle/>
                    <a:p>
                      <a:pPr algn="ctr"/>
                      <a:endParaRPr kumimoji="0" lang="tr-TR" sz="1800" kern="1200" baseline="0" dirty="0" smtClean="0">
                        <a:solidFill>
                          <a:schemeClr val="dk1"/>
                        </a:solidFill>
                        <a:latin typeface="+mn-lt"/>
                        <a:ea typeface="+mn-ea"/>
                        <a:cs typeface="+mn-cs"/>
                      </a:endParaRPr>
                    </a:p>
                    <a:p>
                      <a:pPr algn="ctr"/>
                      <a:endParaRPr kumimoji="0" lang="tr-TR" sz="1800" kern="1200" baseline="0" dirty="0" smtClean="0">
                        <a:solidFill>
                          <a:schemeClr val="dk1"/>
                        </a:solidFill>
                        <a:latin typeface="+mn-lt"/>
                        <a:ea typeface="+mn-ea"/>
                        <a:cs typeface="+mn-cs"/>
                      </a:endParaRPr>
                    </a:p>
                    <a:p>
                      <a:pPr algn="ctr"/>
                      <a:endParaRPr kumimoji="0" lang="tr-TR" sz="1800" kern="1200" baseline="0" dirty="0" smtClean="0">
                        <a:solidFill>
                          <a:schemeClr val="dk1"/>
                        </a:solidFill>
                        <a:latin typeface="+mn-lt"/>
                        <a:ea typeface="+mn-ea"/>
                        <a:cs typeface="+mn-cs"/>
                      </a:endParaRPr>
                    </a:p>
                    <a:p>
                      <a:pPr algn="ctr"/>
                      <a:r>
                        <a:rPr kumimoji="0" lang="tr-TR" sz="1800" kern="1200" baseline="0" dirty="0" smtClean="0">
                          <a:solidFill>
                            <a:schemeClr val="dk1"/>
                          </a:solidFill>
                          <a:latin typeface="+mn-lt"/>
                          <a:ea typeface="+mn-ea"/>
                          <a:cs typeface="+mn-cs"/>
                        </a:rPr>
                        <a:t>Tatlı</a:t>
                      </a:r>
                    </a:p>
                    <a:p>
                      <a:pPr algn="ctr"/>
                      <a:r>
                        <a:rPr kumimoji="0" lang="tr-TR" sz="1800" kern="1200" baseline="0" dirty="0" smtClean="0">
                          <a:solidFill>
                            <a:schemeClr val="dk1"/>
                          </a:solidFill>
                          <a:latin typeface="+mn-lt"/>
                          <a:ea typeface="+mn-ea"/>
                          <a:cs typeface="+mn-cs"/>
                        </a:rPr>
                        <a:t>Sular</a:t>
                      </a:r>
                      <a:endParaRPr lang="tr-TR" dirty="0"/>
                    </a:p>
                  </a:txBody>
                  <a:tcPr/>
                </a:tc>
                <a:tc>
                  <a:txBody>
                    <a:bodyPr/>
                    <a:lstStyle/>
                    <a:p>
                      <a:r>
                        <a:rPr kumimoji="0" lang="tr-TR" sz="1800" kern="1200" baseline="0" dirty="0" smtClean="0">
                          <a:solidFill>
                            <a:schemeClr val="dk1"/>
                          </a:solidFill>
                          <a:latin typeface="+mn-lt"/>
                          <a:ea typeface="+mn-ea"/>
                          <a:cs typeface="+mn-cs"/>
                        </a:rPr>
                        <a:t>Buzullar</a:t>
                      </a:r>
                      <a:endParaRPr lang="tr-TR" dirty="0"/>
                    </a:p>
                  </a:txBody>
                  <a:tcPr/>
                </a:tc>
                <a:tc>
                  <a:txBody>
                    <a:bodyPr/>
                    <a:lstStyle/>
                    <a:p>
                      <a:r>
                        <a:rPr kumimoji="0" lang="tr-TR" sz="1800" kern="1200" baseline="0" dirty="0" smtClean="0">
                          <a:solidFill>
                            <a:schemeClr val="dk1"/>
                          </a:solidFill>
                          <a:latin typeface="+mn-lt"/>
                          <a:ea typeface="+mn-ea"/>
                          <a:cs typeface="+mn-cs"/>
                        </a:rPr>
                        <a:t>28.200.000</a:t>
                      </a:r>
                      <a:endParaRPr lang="tr-TR" dirty="0"/>
                    </a:p>
                  </a:txBody>
                  <a:tcPr/>
                </a:tc>
                <a:tc>
                  <a:txBody>
                    <a:bodyPr/>
                    <a:lstStyle/>
                    <a:p>
                      <a:r>
                        <a:rPr kumimoji="0" lang="tr-TR" sz="1800" kern="1200" baseline="0" dirty="0" smtClean="0">
                          <a:solidFill>
                            <a:schemeClr val="dk1"/>
                          </a:solidFill>
                          <a:latin typeface="+mn-lt"/>
                          <a:ea typeface="+mn-ea"/>
                          <a:cs typeface="+mn-cs"/>
                        </a:rPr>
                        <a:t>2,04</a:t>
                      </a:r>
                      <a:endParaRPr lang="tr-TR" dirty="0"/>
                    </a:p>
                  </a:txBody>
                  <a:tcPr/>
                </a:tc>
              </a:tr>
              <a:tr h="370840">
                <a:tc vMerge="1">
                  <a:txBody>
                    <a:bodyPr/>
                    <a:lstStyle/>
                    <a:p>
                      <a:endParaRPr lang="tr-TR" dirty="0"/>
                    </a:p>
                  </a:txBody>
                  <a:tcPr/>
                </a:tc>
                <a:tc>
                  <a:txBody>
                    <a:bodyPr/>
                    <a:lstStyle/>
                    <a:p>
                      <a:r>
                        <a:rPr kumimoji="0" lang="tr-TR" sz="1800" kern="1200" baseline="0" dirty="0" smtClean="0">
                          <a:solidFill>
                            <a:schemeClr val="dk1"/>
                          </a:solidFill>
                          <a:latin typeface="+mn-lt"/>
                          <a:ea typeface="+mn-ea"/>
                          <a:cs typeface="+mn-cs"/>
                        </a:rPr>
                        <a:t>Yer altı suları</a:t>
                      </a:r>
                      <a:endParaRPr lang="tr-TR" dirty="0"/>
                    </a:p>
                  </a:txBody>
                  <a:tcPr/>
                </a:tc>
                <a:tc>
                  <a:txBody>
                    <a:bodyPr/>
                    <a:lstStyle/>
                    <a:p>
                      <a:r>
                        <a:rPr kumimoji="0" lang="tr-TR" sz="1800" kern="1200" baseline="0" dirty="0" smtClean="0">
                          <a:solidFill>
                            <a:schemeClr val="dk1"/>
                          </a:solidFill>
                          <a:latin typeface="+mn-lt"/>
                          <a:ea typeface="+mn-ea"/>
                          <a:cs typeface="+mn-cs"/>
                        </a:rPr>
                        <a:t>8.450.000</a:t>
                      </a:r>
                      <a:endParaRPr lang="tr-TR" dirty="0"/>
                    </a:p>
                  </a:txBody>
                  <a:tcPr/>
                </a:tc>
                <a:tc>
                  <a:txBody>
                    <a:bodyPr/>
                    <a:lstStyle/>
                    <a:p>
                      <a:r>
                        <a:rPr kumimoji="0" lang="tr-TR" sz="1800" kern="1200" baseline="0" dirty="0" smtClean="0">
                          <a:solidFill>
                            <a:schemeClr val="dk1"/>
                          </a:solidFill>
                          <a:latin typeface="+mn-lt"/>
                          <a:ea typeface="+mn-ea"/>
                          <a:cs typeface="+mn-cs"/>
                        </a:rPr>
                        <a:t>0,61</a:t>
                      </a:r>
                      <a:endParaRPr lang="tr-TR" dirty="0"/>
                    </a:p>
                  </a:txBody>
                  <a:tcPr/>
                </a:tc>
              </a:tr>
              <a:tr h="370840">
                <a:tc vMerge="1">
                  <a:txBody>
                    <a:bodyPr/>
                    <a:lstStyle/>
                    <a:p>
                      <a:endParaRPr lang="tr-TR" dirty="0"/>
                    </a:p>
                  </a:txBody>
                  <a:tcPr/>
                </a:tc>
                <a:tc>
                  <a:txBody>
                    <a:bodyPr/>
                    <a:lstStyle/>
                    <a:p>
                      <a:r>
                        <a:rPr kumimoji="0" lang="tr-TR" sz="1800" kern="1200" baseline="0" dirty="0" smtClean="0">
                          <a:solidFill>
                            <a:schemeClr val="dk1"/>
                          </a:solidFill>
                          <a:latin typeface="+mn-lt"/>
                          <a:ea typeface="+mn-ea"/>
                          <a:cs typeface="+mn-cs"/>
                        </a:rPr>
                        <a:t>Göller</a:t>
                      </a:r>
                      <a:endParaRPr lang="tr-TR" dirty="0"/>
                    </a:p>
                  </a:txBody>
                  <a:tcPr/>
                </a:tc>
                <a:tc>
                  <a:txBody>
                    <a:bodyPr/>
                    <a:lstStyle/>
                    <a:p>
                      <a:r>
                        <a:rPr kumimoji="0" lang="tr-TR" sz="1800" kern="1200" baseline="0" dirty="0" smtClean="0">
                          <a:solidFill>
                            <a:schemeClr val="dk1"/>
                          </a:solidFill>
                          <a:latin typeface="+mn-lt"/>
                          <a:ea typeface="+mn-ea"/>
                          <a:cs typeface="+mn-cs"/>
                        </a:rPr>
                        <a:t>125.000</a:t>
                      </a:r>
                      <a:endParaRPr lang="tr-TR" dirty="0"/>
                    </a:p>
                  </a:txBody>
                  <a:tcPr/>
                </a:tc>
                <a:tc>
                  <a:txBody>
                    <a:bodyPr/>
                    <a:lstStyle/>
                    <a:p>
                      <a:r>
                        <a:rPr kumimoji="0" lang="tr-TR" sz="1800" kern="1200" baseline="0" dirty="0" smtClean="0">
                          <a:solidFill>
                            <a:schemeClr val="dk1"/>
                          </a:solidFill>
                          <a:latin typeface="+mn-lt"/>
                          <a:ea typeface="+mn-ea"/>
                          <a:cs typeface="+mn-cs"/>
                        </a:rPr>
                        <a:t>0,009</a:t>
                      </a:r>
                      <a:endParaRPr lang="tr-TR" dirty="0"/>
                    </a:p>
                  </a:txBody>
                  <a:tcPr/>
                </a:tc>
              </a:tr>
              <a:tr h="370840">
                <a:tc vMerge="1">
                  <a:txBody>
                    <a:bodyPr/>
                    <a:lstStyle/>
                    <a:p>
                      <a:endParaRPr lang="tr-TR" dirty="0"/>
                    </a:p>
                  </a:txBody>
                  <a:tcPr/>
                </a:tc>
                <a:tc>
                  <a:txBody>
                    <a:bodyPr/>
                    <a:lstStyle/>
                    <a:p>
                      <a:r>
                        <a:rPr kumimoji="0" lang="tr-TR" sz="1800" kern="1200" baseline="0" dirty="0" smtClean="0">
                          <a:solidFill>
                            <a:schemeClr val="dk1"/>
                          </a:solidFill>
                          <a:latin typeface="+mn-lt"/>
                          <a:ea typeface="+mn-ea"/>
                          <a:cs typeface="+mn-cs"/>
                        </a:rPr>
                        <a:t>Toprak nemi</a:t>
                      </a:r>
                      <a:endParaRPr lang="tr-TR" dirty="0"/>
                    </a:p>
                  </a:txBody>
                  <a:tcPr/>
                </a:tc>
                <a:tc>
                  <a:txBody>
                    <a:bodyPr/>
                    <a:lstStyle/>
                    <a:p>
                      <a:r>
                        <a:rPr kumimoji="0" lang="tr-TR" sz="1800" kern="1200" baseline="0" dirty="0" smtClean="0">
                          <a:solidFill>
                            <a:schemeClr val="dk1"/>
                          </a:solidFill>
                          <a:latin typeface="+mn-lt"/>
                          <a:ea typeface="+mn-ea"/>
                          <a:cs typeface="+mn-cs"/>
                        </a:rPr>
                        <a:t>69.000</a:t>
                      </a:r>
                      <a:endParaRPr lang="tr-TR" dirty="0"/>
                    </a:p>
                  </a:txBody>
                  <a:tcPr/>
                </a:tc>
                <a:tc>
                  <a:txBody>
                    <a:bodyPr/>
                    <a:lstStyle/>
                    <a:p>
                      <a:r>
                        <a:rPr kumimoji="0" lang="tr-TR" sz="1800" kern="1200" baseline="0" dirty="0" smtClean="0">
                          <a:solidFill>
                            <a:schemeClr val="dk1"/>
                          </a:solidFill>
                          <a:latin typeface="+mn-lt"/>
                          <a:ea typeface="+mn-ea"/>
                          <a:cs typeface="+mn-cs"/>
                        </a:rPr>
                        <a:t>0,005</a:t>
                      </a:r>
                      <a:endParaRPr lang="tr-TR" dirty="0"/>
                    </a:p>
                  </a:txBody>
                  <a:tcPr/>
                </a:tc>
              </a:tr>
              <a:tr h="370840">
                <a:tc vMerge="1">
                  <a:txBody>
                    <a:bodyPr/>
                    <a:lstStyle/>
                    <a:p>
                      <a:endParaRPr lang="tr-TR" dirty="0"/>
                    </a:p>
                  </a:txBody>
                  <a:tcPr/>
                </a:tc>
                <a:tc>
                  <a:txBody>
                    <a:bodyPr/>
                    <a:lstStyle/>
                    <a:p>
                      <a:r>
                        <a:rPr kumimoji="0" lang="tr-TR" sz="1800" kern="1200" baseline="0" dirty="0" smtClean="0">
                          <a:solidFill>
                            <a:schemeClr val="dk1"/>
                          </a:solidFill>
                          <a:latin typeface="+mn-lt"/>
                          <a:ea typeface="+mn-ea"/>
                          <a:cs typeface="+mn-cs"/>
                        </a:rPr>
                        <a:t>Atmosferdeki su buharı</a:t>
                      </a:r>
                      <a:endParaRPr lang="tr-TR" dirty="0"/>
                    </a:p>
                  </a:txBody>
                  <a:tcPr/>
                </a:tc>
                <a:tc>
                  <a:txBody>
                    <a:bodyPr/>
                    <a:lstStyle/>
                    <a:p>
                      <a:r>
                        <a:rPr kumimoji="0" lang="tr-TR" sz="1800" kern="1200" baseline="0" dirty="0" smtClean="0">
                          <a:solidFill>
                            <a:schemeClr val="dk1"/>
                          </a:solidFill>
                          <a:latin typeface="+mn-lt"/>
                          <a:ea typeface="+mn-ea"/>
                          <a:cs typeface="+mn-cs"/>
                        </a:rPr>
                        <a:t>13.500</a:t>
                      </a:r>
                      <a:endParaRPr lang="tr-TR" dirty="0"/>
                    </a:p>
                  </a:txBody>
                  <a:tcPr/>
                </a:tc>
                <a:tc>
                  <a:txBody>
                    <a:bodyPr/>
                    <a:lstStyle/>
                    <a:p>
                      <a:r>
                        <a:rPr kumimoji="0" lang="tr-TR" sz="1800" kern="1200" baseline="0" dirty="0" smtClean="0">
                          <a:solidFill>
                            <a:schemeClr val="dk1"/>
                          </a:solidFill>
                          <a:latin typeface="+mn-lt"/>
                          <a:ea typeface="+mn-ea"/>
                          <a:cs typeface="+mn-cs"/>
                        </a:rPr>
                        <a:t>0,001</a:t>
                      </a:r>
                      <a:endParaRPr lang="tr-TR" dirty="0"/>
                    </a:p>
                  </a:txBody>
                  <a:tcPr/>
                </a:tc>
              </a:tr>
              <a:tr h="370840">
                <a:tc vMerge="1">
                  <a:txBody>
                    <a:bodyPr/>
                    <a:lstStyle/>
                    <a:p>
                      <a:endParaRPr lang="tr-TR"/>
                    </a:p>
                  </a:txBody>
                  <a:tcPr/>
                </a:tc>
                <a:tc>
                  <a:txBody>
                    <a:bodyPr/>
                    <a:lstStyle/>
                    <a:p>
                      <a:r>
                        <a:rPr kumimoji="0" lang="tr-TR" sz="1800" kern="1200" baseline="0" dirty="0" smtClean="0">
                          <a:solidFill>
                            <a:schemeClr val="dk1"/>
                          </a:solidFill>
                          <a:latin typeface="+mn-lt"/>
                          <a:ea typeface="+mn-ea"/>
                          <a:cs typeface="+mn-cs"/>
                        </a:rPr>
                        <a:t>Akarsular</a:t>
                      </a:r>
                      <a:endParaRPr lang="tr-TR" dirty="0"/>
                    </a:p>
                  </a:txBody>
                  <a:tcPr/>
                </a:tc>
                <a:tc>
                  <a:txBody>
                    <a:bodyPr/>
                    <a:lstStyle/>
                    <a:p>
                      <a:r>
                        <a:rPr kumimoji="0" lang="tr-TR" sz="1800" kern="1200" baseline="0" dirty="0" smtClean="0">
                          <a:solidFill>
                            <a:schemeClr val="dk1"/>
                          </a:solidFill>
                          <a:latin typeface="+mn-lt"/>
                          <a:ea typeface="+mn-ea"/>
                          <a:cs typeface="+mn-cs"/>
                        </a:rPr>
                        <a:t>1.500</a:t>
                      </a:r>
                      <a:endParaRPr lang="tr-TR" dirty="0"/>
                    </a:p>
                  </a:txBody>
                  <a:tcPr/>
                </a:tc>
                <a:tc>
                  <a:txBody>
                    <a:bodyPr/>
                    <a:lstStyle/>
                    <a:p>
                      <a:r>
                        <a:rPr kumimoji="0" lang="tr-TR" sz="1800" kern="1200" baseline="0" dirty="0" smtClean="0">
                          <a:solidFill>
                            <a:schemeClr val="dk1"/>
                          </a:solidFill>
                          <a:latin typeface="+mn-lt"/>
                          <a:ea typeface="+mn-ea"/>
                          <a:cs typeface="+mn-cs"/>
                        </a:rPr>
                        <a:t>0,0001</a:t>
                      </a:r>
                      <a:endParaRPr lang="tr-TR" dirty="0"/>
                    </a:p>
                  </a:txBody>
                  <a:tcPr/>
                </a:tc>
              </a:tr>
              <a:tr h="370840">
                <a:tc gridSpan="2">
                  <a:txBody>
                    <a:bodyPr/>
                    <a:lstStyle/>
                    <a:p>
                      <a:pPr algn="ctr"/>
                      <a:r>
                        <a:rPr kumimoji="0" lang="tr-TR" sz="1800" kern="1200" baseline="0" dirty="0" smtClean="0">
                          <a:solidFill>
                            <a:schemeClr val="dk1"/>
                          </a:solidFill>
                          <a:latin typeface="+mn-lt"/>
                          <a:ea typeface="+mn-ea"/>
                          <a:cs typeface="+mn-cs"/>
                        </a:rPr>
                        <a:t>Toplam su varlığı</a:t>
                      </a:r>
                      <a:endParaRPr lang="tr-TR" dirty="0"/>
                    </a:p>
                  </a:txBody>
                  <a:tcPr/>
                </a:tc>
                <a:tc hMerge="1">
                  <a:txBody>
                    <a:bodyPr/>
                    <a:lstStyle/>
                    <a:p>
                      <a:endParaRPr lang="tr-TR"/>
                    </a:p>
                  </a:txBody>
                  <a:tcPr/>
                </a:tc>
                <a:tc>
                  <a:txBody>
                    <a:bodyPr/>
                    <a:lstStyle/>
                    <a:p>
                      <a:r>
                        <a:rPr kumimoji="0" lang="tr-TR" sz="1800" kern="1200" baseline="0" dirty="0" smtClean="0">
                          <a:solidFill>
                            <a:schemeClr val="dk1"/>
                          </a:solidFill>
                          <a:latin typeface="+mn-lt"/>
                          <a:ea typeface="+mn-ea"/>
                          <a:cs typeface="+mn-cs"/>
                        </a:rPr>
                        <a:t>1.385.000.000</a:t>
                      </a:r>
                      <a:endParaRPr lang="tr-TR" dirty="0"/>
                    </a:p>
                  </a:txBody>
                  <a:tcPr/>
                </a:tc>
                <a:tc>
                  <a:txBody>
                    <a:bodyPr/>
                    <a:lstStyle/>
                    <a:p>
                      <a:r>
                        <a:rPr kumimoji="0" lang="tr-TR" sz="1800" kern="1200" baseline="0" dirty="0" smtClean="0">
                          <a:solidFill>
                            <a:schemeClr val="dk1"/>
                          </a:solidFill>
                          <a:latin typeface="+mn-lt"/>
                          <a:ea typeface="+mn-ea"/>
                          <a:cs typeface="+mn-cs"/>
                        </a:rPr>
                        <a:t>100,00</a:t>
                      </a:r>
                      <a:endParaRPr lang="tr-TR" dirty="0"/>
                    </a:p>
                  </a:txBody>
                  <a:tcPr/>
                </a:tc>
              </a:tr>
            </a:tbl>
          </a:graphicData>
        </a:graphic>
      </p:graphicFrame>
      <p:sp>
        <p:nvSpPr>
          <p:cNvPr id="6" name="5 Dikdörtgen"/>
          <p:cNvSpPr/>
          <p:nvPr/>
        </p:nvSpPr>
        <p:spPr>
          <a:xfrm>
            <a:off x="6072198" y="6286520"/>
            <a:ext cx="2739211" cy="369332"/>
          </a:xfrm>
          <a:prstGeom prst="rect">
            <a:avLst/>
          </a:prstGeom>
        </p:spPr>
        <p:txBody>
          <a:bodyPr wrap="none">
            <a:spAutoFit/>
          </a:bodyPr>
          <a:lstStyle/>
          <a:p>
            <a:r>
              <a:rPr lang="tr-TR" dirty="0">
                <a:solidFill>
                  <a:srgbClr val="FFFF00"/>
                </a:solidFill>
              </a:rPr>
              <a:t>Keller </a:t>
            </a:r>
            <a:r>
              <a:rPr lang="tr-TR" dirty="0" smtClean="0">
                <a:solidFill>
                  <a:srgbClr val="FFFF00"/>
                </a:solidFill>
              </a:rPr>
              <a:t> 1984</a:t>
            </a:r>
            <a:r>
              <a:rPr lang="tr-TR" dirty="0">
                <a:solidFill>
                  <a:srgbClr val="FFFF00"/>
                </a:solidFill>
              </a:rPr>
              <a:t>, </a:t>
            </a:r>
            <a:r>
              <a:rPr lang="tr-TR" dirty="0" err="1">
                <a:solidFill>
                  <a:srgbClr val="FFFF00"/>
                </a:solidFill>
              </a:rPr>
              <a:t>Newson</a:t>
            </a:r>
            <a:r>
              <a:rPr lang="tr-TR" dirty="0">
                <a:solidFill>
                  <a:srgbClr val="FFFF00"/>
                </a:solidFill>
              </a:rPr>
              <a:t> 1994</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sz="2800" dirty="0" smtClean="0">
                <a:solidFill>
                  <a:srgbClr val="FFFF00"/>
                </a:solidFill>
              </a:rPr>
              <a:t>Suyun düşey dağılımı</a:t>
            </a:r>
          </a:p>
          <a:p>
            <a:r>
              <a:rPr lang="tr-TR" sz="2800" dirty="0" smtClean="0">
                <a:solidFill>
                  <a:srgbClr val="FFFF00"/>
                </a:solidFill>
              </a:rPr>
              <a:t>YAS Depolama Alanları (</a:t>
            </a:r>
            <a:r>
              <a:rPr lang="tr-TR" sz="2800" dirty="0" err="1" smtClean="0">
                <a:solidFill>
                  <a:srgbClr val="FFFF00"/>
                </a:solidFill>
              </a:rPr>
              <a:t>Yeraltısuyu</a:t>
            </a:r>
            <a:r>
              <a:rPr lang="tr-TR" sz="2800" dirty="0" smtClean="0">
                <a:solidFill>
                  <a:srgbClr val="FFFF00"/>
                </a:solidFill>
              </a:rPr>
              <a:t> </a:t>
            </a:r>
            <a:r>
              <a:rPr lang="tr-TR" sz="2800" dirty="0" err="1" smtClean="0">
                <a:solidFill>
                  <a:srgbClr val="FFFF00"/>
                </a:solidFill>
              </a:rPr>
              <a:t>Akiferleri</a:t>
            </a:r>
            <a:r>
              <a:rPr lang="tr-TR" sz="2800" dirty="0" smtClean="0">
                <a:solidFill>
                  <a:srgbClr val="FFFF00"/>
                </a:solidFill>
              </a:rPr>
              <a:t>)</a:t>
            </a:r>
          </a:p>
          <a:p>
            <a:pPr>
              <a:buNone/>
            </a:pPr>
            <a:r>
              <a:rPr lang="tr-TR" sz="2800" dirty="0" smtClean="0">
                <a:solidFill>
                  <a:srgbClr val="FFFF00"/>
                </a:solidFill>
              </a:rPr>
              <a:t>	</a:t>
            </a:r>
            <a:r>
              <a:rPr lang="tr-TR" sz="2800" dirty="0" err="1" smtClean="0">
                <a:solidFill>
                  <a:srgbClr val="FFFF00"/>
                </a:solidFill>
              </a:rPr>
              <a:t>Akifer</a:t>
            </a:r>
            <a:r>
              <a:rPr lang="tr-TR" sz="2800" dirty="0" smtClean="0">
                <a:solidFill>
                  <a:srgbClr val="FFFF00"/>
                </a:solidFill>
              </a:rPr>
              <a:t> Türleri</a:t>
            </a:r>
          </a:p>
          <a:p>
            <a:pPr>
              <a:buNone/>
            </a:pPr>
            <a:r>
              <a:rPr lang="tr-TR" sz="2800" dirty="0" smtClean="0">
                <a:solidFill>
                  <a:srgbClr val="FFFF00"/>
                </a:solidFill>
              </a:rPr>
              <a:t>		basınçlı </a:t>
            </a:r>
            <a:r>
              <a:rPr lang="tr-TR" sz="2800" dirty="0" err="1" smtClean="0">
                <a:solidFill>
                  <a:srgbClr val="FFFF00"/>
                </a:solidFill>
              </a:rPr>
              <a:t>akiferler</a:t>
            </a:r>
            <a:endParaRPr lang="tr-TR" sz="2800" dirty="0" smtClean="0">
              <a:solidFill>
                <a:srgbClr val="FFFF00"/>
              </a:solidFill>
            </a:endParaRPr>
          </a:p>
          <a:p>
            <a:pPr>
              <a:buNone/>
            </a:pPr>
            <a:r>
              <a:rPr lang="tr-TR" sz="2800" dirty="0" smtClean="0">
                <a:solidFill>
                  <a:srgbClr val="FFFF00"/>
                </a:solidFill>
              </a:rPr>
              <a:t>			serbest </a:t>
            </a:r>
            <a:r>
              <a:rPr lang="tr-TR" sz="2800" dirty="0" err="1" smtClean="0">
                <a:solidFill>
                  <a:srgbClr val="FFFF00"/>
                </a:solidFill>
              </a:rPr>
              <a:t>akiferler</a:t>
            </a:r>
            <a:endParaRPr lang="tr-TR" dirty="0">
              <a:solidFill>
                <a:srgbClr val="FFFF00"/>
              </a:solidFill>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2000264"/>
          </a:xfrm>
        </p:spPr>
        <p:txBody>
          <a:bodyPr>
            <a:normAutofit fontScale="90000"/>
          </a:bodyPr>
          <a:lstStyle/>
          <a:p>
            <a:pPr algn="ctr"/>
            <a:r>
              <a:rPr lang="tr-TR" dirty="0" smtClean="0"/>
              <a:t/>
            </a:r>
            <a:br>
              <a:rPr lang="tr-TR" dirty="0" smtClean="0"/>
            </a:br>
            <a:r>
              <a:rPr lang="tr-TR" dirty="0" smtClean="0"/>
              <a:t/>
            </a:r>
            <a:br>
              <a:rPr lang="tr-TR" dirty="0" smtClean="0"/>
            </a:br>
            <a:r>
              <a:rPr lang="tr-TR" sz="3200" dirty="0" smtClean="0">
                <a:solidFill>
                  <a:srgbClr val="FF0000"/>
                </a:solidFill>
              </a:rPr>
              <a:t> </a:t>
            </a:r>
            <a:br>
              <a:rPr lang="tr-TR" sz="3200" dirty="0" smtClean="0">
                <a:solidFill>
                  <a:srgbClr val="FF0000"/>
                </a:solidFill>
              </a:rPr>
            </a:br>
            <a:r>
              <a:rPr lang="tr-TR" sz="3200" dirty="0" smtClean="0">
                <a:solidFill>
                  <a:srgbClr val="FF0000"/>
                </a:solidFill>
              </a:rPr>
              <a:t/>
            </a:r>
            <a:br>
              <a:rPr lang="tr-TR" sz="3200" dirty="0" smtClean="0">
                <a:solidFill>
                  <a:srgbClr val="FF0000"/>
                </a:solidFill>
              </a:rPr>
            </a:br>
            <a:r>
              <a:rPr lang="tr-TR" sz="3200" dirty="0" smtClean="0">
                <a:solidFill>
                  <a:srgbClr val="FF0000"/>
                </a:solidFill>
              </a:rPr>
              <a:t/>
            </a:r>
            <a:br>
              <a:rPr lang="tr-TR" sz="3200" dirty="0" smtClean="0">
                <a:solidFill>
                  <a:srgbClr val="FF0000"/>
                </a:solidFill>
              </a:rPr>
            </a:br>
            <a:r>
              <a:rPr lang="tr-TR" sz="3600" dirty="0" smtClean="0">
                <a:solidFill>
                  <a:srgbClr val="FF0000"/>
                </a:solidFill>
                <a:latin typeface="Comic Sans MS" pitchFamily="66" charset="0"/>
              </a:rPr>
              <a:t>YAS Havzalarında</a:t>
            </a:r>
            <a:br>
              <a:rPr lang="tr-TR" sz="3600" dirty="0" smtClean="0">
                <a:solidFill>
                  <a:srgbClr val="FF0000"/>
                </a:solidFill>
                <a:latin typeface="Comic Sans MS" pitchFamily="66" charset="0"/>
              </a:rPr>
            </a:br>
            <a:r>
              <a:rPr lang="tr-TR" sz="3600" dirty="0" smtClean="0">
                <a:solidFill>
                  <a:srgbClr val="FF0000"/>
                </a:solidFill>
                <a:latin typeface="Comic Sans MS" pitchFamily="66" charset="0"/>
              </a:rPr>
              <a:t>Beslenme Miktarından Daha Fazla Su Çekimi </a:t>
            </a:r>
            <a:r>
              <a:rPr lang="tr-TR" sz="3600" dirty="0" smtClean="0">
                <a:latin typeface="Comic Sans MS" pitchFamily="66" charset="0"/>
              </a:rPr>
              <a:t/>
            </a:r>
            <a:br>
              <a:rPr lang="tr-TR" sz="3600" dirty="0" smtClean="0">
                <a:latin typeface="Comic Sans MS" pitchFamily="66" charset="0"/>
              </a:rPr>
            </a:br>
            <a:endParaRPr lang="tr-TR" sz="3600" dirty="0">
              <a:solidFill>
                <a:srgbClr val="FF0000"/>
              </a:solidFill>
              <a:latin typeface="Comic Sans MS" pitchFamily="66" charset="0"/>
            </a:endParaRPr>
          </a:p>
        </p:txBody>
      </p:sp>
      <p:sp>
        <p:nvSpPr>
          <p:cNvPr id="3" name="2 İçerik Yer Tutucusu"/>
          <p:cNvSpPr>
            <a:spLocks noGrp="1"/>
          </p:cNvSpPr>
          <p:nvPr>
            <p:ph idx="1"/>
          </p:nvPr>
        </p:nvSpPr>
        <p:spPr>
          <a:xfrm>
            <a:off x="457200" y="1935480"/>
            <a:ext cx="8543956" cy="4389120"/>
          </a:xfrm>
        </p:spPr>
        <p:txBody>
          <a:bodyPr>
            <a:normAutofit fontScale="85000" lnSpcReduction="10000"/>
          </a:bodyPr>
          <a:lstStyle/>
          <a:p>
            <a:endParaRPr lang="tr-TR" sz="3200" dirty="0" smtClean="0"/>
          </a:p>
          <a:p>
            <a:r>
              <a:rPr lang="tr-TR" sz="2800" dirty="0" smtClean="0">
                <a:solidFill>
                  <a:srgbClr val="FFFF00"/>
                </a:solidFill>
              </a:rPr>
              <a:t>Yer altı Su Seviyesinde (YASS) düşüş,</a:t>
            </a:r>
          </a:p>
          <a:p>
            <a:r>
              <a:rPr lang="tr-TR" sz="2800" dirty="0" smtClean="0">
                <a:solidFill>
                  <a:srgbClr val="FFFF00"/>
                </a:solidFill>
              </a:rPr>
              <a:t>Verimlilik kaybı, çölleşmeye giden ilk adım,</a:t>
            </a:r>
          </a:p>
          <a:p>
            <a:r>
              <a:rPr lang="tr-TR" sz="2800" dirty="0" smtClean="0">
                <a:solidFill>
                  <a:srgbClr val="FFFF00"/>
                </a:solidFill>
              </a:rPr>
              <a:t>Toprağın ve yüzey suyunun tuzlanması,</a:t>
            </a:r>
          </a:p>
          <a:p>
            <a:r>
              <a:rPr lang="tr-TR" sz="2800" dirty="0" smtClean="0">
                <a:solidFill>
                  <a:srgbClr val="FFFF00"/>
                </a:solidFill>
              </a:rPr>
              <a:t>Nehirlerin ve göllerin kuruması,</a:t>
            </a:r>
          </a:p>
          <a:p>
            <a:r>
              <a:rPr lang="tr-TR" sz="2800" dirty="0" smtClean="0">
                <a:solidFill>
                  <a:srgbClr val="FFFF00"/>
                </a:solidFill>
              </a:rPr>
              <a:t>Doğal bitki örtüsünün kaybedilmesi,</a:t>
            </a:r>
          </a:p>
          <a:p>
            <a:r>
              <a:rPr lang="tr-TR" sz="2800" dirty="0" smtClean="0">
                <a:solidFill>
                  <a:srgbClr val="FFFF00"/>
                </a:solidFill>
              </a:rPr>
              <a:t>Aşırı toprak erozyonuna neden olur.</a:t>
            </a:r>
          </a:p>
          <a:p>
            <a:r>
              <a:rPr lang="tr-TR" sz="2800" dirty="0" smtClean="0">
                <a:solidFill>
                  <a:srgbClr val="FF0000"/>
                </a:solidFill>
                <a:latin typeface="Comic Sans MS" pitchFamily="66" charset="0"/>
              </a:rPr>
              <a:t>Oysa, güncel ölçekte YAS kirlenmeye karşı daha </a:t>
            </a:r>
            <a:r>
              <a:rPr lang="tr-TR" sz="2800" dirty="0" err="1" smtClean="0">
                <a:solidFill>
                  <a:srgbClr val="FF0000"/>
                </a:solidFill>
                <a:latin typeface="Comic Sans MS" pitchFamily="66" charset="0"/>
              </a:rPr>
              <a:t>korunumludur</a:t>
            </a:r>
            <a:r>
              <a:rPr lang="tr-TR" sz="2800" dirty="0" smtClean="0">
                <a:solidFill>
                  <a:srgbClr val="FF0000"/>
                </a:solidFill>
                <a:latin typeface="Comic Sans MS" pitchFamily="66" charset="0"/>
              </a:rPr>
              <a:t>  ve kurak mevsimlerde dahi su üretimi olanaklıdır.</a:t>
            </a:r>
          </a:p>
          <a:p>
            <a:r>
              <a:rPr lang="tr-TR" sz="2800" dirty="0" smtClean="0">
                <a:solidFill>
                  <a:srgbClr val="FF0000"/>
                </a:solidFill>
                <a:latin typeface="Comic Sans MS" pitchFamily="66" charset="0"/>
              </a:rPr>
              <a:t>Bu nedenle YAS Havzalarının önemle korunması gerekir.</a:t>
            </a:r>
          </a:p>
          <a:p>
            <a:endParaRPr lang="tr-TR" sz="2800" dirty="0">
              <a:solidFill>
                <a:srgbClr val="FFFF00"/>
              </a:solidFill>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1071570"/>
          </a:xfrm>
        </p:spPr>
        <p:txBody>
          <a:bodyPr/>
          <a:lstStyle/>
          <a:p>
            <a:pPr algn="ctr"/>
            <a:r>
              <a:rPr lang="tr-TR" dirty="0" smtClean="0">
                <a:latin typeface="Algerian" pitchFamily="82" charset="0"/>
              </a:rPr>
              <a:t>Kaynaklar</a:t>
            </a:r>
            <a:endParaRPr lang="tr-TR" dirty="0">
              <a:latin typeface="Algerian" pitchFamily="82" charset="0"/>
            </a:endParaRPr>
          </a:p>
        </p:txBody>
      </p:sp>
      <p:sp>
        <p:nvSpPr>
          <p:cNvPr id="3" name="2 İçerik Yer Tutucusu"/>
          <p:cNvSpPr>
            <a:spLocks noGrp="1"/>
          </p:cNvSpPr>
          <p:nvPr>
            <p:ph idx="1"/>
          </p:nvPr>
        </p:nvSpPr>
        <p:spPr>
          <a:xfrm>
            <a:off x="0" y="1214422"/>
            <a:ext cx="9144000" cy="5643578"/>
          </a:xfrm>
        </p:spPr>
        <p:txBody>
          <a:bodyPr>
            <a:normAutofit/>
          </a:bodyPr>
          <a:lstStyle/>
          <a:p>
            <a:r>
              <a:rPr lang="tr-TR" i="1" dirty="0" smtClean="0">
                <a:solidFill>
                  <a:schemeClr val="bg1"/>
                </a:solidFill>
              </a:rPr>
              <a:t>Atabey, E. 2005a. Tıbbi Jeoloji. TMMOB Jeoloji Mühendisleri Odası yayınları, 88. Ankara.</a:t>
            </a:r>
          </a:p>
          <a:p>
            <a:r>
              <a:rPr lang="tr-TR" i="1" dirty="0" smtClean="0">
                <a:solidFill>
                  <a:schemeClr val="bg1"/>
                </a:solidFill>
              </a:rPr>
              <a:t>Atabey, E. 2005b. Türkiye’de doğal jeolojik genel unsurlar ve insan sağlığına etkileri. 1. Tıbbi Jeoloji Sempozyumu Bildiri Özleri, TMMOB, JMO yayınları: 95,27-52. Ankara</a:t>
            </a:r>
          </a:p>
          <a:p>
            <a:r>
              <a:rPr lang="tr-TR" i="1" dirty="0" smtClean="0">
                <a:solidFill>
                  <a:schemeClr val="bg1"/>
                </a:solidFill>
              </a:rPr>
              <a:t>Barış, Y. L. 2005.Türkiye’de asbest ve </a:t>
            </a:r>
            <a:r>
              <a:rPr lang="tr-TR" i="1" dirty="0" err="1" smtClean="0">
                <a:solidFill>
                  <a:schemeClr val="bg1"/>
                </a:solidFill>
              </a:rPr>
              <a:t>eriyonit</a:t>
            </a:r>
            <a:r>
              <a:rPr lang="tr-TR" i="1" dirty="0" smtClean="0">
                <a:solidFill>
                  <a:schemeClr val="bg1"/>
                </a:solidFill>
              </a:rPr>
              <a:t> sorunu ve insan sağlığına etkileri (</a:t>
            </a:r>
            <a:r>
              <a:rPr lang="tr-TR" i="1" dirty="0" err="1" smtClean="0">
                <a:solidFill>
                  <a:schemeClr val="bg1"/>
                </a:solidFill>
              </a:rPr>
              <a:t>mesotelyoma</a:t>
            </a:r>
            <a:r>
              <a:rPr lang="tr-TR" i="1" dirty="0" smtClean="0">
                <a:solidFill>
                  <a:schemeClr val="bg1"/>
                </a:solidFill>
              </a:rPr>
              <a:t>). 1. Tıbbi Jeoloji Sempozyumu Bildiri Özleri, TMMOB, JMO yayınları: 95, 53-64, Ankara</a:t>
            </a:r>
            <a:endParaRPr lang="tr-TR" dirty="0" smtClean="0">
              <a:solidFill>
                <a:schemeClr val="bg1"/>
              </a:solidFill>
            </a:endParaRPr>
          </a:p>
          <a:p>
            <a:r>
              <a:rPr lang="tr-TR" i="1" dirty="0" smtClean="0">
                <a:solidFill>
                  <a:schemeClr val="bg1"/>
                </a:solidFill>
              </a:rPr>
              <a:t>DPT Müsteşarlığı, Dokuzuncu Kalkınma Planı (2007–2013), Madencilik Özel İhtisas Komisyonu Raporu, Mart – 2006</a:t>
            </a:r>
          </a:p>
          <a:p>
            <a:r>
              <a:rPr lang="tr-TR" i="1" dirty="0" smtClean="0">
                <a:solidFill>
                  <a:schemeClr val="bg1"/>
                </a:solidFill>
              </a:rPr>
              <a:t>Prof. Dr. Halis ÖLMEZ, NÜKLEER ENERJİ HAMMADDE KAYNAKLARIMIZ. </a:t>
            </a:r>
            <a:r>
              <a:rPr lang="tr-TR" i="1" dirty="0" err="1" smtClean="0">
                <a:solidFill>
                  <a:schemeClr val="bg1"/>
                </a:solidFill>
              </a:rPr>
              <a:t>Ondokuz</a:t>
            </a:r>
            <a:r>
              <a:rPr lang="tr-TR" i="1" dirty="0" smtClean="0">
                <a:solidFill>
                  <a:schemeClr val="bg1"/>
                </a:solidFill>
              </a:rPr>
              <a:t> Mayıs Üniversitesi.</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858312" cy="6500858"/>
          </a:xfrm>
        </p:spPr>
        <p:txBody>
          <a:bodyPr>
            <a:normAutofit/>
          </a:bodyPr>
          <a:lstStyle/>
          <a:p>
            <a:r>
              <a:rPr lang="tr-TR" i="1" dirty="0" smtClean="0">
                <a:hlinkClick r:id="rId3"/>
              </a:rPr>
              <a:t>http://www.</a:t>
            </a:r>
            <a:r>
              <a:rPr lang="tr-TR" i="1" dirty="0" err="1" smtClean="0">
                <a:hlinkClick r:id="rId3"/>
              </a:rPr>
              <a:t>blokbims</a:t>
            </a:r>
            <a:r>
              <a:rPr lang="tr-TR" i="1" dirty="0" smtClean="0">
                <a:hlinkClick r:id="rId3"/>
              </a:rPr>
              <a:t>.com.tr/</a:t>
            </a:r>
            <a:r>
              <a:rPr lang="tr-TR" i="1" dirty="0" err="1" smtClean="0">
                <a:hlinkClick r:id="rId3"/>
              </a:rPr>
              <a:t>fbtarpomza</a:t>
            </a:r>
            <a:r>
              <a:rPr lang="tr-TR" i="1" dirty="0" smtClean="0">
                <a:hlinkClick r:id="rId3"/>
              </a:rPr>
              <a:t>.html</a:t>
            </a:r>
            <a:endParaRPr lang="tr-TR" i="1" dirty="0" smtClean="0"/>
          </a:p>
          <a:p>
            <a:r>
              <a:rPr lang="tr-TR" i="1" dirty="0" smtClean="0">
                <a:solidFill>
                  <a:schemeClr val="bg1"/>
                </a:solidFill>
                <a:hlinkClick r:id="rId4"/>
              </a:rPr>
              <a:t>http://www.</a:t>
            </a:r>
            <a:r>
              <a:rPr lang="tr-TR" i="1" dirty="0" err="1" smtClean="0">
                <a:solidFill>
                  <a:schemeClr val="bg1"/>
                </a:solidFill>
                <a:hlinkClick r:id="rId4"/>
              </a:rPr>
              <a:t>cevreorman</a:t>
            </a:r>
            <a:r>
              <a:rPr lang="tr-TR" i="1" dirty="0" smtClean="0">
                <a:solidFill>
                  <a:schemeClr val="bg1"/>
                </a:solidFill>
                <a:hlinkClick r:id="rId4"/>
              </a:rPr>
              <a:t>.gov.tr/</a:t>
            </a:r>
            <a:r>
              <a:rPr lang="tr-TR" i="1" dirty="0" err="1" smtClean="0">
                <a:solidFill>
                  <a:schemeClr val="bg1"/>
                </a:solidFill>
                <a:hlinkClick r:id="rId4"/>
              </a:rPr>
              <a:t>index</a:t>
            </a:r>
            <a:r>
              <a:rPr lang="tr-TR" i="1" dirty="0" smtClean="0">
                <a:solidFill>
                  <a:schemeClr val="bg1"/>
                </a:solidFill>
                <a:hlinkClick r:id="rId4"/>
              </a:rPr>
              <a:t>.</a:t>
            </a:r>
            <a:r>
              <a:rPr lang="tr-TR" i="1" dirty="0" err="1" smtClean="0">
                <a:solidFill>
                  <a:schemeClr val="bg1"/>
                </a:solidFill>
                <a:hlinkClick r:id="rId4"/>
              </a:rPr>
              <a:t>htm</a:t>
            </a:r>
            <a:endParaRPr lang="tr-TR" i="1" dirty="0" smtClean="0">
              <a:solidFill>
                <a:schemeClr val="bg1"/>
              </a:solidFill>
            </a:endParaRPr>
          </a:p>
          <a:p>
            <a:r>
              <a:rPr lang="tr-TR" i="1" dirty="0" smtClean="0">
                <a:solidFill>
                  <a:schemeClr val="bg1"/>
                </a:solidFill>
                <a:hlinkClick r:id="rId5"/>
              </a:rPr>
              <a:t>http://jeofizik.</a:t>
            </a:r>
            <a:r>
              <a:rPr lang="tr-TR" i="1" dirty="0" err="1" smtClean="0">
                <a:solidFill>
                  <a:schemeClr val="bg1"/>
                </a:solidFill>
                <a:hlinkClick r:id="rId5"/>
              </a:rPr>
              <a:t>comu</a:t>
            </a:r>
            <a:r>
              <a:rPr lang="tr-TR" i="1" dirty="0" smtClean="0">
                <a:solidFill>
                  <a:schemeClr val="bg1"/>
                </a:solidFill>
                <a:hlinkClick r:id="rId5"/>
              </a:rPr>
              <a:t>.edu.tr</a:t>
            </a:r>
            <a:endParaRPr lang="tr-TR" i="1" dirty="0" smtClean="0">
              <a:solidFill>
                <a:schemeClr val="bg1"/>
              </a:solidFill>
            </a:endParaRPr>
          </a:p>
          <a:p>
            <a:r>
              <a:rPr lang="tr-TR" i="1" dirty="0" smtClean="0">
                <a:solidFill>
                  <a:srgbClr val="FFFF00"/>
                </a:solidFill>
              </a:rPr>
              <a:t>www.</a:t>
            </a:r>
            <a:r>
              <a:rPr lang="tr-TR" i="1" dirty="0" err="1" smtClean="0">
                <a:solidFill>
                  <a:srgbClr val="FFFF00"/>
                </a:solidFill>
              </a:rPr>
              <a:t>taek</a:t>
            </a:r>
            <a:r>
              <a:rPr lang="tr-TR" i="1" dirty="0" smtClean="0">
                <a:solidFill>
                  <a:srgbClr val="FFFF00"/>
                </a:solidFill>
              </a:rPr>
              <a:t>.gov.tr/</a:t>
            </a:r>
          </a:p>
          <a:p>
            <a:r>
              <a:rPr lang="tr-TR" i="1" dirty="0" smtClean="0">
                <a:solidFill>
                  <a:schemeClr val="bg1"/>
                </a:solidFill>
              </a:rPr>
              <a:t>Sekizinci Beş Yıllık Kalkınma Planı, Madencilik Özel İhtisas Komisyonu Raporu, Endüstriyel Hammaddeler Alt Komisyonu. Yapı Malzemeleri III (</a:t>
            </a:r>
            <a:r>
              <a:rPr lang="tr-TR" i="1" dirty="0" err="1" smtClean="0">
                <a:solidFill>
                  <a:schemeClr val="bg1"/>
                </a:solidFill>
              </a:rPr>
              <a:t>Pomza</a:t>
            </a:r>
            <a:r>
              <a:rPr lang="tr-TR" i="1" dirty="0" smtClean="0">
                <a:solidFill>
                  <a:schemeClr val="bg1"/>
                </a:solidFill>
              </a:rPr>
              <a:t>-Perlit-</a:t>
            </a:r>
            <a:r>
              <a:rPr lang="tr-TR" i="1" dirty="0" err="1" smtClean="0">
                <a:solidFill>
                  <a:schemeClr val="bg1"/>
                </a:solidFill>
              </a:rPr>
              <a:t>Vermikülit</a:t>
            </a:r>
            <a:r>
              <a:rPr lang="tr-TR" i="1" dirty="0" smtClean="0">
                <a:solidFill>
                  <a:schemeClr val="bg1"/>
                </a:solidFill>
              </a:rPr>
              <a:t>-</a:t>
            </a:r>
            <a:r>
              <a:rPr lang="tr-TR" i="1" dirty="0" err="1" smtClean="0">
                <a:solidFill>
                  <a:schemeClr val="bg1"/>
                </a:solidFill>
              </a:rPr>
              <a:t>Flogopit</a:t>
            </a:r>
            <a:r>
              <a:rPr lang="tr-TR" i="1" dirty="0" smtClean="0">
                <a:solidFill>
                  <a:schemeClr val="bg1"/>
                </a:solidFill>
              </a:rPr>
              <a:t>-Genleşen Killer) Çalışma Grubu Raporu. 2001, Ankara.</a:t>
            </a:r>
          </a:p>
          <a:p>
            <a:r>
              <a:rPr lang="tr-TR" i="1" dirty="0" err="1" smtClean="0">
                <a:solidFill>
                  <a:schemeClr val="bg1"/>
                </a:solidFill>
              </a:rPr>
              <a:t>Öztüfekçi</a:t>
            </a:r>
            <a:r>
              <a:rPr lang="tr-TR" i="1" dirty="0" smtClean="0">
                <a:solidFill>
                  <a:schemeClr val="bg1"/>
                </a:solidFill>
              </a:rPr>
              <a:t> Önal A. İleri Çevre Hidrojeolojisi Ders Notları, 2009, Tunceli.</a:t>
            </a:r>
          </a:p>
          <a:p>
            <a:r>
              <a:rPr lang="tr-TR" dirty="0" err="1" smtClean="0">
                <a:solidFill>
                  <a:schemeClr val="bg1"/>
                </a:solidFill>
              </a:rPr>
              <a:t>Aruntaş</a:t>
            </a:r>
            <a:r>
              <a:rPr lang="tr-TR" dirty="0" smtClean="0">
                <a:solidFill>
                  <a:schemeClr val="bg1"/>
                </a:solidFill>
              </a:rPr>
              <a:t> HY., 2008. Uçucu Küllerin İnşaat Sektöründe Kullanım Potansiyeli.</a:t>
            </a:r>
            <a:r>
              <a:rPr lang="tr-TR" dirty="0" smtClean="0"/>
              <a:t> </a:t>
            </a:r>
            <a:r>
              <a:rPr lang="tr-TR" dirty="0" smtClean="0">
                <a:solidFill>
                  <a:schemeClr val="bg1"/>
                </a:solidFill>
              </a:rPr>
              <a:t>Gazi </a:t>
            </a:r>
            <a:r>
              <a:rPr lang="tr-TR" dirty="0" err="1" smtClean="0">
                <a:solidFill>
                  <a:schemeClr val="bg1"/>
                </a:solidFill>
              </a:rPr>
              <a:t>Üniv</a:t>
            </a:r>
            <a:r>
              <a:rPr lang="tr-TR" dirty="0" smtClean="0">
                <a:solidFill>
                  <a:schemeClr val="bg1"/>
                </a:solidFill>
              </a:rPr>
              <a:t>. Müh. Mim. Fak. Der. </a:t>
            </a:r>
            <a:r>
              <a:rPr lang="nn-NO" dirty="0" smtClean="0">
                <a:solidFill>
                  <a:schemeClr val="bg1"/>
                </a:solidFill>
              </a:rPr>
              <a:t>Cilt 21, No 1, 193-203</a:t>
            </a:r>
            <a:r>
              <a:rPr lang="tr-TR" dirty="0" smtClean="0">
                <a:solidFill>
                  <a:schemeClr val="bg1"/>
                </a:solidFill>
              </a:rPr>
              <a:t>.</a:t>
            </a:r>
            <a:endParaRPr lang="tr-TR" i="1" dirty="0" smtClean="0">
              <a:solidFill>
                <a:schemeClr val="bg1"/>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3623</TotalTime>
  <Words>10098</Words>
  <Application>Microsoft Office PowerPoint</Application>
  <PresentationFormat>Ekran Gösterisi (4:3)</PresentationFormat>
  <Paragraphs>1129</Paragraphs>
  <Slides>173</Slides>
  <Notes>173</Notes>
  <HiddenSlides>0</HiddenSlides>
  <MMClips>0</MMClips>
  <ScaleCrop>false</ScaleCrop>
  <HeadingPairs>
    <vt:vector size="6" baseType="variant">
      <vt:variant>
        <vt:lpstr>Kullanılan Yazı Tipleri</vt:lpstr>
      </vt:variant>
      <vt:variant>
        <vt:i4>11</vt:i4>
      </vt:variant>
      <vt:variant>
        <vt:lpstr>Tema</vt:lpstr>
      </vt:variant>
      <vt:variant>
        <vt:i4>1</vt:i4>
      </vt:variant>
      <vt:variant>
        <vt:lpstr>Slayt Başlıkları</vt:lpstr>
      </vt:variant>
      <vt:variant>
        <vt:i4>173</vt:i4>
      </vt:variant>
    </vt:vector>
  </HeadingPairs>
  <TitlesOfParts>
    <vt:vector size="185" baseType="lpstr">
      <vt:lpstr>Agency FB</vt:lpstr>
      <vt:lpstr>Algerian</vt:lpstr>
      <vt:lpstr>Arial</vt:lpstr>
      <vt:lpstr>Bodoni MT Poster Compressed</vt:lpstr>
      <vt:lpstr>Calibri</vt:lpstr>
      <vt:lpstr>Comic Sans MS</vt:lpstr>
      <vt:lpstr>Constantia</vt:lpstr>
      <vt:lpstr>Palatino Linotype</vt:lpstr>
      <vt:lpstr>Times New Roman</vt:lpstr>
      <vt:lpstr>TimesNewRomanPSMT</vt:lpstr>
      <vt:lpstr>Wingdings 2</vt:lpstr>
      <vt:lpstr>Akış</vt:lpstr>
      <vt:lpstr>ÇEVRE MÜHENDİSLİĞİNDE DOĞAL HAMMADDELER</vt:lpstr>
      <vt:lpstr>Giriş</vt:lpstr>
      <vt:lpstr>Hammadde Açısından Çevre</vt:lpstr>
      <vt:lpstr>Bingham Canyon Mine  -yeryüzündeki en büyük kazı alanı-</vt:lpstr>
      <vt:lpstr>Bilinçsiz yapılan </vt:lpstr>
      <vt:lpstr>PowerPoint Sunusu</vt:lpstr>
      <vt:lpstr>Hammaddelerin Sınıflandırılması</vt:lpstr>
      <vt:lpstr>Doğal Hammaddelerin Oluşumu</vt:lpstr>
      <vt:lpstr>Doğal Hammaddeler</vt:lpstr>
      <vt:lpstr>  Doğal taş ve endüstriyel hammaddeler   </vt:lpstr>
      <vt:lpstr>Mermer</vt:lpstr>
      <vt:lpstr>PowerPoint Sunusu</vt:lpstr>
      <vt:lpstr>PowerPoint Sunusu</vt:lpstr>
      <vt:lpstr>Seramik ve Cam Hammaddeleri </vt:lpstr>
      <vt:lpstr>SERAMİK HAMMADDELERİ Kİller</vt:lpstr>
      <vt:lpstr>   Kaolen (kaolin)</vt:lpstr>
      <vt:lpstr>PowerPoint Sunusu</vt:lpstr>
      <vt:lpstr>Bentonit</vt:lpstr>
      <vt:lpstr>PowerPoint Sunusu</vt:lpstr>
      <vt:lpstr>Kil mineralleri toprağın ana yapısını oluşturur</vt:lpstr>
      <vt:lpstr>PowerPoint Sunusu</vt:lpstr>
      <vt:lpstr>Asbest</vt:lpstr>
      <vt:lpstr>PowerPoint Sunusu</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Evaporİtler</vt:lpstr>
      <vt:lpstr>PowerPoint Sunusu</vt:lpstr>
      <vt:lpstr>Evaporit’lerin Oluşumu</vt:lpstr>
      <vt:lpstr>Jeolojik kayıtlarda oldukça kalın evaporit istifleri gelişir. Birkaç yüz hatta bin metreden daha kalın  evaporit çökelleri jeolojik kayıtlarda mevcuttur</vt:lpstr>
      <vt:lpstr>PowerPoint Sunusu</vt:lpstr>
      <vt:lpstr>PowerPoint Sunusu</vt:lpstr>
      <vt:lpstr>JİPS ve ANHİDRİT</vt:lpstr>
      <vt:lpstr>Değişik ortamlarda farklı dokularda gelişen jips mineralleri</vt:lpstr>
      <vt:lpstr>PowerPoint Sunusu</vt:lpstr>
      <vt:lpstr>Kayatuzu  (Halit)- NaCl</vt:lpstr>
      <vt:lpstr> Tuz domu</vt:lpstr>
      <vt:lpstr>Evaporitler ve Çevre</vt:lpstr>
      <vt:lpstr>Bor Tuzları</vt:lpstr>
      <vt:lpstr>Bor Tuzu Yataklarının Oluşumu</vt:lpstr>
      <vt:lpstr>Türkiye Bor Tuzu Yatakları</vt:lpstr>
      <vt:lpstr>    Batı Anadolu’daki Neojen havzalarında bor ve trona yataklarının oluşumunu gösteren şematik depolanma modeli.</vt:lpstr>
      <vt:lpstr>Kullanım Alanları ve Türkiye</vt:lpstr>
      <vt:lpstr>Borun Çevresel Etkileri</vt:lpstr>
      <vt:lpstr>Trona</vt:lpstr>
      <vt:lpstr>PowerPoint Sunusu</vt:lpstr>
      <vt:lpstr>Trona’nın Kullanım Alanları</vt:lpstr>
      <vt:lpstr>Trona’da Enerji ihtiyacı ve karbondioksit emisyonu</vt:lpstr>
      <vt:lpstr>Trona işletmeciliğinde</vt:lpstr>
      <vt:lpstr>PowerPoint Sunusu</vt:lpstr>
      <vt:lpstr>PowerPoint Sunusu</vt:lpstr>
      <vt:lpstr>PowerPoint Sunusu</vt:lpstr>
      <vt:lpstr>Hafİf Yapi Malzemelerİ </vt:lpstr>
      <vt:lpstr>Alçı</vt:lpstr>
      <vt:lpstr>Hafif Yapı Malzemeleri İçinde Alçının Önemi</vt:lpstr>
      <vt:lpstr>PowerPoint Sunusu</vt:lpstr>
      <vt:lpstr>PowerPoint Sunusu</vt:lpstr>
      <vt:lpstr>PowerPoint Sunusu</vt:lpstr>
      <vt:lpstr>Ytong; Yüzen tuğla</vt:lpstr>
      <vt:lpstr>Bina duvarları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Pomzanın Yaygın Kullanım Alanları</vt:lpstr>
      <vt:lpstr>PowerPoint Sunusu</vt:lpstr>
      <vt:lpstr>PowerPoint Sunusu</vt:lpstr>
      <vt:lpstr>Tarımda kullanımı çevre açısından çok önemlidir</vt:lpstr>
      <vt:lpstr>PowerPoint Sunusu</vt:lpstr>
      <vt:lpstr>PowerPoint Sunusu</vt:lpstr>
      <vt:lpstr>PowerPoint Sunusu</vt:lpstr>
      <vt:lpstr>PowerPoint Sunusu</vt:lpstr>
      <vt:lpstr>  Dİyatomİt</vt:lpstr>
      <vt:lpstr>PowerPoint Sunusu</vt:lpstr>
      <vt:lpstr>Doğada Bulunuş ve Oluşum Şekilleri</vt:lpstr>
      <vt:lpstr>PowerPoint Sunusu</vt:lpstr>
      <vt:lpstr>PowerPoint Sunusu</vt:lpstr>
      <vt:lpstr>PowerPoint Sunusu</vt:lpstr>
      <vt:lpstr>PowerPoint Sunusu</vt:lpstr>
      <vt:lpstr>PowerPoint Sunusu</vt:lpstr>
      <vt:lpstr>PowerPoint Sunusu</vt:lpstr>
      <vt:lpstr>  Dünyada ve Türkiye'deki Potansiyeli</vt:lpstr>
      <vt:lpstr>Zeolİtler</vt:lpstr>
      <vt:lpstr>PowerPoint Sunusu</vt:lpstr>
      <vt:lpstr>PowerPoint Sunusu</vt:lpstr>
      <vt:lpstr>PowerPoint Sunusu</vt:lpstr>
      <vt:lpstr>PowerPoint Sunusu</vt:lpstr>
      <vt:lpstr>Endüstride kullanım amaçlarına baktığımızda; </vt:lpstr>
      <vt:lpstr>PowerPoint Sunusu</vt:lpstr>
      <vt:lpstr>PowerPoint Sunusu</vt:lpstr>
      <vt:lpstr>PowerPoint Sunusu</vt:lpstr>
      <vt:lpstr>PowerPoint Sunusu</vt:lpstr>
      <vt:lpstr>PowerPoint Sunusu</vt:lpstr>
      <vt:lpstr>PowerPoint Sunusu</vt:lpstr>
      <vt:lpstr>PowerPoint Sunusu</vt:lpstr>
      <vt:lpstr>PowerPoint Sunusu</vt:lpstr>
      <vt:lpstr>ZEOLİT'İN  ATIK SU VE ÇEVRE UYGULAMALARI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Enerji Hammaddeleri</vt:lpstr>
      <vt:lpstr>Kömür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Radyoaktİf Hammaddeler</vt:lpstr>
      <vt:lpstr>PowerPoint Sunusu</vt:lpstr>
      <vt:lpstr>PowerPoint Sunusu</vt:lpstr>
      <vt:lpstr>PowerPoint Sunusu</vt:lpstr>
      <vt:lpstr>PowerPoint Sunusu</vt:lpstr>
      <vt:lpstr>PowerPoint Sunusu</vt:lpstr>
      <vt:lpstr>Türkiyede günümüz koşullarında ekonomik olarak işletilmekte olan bir Uranyum ve Toryum yatağı yoktur.  Sorgun, Fakılı, Köprübaşı, Demirtepe ve Küçükçavdar Uranyum yatakları ile Kızılcaören Toryum yatağı bilinmektedir.</vt:lpstr>
      <vt:lpstr>PowerPoint Sunusu</vt:lpstr>
      <vt:lpstr>PowerPoint Sunusu</vt:lpstr>
      <vt:lpstr>PowerPoint Sunusu</vt:lpstr>
      <vt:lpstr>PowerPoint Sunusu</vt:lpstr>
      <vt:lpstr>PowerPoint Sunusu</vt:lpstr>
      <vt:lpstr>PowerPoint Sunusu</vt:lpstr>
      <vt:lpstr>         Yeraltısuları (YAS) Hidrolojik Döngü </vt:lpstr>
      <vt:lpstr> Dünya Su Kaynakları</vt:lpstr>
      <vt:lpstr>PowerPoint Sunusu</vt:lpstr>
      <vt:lpstr>      YAS Havzalarında Beslenme Miktarından Daha Fazla Su Çekimi  </vt:lpstr>
      <vt:lpstr>Kaynaklar</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ÇEVRE MÜHENDİSLİĞİNDE DOĞAL HAMMADDELER</dc:title>
  <dc:creator>Ayten</dc:creator>
  <cp:lastModifiedBy>USER</cp:lastModifiedBy>
  <cp:revision>367</cp:revision>
  <dcterms:created xsi:type="dcterms:W3CDTF">2009-10-29T15:05:01Z</dcterms:created>
  <dcterms:modified xsi:type="dcterms:W3CDTF">2018-04-24T12:43:28Z</dcterms:modified>
</cp:coreProperties>
</file>