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data5.xml" ContentType="application/vnd.openxmlformats-officedocument.drawingml.diagramData+xml"/>
  <Default Extension="vml" ContentType="application/vnd.openxmlformats-officedocument.vmlDrawing"/>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8" r:id="rId24"/>
    <p:sldId id="289" r:id="rId25"/>
    <p:sldId id="290" r:id="rId26"/>
    <p:sldId id="291" r:id="rId27"/>
    <p:sldId id="279" r:id="rId28"/>
    <p:sldId id="280" r:id="rId29"/>
    <p:sldId id="281" r:id="rId30"/>
    <p:sldId id="282" r:id="rId31"/>
    <p:sldId id="292" r:id="rId32"/>
    <p:sldId id="283" r:id="rId33"/>
    <p:sldId id="284" r:id="rId34"/>
    <p:sldId id="285" r:id="rId35"/>
    <p:sldId id="286"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54" autoAdjust="0"/>
    <p:restoredTop sz="92167" autoAdjust="0"/>
  </p:normalViewPr>
  <p:slideViewPr>
    <p:cSldViewPr>
      <p:cViewPr varScale="1">
        <p:scale>
          <a:sx n="68" d="100"/>
          <a:sy n="68" d="100"/>
        </p:scale>
        <p:origin x="-144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ata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 Id="rId4" Type="http://schemas.openxmlformats.org/officeDocument/2006/relationships/image" Target="../media/image13.jpeg"/></Relationships>
</file>

<file path=ppt/diagrams/_rels/data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ata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image" Target="../media/image19.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61.jpeg"/><Relationship Id="rId1" Type="http://schemas.openxmlformats.org/officeDocument/2006/relationships/image" Target="../media/image51.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01.jpeg"/><Relationship Id="rId1" Type="http://schemas.openxmlformats.org/officeDocument/2006/relationships/image" Target="../media/image111.jpeg"/><Relationship Id="rId4" Type="http://schemas.openxmlformats.org/officeDocument/2006/relationships/image" Target="../media/image131.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61.jpeg"/><Relationship Id="rId1" Type="http://schemas.openxmlformats.org/officeDocument/2006/relationships/image" Target="../media/image151.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211.gif"/><Relationship Id="rId2" Type="http://schemas.openxmlformats.org/officeDocument/2006/relationships/image" Target="../media/image201.jpeg"/><Relationship Id="rId1" Type="http://schemas.openxmlformats.org/officeDocument/2006/relationships/image" Target="../media/image191.jpeg"/></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851EBB-0379-44D0-95BF-34E6313F458C}" type="doc">
      <dgm:prSet loTypeId="urn:microsoft.com/office/officeart/2005/8/layout/gear1" loCatId="relationship" qsTypeId="urn:microsoft.com/office/officeart/2005/8/quickstyle/simple1" qsCatId="simple" csTypeId="urn:microsoft.com/office/officeart/2005/8/colors/accent2_4" csCatId="accent2" phldr="1"/>
      <dgm:spPr/>
      <dgm:t>
        <a:bodyPr/>
        <a:lstStyle/>
        <a:p>
          <a:endParaRPr lang="tr-TR"/>
        </a:p>
      </dgm:t>
    </dgm:pt>
    <dgm:pt modelId="{32858064-CFE1-4530-BBD4-07534692C03A}">
      <dgm:prSet phldrT="[Metin]"/>
      <dgm:spPr/>
      <dgm:t>
        <a:bodyPr/>
        <a:lstStyle/>
        <a:p>
          <a:r>
            <a:rPr lang="tr-TR" dirty="0" smtClean="0"/>
            <a:t>FLORA VE FAUNA ÜZERİNDEKİ OLUMSUZ ETKİLER</a:t>
          </a:r>
          <a:endParaRPr lang="tr-TR" dirty="0"/>
        </a:p>
      </dgm:t>
    </dgm:pt>
    <dgm:pt modelId="{7170A1B1-6766-4011-B78D-C8152E61C76D}" type="parTrans" cxnId="{E2282ECE-B38B-45E9-B411-4805CC06EB57}">
      <dgm:prSet/>
      <dgm:spPr/>
      <dgm:t>
        <a:bodyPr/>
        <a:lstStyle/>
        <a:p>
          <a:endParaRPr lang="tr-TR"/>
        </a:p>
      </dgm:t>
    </dgm:pt>
    <dgm:pt modelId="{2C9017D4-92DE-4E52-9800-5FCE6A2649A2}" type="sibTrans" cxnId="{E2282ECE-B38B-45E9-B411-4805CC06EB57}">
      <dgm:prSet/>
      <dgm:spPr/>
      <dgm:t>
        <a:bodyPr/>
        <a:lstStyle/>
        <a:p>
          <a:endParaRPr lang="tr-TR"/>
        </a:p>
      </dgm:t>
    </dgm:pt>
    <dgm:pt modelId="{229C70E1-5096-4772-A5D7-9BCAC26C88E6}">
      <dgm:prSet phldrT="[Metin]"/>
      <dgm:spPr/>
      <dgm:t>
        <a:bodyPr/>
        <a:lstStyle/>
        <a:p>
          <a:r>
            <a:rPr lang="tr-TR" dirty="0" smtClean="0"/>
            <a:t>ALICI ORTAMIN BOZULMASI</a:t>
          </a:r>
          <a:endParaRPr lang="tr-TR" dirty="0"/>
        </a:p>
      </dgm:t>
    </dgm:pt>
    <dgm:pt modelId="{FDDA9C20-599D-4CE2-9311-AC4DF8A449B0}" type="parTrans" cxnId="{AF0DAE68-99B3-41E5-85CB-FC677C82F6A1}">
      <dgm:prSet/>
      <dgm:spPr/>
      <dgm:t>
        <a:bodyPr/>
        <a:lstStyle/>
        <a:p>
          <a:endParaRPr lang="tr-TR"/>
        </a:p>
      </dgm:t>
    </dgm:pt>
    <dgm:pt modelId="{991D0425-117A-465C-9194-9456F0007C54}" type="sibTrans" cxnId="{AF0DAE68-99B3-41E5-85CB-FC677C82F6A1}">
      <dgm:prSet/>
      <dgm:spPr/>
      <dgm:t>
        <a:bodyPr/>
        <a:lstStyle/>
        <a:p>
          <a:endParaRPr lang="tr-TR"/>
        </a:p>
      </dgm:t>
    </dgm:pt>
    <dgm:pt modelId="{3E7DB02A-07C5-4BEA-AD7F-9B32DAAE8488}">
      <dgm:prSet phldrT="[Metin]"/>
      <dgm:spPr/>
      <dgm:t>
        <a:bodyPr/>
        <a:lstStyle/>
        <a:p>
          <a:r>
            <a:rPr lang="tr-TR" dirty="0" smtClean="0"/>
            <a:t>DOĞAL KAYNAKLARIN İSRAFI</a:t>
          </a:r>
          <a:endParaRPr lang="tr-TR" dirty="0"/>
        </a:p>
      </dgm:t>
    </dgm:pt>
    <dgm:pt modelId="{020F145B-1ACE-4422-8749-80BF7F1A7283}" type="parTrans" cxnId="{A3167ABE-1A14-4EFD-BECE-F8964B0B63BF}">
      <dgm:prSet/>
      <dgm:spPr/>
      <dgm:t>
        <a:bodyPr/>
        <a:lstStyle/>
        <a:p>
          <a:endParaRPr lang="tr-TR"/>
        </a:p>
      </dgm:t>
    </dgm:pt>
    <dgm:pt modelId="{B551DCF6-9A3C-40F6-BC84-30044FDB8E3F}" type="sibTrans" cxnId="{A3167ABE-1A14-4EFD-BECE-F8964B0B63BF}">
      <dgm:prSet/>
      <dgm:spPr/>
      <dgm:t>
        <a:bodyPr/>
        <a:lstStyle/>
        <a:p>
          <a:endParaRPr lang="tr-TR"/>
        </a:p>
      </dgm:t>
    </dgm:pt>
    <dgm:pt modelId="{0FC6FD06-B93D-4EF7-9A9B-DC060FE52338}">
      <dgm:prSet phldrT="[Metin]" phldr="1"/>
      <dgm:spPr/>
      <dgm:t>
        <a:bodyPr/>
        <a:lstStyle/>
        <a:p>
          <a:endParaRPr lang="tr-TR" dirty="0"/>
        </a:p>
      </dgm:t>
    </dgm:pt>
    <dgm:pt modelId="{3C59B6AD-DCD2-451B-8695-2B29D5420E4B}" type="parTrans" cxnId="{689E348E-253E-41EE-89F1-4E4B7396856D}">
      <dgm:prSet/>
      <dgm:spPr/>
      <dgm:t>
        <a:bodyPr/>
        <a:lstStyle/>
        <a:p>
          <a:endParaRPr lang="tr-TR"/>
        </a:p>
      </dgm:t>
    </dgm:pt>
    <dgm:pt modelId="{16429D48-7865-4C1F-A7E2-E42C1280FFC0}" type="sibTrans" cxnId="{689E348E-253E-41EE-89F1-4E4B7396856D}">
      <dgm:prSet/>
      <dgm:spPr/>
      <dgm:t>
        <a:bodyPr/>
        <a:lstStyle/>
        <a:p>
          <a:endParaRPr lang="tr-TR"/>
        </a:p>
      </dgm:t>
    </dgm:pt>
    <dgm:pt modelId="{5C95EE9E-CB82-4379-A0B1-953F6980FBA8}" type="pres">
      <dgm:prSet presAssocID="{8D851EBB-0379-44D0-95BF-34E6313F458C}" presName="composite" presStyleCnt="0">
        <dgm:presLayoutVars>
          <dgm:chMax val="3"/>
          <dgm:animLvl val="lvl"/>
          <dgm:resizeHandles val="exact"/>
        </dgm:presLayoutVars>
      </dgm:prSet>
      <dgm:spPr/>
      <dgm:t>
        <a:bodyPr/>
        <a:lstStyle/>
        <a:p>
          <a:endParaRPr lang="tr-TR"/>
        </a:p>
      </dgm:t>
    </dgm:pt>
    <dgm:pt modelId="{85A0C8DF-77F9-44D2-9D1E-9EEEA73C471B}" type="pres">
      <dgm:prSet presAssocID="{32858064-CFE1-4530-BBD4-07534692C03A}" presName="gear1" presStyleLbl="node1" presStyleIdx="0" presStyleCnt="3">
        <dgm:presLayoutVars>
          <dgm:chMax val="1"/>
          <dgm:bulletEnabled val="1"/>
        </dgm:presLayoutVars>
      </dgm:prSet>
      <dgm:spPr/>
      <dgm:t>
        <a:bodyPr/>
        <a:lstStyle/>
        <a:p>
          <a:endParaRPr lang="tr-TR"/>
        </a:p>
      </dgm:t>
    </dgm:pt>
    <dgm:pt modelId="{10FE5CCD-CA46-4782-A667-D87E48F839B3}" type="pres">
      <dgm:prSet presAssocID="{32858064-CFE1-4530-BBD4-07534692C03A}" presName="gear1srcNode" presStyleLbl="node1" presStyleIdx="0" presStyleCnt="3"/>
      <dgm:spPr/>
      <dgm:t>
        <a:bodyPr/>
        <a:lstStyle/>
        <a:p>
          <a:endParaRPr lang="tr-TR"/>
        </a:p>
      </dgm:t>
    </dgm:pt>
    <dgm:pt modelId="{498D218E-34C6-4FFC-8C19-A9F7C361320B}" type="pres">
      <dgm:prSet presAssocID="{32858064-CFE1-4530-BBD4-07534692C03A}" presName="gear1dstNode" presStyleLbl="node1" presStyleIdx="0" presStyleCnt="3"/>
      <dgm:spPr/>
      <dgm:t>
        <a:bodyPr/>
        <a:lstStyle/>
        <a:p>
          <a:endParaRPr lang="tr-TR"/>
        </a:p>
      </dgm:t>
    </dgm:pt>
    <dgm:pt modelId="{621E2046-36D5-423F-B69F-E95DCBAFA491}" type="pres">
      <dgm:prSet presAssocID="{229C70E1-5096-4772-A5D7-9BCAC26C88E6}" presName="gear2" presStyleLbl="node1" presStyleIdx="1" presStyleCnt="3">
        <dgm:presLayoutVars>
          <dgm:chMax val="1"/>
          <dgm:bulletEnabled val="1"/>
        </dgm:presLayoutVars>
      </dgm:prSet>
      <dgm:spPr/>
      <dgm:t>
        <a:bodyPr/>
        <a:lstStyle/>
        <a:p>
          <a:endParaRPr lang="tr-TR"/>
        </a:p>
      </dgm:t>
    </dgm:pt>
    <dgm:pt modelId="{6554DE56-F339-44A0-9739-BCC655B39087}" type="pres">
      <dgm:prSet presAssocID="{229C70E1-5096-4772-A5D7-9BCAC26C88E6}" presName="gear2srcNode" presStyleLbl="node1" presStyleIdx="1" presStyleCnt="3"/>
      <dgm:spPr/>
      <dgm:t>
        <a:bodyPr/>
        <a:lstStyle/>
        <a:p>
          <a:endParaRPr lang="tr-TR"/>
        </a:p>
      </dgm:t>
    </dgm:pt>
    <dgm:pt modelId="{8B8517D0-7DCA-41B2-87C4-97CBB997E3F8}" type="pres">
      <dgm:prSet presAssocID="{229C70E1-5096-4772-A5D7-9BCAC26C88E6}" presName="gear2dstNode" presStyleLbl="node1" presStyleIdx="1" presStyleCnt="3"/>
      <dgm:spPr/>
      <dgm:t>
        <a:bodyPr/>
        <a:lstStyle/>
        <a:p>
          <a:endParaRPr lang="tr-TR"/>
        </a:p>
      </dgm:t>
    </dgm:pt>
    <dgm:pt modelId="{2361A39F-9839-465B-BDC8-7357201A76AC}" type="pres">
      <dgm:prSet presAssocID="{3E7DB02A-07C5-4BEA-AD7F-9B32DAAE8488}" presName="gear3" presStyleLbl="node1" presStyleIdx="2" presStyleCnt="3"/>
      <dgm:spPr/>
      <dgm:t>
        <a:bodyPr/>
        <a:lstStyle/>
        <a:p>
          <a:endParaRPr lang="tr-TR"/>
        </a:p>
      </dgm:t>
    </dgm:pt>
    <dgm:pt modelId="{730EC15D-9F77-4939-8102-A6A04977CB97}" type="pres">
      <dgm:prSet presAssocID="{3E7DB02A-07C5-4BEA-AD7F-9B32DAAE8488}" presName="gear3tx" presStyleLbl="node1" presStyleIdx="2" presStyleCnt="3">
        <dgm:presLayoutVars>
          <dgm:chMax val="1"/>
          <dgm:bulletEnabled val="1"/>
        </dgm:presLayoutVars>
      </dgm:prSet>
      <dgm:spPr/>
      <dgm:t>
        <a:bodyPr/>
        <a:lstStyle/>
        <a:p>
          <a:endParaRPr lang="tr-TR"/>
        </a:p>
      </dgm:t>
    </dgm:pt>
    <dgm:pt modelId="{E49E7AB5-B10A-4780-A9A0-0E9A355CFD4D}" type="pres">
      <dgm:prSet presAssocID="{3E7DB02A-07C5-4BEA-AD7F-9B32DAAE8488}" presName="gear3srcNode" presStyleLbl="node1" presStyleIdx="2" presStyleCnt="3"/>
      <dgm:spPr/>
      <dgm:t>
        <a:bodyPr/>
        <a:lstStyle/>
        <a:p>
          <a:endParaRPr lang="tr-TR"/>
        </a:p>
      </dgm:t>
    </dgm:pt>
    <dgm:pt modelId="{BB3EE03E-2C7C-419D-8635-B9B3326C2283}" type="pres">
      <dgm:prSet presAssocID="{3E7DB02A-07C5-4BEA-AD7F-9B32DAAE8488}" presName="gear3dstNode" presStyleLbl="node1" presStyleIdx="2" presStyleCnt="3"/>
      <dgm:spPr/>
      <dgm:t>
        <a:bodyPr/>
        <a:lstStyle/>
        <a:p>
          <a:endParaRPr lang="tr-TR"/>
        </a:p>
      </dgm:t>
    </dgm:pt>
    <dgm:pt modelId="{88233D06-6190-460E-BAF9-21361AF4BDA1}" type="pres">
      <dgm:prSet presAssocID="{2C9017D4-92DE-4E52-9800-5FCE6A2649A2}" presName="connector1" presStyleLbl="sibTrans2D1" presStyleIdx="0" presStyleCnt="3"/>
      <dgm:spPr/>
      <dgm:t>
        <a:bodyPr/>
        <a:lstStyle/>
        <a:p>
          <a:endParaRPr lang="tr-TR"/>
        </a:p>
      </dgm:t>
    </dgm:pt>
    <dgm:pt modelId="{368A8A6B-CAE5-412E-80AC-451104669FAA}" type="pres">
      <dgm:prSet presAssocID="{991D0425-117A-465C-9194-9456F0007C54}" presName="connector2" presStyleLbl="sibTrans2D1" presStyleIdx="1" presStyleCnt="3"/>
      <dgm:spPr/>
      <dgm:t>
        <a:bodyPr/>
        <a:lstStyle/>
        <a:p>
          <a:endParaRPr lang="tr-TR"/>
        </a:p>
      </dgm:t>
    </dgm:pt>
    <dgm:pt modelId="{94E2F0F6-344D-4F7E-80FF-88A612519A24}" type="pres">
      <dgm:prSet presAssocID="{B551DCF6-9A3C-40F6-BC84-30044FDB8E3F}" presName="connector3" presStyleLbl="sibTrans2D1" presStyleIdx="2" presStyleCnt="3"/>
      <dgm:spPr/>
      <dgm:t>
        <a:bodyPr/>
        <a:lstStyle/>
        <a:p>
          <a:endParaRPr lang="tr-TR"/>
        </a:p>
      </dgm:t>
    </dgm:pt>
  </dgm:ptLst>
  <dgm:cxnLst>
    <dgm:cxn modelId="{E2282ECE-B38B-45E9-B411-4805CC06EB57}" srcId="{8D851EBB-0379-44D0-95BF-34E6313F458C}" destId="{32858064-CFE1-4530-BBD4-07534692C03A}" srcOrd="0" destOrd="0" parTransId="{7170A1B1-6766-4011-B78D-C8152E61C76D}" sibTransId="{2C9017D4-92DE-4E52-9800-5FCE6A2649A2}"/>
    <dgm:cxn modelId="{899F71AD-CE36-40DA-A2C4-01951D455300}" type="presOf" srcId="{8D851EBB-0379-44D0-95BF-34E6313F458C}" destId="{5C95EE9E-CB82-4379-A0B1-953F6980FBA8}" srcOrd="0" destOrd="0" presId="urn:microsoft.com/office/officeart/2005/8/layout/gear1"/>
    <dgm:cxn modelId="{8127BBCD-BB6A-40B9-A579-72A7D368C911}" type="presOf" srcId="{32858064-CFE1-4530-BBD4-07534692C03A}" destId="{498D218E-34C6-4FFC-8C19-A9F7C361320B}" srcOrd="2" destOrd="0" presId="urn:microsoft.com/office/officeart/2005/8/layout/gear1"/>
    <dgm:cxn modelId="{689E348E-253E-41EE-89F1-4E4B7396856D}" srcId="{8D851EBB-0379-44D0-95BF-34E6313F458C}" destId="{0FC6FD06-B93D-4EF7-9A9B-DC060FE52338}" srcOrd="3" destOrd="0" parTransId="{3C59B6AD-DCD2-451B-8695-2B29D5420E4B}" sibTransId="{16429D48-7865-4C1F-A7E2-E42C1280FFC0}"/>
    <dgm:cxn modelId="{2CC2FF17-9807-4B2B-A66E-F526FEC645FE}" type="presOf" srcId="{229C70E1-5096-4772-A5D7-9BCAC26C88E6}" destId="{8B8517D0-7DCA-41B2-87C4-97CBB997E3F8}" srcOrd="2" destOrd="0" presId="urn:microsoft.com/office/officeart/2005/8/layout/gear1"/>
    <dgm:cxn modelId="{489F90A8-0B88-428A-8244-FB656361A4C2}" type="presOf" srcId="{2C9017D4-92DE-4E52-9800-5FCE6A2649A2}" destId="{88233D06-6190-460E-BAF9-21361AF4BDA1}" srcOrd="0" destOrd="0" presId="urn:microsoft.com/office/officeart/2005/8/layout/gear1"/>
    <dgm:cxn modelId="{7E795C19-2A5F-49D9-8808-D81F979995ED}" type="presOf" srcId="{229C70E1-5096-4772-A5D7-9BCAC26C88E6}" destId="{6554DE56-F339-44A0-9739-BCC655B39087}" srcOrd="1" destOrd="0" presId="urn:microsoft.com/office/officeart/2005/8/layout/gear1"/>
    <dgm:cxn modelId="{2B6C9736-E529-4D58-B750-4AE50977D11A}" type="presOf" srcId="{32858064-CFE1-4530-BBD4-07534692C03A}" destId="{85A0C8DF-77F9-44D2-9D1E-9EEEA73C471B}" srcOrd="0" destOrd="0" presId="urn:microsoft.com/office/officeart/2005/8/layout/gear1"/>
    <dgm:cxn modelId="{B1193350-888E-4C7F-88D9-0BE7A5D5214E}" type="presOf" srcId="{B551DCF6-9A3C-40F6-BC84-30044FDB8E3F}" destId="{94E2F0F6-344D-4F7E-80FF-88A612519A24}" srcOrd="0" destOrd="0" presId="urn:microsoft.com/office/officeart/2005/8/layout/gear1"/>
    <dgm:cxn modelId="{1C8F7B74-C993-4CD5-BDA4-14B41AB2B637}" type="presOf" srcId="{991D0425-117A-465C-9194-9456F0007C54}" destId="{368A8A6B-CAE5-412E-80AC-451104669FAA}" srcOrd="0" destOrd="0" presId="urn:microsoft.com/office/officeart/2005/8/layout/gear1"/>
    <dgm:cxn modelId="{3C54BD83-1BD2-4BF0-8A24-177A7E6A9FF6}" type="presOf" srcId="{3E7DB02A-07C5-4BEA-AD7F-9B32DAAE8488}" destId="{BB3EE03E-2C7C-419D-8635-B9B3326C2283}" srcOrd="3" destOrd="0" presId="urn:microsoft.com/office/officeart/2005/8/layout/gear1"/>
    <dgm:cxn modelId="{A3167ABE-1A14-4EFD-BECE-F8964B0B63BF}" srcId="{8D851EBB-0379-44D0-95BF-34E6313F458C}" destId="{3E7DB02A-07C5-4BEA-AD7F-9B32DAAE8488}" srcOrd="2" destOrd="0" parTransId="{020F145B-1ACE-4422-8749-80BF7F1A7283}" sibTransId="{B551DCF6-9A3C-40F6-BC84-30044FDB8E3F}"/>
    <dgm:cxn modelId="{7E1746B4-DF87-4D52-8198-E10ED2FFCF67}" type="presOf" srcId="{3E7DB02A-07C5-4BEA-AD7F-9B32DAAE8488}" destId="{2361A39F-9839-465B-BDC8-7357201A76AC}" srcOrd="0" destOrd="0" presId="urn:microsoft.com/office/officeart/2005/8/layout/gear1"/>
    <dgm:cxn modelId="{1F07D4CB-8C67-43A7-B217-CD309DA0B707}" type="presOf" srcId="{3E7DB02A-07C5-4BEA-AD7F-9B32DAAE8488}" destId="{730EC15D-9F77-4939-8102-A6A04977CB97}" srcOrd="1" destOrd="0" presId="urn:microsoft.com/office/officeart/2005/8/layout/gear1"/>
    <dgm:cxn modelId="{4AF777E2-17EB-43FF-8DEE-F75F07498BE7}" type="presOf" srcId="{32858064-CFE1-4530-BBD4-07534692C03A}" destId="{10FE5CCD-CA46-4782-A667-D87E48F839B3}" srcOrd="1" destOrd="0" presId="urn:microsoft.com/office/officeart/2005/8/layout/gear1"/>
    <dgm:cxn modelId="{3585C573-EB1A-4494-9B35-015DAB5B9392}" type="presOf" srcId="{229C70E1-5096-4772-A5D7-9BCAC26C88E6}" destId="{621E2046-36D5-423F-B69F-E95DCBAFA491}" srcOrd="0" destOrd="0" presId="urn:microsoft.com/office/officeart/2005/8/layout/gear1"/>
    <dgm:cxn modelId="{58E15341-DB78-4DE7-93A0-BA8DA93FACCF}" type="presOf" srcId="{3E7DB02A-07C5-4BEA-AD7F-9B32DAAE8488}" destId="{E49E7AB5-B10A-4780-A9A0-0E9A355CFD4D}" srcOrd="2" destOrd="0" presId="urn:microsoft.com/office/officeart/2005/8/layout/gear1"/>
    <dgm:cxn modelId="{AF0DAE68-99B3-41E5-85CB-FC677C82F6A1}" srcId="{8D851EBB-0379-44D0-95BF-34E6313F458C}" destId="{229C70E1-5096-4772-A5D7-9BCAC26C88E6}" srcOrd="1" destOrd="0" parTransId="{FDDA9C20-599D-4CE2-9311-AC4DF8A449B0}" sibTransId="{991D0425-117A-465C-9194-9456F0007C54}"/>
    <dgm:cxn modelId="{1B09E8CD-856B-45CC-8459-F5B155A04AF3}" type="presParOf" srcId="{5C95EE9E-CB82-4379-A0B1-953F6980FBA8}" destId="{85A0C8DF-77F9-44D2-9D1E-9EEEA73C471B}" srcOrd="0" destOrd="0" presId="urn:microsoft.com/office/officeart/2005/8/layout/gear1"/>
    <dgm:cxn modelId="{4C96C629-586B-4DA9-8037-10716511B16A}" type="presParOf" srcId="{5C95EE9E-CB82-4379-A0B1-953F6980FBA8}" destId="{10FE5CCD-CA46-4782-A667-D87E48F839B3}" srcOrd="1" destOrd="0" presId="urn:microsoft.com/office/officeart/2005/8/layout/gear1"/>
    <dgm:cxn modelId="{4D171216-72C7-4EEE-8C6B-8C27F644E6E7}" type="presParOf" srcId="{5C95EE9E-CB82-4379-A0B1-953F6980FBA8}" destId="{498D218E-34C6-4FFC-8C19-A9F7C361320B}" srcOrd="2" destOrd="0" presId="urn:microsoft.com/office/officeart/2005/8/layout/gear1"/>
    <dgm:cxn modelId="{B9018AA0-3B44-4A28-A6A7-0EB46AB90EC6}" type="presParOf" srcId="{5C95EE9E-CB82-4379-A0B1-953F6980FBA8}" destId="{621E2046-36D5-423F-B69F-E95DCBAFA491}" srcOrd="3" destOrd="0" presId="urn:microsoft.com/office/officeart/2005/8/layout/gear1"/>
    <dgm:cxn modelId="{827CB190-951E-4C64-9118-4E283AD31666}" type="presParOf" srcId="{5C95EE9E-CB82-4379-A0B1-953F6980FBA8}" destId="{6554DE56-F339-44A0-9739-BCC655B39087}" srcOrd="4" destOrd="0" presId="urn:microsoft.com/office/officeart/2005/8/layout/gear1"/>
    <dgm:cxn modelId="{F5BCD171-FCA7-4B3B-AAFD-37D203B164D4}" type="presParOf" srcId="{5C95EE9E-CB82-4379-A0B1-953F6980FBA8}" destId="{8B8517D0-7DCA-41B2-87C4-97CBB997E3F8}" srcOrd="5" destOrd="0" presId="urn:microsoft.com/office/officeart/2005/8/layout/gear1"/>
    <dgm:cxn modelId="{FA83E7CB-043B-4502-BCC1-A74BB96BACA2}" type="presParOf" srcId="{5C95EE9E-CB82-4379-A0B1-953F6980FBA8}" destId="{2361A39F-9839-465B-BDC8-7357201A76AC}" srcOrd="6" destOrd="0" presId="urn:microsoft.com/office/officeart/2005/8/layout/gear1"/>
    <dgm:cxn modelId="{BFEC3E3B-EB32-4889-9886-5A0162466014}" type="presParOf" srcId="{5C95EE9E-CB82-4379-A0B1-953F6980FBA8}" destId="{730EC15D-9F77-4939-8102-A6A04977CB97}" srcOrd="7" destOrd="0" presId="urn:microsoft.com/office/officeart/2005/8/layout/gear1"/>
    <dgm:cxn modelId="{14917295-FEB0-4E13-B5BE-5A9177CF9DCB}" type="presParOf" srcId="{5C95EE9E-CB82-4379-A0B1-953F6980FBA8}" destId="{E49E7AB5-B10A-4780-A9A0-0E9A355CFD4D}" srcOrd="8" destOrd="0" presId="urn:microsoft.com/office/officeart/2005/8/layout/gear1"/>
    <dgm:cxn modelId="{2C7CF1C1-2221-42AF-84EC-122560A30501}" type="presParOf" srcId="{5C95EE9E-CB82-4379-A0B1-953F6980FBA8}" destId="{BB3EE03E-2C7C-419D-8635-B9B3326C2283}" srcOrd="9" destOrd="0" presId="urn:microsoft.com/office/officeart/2005/8/layout/gear1"/>
    <dgm:cxn modelId="{001911CC-5A36-431B-B6DE-1DE075C5A71C}" type="presParOf" srcId="{5C95EE9E-CB82-4379-A0B1-953F6980FBA8}" destId="{88233D06-6190-460E-BAF9-21361AF4BDA1}" srcOrd="10" destOrd="0" presId="urn:microsoft.com/office/officeart/2005/8/layout/gear1"/>
    <dgm:cxn modelId="{A0C62B17-DD6E-41AA-8FAA-E420AD4DF7CF}" type="presParOf" srcId="{5C95EE9E-CB82-4379-A0B1-953F6980FBA8}" destId="{368A8A6B-CAE5-412E-80AC-451104669FAA}" srcOrd="11" destOrd="0" presId="urn:microsoft.com/office/officeart/2005/8/layout/gear1"/>
    <dgm:cxn modelId="{9794B563-02C6-43FE-AF7A-86CE89D3057C}" type="presParOf" srcId="{5C95EE9E-CB82-4379-A0B1-953F6980FBA8}" destId="{94E2F0F6-344D-4F7E-80FF-88A612519A24}" srcOrd="12" destOrd="0" presId="urn:microsoft.com/office/officeart/2005/8/layout/gear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1070EE-C100-4F03-AF87-FD020658F4D8}"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7CADA833-91AB-47F1-B233-2E270E2E2FDC}">
      <dgm:prSet phldrT="[Metin]"/>
      <dgm:spPr/>
      <dgm:t>
        <a:bodyPr/>
        <a:lstStyle/>
        <a:p>
          <a:r>
            <a:rPr lang="tr-TR" dirty="0" smtClean="0"/>
            <a:t>KORUMA VE TASARRUF</a:t>
          </a:r>
          <a:endParaRPr lang="tr-TR" dirty="0"/>
        </a:p>
      </dgm:t>
    </dgm:pt>
    <dgm:pt modelId="{D4CD18C7-3284-459B-93B3-C5A0731FD588}" type="parTrans" cxnId="{D3098C25-7B69-4E56-B60B-3CE97CBDC5D0}">
      <dgm:prSet/>
      <dgm:spPr/>
      <dgm:t>
        <a:bodyPr/>
        <a:lstStyle/>
        <a:p>
          <a:endParaRPr lang="tr-TR"/>
        </a:p>
      </dgm:t>
    </dgm:pt>
    <dgm:pt modelId="{24ACC33F-16C8-4DC4-9769-7798FF7FCF30}" type="sibTrans" cxnId="{D3098C25-7B69-4E56-B60B-3CE97CBDC5D0}">
      <dgm:prSet/>
      <dgm:spPr/>
      <dgm:t>
        <a:bodyPr/>
        <a:lstStyle/>
        <a:p>
          <a:endParaRPr lang="tr-TR"/>
        </a:p>
      </dgm:t>
    </dgm:pt>
    <dgm:pt modelId="{69A79C99-B335-4FD3-90D3-3E92CD678BDA}">
      <dgm:prSet phldrT="[Metin]"/>
      <dgm:spPr/>
      <dgm:t>
        <a:bodyPr/>
        <a:lstStyle/>
        <a:p>
          <a:r>
            <a:rPr lang="tr-TR" dirty="0" smtClean="0"/>
            <a:t>ATIK YÖNETİMİ</a:t>
          </a:r>
          <a:endParaRPr lang="tr-TR" dirty="0"/>
        </a:p>
      </dgm:t>
    </dgm:pt>
    <dgm:pt modelId="{48E4B847-03CD-40F6-9DF1-9BF3B36318D2}" type="parTrans" cxnId="{816D5DDF-8A76-4DA3-B0F0-00847E08864E}">
      <dgm:prSet/>
      <dgm:spPr/>
      <dgm:t>
        <a:bodyPr/>
        <a:lstStyle/>
        <a:p>
          <a:endParaRPr lang="tr-TR"/>
        </a:p>
      </dgm:t>
    </dgm:pt>
    <dgm:pt modelId="{3F287D95-62A6-44C5-8B1B-5E9AC4948DBD}" type="sibTrans" cxnId="{816D5DDF-8A76-4DA3-B0F0-00847E08864E}">
      <dgm:prSet/>
      <dgm:spPr/>
      <dgm:t>
        <a:bodyPr/>
        <a:lstStyle/>
        <a:p>
          <a:endParaRPr lang="tr-TR"/>
        </a:p>
      </dgm:t>
    </dgm:pt>
    <dgm:pt modelId="{7119744D-D96D-4CFC-9ED5-106E476A8DBD}">
      <dgm:prSet phldrT="[Metin]"/>
      <dgm:spPr/>
      <dgm:t>
        <a:bodyPr/>
        <a:lstStyle/>
        <a:p>
          <a:r>
            <a:rPr lang="tr-TR" dirty="0" smtClean="0"/>
            <a:t>ÇEVRESEL KORUMA</a:t>
          </a:r>
          <a:endParaRPr lang="tr-TR" dirty="0"/>
        </a:p>
      </dgm:t>
    </dgm:pt>
    <dgm:pt modelId="{83025774-8BAE-410F-84F0-9420EF7F074B}" type="parTrans" cxnId="{67A633D0-1383-4FA8-821A-98279E6DE697}">
      <dgm:prSet/>
      <dgm:spPr/>
      <dgm:t>
        <a:bodyPr/>
        <a:lstStyle/>
        <a:p>
          <a:endParaRPr lang="tr-TR"/>
        </a:p>
      </dgm:t>
    </dgm:pt>
    <dgm:pt modelId="{6EC216DB-C943-4437-A869-70927566FE51}" type="sibTrans" cxnId="{67A633D0-1383-4FA8-821A-98279E6DE697}">
      <dgm:prSet/>
      <dgm:spPr/>
      <dgm:t>
        <a:bodyPr/>
        <a:lstStyle/>
        <a:p>
          <a:endParaRPr lang="tr-TR"/>
        </a:p>
      </dgm:t>
    </dgm:pt>
    <dgm:pt modelId="{DFE29370-E744-4323-861D-AA062298633E}" type="pres">
      <dgm:prSet presAssocID="{AC1070EE-C100-4F03-AF87-FD020658F4D8}" presName="linearFlow" presStyleCnt="0">
        <dgm:presLayoutVars>
          <dgm:dir/>
          <dgm:resizeHandles val="exact"/>
        </dgm:presLayoutVars>
      </dgm:prSet>
      <dgm:spPr/>
    </dgm:pt>
    <dgm:pt modelId="{25EE69CB-74B7-434A-96F7-11AD67257A80}" type="pres">
      <dgm:prSet presAssocID="{7CADA833-91AB-47F1-B233-2E270E2E2FDC}" presName="node" presStyleLbl="node1" presStyleIdx="0" presStyleCnt="3">
        <dgm:presLayoutVars>
          <dgm:bulletEnabled val="1"/>
        </dgm:presLayoutVars>
      </dgm:prSet>
      <dgm:spPr/>
      <dgm:t>
        <a:bodyPr/>
        <a:lstStyle/>
        <a:p>
          <a:endParaRPr lang="tr-TR"/>
        </a:p>
      </dgm:t>
    </dgm:pt>
    <dgm:pt modelId="{1E94EB87-07B6-440F-A5CF-800068561428}" type="pres">
      <dgm:prSet presAssocID="{24ACC33F-16C8-4DC4-9769-7798FF7FCF30}" presName="spacerL" presStyleCnt="0"/>
      <dgm:spPr/>
    </dgm:pt>
    <dgm:pt modelId="{95C67D82-791C-4D8A-9762-8E5E7B264541}" type="pres">
      <dgm:prSet presAssocID="{24ACC33F-16C8-4DC4-9769-7798FF7FCF30}" presName="sibTrans" presStyleLbl="sibTrans2D1" presStyleIdx="0" presStyleCnt="2"/>
      <dgm:spPr/>
      <dgm:t>
        <a:bodyPr/>
        <a:lstStyle/>
        <a:p>
          <a:endParaRPr lang="tr-TR"/>
        </a:p>
      </dgm:t>
    </dgm:pt>
    <dgm:pt modelId="{DAB7BF8C-A683-4C5C-BE12-0BAA9AFE93FC}" type="pres">
      <dgm:prSet presAssocID="{24ACC33F-16C8-4DC4-9769-7798FF7FCF30}" presName="spacerR" presStyleCnt="0"/>
      <dgm:spPr/>
    </dgm:pt>
    <dgm:pt modelId="{569FF85D-E689-43B4-91DA-F8C5CD082F86}" type="pres">
      <dgm:prSet presAssocID="{69A79C99-B335-4FD3-90D3-3E92CD678BDA}" presName="node" presStyleLbl="node1" presStyleIdx="1" presStyleCnt="3">
        <dgm:presLayoutVars>
          <dgm:bulletEnabled val="1"/>
        </dgm:presLayoutVars>
      </dgm:prSet>
      <dgm:spPr/>
      <dgm:t>
        <a:bodyPr/>
        <a:lstStyle/>
        <a:p>
          <a:endParaRPr lang="tr-TR"/>
        </a:p>
      </dgm:t>
    </dgm:pt>
    <dgm:pt modelId="{0ADDF06F-D0A5-4661-945C-D232F9E6F598}" type="pres">
      <dgm:prSet presAssocID="{3F287D95-62A6-44C5-8B1B-5E9AC4948DBD}" presName="spacerL" presStyleCnt="0"/>
      <dgm:spPr/>
    </dgm:pt>
    <dgm:pt modelId="{93FC61AC-7C98-4FC1-97E9-062DA9E4BBB2}" type="pres">
      <dgm:prSet presAssocID="{3F287D95-62A6-44C5-8B1B-5E9AC4948DBD}" presName="sibTrans" presStyleLbl="sibTrans2D1" presStyleIdx="1" presStyleCnt="2"/>
      <dgm:spPr/>
      <dgm:t>
        <a:bodyPr/>
        <a:lstStyle/>
        <a:p>
          <a:endParaRPr lang="tr-TR"/>
        </a:p>
      </dgm:t>
    </dgm:pt>
    <dgm:pt modelId="{C4E3040F-0505-4726-8929-5218046377D7}" type="pres">
      <dgm:prSet presAssocID="{3F287D95-62A6-44C5-8B1B-5E9AC4948DBD}" presName="spacerR" presStyleCnt="0"/>
      <dgm:spPr/>
    </dgm:pt>
    <dgm:pt modelId="{4822D9CD-C654-41B6-B3C3-15EFDA179679}" type="pres">
      <dgm:prSet presAssocID="{7119744D-D96D-4CFC-9ED5-106E476A8DBD}" presName="node" presStyleLbl="node1" presStyleIdx="2" presStyleCnt="3">
        <dgm:presLayoutVars>
          <dgm:bulletEnabled val="1"/>
        </dgm:presLayoutVars>
      </dgm:prSet>
      <dgm:spPr/>
      <dgm:t>
        <a:bodyPr/>
        <a:lstStyle/>
        <a:p>
          <a:endParaRPr lang="tr-TR"/>
        </a:p>
      </dgm:t>
    </dgm:pt>
  </dgm:ptLst>
  <dgm:cxnLst>
    <dgm:cxn modelId="{D3098C25-7B69-4E56-B60B-3CE97CBDC5D0}" srcId="{AC1070EE-C100-4F03-AF87-FD020658F4D8}" destId="{7CADA833-91AB-47F1-B233-2E270E2E2FDC}" srcOrd="0" destOrd="0" parTransId="{D4CD18C7-3284-459B-93B3-C5A0731FD588}" sibTransId="{24ACC33F-16C8-4DC4-9769-7798FF7FCF30}"/>
    <dgm:cxn modelId="{57DA1D70-8585-4C1C-A934-7ED89CFAC273}" type="presOf" srcId="{69A79C99-B335-4FD3-90D3-3E92CD678BDA}" destId="{569FF85D-E689-43B4-91DA-F8C5CD082F86}" srcOrd="0" destOrd="0" presId="urn:microsoft.com/office/officeart/2005/8/layout/equation1"/>
    <dgm:cxn modelId="{D1911BB1-99FC-4D9E-A9FE-2A64FC7077BC}" type="presOf" srcId="{24ACC33F-16C8-4DC4-9769-7798FF7FCF30}" destId="{95C67D82-791C-4D8A-9762-8E5E7B264541}" srcOrd="0" destOrd="0" presId="urn:microsoft.com/office/officeart/2005/8/layout/equation1"/>
    <dgm:cxn modelId="{02EE80A8-810D-4840-BA15-1AB1219546EC}" type="presOf" srcId="{AC1070EE-C100-4F03-AF87-FD020658F4D8}" destId="{DFE29370-E744-4323-861D-AA062298633E}" srcOrd="0" destOrd="0" presId="urn:microsoft.com/office/officeart/2005/8/layout/equation1"/>
    <dgm:cxn modelId="{67A633D0-1383-4FA8-821A-98279E6DE697}" srcId="{AC1070EE-C100-4F03-AF87-FD020658F4D8}" destId="{7119744D-D96D-4CFC-9ED5-106E476A8DBD}" srcOrd="2" destOrd="0" parTransId="{83025774-8BAE-410F-84F0-9420EF7F074B}" sibTransId="{6EC216DB-C943-4437-A869-70927566FE51}"/>
    <dgm:cxn modelId="{F9E34EAB-F745-42DD-8C09-C4C65164DCD3}" type="presOf" srcId="{3F287D95-62A6-44C5-8B1B-5E9AC4948DBD}" destId="{93FC61AC-7C98-4FC1-97E9-062DA9E4BBB2}" srcOrd="0" destOrd="0" presId="urn:microsoft.com/office/officeart/2005/8/layout/equation1"/>
    <dgm:cxn modelId="{816D5DDF-8A76-4DA3-B0F0-00847E08864E}" srcId="{AC1070EE-C100-4F03-AF87-FD020658F4D8}" destId="{69A79C99-B335-4FD3-90D3-3E92CD678BDA}" srcOrd="1" destOrd="0" parTransId="{48E4B847-03CD-40F6-9DF1-9BF3B36318D2}" sibTransId="{3F287D95-62A6-44C5-8B1B-5E9AC4948DBD}"/>
    <dgm:cxn modelId="{95845676-CE73-4715-85CE-4C785472C6B3}" type="presOf" srcId="{7119744D-D96D-4CFC-9ED5-106E476A8DBD}" destId="{4822D9CD-C654-41B6-B3C3-15EFDA179679}" srcOrd="0" destOrd="0" presId="urn:microsoft.com/office/officeart/2005/8/layout/equation1"/>
    <dgm:cxn modelId="{5913687E-A5B6-45E4-A32F-E82307647464}" type="presOf" srcId="{7CADA833-91AB-47F1-B233-2E270E2E2FDC}" destId="{25EE69CB-74B7-434A-96F7-11AD67257A80}" srcOrd="0" destOrd="0" presId="urn:microsoft.com/office/officeart/2005/8/layout/equation1"/>
    <dgm:cxn modelId="{C740B53E-E432-4EC5-8A10-59C3B6A2EC72}" type="presParOf" srcId="{DFE29370-E744-4323-861D-AA062298633E}" destId="{25EE69CB-74B7-434A-96F7-11AD67257A80}" srcOrd="0" destOrd="0" presId="urn:microsoft.com/office/officeart/2005/8/layout/equation1"/>
    <dgm:cxn modelId="{90742701-1C13-4C0A-A1B4-AD880155E693}" type="presParOf" srcId="{DFE29370-E744-4323-861D-AA062298633E}" destId="{1E94EB87-07B6-440F-A5CF-800068561428}" srcOrd="1" destOrd="0" presId="urn:microsoft.com/office/officeart/2005/8/layout/equation1"/>
    <dgm:cxn modelId="{123867B4-437B-4DDF-8BAA-391695038BE0}" type="presParOf" srcId="{DFE29370-E744-4323-861D-AA062298633E}" destId="{95C67D82-791C-4D8A-9762-8E5E7B264541}" srcOrd="2" destOrd="0" presId="urn:microsoft.com/office/officeart/2005/8/layout/equation1"/>
    <dgm:cxn modelId="{44F0EE4A-3A2B-488A-ADA9-3C4CF5C2D214}" type="presParOf" srcId="{DFE29370-E744-4323-861D-AA062298633E}" destId="{DAB7BF8C-A683-4C5C-BE12-0BAA9AFE93FC}" srcOrd="3" destOrd="0" presId="urn:microsoft.com/office/officeart/2005/8/layout/equation1"/>
    <dgm:cxn modelId="{33F837B6-D29A-441A-8A9B-F8A0EDF6BEF9}" type="presParOf" srcId="{DFE29370-E744-4323-861D-AA062298633E}" destId="{569FF85D-E689-43B4-91DA-F8C5CD082F86}" srcOrd="4" destOrd="0" presId="urn:microsoft.com/office/officeart/2005/8/layout/equation1"/>
    <dgm:cxn modelId="{23821762-B76E-4682-8FE1-E0D7E8BD4699}" type="presParOf" srcId="{DFE29370-E744-4323-861D-AA062298633E}" destId="{0ADDF06F-D0A5-4661-945C-D232F9E6F598}" srcOrd="5" destOrd="0" presId="urn:microsoft.com/office/officeart/2005/8/layout/equation1"/>
    <dgm:cxn modelId="{86451037-57CC-4A92-A3BB-A0BB369E03AB}" type="presParOf" srcId="{DFE29370-E744-4323-861D-AA062298633E}" destId="{93FC61AC-7C98-4FC1-97E9-062DA9E4BBB2}" srcOrd="6" destOrd="0" presId="urn:microsoft.com/office/officeart/2005/8/layout/equation1"/>
    <dgm:cxn modelId="{D24FBE96-A216-4E4C-8CCC-8C92E7C60F7B}" type="presParOf" srcId="{DFE29370-E744-4323-861D-AA062298633E}" destId="{C4E3040F-0505-4726-8929-5218046377D7}" srcOrd="7" destOrd="0" presId="urn:microsoft.com/office/officeart/2005/8/layout/equation1"/>
    <dgm:cxn modelId="{B8B43DE6-E026-49CC-81F9-5403E18E639D}" type="presParOf" srcId="{DFE29370-E744-4323-861D-AA062298633E}" destId="{4822D9CD-C654-41B6-B3C3-15EFDA179679}" srcOrd="8" destOrd="0" presId="urn:microsoft.com/office/officeart/2005/8/layout/equatio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AD00D0-53D8-437C-841A-4A07670F2602}" type="doc">
      <dgm:prSet loTypeId="urn:microsoft.com/office/officeart/2005/8/layout/hList7" loCatId="process" qsTypeId="urn:microsoft.com/office/officeart/2005/8/quickstyle/simple1" qsCatId="simple" csTypeId="urn:microsoft.com/office/officeart/2005/8/colors/accent1_2" csCatId="accent1" phldr="1"/>
      <dgm:spPr/>
    </dgm:pt>
    <dgm:pt modelId="{36944715-5B96-43F1-9538-B3606E1D2192}">
      <dgm:prSet phldrT="[Metin]"/>
      <dgm:spPr>
        <a:solidFill>
          <a:srgbClr val="92D050"/>
        </a:solidFill>
      </dgm:spPr>
      <dgm:t>
        <a:bodyPr/>
        <a:lstStyle/>
        <a:p>
          <a:r>
            <a:rPr lang="tr-TR" dirty="0" smtClean="0"/>
            <a:t>HAVAYA KARIŞAN ATIKLAR</a:t>
          </a:r>
        </a:p>
        <a:p>
          <a:r>
            <a:rPr lang="tr-TR" dirty="0" smtClean="0"/>
            <a:t>Toz</a:t>
          </a:r>
        </a:p>
        <a:p>
          <a:r>
            <a:rPr lang="tr-TR" dirty="0" err="1" smtClean="0"/>
            <a:t>Nox</a:t>
          </a:r>
          <a:r>
            <a:rPr lang="tr-TR" dirty="0" smtClean="0"/>
            <a:t>-CO-NO2</a:t>
          </a:r>
        </a:p>
        <a:p>
          <a:r>
            <a:rPr lang="tr-TR" dirty="0" smtClean="0"/>
            <a:t>SO2-</a:t>
          </a:r>
          <a:r>
            <a:rPr lang="tr-TR" dirty="0" err="1" smtClean="0"/>
            <a:t>ZnO</a:t>
          </a:r>
          <a:endParaRPr lang="tr-TR" dirty="0"/>
        </a:p>
      </dgm:t>
    </dgm:pt>
    <dgm:pt modelId="{314AA120-5B85-45E3-95D6-2E0548E0470C}" type="parTrans" cxnId="{349182F6-25C1-4EB8-9617-9A889D328A5A}">
      <dgm:prSet/>
      <dgm:spPr/>
    </dgm:pt>
    <dgm:pt modelId="{59E6302F-AE24-415E-A718-F24B3D33CA24}" type="sibTrans" cxnId="{349182F6-25C1-4EB8-9617-9A889D328A5A}">
      <dgm:prSet/>
      <dgm:spPr/>
    </dgm:pt>
    <dgm:pt modelId="{8F4336BB-0F46-4AB8-9B86-B6A6C92AA282}">
      <dgm:prSet phldrT="[Metin]"/>
      <dgm:spPr>
        <a:solidFill>
          <a:srgbClr val="FF00FF"/>
        </a:solidFill>
      </dgm:spPr>
      <dgm:t>
        <a:bodyPr/>
        <a:lstStyle/>
        <a:p>
          <a:r>
            <a:rPr lang="tr-TR" dirty="0" smtClean="0"/>
            <a:t>SIVI ATIKLAR</a:t>
          </a:r>
        </a:p>
        <a:p>
          <a:r>
            <a:rPr lang="tr-TR" dirty="0" smtClean="0"/>
            <a:t>Evsel atık su</a:t>
          </a:r>
        </a:p>
        <a:p>
          <a:r>
            <a:rPr lang="tr-TR" dirty="0" smtClean="0"/>
            <a:t>Atık  yağlar</a:t>
          </a:r>
          <a:endParaRPr lang="tr-TR" dirty="0"/>
        </a:p>
      </dgm:t>
    </dgm:pt>
    <dgm:pt modelId="{5E6E0A68-F896-44B6-A7E8-63A735B65287}" type="parTrans" cxnId="{38016BB3-7B3E-4CA8-932E-27990BF3E615}">
      <dgm:prSet/>
      <dgm:spPr/>
    </dgm:pt>
    <dgm:pt modelId="{2654FA9F-898C-46DB-AC85-2A355B13507B}" type="sibTrans" cxnId="{38016BB3-7B3E-4CA8-932E-27990BF3E615}">
      <dgm:prSet/>
      <dgm:spPr/>
    </dgm:pt>
    <dgm:pt modelId="{96EC713E-6700-4D68-86E1-F287281E6C61}">
      <dgm:prSet phldrT="[Metin]" custT="1"/>
      <dgm:spPr/>
      <dgm:t>
        <a:bodyPr/>
        <a:lstStyle/>
        <a:p>
          <a:endParaRPr lang="tr-TR" sz="1600" dirty="0" smtClean="0"/>
        </a:p>
        <a:p>
          <a:r>
            <a:rPr lang="tr-TR" sz="1600" dirty="0" smtClean="0"/>
            <a:t>DİĞER ATIKLAR</a:t>
          </a:r>
        </a:p>
        <a:p>
          <a:r>
            <a:rPr lang="tr-TR" sz="1600" dirty="0" err="1" smtClean="0"/>
            <a:t>Kontamine</a:t>
          </a:r>
          <a:r>
            <a:rPr lang="tr-TR" sz="1600" dirty="0" smtClean="0"/>
            <a:t> atıklar</a:t>
          </a:r>
        </a:p>
        <a:p>
          <a:r>
            <a:rPr lang="tr-TR" sz="1600" dirty="0" err="1" smtClean="0"/>
            <a:t>Refrakter</a:t>
          </a:r>
          <a:r>
            <a:rPr lang="tr-TR" sz="1600" dirty="0" smtClean="0"/>
            <a:t>  malzeme</a:t>
          </a:r>
        </a:p>
        <a:p>
          <a:r>
            <a:rPr lang="tr-TR" sz="1600" dirty="0" smtClean="0"/>
            <a:t>Kullanılmış koruyucu malzemeler</a:t>
          </a:r>
        </a:p>
        <a:p>
          <a:r>
            <a:rPr lang="tr-TR" sz="1600" dirty="0" smtClean="0"/>
            <a:t>Naylon ve lastikler </a:t>
          </a:r>
        </a:p>
        <a:p>
          <a:r>
            <a:rPr lang="tr-TR" sz="1600" dirty="0" smtClean="0"/>
            <a:t>Metal atıklar</a:t>
          </a:r>
          <a:endParaRPr lang="tr-TR" sz="1600" dirty="0"/>
        </a:p>
      </dgm:t>
    </dgm:pt>
    <dgm:pt modelId="{B7561728-CE29-4CFF-8320-E0CEAE9D0CD8}" type="parTrans" cxnId="{D4B78CB0-D424-42A5-98A7-E1D8C44BC8AF}">
      <dgm:prSet/>
      <dgm:spPr/>
    </dgm:pt>
    <dgm:pt modelId="{A496E9B4-A778-4494-AF5D-1E3B4A4B4F4D}" type="sibTrans" cxnId="{D4B78CB0-D424-42A5-98A7-E1D8C44BC8AF}">
      <dgm:prSet/>
      <dgm:spPr/>
    </dgm:pt>
    <dgm:pt modelId="{206BCBBD-387F-4EAA-9834-AA8CAC501499}" type="pres">
      <dgm:prSet presAssocID="{95AD00D0-53D8-437C-841A-4A07670F2602}" presName="Name0" presStyleCnt="0">
        <dgm:presLayoutVars>
          <dgm:dir/>
          <dgm:resizeHandles val="exact"/>
        </dgm:presLayoutVars>
      </dgm:prSet>
      <dgm:spPr/>
    </dgm:pt>
    <dgm:pt modelId="{E46F4BE2-040C-4F5A-86FC-FF26E323CDA0}" type="pres">
      <dgm:prSet presAssocID="{95AD00D0-53D8-437C-841A-4A07670F2602}" presName="fgShape" presStyleLbl="fgShp" presStyleIdx="0" presStyleCnt="1" custFlipHor="1" custScaleX="1887" custScaleY="18500"/>
      <dgm:spPr/>
    </dgm:pt>
    <dgm:pt modelId="{C0A8EF36-9788-4491-9AB2-37C4E5938A12}" type="pres">
      <dgm:prSet presAssocID="{95AD00D0-53D8-437C-841A-4A07670F2602}" presName="linComp" presStyleCnt="0"/>
      <dgm:spPr/>
    </dgm:pt>
    <dgm:pt modelId="{1840B52E-E91E-4348-9F99-E200569D82C5}" type="pres">
      <dgm:prSet presAssocID="{36944715-5B96-43F1-9538-B3606E1D2192}" presName="compNode" presStyleCnt="0"/>
      <dgm:spPr/>
    </dgm:pt>
    <dgm:pt modelId="{D4F10762-D26C-4550-83F2-AA210F6BC8FE}" type="pres">
      <dgm:prSet presAssocID="{36944715-5B96-43F1-9538-B3606E1D2192}" presName="bkgdShape" presStyleLbl="node1" presStyleIdx="0" presStyleCnt="3"/>
      <dgm:spPr/>
      <dgm:t>
        <a:bodyPr/>
        <a:lstStyle/>
        <a:p>
          <a:endParaRPr lang="tr-TR"/>
        </a:p>
      </dgm:t>
    </dgm:pt>
    <dgm:pt modelId="{BBDBF5F2-6793-481A-967A-862E6B186A2E}" type="pres">
      <dgm:prSet presAssocID="{36944715-5B96-43F1-9538-B3606E1D2192}" presName="nodeTx" presStyleLbl="node1" presStyleIdx="0" presStyleCnt="3">
        <dgm:presLayoutVars>
          <dgm:bulletEnabled val="1"/>
        </dgm:presLayoutVars>
      </dgm:prSet>
      <dgm:spPr/>
      <dgm:t>
        <a:bodyPr/>
        <a:lstStyle/>
        <a:p>
          <a:endParaRPr lang="tr-TR"/>
        </a:p>
      </dgm:t>
    </dgm:pt>
    <dgm:pt modelId="{CB2DFFA3-9496-4414-AB59-AAA17FCD0F6F}" type="pres">
      <dgm:prSet presAssocID="{36944715-5B96-43F1-9538-B3606E1D2192}" presName="invisiNode" presStyleLbl="node1" presStyleIdx="0" presStyleCnt="3"/>
      <dgm:spPr/>
    </dgm:pt>
    <dgm:pt modelId="{0274BC3F-A7A8-448F-B8D2-32E5F8236D6A}" type="pres">
      <dgm:prSet presAssocID="{36944715-5B96-43F1-9538-B3606E1D2192}" presName="imagNode" presStyleLbl="fgImgPlace1" presStyleIdx="0" presStyleCnt="3"/>
      <dgm:spPr>
        <a:blipFill rotWithShape="0">
          <a:blip xmlns:r="http://schemas.openxmlformats.org/officeDocument/2006/relationships" r:embed="rId1"/>
          <a:stretch>
            <a:fillRect/>
          </a:stretch>
        </a:blipFill>
      </dgm:spPr>
    </dgm:pt>
    <dgm:pt modelId="{7E0A5F9A-DB5D-4D3D-B3DB-4BE013D93650}" type="pres">
      <dgm:prSet presAssocID="{59E6302F-AE24-415E-A718-F24B3D33CA24}" presName="sibTrans" presStyleLbl="sibTrans2D1" presStyleIdx="0" presStyleCnt="0"/>
      <dgm:spPr/>
    </dgm:pt>
    <dgm:pt modelId="{133DE1DD-CE41-4BC9-9DFD-52658028092C}" type="pres">
      <dgm:prSet presAssocID="{8F4336BB-0F46-4AB8-9B86-B6A6C92AA282}" presName="compNode" presStyleCnt="0"/>
      <dgm:spPr/>
    </dgm:pt>
    <dgm:pt modelId="{4CC79500-FFE5-4195-9B8D-DBA8DD3E01A3}" type="pres">
      <dgm:prSet presAssocID="{8F4336BB-0F46-4AB8-9B86-B6A6C92AA282}" presName="bkgdShape" presStyleLbl="node1" presStyleIdx="1" presStyleCnt="3" custLinFactNeighborX="2167" custLinFactNeighborY="3255"/>
      <dgm:spPr/>
      <dgm:t>
        <a:bodyPr/>
        <a:lstStyle/>
        <a:p>
          <a:endParaRPr lang="tr-TR"/>
        </a:p>
      </dgm:t>
    </dgm:pt>
    <dgm:pt modelId="{CE72DE02-66D7-4085-96BC-66A04A4D8556}" type="pres">
      <dgm:prSet presAssocID="{8F4336BB-0F46-4AB8-9B86-B6A6C92AA282}" presName="nodeTx" presStyleLbl="node1" presStyleIdx="1" presStyleCnt="3">
        <dgm:presLayoutVars>
          <dgm:bulletEnabled val="1"/>
        </dgm:presLayoutVars>
      </dgm:prSet>
      <dgm:spPr/>
      <dgm:t>
        <a:bodyPr/>
        <a:lstStyle/>
        <a:p>
          <a:endParaRPr lang="tr-TR"/>
        </a:p>
      </dgm:t>
    </dgm:pt>
    <dgm:pt modelId="{7E2C8E37-CACF-44B1-BBE0-620D7D6C5A13}" type="pres">
      <dgm:prSet presAssocID="{8F4336BB-0F46-4AB8-9B86-B6A6C92AA282}" presName="invisiNode" presStyleLbl="node1" presStyleIdx="1" presStyleCnt="3"/>
      <dgm:spPr/>
    </dgm:pt>
    <dgm:pt modelId="{284A50FB-99C0-435C-853C-AD3D8E9FE5C8}" type="pres">
      <dgm:prSet presAssocID="{8F4336BB-0F46-4AB8-9B86-B6A6C92AA282}" presName="imagNode" presStyleLbl="fgImgPlace1" presStyleIdx="1" presStyleCnt="3"/>
      <dgm:spPr>
        <a:blipFill rotWithShape="0">
          <a:blip xmlns:r="http://schemas.openxmlformats.org/officeDocument/2006/relationships" r:embed="rId2"/>
          <a:stretch>
            <a:fillRect/>
          </a:stretch>
        </a:blipFill>
      </dgm:spPr>
    </dgm:pt>
    <dgm:pt modelId="{FD7D2EB2-4064-4488-A3CA-D3AEFE540AC9}" type="pres">
      <dgm:prSet presAssocID="{2654FA9F-898C-46DB-AC85-2A355B13507B}" presName="sibTrans" presStyleLbl="sibTrans2D1" presStyleIdx="0" presStyleCnt="0"/>
      <dgm:spPr/>
    </dgm:pt>
    <dgm:pt modelId="{DBE5FCE0-4D8A-4430-BD00-4D737BE371F1}" type="pres">
      <dgm:prSet presAssocID="{96EC713E-6700-4D68-86E1-F287281E6C61}" presName="compNode" presStyleCnt="0"/>
      <dgm:spPr/>
    </dgm:pt>
    <dgm:pt modelId="{50CB1981-61B1-4250-9CCD-10B69BF90F2B}" type="pres">
      <dgm:prSet presAssocID="{96EC713E-6700-4D68-86E1-F287281E6C61}" presName="bkgdShape" presStyleLbl="node1" presStyleIdx="2" presStyleCnt="3"/>
      <dgm:spPr/>
      <dgm:t>
        <a:bodyPr/>
        <a:lstStyle/>
        <a:p>
          <a:endParaRPr lang="tr-TR"/>
        </a:p>
      </dgm:t>
    </dgm:pt>
    <dgm:pt modelId="{BD21A19D-C6AC-4F60-96D5-3F321B272756}" type="pres">
      <dgm:prSet presAssocID="{96EC713E-6700-4D68-86E1-F287281E6C61}" presName="nodeTx" presStyleLbl="node1" presStyleIdx="2" presStyleCnt="3">
        <dgm:presLayoutVars>
          <dgm:bulletEnabled val="1"/>
        </dgm:presLayoutVars>
      </dgm:prSet>
      <dgm:spPr/>
      <dgm:t>
        <a:bodyPr/>
        <a:lstStyle/>
        <a:p>
          <a:endParaRPr lang="tr-TR"/>
        </a:p>
      </dgm:t>
    </dgm:pt>
    <dgm:pt modelId="{124C3E5A-4B34-4F65-A609-CE0EC9349791}" type="pres">
      <dgm:prSet presAssocID="{96EC713E-6700-4D68-86E1-F287281E6C61}" presName="invisiNode" presStyleLbl="node1" presStyleIdx="2" presStyleCnt="3"/>
      <dgm:spPr/>
    </dgm:pt>
    <dgm:pt modelId="{1E0CE4F9-3F3B-4D0E-AB34-F3E3C4AFDABF}" type="pres">
      <dgm:prSet presAssocID="{96EC713E-6700-4D68-86E1-F287281E6C61}" presName="imagNode" presStyleLbl="fgImgPlace1" presStyleIdx="2" presStyleCnt="3"/>
      <dgm:spPr>
        <a:blipFill rotWithShape="0">
          <a:blip xmlns:r="http://schemas.openxmlformats.org/officeDocument/2006/relationships" r:embed="rId3"/>
          <a:stretch>
            <a:fillRect/>
          </a:stretch>
        </a:blipFill>
      </dgm:spPr>
    </dgm:pt>
  </dgm:ptLst>
  <dgm:cxnLst>
    <dgm:cxn modelId="{2EDD0DF5-3CD3-4D21-A717-FF92C058A7AC}" type="presOf" srcId="{2654FA9F-898C-46DB-AC85-2A355B13507B}" destId="{FD7D2EB2-4064-4488-A3CA-D3AEFE540AC9}" srcOrd="0" destOrd="0" presId="urn:microsoft.com/office/officeart/2005/8/layout/hList7"/>
    <dgm:cxn modelId="{03A38715-59A6-4CD5-AF66-DD22A922660E}" type="presOf" srcId="{8F4336BB-0F46-4AB8-9B86-B6A6C92AA282}" destId="{CE72DE02-66D7-4085-96BC-66A04A4D8556}" srcOrd="1" destOrd="0" presId="urn:microsoft.com/office/officeart/2005/8/layout/hList7"/>
    <dgm:cxn modelId="{D9896D74-DFDA-4356-B66E-2471647BAF23}" type="presOf" srcId="{96EC713E-6700-4D68-86E1-F287281E6C61}" destId="{BD21A19D-C6AC-4F60-96D5-3F321B272756}" srcOrd="1" destOrd="0" presId="urn:microsoft.com/office/officeart/2005/8/layout/hList7"/>
    <dgm:cxn modelId="{D4B78CB0-D424-42A5-98A7-E1D8C44BC8AF}" srcId="{95AD00D0-53D8-437C-841A-4A07670F2602}" destId="{96EC713E-6700-4D68-86E1-F287281E6C61}" srcOrd="2" destOrd="0" parTransId="{B7561728-CE29-4CFF-8320-E0CEAE9D0CD8}" sibTransId="{A496E9B4-A778-4494-AF5D-1E3B4A4B4F4D}"/>
    <dgm:cxn modelId="{56B0B8F0-804A-419B-B5D6-37A1685165A4}" type="presOf" srcId="{36944715-5B96-43F1-9538-B3606E1D2192}" destId="{BBDBF5F2-6793-481A-967A-862E6B186A2E}" srcOrd="1" destOrd="0" presId="urn:microsoft.com/office/officeart/2005/8/layout/hList7"/>
    <dgm:cxn modelId="{349182F6-25C1-4EB8-9617-9A889D328A5A}" srcId="{95AD00D0-53D8-437C-841A-4A07670F2602}" destId="{36944715-5B96-43F1-9538-B3606E1D2192}" srcOrd="0" destOrd="0" parTransId="{314AA120-5B85-45E3-95D6-2E0548E0470C}" sibTransId="{59E6302F-AE24-415E-A718-F24B3D33CA24}"/>
    <dgm:cxn modelId="{A835571B-D20C-4994-B8A2-A5238BC11838}" type="presOf" srcId="{59E6302F-AE24-415E-A718-F24B3D33CA24}" destId="{7E0A5F9A-DB5D-4D3D-B3DB-4BE013D93650}" srcOrd="0" destOrd="0" presId="urn:microsoft.com/office/officeart/2005/8/layout/hList7"/>
    <dgm:cxn modelId="{3941679E-4D7A-4E9F-8928-32814D60257D}" type="presOf" srcId="{8F4336BB-0F46-4AB8-9B86-B6A6C92AA282}" destId="{4CC79500-FFE5-4195-9B8D-DBA8DD3E01A3}" srcOrd="0" destOrd="0" presId="urn:microsoft.com/office/officeart/2005/8/layout/hList7"/>
    <dgm:cxn modelId="{38016BB3-7B3E-4CA8-932E-27990BF3E615}" srcId="{95AD00D0-53D8-437C-841A-4A07670F2602}" destId="{8F4336BB-0F46-4AB8-9B86-B6A6C92AA282}" srcOrd="1" destOrd="0" parTransId="{5E6E0A68-F896-44B6-A7E8-63A735B65287}" sibTransId="{2654FA9F-898C-46DB-AC85-2A355B13507B}"/>
    <dgm:cxn modelId="{FA1C7E59-8B6E-4307-B87F-1AA1CAAAC5E6}" type="presOf" srcId="{95AD00D0-53D8-437C-841A-4A07670F2602}" destId="{206BCBBD-387F-4EAA-9834-AA8CAC501499}" srcOrd="0" destOrd="0" presId="urn:microsoft.com/office/officeart/2005/8/layout/hList7"/>
    <dgm:cxn modelId="{26D71073-2D4B-49A5-86D6-D83C7857A86D}" type="presOf" srcId="{96EC713E-6700-4D68-86E1-F287281E6C61}" destId="{50CB1981-61B1-4250-9CCD-10B69BF90F2B}" srcOrd="0" destOrd="0" presId="urn:microsoft.com/office/officeart/2005/8/layout/hList7"/>
    <dgm:cxn modelId="{5D9EA622-6E59-4444-8606-87EDECA49694}" type="presOf" srcId="{36944715-5B96-43F1-9538-B3606E1D2192}" destId="{D4F10762-D26C-4550-83F2-AA210F6BC8FE}" srcOrd="0" destOrd="0" presId="urn:microsoft.com/office/officeart/2005/8/layout/hList7"/>
    <dgm:cxn modelId="{D4C231D9-5B0C-4C3A-B045-D1DA70D24F7D}" type="presParOf" srcId="{206BCBBD-387F-4EAA-9834-AA8CAC501499}" destId="{E46F4BE2-040C-4F5A-86FC-FF26E323CDA0}" srcOrd="0" destOrd="0" presId="urn:microsoft.com/office/officeart/2005/8/layout/hList7"/>
    <dgm:cxn modelId="{E82239D1-CEA6-4013-B7D4-F4CFF8B9907C}" type="presParOf" srcId="{206BCBBD-387F-4EAA-9834-AA8CAC501499}" destId="{C0A8EF36-9788-4491-9AB2-37C4E5938A12}" srcOrd="1" destOrd="0" presId="urn:microsoft.com/office/officeart/2005/8/layout/hList7"/>
    <dgm:cxn modelId="{19538E9A-C77B-4A06-8170-F71431BA83A5}" type="presParOf" srcId="{C0A8EF36-9788-4491-9AB2-37C4E5938A12}" destId="{1840B52E-E91E-4348-9F99-E200569D82C5}" srcOrd="0" destOrd="0" presId="urn:microsoft.com/office/officeart/2005/8/layout/hList7"/>
    <dgm:cxn modelId="{6FF77DDB-6446-4817-A6D3-85C19FD7643E}" type="presParOf" srcId="{1840B52E-E91E-4348-9F99-E200569D82C5}" destId="{D4F10762-D26C-4550-83F2-AA210F6BC8FE}" srcOrd="0" destOrd="0" presId="urn:microsoft.com/office/officeart/2005/8/layout/hList7"/>
    <dgm:cxn modelId="{0F354B86-7A85-48DA-A567-76F0DB109301}" type="presParOf" srcId="{1840B52E-E91E-4348-9F99-E200569D82C5}" destId="{BBDBF5F2-6793-481A-967A-862E6B186A2E}" srcOrd="1" destOrd="0" presId="urn:microsoft.com/office/officeart/2005/8/layout/hList7"/>
    <dgm:cxn modelId="{740092A4-19B6-4DCE-AFC6-ECE309032325}" type="presParOf" srcId="{1840B52E-E91E-4348-9F99-E200569D82C5}" destId="{CB2DFFA3-9496-4414-AB59-AAA17FCD0F6F}" srcOrd="2" destOrd="0" presId="urn:microsoft.com/office/officeart/2005/8/layout/hList7"/>
    <dgm:cxn modelId="{36C331D5-F3D0-435C-84C5-EA2F52DD65DE}" type="presParOf" srcId="{1840B52E-E91E-4348-9F99-E200569D82C5}" destId="{0274BC3F-A7A8-448F-B8D2-32E5F8236D6A}" srcOrd="3" destOrd="0" presId="urn:microsoft.com/office/officeart/2005/8/layout/hList7"/>
    <dgm:cxn modelId="{5B843B6B-ACEA-4166-A273-30A27B177F2E}" type="presParOf" srcId="{C0A8EF36-9788-4491-9AB2-37C4E5938A12}" destId="{7E0A5F9A-DB5D-4D3D-B3DB-4BE013D93650}" srcOrd="1" destOrd="0" presId="urn:microsoft.com/office/officeart/2005/8/layout/hList7"/>
    <dgm:cxn modelId="{A2396FC5-7F69-4E8D-8A33-CCC7F5EAAEC3}" type="presParOf" srcId="{C0A8EF36-9788-4491-9AB2-37C4E5938A12}" destId="{133DE1DD-CE41-4BC9-9DFD-52658028092C}" srcOrd="2" destOrd="0" presId="urn:microsoft.com/office/officeart/2005/8/layout/hList7"/>
    <dgm:cxn modelId="{C60E8CCD-9688-4F9E-A57A-C5EB8C0C046B}" type="presParOf" srcId="{133DE1DD-CE41-4BC9-9DFD-52658028092C}" destId="{4CC79500-FFE5-4195-9B8D-DBA8DD3E01A3}" srcOrd="0" destOrd="0" presId="urn:microsoft.com/office/officeart/2005/8/layout/hList7"/>
    <dgm:cxn modelId="{8C48A6DB-1E34-4F77-A8A7-A314E06A08E8}" type="presParOf" srcId="{133DE1DD-CE41-4BC9-9DFD-52658028092C}" destId="{CE72DE02-66D7-4085-96BC-66A04A4D8556}" srcOrd="1" destOrd="0" presId="urn:microsoft.com/office/officeart/2005/8/layout/hList7"/>
    <dgm:cxn modelId="{C6ACE741-60BB-4CA1-BADB-4564467969CF}" type="presParOf" srcId="{133DE1DD-CE41-4BC9-9DFD-52658028092C}" destId="{7E2C8E37-CACF-44B1-BBE0-620D7D6C5A13}" srcOrd="2" destOrd="0" presId="urn:microsoft.com/office/officeart/2005/8/layout/hList7"/>
    <dgm:cxn modelId="{8C72ACDA-D14F-438A-B9EA-8CC67AF88735}" type="presParOf" srcId="{133DE1DD-CE41-4BC9-9DFD-52658028092C}" destId="{284A50FB-99C0-435C-853C-AD3D8E9FE5C8}" srcOrd="3" destOrd="0" presId="urn:microsoft.com/office/officeart/2005/8/layout/hList7"/>
    <dgm:cxn modelId="{DD1718D4-53FB-4D99-A15A-384100D154C0}" type="presParOf" srcId="{C0A8EF36-9788-4491-9AB2-37C4E5938A12}" destId="{FD7D2EB2-4064-4488-A3CA-D3AEFE540AC9}" srcOrd="3" destOrd="0" presId="urn:microsoft.com/office/officeart/2005/8/layout/hList7"/>
    <dgm:cxn modelId="{DDC72467-45DE-4122-B1A9-F26D255F1EC7}" type="presParOf" srcId="{C0A8EF36-9788-4491-9AB2-37C4E5938A12}" destId="{DBE5FCE0-4D8A-4430-BD00-4D737BE371F1}" srcOrd="4" destOrd="0" presId="urn:microsoft.com/office/officeart/2005/8/layout/hList7"/>
    <dgm:cxn modelId="{87E16AA0-C463-4960-88DF-B6A5F79E1F13}" type="presParOf" srcId="{DBE5FCE0-4D8A-4430-BD00-4D737BE371F1}" destId="{50CB1981-61B1-4250-9CCD-10B69BF90F2B}" srcOrd="0" destOrd="0" presId="urn:microsoft.com/office/officeart/2005/8/layout/hList7"/>
    <dgm:cxn modelId="{09DFF9AB-606D-456B-AF69-939BCDEF1A57}" type="presParOf" srcId="{DBE5FCE0-4D8A-4430-BD00-4D737BE371F1}" destId="{BD21A19D-C6AC-4F60-96D5-3F321B272756}" srcOrd="1" destOrd="0" presId="urn:microsoft.com/office/officeart/2005/8/layout/hList7"/>
    <dgm:cxn modelId="{26754057-1B38-451D-954D-53EE1E09E778}" type="presParOf" srcId="{DBE5FCE0-4D8A-4430-BD00-4D737BE371F1}" destId="{124C3E5A-4B34-4F65-A609-CE0EC9349791}" srcOrd="2" destOrd="0" presId="urn:microsoft.com/office/officeart/2005/8/layout/hList7"/>
    <dgm:cxn modelId="{DC3E506B-A9B3-4921-B0CF-BFCEFC1AF37D}" type="presParOf" srcId="{DBE5FCE0-4D8A-4430-BD00-4D737BE371F1}" destId="{1E0CE4F9-3F3B-4D0E-AB34-F3E3C4AFDABF}" srcOrd="3" destOrd="0" presId="urn:microsoft.com/office/officeart/2005/8/layout/hList7"/>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CF5A38-5384-42F0-B2B8-A997B4E18160}" type="doc">
      <dgm:prSet loTypeId="urn:microsoft.com/office/officeart/2005/8/layout/hList7" loCatId="list" qsTypeId="urn:microsoft.com/office/officeart/2005/8/quickstyle/simple1" qsCatId="simple" csTypeId="urn:microsoft.com/office/officeart/2005/8/colors/accent1_2" csCatId="accent1" phldr="1"/>
      <dgm:spPr/>
    </dgm:pt>
    <dgm:pt modelId="{4158F698-6D51-4966-8977-EC496892DB5D}">
      <dgm:prSet phldrT="[Metin]"/>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r>
            <a:rPr lang="tr-TR" dirty="0" smtClean="0">
              <a:solidFill>
                <a:schemeClr val="tx1"/>
              </a:solidFill>
            </a:rPr>
            <a:t>HAVAYA KARIŞAN ATIKLAR</a:t>
          </a:r>
        </a:p>
        <a:p>
          <a:r>
            <a:rPr lang="tr-TR" dirty="0" smtClean="0">
              <a:solidFill>
                <a:schemeClr val="tx1"/>
              </a:solidFill>
            </a:rPr>
            <a:t>TOZ</a:t>
          </a:r>
        </a:p>
        <a:p>
          <a:r>
            <a:rPr lang="tr-TR" dirty="0" err="1" smtClean="0">
              <a:solidFill>
                <a:schemeClr val="tx1"/>
              </a:solidFill>
            </a:rPr>
            <a:t>Nox</a:t>
          </a:r>
          <a:r>
            <a:rPr lang="tr-TR" dirty="0" smtClean="0">
              <a:solidFill>
                <a:schemeClr val="tx1"/>
              </a:solidFill>
            </a:rPr>
            <a:t>,CO,NO2</a:t>
          </a:r>
        </a:p>
        <a:p>
          <a:r>
            <a:rPr lang="tr-TR" dirty="0" smtClean="0">
              <a:solidFill>
                <a:schemeClr val="tx1"/>
              </a:solidFill>
            </a:rPr>
            <a:t>Amin gazı</a:t>
          </a:r>
          <a:endParaRPr lang="tr-TR" dirty="0">
            <a:solidFill>
              <a:schemeClr val="tx1"/>
            </a:solidFill>
          </a:endParaRPr>
        </a:p>
      </dgm:t>
    </dgm:pt>
    <dgm:pt modelId="{14EE045B-2AD4-4C9A-9CA7-9B49C39D932A}" type="parTrans" cxnId="{BC173D13-A418-45E5-A658-54F7587D4F5C}">
      <dgm:prSet/>
      <dgm:spPr/>
      <dgm:t>
        <a:bodyPr/>
        <a:lstStyle/>
        <a:p>
          <a:endParaRPr lang="tr-TR"/>
        </a:p>
      </dgm:t>
    </dgm:pt>
    <dgm:pt modelId="{6B902425-839A-4465-AC41-1A9FA5ECD3AE}" type="sibTrans" cxnId="{BC173D13-A418-45E5-A658-54F7587D4F5C}">
      <dgm:prSet/>
      <dgm:spPr/>
      <dgm:t>
        <a:bodyPr/>
        <a:lstStyle/>
        <a:p>
          <a:endParaRPr lang="tr-TR"/>
        </a:p>
      </dgm:t>
    </dgm:pt>
    <dgm:pt modelId="{34A519EE-4581-428E-98B0-92EDF9EAA22E}">
      <dgm:prSet phldrT="[Metin]"/>
      <dgm:spPr>
        <a:blipFill rotWithShape="0">
          <a:blip xmlns:r="http://schemas.openxmlformats.org/officeDocument/2006/relationships" r:embed="rId1"/>
          <a:tile tx="0" ty="0" sx="100000" sy="100000" flip="none" algn="tl"/>
        </a:blipFill>
      </dgm:spPr>
      <dgm:t>
        <a:bodyPr/>
        <a:lstStyle/>
        <a:p>
          <a:r>
            <a:rPr lang="tr-TR" dirty="0" smtClean="0">
              <a:solidFill>
                <a:schemeClr val="tx1"/>
              </a:solidFill>
            </a:rPr>
            <a:t>SIVI ATIKLAR</a:t>
          </a:r>
        </a:p>
        <a:p>
          <a:r>
            <a:rPr lang="tr-TR" dirty="0" smtClean="0">
              <a:solidFill>
                <a:schemeClr val="tx1"/>
              </a:solidFill>
            </a:rPr>
            <a:t>Atık su(evsel)</a:t>
          </a:r>
        </a:p>
        <a:p>
          <a:endParaRPr lang="tr-TR" dirty="0"/>
        </a:p>
      </dgm:t>
    </dgm:pt>
    <dgm:pt modelId="{599FF416-1946-4B6D-A1CE-9AE4658003C4}" type="parTrans" cxnId="{76882C31-7D79-4A43-A1E6-A8813B427795}">
      <dgm:prSet/>
      <dgm:spPr/>
      <dgm:t>
        <a:bodyPr/>
        <a:lstStyle/>
        <a:p>
          <a:endParaRPr lang="tr-TR"/>
        </a:p>
      </dgm:t>
    </dgm:pt>
    <dgm:pt modelId="{FE79F5C8-C9C2-4C41-A812-6496638BF0D5}" type="sibTrans" cxnId="{76882C31-7D79-4A43-A1E6-A8813B427795}">
      <dgm:prSet/>
      <dgm:spPr/>
      <dgm:t>
        <a:bodyPr/>
        <a:lstStyle/>
        <a:p>
          <a:endParaRPr lang="tr-TR"/>
        </a:p>
      </dgm:t>
    </dgm:pt>
    <dgm:pt modelId="{EFA480AE-B72B-4482-9A90-3C2BFC3A61C0}">
      <dgm:prSet phldrT="[Metin]" custT="1"/>
      <dgm:spPr>
        <a:solidFill>
          <a:srgbClr val="92D050"/>
        </a:solidFill>
      </dgm:spPr>
      <dgm:t>
        <a:bodyPr/>
        <a:lstStyle/>
        <a:p>
          <a:endParaRPr lang="tr-TR" sz="1600" dirty="0" smtClean="0"/>
        </a:p>
        <a:p>
          <a:endParaRPr lang="tr-TR" sz="1600" dirty="0" smtClean="0"/>
        </a:p>
        <a:p>
          <a:r>
            <a:rPr lang="tr-TR" sz="1600" dirty="0" smtClean="0"/>
            <a:t>DİĞER ATIKLAR</a:t>
          </a:r>
        </a:p>
        <a:p>
          <a:r>
            <a:rPr lang="tr-TR" sz="1600" dirty="0" err="1" smtClean="0"/>
            <a:t>Kontamine</a:t>
          </a:r>
          <a:r>
            <a:rPr lang="tr-TR" sz="1600" dirty="0" smtClean="0"/>
            <a:t> atıklar</a:t>
          </a:r>
        </a:p>
        <a:p>
          <a:r>
            <a:rPr lang="tr-TR" sz="1600" dirty="0" smtClean="0"/>
            <a:t>Kullanılmış koruyucu malzemeler</a:t>
          </a:r>
        </a:p>
        <a:p>
          <a:r>
            <a:rPr lang="tr-TR" sz="1600" dirty="0" smtClean="0"/>
            <a:t>Naylon, lastik,boya çamuru,hurda tahta</a:t>
          </a:r>
        </a:p>
        <a:p>
          <a:r>
            <a:rPr lang="tr-TR" sz="1600" dirty="0" smtClean="0"/>
            <a:t>Metal bakım atıkları,maça sakatı</a:t>
          </a:r>
          <a:endParaRPr lang="tr-TR" sz="1600" dirty="0"/>
        </a:p>
      </dgm:t>
    </dgm:pt>
    <dgm:pt modelId="{0350A919-F449-47A9-B031-F7B1319EBE09}" type="parTrans" cxnId="{1524A5BD-8982-41AF-A350-85628FB587F5}">
      <dgm:prSet/>
      <dgm:spPr/>
      <dgm:t>
        <a:bodyPr/>
        <a:lstStyle/>
        <a:p>
          <a:endParaRPr lang="tr-TR"/>
        </a:p>
      </dgm:t>
    </dgm:pt>
    <dgm:pt modelId="{2F32CEE9-1FA1-4CF3-AE08-9A4A19279733}" type="sibTrans" cxnId="{1524A5BD-8982-41AF-A350-85628FB587F5}">
      <dgm:prSet/>
      <dgm:spPr/>
      <dgm:t>
        <a:bodyPr/>
        <a:lstStyle/>
        <a:p>
          <a:endParaRPr lang="tr-TR"/>
        </a:p>
      </dgm:t>
    </dgm:pt>
    <dgm:pt modelId="{E78F810C-E97A-42E1-A6CB-27E6852C5080}" type="pres">
      <dgm:prSet presAssocID="{99CF5A38-5384-42F0-B2B8-A997B4E18160}" presName="Name0" presStyleCnt="0">
        <dgm:presLayoutVars>
          <dgm:dir/>
          <dgm:resizeHandles val="exact"/>
        </dgm:presLayoutVars>
      </dgm:prSet>
      <dgm:spPr/>
    </dgm:pt>
    <dgm:pt modelId="{29685B99-CDC6-4828-B287-22B3A33FBF47}" type="pres">
      <dgm:prSet presAssocID="{99CF5A38-5384-42F0-B2B8-A997B4E18160}" presName="fgShape" presStyleLbl="fgShp" presStyleIdx="0" presStyleCnt="1" custFlipVert="1" custFlipHor="1" custScaleX="771" custScaleY="10432" custLinFactNeighborX="-180" custLinFactNeighborY="-24350"/>
      <dgm:spPr/>
    </dgm:pt>
    <dgm:pt modelId="{E79A18AF-8BD9-4F08-8E1B-126CFA205C29}" type="pres">
      <dgm:prSet presAssocID="{99CF5A38-5384-42F0-B2B8-A997B4E18160}" presName="linComp" presStyleCnt="0"/>
      <dgm:spPr/>
    </dgm:pt>
    <dgm:pt modelId="{BA17A855-08D6-42B0-A635-368A1B346757}" type="pres">
      <dgm:prSet presAssocID="{4158F698-6D51-4966-8977-EC496892DB5D}" presName="compNode" presStyleCnt="0"/>
      <dgm:spPr/>
    </dgm:pt>
    <dgm:pt modelId="{0480790F-3B72-48C9-8A73-8CF271FAA41A}" type="pres">
      <dgm:prSet presAssocID="{4158F698-6D51-4966-8977-EC496892DB5D}" presName="bkgdShape" presStyleLbl="node1" presStyleIdx="0" presStyleCnt="3" custLinFactNeighborX="2593" custLinFactNeighborY="-1627"/>
      <dgm:spPr/>
      <dgm:t>
        <a:bodyPr/>
        <a:lstStyle/>
        <a:p>
          <a:endParaRPr lang="tr-TR"/>
        </a:p>
      </dgm:t>
    </dgm:pt>
    <dgm:pt modelId="{0B32028F-1D96-42DD-B119-760D8C61A76E}" type="pres">
      <dgm:prSet presAssocID="{4158F698-6D51-4966-8977-EC496892DB5D}" presName="nodeTx" presStyleLbl="node1" presStyleIdx="0" presStyleCnt="3">
        <dgm:presLayoutVars>
          <dgm:bulletEnabled val="1"/>
        </dgm:presLayoutVars>
      </dgm:prSet>
      <dgm:spPr/>
      <dgm:t>
        <a:bodyPr/>
        <a:lstStyle/>
        <a:p>
          <a:endParaRPr lang="tr-TR"/>
        </a:p>
      </dgm:t>
    </dgm:pt>
    <dgm:pt modelId="{CF9C8D3A-AD04-4178-AF91-55DD19B68CA2}" type="pres">
      <dgm:prSet presAssocID="{4158F698-6D51-4966-8977-EC496892DB5D}" presName="invisiNode" presStyleLbl="node1" presStyleIdx="0" presStyleCnt="3"/>
      <dgm:spPr/>
    </dgm:pt>
    <dgm:pt modelId="{1ACF5622-5205-4DCB-A418-1E27FFC8561B}" type="pres">
      <dgm:prSet presAssocID="{4158F698-6D51-4966-8977-EC496892DB5D}" presName="imagNode" presStyleLbl="fgImgPlace1" presStyleIdx="0" presStyleCnt="3"/>
      <dgm:spPr>
        <a:blipFill rotWithShape="0">
          <a:blip xmlns:r="http://schemas.openxmlformats.org/officeDocument/2006/relationships" r:embed="rId2"/>
          <a:stretch>
            <a:fillRect/>
          </a:stretch>
        </a:blipFill>
      </dgm:spPr>
    </dgm:pt>
    <dgm:pt modelId="{9DC82E87-F877-497C-B6DE-C5E44A11575A}" type="pres">
      <dgm:prSet presAssocID="{6B902425-839A-4465-AC41-1A9FA5ECD3AE}" presName="sibTrans" presStyleLbl="sibTrans2D1" presStyleIdx="0" presStyleCnt="0"/>
      <dgm:spPr/>
      <dgm:t>
        <a:bodyPr/>
        <a:lstStyle/>
        <a:p>
          <a:endParaRPr lang="tr-TR"/>
        </a:p>
      </dgm:t>
    </dgm:pt>
    <dgm:pt modelId="{0B43CB8C-6DAB-44F9-8AC8-46EFDE7CE5DD}" type="pres">
      <dgm:prSet presAssocID="{34A519EE-4581-428E-98B0-92EDF9EAA22E}" presName="compNode" presStyleCnt="0"/>
      <dgm:spPr/>
    </dgm:pt>
    <dgm:pt modelId="{E15F65E5-C1FC-4656-AC2F-40FBF8C925C7}" type="pres">
      <dgm:prSet presAssocID="{34A519EE-4581-428E-98B0-92EDF9EAA22E}" presName="bkgdShape" presStyleLbl="node1" presStyleIdx="1" presStyleCnt="3"/>
      <dgm:spPr/>
      <dgm:t>
        <a:bodyPr/>
        <a:lstStyle/>
        <a:p>
          <a:endParaRPr lang="tr-TR"/>
        </a:p>
      </dgm:t>
    </dgm:pt>
    <dgm:pt modelId="{35FD190E-42A8-45E0-8BB2-6F466EC80482}" type="pres">
      <dgm:prSet presAssocID="{34A519EE-4581-428E-98B0-92EDF9EAA22E}" presName="nodeTx" presStyleLbl="node1" presStyleIdx="1" presStyleCnt="3">
        <dgm:presLayoutVars>
          <dgm:bulletEnabled val="1"/>
        </dgm:presLayoutVars>
      </dgm:prSet>
      <dgm:spPr/>
      <dgm:t>
        <a:bodyPr/>
        <a:lstStyle/>
        <a:p>
          <a:endParaRPr lang="tr-TR"/>
        </a:p>
      </dgm:t>
    </dgm:pt>
    <dgm:pt modelId="{2FE569FC-0B66-412F-BBBB-54BE29703C1C}" type="pres">
      <dgm:prSet presAssocID="{34A519EE-4581-428E-98B0-92EDF9EAA22E}" presName="invisiNode" presStyleLbl="node1" presStyleIdx="1" presStyleCnt="3"/>
      <dgm:spPr/>
    </dgm:pt>
    <dgm:pt modelId="{2540B76A-47E3-462F-B313-78F16011CD3A}" type="pres">
      <dgm:prSet presAssocID="{34A519EE-4581-428E-98B0-92EDF9EAA22E}" presName="imagNode" presStyleLbl="fgImgPlace1" presStyleIdx="1" presStyleCnt="3"/>
      <dgm:spPr>
        <a:blipFill rotWithShape="0">
          <a:blip xmlns:r="http://schemas.openxmlformats.org/officeDocument/2006/relationships" r:embed="rId3"/>
          <a:stretch>
            <a:fillRect/>
          </a:stretch>
        </a:blipFill>
      </dgm:spPr>
    </dgm:pt>
    <dgm:pt modelId="{BD2AE30D-5D50-4526-A2D9-1D3221A2340C}" type="pres">
      <dgm:prSet presAssocID="{FE79F5C8-C9C2-4C41-A812-6496638BF0D5}" presName="sibTrans" presStyleLbl="sibTrans2D1" presStyleIdx="0" presStyleCnt="0"/>
      <dgm:spPr/>
      <dgm:t>
        <a:bodyPr/>
        <a:lstStyle/>
        <a:p>
          <a:endParaRPr lang="tr-TR"/>
        </a:p>
      </dgm:t>
    </dgm:pt>
    <dgm:pt modelId="{5869ED17-80CF-4718-AC83-B02F887F7821}" type="pres">
      <dgm:prSet presAssocID="{EFA480AE-B72B-4482-9A90-3C2BFC3A61C0}" presName="compNode" presStyleCnt="0"/>
      <dgm:spPr/>
    </dgm:pt>
    <dgm:pt modelId="{08B4537F-5356-4C16-9C23-7D0FCDEFA7A8}" type="pres">
      <dgm:prSet presAssocID="{EFA480AE-B72B-4482-9A90-3C2BFC3A61C0}" presName="bkgdShape" presStyleLbl="node1" presStyleIdx="2" presStyleCnt="3" custLinFactNeighborX="1212" custLinFactNeighborY="3255"/>
      <dgm:spPr/>
      <dgm:t>
        <a:bodyPr/>
        <a:lstStyle/>
        <a:p>
          <a:endParaRPr lang="tr-TR"/>
        </a:p>
      </dgm:t>
    </dgm:pt>
    <dgm:pt modelId="{DD555312-2CBB-42C3-8F94-32F7D76DC6FF}" type="pres">
      <dgm:prSet presAssocID="{EFA480AE-B72B-4482-9A90-3C2BFC3A61C0}" presName="nodeTx" presStyleLbl="node1" presStyleIdx="2" presStyleCnt="3">
        <dgm:presLayoutVars>
          <dgm:bulletEnabled val="1"/>
        </dgm:presLayoutVars>
      </dgm:prSet>
      <dgm:spPr/>
      <dgm:t>
        <a:bodyPr/>
        <a:lstStyle/>
        <a:p>
          <a:endParaRPr lang="tr-TR"/>
        </a:p>
      </dgm:t>
    </dgm:pt>
    <dgm:pt modelId="{0BE210ED-A2E1-4774-B64B-C349A054555E}" type="pres">
      <dgm:prSet presAssocID="{EFA480AE-B72B-4482-9A90-3C2BFC3A61C0}" presName="invisiNode" presStyleLbl="node1" presStyleIdx="2" presStyleCnt="3"/>
      <dgm:spPr/>
    </dgm:pt>
    <dgm:pt modelId="{874BCB0D-7B2A-45EE-81BC-2AFFA54EA92A}" type="pres">
      <dgm:prSet presAssocID="{EFA480AE-B72B-4482-9A90-3C2BFC3A61C0}" presName="imagNode" presStyleLbl="fgImgPlace1" presStyleIdx="2" presStyleCnt="3"/>
      <dgm:spPr>
        <a:blipFill rotWithShape="0">
          <a:blip xmlns:r="http://schemas.openxmlformats.org/officeDocument/2006/relationships" r:embed="rId4"/>
          <a:stretch>
            <a:fillRect/>
          </a:stretch>
        </a:blipFill>
      </dgm:spPr>
    </dgm:pt>
  </dgm:ptLst>
  <dgm:cxnLst>
    <dgm:cxn modelId="{E1BE6AAD-FE69-4E1F-BA38-63C07FCE7DAA}" type="presOf" srcId="{34A519EE-4581-428E-98B0-92EDF9EAA22E}" destId="{E15F65E5-C1FC-4656-AC2F-40FBF8C925C7}" srcOrd="0" destOrd="0" presId="urn:microsoft.com/office/officeart/2005/8/layout/hList7"/>
    <dgm:cxn modelId="{8D382FAF-1D9D-47E9-9FF2-AD15C811933E}" type="presOf" srcId="{34A519EE-4581-428E-98B0-92EDF9EAA22E}" destId="{35FD190E-42A8-45E0-8BB2-6F466EC80482}" srcOrd="1" destOrd="0" presId="urn:microsoft.com/office/officeart/2005/8/layout/hList7"/>
    <dgm:cxn modelId="{CCBD3A43-E648-49CE-ADD6-DB26B91A8D7C}" type="presOf" srcId="{4158F698-6D51-4966-8977-EC496892DB5D}" destId="{0B32028F-1D96-42DD-B119-760D8C61A76E}" srcOrd="1" destOrd="0" presId="urn:microsoft.com/office/officeart/2005/8/layout/hList7"/>
    <dgm:cxn modelId="{611745BE-9A01-49CE-BFA3-141949363754}" type="presOf" srcId="{EFA480AE-B72B-4482-9A90-3C2BFC3A61C0}" destId="{DD555312-2CBB-42C3-8F94-32F7D76DC6FF}" srcOrd="1" destOrd="0" presId="urn:microsoft.com/office/officeart/2005/8/layout/hList7"/>
    <dgm:cxn modelId="{AD01BA5D-3869-49E7-9510-0A8FC895CD47}" type="presOf" srcId="{4158F698-6D51-4966-8977-EC496892DB5D}" destId="{0480790F-3B72-48C9-8A73-8CF271FAA41A}" srcOrd="0" destOrd="0" presId="urn:microsoft.com/office/officeart/2005/8/layout/hList7"/>
    <dgm:cxn modelId="{76882C31-7D79-4A43-A1E6-A8813B427795}" srcId="{99CF5A38-5384-42F0-B2B8-A997B4E18160}" destId="{34A519EE-4581-428E-98B0-92EDF9EAA22E}" srcOrd="1" destOrd="0" parTransId="{599FF416-1946-4B6D-A1CE-9AE4658003C4}" sibTransId="{FE79F5C8-C9C2-4C41-A812-6496638BF0D5}"/>
    <dgm:cxn modelId="{DF6D81DB-ADB1-475F-BC0C-7BC932CB4E3D}" type="presOf" srcId="{99CF5A38-5384-42F0-B2B8-A997B4E18160}" destId="{E78F810C-E97A-42E1-A6CB-27E6852C5080}" srcOrd="0" destOrd="0" presId="urn:microsoft.com/office/officeart/2005/8/layout/hList7"/>
    <dgm:cxn modelId="{5E2606C8-0757-4A0C-AE06-6051508BFF95}" type="presOf" srcId="{FE79F5C8-C9C2-4C41-A812-6496638BF0D5}" destId="{BD2AE30D-5D50-4526-A2D9-1D3221A2340C}" srcOrd="0" destOrd="0" presId="urn:microsoft.com/office/officeart/2005/8/layout/hList7"/>
    <dgm:cxn modelId="{A6F8B9A4-A3F7-45C3-A36C-2F8AB7561970}" type="presOf" srcId="{6B902425-839A-4465-AC41-1A9FA5ECD3AE}" destId="{9DC82E87-F877-497C-B6DE-C5E44A11575A}" srcOrd="0" destOrd="0" presId="urn:microsoft.com/office/officeart/2005/8/layout/hList7"/>
    <dgm:cxn modelId="{154F6E04-CBB4-4EF6-8122-C756E52D10C4}" type="presOf" srcId="{EFA480AE-B72B-4482-9A90-3C2BFC3A61C0}" destId="{08B4537F-5356-4C16-9C23-7D0FCDEFA7A8}" srcOrd="0" destOrd="0" presId="urn:microsoft.com/office/officeart/2005/8/layout/hList7"/>
    <dgm:cxn modelId="{BC173D13-A418-45E5-A658-54F7587D4F5C}" srcId="{99CF5A38-5384-42F0-B2B8-A997B4E18160}" destId="{4158F698-6D51-4966-8977-EC496892DB5D}" srcOrd="0" destOrd="0" parTransId="{14EE045B-2AD4-4C9A-9CA7-9B49C39D932A}" sibTransId="{6B902425-839A-4465-AC41-1A9FA5ECD3AE}"/>
    <dgm:cxn modelId="{1524A5BD-8982-41AF-A350-85628FB587F5}" srcId="{99CF5A38-5384-42F0-B2B8-A997B4E18160}" destId="{EFA480AE-B72B-4482-9A90-3C2BFC3A61C0}" srcOrd="2" destOrd="0" parTransId="{0350A919-F449-47A9-B031-F7B1319EBE09}" sibTransId="{2F32CEE9-1FA1-4CF3-AE08-9A4A19279733}"/>
    <dgm:cxn modelId="{93E2A10F-17B1-4E89-BCAD-AF2174D7812D}" type="presParOf" srcId="{E78F810C-E97A-42E1-A6CB-27E6852C5080}" destId="{29685B99-CDC6-4828-B287-22B3A33FBF47}" srcOrd="0" destOrd="0" presId="urn:microsoft.com/office/officeart/2005/8/layout/hList7"/>
    <dgm:cxn modelId="{517BC091-6108-4064-9763-D22A943A55AF}" type="presParOf" srcId="{E78F810C-E97A-42E1-A6CB-27E6852C5080}" destId="{E79A18AF-8BD9-4F08-8E1B-126CFA205C29}" srcOrd="1" destOrd="0" presId="urn:microsoft.com/office/officeart/2005/8/layout/hList7"/>
    <dgm:cxn modelId="{17A80808-195A-430C-913A-8BB5EF3212C4}" type="presParOf" srcId="{E79A18AF-8BD9-4F08-8E1B-126CFA205C29}" destId="{BA17A855-08D6-42B0-A635-368A1B346757}" srcOrd="0" destOrd="0" presId="urn:microsoft.com/office/officeart/2005/8/layout/hList7"/>
    <dgm:cxn modelId="{C20F05AE-5239-4C53-8017-C13E7572467C}" type="presParOf" srcId="{BA17A855-08D6-42B0-A635-368A1B346757}" destId="{0480790F-3B72-48C9-8A73-8CF271FAA41A}" srcOrd="0" destOrd="0" presId="urn:microsoft.com/office/officeart/2005/8/layout/hList7"/>
    <dgm:cxn modelId="{379C1729-9C13-4301-8A4A-D5CE841570A6}" type="presParOf" srcId="{BA17A855-08D6-42B0-A635-368A1B346757}" destId="{0B32028F-1D96-42DD-B119-760D8C61A76E}" srcOrd="1" destOrd="0" presId="urn:microsoft.com/office/officeart/2005/8/layout/hList7"/>
    <dgm:cxn modelId="{CFA763EC-3898-4506-AA15-606A61D9226F}" type="presParOf" srcId="{BA17A855-08D6-42B0-A635-368A1B346757}" destId="{CF9C8D3A-AD04-4178-AF91-55DD19B68CA2}" srcOrd="2" destOrd="0" presId="urn:microsoft.com/office/officeart/2005/8/layout/hList7"/>
    <dgm:cxn modelId="{88D873C7-6523-42BD-91CC-16EDEB31DCC7}" type="presParOf" srcId="{BA17A855-08D6-42B0-A635-368A1B346757}" destId="{1ACF5622-5205-4DCB-A418-1E27FFC8561B}" srcOrd="3" destOrd="0" presId="urn:microsoft.com/office/officeart/2005/8/layout/hList7"/>
    <dgm:cxn modelId="{5CB893F5-CA7C-4202-A494-25259C49DE44}" type="presParOf" srcId="{E79A18AF-8BD9-4F08-8E1B-126CFA205C29}" destId="{9DC82E87-F877-497C-B6DE-C5E44A11575A}" srcOrd="1" destOrd="0" presId="urn:microsoft.com/office/officeart/2005/8/layout/hList7"/>
    <dgm:cxn modelId="{23BF9B6C-390A-4E9F-B6F6-ECF793F13BDF}" type="presParOf" srcId="{E79A18AF-8BD9-4F08-8E1B-126CFA205C29}" destId="{0B43CB8C-6DAB-44F9-8AC8-46EFDE7CE5DD}" srcOrd="2" destOrd="0" presId="urn:microsoft.com/office/officeart/2005/8/layout/hList7"/>
    <dgm:cxn modelId="{737B0EEE-67C5-44F6-A438-573CE47AE959}" type="presParOf" srcId="{0B43CB8C-6DAB-44F9-8AC8-46EFDE7CE5DD}" destId="{E15F65E5-C1FC-4656-AC2F-40FBF8C925C7}" srcOrd="0" destOrd="0" presId="urn:microsoft.com/office/officeart/2005/8/layout/hList7"/>
    <dgm:cxn modelId="{B8E01825-C9AA-469D-95F3-214DE378B422}" type="presParOf" srcId="{0B43CB8C-6DAB-44F9-8AC8-46EFDE7CE5DD}" destId="{35FD190E-42A8-45E0-8BB2-6F466EC80482}" srcOrd="1" destOrd="0" presId="urn:microsoft.com/office/officeart/2005/8/layout/hList7"/>
    <dgm:cxn modelId="{158B7F34-DC7A-4A95-8353-36EDC9BAF83C}" type="presParOf" srcId="{0B43CB8C-6DAB-44F9-8AC8-46EFDE7CE5DD}" destId="{2FE569FC-0B66-412F-BBBB-54BE29703C1C}" srcOrd="2" destOrd="0" presId="urn:microsoft.com/office/officeart/2005/8/layout/hList7"/>
    <dgm:cxn modelId="{37F2A343-1E0C-498E-B6FF-E911E16999EB}" type="presParOf" srcId="{0B43CB8C-6DAB-44F9-8AC8-46EFDE7CE5DD}" destId="{2540B76A-47E3-462F-B313-78F16011CD3A}" srcOrd="3" destOrd="0" presId="urn:microsoft.com/office/officeart/2005/8/layout/hList7"/>
    <dgm:cxn modelId="{F9654BE0-ACA7-4378-956F-727D9FCD149B}" type="presParOf" srcId="{E79A18AF-8BD9-4F08-8E1B-126CFA205C29}" destId="{BD2AE30D-5D50-4526-A2D9-1D3221A2340C}" srcOrd="3" destOrd="0" presId="urn:microsoft.com/office/officeart/2005/8/layout/hList7"/>
    <dgm:cxn modelId="{9C63B484-5EBD-4728-8DD2-D0C483307395}" type="presParOf" srcId="{E79A18AF-8BD9-4F08-8E1B-126CFA205C29}" destId="{5869ED17-80CF-4718-AC83-B02F887F7821}" srcOrd="4" destOrd="0" presId="urn:microsoft.com/office/officeart/2005/8/layout/hList7"/>
    <dgm:cxn modelId="{5F875626-2E45-4536-99EE-9F50B706AB69}" type="presParOf" srcId="{5869ED17-80CF-4718-AC83-B02F887F7821}" destId="{08B4537F-5356-4C16-9C23-7D0FCDEFA7A8}" srcOrd="0" destOrd="0" presId="urn:microsoft.com/office/officeart/2005/8/layout/hList7"/>
    <dgm:cxn modelId="{4A87B29E-446F-43E4-848B-706D7BC6D787}" type="presParOf" srcId="{5869ED17-80CF-4718-AC83-B02F887F7821}" destId="{DD555312-2CBB-42C3-8F94-32F7D76DC6FF}" srcOrd="1" destOrd="0" presId="urn:microsoft.com/office/officeart/2005/8/layout/hList7"/>
    <dgm:cxn modelId="{F7F1233D-86AF-4579-BD13-4B8CD7521BD8}" type="presParOf" srcId="{5869ED17-80CF-4718-AC83-B02F887F7821}" destId="{0BE210ED-A2E1-4774-B64B-C349A054555E}" srcOrd="2" destOrd="0" presId="urn:microsoft.com/office/officeart/2005/8/layout/hList7"/>
    <dgm:cxn modelId="{CDF97E73-4E8A-4F04-BE24-86047C75D7D4}" type="presParOf" srcId="{5869ED17-80CF-4718-AC83-B02F887F7821}" destId="{874BCB0D-7B2A-45EE-81BC-2AFFA54EA92A}" srcOrd="3" destOrd="0" presId="urn:microsoft.com/office/officeart/2005/8/layout/hList7"/>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E9955AC-E818-4D3B-B74E-7356874D320D}" type="doc">
      <dgm:prSet loTypeId="urn:microsoft.com/office/officeart/2005/8/layout/hList7" loCatId="list" qsTypeId="urn:microsoft.com/office/officeart/2005/8/quickstyle/simple1" qsCatId="simple" csTypeId="urn:microsoft.com/office/officeart/2005/8/colors/colorful4" csCatId="colorful" phldr="1"/>
      <dgm:spPr/>
    </dgm:pt>
    <dgm:pt modelId="{E044A944-C3B7-4AAC-A3B3-7217618F5DDD}">
      <dgm:prSet phldrT="[Metin]"/>
      <dgm:spPr/>
      <dgm:t>
        <a:bodyPr/>
        <a:lstStyle/>
        <a:p>
          <a:r>
            <a:rPr lang="tr-TR" dirty="0" smtClean="0"/>
            <a:t>HAVAYA KARIŞAN ATIKLAR</a:t>
          </a:r>
        </a:p>
        <a:p>
          <a:r>
            <a:rPr lang="tr-TR" dirty="0" smtClean="0"/>
            <a:t>Toz </a:t>
          </a:r>
        </a:p>
        <a:p>
          <a:r>
            <a:rPr lang="tr-TR" dirty="0" smtClean="0"/>
            <a:t>CO</a:t>
          </a:r>
          <a:endParaRPr lang="tr-TR" dirty="0"/>
        </a:p>
      </dgm:t>
    </dgm:pt>
    <dgm:pt modelId="{38E14D37-2594-4A2B-BEB6-5436490EC5B4}" type="parTrans" cxnId="{092AF8A9-36C1-44E6-8654-620476EBE401}">
      <dgm:prSet/>
      <dgm:spPr/>
    </dgm:pt>
    <dgm:pt modelId="{44FF46ED-C586-4F1C-B9BF-E691C10B9AF9}" type="sibTrans" cxnId="{092AF8A9-36C1-44E6-8654-620476EBE401}">
      <dgm:prSet/>
      <dgm:spPr/>
    </dgm:pt>
    <dgm:pt modelId="{15394189-22FE-415D-842E-9D86E241DF6B}">
      <dgm:prSet phldrT="[Metin]"/>
      <dgm:spPr/>
      <dgm:t>
        <a:bodyPr/>
        <a:lstStyle/>
        <a:p>
          <a:r>
            <a:rPr lang="tr-TR" dirty="0" smtClean="0"/>
            <a:t>SIVI ATIKLAR</a:t>
          </a:r>
        </a:p>
        <a:p>
          <a:r>
            <a:rPr lang="tr-TR" dirty="0" smtClean="0"/>
            <a:t>Evsel atık su</a:t>
          </a:r>
        </a:p>
        <a:p>
          <a:r>
            <a:rPr lang="tr-TR" dirty="0" smtClean="0"/>
            <a:t>Atık yağlar</a:t>
          </a:r>
          <a:endParaRPr lang="tr-TR" dirty="0"/>
        </a:p>
      </dgm:t>
    </dgm:pt>
    <dgm:pt modelId="{AD775F70-E124-4D8D-9701-9F71511BD07E}" type="parTrans" cxnId="{9DBB8BF0-8654-485C-BFEF-3CAFD50B7A8D}">
      <dgm:prSet/>
      <dgm:spPr/>
    </dgm:pt>
    <dgm:pt modelId="{016A5CE0-8F44-4F8D-BAAC-45BCC473F8B3}" type="sibTrans" cxnId="{9DBB8BF0-8654-485C-BFEF-3CAFD50B7A8D}">
      <dgm:prSet/>
      <dgm:spPr/>
    </dgm:pt>
    <dgm:pt modelId="{DF22294A-AFC5-4571-A2BD-62D3BE5DCC0A}">
      <dgm:prSet phldrT="[Metin]" custT="1"/>
      <dgm:spPr/>
      <dgm:t>
        <a:bodyPr/>
        <a:lstStyle/>
        <a:p>
          <a:endParaRPr lang="tr-TR" sz="1600" dirty="0" smtClean="0"/>
        </a:p>
        <a:p>
          <a:r>
            <a:rPr lang="tr-TR" sz="1600" dirty="0" smtClean="0"/>
            <a:t>DİĞER ATIKLAR</a:t>
          </a:r>
        </a:p>
        <a:p>
          <a:r>
            <a:rPr lang="tr-TR" sz="1600" dirty="0" err="1" smtClean="0"/>
            <a:t>Kontamine</a:t>
          </a:r>
          <a:r>
            <a:rPr lang="tr-TR" sz="1600" dirty="0" smtClean="0"/>
            <a:t> atıklar</a:t>
          </a:r>
        </a:p>
        <a:p>
          <a:r>
            <a:rPr lang="tr-TR" sz="1600" dirty="0" smtClean="0"/>
            <a:t>Naylon ,lastikler,metal bakım atıkları</a:t>
          </a:r>
        </a:p>
        <a:p>
          <a:r>
            <a:rPr lang="tr-TR" sz="1600" dirty="0" smtClean="0"/>
            <a:t>Döküm atık kumu</a:t>
          </a:r>
        </a:p>
        <a:p>
          <a:r>
            <a:rPr lang="tr-TR" sz="1600" dirty="0" smtClean="0"/>
            <a:t>Kullanılmış koruyucu malzeme</a:t>
          </a:r>
          <a:endParaRPr lang="tr-TR" sz="1600" dirty="0"/>
        </a:p>
      </dgm:t>
    </dgm:pt>
    <dgm:pt modelId="{D6B741D8-90F3-44A7-A353-FB3E3C64DDF6}" type="parTrans" cxnId="{F4C0A8E5-83FC-441A-B226-403A9D682CE6}">
      <dgm:prSet/>
      <dgm:spPr/>
    </dgm:pt>
    <dgm:pt modelId="{04D06974-408E-43DF-ACB9-E733EA5997A2}" type="sibTrans" cxnId="{F4C0A8E5-83FC-441A-B226-403A9D682CE6}">
      <dgm:prSet/>
      <dgm:spPr/>
    </dgm:pt>
    <dgm:pt modelId="{989CFA58-E45D-4B1F-B188-8E99B202C35D}" type="pres">
      <dgm:prSet presAssocID="{EE9955AC-E818-4D3B-B74E-7356874D320D}" presName="Name0" presStyleCnt="0">
        <dgm:presLayoutVars>
          <dgm:dir/>
          <dgm:resizeHandles val="exact"/>
        </dgm:presLayoutVars>
      </dgm:prSet>
      <dgm:spPr/>
    </dgm:pt>
    <dgm:pt modelId="{5FF75E15-7DA8-4FBE-8547-57CF99D4DE84}" type="pres">
      <dgm:prSet presAssocID="{EE9955AC-E818-4D3B-B74E-7356874D320D}" presName="fgShape" presStyleLbl="fgShp" presStyleIdx="0" presStyleCnt="1" custFlipVert="1" custFlipHor="1" custScaleX="604" custScaleY="18500"/>
      <dgm:spPr/>
    </dgm:pt>
    <dgm:pt modelId="{38CB26F0-C51A-4AB2-8BB6-769DEE135A4F}" type="pres">
      <dgm:prSet presAssocID="{EE9955AC-E818-4D3B-B74E-7356874D320D}" presName="linComp" presStyleCnt="0"/>
      <dgm:spPr/>
    </dgm:pt>
    <dgm:pt modelId="{87BE35DE-C241-4532-974C-44E7D4A25147}" type="pres">
      <dgm:prSet presAssocID="{E044A944-C3B7-4AAC-A3B3-7217618F5DDD}" presName="compNode" presStyleCnt="0"/>
      <dgm:spPr/>
    </dgm:pt>
    <dgm:pt modelId="{3BC8B529-779C-4327-8B31-9915CBCEFF91}" type="pres">
      <dgm:prSet presAssocID="{E044A944-C3B7-4AAC-A3B3-7217618F5DDD}" presName="bkgdShape" presStyleLbl="node1" presStyleIdx="0" presStyleCnt="3"/>
      <dgm:spPr/>
      <dgm:t>
        <a:bodyPr/>
        <a:lstStyle/>
        <a:p>
          <a:endParaRPr lang="tr-TR"/>
        </a:p>
      </dgm:t>
    </dgm:pt>
    <dgm:pt modelId="{121548CA-330A-4801-8CE6-3AC1CCAE1363}" type="pres">
      <dgm:prSet presAssocID="{E044A944-C3B7-4AAC-A3B3-7217618F5DDD}" presName="nodeTx" presStyleLbl="node1" presStyleIdx="0" presStyleCnt="3">
        <dgm:presLayoutVars>
          <dgm:bulletEnabled val="1"/>
        </dgm:presLayoutVars>
      </dgm:prSet>
      <dgm:spPr/>
      <dgm:t>
        <a:bodyPr/>
        <a:lstStyle/>
        <a:p>
          <a:endParaRPr lang="tr-TR"/>
        </a:p>
      </dgm:t>
    </dgm:pt>
    <dgm:pt modelId="{963592DF-9F0F-41CD-B495-933DAA87FC7D}" type="pres">
      <dgm:prSet presAssocID="{E044A944-C3B7-4AAC-A3B3-7217618F5DDD}" presName="invisiNode" presStyleLbl="node1" presStyleIdx="0" presStyleCnt="3"/>
      <dgm:spPr/>
    </dgm:pt>
    <dgm:pt modelId="{6696D6AD-BB64-48D3-818E-52DDE04D2B3C}" type="pres">
      <dgm:prSet presAssocID="{E044A944-C3B7-4AAC-A3B3-7217618F5DDD}" presName="imagNode" presStyleLbl="fgImgPlace1" presStyleIdx="0" presStyleCnt="3"/>
      <dgm:spPr>
        <a:blipFill rotWithShape="0">
          <a:blip xmlns:r="http://schemas.openxmlformats.org/officeDocument/2006/relationships" r:embed="rId1"/>
          <a:stretch>
            <a:fillRect/>
          </a:stretch>
        </a:blipFill>
      </dgm:spPr>
    </dgm:pt>
    <dgm:pt modelId="{F3E8D810-9AA0-4E97-BA1A-7646847A7F81}" type="pres">
      <dgm:prSet presAssocID="{44FF46ED-C586-4F1C-B9BF-E691C10B9AF9}" presName="sibTrans" presStyleLbl="sibTrans2D1" presStyleIdx="0" presStyleCnt="0"/>
      <dgm:spPr/>
    </dgm:pt>
    <dgm:pt modelId="{0DC25D2B-38C2-4164-A8CB-42084DAB2D34}" type="pres">
      <dgm:prSet presAssocID="{15394189-22FE-415D-842E-9D86E241DF6B}" presName="compNode" presStyleCnt="0"/>
      <dgm:spPr/>
    </dgm:pt>
    <dgm:pt modelId="{AD5B08BE-B205-4D85-B20C-08B9EA30240B}" type="pres">
      <dgm:prSet presAssocID="{15394189-22FE-415D-842E-9D86E241DF6B}" presName="bkgdShape" presStyleLbl="node1" presStyleIdx="1" presStyleCnt="3"/>
      <dgm:spPr/>
      <dgm:t>
        <a:bodyPr/>
        <a:lstStyle/>
        <a:p>
          <a:endParaRPr lang="tr-TR"/>
        </a:p>
      </dgm:t>
    </dgm:pt>
    <dgm:pt modelId="{32691B9C-19AC-45A9-8576-32A86B79B6AF}" type="pres">
      <dgm:prSet presAssocID="{15394189-22FE-415D-842E-9D86E241DF6B}" presName="nodeTx" presStyleLbl="node1" presStyleIdx="1" presStyleCnt="3">
        <dgm:presLayoutVars>
          <dgm:bulletEnabled val="1"/>
        </dgm:presLayoutVars>
      </dgm:prSet>
      <dgm:spPr/>
      <dgm:t>
        <a:bodyPr/>
        <a:lstStyle/>
        <a:p>
          <a:endParaRPr lang="tr-TR"/>
        </a:p>
      </dgm:t>
    </dgm:pt>
    <dgm:pt modelId="{2A1D8715-75A9-487B-9EC2-487483583A8B}" type="pres">
      <dgm:prSet presAssocID="{15394189-22FE-415D-842E-9D86E241DF6B}" presName="invisiNode" presStyleLbl="node1" presStyleIdx="1" presStyleCnt="3"/>
      <dgm:spPr/>
    </dgm:pt>
    <dgm:pt modelId="{7C947913-2067-4C6F-B218-06D44F17B0A2}" type="pres">
      <dgm:prSet presAssocID="{15394189-22FE-415D-842E-9D86E241DF6B}" presName="imagNode" presStyleLbl="fgImgPlace1" presStyleIdx="1" presStyleCnt="3"/>
      <dgm:spPr>
        <a:blipFill rotWithShape="0">
          <a:blip xmlns:r="http://schemas.openxmlformats.org/officeDocument/2006/relationships" r:embed="rId2"/>
          <a:stretch>
            <a:fillRect/>
          </a:stretch>
        </a:blipFill>
      </dgm:spPr>
    </dgm:pt>
    <dgm:pt modelId="{0BECBB85-D163-4E42-ADB5-BEC735F33BE0}" type="pres">
      <dgm:prSet presAssocID="{016A5CE0-8F44-4F8D-BAAC-45BCC473F8B3}" presName="sibTrans" presStyleLbl="sibTrans2D1" presStyleIdx="0" presStyleCnt="0"/>
      <dgm:spPr/>
    </dgm:pt>
    <dgm:pt modelId="{66F0AD88-F85A-4938-993B-2D61820B2C60}" type="pres">
      <dgm:prSet presAssocID="{DF22294A-AFC5-4571-A2BD-62D3BE5DCC0A}" presName="compNode" presStyleCnt="0"/>
      <dgm:spPr/>
    </dgm:pt>
    <dgm:pt modelId="{A1F44248-1AAA-486C-A7AE-2948F93D8BAB}" type="pres">
      <dgm:prSet presAssocID="{DF22294A-AFC5-4571-A2BD-62D3BE5DCC0A}" presName="bkgdShape" presStyleLbl="node1" presStyleIdx="2" presStyleCnt="3"/>
      <dgm:spPr/>
      <dgm:t>
        <a:bodyPr/>
        <a:lstStyle/>
        <a:p>
          <a:endParaRPr lang="tr-TR"/>
        </a:p>
      </dgm:t>
    </dgm:pt>
    <dgm:pt modelId="{44F149B0-4D4E-4932-B795-FEFA08748072}" type="pres">
      <dgm:prSet presAssocID="{DF22294A-AFC5-4571-A2BD-62D3BE5DCC0A}" presName="nodeTx" presStyleLbl="node1" presStyleIdx="2" presStyleCnt="3">
        <dgm:presLayoutVars>
          <dgm:bulletEnabled val="1"/>
        </dgm:presLayoutVars>
      </dgm:prSet>
      <dgm:spPr/>
      <dgm:t>
        <a:bodyPr/>
        <a:lstStyle/>
        <a:p>
          <a:endParaRPr lang="tr-TR"/>
        </a:p>
      </dgm:t>
    </dgm:pt>
    <dgm:pt modelId="{C1B0261B-E9A4-43F2-83E0-1C7F09DC6AEC}" type="pres">
      <dgm:prSet presAssocID="{DF22294A-AFC5-4571-A2BD-62D3BE5DCC0A}" presName="invisiNode" presStyleLbl="node1" presStyleIdx="2" presStyleCnt="3"/>
      <dgm:spPr/>
    </dgm:pt>
    <dgm:pt modelId="{E5BC502F-2B43-447E-8313-974A9BD64495}" type="pres">
      <dgm:prSet presAssocID="{DF22294A-AFC5-4571-A2BD-62D3BE5DCC0A}" presName="imagNode" presStyleLbl="fgImgPlace1" presStyleIdx="2" presStyleCnt="3"/>
      <dgm:spPr>
        <a:blipFill rotWithShape="0">
          <a:blip xmlns:r="http://schemas.openxmlformats.org/officeDocument/2006/relationships" r:embed="rId3"/>
          <a:stretch>
            <a:fillRect/>
          </a:stretch>
        </a:blipFill>
      </dgm:spPr>
    </dgm:pt>
  </dgm:ptLst>
  <dgm:cxnLst>
    <dgm:cxn modelId="{3494EA6E-8C13-4ABE-99A7-F8AC47488CC3}" type="presOf" srcId="{44FF46ED-C586-4F1C-B9BF-E691C10B9AF9}" destId="{F3E8D810-9AA0-4E97-BA1A-7646847A7F81}" srcOrd="0" destOrd="0" presId="urn:microsoft.com/office/officeart/2005/8/layout/hList7"/>
    <dgm:cxn modelId="{F4C0A8E5-83FC-441A-B226-403A9D682CE6}" srcId="{EE9955AC-E818-4D3B-B74E-7356874D320D}" destId="{DF22294A-AFC5-4571-A2BD-62D3BE5DCC0A}" srcOrd="2" destOrd="0" parTransId="{D6B741D8-90F3-44A7-A353-FB3E3C64DDF6}" sibTransId="{04D06974-408E-43DF-ACB9-E733EA5997A2}"/>
    <dgm:cxn modelId="{4B104A1E-442C-450C-BCA2-67DDD3A80FD7}" type="presOf" srcId="{15394189-22FE-415D-842E-9D86E241DF6B}" destId="{AD5B08BE-B205-4D85-B20C-08B9EA30240B}" srcOrd="0" destOrd="0" presId="urn:microsoft.com/office/officeart/2005/8/layout/hList7"/>
    <dgm:cxn modelId="{9DBB8BF0-8654-485C-BFEF-3CAFD50B7A8D}" srcId="{EE9955AC-E818-4D3B-B74E-7356874D320D}" destId="{15394189-22FE-415D-842E-9D86E241DF6B}" srcOrd="1" destOrd="0" parTransId="{AD775F70-E124-4D8D-9701-9F71511BD07E}" sibTransId="{016A5CE0-8F44-4F8D-BAAC-45BCC473F8B3}"/>
    <dgm:cxn modelId="{5B28CCB1-D62D-451E-BAC4-8740FFD5D09C}" type="presOf" srcId="{016A5CE0-8F44-4F8D-BAAC-45BCC473F8B3}" destId="{0BECBB85-D163-4E42-ADB5-BEC735F33BE0}" srcOrd="0" destOrd="0" presId="urn:microsoft.com/office/officeart/2005/8/layout/hList7"/>
    <dgm:cxn modelId="{80CD9C2F-8F4C-47E8-A68B-955A2C356FAE}" type="presOf" srcId="{DF22294A-AFC5-4571-A2BD-62D3BE5DCC0A}" destId="{44F149B0-4D4E-4932-B795-FEFA08748072}" srcOrd="1" destOrd="0" presId="urn:microsoft.com/office/officeart/2005/8/layout/hList7"/>
    <dgm:cxn modelId="{7382A5A8-AD77-4678-B879-097AD40E438F}" type="presOf" srcId="{E044A944-C3B7-4AAC-A3B3-7217618F5DDD}" destId="{121548CA-330A-4801-8CE6-3AC1CCAE1363}" srcOrd="1" destOrd="0" presId="urn:microsoft.com/office/officeart/2005/8/layout/hList7"/>
    <dgm:cxn modelId="{31E336DD-E815-47FD-A73E-304BB3AB5EE8}" type="presOf" srcId="{EE9955AC-E818-4D3B-B74E-7356874D320D}" destId="{989CFA58-E45D-4B1F-B188-8E99B202C35D}" srcOrd="0" destOrd="0" presId="urn:microsoft.com/office/officeart/2005/8/layout/hList7"/>
    <dgm:cxn modelId="{092AF8A9-36C1-44E6-8654-620476EBE401}" srcId="{EE9955AC-E818-4D3B-B74E-7356874D320D}" destId="{E044A944-C3B7-4AAC-A3B3-7217618F5DDD}" srcOrd="0" destOrd="0" parTransId="{38E14D37-2594-4A2B-BEB6-5436490EC5B4}" sibTransId="{44FF46ED-C586-4F1C-B9BF-E691C10B9AF9}"/>
    <dgm:cxn modelId="{B2D24D81-0482-4771-AC04-28BB55AB4D3F}" type="presOf" srcId="{15394189-22FE-415D-842E-9D86E241DF6B}" destId="{32691B9C-19AC-45A9-8576-32A86B79B6AF}" srcOrd="1" destOrd="0" presId="urn:microsoft.com/office/officeart/2005/8/layout/hList7"/>
    <dgm:cxn modelId="{8255AC1C-5FA5-4D93-9558-7F69C3C803E0}" type="presOf" srcId="{DF22294A-AFC5-4571-A2BD-62D3BE5DCC0A}" destId="{A1F44248-1AAA-486C-A7AE-2948F93D8BAB}" srcOrd="0" destOrd="0" presId="urn:microsoft.com/office/officeart/2005/8/layout/hList7"/>
    <dgm:cxn modelId="{40561122-268B-4F7D-A665-C6061B90A5DE}" type="presOf" srcId="{E044A944-C3B7-4AAC-A3B3-7217618F5DDD}" destId="{3BC8B529-779C-4327-8B31-9915CBCEFF91}" srcOrd="0" destOrd="0" presId="urn:microsoft.com/office/officeart/2005/8/layout/hList7"/>
    <dgm:cxn modelId="{0BB2D831-4B4E-493C-9B6E-7AA761477675}" type="presParOf" srcId="{989CFA58-E45D-4B1F-B188-8E99B202C35D}" destId="{5FF75E15-7DA8-4FBE-8547-57CF99D4DE84}" srcOrd="0" destOrd="0" presId="urn:microsoft.com/office/officeart/2005/8/layout/hList7"/>
    <dgm:cxn modelId="{3A6FA618-349E-48BF-9185-D28F87028E60}" type="presParOf" srcId="{989CFA58-E45D-4B1F-B188-8E99B202C35D}" destId="{38CB26F0-C51A-4AB2-8BB6-769DEE135A4F}" srcOrd="1" destOrd="0" presId="urn:microsoft.com/office/officeart/2005/8/layout/hList7"/>
    <dgm:cxn modelId="{284ED2FC-E859-4394-BAF9-61A93AF25B63}" type="presParOf" srcId="{38CB26F0-C51A-4AB2-8BB6-769DEE135A4F}" destId="{87BE35DE-C241-4532-974C-44E7D4A25147}" srcOrd="0" destOrd="0" presId="urn:microsoft.com/office/officeart/2005/8/layout/hList7"/>
    <dgm:cxn modelId="{422F022D-125A-4BFC-B982-3FE94CB3E44C}" type="presParOf" srcId="{87BE35DE-C241-4532-974C-44E7D4A25147}" destId="{3BC8B529-779C-4327-8B31-9915CBCEFF91}" srcOrd="0" destOrd="0" presId="urn:microsoft.com/office/officeart/2005/8/layout/hList7"/>
    <dgm:cxn modelId="{3C5A8AE7-6FF9-4909-BBF2-A1B89B7667A2}" type="presParOf" srcId="{87BE35DE-C241-4532-974C-44E7D4A25147}" destId="{121548CA-330A-4801-8CE6-3AC1CCAE1363}" srcOrd="1" destOrd="0" presId="urn:microsoft.com/office/officeart/2005/8/layout/hList7"/>
    <dgm:cxn modelId="{D58C13C1-93E0-4937-AF46-2A67055AF620}" type="presParOf" srcId="{87BE35DE-C241-4532-974C-44E7D4A25147}" destId="{963592DF-9F0F-41CD-B495-933DAA87FC7D}" srcOrd="2" destOrd="0" presId="urn:microsoft.com/office/officeart/2005/8/layout/hList7"/>
    <dgm:cxn modelId="{8FAEAE7F-B694-495A-B732-C68648113649}" type="presParOf" srcId="{87BE35DE-C241-4532-974C-44E7D4A25147}" destId="{6696D6AD-BB64-48D3-818E-52DDE04D2B3C}" srcOrd="3" destOrd="0" presId="urn:microsoft.com/office/officeart/2005/8/layout/hList7"/>
    <dgm:cxn modelId="{AC2631A5-F852-450B-8753-33E54174F69E}" type="presParOf" srcId="{38CB26F0-C51A-4AB2-8BB6-769DEE135A4F}" destId="{F3E8D810-9AA0-4E97-BA1A-7646847A7F81}" srcOrd="1" destOrd="0" presId="urn:microsoft.com/office/officeart/2005/8/layout/hList7"/>
    <dgm:cxn modelId="{71D666D9-1AD8-4EDE-B1B7-CA46D444CA19}" type="presParOf" srcId="{38CB26F0-C51A-4AB2-8BB6-769DEE135A4F}" destId="{0DC25D2B-38C2-4164-A8CB-42084DAB2D34}" srcOrd="2" destOrd="0" presId="urn:microsoft.com/office/officeart/2005/8/layout/hList7"/>
    <dgm:cxn modelId="{BC6BC9E3-DFCD-4112-9FBF-2A6C684F54A4}" type="presParOf" srcId="{0DC25D2B-38C2-4164-A8CB-42084DAB2D34}" destId="{AD5B08BE-B205-4D85-B20C-08B9EA30240B}" srcOrd="0" destOrd="0" presId="urn:microsoft.com/office/officeart/2005/8/layout/hList7"/>
    <dgm:cxn modelId="{A0701D10-6591-4CFC-A5C4-D36A370074C5}" type="presParOf" srcId="{0DC25D2B-38C2-4164-A8CB-42084DAB2D34}" destId="{32691B9C-19AC-45A9-8576-32A86B79B6AF}" srcOrd="1" destOrd="0" presId="urn:microsoft.com/office/officeart/2005/8/layout/hList7"/>
    <dgm:cxn modelId="{664B39FA-94D7-4CD3-BB1E-6CC24243DCB8}" type="presParOf" srcId="{0DC25D2B-38C2-4164-A8CB-42084DAB2D34}" destId="{2A1D8715-75A9-487B-9EC2-487483583A8B}" srcOrd="2" destOrd="0" presId="urn:microsoft.com/office/officeart/2005/8/layout/hList7"/>
    <dgm:cxn modelId="{E37ED2CC-1AE7-4C5C-8A90-8A5912D710C2}" type="presParOf" srcId="{0DC25D2B-38C2-4164-A8CB-42084DAB2D34}" destId="{7C947913-2067-4C6F-B218-06D44F17B0A2}" srcOrd="3" destOrd="0" presId="urn:microsoft.com/office/officeart/2005/8/layout/hList7"/>
    <dgm:cxn modelId="{7DE78E4A-EDD2-467F-A5D4-8EA460BB8DB9}" type="presParOf" srcId="{38CB26F0-C51A-4AB2-8BB6-769DEE135A4F}" destId="{0BECBB85-D163-4E42-ADB5-BEC735F33BE0}" srcOrd="3" destOrd="0" presId="urn:microsoft.com/office/officeart/2005/8/layout/hList7"/>
    <dgm:cxn modelId="{F75AD005-44B6-415D-9109-D27FE2D3BBB4}" type="presParOf" srcId="{38CB26F0-C51A-4AB2-8BB6-769DEE135A4F}" destId="{66F0AD88-F85A-4938-993B-2D61820B2C60}" srcOrd="4" destOrd="0" presId="urn:microsoft.com/office/officeart/2005/8/layout/hList7"/>
    <dgm:cxn modelId="{A31B0E32-A257-44DF-9938-C95A5226C004}" type="presParOf" srcId="{66F0AD88-F85A-4938-993B-2D61820B2C60}" destId="{A1F44248-1AAA-486C-A7AE-2948F93D8BAB}" srcOrd="0" destOrd="0" presId="urn:microsoft.com/office/officeart/2005/8/layout/hList7"/>
    <dgm:cxn modelId="{CF7CB123-1FEE-4E29-8096-AC89C3235C83}" type="presParOf" srcId="{66F0AD88-F85A-4938-993B-2D61820B2C60}" destId="{44F149B0-4D4E-4932-B795-FEFA08748072}" srcOrd="1" destOrd="0" presId="urn:microsoft.com/office/officeart/2005/8/layout/hList7"/>
    <dgm:cxn modelId="{B2325A79-9138-42AE-92C5-15AD6E024AB3}" type="presParOf" srcId="{66F0AD88-F85A-4938-993B-2D61820B2C60}" destId="{C1B0261B-E9A4-43F2-83E0-1C7F09DC6AEC}" srcOrd="2" destOrd="0" presId="urn:microsoft.com/office/officeart/2005/8/layout/hList7"/>
    <dgm:cxn modelId="{44FA3F66-703F-4F9A-A3CB-E4FF40591480}" type="presParOf" srcId="{66F0AD88-F85A-4938-993B-2D61820B2C60}" destId="{E5BC502F-2B43-447E-8313-974A9BD64495}" srcOrd="3" destOrd="0" presId="urn:microsoft.com/office/officeart/2005/8/layout/hList7"/>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14CED14-E35C-4FCF-9EEC-4D8A02BFC752}" type="doc">
      <dgm:prSet loTypeId="urn:microsoft.com/office/officeart/2005/8/layout/hList7" loCatId="list" qsTypeId="urn:microsoft.com/office/officeart/2005/8/quickstyle/simple1" qsCatId="simple" csTypeId="urn:microsoft.com/office/officeart/2005/8/colors/accent6_4" csCatId="accent6" phldr="1"/>
      <dgm:spPr/>
    </dgm:pt>
    <dgm:pt modelId="{62D4B2EF-62FC-4BB8-9A13-723366C6F42D}">
      <dgm:prSet phldrT="[Metin]"/>
      <dgm:spPr/>
      <dgm:t>
        <a:bodyPr/>
        <a:lstStyle/>
        <a:p>
          <a:r>
            <a:rPr lang="tr-TR" dirty="0" smtClean="0"/>
            <a:t>HAVAYA KARIŞAN ATIKLAR</a:t>
          </a:r>
        </a:p>
        <a:p>
          <a:r>
            <a:rPr lang="tr-TR" dirty="0" smtClean="0"/>
            <a:t>Toz</a:t>
          </a:r>
        </a:p>
        <a:p>
          <a:r>
            <a:rPr lang="tr-TR" dirty="0" smtClean="0"/>
            <a:t>CO,</a:t>
          </a:r>
          <a:r>
            <a:rPr lang="tr-TR" dirty="0" err="1" smtClean="0"/>
            <a:t>NOx</a:t>
          </a:r>
          <a:r>
            <a:rPr lang="tr-TR" dirty="0" smtClean="0"/>
            <a:t>,NO2</a:t>
          </a:r>
        </a:p>
        <a:p>
          <a:r>
            <a:rPr lang="tr-TR" dirty="0" err="1" smtClean="0"/>
            <a:t>Toluen</a:t>
          </a:r>
          <a:r>
            <a:rPr lang="tr-TR" dirty="0" smtClean="0"/>
            <a:t> </a:t>
          </a:r>
        </a:p>
      </dgm:t>
    </dgm:pt>
    <dgm:pt modelId="{589FE8BB-2C35-4FEF-B939-C245EFDF4F3E}" type="parTrans" cxnId="{7F96F8DE-E19E-42F2-8CEB-BAF8EFDCD7CF}">
      <dgm:prSet/>
      <dgm:spPr/>
    </dgm:pt>
    <dgm:pt modelId="{950AC52D-9BFD-4371-BA6A-7C547C00C99E}" type="sibTrans" cxnId="{7F96F8DE-E19E-42F2-8CEB-BAF8EFDCD7CF}">
      <dgm:prSet/>
      <dgm:spPr/>
    </dgm:pt>
    <dgm:pt modelId="{0C360BBD-5EEA-4E6D-8CA4-D86673170D90}">
      <dgm:prSet phldrT="[Metin]"/>
      <dgm:spPr/>
      <dgm:t>
        <a:bodyPr/>
        <a:lstStyle/>
        <a:p>
          <a:r>
            <a:rPr lang="tr-TR" dirty="0" smtClean="0"/>
            <a:t>SIVI ATIKLAR</a:t>
          </a:r>
        </a:p>
        <a:p>
          <a:r>
            <a:rPr lang="tr-TR" dirty="0" smtClean="0"/>
            <a:t>Evsel atık su</a:t>
          </a:r>
        </a:p>
        <a:p>
          <a:r>
            <a:rPr lang="tr-TR" dirty="0" smtClean="0"/>
            <a:t>Atık yağlar</a:t>
          </a:r>
          <a:endParaRPr lang="tr-TR" dirty="0"/>
        </a:p>
      </dgm:t>
    </dgm:pt>
    <dgm:pt modelId="{462CABE3-C743-4E9B-9CE3-6135C16288B3}" type="parTrans" cxnId="{E15617B2-BF15-4483-B15F-8646AE73E4F6}">
      <dgm:prSet/>
      <dgm:spPr/>
    </dgm:pt>
    <dgm:pt modelId="{83A634EE-C866-4695-AA47-7C3F7FF3F580}" type="sibTrans" cxnId="{E15617B2-BF15-4483-B15F-8646AE73E4F6}">
      <dgm:prSet/>
      <dgm:spPr/>
    </dgm:pt>
    <dgm:pt modelId="{70FC3932-C992-40F2-9741-ABAB37EEDE4C}">
      <dgm:prSet phldrT="[Metin]" custT="1"/>
      <dgm:spPr/>
      <dgm:t>
        <a:bodyPr/>
        <a:lstStyle/>
        <a:p>
          <a:endParaRPr lang="tr-TR" sz="1600" dirty="0" smtClean="0"/>
        </a:p>
        <a:p>
          <a:endParaRPr lang="tr-TR" sz="1800" dirty="0" smtClean="0"/>
        </a:p>
        <a:p>
          <a:r>
            <a:rPr lang="tr-TR" sz="1800" dirty="0" smtClean="0"/>
            <a:t>DİĞER ATIKLAR</a:t>
          </a:r>
        </a:p>
        <a:p>
          <a:r>
            <a:rPr lang="tr-TR" sz="1800" dirty="0" smtClean="0"/>
            <a:t>Boya çamuru,yağlı atıklar,hurda tahta,naylon lastik,metal bakım atıkları,aşınma plakaları,atık kum,yolluk,çapak,kullanılmış koruyucu malzeme</a:t>
          </a:r>
          <a:endParaRPr lang="tr-TR" sz="1800" dirty="0"/>
        </a:p>
      </dgm:t>
    </dgm:pt>
    <dgm:pt modelId="{93A89B89-952D-40E9-BCFE-B5C8F705DBF9}" type="parTrans" cxnId="{146041F9-D3E5-4DAF-ADF0-D402FC134682}">
      <dgm:prSet/>
      <dgm:spPr/>
    </dgm:pt>
    <dgm:pt modelId="{F23EC711-F1CD-4C44-8633-9D00CD2AAE95}" type="sibTrans" cxnId="{146041F9-D3E5-4DAF-ADF0-D402FC134682}">
      <dgm:prSet/>
      <dgm:spPr/>
    </dgm:pt>
    <dgm:pt modelId="{0A77E751-FDC2-4105-8884-B6B9EFCB0783}" type="pres">
      <dgm:prSet presAssocID="{D14CED14-E35C-4FCF-9EEC-4D8A02BFC752}" presName="Name0" presStyleCnt="0">
        <dgm:presLayoutVars>
          <dgm:dir/>
          <dgm:resizeHandles val="exact"/>
        </dgm:presLayoutVars>
      </dgm:prSet>
      <dgm:spPr/>
    </dgm:pt>
    <dgm:pt modelId="{BFC1C719-E5FD-49D6-92F6-91A358F0500E}" type="pres">
      <dgm:prSet presAssocID="{D14CED14-E35C-4FCF-9EEC-4D8A02BFC752}" presName="fgShape" presStyleLbl="fgShp" presStyleIdx="0" presStyleCnt="1" custScaleX="604" custScaleY="13200" custLinFactNeighborX="943" custLinFactNeighborY="8200"/>
      <dgm:spPr/>
    </dgm:pt>
    <dgm:pt modelId="{B2F07525-E5C4-407B-A0D1-B44F08679CC4}" type="pres">
      <dgm:prSet presAssocID="{D14CED14-E35C-4FCF-9EEC-4D8A02BFC752}" presName="linComp" presStyleCnt="0"/>
      <dgm:spPr/>
    </dgm:pt>
    <dgm:pt modelId="{8C168F06-5B6C-41B1-86A7-3450F22C7107}" type="pres">
      <dgm:prSet presAssocID="{62D4B2EF-62FC-4BB8-9A13-723366C6F42D}" presName="compNode" presStyleCnt="0"/>
      <dgm:spPr/>
    </dgm:pt>
    <dgm:pt modelId="{EC403854-8CBE-499A-A363-D100E77F529F}" type="pres">
      <dgm:prSet presAssocID="{62D4B2EF-62FC-4BB8-9A13-723366C6F42D}" presName="bkgdShape" presStyleLbl="node1" presStyleIdx="0" presStyleCnt="3"/>
      <dgm:spPr/>
      <dgm:t>
        <a:bodyPr/>
        <a:lstStyle/>
        <a:p>
          <a:endParaRPr lang="tr-TR"/>
        </a:p>
      </dgm:t>
    </dgm:pt>
    <dgm:pt modelId="{3951EB35-A338-45D1-8183-038F52546FFD}" type="pres">
      <dgm:prSet presAssocID="{62D4B2EF-62FC-4BB8-9A13-723366C6F42D}" presName="nodeTx" presStyleLbl="node1" presStyleIdx="0" presStyleCnt="3">
        <dgm:presLayoutVars>
          <dgm:bulletEnabled val="1"/>
        </dgm:presLayoutVars>
      </dgm:prSet>
      <dgm:spPr/>
      <dgm:t>
        <a:bodyPr/>
        <a:lstStyle/>
        <a:p>
          <a:endParaRPr lang="tr-TR"/>
        </a:p>
      </dgm:t>
    </dgm:pt>
    <dgm:pt modelId="{AC9036E7-4BE4-4F8C-85EE-2B7D3C33FBCE}" type="pres">
      <dgm:prSet presAssocID="{62D4B2EF-62FC-4BB8-9A13-723366C6F42D}" presName="invisiNode" presStyleLbl="node1" presStyleIdx="0" presStyleCnt="3"/>
      <dgm:spPr/>
    </dgm:pt>
    <dgm:pt modelId="{F3A706E1-8A90-44BD-BB88-1F5B878E1786}" type="pres">
      <dgm:prSet presAssocID="{62D4B2EF-62FC-4BB8-9A13-723366C6F42D}" presName="imagNode" presStyleLbl="fgImgPlace1" presStyleIdx="0" presStyleCnt="3"/>
      <dgm:spPr>
        <a:blipFill rotWithShape="0">
          <a:blip xmlns:r="http://schemas.openxmlformats.org/officeDocument/2006/relationships" r:embed="rId1"/>
          <a:stretch>
            <a:fillRect/>
          </a:stretch>
        </a:blipFill>
      </dgm:spPr>
    </dgm:pt>
    <dgm:pt modelId="{5C9553EC-6C9A-4572-8594-91519C2FF516}" type="pres">
      <dgm:prSet presAssocID="{950AC52D-9BFD-4371-BA6A-7C547C00C99E}" presName="sibTrans" presStyleLbl="sibTrans2D1" presStyleIdx="0" presStyleCnt="0"/>
      <dgm:spPr/>
    </dgm:pt>
    <dgm:pt modelId="{1AB56D98-54CA-4A34-8CC0-F7F3BCB1ABEC}" type="pres">
      <dgm:prSet presAssocID="{0C360BBD-5EEA-4E6D-8CA4-D86673170D90}" presName="compNode" presStyleCnt="0"/>
      <dgm:spPr/>
    </dgm:pt>
    <dgm:pt modelId="{EA493E2B-2A8F-4A14-AFFA-9B390136455C}" type="pres">
      <dgm:prSet presAssocID="{0C360BBD-5EEA-4E6D-8CA4-D86673170D90}" presName="bkgdShape" presStyleLbl="node1" presStyleIdx="1" presStyleCnt="3"/>
      <dgm:spPr/>
      <dgm:t>
        <a:bodyPr/>
        <a:lstStyle/>
        <a:p>
          <a:endParaRPr lang="tr-TR"/>
        </a:p>
      </dgm:t>
    </dgm:pt>
    <dgm:pt modelId="{59C97C68-9EEF-4245-BC04-C238458C0E18}" type="pres">
      <dgm:prSet presAssocID="{0C360BBD-5EEA-4E6D-8CA4-D86673170D90}" presName="nodeTx" presStyleLbl="node1" presStyleIdx="1" presStyleCnt="3">
        <dgm:presLayoutVars>
          <dgm:bulletEnabled val="1"/>
        </dgm:presLayoutVars>
      </dgm:prSet>
      <dgm:spPr/>
      <dgm:t>
        <a:bodyPr/>
        <a:lstStyle/>
        <a:p>
          <a:endParaRPr lang="tr-TR"/>
        </a:p>
      </dgm:t>
    </dgm:pt>
    <dgm:pt modelId="{DBFD38DD-1338-4B30-BB62-84E33F77596B}" type="pres">
      <dgm:prSet presAssocID="{0C360BBD-5EEA-4E6D-8CA4-D86673170D90}" presName="invisiNode" presStyleLbl="node1" presStyleIdx="1" presStyleCnt="3"/>
      <dgm:spPr/>
    </dgm:pt>
    <dgm:pt modelId="{6B7F7AE5-FA0C-4819-911C-9EFFF9B79EE4}" type="pres">
      <dgm:prSet presAssocID="{0C360BBD-5EEA-4E6D-8CA4-D86673170D90}" presName="imagNode" presStyleLbl="fgImgPlace1" presStyleIdx="1" presStyleCnt="3"/>
      <dgm:spPr>
        <a:blipFill rotWithShape="0">
          <a:blip xmlns:r="http://schemas.openxmlformats.org/officeDocument/2006/relationships" r:embed="rId2"/>
          <a:stretch>
            <a:fillRect/>
          </a:stretch>
        </a:blipFill>
      </dgm:spPr>
    </dgm:pt>
    <dgm:pt modelId="{43EA5DC9-6A23-4235-89B1-33872C59A9D1}" type="pres">
      <dgm:prSet presAssocID="{83A634EE-C866-4695-AA47-7C3F7FF3F580}" presName="sibTrans" presStyleLbl="sibTrans2D1" presStyleIdx="0" presStyleCnt="0"/>
      <dgm:spPr/>
    </dgm:pt>
    <dgm:pt modelId="{6ADD83A2-203E-4AA2-93B7-B671B7C56164}" type="pres">
      <dgm:prSet presAssocID="{70FC3932-C992-40F2-9741-ABAB37EEDE4C}" presName="compNode" presStyleCnt="0"/>
      <dgm:spPr/>
    </dgm:pt>
    <dgm:pt modelId="{D780F763-F22C-4953-8B25-14CDC837A7DB}" type="pres">
      <dgm:prSet presAssocID="{70FC3932-C992-40F2-9741-ABAB37EEDE4C}" presName="bkgdShape" presStyleLbl="node1" presStyleIdx="2" presStyleCnt="3" custLinFactNeighborX="17071" custLinFactNeighborY="3110"/>
      <dgm:spPr/>
      <dgm:t>
        <a:bodyPr/>
        <a:lstStyle/>
        <a:p>
          <a:endParaRPr lang="tr-TR"/>
        </a:p>
      </dgm:t>
    </dgm:pt>
    <dgm:pt modelId="{FCFD37FC-A954-4F50-9622-50FF2ED6D496}" type="pres">
      <dgm:prSet presAssocID="{70FC3932-C992-40F2-9741-ABAB37EEDE4C}" presName="nodeTx" presStyleLbl="node1" presStyleIdx="2" presStyleCnt="3">
        <dgm:presLayoutVars>
          <dgm:bulletEnabled val="1"/>
        </dgm:presLayoutVars>
      </dgm:prSet>
      <dgm:spPr/>
      <dgm:t>
        <a:bodyPr/>
        <a:lstStyle/>
        <a:p>
          <a:endParaRPr lang="tr-TR"/>
        </a:p>
      </dgm:t>
    </dgm:pt>
    <dgm:pt modelId="{683752F2-A4F0-404A-A70E-917B6CCBD11B}" type="pres">
      <dgm:prSet presAssocID="{70FC3932-C992-40F2-9741-ABAB37EEDE4C}" presName="invisiNode" presStyleLbl="node1" presStyleIdx="2" presStyleCnt="3"/>
      <dgm:spPr/>
    </dgm:pt>
    <dgm:pt modelId="{C4238459-C78A-478B-9858-DB6932BDA40D}" type="pres">
      <dgm:prSet presAssocID="{70FC3932-C992-40F2-9741-ABAB37EEDE4C}" presName="imagNode" presStyleLbl="fgImgPlace1" presStyleIdx="2" presStyleCnt="3"/>
      <dgm:spPr>
        <a:blipFill rotWithShape="0">
          <a:blip xmlns:r="http://schemas.openxmlformats.org/officeDocument/2006/relationships" r:embed="rId3"/>
          <a:stretch>
            <a:fillRect/>
          </a:stretch>
        </a:blipFill>
      </dgm:spPr>
    </dgm:pt>
  </dgm:ptLst>
  <dgm:cxnLst>
    <dgm:cxn modelId="{B6D81D07-FBF1-4014-BFF1-C75968B0B6AA}" type="presOf" srcId="{D14CED14-E35C-4FCF-9EEC-4D8A02BFC752}" destId="{0A77E751-FDC2-4105-8884-B6B9EFCB0783}" srcOrd="0" destOrd="0" presId="urn:microsoft.com/office/officeart/2005/8/layout/hList7"/>
    <dgm:cxn modelId="{D61165BA-A274-4A3A-ACB0-4874B763F391}" type="presOf" srcId="{0C360BBD-5EEA-4E6D-8CA4-D86673170D90}" destId="{59C97C68-9EEF-4245-BC04-C238458C0E18}" srcOrd="1" destOrd="0" presId="urn:microsoft.com/office/officeart/2005/8/layout/hList7"/>
    <dgm:cxn modelId="{7F96F8DE-E19E-42F2-8CEB-BAF8EFDCD7CF}" srcId="{D14CED14-E35C-4FCF-9EEC-4D8A02BFC752}" destId="{62D4B2EF-62FC-4BB8-9A13-723366C6F42D}" srcOrd="0" destOrd="0" parTransId="{589FE8BB-2C35-4FEF-B939-C245EFDF4F3E}" sibTransId="{950AC52D-9BFD-4371-BA6A-7C547C00C99E}"/>
    <dgm:cxn modelId="{24654462-2106-4408-B507-8B2AEF156D81}" type="presOf" srcId="{62D4B2EF-62FC-4BB8-9A13-723366C6F42D}" destId="{3951EB35-A338-45D1-8183-038F52546FFD}" srcOrd="1" destOrd="0" presId="urn:microsoft.com/office/officeart/2005/8/layout/hList7"/>
    <dgm:cxn modelId="{AF60D2C3-737D-44ED-AC94-54FC13778E6E}" type="presOf" srcId="{950AC52D-9BFD-4371-BA6A-7C547C00C99E}" destId="{5C9553EC-6C9A-4572-8594-91519C2FF516}" srcOrd="0" destOrd="0" presId="urn:microsoft.com/office/officeart/2005/8/layout/hList7"/>
    <dgm:cxn modelId="{E15617B2-BF15-4483-B15F-8646AE73E4F6}" srcId="{D14CED14-E35C-4FCF-9EEC-4D8A02BFC752}" destId="{0C360BBD-5EEA-4E6D-8CA4-D86673170D90}" srcOrd="1" destOrd="0" parTransId="{462CABE3-C743-4E9B-9CE3-6135C16288B3}" sibTransId="{83A634EE-C866-4695-AA47-7C3F7FF3F580}"/>
    <dgm:cxn modelId="{C3CAE710-45FA-4351-BB20-ED5D94B5DE1B}" type="presOf" srcId="{83A634EE-C866-4695-AA47-7C3F7FF3F580}" destId="{43EA5DC9-6A23-4235-89B1-33872C59A9D1}" srcOrd="0" destOrd="0" presId="urn:microsoft.com/office/officeart/2005/8/layout/hList7"/>
    <dgm:cxn modelId="{A65F455B-8DFD-46FE-8779-48808080985C}" type="presOf" srcId="{70FC3932-C992-40F2-9741-ABAB37EEDE4C}" destId="{D780F763-F22C-4953-8B25-14CDC837A7DB}" srcOrd="0" destOrd="0" presId="urn:microsoft.com/office/officeart/2005/8/layout/hList7"/>
    <dgm:cxn modelId="{79F4A48D-BB89-41F3-B32E-9DC9B192519B}" type="presOf" srcId="{0C360BBD-5EEA-4E6D-8CA4-D86673170D90}" destId="{EA493E2B-2A8F-4A14-AFFA-9B390136455C}" srcOrd="0" destOrd="0" presId="urn:microsoft.com/office/officeart/2005/8/layout/hList7"/>
    <dgm:cxn modelId="{77C0F1D8-44CC-4F15-90DD-B9E54468B5DA}" type="presOf" srcId="{62D4B2EF-62FC-4BB8-9A13-723366C6F42D}" destId="{EC403854-8CBE-499A-A363-D100E77F529F}" srcOrd="0" destOrd="0" presId="urn:microsoft.com/office/officeart/2005/8/layout/hList7"/>
    <dgm:cxn modelId="{146041F9-D3E5-4DAF-ADF0-D402FC134682}" srcId="{D14CED14-E35C-4FCF-9EEC-4D8A02BFC752}" destId="{70FC3932-C992-40F2-9741-ABAB37EEDE4C}" srcOrd="2" destOrd="0" parTransId="{93A89B89-952D-40E9-BCFE-B5C8F705DBF9}" sibTransId="{F23EC711-F1CD-4C44-8633-9D00CD2AAE95}"/>
    <dgm:cxn modelId="{74312463-99BA-4E52-9433-F37085898CA2}" type="presOf" srcId="{70FC3932-C992-40F2-9741-ABAB37EEDE4C}" destId="{FCFD37FC-A954-4F50-9622-50FF2ED6D496}" srcOrd="1" destOrd="0" presId="urn:microsoft.com/office/officeart/2005/8/layout/hList7"/>
    <dgm:cxn modelId="{FE7E7F7A-F4E4-4886-8738-80D512057523}" type="presParOf" srcId="{0A77E751-FDC2-4105-8884-B6B9EFCB0783}" destId="{BFC1C719-E5FD-49D6-92F6-91A358F0500E}" srcOrd="0" destOrd="0" presId="urn:microsoft.com/office/officeart/2005/8/layout/hList7"/>
    <dgm:cxn modelId="{7EBAC5F6-20A4-4D02-8C6C-000D3095639C}" type="presParOf" srcId="{0A77E751-FDC2-4105-8884-B6B9EFCB0783}" destId="{B2F07525-E5C4-407B-A0D1-B44F08679CC4}" srcOrd="1" destOrd="0" presId="urn:microsoft.com/office/officeart/2005/8/layout/hList7"/>
    <dgm:cxn modelId="{E74AAFEF-704E-4FAF-B50B-2320ACF5F7E8}" type="presParOf" srcId="{B2F07525-E5C4-407B-A0D1-B44F08679CC4}" destId="{8C168F06-5B6C-41B1-86A7-3450F22C7107}" srcOrd="0" destOrd="0" presId="urn:microsoft.com/office/officeart/2005/8/layout/hList7"/>
    <dgm:cxn modelId="{0842568C-8F4E-4E92-BE68-F8F9EB67850B}" type="presParOf" srcId="{8C168F06-5B6C-41B1-86A7-3450F22C7107}" destId="{EC403854-8CBE-499A-A363-D100E77F529F}" srcOrd="0" destOrd="0" presId="urn:microsoft.com/office/officeart/2005/8/layout/hList7"/>
    <dgm:cxn modelId="{F50FAF16-847D-4BFB-A43B-91C69CCF2B6F}" type="presParOf" srcId="{8C168F06-5B6C-41B1-86A7-3450F22C7107}" destId="{3951EB35-A338-45D1-8183-038F52546FFD}" srcOrd="1" destOrd="0" presId="urn:microsoft.com/office/officeart/2005/8/layout/hList7"/>
    <dgm:cxn modelId="{321B44C9-CAF2-47F5-BD2E-BEE72812EDCA}" type="presParOf" srcId="{8C168F06-5B6C-41B1-86A7-3450F22C7107}" destId="{AC9036E7-4BE4-4F8C-85EE-2B7D3C33FBCE}" srcOrd="2" destOrd="0" presId="urn:microsoft.com/office/officeart/2005/8/layout/hList7"/>
    <dgm:cxn modelId="{80B6068D-155A-4430-80DF-E2889033E2DA}" type="presParOf" srcId="{8C168F06-5B6C-41B1-86A7-3450F22C7107}" destId="{F3A706E1-8A90-44BD-BB88-1F5B878E1786}" srcOrd="3" destOrd="0" presId="urn:microsoft.com/office/officeart/2005/8/layout/hList7"/>
    <dgm:cxn modelId="{AEAA7C6B-F340-4451-905C-19A484515DE5}" type="presParOf" srcId="{B2F07525-E5C4-407B-A0D1-B44F08679CC4}" destId="{5C9553EC-6C9A-4572-8594-91519C2FF516}" srcOrd="1" destOrd="0" presId="urn:microsoft.com/office/officeart/2005/8/layout/hList7"/>
    <dgm:cxn modelId="{C4FC0036-D42A-49DD-90B1-10B8BD58FB4B}" type="presParOf" srcId="{B2F07525-E5C4-407B-A0D1-B44F08679CC4}" destId="{1AB56D98-54CA-4A34-8CC0-F7F3BCB1ABEC}" srcOrd="2" destOrd="0" presId="urn:microsoft.com/office/officeart/2005/8/layout/hList7"/>
    <dgm:cxn modelId="{586DAD2B-7E14-48FE-AE6A-E60455D88CA8}" type="presParOf" srcId="{1AB56D98-54CA-4A34-8CC0-F7F3BCB1ABEC}" destId="{EA493E2B-2A8F-4A14-AFFA-9B390136455C}" srcOrd="0" destOrd="0" presId="urn:microsoft.com/office/officeart/2005/8/layout/hList7"/>
    <dgm:cxn modelId="{EAD456DD-B38A-47BA-B408-70D332156060}" type="presParOf" srcId="{1AB56D98-54CA-4A34-8CC0-F7F3BCB1ABEC}" destId="{59C97C68-9EEF-4245-BC04-C238458C0E18}" srcOrd="1" destOrd="0" presId="urn:microsoft.com/office/officeart/2005/8/layout/hList7"/>
    <dgm:cxn modelId="{B6AEF5C7-AB75-443B-B22B-9452AEF1E19E}" type="presParOf" srcId="{1AB56D98-54CA-4A34-8CC0-F7F3BCB1ABEC}" destId="{DBFD38DD-1338-4B30-BB62-84E33F77596B}" srcOrd="2" destOrd="0" presId="urn:microsoft.com/office/officeart/2005/8/layout/hList7"/>
    <dgm:cxn modelId="{6E53B747-6E0B-440E-99C9-66A5611C364B}" type="presParOf" srcId="{1AB56D98-54CA-4A34-8CC0-F7F3BCB1ABEC}" destId="{6B7F7AE5-FA0C-4819-911C-9EFFF9B79EE4}" srcOrd="3" destOrd="0" presId="urn:microsoft.com/office/officeart/2005/8/layout/hList7"/>
    <dgm:cxn modelId="{B9E5EDA9-C563-4F63-ADC6-B6100DDEAADB}" type="presParOf" srcId="{B2F07525-E5C4-407B-A0D1-B44F08679CC4}" destId="{43EA5DC9-6A23-4235-89B1-33872C59A9D1}" srcOrd="3" destOrd="0" presId="urn:microsoft.com/office/officeart/2005/8/layout/hList7"/>
    <dgm:cxn modelId="{ACB55B00-E1CC-4EA6-9E98-FFA8D69188BE}" type="presParOf" srcId="{B2F07525-E5C4-407B-A0D1-B44F08679CC4}" destId="{6ADD83A2-203E-4AA2-93B7-B671B7C56164}" srcOrd="4" destOrd="0" presId="urn:microsoft.com/office/officeart/2005/8/layout/hList7"/>
    <dgm:cxn modelId="{FDBF7166-E577-49AB-8AFD-2EFB9080D5FF}" type="presParOf" srcId="{6ADD83A2-203E-4AA2-93B7-B671B7C56164}" destId="{D780F763-F22C-4953-8B25-14CDC837A7DB}" srcOrd="0" destOrd="0" presId="urn:microsoft.com/office/officeart/2005/8/layout/hList7"/>
    <dgm:cxn modelId="{1F38D177-2388-4E1B-9B17-58C67A6D23FB}" type="presParOf" srcId="{6ADD83A2-203E-4AA2-93B7-B671B7C56164}" destId="{FCFD37FC-A954-4F50-9622-50FF2ED6D496}" srcOrd="1" destOrd="0" presId="urn:microsoft.com/office/officeart/2005/8/layout/hList7"/>
    <dgm:cxn modelId="{74B6E43B-7E7D-4802-BBEA-BFF4584657F7}" type="presParOf" srcId="{6ADD83A2-203E-4AA2-93B7-B671B7C56164}" destId="{683752F2-A4F0-404A-A70E-917B6CCBD11B}" srcOrd="2" destOrd="0" presId="urn:microsoft.com/office/officeart/2005/8/layout/hList7"/>
    <dgm:cxn modelId="{E2725382-6ED8-4E04-86DE-6BBFD6E286C2}" type="presParOf" srcId="{6ADD83A2-203E-4AA2-93B7-B671B7C56164}" destId="{C4238459-C78A-478B-9858-DB6932BDA40D}" srcOrd="3" destOrd="0" presId="urn:microsoft.com/office/officeart/2005/8/layout/hList7"/>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5A0C8DF-77F9-44D2-9D1E-9EEEA73C471B}">
      <dsp:nvSpPr>
        <dsp:cNvPr id="0" name=""/>
        <dsp:cNvSpPr/>
      </dsp:nvSpPr>
      <dsp:spPr>
        <a:xfrm>
          <a:off x="3864767" y="2250297"/>
          <a:ext cx="2750363" cy="2750363"/>
        </a:xfrm>
        <a:prstGeom prst="gear9">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smtClean="0"/>
            <a:t>FLORA VE FAUNA ÜZERİNDEKİ OLUMSUZ ETKİLER</a:t>
          </a:r>
          <a:endParaRPr lang="tr-TR" sz="1200" kern="1200" dirty="0"/>
        </a:p>
      </dsp:txBody>
      <dsp:txXfrm>
        <a:off x="3864767" y="2250297"/>
        <a:ext cx="2750363" cy="2750363"/>
      </dsp:txXfrm>
    </dsp:sp>
    <dsp:sp modelId="{621E2046-36D5-423F-B69F-E95DCBAFA491}">
      <dsp:nvSpPr>
        <dsp:cNvPr id="0" name=""/>
        <dsp:cNvSpPr/>
      </dsp:nvSpPr>
      <dsp:spPr>
        <a:xfrm>
          <a:off x="2264555" y="1600211"/>
          <a:ext cx="2000264" cy="2000264"/>
        </a:xfrm>
        <a:prstGeom prst="gear6">
          <a:avLst/>
        </a:prstGeom>
        <a:solidFill>
          <a:schemeClr val="accent2">
            <a:shade val="50000"/>
            <a:hueOff val="477224"/>
            <a:satOff val="-28480"/>
            <a:lumOff val="360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smtClean="0"/>
            <a:t>ALICI ORTAMIN BOZULMASI</a:t>
          </a:r>
          <a:endParaRPr lang="tr-TR" sz="1200" kern="1200" dirty="0"/>
        </a:p>
      </dsp:txBody>
      <dsp:txXfrm>
        <a:off x="2264555" y="1600211"/>
        <a:ext cx="2000264" cy="2000264"/>
      </dsp:txXfrm>
    </dsp:sp>
    <dsp:sp modelId="{2361A39F-9839-465B-BDC8-7357201A76AC}">
      <dsp:nvSpPr>
        <dsp:cNvPr id="0" name=""/>
        <dsp:cNvSpPr/>
      </dsp:nvSpPr>
      <dsp:spPr>
        <a:xfrm rot="20700000">
          <a:off x="3384907" y="220233"/>
          <a:ext cx="1959850" cy="1959850"/>
        </a:xfrm>
        <a:prstGeom prst="gear6">
          <a:avLst/>
        </a:prstGeom>
        <a:solidFill>
          <a:schemeClr val="accent2">
            <a:shade val="50000"/>
            <a:hueOff val="477224"/>
            <a:satOff val="-28480"/>
            <a:lumOff val="360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smtClean="0"/>
            <a:t>DOĞAL KAYNAKLARIN İSRAFI</a:t>
          </a:r>
          <a:endParaRPr lang="tr-TR" sz="1200" kern="1200" dirty="0"/>
        </a:p>
      </dsp:txBody>
      <dsp:txXfrm>
        <a:off x="3814760" y="650085"/>
        <a:ext cx="1100145" cy="1100145"/>
      </dsp:txXfrm>
    </dsp:sp>
    <dsp:sp modelId="{88233D06-6190-460E-BAF9-21361AF4BDA1}">
      <dsp:nvSpPr>
        <dsp:cNvPr id="0" name=""/>
        <dsp:cNvSpPr/>
      </dsp:nvSpPr>
      <dsp:spPr>
        <a:xfrm>
          <a:off x="3662235" y="1830161"/>
          <a:ext cx="3520464" cy="3520464"/>
        </a:xfrm>
        <a:prstGeom prst="circularArrow">
          <a:avLst>
            <a:gd name="adj1" fmla="val 4688"/>
            <a:gd name="adj2" fmla="val 299029"/>
            <a:gd name="adj3" fmla="val 2532555"/>
            <a:gd name="adj4" fmla="val 15826412"/>
            <a:gd name="adj5" fmla="val 5469"/>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8A8A6B-CAE5-412E-80AC-451104669FAA}">
      <dsp:nvSpPr>
        <dsp:cNvPr id="0" name=""/>
        <dsp:cNvSpPr/>
      </dsp:nvSpPr>
      <dsp:spPr>
        <a:xfrm>
          <a:off x="1910312" y="1154167"/>
          <a:ext cx="2557837" cy="2557837"/>
        </a:xfrm>
        <a:prstGeom prst="leftCircularArrow">
          <a:avLst>
            <a:gd name="adj1" fmla="val 6452"/>
            <a:gd name="adj2" fmla="val 429999"/>
            <a:gd name="adj3" fmla="val 10489124"/>
            <a:gd name="adj4" fmla="val 14837806"/>
            <a:gd name="adj5" fmla="val 7527"/>
          </a:avLst>
        </a:prstGeom>
        <a:solidFill>
          <a:schemeClr val="accent2">
            <a:shade val="90000"/>
            <a:hueOff val="476702"/>
            <a:satOff val="-28065"/>
            <a:lumOff val="284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E2F0F6-344D-4F7E-80FF-88A612519A24}">
      <dsp:nvSpPr>
        <dsp:cNvPr id="0" name=""/>
        <dsp:cNvSpPr/>
      </dsp:nvSpPr>
      <dsp:spPr>
        <a:xfrm>
          <a:off x="2931574" y="-212508"/>
          <a:ext cx="2757863" cy="2757863"/>
        </a:xfrm>
        <a:prstGeom prst="circularArrow">
          <a:avLst>
            <a:gd name="adj1" fmla="val 5984"/>
            <a:gd name="adj2" fmla="val 394124"/>
            <a:gd name="adj3" fmla="val 13313824"/>
            <a:gd name="adj4" fmla="val 10508221"/>
            <a:gd name="adj5" fmla="val 6981"/>
          </a:avLst>
        </a:prstGeom>
        <a:solidFill>
          <a:schemeClr val="accent2">
            <a:shade val="90000"/>
            <a:hueOff val="476702"/>
            <a:satOff val="-28065"/>
            <a:lumOff val="2842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5EE69CB-74B7-434A-96F7-11AD67257A80}">
      <dsp:nvSpPr>
        <dsp:cNvPr id="0" name=""/>
        <dsp:cNvSpPr/>
      </dsp:nvSpPr>
      <dsp:spPr>
        <a:xfrm>
          <a:off x="1383" y="1277527"/>
          <a:ext cx="1834381" cy="18343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tr-TR" sz="1900" kern="1200" dirty="0" smtClean="0"/>
            <a:t>KORUMA VE TASARRUF</a:t>
          </a:r>
          <a:endParaRPr lang="tr-TR" sz="1900" kern="1200" dirty="0"/>
        </a:p>
      </dsp:txBody>
      <dsp:txXfrm>
        <a:off x="1383" y="1277527"/>
        <a:ext cx="1834381" cy="1834381"/>
      </dsp:txXfrm>
    </dsp:sp>
    <dsp:sp modelId="{95C67D82-791C-4D8A-9762-8E5E7B264541}">
      <dsp:nvSpPr>
        <dsp:cNvPr id="0" name=""/>
        <dsp:cNvSpPr/>
      </dsp:nvSpPr>
      <dsp:spPr>
        <a:xfrm>
          <a:off x="1984716" y="1662747"/>
          <a:ext cx="1063941" cy="106394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tr-TR" sz="1500" kern="1200"/>
        </a:p>
      </dsp:txBody>
      <dsp:txXfrm>
        <a:off x="1984716" y="1662747"/>
        <a:ext cx="1063941" cy="1063941"/>
      </dsp:txXfrm>
    </dsp:sp>
    <dsp:sp modelId="{569FF85D-E689-43B4-91DA-F8C5CD082F86}">
      <dsp:nvSpPr>
        <dsp:cNvPr id="0" name=""/>
        <dsp:cNvSpPr/>
      </dsp:nvSpPr>
      <dsp:spPr>
        <a:xfrm>
          <a:off x="3197609" y="1277527"/>
          <a:ext cx="1834381" cy="18343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tr-TR" sz="1900" kern="1200" dirty="0" smtClean="0"/>
            <a:t>ATIK YÖNETİMİ</a:t>
          </a:r>
          <a:endParaRPr lang="tr-TR" sz="1900" kern="1200" dirty="0"/>
        </a:p>
      </dsp:txBody>
      <dsp:txXfrm>
        <a:off x="3197609" y="1277527"/>
        <a:ext cx="1834381" cy="1834381"/>
      </dsp:txXfrm>
    </dsp:sp>
    <dsp:sp modelId="{93FC61AC-7C98-4FC1-97E9-062DA9E4BBB2}">
      <dsp:nvSpPr>
        <dsp:cNvPr id="0" name=""/>
        <dsp:cNvSpPr/>
      </dsp:nvSpPr>
      <dsp:spPr>
        <a:xfrm>
          <a:off x="5180942" y="1662747"/>
          <a:ext cx="1063941" cy="1063941"/>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tr-TR" sz="1500" kern="1200"/>
        </a:p>
      </dsp:txBody>
      <dsp:txXfrm>
        <a:off x="5180942" y="1662747"/>
        <a:ext cx="1063941" cy="1063941"/>
      </dsp:txXfrm>
    </dsp:sp>
    <dsp:sp modelId="{4822D9CD-C654-41B6-B3C3-15EFDA179679}">
      <dsp:nvSpPr>
        <dsp:cNvPr id="0" name=""/>
        <dsp:cNvSpPr/>
      </dsp:nvSpPr>
      <dsp:spPr>
        <a:xfrm>
          <a:off x="6393835" y="1277527"/>
          <a:ext cx="1834381" cy="18343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tr-TR" sz="1900" kern="1200" dirty="0" smtClean="0"/>
            <a:t>ÇEVRESEL KORUMA</a:t>
          </a:r>
          <a:endParaRPr lang="tr-TR" sz="1900" kern="1200" dirty="0"/>
        </a:p>
      </dsp:txBody>
      <dsp:txXfrm>
        <a:off x="6393835" y="1277527"/>
        <a:ext cx="1834381" cy="183438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4F10762-D26C-4550-83F2-AA210F6BC8FE}">
      <dsp:nvSpPr>
        <dsp:cNvPr id="0" name=""/>
        <dsp:cNvSpPr/>
      </dsp:nvSpPr>
      <dsp:spPr>
        <a:xfrm>
          <a:off x="1727" y="0"/>
          <a:ext cx="2688282" cy="4389437"/>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tr-TR" sz="1700" kern="1200" dirty="0" smtClean="0"/>
            <a:t>HAVAYA KARIŞAN ATIKLAR</a:t>
          </a:r>
        </a:p>
        <a:p>
          <a:pPr lvl="0" algn="ctr" defTabSz="755650">
            <a:lnSpc>
              <a:spcPct val="90000"/>
            </a:lnSpc>
            <a:spcBef>
              <a:spcPct val="0"/>
            </a:spcBef>
            <a:spcAft>
              <a:spcPct val="35000"/>
            </a:spcAft>
          </a:pPr>
          <a:r>
            <a:rPr lang="tr-TR" sz="1700" kern="1200" dirty="0" smtClean="0"/>
            <a:t>Toz</a:t>
          </a:r>
        </a:p>
        <a:p>
          <a:pPr lvl="0" algn="ctr" defTabSz="755650">
            <a:lnSpc>
              <a:spcPct val="90000"/>
            </a:lnSpc>
            <a:spcBef>
              <a:spcPct val="0"/>
            </a:spcBef>
            <a:spcAft>
              <a:spcPct val="35000"/>
            </a:spcAft>
          </a:pPr>
          <a:r>
            <a:rPr lang="tr-TR" sz="1700" kern="1200" dirty="0" err="1" smtClean="0"/>
            <a:t>Nox</a:t>
          </a:r>
          <a:r>
            <a:rPr lang="tr-TR" sz="1700" kern="1200" dirty="0" smtClean="0"/>
            <a:t>-CO-NO2</a:t>
          </a:r>
        </a:p>
        <a:p>
          <a:pPr lvl="0" algn="ctr" defTabSz="755650">
            <a:lnSpc>
              <a:spcPct val="90000"/>
            </a:lnSpc>
            <a:spcBef>
              <a:spcPct val="0"/>
            </a:spcBef>
            <a:spcAft>
              <a:spcPct val="35000"/>
            </a:spcAft>
          </a:pPr>
          <a:r>
            <a:rPr lang="tr-TR" sz="1700" kern="1200" dirty="0" smtClean="0"/>
            <a:t>SO2-</a:t>
          </a:r>
          <a:r>
            <a:rPr lang="tr-TR" sz="1700" kern="1200" dirty="0" err="1" smtClean="0"/>
            <a:t>ZnO</a:t>
          </a:r>
          <a:endParaRPr lang="tr-TR" sz="1700" kern="1200" dirty="0"/>
        </a:p>
      </dsp:txBody>
      <dsp:txXfrm>
        <a:off x="1727" y="1755774"/>
        <a:ext cx="2688282" cy="1755774"/>
      </dsp:txXfrm>
    </dsp:sp>
    <dsp:sp modelId="{0274BC3F-A7A8-448F-B8D2-32E5F8236D6A}">
      <dsp:nvSpPr>
        <dsp:cNvPr id="0" name=""/>
        <dsp:cNvSpPr/>
      </dsp:nvSpPr>
      <dsp:spPr>
        <a:xfrm>
          <a:off x="615027" y="263366"/>
          <a:ext cx="1461682" cy="1461682"/>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C79500-FFE5-4195-9B8D-DBA8DD3E01A3}">
      <dsp:nvSpPr>
        <dsp:cNvPr id="0" name=""/>
        <dsp:cNvSpPr/>
      </dsp:nvSpPr>
      <dsp:spPr>
        <a:xfrm>
          <a:off x="2828913" y="0"/>
          <a:ext cx="2688282" cy="4389437"/>
        </a:xfrm>
        <a:prstGeom prst="roundRect">
          <a:avLst>
            <a:gd name="adj" fmla="val 10000"/>
          </a:avLst>
        </a:prstGeom>
        <a:solidFill>
          <a:srgbClr val="FF00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tr-TR" sz="1700" kern="1200" dirty="0" smtClean="0"/>
            <a:t>SIVI ATIKLAR</a:t>
          </a:r>
        </a:p>
        <a:p>
          <a:pPr lvl="0" algn="ctr" defTabSz="755650">
            <a:lnSpc>
              <a:spcPct val="90000"/>
            </a:lnSpc>
            <a:spcBef>
              <a:spcPct val="0"/>
            </a:spcBef>
            <a:spcAft>
              <a:spcPct val="35000"/>
            </a:spcAft>
          </a:pPr>
          <a:r>
            <a:rPr lang="tr-TR" sz="1700" kern="1200" dirty="0" smtClean="0"/>
            <a:t>Evsel atık su</a:t>
          </a:r>
        </a:p>
        <a:p>
          <a:pPr lvl="0" algn="ctr" defTabSz="755650">
            <a:lnSpc>
              <a:spcPct val="90000"/>
            </a:lnSpc>
            <a:spcBef>
              <a:spcPct val="0"/>
            </a:spcBef>
            <a:spcAft>
              <a:spcPct val="35000"/>
            </a:spcAft>
          </a:pPr>
          <a:r>
            <a:rPr lang="tr-TR" sz="1700" kern="1200" dirty="0" smtClean="0"/>
            <a:t>Atık  yağlar</a:t>
          </a:r>
          <a:endParaRPr lang="tr-TR" sz="1700" kern="1200" dirty="0"/>
        </a:p>
      </dsp:txBody>
      <dsp:txXfrm>
        <a:off x="2828913" y="1755774"/>
        <a:ext cx="2688282" cy="1755774"/>
      </dsp:txXfrm>
    </dsp:sp>
    <dsp:sp modelId="{284A50FB-99C0-435C-853C-AD3D8E9FE5C8}">
      <dsp:nvSpPr>
        <dsp:cNvPr id="0" name=""/>
        <dsp:cNvSpPr/>
      </dsp:nvSpPr>
      <dsp:spPr>
        <a:xfrm>
          <a:off x="3383958" y="263366"/>
          <a:ext cx="1461682" cy="1461682"/>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CB1981-61B1-4250-9CCD-10B69BF90F2B}">
      <dsp:nvSpPr>
        <dsp:cNvPr id="0" name=""/>
        <dsp:cNvSpPr/>
      </dsp:nvSpPr>
      <dsp:spPr>
        <a:xfrm>
          <a:off x="5539589" y="0"/>
          <a:ext cx="2688282" cy="4389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tr-TR" sz="1600" kern="1200" dirty="0" smtClean="0"/>
        </a:p>
        <a:p>
          <a:pPr lvl="0" algn="ctr" defTabSz="711200">
            <a:lnSpc>
              <a:spcPct val="90000"/>
            </a:lnSpc>
            <a:spcBef>
              <a:spcPct val="0"/>
            </a:spcBef>
            <a:spcAft>
              <a:spcPct val="35000"/>
            </a:spcAft>
          </a:pPr>
          <a:r>
            <a:rPr lang="tr-TR" sz="1600" kern="1200" dirty="0" smtClean="0"/>
            <a:t>DİĞER ATIKLAR</a:t>
          </a:r>
        </a:p>
        <a:p>
          <a:pPr lvl="0" algn="ctr" defTabSz="711200">
            <a:lnSpc>
              <a:spcPct val="90000"/>
            </a:lnSpc>
            <a:spcBef>
              <a:spcPct val="0"/>
            </a:spcBef>
            <a:spcAft>
              <a:spcPct val="35000"/>
            </a:spcAft>
          </a:pPr>
          <a:r>
            <a:rPr lang="tr-TR" sz="1600" kern="1200" dirty="0" err="1" smtClean="0"/>
            <a:t>Kontamine</a:t>
          </a:r>
          <a:r>
            <a:rPr lang="tr-TR" sz="1600" kern="1200" dirty="0" smtClean="0"/>
            <a:t> atıklar</a:t>
          </a:r>
        </a:p>
        <a:p>
          <a:pPr lvl="0" algn="ctr" defTabSz="711200">
            <a:lnSpc>
              <a:spcPct val="90000"/>
            </a:lnSpc>
            <a:spcBef>
              <a:spcPct val="0"/>
            </a:spcBef>
            <a:spcAft>
              <a:spcPct val="35000"/>
            </a:spcAft>
          </a:pPr>
          <a:r>
            <a:rPr lang="tr-TR" sz="1600" kern="1200" dirty="0" err="1" smtClean="0"/>
            <a:t>Refrakter</a:t>
          </a:r>
          <a:r>
            <a:rPr lang="tr-TR" sz="1600" kern="1200" dirty="0" smtClean="0"/>
            <a:t>  malzeme</a:t>
          </a:r>
        </a:p>
        <a:p>
          <a:pPr lvl="0" algn="ctr" defTabSz="711200">
            <a:lnSpc>
              <a:spcPct val="90000"/>
            </a:lnSpc>
            <a:spcBef>
              <a:spcPct val="0"/>
            </a:spcBef>
            <a:spcAft>
              <a:spcPct val="35000"/>
            </a:spcAft>
          </a:pPr>
          <a:r>
            <a:rPr lang="tr-TR" sz="1600" kern="1200" dirty="0" smtClean="0"/>
            <a:t>Kullanılmış koruyucu malzemeler</a:t>
          </a:r>
        </a:p>
        <a:p>
          <a:pPr lvl="0" algn="ctr" defTabSz="711200">
            <a:lnSpc>
              <a:spcPct val="90000"/>
            </a:lnSpc>
            <a:spcBef>
              <a:spcPct val="0"/>
            </a:spcBef>
            <a:spcAft>
              <a:spcPct val="35000"/>
            </a:spcAft>
          </a:pPr>
          <a:r>
            <a:rPr lang="tr-TR" sz="1600" kern="1200" dirty="0" smtClean="0"/>
            <a:t>Naylon ve lastikler </a:t>
          </a:r>
        </a:p>
        <a:p>
          <a:pPr lvl="0" algn="ctr" defTabSz="711200">
            <a:lnSpc>
              <a:spcPct val="90000"/>
            </a:lnSpc>
            <a:spcBef>
              <a:spcPct val="0"/>
            </a:spcBef>
            <a:spcAft>
              <a:spcPct val="35000"/>
            </a:spcAft>
          </a:pPr>
          <a:r>
            <a:rPr lang="tr-TR" sz="1600" kern="1200" dirty="0" smtClean="0"/>
            <a:t>Metal atıklar</a:t>
          </a:r>
          <a:endParaRPr lang="tr-TR" sz="1600" kern="1200" dirty="0"/>
        </a:p>
      </dsp:txBody>
      <dsp:txXfrm>
        <a:off x="5539589" y="1755774"/>
        <a:ext cx="2688282" cy="1755774"/>
      </dsp:txXfrm>
    </dsp:sp>
    <dsp:sp modelId="{1E0CE4F9-3F3B-4D0E-AB34-F3E3C4AFDABF}">
      <dsp:nvSpPr>
        <dsp:cNvPr id="0" name=""/>
        <dsp:cNvSpPr/>
      </dsp:nvSpPr>
      <dsp:spPr>
        <a:xfrm>
          <a:off x="6152889" y="263366"/>
          <a:ext cx="1461682" cy="1461682"/>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6F4BE2-040C-4F5A-86FC-FF26E323CDA0}">
      <dsp:nvSpPr>
        <dsp:cNvPr id="0" name=""/>
        <dsp:cNvSpPr/>
      </dsp:nvSpPr>
      <dsp:spPr>
        <a:xfrm flipH="1">
          <a:off x="4043365" y="3779853"/>
          <a:ext cx="142869" cy="121806"/>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80790F-3B72-48C9-8A73-8CF271FAA41A}">
      <dsp:nvSpPr>
        <dsp:cNvPr id="0" name=""/>
        <dsp:cNvSpPr/>
      </dsp:nvSpPr>
      <dsp:spPr>
        <a:xfrm>
          <a:off x="71435" y="0"/>
          <a:ext cx="2688282" cy="4389437"/>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tr-TR" sz="1700" kern="1200" dirty="0" smtClean="0">
              <a:solidFill>
                <a:schemeClr val="tx1"/>
              </a:solidFill>
            </a:rPr>
            <a:t>HAVAYA KARIŞAN ATIKLAR</a:t>
          </a:r>
        </a:p>
        <a:p>
          <a:pPr lvl="0" algn="ctr" defTabSz="755650">
            <a:lnSpc>
              <a:spcPct val="90000"/>
            </a:lnSpc>
            <a:spcBef>
              <a:spcPct val="0"/>
            </a:spcBef>
            <a:spcAft>
              <a:spcPct val="35000"/>
            </a:spcAft>
          </a:pPr>
          <a:r>
            <a:rPr lang="tr-TR" sz="1700" kern="1200" dirty="0" smtClean="0">
              <a:solidFill>
                <a:schemeClr val="tx1"/>
              </a:solidFill>
            </a:rPr>
            <a:t>TOZ</a:t>
          </a:r>
        </a:p>
        <a:p>
          <a:pPr lvl="0" algn="ctr" defTabSz="755650">
            <a:lnSpc>
              <a:spcPct val="90000"/>
            </a:lnSpc>
            <a:spcBef>
              <a:spcPct val="0"/>
            </a:spcBef>
            <a:spcAft>
              <a:spcPct val="35000"/>
            </a:spcAft>
          </a:pPr>
          <a:r>
            <a:rPr lang="tr-TR" sz="1700" kern="1200" dirty="0" err="1" smtClean="0">
              <a:solidFill>
                <a:schemeClr val="tx1"/>
              </a:solidFill>
            </a:rPr>
            <a:t>Nox</a:t>
          </a:r>
          <a:r>
            <a:rPr lang="tr-TR" sz="1700" kern="1200" dirty="0" smtClean="0">
              <a:solidFill>
                <a:schemeClr val="tx1"/>
              </a:solidFill>
            </a:rPr>
            <a:t>,CO,NO2</a:t>
          </a:r>
        </a:p>
        <a:p>
          <a:pPr lvl="0" algn="ctr" defTabSz="755650">
            <a:lnSpc>
              <a:spcPct val="90000"/>
            </a:lnSpc>
            <a:spcBef>
              <a:spcPct val="0"/>
            </a:spcBef>
            <a:spcAft>
              <a:spcPct val="35000"/>
            </a:spcAft>
          </a:pPr>
          <a:r>
            <a:rPr lang="tr-TR" sz="1700" kern="1200" dirty="0" smtClean="0">
              <a:solidFill>
                <a:schemeClr val="tx1"/>
              </a:solidFill>
            </a:rPr>
            <a:t>Amin gazı</a:t>
          </a:r>
          <a:endParaRPr lang="tr-TR" sz="1700" kern="1200" dirty="0">
            <a:solidFill>
              <a:schemeClr val="tx1"/>
            </a:solidFill>
          </a:endParaRPr>
        </a:p>
      </dsp:txBody>
      <dsp:txXfrm>
        <a:off x="71435" y="1755774"/>
        <a:ext cx="2688282" cy="1755774"/>
      </dsp:txXfrm>
    </dsp:sp>
    <dsp:sp modelId="{1ACF5622-5205-4DCB-A418-1E27FFC8561B}">
      <dsp:nvSpPr>
        <dsp:cNvPr id="0" name=""/>
        <dsp:cNvSpPr/>
      </dsp:nvSpPr>
      <dsp:spPr>
        <a:xfrm>
          <a:off x="615027" y="263366"/>
          <a:ext cx="1461682" cy="1461682"/>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5F65E5-C1FC-4656-AC2F-40FBF8C925C7}">
      <dsp:nvSpPr>
        <dsp:cNvPr id="0" name=""/>
        <dsp:cNvSpPr/>
      </dsp:nvSpPr>
      <dsp:spPr>
        <a:xfrm>
          <a:off x="2770658" y="0"/>
          <a:ext cx="2688282" cy="4389437"/>
        </a:xfrm>
        <a:prstGeom prst="roundRect">
          <a:avLst>
            <a:gd name="adj" fmla="val 10000"/>
          </a:avLst>
        </a:prstGeom>
        <a:blipFill rotWithShape="0">
          <a:blip xmlns:r="http://schemas.openxmlformats.org/officeDocument/2006/relationships" r:embed="rId2"/>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tr-TR" sz="1700" kern="1200" dirty="0" smtClean="0">
              <a:solidFill>
                <a:schemeClr val="tx1"/>
              </a:solidFill>
            </a:rPr>
            <a:t>SIVI ATIKLAR</a:t>
          </a:r>
        </a:p>
        <a:p>
          <a:pPr lvl="0" algn="ctr" defTabSz="755650">
            <a:lnSpc>
              <a:spcPct val="90000"/>
            </a:lnSpc>
            <a:spcBef>
              <a:spcPct val="0"/>
            </a:spcBef>
            <a:spcAft>
              <a:spcPct val="35000"/>
            </a:spcAft>
          </a:pPr>
          <a:r>
            <a:rPr lang="tr-TR" sz="1700" kern="1200" dirty="0" smtClean="0">
              <a:solidFill>
                <a:schemeClr val="tx1"/>
              </a:solidFill>
            </a:rPr>
            <a:t>Atık su(evsel)</a:t>
          </a:r>
        </a:p>
        <a:p>
          <a:pPr lvl="0" algn="ctr" defTabSz="755650">
            <a:lnSpc>
              <a:spcPct val="90000"/>
            </a:lnSpc>
            <a:spcBef>
              <a:spcPct val="0"/>
            </a:spcBef>
            <a:spcAft>
              <a:spcPct val="35000"/>
            </a:spcAft>
          </a:pPr>
          <a:endParaRPr lang="tr-TR" sz="1700" kern="1200" dirty="0"/>
        </a:p>
      </dsp:txBody>
      <dsp:txXfrm>
        <a:off x="2770658" y="1755774"/>
        <a:ext cx="2688282" cy="1755774"/>
      </dsp:txXfrm>
    </dsp:sp>
    <dsp:sp modelId="{2540B76A-47E3-462F-B313-78F16011CD3A}">
      <dsp:nvSpPr>
        <dsp:cNvPr id="0" name=""/>
        <dsp:cNvSpPr/>
      </dsp:nvSpPr>
      <dsp:spPr>
        <a:xfrm>
          <a:off x="3383958" y="263366"/>
          <a:ext cx="1461682" cy="1461682"/>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B4537F-5356-4C16-9C23-7D0FCDEFA7A8}">
      <dsp:nvSpPr>
        <dsp:cNvPr id="0" name=""/>
        <dsp:cNvSpPr/>
      </dsp:nvSpPr>
      <dsp:spPr>
        <a:xfrm>
          <a:off x="5541317" y="0"/>
          <a:ext cx="2688282" cy="4389437"/>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tr-TR" sz="1600" kern="1200" dirty="0" smtClean="0"/>
        </a:p>
        <a:p>
          <a:pPr lvl="0" algn="ctr" defTabSz="711200">
            <a:lnSpc>
              <a:spcPct val="90000"/>
            </a:lnSpc>
            <a:spcBef>
              <a:spcPct val="0"/>
            </a:spcBef>
            <a:spcAft>
              <a:spcPct val="35000"/>
            </a:spcAft>
          </a:pPr>
          <a:endParaRPr lang="tr-TR" sz="1600" kern="1200" dirty="0" smtClean="0"/>
        </a:p>
        <a:p>
          <a:pPr lvl="0" algn="ctr" defTabSz="711200">
            <a:lnSpc>
              <a:spcPct val="90000"/>
            </a:lnSpc>
            <a:spcBef>
              <a:spcPct val="0"/>
            </a:spcBef>
            <a:spcAft>
              <a:spcPct val="35000"/>
            </a:spcAft>
          </a:pPr>
          <a:r>
            <a:rPr lang="tr-TR" sz="1600" kern="1200" dirty="0" smtClean="0"/>
            <a:t>DİĞER ATIKLAR</a:t>
          </a:r>
        </a:p>
        <a:p>
          <a:pPr lvl="0" algn="ctr" defTabSz="711200">
            <a:lnSpc>
              <a:spcPct val="90000"/>
            </a:lnSpc>
            <a:spcBef>
              <a:spcPct val="0"/>
            </a:spcBef>
            <a:spcAft>
              <a:spcPct val="35000"/>
            </a:spcAft>
          </a:pPr>
          <a:r>
            <a:rPr lang="tr-TR" sz="1600" kern="1200" dirty="0" err="1" smtClean="0"/>
            <a:t>Kontamine</a:t>
          </a:r>
          <a:r>
            <a:rPr lang="tr-TR" sz="1600" kern="1200" dirty="0" smtClean="0"/>
            <a:t> atıklar</a:t>
          </a:r>
        </a:p>
        <a:p>
          <a:pPr lvl="0" algn="ctr" defTabSz="711200">
            <a:lnSpc>
              <a:spcPct val="90000"/>
            </a:lnSpc>
            <a:spcBef>
              <a:spcPct val="0"/>
            </a:spcBef>
            <a:spcAft>
              <a:spcPct val="35000"/>
            </a:spcAft>
          </a:pPr>
          <a:r>
            <a:rPr lang="tr-TR" sz="1600" kern="1200" dirty="0" smtClean="0"/>
            <a:t>Kullanılmış koruyucu malzemeler</a:t>
          </a:r>
        </a:p>
        <a:p>
          <a:pPr lvl="0" algn="ctr" defTabSz="711200">
            <a:lnSpc>
              <a:spcPct val="90000"/>
            </a:lnSpc>
            <a:spcBef>
              <a:spcPct val="0"/>
            </a:spcBef>
            <a:spcAft>
              <a:spcPct val="35000"/>
            </a:spcAft>
          </a:pPr>
          <a:r>
            <a:rPr lang="tr-TR" sz="1600" kern="1200" dirty="0" smtClean="0"/>
            <a:t>Naylon, lastik,boya çamuru,hurda tahta</a:t>
          </a:r>
        </a:p>
        <a:p>
          <a:pPr lvl="0" algn="ctr" defTabSz="711200">
            <a:lnSpc>
              <a:spcPct val="90000"/>
            </a:lnSpc>
            <a:spcBef>
              <a:spcPct val="0"/>
            </a:spcBef>
            <a:spcAft>
              <a:spcPct val="35000"/>
            </a:spcAft>
          </a:pPr>
          <a:r>
            <a:rPr lang="tr-TR" sz="1600" kern="1200" dirty="0" smtClean="0"/>
            <a:t>Metal bakım atıkları,maça sakatı</a:t>
          </a:r>
          <a:endParaRPr lang="tr-TR" sz="1600" kern="1200" dirty="0"/>
        </a:p>
      </dsp:txBody>
      <dsp:txXfrm>
        <a:off x="5541317" y="1755774"/>
        <a:ext cx="2688282" cy="1755774"/>
      </dsp:txXfrm>
    </dsp:sp>
    <dsp:sp modelId="{874BCB0D-7B2A-45EE-81BC-2AFFA54EA92A}">
      <dsp:nvSpPr>
        <dsp:cNvPr id="0" name=""/>
        <dsp:cNvSpPr/>
      </dsp:nvSpPr>
      <dsp:spPr>
        <a:xfrm>
          <a:off x="6152889" y="263366"/>
          <a:ext cx="1461682" cy="1461682"/>
        </a:xfrm>
        <a:prstGeom prst="ellipse">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685B99-CDC6-4828-B287-22B3A33FBF47}">
      <dsp:nvSpPr>
        <dsp:cNvPr id="0" name=""/>
        <dsp:cNvSpPr/>
      </dsp:nvSpPr>
      <dsp:spPr>
        <a:xfrm flipH="1" flipV="1">
          <a:off x="4071984" y="3646090"/>
          <a:ext cx="58374" cy="68685"/>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BC8B529-779C-4327-8B31-9915CBCEFF91}">
      <dsp:nvSpPr>
        <dsp:cNvPr id="0" name=""/>
        <dsp:cNvSpPr/>
      </dsp:nvSpPr>
      <dsp:spPr>
        <a:xfrm>
          <a:off x="1727" y="0"/>
          <a:ext cx="2688282" cy="438943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tr-TR" sz="2100" kern="1200" dirty="0" smtClean="0"/>
            <a:t>HAVAYA KARIŞAN ATIKLAR</a:t>
          </a:r>
        </a:p>
        <a:p>
          <a:pPr lvl="0" algn="ctr" defTabSz="933450">
            <a:lnSpc>
              <a:spcPct val="90000"/>
            </a:lnSpc>
            <a:spcBef>
              <a:spcPct val="0"/>
            </a:spcBef>
            <a:spcAft>
              <a:spcPct val="35000"/>
            </a:spcAft>
          </a:pPr>
          <a:r>
            <a:rPr lang="tr-TR" sz="2100" kern="1200" dirty="0" smtClean="0"/>
            <a:t>Toz </a:t>
          </a:r>
        </a:p>
        <a:p>
          <a:pPr lvl="0" algn="ctr" defTabSz="933450">
            <a:lnSpc>
              <a:spcPct val="90000"/>
            </a:lnSpc>
            <a:spcBef>
              <a:spcPct val="0"/>
            </a:spcBef>
            <a:spcAft>
              <a:spcPct val="35000"/>
            </a:spcAft>
          </a:pPr>
          <a:r>
            <a:rPr lang="tr-TR" sz="2100" kern="1200" dirty="0" smtClean="0"/>
            <a:t>CO</a:t>
          </a:r>
          <a:endParaRPr lang="tr-TR" sz="2100" kern="1200" dirty="0"/>
        </a:p>
      </dsp:txBody>
      <dsp:txXfrm>
        <a:off x="1727" y="1755774"/>
        <a:ext cx="2688282" cy="1755774"/>
      </dsp:txXfrm>
    </dsp:sp>
    <dsp:sp modelId="{6696D6AD-BB64-48D3-818E-52DDE04D2B3C}">
      <dsp:nvSpPr>
        <dsp:cNvPr id="0" name=""/>
        <dsp:cNvSpPr/>
      </dsp:nvSpPr>
      <dsp:spPr>
        <a:xfrm>
          <a:off x="615027" y="263366"/>
          <a:ext cx="1461682" cy="1461682"/>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5B08BE-B205-4D85-B20C-08B9EA30240B}">
      <dsp:nvSpPr>
        <dsp:cNvPr id="0" name=""/>
        <dsp:cNvSpPr/>
      </dsp:nvSpPr>
      <dsp:spPr>
        <a:xfrm>
          <a:off x="2770658" y="0"/>
          <a:ext cx="2688282" cy="4389437"/>
        </a:xfrm>
        <a:prstGeom prst="roundRect">
          <a:avLst>
            <a:gd name="adj" fmla="val 10000"/>
          </a:avLst>
        </a:prstGeom>
        <a:solidFill>
          <a:schemeClr val="accent4">
            <a:hueOff val="-1759972"/>
            <a:satOff val="-18065"/>
            <a:lumOff val="75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tr-TR" sz="2100" kern="1200" dirty="0" smtClean="0"/>
            <a:t>SIVI ATIKLAR</a:t>
          </a:r>
        </a:p>
        <a:p>
          <a:pPr lvl="0" algn="ctr" defTabSz="933450">
            <a:lnSpc>
              <a:spcPct val="90000"/>
            </a:lnSpc>
            <a:spcBef>
              <a:spcPct val="0"/>
            </a:spcBef>
            <a:spcAft>
              <a:spcPct val="35000"/>
            </a:spcAft>
          </a:pPr>
          <a:r>
            <a:rPr lang="tr-TR" sz="2100" kern="1200" dirty="0" smtClean="0"/>
            <a:t>Evsel atık su</a:t>
          </a:r>
        </a:p>
        <a:p>
          <a:pPr lvl="0" algn="ctr" defTabSz="933450">
            <a:lnSpc>
              <a:spcPct val="90000"/>
            </a:lnSpc>
            <a:spcBef>
              <a:spcPct val="0"/>
            </a:spcBef>
            <a:spcAft>
              <a:spcPct val="35000"/>
            </a:spcAft>
          </a:pPr>
          <a:r>
            <a:rPr lang="tr-TR" sz="2100" kern="1200" dirty="0" smtClean="0"/>
            <a:t>Atık yağlar</a:t>
          </a:r>
          <a:endParaRPr lang="tr-TR" sz="2100" kern="1200" dirty="0"/>
        </a:p>
      </dsp:txBody>
      <dsp:txXfrm>
        <a:off x="2770658" y="1755774"/>
        <a:ext cx="2688282" cy="1755774"/>
      </dsp:txXfrm>
    </dsp:sp>
    <dsp:sp modelId="{7C947913-2067-4C6F-B218-06D44F17B0A2}">
      <dsp:nvSpPr>
        <dsp:cNvPr id="0" name=""/>
        <dsp:cNvSpPr/>
      </dsp:nvSpPr>
      <dsp:spPr>
        <a:xfrm>
          <a:off x="3383958" y="263366"/>
          <a:ext cx="1461682" cy="1461682"/>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F44248-1AAA-486C-A7AE-2948F93D8BAB}">
      <dsp:nvSpPr>
        <dsp:cNvPr id="0" name=""/>
        <dsp:cNvSpPr/>
      </dsp:nvSpPr>
      <dsp:spPr>
        <a:xfrm>
          <a:off x="5539589" y="0"/>
          <a:ext cx="2688282" cy="4389437"/>
        </a:xfrm>
        <a:prstGeom prst="roundRect">
          <a:avLst>
            <a:gd name="adj" fmla="val 10000"/>
          </a:avLst>
        </a:prstGeom>
        <a:solidFill>
          <a:schemeClr val="accent4">
            <a:hueOff val="-3519944"/>
            <a:satOff val="-36129"/>
            <a:lumOff val="150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tr-TR" sz="1600" kern="1200" dirty="0" smtClean="0"/>
        </a:p>
        <a:p>
          <a:pPr lvl="0" algn="ctr" defTabSz="711200">
            <a:lnSpc>
              <a:spcPct val="90000"/>
            </a:lnSpc>
            <a:spcBef>
              <a:spcPct val="0"/>
            </a:spcBef>
            <a:spcAft>
              <a:spcPct val="35000"/>
            </a:spcAft>
          </a:pPr>
          <a:r>
            <a:rPr lang="tr-TR" sz="1600" kern="1200" dirty="0" smtClean="0"/>
            <a:t>DİĞER ATIKLAR</a:t>
          </a:r>
        </a:p>
        <a:p>
          <a:pPr lvl="0" algn="ctr" defTabSz="711200">
            <a:lnSpc>
              <a:spcPct val="90000"/>
            </a:lnSpc>
            <a:spcBef>
              <a:spcPct val="0"/>
            </a:spcBef>
            <a:spcAft>
              <a:spcPct val="35000"/>
            </a:spcAft>
          </a:pPr>
          <a:r>
            <a:rPr lang="tr-TR" sz="1600" kern="1200" dirty="0" err="1" smtClean="0"/>
            <a:t>Kontamine</a:t>
          </a:r>
          <a:r>
            <a:rPr lang="tr-TR" sz="1600" kern="1200" dirty="0" smtClean="0"/>
            <a:t> atıklar</a:t>
          </a:r>
        </a:p>
        <a:p>
          <a:pPr lvl="0" algn="ctr" defTabSz="711200">
            <a:lnSpc>
              <a:spcPct val="90000"/>
            </a:lnSpc>
            <a:spcBef>
              <a:spcPct val="0"/>
            </a:spcBef>
            <a:spcAft>
              <a:spcPct val="35000"/>
            </a:spcAft>
          </a:pPr>
          <a:r>
            <a:rPr lang="tr-TR" sz="1600" kern="1200" dirty="0" smtClean="0"/>
            <a:t>Naylon ,lastikler,metal bakım atıkları</a:t>
          </a:r>
        </a:p>
        <a:p>
          <a:pPr lvl="0" algn="ctr" defTabSz="711200">
            <a:lnSpc>
              <a:spcPct val="90000"/>
            </a:lnSpc>
            <a:spcBef>
              <a:spcPct val="0"/>
            </a:spcBef>
            <a:spcAft>
              <a:spcPct val="35000"/>
            </a:spcAft>
          </a:pPr>
          <a:r>
            <a:rPr lang="tr-TR" sz="1600" kern="1200" dirty="0" smtClean="0"/>
            <a:t>Döküm atık kumu</a:t>
          </a:r>
        </a:p>
        <a:p>
          <a:pPr lvl="0" algn="ctr" defTabSz="711200">
            <a:lnSpc>
              <a:spcPct val="90000"/>
            </a:lnSpc>
            <a:spcBef>
              <a:spcPct val="0"/>
            </a:spcBef>
            <a:spcAft>
              <a:spcPct val="35000"/>
            </a:spcAft>
          </a:pPr>
          <a:r>
            <a:rPr lang="tr-TR" sz="1600" kern="1200" dirty="0" smtClean="0"/>
            <a:t>Kullanılmış koruyucu malzeme</a:t>
          </a:r>
          <a:endParaRPr lang="tr-TR" sz="1600" kern="1200" dirty="0"/>
        </a:p>
      </dsp:txBody>
      <dsp:txXfrm>
        <a:off x="5539589" y="1755774"/>
        <a:ext cx="2688282" cy="1755774"/>
      </dsp:txXfrm>
    </dsp:sp>
    <dsp:sp modelId="{E5BC502F-2B43-447E-8313-974A9BD64495}">
      <dsp:nvSpPr>
        <dsp:cNvPr id="0" name=""/>
        <dsp:cNvSpPr/>
      </dsp:nvSpPr>
      <dsp:spPr>
        <a:xfrm>
          <a:off x="6152889" y="263366"/>
          <a:ext cx="1461682" cy="1461682"/>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F75E15-7DA8-4FBE-8547-57CF99D4DE84}">
      <dsp:nvSpPr>
        <dsp:cNvPr id="0" name=""/>
        <dsp:cNvSpPr/>
      </dsp:nvSpPr>
      <dsp:spPr>
        <a:xfrm flipH="1" flipV="1">
          <a:off x="4091934" y="3779853"/>
          <a:ext cx="45730" cy="121806"/>
        </a:xfrm>
        <a:prstGeom prst="leftRightArrow">
          <a:avLst/>
        </a:prstGeom>
        <a:solidFill>
          <a:schemeClr val="accent4">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403854-8CBE-499A-A363-D100E77F529F}">
      <dsp:nvSpPr>
        <dsp:cNvPr id="0" name=""/>
        <dsp:cNvSpPr/>
      </dsp:nvSpPr>
      <dsp:spPr>
        <a:xfrm>
          <a:off x="1727" y="0"/>
          <a:ext cx="2688282" cy="4389437"/>
        </a:xfrm>
        <a:prstGeom prst="roundRect">
          <a:avLst>
            <a:gd name="adj" fmla="val 10000"/>
          </a:avLst>
        </a:prstGeom>
        <a:solidFill>
          <a:schemeClr val="accent6">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tr-TR" sz="1700" kern="1200" dirty="0" smtClean="0"/>
            <a:t>HAVAYA KARIŞAN ATIKLAR</a:t>
          </a:r>
        </a:p>
        <a:p>
          <a:pPr lvl="0" algn="ctr" defTabSz="755650">
            <a:lnSpc>
              <a:spcPct val="90000"/>
            </a:lnSpc>
            <a:spcBef>
              <a:spcPct val="0"/>
            </a:spcBef>
            <a:spcAft>
              <a:spcPct val="35000"/>
            </a:spcAft>
          </a:pPr>
          <a:r>
            <a:rPr lang="tr-TR" sz="1700" kern="1200" dirty="0" smtClean="0"/>
            <a:t>Toz</a:t>
          </a:r>
        </a:p>
        <a:p>
          <a:pPr lvl="0" algn="ctr" defTabSz="755650">
            <a:lnSpc>
              <a:spcPct val="90000"/>
            </a:lnSpc>
            <a:spcBef>
              <a:spcPct val="0"/>
            </a:spcBef>
            <a:spcAft>
              <a:spcPct val="35000"/>
            </a:spcAft>
          </a:pPr>
          <a:r>
            <a:rPr lang="tr-TR" sz="1700" kern="1200" dirty="0" smtClean="0"/>
            <a:t>CO,</a:t>
          </a:r>
          <a:r>
            <a:rPr lang="tr-TR" sz="1700" kern="1200" dirty="0" err="1" smtClean="0"/>
            <a:t>NOx</a:t>
          </a:r>
          <a:r>
            <a:rPr lang="tr-TR" sz="1700" kern="1200" dirty="0" smtClean="0"/>
            <a:t>,NO2</a:t>
          </a:r>
        </a:p>
        <a:p>
          <a:pPr lvl="0" algn="ctr" defTabSz="755650">
            <a:lnSpc>
              <a:spcPct val="90000"/>
            </a:lnSpc>
            <a:spcBef>
              <a:spcPct val="0"/>
            </a:spcBef>
            <a:spcAft>
              <a:spcPct val="35000"/>
            </a:spcAft>
          </a:pPr>
          <a:r>
            <a:rPr lang="tr-TR" sz="1700" kern="1200" dirty="0" err="1" smtClean="0"/>
            <a:t>Toluen</a:t>
          </a:r>
          <a:r>
            <a:rPr lang="tr-TR" sz="1700" kern="1200" dirty="0" smtClean="0"/>
            <a:t> </a:t>
          </a:r>
        </a:p>
      </dsp:txBody>
      <dsp:txXfrm>
        <a:off x="1727" y="1755774"/>
        <a:ext cx="2688282" cy="1755774"/>
      </dsp:txXfrm>
    </dsp:sp>
    <dsp:sp modelId="{F3A706E1-8A90-44BD-BB88-1F5B878E1786}">
      <dsp:nvSpPr>
        <dsp:cNvPr id="0" name=""/>
        <dsp:cNvSpPr/>
      </dsp:nvSpPr>
      <dsp:spPr>
        <a:xfrm>
          <a:off x="615027" y="263366"/>
          <a:ext cx="1461682" cy="1461682"/>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493E2B-2A8F-4A14-AFFA-9B390136455C}">
      <dsp:nvSpPr>
        <dsp:cNvPr id="0" name=""/>
        <dsp:cNvSpPr/>
      </dsp:nvSpPr>
      <dsp:spPr>
        <a:xfrm>
          <a:off x="2770658" y="0"/>
          <a:ext cx="2688282" cy="4389437"/>
        </a:xfrm>
        <a:prstGeom prst="roundRect">
          <a:avLst>
            <a:gd name="adj" fmla="val 10000"/>
          </a:avLst>
        </a:prstGeom>
        <a:solidFill>
          <a:schemeClr val="accent6">
            <a:shade val="50000"/>
            <a:hueOff val="188200"/>
            <a:satOff val="-5517"/>
            <a:lumOff val="282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tr-TR" sz="1700" kern="1200" dirty="0" smtClean="0"/>
            <a:t>SIVI ATIKLAR</a:t>
          </a:r>
        </a:p>
        <a:p>
          <a:pPr lvl="0" algn="ctr" defTabSz="755650">
            <a:lnSpc>
              <a:spcPct val="90000"/>
            </a:lnSpc>
            <a:spcBef>
              <a:spcPct val="0"/>
            </a:spcBef>
            <a:spcAft>
              <a:spcPct val="35000"/>
            </a:spcAft>
          </a:pPr>
          <a:r>
            <a:rPr lang="tr-TR" sz="1700" kern="1200" dirty="0" smtClean="0"/>
            <a:t>Evsel atık su</a:t>
          </a:r>
        </a:p>
        <a:p>
          <a:pPr lvl="0" algn="ctr" defTabSz="755650">
            <a:lnSpc>
              <a:spcPct val="90000"/>
            </a:lnSpc>
            <a:spcBef>
              <a:spcPct val="0"/>
            </a:spcBef>
            <a:spcAft>
              <a:spcPct val="35000"/>
            </a:spcAft>
          </a:pPr>
          <a:r>
            <a:rPr lang="tr-TR" sz="1700" kern="1200" dirty="0" smtClean="0"/>
            <a:t>Atık yağlar</a:t>
          </a:r>
          <a:endParaRPr lang="tr-TR" sz="1700" kern="1200" dirty="0"/>
        </a:p>
      </dsp:txBody>
      <dsp:txXfrm>
        <a:off x="2770658" y="1755774"/>
        <a:ext cx="2688282" cy="1755774"/>
      </dsp:txXfrm>
    </dsp:sp>
    <dsp:sp modelId="{6B7F7AE5-FA0C-4819-911C-9EFFF9B79EE4}">
      <dsp:nvSpPr>
        <dsp:cNvPr id="0" name=""/>
        <dsp:cNvSpPr/>
      </dsp:nvSpPr>
      <dsp:spPr>
        <a:xfrm>
          <a:off x="3383958" y="263366"/>
          <a:ext cx="1461682" cy="1461682"/>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80F763-F22C-4953-8B25-14CDC837A7DB}">
      <dsp:nvSpPr>
        <dsp:cNvPr id="0" name=""/>
        <dsp:cNvSpPr/>
      </dsp:nvSpPr>
      <dsp:spPr>
        <a:xfrm>
          <a:off x="5541317" y="0"/>
          <a:ext cx="2688282" cy="4389437"/>
        </a:xfrm>
        <a:prstGeom prst="roundRect">
          <a:avLst>
            <a:gd name="adj" fmla="val 10000"/>
          </a:avLst>
        </a:prstGeom>
        <a:solidFill>
          <a:schemeClr val="accent6">
            <a:shade val="50000"/>
            <a:hueOff val="188200"/>
            <a:satOff val="-5517"/>
            <a:lumOff val="282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tr-TR" sz="1600" kern="1200" dirty="0" smtClean="0"/>
        </a:p>
        <a:p>
          <a:pPr lvl="0" algn="ctr" defTabSz="711200">
            <a:lnSpc>
              <a:spcPct val="90000"/>
            </a:lnSpc>
            <a:spcBef>
              <a:spcPct val="0"/>
            </a:spcBef>
            <a:spcAft>
              <a:spcPct val="35000"/>
            </a:spcAft>
          </a:pPr>
          <a:endParaRPr lang="tr-TR" sz="1800" kern="1200" dirty="0" smtClean="0"/>
        </a:p>
        <a:p>
          <a:pPr lvl="0" algn="ctr" defTabSz="711200">
            <a:lnSpc>
              <a:spcPct val="90000"/>
            </a:lnSpc>
            <a:spcBef>
              <a:spcPct val="0"/>
            </a:spcBef>
            <a:spcAft>
              <a:spcPct val="35000"/>
            </a:spcAft>
          </a:pPr>
          <a:r>
            <a:rPr lang="tr-TR" sz="1800" kern="1200" dirty="0" smtClean="0"/>
            <a:t>DİĞER ATIKLAR</a:t>
          </a:r>
        </a:p>
        <a:p>
          <a:pPr lvl="0" algn="ctr" defTabSz="711200">
            <a:lnSpc>
              <a:spcPct val="90000"/>
            </a:lnSpc>
            <a:spcBef>
              <a:spcPct val="0"/>
            </a:spcBef>
            <a:spcAft>
              <a:spcPct val="35000"/>
            </a:spcAft>
          </a:pPr>
          <a:r>
            <a:rPr lang="tr-TR" sz="1800" kern="1200" dirty="0" smtClean="0"/>
            <a:t>Boya çamuru,yağlı atıklar,hurda tahta,naylon lastik,metal bakım atıkları,aşınma plakaları,atık kum,yolluk,çapak,kullanılmış koruyucu malzeme</a:t>
          </a:r>
          <a:endParaRPr lang="tr-TR" sz="1800" kern="1200" dirty="0"/>
        </a:p>
      </dsp:txBody>
      <dsp:txXfrm>
        <a:off x="5541317" y="1755774"/>
        <a:ext cx="2688282" cy="1755774"/>
      </dsp:txXfrm>
    </dsp:sp>
    <dsp:sp modelId="{C4238459-C78A-478B-9858-DB6932BDA40D}">
      <dsp:nvSpPr>
        <dsp:cNvPr id="0" name=""/>
        <dsp:cNvSpPr/>
      </dsp:nvSpPr>
      <dsp:spPr>
        <a:xfrm>
          <a:off x="6152889" y="263366"/>
          <a:ext cx="1461682" cy="1461682"/>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C1C719-E5FD-49D6-92F6-91A358F0500E}">
      <dsp:nvSpPr>
        <dsp:cNvPr id="0" name=""/>
        <dsp:cNvSpPr/>
      </dsp:nvSpPr>
      <dsp:spPr>
        <a:xfrm>
          <a:off x="4163331" y="3851292"/>
          <a:ext cx="45730" cy="86910"/>
        </a:xfrm>
        <a:prstGeom prst="leftRightArrow">
          <a:avLst/>
        </a:prstGeom>
        <a:solidFill>
          <a:schemeClr val="accent6">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Metin Yer Tutucusu"/>
          <p:cNvSpPr>
            <a:spLocks noGrp="1"/>
          </p:cNvSpPr>
          <p:nvPr>
            <p:ph type="body"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Metin Yer Tutucusu"/>
          <p:cNvSpPr>
            <a:spLocks noGrp="1"/>
          </p:cNvSpPr>
          <p:nvPr>
            <p:ph type="body"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Metin Yer Tutucusu"/>
          <p:cNvSpPr>
            <a:spLocks noGrp="1"/>
          </p:cNvSpPr>
          <p:nvPr>
            <p:ph type="body"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Metin Yer Tutucusu"/>
          <p:cNvSpPr>
            <a:spLocks noGrp="1"/>
          </p:cNvSpPr>
          <p:nvPr>
            <p:ph type="body"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Metin Yer Tutucusu"/>
          <p:cNvSpPr>
            <a:spLocks noGrp="1"/>
          </p:cNvSpPr>
          <p:nvPr>
            <p:ph type="body"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Metin Yer Tutucusu"/>
          <p:cNvSpPr>
            <a:spLocks noGrp="1"/>
          </p:cNvSpPr>
          <p:nvPr>
            <p:ph type="body"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Metin Yer Tutucusu"/>
          <p:cNvSpPr>
            <a:spLocks noGrp="1"/>
          </p:cNvSpPr>
          <p:nvPr>
            <p:ph type="body"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Metin Yer Tutucusu"/>
          <p:cNvSpPr>
            <a:spLocks noGrp="1"/>
          </p:cNvSpPr>
          <p:nvPr>
            <p:ph type="body"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25.10.2010</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9" r:id="rId10"/>
    <p:sldLayoutId id="214748378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Microsoft_Office_Word_97_-_2003_Belgesi1.doc"/><Relationship Id="rId2" Type="http://schemas.openxmlformats.org/officeDocument/2006/relationships/slideLayout" Target="../slideLayouts/slideLayout11.xml"/><Relationship Id="rId1" Type="http://schemas.openxmlformats.org/officeDocument/2006/relationships/vmlDrawing" Target="../drawings/vmlDrawing1.v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wmf"/><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wmf"/><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40544" y="776288"/>
            <a:ext cx="8062912" cy="4510100"/>
          </a:xfrm>
        </p:spPr>
        <p:txBody>
          <a:bodyPr>
            <a:normAutofit/>
          </a:bodyPr>
          <a:lstStyle/>
          <a:p>
            <a:pPr algn="ctr"/>
            <a:r>
              <a:rPr lang="tr-TR" dirty="0" smtClean="0"/>
              <a:t>     METAL SANAYİ ATIKLARI VE ATIKLARIN UZAKLAŞTIRILMA YÖNTEMLERİ</a:t>
            </a: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57166"/>
            <a:ext cx="8229600" cy="785818"/>
          </a:xfrm>
        </p:spPr>
        <p:txBody>
          <a:bodyPr>
            <a:normAutofit fontScale="90000"/>
          </a:bodyPr>
          <a:lstStyle/>
          <a:p>
            <a:pPr algn="ctr"/>
            <a:r>
              <a:rPr lang="tr-TR" dirty="0" smtClean="0"/>
              <a:t>SANAYİDE ATIK KAYNAKLARI</a:t>
            </a:r>
            <a:endParaRPr lang="tr-TR" dirty="0"/>
          </a:p>
        </p:txBody>
      </p:sp>
      <p:pic>
        <p:nvPicPr>
          <p:cNvPr id="1026" name="Picture 2"/>
          <p:cNvPicPr>
            <a:picLocks noGrp="1" noChangeAspect="1" noChangeArrowheads="1"/>
          </p:cNvPicPr>
          <p:nvPr>
            <p:ph idx="1"/>
          </p:nvPr>
        </p:nvPicPr>
        <p:blipFill>
          <a:blip r:embed="rId2" cstate="print"/>
          <a:srcRect/>
          <a:stretch>
            <a:fillRect/>
          </a:stretch>
        </p:blipFill>
        <p:spPr bwMode="auto">
          <a:xfrm rot="5400000">
            <a:off x="6627050" y="4445784"/>
            <a:ext cx="1890692" cy="2286016"/>
          </a:xfrm>
          <a:prstGeom prst="rect">
            <a:avLst/>
          </a:prstGeom>
          <a:noFill/>
          <a:ln w="9525">
            <a:noFill/>
            <a:miter lim="800000"/>
            <a:headEnd/>
            <a:tailEnd/>
          </a:ln>
        </p:spPr>
      </p:pic>
      <p:sp>
        <p:nvSpPr>
          <p:cNvPr id="11" name="10 Oval"/>
          <p:cNvSpPr/>
          <p:nvPr/>
        </p:nvSpPr>
        <p:spPr>
          <a:xfrm>
            <a:off x="142844" y="1000108"/>
            <a:ext cx="2286016" cy="2286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ÜRETİM SÜRECİ</a:t>
            </a:r>
          </a:p>
          <a:p>
            <a:pPr algn="ctr"/>
            <a:r>
              <a:rPr lang="tr-TR" dirty="0" smtClean="0"/>
              <a:t>Katı/sıvı atıklar atık su deşarjları gaz emisyonları</a:t>
            </a:r>
            <a:endParaRPr lang="tr-TR" dirty="0"/>
          </a:p>
        </p:txBody>
      </p:sp>
      <p:sp>
        <p:nvSpPr>
          <p:cNvPr id="14" name="13 Oval"/>
          <p:cNvSpPr/>
          <p:nvPr/>
        </p:nvSpPr>
        <p:spPr>
          <a:xfrm>
            <a:off x="4000496" y="1142984"/>
            <a:ext cx="2286016" cy="2286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TÜKETİM ÖNCESİ</a:t>
            </a:r>
          </a:p>
          <a:p>
            <a:pPr algn="ctr"/>
            <a:r>
              <a:rPr lang="tr-TR" dirty="0" smtClean="0"/>
              <a:t>Ambalajlama/depolama/ nakliye kayıpları</a:t>
            </a:r>
            <a:endParaRPr lang="tr-TR" dirty="0"/>
          </a:p>
        </p:txBody>
      </p:sp>
      <p:sp>
        <p:nvSpPr>
          <p:cNvPr id="15" name="14 Oval"/>
          <p:cNvSpPr/>
          <p:nvPr/>
        </p:nvSpPr>
        <p:spPr>
          <a:xfrm>
            <a:off x="214282" y="4429132"/>
            <a:ext cx="2286016" cy="2286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ÜRETİM ÖNCESİ </a:t>
            </a:r>
          </a:p>
          <a:p>
            <a:pPr algn="ctr"/>
            <a:r>
              <a:rPr lang="tr-TR" dirty="0" smtClean="0"/>
              <a:t> ham madde temini/ nakliyesi/atık/kayıpları</a:t>
            </a:r>
            <a:endParaRPr lang="tr-TR" dirty="0"/>
          </a:p>
        </p:txBody>
      </p:sp>
      <p:sp>
        <p:nvSpPr>
          <p:cNvPr id="16" name="15 Oval"/>
          <p:cNvSpPr/>
          <p:nvPr/>
        </p:nvSpPr>
        <p:spPr>
          <a:xfrm>
            <a:off x="4071934" y="4429132"/>
            <a:ext cx="2286016" cy="2286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TÜKETİM VE SONRASI </a:t>
            </a:r>
          </a:p>
          <a:p>
            <a:pPr algn="ctr"/>
            <a:r>
              <a:rPr lang="tr-TR" dirty="0" smtClean="0"/>
              <a:t>Kullanım artıkları</a:t>
            </a:r>
            <a:endParaRPr lang="tr-TR" dirty="0"/>
          </a:p>
        </p:txBody>
      </p:sp>
      <p:sp>
        <p:nvSpPr>
          <p:cNvPr id="17" name="16 Yukarı Ok"/>
          <p:cNvSpPr/>
          <p:nvPr/>
        </p:nvSpPr>
        <p:spPr>
          <a:xfrm>
            <a:off x="1071538" y="3357562"/>
            <a:ext cx="484632" cy="978408"/>
          </a:xfrm>
          <a:prstGeom prst="up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sp>
        <p:nvSpPr>
          <p:cNvPr id="18" name="17 Sağ Ok"/>
          <p:cNvSpPr/>
          <p:nvPr/>
        </p:nvSpPr>
        <p:spPr>
          <a:xfrm>
            <a:off x="2643174" y="2357430"/>
            <a:ext cx="978408" cy="484632"/>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a:p>
        </p:txBody>
      </p:sp>
      <p:sp>
        <p:nvSpPr>
          <p:cNvPr id="19" name="18 Aşağı Ok"/>
          <p:cNvSpPr/>
          <p:nvPr/>
        </p:nvSpPr>
        <p:spPr>
          <a:xfrm>
            <a:off x="4857752" y="3500438"/>
            <a:ext cx="484632" cy="97840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28604"/>
            <a:ext cx="8229600" cy="1071570"/>
          </a:xfrm>
        </p:spPr>
        <p:txBody>
          <a:bodyPr/>
          <a:lstStyle/>
          <a:p>
            <a:pPr algn="ctr"/>
            <a:r>
              <a:rPr lang="tr-TR" dirty="0" smtClean="0"/>
              <a:t>TEMEL ÇEVRE SORUNLARI</a:t>
            </a:r>
            <a:endParaRPr lang="tr-TR" dirty="0"/>
          </a:p>
        </p:txBody>
      </p:sp>
      <p:graphicFrame>
        <p:nvGraphicFramePr>
          <p:cNvPr id="6" name="5 İçerik Yer Tutucusu"/>
          <p:cNvGraphicFramePr>
            <a:graphicFrameLocks noGrp="1"/>
          </p:cNvGraphicFramePr>
          <p:nvPr>
            <p:ph idx="1"/>
          </p:nvPr>
        </p:nvGraphicFramePr>
        <p:xfrm>
          <a:off x="428596" y="1571612"/>
          <a:ext cx="8229600" cy="5000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00042"/>
            <a:ext cx="8229600" cy="1347046"/>
          </a:xfrm>
        </p:spPr>
        <p:txBody>
          <a:bodyPr>
            <a:normAutofit fontScale="90000"/>
          </a:bodyPr>
          <a:lstStyle/>
          <a:p>
            <a:pPr algn="ctr"/>
            <a:r>
              <a:rPr lang="tr-TR" dirty="0" smtClean="0"/>
              <a:t>TEMEL ÇEVRE SORUNLARININ ÇÖZÜMLENMESİ</a:t>
            </a:r>
            <a:endParaRPr lang="tr-TR" dirty="0"/>
          </a:p>
        </p:txBody>
      </p:sp>
      <p:graphicFrame>
        <p:nvGraphicFramePr>
          <p:cNvPr id="4" name="3 İçerik Yer Tutucusu"/>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2"/>
          <p:cNvGrpSpPr>
            <a:grpSpLocks/>
          </p:cNvGrpSpPr>
          <p:nvPr/>
        </p:nvGrpSpPr>
        <p:grpSpPr bwMode="auto">
          <a:xfrm>
            <a:off x="3632200" y="3022600"/>
            <a:ext cx="3505200" cy="1676400"/>
            <a:chOff x="2288" y="1712"/>
            <a:chExt cx="2208" cy="1056"/>
          </a:xfrm>
        </p:grpSpPr>
        <p:sp>
          <p:nvSpPr>
            <p:cNvPr id="45" name="Rectangle 3"/>
            <p:cNvSpPr>
              <a:spLocks noChangeArrowheads="1"/>
            </p:cNvSpPr>
            <p:nvPr/>
          </p:nvSpPr>
          <p:spPr bwMode="auto">
            <a:xfrm>
              <a:off x="2288" y="1712"/>
              <a:ext cx="2208" cy="1056"/>
            </a:xfrm>
            <a:prstGeom prst="rect">
              <a:avLst/>
            </a:prstGeom>
            <a:solidFill>
              <a:srgbClr val="CCFFFF"/>
            </a:solidFill>
            <a:ln w="9525" cap="rnd">
              <a:noFill/>
              <a:prstDash val="sysDot"/>
              <a:miter lim="800000"/>
              <a:headEnd/>
              <a:tailEnd/>
            </a:ln>
            <a:effectLst/>
          </p:spPr>
          <p:txBody>
            <a:bodyPr wrap="none" anchor="ctr"/>
            <a:lstStyle/>
            <a:p>
              <a:endParaRPr lang="tr-TR"/>
            </a:p>
          </p:txBody>
        </p:sp>
        <p:sp>
          <p:nvSpPr>
            <p:cNvPr id="46" name="AutoShape 4"/>
            <p:cNvSpPr>
              <a:spLocks/>
            </p:cNvSpPr>
            <p:nvPr/>
          </p:nvSpPr>
          <p:spPr bwMode="auto">
            <a:xfrm>
              <a:off x="2296" y="1744"/>
              <a:ext cx="208" cy="1008"/>
            </a:xfrm>
            <a:prstGeom prst="leftBrace">
              <a:avLst>
                <a:gd name="adj1" fmla="val 40385"/>
                <a:gd name="adj2" fmla="val 50000"/>
              </a:avLst>
            </a:prstGeom>
            <a:noFill/>
            <a:ln w="38100">
              <a:solidFill>
                <a:schemeClr val="tx1"/>
              </a:solidFill>
              <a:round/>
              <a:headEnd/>
              <a:tailEnd/>
            </a:ln>
            <a:effectLst/>
          </p:spPr>
          <p:txBody>
            <a:bodyPr wrap="none" anchor="ctr"/>
            <a:lstStyle/>
            <a:p>
              <a:endParaRPr lang="tr-TR"/>
            </a:p>
          </p:txBody>
        </p:sp>
        <p:sp>
          <p:nvSpPr>
            <p:cNvPr id="47" name="AutoShape 5"/>
            <p:cNvSpPr>
              <a:spLocks/>
            </p:cNvSpPr>
            <p:nvPr/>
          </p:nvSpPr>
          <p:spPr bwMode="auto">
            <a:xfrm flipH="1">
              <a:off x="4272" y="1744"/>
              <a:ext cx="208" cy="1008"/>
            </a:xfrm>
            <a:prstGeom prst="leftBrace">
              <a:avLst>
                <a:gd name="adj1" fmla="val 40385"/>
                <a:gd name="adj2" fmla="val 50000"/>
              </a:avLst>
            </a:prstGeom>
            <a:noFill/>
            <a:ln w="38100">
              <a:solidFill>
                <a:schemeClr val="tx1"/>
              </a:solidFill>
              <a:round/>
              <a:headEnd/>
              <a:tailEnd/>
            </a:ln>
            <a:effectLst/>
          </p:spPr>
          <p:txBody>
            <a:bodyPr wrap="none" anchor="ctr"/>
            <a:lstStyle/>
            <a:p>
              <a:endParaRPr lang="tr-TR"/>
            </a:p>
          </p:txBody>
        </p:sp>
      </p:grpSp>
      <p:grpSp>
        <p:nvGrpSpPr>
          <p:cNvPr id="48" name="Group 6"/>
          <p:cNvGrpSpPr>
            <a:grpSpLocks/>
          </p:cNvGrpSpPr>
          <p:nvPr/>
        </p:nvGrpSpPr>
        <p:grpSpPr bwMode="auto">
          <a:xfrm>
            <a:off x="5334000" y="3298825"/>
            <a:ext cx="1482725" cy="1036638"/>
            <a:chOff x="3360" y="1886"/>
            <a:chExt cx="934" cy="653"/>
          </a:xfrm>
        </p:grpSpPr>
        <p:sp>
          <p:nvSpPr>
            <p:cNvPr id="49" name="Rectangle 7"/>
            <p:cNvSpPr>
              <a:spLocks noChangeArrowheads="1"/>
            </p:cNvSpPr>
            <p:nvPr/>
          </p:nvSpPr>
          <p:spPr bwMode="auto">
            <a:xfrm>
              <a:off x="3561" y="1886"/>
              <a:ext cx="733" cy="653"/>
            </a:xfrm>
            <a:prstGeom prst="rect">
              <a:avLst/>
            </a:prstGeom>
            <a:solidFill>
              <a:schemeClr val="bg1"/>
            </a:solidFill>
            <a:ln w="9525">
              <a:noFill/>
              <a:miter lim="800000"/>
              <a:headEnd/>
              <a:tailEnd/>
            </a:ln>
            <a:effectLst/>
          </p:spPr>
          <p:txBody>
            <a:bodyPr wrap="none" lIns="0" tIns="0" rIns="0" bIns="0">
              <a:spAutoFit/>
            </a:bodyPr>
            <a:lstStyle/>
            <a:p>
              <a:pPr algn="ctr"/>
              <a:r>
                <a:rPr lang="tr-TR" sz="1800" i="0">
                  <a:solidFill>
                    <a:srgbClr val="800080"/>
                  </a:solidFill>
                  <a:latin typeface="Verdana" pitchFamily="34" charset="0"/>
                </a:rPr>
                <a:t>Atık</a:t>
              </a:r>
            </a:p>
            <a:p>
              <a:pPr algn="ctr"/>
              <a:r>
                <a:rPr lang="tr-TR" sz="1800" i="0">
                  <a:solidFill>
                    <a:srgbClr val="800080"/>
                  </a:solidFill>
                  <a:latin typeface="Verdana" pitchFamily="34" charset="0"/>
                </a:rPr>
                <a:t>Üretimi</a:t>
              </a:r>
              <a:endParaRPr lang="tr-TR" sz="800" i="0">
                <a:solidFill>
                  <a:srgbClr val="800080"/>
                </a:solidFill>
                <a:latin typeface="Comic Sans MS" pitchFamily="66" charset="0"/>
              </a:endParaRPr>
            </a:p>
            <a:p>
              <a:pPr algn="ctr"/>
              <a:endParaRPr lang="tr-TR" sz="800">
                <a:solidFill>
                  <a:srgbClr val="800080"/>
                </a:solidFill>
                <a:latin typeface="Comic Sans MS" pitchFamily="66" charset="0"/>
              </a:endParaRPr>
            </a:p>
            <a:p>
              <a:pPr algn="ctr"/>
              <a:r>
                <a:rPr lang="tr-TR" sz="1200">
                  <a:solidFill>
                    <a:srgbClr val="800080"/>
                  </a:solidFill>
                  <a:latin typeface="Comic Sans MS" pitchFamily="66" charset="0"/>
                </a:rPr>
                <a:t>Evsel Atıklar</a:t>
              </a:r>
            </a:p>
            <a:p>
              <a:pPr algn="ctr"/>
              <a:r>
                <a:rPr lang="tr-TR" sz="1200">
                  <a:solidFill>
                    <a:srgbClr val="800080"/>
                  </a:solidFill>
                  <a:latin typeface="Comic Sans MS" pitchFamily="66" charset="0"/>
                </a:rPr>
                <a:t>Sanayi Atıkları </a:t>
              </a:r>
              <a:endParaRPr lang="en-US" sz="1800" i="0">
                <a:solidFill>
                  <a:srgbClr val="800080"/>
                </a:solidFill>
                <a:latin typeface="Verdana" pitchFamily="34" charset="0"/>
              </a:endParaRPr>
            </a:p>
          </p:txBody>
        </p:sp>
        <p:sp>
          <p:nvSpPr>
            <p:cNvPr id="50" name="Text Box 8"/>
            <p:cNvSpPr txBox="1">
              <a:spLocks noChangeArrowheads="1"/>
            </p:cNvSpPr>
            <p:nvPr/>
          </p:nvSpPr>
          <p:spPr bwMode="auto">
            <a:xfrm>
              <a:off x="3360" y="2102"/>
              <a:ext cx="144" cy="307"/>
            </a:xfrm>
            <a:prstGeom prst="rect">
              <a:avLst/>
            </a:prstGeom>
            <a:noFill/>
            <a:ln w="9525">
              <a:noFill/>
              <a:miter lim="800000"/>
              <a:headEnd/>
              <a:tailEnd/>
            </a:ln>
            <a:effectLst/>
          </p:spPr>
          <p:txBody>
            <a:bodyPr lIns="0" tIns="0" rIns="0" bIns="0">
              <a:spAutoFit/>
            </a:bodyPr>
            <a:lstStyle/>
            <a:p>
              <a:pPr eaLnBrk="1" hangingPunct="1">
                <a:spcBef>
                  <a:spcPct val="50000"/>
                </a:spcBef>
              </a:pPr>
              <a:r>
                <a:rPr lang="tr-TR" sz="3200" i="0">
                  <a:latin typeface="Stencil" pitchFamily="82" charset="0"/>
                </a:rPr>
                <a:t>+</a:t>
              </a:r>
              <a:endParaRPr lang="en-GB" sz="3200" i="0">
                <a:latin typeface="Stencil" pitchFamily="82" charset="0"/>
              </a:endParaRPr>
            </a:p>
          </p:txBody>
        </p:sp>
      </p:grpSp>
      <p:sp>
        <p:nvSpPr>
          <p:cNvPr id="51" name="Text Box 9"/>
          <p:cNvSpPr txBox="1">
            <a:spLocks noChangeArrowheads="1"/>
          </p:cNvSpPr>
          <p:nvPr/>
        </p:nvSpPr>
        <p:spPr bwMode="auto">
          <a:xfrm>
            <a:off x="609600" y="3536950"/>
            <a:ext cx="2743200" cy="1098550"/>
          </a:xfrm>
          <a:prstGeom prst="rect">
            <a:avLst/>
          </a:prstGeom>
          <a:solidFill>
            <a:srgbClr val="99FF99"/>
          </a:solidFill>
          <a:ln w="9525">
            <a:noFill/>
            <a:miter lim="800000"/>
            <a:headEnd/>
            <a:tailEnd/>
          </a:ln>
          <a:effectLst/>
        </p:spPr>
        <p:txBody>
          <a:bodyPr lIns="0" rIns="0">
            <a:spAutoFit/>
          </a:bodyPr>
          <a:lstStyle/>
          <a:p>
            <a:pPr algn="ctr" eaLnBrk="1" hangingPunct="1"/>
            <a:r>
              <a:rPr lang="tr-TR" sz="1800" i="0" dirty="0">
                <a:solidFill>
                  <a:srgbClr val="0000CC"/>
                </a:solidFill>
                <a:latin typeface="Verdana" pitchFamily="34" charset="0"/>
              </a:rPr>
              <a:t>+</a:t>
            </a:r>
          </a:p>
          <a:p>
            <a:pPr algn="ctr" eaLnBrk="1" hangingPunct="1"/>
            <a:r>
              <a:rPr lang="tr-TR" sz="1800" i="0" dirty="0">
                <a:solidFill>
                  <a:srgbClr val="0000CC"/>
                </a:solidFill>
                <a:latin typeface="Verdana" pitchFamily="34" charset="0"/>
              </a:rPr>
              <a:t>Hava, Su, Toprak Kalitesi</a:t>
            </a:r>
          </a:p>
          <a:p>
            <a:pPr algn="ctr" eaLnBrk="1" hangingPunct="1"/>
            <a:r>
              <a:rPr lang="tr-TR" sz="1200" i="0" dirty="0">
                <a:solidFill>
                  <a:srgbClr val="A50021"/>
                </a:solidFill>
                <a:latin typeface="Comic Sans MS" pitchFamily="66" charset="0"/>
              </a:rPr>
              <a:t>(Flora, Fauna YAŞAM ORTAMI)</a:t>
            </a:r>
            <a:endParaRPr lang="en-GB" sz="1200" i="0" dirty="0">
              <a:solidFill>
                <a:srgbClr val="A50021"/>
              </a:solidFill>
              <a:latin typeface="Comic Sans MS" pitchFamily="66" charset="0"/>
            </a:endParaRPr>
          </a:p>
        </p:txBody>
      </p:sp>
      <p:sp>
        <p:nvSpPr>
          <p:cNvPr id="52" name="Text Box 10"/>
          <p:cNvSpPr txBox="1">
            <a:spLocks noChangeArrowheads="1"/>
          </p:cNvSpPr>
          <p:nvPr/>
        </p:nvSpPr>
        <p:spPr bwMode="auto">
          <a:xfrm>
            <a:off x="57150" y="533400"/>
            <a:ext cx="3790950" cy="942975"/>
          </a:xfrm>
          <a:prstGeom prst="rect">
            <a:avLst/>
          </a:prstGeom>
          <a:noFill/>
          <a:ln w="9525">
            <a:noFill/>
            <a:miter lim="800000"/>
            <a:headEnd/>
            <a:tailEnd/>
          </a:ln>
          <a:effectLst/>
        </p:spPr>
        <p:txBody>
          <a:bodyPr lIns="0" rIns="0">
            <a:spAutoFit/>
          </a:bodyPr>
          <a:lstStyle/>
          <a:p>
            <a:pPr marL="101600" indent="-101600" eaLnBrk="1" hangingPunct="1">
              <a:spcBef>
                <a:spcPct val="50000"/>
              </a:spcBef>
            </a:pPr>
            <a:r>
              <a:rPr lang="tr-TR" i="0">
                <a:latin typeface="Comic Sans MS" pitchFamily="66" charset="0"/>
              </a:rPr>
              <a:t>İNSANLAR YAŞADIKÇA: </a:t>
            </a:r>
          </a:p>
          <a:p>
            <a:pPr marL="482600" lvl="1" indent="-190500" eaLnBrk="1" hangingPunct="1">
              <a:spcBef>
                <a:spcPct val="50000"/>
              </a:spcBef>
              <a:buFontTx/>
              <a:buChar char="•"/>
            </a:pPr>
            <a:r>
              <a:rPr lang="tr-TR" i="0">
                <a:solidFill>
                  <a:srgbClr val="006600"/>
                </a:solidFill>
                <a:latin typeface="Comic Sans MS" pitchFamily="66" charset="0"/>
              </a:rPr>
              <a:t>Doğal Kaynaklar </a:t>
            </a:r>
            <a:r>
              <a:rPr lang="tr-TR" i="0">
                <a:solidFill>
                  <a:srgbClr val="CC0000"/>
                </a:solidFill>
                <a:latin typeface="Comic Sans MS" pitchFamily="66" charset="0"/>
              </a:rPr>
              <a:t>KULLANILACAKTIR</a:t>
            </a:r>
          </a:p>
          <a:p>
            <a:pPr marL="482600" lvl="1" indent="-190500" eaLnBrk="1" hangingPunct="1">
              <a:spcBef>
                <a:spcPct val="50000"/>
              </a:spcBef>
              <a:buFontTx/>
              <a:buChar char="•"/>
            </a:pPr>
            <a:r>
              <a:rPr lang="tr-TR" i="0">
                <a:solidFill>
                  <a:srgbClr val="0000CC"/>
                </a:solidFill>
                <a:latin typeface="Comic Sans MS" pitchFamily="66" charset="0"/>
              </a:rPr>
              <a:t>Atıklar</a:t>
            </a:r>
            <a:r>
              <a:rPr lang="tr-TR" i="0">
                <a:solidFill>
                  <a:srgbClr val="006600"/>
                </a:solidFill>
                <a:latin typeface="Comic Sans MS" pitchFamily="66" charset="0"/>
              </a:rPr>
              <a:t> </a:t>
            </a:r>
            <a:r>
              <a:rPr lang="tr-TR" i="0">
                <a:solidFill>
                  <a:srgbClr val="CC0000"/>
                </a:solidFill>
                <a:latin typeface="Comic Sans MS" pitchFamily="66" charset="0"/>
              </a:rPr>
              <a:t>OLUŞACAKTIR</a:t>
            </a:r>
            <a:endParaRPr lang="en-GB" i="0">
              <a:solidFill>
                <a:srgbClr val="CC0000"/>
              </a:solidFill>
              <a:latin typeface="Comic Sans MS" pitchFamily="66" charset="0"/>
            </a:endParaRPr>
          </a:p>
        </p:txBody>
      </p:sp>
      <p:grpSp>
        <p:nvGrpSpPr>
          <p:cNvPr id="53" name="Group 11"/>
          <p:cNvGrpSpPr>
            <a:grpSpLocks/>
          </p:cNvGrpSpPr>
          <p:nvPr/>
        </p:nvGrpSpPr>
        <p:grpSpPr bwMode="auto">
          <a:xfrm>
            <a:off x="5610225" y="3873500"/>
            <a:ext cx="1270000" cy="576263"/>
            <a:chOff x="3118" y="1784"/>
            <a:chExt cx="800" cy="363"/>
          </a:xfrm>
        </p:grpSpPr>
        <p:sp>
          <p:nvSpPr>
            <p:cNvPr id="54" name="Line 12"/>
            <p:cNvSpPr>
              <a:spLocks noChangeShapeType="1"/>
            </p:cNvSpPr>
            <p:nvPr/>
          </p:nvSpPr>
          <p:spPr bwMode="auto">
            <a:xfrm>
              <a:off x="3118" y="1784"/>
              <a:ext cx="800" cy="0"/>
            </a:xfrm>
            <a:prstGeom prst="line">
              <a:avLst/>
            </a:prstGeom>
            <a:noFill/>
            <a:ln w="50800">
              <a:solidFill>
                <a:schemeClr val="tx1"/>
              </a:solidFill>
              <a:round/>
              <a:headEnd/>
              <a:tailEnd/>
            </a:ln>
            <a:effectLst/>
          </p:spPr>
          <p:txBody>
            <a:bodyPr/>
            <a:lstStyle/>
            <a:p>
              <a:endParaRPr lang="tr-TR"/>
            </a:p>
          </p:txBody>
        </p:sp>
        <p:sp>
          <p:nvSpPr>
            <p:cNvPr id="55" name="Rectangle 13"/>
            <p:cNvSpPr>
              <a:spLocks noChangeArrowheads="1"/>
            </p:cNvSpPr>
            <p:nvPr/>
          </p:nvSpPr>
          <p:spPr bwMode="auto">
            <a:xfrm>
              <a:off x="3136" y="1839"/>
              <a:ext cx="765" cy="308"/>
            </a:xfrm>
            <a:prstGeom prst="rect">
              <a:avLst/>
            </a:prstGeom>
            <a:solidFill>
              <a:srgbClr val="FF0000"/>
            </a:solidFill>
            <a:ln w="9525">
              <a:noFill/>
              <a:miter lim="800000"/>
              <a:headEnd/>
              <a:tailEnd/>
            </a:ln>
            <a:effectLst/>
          </p:spPr>
          <p:txBody>
            <a:bodyPr wrap="none" lIns="0" tIns="0" rIns="0" bIns="0">
              <a:spAutoFit/>
            </a:bodyPr>
            <a:lstStyle/>
            <a:p>
              <a:pPr algn="ctr"/>
              <a:r>
                <a:rPr lang="tr-TR" sz="1600">
                  <a:solidFill>
                    <a:schemeClr val="bg1"/>
                  </a:solidFill>
                  <a:latin typeface="Comic Sans MS" pitchFamily="66" charset="0"/>
                </a:rPr>
                <a:t>ATIK </a:t>
              </a:r>
            </a:p>
            <a:p>
              <a:pPr algn="ctr"/>
              <a:r>
                <a:rPr lang="tr-TR" sz="1600">
                  <a:solidFill>
                    <a:schemeClr val="bg1"/>
                  </a:solidFill>
                  <a:latin typeface="Comic Sans MS" pitchFamily="66" charset="0"/>
                </a:rPr>
                <a:t>YÖNETİMİ</a:t>
              </a:r>
              <a:r>
                <a:rPr lang="tr-TR" sz="1600">
                  <a:solidFill>
                    <a:srgbClr val="800080"/>
                  </a:solidFill>
                  <a:latin typeface="Comic Sans MS" pitchFamily="66" charset="0"/>
                </a:rPr>
                <a:t> </a:t>
              </a:r>
              <a:endParaRPr lang="en-US" sz="1600">
                <a:solidFill>
                  <a:srgbClr val="800080"/>
                </a:solidFill>
                <a:latin typeface="Comic Sans MS" pitchFamily="66" charset="0"/>
              </a:endParaRPr>
            </a:p>
          </p:txBody>
        </p:sp>
      </p:grpSp>
      <p:sp>
        <p:nvSpPr>
          <p:cNvPr id="56" name="Rectangle 14"/>
          <p:cNvSpPr>
            <a:spLocks noChangeArrowheads="1"/>
          </p:cNvSpPr>
          <p:nvPr/>
        </p:nvSpPr>
        <p:spPr bwMode="auto">
          <a:xfrm>
            <a:off x="609600" y="3086100"/>
            <a:ext cx="2743200" cy="457200"/>
          </a:xfrm>
          <a:prstGeom prst="rect">
            <a:avLst/>
          </a:prstGeom>
          <a:solidFill>
            <a:srgbClr val="99FF99"/>
          </a:solidFill>
          <a:ln w="9525">
            <a:noFill/>
            <a:miter lim="800000"/>
            <a:headEnd/>
            <a:tailEnd/>
          </a:ln>
          <a:effectLst/>
        </p:spPr>
        <p:txBody>
          <a:bodyPr lIns="0" tIns="0" rIns="0" bIns="0">
            <a:spAutoFit/>
          </a:bodyPr>
          <a:lstStyle/>
          <a:p>
            <a:pPr algn="ctr" eaLnBrk="1" hangingPunct="1"/>
            <a:r>
              <a:rPr lang="tr-TR" sz="1800" i="0">
                <a:solidFill>
                  <a:srgbClr val="990000"/>
                </a:solidFill>
                <a:latin typeface="Verdana" pitchFamily="34" charset="0"/>
              </a:rPr>
              <a:t>Doğal Kaynaklar</a:t>
            </a:r>
          </a:p>
          <a:p>
            <a:pPr algn="ctr" eaLnBrk="1" hangingPunct="1"/>
            <a:r>
              <a:rPr lang="tr-TR" sz="1200" i="0">
                <a:solidFill>
                  <a:srgbClr val="A50021"/>
                </a:solidFill>
                <a:latin typeface="Comic Sans MS" pitchFamily="66" charset="0"/>
              </a:rPr>
              <a:t>(Su,Madenler, Ormanlar, Yakıt, ...)</a:t>
            </a:r>
            <a:endParaRPr lang="en-US" sz="1200" i="0">
              <a:solidFill>
                <a:srgbClr val="A50021"/>
              </a:solidFill>
              <a:latin typeface="Comic Sans MS" pitchFamily="66" charset="0"/>
            </a:endParaRPr>
          </a:p>
        </p:txBody>
      </p:sp>
      <p:sp>
        <p:nvSpPr>
          <p:cNvPr id="57" name="Line 15"/>
          <p:cNvSpPr>
            <a:spLocks noChangeShapeType="1"/>
          </p:cNvSpPr>
          <p:nvPr/>
        </p:nvSpPr>
        <p:spPr bwMode="auto">
          <a:xfrm>
            <a:off x="431800" y="4775200"/>
            <a:ext cx="6858000" cy="0"/>
          </a:xfrm>
          <a:prstGeom prst="line">
            <a:avLst/>
          </a:prstGeom>
          <a:noFill/>
          <a:ln w="76200">
            <a:solidFill>
              <a:schemeClr val="tx1"/>
            </a:solidFill>
            <a:round/>
            <a:headEnd/>
            <a:tailEnd/>
          </a:ln>
          <a:effectLst/>
        </p:spPr>
        <p:txBody>
          <a:bodyPr/>
          <a:lstStyle/>
          <a:p>
            <a:endParaRPr lang="tr-TR"/>
          </a:p>
        </p:txBody>
      </p:sp>
      <p:sp>
        <p:nvSpPr>
          <p:cNvPr id="58" name="Text Box 16"/>
          <p:cNvSpPr txBox="1">
            <a:spLocks noChangeArrowheads="1"/>
          </p:cNvSpPr>
          <p:nvPr/>
        </p:nvSpPr>
        <p:spPr bwMode="auto">
          <a:xfrm>
            <a:off x="3429000" y="3616325"/>
            <a:ext cx="152400" cy="549275"/>
          </a:xfrm>
          <a:prstGeom prst="rect">
            <a:avLst/>
          </a:prstGeom>
          <a:noFill/>
          <a:ln w="9525">
            <a:noFill/>
            <a:miter lim="800000"/>
            <a:headEnd/>
            <a:tailEnd/>
          </a:ln>
          <a:effectLst/>
        </p:spPr>
        <p:txBody>
          <a:bodyPr lIns="0" tIns="0" rIns="0" bIns="0">
            <a:spAutoFit/>
          </a:bodyPr>
          <a:lstStyle/>
          <a:p>
            <a:pPr eaLnBrk="1" hangingPunct="1">
              <a:spcBef>
                <a:spcPct val="50000"/>
              </a:spcBef>
            </a:pPr>
            <a:r>
              <a:rPr lang="tr-TR" sz="3600" i="0">
                <a:latin typeface="Stencil" pitchFamily="82" charset="0"/>
              </a:rPr>
              <a:t>-</a:t>
            </a:r>
            <a:endParaRPr lang="en-GB" sz="3600" i="0">
              <a:latin typeface="Stencil" pitchFamily="82" charset="0"/>
            </a:endParaRPr>
          </a:p>
        </p:txBody>
      </p:sp>
      <p:grpSp>
        <p:nvGrpSpPr>
          <p:cNvPr id="59" name="Group 17"/>
          <p:cNvGrpSpPr>
            <a:grpSpLocks/>
          </p:cNvGrpSpPr>
          <p:nvPr/>
        </p:nvGrpSpPr>
        <p:grpSpPr bwMode="auto">
          <a:xfrm>
            <a:off x="7366000" y="4414838"/>
            <a:ext cx="1244600" cy="669925"/>
            <a:chOff x="4400" y="2133"/>
            <a:chExt cx="784" cy="422"/>
          </a:xfrm>
        </p:grpSpPr>
        <p:grpSp>
          <p:nvGrpSpPr>
            <p:cNvPr id="60" name="Group 18"/>
            <p:cNvGrpSpPr>
              <a:grpSpLocks/>
            </p:cNvGrpSpPr>
            <p:nvPr/>
          </p:nvGrpSpPr>
          <p:grpSpPr bwMode="auto">
            <a:xfrm>
              <a:off x="4400" y="2280"/>
              <a:ext cx="248" cy="192"/>
              <a:chOff x="4544" y="1856"/>
              <a:chExt cx="176" cy="192"/>
            </a:xfrm>
          </p:grpSpPr>
          <p:sp>
            <p:nvSpPr>
              <p:cNvPr id="62" name="Freeform 19"/>
              <p:cNvSpPr>
                <a:spLocks/>
              </p:cNvSpPr>
              <p:nvPr/>
            </p:nvSpPr>
            <p:spPr bwMode="auto">
              <a:xfrm>
                <a:off x="4544" y="1856"/>
                <a:ext cx="160" cy="144"/>
              </a:xfrm>
              <a:custGeom>
                <a:avLst/>
                <a:gdLst/>
                <a:ahLst/>
                <a:cxnLst>
                  <a:cxn ang="0">
                    <a:pos x="0" y="0"/>
                  </a:cxn>
                  <a:cxn ang="0">
                    <a:pos x="160" y="56"/>
                  </a:cxn>
                  <a:cxn ang="0">
                    <a:pos x="8" y="144"/>
                  </a:cxn>
                </a:cxnLst>
                <a:rect l="0" t="0" r="r" b="b"/>
                <a:pathLst>
                  <a:path w="160" h="144">
                    <a:moveTo>
                      <a:pt x="0" y="0"/>
                    </a:moveTo>
                    <a:lnTo>
                      <a:pt x="160" y="56"/>
                    </a:lnTo>
                    <a:lnTo>
                      <a:pt x="8" y="144"/>
                    </a:lnTo>
                  </a:path>
                </a:pathLst>
              </a:custGeom>
              <a:noFill/>
              <a:ln w="50800">
                <a:solidFill>
                  <a:schemeClr val="tx1"/>
                </a:solidFill>
                <a:round/>
                <a:headEnd type="none" w="med" len="med"/>
                <a:tailEnd type="none" w="med" len="med"/>
              </a:ln>
              <a:effectLst/>
            </p:spPr>
            <p:txBody>
              <a:bodyPr/>
              <a:lstStyle/>
              <a:p>
                <a:endParaRPr lang="tr-TR"/>
              </a:p>
            </p:txBody>
          </p:sp>
          <p:sp>
            <p:nvSpPr>
              <p:cNvPr id="63" name="Freeform 20"/>
              <p:cNvSpPr>
                <a:spLocks/>
              </p:cNvSpPr>
              <p:nvPr/>
            </p:nvSpPr>
            <p:spPr bwMode="auto">
              <a:xfrm>
                <a:off x="4568" y="1960"/>
                <a:ext cx="152" cy="88"/>
              </a:xfrm>
              <a:custGeom>
                <a:avLst/>
                <a:gdLst/>
                <a:ahLst/>
                <a:cxnLst>
                  <a:cxn ang="0">
                    <a:pos x="152" y="0"/>
                  </a:cxn>
                  <a:cxn ang="0">
                    <a:pos x="0" y="88"/>
                  </a:cxn>
                </a:cxnLst>
                <a:rect l="0" t="0" r="r" b="b"/>
                <a:pathLst>
                  <a:path w="152" h="88">
                    <a:moveTo>
                      <a:pt x="152" y="0"/>
                    </a:moveTo>
                    <a:lnTo>
                      <a:pt x="0" y="88"/>
                    </a:lnTo>
                  </a:path>
                </a:pathLst>
              </a:custGeom>
              <a:noFill/>
              <a:ln w="50800">
                <a:solidFill>
                  <a:schemeClr val="tx1"/>
                </a:solidFill>
                <a:round/>
                <a:headEnd type="none" w="med" len="med"/>
                <a:tailEnd type="none" w="med" len="med"/>
              </a:ln>
              <a:effectLst/>
            </p:spPr>
            <p:txBody>
              <a:bodyPr/>
              <a:lstStyle/>
              <a:p>
                <a:endParaRPr lang="tr-TR"/>
              </a:p>
            </p:txBody>
          </p:sp>
        </p:grpSp>
        <p:sp>
          <p:nvSpPr>
            <p:cNvPr id="61" name="Text Box 21"/>
            <p:cNvSpPr txBox="1">
              <a:spLocks noChangeArrowheads="1"/>
            </p:cNvSpPr>
            <p:nvPr/>
          </p:nvSpPr>
          <p:spPr bwMode="auto">
            <a:xfrm>
              <a:off x="4696" y="2133"/>
              <a:ext cx="488" cy="422"/>
            </a:xfrm>
            <a:prstGeom prst="rect">
              <a:avLst/>
            </a:prstGeom>
            <a:noFill/>
            <a:ln w="9525">
              <a:noFill/>
              <a:miter lim="800000"/>
              <a:headEnd/>
              <a:tailEnd/>
            </a:ln>
            <a:effectLst/>
          </p:spPr>
          <p:txBody>
            <a:bodyPr lIns="0" tIns="0" rIns="0" bIns="0">
              <a:spAutoFit/>
            </a:bodyPr>
            <a:lstStyle/>
            <a:p>
              <a:pPr eaLnBrk="1" hangingPunct="1">
                <a:spcBef>
                  <a:spcPct val="50000"/>
                </a:spcBef>
              </a:pPr>
              <a:r>
                <a:rPr lang="tr-TR" sz="4400" i="0">
                  <a:solidFill>
                    <a:srgbClr val="FF0000"/>
                  </a:solidFill>
                  <a:latin typeface="Bernard MT Condensed" pitchFamily="18" charset="0"/>
                </a:rPr>
                <a:t>1.0</a:t>
              </a:r>
              <a:endParaRPr lang="en-GB" sz="4400" i="0">
                <a:solidFill>
                  <a:srgbClr val="FF0000"/>
                </a:solidFill>
                <a:latin typeface="Bernard MT Condensed" pitchFamily="18" charset="0"/>
              </a:endParaRPr>
            </a:p>
          </p:txBody>
        </p:sp>
      </p:grpSp>
      <p:sp>
        <p:nvSpPr>
          <p:cNvPr id="64" name="Rectangle 22"/>
          <p:cNvSpPr>
            <a:spLocks noChangeArrowheads="1"/>
          </p:cNvSpPr>
          <p:nvPr/>
        </p:nvSpPr>
        <p:spPr bwMode="auto">
          <a:xfrm>
            <a:off x="3887788" y="3302000"/>
            <a:ext cx="1276350" cy="1036638"/>
          </a:xfrm>
          <a:prstGeom prst="rect">
            <a:avLst/>
          </a:prstGeom>
          <a:solidFill>
            <a:schemeClr val="bg1"/>
          </a:solidFill>
          <a:ln w="9525">
            <a:noFill/>
            <a:miter lim="800000"/>
            <a:headEnd/>
            <a:tailEnd/>
          </a:ln>
          <a:effectLst/>
        </p:spPr>
        <p:txBody>
          <a:bodyPr wrap="none" lIns="0" tIns="0" rIns="0" bIns="0">
            <a:spAutoFit/>
          </a:bodyPr>
          <a:lstStyle/>
          <a:p>
            <a:pPr algn="ctr"/>
            <a:r>
              <a:rPr lang="tr-TR" sz="1800" i="0">
                <a:solidFill>
                  <a:srgbClr val="990000"/>
                </a:solidFill>
                <a:latin typeface="Verdana" pitchFamily="34" charset="0"/>
              </a:rPr>
              <a:t>Kaynak</a:t>
            </a:r>
          </a:p>
          <a:p>
            <a:pPr algn="ctr"/>
            <a:r>
              <a:rPr lang="tr-TR" sz="1800" i="0">
                <a:solidFill>
                  <a:srgbClr val="990000"/>
                </a:solidFill>
                <a:latin typeface="Verdana" pitchFamily="34" charset="0"/>
              </a:rPr>
              <a:t>Kullanımı</a:t>
            </a:r>
          </a:p>
          <a:p>
            <a:pPr algn="ctr"/>
            <a:endParaRPr lang="tr-TR" sz="800" i="0">
              <a:solidFill>
                <a:srgbClr val="A50021"/>
              </a:solidFill>
              <a:latin typeface="Comic Sans MS" pitchFamily="66" charset="0"/>
            </a:endParaRPr>
          </a:p>
          <a:p>
            <a:pPr algn="ctr"/>
            <a:r>
              <a:rPr lang="tr-TR" sz="1200">
                <a:solidFill>
                  <a:srgbClr val="A50021"/>
                </a:solidFill>
                <a:latin typeface="Comic Sans MS" pitchFamily="66" charset="0"/>
              </a:rPr>
              <a:t>Yiyecek, Tüketim</a:t>
            </a:r>
          </a:p>
          <a:p>
            <a:pPr algn="ctr"/>
            <a:r>
              <a:rPr lang="tr-TR" sz="1200">
                <a:solidFill>
                  <a:srgbClr val="A50021"/>
                </a:solidFill>
                <a:latin typeface="Comic Sans MS" pitchFamily="66" charset="0"/>
              </a:rPr>
              <a:t>Sanayi Kullanımı</a:t>
            </a:r>
            <a:endParaRPr lang="en-US" sz="1200">
              <a:solidFill>
                <a:srgbClr val="A50021"/>
              </a:solidFill>
              <a:latin typeface="Comic Sans MS" pitchFamily="66" charset="0"/>
            </a:endParaRPr>
          </a:p>
        </p:txBody>
      </p:sp>
      <p:grpSp>
        <p:nvGrpSpPr>
          <p:cNvPr id="65" name="Group 23"/>
          <p:cNvGrpSpPr>
            <a:grpSpLocks/>
          </p:cNvGrpSpPr>
          <p:nvPr/>
        </p:nvGrpSpPr>
        <p:grpSpPr bwMode="auto">
          <a:xfrm>
            <a:off x="3789363" y="3886200"/>
            <a:ext cx="1485900" cy="576263"/>
            <a:chOff x="1987" y="1792"/>
            <a:chExt cx="936" cy="363"/>
          </a:xfrm>
        </p:grpSpPr>
        <p:sp>
          <p:nvSpPr>
            <p:cNvPr id="66" name="Line 24"/>
            <p:cNvSpPr>
              <a:spLocks noChangeShapeType="1"/>
            </p:cNvSpPr>
            <p:nvPr/>
          </p:nvSpPr>
          <p:spPr bwMode="auto">
            <a:xfrm>
              <a:off x="1987" y="1792"/>
              <a:ext cx="936" cy="0"/>
            </a:xfrm>
            <a:prstGeom prst="line">
              <a:avLst/>
            </a:prstGeom>
            <a:noFill/>
            <a:ln w="50800">
              <a:solidFill>
                <a:schemeClr val="tx1"/>
              </a:solidFill>
              <a:round/>
              <a:headEnd/>
              <a:tailEnd/>
            </a:ln>
            <a:effectLst/>
          </p:spPr>
          <p:txBody>
            <a:bodyPr/>
            <a:lstStyle/>
            <a:p>
              <a:endParaRPr lang="tr-TR"/>
            </a:p>
          </p:txBody>
        </p:sp>
        <p:sp>
          <p:nvSpPr>
            <p:cNvPr id="67" name="Rectangle 25"/>
            <p:cNvSpPr>
              <a:spLocks noChangeArrowheads="1"/>
            </p:cNvSpPr>
            <p:nvPr/>
          </p:nvSpPr>
          <p:spPr bwMode="auto">
            <a:xfrm>
              <a:off x="2050" y="1847"/>
              <a:ext cx="809" cy="308"/>
            </a:xfrm>
            <a:prstGeom prst="rect">
              <a:avLst/>
            </a:prstGeom>
            <a:solidFill>
              <a:srgbClr val="FF0000"/>
            </a:solidFill>
            <a:ln w="9525">
              <a:noFill/>
              <a:miter lim="800000"/>
              <a:headEnd/>
              <a:tailEnd/>
            </a:ln>
            <a:effectLst/>
          </p:spPr>
          <p:txBody>
            <a:bodyPr wrap="none" lIns="0" tIns="0" rIns="0" bIns="0">
              <a:spAutoFit/>
            </a:bodyPr>
            <a:lstStyle/>
            <a:p>
              <a:r>
                <a:rPr lang="tr-TR" sz="1600">
                  <a:solidFill>
                    <a:schemeClr val="bg1"/>
                  </a:solidFill>
                  <a:latin typeface="Comic Sans MS" pitchFamily="66" charset="0"/>
                </a:rPr>
                <a:t>KORUMA ve </a:t>
              </a:r>
            </a:p>
            <a:p>
              <a:r>
                <a:rPr lang="tr-TR" sz="1600">
                  <a:solidFill>
                    <a:schemeClr val="bg1"/>
                  </a:solidFill>
                  <a:latin typeface="Comic Sans MS" pitchFamily="66" charset="0"/>
                </a:rPr>
                <a:t>TASARRUF</a:t>
              </a:r>
              <a:r>
                <a:rPr lang="tr-TR" sz="1600">
                  <a:solidFill>
                    <a:srgbClr val="006600"/>
                  </a:solidFill>
                  <a:latin typeface="Comic Sans MS" pitchFamily="66" charset="0"/>
                </a:rPr>
                <a:t> </a:t>
              </a:r>
              <a:endParaRPr lang="en-US" sz="1600">
                <a:solidFill>
                  <a:srgbClr val="006600"/>
                </a:solidFill>
                <a:latin typeface="Comic Sans MS" pitchFamily="66" charset="0"/>
              </a:endParaRPr>
            </a:p>
          </p:txBody>
        </p:sp>
      </p:grpSp>
      <p:sp>
        <p:nvSpPr>
          <p:cNvPr id="68" name="AutoShape 26"/>
          <p:cNvSpPr>
            <a:spLocks noChangeArrowheads="1"/>
          </p:cNvSpPr>
          <p:nvPr/>
        </p:nvSpPr>
        <p:spPr bwMode="auto">
          <a:xfrm>
            <a:off x="635000" y="4876800"/>
            <a:ext cx="6477000" cy="1143000"/>
          </a:xfrm>
          <a:prstGeom prst="roundRect">
            <a:avLst>
              <a:gd name="adj" fmla="val 16667"/>
            </a:avLst>
          </a:prstGeom>
          <a:solidFill>
            <a:srgbClr val="FFCC99"/>
          </a:solidFill>
          <a:ln w="9525">
            <a:noFill/>
            <a:round/>
            <a:headEnd/>
            <a:tailEnd/>
          </a:ln>
          <a:effectLst/>
        </p:spPr>
        <p:txBody>
          <a:bodyPr wrap="none" anchor="ctr"/>
          <a:lstStyle/>
          <a:p>
            <a:pPr algn="ctr"/>
            <a:endParaRPr lang="tr-TR" sz="800" i="0">
              <a:solidFill>
                <a:srgbClr val="FF0000"/>
              </a:solidFill>
              <a:latin typeface="Verdana" pitchFamily="34" charset="0"/>
            </a:endParaRPr>
          </a:p>
          <a:p>
            <a:pPr algn="ctr"/>
            <a:r>
              <a:rPr lang="tr-TR" sz="2400" i="0">
                <a:solidFill>
                  <a:srgbClr val="FF0000"/>
                </a:solidFill>
                <a:latin typeface="Verdana" pitchFamily="34" charset="0"/>
              </a:rPr>
              <a:t>GELECEK KUŞAKLARIN İHTİYAÇLARI</a:t>
            </a:r>
          </a:p>
          <a:p>
            <a:pPr algn="ctr"/>
            <a:endParaRPr lang="tr-TR">
              <a:latin typeface="Times New Roman" pitchFamily="18" charset="0"/>
            </a:endParaRPr>
          </a:p>
          <a:p>
            <a:pPr algn="ctr"/>
            <a:endParaRPr lang="tr-TR">
              <a:latin typeface="Times New Roman" pitchFamily="18" charset="0"/>
            </a:endParaRPr>
          </a:p>
          <a:p>
            <a:pPr algn="ctr"/>
            <a:endParaRPr lang="en-US">
              <a:latin typeface="Times New Roman" pitchFamily="18" charset="0"/>
            </a:endParaRPr>
          </a:p>
        </p:txBody>
      </p:sp>
      <p:grpSp>
        <p:nvGrpSpPr>
          <p:cNvPr id="69" name="Group 27"/>
          <p:cNvGrpSpPr>
            <a:grpSpLocks/>
          </p:cNvGrpSpPr>
          <p:nvPr/>
        </p:nvGrpSpPr>
        <p:grpSpPr bwMode="auto">
          <a:xfrm>
            <a:off x="762000" y="5397500"/>
            <a:ext cx="6096000" cy="549275"/>
            <a:chOff x="480" y="3208"/>
            <a:chExt cx="3840" cy="346"/>
          </a:xfrm>
        </p:grpSpPr>
        <p:sp>
          <p:nvSpPr>
            <p:cNvPr id="70" name="Rectangle 28"/>
            <p:cNvSpPr>
              <a:spLocks noChangeArrowheads="1"/>
            </p:cNvSpPr>
            <p:nvPr/>
          </p:nvSpPr>
          <p:spPr bwMode="auto">
            <a:xfrm>
              <a:off x="480" y="3208"/>
              <a:ext cx="912" cy="346"/>
            </a:xfrm>
            <a:prstGeom prst="rect">
              <a:avLst/>
            </a:prstGeom>
            <a:solidFill>
              <a:schemeClr val="bg1"/>
            </a:solidFill>
            <a:ln w="9525">
              <a:noFill/>
              <a:miter lim="800000"/>
              <a:headEnd/>
              <a:tailEnd/>
            </a:ln>
            <a:effectLst/>
          </p:spPr>
          <p:txBody>
            <a:bodyPr lIns="0" tIns="0" rIns="0" bIns="0">
              <a:spAutoFit/>
            </a:bodyPr>
            <a:lstStyle/>
            <a:p>
              <a:pPr algn="ctr"/>
              <a:r>
                <a:rPr lang="tr-TR" sz="1800">
                  <a:solidFill>
                    <a:srgbClr val="0000CC"/>
                  </a:solidFill>
                  <a:latin typeface="Times New Roman" pitchFamily="18" charset="0"/>
                </a:rPr>
                <a:t>DAHA İYİ Yaşam Kalitesi</a:t>
              </a:r>
              <a:endParaRPr lang="en-US" sz="1800">
                <a:solidFill>
                  <a:srgbClr val="0000CC"/>
                </a:solidFill>
                <a:latin typeface="Times New Roman" pitchFamily="18" charset="0"/>
              </a:endParaRPr>
            </a:p>
          </p:txBody>
        </p:sp>
        <p:sp>
          <p:nvSpPr>
            <p:cNvPr id="71" name="Rectangle 29"/>
            <p:cNvSpPr>
              <a:spLocks noChangeArrowheads="1"/>
            </p:cNvSpPr>
            <p:nvPr/>
          </p:nvSpPr>
          <p:spPr bwMode="auto">
            <a:xfrm>
              <a:off x="1648" y="3208"/>
              <a:ext cx="816" cy="346"/>
            </a:xfrm>
            <a:prstGeom prst="rect">
              <a:avLst/>
            </a:prstGeom>
            <a:solidFill>
              <a:schemeClr val="bg1"/>
            </a:solidFill>
            <a:ln w="9525">
              <a:noFill/>
              <a:miter lim="800000"/>
              <a:headEnd/>
              <a:tailEnd/>
            </a:ln>
            <a:effectLst/>
          </p:spPr>
          <p:txBody>
            <a:bodyPr lIns="0" tIns="0" rIns="0" bIns="0">
              <a:spAutoFit/>
            </a:bodyPr>
            <a:lstStyle/>
            <a:p>
              <a:pPr algn="ctr"/>
              <a:r>
                <a:rPr lang="tr-TR" sz="1800">
                  <a:solidFill>
                    <a:srgbClr val="990000"/>
                  </a:solidFill>
                  <a:latin typeface="Times New Roman" pitchFamily="18" charset="0"/>
                </a:rPr>
                <a:t>Doğal Kaynaklar</a:t>
              </a:r>
              <a:endParaRPr lang="en-US" sz="1800">
                <a:solidFill>
                  <a:srgbClr val="990000"/>
                </a:solidFill>
                <a:latin typeface="Times New Roman" pitchFamily="18" charset="0"/>
              </a:endParaRPr>
            </a:p>
          </p:txBody>
        </p:sp>
        <p:sp>
          <p:nvSpPr>
            <p:cNvPr id="72" name="Rectangle 30"/>
            <p:cNvSpPr>
              <a:spLocks noChangeArrowheads="1"/>
            </p:cNvSpPr>
            <p:nvPr/>
          </p:nvSpPr>
          <p:spPr bwMode="auto">
            <a:xfrm>
              <a:off x="2728" y="3216"/>
              <a:ext cx="1592" cy="309"/>
            </a:xfrm>
            <a:prstGeom prst="rect">
              <a:avLst/>
            </a:prstGeom>
            <a:solidFill>
              <a:schemeClr val="bg1"/>
            </a:solidFill>
            <a:ln w="9525">
              <a:noFill/>
              <a:miter lim="800000"/>
              <a:headEnd/>
              <a:tailEnd/>
            </a:ln>
            <a:effectLst/>
          </p:spPr>
          <p:txBody>
            <a:bodyPr lIns="0" tIns="108000" rIns="0" bIns="108000">
              <a:spAutoFit/>
            </a:bodyPr>
            <a:lstStyle/>
            <a:p>
              <a:pPr>
                <a:spcBef>
                  <a:spcPct val="50000"/>
                </a:spcBef>
              </a:pPr>
              <a:r>
                <a:rPr lang="tr-TR" sz="1800">
                  <a:solidFill>
                    <a:srgbClr val="006600"/>
                  </a:solidFill>
                  <a:latin typeface="Times New Roman" pitchFamily="18" charset="0"/>
                </a:rPr>
                <a:t>Hava, Su, Toprak Kalitesi)</a:t>
              </a:r>
              <a:endParaRPr lang="en-US" sz="1800">
                <a:solidFill>
                  <a:srgbClr val="0000CC"/>
                </a:solidFill>
                <a:latin typeface="Times New Roman" pitchFamily="18" charset="0"/>
              </a:endParaRPr>
            </a:p>
          </p:txBody>
        </p:sp>
        <p:sp>
          <p:nvSpPr>
            <p:cNvPr id="73" name="Rectangle 31"/>
            <p:cNvSpPr>
              <a:spLocks noChangeArrowheads="1"/>
            </p:cNvSpPr>
            <p:nvPr/>
          </p:nvSpPr>
          <p:spPr bwMode="auto">
            <a:xfrm>
              <a:off x="1424" y="3256"/>
              <a:ext cx="198" cy="231"/>
            </a:xfrm>
            <a:prstGeom prst="rect">
              <a:avLst/>
            </a:prstGeom>
            <a:noFill/>
            <a:ln w="9525">
              <a:noFill/>
              <a:miter lim="800000"/>
              <a:headEnd/>
              <a:tailEnd/>
            </a:ln>
            <a:effectLst/>
          </p:spPr>
          <p:txBody>
            <a:bodyPr wrap="none">
              <a:spAutoFit/>
            </a:bodyPr>
            <a:lstStyle/>
            <a:p>
              <a:r>
                <a:rPr lang="tr-TR" sz="1800">
                  <a:latin typeface="Times New Roman" pitchFamily="18" charset="0"/>
                </a:rPr>
                <a:t>+</a:t>
              </a:r>
              <a:endParaRPr lang="en-US" sz="1800">
                <a:latin typeface="Times New Roman" pitchFamily="18" charset="0"/>
              </a:endParaRPr>
            </a:p>
          </p:txBody>
        </p:sp>
        <p:sp>
          <p:nvSpPr>
            <p:cNvPr id="74" name="Rectangle 32"/>
            <p:cNvSpPr>
              <a:spLocks noChangeArrowheads="1"/>
            </p:cNvSpPr>
            <p:nvPr/>
          </p:nvSpPr>
          <p:spPr bwMode="auto">
            <a:xfrm>
              <a:off x="2490" y="3256"/>
              <a:ext cx="198" cy="231"/>
            </a:xfrm>
            <a:prstGeom prst="rect">
              <a:avLst/>
            </a:prstGeom>
            <a:noFill/>
            <a:ln w="9525">
              <a:noFill/>
              <a:miter lim="800000"/>
              <a:headEnd/>
              <a:tailEnd/>
            </a:ln>
            <a:effectLst/>
          </p:spPr>
          <p:txBody>
            <a:bodyPr wrap="none">
              <a:spAutoFit/>
            </a:bodyPr>
            <a:lstStyle/>
            <a:p>
              <a:r>
                <a:rPr lang="tr-TR" sz="1800">
                  <a:latin typeface="Times New Roman" pitchFamily="18" charset="0"/>
                </a:rPr>
                <a:t>+</a:t>
              </a:r>
              <a:endParaRPr lang="en-US" sz="1800">
                <a:latin typeface="Times New Roman" pitchFamily="18" charset="0"/>
              </a:endParaRPr>
            </a:p>
          </p:txBody>
        </p:sp>
      </p:grpSp>
      <p:grpSp>
        <p:nvGrpSpPr>
          <p:cNvPr id="75" name="Group 33"/>
          <p:cNvGrpSpPr>
            <a:grpSpLocks/>
          </p:cNvGrpSpPr>
          <p:nvPr/>
        </p:nvGrpSpPr>
        <p:grpSpPr bwMode="auto">
          <a:xfrm>
            <a:off x="4495800" y="1676400"/>
            <a:ext cx="3200400" cy="1600200"/>
            <a:chOff x="2880" y="768"/>
            <a:chExt cx="2016" cy="1008"/>
          </a:xfrm>
        </p:grpSpPr>
        <p:sp>
          <p:nvSpPr>
            <p:cNvPr id="76" name="Oval 34"/>
            <p:cNvSpPr>
              <a:spLocks noChangeArrowheads="1"/>
            </p:cNvSpPr>
            <p:nvPr/>
          </p:nvSpPr>
          <p:spPr bwMode="auto">
            <a:xfrm>
              <a:off x="2880" y="768"/>
              <a:ext cx="2016" cy="480"/>
            </a:xfrm>
            <a:prstGeom prst="ellipse">
              <a:avLst/>
            </a:prstGeom>
            <a:solidFill>
              <a:srgbClr val="FFFF99">
                <a:alpha val="50000"/>
              </a:srgbClr>
            </a:solidFill>
            <a:ln w="25400" cap="rnd">
              <a:solidFill>
                <a:schemeClr val="tx1"/>
              </a:solidFill>
              <a:prstDash val="sysDot"/>
              <a:round/>
              <a:headEnd/>
              <a:tailEnd/>
            </a:ln>
            <a:effectLst/>
          </p:spPr>
          <p:txBody>
            <a:bodyPr wrap="none" anchor="ctr"/>
            <a:lstStyle/>
            <a:p>
              <a:pPr algn="ctr" eaLnBrk="1" hangingPunct="1"/>
              <a:r>
                <a:rPr lang="tr-TR" sz="1800">
                  <a:solidFill>
                    <a:schemeClr val="accent2"/>
                  </a:solidFill>
                  <a:latin typeface="Comic Sans MS" pitchFamily="66" charset="0"/>
                </a:rPr>
                <a:t>Yaşam Kalitesi/Kalkınma</a:t>
              </a:r>
            </a:p>
            <a:p>
              <a:pPr algn="ctr" eaLnBrk="1" hangingPunct="1"/>
              <a:r>
                <a:rPr lang="tr-TR" sz="1800">
                  <a:solidFill>
                    <a:srgbClr val="990000"/>
                  </a:solidFill>
                  <a:latin typeface="Times New Roman" pitchFamily="18" charset="0"/>
                </a:rPr>
                <a:t>GEREKSİNİMLERİ</a:t>
              </a:r>
              <a:endParaRPr lang="en-US" sz="1800">
                <a:solidFill>
                  <a:srgbClr val="990000"/>
                </a:solidFill>
                <a:latin typeface="Times New Roman" pitchFamily="18" charset="0"/>
              </a:endParaRPr>
            </a:p>
          </p:txBody>
        </p:sp>
        <p:sp>
          <p:nvSpPr>
            <p:cNvPr id="77" name="AutoShape 35"/>
            <p:cNvSpPr>
              <a:spLocks noChangeArrowheads="1"/>
            </p:cNvSpPr>
            <p:nvPr/>
          </p:nvSpPr>
          <p:spPr bwMode="auto">
            <a:xfrm rot="6835103">
              <a:off x="3240" y="1392"/>
              <a:ext cx="624" cy="144"/>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rgbClr val="FFFF99"/>
                </a:gs>
                <a:gs pos="100000">
                  <a:srgbClr val="FFFF99">
                    <a:gamma/>
                    <a:shade val="46275"/>
                    <a:invGamma/>
                  </a:srgbClr>
                </a:gs>
              </a:gsLst>
              <a:lin ang="5400000" scaled="1"/>
            </a:gradFill>
            <a:ln w="9525">
              <a:solidFill>
                <a:schemeClr val="tx1"/>
              </a:solidFill>
              <a:miter lim="800000"/>
              <a:headEnd/>
              <a:tailEnd/>
            </a:ln>
            <a:effectLst/>
          </p:spPr>
          <p:txBody>
            <a:bodyPr wrap="none" anchor="ctr"/>
            <a:lstStyle/>
            <a:p>
              <a:endParaRPr lang="tr-TR"/>
            </a:p>
          </p:txBody>
        </p:sp>
      </p:grpSp>
      <p:grpSp>
        <p:nvGrpSpPr>
          <p:cNvPr id="78" name="Group 36"/>
          <p:cNvGrpSpPr>
            <a:grpSpLocks/>
          </p:cNvGrpSpPr>
          <p:nvPr/>
        </p:nvGrpSpPr>
        <p:grpSpPr bwMode="auto">
          <a:xfrm>
            <a:off x="76200" y="1917700"/>
            <a:ext cx="2057400" cy="1233488"/>
            <a:chOff x="96" y="960"/>
            <a:chExt cx="1296" cy="777"/>
          </a:xfrm>
        </p:grpSpPr>
        <p:sp>
          <p:nvSpPr>
            <p:cNvPr id="79" name="Oval 37"/>
            <p:cNvSpPr>
              <a:spLocks noChangeArrowheads="1"/>
            </p:cNvSpPr>
            <p:nvPr/>
          </p:nvSpPr>
          <p:spPr bwMode="auto">
            <a:xfrm>
              <a:off x="96" y="960"/>
              <a:ext cx="1296" cy="432"/>
            </a:xfrm>
            <a:prstGeom prst="ellipse">
              <a:avLst/>
            </a:prstGeom>
            <a:solidFill>
              <a:srgbClr val="FFFF99">
                <a:alpha val="50000"/>
              </a:srgbClr>
            </a:solidFill>
            <a:ln w="25400" cap="rnd">
              <a:solidFill>
                <a:schemeClr val="tx1"/>
              </a:solidFill>
              <a:prstDash val="sysDot"/>
              <a:round/>
              <a:headEnd/>
              <a:tailEnd/>
            </a:ln>
            <a:effectLst/>
          </p:spPr>
          <p:txBody>
            <a:bodyPr wrap="none" anchor="ctr"/>
            <a:lstStyle/>
            <a:p>
              <a:pPr algn="ctr" eaLnBrk="1" hangingPunct="1"/>
              <a:r>
                <a:rPr lang="tr-TR" sz="1800">
                  <a:solidFill>
                    <a:schemeClr val="accent2"/>
                  </a:solidFill>
                  <a:latin typeface="Comic Sans MS" pitchFamily="66" charset="0"/>
                </a:rPr>
                <a:t>ÇEVRESEL</a:t>
              </a:r>
            </a:p>
            <a:p>
              <a:pPr algn="ctr" eaLnBrk="1" hangingPunct="1"/>
              <a:r>
                <a:rPr lang="tr-TR" sz="1800">
                  <a:solidFill>
                    <a:srgbClr val="990000"/>
                  </a:solidFill>
                  <a:latin typeface="Times New Roman" pitchFamily="18" charset="0"/>
                </a:rPr>
                <a:t>VARLIKLAR</a:t>
              </a:r>
              <a:r>
                <a:rPr lang="tr-TR" sz="1800">
                  <a:solidFill>
                    <a:schemeClr val="accent2"/>
                  </a:solidFill>
                  <a:latin typeface="Comic Sans MS" pitchFamily="66" charset="0"/>
                </a:rPr>
                <a:t> </a:t>
              </a:r>
              <a:endParaRPr lang="en-US" sz="1800">
                <a:solidFill>
                  <a:schemeClr val="accent2"/>
                </a:solidFill>
                <a:latin typeface="Times New Roman" pitchFamily="18" charset="0"/>
              </a:endParaRPr>
            </a:p>
          </p:txBody>
        </p:sp>
        <p:sp>
          <p:nvSpPr>
            <p:cNvPr id="80" name="AutoShape 38"/>
            <p:cNvSpPr>
              <a:spLocks noChangeArrowheads="1"/>
            </p:cNvSpPr>
            <p:nvPr/>
          </p:nvSpPr>
          <p:spPr bwMode="auto">
            <a:xfrm rot="3620830">
              <a:off x="807" y="1444"/>
              <a:ext cx="441" cy="14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rgbClr val="FFFF99"/>
                </a:gs>
                <a:gs pos="100000">
                  <a:srgbClr val="FFFF99">
                    <a:gamma/>
                    <a:shade val="46275"/>
                    <a:invGamma/>
                  </a:srgbClr>
                </a:gs>
              </a:gsLst>
              <a:lin ang="5400000" scaled="1"/>
            </a:gradFill>
            <a:ln w="9525">
              <a:solidFill>
                <a:schemeClr val="tx1"/>
              </a:solidFill>
              <a:miter lim="800000"/>
              <a:headEnd/>
              <a:tailEnd/>
            </a:ln>
            <a:effectLst/>
          </p:spPr>
          <p:txBody>
            <a:bodyPr wrap="none" anchor="ctr"/>
            <a:lstStyle/>
            <a:p>
              <a:endParaRPr lang="tr-TR"/>
            </a:p>
          </p:txBody>
        </p:sp>
      </p:grpSp>
      <p:grpSp>
        <p:nvGrpSpPr>
          <p:cNvPr id="81" name="Group 39"/>
          <p:cNvGrpSpPr>
            <a:grpSpLocks/>
          </p:cNvGrpSpPr>
          <p:nvPr/>
        </p:nvGrpSpPr>
        <p:grpSpPr bwMode="auto">
          <a:xfrm>
            <a:off x="4114800" y="38100"/>
            <a:ext cx="5029200" cy="4305300"/>
            <a:chOff x="2592" y="24"/>
            <a:chExt cx="3168" cy="2560"/>
          </a:xfrm>
        </p:grpSpPr>
        <p:sp>
          <p:nvSpPr>
            <p:cNvPr id="82" name="Text Box 40"/>
            <p:cNvSpPr txBox="1">
              <a:spLocks noChangeArrowheads="1"/>
            </p:cNvSpPr>
            <p:nvPr/>
          </p:nvSpPr>
          <p:spPr bwMode="auto">
            <a:xfrm>
              <a:off x="2592" y="24"/>
              <a:ext cx="3168" cy="489"/>
            </a:xfrm>
            <a:prstGeom prst="rect">
              <a:avLst/>
            </a:prstGeom>
            <a:solidFill>
              <a:srgbClr val="00FF00"/>
            </a:solidFill>
            <a:ln w="9525">
              <a:noFill/>
              <a:miter lim="800000"/>
              <a:headEnd/>
              <a:tailEnd/>
            </a:ln>
            <a:effectLst/>
          </p:spPr>
          <p:txBody>
            <a:bodyPr lIns="0" rIns="0">
              <a:spAutoFit/>
            </a:bodyPr>
            <a:lstStyle/>
            <a:p>
              <a:pPr algn="ctr" eaLnBrk="1" hangingPunct="1"/>
              <a:r>
                <a:rPr lang="tr-TR" sz="2400" i="0">
                  <a:solidFill>
                    <a:schemeClr val="bg1"/>
                  </a:solidFill>
                  <a:latin typeface="Verdana" pitchFamily="34" charset="0"/>
                </a:rPr>
                <a:t>Yaşam Kalitesi /Kalkınmanın</a:t>
              </a:r>
            </a:p>
            <a:p>
              <a:pPr algn="ctr" eaLnBrk="1" hangingPunct="1"/>
              <a:r>
                <a:rPr lang="tr-TR" sz="2400" i="0">
                  <a:solidFill>
                    <a:schemeClr val="bg1"/>
                  </a:solidFill>
                  <a:latin typeface="Verdana" pitchFamily="34" charset="0"/>
                </a:rPr>
                <a:t>SÜRDÜRÜLEBİLİRLİĞİ</a:t>
              </a:r>
              <a:endParaRPr lang="en-GB" sz="2400" i="0">
                <a:solidFill>
                  <a:schemeClr val="bg1"/>
                </a:solidFill>
                <a:latin typeface="Verdana" pitchFamily="34" charset="0"/>
              </a:endParaRPr>
            </a:p>
          </p:txBody>
        </p:sp>
        <p:sp>
          <p:nvSpPr>
            <p:cNvPr id="83" name="Freeform 41"/>
            <p:cNvSpPr>
              <a:spLocks/>
            </p:cNvSpPr>
            <p:nvPr/>
          </p:nvSpPr>
          <p:spPr bwMode="auto">
            <a:xfrm>
              <a:off x="4528" y="504"/>
              <a:ext cx="1127" cy="2080"/>
            </a:xfrm>
            <a:custGeom>
              <a:avLst/>
              <a:gdLst/>
              <a:ahLst/>
              <a:cxnLst>
                <a:cxn ang="0">
                  <a:pos x="0" y="0"/>
                </a:cxn>
                <a:cxn ang="0">
                  <a:pos x="1016" y="632"/>
                </a:cxn>
                <a:cxn ang="0">
                  <a:pos x="664" y="2080"/>
                </a:cxn>
              </a:cxnLst>
              <a:rect l="0" t="0" r="r" b="b"/>
              <a:pathLst>
                <a:path w="1127" h="2080">
                  <a:moveTo>
                    <a:pt x="0" y="0"/>
                  </a:moveTo>
                  <a:cubicBezTo>
                    <a:pt x="168" y="105"/>
                    <a:pt x="905" y="285"/>
                    <a:pt x="1016" y="632"/>
                  </a:cubicBezTo>
                  <a:cubicBezTo>
                    <a:pt x="1127" y="979"/>
                    <a:pt x="737" y="1778"/>
                    <a:pt x="664" y="2080"/>
                  </a:cubicBezTo>
                </a:path>
              </a:pathLst>
            </a:custGeom>
            <a:noFill/>
            <a:ln w="152400" cap="flat">
              <a:solidFill>
                <a:srgbClr val="00FF00"/>
              </a:solidFill>
              <a:prstDash val="sysDot"/>
              <a:round/>
              <a:headEnd/>
              <a:tailEnd type="stealth" w="med" len="lg"/>
            </a:ln>
            <a:effectLst/>
          </p:spPr>
          <p:txBody>
            <a:bodyPr/>
            <a:lstStyle/>
            <a:p>
              <a:endParaRPr lang="tr-TR"/>
            </a:p>
          </p:txBody>
        </p:sp>
      </p:gr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079"/>
          <p:cNvGrpSpPr>
            <a:grpSpLocks/>
          </p:cNvGrpSpPr>
          <p:nvPr/>
        </p:nvGrpSpPr>
        <p:grpSpPr bwMode="auto">
          <a:xfrm>
            <a:off x="76200" y="3957638"/>
            <a:ext cx="9067800" cy="2601912"/>
            <a:chOff x="48" y="2493"/>
            <a:chExt cx="5712" cy="1639"/>
          </a:xfrm>
        </p:grpSpPr>
        <p:sp>
          <p:nvSpPr>
            <p:cNvPr id="5" name="Text Box 1075"/>
            <p:cNvSpPr txBox="1">
              <a:spLocks noChangeArrowheads="1"/>
            </p:cNvSpPr>
            <p:nvPr/>
          </p:nvSpPr>
          <p:spPr bwMode="auto">
            <a:xfrm>
              <a:off x="48" y="2493"/>
              <a:ext cx="5712" cy="1639"/>
            </a:xfrm>
            <a:prstGeom prst="rect">
              <a:avLst/>
            </a:prstGeom>
            <a:solidFill>
              <a:srgbClr val="00FFFF"/>
            </a:solidFill>
            <a:ln w="9525">
              <a:noFill/>
              <a:miter lim="800000"/>
              <a:headEnd/>
              <a:tailEnd/>
            </a:ln>
            <a:effectLst/>
          </p:spPr>
          <p:txBody>
            <a:bodyPr>
              <a:spAutoFit/>
            </a:bodyPr>
            <a:lstStyle/>
            <a:p>
              <a:r>
                <a:rPr lang="tr-TR" sz="2400" i="0">
                  <a:solidFill>
                    <a:srgbClr val="660066"/>
                  </a:solidFill>
                  <a:latin typeface="Times New Roman" pitchFamily="18" charset="0"/>
                </a:rPr>
                <a:t>Neden ÜRETİLEN</a:t>
              </a:r>
            </a:p>
            <a:p>
              <a:r>
                <a:rPr lang="tr-TR" sz="2400" i="0">
                  <a:solidFill>
                    <a:srgbClr val="660066"/>
                  </a:solidFill>
                  <a:latin typeface="Times New Roman" pitchFamily="18" charset="0"/>
                </a:rPr>
                <a:t>ATIKlar</a:t>
              </a:r>
            </a:p>
            <a:p>
              <a:r>
                <a:rPr lang="tr-TR" sz="2400">
                  <a:solidFill>
                    <a:srgbClr val="FF0000"/>
                  </a:solidFill>
                  <a:latin typeface="Times New Roman" pitchFamily="18" charset="0"/>
                </a:rPr>
                <a:t>SORUN</a:t>
              </a:r>
              <a:r>
                <a:rPr lang="tr-TR" sz="2400" i="0">
                  <a:solidFill>
                    <a:srgbClr val="660066"/>
                  </a:solidFill>
                  <a:latin typeface="Times New Roman" pitchFamily="18" charset="0"/>
                </a:rPr>
                <a:t> olur?</a:t>
              </a:r>
            </a:p>
            <a:p>
              <a:pPr>
                <a:spcBef>
                  <a:spcPct val="50000"/>
                </a:spcBef>
              </a:pPr>
              <a:endParaRPr lang="tr-TR" sz="2400" i="0">
                <a:solidFill>
                  <a:srgbClr val="660066"/>
                </a:solidFill>
                <a:latin typeface="Times New Roman" pitchFamily="18" charset="0"/>
              </a:endParaRPr>
            </a:p>
            <a:p>
              <a:pPr>
                <a:spcBef>
                  <a:spcPct val="50000"/>
                </a:spcBef>
              </a:pPr>
              <a:endParaRPr lang="tr-TR" sz="2400" i="0">
                <a:solidFill>
                  <a:srgbClr val="660066"/>
                </a:solidFill>
                <a:latin typeface="Times New Roman" pitchFamily="18" charset="0"/>
              </a:endParaRPr>
            </a:p>
            <a:p>
              <a:pPr>
                <a:spcBef>
                  <a:spcPct val="50000"/>
                </a:spcBef>
              </a:pPr>
              <a:endParaRPr lang="en-US" i="0">
                <a:solidFill>
                  <a:srgbClr val="660066"/>
                </a:solidFill>
                <a:latin typeface="Times New Roman" pitchFamily="18" charset="0"/>
              </a:endParaRPr>
            </a:p>
          </p:txBody>
        </p:sp>
        <p:sp>
          <p:nvSpPr>
            <p:cNvPr id="6" name="AutoShape 1076"/>
            <p:cNvSpPr>
              <a:spLocks noChangeArrowheads="1"/>
            </p:cNvSpPr>
            <p:nvPr/>
          </p:nvSpPr>
          <p:spPr bwMode="auto">
            <a:xfrm>
              <a:off x="1248" y="2829"/>
              <a:ext cx="4512" cy="1248"/>
            </a:xfrm>
            <a:prstGeom prst="roundRect">
              <a:avLst>
                <a:gd name="adj" fmla="val 16667"/>
              </a:avLst>
            </a:prstGeom>
            <a:solidFill>
              <a:srgbClr val="DDDDDD">
                <a:alpha val="50000"/>
              </a:srgbClr>
            </a:solidFill>
            <a:ln w="19050" cap="rnd">
              <a:noFill/>
              <a:prstDash val="sysDot"/>
              <a:round/>
              <a:headEnd/>
              <a:tailEnd/>
            </a:ln>
            <a:effectLst/>
          </p:spPr>
          <p:txBody>
            <a:bodyPr wrap="none" anchor="ctr"/>
            <a:lstStyle/>
            <a:p>
              <a:endParaRPr lang="tr-TR"/>
            </a:p>
          </p:txBody>
        </p:sp>
      </p:grpSp>
      <p:grpSp>
        <p:nvGrpSpPr>
          <p:cNvPr id="7" name="Group 1080"/>
          <p:cNvGrpSpPr>
            <a:grpSpLocks/>
          </p:cNvGrpSpPr>
          <p:nvPr/>
        </p:nvGrpSpPr>
        <p:grpSpPr bwMode="auto">
          <a:xfrm>
            <a:off x="381000" y="5038725"/>
            <a:ext cx="8763000" cy="990600"/>
            <a:chOff x="240" y="3174"/>
            <a:chExt cx="5520" cy="624"/>
          </a:xfrm>
        </p:grpSpPr>
        <p:sp>
          <p:nvSpPr>
            <p:cNvPr id="8" name="Rectangle 1081"/>
            <p:cNvSpPr>
              <a:spLocks noChangeArrowheads="1"/>
            </p:cNvSpPr>
            <p:nvPr/>
          </p:nvSpPr>
          <p:spPr bwMode="auto">
            <a:xfrm>
              <a:off x="240" y="3174"/>
              <a:ext cx="5520" cy="624"/>
            </a:xfrm>
            <a:prstGeom prst="rect">
              <a:avLst/>
            </a:prstGeom>
            <a:solidFill>
              <a:srgbClr val="FFFF00"/>
            </a:solidFill>
            <a:ln w="38100" cap="rnd" cmpd="dbl">
              <a:solidFill>
                <a:srgbClr val="FF0000"/>
              </a:solidFill>
              <a:prstDash val="sysDot"/>
              <a:miter lim="800000"/>
              <a:headEnd/>
              <a:tailEnd/>
            </a:ln>
            <a:effectLst/>
          </p:spPr>
          <p:txBody>
            <a:bodyPr wrap="none" anchor="ctr"/>
            <a:lstStyle/>
            <a:p>
              <a:endParaRPr lang="tr-TR"/>
            </a:p>
          </p:txBody>
        </p:sp>
        <p:grpSp>
          <p:nvGrpSpPr>
            <p:cNvPr id="9" name="Group 1082"/>
            <p:cNvGrpSpPr>
              <a:grpSpLocks/>
            </p:cNvGrpSpPr>
            <p:nvPr/>
          </p:nvGrpSpPr>
          <p:grpSpPr bwMode="auto">
            <a:xfrm>
              <a:off x="421" y="3204"/>
              <a:ext cx="832" cy="504"/>
              <a:chOff x="421" y="3168"/>
              <a:chExt cx="832" cy="504"/>
            </a:xfrm>
          </p:grpSpPr>
          <p:sp>
            <p:nvSpPr>
              <p:cNvPr id="10" name="Freeform 1083"/>
              <p:cNvSpPr>
                <a:spLocks/>
              </p:cNvSpPr>
              <p:nvPr/>
            </p:nvSpPr>
            <p:spPr bwMode="auto">
              <a:xfrm>
                <a:off x="430" y="3181"/>
                <a:ext cx="786" cy="491"/>
              </a:xfrm>
              <a:custGeom>
                <a:avLst/>
                <a:gdLst/>
                <a:ahLst/>
                <a:cxnLst>
                  <a:cxn ang="0">
                    <a:pos x="0" y="0"/>
                  </a:cxn>
                  <a:cxn ang="0">
                    <a:pos x="256" y="558"/>
                  </a:cxn>
                  <a:cxn ang="0">
                    <a:pos x="786" y="603"/>
                  </a:cxn>
                </a:cxnLst>
                <a:rect l="0" t="0" r="r" b="b"/>
                <a:pathLst>
                  <a:path w="786" h="658">
                    <a:moveTo>
                      <a:pt x="0" y="0"/>
                    </a:moveTo>
                    <a:cubicBezTo>
                      <a:pt x="43" y="94"/>
                      <a:pt x="125" y="458"/>
                      <a:pt x="256" y="558"/>
                    </a:cubicBezTo>
                    <a:cubicBezTo>
                      <a:pt x="387" y="658"/>
                      <a:pt x="676" y="594"/>
                      <a:pt x="786" y="603"/>
                    </a:cubicBezTo>
                  </a:path>
                </a:pathLst>
              </a:custGeom>
              <a:noFill/>
              <a:ln w="101600">
                <a:solidFill>
                  <a:srgbClr val="FF0000"/>
                </a:solidFill>
                <a:round/>
                <a:headEnd/>
                <a:tailEnd type="stealth" w="med" len="lg"/>
              </a:ln>
              <a:effectLst/>
            </p:spPr>
            <p:txBody>
              <a:bodyPr/>
              <a:lstStyle/>
              <a:p>
                <a:endParaRPr lang="tr-TR"/>
              </a:p>
            </p:txBody>
          </p:sp>
          <p:sp>
            <p:nvSpPr>
              <p:cNvPr id="11" name="Freeform 1084"/>
              <p:cNvSpPr>
                <a:spLocks/>
              </p:cNvSpPr>
              <p:nvPr/>
            </p:nvSpPr>
            <p:spPr bwMode="auto">
              <a:xfrm>
                <a:off x="421" y="3168"/>
                <a:ext cx="832" cy="240"/>
              </a:xfrm>
              <a:custGeom>
                <a:avLst/>
                <a:gdLst/>
                <a:ahLst/>
                <a:cxnLst>
                  <a:cxn ang="0">
                    <a:pos x="0" y="0"/>
                  </a:cxn>
                  <a:cxn ang="0">
                    <a:pos x="246" y="218"/>
                  </a:cxn>
                  <a:cxn ang="0">
                    <a:pos x="832" y="133"/>
                  </a:cxn>
                </a:cxnLst>
                <a:rect l="0" t="0" r="r" b="b"/>
                <a:pathLst>
                  <a:path w="832" h="240">
                    <a:moveTo>
                      <a:pt x="0" y="0"/>
                    </a:moveTo>
                    <a:cubicBezTo>
                      <a:pt x="41" y="37"/>
                      <a:pt x="107" y="196"/>
                      <a:pt x="246" y="218"/>
                    </a:cubicBezTo>
                    <a:cubicBezTo>
                      <a:pt x="385" y="240"/>
                      <a:pt x="710" y="151"/>
                      <a:pt x="832" y="133"/>
                    </a:cubicBezTo>
                  </a:path>
                </a:pathLst>
              </a:custGeom>
              <a:noFill/>
              <a:ln w="101600">
                <a:solidFill>
                  <a:srgbClr val="FF0000"/>
                </a:solidFill>
                <a:round/>
                <a:headEnd/>
                <a:tailEnd type="stealth" w="med" len="lg"/>
              </a:ln>
              <a:effectLst/>
            </p:spPr>
            <p:txBody>
              <a:bodyPr/>
              <a:lstStyle/>
              <a:p>
                <a:endParaRPr lang="tr-TR"/>
              </a:p>
            </p:txBody>
          </p:sp>
        </p:grpSp>
      </p:grpSp>
      <p:sp>
        <p:nvSpPr>
          <p:cNvPr id="12" name="AutoShape 1066"/>
          <p:cNvSpPr>
            <a:spLocks noChangeArrowheads="1"/>
          </p:cNvSpPr>
          <p:nvPr/>
        </p:nvSpPr>
        <p:spPr bwMode="auto">
          <a:xfrm>
            <a:off x="6172200" y="2328863"/>
            <a:ext cx="2971800" cy="1447800"/>
          </a:xfrm>
          <a:prstGeom prst="roundRect">
            <a:avLst>
              <a:gd name="adj" fmla="val 16667"/>
            </a:avLst>
          </a:prstGeom>
          <a:solidFill>
            <a:srgbClr val="DDDDDD">
              <a:alpha val="50000"/>
            </a:srgbClr>
          </a:solidFill>
          <a:ln w="19050" cap="rnd">
            <a:solidFill>
              <a:schemeClr val="tx1"/>
            </a:solidFill>
            <a:prstDash val="sysDot"/>
            <a:round/>
            <a:headEnd/>
            <a:tailEnd/>
          </a:ln>
          <a:effectLst/>
        </p:spPr>
        <p:txBody>
          <a:bodyPr wrap="none" anchor="ctr"/>
          <a:lstStyle/>
          <a:p>
            <a:endParaRPr lang="tr-TR"/>
          </a:p>
        </p:txBody>
      </p:sp>
      <p:grpSp>
        <p:nvGrpSpPr>
          <p:cNvPr id="13" name="Group 1032"/>
          <p:cNvGrpSpPr>
            <a:grpSpLocks/>
          </p:cNvGrpSpPr>
          <p:nvPr/>
        </p:nvGrpSpPr>
        <p:grpSpPr bwMode="auto">
          <a:xfrm>
            <a:off x="5980113" y="2282825"/>
            <a:ext cx="3076575" cy="731838"/>
            <a:chOff x="3767" y="3115"/>
            <a:chExt cx="1938" cy="461"/>
          </a:xfrm>
        </p:grpSpPr>
        <p:sp>
          <p:nvSpPr>
            <p:cNvPr id="14" name="Rectangle 1033"/>
            <p:cNvSpPr>
              <a:spLocks noChangeArrowheads="1"/>
            </p:cNvSpPr>
            <p:nvPr/>
          </p:nvSpPr>
          <p:spPr bwMode="auto">
            <a:xfrm>
              <a:off x="3956" y="3209"/>
              <a:ext cx="1749" cy="308"/>
            </a:xfrm>
            <a:prstGeom prst="rect">
              <a:avLst/>
            </a:prstGeom>
            <a:noFill/>
            <a:ln w="9525">
              <a:noFill/>
              <a:miter lim="800000"/>
              <a:headEnd/>
              <a:tailEnd/>
            </a:ln>
          </p:spPr>
          <p:txBody>
            <a:bodyPr lIns="0" tIns="0" rIns="0" bIns="0">
              <a:spAutoFit/>
            </a:bodyPr>
            <a:lstStyle/>
            <a:p>
              <a:pPr marL="187325" indent="-187325">
                <a:lnSpc>
                  <a:spcPct val="80000"/>
                </a:lnSpc>
                <a:buFontTx/>
                <a:buChar char="•"/>
              </a:pPr>
              <a:r>
                <a:rPr lang="tr-TR" sz="2000" i="0">
                  <a:solidFill>
                    <a:srgbClr val="FF0000"/>
                  </a:solidFill>
                  <a:latin typeface="Times New Roman" pitchFamily="18" charset="0"/>
                </a:rPr>
                <a:t>Parasal kayıp,</a:t>
              </a:r>
            </a:p>
            <a:p>
              <a:pPr marL="187325" indent="-187325">
                <a:lnSpc>
                  <a:spcPct val="80000"/>
                </a:lnSpc>
                <a:buFontTx/>
                <a:buChar char="•"/>
              </a:pPr>
              <a:r>
                <a:rPr lang="tr-TR" sz="2000" i="0">
                  <a:solidFill>
                    <a:srgbClr val="000080"/>
                  </a:solidFill>
                  <a:latin typeface="Times New Roman" pitchFamily="18" charset="0"/>
                </a:rPr>
                <a:t>İlave Uğraş - Harcama</a:t>
              </a:r>
              <a:endParaRPr lang="en-US" sz="2000" b="0" i="0">
                <a:latin typeface="Times New Roman" pitchFamily="18" charset="0"/>
              </a:endParaRPr>
            </a:p>
          </p:txBody>
        </p:sp>
        <p:sp>
          <p:nvSpPr>
            <p:cNvPr id="15" name="Rectangle 1034"/>
            <p:cNvSpPr>
              <a:spLocks noChangeArrowheads="1"/>
            </p:cNvSpPr>
            <p:nvPr/>
          </p:nvSpPr>
          <p:spPr bwMode="auto">
            <a:xfrm>
              <a:off x="3767" y="3115"/>
              <a:ext cx="151" cy="461"/>
            </a:xfrm>
            <a:prstGeom prst="rect">
              <a:avLst/>
            </a:prstGeom>
            <a:noFill/>
            <a:ln w="9525">
              <a:noFill/>
              <a:miter lim="800000"/>
              <a:headEnd/>
              <a:tailEnd/>
            </a:ln>
          </p:spPr>
          <p:txBody>
            <a:bodyPr wrap="none" lIns="0" tIns="0" rIns="0" bIns="0">
              <a:spAutoFit/>
            </a:bodyPr>
            <a:lstStyle/>
            <a:p>
              <a:r>
                <a:rPr lang="en-US" sz="4800" i="0">
                  <a:solidFill>
                    <a:srgbClr val="000000"/>
                  </a:solidFill>
                  <a:latin typeface="Times New Roman" pitchFamily="18" charset="0"/>
                </a:rPr>
                <a:t>}</a:t>
              </a:r>
              <a:endParaRPr lang="en-US" sz="4800" b="0" i="0">
                <a:latin typeface="Times New Roman" pitchFamily="18" charset="0"/>
              </a:endParaRPr>
            </a:p>
          </p:txBody>
        </p:sp>
      </p:grpSp>
      <p:sp>
        <p:nvSpPr>
          <p:cNvPr id="16" name="AutoShape 1035"/>
          <p:cNvSpPr>
            <a:spLocks noChangeArrowheads="1"/>
          </p:cNvSpPr>
          <p:nvPr/>
        </p:nvSpPr>
        <p:spPr bwMode="auto">
          <a:xfrm>
            <a:off x="1631950" y="614363"/>
            <a:ext cx="4953000" cy="695325"/>
          </a:xfrm>
          <a:prstGeom prst="roundRect">
            <a:avLst>
              <a:gd name="adj" fmla="val 50000"/>
            </a:avLst>
          </a:prstGeom>
          <a:solidFill>
            <a:srgbClr val="00FFFF"/>
          </a:solidFill>
          <a:ln w="15875" cap="rnd">
            <a:solidFill>
              <a:schemeClr val="tx1"/>
            </a:solidFill>
            <a:prstDash val="sysDot"/>
            <a:round/>
            <a:headEnd/>
            <a:tailEnd/>
          </a:ln>
          <a:effectLst/>
        </p:spPr>
        <p:txBody>
          <a:bodyPr wrap="none" anchor="ctr"/>
          <a:lstStyle/>
          <a:p>
            <a:pPr marL="288925" indent="-288925" algn="ctr">
              <a:buFontTx/>
              <a:buChar char="•"/>
            </a:pPr>
            <a:r>
              <a:rPr lang="en-US" sz="2800" i="0">
                <a:solidFill>
                  <a:srgbClr val="000000"/>
                </a:solidFill>
                <a:latin typeface="Times New Roman" pitchFamily="18" charset="0"/>
              </a:rPr>
              <a:t>İstenmeyen </a:t>
            </a:r>
            <a:r>
              <a:rPr lang="en-US" sz="2800" i="0">
                <a:solidFill>
                  <a:srgbClr val="FF0000"/>
                </a:solidFill>
                <a:latin typeface="Times New Roman" pitchFamily="18" charset="0"/>
              </a:rPr>
              <a:t>YAN</a:t>
            </a:r>
            <a:r>
              <a:rPr lang="en-US" sz="2800" i="0">
                <a:solidFill>
                  <a:srgbClr val="000000"/>
                </a:solidFill>
                <a:latin typeface="Times New Roman" pitchFamily="18" charset="0"/>
              </a:rPr>
              <a:t> </a:t>
            </a:r>
            <a:r>
              <a:rPr lang="en-US" sz="2800" i="0">
                <a:solidFill>
                  <a:srgbClr val="FF0000"/>
                </a:solidFill>
                <a:latin typeface="Times New Roman" pitchFamily="18" charset="0"/>
              </a:rPr>
              <a:t>ÜRÜN</a:t>
            </a:r>
            <a:r>
              <a:rPr lang="en-US" sz="2800" i="0">
                <a:solidFill>
                  <a:srgbClr val="000000"/>
                </a:solidFill>
                <a:latin typeface="Times New Roman" pitchFamily="18" charset="0"/>
              </a:rPr>
              <a:t>dür.</a:t>
            </a:r>
            <a:endParaRPr lang="tr-TR" sz="2800" i="0">
              <a:solidFill>
                <a:srgbClr val="000000"/>
              </a:solidFill>
              <a:latin typeface="Times New Roman" pitchFamily="18" charset="0"/>
            </a:endParaRPr>
          </a:p>
        </p:txBody>
      </p:sp>
      <p:sp>
        <p:nvSpPr>
          <p:cNvPr id="17" name="Rectangle 1036"/>
          <p:cNvSpPr>
            <a:spLocks noChangeArrowheads="1"/>
          </p:cNvSpPr>
          <p:nvPr/>
        </p:nvSpPr>
        <p:spPr bwMode="auto">
          <a:xfrm>
            <a:off x="47625" y="76200"/>
            <a:ext cx="3352800" cy="487363"/>
          </a:xfrm>
          <a:prstGeom prst="rect">
            <a:avLst/>
          </a:prstGeom>
          <a:solidFill>
            <a:srgbClr val="FFFF99"/>
          </a:solidFill>
          <a:ln w="9525">
            <a:noFill/>
            <a:miter lim="800000"/>
            <a:headEnd/>
            <a:tailEnd/>
          </a:ln>
        </p:spPr>
        <p:txBody>
          <a:bodyPr lIns="0" tIns="0" rIns="0" bIns="0">
            <a:spAutoFit/>
          </a:bodyPr>
          <a:lstStyle/>
          <a:p>
            <a:r>
              <a:rPr lang="tr-TR" sz="3200" i="0">
                <a:solidFill>
                  <a:schemeClr val="accent2"/>
                </a:solidFill>
                <a:latin typeface="Comic Sans MS" pitchFamily="66" charset="0"/>
              </a:rPr>
              <a:t>Sanayi ATIKları:</a:t>
            </a:r>
            <a:r>
              <a:rPr lang="en-US" sz="3200" i="0">
                <a:solidFill>
                  <a:srgbClr val="000000"/>
                </a:solidFill>
                <a:latin typeface="Comic Sans MS" pitchFamily="66" charset="0"/>
              </a:rPr>
              <a:t> </a:t>
            </a:r>
            <a:endParaRPr lang="en-US" sz="3200" b="0" i="0">
              <a:latin typeface="Comic Sans MS" pitchFamily="66" charset="0"/>
            </a:endParaRPr>
          </a:p>
        </p:txBody>
      </p:sp>
      <p:sp>
        <p:nvSpPr>
          <p:cNvPr id="18" name="AutoShape 1037"/>
          <p:cNvSpPr>
            <a:spLocks noChangeArrowheads="1"/>
          </p:cNvSpPr>
          <p:nvPr/>
        </p:nvSpPr>
        <p:spPr bwMode="auto">
          <a:xfrm>
            <a:off x="1631950" y="1447800"/>
            <a:ext cx="4953000" cy="695325"/>
          </a:xfrm>
          <a:prstGeom prst="roundRect">
            <a:avLst>
              <a:gd name="adj" fmla="val 50000"/>
            </a:avLst>
          </a:prstGeom>
          <a:solidFill>
            <a:srgbClr val="00FFFF"/>
          </a:solidFill>
          <a:ln w="15875" cap="rnd">
            <a:solidFill>
              <a:schemeClr val="tx1"/>
            </a:solidFill>
            <a:prstDash val="sysDot"/>
            <a:round/>
            <a:headEnd/>
            <a:tailEnd/>
          </a:ln>
          <a:effectLst/>
        </p:spPr>
        <p:txBody>
          <a:bodyPr wrap="none" anchor="ctr"/>
          <a:lstStyle/>
          <a:p>
            <a:pPr marL="187325" indent="-187325">
              <a:buFontTx/>
              <a:buChar char="•"/>
            </a:pPr>
            <a:r>
              <a:rPr lang="tr-TR" sz="2800" i="0">
                <a:solidFill>
                  <a:srgbClr val="000000"/>
                </a:solidFill>
                <a:latin typeface="Times New Roman" pitchFamily="18" charset="0"/>
              </a:rPr>
              <a:t>Yönetim </a:t>
            </a:r>
            <a:r>
              <a:rPr lang="tr-TR" sz="2800" i="0">
                <a:solidFill>
                  <a:srgbClr val="FF0000"/>
                </a:solidFill>
                <a:latin typeface="Times New Roman" pitchFamily="18" charset="0"/>
              </a:rPr>
              <a:t>SORUN</a:t>
            </a:r>
            <a:r>
              <a:rPr lang="tr-TR" sz="2800" i="0">
                <a:solidFill>
                  <a:srgbClr val="000000"/>
                </a:solidFill>
                <a:latin typeface="Times New Roman" pitchFamily="18" charset="0"/>
              </a:rPr>
              <a:t>udur</a:t>
            </a:r>
            <a:r>
              <a:rPr lang="en-US" sz="2800" i="0">
                <a:solidFill>
                  <a:srgbClr val="000000"/>
                </a:solidFill>
                <a:latin typeface="Times New Roman" pitchFamily="18" charset="0"/>
              </a:rPr>
              <a:t>.</a:t>
            </a:r>
            <a:endParaRPr lang="tr-TR" sz="2800" i="0">
              <a:solidFill>
                <a:srgbClr val="000000"/>
              </a:solidFill>
              <a:latin typeface="Times New Roman" pitchFamily="18" charset="0"/>
            </a:endParaRPr>
          </a:p>
        </p:txBody>
      </p:sp>
      <p:sp>
        <p:nvSpPr>
          <p:cNvPr id="19" name="Text Box 1038"/>
          <p:cNvSpPr txBox="1">
            <a:spLocks noChangeArrowheads="1"/>
          </p:cNvSpPr>
          <p:nvPr/>
        </p:nvSpPr>
        <p:spPr bwMode="auto">
          <a:xfrm>
            <a:off x="2378075" y="2338388"/>
            <a:ext cx="2835275" cy="366712"/>
          </a:xfrm>
          <a:prstGeom prst="rect">
            <a:avLst/>
          </a:prstGeom>
          <a:noFill/>
          <a:ln w="9525">
            <a:noFill/>
            <a:miter lim="800000"/>
            <a:headEnd/>
            <a:tailEnd/>
          </a:ln>
          <a:effectLst/>
        </p:spPr>
        <p:txBody>
          <a:bodyPr wrap="none">
            <a:spAutoFit/>
          </a:bodyPr>
          <a:lstStyle/>
          <a:p>
            <a:pPr marL="187325" indent="-187325">
              <a:buFontTx/>
              <a:buChar char="•"/>
            </a:pPr>
            <a:r>
              <a:rPr lang="tr-TR" sz="1800">
                <a:latin typeface="Comic Sans MS" pitchFamily="66" charset="0"/>
              </a:rPr>
              <a:t>Hammadde Zayiatıdır,</a:t>
            </a:r>
          </a:p>
        </p:txBody>
      </p:sp>
      <p:sp>
        <p:nvSpPr>
          <p:cNvPr id="20" name="Text Box 1039"/>
          <p:cNvSpPr txBox="1">
            <a:spLocks noChangeArrowheads="1"/>
          </p:cNvSpPr>
          <p:nvPr/>
        </p:nvSpPr>
        <p:spPr bwMode="auto">
          <a:xfrm>
            <a:off x="2379663" y="2728913"/>
            <a:ext cx="3060700" cy="366712"/>
          </a:xfrm>
          <a:prstGeom prst="rect">
            <a:avLst/>
          </a:prstGeom>
          <a:noFill/>
          <a:ln w="9525">
            <a:noFill/>
            <a:miter lim="800000"/>
            <a:headEnd/>
            <a:tailEnd/>
          </a:ln>
          <a:effectLst/>
        </p:spPr>
        <p:txBody>
          <a:bodyPr wrap="none">
            <a:spAutoFit/>
          </a:bodyPr>
          <a:lstStyle/>
          <a:p>
            <a:pPr marL="187325" indent="-187325">
              <a:buFontTx/>
              <a:buChar char="•"/>
            </a:pPr>
            <a:r>
              <a:rPr lang="tr-TR" sz="1800">
                <a:latin typeface="Comic Sans MS" pitchFamily="66" charset="0"/>
              </a:rPr>
              <a:t>Uzaklaştırma gerektirir,</a:t>
            </a:r>
          </a:p>
        </p:txBody>
      </p:sp>
      <p:sp>
        <p:nvSpPr>
          <p:cNvPr id="21" name="Text Box 1040"/>
          <p:cNvSpPr txBox="1">
            <a:spLocks noChangeArrowheads="1"/>
          </p:cNvSpPr>
          <p:nvPr/>
        </p:nvSpPr>
        <p:spPr bwMode="auto">
          <a:xfrm>
            <a:off x="2401888" y="3162300"/>
            <a:ext cx="3192462" cy="579438"/>
          </a:xfrm>
          <a:prstGeom prst="rect">
            <a:avLst/>
          </a:prstGeom>
          <a:noFill/>
          <a:ln w="9525">
            <a:noFill/>
            <a:miter lim="800000"/>
            <a:headEnd/>
            <a:tailEnd/>
          </a:ln>
          <a:effectLst/>
        </p:spPr>
        <p:txBody>
          <a:bodyPr wrap="none">
            <a:spAutoFit/>
          </a:bodyPr>
          <a:lstStyle/>
          <a:p>
            <a:pPr marL="187325" indent="-187325" algn="ctr">
              <a:buFontTx/>
              <a:buChar char="•"/>
            </a:pPr>
            <a:r>
              <a:rPr lang="tr-TR" sz="1800">
                <a:latin typeface="Comic Sans MS" pitchFamily="66" charset="0"/>
              </a:rPr>
              <a:t>Çevre Kirliliği yaratabilir,</a:t>
            </a:r>
          </a:p>
          <a:p>
            <a:pPr marL="187325" indent="-187325" algn="ctr"/>
            <a:r>
              <a:rPr lang="tr-TR">
                <a:solidFill>
                  <a:schemeClr val="accent2"/>
                </a:solidFill>
                <a:latin typeface="Times New Roman" pitchFamily="18" charset="0"/>
              </a:rPr>
              <a:t>(Gelişigüzel bertaraf edilirse!)</a:t>
            </a:r>
          </a:p>
        </p:txBody>
      </p:sp>
      <p:grpSp>
        <p:nvGrpSpPr>
          <p:cNvPr id="22" name="Group 1041"/>
          <p:cNvGrpSpPr>
            <a:grpSpLocks/>
          </p:cNvGrpSpPr>
          <p:nvPr/>
        </p:nvGrpSpPr>
        <p:grpSpPr bwMode="auto">
          <a:xfrm>
            <a:off x="5980113" y="2978150"/>
            <a:ext cx="2443162" cy="731838"/>
            <a:chOff x="3767" y="3553"/>
            <a:chExt cx="1539" cy="461"/>
          </a:xfrm>
        </p:grpSpPr>
        <p:sp>
          <p:nvSpPr>
            <p:cNvPr id="23" name="Rectangle 1042"/>
            <p:cNvSpPr>
              <a:spLocks noChangeArrowheads="1"/>
            </p:cNvSpPr>
            <p:nvPr/>
          </p:nvSpPr>
          <p:spPr bwMode="auto">
            <a:xfrm>
              <a:off x="3977" y="3661"/>
              <a:ext cx="1329" cy="308"/>
            </a:xfrm>
            <a:prstGeom prst="rect">
              <a:avLst/>
            </a:prstGeom>
            <a:noFill/>
            <a:ln w="9525">
              <a:noFill/>
              <a:miter lim="800000"/>
              <a:headEnd/>
              <a:tailEnd/>
            </a:ln>
          </p:spPr>
          <p:txBody>
            <a:bodyPr wrap="none" lIns="0" tIns="0" rIns="0" bIns="0">
              <a:spAutoFit/>
            </a:bodyPr>
            <a:lstStyle/>
            <a:p>
              <a:pPr marL="187325" indent="-187325">
                <a:lnSpc>
                  <a:spcPct val="80000"/>
                </a:lnSpc>
                <a:buFontTx/>
                <a:buChar char="•"/>
              </a:pPr>
              <a:r>
                <a:rPr lang="tr-TR" sz="2000" i="0">
                  <a:solidFill>
                    <a:srgbClr val="006600"/>
                  </a:solidFill>
                  <a:latin typeface="Times New Roman" pitchFamily="18" charset="0"/>
                </a:rPr>
                <a:t>Ekolojik Sorun,</a:t>
              </a:r>
            </a:p>
            <a:p>
              <a:pPr marL="187325" indent="-187325">
                <a:lnSpc>
                  <a:spcPct val="80000"/>
                </a:lnSpc>
                <a:buFontTx/>
                <a:buChar char="•"/>
              </a:pPr>
              <a:r>
                <a:rPr lang="tr-TR" sz="2000" i="0">
                  <a:solidFill>
                    <a:srgbClr val="FF0000"/>
                  </a:solidFill>
                  <a:latin typeface="Times New Roman" pitchFamily="18" charset="0"/>
                </a:rPr>
                <a:t>Cezai yaptırımlar</a:t>
              </a:r>
              <a:endParaRPr lang="en-US" sz="2000" b="0" i="0">
                <a:solidFill>
                  <a:srgbClr val="FF0000"/>
                </a:solidFill>
                <a:latin typeface="Times New Roman" pitchFamily="18" charset="0"/>
              </a:endParaRPr>
            </a:p>
          </p:txBody>
        </p:sp>
        <p:sp>
          <p:nvSpPr>
            <p:cNvPr id="24" name="Rectangle 1043"/>
            <p:cNvSpPr>
              <a:spLocks noChangeArrowheads="1"/>
            </p:cNvSpPr>
            <p:nvPr/>
          </p:nvSpPr>
          <p:spPr bwMode="auto">
            <a:xfrm>
              <a:off x="3767" y="3553"/>
              <a:ext cx="151" cy="461"/>
            </a:xfrm>
            <a:prstGeom prst="rect">
              <a:avLst/>
            </a:prstGeom>
            <a:noFill/>
            <a:ln w="9525">
              <a:noFill/>
              <a:miter lim="800000"/>
              <a:headEnd/>
              <a:tailEnd/>
            </a:ln>
          </p:spPr>
          <p:txBody>
            <a:bodyPr wrap="none" lIns="0" tIns="0" rIns="0" bIns="0">
              <a:spAutoFit/>
            </a:bodyPr>
            <a:lstStyle/>
            <a:p>
              <a:r>
                <a:rPr lang="en-US" sz="4800" i="0">
                  <a:solidFill>
                    <a:srgbClr val="000000"/>
                  </a:solidFill>
                  <a:latin typeface="Times New Roman" pitchFamily="18" charset="0"/>
                </a:rPr>
                <a:t>}</a:t>
              </a:r>
              <a:endParaRPr lang="en-US" sz="4800" b="0" i="0">
                <a:latin typeface="Times New Roman" pitchFamily="18" charset="0"/>
              </a:endParaRPr>
            </a:p>
          </p:txBody>
        </p:sp>
      </p:grpSp>
      <p:sp>
        <p:nvSpPr>
          <p:cNvPr id="25" name="Text Box 1045"/>
          <p:cNvSpPr txBox="1">
            <a:spLocks noChangeArrowheads="1"/>
          </p:cNvSpPr>
          <p:nvPr/>
        </p:nvSpPr>
        <p:spPr bwMode="auto">
          <a:xfrm>
            <a:off x="1981200" y="6057900"/>
            <a:ext cx="5257800" cy="396875"/>
          </a:xfrm>
          <a:prstGeom prst="rect">
            <a:avLst/>
          </a:prstGeom>
          <a:noFill/>
          <a:ln w="9525">
            <a:noFill/>
            <a:miter lim="800000"/>
            <a:headEnd/>
            <a:tailEnd/>
          </a:ln>
          <a:effectLst/>
        </p:spPr>
        <p:txBody>
          <a:bodyPr>
            <a:spAutoFit/>
          </a:bodyPr>
          <a:lstStyle/>
          <a:p>
            <a:pPr marL="285750" indent="-285750">
              <a:spcBef>
                <a:spcPct val="50000"/>
              </a:spcBef>
              <a:buFontTx/>
              <a:buChar char="•"/>
              <a:tabLst>
                <a:tab pos="285750" algn="l"/>
              </a:tabLst>
            </a:pPr>
            <a:r>
              <a:rPr lang="tr-TR" sz="2000">
                <a:solidFill>
                  <a:srgbClr val="CC0000"/>
                </a:solidFill>
              </a:rPr>
              <a:t>Atıklar Bizi rahatsız etmiyor olabilir</a:t>
            </a:r>
            <a:r>
              <a:rPr lang="en-US" sz="2000">
                <a:solidFill>
                  <a:srgbClr val="CC0000"/>
                </a:solidFill>
              </a:rPr>
              <a:t> ?!</a:t>
            </a:r>
            <a:r>
              <a:rPr lang="en-US" sz="2000" i="0">
                <a:solidFill>
                  <a:srgbClr val="CC0000"/>
                </a:solidFill>
              </a:rPr>
              <a:t> </a:t>
            </a:r>
          </a:p>
        </p:txBody>
      </p:sp>
      <p:grpSp>
        <p:nvGrpSpPr>
          <p:cNvPr id="26" name="Group 1046"/>
          <p:cNvGrpSpPr>
            <a:grpSpLocks/>
          </p:cNvGrpSpPr>
          <p:nvPr/>
        </p:nvGrpSpPr>
        <p:grpSpPr bwMode="auto">
          <a:xfrm>
            <a:off x="2324100" y="6076950"/>
            <a:ext cx="4686300" cy="381000"/>
            <a:chOff x="1728" y="3792"/>
            <a:chExt cx="1776" cy="240"/>
          </a:xfrm>
        </p:grpSpPr>
        <p:sp>
          <p:nvSpPr>
            <p:cNvPr id="27" name="Line 1047"/>
            <p:cNvSpPr>
              <a:spLocks noChangeShapeType="1"/>
            </p:cNvSpPr>
            <p:nvPr/>
          </p:nvSpPr>
          <p:spPr bwMode="auto">
            <a:xfrm>
              <a:off x="1728" y="3792"/>
              <a:ext cx="1776" cy="240"/>
            </a:xfrm>
            <a:prstGeom prst="line">
              <a:avLst/>
            </a:prstGeom>
            <a:noFill/>
            <a:ln w="38100">
              <a:solidFill>
                <a:srgbClr val="FF0000"/>
              </a:solidFill>
              <a:prstDash val="sysDot"/>
              <a:round/>
              <a:headEnd/>
              <a:tailEnd/>
            </a:ln>
            <a:effectLst/>
          </p:spPr>
          <p:txBody>
            <a:bodyPr wrap="none" anchor="ctr"/>
            <a:lstStyle/>
            <a:p>
              <a:endParaRPr lang="tr-TR"/>
            </a:p>
          </p:txBody>
        </p:sp>
        <p:sp>
          <p:nvSpPr>
            <p:cNvPr id="28" name="Line 1048"/>
            <p:cNvSpPr>
              <a:spLocks noChangeShapeType="1"/>
            </p:cNvSpPr>
            <p:nvPr/>
          </p:nvSpPr>
          <p:spPr bwMode="auto">
            <a:xfrm flipV="1">
              <a:off x="1776" y="3792"/>
              <a:ext cx="1680" cy="240"/>
            </a:xfrm>
            <a:prstGeom prst="line">
              <a:avLst/>
            </a:prstGeom>
            <a:noFill/>
            <a:ln w="38100">
              <a:solidFill>
                <a:srgbClr val="FF0000"/>
              </a:solidFill>
              <a:prstDash val="sysDot"/>
              <a:round/>
              <a:headEnd/>
              <a:tailEnd/>
            </a:ln>
            <a:effectLst/>
          </p:spPr>
          <p:txBody>
            <a:bodyPr wrap="none" anchor="ctr"/>
            <a:lstStyle/>
            <a:p>
              <a:endParaRPr lang="tr-TR"/>
            </a:p>
          </p:txBody>
        </p:sp>
      </p:grpSp>
      <p:sp>
        <p:nvSpPr>
          <p:cNvPr id="29" name="Rectangle 1052"/>
          <p:cNvSpPr>
            <a:spLocks noChangeArrowheads="1"/>
          </p:cNvSpPr>
          <p:nvPr/>
        </p:nvSpPr>
        <p:spPr bwMode="auto">
          <a:xfrm>
            <a:off x="1981200" y="5014913"/>
            <a:ext cx="5305425" cy="457200"/>
          </a:xfrm>
          <a:prstGeom prst="rect">
            <a:avLst/>
          </a:prstGeom>
          <a:noFill/>
          <a:ln w="9525">
            <a:noFill/>
            <a:miter lim="800000"/>
            <a:headEnd/>
            <a:tailEnd/>
          </a:ln>
          <a:effectLst/>
        </p:spPr>
        <p:txBody>
          <a:bodyPr wrap="none">
            <a:spAutoFit/>
          </a:bodyPr>
          <a:lstStyle/>
          <a:p>
            <a:pPr>
              <a:spcBef>
                <a:spcPct val="50000"/>
              </a:spcBef>
              <a:buFontTx/>
              <a:buChar char="•"/>
            </a:pPr>
            <a:r>
              <a:rPr lang="en-US" sz="2000" i="0">
                <a:solidFill>
                  <a:srgbClr val="990033"/>
                </a:solidFill>
              </a:rPr>
              <a:t>  </a:t>
            </a:r>
            <a:r>
              <a:rPr lang="tr-TR" sz="2400" i="0">
                <a:solidFill>
                  <a:srgbClr val="990033"/>
                </a:solidFill>
                <a:latin typeface="Comic Sans MS" pitchFamily="66" charset="0"/>
              </a:rPr>
              <a:t>Ne yaptığımızı bilmiyor olabiliriz</a:t>
            </a:r>
            <a:r>
              <a:rPr lang="en-US" sz="2000" i="0">
                <a:solidFill>
                  <a:srgbClr val="990033"/>
                </a:solidFill>
                <a:latin typeface="Comic Sans MS" pitchFamily="66" charset="0"/>
              </a:rPr>
              <a:t>!</a:t>
            </a:r>
            <a:r>
              <a:rPr lang="en-US" sz="2400" b="0" i="0">
                <a:latin typeface="Times New Roman" pitchFamily="18" charset="0"/>
              </a:rPr>
              <a:t> </a:t>
            </a:r>
            <a:endParaRPr lang="en-US" sz="1800">
              <a:latin typeface="Times New Roman" pitchFamily="18" charset="0"/>
            </a:endParaRPr>
          </a:p>
        </p:txBody>
      </p:sp>
      <p:sp>
        <p:nvSpPr>
          <p:cNvPr id="30" name="Rectangle 1053"/>
          <p:cNvSpPr>
            <a:spLocks noChangeArrowheads="1"/>
          </p:cNvSpPr>
          <p:nvPr/>
        </p:nvSpPr>
        <p:spPr bwMode="auto">
          <a:xfrm>
            <a:off x="7366000" y="4991100"/>
            <a:ext cx="1625600" cy="457200"/>
          </a:xfrm>
          <a:prstGeom prst="rect">
            <a:avLst/>
          </a:prstGeom>
          <a:noFill/>
          <a:ln w="9525">
            <a:noFill/>
            <a:miter lim="800000"/>
            <a:headEnd/>
            <a:tailEnd/>
          </a:ln>
          <a:effectLst/>
        </p:spPr>
        <p:txBody>
          <a:bodyPr wrap="none">
            <a:spAutoFit/>
          </a:bodyPr>
          <a:lstStyle/>
          <a:p>
            <a:pPr>
              <a:spcBef>
                <a:spcPct val="50000"/>
              </a:spcBef>
            </a:pPr>
            <a:r>
              <a:rPr lang="en-US" sz="2400" b="0" i="0">
                <a:solidFill>
                  <a:srgbClr val="800080"/>
                </a:solidFill>
                <a:latin typeface="Times New Roman" pitchFamily="18" charset="0"/>
              </a:rPr>
              <a:t>- </a:t>
            </a:r>
            <a:r>
              <a:rPr lang="tr-TR" sz="1800">
                <a:solidFill>
                  <a:srgbClr val="FF0000"/>
                </a:solidFill>
                <a:latin typeface="Times New Roman" pitchFamily="18" charset="0"/>
              </a:rPr>
              <a:t>Eğitimsizlik !</a:t>
            </a:r>
            <a:endParaRPr lang="en-US" sz="1800">
              <a:solidFill>
                <a:srgbClr val="FF0000"/>
              </a:solidFill>
              <a:latin typeface="Times New Roman" pitchFamily="18" charset="0"/>
            </a:endParaRPr>
          </a:p>
        </p:txBody>
      </p:sp>
      <p:sp>
        <p:nvSpPr>
          <p:cNvPr id="31" name="Rectangle 1054"/>
          <p:cNvSpPr>
            <a:spLocks noChangeArrowheads="1"/>
          </p:cNvSpPr>
          <p:nvPr/>
        </p:nvSpPr>
        <p:spPr bwMode="auto">
          <a:xfrm>
            <a:off x="2066925" y="5576888"/>
            <a:ext cx="4648200" cy="366712"/>
          </a:xfrm>
          <a:prstGeom prst="rect">
            <a:avLst/>
          </a:prstGeom>
          <a:noFill/>
          <a:ln w="9525">
            <a:noFill/>
            <a:miter lim="800000"/>
            <a:headEnd/>
            <a:tailEnd/>
          </a:ln>
          <a:effectLst/>
        </p:spPr>
        <p:txBody>
          <a:bodyPr lIns="0" rIns="0">
            <a:spAutoFit/>
          </a:bodyPr>
          <a:lstStyle/>
          <a:p>
            <a:pPr>
              <a:spcBef>
                <a:spcPct val="50000"/>
              </a:spcBef>
              <a:buFontTx/>
              <a:buChar char="•"/>
            </a:pPr>
            <a:r>
              <a:rPr lang="en-US" sz="1800" i="0">
                <a:solidFill>
                  <a:schemeClr val="accent2"/>
                </a:solidFill>
                <a:latin typeface="Verdana" pitchFamily="34" charset="0"/>
              </a:rPr>
              <a:t> </a:t>
            </a:r>
            <a:r>
              <a:rPr lang="tr-TR" sz="1800" i="0">
                <a:solidFill>
                  <a:schemeClr val="accent2"/>
                </a:solidFill>
                <a:latin typeface="Verdana" pitchFamily="34" charset="0"/>
              </a:rPr>
              <a:t>Yeterli bilgi ve aracımız YOKTUR</a:t>
            </a:r>
            <a:r>
              <a:rPr lang="en-US" sz="1800" i="0">
                <a:solidFill>
                  <a:schemeClr val="accent2"/>
                </a:solidFill>
                <a:latin typeface="Verdana" pitchFamily="34" charset="0"/>
              </a:rPr>
              <a:t> ! </a:t>
            </a:r>
            <a:endParaRPr lang="en-US" sz="1800">
              <a:latin typeface="Verdana" pitchFamily="34" charset="0"/>
            </a:endParaRPr>
          </a:p>
        </p:txBody>
      </p:sp>
      <p:sp>
        <p:nvSpPr>
          <p:cNvPr id="32" name="Rectangle 1055"/>
          <p:cNvSpPr>
            <a:spLocks noChangeArrowheads="1"/>
          </p:cNvSpPr>
          <p:nvPr/>
        </p:nvSpPr>
        <p:spPr bwMode="auto">
          <a:xfrm>
            <a:off x="6588125" y="5486400"/>
            <a:ext cx="2489200" cy="457200"/>
          </a:xfrm>
          <a:prstGeom prst="rect">
            <a:avLst/>
          </a:prstGeom>
          <a:noFill/>
          <a:ln w="9525">
            <a:noFill/>
            <a:miter lim="800000"/>
            <a:headEnd/>
            <a:tailEnd/>
          </a:ln>
          <a:effectLst/>
        </p:spPr>
        <p:txBody>
          <a:bodyPr wrap="none">
            <a:spAutoFit/>
          </a:bodyPr>
          <a:lstStyle/>
          <a:p>
            <a:pPr eaLnBrk="1" hangingPunct="1"/>
            <a:r>
              <a:rPr lang="en-US" sz="2400" b="0" i="0">
                <a:solidFill>
                  <a:srgbClr val="800080"/>
                </a:solidFill>
                <a:latin typeface="Times New Roman" pitchFamily="18" charset="0"/>
              </a:rPr>
              <a:t>- </a:t>
            </a:r>
            <a:r>
              <a:rPr lang="tr-TR" sz="1800">
                <a:solidFill>
                  <a:srgbClr val="FF0000"/>
                </a:solidFill>
                <a:latin typeface="Times New Roman" pitchFamily="18" charset="0"/>
              </a:rPr>
              <a:t>Teknolojik EKSİKLİK</a:t>
            </a:r>
            <a:endParaRPr lang="en-GB" sz="1800">
              <a:solidFill>
                <a:srgbClr val="FF0000"/>
              </a:solidFill>
              <a:latin typeface="Times New Roman" pitchFamily="18" charset="0"/>
            </a:endParaRPr>
          </a:p>
        </p:txBody>
      </p:sp>
      <p:sp>
        <p:nvSpPr>
          <p:cNvPr id="33" name="Rectangle 1050"/>
          <p:cNvSpPr>
            <a:spLocks noChangeArrowheads="1"/>
          </p:cNvSpPr>
          <p:nvPr/>
        </p:nvSpPr>
        <p:spPr bwMode="auto">
          <a:xfrm>
            <a:off x="2005013" y="4495800"/>
            <a:ext cx="3100387" cy="336550"/>
          </a:xfrm>
          <a:prstGeom prst="rect">
            <a:avLst/>
          </a:prstGeom>
          <a:noFill/>
          <a:ln w="9525">
            <a:noFill/>
            <a:miter lim="800000"/>
            <a:headEnd/>
            <a:tailEnd/>
          </a:ln>
          <a:effectLst/>
        </p:spPr>
        <p:txBody>
          <a:bodyPr>
            <a:spAutoFit/>
          </a:bodyPr>
          <a:lstStyle/>
          <a:p>
            <a:pPr>
              <a:spcBef>
                <a:spcPct val="50000"/>
              </a:spcBef>
              <a:buFontTx/>
              <a:buChar char="•"/>
            </a:pPr>
            <a:r>
              <a:rPr lang="en-US" sz="1600" i="0">
                <a:solidFill>
                  <a:schemeClr val="accent2"/>
                </a:solidFill>
              </a:rPr>
              <a:t>   </a:t>
            </a:r>
            <a:r>
              <a:rPr lang="tr-TR" sz="1600" i="0">
                <a:solidFill>
                  <a:schemeClr val="accent2"/>
                </a:solidFill>
              </a:rPr>
              <a:t>“Boş ver” diyor olabiliriz</a:t>
            </a:r>
            <a:r>
              <a:rPr lang="en-US" sz="1600" i="0">
                <a:solidFill>
                  <a:schemeClr val="accent2"/>
                </a:solidFill>
              </a:rPr>
              <a:t> !</a:t>
            </a:r>
            <a:endParaRPr lang="en-GB" sz="1600" i="0">
              <a:solidFill>
                <a:schemeClr val="accent2"/>
              </a:solidFill>
            </a:endParaRPr>
          </a:p>
        </p:txBody>
      </p:sp>
      <p:sp>
        <p:nvSpPr>
          <p:cNvPr id="34" name="Rectangle 1051"/>
          <p:cNvSpPr>
            <a:spLocks noChangeArrowheads="1"/>
          </p:cNvSpPr>
          <p:nvPr/>
        </p:nvSpPr>
        <p:spPr bwMode="auto">
          <a:xfrm>
            <a:off x="5073650" y="4410075"/>
            <a:ext cx="3994150" cy="457200"/>
          </a:xfrm>
          <a:prstGeom prst="rect">
            <a:avLst/>
          </a:prstGeom>
          <a:noFill/>
          <a:ln w="9525">
            <a:noFill/>
            <a:miter lim="800000"/>
            <a:headEnd/>
            <a:tailEnd/>
          </a:ln>
          <a:effectLst/>
        </p:spPr>
        <p:txBody>
          <a:bodyPr wrap="none">
            <a:spAutoFit/>
          </a:bodyPr>
          <a:lstStyle/>
          <a:p>
            <a:pPr>
              <a:spcBef>
                <a:spcPct val="50000"/>
              </a:spcBef>
            </a:pPr>
            <a:r>
              <a:rPr lang="en-US" sz="2400" b="0" i="0">
                <a:solidFill>
                  <a:srgbClr val="800080"/>
                </a:solidFill>
                <a:latin typeface="Times New Roman" pitchFamily="18" charset="0"/>
              </a:rPr>
              <a:t>- </a:t>
            </a:r>
            <a:r>
              <a:rPr lang="tr-TR" sz="1800">
                <a:solidFill>
                  <a:srgbClr val="800080"/>
                </a:solidFill>
                <a:latin typeface="Times New Roman" pitchFamily="18" charset="0"/>
              </a:rPr>
              <a:t>Kaynak bol,  fayda-Maliyet analizi yok</a:t>
            </a:r>
            <a:endParaRPr lang="en-US" sz="1800">
              <a:solidFill>
                <a:srgbClr val="800080"/>
              </a:solidFill>
              <a:latin typeface="Times New Roman" pitchFamily="18" charset="0"/>
            </a:endParaRPr>
          </a:p>
        </p:txBody>
      </p:sp>
      <p:grpSp>
        <p:nvGrpSpPr>
          <p:cNvPr id="35" name="Group 1071"/>
          <p:cNvGrpSpPr>
            <a:grpSpLocks/>
          </p:cNvGrpSpPr>
          <p:nvPr/>
        </p:nvGrpSpPr>
        <p:grpSpPr bwMode="auto">
          <a:xfrm>
            <a:off x="2200275" y="4495800"/>
            <a:ext cx="6400800" cy="381000"/>
            <a:chOff x="1386" y="2832"/>
            <a:chExt cx="4032" cy="240"/>
          </a:xfrm>
        </p:grpSpPr>
        <p:grpSp>
          <p:nvGrpSpPr>
            <p:cNvPr id="36" name="Group 1056"/>
            <p:cNvGrpSpPr>
              <a:grpSpLocks/>
            </p:cNvGrpSpPr>
            <p:nvPr/>
          </p:nvGrpSpPr>
          <p:grpSpPr bwMode="auto">
            <a:xfrm>
              <a:off x="1386" y="2832"/>
              <a:ext cx="1776" cy="240"/>
              <a:chOff x="1728" y="3792"/>
              <a:chExt cx="1776" cy="240"/>
            </a:xfrm>
          </p:grpSpPr>
          <p:sp>
            <p:nvSpPr>
              <p:cNvPr id="40" name="Line 1057"/>
              <p:cNvSpPr>
                <a:spLocks noChangeShapeType="1"/>
              </p:cNvSpPr>
              <p:nvPr/>
            </p:nvSpPr>
            <p:spPr bwMode="auto">
              <a:xfrm>
                <a:off x="1728" y="3792"/>
                <a:ext cx="1776" cy="240"/>
              </a:xfrm>
              <a:prstGeom prst="line">
                <a:avLst/>
              </a:prstGeom>
              <a:noFill/>
              <a:ln w="38100">
                <a:solidFill>
                  <a:srgbClr val="FF0000"/>
                </a:solidFill>
                <a:prstDash val="sysDot"/>
                <a:round/>
                <a:headEnd/>
                <a:tailEnd/>
              </a:ln>
              <a:effectLst/>
            </p:spPr>
            <p:txBody>
              <a:bodyPr wrap="none" anchor="ctr"/>
              <a:lstStyle/>
              <a:p>
                <a:endParaRPr lang="tr-TR"/>
              </a:p>
            </p:txBody>
          </p:sp>
          <p:sp>
            <p:nvSpPr>
              <p:cNvPr id="41" name="Line 1058"/>
              <p:cNvSpPr>
                <a:spLocks noChangeShapeType="1"/>
              </p:cNvSpPr>
              <p:nvPr/>
            </p:nvSpPr>
            <p:spPr bwMode="auto">
              <a:xfrm flipV="1">
                <a:off x="1776" y="3792"/>
                <a:ext cx="1680" cy="240"/>
              </a:xfrm>
              <a:prstGeom prst="line">
                <a:avLst/>
              </a:prstGeom>
              <a:noFill/>
              <a:ln w="38100">
                <a:solidFill>
                  <a:srgbClr val="FF0000"/>
                </a:solidFill>
                <a:prstDash val="sysDot"/>
                <a:round/>
                <a:headEnd/>
                <a:tailEnd/>
              </a:ln>
              <a:effectLst/>
            </p:spPr>
            <p:txBody>
              <a:bodyPr wrap="none" anchor="ctr"/>
              <a:lstStyle/>
              <a:p>
                <a:endParaRPr lang="tr-TR"/>
              </a:p>
            </p:txBody>
          </p:sp>
        </p:grpSp>
        <p:grpSp>
          <p:nvGrpSpPr>
            <p:cNvPr id="37" name="Group 1068"/>
            <p:cNvGrpSpPr>
              <a:grpSpLocks/>
            </p:cNvGrpSpPr>
            <p:nvPr/>
          </p:nvGrpSpPr>
          <p:grpSpPr bwMode="auto">
            <a:xfrm>
              <a:off x="3642" y="2832"/>
              <a:ext cx="1776" cy="240"/>
              <a:chOff x="3642" y="2832"/>
              <a:chExt cx="1776" cy="240"/>
            </a:xfrm>
          </p:grpSpPr>
          <p:sp>
            <p:nvSpPr>
              <p:cNvPr id="38" name="Line 1062"/>
              <p:cNvSpPr>
                <a:spLocks noChangeShapeType="1"/>
              </p:cNvSpPr>
              <p:nvPr/>
            </p:nvSpPr>
            <p:spPr bwMode="auto">
              <a:xfrm>
                <a:off x="3642" y="2832"/>
                <a:ext cx="1776" cy="240"/>
              </a:xfrm>
              <a:prstGeom prst="line">
                <a:avLst/>
              </a:prstGeom>
              <a:noFill/>
              <a:ln w="38100">
                <a:solidFill>
                  <a:srgbClr val="FF0000"/>
                </a:solidFill>
                <a:prstDash val="sysDot"/>
                <a:round/>
                <a:headEnd/>
                <a:tailEnd/>
              </a:ln>
              <a:effectLst/>
            </p:spPr>
            <p:txBody>
              <a:bodyPr wrap="none" anchor="ctr"/>
              <a:lstStyle/>
              <a:p>
                <a:endParaRPr lang="tr-TR"/>
              </a:p>
            </p:txBody>
          </p:sp>
          <p:sp>
            <p:nvSpPr>
              <p:cNvPr id="39" name="Line 1063"/>
              <p:cNvSpPr>
                <a:spLocks noChangeShapeType="1"/>
              </p:cNvSpPr>
              <p:nvPr/>
            </p:nvSpPr>
            <p:spPr bwMode="auto">
              <a:xfrm flipV="1">
                <a:off x="3690" y="2832"/>
                <a:ext cx="1680" cy="240"/>
              </a:xfrm>
              <a:prstGeom prst="line">
                <a:avLst/>
              </a:prstGeom>
              <a:noFill/>
              <a:ln w="38100">
                <a:solidFill>
                  <a:srgbClr val="FF0000"/>
                </a:solidFill>
                <a:prstDash val="sysDot"/>
                <a:round/>
                <a:headEnd/>
                <a:tailEnd/>
              </a:ln>
              <a:effectLst/>
            </p:spPr>
            <p:txBody>
              <a:bodyPr wrap="none" anchor="ctr"/>
              <a:lstStyle/>
              <a:p>
                <a:endParaRPr lang="tr-TR"/>
              </a:p>
            </p:txBody>
          </p:sp>
        </p:gr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4"/>
          <p:cNvGrpSpPr>
            <a:grpSpLocks/>
          </p:cNvGrpSpPr>
          <p:nvPr/>
        </p:nvGrpSpPr>
        <p:grpSpPr bwMode="auto">
          <a:xfrm>
            <a:off x="3246438" y="2619375"/>
            <a:ext cx="2976562" cy="2614613"/>
            <a:chOff x="2102" y="1650"/>
            <a:chExt cx="1875" cy="1647"/>
          </a:xfrm>
        </p:grpSpPr>
        <p:sp>
          <p:nvSpPr>
            <p:cNvPr id="5" name="Oval 25"/>
            <p:cNvSpPr>
              <a:spLocks noChangeArrowheads="1"/>
            </p:cNvSpPr>
            <p:nvPr/>
          </p:nvSpPr>
          <p:spPr bwMode="auto">
            <a:xfrm>
              <a:off x="2556" y="1650"/>
              <a:ext cx="1250" cy="795"/>
            </a:xfrm>
            <a:prstGeom prst="ellipse">
              <a:avLst/>
            </a:prstGeom>
            <a:solidFill>
              <a:srgbClr val="FFFF00"/>
            </a:solidFill>
            <a:ln w="50800">
              <a:solidFill>
                <a:srgbClr val="000000"/>
              </a:solidFill>
              <a:round/>
              <a:headEnd/>
              <a:tailEnd/>
            </a:ln>
            <a:effectLst/>
          </p:spPr>
          <p:txBody>
            <a:bodyPr/>
            <a:lstStyle/>
            <a:p>
              <a:endParaRPr lang="tr-TR"/>
            </a:p>
          </p:txBody>
        </p:sp>
        <p:sp>
          <p:nvSpPr>
            <p:cNvPr id="6" name="AutoShape 26"/>
            <p:cNvSpPr>
              <a:spLocks noChangeArrowheads="1"/>
            </p:cNvSpPr>
            <p:nvPr/>
          </p:nvSpPr>
          <p:spPr bwMode="auto">
            <a:xfrm>
              <a:off x="2613" y="1763"/>
              <a:ext cx="1137" cy="682"/>
            </a:xfrm>
            <a:prstGeom prst="roundRect">
              <a:avLst>
                <a:gd name="adj" fmla="val 16667"/>
              </a:avLst>
            </a:prstGeom>
            <a:noFill/>
            <a:ln w="50800">
              <a:noFill/>
              <a:round/>
              <a:headEnd/>
              <a:tailEnd/>
            </a:ln>
            <a:effectLst/>
          </p:spPr>
          <p:txBody>
            <a:bodyPr lIns="12700" tIns="12700" rIns="12700" bIns="12700"/>
            <a:lstStyle/>
            <a:p>
              <a:pPr algn="ctr">
                <a:spcBef>
                  <a:spcPts val="100"/>
                </a:spcBef>
              </a:pPr>
              <a:r>
                <a:rPr lang="en-AU" sz="1800" i="0">
                  <a:latin typeface="Times New Roman" pitchFamily="18" charset="0"/>
                </a:rPr>
                <a:t>AMBALAJ, DEPOLAMA, TAŞIMACILIK</a:t>
              </a:r>
              <a:endParaRPr lang="en-AU" sz="1600">
                <a:latin typeface="Times New Roman" pitchFamily="18" charset="0"/>
              </a:endParaRPr>
            </a:p>
            <a:p>
              <a:pPr algn="ctr"/>
              <a:endParaRPr lang="en-AU" sz="1000" b="0" i="0">
                <a:latin typeface="Times New Roman" pitchFamily="18" charset="0"/>
              </a:endParaRPr>
            </a:p>
          </p:txBody>
        </p:sp>
        <p:sp>
          <p:nvSpPr>
            <p:cNvPr id="7" name="AutoShape 27"/>
            <p:cNvSpPr>
              <a:spLocks noChangeArrowheads="1"/>
            </p:cNvSpPr>
            <p:nvPr/>
          </p:nvSpPr>
          <p:spPr bwMode="auto">
            <a:xfrm>
              <a:off x="2613" y="2501"/>
              <a:ext cx="1364" cy="739"/>
            </a:xfrm>
            <a:prstGeom prst="roundRect">
              <a:avLst>
                <a:gd name="adj" fmla="val 16667"/>
              </a:avLst>
            </a:prstGeom>
            <a:noFill/>
            <a:ln w="50800">
              <a:noFill/>
              <a:round/>
              <a:headEnd/>
              <a:tailEnd/>
            </a:ln>
            <a:effectLst/>
          </p:spPr>
          <p:txBody>
            <a:bodyPr lIns="12700" tIns="12700" rIns="12700" bIns="12700"/>
            <a:lstStyle/>
            <a:p>
              <a:pPr>
                <a:spcBef>
                  <a:spcPts val="100"/>
                </a:spcBef>
              </a:pPr>
              <a:r>
                <a:rPr lang="en-AU" sz="1600" dirty="0" err="1">
                  <a:latin typeface="Times New Roman" pitchFamily="18" charset="0"/>
                </a:rPr>
                <a:t>Ürün</a:t>
              </a:r>
              <a:r>
                <a:rPr lang="en-AU" sz="1600" dirty="0">
                  <a:latin typeface="Times New Roman" pitchFamily="18" charset="0"/>
                </a:rPr>
                <a:t> </a:t>
              </a:r>
              <a:r>
                <a:rPr lang="en-AU" sz="1600" dirty="0" err="1">
                  <a:latin typeface="Times New Roman" pitchFamily="18" charset="0"/>
                </a:rPr>
                <a:t>Güvenliği</a:t>
              </a:r>
              <a:endParaRPr lang="en-AU" sz="1600" dirty="0">
                <a:latin typeface="Times New Roman" pitchFamily="18" charset="0"/>
              </a:endParaRPr>
            </a:p>
            <a:p>
              <a:pPr>
                <a:spcBef>
                  <a:spcPts val="100"/>
                </a:spcBef>
              </a:pPr>
              <a:r>
                <a:rPr lang="en-AU" sz="1600" dirty="0" err="1">
                  <a:latin typeface="Times New Roman" pitchFamily="18" charset="0"/>
                </a:rPr>
                <a:t>Ambalaj</a:t>
              </a:r>
              <a:r>
                <a:rPr lang="en-AU" sz="1600" dirty="0">
                  <a:latin typeface="Times New Roman" pitchFamily="18" charset="0"/>
                </a:rPr>
                <a:t> </a:t>
              </a:r>
              <a:r>
                <a:rPr lang="en-AU" sz="1600" dirty="0" err="1">
                  <a:latin typeface="Times New Roman" pitchFamily="18" charset="0"/>
                </a:rPr>
                <a:t>Güvenliği</a:t>
              </a:r>
              <a:endParaRPr lang="en-AU" sz="1600" dirty="0">
                <a:latin typeface="Times New Roman" pitchFamily="18" charset="0"/>
              </a:endParaRPr>
            </a:p>
            <a:p>
              <a:pPr>
                <a:spcBef>
                  <a:spcPts val="100"/>
                </a:spcBef>
              </a:pPr>
              <a:r>
                <a:rPr lang="en-AU" sz="1600" dirty="0" err="1">
                  <a:latin typeface="Times New Roman" pitchFamily="18" charset="0"/>
                </a:rPr>
                <a:t>Depo</a:t>
              </a:r>
              <a:r>
                <a:rPr lang="en-AU" sz="1600" dirty="0">
                  <a:latin typeface="Times New Roman" pitchFamily="18" charset="0"/>
                </a:rPr>
                <a:t> </a:t>
              </a:r>
              <a:r>
                <a:rPr lang="en-AU" sz="1600" dirty="0" err="1">
                  <a:latin typeface="Times New Roman" pitchFamily="18" charset="0"/>
                </a:rPr>
                <a:t>Güvenliği</a:t>
              </a:r>
              <a:endParaRPr lang="en-AU" sz="1600" dirty="0">
                <a:latin typeface="Times New Roman" pitchFamily="18" charset="0"/>
              </a:endParaRPr>
            </a:p>
            <a:p>
              <a:r>
                <a:rPr lang="en-AU" sz="1600" dirty="0" err="1">
                  <a:latin typeface="Times New Roman" pitchFamily="18" charset="0"/>
                </a:rPr>
                <a:t>Taşıma</a:t>
              </a:r>
              <a:r>
                <a:rPr lang="en-AU" sz="1600" dirty="0">
                  <a:latin typeface="Times New Roman" pitchFamily="18" charset="0"/>
                </a:rPr>
                <a:t> </a:t>
              </a:r>
              <a:r>
                <a:rPr lang="en-AU" sz="1600" dirty="0" err="1">
                  <a:latin typeface="Times New Roman" pitchFamily="18" charset="0"/>
                </a:rPr>
                <a:t>Güvenliği</a:t>
              </a:r>
              <a:endParaRPr lang="en-AU" sz="1600" dirty="0">
                <a:latin typeface="Times New Roman" pitchFamily="18" charset="0"/>
              </a:endParaRPr>
            </a:p>
          </p:txBody>
        </p:sp>
        <p:sp>
          <p:nvSpPr>
            <p:cNvPr id="8" name="Line 28"/>
            <p:cNvSpPr>
              <a:spLocks noChangeShapeType="1"/>
            </p:cNvSpPr>
            <p:nvPr/>
          </p:nvSpPr>
          <p:spPr bwMode="auto">
            <a:xfrm flipV="1">
              <a:off x="2102" y="2842"/>
              <a:ext cx="512" cy="455"/>
            </a:xfrm>
            <a:prstGeom prst="line">
              <a:avLst/>
            </a:prstGeom>
            <a:noFill/>
            <a:ln w="127000">
              <a:solidFill>
                <a:srgbClr val="000000"/>
              </a:solidFill>
              <a:round/>
              <a:headEnd/>
              <a:tailEnd type="triangle" w="med" len="med"/>
            </a:ln>
            <a:effectLst/>
          </p:spPr>
          <p:txBody>
            <a:bodyPr/>
            <a:lstStyle/>
            <a:p>
              <a:endParaRPr lang="tr-TR"/>
            </a:p>
          </p:txBody>
        </p:sp>
      </p:grpSp>
      <p:sp>
        <p:nvSpPr>
          <p:cNvPr id="9" name="AutoShape 3"/>
          <p:cNvSpPr>
            <a:spLocks noChangeArrowheads="1"/>
          </p:cNvSpPr>
          <p:nvPr/>
        </p:nvSpPr>
        <p:spPr bwMode="auto">
          <a:xfrm>
            <a:off x="100013" y="5172075"/>
            <a:ext cx="3608387" cy="1444625"/>
          </a:xfrm>
          <a:prstGeom prst="roundRect">
            <a:avLst>
              <a:gd name="adj" fmla="val 16667"/>
            </a:avLst>
          </a:prstGeom>
          <a:solidFill>
            <a:srgbClr val="00FF00"/>
          </a:solidFill>
          <a:ln w="76200">
            <a:solidFill>
              <a:srgbClr val="000000"/>
            </a:solidFill>
            <a:round/>
            <a:headEnd/>
            <a:tailEnd/>
          </a:ln>
          <a:effectLst/>
        </p:spPr>
        <p:txBody>
          <a:bodyPr lIns="12700" tIns="12700" rIns="12700" bIns="12700"/>
          <a:lstStyle/>
          <a:p>
            <a:pPr algn="ctr"/>
            <a:r>
              <a:rPr lang="en-AU" sz="1200">
                <a:latin typeface="Times New Roman" pitchFamily="18" charset="0"/>
              </a:rPr>
              <a:t>(Çevre Koruma Kriterleri)</a:t>
            </a:r>
          </a:p>
          <a:p>
            <a:pPr>
              <a:buFont typeface="Symbol" pitchFamily="18" charset="2"/>
              <a:buChar char="·"/>
            </a:pPr>
            <a:r>
              <a:rPr lang="tr-TR" sz="2400">
                <a:latin typeface="Times New Roman" pitchFamily="18" charset="0"/>
              </a:rPr>
              <a:t>DOĞAL KAYNAKLAR</a:t>
            </a:r>
          </a:p>
          <a:p>
            <a:pPr>
              <a:buFont typeface="Symbol" pitchFamily="18" charset="2"/>
              <a:buChar char="·"/>
            </a:pPr>
            <a:r>
              <a:rPr lang="en-AU" sz="2400">
                <a:latin typeface="Times New Roman" pitchFamily="18" charset="0"/>
              </a:rPr>
              <a:t>İNSAN SAĞLIĞI</a:t>
            </a:r>
          </a:p>
          <a:p>
            <a:pPr>
              <a:buFont typeface="Symbol" pitchFamily="18" charset="2"/>
              <a:buChar char="·"/>
            </a:pPr>
            <a:r>
              <a:rPr lang="en-AU" sz="2400">
                <a:latin typeface="Times New Roman" pitchFamily="18" charset="0"/>
              </a:rPr>
              <a:t>ÇEVRESEL ETKİLER</a:t>
            </a:r>
          </a:p>
        </p:txBody>
      </p:sp>
      <p:grpSp>
        <p:nvGrpSpPr>
          <p:cNvPr id="10" name="Group 4"/>
          <p:cNvGrpSpPr>
            <a:grpSpLocks/>
          </p:cNvGrpSpPr>
          <p:nvPr/>
        </p:nvGrpSpPr>
        <p:grpSpPr bwMode="auto">
          <a:xfrm>
            <a:off x="0" y="1536700"/>
            <a:ext cx="1533525" cy="3608388"/>
            <a:chOff x="57" y="968"/>
            <a:chExt cx="966" cy="2273"/>
          </a:xfrm>
        </p:grpSpPr>
        <p:sp>
          <p:nvSpPr>
            <p:cNvPr id="11" name="Oval 5"/>
            <p:cNvSpPr>
              <a:spLocks noChangeArrowheads="1"/>
            </p:cNvSpPr>
            <p:nvPr/>
          </p:nvSpPr>
          <p:spPr bwMode="auto">
            <a:xfrm>
              <a:off x="57" y="968"/>
              <a:ext cx="966" cy="625"/>
            </a:xfrm>
            <a:prstGeom prst="ellipse">
              <a:avLst/>
            </a:prstGeom>
            <a:solidFill>
              <a:srgbClr val="FFFF00"/>
            </a:solidFill>
            <a:ln w="50800">
              <a:solidFill>
                <a:srgbClr val="000000"/>
              </a:solidFill>
              <a:round/>
              <a:headEnd/>
              <a:tailEnd/>
            </a:ln>
            <a:effectLst/>
          </p:spPr>
          <p:txBody>
            <a:bodyPr/>
            <a:lstStyle/>
            <a:p>
              <a:endParaRPr lang="tr-TR"/>
            </a:p>
          </p:txBody>
        </p:sp>
        <p:sp>
          <p:nvSpPr>
            <p:cNvPr id="12" name="AutoShape 6"/>
            <p:cNvSpPr>
              <a:spLocks noChangeArrowheads="1"/>
            </p:cNvSpPr>
            <p:nvPr/>
          </p:nvSpPr>
          <p:spPr bwMode="auto">
            <a:xfrm>
              <a:off x="114" y="1082"/>
              <a:ext cx="894" cy="398"/>
            </a:xfrm>
            <a:prstGeom prst="roundRect">
              <a:avLst>
                <a:gd name="adj" fmla="val 16667"/>
              </a:avLst>
            </a:prstGeom>
            <a:noFill/>
            <a:ln w="50800">
              <a:noFill/>
              <a:round/>
              <a:headEnd/>
              <a:tailEnd/>
            </a:ln>
            <a:effectLst/>
          </p:spPr>
          <p:txBody>
            <a:bodyPr lIns="12700" tIns="12700" rIns="12700" bIns="12700"/>
            <a:lstStyle/>
            <a:p>
              <a:pPr algn="ctr"/>
              <a:r>
                <a:rPr lang="en-AU" sz="1800" i="0">
                  <a:latin typeface="Times New Roman" pitchFamily="18" charset="0"/>
                </a:rPr>
                <a:t>ÜRETİM GİRDİLERİ</a:t>
              </a:r>
              <a:endParaRPr lang="en-AU" sz="1000" b="0" i="0">
                <a:latin typeface="Times New Roman" pitchFamily="18" charset="0"/>
              </a:endParaRPr>
            </a:p>
          </p:txBody>
        </p:sp>
        <p:sp>
          <p:nvSpPr>
            <p:cNvPr id="13" name="AutoShape 7"/>
            <p:cNvSpPr>
              <a:spLocks noChangeArrowheads="1"/>
            </p:cNvSpPr>
            <p:nvPr/>
          </p:nvSpPr>
          <p:spPr bwMode="auto">
            <a:xfrm>
              <a:off x="966" y="1217"/>
              <a:ext cx="16" cy="57"/>
            </a:xfrm>
            <a:prstGeom prst="roundRect">
              <a:avLst>
                <a:gd name="adj" fmla="val 16667"/>
              </a:avLst>
            </a:prstGeom>
            <a:noFill/>
            <a:ln w="50800">
              <a:noFill/>
              <a:round/>
              <a:headEnd/>
              <a:tailEnd/>
            </a:ln>
            <a:effectLst/>
          </p:spPr>
          <p:txBody>
            <a:bodyPr lIns="12700" tIns="12700" rIns="12700" bIns="12700"/>
            <a:lstStyle/>
            <a:p>
              <a:endParaRPr lang="en-AU" sz="1000" b="0" i="0">
                <a:latin typeface="Times New Roman" pitchFamily="18" charset="0"/>
              </a:endParaRPr>
            </a:p>
          </p:txBody>
        </p:sp>
        <p:sp>
          <p:nvSpPr>
            <p:cNvPr id="14" name="AutoShape 8"/>
            <p:cNvSpPr>
              <a:spLocks noChangeArrowheads="1"/>
            </p:cNvSpPr>
            <p:nvPr/>
          </p:nvSpPr>
          <p:spPr bwMode="auto">
            <a:xfrm>
              <a:off x="114" y="1650"/>
              <a:ext cx="796" cy="511"/>
            </a:xfrm>
            <a:prstGeom prst="roundRect">
              <a:avLst>
                <a:gd name="adj" fmla="val 16667"/>
              </a:avLst>
            </a:prstGeom>
            <a:noFill/>
            <a:ln w="50800">
              <a:noFill/>
              <a:round/>
              <a:headEnd/>
              <a:tailEnd/>
            </a:ln>
            <a:effectLst/>
          </p:spPr>
          <p:txBody>
            <a:bodyPr lIns="12700" tIns="12700" rIns="12700" bIns="12700"/>
            <a:lstStyle/>
            <a:p>
              <a:r>
                <a:rPr lang="en-AU" sz="1600">
                  <a:latin typeface="Times New Roman" pitchFamily="18" charset="0"/>
                </a:rPr>
                <a:t>Hammadde</a:t>
              </a:r>
            </a:p>
            <a:p>
              <a:pPr>
                <a:buFont typeface="Symbol" pitchFamily="18" charset="2"/>
                <a:buChar char="·"/>
              </a:pPr>
              <a:r>
                <a:rPr lang="tr-TR" i="0">
                  <a:latin typeface="Comic Sans MS" pitchFamily="66" charset="0"/>
                </a:rPr>
                <a:t> </a:t>
              </a:r>
              <a:r>
                <a:rPr lang="en-AU" i="0">
                  <a:latin typeface="Comic Sans MS" pitchFamily="66" charset="0"/>
                </a:rPr>
                <a:t>Doğal</a:t>
              </a:r>
            </a:p>
            <a:p>
              <a:pPr>
                <a:buFont typeface="Symbol" pitchFamily="18" charset="2"/>
                <a:buChar char="·"/>
              </a:pPr>
              <a:r>
                <a:rPr lang="tr-TR" i="0">
                  <a:latin typeface="Comic Sans MS" pitchFamily="66" charset="0"/>
                </a:rPr>
                <a:t> </a:t>
              </a:r>
              <a:r>
                <a:rPr lang="en-AU" i="0">
                  <a:latin typeface="Comic Sans MS" pitchFamily="66" charset="0"/>
                </a:rPr>
                <a:t>İşlenmiş</a:t>
              </a:r>
              <a:endParaRPr lang="en-AU">
                <a:latin typeface="Comic Sans MS" pitchFamily="66" charset="0"/>
              </a:endParaRPr>
            </a:p>
          </p:txBody>
        </p:sp>
        <p:sp>
          <p:nvSpPr>
            <p:cNvPr id="15" name="Line 9"/>
            <p:cNvSpPr>
              <a:spLocks noChangeShapeType="1"/>
            </p:cNvSpPr>
            <p:nvPr/>
          </p:nvSpPr>
          <p:spPr bwMode="auto">
            <a:xfrm flipH="1" flipV="1">
              <a:off x="455" y="2332"/>
              <a:ext cx="57" cy="909"/>
            </a:xfrm>
            <a:prstGeom prst="line">
              <a:avLst/>
            </a:prstGeom>
            <a:noFill/>
            <a:ln w="127000">
              <a:solidFill>
                <a:srgbClr val="000000"/>
              </a:solidFill>
              <a:round/>
              <a:headEnd/>
              <a:tailEnd type="triangle" w="med" len="med"/>
            </a:ln>
            <a:effectLst/>
          </p:spPr>
          <p:txBody>
            <a:bodyPr/>
            <a:lstStyle/>
            <a:p>
              <a:endParaRPr lang="tr-TR"/>
            </a:p>
          </p:txBody>
        </p:sp>
      </p:grpSp>
      <p:grpSp>
        <p:nvGrpSpPr>
          <p:cNvPr id="16" name="Group 37"/>
          <p:cNvGrpSpPr>
            <a:grpSpLocks/>
          </p:cNvGrpSpPr>
          <p:nvPr/>
        </p:nvGrpSpPr>
        <p:grpSpPr bwMode="auto">
          <a:xfrm>
            <a:off x="3697288" y="3340100"/>
            <a:ext cx="5307012" cy="2616200"/>
            <a:chOff x="2329" y="2104"/>
            <a:chExt cx="3343" cy="1648"/>
          </a:xfrm>
        </p:grpSpPr>
        <p:sp>
          <p:nvSpPr>
            <p:cNvPr id="17" name="AutoShape 11"/>
            <p:cNvSpPr>
              <a:spLocks noChangeArrowheads="1"/>
            </p:cNvSpPr>
            <p:nvPr/>
          </p:nvSpPr>
          <p:spPr bwMode="auto">
            <a:xfrm>
              <a:off x="4072" y="2842"/>
              <a:ext cx="1600" cy="682"/>
            </a:xfrm>
            <a:prstGeom prst="roundRect">
              <a:avLst>
                <a:gd name="adj" fmla="val 16667"/>
              </a:avLst>
            </a:prstGeom>
            <a:noFill/>
            <a:ln w="50800">
              <a:noFill/>
              <a:round/>
              <a:headEnd/>
              <a:tailEnd/>
            </a:ln>
            <a:effectLst/>
          </p:spPr>
          <p:txBody>
            <a:bodyPr lIns="12700" tIns="12700" rIns="12700" bIns="12700"/>
            <a:lstStyle/>
            <a:p>
              <a:pPr>
                <a:spcBef>
                  <a:spcPts val="100"/>
                </a:spcBef>
              </a:pPr>
              <a:r>
                <a:rPr lang="en-AU" sz="1600">
                  <a:latin typeface="Times New Roman" pitchFamily="18" charset="0"/>
                </a:rPr>
                <a:t>Ürün Güvenliği</a:t>
              </a:r>
              <a:endParaRPr lang="en-AU" sz="1600" i="0">
                <a:latin typeface="Times New Roman" pitchFamily="18" charset="0"/>
              </a:endParaRPr>
            </a:p>
            <a:p>
              <a:pPr>
                <a:spcBef>
                  <a:spcPts val="100"/>
                </a:spcBef>
              </a:pPr>
              <a:r>
                <a:rPr lang="en-AU" sz="1600">
                  <a:latin typeface="Times New Roman" pitchFamily="18" charset="0"/>
                </a:rPr>
                <a:t>Geri Kazanım, Atık Bertarafı</a:t>
              </a:r>
              <a:endParaRPr lang="en-AU" sz="1600" i="0">
                <a:latin typeface="Times New Roman" pitchFamily="18" charset="0"/>
              </a:endParaRPr>
            </a:p>
            <a:p>
              <a:pPr>
                <a:spcBef>
                  <a:spcPts val="100"/>
                </a:spcBef>
                <a:buFont typeface="Symbol" pitchFamily="18" charset="2"/>
                <a:buChar char="·"/>
              </a:pPr>
              <a:r>
                <a:rPr lang="tr-TR" i="0">
                  <a:latin typeface="Comic Sans MS" pitchFamily="66" charset="0"/>
                </a:rPr>
                <a:t> </a:t>
              </a:r>
              <a:r>
                <a:rPr lang="en-AU" i="0">
                  <a:latin typeface="Comic Sans MS" pitchFamily="66" charset="0"/>
                </a:rPr>
                <a:t>Atık Ambalaj</a:t>
              </a:r>
              <a:endParaRPr lang="en-AU">
                <a:latin typeface="Comic Sans MS" pitchFamily="66" charset="0"/>
              </a:endParaRPr>
            </a:p>
            <a:p>
              <a:pPr>
                <a:spcBef>
                  <a:spcPts val="100"/>
                </a:spcBef>
                <a:buFont typeface="Symbol" pitchFamily="18" charset="2"/>
                <a:buChar char="·"/>
              </a:pPr>
              <a:r>
                <a:rPr lang="tr-TR" i="0">
                  <a:latin typeface="Comic Sans MS" pitchFamily="66" charset="0"/>
                </a:rPr>
                <a:t> </a:t>
              </a:r>
              <a:r>
                <a:rPr lang="en-AU" i="0">
                  <a:latin typeface="Comic Sans MS" pitchFamily="66" charset="0"/>
                </a:rPr>
                <a:t>Kullanılmış Ürün</a:t>
              </a:r>
              <a:endParaRPr lang="en-AU">
                <a:latin typeface="Comic Sans MS" pitchFamily="66" charset="0"/>
              </a:endParaRPr>
            </a:p>
          </p:txBody>
        </p:sp>
        <p:grpSp>
          <p:nvGrpSpPr>
            <p:cNvPr id="18" name="Group 12"/>
            <p:cNvGrpSpPr>
              <a:grpSpLocks/>
            </p:cNvGrpSpPr>
            <p:nvPr/>
          </p:nvGrpSpPr>
          <p:grpSpPr bwMode="auto">
            <a:xfrm>
              <a:off x="2329" y="2104"/>
              <a:ext cx="2840" cy="1648"/>
              <a:chOff x="2386" y="2104"/>
              <a:chExt cx="2840" cy="1648"/>
            </a:xfrm>
          </p:grpSpPr>
          <p:sp>
            <p:nvSpPr>
              <p:cNvPr id="19" name="Oval 13"/>
              <p:cNvSpPr>
                <a:spLocks noChangeArrowheads="1"/>
              </p:cNvSpPr>
              <p:nvPr/>
            </p:nvSpPr>
            <p:spPr bwMode="auto">
              <a:xfrm>
                <a:off x="4090" y="2104"/>
                <a:ext cx="1136" cy="682"/>
              </a:xfrm>
              <a:prstGeom prst="ellipse">
                <a:avLst/>
              </a:prstGeom>
              <a:solidFill>
                <a:srgbClr val="00FFFF"/>
              </a:solidFill>
              <a:ln w="50800">
                <a:solidFill>
                  <a:srgbClr val="000000"/>
                </a:solidFill>
                <a:round/>
                <a:headEnd/>
                <a:tailEnd/>
              </a:ln>
              <a:effectLst/>
            </p:spPr>
            <p:txBody>
              <a:bodyPr/>
              <a:lstStyle/>
              <a:p>
                <a:endParaRPr lang="tr-TR"/>
              </a:p>
            </p:txBody>
          </p:sp>
          <p:sp>
            <p:nvSpPr>
              <p:cNvPr id="20" name="AutoShape 14"/>
              <p:cNvSpPr>
                <a:spLocks noChangeArrowheads="1"/>
              </p:cNvSpPr>
              <p:nvPr/>
            </p:nvSpPr>
            <p:spPr bwMode="auto">
              <a:xfrm>
                <a:off x="4204" y="2274"/>
                <a:ext cx="852" cy="398"/>
              </a:xfrm>
              <a:prstGeom prst="roundRect">
                <a:avLst>
                  <a:gd name="adj" fmla="val 16667"/>
                </a:avLst>
              </a:prstGeom>
              <a:noFill/>
              <a:ln w="50800">
                <a:noFill/>
                <a:round/>
                <a:headEnd/>
                <a:tailEnd/>
              </a:ln>
              <a:effectLst/>
            </p:spPr>
            <p:txBody>
              <a:bodyPr lIns="12700" tIns="12700" rIns="12700" bIns="12700"/>
              <a:lstStyle/>
              <a:p>
                <a:pPr algn="ctr"/>
                <a:r>
                  <a:rPr lang="en-AU" sz="1800" i="0">
                    <a:latin typeface="Times New Roman" pitchFamily="18" charset="0"/>
                  </a:rPr>
                  <a:t>TÜKETİM SÜRECİ</a:t>
                </a:r>
                <a:endParaRPr lang="en-AU" sz="1000" b="0" i="0">
                  <a:latin typeface="Times New Roman" pitchFamily="18" charset="0"/>
                </a:endParaRPr>
              </a:p>
            </p:txBody>
          </p:sp>
          <p:sp>
            <p:nvSpPr>
              <p:cNvPr id="21" name="AutoShape 15"/>
              <p:cNvSpPr>
                <a:spLocks noChangeArrowheads="1"/>
              </p:cNvSpPr>
              <p:nvPr/>
            </p:nvSpPr>
            <p:spPr bwMode="auto">
              <a:xfrm>
                <a:off x="5056" y="2353"/>
                <a:ext cx="57" cy="57"/>
              </a:xfrm>
              <a:prstGeom prst="roundRect">
                <a:avLst>
                  <a:gd name="adj" fmla="val 16667"/>
                </a:avLst>
              </a:prstGeom>
              <a:noFill/>
              <a:ln w="50800">
                <a:noFill/>
                <a:round/>
                <a:headEnd/>
                <a:tailEnd/>
              </a:ln>
              <a:effectLst/>
            </p:spPr>
            <p:txBody>
              <a:bodyPr lIns="12700" tIns="12700" rIns="12700" bIns="12700"/>
              <a:lstStyle/>
              <a:p>
                <a:endParaRPr lang="en-AU" sz="1000" b="0" i="0">
                  <a:latin typeface="Times New Roman" pitchFamily="18" charset="0"/>
                </a:endParaRPr>
              </a:p>
            </p:txBody>
          </p:sp>
          <p:sp>
            <p:nvSpPr>
              <p:cNvPr id="22" name="Line 16"/>
              <p:cNvSpPr>
                <a:spLocks noChangeShapeType="1"/>
              </p:cNvSpPr>
              <p:nvPr/>
            </p:nvSpPr>
            <p:spPr bwMode="auto">
              <a:xfrm flipV="1">
                <a:off x="2386" y="3354"/>
                <a:ext cx="1704" cy="398"/>
              </a:xfrm>
              <a:prstGeom prst="line">
                <a:avLst/>
              </a:prstGeom>
              <a:noFill/>
              <a:ln w="127000">
                <a:solidFill>
                  <a:srgbClr val="000000"/>
                </a:solidFill>
                <a:round/>
                <a:headEnd/>
                <a:tailEnd type="triangle" w="med" len="med"/>
              </a:ln>
              <a:effectLst/>
            </p:spPr>
            <p:txBody>
              <a:bodyPr/>
              <a:lstStyle/>
              <a:p>
                <a:endParaRPr lang="tr-TR"/>
              </a:p>
            </p:txBody>
          </p:sp>
        </p:grpSp>
      </p:grpSp>
      <p:grpSp>
        <p:nvGrpSpPr>
          <p:cNvPr id="23" name="Group 17"/>
          <p:cNvGrpSpPr>
            <a:grpSpLocks/>
          </p:cNvGrpSpPr>
          <p:nvPr/>
        </p:nvGrpSpPr>
        <p:grpSpPr bwMode="auto">
          <a:xfrm>
            <a:off x="1624013" y="2168525"/>
            <a:ext cx="2524125" cy="2976563"/>
            <a:chOff x="1080" y="1366"/>
            <a:chExt cx="1590" cy="1875"/>
          </a:xfrm>
        </p:grpSpPr>
        <p:sp>
          <p:nvSpPr>
            <p:cNvPr id="24" name="AutoShape 18"/>
            <p:cNvSpPr>
              <a:spLocks noChangeArrowheads="1"/>
            </p:cNvSpPr>
            <p:nvPr/>
          </p:nvSpPr>
          <p:spPr bwMode="auto">
            <a:xfrm>
              <a:off x="1080" y="2161"/>
              <a:ext cx="1590" cy="512"/>
            </a:xfrm>
            <a:prstGeom prst="roundRect">
              <a:avLst>
                <a:gd name="adj" fmla="val 16667"/>
              </a:avLst>
            </a:prstGeom>
            <a:noFill/>
            <a:ln w="50800">
              <a:noFill/>
              <a:round/>
              <a:headEnd/>
              <a:tailEnd/>
            </a:ln>
            <a:effectLst/>
          </p:spPr>
          <p:txBody>
            <a:bodyPr lIns="12700" tIns="12700" rIns="12700" bIns="12700"/>
            <a:lstStyle/>
            <a:p>
              <a:pPr>
                <a:spcBef>
                  <a:spcPts val="100"/>
                </a:spcBef>
              </a:pPr>
              <a:r>
                <a:rPr lang="en-AU" sz="1600">
                  <a:latin typeface="Times New Roman" pitchFamily="18" charset="0"/>
                </a:rPr>
                <a:t>Çevreye Emisyonlar</a:t>
              </a:r>
              <a:endParaRPr lang="en-AU" sz="1600" b="0" i="0">
                <a:latin typeface="Times New Roman" pitchFamily="18" charset="0"/>
              </a:endParaRPr>
            </a:p>
            <a:p>
              <a:r>
                <a:rPr lang="en-AU" sz="1600">
                  <a:latin typeface="Times New Roman" pitchFamily="18" charset="0"/>
                </a:rPr>
                <a:t>Atık Bertarafı</a:t>
              </a:r>
            </a:p>
          </p:txBody>
        </p:sp>
        <p:grpSp>
          <p:nvGrpSpPr>
            <p:cNvPr id="25" name="Group 19"/>
            <p:cNvGrpSpPr>
              <a:grpSpLocks/>
            </p:cNvGrpSpPr>
            <p:nvPr/>
          </p:nvGrpSpPr>
          <p:grpSpPr bwMode="auto">
            <a:xfrm>
              <a:off x="1193" y="1366"/>
              <a:ext cx="1080" cy="1875"/>
              <a:chOff x="1193" y="1366"/>
              <a:chExt cx="1080" cy="1875"/>
            </a:xfrm>
          </p:grpSpPr>
          <p:sp>
            <p:nvSpPr>
              <p:cNvPr id="26" name="Oval 20"/>
              <p:cNvSpPr>
                <a:spLocks noChangeArrowheads="1"/>
              </p:cNvSpPr>
              <p:nvPr/>
            </p:nvSpPr>
            <p:spPr bwMode="auto">
              <a:xfrm>
                <a:off x="1193" y="1366"/>
                <a:ext cx="1080" cy="682"/>
              </a:xfrm>
              <a:prstGeom prst="ellipse">
                <a:avLst/>
              </a:prstGeom>
              <a:solidFill>
                <a:srgbClr val="00FFFF"/>
              </a:solidFill>
              <a:ln w="50800">
                <a:solidFill>
                  <a:srgbClr val="000000"/>
                </a:solidFill>
                <a:round/>
                <a:headEnd/>
                <a:tailEnd/>
              </a:ln>
              <a:effectLst/>
            </p:spPr>
            <p:txBody>
              <a:bodyPr/>
              <a:lstStyle/>
              <a:p>
                <a:endParaRPr lang="tr-TR"/>
              </a:p>
            </p:txBody>
          </p:sp>
          <p:sp>
            <p:nvSpPr>
              <p:cNvPr id="27" name="AutoShape 21"/>
              <p:cNvSpPr>
                <a:spLocks noChangeArrowheads="1"/>
              </p:cNvSpPr>
              <p:nvPr/>
            </p:nvSpPr>
            <p:spPr bwMode="auto">
              <a:xfrm>
                <a:off x="1364" y="1536"/>
                <a:ext cx="795" cy="398"/>
              </a:xfrm>
              <a:prstGeom prst="roundRect">
                <a:avLst>
                  <a:gd name="adj" fmla="val 16667"/>
                </a:avLst>
              </a:prstGeom>
              <a:noFill/>
              <a:ln w="50800">
                <a:noFill/>
                <a:round/>
                <a:headEnd/>
                <a:tailEnd/>
              </a:ln>
              <a:effectLst/>
            </p:spPr>
            <p:txBody>
              <a:bodyPr lIns="12700" tIns="12700" rIns="12700" bIns="12700"/>
              <a:lstStyle/>
              <a:p>
                <a:pPr algn="ctr"/>
                <a:r>
                  <a:rPr lang="en-AU" sz="1800" i="0">
                    <a:latin typeface="Times New Roman" pitchFamily="18" charset="0"/>
                  </a:rPr>
                  <a:t>ÜRETİM</a:t>
                </a:r>
              </a:p>
              <a:p>
                <a:pPr algn="ctr"/>
                <a:r>
                  <a:rPr lang="en-AU" sz="1800" i="0">
                    <a:latin typeface="Times New Roman" pitchFamily="18" charset="0"/>
                  </a:rPr>
                  <a:t>SÜRECİ</a:t>
                </a:r>
                <a:endParaRPr lang="en-AU" sz="1000" b="0" i="0">
                  <a:latin typeface="Times New Roman" pitchFamily="18" charset="0"/>
                </a:endParaRPr>
              </a:p>
            </p:txBody>
          </p:sp>
          <p:sp>
            <p:nvSpPr>
              <p:cNvPr id="28" name="AutoShape 22"/>
              <p:cNvSpPr>
                <a:spLocks noChangeArrowheads="1"/>
              </p:cNvSpPr>
              <p:nvPr/>
            </p:nvSpPr>
            <p:spPr bwMode="auto">
              <a:xfrm>
                <a:off x="2159" y="1672"/>
                <a:ext cx="16" cy="57"/>
              </a:xfrm>
              <a:prstGeom prst="roundRect">
                <a:avLst>
                  <a:gd name="adj" fmla="val 16667"/>
                </a:avLst>
              </a:prstGeom>
              <a:noFill/>
              <a:ln w="50800">
                <a:noFill/>
                <a:round/>
                <a:headEnd/>
                <a:tailEnd/>
              </a:ln>
              <a:effectLst/>
            </p:spPr>
            <p:txBody>
              <a:bodyPr lIns="12700" tIns="12700" rIns="12700" bIns="12700"/>
              <a:lstStyle/>
              <a:p>
                <a:endParaRPr lang="en-AU" sz="1000" b="0" i="0">
                  <a:latin typeface="Times New Roman" pitchFamily="18" charset="0"/>
                </a:endParaRPr>
              </a:p>
            </p:txBody>
          </p:sp>
          <p:sp>
            <p:nvSpPr>
              <p:cNvPr id="29" name="Line 23"/>
              <p:cNvSpPr>
                <a:spLocks noChangeShapeType="1"/>
              </p:cNvSpPr>
              <p:nvPr/>
            </p:nvSpPr>
            <p:spPr bwMode="auto">
              <a:xfrm flipV="1">
                <a:off x="1364" y="2559"/>
                <a:ext cx="170" cy="682"/>
              </a:xfrm>
              <a:prstGeom prst="line">
                <a:avLst/>
              </a:prstGeom>
              <a:noFill/>
              <a:ln w="127000">
                <a:solidFill>
                  <a:srgbClr val="000000"/>
                </a:solidFill>
                <a:round/>
                <a:headEnd/>
                <a:tailEnd type="triangle" w="med" len="med"/>
              </a:ln>
              <a:effectLst/>
            </p:spPr>
            <p:txBody>
              <a:bodyPr/>
              <a:lstStyle/>
              <a:p>
                <a:endParaRPr lang="tr-TR"/>
              </a:p>
            </p:txBody>
          </p:sp>
        </p:grpSp>
      </p:grpSp>
      <p:sp>
        <p:nvSpPr>
          <p:cNvPr id="30" name="AutoShape 2"/>
          <p:cNvSpPr>
            <a:spLocks noChangeArrowheads="1"/>
          </p:cNvSpPr>
          <p:nvPr/>
        </p:nvSpPr>
        <p:spPr bwMode="auto">
          <a:xfrm>
            <a:off x="3098800" y="152400"/>
            <a:ext cx="5207000" cy="533400"/>
          </a:xfrm>
          <a:prstGeom prst="roundRect">
            <a:avLst>
              <a:gd name="adj" fmla="val 16667"/>
            </a:avLst>
          </a:prstGeom>
          <a:solidFill>
            <a:srgbClr val="FFCC99"/>
          </a:solidFill>
          <a:ln w="50800">
            <a:noFill/>
            <a:round/>
            <a:headEnd/>
            <a:tailEnd/>
          </a:ln>
          <a:effectLst/>
        </p:spPr>
        <p:txBody>
          <a:bodyPr lIns="12700" tIns="12700" rIns="12700" bIns="12700"/>
          <a:lstStyle/>
          <a:p>
            <a:pPr algn="ctr">
              <a:lnSpc>
                <a:spcPct val="80000"/>
              </a:lnSpc>
            </a:pPr>
            <a:endParaRPr lang="en-AU" sz="1000" i="0">
              <a:latin typeface="Times New Roman" pitchFamily="18" charset="0"/>
            </a:endParaRPr>
          </a:p>
          <a:p>
            <a:pPr algn="ctr">
              <a:lnSpc>
                <a:spcPct val="80000"/>
              </a:lnSpc>
            </a:pPr>
            <a:r>
              <a:rPr lang="en-AU" sz="2800" i="0">
                <a:latin typeface="Comic Sans MS" pitchFamily="66" charset="0"/>
              </a:rPr>
              <a:t>Sanayide</a:t>
            </a:r>
            <a:r>
              <a:rPr lang="en-AU" sz="2800">
                <a:solidFill>
                  <a:srgbClr val="FF0000"/>
                </a:solidFill>
                <a:latin typeface="Comic Sans MS" pitchFamily="66" charset="0"/>
              </a:rPr>
              <a:t> </a:t>
            </a:r>
            <a:r>
              <a:rPr lang="en-AU" sz="3200">
                <a:solidFill>
                  <a:srgbClr val="FF0000"/>
                </a:solidFill>
                <a:latin typeface="Comic Sans MS" pitchFamily="66" charset="0"/>
              </a:rPr>
              <a:t>ATIK</a:t>
            </a:r>
            <a:r>
              <a:rPr lang="en-AU" sz="2800" i="0">
                <a:latin typeface="Comic Sans MS" pitchFamily="66" charset="0"/>
              </a:rPr>
              <a:t>  Kaynakları</a:t>
            </a:r>
            <a:endParaRPr lang="en-AU" sz="2200" b="0" i="0">
              <a:latin typeface="Comic Sans MS" pitchFamily="66" charset="0"/>
            </a:endParaRPr>
          </a:p>
        </p:txBody>
      </p:sp>
      <p:grpSp>
        <p:nvGrpSpPr>
          <p:cNvPr id="31" name="Group 30"/>
          <p:cNvGrpSpPr>
            <a:grpSpLocks/>
          </p:cNvGrpSpPr>
          <p:nvPr/>
        </p:nvGrpSpPr>
        <p:grpSpPr bwMode="auto">
          <a:xfrm>
            <a:off x="1600200" y="762000"/>
            <a:ext cx="5486400" cy="2438400"/>
            <a:chOff x="1008" y="480"/>
            <a:chExt cx="3456" cy="1536"/>
          </a:xfrm>
        </p:grpSpPr>
        <p:sp>
          <p:nvSpPr>
            <p:cNvPr id="32" name="Line 31"/>
            <p:cNvSpPr>
              <a:spLocks noChangeShapeType="1"/>
            </p:cNvSpPr>
            <p:nvPr/>
          </p:nvSpPr>
          <p:spPr bwMode="auto">
            <a:xfrm flipV="1">
              <a:off x="1008" y="480"/>
              <a:ext cx="2304" cy="576"/>
            </a:xfrm>
            <a:prstGeom prst="line">
              <a:avLst/>
            </a:prstGeom>
            <a:noFill/>
            <a:ln w="95250">
              <a:solidFill>
                <a:srgbClr val="00FF00"/>
              </a:solidFill>
              <a:round/>
              <a:headEnd/>
              <a:tailEnd type="stealth" w="med" len="med"/>
            </a:ln>
            <a:effectLst/>
          </p:spPr>
          <p:txBody>
            <a:bodyPr wrap="none" anchor="ctr"/>
            <a:lstStyle/>
            <a:p>
              <a:endParaRPr lang="tr-TR"/>
            </a:p>
          </p:txBody>
        </p:sp>
        <p:sp>
          <p:nvSpPr>
            <p:cNvPr id="33" name="Line 32"/>
            <p:cNvSpPr>
              <a:spLocks noChangeShapeType="1"/>
            </p:cNvSpPr>
            <p:nvPr/>
          </p:nvSpPr>
          <p:spPr bwMode="auto">
            <a:xfrm flipV="1">
              <a:off x="1968" y="528"/>
              <a:ext cx="1488" cy="816"/>
            </a:xfrm>
            <a:prstGeom prst="line">
              <a:avLst/>
            </a:prstGeom>
            <a:noFill/>
            <a:ln w="95250">
              <a:solidFill>
                <a:srgbClr val="00FF00"/>
              </a:solidFill>
              <a:round/>
              <a:headEnd/>
              <a:tailEnd type="stealth" w="med" len="med"/>
            </a:ln>
            <a:effectLst/>
          </p:spPr>
          <p:txBody>
            <a:bodyPr wrap="none" anchor="ctr"/>
            <a:lstStyle/>
            <a:p>
              <a:endParaRPr lang="tr-TR"/>
            </a:p>
          </p:txBody>
        </p:sp>
        <p:sp>
          <p:nvSpPr>
            <p:cNvPr id="34" name="Line 33"/>
            <p:cNvSpPr>
              <a:spLocks noChangeShapeType="1"/>
            </p:cNvSpPr>
            <p:nvPr/>
          </p:nvSpPr>
          <p:spPr bwMode="auto">
            <a:xfrm flipV="1">
              <a:off x="3264" y="528"/>
              <a:ext cx="336" cy="1056"/>
            </a:xfrm>
            <a:prstGeom prst="line">
              <a:avLst/>
            </a:prstGeom>
            <a:noFill/>
            <a:ln w="95250">
              <a:solidFill>
                <a:srgbClr val="00FF00"/>
              </a:solidFill>
              <a:round/>
              <a:headEnd/>
              <a:tailEnd type="stealth" w="med" len="med"/>
            </a:ln>
            <a:effectLst/>
          </p:spPr>
          <p:txBody>
            <a:bodyPr wrap="none" anchor="ctr"/>
            <a:lstStyle/>
            <a:p>
              <a:endParaRPr lang="tr-TR"/>
            </a:p>
          </p:txBody>
        </p:sp>
        <p:sp>
          <p:nvSpPr>
            <p:cNvPr id="35" name="Line 34"/>
            <p:cNvSpPr>
              <a:spLocks noChangeShapeType="1"/>
            </p:cNvSpPr>
            <p:nvPr/>
          </p:nvSpPr>
          <p:spPr bwMode="auto">
            <a:xfrm flipH="1" flipV="1">
              <a:off x="3744" y="528"/>
              <a:ext cx="720" cy="1488"/>
            </a:xfrm>
            <a:prstGeom prst="line">
              <a:avLst/>
            </a:prstGeom>
            <a:noFill/>
            <a:ln w="95250">
              <a:solidFill>
                <a:srgbClr val="00FF00"/>
              </a:solidFill>
              <a:round/>
              <a:headEnd/>
              <a:tailEnd type="stealth" w="med" len="med"/>
            </a:ln>
            <a:effectLst/>
          </p:spPr>
          <p:txBody>
            <a:bodyPr wrap="none" anchor="ctr"/>
            <a:lstStyle/>
            <a:p>
              <a:endParaRPr lang="tr-T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028700" y="1219200"/>
            <a:ext cx="5589588" cy="244475"/>
          </a:xfrm>
          <a:prstGeom prst="rect">
            <a:avLst/>
          </a:prstGeom>
          <a:noFill/>
          <a:ln w="9525">
            <a:noFill/>
            <a:miter lim="800000"/>
            <a:headEnd/>
            <a:tailEnd/>
          </a:ln>
        </p:spPr>
        <p:txBody>
          <a:bodyPr wrap="none" lIns="0" tIns="0" rIns="0" bIns="0">
            <a:spAutoFit/>
          </a:bodyPr>
          <a:lstStyle/>
          <a:p>
            <a:r>
              <a:rPr lang="en-US" sz="1600" i="0">
                <a:solidFill>
                  <a:srgbClr val="009900"/>
                </a:solidFill>
              </a:rPr>
              <a:t>  </a:t>
            </a:r>
            <a:r>
              <a:rPr lang="en-US" sz="1600" i="0">
                <a:solidFill>
                  <a:srgbClr val="009900"/>
                </a:solidFill>
                <a:latin typeface="Symbol" pitchFamily="18" charset="2"/>
                <a:cs typeface="Times New Roman" pitchFamily="18" charset="0"/>
              </a:rPr>
              <a:t>·</a:t>
            </a:r>
            <a:r>
              <a:rPr lang="en-US" sz="1600" i="0">
                <a:solidFill>
                  <a:srgbClr val="009900"/>
                </a:solidFill>
                <a:latin typeface="Times New Roman" pitchFamily="18" charset="0"/>
                <a:cs typeface="Times New Roman" pitchFamily="18" charset="0"/>
              </a:rPr>
              <a:t>     </a:t>
            </a:r>
            <a:r>
              <a:rPr lang="en-US" sz="1600" i="0">
                <a:solidFill>
                  <a:srgbClr val="009900"/>
                </a:solidFill>
                <a:cs typeface="Times New Roman" pitchFamily="18" charset="0"/>
              </a:rPr>
              <a:t>Kullan</a:t>
            </a:r>
            <a:r>
              <a:rPr lang="tr-TR" sz="1600" i="0">
                <a:solidFill>
                  <a:srgbClr val="009900"/>
                </a:solidFill>
              </a:rPr>
              <a:t>ı</a:t>
            </a:r>
            <a:r>
              <a:rPr lang="en-US" sz="1600" i="0">
                <a:solidFill>
                  <a:srgbClr val="009900"/>
                </a:solidFill>
                <a:cs typeface="Times New Roman" pitchFamily="18" charset="0"/>
              </a:rPr>
              <a:t>lm</a:t>
            </a:r>
            <a:r>
              <a:rPr lang="tr-TR" sz="1600" i="0">
                <a:solidFill>
                  <a:srgbClr val="009900"/>
                </a:solidFill>
              </a:rPr>
              <a:t>ış</a:t>
            </a:r>
            <a:r>
              <a:rPr lang="en-US" sz="1600" i="0">
                <a:solidFill>
                  <a:srgbClr val="009900"/>
                </a:solidFill>
                <a:cs typeface="Times New Roman" pitchFamily="18" charset="0"/>
              </a:rPr>
              <a:t>/Bozulmu</a:t>
            </a:r>
            <a:r>
              <a:rPr lang="tr-TR" sz="1600" i="0">
                <a:solidFill>
                  <a:srgbClr val="009900"/>
                </a:solidFill>
              </a:rPr>
              <a:t>ş</a:t>
            </a:r>
            <a:r>
              <a:rPr lang="en-US" sz="1600" i="0">
                <a:solidFill>
                  <a:srgbClr val="009900"/>
                </a:solidFill>
                <a:cs typeface="Times New Roman" pitchFamily="18" charset="0"/>
              </a:rPr>
              <a:t> veya Kontamine Hammaddeler</a:t>
            </a:r>
            <a:endParaRPr lang="en-US" sz="2400" b="0" i="0">
              <a:solidFill>
                <a:srgbClr val="009900"/>
              </a:solidFill>
              <a:latin typeface="Times New Roman" pitchFamily="18" charset="0"/>
            </a:endParaRPr>
          </a:p>
        </p:txBody>
      </p:sp>
      <p:sp>
        <p:nvSpPr>
          <p:cNvPr id="5" name="Rectangle 6"/>
          <p:cNvSpPr>
            <a:spLocks noChangeArrowheads="1"/>
          </p:cNvSpPr>
          <p:nvPr/>
        </p:nvSpPr>
        <p:spPr bwMode="auto">
          <a:xfrm>
            <a:off x="1143000" y="1676400"/>
            <a:ext cx="1393825" cy="244475"/>
          </a:xfrm>
          <a:prstGeom prst="rect">
            <a:avLst/>
          </a:prstGeom>
          <a:noFill/>
          <a:ln w="9525">
            <a:noFill/>
            <a:miter lim="800000"/>
            <a:headEnd/>
            <a:tailEnd/>
          </a:ln>
        </p:spPr>
        <p:txBody>
          <a:bodyPr wrap="none" lIns="0" tIns="0" rIns="0" bIns="0">
            <a:spAutoFit/>
          </a:bodyPr>
          <a:lstStyle/>
          <a:p>
            <a:pPr>
              <a:buFontTx/>
              <a:buChar char="•"/>
            </a:pPr>
            <a:r>
              <a:rPr lang="en-US" sz="1600" i="0">
                <a:solidFill>
                  <a:srgbClr val="FF3300"/>
                </a:solidFill>
              </a:rPr>
              <a:t>  </a:t>
            </a:r>
            <a:r>
              <a:rPr lang="en-US" sz="1600" i="0">
                <a:solidFill>
                  <a:srgbClr val="FF3300"/>
                </a:solidFill>
                <a:cs typeface="Times New Roman" pitchFamily="18" charset="0"/>
              </a:rPr>
              <a:t>Yan Ürünler</a:t>
            </a:r>
            <a:r>
              <a:rPr lang="en-US" sz="1600" i="0">
                <a:solidFill>
                  <a:srgbClr val="FF3300"/>
                </a:solidFill>
              </a:rPr>
              <a:t> </a:t>
            </a:r>
          </a:p>
        </p:txBody>
      </p:sp>
      <p:sp>
        <p:nvSpPr>
          <p:cNvPr id="6" name="Rectangle 7"/>
          <p:cNvSpPr>
            <a:spLocks noChangeArrowheads="1"/>
          </p:cNvSpPr>
          <p:nvPr/>
        </p:nvSpPr>
        <p:spPr bwMode="auto">
          <a:xfrm>
            <a:off x="1143000" y="2057400"/>
            <a:ext cx="4083050" cy="244475"/>
          </a:xfrm>
          <a:prstGeom prst="rect">
            <a:avLst/>
          </a:prstGeom>
          <a:noFill/>
          <a:ln w="9525">
            <a:noFill/>
            <a:miter lim="800000"/>
            <a:headEnd/>
            <a:tailEnd/>
          </a:ln>
        </p:spPr>
        <p:txBody>
          <a:bodyPr wrap="none" lIns="0" tIns="0" rIns="0" bIns="0">
            <a:spAutoFit/>
          </a:bodyPr>
          <a:lstStyle/>
          <a:p>
            <a:pPr>
              <a:buFontTx/>
              <a:buChar char="•"/>
            </a:pPr>
            <a:r>
              <a:rPr lang="en-US" sz="1600" i="0">
                <a:solidFill>
                  <a:srgbClr val="000000"/>
                </a:solidFill>
              </a:rPr>
              <a:t>  </a:t>
            </a:r>
            <a:r>
              <a:rPr lang="en-US" sz="1600" i="0">
                <a:cs typeface="Arial" charset="0"/>
              </a:rPr>
              <a:t>Arıtma / Geri Kazanım Çamur ve Atıkları</a:t>
            </a:r>
            <a:r>
              <a:rPr lang="en-US" sz="1600" b="0" i="0">
                <a:latin typeface="Times New Roman" pitchFamily="18" charset="0"/>
              </a:rPr>
              <a:t> </a:t>
            </a:r>
          </a:p>
        </p:txBody>
      </p:sp>
      <p:sp>
        <p:nvSpPr>
          <p:cNvPr id="7" name="Rectangle 8"/>
          <p:cNvSpPr>
            <a:spLocks noChangeArrowheads="1"/>
          </p:cNvSpPr>
          <p:nvPr/>
        </p:nvSpPr>
        <p:spPr bwMode="auto">
          <a:xfrm>
            <a:off x="1143000" y="2438400"/>
            <a:ext cx="3430588" cy="244475"/>
          </a:xfrm>
          <a:prstGeom prst="rect">
            <a:avLst/>
          </a:prstGeom>
          <a:noFill/>
          <a:ln w="9525">
            <a:noFill/>
            <a:miter lim="800000"/>
            <a:headEnd/>
            <a:tailEnd/>
          </a:ln>
        </p:spPr>
        <p:txBody>
          <a:bodyPr wrap="none" lIns="0" tIns="0" rIns="0" bIns="0">
            <a:spAutoFit/>
          </a:bodyPr>
          <a:lstStyle/>
          <a:p>
            <a:pPr>
              <a:buFontTx/>
              <a:buChar char="•"/>
            </a:pPr>
            <a:r>
              <a:rPr lang="en-US" sz="1600" i="0">
                <a:solidFill>
                  <a:srgbClr val="000000"/>
                </a:solidFill>
              </a:rPr>
              <a:t>  </a:t>
            </a:r>
            <a:r>
              <a:rPr lang="en-US" sz="1600" i="0">
                <a:solidFill>
                  <a:srgbClr val="FF3300"/>
                </a:solidFill>
                <a:cs typeface="Times New Roman" pitchFamily="18" charset="0"/>
              </a:rPr>
              <a:t>Bozulmu</a:t>
            </a:r>
            <a:r>
              <a:rPr lang="tr-TR" sz="1600" i="0">
                <a:solidFill>
                  <a:srgbClr val="FF3300"/>
                </a:solidFill>
              </a:rPr>
              <a:t>ş</a:t>
            </a:r>
            <a:r>
              <a:rPr lang="en-US" sz="1600" i="0">
                <a:solidFill>
                  <a:srgbClr val="FF3300"/>
                </a:solidFill>
                <a:cs typeface="Times New Roman" pitchFamily="18" charset="0"/>
              </a:rPr>
              <a:t> Ürünler / Kimyasallar :</a:t>
            </a:r>
            <a:r>
              <a:rPr lang="en-US" sz="1600" i="0">
                <a:solidFill>
                  <a:srgbClr val="FF3300"/>
                </a:solidFill>
              </a:rPr>
              <a:t> </a:t>
            </a:r>
          </a:p>
        </p:txBody>
      </p:sp>
      <p:sp>
        <p:nvSpPr>
          <p:cNvPr id="8" name="Rectangle 9"/>
          <p:cNvSpPr>
            <a:spLocks noChangeArrowheads="1"/>
          </p:cNvSpPr>
          <p:nvPr/>
        </p:nvSpPr>
        <p:spPr bwMode="auto">
          <a:xfrm>
            <a:off x="1447800" y="2897188"/>
            <a:ext cx="3706464" cy="1231106"/>
          </a:xfrm>
          <a:prstGeom prst="rect">
            <a:avLst/>
          </a:prstGeom>
          <a:noFill/>
          <a:ln w="9525">
            <a:noFill/>
            <a:miter lim="800000"/>
            <a:headEnd/>
            <a:tailEnd/>
          </a:ln>
        </p:spPr>
        <p:txBody>
          <a:bodyPr wrap="none" lIns="0" tIns="0" rIns="0" bIns="0">
            <a:spAutoFit/>
          </a:bodyPr>
          <a:lstStyle/>
          <a:p>
            <a:r>
              <a:rPr lang="en-US" sz="1600" dirty="0">
                <a:solidFill>
                  <a:srgbClr val="993300"/>
                </a:solidFill>
                <a:latin typeface="Symbol" pitchFamily="18" charset="2"/>
                <a:cs typeface="Times New Roman" pitchFamily="18" charset="0"/>
              </a:rPr>
              <a:t>·</a:t>
            </a:r>
            <a:r>
              <a:rPr lang="en-US" sz="1600" dirty="0">
                <a:solidFill>
                  <a:srgbClr val="993300"/>
                </a:solidFill>
                <a:latin typeface="Times New Roman" pitchFamily="18" charset="0"/>
                <a:cs typeface="Times New Roman" pitchFamily="18" charset="0"/>
              </a:rPr>
              <a:t>     </a:t>
            </a:r>
            <a:r>
              <a:rPr lang="en-US" sz="1600" dirty="0" err="1">
                <a:solidFill>
                  <a:srgbClr val="993300"/>
                </a:solidFill>
                <a:cs typeface="Times New Roman" pitchFamily="18" charset="0"/>
              </a:rPr>
              <a:t>Proses</a:t>
            </a:r>
            <a:r>
              <a:rPr lang="en-US" sz="1600" dirty="0">
                <a:solidFill>
                  <a:srgbClr val="993300"/>
                </a:solidFill>
                <a:cs typeface="Times New Roman" pitchFamily="18" charset="0"/>
              </a:rPr>
              <a:t> </a:t>
            </a:r>
            <a:r>
              <a:rPr lang="en-US" sz="1600" dirty="0" err="1">
                <a:solidFill>
                  <a:srgbClr val="993300"/>
                </a:solidFill>
                <a:cs typeface="Times New Roman" pitchFamily="18" charset="0"/>
              </a:rPr>
              <a:t>Ekipman</a:t>
            </a:r>
            <a:r>
              <a:rPr lang="tr-TR" sz="1600" dirty="0">
                <a:solidFill>
                  <a:srgbClr val="993300"/>
                </a:solidFill>
              </a:rPr>
              <a:t>ı</a:t>
            </a:r>
            <a:r>
              <a:rPr lang="en-US" sz="1600" dirty="0" err="1">
                <a:solidFill>
                  <a:srgbClr val="993300"/>
                </a:solidFill>
                <a:cs typeface="Times New Roman" pitchFamily="18" charset="0"/>
              </a:rPr>
              <a:t>Temizleme</a:t>
            </a:r>
            <a:r>
              <a:rPr lang="en-US" sz="1600" dirty="0">
                <a:solidFill>
                  <a:srgbClr val="993300"/>
                </a:solidFill>
                <a:cs typeface="Times New Roman" pitchFamily="18" charset="0"/>
              </a:rPr>
              <a:t> Art</a:t>
            </a:r>
            <a:r>
              <a:rPr lang="tr-TR" sz="1600" dirty="0">
                <a:solidFill>
                  <a:srgbClr val="993300"/>
                </a:solidFill>
              </a:rPr>
              <a:t>ı</a:t>
            </a:r>
            <a:r>
              <a:rPr lang="en-US" sz="1600" dirty="0" err="1">
                <a:solidFill>
                  <a:srgbClr val="993300"/>
                </a:solidFill>
                <a:cs typeface="Times New Roman" pitchFamily="18" charset="0"/>
              </a:rPr>
              <a:t>kları</a:t>
            </a:r>
            <a:endParaRPr lang="en-US" sz="1600" dirty="0">
              <a:solidFill>
                <a:srgbClr val="993300"/>
              </a:solidFill>
              <a:cs typeface="Times New Roman" pitchFamily="18" charset="0"/>
            </a:endParaRPr>
          </a:p>
          <a:p>
            <a:r>
              <a:rPr lang="en-US" sz="1600" dirty="0">
                <a:solidFill>
                  <a:srgbClr val="993300"/>
                </a:solidFill>
                <a:latin typeface="Symbol" pitchFamily="18" charset="2"/>
                <a:cs typeface="Times New Roman" pitchFamily="18" charset="0"/>
              </a:rPr>
              <a:t>·</a:t>
            </a:r>
            <a:r>
              <a:rPr lang="en-US" sz="1600" dirty="0">
                <a:solidFill>
                  <a:srgbClr val="993300"/>
                </a:solidFill>
                <a:latin typeface="Times New Roman" pitchFamily="18" charset="0"/>
                <a:cs typeface="Times New Roman" pitchFamily="18" charset="0"/>
              </a:rPr>
              <a:t>     </a:t>
            </a:r>
            <a:r>
              <a:rPr lang="en-US" sz="1600" dirty="0" err="1">
                <a:solidFill>
                  <a:srgbClr val="993300"/>
                </a:solidFill>
                <a:cs typeface="Times New Roman" pitchFamily="18" charset="0"/>
              </a:rPr>
              <a:t>Spesifikasyon</a:t>
            </a:r>
            <a:r>
              <a:rPr lang="en-US" sz="1600" dirty="0">
                <a:solidFill>
                  <a:srgbClr val="993300"/>
                </a:solidFill>
                <a:cs typeface="Times New Roman" pitchFamily="18" charset="0"/>
              </a:rPr>
              <a:t> D</a:t>
            </a:r>
            <a:r>
              <a:rPr lang="tr-TR" sz="1600" dirty="0">
                <a:solidFill>
                  <a:srgbClr val="993300"/>
                </a:solidFill>
              </a:rPr>
              <a:t>ışı</a:t>
            </a:r>
            <a:r>
              <a:rPr lang="en-US" sz="1600" dirty="0">
                <a:solidFill>
                  <a:srgbClr val="993300"/>
                </a:solidFill>
                <a:cs typeface="Times New Roman" pitchFamily="18" charset="0"/>
              </a:rPr>
              <a:t> </a:t>
            </a:r>
            <a:r>
              <a:rPr lang="en-US" sz="1600" dirty="0" err="1">
                <a:solidFill>
                  <a:srgbClr val="993300"/>
                </a:solidFill>
                <a:cs typeface="Times New Roman" pitchFamily="18" charset="0"/>
              </a:rPr>
              <a:t>Ürünler</a:t>
            </a:r>
            <a:endParaRPr lang="en-US" sz="1600" dirty="0">
              <a:solidFill>
                <a:srgbClr val="993300"/>
              </a:solidFill>
              <a:cs typeface="Times New Roman" pitchFamily="18" charset="0"/>
            </a:endParaRPr>
          </a:p>
          <a:p>
            <a:r>
              <a:rPr lang="en-US" sz="1600" dirty="0">
                <a:solidFill>
                  <a:srgbClr val="993300"/>
                </a:solidFill>
                <a:latin typeface="Symbol" pitchFamily="18" charset="2"/>
                <a:cs typeface="Times New Roman" pitchFamily="18" charset="0"/>
              </a:rPr>
              <a:t>·</a:t>
            </a:r>
            <a:r>
              <a:rPr lang="en-US" sz="1600" dirty="0">
                <a:solidFill>
                  <a:srgbClr val="993300"/>
                </a:solidFill>
                <a:latin typeface="Times New Roman" pitchFamily="18" charset="0"/>
                <a:cs typeface="Times New Roman" pitchFamily="18" charset="0"/>
              </a:rPr>
              <a:t>     </a:t>
            </a:r>
            <a:r>
              <a:rPr lang="en-US" sz="1600" dirty="0" err="1">
                <a:solidFill>
                  <a:srgbClr val="993300"/>
                </a:solidFill>
                <a:cs typeface="Times New Roman" pitchFamily="18" charset="0"/>
              </a:rPr>
              <a:t>Hammadde</a:t>
            </a:r>
            <a:r>
              <a:rPr lang="en-US" sz="1600" dirty="0">
                <a:solidFill>
                  <a:srgbClr val="993300"/>
                </a:solidFill>
                <a:cs typeface="Times New Roman" pitchFamily="18" charset="0"/>
              </a:rPr>
              <a:t> </a:t>
            </a:r>
            <a:r>
              <a:rPr lang="en-US" sz="1600" dirty="0" err="1">
                <a:solidFill>
                  <a:srgbClr val="993300"/>
                </a:solidFill>
                <a:cs typeface="Times New Roman" pitchFamily="18" charset="0"/>
              </a:rPr>
              <a:t>ve</a:t>
            </a:r>
            <a:r>
              <a:rPr lang="en-US" sz="1600" dirty="0">
                <a:solidFill>
                  <a:srgbClr val="993300"/>
                </a:solidFill>
                <a:cs typeface="Times New Roman" pitchFamily="18" charset="0"/>
              </a:rPr>
              <a:t> </a:t>
            </a:r>
            <a:r>
              <a:rPr lang="en-US" sz="1600" dirty="0" err="1">
                <a:solidFill>
                  <a:srgbClr val="993300"/>
                </a:solidFill>
                <a:cs typeface="Times New Roman" pitchFamily="18" charset="0"/>
              </a:rPr>
              <a:t>Ürün</a:t>
            </a:r>
            <a:r>
              <a:rPr lang="en-US" sz="1600" dirty="0">
                <a:solidFill>
                  <a:srgbClr val="993300"/>
                </a:solidFill>
                <a:cs typeface="Times New Roman" pitchFamily="18" charset="0"/>
              </a:rPr>
              <a:t> </a:t>
            </a:r>
            <a:r>
              <a:rPr lang="en-US" sz="1600" dirty="0" err="1">
                <a:solidFill>
                  <a:srgbClr val="993300"/>
                </a:solidFill>
                <a:cs typeface="Times New Roman" pitchFamily="18" charset="0"/>
              </a:rPr>
              <a:t>Döküntüleri</a:t>
            </a:r>
            <a:endParaRPr lang="en-US" sz="1600" dirty="0">
              <a:solidFill>
                <a:srgbClr val="993300"/>
              </a:solidFill>
              <a:cs typeface="Times New Roman" pitchFamily="18" charset="0"/>
            </a:endParaRPr>
          </a:p>
          <a:p>
            <a:r>
              <a:rPr lang="en-US" sz="1600" dirty="0">
                <a:solidFill>
                  <a:srgbClr val="993300"/>
                </a:solidFill>
                <a:latin typeface="Symbol" pitchFamily="18" charset="2"/>
                <a:cs typeface="Times New Roman" pitchFamily="18" charset="0"/>
              </a:rPr>
              <a:t>·</a:t>
            </a:r>
            <a:r>
              <a:rPr lang="en-US" sz="1600" dirty="0">
                <a:solidFill>
                  <a:srgbClr val="993300"/>
                </a:solidFill>
                <a:latin typeface="Times New Roman" pitchFamily="18" charset="0"/>
                <a:cs typeface="Times New Roman" pitchFamily="18" charset="0"/>
              </a:rPr>
              <a:t>     </a:t>
            </a:r>
            <a:r>
              <a:rPr lang="en-US" sz="1600" dirty="0" err="1">
                <a:solidFill>
                  <a:srgbClr val="993300"/>
                </a:solidFill>
                <a:cs typeface="Times New Roman" pitchFamily="18" charset="0"/>
              </a:rPr>
              <a:t>Hammadde</a:t>
            </a:r>
            <a:r>
              <a:rPr lang="en-US" sz="1600" dirty="0">
                <a:solidFill>
                  <a:srgbClr val="993300"/>
                </a:solidFill>
                <a:cs typeface="Times New Roman" pitchFamily="18" charset="0"/>
              </a:rPr>
              <a:t> </a:t>
            </a:r>
            <a:r>
              <a:rPr lang="en-US" sz="1600" dirty="0" err="1">
                <a:solidFill>
                  <a:srgbClr val="993300"/>
                </a:solidFill>
                <a:cs typeface="Times New Roman" pitchFamily="18" charset="0"/>
              </a:rPr>
              <a:t>Ambalajlar</a:t>
            </a:r>
            <a:r>
              <a:rPr lang="tr-TR" sz="1600" dirty="0">
                <a:solidFill>
                  <a:srgbClr val="993300"/>
                </a:solidFill>
              </a:rPr>
              <a:t>ı</a:t>
            </a:r>
            <a:r>
              <a:rPr lang="en-US" sz="1600" dirty="0" err="1">
                <a:solidFill>
                  <a:srgbClr val="993300"/>
                </a:solidFill>
                <a:cs typeface="Times New Roman" pitchFamily="18" charset="0"/>
              </a:rPr>
              <a:t>ndaki</a:t>
            </a:r>
            <a:r>
              <a:rPr lang="en-US" sz="1600" dirty="0">
                <a:solidFill>
                  <a:srgbClr val="993300"/>
                </a:solidFill>
                <a:cs typeface="Times New Roman" pitchFamily="18" charset="0"/>
              </a:rPr>
              <a:t> Art</a:t>
            </a:r>
            <a:r>
              <a:rPr lang="tr-TR" sz="1600" dirty="0">
                <a:solidFill>
                  <a:srgbClr val="993300"/>
                </a:solidFill>
              </a:rPr>
              <a:t>ı</a:t>
            </a:r>
            <a:r>
              <a:rPr lang="en-US" sz="1600" dirty="0" err="1">
                <a:solidFill>
                  <a:srgbClr val="993300"/>
                </a:solidFill>
                <a:cs typeface="Times New Roman" pitchFamily="18" charset="0"/>
              </a:rPr>
              <a:t>klar</a:t>
            </a:r>
            <a:endParaRPr lang="en-US" sz="1600" dirty="0">
              <a:solidFill>
                <a:srgbClr val="993300"/>
              </a:solidFill>
            </a:endParaRPr>
          </a:p>
          <a:p>
            <a:r>
              <a:rPr lang="en-US" sz="1600" dirty="0">
                <a:solidFill>
                  <a:srgbClr val="993300"/>
                </a:solidFill>
                <a:latin typeface="Symbol" pitchFamily="18" charset="2"/>
                <a:cs typeface="Times New Roman" pitchFamily="18" charset="0"/>
              </a:rPr>
              <a:t>·</a:t>
            </a:r>
            <a:r>
              <a:rPr lang="en-US" sz="1600" dirty="0">
                <a:solidFill>
                  <a:srgbClr val="993300"/>
                </a:solidFill>
                <a:cs typeface="Times New Roman" pitchFamily="18" charset="0"/>
              </a:rPr>
              <a:t> </a:t>
            </a:r>
            <a:r>
              <a:rPr lang="tr-TR" sz="1600" dirty="0">
                <a:solidFill>
                  <a:srgbClr val="993300"/>
                </a:solidFill>
              </a:rPr>
              <a:t>   </a:t>
            </a:r>
            <a:r>
              <a:rPr lang="en-US" sz="1600" dirty="0" err="1">
                <a:solidFill>
                  <a:srgbClr val="993300"/>
                </a:solidFill>
                <a:cs typeface="Times New Roman" pitchFamily="18" charset="0"/>
              </a:rPr>
              <a:t>Raf</a:t>
            </a:r>
            <a:r>
              <a:rPr lang="en-US" sz="1600" dirty="0">
                <a:solidFill>
                  <a:srgbClr val="993300"/>
                </a:solidFill>
                <a:cs typeface="Times New Roman" pitchFamily="18" charset="0"/>
              </a:rPr>
              <a:t> </a:t>
            </a:r>
            <a:r>
              <a:rPr lang="en-US" sz="1600" dirty="0" err="1">
                <a:solidFill>
                  <a:srgbClr val="993300"/>
                </a:solidFill>
                <a:cs typeface="Times New Roman" pitchFamily="18" charset="0"/>
              </a:rPr>
              <a:t>Ömrü</a:t>
            </a:r>
            <a:r>
              <a:rPr lang="en-US" sz="1600" dirty="0">
                <a:solidFill>
                  <a:srgbClr val="993300"/>
                </a:solidFill>
                <a:cs typeface="Times New Roman" pitchFamily="18" charset="0"/>
              </a:rPr>
              <a:t> </a:t>
            </a:r>
            <a:r>
              <a:rPr lang="en-US" sz="1600" dirty="0" err="1">
                <a:solidFill>
                  <a:srgbClr val="993300"/>
                </a:solidFill>
                <a:cs typeface="Times New Roman" pitchFamily="18" charset="0"/>
              </a:rPr>
              <a:t>Bitmi</a:t>
            </a:r>
            <a:r>
              <a:rPr lang="tr-TR" sz="1600" dirty="0">
                <a:solidFill>
                  <a:srgbClr val="993300"/>
                </a:solidFill>
              </a:rPr>
              <a:t>ş</a:t>
            </a:r>
            <a:r>
              <a:rPr lang="en-US" sz="1600" dirty="0">
                <a:solidFill>
                  <a:srgbClr val="993300"/>
                </a:solidFill>
                <a:cs typeface="Times New Roman" pitchFamily="18" charset="0"/>
              </a:rPr>
              <a:t> </a:t>
            </a:r>
            <a:r>
              <a:rPr lang="en-US" sz="1600" dirty="0" err="1">
                <a:solidFill>
                  <a:srgbClr val="993300"/>
                </a:solidFill>
                <a:cs typeface="Times New Roman" pitchFamily="18" charset="0"/>
              </a:rPr>
              <a:t>Ürünler</a:t>
            </a:r>
            <a:endParaRPr lang="en-US" sz="1600" dirty="0">
              <a:solidFill>
                <a:srgbClr val="993300"/>
              </a:solidFill>
            </a:endParaRPr>
          </a:p>
        </p:txBody>
      </p:sp>
      <p:sp>
        <p:nvSpPr>
          <p:cNvPr id="9" name="Rectangle 10"/>
          <p:cNvSpPr>
            <a:spLocks noChangeArrowheads="1"/>
          </p:cNvSpPr>
          <p:nvPr/>
        </p:nvSpPr>
        <p:spPr bwMode="auto">
          <a:xfrm>
            <a:off x="304800" y="5048250"/>
            <a:ext cx="2890838" cy="365125"/>
          </a:xfrm>
          <a:prstGeom prst="rect">
            <a:avLst/>
          </a:prstGeom>
          <a:noFill/>
          <a:ln w="9525">
            <a:noFill/>
            <a:miter lim="800000"/>
            <a:headEnd/>
            <a:tailEnd/>
          </a:ln>
        </p:spPr>
        <p:txBody>
          <a:bodyPr wrap="none" lIns="0" tIns="0" rIns="0" bIns="0">
            <a:spAutoFit/>
          </a:bodyPr>
          <a:lstStyle/>
          <a:p>
            <a:pPr>
              <a:buFontTx/>
              <a:buChar char="•"/>
            </a:pPr>
            <a:r>
              <a:rPr lang="en-US" sz="1800" i="0">
                <a:solidFill>
                  <a:srgbClr val="008000"/>
                </a:solidFill>
                <a:latin typeface="Times New Roman" pitchFamily="18" charset="0"/>
              </a:rPr>
              <a:t>  </a:t>
            </a:r>
            <a:r>
              <a:rPr lang="en-US" sz="2400" i="0">
                <a:solidFill>
                  <a:srgbClr val="008000"/>
                </a:solidFill>
                <a:latin typeface="Times New Roman" pitchFamily="18" charset="0"/>
                <a:cs typeface="Times New Roman" pitchFamily="18" charset="0"/>
              </a:rPr>
              <a:t>İMALAT SANAYİİ </a:t>
            </a:r>
          </a:p>
        </p:txBody>
      </p:sp>
      <p:sp>
        <p:nvSpPr>
          <p:cNvPr id="10" name="Rectangle 11"/>
          <p:cNvSpPr>
            <a:spLocks noChangeArrowheads="1"/>
          </p:cNvSpPr>
          <p:nvPr/>
        </p:nvSpPr>
        <p:spPr bwMode="auto">
          <a:xfrm>
            <a:off x="6553200" y="5029200"/>
            <a:ext cx="1809750" cy="244475"/>
          </a:xfrm>
          <a:prstGeom prst="rect">
            <a:avLst/>
          </a:prstGeom>
          <a:noFill/>
          <a:ln w="9525">
            <a:noFill/>
            <a:miter lim="800000"/>
            <a:headEnd/>
            <a:tailEnd/>
          </a:ln>
        </p:spPr>
        <p:txBody>
          <a:bodyPr wrap="none" lIns="0" tIns="0" rIns="0" bIns="0">
            <a:spAutoFit/>
          </a:bodyPr>
          <a:lstStyle/>
          <a:p>
            <a:r>
              <a:rPr lang="en-US" sz="1600" i="0">
                <a:solidFill>
                  <a:srgbClr val="000000"/>
                </a:solidFill>
              </a:rPr>
              <a:t>-  </a:t>
            </a:r>
            <a:r>
              <a:rPr lang="tr-TR" sz="1600" i="0">
                <a:solidFill>
                  <a:srgbClr val="000000"/>
                </a:solidFill>
              </a:rPr>
              <a:t>Büyükçe miktarlı</a:t>
            </a:r>
            <a:endParaRPr lang="en-US" sz="1600" b="0" i="0">
              <a:latin typeface="Times New Roman" pitchFamily="18" charset="0"/>
            </a:endParaRPr>
          </a:p>
        </p:txBody>
      </p:sp>
      <p:sp>
        <p:nvSpPr>
          <p:cNvPr id="11" name="Rectangle 12"/>
          <p:cNvSpPr>
            <a:spLocks noChangeArrowheads="1"/>
          </p:cNvSpPr>
          <p:nvPr/>
        </p:nvSpPr>
        <p:spPr bwMode="auto">
          <a:xfrm>
            <a:off x="263525" y="5530850"/>
            <a:ext cx="5224463" cy="365125"/>
          </a:xfrm>
          <a:prstGeom prst="rect">
            <a:avLst/>
          </a:prstGeom>
          <a:noFill/>
          <a:ln w="9525">
            <a:noFill/>
            <a:miter lim="800000"/>
            <a:headEnd/>
            <a:tailEnd/>
          </a:ln>
        </p:spPr>
        <p:txBody>
          <a:bodyPr wrap="none" lIns="0" tIns="0" rIns="0" bIns="0">
            <a:spAutoFit/>
          </a:bodyPr>
          <a:lstStyle/>
          <a:p>
            <a:pPr>
              <a:buFontTx/>
              <a:buChar char="•"/>
            </a:pPr>
            <a:r>
              <a:rPr lang="en-US" sz="2400" i="0">
                <a:solidFill>
                  <a:srgbClr val="008000"/>
                </a:solidFill>
                <a:latin typeface="Times New Roman" pitchFamily="18" charset="0"/>
              </a:rPr>
              <a:t>  </a:t>
            </a:r>
            <a:r>
              <a:rPr lang="en-US" sz="2400" i="0">
                <a:solidFill>
                  <a:srgbClr val="008000"/>
                </a:solidFill>
                <a:latin typeface="Times New Roman" pitchFamily="18" charset="0"/>
                <a:cs typeface="Times New Roman" pitchFamily="18" charset="0"/>
              </a:rPr>
              <a:t>İMALAT ve SERVİS SEKTÖRLERİ </a:t>
            </a:r>
          </a:p>
        </p:txBody>
      </p:sp>
      <p:sp>
        <p:nvSpPr>
          <p:cNvPr id="12" name="Rectangle 13"/>
          <p:cNvSpPr>
            <a:spLocks noChangeArrowheads="1"/>
          </p:cNvSpPr>
          <p:nvPr/>
        </p:nvSpPr>
        <p:spPr bwMode="auto">
          <a:xfrm>
            <a:off x="6572250" y="5600700"/>
            <a:ext cx="1573213" cy="244475"/>
          </a:xfrm>
          <a:prstGeom prst="rect">
            <a:avLst/>
          </a:prstGeom>
          <a:noFill/>
          <a:ln w="9525">
            <a:noFill/>
            <a:miter lim="800000"/>
            <a:headEnd/>
            <a:tailEnd/>
          </a:ln>
        </p:spPr>
        <p:txBody>
          <a:bodyPr wrap="none" lIns="0" tIns="0" rIns="0" bIns="0">
            <a:spAutoFit/>
          </a:bodyPr>
          <a:lstStyle/>
          <a:p>
            <a:r>
              <a:rPr lang="en-US" sz="1600" i="0">
                <a:solidFill>
                  <a:srgbClr val="000000"/>
                </a:solidFill>
              </a:rPr>
              <a:t>-  </a:t>
            </a:r>
            <a:r>
              <a:rPr lang="tr-TR" sz="1600" i="0">
                <a:solidFill>
                  <a:srgbClr val="000000"/>
                </a:solidFill>
              </a:rPr>
              <a:t>Küçük Miktarlı</a:t>
            </a:r>
            <a:endParaRPr lang="en-US" sz="1600" b="0" i="0">
              <a:latin typeface="Times New Roman" pitchFamily="18" charset="0"/>
            </a:endParaRPr>
          </a:p>
        </p:txBody>
      </p:sp>
      <p:sp>
        <p:nvSpPr>
          <p:cNvPr id="13" name="Rectangle 14"/>
          <p:cNvSpPr>
            <a:spLocks noChangeArrowheads="1"/>
          </p:cNvSpPr>
          <p:nvPr/>
        </p:nvSpPr>
        <p:spPr bwMode="auto">
          <a:xfrm>
            <a:off x="257175" y="6038850"/>
            <a:ext cx="4765675" cy="365125"/>
          </a:xfrm>
          <a:prstGeom prst="rect">
            <a:avLst/>
          </a:prstGeom>
          <a:noFill/>
          <a:ln w="9525">
            <a:noFill/>
            <a:miter lim="800000"/>
            <a:headEnd/>
            <a:tailEnd/>
          </a:ln>
        </p:spPr>
        <p:txBody>
          <a:bodyPr wrap="none" lIns="0" tIns="0" rIns="0" bIns="0">
            <a:spAutoFit/>
          </a:bodyPr>
          <a:lstStyle/>
          <a:p>
            <a:pPr>
              <a:buFontTx/>
              <a:buChar char="•"/>
            </a:pPr>
            <a:r>
              <a:rPr lang="en-US" sz="2400" i="0">
                <a:solidFill>
                  <a:srgbClr val="008000"/>
                </a:solidFill>
                <a:latin typeface="Times New Roman" pitchFamily="18" charset="0"/>
              </a:rPr>
              <a:t>  </a:t>
            </a:r>
            <a:r>
              <a:rPr lang="en-US" sz="2400" i="0">
                <a:solidFill>
                  <a:srgbClr val="008000"/>
                </a:solidFill>
                <a:latin typeface="Times New Roman" pitchFamily="18" charset="0"/>
                <a:cs typeface="Times New Roman" pitchFamily="18" charset="0"/>
              </a:rPr>
              <a:t>SANAYİ DIŞI (Evler, Bürolar….) </a:t>
            </a:r>
          </a:p>
        </p:txBody>
      </p:sp>
      <p:sp>
        <p:nvSpPr>
          <p:cNvPr id="14" name="Rectangle 15"/>
          <p:cNvSpPr>
            <a:spLocks noChangeArrowheads="1"/>
          </p:cNvSpPr>
          <p:nvPr/>
        </p:nvSpPr>
        <p:spPr bwMode="auto">
          <a:xfrm>
            <a:off x="6596063" y="6092825"/>
            <a:ext cx="2374900" cy="244475"/>
          </a:xfrm>
          <a:prstGeom prst="rect">
            <a:avLst/>
          </a:prstGeom>
          <a:noFill/>
          <a:ln w="9525">
            <a:noFill/>
            <a:miter lim="800000"/>
            <a:headEnd/>
            <a:tailEnd/>
          </a:ln>
        </p:spPr>
        <p:txBody>
          <a:bodyPr wrap="none" lIns="0" tIns="0" rIns="0" bIns="0">
            <a:spAutoFit/>
          </a:bodyPr>
          <a:lstStyle/>
          <a:p>
            <a:r>
              <a:rPr lang="en-US" sz="1600" i="0">
                <a:solidFill>
                  <a:srgbClr val="000000"/>
                </a:solidFill>
              </a:rPr>
              <a:t>- </a:t>
            </a:r>
            <a:r>
              <a:rPr lang="tr-TR" sz="1600" i="0">
                <a:solidFill>
                  <a:srgbClr val="000000"/>
                </a:solidFill>
              </a:rPr>
              <a:t>Kimyasal Ürün Artıkları</a:t>
            </a:r>
            <a:endParaRPr lang="en-US" sz="1600" b="0" i="0">
              <a:latin typeface="Times New Roman" pitchFamily="18" charset="0"/>
            </a:endParaRPr>
          </a:p>
        </p:txBody>
      </p:sp>
      <p:sp>
        <p:nvSpPr>
          <p:cNvPr id="15" name="Text Box 16"/>
          <p:cNvSpPr txBox="1">
            <a:spLocks noChangeArrowheads="1"/>
          </p:cNvSpPr>
          <p:nvPr/>
        </p:nvSpPr>
        <p:spPr bwMode="auto">
          <a:xfrm>
            <a:off x="1981200" y="228600"/>
            <a:ext cx="5486400" cy="457200"/>
          </a:xfrm>
          <a:prstGeom prst="rect">
            <a:avLst/>
          </a:prstGeom>
          <a:solidFill>
            <a:srgbClr val="FFFF00"/>
          </a:solidFill>
          <a:ln w="9525">
            <a:noFill/>
            <a:miter lim="800000"/>
            <a:headEnd/>
            <a:tailEnd/>
          </a:ln>
          <a:effectLst/>
        </p:spPr>
        <p:txBody>
          <a:bodyPr>
            <a:spAutoFit/>
          </a:bodyPr>
          <a:lstStyle/>
          <a:p>
            <a:pPr algn="ctr">
              <a:spcBef>
                <a:spcPct val="50000"/>
              </a:spcBef>
            </a:pPr>
            <a:r>
              <a:rPr lang="en-US" sz="2400" i="0">
                <a:solidFill>
                  <a:srgbClr val="000080"/>
                </a:solidFill>
                <a:latin typeface="Times New Roman" pitchFamily="18" charset="0"/>
              </a:rPr>
              <a:t>SANAYİDE ATIK KAYNAKLARI</a:t>
            </a:r>
          </a:p>
        </p:txBody>
      </p:sp>
      <p:sp>
        <p:nvSpPr>
          <p:cNvPr id="16" name="Text Box 17"/>
          <p:cNvSpPr txBox="1">
            <a:spLocks noChangeArrowheads="1"/>
          </p:cNvSpPr>
          <p:nvPr/>
        </p:nvSpPr>
        <p:spPr bwMode="auto">
          <a:xfrm>
            <a:off x="533400" y="4572000"/>
            <a:ext cx="4038600" cy="396875"/>
          </a:xfrm>
          <a:prstGeom prst="rect">
            <a:avLst/>
          </a:prstGeom>
          <a:noFill/>
          <a:ln w="9525">
            <a:noFill/>
            <a:miter lim="800000"/>
            <a:headEnd/>
            <a:tailEnd/>
          </a:ln>
          <a:effectLst/>
        </p:spPr>
        <p:txBody>
          <a:bodyPr>
            <a:spAutoFit/>
          </a:bodyPr>
          <a:lstStyle/>
          <a:p>
            <a:pPr>
              <a:spcBef>
                <a:spcPct val="50000"/>
              </a:spcBef>
            </a:pPr>
            <a:r>
              <a:rPr lang="tr-TR" sz="2000" b="0" i="0">
                <a:latin typeface="Arial Black" pitchFamily="34" charset="0"/>
              </a:rPr>
              <a:t>ATIK ÜRETİCİLERİ</a:t>
            </a:r>
            <a:r>
              <a:rPr lang="en-US" sz="2000" b="0" i="0">
                <a:latin typeface="Arial Black" pitchFamily="34" charset="0"/>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METAL SANAYİSİNİN ÜRETİM DEPARTMANLARI</a:t>
            </a:r>
            <a:endParaRPr lang="tr-TR" dirty="0"/>
          </a:p>
        </p:txBody>
      </p:sp>
      <p:sp>
        <p:nvSpPr>
          <p:cNvPr id="3" name="2 İçerik Yer Tutucusu"/>
          <p:cNvSpPr>
            <a:spLocks noGrp="1"/>
          </p:cNvSpPr>
          <p:nvPr>
            <p:ph idx="1"/>
          </p:nvPr>
        </p:nvSpPr>
        <p:spPr/>
        <p:txBody>
          <a:bodyPr>
            <a:normAutofit/>
          </a:bodyPr>
          <a:lstStyle/>
          <a:p>
            <a:pPr>
              <a:buNone/>
            </a:pPr>
            <a:r>
              <a:rPr lang="tr-TR" sz="3200" b="1" dirty="0" smtClean="0">
                <a:solidFill>
                  <a:srgbClr val="FF0000"/>
                </a:solidFill>
              </a:rPr>
              <a:t>ERGİTME (İZABE) BÖLÜMÜ</a:t>
            </a:r>
          </a:p>
          <a:p>
            <a:pPr>
              <a:buNone/>
            </a:pPr>
            <a:endParaRPr lang="tr-TR" sz="3200" dirty="0" smtClean="0">
              <a:solidFill>
                <a:srgbClr val="FF0000"/>
              </a:solidFill>
            </a:endParaRPr>
          </a:p>
          <a:p>
            <a:pPr>
              <a:buNone/>
            </a:pPr>
            <a:r>
              <a:rPr lang="tr-TR" sz="3200" dirty="0" smtClean="0">
                <a:solidFill>
                  <a:srgbClr val="FF0000"/>
                </a:solidFill>
              </a:rPr>
              <a:t>              </a:t>
            </a:r>
            <a:r>
              <a:rPr lang="tr-TR" sz="3200" b="1" dirty="0" smtClean="0">
                <a:solidFill>
                  <a:schemeClr val="accent2">
                    <a:lumMod val="50000"/>
                  </a:schemeClr>
                </a:solidFill>
              </a:rPr>
              <a:t>MAÇA BÖLÜMÜ</a:t>
            </a:r>
          </a:p>
          <a:p>
            <a:endParaRPr lang="tr-TR" sz="3200" dirty="0" smtClean="0">
              <a:solidFill>
                <a:srgbClr val="FF0000"/>
              </a:solidFill>
            </a:endParaRPr>
          </a:p>
          <a:p>
            <a:pPr>
              <a:buNone/>
            </a:pPr>
            <a:r>
              <a:rPr lang="tr-TR" sz="3200" dirty="0" smtClean="0">
                <a:solidFill>
                  <a:srgbClr val="FF0000"/>
                </a:solidFill>
              </a:rPr>
              <a:t>                      </a:t>
            </a:r>
            <a:r>
              <a:rPr lang="tr-TR" sz="3200" b="1" dirty="0" smtClean="0">
                <a:solidFill>
                  <a:srgbClr val="00B050"/>
                </a:solidFill>
              </a:rPr>
              <a:t>KALIPLAMA BÖLÜMÜ</a:t>
            </a:r>
          </a:p>
          <a:p>
            <a:pPr>
              <a:buNone/>
            </a:pPr>
            <a:endParaRPr lang="tr-TR" sz="3200" dirty="0" smtClean="0">
              <a:solidFill>
                <a:srgbClr val="FF0000"/>
              </a:solidFill>
            </a:endParaRPr>
          </a:p>
          <a:p>
            <a:pPr>
              <a:buNone/>
            </a:pPr>
            <a:r>
              <a:rPr lang="tr-TR" sz="3200" dirty="0" smtClean="0">
                <a:solidFill>
                  <a:srgbClr val="FF0000"/>
                </a:solidFill>
              </a:rPr>
              <a:t>                                </a:t>
            </a:r>
            <a:r>
              <a:rPr lang="tr-TR" sz="3200" b="1" dirty="0" smtClean="0">
                <a:solidFill>
                  <a:srgbClr val="7030A0"/>
                </a:solidFill>
              </a:rPr>
              <a:t>TAMAMLAMA BÖLÜMÜ</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57166"/>
            <a:ext cx="8229600" cy="1071570"/>
          </a:xfrm>
        </p:spPr>
        <p:txBody>
          <a:bodyPr/>
          <a:lstStyle/>
          <a:p>
            <a:pPr algn="ctr"/>
            <a:r>
              <a:rPr lang="tr-TR" dirty="0" smtClean="0"/>
              <a:t>ERGİTME BÖLÜMÜ</a:t>
            </a:r>
            <a:endParaRPr lang="tr-TR" dirty="0"/>
          </a:p>
        </p:txBody>
      </p:sp>
      <p:pic>
        <p:nvPicPr>
          <p:cNvPr id="6" name="5 İçerik Yer Tutucusu" descr="ergitme_4.jpg"/>
          <p:cNvPicPr>
            <a:picLocks noGrp="1" noChangeAspect="1"/>
          </p:cNvPicPr>
          <p:nvPr>
            <p:ph idx="1"/>
          </p:nvPr>
        </p:nvPicPr>
        <p:blipFill>
          <a:blip r:embed="rId2" cstate="print"/>
          <a:stretch>
            <a:fillRect/>
          </a:stretch>
        </p:blipFill>
        <p:spPr>
          <a:xfrm>
            <a:off x="5500694" y="1500174"/>
            <a:ext cx="3475206" cy="4000528"/>
          </a:xfrm>
        </p:spPr>
      </p:pic>
      <p:sp>
        <p:nvSpPr>
          <p:cNvPr id="20" name="19 Dikdörtgen"/>
          <p:cNvSpPr/>
          <p:nvPr/>
        </p:nvSpPr>
        <p:spPr>
          <a:xfrm>
            <a:off x="285720" y="1500174"/>
            <a:ext cx="4929222" cy="40719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tr-TR" sz="2000" dirty="0" smtClean="0">
                <a:solidFill>
                  <a:schemeClr val="tx1"/>
                </a:solidFill>
              </a:rPr>
              <a:t>Cevherleri kavuran(oksit haline getirmek için hava altında ısıtılma),eriten ve </a:t>
            </a:r>
            <a:r>
              <a:rPr lang="tr-TR" sz="2000" dirty="0" err="1" smtClean="0">
                <a:solidFill>
                  <a:schemeClr val="tx1"/>
                </a:solidFill>
              </a:rPr>
              <a:t>sinterleyen</a:t>
            </a:r>
            <a:r>
              <a:rPr lang="tr-TR" sz="2000" dirty="0" smtClean="0">
                <a:solidFill>
                  <a:schemeClr val="tx1"/>
                </a:solidFill>
              </a:rPr>
              <a:t>(ince taneli maddelerin ısıtma yoluyla bir araya bağlanması)tesislerdir.</a:t>
            </a:r>
          </a:p>
          <a:p>
            <a:pPr>
              <a:buFont typeface="Wingdings" pitchFamily="2" charset="2"/>
              <a:buChar char="Ø"/>
            </a:pPr>
            <a:endParaRPr lang="tr-TR" dirty="0" smtClean="0">
              <a:solidFill>
                <a:schemeClr val="tx1"/>
              </a:solidFill>
            </a:endParaRPr>
          </a:p>
          <a:p>
            <a:endParaRPr lang="tr-TR" dirty="0" smtClean="0">
              <a:solidFill>
                <a:schemeClr val="tx1"/>
              </a:solidFill>
            </a:endParaRPr>
          </a:p>
          <a:p>
            <a:pPr>
              <a:buFont typeface="Wingdings" pitchFamily="2" charset="2"/>
              <a:buChar char="Ø"/>
            </a:pPr>
            <a:r>
              <a:rPr lang="tr-TR" sz="2000" dirty="0" smtClean="0">
                <a:solidFill>
                  <a:schemeClr val="tx1"/>
                </a:solidFill>
              </a:rPr>
              <a:t>Saatlik kapasitesi 20 ton veya üzerindeki ham demir veya demir dışı ham metalleri üreten tesislerdir.</a:t>
            </a:r>
            <a:endParaRPr lang="tr-TR" sz="2000"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28604"/>
            <a:ext cx="8229600" cy="1357322"/>
          </a:xfrm>
        </p:spPr>
        <p:txBody>
          <a:bodyPr>
            <a:normAutofit fontScale="90000"/>
          </a:bodyPr>
          <a:lstStyle/>
          <a:p>
            <a:pPr algn="ctr"/>
            <a:r>
              <a:rPr lang="tr-TR" dirty="0" smtClean="0"/>
              <a:t>ERGİTME BÖLÜMÜNE GİREN MADDELER</a:t>
            </a:r>
            <a:endParaRPr lang="tr-TR" dirty="0"/>
          </a:p>
        </p:txBody>
      </p:sp>
      <p:sp>
        <p:nvSpPr>
          <p:cNvPr id="3" name="2 İçerik Yer Tutucusu"/>
          <p:cNvSpPr>
            <a:spLocks noGrp="1"/>
          </p:cNvSpPr>
          <p:nvPr>
            <p:ph idx="1"/>
          </p:nvPr>
        </p:nvSpPr>
        <p:spPr>
          <a:blipFill>
            <a:blip r:embed="rId2" cstate="print"/>
            <a:tile tx="0" ty="0" sx="100000" sy="100000" flip="none" algn="tl"/>
          </a:blipFill>
        </p:spPr>
        <p:txBody>
          <a:bodyPr/>
          <a:lstStyle/>
          <a:p>
            <a:r>
              <a:rPr lang="tr-TR" dirty="0" smtClean="0"/>
              <a:t>ENERJİ</a:t>
            </a:r>
          </a:p>
          <a:p>
            <a:r>
              <a:rPr lang="tr-TR" dirty="0" smtClean="0"/>
              <a:t>HURDA SAC</a:t>
            </a:r>
          </a:p>
          <a:p>
            <a:r>
              <a:rPr lang="tr-TR" dirty="0" smtClean="0"/>
              <a:t>BİZMUT</a:t>
            </a:r>
          </a:p>
          <a:p>
            <a:r>
              <a:rPr lang="tr-TR" dirty="0" smtClean="0"/>
              <a:t>REFRAKTER</a:t>
            </a:r>
          </a:p>
          <a:p>
            <a:r>
              <a:rPr lang="tr-TR" dirty="0" smtClean="0"/>
              <a:t>YOLLUK</a:t>
            </a:r>
          </a:p>
          <a:p>
            <a:r>
              <a:rPr lang="tr-TR" dirty="0" smtClean="0"/>
              <a:t>SFERO-SANEL PİK</a:t>
            </a:r>
          </a:p>
          <a:p>
            <a:r>
              <a:rPr lang="tr-TR" dirty="0" smtClean="0"/>
              <a:t>KİREÇ</a:t>
            </a:r>
          </a:p>
          <a:p>
            <a:r>
              <a:rPr lang="tr-TR" dirty="0" smtClean="0"/>
              <a:t>KALAY</a:t>
            </a:r>
          </a:p>
          <a:p>
            <a:r>
              <a:rPr lang="tr-TR" dirty="0" smtClean="0"/>
              <a:t>BAKIR</a:t>
            </a:r>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ERGİTME BÖLÜMÜNDEN ÇIKAN ATIKLAR</a:t>
            </a:r>
            <a:endParaRPr lang="tr-TR" dirty="0"/>
          </a:p>
        </p:txBody>
      </p:sp>
      <p:graphicFrame>
        <p:nvGraphicFramePr>
          <p:cNvPr id="4" name="3 İçerik Yer Tutucusu"/>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28"/>
            <a:ext cx="8229600" cy="1214446"/>
          </a:xfrm>
        </p:spPr>
        <p:txBody>
          <a:bodyPr/>
          <a:lstStyle/>
          <a:p>
            <a:pPr algn="ctr"/>
            <a:r>
              <a:rPr lang="tr-TR" dirty="0" smtClean="0"/>
              <a:t>MAÇA BÖLÜMÜ</a:t>
            </a:r>
            <a:endParaRPr lang="tr-TR" dirty="0"/>
          </a:p>
        </p:txBody>
      </p:sp>
      <p:pic>
        <p:nvPicPr>
          <p:cNvPr id="5" name="4 İçerik Yer Tutucusu" descr="maça_2.jpg"/>
          <p:cNvPicPr>
            <a:picLocks noGrp="1" noChangeAspect="1"/>
          </p:cNvPicPr>
          <p:nvPr>
            <p:ph idx="1"/>
          </p:nvPr>
        </p:nvPicPr>
        <p:blipFill>
          <a:blip r:embed="rId2" cstate="print"/>
          <a:stretch>
            <a:fillRect/>
          </a:stretch>
        </p:blipFill>
        <p:spPr>
          <a:xfrm>
            <a:off x="5929322" y="1571612"/>
            <a:ext cx="3011826" cy="2857520"/>
          </a:xfrm>
        </p:spPr>
      </p:pic>
      <p:sp>
        <p:nvSpPr>
          <p:cNvPr id="6" name="5 Yuvarlatılmış Çapraz Köşeli Dikdörtgen"/>
          <p:cNvSpPr/>
          <p:nvPr/>
        </p:nvSpPr>
        <p:spPr>
          <a:xfrm>
            <a:off x="142844" y="1500174"/>
            <a:ext cx="5643602" cy="521497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smtClean="0"/>
              <a:t>       Maça, </a:t>
            </a:r>
            <a:r>
              <a:rPr lang="tr-TR" b="1" dirty="0" smtClean="0"/>
              <a:t>döküm parçalarının boşluklarını veya modelin kumdan sıyrılması sırasında bozulabilecek kalıp kumlarını oluşturmak için kullanılır. </a:t>
            </a:r>
          </a:p>
          <a:p>
            <a:r>
              <a:rPr lang="tr-TR" b="1" dirty="0" smtClean="0"/>
              <a:t>       Maça malzemesi karışımının esasını silis, olivin gibi kumlar oluşturur. Kullanılan bağlayıcılar ise organik ve inorganik olmak üzere ikiye ayrılırlar. Reçineler en çok kullanılan organik bağlayıcılardır. Maçaların kalıp içinde yerleştirilme şekli, modelin hazırlanması sırasında düşünülerek kum kalıpta gerekli boşluklar, maça yuvaları, bırakılır. Maçaların konumlarının değişmemesi için maça desteklerinden yararlanılır. Metal maça destekleri döküm sonrasında parçaya kaynayacağından, dökülen alaşıma yakın malzemeden seçilirler.</a:t>
            </a:r>
            <a:r>
              <a:rPr lang="tr-TR" dirty="0" smtClean="0"/>
              <a:t/>
            </a:r>
            <a:br>
              <a:rPr lang="tr-TR" dirty="0" smtClean="0"/>
            </a:br>
            <a:r>
              <a:rPr lang="tr-TR" dirty="0" smtClean="0"/>
              <a:t/>
            </a:r>
            <a:br>
              <a:rPr lang="tr-TR" dirty="0" smtClean="0"/>
            </a:br>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MAÇA BÖLÜMÜNE GİREN MADDELER</a:t>
            </a:r>
            <a:endParaRPr lang="tr-TR" dirty="0"/>
          </a:p>
        </p:txBody>
      </p:sp>
      <p:sp>
        <p:nvSpPr>
          <p:cNvPr id="3" name="2 İçerik Yer Tutucusu"/>
          <p:cNvSpPr>
            <a:spLocks noGrp="1"/>
          </p:cNvSpPr>
          <p:nvPr>
            <p:ph idx="1"/>
          </p:nvPr>
        </p:nvSpPr>
        <p:spPr>
          <a:blipFill>
            <a:blip r:embed="rId2" cstate="print"/>
            <a:tile tx="0" ty="0" sx="100000" sy="100000" flip="none" algn="tl"/>
          </a:blipFill>
        </p:spPr>
        <p:txBody>
          <a:bodyPr/>
          <a:lstStyle/>
          <a:p>
            <a:r>
              <a:rPr lang="tr-TR" dirty="0" smtClean="0"/>
              <a:t>ENERJİ</a:t>
            </a:r>
          </a:p>
          <a:p>
            <a:r>
              <a:rPr lang="tr-TR" dirty="0" smtClean="0"/>
              <a:t>KUM(SİLİS VEYA KROMİT)</a:t>
            </a:r>
          </a:p>
          <a:p>
            <a:r>
              <a:rPr lang="tr-TR" dirty="0" smtClean="0"/>
              <a:t>REÇİNE</a:t>
            </a:r>
          </a:p>
          <a:p>
            <a:r>
              <a:rPr lang="tr-TR" dirty="0" smtClean="0"/>
              <a:t>HURDA SAÇ</a:t>
            </a:r>
          </a:p>
          <a:p>
            <a:r>
              <a:rPr lang="tr-TR" dirty="0" smtClean="0"/>
              <a:t>MAÇA BOYASI</a:t>
            </a:r>
          </a:p>
          <a:p>
            <a:r>
              <a:rPr lang="tr-TR" dirty="0" smtClean="0"/>
              <a:t>YAPIŞTIRICILAR</a:t>
            </a:r>
          </a:p>
          <a:p>
            <a:r>
              <a:rPr lang="tr-TR" dirty="0" smtClean="0"/>
              <a:t>DEMİR OKSİT</a:t>
            </a:r>
          </a:p>
          <a:p>
            <a:r>
              <a:rPr lang="tr-TR" dirty="0" smtClean="0"/>
              <a:t>MANGAN</a:t>
            </a:r>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MAÇA BÖLÜMÜNDEN ÇIKAN ATIKLAR</a:t>
            </a:r>
            <a:endParaRPr lang="tr-TR" dirty="0"/>
          </a:p>
        </p:txBody>
      </p:sp>
      <p:graphicFrame>
        <p:nvGraphicFramePr>
          <p:cNvPr id="4" name="3 İçerik Yer Tutucusu"/>
          <p:cNvGraphicFramePr>
            <a:graphicFrameLocks noGrp="1"/>
          </p:cNvGraphicFramePr>
          <p:nvPr>
            <p:ph idx="1"/>
          </p:nvPr>
        </p:nvGraphicFramePr>
        <p:xfrm>
          <a:off x="428596" y="1857364"/>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t>KALIPLAMA BÖLÜMÜ</a:t>
            </a:r>
            <a:endParaRPr lang="tr-TR" dirty="0"/>
          </a:p>
        </p:txBody>
      </p:sp>
      <p:pic>
        <p:nvPicPr>
          <p:cNvPr id="1026" name="Picture 2" descr="C:\Users\Ersin\Desktop\kalıplma_10.gif"/>
          <p:cNvPicPr>
            <a:picLocks noGrp="1" noChangeAspect="1" noChangeArrowheads="1"/>
          </p:cNvPicPr>
          <p:nvPr>
            <p:ph idx="1"/>
          </p:nvPr>
        </p:nvPicPr>
        <p:blipFill>
          <a:blip r:embed="rId2" cstate="print"/>
          <a:srcRect/>
          <a:stretch>
            <a:fillRect/>
          </a:stretch>
        </p:blipFill>
        <p:spPr bwMode="auto">
          <a:xfrm>
            <a:off x="5572132" y="1714488"/>
            <a:ext cx="3429024" cy="4572032"/>
          </a:xfrm>
          <a:prstGeom prst="rect">
            <a:avLst/>
          </a:prstGeom>
          <a:noFill/>
        </p:spPr>
      </p:pic>
      <p:sp>
        <p:nvSpPr>
          <p:cNvPr id="5" name="4 Yuvarlatılmış Çapraz Köşeli Dikdörtgen"/>
          <p:cNvSpPr/>
          <p:nvPr/>
        </p:nvSpPr>
        <p:spPr>
          <a:xfrm>
            <a:off x="142844" y="1857364"/>
            <a:ext cx="5429288" cy="464347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smtClean="0"/>
          </a:p>
          <a:p>
            <a:pPr algn="ctr"/>
            <a:endParaRPr lang="tr-TR" dirty="0" smtClean="0"/>
          </a:p>
          <a:p>
            <a:pPr algn="ctr"/>
            <a:endParaRPr lang="tr-TR" dirty="0" smtClean="0"/>
          </a:p>
          <a:p>
            <a:pPr algn="ctr"/>
            <a:endParaRPr lang="tr-TR" dirty="0" smtClean="0"/>
          </a:p>
          <a:p>
            <a:pPr algn="ctr"/>
            <a:endParaRPr lang="tr-TR" dirty="0" smtClean="0"/>
          </a:p>
          <a:p>
            <a:r>
              <a:rPr lang="tr-TR" dirty="0" smtClean="0"/>
              <a:t>Erimiş metalin içine dökülerek istenilen imalatın sağlanmasında kullanılan yöntemdir</a:t>
            </a:r>
          </a:p>
          <a:p>
            <a:endParaRPr lang="tr-TR" dirty="0" smtClean="0"/>
          </a:p>
          <a:p>
            <a:r>
              <a:rPr lang="tr-TR" dirty="0" smtClean="0"/>
              <a:t>	Düşük kaliteli kalıplarla yüksek kaliteli </a:t>
            </a:r>
          </a:p>
          <a:p>
            <a:r>
              <a:rPr lang="tr-TR" dirty="0" smtClean="0"/>
              <a:t>dökümler elde etme olanağı yoktur. </a:t>
            </a:r>
          </a:p>
          <a:p>
            <a:endParaRPr lang="tr-TR" dirty="0" smtClean="0"/>
          </a:p>
          <a:p>
            <a:r>
              <a:rPr lang="tr-TR" dirty="0" smtClean="0"/>
              <a:t>	Uygulanacak kalıplama yönteminin seçiminde üretilecek parça sayısı, amaçlanan üretim hızı, boyut hassasiyeti, yüzey kalitesi, </a:t>
            </a:r>
          </a:p>
          <a:p>
            <a:r>
              <a:rPr lang="tr-TR" dirty="0" err="1" smtClean="0"/>
              <a:t>metalurjik</a:t>
            </a:r>
            <a:r>
              <a:rPr lang="tr-TR" dirty="0" smtClean="0"/>
              <a:t> kriterler ve yönteme özgü diğer özellikler dikkate alınır.</a:t>
            </a:r>
          </a:p>
          <a:p>
            <a:pPr algn="ctr"/>
            <a:endParaRPr lang="tr-TR" dirty="0" smtClean="0"/>
          </a:p>
          <a:p>
            <a:pPr algn="ctr"/>
            <a:endParaRPr lang="tr-TR" dirty="0" smtClean="0"/>
          </a:p>
          <a:p>
            <a:pPr algn="ctr"/>
            <a:endParaRPr lang="tr-TR" dirty="0" smtClean="0"/>
          </a:p>
          <a:p>
            <a:pPr algn="ctr"/>
            <a:endParaRPr lang="tr-TR" dirty="0" smtClean="0"/>
          </a:p>
          <a:p>
            <a:pPr algn="ctr"/>
            <a:endParaRPr lang="tr-TR" dirty="0" smtClean="0"/>
          </a:p>
          <a:p>
            <a:pPr algn="ct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KALIPLAMA BÖLÜMÜNE GİREN MADDELER</a:t>
            </a:r>
            <a:endParaRPr lang="tr-TR" dirty="0"/>
          </a:p>
        </p:txBody>
      </p:sp>
      <p:sp>
        <p:nvSpPr>
          <p:cNvPr id="3" name="2 İçerik Yer Tutucusu"/>
          <p:cNvSpPr>
            <a:spLocks noGrp="1"/>
          </p:cNvSpPr>
          <p:nvPr>
            <p:ph idx="1"/>
          </p:nvPr>
        </p:nvSpPr>
        <p:spPr>
          <a:solidFill>
            <a:srgbClr val="92D050"/>
          </a:solidFill>
        </p:spPr>
        <p:txBody>
          <a:bodyPr/>
          <a:lstStyle/>
          <a:p>
            <a:r>
              <a:rPr lang="tr-TR" dirty="0" smtClean="0"/>
              <a:t>ENERJİ </a:t>
            </a:r>
          </a:p>
          <a:p>
            <a:r>
              <a:rPr lang="tr-TR" dirty="0" smtClean="0"/>
              <a:t>KUM</a:t>
            </a:r>
          </a:p>
          <a:p>
            <a:r>
              <a:rPr lang="tr-TR" dirty="0" smtClean="0"/>
              <a:t>BENTONİT</a:t>
            </a:r>
          </a:p>
          <a:p>
            <a:r>
              <a:rPr lang="tr-TR" dirty="0" smtClean="0"/>
              <a:t>KÖMÜR TOZU</a:t>
            </a:r>
          </a:p>
          <a:p>
            <a:r>
              <a:rPr lang="tr-TR" dirty="0" smtClean="0"/>
              <a:t>MAÇA</a:t>
            </a:r>
          </a:p>
          <a:p>
            <a:r>
              <a:rPr lang="tr-TR" dirty="0" smtClean="0"/>
              <a:t>DÖKÜM FİLTRESİ</a:t>
            </a: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KALIPLAMA BÖLÜMÜNDEN ÇIKAN ATIKLAR</a:t>
            </a:r>
            <a:endParaRPr lang="tr-TR" dirty="0"/>
          </a:p>
        </p:txBody>
      </p:sp>
      <p:graphicFrame>
        <p:nvGraphicFramePr>
          <p:cNvPr id="4" name="3 İçerik Yer Tutucusu"/>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t>TAMAMLAMA BÖLÜMÜ</a:t>
            </a:r>
            <a:endParaRPr lang="tr-TR" dirty="0"/>
          </a:p>
        </p:txBody>
      </p:sp>
      <p:pic>
        <p:nvPicPr>
          <p:cNvPr id="4" name="3 İçerik Yer Tutucusu" descr="tamamlama_3.jpg"/>
          <p:cNvPicPr>
            <a:picLocks noGrp="1" noChangeAspect="1"/>
          </p:cNvPicPr>
          <p:nvPr>
            <p:ph idx="1"/>
          </p:nvPr>
        </p:nvPicPr>
        <p:blipFill>
          <a:blip r:embed="rId2" cstate="print"/>
          <a:stretch>
            <a:fillRect/>
          </a:stretch>
        </p:blipFill>
        <p:spPr>
          <a:xfrm>
            <a:off x="5643570" y="2071678"/>
            <a:ext cx="3271783" cy="2786082"/>
          </a:xfrm>
        </p:spPr>
      </p:pic>
      <p:sp>
        <p:nvSpPr>
          <p:cNvPr id="5" name="4 Çapraz Köşesi Kesik Dikdörtgen"/>
          <p:cNvSpPr/>
          <p:nvPr/>
        </p:nvSpPr>
        <p:spPr>
          <a:xfrm>
            <a:off x="357158" y="1857364"/>
            <a:ext cx="5143536" cy="4500594"/>
          </a:xfrm>
          <a:prstGeom prst="snip2Diag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dirty="0" smtClean="0">
                <a:solidFill>
                  <a:schemeClr val="tx1"/>
                </a:solidFill>
              </a:rPr>
              <a:t>Döküm işleminden çıkan döküm parçalarının iyileştirilmesi ve ufak bilyelerin kullanılması ile parlatılması işleminin yapıldığı bölümdür</a:t>
            </a:r>
            <a:endParaRPr lang="tr-TR" sz="2400"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TAMAMLAMA BÖLÜMÜNE GİREN MADDELER</a:t>
            </a:r>
            <a:endParaRPr lang="tr-TR" dirty="0"/>
          </a:p>
        </p:txBody>
      </p:sp>
      <p:sp>
        <p:nvSpPr>
          <p:cNvPr id="3" name="2 İçerik Yer Tutucusu"/>
          <p:cNvSpPr>
            <a:spLocks noGrp="1"/>
          </p:cNvSpPr>
          <p:nvPr>
            <p:ph idx="1"/>
          </p:nvPr>
        </p:nvSpPr>
        <p:spPr>
          <a:solidFill>
            <a:srgbClr val="7030A0"/>
          </a:solidFill>
        </p:spPr>
        <p:txBody>
          <a:bodyPr/>
          <a:lstStyle/>
          <a:p>
            <a:r>
              <a:rPr lang="tr-TR" sz="3200" dirty="0" smtClean="0">
                <a:solidFill>
                  <a:srgbClr val="FFFF00"/>
                </a:solidFill>
              </a:rPr>
              <a:t>ENERJİ</a:t>
            </a:r>
          </a:p>
          <a:p>
            <a:r>
              <a:rPr lang="tr-TR" sz="3200" dirty="0" smtClean="0">
                <a:solidFill>
                  <a:srgbClr val="FFFF00"/>
                </a:solidFill>
              </a:rPr>
              <a:t>BOYA</a:t>
            </a:r>
          </a:p>
          <a:p>
            <a:r>
              <a:rPr lang="tr-TR" sz="3200" dirty="0" smtClean="0">
                <a:solidFill>
                  <a:srgbClr val="FFFF00"/>
                </a:solidFill>
              </a:rPr>
              <a:t>ÇELİK BİLYE</a:t>
            </a:r>
          </a:p>
          <a:p>
            <a:r>
              <a:rPr lang="tr-TR" sz="3200" dirty="0" smtClean="0">
                <a:solidFill>
                  <a:srgbClr val="FFFF00"/>
                </a:solidFill>
              </a:rPr>
              <a:t>TAŞLAMA TAŞLARI</a:t>
            </a:r>
          </a:p>
          <a:p>
            <a:r>
              <a:rPr lang="tr-TR" sz="3200" dirty="0" smtClean="0">
                <a:solidFill>
                  <a:srgbClr val="FFFF00"/>
                </a:solidFill>
              </a:rPr>
              <a:t>DÖKÜM PARÇALARI</a:t>
            </a:r>
          </a:p>
          <a:p>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TAMAMLAMA BÖLÜMÜNDEN ÇIKAN ATIKLAR</a:t>
            </a:r>
            <a:endParaRPr lang="tr-TR" dirty="0"/>
          </a:p>
        </p:txBody>
      </p:sp>
      <p:graphicFrame>
        <p:nvGraphicFramePr>
          <p:cNvPr id="4" name="3 İçerik Yer Tutucusu"/>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224714"/>
          </a:xfrm>
        </p:spPr>
        <p:txBody>
          <a:bodyPr>
            <a:normAutofit fontScale="90000"/>
          </a:bodyPr>
          <a:lstStyle/>
          <a:p>
            <a:pPr algn="ct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sz="4000" dirty="0" smtClean="0"/>
              <a:t>METAL SANAYİSİNDE ÜRETİM AŞAMASINDA ÇIKAN GENEL ATIKLAR</a:t>
            </a:r>
            <a:endParaRPr lang="tr-TR" sz="4000" dirty="0"/>
          </a:p>
        </p:txBody>
      </p:sp>
      <p:sp>
        <p:nvSpPr>
          <p:cNvPr id="3" name="2 İçerik Yer Tutucusu"/>
          <p:cNvSpPr>
            <a:spLocks noGrp="1"/>
          </p:cNvSpPr>
          <p:nvPr>
            <p:ph idx="1"/>
          </p:nvPr>
        </p:nvSpPr>
        <p:spPr/>
        <p:txBody>
          <a:bodyPr numCol="2">
            <a:normAutofit lnSpcReduction="10000"/>
          </a:bodyPr>
          <a:lstStyle/>
          <a:p>
            <a:r>
              <a:rPr lang="tr-TR" dirty="0" smtClean="0"/>
              <a:t>Çinko tozu</a:t>
            </a:r>
          </a:p>
          <a:p>
            <a:r>
              <a:rPr lang="tr-TR" dirty="0" smtClean="0"/>
              <a:t>Tahta palet</a:t>
            </a:r>
          </a:p>
          <a:p>
            <a:r>
              <a:rPr lang="tr-TR" dirty="0" smtClean="0"/>
              <a:t>Ark ocağı fan tozu</a:t>
            </a:r>
          </a:p>
          <a:p>
            <a:r>
              <a:rPr lang="tr-TR" dirty="0" smtClean="0"/>
              <a:t>Hurda yağ varilleri</a:t>
            </a:r>
          </a:p>
          <a:p>
            <a:r>
              <a:rPr lang="tr-TR" dirty="0" smtClean="0"/>
              <a:t>Plastik bidonlar</a:t>
            </a:r>
          </a:p>
          <a:p>
            <a:r>
              <a:rPr lang="tr-TR" dirty="0" smtClean="0"/>
              <a:t>Kimyasal variller</a:t>
            </a:r>
          </a:p>
          <a:p>
            <a:r>
              <a:rPr lang="tr-TR" dirty="0" err="1" smtClean="0"/>
              <a:t>Kontamine</a:t>
            </a:r>
            <a:r>
              <a:rPr lang="tr-TR" dirty="0" smtClean="0"/>
              <a:t> atıklar</a:t>
            </a:r>
          </a:p>
          <a:p>
            <a:r>
              <a:rPr lang="tr-TR" dirty="0" smtClean="0"/>
              <a:t>Araç lastikleri</a:t>
            </a:r>
          </a:p>
          <a:p>
            <a:r>
              <a:rPr lang="tr-TR" dirty="0" smtClean="0"/>
              <a:t>Döküm yağları</a:t>
            </a:r>
          </a:p>
          <a:p>
            <a:r>
              <a:rPr lang="tr-TR" dirty="0" err="1" smtClean="0"/>
              <a:t>Florasanlar</a:t>
            </a:r>
            <a:r>
              <a:rPr lang="tr-TR" dirty="0" smtClean="0"/>
              <a:t> </a:t>
            </a:r>
          </a:p>
          <a:p>
            <a:r>
              <a:rPr lang="tr-TR" dirty="0" smtClean="0"/>
              <a:t>Aküler</a:t>
            </a:r>
          </a:p>
          <a:p>
            <a:r>
              <a:rPr lang="tr-TR" dirty="0" smtClean="0"/>
              <a:t>Yağlı kum</a:t>
            </a:r>
          </a:p>
          <a:p>
            <a:r>
              <a:rPr lang="tr-TR" dirty="0" smtClean="0"/>
              <a:t>Kimyasal çamur (biyolojik arıtım)</a:t>
            </a:r>
          </a:p>
          <a:p>
            <a:r>
              <a:rPr lang="tr-TR" dirty="0" smtClean="0"/>
              <a:t>Hurda metal atıklar (elektrikli aletler)</a:t>
            </a:r>
          </a:p>
          <a:p>
            <a:r>
              <a:rPr lang="tr-TR" dirty="0" smtClean="0"/>
              <a:t>Naylon </a:t>
            </a:r>
          </a:p>
          <a:p>
            <a:r>
              <a:rPr lang="tr-TR" dirty="0" smtClean="0"/>
              <a:t>Kağıtlar</a:t>
            </a:r>
          </a:p>
          <a:p>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t>GENEL ATIKLARDAN BAZILARI</a:t>
            </a:r>
            <a:endParaRPr lang="tr-TR" dirty="0"/>
          </a:p>
        </p:txBody>
      </p:sp>
      <p:pic>
        <p:nvPicPr>
          <p:cNvPr id="48130" name="Picture 2"/>
          <p:cNvPicPr>
            <a:picLocks noChangeAspect="1" noChangeArrowheads="1"/>
          </p:cNvPicPr>
          <p:nvPr/>
        </p:nvPicPr>
        <p:blipFill>
          <a:blip r:embed="rId2" cstate="print"/>
          <a:srcRect/>
          <a:stretch>
            <a:fillRect/>
          </a:stretch>
        </p:blipFill>
        <p:spPr bwMode="auto">
          <a:xfrm>
            <a:off x="370097" y="1928802"/>
            <a:ext cx="4630532" cy="3124631"/>
          </a:xfrm>
          <a:prstGeom prst="rect">
            <a:avLst/>
          </a:prstGeom>
          <a:noFill/>
          <a:ln w="9525">
            <a:noFill/>
            <a:miter lim="800000"/>
            <a:headEnd/>
            <a:tailEnd/>
          </a:ln>
        </p:spPr>
      </p:pic>
      <p:pic>
        <p:nvPicPr>
          <p:cNvPr id="48131" name="Picture 3"/>
          <p:cNvPicPr>
            <a:picLocks noChangeAspect="1" noChangeArrowheads="1"/>
          </p:cNvPicPr>
          <p:nvPr/>
        </p:nvPicPr>
        <p:blipFill>
          <a:blip r:embed="rId3" cstate="print"/>
          <a:srcRect/>
          <a:stretch>
            <a:fillRect/>
          </a:stretch>
        </p:blipFill>
        <p:spPr bwMode="auto">
          <a:xfrm rot="5400000">
            <a:off x="5222055" y="2707507"/>
            <a:ext cx="3700518" cy="41433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cstate="print"/>
          <a:srcRect/>
          <a:stretch>
            <a:fillRect/>
          </a:stretch>
        </p:blipFill>
        <p:spPr bwMode="auto">
          <a:xfrm rot="5400000">
            <a:off x="417603" y="868225"/>
            <a:ext cx="4214842" cy="4478608"/>
          </a:xfrm>
          <a:prstGeom prst="rect">
            <a:avLst/>
          </a:prstGeom>
          <a:noFill/>
          <a:ln w="9525">
            <a:noFill/>
            <a:miter lim="800000"/>
            <a:headEnd/>
            <a:tailEnd/>
          </a:ln>
        </p:spPr>
      </p:pic>
      <p:pic>
        <p:nvPicPr>
          <p:cNvPr id="49155" name="Picture 3"/>
          <p:cNvPicPr>
            <a:picLocks noChangeAspect="1" noChangeArrowheads="1"/>
          </p:cNvPicPr>
          <p:nvPr/>
        </p:nvPicPr>
        <p:blipFill>
          <a:blip r:embed="rId3" cstate="print"/>
          <a:srcRect/>
          <a:stretch>
            <a:fillRect/>
          </a:stretch>
        </p:blipFill>
        <p:spPr bwMode="auto">
          <a:xfrm rot="5400000">
            <a:off x="4612486" y="2178820"/>
            <a:ext cx="4710093" cy="43529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cstate="print"/>
          <a:srcRect/>
          <a:stretch>
            <a:fillRect/>
          </a:stretch>
        </p:blipFill>
        <p:spPr bwMode="auto">
          <a:xfrm rot="5400000">
            <a:off x="68004" y="574883"/>
            <a:ext cx="3007200" cy="2714644"/>
          </a:xfrm>
          <a:prstGeom prst="rect">
            <a:avLst/>
          </a:prstGeom>
          <a:noFill/>
          <a:ln w="9525">
            <a:noFill/>
            <a:miter lim="800000"/>
            <a:headEnd/>
            <a:tailEnd/>
          </a:ln>
        </p:spPr>
      </p:pic>
      <p:pic>
        <p:nvPicPr>
          <p:cNvPr id="50179" name="Picture 3"/>
          <p:cNvPicPr>
            <a:picLocks noChangeAspect="1" noChangeArrowheads="1"/>
          </p:cNvPicPr>
          <p:nvPr/>
        </p:nvPicPr>
        <p:blipFill>
          <a:blip r:embed="rId3" cstate="print"/>
          <a:srcRect/>
          <a:stretch>
            <a:fillRect/>
          </a:stretch>
        </p:blipFill>
        <p:spPr bwMode="auto">
          <a:xfrm rot="5400000">
            <a:off x="214314" y="3214685"/>
            <a:ext cx="3214709" cy="3643338"/>
          </a:xfrm>
          <a:prstGeom prst="rect">
            <a:avLst/>
          </a:prstGeom>
          <a:noFill/>
          <a:ln w="9525">
            <a:noFill/>
            <a:miter lim="800000"/>
            <a:headEnd/>
            <a:tailEnd/>
          </a:ln>
        </p:spPr>
      </p:pic>
      <p:pic>
        <p:nvPicPr>
          <p:cNvPr id="50180" name="Picture 4"/>
          <p:cNvPicPr>
            <a:picLocks noChangeAspect="1" noChangeArrowheads="1"/>
          </p:cNvPicPr>
          <p:nvPr/>
        </p:nvPicPr>
        <p:blipFill>
          <a:blip r:embed="rId4" cstate="print"/>
          <a:srcRect/>
          <a:stretch>
            <a:fillRect/>
          </a:stretch>
        </p:blipFill>
        <p:spPr bwMode="auto">
          <a:xfrm rot="5400000">
            <a:off x="3250397" y="1393017"/>
            <a:ext cx="5786478" cy="47149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cstate="print"/>
          <a:srcRect/>
          <a:stretch>
            <a:fillRect/>
          </a:stretch>
        </p:blipFill>
        <p:spPr bwMode="auto">
          <a:xfrm rot="5400000">
            <a:off x="-71470" y="1357298"/>
            <a:ext cx="4214842" cy="3500462"/>
          </a:xfrm>
          <a:prstGeom prst="rect">
            <a:avLst/>
          </a:prstGeom>
          <a:noFill/>
          <a:ln w="9525">
            <a:noFill/>
            <a:miter lim="800000"/>
            <a:headEnd/>
            <a:tailEnd/>
          </a:ln>
        </p:spPr>
      </p:pic>
      <p:pic>
        <p:nvPicPr>
          <p:cNvPr id="51203" name="Picture 3"/>
          <p:cNvPicPr>
            <a:picLocks noChangeAspect="1" noChangeArrowheads="1"/>
          </p:cNvPicPr>
          <p:nvPr/>
        </p:nvPicPr>
        <p:blipFill>
          <a:blip r:embed="rId3" cstate="print"/>
          <a:srcRect/>
          <a:stretch>
            <a:fillRect/>
          </a:stretch>
        </p:blipFill>
        <p:spPr bwMode="auto">
          <a:xfrm rot="5400000">
            <a:off x="3636501" y="1149789"/>
            <a:ext cx="2095502" cy="1796141"/>
          </a:xfrm>
          <a:prstGeom prst="rect">
            <a:avLst/>
          </a:prstGeom>
          <a:noFill/>
          <a:ln w="9525">
            <a:noFill/>
            <a:miter lim="800000"/>
            <a:headEnd/>
            <a:tailEnd/>
          </a:ln>
        </p:spPr>
      </p:pic>
      <p:pic>
        <p:nvPicPr>
          <p:cNvPr id="51204" name="Picture 4"/>
          <p:cNvPicPr>
            <a:picLocks noChangeAspect="1" noChangeArrowheads="1"/>
          </p:cNvPicPr>
          <p:nvPr/>
        </p:nvPicPr>
        <p:blipFill>
          <a:blip r:embed="rId4" cstate="print"/>
          <a:srcRect/>
          <a:stretch>
            <a:fillRect/>
          </a:stretch>
        </p:blipFill>
        <p:spPr bwMode="auto">
          <a:xfrm>
            <a:off x="5572132" y="1000108"/>
            <a:ext cx="3410399" cy="2108660"/>
          </a:xfrm>
          <a:prstGeom prst="rect">
            <a:avLst/>
          </a:prstGeom>
          <a:noFill/>
          <a:ln w="9525">
            <a:noFill/>
            <a:miter lim="800000"/>
            <a:headEnd/>
            <a:tailEnd/>
          </a:ln>
        </p:spPr>
      </p:pic>
      <p:pic>
        <p:nvPicPr>
          <p:cNvPr id="51205" name="Picture 5"/>
          <p:cNvPicPr>
            <a:picLocks noChangeAspect="1" noChangeArrowheads="1"/>
          </p:cNvPicPr>
          <p:nvPr/>
        </p:nvPicPr>
        <p:blipFill>
          <a:blip r:embed="rId5" cstate="print"/>
          <a:srcRect/>
          <a:stretch>
            <a:fillRect/>
          </a:stretch>
        </p:blipFill>
        <p:spPr bwMode="auto">
          <a:xfrm rot="5400000">
            <a:off x="3927178" y="2930814"/>
            <a:ext cx="2161170" cy="2443163"/>
          </a:xfrm>
          <a:prstGeom prst="rect">
            <a:avLst/>
          </a:prstGeom>
          <a:noFill/>
          <a:ln w="9525">
            <a:noFill/>
            <a:miter lim="800000"/>
            <a:headEnd/>
            <a:tailEnd/>
          </a:ln>
        </p:spPr>
      </p:pic>
      <p:pic>
        <p:nvPicPr>
          <p:cNvPr id="51206" name="Picture 6"/>
          <p:cNvPicPr>
            <a:picLocks noChangeAspect="1" noChangeArrowheads="1"/>
          </p:cNvPicPr>
          <p:nvPr/>
        </p:nvPicPr>
        <p:blipFill>
          <a:blip r:embed="rId6" cstate="print"/>
          <a:srcRect/>
          <a:stretch>
            <a:fillRect/>
          </a:stretch>
        </p:blipFill>
        <p:spPr bwMode="auto">
          <a:xfrm>
            <a:off x="6215074" y="3071810"/>
            <a:ext cx="2714644" cy="21431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METAL SANAYİ ATIK YAĞLARININ ARTIMI</a:t>
            </a:r>
            <a:endParaRPr lang="tr-TR" dirty="0"/>
          </a:p>
        </p:txBody>
      </p:sp>
      <p:sp>
        <p:nvSpPr>
          <p:cNvPr id="3" name="2 İçerik Yer Tutucusu"/>
          <p:cNvSpPr>
            <a:spLocks noGrp="1"/>
          </p:cNvSpPr>
          <p:nvPr>
            <p:ph idx="1"/>
          </p:nvPr>
        </p:nvSpPr>
        <p:spPr/>
        <p:txBody>
          <a:bodyPr/>
          <a:lstStyle/>
          <a:p>
            <a:r>
              <a:rPr lang="tr-TR" dirty="0" smtClean="0"/>
              <a:t>Metal sanayinde yapılan prosesler sonucu genel olarak 3 çeşit yağ oluşmaktadır. Bunlar ;</a:t>
            </a:r>
          </a:p>
          <a:p>
            <a:pPr>
              <a:buNone/>
            </a:pPr>
            <a:r>
              <a:rPr lang="tr-TR" dirty="0" smtClean="0"/>
              <a:t> 				&gt; Hidrolik  Yağlar</a:t>
            </a:r>
          </a:p>
          <a:p>
            <a:pPr>
              <a:buNone/>
            </a:pPr>
            <a:r>
              <a:rPr lang="tr-TR" dirty="0" smtClean="0"/>
              <a:t>				&gt; Motor  Yağları</a:t>
            </a:r>
          </a:p>
          <a:p>
            <a:pPr>
              <a:buNone/>
            </a:pPr>
            <a:r>
              <a:rPr lang="tr-TR" dirty="0" smtClean="0"/>
              <a:t>				&gt; Bor  Yağları</a:t>
            </a:r>
          </a:p>
          <a:p>
            <a:r>
              <a:rPr lang="tr-TR" dirty="0" smtClean="0"/>
              <a:t>Bu yağlar yasalar gereği taşımış oldukları kirlik yükünden dolayı olduğu gibi alıcı ortama deşarj edilemezler. Deşarj edilebilmeleri için kimyasal ve peşinden biyolojik  arıtıma tabi tutulurlar.</a:t>
            </a:r>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dirty="0" smtClean="0"/>
              <a:t>ATIK YAĞLARIN ARITIM PROSESİ</a:t>
            </a:r>
            <a:endParaRPr lang="tr-TR" dirty="0"/>
          </a:p>
        </p:txBody>
      </p:sp>
      <p:sp>
        <p:nvSpPr>
          <p:cNvPr id="3" name="2 İçerik Yer Tutucusu"/>
          <p:cNvSpPr>
            <a:spLocks noGrp="1"/>
          </p:cNvSpPr>
          <p:nvPr>
            <p:ph idx="1"/>
          </p:nvPr>
        </p:nvSpPr>
        <p:spPr/>
        <p:txBody>
          <a:bodyPr/>
          <a:lstStyle/>
          <a:p>
            <a:r>
              <a:rPr lang="tr-TR" dirty="0" smtClean="0"/>
              <a:t>SAYMIŞ OLDUĞUMUZ BU YAĞLARI DİREK BİYOLOJİK ARITIMA VEREMEYİZ DİREK VERİLMESİ SONUCU BİYOLOJİK ARITIMDAKİ BAKTERİLER ÖLÜRLER. BUNDAN DOLAYI İLK OLARAK KİMYASAL ARITIMA TABİ TUTULURLAR BURADA </a:t>
            </a:r>
            <a:r>
              <a:rPr lang="tr-TR" dirty="0" err="1" smtClean="0"/>
              <a:t>pH</a:t>
            </a:r>
            <a:r>
              <a:rPr lang="tr-TR" dirty="0" smtClean="0"/>
              <a:t> AYARI VE İLETKENLİK GİBİ DEĞERLER BİYOLOJİK ARITIM İÇİN UYGUN OLAN PARAMETRELERE GÖRE AYARLANIR.</a:t>
            </a:r>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642918"/>
            <a:ext cx="8329642" cy="1204170"/>
          </a:xfrm>
        </p:spPr>
        <p:txBody>
          <a:bodyPr>
            <a:normAutofit fontScale="90000"/>
          </a:bodyPr>
          <a:lstStyle/>
          <a:p>
            <a:pPr algn="ctr"/>
            <a:r>
              <a:rPr lang="tr-TR" dirty="0" smtClean="0"/>
              <a:t>ATIK YAĞLARIN BİYOLOJİK ARITIM ŞEMASI</a:t>
            </a:r>
            <a:endParaRPr lang="tr-TR"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0" y="1857364"/>
            <a:ext cx="9144000" cy="50006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42918"/>
            <a:ext cx="8258204" cy="1204170"/>
          </a:xfrm>
        </p:spPr>
        <p:txBody>
          <a:bodyPr>
            <a:normAutofit fontScale="90000"/>
          </a:bodyPr>
          <a:lstStyle/>
          <a:p>
            <a:pPr algn="ctr"/>
            <a:r>
              <a:rPr lang="tr-TR" dirty="0" smtClean="0"/>
              <a:t>1. SINIF SULAMA SUYU  ELDESİ İÇİN ÖNERİLEN ARITMA TESİSİ ŞEMASI</a:t>
            </a:r>
            <a:endParaRPr lang="tr-TR"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0" y="1785926"/>
            <a:ext cx="9144000" cy="50720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24648"/>
          </a:xfrm>
        </p:spPr>
        <p:txBody>
          <a:bodyPr>
            <a:normAutofit/>
          </a:bodyPr>
          <a:lstStyle/>
          <a:p>
            <a:r>
              <a:rPr lang="tr-TR" sz="4000" dirty="0" smtClean="0"/>
              <a:t>KİMYASAL VE BİYOLOJİK ARITMA TESİSİ</a:t>
            </a:r>
            <a:endParaRPr lang="tr-TR" sz="4000" dirty="0"/>
          </a:p>
        </p:txBody>
      </p:sp>
      <p:pic>
        <p:nvPicPr>
          <p:cNvPr id="52226" name="Picture 2"/>
          <p:cNvPicPr>
            <a:picLocks noChangeAspect="1" noChangeArrowheads="1"/>
          </p:cNvPicPr>
          <p:nvPr/>
        </p:nvPicPr>
        <p:blipFill>
          <a:blip r:embed="rId2" cstate="print"/>
          <a:srcRect/>
          <a:stretch>
            <a:fillRect/>
          </a:stretch>
        </p:blipFill>
        <p:spPr bwMode="auto">
          <a:xfrm rot="5400000">
            <a:off x="826277" y="1102494"/>
            <a:ext cx="2705100" cy="3786214"/>
          </a:xfrm>
          <a:prstGeom prst="rect">
            <a:avLst/>
          </a:prstGeom>
          <a:noFill/>
          <a:ln w="9525">
            <a:noFill/>
            <a:miter lim="800000"/>
            <a:headEnd/>
            <a:tailEnd/>
          </a:ln>
        </p:spPr>
      </p:pic>
      <p:pic>
        <p:nvPicPr>
          <p:cNvPr id="52227" name="Picture 3"/>
          <p:cNvPicPr>
            <a:picLocks noChangeAspect="1" noChangeArrowheads="1"/>
          </p:cNvPicPr>
          <p:nvPr/>
        </p:nvPicPr>
        <p:blipFill>
          <a:blip r:embed="rId3" cstate="print"/>
          <a:srcRect/>
          <a:stretch>
            <a:fillRect/>
          </a:stretch>
        </p:blipFill>
        <p:spPr bwMode="auto">
          <a:xfrm rot="5400000">
            <a:off x="3964776" y="1678769"/>
            <a:ext cx="2786081" cy="2571770"/>
          </a:xfrm>
          <a:prstGeom prst="rect">
            <a:avLst/>
          </a:prstGeom>
          <a:noFill/>
          <a:ln w="9525">
            <a:noFill/>
            <a:miter lim="800000"/>
            <a:headEnd/>
            <a:tailEnd/>
          </a:ln>
        </p:spPr>
      </p:pic>
      <p:pic>
        <p:nvPicPr>
          <p:cNvPr id="52228" name="Picture 4"/>
          <p:cNvPicPr>
            <a:picLocks noChangeAspect="1" noChangeArrowheads="1"/>
          </p:cNvPicPr>
          <p:nvPr/>
        </p:nvPicPr>
        <p:blipFill>
          <a:blip r:embed="rId4" cstate="print"/>
          <a:srcRect/>
          <a:stretch>
            <a:fillRect/>
          </a:stretch>
        </p:blipFill>
        <p:spPr bwMode="auto">
          <a:xfrm rot="5400000">
            <a:off x="711954" y="3860022"/>
            <a:ext cx="2357453" cy="3209925"/>
          </a:xfrm>
          <a:prstGeom prst="rect">
            <a:avLst/>
          </a:prstGeom>
          <a:noFill/>
          <a:ln w="9525">
            <a:noFill/>
            <a:miter lim="800000"/>
            <a:headEnd/>
            <a:tailEnd/>
          </a:ln>
        </p:spPr>
      </p:pic>
      <p:pic>
        <p:nvPicPr>
          <p:cNvPr id="52229" name="Picture 5"/>
          <p:cNvPicPr>
            <a:picLocks noChangeAspect="1" noChangeArrowheads="1"/>
          </p:cNvPicPr>
          <p:nvPr/>
        </p:nvPicPr>
        <p:blipFill>
          <a:blip r:embed="rId5" cstate="print"/>
          <a:srcRect/>
          <a:stretch>
            <a:fillRect/>
          </a:stretch>
        </p:blipFill>
        <p:spPr bwMode="auto">
          <a:xfrm rot="5400000">
            <a:off x="3890946" y="3824302"/>
            <a:ext cx="2428892" cy="3209925"/>
          </a:xfrm>
          <a:prstGeom prst="rect">
            <a:avLst/>
          </a:prstGeom>
          <a:noFill/>
          <a:ln w="9525">
            <a:noFill/>
            <a:miter lim="800000"/>
            <a:headEnd/>
            <a:tailEnd/>
          </a:ln>
        </p:spPr>
      </p:pic>
      <p:pic>
        <p:nvPicPr>
          <p:cNvPr id="52230" name="Picture 6"/>
          <p:cNvPicPr>
            <a:picLocks noChangeAspect="1" noChangeArrowheads="1"/>
          </p:cNvPicPr>
          <p:nvPr/>
        </p:nvPicPr>
        <p:blipFill>
          <a:blip r:embed="rId6" cstate="print"/>
          <a:srcRect/>
          <a:stretch>
            <a:fillRect/>
          </a:stretch>
        </p:blipFill>
        <p:spPr bwMode="auto">
          <a:xfrm rot="5400000">
            <a:off x="5212539" y="2783686"/>
            <a:ext cx="5072096" cy="2790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714356"/>
            <a:ext cx="8229600" cy="1143000"/>
          </a:xfrm>
        </p:spPr>
        <p:txBody>
          <a:bodyPr>
            <a:normAutofit fontScale="90000"/>
          </a:bodyPr>
          <a:lstStyle/>
          <a:p>
            <a:pPr algn="ctr"/>
            <a:r>
              <a:rPr lang="tr-TR" sz="4000" dirty="0" smtClean="0"/>
              <a:t>AVRUPA ÜLKELERİNDE YILLIK SANAYİ ATIK ÜRETİMİ</a:t>
            </a:r>
            <a:endParaRPr lang="tr-TR" sz="4000" dirty="0"/>
          </a:p>
        </p:txBody>
      </p:sp>
      <p:grpSp>
        <p:nvGrpSpPr>
          <p:cNvPr id="4" name="Group 18"/>
          <p:cNvGrpSpPr>
            <a:grpSpLocks noGrp="1"/>
          </p:cNvGrpSpPr>
          <p:nvPr>
            <p:ph idx="1"/>
          </p:nvPr>
        </p:nvGrpSpPr>
        <p:grpSpPr bwMode="auto">
          <a:xfrm>
            <a:off x="4143372" y="1935163"/>
            <a:ext cx="4857784" cy="4779985"/>
            <a:chOff x="2160" y="708"/>
            <a:chExt cx="3552" cy="3128"/>
          </a:xfrm>
        </p:grpSpPr>
        <p:pic>
          <p:nvPicPr>
            <p:cNvPr id="5" name="Picture 3"/>
            <p:cNvPicPr>
              <a:picLocks noChangeAspect="1" noChangeArrowheads="1"/>
            </p:cNvPicPr>
            <p:nvPr/>
          </p:nvPicPr>
          <p:blipFill>
            <a:blip r:embed="rId2" cstate="print"/>
            <a:srcRect/>
            <a:stretch>
              <a:fillRect/>
            </a:stretch>
          </p:blipFill>
          <p:spPr bwMode="auto">
            <a:xfrm>
              <a:off x="2160" y="708"/>
              <a:ext cx="3552" cy="3128"/>
            </a:xfrm>
            <a:prstGeom prst="rect">
              <a:avLst/>
            </a:prstGeom>
            <a:noFill/>
            <a:ln w="9525">
              <a:noFill/>
              <a:miter lim="800000"/>
              <a:headEnd/>
              <a:tailEnd/>
            </a:ln>
            <a:effectLst/>
          </p:spPr>
        </p:pic>
        <p:sp>
          <p:nvSpPr>
            <p:cNvPr id="6" name="Text Box 17"/>
            <p:cNvSpPr txBox="1">
              <a:spLocks noChangeArrowheads="1"/>
            </p:cNvSpPr>
            <p:nvPr/>
          </p:nvSpPr>
          <p:spPr bwMode="auto">
            <a:xfrm>
              <a:off x="2281" y="792"/>
              <a:ext cx="623" cy="115"/>
            </a:xfrm>
            <a:prstGeom prst="rect">
              <a:avLst/>
            </a:prstGeom>
            <a:solidFill>
              <a:srgbClr val="FFFFFF"/>
            </a:solidFill>
            <a:ln w="9525">
              <a:noFill/>
              <a:miter lim="800000"/>
              <a:headEnd/>
              <a:tailEnd/>
            </a:ln>
            <a:effectLst/>
          </p:spPr>
          <p:txBody>
            <a:bodyPr wrap="none" lIns="0" tIns="0" rIns="0" bIns="0">
              <a:spAutoFit/>
            </a:bodyPr>
            <a:lstStyle/>
            <a:p>
              <a:r>
                <a:rPr lang="tr-TR" sz="1200">
                  <a:latin typeface="Comic Sans MS" pitchFamily="66" charset="0"/>
                </a:rPr>
                <a:t>milyon ton/yıl</a:t>
              </a:r>
            </a:p>
          </p:txBody>
        </p:sp>
      </p:grpSp>
      <p:grpSp>
        <p:nvGrpSpPr>
          <p:cNvPr id="13" name="Group 16"/>
          <p:cNvGrpSpPr>
            <a:grpSpLocks/>
          </p:cNvGrpSpPr>
          <p:nvPr/>
        </p:nvGrpSpPr>
        <p:grpSpPr bwMode="auto">
          <a:xfrm>
            <a:off x="114300" y="1428736"/>
            <a:ext cx="3671882" cy="5072098"/>
            <a:chOff x="72" y="720"/>
            <a:chExt cx="2136" cy="3120"/>
          </a:xfrm>
        </p:grpSpPr>
        <p:pic>
          <p:nvPicPr>
            <p:cNvPr id="14" name="Picture 7"/>
            <p:cNvPicPr>
              <a:picLocks noChangeAspect="1" noChangeArrowheads="1"/>
            </p:cNvPicPr>
            <p:nvPr/>
          </p:nvPicPr>
          <p:blipFill>
            <a:blip r:embed="rId3" cstate="print"/>
            <a:srcRect/>
            <a:stretch>
              <a:fillRect/>
            </a:stretch>
          </p:blipFill>
          <p:spPr bwMode="auto">
            <a:xfrm>
              <a:off x="72" y="720"/>
              <a:ext cx="1978" cy="3120"/>
            </a:xfrm>
            <a:prstGeom prst="rect">
              <a:avLst/>
            </a:prstGeom>
            <a:noFill/>
            <a:ln w="9525">
              <a:noFill/>
              <a:miter lim="800000"/>
              <a:headEnd/>
              <a:tailEnd/>
            </a:ln>
            <a:effectLst/>
          </p:spPr>
        </p:pic>
        <p:sp>
          <p:nvSpPr>
            <p:cNvPr id="15" name="Text Box 8"/>
            <p:cNvSpPr txBox="1">
              <a:spLocks noChangeArrowheads="1"/>
            </p:cNvSpPr>
            <p:nvPr/>
          </p:nvSpPr>
          <p:spPr bwMode="auto">
            <a:xfrm>
              <a:off x="1632" y="1104"/>
              <a:ext cx="576" cy="192"/>
            </a:xfrm>
            <a:prstGeom prst="rect">
              <a:avLst/>
            </a:prstGeom>
            <a:noFill/>
            <a:ln w="9525">
              <a:noFill/>
              <a:miter lim="800000"/>
              <a:headEnd/>
              <a:tailEnd/>
            </a:ln>
            <a:effectLst/>
          </p:spPr>
          <p:txBody>
            <a:bodyPr>
              <a:spAutoFit/>
            </a:bodyPr>
            <a:lstStyle/>
            <a:p>
              <a:pPr>
                <a:spcBef>
                  <a:spcPct val="50000"/>
                </a:spcBef>
              </a:pPr>
              <a:endParaRPr lang="tr-TR"/>
            </a:p>
          </p:txBody>
        </p:sp>
        <p:sp>
          <p:nvSpPr>
            <p:cNvPr id="16" name="Rectangle 10"/>
            <p:cNvSpPr>
              <a:spLocks noChangeArrowheads="1"/>
            </p:cNvSpPr>
            <p:nvPr/>
          </p:nvSpPr>
          <p:spPr bwMode="auto">
            <a:xfrm>
              <a:off x="816" y="720"/>
              <a:ext cx="1104" cy="288"/>
            </a:xfrm>
            <a:prstGeom prst="rect">
              <a:avLst/>
            </a:prstGeom>
            <a:solidFill>
              <a:srgbClr val="FFFFFF"/>
            </a:solidFill>
            <a:ln w="9525">
              <a:noFill/>
              <a:miter lim="800000"/>
              <a:headEnd/>
              <a:tailEnd/>
            </a:ln>
            <a:effectLst/>
          </p:spPr>
          <p:txBody>
            <a:bodyPr wrap="none" anchor="ctr"/>
            <a:lstStyle/>
            <a:p>
              <a:endParaRPr lang="tr-TR"/>
            </a:p>
          </p:txBody>
        </p:sp>
        <p:sp>
          <p:nvSpPr>
            <p:cNvPr id="17" name="Text Box 9"/>
            <p:cNvSpPr txBox="1">
              <a:spLocks noChangeArrowheads="1"/>
            </p:cNvSpPr>
            <p:nvPr/>
          </p:nvSpPr>
          <p:spPr bwMode="auto">
            <a:xfrm>
              <a:off x="1008" y="944"/>
              <a:ext cx="824" cy="882"/>
            </a:xfrm>
            <a:prstGeom prst="rect">
              <a:avLst/>
            </a:prstGeom>
            <a:solidFill>
              <a:srgbClr val="FFFFFF"/>
            </a:solidFill>
            <a:ln w="9525">
              <a:noFill/>
              <a:miter lim="800000"/>
              <a:headEnd/>
              <a:tailEnd/>
            </a:ln>
            <a:effectLst/>
          </p:spPr>
          <p:txBody>
            <a:bodyPr lIns="0" rIns="0">
              <a:spAutoFit/>
            </a:bodyPr>
            <a:lstStyle/>
            <a:p>
              <a:r>
                <a:rPr lang="tr-TR" i="0" dirty="0">
                  <a:solidFill>
                    <a:schemeClr val="accent2"/>
                  </a:solidFill>
                  <a:latin typeface="Comic Sans MS" pitchFamily="66" charset="0"/>
                </a:rPr>
                <a:t>SEKTÖRLER</a:t>
              </a:r>
            </a:p>
            <a:p>
              <a:r>
                <a:rPr lang="tr-TR" sz="1200" i="0" dirty="0">
                  <a:latin typeface="Comic Sans MS" pitchFamily="66" charset="0"/>
                </a:rPr>
                <a:t>Metal</a:t>
              </a:r>
            </a:p>
            <a:p>
              <a:r>
                <a:rPr lang="tr-TR" sz="1200" i="0" dirty="0">
                  <a:latin typeface="Comic Sans MS" pitchFamily="66" charset="0"/>
                </a:rPr>
                <a:t>Gıda ve İçecek</a:t>
              </a:r>
            </a:p>
            <a:p>
              <a:r>
                <a:rPr lang="tr-TR" sz="1200" i="0" dirty="0">
                  <a:latin typeface="Comic Sans MS" pitchFamily="66" charset="0"/>
                </a:rPr>
                <a:t>Kimya</a:t>
              </a:r>
            </a:p>
            <a:p>
              <a:r>
                <a:rPr lang="tr-TR" sz="1200" i="0" dirty="0">
                  <a:latin typeface="Comic Sans MS" pitchFamily="66" charset="0"/>
                </a:rPr>
                <a:t>İnşaat</a:t>
              </a:r>
            </a:p>
            <a:p>
              <a:r>
                <a:rPr lang="tr-TR" sz="1200" i="0" dirty="0">
                  <a:latin typeface="Comic Sans MS" pitchFamily="66" charset="0"/>
                </a:rPr>
                <a:t>Kağıt, Matbaa</a:t>
              </a:r>
            </a:p>
            <a:p>
              <a:r>
                <a:rPr lang="tr-TR" sz="1200" i="0" dirty="0">
                  <a:latin typeface="Comic Sans MS" pitchFamily="66" charset="0"/>
                </a:rPr>
                <a:t>Ağaç Ürünleri</a:t>
              </a:r>
            </a:p>
          </p:txBody>
        </p:sp>
        <p:sp>
          <p:nvSpPr>
            <p:cNvPr id="18" name="Text Box 12"/>
            <p:cNvSpPr txBox="1">
              <a:spLocks noChangeArrowheads="1"/>
            </p:cNvSpPr>
            <p:nvPr/>
          </p:nvSpPr>
          <p:spPr bwMode="auto">
            <a:xfrm>
              <a:off x="80" y="816"/>
              <a:ext cx="623" cy="115"/>
            </a:xfrm>
            <a:prstGeom prst="rect">
              <a:avLst/>
            </a:prstGeom>
            <a:solidFill>
              <a:srgbClr val="FFFFFF"/>
            </a:solidFill>
            <a:ln w="9525">
              <a:noFill/>
              <a:miter lim="800000"/>
              <a:headEnd/>
              <a:tailEnd/>
            </a:ln>
            <a:effectLst/>
          </p:spPr>
          <p:txBody>
            <a:bodyPr wrap="none" lIns="0" tIns="0" rIns="0" bIns="0">
              <a:spAutoFit/>
            </a:bodyPr>
            <a:lstStyle/>
            <a:p>
              <a:r>
                <a:rPr lang="tr-TR" sz="1200">
                  <a:latin typeface="Comic Sans MS" pitchFamily="66" charset="0"/>
                </a:rPr>
                <a:t>milyon ton/yıl</a:t>
              </a:r>
            </a:p>
          </p:txBody>
        </p:sp>
      </p:grpSp>
      <p:sp>
        <p:nvSpPr>
          <p:cNvPr id="19" name="Rectangle 15"/>
          <p:cNvSpPr>
            <a:spLocks noChangeArrowheads="1"/>
          </p:cNvSpPr>
          <p:nvPr/>
        </p:nvSpPr>
        <p:spPr bwMode="auto">
          <a:xfrm>
            <a:off x="2057400" y="4072297"/>
            <a:ext cx="228600" cy="1950807"/>
          </a:xfrm>
          <a:prstGeom prst="rect">
            <a:avLst/>
          </a:prstGeom>
          <a:noFill/>
          <a:ln w="25400">
            <a:solidFill>
              <a:srgbClr val="FF0000"/>
            </a:solidFill>
            <a:prstDash val="sysDot"/>
            <a:miter lim="800000"/>
            <a:headEnd/>
            <a:tailEnd/>
          </a:ln>
          <a:effectLst/>
        </p:spPr>
        <p:txBody>
          <a:bodyPr wrap="none" anchor="ctr"/>
          <a:lstStyle/>
          <a:p>
            <a:endParaRPr lang="tr-T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785794"/>
            <a:ext cx="8229600" cy="928694"/>
          </a:xfrm>
        </p:spPr>
        <p:txBody>
          <a:bodyPr>
            <a:normAutofit fontScale="90000"/>
          </a:bodyPr>
          <a:lstStyle/>
          <a:p>
            <a:pPr algn="ctr"/>
            <a:r>
              <a:rPr lang="tr-TR" sz="3600" dirty="0" smtClean="0"/>
              <a:t>İMALAT SANAYİNDE ÜRETİLEN YILLIK ATIK MİKTARLARI</a:t>
            </a:r>
            <a:endParaRPr lang="tr-TR" sz="3600" dirty="0"/>
          </a:p>
        </p:txBody>
      </p:sp>
      <p:graphicFrame>
        <p:nvGraphicFramePr>
          <p:cNvPr id="6146" name="Object 2"/>
          <p:cNvGraphicFramePr>
            <a:graphicFrameLocks noChangeAspect="1"/>
          </p:cNvGraphicFramePr>
          <p:nvPr/>
        </p:nvGraphicFramePr>
        <p:xfrm>
          <a:off x="0" y="1714488"/>
          <a:ext cx="8286808" cy="4214842"/>
        </p:xfrm>
        <a:graphic>
          <a:graphicData uri="http://schemas.openxmlformats.org/presentationml/2006/ole">
            <p:oleObj spid="_x0000_s6146" name="Document" r:id="rId3" imgW="6519114" imgH="3462389" progId="Word.Document.8">
              <p:embed/>
            </p:oleObj>
          </a:graphicData>
        </a:graphic>
      </p:graphicFrame>
      <p:grpSp>
        <p:nvGrpSpPr>
          <p:cNvPr id="12" name="Group 17"/>
          <p:cNvGrpSpPr>
            <a:grpSpLocks/>
          </p:cNvGrpSpPr>
          <p:nvPr/>
        </p:nvGrpSpPr>
        <p:grpSpPr bwMode="auto">
          <a:xfrm>
            <a:off x="1142976" y="5715020"/>
            <a:ext cx="6072372" cy="370179"/>
            <a:chOff x="1016" y="2974"/>
            <a:chExt cx="3456" cy="171"/>
          </a:xfrm>
        </p:grpSpPr>
        <p:sp>
          <p:nvSpPr>
            <p:cNvPr id="13" name="Text Box 15"/>
            <p:cNvSpPr txBox="1">
              <a:spLocks noChangeArrowheads="1"/>
            </p:cNvSpPr>
            <p:nvPr/>
          </p:nvSpPr>
          <p:spPr bwMode="auto">
            <a:xfrm>
              <a:off x="1016" y="2974"/>
              <a:ext cx="928" cy="156"/>
            </a:xfrm>
            <a:prstGeom prst="rect">
              <a:avLst/>
            </a:prstGeom>
            <a:solidFill>
              <a:srgbClr val="FFFF00"/>
            </a:solidFill>
            <a:ln w="9525">
              <a:noFill/>
              <a:miter lim="800000"/>
              <a:headEnd/>
              <a:tailEnd/>
            </a:ln>
            <a:effectLst/>
          </p:spPr>
          <p:txBody>
            <a:bodyPr wrap="square">
              <a:spAutoFit/>
            </a:bodyPr>
            <a:lstStyle/>
            <a:p>
              <a:pPr algn="ctr"/>
              <a:r>
                <a:rPr lang="tr-TR" sz="1600" dirty="0">
                  <a:latin typeface="Comic Sans MS" pitchFamily="66" charset="0"/>
                </a:rPr>
                <a:t>Ortalamalar</a:t>
              </a:r>
              <a:endParaRPr lang="tr-TR" sz="1200" dirty="0">
                <a:latin typeface="Comic Sans MS" pitchFamily="66" charset="0"/>
              </a:endParaRPr>
            </a:p>
          </p:txBody>
        </p:sp>
        <p:sp>
          <p:nvSpPr>
            <p:cNvPr id="14" name="Text Box 16"/>
            <p:cNvSpPr txBox="1">
              <a:spLocks noChangeArrowheads="1"/>
            </p:cNvSpPr>
            <p:nvPr/>
          </p:nvSpPr>
          <p:spPr bwMode="auto">
            <a:xfrm>
              <a:off x="3176" y="2974"/>
              <a:ext cx="1296" cy="171"/>
            </a:xfrm>
            <a:prstGeom prst="rect">
              <a:avLst/>
            </a:prstGeom>
            <a:solidFill>
              <a:srgbClr val="FFFF00"/>
            </a:solidFill>
            <a:ln w="9525">
              <a:noFill/>
              <a:miter lim="800000"/>
              <a:headEnd/>
              <a:tailEnd/>
            </a:ln>
            <a:effectLst/>
          </p:spPr>
          <p:txBody>
            <a:bodyPr wrap="square">
              <a:spAutoFit/>
            </a:bodyPr>
            <a:lstStyle/>
            <a:p>
              <a:pPr algn="ctr"/>
              <a:r>
                <a:rPr lang="tr-TR" sz="1800" dirty="0">
                  <a:solidFill>
                    <a:schemeClr val="accent2"/>
                  </a:solidFill>
                  <a:latin typeface="Comic Sans MS" pitchFamily="66" charset="0"/>
                </a:rPr>
                <a:t>13.3</a:t>
              </a:r>
              <a:r>
                <a:rPr lang="tr-TR" sz="1600" dirty="0">
                  <a:latin typeface="Comic Sans MS" pitchFamily="66" charset="0"/>
                </a:rPr>
                <a:t> </a:t>
              </a:r>
              <a:r>
                <a:rPr lang="tr-TR" sz="1200" dirty="0">
                  <a:latin typeface="Comic Sans MS" pitchFamily="66" charset="0"/>
                </a:rPr>
                <a:t>Milyon ton/yıl</a:t>
              </a:r>
            </a:p>
          </p:txBody>
        </p:sp>
      </p:grpSp>
      <p:sp>
        <p:nvSpPr>
          <p:cNvPr id="7" name="Text Box 12"/>
          <p:cNvSpPr txBox="1">
            <a:spLocks noChangeArrowheads="1"/>
          </p:cNvSpPr>
          <p:nvPr/>
        </p:nvSpPr>
        <p:spPr bwMode="auto">
          <a:xfrm rot="10800000" flipV="1">
            <a:off x="2928926" y="5733506"/>
            <a:ext cx="1428760" cy="369332"/>
          </a:xfrm>
          <a:prstGeom prst="rect">
            <a:avLst/>
          </a:prstGeom>
          <a:solidFill>
            <a:srgbClr val="FFFF00"/>
          </a:solidFill>
          <a:ln w="9525">
            <a:noFill/>
            <a:miter lim="800000"/>
            <a:headEnd/>
            <a:tailEnd/>
          </a:ln>
          <a:effectLst/>
        </p:spPr>
        <p:txBody>
          <a:bodyPr wrap="square" lIns="0" rIns="0">
            <a:spAutoFit/>
          </a:bodyPr>
          <a:lstStyle/>
          <a:p>
            <a:pPr algn="ctr"/>
            <a:r>
              <a:rPr lang="tr-TR" sz="1800" dirty="0">
                <a:solidFill>
                  <a:schemeClr val="accent2"/>
                </a:solidFill>
                <a:latin typeface="Comic Sans MS" pitchFamily="66" charset="0"/>
              </a:rPr>
              <a:t>17.3</a:t>
            </a:r>
            <a:r>
              <a:rPr lang="tr-TR" sz="1600" dirty="0">
                <a:latin typeface="Comic Sans MS" pitchFamily="66" charset="0"/>
              </a:rPr>
              <a:t> </a:t>
            </a:r>
            <a:r>
              <a:rPr lang="tr-TR" sz="1200" dirty="0">
                <a:latin typeface="Comic Sans MS" pitchFamily="66" charset="0"/>
              </a:rPr>
              <a:t>Mi.ton/yıl</a:t>
            </a:r>
          </a:p>
        </p:txBody>
      </p:sp>
      <p:sp>
        <p:nvSpPr>
          <p:cNvPr id="8" name="Text Box 13"/>
          <p:cNvSpPr txBox="1">
            <a:spLocks noChangeArrowheads="1"/>
          </p:cNvSpPr>
          <p:nvPr/>
        </p:nvSpPr>
        <p:spPr bwMode="auto">
          <a:xfrm rot="10800000" flipV="1">
            <a:off x="2928926" y="6161216"/>
            <a:ext cx="4667547" cy="400110"/>
          </a:xfrm>
          <a:prstGeom prst="rect">
            <a:avLst/>
          </a:prstGeom>
          <a:solidFill>
            <a:srgbClr val="FFCC99"/>
          </a:solidFill>
          <a:ln w="9525">
            <a:noFill/>
            <a:miter lim="800000"/>
            <a:headEnd/>
            <a:tailEnd/>
          </a:ln>
          <a:effectLst/>
        </p:spPr>
        <p:txBody>
          <a:bodyPr wrap="square">
            <a:spAutoFit/>
          </a:bodyPr>
          <a:lstStyle/>
          <a:p>
            <a:pPr algn="ctr"/>
            <a:r>
              <a:rPr lang="tr-TR" sz="2000" dirty="0">
                <a:solidFill>
                  <a:schemeClr val="accent2"/>
                </a:solidFill>
                <a:latin typeface="Comic Sans MS" pitchFamily="66" charset="0"/>
              </a:rPr>
              <a:t>14.6</a:t>
            </a:r>
            <a:r>
              <a:rPr lang="tr-TR" sz="2000" dirty="0">
                <a:latin typeface="Comic Sans MS" pitchFamily="66" charset="0"/>
              </a:rPr>
              <a:t> </a:t>
            </a:r>
            <a:r>
              <a:rPr lang="tr-TR" sz="1200" dirty="0">
                <a:latin typeface="Comic Sans MS" pitchFamily="66" charset="0"/>
              </a:rPr>
              <a:t>Milyon ton/yıl</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857224" y="428604"/>
            <a:ext cx="7228105" cy="954107"/>
          </a:xfrm>
          <a:prstGeom prst="rect">
            <a:avLst/>
          </a:prstGeom>
          <a:solidFill>
            <a:schemeClr val="bg1"/>
          </a:solidFill>
          <a:ln w="9525">
            <a:noFill/>
            <a:miter lim="800000"/>
            <a:headEnd/>
            <a:tailEnd/>
          </a:ln>
          <a:effectLst/>
        </p:spPr>
        <p:txBody>
          <a:bodyPr wrap="square">
            <a:spAutoFit/>
          </a:bodyPr>
          <a:lstStyle/>
          <a:p>
            <a:pPr algn="ctr"/>
            <a:r>
              <a:rPr lang="tr-TR" sz="2800" dirty="0">
                <a:solidFill>
                  <a:schemeClr val="accent1">
                    <a:lumMod val="60000"/>
                    <a:lumOff val="40000"/>
                  </a:schemeClr>
                </a:solidFill>
                <a:latin typeface="+mj-lt"/>
              </a:rPr>
              <a:t>İMALAT SANAYİ </a:t>
            </a:r>
            <a:r>
              <a:rPr lang="tr-TR" sz="2800" dirty="0" smtClean="0">
                <a:solidFill>
                  <a:schemeClr val="accent1">
                    <a:lumMod val="60000"/>
                    <a:lumOff val="40000"/>
                  </a:schemeClr>
                </a:solidFill>
                <a:latin typeface="+mj-lt"/>
              </a:rPr>
              <a:t>TARAFINDAN</a:t>
            </a:r>
            <a:endParaRPr lang="tr-TR" sz="2800" dirty="0">
              <a:solidFill>
                <a:schemeClr val="accent1">
                  <a:lumMod val="60000"/>
                  <a:lumOff val="40000"/>
                </a:schemeClr>
              </a:solidFill>
              <a:latin typeface="+mj-lt"/>
            </a:endParaRPr>
          </a:p>
          <a:p>
            <a:pPr algn="ctr"/>
            <a:r>
              <a:rPr lang="tr-TR" sz="2800" dirty="0">
                <a:solidFill>
                  <a:schemeClr val="accent1">
                    <a:lumMod val="60000"/>
                    <a:lumOff val="40000"/>
                  </a:schemeClr>
                </a:solidFill>
                <a:latin typeface="+mj-lt"/>
              </a:rPr>
              <a:t>BERTARAF EDİLEN </a:t>
            </a:r>
            <a:r>
              <a:rPr lang="tr-TR" sz="2800" dirty="0" smtClean="0">
                <a:solidFill>
                  <a:schemeClr val="accent1">
                    <a:lumMod val="60000"/>
                    <a:lumOff val="40000"/>
                  </a:schemeClr>
                </a:solidFill>
                <a:latin typeface="+mj-lt"/>
              </a:rPr>
              <a:t>YILLIK ATIK </a:t>
            </a:r>
            <a:r>
              <a:rPr lang="tr-TR" sz="2800" dirty="0">
                <a:solidFill>
                  <a:schemeClr val="accent1">
                    <a:lumMod val="60000"/>
                    <a:lumOff val="40000"/>
                  </a:schemeClr>
                </a:solidFill>
                <a:latin typeface="+mj-lt"/>
              </a:rPr>
              <a:t>MİKTARLARI </a:t>
            </a:r>
          </a:p>
        </p:txBody>
      </p:sp>
      <p:grpSp>
        <p:nvGrpSpPr>
          <p:cNvPr id="5" name="Group 24"/>
          <p:cNvGrpSpPr>
            <a:grpSpLocks/>
          </p:cNvGrpSpPr>
          <p:nvPr/>
        </p:nvGrpSpPr>
        <p:grpSpPr bwMode="auto">
          <a:xfrm>
            <a:off x="500034" y="1214422"/>
            <a:ext cx="8077200" cy="5643578"/>
            <a:chOff x="336" y="480"/>
            <a:chExt cx="5088" cy="3112"/>
          </a:xfrm>
        </p:grpSpPr>
        <p:sp>
          <p:nvSpPr>
            <p:cNvPr id="6" name="Rectangle 18"/>
            <p:cNvSpPr>
              <a:spLocks noChangeArrowheads="1"/>
            </p:cNvSpPr>
            <p:nvPr/>
          </p:nvSpPr>
          <p:spPr bwMode="auto">
            <a:xfrm>
              <a:off x="392" y="568"/>
              <a:ext cx="4944" cy="3024"/>
            </a:xfrm>
            <a:prstGeom prst="rect">
              <a:avLst/>
            </a:prstGeom>
            <a:solidFill>
              <a:srgbClr val="FFFFFF"/>
            </a:solidFill>
            <a:ln w="9525">
              <a:noFill/>
              <a:miter lim="800000"/>
              <a:headEnd/>
              <a:tailEnd/>
            </a:ln>
            <a:effectLst/>
          </p:spPr>
          <p:txBody>
            <a:bodyPr wrap="none" anchor="ctr"/>
            <a:lstStyle/>
            <a:p>
              <a:endParaRPr lang="tr-TR"/>
            </a:p>
          </p:txBody>
        </p:sp>
        <p:pic>
          <p:nvPicPr>
            <p:cNvPr id="7" name="Picture 19"/>
            <p:cNvPicPr>
              <a:picLocks noChangeAspect="1" noChangeArrowheads="1"/>
            </p:cNvPicPr>
            <p:nvPr/>
          </p:nvPicPr>
          <p:blipFill>
            <a:blip r:embed="rId2" cstate="print"/>
            <a:srcRect/>
            <a:stretch>
              <a:fillRect/>
            </a:stretch>
          </p:blipFill>
          <p:spPr bwMode="auto">
            <a:xfrm>
              <a:off x="336" y="480"/>
              <a:ext cx="5088" cy="2664"/>
            </a:xfrm>
            <a:prstGeom prst="rect">
              <a:avLst/>
            </a:prstGeom>
            <a:noFill/>
            <a:ln w="9525">
              <a:noFill/>
              <a:miter lim="800000"/>
              <a:headEnd/>
              <a:tailEnd/>
            </a:ln>
            <a:effectLst/>
          </p:spPr>
        </p:pic>
        <p:sp>
          <p:nvSpPr>
            <p:cNvPr id="8" name="Rectangle 23"/>
            <p:cNvSpPr>
              <a:spLocks noChangeArrowheads="1"/>
            </p:cNvSpPr>
            <p:nvPr/>
          </p:nvSpPr>
          <p:spPr bwMode="auto">
            <a:xfrm>
              <a:off x="4840" y="576"/>
              <a:ext cx="440" cy="2208"/>
            </a:xfrm>
            <a:prstGeom prst="rect">
              <a:avLst/>
            </a:prstGeom>
            <a:solidFill>
              <a:srgbClr val="FFFFFF"/>
            </a:solidFill>
            <a:ln w="9525">
              <a:noFill/>
              <a:miter lim="800000"/>
              <a:headEnd/>
              <a:tailEnd/>
            </a:ln>
            <a:effectLst/>
          </p:spPr>
          <p:txBody>
            <a:bodyPr wrap="none" anchor="ctr"/>
            <a:lstStyle/>
            <a:p>
              <a:endParaRPr lang="tr-TR"/>
            </a:p>
          </p:txBody>
        </p:sp>
      </p:grpSp>
      <p:pic>
        <p:nvPicPr>
          <p:cNvPr id="9" name="Picture 22"/>
          <p:cNvPicPr>
            <a:picLocks noChangeArrowheads="1"/>
          </p:cNvPicPr>
          <p:nvPr/>
        </p:nvPicPr>
        <p:blipFill>
          <a:blip r:embed="rId3" cstate="print"/>
          <a:srcRect/>
          <a:stretch>
            <a:fillRect/>
          </a:stretch>
        </p:blipFill>
        <p:spPr bwMode="auto">
          <a:xfrm>
            <a:off x="7683500" y="1357298"/>
            <a:ext cx="709613" cy="4572032"/>
          </a:xfrm>
          <a:prstGeom prst="rect">
            <a:avLst/>
          </a:prstGeom>
          <a:noFill/>
          <a:ln w="9525">
            <a:noFill/>
            <a:miter lim="800000"/>
            <a:headEnd/>
            <a:tailEnd/>
          </a:ln>
          <a:effectLst/>
        </p:spPr>
      </p:pic>
      <p:sp>
        <p:nvSpPr>
          <p:cNvPr id="10" name="Text Box 25"/>
          <p:cNvSpPr txBox="1">
            <a:spLocks noChangeArrowheads="1"/>
          </p:cNvSpPr>
          <p:nvPr/>
        </p:nvSpPr>
        <p:spPr bwMode="auto">
          <a:xfrm rot="10800000" flipV="1">
            <a:off x="3340100" y="5940902"/>
            <a:ext cx="1473200" cy="369332"/>
          </a:xfrm>
          <a:prstGeom prst="rect">
            <a:avLst/>
          </a:prstGeom>
          <a:solidFill>
            <a:srgbClr val="FFFF00"/>
          </a:solidFill>
          <a:ln w="9525">
            <a:noFill/>
            <a:miter lim="800000"/>
            <a:headEnd/>
            <a:tailEnd/>
          </a:ln>
          <a:effectLst/>
        </p:spPr>
        <p:txBody>
          <a:bodyPr wrap="square">
            <a:spAutoFit/>
          </a:bodyPr>
          <a:lstStyle/>
          <a:p>
            <a:pPr algn="ctr"/>
            <a:r>
              <a:rPr lang="tr-TR" sz="1800" dirty="0">
                <a:solidFill>
                  <a:schemeClr val="accent2"/>
                </a:solidFill>
                <a:latin typeface="Comic Sans MS" pitchFamily="66" charset="0"/>
              </a:rPr>
              <a:t>9</a:t>
            </a:r>
            <a:r>
              <a:rPr lang="tr-TR" sz="1600" dirty="0">
                <a:latin typeface="Comic Sans MS" pitchFamily="66" charset="0"/>
              </a:rPr>
              <a:t> </a:t>
            </a:r>
            <a:r>
              <a:rPr lang="tr-TR" sz="1200" dirty="0">
                <a:latin typeface="Comic Sans MS" pitchFamily="66" charset="0"/>
              </a:rPr>
              <a:t>Milyon ton/yıl</a:t>
            </a:r>
          </a:p>
        </p:txBody>
      </p:sp>
      <p:sp>
        <p:nvSpPr>
          <p:cNvPr id="11" name="Text Box 26"/>
          <p:cNvSpPr txBox="1">
            <a:spLocks noChangeArrowheads="1"/>
          </p:cNvSpPr>
          <p:nvPr/>
        </p:nvSpPr>
        <p:spPr bwMode="auto">
          <a:xfrm rot="10800000" flipV="1">
            <a:off x="3378200" y="6357958"/>
            <a:ext cx="4051320" cy="400110"/>
          </a:xfrm>
          <a:prstGeom prst="rect">
            <a:avLst/>
          </a:prstGeom>
          <a:solidFill>
            <a:srgbClr val="FFCC99"/>
          </a:solidFill>
          <a:ln w="9525">
            <a:noFill/>
            <a:miter lim="800000"/>
            <a:headEnd/>
            <a:tailEnd/>
          </a:ln>
          <a:effectLst/>
        </p:spPr>
        <p:txBody>
          <a:bodyPr wrap="square">
            <a:spAutoFit/>
          </a:bodyPr>
          <a:lstStyle/>
          <a:p>
            <a:pPr algn="ctr"/>
            <a:r>
              <a:rPr lang="tr-TR" sz="2000" dirty="0">
                <a:solidFill>
                  <a:schemeClr val="accent2"/>
                </a:solidFill>
                <a:latin typeface="Comic Sans MS" pitchFamily="66" charset="0"/>
              </a:rPr>
              <a:t>8</a:t>
            </a:r>
            <a:r>
              <a:rPr lang="tr-TR" sz="2000" dirty="0">
                <a:latin typeface="Comic Sans MS" pitchFamily="66" charset="0"/>
              </a:rPr>
              <a:t> </a:t>
            </a:r>
            <a:r>
              <a:rPr lang="tr-TR" sz="1200" dirty="0">
                <a:latin typeface="Comic Sans MS" pitchFamily="66" charset="0"/>
              </a:rPr>
              <a:t>Milyon ton/yıl</a:t>
            </a:r>
          </a:p>
        </p:txBody>
      </p:sp>
      <p:grpSp>
        <p:nvGrpSpPr>
          <p:cNvPr id="12" name="Group 27"/>
          <p:cNvGrpSpPr>
            <a:grpSpLocks/>
          </p:cNvGrpSpPr>
          <p:nvPr/>
        </p:nvGrpSpPr>
        <p:grpSpPr bwMode="auto">
          <a:xfrm>
            <a:off x="1612900" y="5856292"/>
            <a:ext cx="6007100" cy="457201"/>
            <a:chOff x="976" y="3595"/>
            <a:chExt cx="3784" cy="288"/>
          </a:xfrm>
        </p:grpSpPr>
        <p:sp>
          <p:nvSpPr>
            <p:cNvPr id="13" name="Text Box 28"/>
            <p:cNvSpPr txBox="1">
              <a:spLocks noChangeArrowheads="1"/>
            </p:cNvSpPr>
            <p:nvPr/>
          </p:nvSpPr>
          <p:spPr bwMode="auto">
            <a:xfrm rot="10800000" flipV="1">
              <a:off x="976" y="3595"/>
              <a:ext cx="928" cy="213"/>
            </a:xfrm>
            <a:prstGeom prst="rect">
              <a:avLst/>
            </a:prstGeom>
            <a:solidFill>
              <a:srgbClr val="FFFF00"/>
            </a:solidFill>
            <a:ln w="9525">
              <a:noFill/>
              <a:miter lim="800000"/>
              <a:headEnd/>
              <a:tailEnd/>
            </a:ln>
            <a:effectLst/>
          </p:spPr>
          <p:txBody>
            <a:bodyPr wrap="square">
              <a:spAutoFit/>
            </a:bodyPr>
            <a:lstStyle/>
            <a:p>
              <a:pPr algn="ctr"/>
              <a:r>
                <a:rPr lang="tr-TR" sz="1600" dirty="0">
                  <a:latin typeface="Comic Sans MS" pitchFamily="66" charset="0"/>
                </a:rPr>
                <a:t>Ortalamalar</a:t>
              </a:r>
              <a:endParaRPr lang="tr-TR" sz="1200" dirty="0">
                <a:latin typeface="Comic Sans MS" pitchFamily="66" charset="0"/>
              </a:endParaRPr>
            </a:p>
          </p:txBody>
        </p:sp>
        <p:sp>
          <p:nvSpPr>
            <p:cNvPr id="14" name="Text Box 29"/>
            <p:cNvSpPr txBox="1">
              <a:spLocks noChangeArrowheads="1"/>
            </p:cNvSpPr>
            <p:nvPr/>
          </p:nvSpPr>
          <p:spPr bwMode="auto">
            <a:xfrm rot="10800000" flipV="1">
              <a:off x="3032" y="3650"/>
              <a:ext cx="1728" cy="233"/>
            </a:xfrm>
            <a:prstGeom prst="rect">
              <a:avLst/>
            </a:prstGeom>
            <a:solidFill>
              <a:srgbClr val="FFFF00"/>
            </a:solidFill>
            <a:ln w="9525">
              <a:noFill/>
              <a:miter lim="800000"/>
              <a:headEnd/>
              <a:tailEnd/>
            </a:ln>
            <a:effectLst/>
          </p:spPr>
          <p:txBody>
            <a:bodyPr wrap="square">
              <a:spAutoFit/>
            </a:bodyPr>
            <a:lstStyle/>
            <a:p>
              <a:pPr algn="ctr"/>
              <a:r>
                <a:rPr lang="tr-TR" sz="1800" dirty="0">
                  <a:solidFill>
                    <a:schemeClr val="accent2"/>
                  </a:solidFill>
                  <a:latin typeface="Comic Sans MS" pitchFamily="66" charset="0"/>
                </a:rPr>
                <a:t>7.5</a:t>
              </a:r>
              <a:r>
                <a:rPr lang="tr-TR" sz="1600" dirty="0">
                  <a:latin typeface="Comic Sans MS" pitchFamily="66" charset="0"/>
                </a:rPr>
                <a:t> </a:t>
              </a:r>
              <a:r>
                <a:rPr lang="tr-TR" sz="1200" dirty="0">
                  <a:latin typeface="Comic Sans MS" pitchFamily="66" charset="0"/>
                </a:rPr>
                <a:t>Milyon ton/yıl</a:t>
              </a: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28"/>
            <a:ext cx="8229600" cy="1143008"/>
          </a:xfrm>
        </p:spPr>
        <p:txBody>
          <a:bodyPr>
            <a:normAutofit/>
          </a:bodyPr>
          <a:lstStyle/>
          <a:p>
            <a:pPr algn="ctr"/>
            <a:r>
              <a:rPr lang="tr-TR" sz="4400" dirty="0" smtClean="0"/>
              <a:t>İMALAT SANAYİ ATIK ÜRETİMİ</a:t>
            </a:r>
            <a:endParaRPr lang="tr-TR" sz="4400" dirty="0"/>
          </a:p>
        </p:txBody>
      </p:sp>
      <p:grpSp>
        <p:nvGrpSpPr>
          <p:cNvPr id="4" name="Group 1036"/>
          <p:cNvGrpSpPr>
            <a:grpSpLocks/>
          </p:cNvGrpSpPr>
          <p:nvPr/>
        </p:nvGrpSpPr>
        <p:grpSpPr bwMode="auto">
          <a:xfrm>
            <a:off x="4214810" y="1214422"/>
            <a:ext cx="4929190" cy="5643578"/>
            <a:chOff x="2720" y="649"/>
            <a:chExt cx="3048" cy="3555"/>
          </a:xfrm>
        </p:grpSpPr>
        <p:sp>
          <p:nvSpPr>
            <p:cNvPr id="5" name="Freeform 1035"/>
            <p:cNvSpPr>
              <a:spLocks/>
            </p:cNvSpPr>
            <p:nvPr/>
          </p:nvSpPr>
          <p:spPr bwMode="auto">
            <a:xfrm>
              <a:off x="2785" y="649"/>
              <a:ext cx="2914" cy="3555"/>
            </a:xfrm>
            <a:custGeom>
              <a:avLst/>
              <a:gdLst/>
              <a:ahLst/>
              <a:cxnLst>
                <a:cxn ang="0">
                  <a:pos x="151" y="1887"/>
                </a:cxn>
                <a:cxn ang="0">
                  <a:pos x="447" y="1271"/>
                </a:cxn>
                <a:cxn ang="0">
                  <a:pos x="471" y="199"/>
                </a:cxn>
                <a:cxn ang="0">
                  <a:pos x="2423" y="271"/>
                </a:cxn>
                <a:cxn ang="0">
                  <a:pos x="2911" y="1823"/>
                </a:cxn>
                <a:cxn ang="0">
                  <a:pos x="2407" y="3303"/>
                </a:cxn>
                <a:cxn ang="0">
                  <a:pos x="767" y="3335"/>
                </a:cxn>
                <a:cxn ang="0">
                  <a:pos x="103" y="2703"/>
                </a:cxn>
                <a:cxn ang="0">
                  <a:pos x="151" y="1887"/>
                </a:cxn>
              </a:cxnLst>
              <a:rect l="0" t="0" r="r" b="b"/>
              <a:pathLst>
                <a:path w="2914" h="3555">
                  <a:moveTo>
                    <a:pt x="151" y="1887"/>
                  </a:moveTo>
                  <a:cubicBezTo>
                    <a:pt x="207" y="1656"/>
                    <a:pt x="394" y="1552"/>
                    <a:pt x="447" y="1271"/>
                  </a:cubicBezTo>
                  <a:cubicBezTo>
                    <a:pt x="500" y="990"/>
                    <a:pt x="142" y="366"/>
                    <a:pt x="471" y="199"/>
                  </a:cubicBezTo>
                  <a:cubicBezTo>
                    <a:pt x="800" y="32"/>
                    <a:pt x="2016" y="0"/>
                    <a:pt x="2423" y="271"/>
                  </a:cubicBezTo>
                  <a:cubicBezTo>
                    <a:pt x="2830" y="542"/>
                    <a:pt x="2914" y="1318"/>
                    <a:pt x="2911" y="1823"/>
                  </a:cubicBezTo>
                  <a:cubicBezTo>
                    <a:pt x="2908" y="2328"/>
                    <a:pt x="2764" y="3051"/>
                    <a:pt x="2407" y="3303"/>
                  </a:cubicBezTo>
                  <a:cubicBezTo>
                    <a:pt x="2050" y="3555"/>
                    <a:pt x="1151" y="3435"/>
                    <a:pt x="767" y="3335"/>
                  </a:cubicBezTo>
                  <a:cubicBezTo>
                    <a:pt x="383" y="3235"/>
                    <a:pt x="206" y="2944"/>
                    <a:pt x="103" y="2703"/>
                  </a:cubicBezTo>
                  <a:cubicBezTo>
                    <a:pt x="0" y="2462"/>
                    <a:pt x="141" y="2057"/>
                    <a:pt x="151" y="1887"/>
                  </a:cubicBezTo>
                  <a:close/>
                </a:path>
              </a:pathLst>
            </a:custGeom>
            <a:solidFill>
              <a:srgbClr val="CCFF66">
                <a:alpha val="50000"/>
              </a:srgbClr>
            </a:solidFill>
            <a:ln w="9525" cap="flat">
              <a:solidFill>
                <a:schemeClr val="tx1"/>
              </a:solidFill>
              <a:prstDash val="dash"/>
              <a:round/>
              <a:headEnd/>
              <a:tailEnd/>
            </a:ln>
            <a:effectLst/>
          </p:spPr>
          <p:txBody>
            <a:bodyPr/>
            <a:lstStyle/>
            <a:p>
              <a:endParaRPr lang="tr-TR"/>
            </a:p>
          </p:txBody>
        </p:sp>
        <p:pic>
          <p:nvPicPr>
            <p:cNvPr id="6" name="Picture 1028"/>
            <p:cNvPicPr>
              <a:picLocks noChangeAspect="1" noChangeArrowheads="1"/>
            </p:cNvPicPr>
            <p:nvPr/>
          </p:nvPicPr>
          <p:blipFill>
            <a:blip r:embed="rId2" cstate="print"/>
            <a:srcRect/>
            <a:stretch>
              <a:fillRect/>
            </a:stretch>
          </p:blipFill>
          <p:spPr bwMode="auto">
            <a:xfrm>
              <a:off x="2720" y="1464"/>
              <a:ext cx="3048" cy="2632"/>
            </a:xfrm>
            <a:prstGeom prst="rect">
              <a:avLst/>
            </a:prstGeom>
            <a:noFill/>
            <a:ln w="9525">
              <a:noFill/>
              <a:miter lim="800000"/>
              <a:headEnd/>
              <a:tailEnd/>
            </a:ln>
            <a:effectLst/>
          </p:spPr>
        </p:pic>
        <p:sp>
          <p:nvSpPr>
            <p:cNvPr id="7" name="Text Box 1029"/>
            <p:cNvSpPr txBox="1">
              <a:spLocks noChangeArrowheads="1"/>
            </p:cNvSpPr>
            <p:nvPr/>
          </p:nvSpPr>
          <p:spPr bwMode="auto">
            <a:xfrm>
              <a:off x="3280" y="1032"/>
              <a:ext cx="1912" cy="368"/>
            </a:xfrm>
            <a:prstGeom prst="rect">
              <a:avLst/>
            </a:prstGeom>
            <a:solidFill>
              <a:srgbClr val="FFFF00"/>
            </a:solidFill>
            <a:ln w="9525">
              <a:noFill/>
              <a:miter lim="800000"/>
              <a:headEnd/>
              <a:tailEnd/>
            </a:ln>
          </p:spPr>
          <p:txBody>
            <a:bodyPr lIns="0" tIns="0" rIns="0" bIns="0"/>
            <a:lstStyle/>
            <a:p>
              <a:pPr algn="ctr"/>
              <a:r>
                <a:rPr lang="en-US" sz="1600" i="0">
                  <a:latin typeface="Comic Sans MS" pitchFamily="66" charset="0"/>
                </a:rPr>
                <a:t>İmalat Sanayi Atık Bertarafı</a:t>
              </a:r>
            </a:p>
            <a:p>
              <a:pPr algn="ctr"/>
              <a:r>
                <a:rPr lang="en-US" sz="2000" i="0">
                  <a:solidFill>
                    <a:srgbClr val="FF0000"/>
                  </a:solidFill>
                  <a:latin typeface="Comic Sans MS" pitchFamily="66" charset="0"/>
                </a:rPr>
                <a:t>~ 8 milyon ton/yıl</a:t>
              </a:r>
              <a:endParaRPr lang="en-US" sz="2000">
                <a:solidFill>
                  <a:srgbClr val="FF0000"/>
                </a:solidFill>
                <a:latin typeface="Comic Sans MS" pitchFamily="66" charset="0"/>
              </a:endParaRPr>
            </a:p>
          </p:txBody>
        </p:sp>
      </p:grpSp>
      <p:pic>
        <p:nvPicPr>
          <p:cNvPr id="8" name="Picture 1026"/>
          <p:cNvPicPr>
            <a:picLocks noChangeAspect="1" noChangeArrowheads="1"/>
          </p:cNvPicPr>
          <p:nvPr/>
        </p:nvPicPr>
        <p:blipFill>
          <a:blip r:embed="rId3" cstate="print"/>
          <a:srcRect/>
          <a:stretch>
            <a:fillRect/>
          </a:stretch>
        </p:blipFill>
        <p:spPr bwMode="auto">
          <a:xfrm>
            <a:off x="0" y="1714488"/>
            <a:ext cx="4500562" cy="450059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00042"/>
            <a:ext cx="8229600" cy="1347046"/>
          </a:xfrm>
        </p:spPr>
        <p:txBody>
          <a:bodyPr>
            <a:normAutofit fontScale="90000"/>
          </a:bodyPr>
          <a:lstStyle/>
          <a:p>
            <a:r>
              <a:rPr lang="tr-TR" dirty="0" smtClean="0"/>
              <a:t/>
            </a:r>
            <a:br>
              <a:rPr lang="tr-TR" dirty="0" smtClean="0"/>
            </a:br>
            <a:r>
              <a:rPr lang="tr-TR" i="1" dirty="0" smtClean="0"/>
              <a:t>OTOMOTİV YAN SANAYİ </a:t>
            </a:r>
            <a:br>
              <a:rPr lang="tr-TR" i="1" dirty="0" smtClean="0"/>
            </a:br>
            <a:r>
              <a:rPr lang="tr-TR" i="1" dirty="0" smtClean="0"/>
              <a:t>ÇEVRE ÇALIŞMALARI </a:t>
            </a:r>
            <a:endParaRPr lang="tr-TR" dirty="0"/>
          </a:p>
        </p:txBody>
      </p:sp>
      <p:sp>
        <p:nvSpPr>
          <p:cNvPr id="3" name="2 Metin Yer Tutucusu"/>
          <p:cNvSpPr>
            <a:spLocks noGrp="1"/>
          </p:cNvSpPr>
          <p:nvPr>
            <p:ph type="body" idx="1"/>
          </p:nvPr>
        </p:nvSpPr>
        <p:spPr/>
        <p:txBody>
          <a:bodyPr/>
          <a:lstStyle/>
          <a:p>
            <a:endParaRPr lang="tr-TR" dirty="0" smtClean="0"/>
          </a:p>
          <a:p>
            <a:r>
              <a:rPr lang="tr-TR" dirty="0" smtClean="0"/>
              <a:t>Toz Metal ile Otomotiv Parça üretimi, Toz Metal’den presleme ve </a:t>
            </a:r>
            <a:r>
              <a:rPr lang="tr-TR" dirty="0" err="1" smtClean="0"/>
              <a:t>sinter</a:t>
            </a:r>
            <a:r>
              <a:rPr lang="tr-TR" dirty="0" smtClean="0"/>
              <a:t> fırınlama ile talaşlı imalat sonrası çelik kıvamında sert ve dayanıklı otomotiv parçaları üreten bir prosesler bütünü ile faaliyet gerçekleştirilir. </a:t>
            </a:r>
          </a:p>
          <a:p>
            <a:r>
              <a:rPr lang="tr-TR" dirty="0" smtClean="0"/>
              <a:t>1100-1300 derece yüksek sıcaklıklarda parçaları sertleştirmek üzere ısıtma işlemine SİNTERLEME denir.</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TOZ METAL YÖNTEMİ İLE PROSES        AKIŞI</a:t>
            </a:r>
            <a:endParaRPr lang="tr-TR" dirty="0"/>
          </a:p>
        </p:txBody>
      </p:sp>
      <p:sp>
        <p:nvSpPr>
          <p:cNvPr id="3" name="2 Metin Yer Tutucusu"/>
          <p:cNvSpPr>
            <a:spLocks noGrp="1"/>
          </p:cNvSpPr>
          <p:nvPr>
            <p:ph type="body" idx="1"/>
          </p:nvPr>
        </p:nvSpPr>
        <p:spPr/>
        <p:txBody>
          <a:bodyPr>
            <a:normAutofit fontScale="92500"/>
          </a:bodyPr>
          <a:lstStyle/>
          <a:p>
            <a:r>
              <a:rPr lang="tr-TR" b="1" dirty="0" smtClean="0"/>
              <a:t>TOZ HAZIRLAMA:Hammadde olarak kullanılan çeşitli kimyasal metal tozlarının, belirli oranlarda karıştırılması.</a:t>
            </a:r>
          </a:p>
          <a:p>
            <a:endParaRPr lang="tr-TR" b="1" dirty="0" smtClean="0"/>
          </a:p>
          <a:p>
            <a:r>
              <a:rPr lang="tr-TR" b="1" dirty="0" smtClean="0"/>
              <a:t>PRESLEME:Tozların ezilerek sıkıştırılması temel prensibine göre,çeşitli tonaj kapasitelerine sahip preslerde şekillendirilmesidir.</a:t>
            </a:r>
          </a:p>
          <a:p>
            <a:r>
              <a:rPr lang="tr-TR" b="1" dirty="0" smtClean="0"/>
              <a:t>FIRINLAMA:Sıkıştırılarak belli bir form almış tozların,yüksek sıcaklıkta ısıl işleme tabi tutulmasına denir.Bu işlem sonrası toz zerrecikleri sertleşerek parça belirli bir sertlik derecesine gelir.</a:t>
            </a:r>
            <a:endParaRPr lang="tr-TR"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Metin Yer Tutucusu"/>
          <p:cNvSpPr>
            <a:spLocks noGrp="1"/>
          </p:cNvSpPr>
          <p:nvPr>
            <p:ph type="body" idx="1"/>
          </p:nvPr>
        </p:nvSpPr>
        <p:spPr/>
        <p:txBody>
          <a:bodyPr>
            <a:normAutofit fontScale="70000" lnSpcReduction="20000"/>
          </a:bodyPr>
          <a:lstStyle/>
          <a:p>
            <a:r>
              <a:rPr lang="tr-TR" b="1" dirty="0" smtClean="0"/>
              <a:t>TALAŞLI İMALAT:Sertleştirilmiş parçanın, ilgili teknik resim ölçülerine gelmesi için yapılan metal işleme prosesidir. </a:t>
            </a:r>
          </a:p>
          <a:p>
            <a:r>
              <a:rPr lang="tr-TR" b="1" dirty="0" smtClean="0"/>
              <a:t>Bu amaçla;1.CNC Prosesi:Bilgisayar kontrollü torna tezgahlarıdır</a:t>
            </a:r>
          </a:p>
          <a:p>
            <a:r>
              <a:rPr lang="tr-TR" b="1" dirty="0" smtClean="0"/>
              <a:t>2. </a:t>
            </a:r>
            <a:r>
              <a:rPr lang="tr-TR" b="1" dirty="0" err="1" smtClean="0"/>
              <a:t>Manuel</a:t>
            </a:r>
            <a:r>
              <a:rPr lang="tr-TR" b="1" dirty="0" smtClean="0"/>
              <a:t> Prosesler:Herhangi bir bilgisayar kontrolü olmadan yapılan, delik delme, çapak alma, kanal açma, parlatma, zımparalama, </a:t>
            </a:r>
            <a:r>
              <a:rPr lang="tr-TR" b="1" dirty="0" err="1" smtClean="0"/>
              <a:t>taşldelik</a:t>
            </a:r>
            <a:r>
              <a:rPr lang="tr-TR" b="1" dirty="0" smtClean="0"/>
              <a:t> taşlama, ama, torna, </a:t>
            </a:r>
            <a:r>
              <a:rPr lang="tr-TR" b="1" dirty="0" err="1" smtClean="0"/>
              <a:t>raybalama</a:t>
            </a:r>
            <a:r>
              <a:rPr lang="tr-TR" b="1" dirty="0" smtClean="0"/>
              <a:t> işlemlerinin tümü. Bu süreçte kullanılan tezgahlar farklı işlemlerinin kapasite ve hassaslıkta çalışırlar. Temelde aynı işlem kapasite yapılmasına rağmen, işleme hassaslığı nedeniyle farklı tezgahlar kullanılmaktadır. </a:t>
            </a:r>
          </a:p>
          <a:p>
            <a:r>
              <a:rPr lang="tr-TR" b="1" dirty="0" smtClean="0"/>
              <a:t>3. </a:t>
            </a:r>
            <a:r>
              <a:rPr lang="tr-TR" b="1" dirty="0" err="1" smtClean="0"/>
              <a:t>Rotofinish</a:t>
            </a:r>
            <a:r>
              <a:rPr lang="tr-TR" b="1" dirty="0" smtClean="0"/>
              <a:t>:</a:t>
            </a:r>
            <a:r>
              <a:rPr lang="tr-TR" b="1" dirty="0" err="1" smtClean="0"/>
              <a:t>Manuel</a:t>
            </a:r>
            <a:r>
              <a:rPr lang="tr-TR" b="1" dirty="0" smtClean="0"/>
              <a:t> işlemlerden geçmiş parçaların, çapak alınması işlemlerden işlemine denir. Burada, vibrasyon tekniği ile çalışan büyük kaza işlemine kazanlarda, </a:t>
            </a:r>
            <a:r>
              <a:rPr lang="tr-TR" b="1" dirty="0" err="1" smtClean="0"/>
              <a:t>nlarda</a:t>
            </a:r>
            <a:r>
              <a:rPr lang="tr-TR" b="1" dirty="0" smtClean="0"/>
              <a:t>, parçalar ve çapak alma işleminde kullanılan özel taşlar, belirli parçalar belirli bir süre bir harmanlanarak parçaların çapaklarının alınması amaçlanmaktadır .</a:t>
            </a:r>
          </a:p>
          <a:p>
            <a:r>
              <a:rPr lang="tr-TR" dirty="0" smtClean="0"/>
              <a:t>En son parçalar korozyona karşı yağlanarak paketlenir ve müşteriye sevk paketlenir edilir.</a:t>
            </a:r>
          </a:p>
          <a:p>
            <a:pPr>
              <a:buNone/>
            </a:pPr>
            <a:endParaRPr lang="tr-TR" b="1" dirty="0" smtClean="0"/>
          </a:p>
          <a:p>
            <a:endParaRPr lang="tr-TR" b="1" dirty="0" smtClean="0"/>
          </a:p>
          <a:p>
            <a:endParaRPr lang="tr-TR" b="1" dirty="0" smtClean="0"/>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OTOMOTİV YAN SANAYİ ÜRÜNLERİ</a:t>
            </a:r>
            <a:endParaRPr lang="tr-TR" dirty="0"/>
          </a:p>
        </p:txBody>
      </p:sp>
      <p:sp>
        <p:nvSpPr>
          <p:cNvPr id="3" name="2 Metin Yer Tutucusu"/>
          <p:cNvSpPr>
            <a:spLocks noGrp="1"/>
          </p:cNvSpPr>
          <p:nvPr>
            <p:ph type="body" idx="1"/>
          </p:nvPr>
        </p:nvSpPr>
        <p:spPr/>
        <p:txBody>
          <a:bodyPr/>
          <a:lstStyle/>
          <a:p>
            <a:endParaRPr lang="tr-TR" dirty="0"/>
          </a:p>
        </p:txBody>
      </p:sp>
      <p:pic>
        <p:nvPicPr>
          <p:cNvPr id="53250" name="Picture 2"/>
          <p:cNvPicPr>
            <a:picLocks noChangeAspect="1" noChangeArrowheads="1"/>
          </p:cNvPicPr>
          <p:nvPr/>
        </p:nvPicPr>
        <p:blipFill>
          <a:blip r:embed="rId2" cstate="print"/>
          <a:srcRect/>
          <a:stretch>
            <a:fillRect/>
          </a:stretch>
        </p:blipFill>
        <p:spPr bwMode="auto">
          <a:xfrm>
            <a:off x="785786" y="2500306"/>
            <a:ext cx="3495681" cy="3000396"/>
          </a:xfrm>
          <a:prstGeom prst="rect">
            <a:avLst/>
          </a:prstGeom>
          <a:noFill/>
          <a:ln w="9525">
            <a:noFill/>
            <a:miter lim="800000"/>
            <a:headEnd/>
            <a:tailEnd/>
          </a:ln>
        </p:spPr>
      </p:pic>
      <p:pic>
        <p:nvPicPr>
          <p:cNvPr id="53251" name="Picture 3"/>
          <p:cNvPicPr>
            <a:picLocks noChangeAspect="1" noChangeArrowheads="1"/>
          </p:cNvPicPr>
          <p:nvPr/>
        </p:nvPicPr>
        <p:blipFill>
          <a:blip r:embed="rId3" cstate="print"/>
          <a:srcRect/>
          <a:stretch>
            <a:fillRect/>
          </a:stretch>
        </p:blipFill>
        <p:spPr bwMode="auto">
          <a:xfrm>
            <a:off x="4214810" y="2500306"/>
            <a:ext cx="3495681" cy="2928958"/>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Doğal Kaynak ve Enerji Yönetimi</a:t>
            </a:r>
            <a:endParaRPr lang="tr-TR" dirty="0"/>
          </a:p>
        </p:txBody>
      </p:sp>
      <p:sp>
        <p:nvSpPr>
          <p:cNvPr id="3" name="2 Metin Yer Tutucusu"/>
          <p:cNvSpPr>
            <a:spLocks noGrp="1"/>
          </p:cNvSpPr>
          <p:nvPr>
            <p:ph type="body" idx="1"/>
          </p:nvPr>
        </p:nvSpPr>
        <p:spPr/>
        <p:txBody>
          <a:bodyPr>
            <a:normAutofit fontScale="92500" lnSpcReduction="10000"/>
          </a:bodyPr>
          <a:lstStyle/>
          <a:p>
            <a:endParaRPr lang="tr-TR" dirty="0" smtClean="0"/>
          </a:p>
          <a:p>
            <a:endParaRPr lang="tr-TR" dirty="0" smtClean="0"/>
          </a:p>
          <a:p>
            <a:r>
              <a:rPr lang="tr-TR" dirty="0" smtClean="0"/>
              <a:t>Su Tüketimi </a:t>
            </a:r>
          </a:p>
          <a:p>
            <a:r>
              <a:rPr lang="tr-TR" dirty="0" smtClean="0"/>
              <a:t>Elektrik Tüketimi </a:t>
            </a:r>
          </a:p>
          <a:p>
            <a:r>
              <a:rPr lang="tr-TR" dirty="0" smtClean="0"/>
              <a:t>Doğalgaz Tüketimi </a:t>
            </a:r>
          </a:p>
          <a:p>
            <a:r>
              <a:rPr lang="tr-TR" dirty="0" smtClean="0"/>
              <a:t>Kağıt Tüketimi </a:t>
            </a:r>
          </a:p>
          <a:p>
            <a:r>
              <a:rPr lang="tr-TR" dirty="0" smtClean="0"/>
              <a:t>Hammadde Tüketimi </a:t>
            </a:r>
          </a:p>
          <a:p>
            <a:r>
              <a:rPr lang="tr-TR" dirty="0" smtClean="0"/>
              <a:t>Kimyasal Tüketimi</a:t>
            </a:r>
          </a:p>
          <a:p>
            <a:r>
              <a:rPr lang="tr-TR" dirty="0" smtClean="0"/>
              <a:t>LPG ve Motorin Tüketimi</a:t>
            </a:r>
          </a:p>
          <a:p>
            <a:r>
              <a:rPr lang="tr-TR" dirty="0" smtClean="0"/>
              <a:t>LPG Tüketimi</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ATIK YÖNETİMİ</a:t>
            </a:r>
            <a:endParaRPr lang="tr-TR" dirty="0"/>
          </a:p>
        </p:txBody>
      </p:sp>
      <p:sp>
        <p:nvSpPr>
          <p:cNvPr id="3" name="2 Metin Yer Tutucusu"/>
          <p:cNvSpPr>
            <a:spLocks noGrp="1"/>
          </p:cNvSpPr>
          <p:nvPr>
            <p:ph type="body" idx="1"/>
          </p:nvPr>
        </p:nvSpPr>
        <p:spPr/>
        <p:txBody>
          <a:bodyPr/>
          <a:lstStyle/>
          <a:p>
            <a:r>
              <a:rPr lang="tr-TR" dirty="0" smtClean="0"/>
              <a:t>Proses sonucu ortaya çıkan tüm atıklar ve hurdaları başka sanayi kollarında değerlendirmek ve geri dönüştürmek üzere değerlendirilir. </a:t>
            </a:r>
          </a:p>
          <a:p>
            <a:r>
              <a:rPr lang="tr-TR" dirty="0" smtClean="0"/>
              <a:t>Geri dönüşemeyen ve değerlendirilemeyen atıklar ile tehlikeli atıklar çevreye zarar vermeyecek şekilde lisanslı bertaraf tesislerinde imha edilir.</a:t>
            </a:r>
          </a:p>
          <a:p>
            <a:pPr>
              <a:buNone/>
            </a:pP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PROSESTEN ÇIKAN KATI ATIK VE HURDALAR</a:t>
            </a:r>
            <a:endParaRPr lang="tr-TR" dirty="0"/>
          </a:p>
        </p:txBody>
      </p:sp>
      <p:sp>
        <p:nvSpPr>
          <p:cNvPr id="3" name="2 Metin Yer Tutucusu"/>
          <p:cNvSpPr>
            <a:spLocks noGrp="1"/>
          </p:cNvSpPr>
          <p:nvPr>
            <p:ph type="body" idx="1"/>
          </p:nvPr>
        </p:nvSpPr>
        <p:spPr/>
        <p:txBody>
          <a:bodyPr>
            <a:normAutofit fontScale="70000" lnSpcReduction="20000"/>
          </a:bodyPr>
          <a:lstStyle/>
          <a:p>
            <a:r>
              <a:rPr lang="tr-TR" dirty="0" smtClean="0"/>
              <a:t>Demir Metal talaşı</a:t>
            </a:r>
          </a:p>
          <a:p>
            <a:r>
              <a:rPr lang="tr-TR" dirty="0" smtClean="0"/>
              <a:t>Parça Metal Mamul hurda Parça</a:t>
            </a:r>
          </a:p>
          <a:p>
            <a:r>
              <a:rPr lang="tr-TR" dirty="0" smtClean="0"/>
              <a:t>Hurda Bakır Levha</a:t>
            </a:r>
          </a:p>
          <a:p>
            <a:r>
              <a:rPr lang="tr-TR" dirty="0" smtClean="0"/>
              <a:t>Bronz talaşı (</a:t>
            </a:r>
            <a:r>
              <a:rPr lang="tr-TR" dirty="0" err="1" smtClean="0"/>
              <a:t>Kalıphane</a:t>
            </a:r>
            <a:r>
              <a:rPr lang="tr-TR" dirty="0" smtClean="0"/>
              <a:t> Talaşlı Torna)</a:t>
            </a:r>
          </a:p>
          <a:p>
            <a:r>
              <a:rPr lang="tr-TR" dirty="0" smtClean="0"/>
              <a:t>Pirinç talaşı (Elektro Erozyon)</a:t>
            </a:r>
          </a:p>
          <a:p>
            <a:r>
              <a:rPr lang="tr-TR" dirty="0" smtClean="0"/>
              <a:t> Bakır talaşı (</a:t>
            </a:r>
            <a:r>
              <a:rPr lang="tr-TR" dirty="0" err="1" smtClean="0"/>
              <a:t>Kalıphane</a:t>
            </a:r>
            <a:r>
              <a:rPr lang="tr-TR" dirty="0" smtClean="0"/>
              <a:t> Talaşlı Torna)</a:t>
            </a:r>
          </a:p>
          <a:p>
            <a:r>
              <a:rPr lang="tr-TR" dirty="0" err="1" smtClean="0"/>
              <a:t>Aluminyum</a:t>
            </a:r>
            <a:r>
              <a:rPr lang="tr-TR" dirty="0" smtClean="0"/>
              <a:t> talaşı (</a:t>
            </a:r>
            <a:r>
              <a:rPr lang="tr-TR" dirty="0" err="1" smtClean="0"/>
              <a:t>Kalıphane</a:t>
            </a:r>
            <a:r>
              <a:rPr lang="tr-TR" dirty="0" smtClean="0"/>
              <a:t> Talaşlı Torna)</a:t>
            </a:r>
          </a:p>
          <a:p>
            <a:r>
              <a:rPr lang="tr-TR" dirty="0" smtClean="0"/>
              <a:t>Atık </a:t>
            </a:r>
            <a:r>
              <a:rPr lang="tr-TR" dirty="0" err="1" smtClean="0"/>
              <a:t>Rotofinish</a:t>
            </a:r>
            <a:r>
              <a:rPr lang="tr-TR" dirty="0" smtClean="0"/>
              <a:t> </a:t>
            </a:r>
            <a:r>
              <a:rPr lang="tr-TR" dirty="0" err="1" smtClean="0"/>
              <a:t>Rotofinishve</a:t>
            </a:r>
            <a:r>
              <a:rPr lang="tr-TR" dirty="0" smtClean="0"/>
              <a:t> Santrifüj Taşları</a:t>
            </a:r>
          </a:p>
          <a:p>
            <a:r>
              <a:rPr lang="tr-TR" dirty="0" smtClean="0"/>
              <a:t> Atık Kırık Fırın Tuğlaları Atık Tuğlalar</a:t>
            </a:r>
          </a:p>
          <a:p>
            <a:r>
              <a:rPr lang="tr-TR" dirty="0" smtClean="0"/>
              <a:t> Hurda </a:t>
            </a:r>
            <a:r>
              <a:rPr lang="tr-TR" dirty="0" err="1" smtClean="0"/>
              <a:t>Gardner</a:t>
            </a:r>
            <a:r>
              <a:rPr lang="tr-TR" dirty="0" smtClean="0"/>
              <a:t>, Taşlama ve Talaşlı Zımpara Taşları</a:t>
            </a:r>
          </a:p>
          <a:p>
            <a:r>
              <a:rPr lang="tr-TR" dirty="0" smtClean="0"/>
              <a:t>Atık Kağıt ve Karton Atık</a:t>
            </a:r>
          </a:p>
          <a:p>
            <a:r>
              <a:rPr lang="fi-FI" dirty="0" smtClean="0"/>
              <a:t>Atık Tahta ve Hurda PaletAtık Palet</a:t>
            </a:r>
          </a:p>
          <a:p>
            <a:r>
              <a:rPr lang="tr-TR" dirty="0" smtClean="0"/>
              <a:t> Atık Hurda </a:t>
            </a:r>
            <a:r>
              <a:rPr lang="tr-TR" dirty="0" err="1" smtClean="0"/>
              <a:t>BigBAG</a:t>
            </a:r>
            <a:r>
              <a:rPr lang="tr-TR" dirty="0" smtClean="0"/>
              <a:t> Toz Çuvalı</a:t>
            </a:r>
          </a:p>
          <a:p>
            <a:r>
              <a:rPr lang="tr-TR" dirty="0" smtClean="0"/>
              <a:t>Atık Naylon, Plastik ve Ambalaj Malzemeleri Atık Malzemeleri</a:t>
            </a:r>
          </a:p>
          <a:p>
            <a:r>
              <a:rPr lang="tr-TR" dirty="0" smtClean="0"/>
              <a:t>Tehlikesiz Arıtma Çamuru</a:t>
            </a:r>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PROSES DIŞI ÇIKAN ATIKLAR</a:t>
            </a:r>
            <a:endParaRPr lang="tr-TR" dirty="0"/>
          </a:p>
        </p:txBody>
      </p:sp>
      <p:sp>
        <p:nvSpPr>
          <p:cNvPr id="3" name="2 Metin Yer Tutucusu"/>
          <p:cNvSpPr>
            <a:spLocks noGrp="1"/>
          </p:cNvSpPr>
          <p:nvPr>
            <p:ph type="body" idx="1"/>
          </p:nvPr>
        </p:nvSpPr>
        <p:spPr/>
        <p:txBody>
          <a:bodyPr>
            <a:normAutofit lnSpcReduction="10000"/>
          </a:bodyPr>
          <a:lstStyle/>
          <a:p>
            <a:r>
              <a:rPr lang="tr-TR" dirty="0" smtClean="0"/>
              <a:t>Evsel çöp ve yemekhane atıkları</a:t>
            </a:r>
          </a:p>
          <a:p>
            <a:r>
              <a:rPr lang="tr-TR" dirty="0" smtClean="0"/>
              <a:t>Naylon Plastik Atıklar</a:t>
            </a:r>
          </a:p>
          <a:p>
            <a:r>
              <a:rPr lang="tr-TR" dirty="0" smtClean="0"/>
              <a:t>Kağıt-Karton Atıklar ve Ofis Kağıtları</a:t>
            </a:r>
          </a:p>
          <a:p>
            <a:r>
              <a:rPr lang="tr-TR" dirty="0" smtClean="0"/>
              <a:t>Cam Atıklar</a:t>
            </a:r>
          </a:p>
          <a:p>
            <a:r>
              <a:rPr lang="tr-TR" dirty="0" smtClean="0"/>
              <a:t>Elektronik Atıklar</a:t>
            </a:r>
          </a:p>
          <a:p>
            <a:r>
              <a:rPr lang="tr-TR" dirty="0" err="1" smtClean="0"/>
              <a:t>Florasan</a:t>
            </a:r>
            <a:r>
              <a:rPr lang="tr-TR" dirty="0" smtClean="0"/>
              <a:t> Lamba Atıkları</a:t>
            </a:r>
          </a:p>
          <a:p>
            <a:r>
              <a:rPr lang="tr-TR" dirty="0" smtClean="0"/>
              <a:t>Hurda Akü Atıkları</a:t>
            </a:r>
          </a:p>
          <a:p>
            <a:r>
              <a:rPr lang="tr-TR" dirty="0" smtClean="0"/>
              <a:t>Pil Atıklar</a:t>
            </a:r>
          </a:p>
          <a:p>
            <a:r>
              <a:rPr lang="tr-TR" dirty="0" smtClean="0"/>
              <a:t>Araç hurda Lastikleri</a:t>
            </a:r>
          </a:p>
          <a:p>
            <a:r>
              <a:rPr lang="tr-TR" dirty="0" smtClean="0"/>
              <a:t>Tıbbi Atıklar</a:t>
            </a: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DEMİR METAL TALAŞI HURDASI</a:t>
            </a:r>
            <a:endParaRPr lang="tr-TR" dirty="0"/>
          </a:p>
        </p:txBody>
      </p:sp>
      <p:sp>
        <p:nvSpPr>
          <p:cNvPr id="3" name="2 Metin Yer Tutucusu"/>
          <p:cNvSpPr>
            <a:spLocks noGrp="1"/>
          </p:cNvSpPr>
          <p:nvPr>
            <p:ph type="body" idx="1"/>
          </p:nvPr>
        </p:nvSpPr>
        <p:spPr/>
        <p:txBody>
          <a:bodyPr/>
          <a:lstStyle/>
          <a:p>
            <a:endParaRPr lang="tr-TR" dirty="0"/>
          </a:p>
        </p:txBody>
      </p:sp>
      <p:pic>
        <p:nvPicPr>
          <p:cNvPr id="54274" name="Picture 2"/>
          <p:cNvPicPr>
            <a:picLocks noChangeAspect="1" noChangeArrowheads="1"/>
          </p:cNvPicPr>
          <p:nvPr/>
        </p:nvPicPr>
        <p:blipFill>
          <a:blip r:embed="rId2" cstate="print"/>
          <a:srcRect/>
          <a:stretch>
            <a:fillRect/>
          </a:stretch>
        </p:blipFill>
        <p:spPr bwMode="auto">
          <a:xfrm rot="5400000">
            <a:off x="357158" y="2214554"/>
            <a:ext cx="4429156" cy="4000528"/>
          </a:xfrm>
          <a:prstGeom prst="rect">
            <a:avLst/>
          </a:prstGeom>
          <a:noFill/>
          <a:ln w="9525">
            <a:noFill/>
            <a:miter lim="800000"/>
            <a:headEnd/>
            <a:tailEnd/>
          </a:ln>
        </p:spPr>
      </p:pic>
      <p:pic>
        <p:nvPicPr>
          <p:cNvPr id="54275" name="Picture 3"/>
          <p:cNvPicPr>
            <a:picLocks noChangeAspect="1" noChangeArrowheads="1"/>
          </p:cNvPicPr>
          <p:nvPr/>
        </p:nvPicPr>
        <p:blipFill>
          <a:blip r:embed="rId3" cstate="print"/>
          <a:srcRect/>
          <a:stretch>
            <a:fillRect/>
          </a:stretch>
        </p:blipFill>
        <p:spPr bwMode="auto">
          <a:xfrm rot="5400000">
            <a:off x="5131608" y="1369194"/>
            <a:ext cx="2952750" cy="4357718"/>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ALÜMİNYUM TALAŞLARI</a:t>
            </a:r>
            <a:endParaRPr lang="tr-TR" dirty="0"/>
          </a:p>
        </p:txBody>
      </p:sp>
      <p:sp>
        <p:nvSpPr>
          <p:cNvPr id="3" name="2 Metin Yer Tutucusu"/>
          <p:cNvSpPr>
            <a:spLocks noGrp="1"/>
          </p:cNvSpPr>
          <p:nvPr>
            <p:ph type="body" idx="1"/>
          </p:nvPr>
        </p:nvSpPr>
        <p:spPr/>
        <p:txBody>
          <a:bodyPr/>
          <a:lstStyle/>
          <a:p>
            <a:endParaRPr lang="tr-TR" dirty="0"/>
          </a:p>
        </p:txBody>
      </p:sp>
      <p:pic>
        <p:nvPicPr>
          <p:cNvPr id="55298" name="Picture 2"/>
          <p:cNvPicPr>
            <a:picLocks noChangeAspect="1" noChangeArrowheads="1"/>
          </p:cNvPicPr>
          <p:nvPr/>
        </p:nvPicPr>
        <p:blipFill>
          <a:blip r:embed="rId2" cstate="print"/>
          <a:srcRect/>
          <a:stretch>
            <a:fillRect/>
          </a:stretch>
        </p:blipFill>
        <p:spPr bwMode="auto">
          <a:xfrm rot="5400000">
            <a:off x="2336698" y="1306584"/>
            <a:ext cx="4572032" cy="5816468"/>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SIVI ATIK YÖNETİMİ</a:t>
            </a:r>
            <a:br>
              <a:rPr lang="tr-TR" dirty="0" smtClean="0"/>
            </a:br>
            <a:r>
              <a:rPr lang="tr-TR" dirty="0" smtClean="0"/>
              <a:t>Biyolojik ve Kimyasal Arıtma Tesisi</a:t>
            </a:r>
            <a:endParaRPr lang="tr-TR" dirty="0"/>
          </a:p>
        </p:txBody>
      </p:sp>
      <p:sp>
        <p:nvSpPr>
          <p:cNvPr id="3" name="2 Metin Yer Tutucusu"/>
          <p:cNvSpPr>
            <a:spLocks noGrp="1"/>
          </p:cNvSpPr>
          <p:nvPr>
            <p:ph type="body" idx="1"/>
          </p:nvPr>
        </p:nvSpPr>
        <p:spPr/>
        <p:txBody>
          <a:bodyPr/>
          <a:lstStyle/>
          <a:p>
            <a:endParaRPr lang="tr-TR" dirty="0"/>
          </a:p>
        </p:txBody>
      </p:sp>
      <p:pic>
        <p:nvPicPr>
          <p:cNvPr id="56322" name="Picture 2"/>
          <p:cNvPicPr>
            <a:picLocks noChangeAspect="1" noChangeArrowheads="1"/>
          </p:cNvPicPr>
          <p:nvPr/>
        </p:nvPicPr>
        <p:blipFill>
          <a:blip r:embed="rId2" cstate="print"/>
          <a:srcRect/>
          <a:stretch>
            <a:fillRect/>
          </a:stretch>
        </p:blipFill>
        <p:spPr bwMode="auto">
          <a:xfrm rot="5400000">
            <a:off x="1645412" y="997738"/>
            <a:ext cx="2143141" cy="4291023"/>
          </a:xfrm>
          <a:prstGeom prst="rect">
            <a:avLst/>
          </a:prstGeom>
          <a:noFill/>
          <a:ln w="9525">
            <a:noFill/>
            <a:miter lim="800000"/>
            <a:headEnd/>
            <a:tailEnd/>
          </a:ln>
        </p:spPr>
      </p:pic>
      <p:pic>
        <p:nvPicPr>
          <p:cNvPr id="56323" name="Picture 3"/>
          <p:cNvPicPr>
            <a:picLocks noChangeAspect="1" noChangeArrowheads="1"/>
          </p:cNvPicPr>
          <p:nvPr/>
        </p:nvPicPr>
        <p:blipFill>
          <a:blip r:embed="rId3" cstate="print"/>
          <a:srcRect/>
          <a:stretch>
            <a:fillRect/>
          </a:stretch>
        </p:blipFill>
        <p:spPr bwMode="auto">
          <a:xfrm rot="5400000">
            <a:off x="4712483" y="2074071"/>
            <a:ext cx="3500462" cy="3209925"/>
          </a:xfrm>
          <a:prstGeom prst="rect">
            <a:avLst/>
          </a:prstGeom>
          <a:noFill/>
          <a:ln w="9525">
            <a:noFill/>
            <a:miter lim="800000"/>
            <a:headEnd/>
            <a:tailEnd/>
          </a:ln>
        </p:spPr>
      </p:pic>
      <p:pic>
        <p:nvPicPr>
          <p:cNvPr id="56324" name="Picture 4"/>
          <p:cNvPicPr>
            <a:picLocks noChangeAspect="1" noChangeArrowheads="1"/>
          </p:cNvPicPr>
          <p:nvPr/>
        </p:nvPicPr>
        <p:blipFill>
          <a:blip r:embed="rId4" cstate="print"/>
          <a:srcRect/>
          <a:stretch>
            <a:fillRect/>
          </a:stretch>
        </p:blipFill>
        <p:spPr bwMode="auto">
          <a:xfrm rot="5400000">
            <a:off x="1126301" y="4231492"/>
            <a:ext cx="2143141" cy="2252669"/>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SIVI ATIK YÖNETİMİ</a:t>
            </a:r>
            <a:endParaRPr lang="tr-TR" dirty="0"/>
          </a:p>
        </p:txBody>
      </p:sp>
      <p:sp>
        <p:nvSpPr>
          <p:cNvPr id="3" name="2 Metin Yer Tutucusu"/>
          <p:cNvSpPr>
            <a:spLocks noGrp="1"/>
          </p:cNvSpPr>
          <p:nvPr>
            <p:ph type="body" idx="1"/>
          </p:nvPr>
        </p:nvSpPr>
        <p:spPr/>
        <p:txBody>
          <a:bodyPr/>
          <a:lstStyle/>
          <a:p>
            <a:r>
              <a:rPr lang="tr-TR" dirty="0" smtClean="0"/>
              <a:t>Arıtma Tesisi 24 saat etkin çalışır ve tüm atık sular kontrol altındadır.</a:t>
            </a:r>
          </a:p>
          <a:p>
            <a:r>
              <a:rPr lang="tr-TR" dirty="0" smtClean="0"/>
              <a:t>Arıtma Tesisi suları kontrol altında olup Atık su analizleri İSKİ yetkilileri ve Arıtma Tesisi</a:t>
            </a:r>
          </a:p>
          <a:p>
            <a:r>
              <a:rPr lang="tr-TR" dirty="0" smtClean="0"/>
              <a:t>Mesul Mühendisi tarafından yapılmaktadır.</a:t>
            </a:r>
          </a:p>
          <a:p>
            <a:r>
              <a:rPr lang="tr-TR" dirty="0" smtClean="0"/>
              <a:t>Arıtma Tesisinde CNC ve Taşlama Üniteleri Atık Bor Yağlı ve </a:t>
            </a:r>
            <a:r>
              <a:rPr lang="tr-TR" dirty="0" err="1" smtClean="0"/>
              <a:t>Solventli</a:t>
            </a:r>
            <a:r>
              <a:rPr lang="tr-TR" dirty="0" smtClean="0"/>
              <a:t> suların geri dönüşümü için yatırım yapılacaktır.</a:t>
            </a:r>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GAZ ATIK YÖNETİMİ</a:t>
            </a:r>
            <a:endParaRPr lang="tr-TR" dirty="0"/>
          </a:p>
        </p:txBody>
      </p:sp>
      <p:sp>
        <p:nvSpPr>
          <p:cNvPr id="3" name="2 Metin Yer Tutucusu"/>
          <p:cNvSpPr>
            <a:spLocks noGrp="1"/>
          </p:cNvSpPr>
          <p:nvPr>
            <p:ph type="body" idx="1"/>
          </p:nvPr>
        </p:nvSpPr>
        <p:spPr/>
        <p:txBody>
          <a:bodyPr/>
          <a:lstStyle/>
          <a:p>
            <a:r>
              <a:rPr lang="tr-TR" dirty="0" err="1" smtClean="0"/>
              <a:t>Sinter</a:t>
            </a:r>
            <a:r>
              <a:rPr lang="tr-TR" dirty="0" smtClean="0"/>
              <a:t> Fırını ve tüm Fırın Ünitesi Fırını Bacalarından Çıkan Baca Gazları</a:t>
            </a:r>
          </a:p>
          <a:p>
            <a:r>
              <a:rPr lang="tr-TR" dirty="0" smtClean="0"/>
              <a:t>Kurutma Fırınları Baca Gazları Kurutma Gazları</a:t>
            </a:r>
          </a:p>
          <a:p>
            <a:r>
              <a:rPr lang="tr-TR" dirty="0" smtClean="0"/>
              <a:t>Kalorifer ve Kazan Dairesi Kalorifer Dairesi-Buhar</a:t>
            </a:r>
          </a:p>
          <a:p>
            <a:r>
              <a:rPr lang="tr-TR" dirty="0" smtClean="0"/>
              <a:t>Kazanlarından oluşan Baca Gazları</a:t>
            </a:r>
          </a:p>
          <a:p>
            <a:r>
              <a:rPr lang="tr-TR" dirty="0" smtClean="0"/>
              <a:t>Jeneratör Baca Emisyonu Jeneratör Emisyonu</a:t>
            </a:r>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GAZ ATIK YÖNETİMİ</a:t>
            </a:r>
            <a:endParaRPr lang="tr-TR" dirty="0"/>
          </a:p>
        </p:txBody>
      </p:sp>
      <p:sp>
        <p:nvSpPr>
          <p:cNvPr id="3" name="2 Metin Yer Tutucusu"/>
          <p:cNvSpPr>
            <a:spLocks noGrp="1"/>
          </p:cNvSpPr>
          <p:nvPr>
            <p:ph type="body" idx="1"/>
          </p:nvPr>
        </p:nvSpPr>
        <p:spPr/>
        <p:txBody>
          <a:bodyPr/>
          <a:lstStyle/>
          <a:p>
            <a:r>
              <a:rPr lang="tr-TR" dirty="0" smtClean="0"/>
              <a:t>                                                       FIRIN BACALARI</a:t>
            </a:r>
            <a:endParaRPr lang="tr-TR" dirty="0"/>
          </a:p>
        </p:txBody>
      </p:sp>
      <p:pic>
        <p:nvPicPr>
          <p:cNvPr id="57346" name="Picture 2"/>
          <p:cNvPicPr>
            <a:picLocks noChangeAspect="1" noChangeArrowheads="1"/>
          </p:cNvPicPr>
          <p:nvPr/>
        </p:nvPicPr>
        <p:blipFill>
          <a:blip r:embed="rId2" cstate="print"/>
          <a:srcRect/>
          <a:stretch>
            <a:fillRect/>
          </a:stretch>
        </p:blipFill>
        <p:spPr bwMode="auto">
          <a:xfrm rot="5400000">
            <a:off x="714336" y="2071690"/>
            <a:ext cx="4572032" cy="4286256"/>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486</TotalTime>
  <Words>1427</Words>
  <Application>Microsoft Office PowerPoint</Application>
  <PresentationFormat>Ekran Gösterisi (4:3)</PresentationFormat>
  <Paragraphs>370</Paragraphs>
  <Slides>49</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49</vt:i4>
      </vt:variant>
    </vt:vector>
  </HeadingPairs>
  <TitlesOfParts>
    <vt:vector size="51" baseType="lpstr">
      <vt:lpstr>Akış</vt:lpstr>
      <vt:lpstr>Document</vt:lpstr>
      <vt:lpstr>     METAL SANAYİ ATIKLARI VE ATIKLARIN UZAKLAŞTIRILMA YÖNTEMLERİ</vt:lpstr>
      <vt:lpstr>SANAYİDE ATIK KAYNAKLARI</vt:lpstr>
      <vt:lpstr>TEMEL ÇEVRE SORUNLARI</vt:lpstr>
      <vt:lpstr>TEMEL ÇEVRE SORUNLARININ ÇÖZÜMLENMESİ</vt:lpstr>
      <vt:lpstr>Slayt 5</vt:lpstr>
      <vt:lpstr>Slayt 6</vt:lpstr>
      <vt:lpstr>Slayt 7</vt:lpstr>
      <vt:lpstr>Slayt 8</vt:lpstr>
      <vt:lpstr>METAL SANAYİSİNİN ÜRETİM DEPARTMANLARI</vt:lpstr>
      <vt:lpstr>ERGİTME BÖLÜMÜ</vt:lpstr>
      <vt:lpstr>ERGİTME BÖLÜMÜNE GİREN MADDELER</vt:lpstr>
      <vt:lpstr>ERGİTME BÖLÜMÜNDEN ÇIKAN ATIKLAR</vt:lpstr>
      <vt:lpstr>MAÇA BÖLÜMÜ</vt:lpstr>
      <vt:lpstr>MAÇA BÖLÜMÜNE GİREN MADDELER</vt:lpstr>
      <vt:lpstr>MAÇA BÖLÜMÜNDEN ÇIKAN ATIKLAR</vt:lpstr>
      <vt:lpstr>KALIPLAMA BÖLÜMÜ</vt:lpstr>
      <vt:lpstr>KALIPLAMA BÖLÜMÜNE GİREN MADDELER</vt:lpstr>
      <vt:lpstr>KALIPLAMA BÖLÜMÜNDEN ÇIKAN ATIKLAR</vt:lpstr>
      <vt:lpstr>TAMAMLAMA BÖLÜMÜ</vt:lpstr>
      <vt:lpstr>TAMAMLAMA BÖLÜMÜNE GİREN MADDELER</vt:lpstr>
      <vt:lpstr>TAMAMLAMA BÖLÜMÜNDEN ÇIKAN ATIKLAR</vt:lpstr>
      <vt:lpstr>     METAL SANAYİSİNDE ÜRETİM AŞAMASINDA ÇIKAN GENEL ATIKLAR</vt:lpstr>
      <vt:lpstr>GENEL ATIKLARDAN BAZILARI</vt:lpstr>
      <vt:lpstr>Slayt 24</vt:lpstr>
      <vt:lpstr>Slayt 25</vt:lpstr>
      <vt:lpstr>Slayt 26</vt:lpstr>
      <vt:lpstr>METAL SANAYİ ATIK YAĞLARININ ARTIMI</vt:lpstr>
      <vt:lpstr>ATIK YAĞLARIN ARITIM PROSESİ</vt:lpstr>
      <vt:lpstr>ATIK YAĞLARIN BİYOLOJİK ARITIM ŞEMASI</vt:lpstr>
      <vt:lpstr>1. SINIF SULAMA SUYU  ELDESİ İÇİN ÖNERİLEN ARITMA TESİSİ ŞEMASI</vt:lpstr>
      <vt:lpstr>KİMYASAL VE BİYOLOJİK ARITMA TESİSİ</vt:lpstr>
      <vt:lpstr>AVRUPA ÜLKELERİNDE YILLIK SANAYİ ATIK ÜRETİMİ</vt:lpstr>
      <vt:lpstr>İMALAT SANAYİNDE ÜRETİLEN YILLIK ATIK MİKTARLARI</vt:lpstr>
      <vt:lpstr>Slayt 34</vt:lpstr>
      <vt:lpstr>İMALAT SANAYİ ATIK ÜRETİMİ</vt:lpstr>
      <vt:lpstr> OTOMOTİV YAN SANAYİ  ÇEVRE ÇALIŞMALARI </vt:lpstr>
      <vt:lpstr>TOZ METAL YÖNTEMİ İLE PROSES        AKIŞI</vt:lpstr>
      <vt:lpstr>Slayt 38</vt:lpstr>
      <vt:lpstr>OTOMOTİV YAN SANAYİ ÜRÜNLERİ</vt:lpstr>
      <vt:lpstr>Doğal Kaynak ve Enerji Yönetimi</vt:lpstr>
      <vt:lpstr>ATIK YÖNETİMİ</vt:lpstr>
      <vt:lpstr>PROSESTEN ÇIKAN KATI ATIK VE HURDALAR</vt:lpstr>
      <vt:lpstr>PROSES DIŞI ÇIKAN ATIKLAR</vt:lpstr>
      <vt:lpstr>DEMİR METAL TALAŞI HURDASI</vt:lpstr>
      <vt:lpstr>ALÜMİNYUM TALAŞLARI</vt:lpstr>
      <vt:lpstr>SIVI ATIK YÖNETİMİ Biyolojik ve Kimyasal Arıtma Tesisi</vt:lpstr>
      <vt:lpstr>SIVI ATIK YÖNETİMİ</vt:lpstr>
      <vt:lpstr>GAZ ATIK YÖNETİMİ</vt:lpstr>
      <vt:lpstr>GAZ ATIK YÖNETİMİ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METAL SANAYİ ATIKLARI VE ATIKLARIN UZAKLAŞTIRILMA YÖNTEMLERİ</dc:title>
  <dc:creator>Ersin</dc:creator>
  <cp:lastModifiedBy>bilgisayar</cp:lastModifiedBy>
  <cp:revision>48</cp:revision>
  <dcterms:created xsi:type="dcterms:W3CDTF">2009-12-13T10:46:01Z</dcterms:created>
  <dcterms:modified xsi:type="dcterms:W3CDTF">2010-10-25T07:14:06Z</dcterms:modified>
</cp:coreProperties>
</file>