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65" r:id="rId3"/>
    <p:sldId id="266" r:id="rId4"/>
    <p:sldId id="259" r:id="rId5"/>
    <p:sldId id="261" r:id="rId6"/>
    <p:sldId id="262" r:id="rId7"/>
    <p:sldId id="279" r:id="rId8"/>
    <p:sldId id="267" r:id="rId9"/>
    <p:sldId id="268" r:id="rId10"/>
    <p:sldId id="257" r:id="rId11"/>
    <p:sldId id="280" r:id="rId12"/>
    <p:sldId id="281" r:id="rId13"/>
    <p:sldId id="282" r:id="rId14"/>
    <p:sldId id="258" r:id="rId15"/>
    <p:sldId id="263" r:id="rId16"/>
    <p:sldId id="286" r:id="rId17"/>
    <p:sldId id="284" r:id="rId18"/>
    <p:sldId id="285" r:id="rId19"/>
    <p:sldId id="264" r:id="rId20"/>
    <p:sldId id="287" r:id="rId21"/>
    <p:sldId id="288" r:id="rId22"/>
    <p:sldId id="289" r:id="rId23"/>
    <p:sldId id="290" r:id="rId24"/>
    <p:sldId id="291" r:id="rId25"/>
    <p:sldId id="292" r:id="rId26"/>
    <p:sldId id="293" r:id="rId27"/>
    <p:sldId id="269" r:id="rId28"/>
    <p:sldId id="270" r:id="rId29"/>
    <p:sldId id="271" r:id="rId30"/>
    <p:sldId id="295" r:id="rId31"/>
    <p:sldId id="273" r:id="rId32"/>
    <p:sldId id="274" r:id="rId33"/>
    <p:sldId id="275" r:id="rId34"/>
    <p:sldId id="296" r:id="rId35"/>
    <p:sldId id="297" r:id="rId36"/>
    <p:sldId id="276" r:id="rId37"/>
    <p:sldId id="294" r:id="rId38"/>
    <p:sldId id="278"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240" y="-1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65651-EE1E-4547-BFD0-452A8144765C}" type="datetimeFigureOut">
              <a:rPr lang="tr-TR" smtClean="0"/>
              <a:pPr/>
              <a:t>8.12.2018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0897A8-75FE-43BF-AA84-057608D42D2E}" type="slidenum">
              <a:rPr lang="tr-TR" smtClean="0"/>
              <a:pPr/>
              <a:t>‹#›</a:t>
            </a:fld>
            <a:endParaRPr lang="tr-TR"/>
          </a:p>
        </p:txBody>
      </p:sp>
    </p:spTree>
    <p:extLst>
      <p:ext uri="{BB962C8B-B14F-4D97-AF65-F5344CB8AC3E}">
        <p14:creationId xmlns:p14="http://schemas.microsoft.com/office/powerpoint/2010/main" xmlns="" val="400103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F0897A8-75FE-43BF-AA84-057608D42D2E}" type="slidenum">
              <a:rPr lang="tr-TR" smtClean="0"/>
              <a:pPr/>
              <a:t>8</a:t>
            </a:fld>
            <a:endParaRPr lang="tr-TR"/>
          </a:p>
        </p:txBody>
      </p:sp>
    </p:spTree>
    <p:extLst>
      <p:ext uri="{BB962C8B-B14F-4D97-AF65-F5344CB8AC3E}">
        <p14:creationId xmlns:p14="http://schemas.microsoft.com/office/powerpoint/2010/main" xmlns="" val="1414611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F0897A8-75FE-43BF-AA84-057608D42D2E}" type="slidenum">
              <a:rPr lang="tr-TR" smtClean="0"/>
              <a:pPr/>
              <a:t>34</a:t>
            </a:fld>
            <a:endParaRPr lang="tr-TR"/>
          </a:p>
        </p:txBody>
      </p:sp>
    </p:spTree>
    <p:extLst>
      <p:ext uri="{BB962C8B-B14F-4D97-AF65-F5344CB8AC3E}">
        <p14:creationId xmlns:p14="http://schemas.microsoft.com/office/powerpoint/2010/main" xmlns="" val="3152477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F0897A8-75FE-43BF-AA84-057608D42D2E}" type="slidenum">
              <a:rPr lang="tr-TR" smtClean="0"/>
              <a:pPr/>
              <a:t>35</a:t>
            </a:fld>
            <a:endParaRPr lang="tr-TR"/>
          </a:p>
        </p:txBody>
      </p:sp>
    </p:spTree>
    <p:extLst>
      <p:ext uri="{BB962C8B-B14F-4D97-AF65-F5344CB8AC3E}">
        <p14:creationId xmlns:p14="http://schemas.microsoft.com/office/powerpoint/2010/main" xmlns="" val="156243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923B694A-D743-448C-A09D-CB2A245ACC25}" type="datetimeFigureOut">
              <a:rPr lang="tr-TR" smtClean="0"/>
              <a:pPr/>
              <a:t>8.12.2018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383276227"/>
      </p:ext>
    </p:extLst>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23B694A-D743-448C-A09D-CB2A245ACC25}" type="datetimeFigureOut">
              <a:rPr lang="tr-TR" smtClean="0"/>
              <a:pPr/>
              <a:t>8.12.2018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3619366372"/>
      </p:ext>
    </p:extLst>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923B694A-D743-448C-A09D-CB2A245ACC25}" type="datetimeFigureOut">
              <a:rPr lang="tr-TR" smtClean="0"/>
              <a:pPr/>
              <a:t>8.12.2018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3570459494"/>
      </p:ext>
    </p:extLst>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23B694A-D743-448C-A09D-CB2A245ACC25}" type="datetimeFigureOut">
              <a:rPr lang="tr-TR" smtClean="0"/>
              <a:pPr/>
              <a:t>8.12.2018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4176013669"/>
      </p:ext>
    </p:extLst>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23B694A-D743-448C-A09D-CB2A245ACC25}" type="datetimeFigureOut">
              <a:rPr lang="tr-TR" smtClean="0"/>
              <a:pPr/>
              <a:t>8.12.2018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447512512"/>
      </p:ext>
    </p:extLst>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23B694A-D743-448C-A09D-CB2A245ACC25}" type="datetimeFigureOut">
              <a:rPr lang="tr-TR" smtClean="0"/>
              <a:pPr/>
              <a:t>8.12.2018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1062728331"/>
      </p:ext>
    </p:extLst>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23B694A-D743-448C-A09D-CB2A245ACC25}" type="datetimeFigureOut">
              <a:rPr lang="tr-TR" smtClean="0"/>
              <a:pPr/>
              <a:t>8.12.2018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2742097327"/>
      </p:ext>
    </p:extLst>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923B694A-D743-448C-A09D-CB2A245ACC25}" type="datetimeFigureOut">
              <a:rPr lang="tr-TR" smtClean="0"/>
              <a:pPr/>
              <a:t>8.12.2018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3743440601"/>
      </p:ext>
    </p:extLst>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923B694A-D743-448C-A09D-CB2A245ACC25}" type="datetimeFigureOut">
              <a:rPr lang="tr-TR" smtClean="0"/>
              <a:pPr/>
              <a:t>8.12.2018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1665675960"/>
      </p:ext>
    </p:extLst>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23B694A-D743-448C-A09D-CB2A245ACC25}" type="datetimeFigureOut">
              <a:rPr lang="tr-TR" smtClean="0"/>
              <a:pPr/>
              <a:t>8.12.2018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3971279611"/>
      </p:ext>
    </p:extLst>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23B694A-D743-448C-A09D-CB2A245ACC25}" type="datetimeFigureOut">
              <a:rPr lang="tr-TR" smtClean="0"/>
              <a:pPr/>
              <a:t>8.12.2018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444507007"/>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3B694A-D743-448C-A09D-CB2A245ACC25}" type="datetimeFigureOut">
              <a:rPr lang="tr-TR" smtClean="0"/>
              <a:pPr/>
              <a:t>8.12.2018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50228-684F-42D6-B0B0-F4E75073F2ED}" type="slidenum">
              <a:rPr lang="tr-TR" smtClean="0"/>
              <a:pPr/>
              <a:t>‹#›</a:t>
            </a:fld>
            <a:endParaRPr lang="tr-TR"/>
          </a:p>
        </p:txBody>
      </p:sp>
    </p:spTree>
    <p:extLst>
      <p:ext uri="{BB962C8B-B14F-4D97-AF65-F5344CB8AC3E}">
        <p14:creationId xmlns:p14="http://schemas.microsoft.com/office/powerpoint/2010/main" xmlns="" val="2957256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d"/>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82633" y="1767259"/>
            <a:ext cx="9144000" cy="2387600"/>
          </a:xfrm>
          <a:solidFill>
            <a:schemeClr val="bg1"/>
          </a:solidFill>
          <a:ln>
            <a:solidFill>
              <a:schemeClr val="accent6">
                <a:lumMod val="60000"/>
                <a:lumOff val="40000"/>
              </a:schemeClr>
            </a:solidFill>
          </a:ln>
        </p:spPr>
        <p:txBody>
          <a:bodyPr>
            <a:normAutofit fontScale="90000"/>
          </a:bodyPr>
          <a:lstStyle/>
          <a:p>
            <a:r>
              <a:rPr lang="tr-TR" b="1" dirty="0" smtClean="0">
                <a:ln w="22225">
                  <a:solidFill>
                    <a:schemeClr val="accent2"/>
                  </a:solidFill>
                  <a:prstDash val="solid"/>
                </a:ln>
                <a:solidFill>
                  <a:srgbClr val="92D050"/>
                </a:solidFill>
                <a:latin typeface="3ds" panose="02000503020000020004" pitchFamily="2" charset="-94"/>
              </a:rPr>
              <a:t>Biyogaz Nedir? </a:t>
            </a:r>
            <a:br>
              <a:rPr lang="tr-TR" b="1" dirty="0" smtClean="0">
                <a:ln w="22225">
                  <a:solidFill>
                    <a:schemeClr val="accent2"/>
                  </a:solidFill>
                  <a:prstDash val="solid"/>
                </a:ln>
                <a:solidFill>
                  <a:srgbClr val="92D050"/>
                </a:solidFill>
                <a:latin typeface="3ds" panose="02000503020000020004" pitchFamily="2" charset="-94"/>
              </a:rPr>
            </a:br>
            <a:r>
              <a:rPr lang="tr-TR" b="1" dirty="0" smtClean="0">
                <a:ln w="22225">
                  <a:solidFill>
                    <a:schemeClr val="accent2"/>
                  </a:solidFill>
                  <a:prstDash val="solid"/>
                </a:ln>
                <a:solidFill>
                  <a:srgbClr val="92D050"/>
                </a:solidFill>
                <a:latin typeface="3ds" panose="02000503020000020004" pitchFamily="2" charset="-94"/>
              </a:rPr>
              <a:t>Türkiye’de Biyogaz Kullanımı ve Tesisleri</a:t>
            </a:r>
            <a:endParaRPr lang="tr-TR" b="1" dirty="0">
              <a:ln w="22225">
                <a:solidFill>
                  <a:schemeClr val="accent2"/>
                </a:solidFill>
                <a:prstDash val="solid"/>
              </a:ln>
              <a:solidFill>
                <a:srgbClr val="92D050"/>
              </a:solidFill>
              <a:latin typeface="3ds" panose="02000503020000020004" pitchFamily="2" charset="-94"/>
            </a:endParaRPr>
          </a:p>
        </p:txBody>
      </p:sp>
      <p:pic>
        <p:nvPicPr>
          <p:cNvPr id="7" name="Resim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568321">
            <a:off x="8508778" y="1346662"/>
            <a:ext cx="2552683" cy="25516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565397444"/>
      </p:ext>
    </p:extLst>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4196" y="299259"/>
            <a:ext cx="11346873" cy="6392486"/>
          </a:xfrm>
          <a:solidFill>
            <a:srgbClr val="92D050"/>
          </a:solidFill>
          <a:ln>
            <a:solidFill>
              <a:schemeClr val="accent6">
                <a:lumMod val="60000"/>
                <a:lumOff val="40000"/>
              </a:schemeClr>
            </a:solidFill>
          </a:ln>
        </p:spPr>
        <p:txBody>
          <a:bodyPr/>
          <a:lstStyle/>
          <a:p>
            <a:pPr marL="0" indent="0" algn="just">
              <a:buNone/>
            </a:pPr>
            <a:r>
              <a:rPr lang="tr-TR" dirty="0" smtClean="0"/>
              <a:t>    </a:t>
            </a:r>
            <a:r>
              <a:rPr lang="tr-TR" sz="2400" dirty="0" smtClean="0"/>
              <a:t>Yaşadığınız </a:t>
            </a:r>
            <a:r>
              <a:rPr lang="tr-TR" sz="2400" dirty="0" smtClean="0"/>
              <a:t>yerdeki enerji kaynakları hem bitki örtüsünü, hem havayı, hem de ekonomiyi olumsuz yönde etkiler. </a:t>
            </a:r>
            <a:r>
              <a:rPr lang="tr-TR" sz="2400" dirty="0" smtClean="0"/>
              <a:t>Enerji kaynaklarının </a:t>
            </a:r>
            <a:r>
              <a:rPr lang="tr-TR" sz="2400" dirty="0" smtClean="0"/>
              <a:t>bilinçsiz tüketilmesi en büyük sorunlardan birisi. Çünkü bütün enerji kaynakları sınırsız değil bunun farkına varmalıyız artık. Evet güneş enerjisi, rüzgar enerjisi, gel-git enerjisi, biyogaz enerjisi sınırsızdır. Fakat ya </a:t>
            </a:r>
            <a:r>
              <a:rPr lang="tr-TR" sz="2400" dirty="0" smtClean="0"/>
              <a:t>diğerleri…</a:t>
            </a:r>
            <a:endParaRPr lang="tr-TR" sz="2400"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1342352">
            <a:off x="672551" y="3143977"/>
            <a:ext cx="3664551" cy="2033156"/>
          </a:xfrm>
          <a:prstGeom prst="rect">
            <a:avLst/>
          </a:prstGeom>
          <a:ln>
            <a:noFill/>
          </a:ln>
          <a:effectLst>
            <a:softEdge rad="112500"/>
          </a:effectLst>
        </p:spPr>
      </p:pic>
      <p:pic>
        <p:nvPicPr>
          <p:cNvPr id="5" name="Resi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316928">
            <a:off x="4475576" y="2004908"/>
            <a:ext cx="2972233" cy="1977886"/>
          </a:xfrm>
          <a:prstGeom prst="rect">
            <a:avLst/>
          </a:prstGeom>
          <a:ln>
            <a:noFill/>
          </a:ln>
          <a:effectLst>
            <a:softEdge rad="112500"/>
          </a:effectLst>
        </p:spPr>
      </p:pic>
      <p:pic>
        <p:nvPicPr>
          <p:cNvPr id="6" name="Resim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1340954">
            <a:off x="7625584" y="3113941"/>
            <a:ext cx="3557586" cy="1998911"/>
          </a:xfrm>
          <a:prstGeom prst="rect">
            <a:avLst/>
          </a:prstGeom>
          <a:ln>
            <a:noFill/>
          </a:ln>
          <a:effectLst>
            <a:softEdge rad="112500"/>
          </a:effectLst>
        </p:spPr>
      </p:pic>
      <p:pic>
        <p:nvPicPr>
          <p:cNvPr id="7" name="Resim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03193" y="4446952"/>
            <a:ext cx="3048000" cy="1712976"/>
          </a:xfrm>
          <a:prstGeom prst="rect">
            <a:avLst/>
          </a:prstGeom>
          <a:ln>
            <a:noFill/>
          </a:ln>
          <a:effectLst>
            <a:softEdge rad="112500"/>
          </a:effectLst>
        </p:spPr>
      </p:pic>
    </p:spTree>
    <p:extLst>
      <p:ext uri="{BB962C8B-B14F-4D97-AF65-F5344CB8AC3E}">
        <p14:creationId xmlns:p14="http://schemas.microsoft.com/office/powerpoint/2010/main" xmlns="" val="915412469"/>
      </p:ext>
    </p:extLst>
  </p:cSld>
  <p:clrMapOvr>
    <a:masterClrMapping/>
  </p:clrMapOvr>
  <p:transition>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463675"/>
          </a:xfrm>
          <a:solidFill>
            <a:schemeClr val="accent2"/>
          </a:solidFill>
          <a:ln>
            <a:solidFill>
              <a:schemeClr val="bg1"/>
            </a:solidFill>
          </a:ln>
        </p:spPr>
        <p:txBody>
          <a:bodyPr>
            <a:normAutofit/>
          </a:bodyPr>
          <a:lstStyle/>
          <a:p>
            <a:pPr algn="ctr"/>
            <a:r>
              <a:rPr lang="tr-TR" sz="6000" b="1" dirty="0" smtClean="0">
                <a:ln w="6600">
                  <a:solidFill>
                    <a:schemeClr val="accent2"/>
                  </a:solidFill>
                  <a:prstDash val="solid"/>
                </a:ln>
                <a:solidFill>
                  <a:srgbClr val="FFFFFF"/>
                </a:solidFill>
                <a:effectLst>
                  <a:outerShdw dist="38100" dir="2700000" algn="tl" rotWithShape="0">
                    <a:schemeClr val="accent2"/>
                  </a:outerShdw>
                </a:effectLst>
              </a:rPr>
              <a:t>BİYOGAZ NEDİR</a:t>
            </a:r>
            <a:endParaRPr lang="tr-TR" sz="60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İçerik Yer Tutucusu 2"/>
          <p:cNvSpPr>
            <a:spLocks noGrp="1"/>
          </p:cNvSpPr>
          <p:nvPr>
            <p:ph idx="1"/>
          </p:nvPr>
        </p:nvSpPr>
        <p:spPr>
          <a:xfrm>
            <a:off x="359764" y="1825625"/>
            <a:ext cx="11585625" cy="3690755"/>
          </a:xfrm>
          <a:solidFill>
            <a:srgbClr val="92D050"/>
          </a:solidFill>
        </p:spPr>
        <p:txBody>
          <a:bodyPr>
            <a:normAutofit/>
          </a:bodyPr>
          <a:lstStyle/>
          <a:p>
            <a:pPr marL="0" indent="0" algn="just">
              <a:buNone/>
            </a:pPr>
            <a:r>
              <a:rPr lang="tr-TR" sz="2400" dirty="0" smtClean="0"/>
              <a:t>    Organik </a:t>
            </a:r>
            <a:r>
              <a:rPr lang="tr-TR" sz="2400" dirty="0" smtClean="0"/>
              <a:t>atıklardan kullanılabilir gaz üretilmesine biyogaz denir. Oksijensiz ortamda mikrobiyolojik floranın etkisi altında organik maddenin karbondioksit ve metan gazına dönüştürülür. Biyogaz elde edebilmek için temel madde olarak bitkisel atıklar ya da hayvansal gübreler kullanılmaktadır. Biyogaz üretimi sadece tarımsal atıklardan yararlanılarak yapılmaz  aynı zamanda endüstriyel atıklardan yararlanılarak da yapılabilmektedir. Ayrıca kentsel atıklar ve kanalizasyon atıklarının arıtma tesislerinde toplanılmasıyla önemli ölçüde biyogaz üretimi sağlanmış olur.</a:t>
            </a:r>
            <a:endParaRPr lang="tr-TR" sz="2400" dirty="0"/>
          </a:p>
        </p:txBody>
      </p:sp>
    </p:spTree>
    <p:extLst>
      <p:ext uri="{BB962C8B-B14F-4D97-AF65-F5344CB8AC3E}">
        <p14:creationId xmlns:p14="http://schemas.microsoft.com/office/powerpoint/2010/main" xmlns="" val="1737802622"/>
      </p:ext>
    </p:extLst>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78429" y="0"/>
            <a:ext cx="7789026" cy="1325563"/>
          </a:xfrm>
          <a:solidFill>
            <a:schemeClr val="bg1"/>
          </a:solidFill>
        </p:spPr>
        <p:txBody>
          <a:bodyPr/>
          <a:lstStyle/>
          <a:p>
            <a:pPr algn="ctr"/>
            <a:r>
              <a:rPr lang="tr-TR" dirty="0" smtClean="0"/>
              <a:t>Biyogaz için Uygun Hammaddeler</a:t>
            </a:r>
            <a:endParaRPr lang="tr-TR" dirty="0"/>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916103" y="1382759"/>
            <a:ext cx="7710034" cy="5475241"/>
          </a:xfrm>
          <a:prstGeom prst="rect">
            <a:avLst/>
          </a:prstGeom>
          <a:ln>
            <a:noFill/>
          </a:ln>
          <a:effectLst>
            <a:softEdge rad="112500"/>
          </a:effectLst>
        </p:spPr>
      </p:pic>
    </p:spTree>
    <p:extLst>
      <p:ext uri="{BB962C8B-B14F-4D97-AF65-F5344CB8AC3E}">
        <p14:creationId xmlns:p14="http://schemas.microsoft.com/office/powerpoint/2010/main" xmlns="" val="3646785157"/>
      </p:ext>
    </p:extLst>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bg1"/>
          </a:solidFill>
          <a:ln>
            <a:solidFill>
              <a:schemeClr val="bg1"/>
            </a:solidFill>
          </a:ln>
        </p:spPr>
        <p:txBody>
          <a:bodyPr/>
          <a:lstStyle/>
          <a:p>
            <a:pPr algn="ctr"/>
            <a:r>
              <a:rPr lang="tr-TR" b="1" dirty="0" smtClean="0">
                <a:ln w="22225">
                  <a:solidFill>
                    <a:schemeClr val="accent2"/>
                  </a:solidFill>
                  <a:prstDash val="solid"/>
                </a:ln>
                <a:solidFill>
                  <a:schemeClr val="bg1"/>
                </a:solidFill>
              </a:rPr>
              <a:t>Biyogaz Üretimi </a:t>
            </a:r>
            <a:r>
              <a:rPr lang="tr-TR" b="1" dirty="0">
                <a:ln w="22225">
                  <a:solidFill>
                    <a:schemeClr val="accent2"/>
                  </a:solidFill>
                  <a:prstDash val="solid"/>
                </a:ln>
                <a:solidFill>
                  <a:schemeClr val="bg1"/>
                </a:solidFill>
              </a:rPr>
              <a:t>İ</a:t>
            </a:r>
            <a:r>
              <a:rPr lang="tr-TR" b="1" dirty="0" smtClean="0">
                <a:ln w="22225">
                  <a:solidFill>
                    <a:schemeClr val="accent2"/>
                  </a:solidFill>
                  <a:prstDash val="solid"/>
                </a:ln>
                <a:solidFill>
                  <a:schemeClr val="bg1"/>
                </a:solidFill>
              </a:rPr>
              <a:t>çin </a:t>
            </a:r>
            <a:r>
              <a:rPr lang="tr-TR" b="1" dirty="0">
                <a:ln w="22225">
                  <a:solidFill>
                    <a:schemeClr val="accent2"/>
                  </a:solidFill>
                  <a:prstDash val="solid"/>
                </a:ln>
                <a:solidFill>
                  <a:schemeClr val="bg1"/>
                </a:solidFill>
              </a:rPr>
              <a:t>K</a:t>
            </a:r>
            <a:r>
              <a:rPr lang="tr-TR" b="1" dirty="0" smtClean="0">
                <a:ln w="22225">
                  <a:solidFill>
                    <a:schemeClr val="accent2"/>
                  </a:solidFill>
                  <a:prstDash val="solid"/>
                </a:ln>
                <a:solidFill>
                  <a:schemeClr val="bg1"/>
                </a:solidFill>
              </a:rPr>
              <a:t>ullanılan </a:t>
            </a:r>
            <a:r>
              <a:rPr lang="tr-TR" b="1" dirty="0">
                <a:ln w="22225">
                  <a:solidFill>
                    <a:schemeClr val="accent2"/>
                  </a:solidFill>
                  <a:prstDash val="solid"/>
                </a:ln>
                <a:solidFill>
                  <a:schemeClr val="bg1"/>
                </a:solidFill>
              </a:rPr>
              <a:t>M</a:t>
            </a:r>
            <a:r>
              <a:rPr lang="tr-TR" b="1" dirty="0" smtClean="0">
                <a:ln w="22225">
                  <a:solidFill>
                    <a:schemeClr val="accent2"/>
                  </a:solidFill>
                  <a:prstDash val="solid"/>
                </a:ln>
                <a:solidFill>
                  <a:schemeClr val="bg1"/>
                </a:solidFill>
              </a:rPr>
              <a:t>ateryaller</a:t>
            </a:r>
            <a:endParaRPr lang="tr-TR" b="1" dirty="0">
              <a:ln w="22225">
                <a:solidFill>
                  <a:schemeClr val="accent2"/>
                </a:solidFill>
                <a:prstDash val="solid"/>
              </a:ln>
              <a:solidFill>
                <a:schemeClr val="bg1"/>
              </a:solidFill>
            </a:endParaRPr>
          </a:p>
        </p:txBody>
      </p:sp>
      <p:sp>
        <p:nvSpPr>
          <p:cNvPr id="3" name="İçerik Yer Tutucusu 2"/>
          <p:cNvSpPr>
            <a:spLocks noGrp="1"/>
          </p:cNvSpPr>
          <p:nvPr>
            <p:ph idx="1"/>
          </p:nvPr>
        </p:nvSpPr>
        <p:spPr>
          <a:solidFill>
            <a:schemeClr val="bg1"/>
          </a:solidFill>
        </p:spPr>
        <p:txBody>
          <a:bodyPr>
            <a:normAutofit/>
          </a:bodyPr>
          <a:lstStyle/>
          <a:p>
            <a:pPr marL="0" indent="0">
              <a:buNone/>
            </a:pPr>
            <a:r>
              <a:rPr lang="tr-TR" sz="2400" dirty="0" smtClean="0"/>
              <a:t>    Hayvansal </a:t>
            </a:r>
            <a:r>
              <a:rPr lang="tr-TR" sz="2400" dirty="0" smtClean="0"/>
              <a:t>gübreler, organik atıklar ve endüstriyel atıklar olarak üç başlık altında incelenebilir. Bu bağlamda kullanılan materyaller,</a:t>
            </a:r>
          </a:p>
          <a:p>
            <a:endParaRPr lang="tr-TR" sz="2400" dirty="0" smtClean="0"/>
          </a:p>
          <a:p>
            <a:pPr marL="0" indent="0">
              <a:buNone/>
            </a:pPr>
            <a:r>
              <a:rPr lang="tr-TR" sz="2400" dirty="0" smtClean="0"/>
              <a:t>Hayvansal atıklar</a:t>
            </a:r>
          </a:p>
          <a:p>
            <a:r>
              <a:rPr lang="tr-TR" sz="2400" dirty="0" smtClean="0"/>
              <a:t>Hayvancılık ile elde edilen atıklar,</a:t>
            </a:r>
          </a:p>
          <a:p>
            <a:r>
              <a:rPr lang="tr-TR" sz="2400" dirty="0" smtClean="0"/>
              <a:t>Hayvan gübreleri,</a:t>
            </a:r>
          </a:p>
          <a:p>
            <a:pPr marL="0" indent="0">
              <a:buNone/>
            </a:pPr>
            <a:r>
              <a:rPr lang="tr-TR" sz="2400" dirty="0" smtClean="0"/>
              <a:t>Bitkisel atıklar</a:t>
            </a:r>
          </a:p>
          <a:p>
            <a:r>
              <a:rPr lang="tr-TR" sz="2400" dirty="0" smtClean="0"/>
              <a:t>Bahçe atıkları,</a:t>
            </a:r>
          </a:p>
          <a:p>
            <a:r>
              <a:rPr lang="tr-TR" sz="2400" dirty="0" smtClean="0"/>
              <a:t>Yemek atıkları,</a:t>
            </a:r>
          </a:p>
        </p:txBody>
      </p:sp>
    </p:spTree>
    <p:extLst>
      <p:ext uri="{BB962C8B-B14F-4D97-AF65-F5344CB8AC3E}">
        <p14:creationId xmlns:p14="http://schemas.microsoft.com/office/powerpoint/2010/main" xmlns="" val="3002288292"/>
      </p:ext>
    </p:extLst>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83170" y="1001166"/>
            <a:ext cx="10405514" cy="3886718"/>
          </a:xfrm>
          <a:solidFill>
            <a:schemeClr val="accent6"/>
          </a:solidFill>
        </p:spPr>
        <p:txBody>
          <a:bodyPr>
            <a:normAutofit/>
          </a:bodyPr>
          <a:lstStyle/>
          <a:p>
            <a:pPr marL="0" indent="0">
              <a:buNone/>
            </a:pPr>
            <a:r>
              <a:rPr lang="tr-TR" sz="2000" dirty="0" smtClean="0">
                <a:solidFill>
                  <a:schemeClr val="bg1"/>
                </a:solidFill>
              </a:rPr>
              <a:t>Endüstriyel atıklar</a:t>
            </a:r>
          </a:p>
          <a:p>
            <a:r>
              <a:rPr lang="tr-TR" sz="2000" dirty="0" smtClean="0">
                <a:solidFill>
                  <a:schemeClr val="bg1"/>
                </a:solidFill>
              </a:rPr>
              <a:t>Zirai atıklar,</a:t>
            </a:r>
          </a:p>
          <a:p>
            <a:r>
              <a:rPr lang="tr-TR" sz="2000" dirty="0" smtClean="0">
                <a:solidFill>
                  <a:schemeClr val="bg1"/>
                </a:solidFill>
              </a:rPr>
              <a:t>Orman endüstrisinden elde edilen atıklar,</a:t>
            </a:r>
          </a:p>
          <a:p>
            <a:r>
              <a:rPr lang="tr-TR" sz="2000" dirty="0" smtClean="0">
                <a:solidFill>
                  <a:schemeClr val="bg1"/>
                </a:solidFill>
              </a:rPr>
              <a:t>Deri ve tekstil endüstrisinden ele edilen atıklar,</a:t>
            </a:r>
          </a:p>
          <a:p>
            <a:r>
              <a:rPr lang="tr-TR" sz="2000" dirty="0" smtClean="0">
                <a:solidFill>
                  <a:schemeClr val="bg1"/>
                </a:solidFill>
              </a:rPr>
              <a:t>Kağıt endüstrisinden elde edilen atıklar,</a:t>
            </a:r>
          </a:p>
          <a:p>
            <a:r>
              <a:rPr lang="tr-TR" sz="2000" dirty="0" smtClean="0">
                <a:solidFill>
                  <a:schemeClr val="bg1"/>
                </a:solidFill>
              </a:rPr>
              <a:t>Gıda endüstrisi atıkları,</a:t>
            </a:r>
          </a:p>
          <a:p>
            <a:r>
              <a:rPr lang="tr-TR" sz="2000" dirty="0" smtClean="0">
                <a:solidFill>
                  <a:schemeClr val="bg1"/>
                </a:solidFill>
              </a:rPr>
              <a:t>Sebze, tahıl, meyve ve yağ endüstrisinden elde edilen atıklar,</a:t>
            </a:r>
          </a:p>
          <a:p>
            <a:r>
              <a:rPr lang="tr-TR" sz="2000" dirty="0" smtClean="0">
                <a:solidFill>
                  <a:schemeClr val="bg1"/>
                </a:solidFill>
              </a:rPr>
              <a:t>Şeker endüstrisi atıkları,</a:t>
            </a:r>
          </a:p>
          <a:p>
            <a:r>
              <a:rPr lang="tr-TR" sz="2000" dirty="0" smtClean="0">
                <a:solidFill>
                  <a:schemeClr val="bg1"/>
                </a:solidFill>
              </a:rPr>
              <a:t>Evsel katı atıklar</a:t>
            </a:r>
          </a:p>
          <a:p>
            <a:endParaRPr lang="tr-TR" dirty="0"/>
          </a:p>
        </p:txBody>
      </p:sp>
    </p:spTree>
    <p:extLst>
      <p:ext uri="{BB962C8B-B14F-4D97-AF65-F5344CB8AC3E}">
        <p14:creationId xmlns:p14="http://schemas.microsoft.com/office/powerpoint/2010/main" xmlns="" val="2353177811"/>
      </p:ext>
    </p:extLst>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accent2"/>
          </a:solidFill>
          <a:ln>
            <a:solidFill>
              <a:schemeClr val="tx1"/>
            </a:solidFill>
          </a:ln>
        </p:spPr>
        <p:txBody>
          <a:bodyPr/>
          <a:lstStyle/>
          <a:p>
            <a:pPr algn="ctr"/>
            <a:r>
              <a:rPr lang="tr-TR" b="1" dirty="0" smtClean="0">
                <a:ln w="22225">
                  <a:solidFill>
                    <a:schemeClr val="accent2"/>
                  </a:solidFill>
                  <a:prstDash val="solid"/>
                </a:ln>
                <a:solidFill>
                  <a:schemeClr val="accent2">
                    <a:lumMod val="40000"/>
                    <a:lumOff val="60000"/>
                  </a:schemeClr>
                </a:solidFill>
              </a:rPr>
              <a:t> </a:t>
            </a:r>
            <a:r>
              <a:rPr lang="tr-TR" sz="4000" b="1" dirty="0" smtClean="0">
                <a:ln w="22225">
                  <a:solidFill>
                    <a:schemeClr val="accent2"/>
                  </a:solidFill>
                  <a:prstDash val="solid"/>
                </a:ln>
              </a:rPr>
              <a:t>BİYOGAZ ÖZELLİKLERİ</a:t>
            </a:r>
            <a:endParaRPr lang="tr-TR" sz="4000" b="1" dirty="0">
              <a:ln w="22225">
                <a:solidFill>
                  <a:schemeClr val="accent2"/>
                </a:solidFill>
                <a:prstDash val="solid"/>
              </a:ln>
            </a:endParaRPr>
          </a:p>
        </p:txBody>
      </p:sp>
      <p:sp>
        <p:nvSpPr>
          <p:cNvPr id="3" name="İçerik Yer Tutucusu 2"/>
          <p:cNvSpPr>
            <a:spLocks noGrp="1"/>
          </p:cNvSpPr>
          <p:nvPr>
            <p:ph idx="1"/>
          </p:nvPr>
        </p:nvSpPr>
        <p:spPr>
          <a:solidFill>
            <a:schemeClr val="accent6"/>
          </a:solidFill>
        </p:spPr>
        <p:txBody>
          <a:bodyPr>
            <a:noAutofit/>
          </a:bodyPr>
          <a:lstStyle/>
          <a:p>
            <a:pPr marL="0" indent="0">
              <a:buNone/>
            </a:pPr>
            <a:r>
              <a:rPr lang="tr-TR" sz="2000" dirty="0" smtClean="0"/>
              <a:t> </a:t>
            </a:r>
            <a:r>
              <a:rPr lang="tr-TR" sz="2000" dirty="0" smtClean="0"/>
              <a:t>   </a:t>
            </a:r>
            <a:r>
              <a:rPr lang="tr-TR" sz="2000" dirty="0" smtClean="0">
                <a:solidFill>
                  <a:schemeClr val="bg1"/>
                </a:solidFill>
              </a:rPr>
              <a:t>Biyogaz</a:t>
            </a:r>
            <a:r>
              <a:rPr lang="tr-TR" sz="2000" dirty="0" smtClean="0">
                <a:solidFill>
                  <a:schemeClr val="bg1"/>
                </a:solidFill>
              </a:rPr>
              <a:t>; renksiz, kokusuz, havadan hafif, parlak mavi bir alevle yanan, oktan sayısı yaklaşık olarak 110, yoğunluğu 1,21 kg/ 𝑚 3 , yanma sıcaklığı 700°C, alev sıcaklığı ise 870°C olan bir gaz karışımıdır. Biyogazın yakıt değeri, karışımın en önemli bileşeni olan metan gazıyla doğrudan ilişkilidir. 1 𝑚 3 biyogazın sağladığı ısı miktarı </a:t>
            </a:r>
            <a:r>
              <a:rPr lang="tr-TR" sz="2000" dirty="0" err="1" smtClean="0">
                <a:solidFill>
                  <a:schemeClr val="bg1"/>
                </a:solidFill>
              </a:rPr>
              <a:t>kcal</a:t>
            </a:r>
            <a:r>
              <a:rPr lang="tr-TR" sz="2000" dirty="0" smtClean="0">
                <a:solidFill>
                  <a:schemeClr val="bg1"/>
                </a:solidFill>
              </a:rPr>
              <a:t>/ 𝑚 3 ’tür.</a:t>
            </a:r>
          </a:p>
          <a:p>
            <a:pPr marL="0" indent="0">
              <a:buNone/>
            </a:pPr>
            <a:r>
              <a:rPr lang="tr-TR" sz="2000" dirty="0" smtClean="0">
                <a:solidFill>
                  <a:schemeClr val="bg1"/>
                </a:solidFill>
              </a:rPr>
              <a:t>Normal şartlar altında 1 𝑚 3 biyogazın etkin ısı değeri;</a:t>
            </a:r>
          </a:p>
          <a:p>
            <a:r>
              <a:rPr lang="tr-TR" sz="2000" dirty="0" smtClean="0">
                <a:solidFill>
                  <a:schemeClr val="bg1"/>
                </a:solidFill>
              </a:rPr>
              <a:t>0,66 </a:t>
            </a:r>
            <a:r>
              <a:rPr lang="tr-TR" sz="2000" dirty="0" err="1" smtClean="0">
                <a:solidFill>
                  <a:schemeClr val="bg1"/>
                </a:solidFill>
              </a:rPr>
              <a:t>lt</a:t>
            </a:r>
            <a:r>
              <a:rPr lang="tr-TR" sz="2000" dirty="0" smtClean="0">
                <a:solidFill>
                  <a:schemeClr val="bg1"/>
                </a:solidFill>
              </a:rPr>
              <a:t> motorin</a:t>
            </a:r>
          </a:p>
          <a:p>
            <a:r>
              <a:rPr lang="tr-TR" sz="2000" dirty="0" smtClean="0">
                <a:solidFill>
                  <a:schemeClr val="bg1"/>
                </a:solidFill>
              </a:rPr>
              <a:t>0,75 </a:t>
            </a:r>
            <a:r>
              <a:rPr lang="tr-TR" sz="2000" dirty="0" err="1" smtClean="0">
                <a:solidFill>
                  <a:schemeClr val="bg1"/>
                </a:solidFill>
              </a:rPr>
              <a:t>lt</a:t>
            </a:r>
            <a:r>
              <a:rPr lang="tr-TR" sz="2000" dirty="0" smtClean="0">
                <a:solidFill>
                  <a:schemeClr val="bg1"/>
                </a:solidFill>
              </a:rPr>
              <a:t> benzin</a:t>
            </a:r>
          </a:p>
          <a:p>
            <a:r>
              <a:rPr lang="tr-TR" sz="2000" dirty="0" smtClean="0">
                <a:solidFill>
                  <a:schemeClr val="bg1"/>
                </a:solidFill>
              </a:rPr>
              <a:t>0,85 kg kömür</a:t>
            </a:r>
          </a:p>
          <a:p>
            <a:r>
              <a:rPr lang="tr-TR" sz="2000" dirty="0" smtClean="0">
                <a:solidFill>
                  <a:schemeClr val="bg1"/>
                </a:solidFill>
              </a:rPr>
              <a:t>0,62 </a:t>
            </a:r>
            <a:r>
              <a:rPr lang="tr-TR" sz="2000" dirty="0" err="1" smtClean="0">
                <a:solidFill>
                  <a:schemeClr val="bg1"/>
                </a:solidFill>
              </a:rPr>
              <a:t>lt</a:t>
            </a:r>
            <a:r>
              <a:rPr lang="tr-TR" sz="2000" dirty="0" smtClean="0">
                <a:solidFill>
                  <a:schemeClr val="bg1"/>
                </a:solidFill>
              </a:rPr>
              <a:t> gazyağı</a:t>
            </a:r>
          </a:p>
          <a:p>
            <a:r>
              <a:rPr lang="tr-TR" sz="2000" dirty="0" smtClean="0">
                <a:solidFill>
                  <a:schemeClr val="bg1"/>
                </a:solidFill>
              </a:rPr>
              <a:t>3,47 kg odun ile eşdeğerdir.</a:t>
            </a:r>
            <a:endParaRPr lang="tr-TR" sz="2000" dirty="0">
              <a:solidFill>
                <a:schemeClr val="bg1"/>
              </a:solidFill>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1418803">
            <a:off x="8822021" y="4609712"/>
            <a:ext cx="2406067" cy="1353814"/>
          </a:xfrm>
          <a:prstGeom prst="rect">
            <a:avLst/>
          </a:prstGeom>
          <a:ln>
            <a:noFill/>
          </a:ln>
          <a:effectLst>
            <a:softEdge rad="112500"/>
          </a:effectLst>
        </p:spPr>
      </p:pic>
      <p:pic>
        <p:nvPicPr>
          <p:cNvPr id="5" name="Resi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1384900">
            <a:off x="6656770" y="3352967"/>
            <a:ext cx="1950655" cy="2604225"/>
          </a:xfrm>
          <a:prstGeom prst="rect">
            <a:avLst/>
          </a:prstGeom>
          <a:ln>
            <a:noFill/>
          </a:ln>
          <a:effectLst>
            <a:softEdge rad="112500"/>
          </a:effectLst>
        </p:spPr>
      </p:pic>
      <p:pic>
        <p:nvPicPr>
          <p:cNvPr id="6" name="Resim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45683">
            <a:off x="8447950" y="2871438"/>
            <a:ext cx="2646114" cy="1488439"/>
          </a:xfrm>
          <a:prstGeom prst="rect">
            <a:avLst/>
          </a:prstGeom>
          <a:ln>
            <a:noFill/>
          </a:ln>
          <a:effectLst>
            <a:softEdge rad="112500"/>
          </a:effectLst>
        </p:spPr>
      </p:pic>
      <p:pic>
        <p:nvPicPr>
          <p:cNvPr id="7" name="Resim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21056467">
            <a:off x="4142829" y="3535597"/>
            <a:ext cx="2412850" cy="1608566"/>
          </a:xfrm>
          <a:prstGeom prst="rect">
            <a:avLst/>
          </a:prstGeom>
          <a:ln>
            <a:noFill/>
          </a:ln>
          <a:effectLst>
            <a:softEdge rad="112500"/>
          </a:effectLst>
        </p:spPr>
      </p:pic>
    </p:spTree>
    <p:extLst>
      <p:ext uri="{BB962C8B-B14F-4D97-AF65-F5344CB8AC3E}">
        <p14:creationId xmlns:p14="http://schemas.microsoft.com/office/powerpoint/2010/main" xmlns="" val="2157929293"/>
      </p:ext>
    </p:extLst>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7030A0"/>
          </a:solidFill>
        </p:spPr>
        <p:txBody>
          <a:bodyPr/>
          <a:lstStyle/>
          <a:p>
            <a:pPr algn="ctr"/>
            <a:r>
              <a:rPr lang="tr-TR" b="1" dirty="0" smtClean="0">
                <a:ln w="22225">
                  <a:solidFill>
                    <a:schemeClr val="accent2"/>
                  </a:solidFill>
                  <a:prstDash val="solid"/>
                </a:ln>
                <a:solidFill>
                  <a:schemeClr val="accent2">
                    <a:lumMod val="40000"/>
                    <a:lumOff val="60000"/>
                  </a:schemeClr>
                </a:solidFill>
              </a:rPr>
              <a:t>Peki Biyogaz nasıl oluşur?</a:t>
            </a:r>
            <a:endParaRPr lang="tr-TR" b="1" dirty="0">
              <a:ln w="22225">
                <a:solidFill>
                  <a:schemeClr val="accent2"/>
                </a:solidFill>
                <a:prstDash val="solid"/>
              </a:ln>
              <a:solidFill>
                <a:schemeClr val="accent2">
                  <a:lumMod val="40000"/>
                  <a:lumOff val="60000"/>
                </a:schemeClr>
              </a:solidFill>
            </a:endParaRPr>
          </a:p>
        </p:txBody>
      </p:sp>
      <p:sp>
        <p:nvSpPr>
          <p:cNvPr id="3" name="İçerik Yer Tutucusu 2"/>
          <p:cNvSpPr>
            <a:spLocks noGrp="1"/>
          </p:cNvSpPr>
          <p:nvPr>
            <p:ph idx="1"/>
          </p:nvPr>
        </p:nvSpPr>
        <p:spPr>
          <a:xfrm>
            <a:off x="838200" y="5351489"/>
            <a:ext cx="10515600" cy="825474"/>
          </a:xfrm>
        </p:spPr>
        <p:txBody>
          <a:bodyPr/>
          <a:lstStyle/>
          <a:p>
            <a:pPr marL="0" indent="0" algn="ctr">
              <a:buNone/>
            </a:pPr>
            <a:r>
              <a:rPr lang="tr-TR" dirty="0" smtClean="0"/>
              <a:t>3 EVREDEN OLUŞUR</a:t>
            </a:r>
            <a:endParaRPr lang="tr-TR" dirty="0"/>
          </a:p>
        </p:txBody>
      </p:sp>
      <p:sp>
        <p:nvSpPr>
          <p:cNvPr id="4" name="Oval 3"/>
          <p:cNvSpPr/>
          <p:nvPr/>
        </p:nvSpPr>
        <p:spPr>
          <a:xfrm>
            <a:off x="993008" y="2919907"/>
            <a:ext cx="2989469" cy="2026847"/>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3600" dirty="0" smtClean="0">
                <a:latin typeface="3ds" panose="02000503020000020004" pitchFamily="2" charset="-94"/>
              </a:rPr>
              <a:t>Hidroliz</a:t>
            </a:r>
            <a:endParaRPr lang="tr-TR" sz="3600" dirty="0">
              <a:latin typeface="3ds" panose="02000503020000020004" pitchFamily="2" charset="-94"/>
            </a:endParaRPr>
          </a:p>
        </p:txBody>
      </p:sp>
      <p:sp>
        <p:nvSpPr>
          <p:cNvPr id="5" name="Oval 4"/>
          <p:cNvSpPr/>
          <p:nvPr/>
        </p:nvSpPr>
        <p:spPr>
          <a:xfrm>
            <a:off x="4552013" y="2860702"/>
            <a:ext cx="3087974" cy="205365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sz="2800" dirty="0">
                <a:latin typeface="3ds" panose="02000503020000020004" pitchFamily="2" charset="-94"/>
              </a:rPr>
              <a:t>A</a:t>
            </a:r>
            <a:r>
              <a:rPr lang="tr-TR" sz="2800" dirty="0" smtClean="0">
                <a:latin typeface="3ds" panose="02000503020000020004" pitchFamily="2" charset="-94"/>
              </a:rPr>
              <a:t>sit </a:t>
            </a:r>
            <a:r>
              <a:rPr lang="tr-TR" sz="2800" dirty="0">
                <a:latin typeface="3ds" panose="02000503020000020004" pitchFamily="2" charset="-94"/>
              </a:rPr>
              <a:t>O</a:t>
            </a:r>
            <a:r>
              <a:rPr lang="tr-TR" sz="2800" dirty="0" smtClean="0">
                <a:latin typeface="3ds" panose="02000503020000020004" pitchFamily="2" charset="-94"/>
              </a:rPr>
              <a:t>luşturma </a:t>
            </a:r>
            <a:endParaRPr lang="tr-TR" sz="1600" dirty="0">
              <a:latin typeface="3ds" panose="02000503020000020004" pitchFamily="2" charset="-94"/>
            </a:endParaRPr>
          </a:p>
        </p:txBody>
      </p:sp>
      <p:sp>
        <p:nvSpPr>
          <p:cNvPr id="7" name="Oval 6"/>
          <p:cNvSpPr/>
          <p:nvPr/>
        </p:nvSpPr>
        <p:spPr>
          <a:xfrm>
            <a:off x="8209523" y="2863903"/>
            <a:ext cx="3216549" cy="208285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sz="3200" dirty="0"/>
              <a:t>M</a:t>
            </a:r>
            <a:r>
              <a:rPr lang="tr-TR" sz="3200" dirty="0" smtClean="0"/>
              <a:t>etan </a:t>
            </a:r>
            <a:r>
              <a:rPr lang="tr-TR" sz="3200" dirty="0"/>
              <a:t>O</a:t>
            </a:r>
            <a:r>
              <a:rPr lang="tr-TR" sz="3200" dirty="0" smtClean="0"/>
              <a:t>luşumu </a:t>
            </a:r>
            <a:endParaRPr lang="tr-TR" dirty="0"/>
          </a:p>
        </p:txBody>
      </p:sp>
    </p:spTree>
    <p:extLst>
      <p:ext uri="{BB962C8B-B14F-4D97-AF65-F5344CB8AC3E}">
        <p14:creationId xmlns:p14="http://schemas.microsoft.com/office/powerpoint/2010/main" xmlns="" val="3287192723"/>
      </p:ext>
    </p:extLst>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8435" y="371579"/>
            <a:ext cx="11442016" cy="6203788"/>
          </a:xfrm>
          <a:solidFill>
            <a:schemeClr val="accent2">
              <a:lumMod val="60000"/>
              <a:lumOff val="40000"/>
            </a:schemeClr>
          </a:solidFill>
        </p:spPr>
        <p:txBody>
          <a:bodyPr/>
          <a:lstStyle/>
          <a:p>
            <a:pPr marL="0" indent="0" algn="just">
              <a:buNone/>
            </a:pPr>
            <a:r>
              <a:rPr lang="tr-TR" sz="2400" dirty="0" smtClean="0"/>
              <a:t>     </a:t>
            </a:r>
            <a:r>
              <a:rPr lang="tr-TR" sz="2000" dirty="0" smtClean="0">
                <a:solidFill>
                  <a:schemeClr val="tx2"/>
                </a:solidFill>
              </a:rPr>
              <a:t>İlk </a:t>
            </a:r>
            <a:r>
              <a:rPr lang="tr-TR" sz="2000" dirty="0" smtClean="0">
                <a:solidFill>
                  <a:schemeClr val="tx2"/>
                </a:solidFill>
              </a:rPr>
              <a:t>olarak atık mikroorganizmaların salgıladıkları enzimler ile çözünür hale dönüştürülür. Daha sonra çözünür hale dönüştürülen maddeler asetik asit,  hidrojen ve karbondioksit gibi küçük yapılı maddelere dönüştürülür.  Son olarak ise bu maddeleri metan oluşturucu bakteriler biyogaza dönüştürürler</a:t>
            </a:r>
            <a:r>
              <a:rPr lang="tr-TR" sz="2400" dirty="0" smtClean="0">
                <a:solidFill>
                  <a:schemeClr val="tx2"/>
                </a:solidFill>
              </a:rPr>
              <a:t>.</a:t>
            </a:r>
          </a:p>
          <a:p>
            <a:endParaRPr lang="tr-TR" dirty="0" smtClean="0"/>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1339625">
            <a:off x="2231037" y="2008155"/>
            <a:ext cx="6804899" cy="38213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768999506"/>
      </p:ext>
    </p:extLst>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bg2">
              <a:lumMod val="50000"/>
            </a:schemeClr>
          </a:solidFill>
        </p:spPr>
        <p:txBody>
          <a:bodyPr/>
          <a:lstStyle/>
          <a:p>
            <a:pPr algn="ctr"/>
            <a:r>
              <a:rPr lang="tr-TR" b="1" dirty="0" smtClean="0">
                <a:ln w="22225">
                  <a:solidFill>
                    <a:schemeClr val="accent2"/>
                  </a:solidFill>
                  <a:prstDash val="solid"/>
                </a:ln>
                <a:solidFill>
                  <a:schemeClr val="accent2">
                    <a:lumMod val="40000"/>
                    <a:lumOff val="60000"/>
                  </a:schemeClr>
                </a:solidFill>
              </a:rPr>
              <a:t>Biyogaz Nerelerde Kullanılır?</a:t>
            </a:r>
            <a:endParaRPr lang="tr-TR" dirty="0"/>
          </a:p>
        </p:txBody>
      </p:sp>
      <p:sp>
        <p:nvSpPr>
          <p:cNvPr id="4" name="Dikdörtgen 3"/>
          <p:cNvSpPr/>
          <p:nvPr/>
        </p:nvSpPr>
        <p:spPr>
          <a:xfrm>
            <a:off x="838200" y="4646924"/>
            <a:ext cx="2758190" cy="161893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dirty="0" smtClean="0">
                <a:latin typeface="3ds" panose="02000503020000020004" pitchFamily="2" charset="-94"/>
              </a:rPr>
              <a:t>yakıt pili olarak</a:t>
            </a:r>
            <a:endParaRPr lang="tr-TR" sz="3200" dirty="0">
              <a:latin typeface="3ds" panose="02000503020000020004" pitchFamily="2" charset="-94"/>
            </a:endParaRPr>
          </a:p>
        </p:txBody>
      </p:sp>
      <p:sp>
        <p:nvSpPr>
          <p:cNvPr id="5" name="Dikdörtgen 4"/>
          <p:cNvSpPr/>
          <p:nvPr/>
        </p:nvSpPr>
        <p:spPr>
          <a:xfrm>
            <a:off x="8595610" y="1753824"/>
            <a:ext cx="2728210" cy="161893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latin typeface="3ds" panose="02000503020000020004" pitchFamily="2" charset="-94"/>
              </a:rPr>
              <a:t>motor yakıtı olarak</a:t>
            </a:r>
            <a:endParaRPr lang="tr-TR" sz="2800" dirty="0">
              <a:latin typeface="3ds" panose="02000503020000020004" pitchFamily="2" charset="-94"/>
            </a:endParaRPr>
          </a:p>
        </p:txBody>
      </p:sp>
      <p:sp>
        <p:nvSpPr>
          <p:cNvPr id="6" name="Dikdörtgen 5"/>
          <p:cNvSpPr/>
          <p:nvPr/>
        </p:nvSpPr>
        <p:spPr>
          <a:xfrm>
            <a:off x="838200" y="1753824"/>
            <a:ext cx="2758190" cy="161893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a:latin typeface="3ds" panose="02000503020000020004" pitchFamily="2" charset="-94"/>
              </a:rPr>
              <a:t/>
            </a:r>
            <a:br>
              <a:rPr lang="tr-TR" sz="2400" dirty="0">
                <a:latin typeface="3ds" panose="02000503020000020004" pitchFamily="2" charset="-94"/>
              </a:rPr>
            </a:br>
            <a:r>
              <a:rPr lang="tr-TR" sz="2400" dirty="0" smtClean="0">
                <a:latin typeface="3ds" panose="02000503020000020004" pitchFamily="2" charset="-94"/>
              </a:rPr>
              <a:t>yakıt olarak ısınma ve ısıtma şeklinde</a:t>
            </a:r>
          </a:p>
          <a:p>
            <a:pPr algn="ctr"/>
            <a:endParaRPr lang="tr-TR" dirty="0"/>
          </a:p>
        </p:txBody>
      </p:sp>
      <p:sp>
        <p:nvSpPr>
          <p:cNvPr id="7" name="Dikdörtgen 6"/>
          <p:cNvSpPr/>
          <p:nvPr/>
        </p:nvSpPr>
        <p:spPr>
          <a:xfrm>
            <a:off x="8595610" y="4646925"/>
            <a:ext cx="2758190" cy="161893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latin typeface="3ds" panose="02000503020000020004" pitchFamily="2" charset="-94"/>
              </a:rPr>
              <a:t>kimyasalların üretiminde</a:t>
            </a:r>
            <a:endParaRPr lang="tr-TR" sz="2800" dirty="0">
              <a:latin typeface="3ds" panose="02000503020000020004" pitchFamily="2" charset="-94"/>
            </a:endParaRPr>
          </a:p>
        </p:txBody>
      </p:sp>
      <p:sp>
        <p:nvSpPr>
          <p:cNvPr id="8" name="Dikdörtgen 7"/>
          <p:cNvSpPr/>
          <p:nvPr/>
        </p:nvSpPr>
        <p:spPr>
          <a:xfrm>
            <a:off x="4590113" y="3372761"/>
            <a:ext cx="2758190" cy="161893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latin typeface="3ds" panose="02000503020000020004" pitchFamily="2" charset="-94"/>
              </a:rPr>
              <a:t>doğalgaza katılarak kullanılabilir</a:t>
            </a:r>
            <a:endParaRPr lang="tr-TR" sz="2400" dirty="0">
              <a:latin typeface="3ds" panose="02000503020000020004" pitchFamily="2" charset="-94"/>
            </a:endParaRPr>
          </a:p>
        </p:txBody>
      </p:sp>
    </p:spTree>
    <p:extLst>
      <p:ext uri="{BB962C8B-B14F-4D97-AF65-F5344CB8AC3E}">
        <p14:creationId xmlns:p14="http://schemas.microsoft.com/office/powerpoint/2010/main" xmlns="" val="1133756150"/>
      </p:ext>
    </p:extLst>
  </p:cSld>
  <p:clrMapOvr>
    <a:masterClrMapping/>
  </p:clrMapOvr>
  <p:transition>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00B050"/>
          </a:solidFill>
        </p:spPr>
        <p:txBody>
          <a:bodyPr/>
          <a:lstStyle/>
          <a:p>
            <a:pPr algn="ctr"/>
            <a:r>
              <a:rPr lang="tr-TR" b="1" dirty="0" smtClean="0">
                <a:ln w="22225">
                  <a:solidFill>
                    <a:schemeClr val="accent2"/>
                  </a:solidFill>
                  <a:prstDash val="solid"/>
                </a:ln>
                <a:solidFill>
                  <a:schemeClr val="bg1"/>
                </a:solidFill>
              </a:rPr>
              <a:t>BİYOGAZ ÜRETİMİNİ ETKİLEYEN FAKTÖRLER</a:t>
            </a:r>
            <a:endParaRPr lang="tr-TR" b="1" dirty="0">
              <a:ln w="22225">
                <a:solidFill>
                  <a:schemeClr val="accent2"/>
                </a:solidFill>
                <a:prstDash val="solid"/>
              </a:ln>
              <a:solidFill>
                <a:schemeClr val="bg1"/>
              </a:solidFill>
            </a:endParaRPr>
          </a:p>
        </p:txBody>
      </p:sp>
      <p:sp>
        <p:nvSpPr>
          <p:cNvPr id="3" name="İçerik Yer Tutucusu 2"/>
          <p:cNvSpPr>
            <a:spLocks noGrp="1"/>
          </p:cNvSpPr>
          <p:nvPr>
            <p:ph idx="1"/>
          </p:nvPr>
        </p:nvSpPr>
        <p:spPr>
          <a:solidFill>
            <a:schemeClr val="accent5"/>
          </a:solidFill>
        </p:spPr>
        <p:txBody>
          <a:bodyPr/>
          <a:lstStyle/>
          <a:p>
            <a:pPr marL="0" indent="0" algn="just">
              <a:buNone/>
            </a:pPr>
            <a:r>
              <a:rPr lang="tr-TR" i="1" dirty="0" smtClean="0"/>
              <a:t>    </a:t>
            </a:r>
            <a:r>
              <a:rPr lang="tr-TR" sz="2400" i="1" dirty="0" smtClean="0">
                <a:solidFill>
                  <a:schemeClr val="bg1"/>
                </a:solidFill>
              </a:rPr>
              <a:t>Sıcaklığın </a:t>
            </a:r>
            <a:r>
              <a:rPr lang="tr-TR" sz="2400" i="1" dirty="0" smtClean="0">
                <a:solidFill>
                  <a:schemeClr val="bg1"/>
                </a:solidFill>
              </a:rPr>
              <a:t>biyogaz üretimine etkileri </a:t>
            </a:r>
            <a:r>
              <a:rPr lang="tr-TR" sz="2400" dirty="0" smtClean="0">
                <a:solidFill>
                  <a:schemeClr val="bg1"/>
                </a:solidFill>
              </a:rPr>
              <a:t>: Biyogaz üretiminin gerçekleşeceği reaktör sıcaklığı biyogazın üretimine veya hızına direkt olarak etki etmektedir.</a:t>
            </a:r>
          </a:p>
          <a:p>
            <a:pPr marL="0" indent="0" algn="just">
              <a:buNone/>
            </a:pPr>
            <a:r>
              <a:rPr lang="tr-TR" sz="2400" i="1" dirty="0" smtClean="0">
                <a:solidFill>
                  <a:schemeClr val="bg1"/>
                </a:solidFill>
              </a:rPr>
              <a:t>    </a:t>
            </a:r>
            <a:r>
              <a:rPr lang="tr-TR" sz="2400" i="1" dirty="0" err="1" smtClean="0">
                <a:solidFill>
                  <a:schemeClr val="bg1"/>
                </a:solidFill>
              </a:rPr>
              <a:t>pH'ın</a:t>
            </a:r>
            <a:r>
              <a:rPr lang="tr-TR" sz="2400" i="1" dirty="0" smtClean="0">
                <a:solidFill>
                  <a:schemeClr val="bg1"/>
                </a:solidFill>
              </a:rPr>
              <a:t> </a:t>
            </a:r>
            <a:r>
              <a:rPr lang="tr-TR" sz="2400" i="1" dirty="0" smtClean="0">
                <a:solidFill>
                  <a:schemeClr val="bg1"/>
                </a:solidFill>
              </a:rPr>
              <a:t>biyogaz üretimine etkileri </a:t>
            </a:r>
            <a:r>
              <a:rPr lang="tr-TR" sz="2400" dirty="0" smtClean="0">
                <a:solidFill>
                  <a:schemeClr val="bg1"/>
                </a:solidFill>
              </a:rPr>
              <a:t>: Anaerobik şartlarda fermantasyon işlemi devam ederken </a:t>
            </a:r>
            <a:r>
              <a:rPr lang="tr-TR" sz="2400" dirty="0" err="1" smtClean="0">
                <a:solidFill>
                  <a:schemeClr val="bg1"/>
                </a:solidFill>
              </a:rPr>
              <a:t>pH</a:t>
            </a:r>
            <a:r>
              <a:rPr lang="tr-TR" sz="2400" dirty="0" smtClean="0">
                <a:solidFill>
                  <a:schemeClr val="bg1"/>
                </a:solidFill>
              </a:rPr>
              <a:t> arasında değişir. </a:t>
            </a:r>
            <a:r>
              <a:rPr lang="tr-TR" sz="2400" dirty="0" err="1" smtClean="0">
                <a:solidFill>
                  <a:schemeClr val="bg1"/>
                </a:solidFill>
              </a:rPr>
              <a:t>pH</a:t>
            </a:r>
            <a:r>
              <a:rPr lang="tr-TR" sz="2400" dirty="0" smtClean="0">
                <a:solidFill>
                  <a:schemeClr val="bg1"/>
                </a:solidFill>
              </a:rPr>
              <a:t> değerinin 6-7 aralığında olması bakteriler üzerinde </a:t>
            </a:r>
            <a:r>
              <a:rPr lang="tr-TR" sz="2400" dirty="0" err="1" smtClean="0">
                <a:solidFill>
                  <a:schemeClr val="bg1"/>
                </a:solidFill>
              </a:rPr>
              <a:t>toksik</a:t>
            </a:r>
            <a:r>
              <a:rPr lang="tr-TR" sz="2400" dirty="0" smtClean="0">
                <a:solidFill>
                  <a:schemeClr val="bg1"/>
                </a:solidFill>
              </a:rPr>
              <a:t> etki yapar. </a:t>
            </a:r>
            <a:r>
              <a:rPr lang="tr-TR" sz="2400" dirty="0" err="1" smtClean="0">
                <a:solidFill>
                  <a:schemeClr val="bg1"/>
                </a:solidFill>
              </a:rPr>
              <a:t>pH'ın</a:t>
            </a:r>
            <a:r>
              <a:rPr lang="tr-TR" sz="2400" dirty="0" smtClean="0">
                <a:solidFill>
                  <a:schemeClr val="bg1"/>
                </a:solidFill>
              </a:rPr>
              <a:t> kararlı bir hale gelebilmesi için kimyasallar da kullanılabilmektedir. Bu kimyasallardan bir tanesi sönmüş kireç olarak bilinen kalsiyum hidroksittir.</a:t>
            </a:r>
            <a:endParaRPr lang="tr-TR" sz="2400" dirty="0">
              <a:solidFill>
                <a:schemeClr val="bg1"/>
              </a:solidFill>
            </a:endParaRPr>
          </a:p>
        </p:txBody>
      </p:sp>
    </p:spTree>
    <p:extLst>
      <p:ext uri="{BB962C8B-B14F-4D97-AF65-F5344CB8AC3E}">
        <p14:creationId xmlns:p14="http://schemas.microsoft.com/office/powerpoint/2010/main" xmlns="" val="2342575144"/>
      </p:ext>
    </p:extLst>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2509" y="157942"/>
            <a:ext cx="11529753" cy="1325563"/>
          </a:xfrm>
          <a:solidFill>
            <a:schemeClr val="bg1"/>
          </a:solidFill>
        </p:spPr>
        <p:txBody>
          <a:bodyPr/>
          <a:lstStyle/>
          <a:p>
            <a:pPr algn="ctr"/>
            <a:r>
              <a:rPr lang="tr-TR" b="1" i="1" dirty="0" err="1" smtClean="0"/>
              <a:t>Toksisite'nin</a:t>
            </a:r>
            <a:r>
              <a:rPr lang="tr-TR" b="1" i="1" dirty="0" smtClean="0"/>
              <a:t> biyogaz üretimine etkileri</a:t>
            </a:r>
            <a:endParaRPr lang="tr-TR" b="1" i="1" dirty="0"/>
          </a:p>
        </p:txBody>
      </p:sp>
      <p:sp>
        <p:nvSpPr>
          <p:cNvPr id="3" name="İçerik Yer Tutucusu 2"/>
          <p:cNvSpPr>
            <a:spLocks noGrp="1"/>
          </p:cNvSpPr>
          <p:nvPr>
            <p:ph idx="1"/>
          </p:nvPr>
        </p:nvSpPr>
        <p:spPr>
          <a:xfrm>
            <a:off x="323344" y="1409988"/>
            <a:ext cx="11528685" cy="5173692"/>
          </a:xfrm>
          <a:solidFill>
            <a:schemeClr val="bg1"/>
          </a:solidFill>
        </p:spPr>
        <p:txBody>
          <a:bodyPr/>
          <a:lstStyle/>
          <a:p>
            <a:pPr marL="0" indent="0" algn="just">
              <a:buNone/>
            </a:pPr>
            <a:r>
              <a:rPr lang="tr-TR" dirty="0" smtClean="0"/>
              <a:t>    </a:t>
            </a:r>
            <a:r>
              <a:rPr lang="tr-TR" sz="2400" dirty="0" smtClean="0"/>
              <a:t>Mineral </a:t>
            </a:r>
            <a:r>
              <a:rPr lang="tr-TR" sz="2400" dirty="0" smtClean="0"/>
              <a:t>iyonları, ağır metaller ile deterjan gibi maddeler bakterilerin gelişimi üzerinde olumsuz etkiler oluştururlar. Bu maddelerin </a:t>
            </a:r>
            <a:r>
              <a:rPr lang="tr-TR" sz="2400" dirty="0" err="1" smtClean="0"/>
              <a:t>biyoreaktörlere</a:t>
            </a:r>
            <a:r>
              <a:rPr lang="tr-TR" sz="2400" dirty="0" smtClean="0"/>
              <a:t> sızması ile üretimin yavaşlaması veya durması söz konusu olabilmektedir. </a:t>
            </a:r>
            <a:endParaRPr lang="tr-TR" dirty="0"/>
          </a:p>
        </p:txBody>
      </p:sp>
      <p:pic>
        <p:nvPicPr>
          <p:cNvPr id="4" name="Resim 3"/>
          <p:cNvPicPr>
            <a:picLocks noChangeAspect="1"/>
          </p:cNvPicPr>
          <p:nvPr/>
        </p:nvPicPr>
        <p:blipFill rotWithShape="1">
          <a:blip r:embed="rId2" cstate="print">
            <a:extLst>
              <a:ext uri="{28A0092B-C50C-407E-A947-70E740481C1C}">
                <a14:useLocalDpi xmlns:a14="http://schemas.microsoft.com/office/drawing/2010/main" xmlns="" val="0"/>
              </a:ext>
            </a:extLst>
          </a:blip>
          <a:srcRect b="7759"/>
          <a:stretch/>
        </p:blipFill>
        <p:spPr>
          <a:xfrm>
            <a:off x="4544334" y="2708893"/>
            <a:ext cx="2887517" cy="28299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766437754"/>
      </p:ext>
    </p:extLst>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i="1" dirty="0" smtClean="0"/>
              <a:t>C/N </a:t>
            </a:r>
            <a:r>
              <a:rPr lang="tr-TR" b="1" i="1" dirty="0" err="1" smtClean="0"/>
              <a:t>oranı'nın</a:t>
            </a:r>
            <a:r>
              <a:rPr lang="tr-TR" b="1" i="1" dirty="0" smtClean="0"/>
              <a:t> biyogaz üretimine etkileri</a:t>
            </a:r>
            <a:endParaRPr lang="tr-TR" b="1" dirty="0"/>
          </a:p>
        </p:txBody>
      </p:sp>
      <p:sp>
        <p:nvSpPr>
          <p:cNvPr id="3" name="İçerik Yer Tutucusu 2"/>
          <p:cNvSpPr>
            <a:spLocks noGrp="1"/>
          </p:cNvSpPr>
          <p:nvPr>
            <p:ph idx="1"/>
          </p:nvPr>
        </p:nvSpPr>
        <p:spPr>
          <a:xfrm>
            <a:off x="804949" y="1576243"/>
            <a:ext cx="11034010" cy="4351338"/>
          </a:xfrm>
        </p:spPr>
        <p:txBody>
          <a:bodyPr/>
          <a:lstStyle/>
          <a:p>
            <a:pPr marL="0" indent="0" algn="just">
              <a:buNone/>
            </a:pPr>
            <a:r>
              <a:rPr lang="tr-TR" dirty="0" smtClean="0"/>
              <a:t>    </a:t>
            </a:r>
            <a:r>
              <a:rPr lang="tr-TR" sz="2400" dirty="0" smtClean="0"/>
              <a:t>Anaerobik </a:t>
            </a:r>
            <a:r>
              <a:rPr lang="tr-TR" sz="2400" dirty="0" smtClean="0"/>
              <a:t>bakteriler karbonu enerji elde edebilmek için kullanmaktadırlar. Azot ise bakterilerin büyümesi ve çoğalması için gerekli olan diğer maddedir. C/N oranı biyogaz elde edilecek olan atık için uygun değerlerde olmalıdır. Oran 23/1 düzeyinden fazla ve 10/1 oranından az olmamalıdır. Azot oranının fazla olması amonyak oluşumu sebebiyle biyogaz üretimini olumsuz etkilemektedir.</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0920317">
            <a:off x="2747578" y="4094591"/>
            <a:ext cx="2143125" cy="2143125"/>
          </a:xfrm>
          <a:prstGeom prst="rect">
            <a:avLst/>
          </a:prstGeom>
        </p:spPr>
      </p:pic>
      <p:pic>
        <p:nvPicPr>
          <p:cNvPr id="5" name="Resim 4"/>
          <p:cNvPicPr>
            <a:picLocks noChangeAspect="1"/>
          </p:cNvPicPr>
          <p:nvPr/>
        </p:nvPicPr>
        <p:blipFill rotWithShape="1">
          <a:blip r:embed="rId3" cstate="print">
            <a:extLst>
              <a:ext uri="{28A0092B-C50C-407E-A947-70E740481C1C}">
                <a14:useLocalDpi xmlns:a14="http://schemas.microsoft.com/office/drawing/2010/main" xmlns="" val="0"/>
              </a:ext>
            </a:extLst>
          </a:blip>
          <a:srcRect b="8159"/>
          <a:stretch/>
        </p:blipFill>
        <p:spPr>
          <a:xfrm rot="390289">
            <a:off x="7643883" y="3537639"/>
            <a:ext cx="2200290" cy="2143125"/>
          </a:xfrm>
          <a:prstGeom prst="rect">
            <a:avLst/>
          </a:prstGeom>
        </p:spPr>
      </p:pic>
    </p:spTree>
    <p:extLst>
      <p:ext uri="{BB962C8B-B14F-4D97-AF65-F5344CB8AC3E}">
        <p14:creationId xmlns:p14="http://schemas.microsoft.com/office/powerpoint/2010/main" xmlns="" val="802601013"/>
      </p:ext>
    </p:extLst>
  </p:cSld>
  <p:clrMapOvr>
    <a:masterClrMapping/>
  </p:clrMapOvr>
  <p:transition>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61903" y="507077"/>
            <a:ext cx="9594273" cy="1005839"/>
          </a:xfrm>
          <a:solidFill>
            <a:srgbClr val="92D050"/>
          </a:solidFill>
        </p:spPr>
        <p:txBody>
          <a:bodyPr>
            <a:normAutofit fontScale="90000"/>
          </a:bodyPr>
          <a:lstStyle/>
          <a:p>
            <a:pPr algn="ctr"/>
            <a:r>
              <a:rPr lang="tr-TR" dirty="0" smtClean="0"/>
              <a:t/>
            </a:r>
            <a:br>
              <a:rPr lang="tr-TR" dirty="0" smtClean="0"/>
            </a:br>
            <a:r>
              <a:rPr lang="tr-TR" dirty="0"/>
              <a:t/>
            </a:r>
            <a:br>
              <a:rPr lang="tr-TR" dirty="0"/>
            </a:br>
            <a:r>
              <a:rPr lang="tr-TR" dirty="0" smtClean="0"/>
              <a:t/>
            </a:r>
            <a:br>
              <a:rPr lang="tr-TR" dirty="0" smtClean="0"/>
            </a:br>
            <a:r>
              <a:rPr lang="tr-TR" sz="7300" b="1" dirty="0" smtClean="0">
                <a:ln w="22225">
                  <a:solidFill>
                    <a:schemeClr val="accent2"/>
                  </a:solidFill>
                  <a:prstDash val="solid"/>
                </a:ln>
              </a:rPr>
              <a:t>Biyogazın Avantajları</a:t>
            </a:r>
            <a:r>
              <a:rPr lang="tr-TR" sz="6700" b="1" dirty="0" smtClean="0">
                <a:ln w="22225">
                  <a:solidFill>
                    <a:schemeClr val="accent2"/>
                  </a:solidFill>
                  <a:prstDash val="solid"/>
                </a:ln>
              </a:rPr>
              <a:t/>
            </a:r>
            <a:br>
              <a:rPr lang="tr-TR" sz="6700" b="1" dirty="0" smtClean="0">
                <a:ln w="22225">
                  <a:solidFill>
                    <a:schemeClr val="accent2"/>
                  </a:solidFill>
                  <a:prstDash val="solid"/>
                </a:ln>
              </a:rPr>
            </a:br>
            <a:r>
              <a:rPr lang="tr-TR" sz="6700" b="1" dirty="0" smtClean="0">
                <a:ln w="22225">
                  <a:solidFill>
                    <a:schemeClr val="accent2"/>
                  </a:solidFill>
                  <a:prstDash val="solid"/>
                </a:ln>
                <a:solidFill>
                  <a:schemeClr val="accent2">
                    <a:lumMod val="40000"/>
                    <a:lumOff val="60000"/>
                  </a:schemeClr>
                </a:solidFill>
              </a:rPr>
              <a:t/>
            </a:r>
            <a:br>
              <a:rPr lang="tr-TR" sz="6700" b="1" dirty="0" smtClean="0">
                <a:ln w="22225">
                  <a:solidFill>
                    <a:schemeClr val="accent2"/>
                  </a:solidFill>
                  <a:prstDash val="solid"/>
                </a:ln>
                <a:solidFill>
                  <a:schemeClr val="accent2">
                    <a:lumMod val="40000"/>
                    <a:lumOff val="60000"/>
                  </a:schemeClr>
                </a:solidFill>
              </a:rPr>
            </a:br>
            <a:endParaRPr lang="tr-TR" dirty="0"/>
          </a:p>
        </p:txBody>
      </p:sp>
      <p:sp>
        <p:nvSpPr>
          <p:cNvPr id="3" name="İçerik Yer Tutucusu 2"/>
          <p:cNvSpPr>
            <a:spLocks noGrp="1"/>
          </p:cNvSpPr>
          <p:nvPr>
            <p:ph idx="1"/>
          </p:nvPr>
        </p:nvSpPr>
        <p:spPr>
          <a:solidFill>
            <a:schemeClr val="bg1"/>
          </a:solidFill>
        </p:spPr>
        <p:txBody>
          <a:bodyPr>
            <a:normAutofit/>
          </a:bodyPr>
          <a:lstStyle/>
          <a:p>
            <a:r>
              <a:rPr lang="tr-TR" sz="2400" dirty="0" smtClean="0"/>
              <a:t>En önemli avantajı yenilenebilir enerji kaynağı olmasıdır.</a:t>
            </a:r>
          </a:p>
          <a:p>
            <a:r>
              <a:rPr lang="tr-TR" sz="2400" dirty="0" smtClean="0"/>
              <a:t>Üretim için gereken malzemeler oldukça basit, maliyetsiz olan hayvansal, bitkisel, endüstriyel atıklar ve kanalizasyondur.</a:t>
            </a:r>
          </a:p>
          <a:p>
            <a:r>
              <a:rPr lang="tr-TR" sz="2400" dirty="0" smtClean="0"/>
              <a:t>Doğada kirliliği önleyici nitelikte olduğu düşünülmektedir.</a:t>
            </a:r>
          </a:p>
          <a:p>
            <a:r>
              <a:rPr lang="tr-TR" sz="2400" dirty="0" smtClean="0"/>
              <a:t>Oldukça ucuz bir teknolojidir.</a:t>
            </a:r>
          </a:p>
          <a:p>
            <a:r>
              <a:rPr lang="tr-TR" sz="2400" dirty="0" smtClean="0"/>
              <a:t> Biyogazların kurulumu kolaydır dolayısıyla küçük ölçekli yatırımlar gerektirmez.</a:t>
            </a:r>
          </a:p>
          <a:p>
            <a:r>
              <a:rPr lang="tr-TR" sz="2400" dirty="0" smtClean="0"/>
              <a:t>Depolama alanlarında üretilen gazları enerji biçimi olarak kullanarak sera etkisini de azaltır.</a:t>
            </a:r>
          </a:p>
          <a:p>
            <a:pPr marL="0" indent="0">
              <a:buNone/>
            </a:pPr>
            <a:endParaRPr lang="tr-TR" sz="2400" dirty="0"/>
          </a:p>
        </p:txBody>
      </p:sp>
    </p:spTree>
    <p:extLst>
      <p:ext uri="{BB962C8B-B14F-4D97-AF65-F5344CB8AC3E}">
        <p14:creationId xmlns:p14="http://schemas.microsoft.com/office/powerpoint/2010/main" xmlns="" val="2663668722"/>
      </p:ext>
    </p:extLst>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54084" y="164892"/>
            <a:ext cx="10417232" cy="1379096"/>
          </a:xfrm>
          <a:solidFill>
            <a:schemeClr val="accent5">
              <a:lumMod val="60000"/>
              <a:lumOff val="40000"/>
            </a:schemeClr>
          </a:solidFill>
        </p:spPr>
        <p:txBody>
          <a:bodyPr anchor="ctr">
            <a:noAutofit/>
          </a:bodyPr>
          <a:lstStyle/>
          <a:p>
            <a:pPr algn="ctr"/>
            <a:r>
              <a:rPr lang="tr-TR" sz="5400" dirty="0" smtClean="0"/>
              <a:t/>
            </a:r>
            <a:br>
              <a:rPr lang="tr-TR" sz="5400" dirty="0" smtClean="0"/>
            </a:br>
            <a:r>
              <a:rPr lang="tr-TR" sz="5400" dirty="0"/>
              <a:t/>
            </a:r>
            <a:br>
              <a:rPr lang="tr-TR" sz="5400" dirty="0"/>
            </a:br>
            <a:r>
              <a:rPr lang="tr-TR" sz="5400" dirty="0" smtClean="0"/>
              <a:t/>
            </a:r>
            <a:br>
              <a:rPr lang="tr-TR" sz="5400" dirty="0" smtClean="0"/>
            </a:br>
            <a:r>
              <a:rPr lang="tr-TR" sz="5400" dirty="0" smtClean="0"/>
              <a:t/>
            </a:r>
            <a:br>
              <a:rPr lang="tr-TR" sz="5400" dirty="0" smtClean="0"/>
            </a:br>
            <a:r>
              <a:rPr lang="tr-TR" sz="5400" dirty="0" smtClean="0"/>
              <a:t/>
            </a:r>
            <a:br>
              <a:rPr lang="tr-TR" sz="5400" dirty="0" smtClean="0"/>
            </a:br>
            <a:r>
              <a:rPr lang="tr-TR" sz="5400" dirty="0"/>
              <a:t/>
            </a:r>
            <a:br>
              <a:rPr lang="tr-TR" sz="5400" dirty="0"/>
            </a:br>
            <a:r>
              <a:rPr lang="tr-TR" sz="5400" dirty="0" smtClean="0"/>
              <a:t/>
            </a:r>
            <a:br>
              <a:rPr lang="tr-TR" sz="5400" dirty="0" smtClean="0"/>
            </a:br>
            <a:r>
              <a:rPr lang="tr-TR" sz="4000" b="1" dirty="0" smtClean="0">
                <a:ln w="22225">
                  <a:solidFill>
                    <a:schemeClr val="accent2"/>
                  </a:solidFill>
                  <a:prstDash val="solid"/>
                </a:ln>
                <a:solidFill>
                  <a:schemeClr val="accent2">
                    <a:lumMod val="40000"/>
                    <a:lumOff val="60000"/>
                  </a:schemeClr>
                </a:solidFill>
                <a:latin typeface="3ds" panose="02000503020000020004" pitchFamily="2" charset="-94"/>
              </a:rPr>
              <a:t>BİYOGAZ TESİSLERİNİN DEZAVANTAJLARI</a:t>
            </a:r>
            <a:r>
              <a:rPr lang="tr-TR" sz="5400" dirty="0"/>
              <a:t/>
            </a:r>
            <a:br>
              <a:rPr lang="tr-TR" sz="5400" dirty="0"/>
            </a:br>
            <a:r>
              <a:rPr lang="tr-TR" sz="5400" dirty="0" smtClean="0"/>
              <a:t/>
            </a:r>
            <a:br>
              <a:rPr lang="tr-TR" sz="5400" dirty="0" smtClean="0"/>
            </a:br>
            <a:r>
              <a:rPr lang="tr-TR" sz="5400" dirty="0"/>
              <a:t/>
            </a:r>
            <a:br>
              <a:rPr lang="tr-TR" sz="5400" dirty="0"/>
            </a:br>
            <a:r>
              <a:rPr lang="tr-TR" sz="5400" dirty="0" smtClean="0"/>
              <a:t/>
            </a:r>
            <a:br>
              <a:rPr lang="tr-TR" sz="5400" dirty="0" smtClean="0"/>
            </a:br>
            <a:r>
              <a:rPr lang="tr-TR" sz="5400" dirty="0"/>
              <a:t/>
            </a:r>
            <a:br>
              <a:rPr lang="tr-TR" sz="5400" dirty="0"/>
            </a:br>
            <a:r>
              <a:rPr lang="tr-TR" sz="5400" dirty="0" smtClean="0"/>
              <a:t/>
            </a:r>
            <a:br>
              <a:rPr lang="tr-TR" sz="5400" dirty="0" smtClean="0"/>
            </a:br>
            <a:r>
              <a:rPr lang="tr-TR" sz="4000" dirty="0" smtClean="0"/>
              <a:t/>
            </a:r>
            <a:br>
              <a:rPr lang="tr-TR" sz="4000" dirty="0" smtClean="0"/>
            </a:br>
            <a:endParaRPr lang="tr-TR" sz="4000" dirty="0"/>
          </a:p>
        </p:txBody>
      </p:sp>
      <p:sp>
        <p:nvSpPr>
          <p:cNvPr id="3" name="İçerik Yer Tutucusu 2"/>
          <p:cNvSpPr>
            <a:spLocks noGrp="1"/>
          </p:cNvSpPr>
          <p:nvPr>
            <p:ph idx="1"/>
          </p:nvPr>
        </p:nvSpPr>
        <p:spPr>
          <a:xfrm>
            <a:off x="988101" y="1769959"/>
            <a:ext cx="10515600" cy="4380303"/>
          </a:xfrm>
          <a:solidFill>
            <a:schemeClr val="bg1"/>
          </a:solidFill>
        </p:spPr>
        <p:txBody>
          <a:bodyPr>
            <a:normAutofit/>
          </a:bodyPr>
          <a:lstStyle/>
          <a:p>
            <a:r>
              <a:rPr lang="tr-TR" sz="2400" dirty="0" smtClean="0"/>
              <a:t>Tesis işletimi sırasında oluşan biyogaz, yanıcı ve patlayıcıdır. Sistem işletim şartlarının çok dikkatli seçilmesi ve kontrolünün düzenli yapılması gerekir.</a:t>
            </a:r>
          </a:p>
          <a:p>
            <a:r>
              <a:rPr lang="tr-TR" sz="2400" dirty="0" smtClean="0"/>
              <a:t>Atıklarda bulunması muhtemel, hastalık üreten (patojen) bakteriler nedeniyle, atıkların taşınma ve depolanma süresince hijyen koşullarına dikkat edilmelidir.</a:t>
            </a:r>
          </a:p>
          <a:p>
            <a:r>
              <a:rPr lang="tr-TR" sz="2400" dirty="0" smtClean="0"/>
              <a:t>Fermantasyon sonrası oluşan çürütülmüş atığın, gübre olarak kullanılması durumunda, su ve toprakta kirliliğe neden olmaması için, azot içeriğine dikkat edilmelidir.</a:t>
            </a:r>
          </a:p>
          <a:p>
            <a:endParaRPr lang="tr-TR" dirty="0"/>
          </a:p>
        </p:txBody>
      </p:sp>
    </p:spTree>
    <p:extLst>
      <p:ext uri="{BB962C8B-B14F-4D97-AF65-F5344CB8AC3E}">
        <p14:creationId xmlns:p14="http://schemas.microsoft.com/office/powerpoint/2010/main" xmlns="" val="1309249740"/>
      </p:ext>
    </p:extLst>
  </p:cSld>
  <p:clrMapOvr>
    <a:masterClrMapping/>
  </p:clrMapOvr>
  <p:transition>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841182" cy="1455362"/>
          </a:xfrm>
          <a:solidFill>
            <a:schemeClr val="bg1"/>
          </a:solidFill>
        </p:spPr>
        <p:txBody>
          <a:bodyPr/>
          <a:lstStyle/>
          <a:p>
            <a:pPr algn="ctr"/>
            <a:r>
              <a:rPr lang="tr-TR" b="1" i="1" dirty="0" smtClean="0">
                <a:ln w="22225">
                  <a:solidFill>
                    <a:schemeClr val="accent2"/>
                  </a:solidFill>
                  <a:prstDash val="solid"/>
                </a:ln>
                <a:solidFill>
                  <a:schemeClr val="accent2">
                    <a:lumMod val="40000"/>
                    <a:lumOff val="60000"/>
                  </a:schemeClr>
                </a:solidFill>
              </a:rPr>
              <a:t>BİYOGAZ TESİSLERİ NEDEN ÖNEMLİDİR ?</a:t>
            </a:r>
            <a:endParaRPr lang="tr-TR" b="1" i="1" dirty="0">
              <a:ln w="22225">
                <a:solidFill>
                  <a:schemeClr val="accent2"/>
                </a:solidFill>
                <a:prstDash val="solid"/>
              </a:ln>
              <a:solidFill>
                <a:schemeClr val="accent2">
                  <a:lumMod val="40000"/>
                  <a:lumOff val="60000"/>
                </a:schemeClr>
              </a:solidFill>
            </a:endParaRPr>
          </a:p>
        </p:txBody>
      </p:sp>
      <p:sp>
        <p:nvSpPr>
          <p:cNvPr id="3" name="İçerik Yer Tutucusu 2"/>
          <p:cNvSpPr>
            <a:spLocks noGrp="1"/>
          </p:cNvSpPr>
          <p:nvPr>
            <p:ph idx="1"/>
          </p:nvPr>
        </p:nvSpPr>
        <p:spPr>
          <a:xfrm>
            <a:off x="838199" y="1825625"/>
            <a:ext cx="10914089" cy="4351338"/>
          </a:xfrm>
          <a:solidFill>
            <a:schemeClr val="bg1"/>
          </a:solidFill>
        </p:spPr>
        <p:txBody>
          <a:bodyPr>
            <a:normAutofit/>
          </a:bodyPr>
          <a:lstStyle/>
          <a:p>
            <a:pPr algn="just"/>
            <a:r>
              <a:rPr lang="tr-TR" sz="2400" dirty="0" smtClean="0"/>
              <a:t>   Biyogaz </a:t>
            </a:r>
            <a:r>
              <a:rPr lang="tr-TR" sz="2400" dirty="0" smtClean="0"/>
              <a:t>tesisleri en aktif temizleme sistemidir. Tüm diğer sistemler enerji üretmez sadece kullanır. Biyogaz tesisleri atıklardan biyogaz ve organik gübre üretmektedir. </a:t>
            </a:r>
          </a:p>
          <a:p>
            <a:pPr algn="just"/>
            <a:r>
              <a:rPr lang="tr-TR" sz="2400" dirty="0" smtClean="0"/>
              <a:t>   Biyogaz </a:t>
            </a:r>
            <a:r>
              <a:rPr lang="tr-TR" sz="2400" dirty="0" smtClean="0"/>
              <a:t>üretimi metanın atmosfere salınımını engeller. Bunun tutulması küresel ısınmayı engelleyici en önemli yöntemdir.  </a:t>
            </a:r>
            <a:endParaRPr lang="tr-TR" sz="2400" dirty="0"/>
          </a:p>
        </p:txBody>
      </p:sp>
      <p:pic>
        <p:nvPicPr>
          <p:cNvPr id="6" name="Resim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566471" y="3444987"/>
            <a:ext cx="4603997" cy="2672772"/>
          </a:xfrm>
          <a:prstGeom prst="rect">
            <a:avLst/>
          </a:prstGeom>
          <a:ln>
            <a:noFill/>
          </a:ln>
          <a:effectLst>
            <a:softEdge rad="112500"/>
          </a:effectLst>
        </p:spPr>
      </p:pic>
    </p:spTree>
    <p:extLst>
      <p:ext uri="{BB962C8B-B14F-4D97-AF65-F5344CB8AC3E}">
        <p14:creationId xmlns:p14="http://schemas.microsoft.com/office/powerpoint/2010/main" xmlns="" val="3418756837"/>
      </p:ext>
    </p:extLst>
  </p:cSld>
  <p:clrMapOvr>
    <a:masterClrMapping/>
  </p:clrMapOvr>
  <p:transition>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bg1"/>
          </a:solidFill>
        </p:spPr>
        <p:txBody>
          <a:bodyPr>
            <a:normAutofit fontScale="90000"/>
          </a:bodyPr>
          <a:lstStyle/>
          <a:p>
            <a:pPr algn="ctr"/>
            <a:r>
              <a:rPr lang="tr-TR" dirty="0" smtClean="0"/>
              <a:t> </a:t>
            </a:r>
            <a:r>
              <a:rPr lang="tr-TR" b="1" dirty="0" smtClean="0">
                <a:ln w="22225">
                  <a:solidFill>
                    <a:schemeClr val="accent2"/>
                  </a:solidFill>
                  <a:prstDash val="solid"/>
                </a:ln>
                <a:solidFill>
                  <a:schemeClr val="accent2">
                    <a:lumMod val="40000"/>
                    <a:lumOff val="60000"/>
                  </a:schemeClr>
                </a:solidFill>
              </a:rPr>
              <a:t>BİYOGAZ TESİSLERİNİN TASARIMI VE TASARIMDA DİKKAT EDİLMESİ GEREKEN PARAMETRELER</a:t>
            </a:r>
            <a:endParaRPr lang="tr-TR" b="1" dirty="0">
              <a:ln w="22225">
                <a:solidFill>
                  <a:schemeClr val="accent2"/>
                </a:solidFill>
                <a:prstDash val="solid"/>
              </a:ln>
              <a:solidFill>
                <a:schemeClr val="accent2">
                  <a:lumMod val="40000"/>
                  <a:lumOff val="60000"/>
                </a:schemeClr>
              </a:solidFill>
            </a:endParaRPr>
          </a:p>
        </p:txBody>
      </p:sp>
      <p:sp>
        <p:nvSpPr>
          <p:cNvPr id="3" name="İçerik Yer Tutucusu 2"/>
          <p:cNvSpPr>
            <a:spLocks noGrp="1"/>
          </p:cNvSpPr>
          <p:nvPr>
            <p:ph idx="1"/>
          </p:nvPr>
        </p:nvSpPr>
        <p:spPr>
          <a:solidFill>
            <a:schemeClr val="bg1"/>
          </a:solidFill>
        </p:spPr>
        <p:txBody>
          <a:bodyPr/>
          <a:lstStyle/>
          <a:p>
            <a:pPr marL="0" indent="0" algn="just">
              <a:buNone/>
            </a:pPr>
            <a:r>
              <a:rPr lang="tr-TR" sz="2400" dirty="0" smtClean="0"/>
              <a:t>   Biyogaz </a:t>
            </a:r>
            <a:r>
              <a:rPr lang="tr-TR" sz="2400" dirty="0" smtClean="0"/>
              <a:t>tesisleri planlanan amaca göre farklı teknolojiler kullanılarak inşa edilmektedirler. Biyogaz tesislerinin kapasite olarak sınıflandırılması aşağıdaki gibidir:</a:t>
            </a:r>
          </a:p>
          <a:p>
            <a:r>
              <a:rPr lang="tr-TR" sz="2400" dirty="0" smtClean="0"/>
              <a:t>Aile tipi : 𝑚 3 kapasiteli.</a:t>
            </a:r>
          </a:p>
          <a:p>
            <a:r>
              <a:rPr lang="tr-TR" sz="2400" dirty="0" smtClean="0"/>
              <a:t>Çiftlik tipi : 𝑚 3 kapasiteli.</a:t>
            </a:r>
          </a:p>
          <a:p>
            <a:r>
              <a:rPr lang="tr-TR" sz="2400" dirty="0" smtClean="0"/>
              <a:t>Köy tipi : 𝑚 3 kapasiteli.</a:t>
            </a:r>
          </a:p>
          <a:p>
            <a:r>
              <a:rPr lang="tr-TR" sz="2400" dirty="0" smtClean="0"/>
              <a:t>Sanayi ölçekli tesisler : 1000 – 𝑚 3 kapasiteli.</a:t>
            </a:r>
          </a:p>
          <a:p>
            <a:endParaRPr lang="tr-TR" dirty="0"/>
          </a:p>
        </p:txBody>
      </p:sp>
    </p:spTree>
    <p:extLst>
      <p:ext uri="{BB962C8B-B14F-4D97-AF65-F5344CB8AC3E}">
        <p14:creationId xmlns:p14="http://schemas.microsoft.com/office/powerpoint/2010/main" xmlns="" val="3032863625"/>
      </p:ext>
    </p:extLst>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88077" y="323561"/>
            <a:ext cx="10515600" cy="1325563"/>
          </a:xfrm>
          <a:solidFill>
            <a:schemeClr val="bg1"/>
          </a:solidFill>
        </p:spPr>
        <p:txBody>
          <a:bodyPr>
            <a:normAutofit/>
          </a:bodyPr>
          <a:lstStyle/>
          <a:p>
            <a:pPr algn="ctr"/>
            <a:r>
              <a:rPr lang="tr-TR" sz="4000" b="1" dirty="0" smtClean="0">
                <a:ln w="22225">
                  <a:solidFill>
                    <a:schemeClr val="accent2"/>
                  </a:solidFill>
                  <a:prstDash val="solid"/>
                </a:ln>
                <a:solidFill>
                  <a:schemeClr val="accent2">
                    <a:lumMod val="40000"/>
                    <a:lumOff val="60000"/>
                  </a:schemeClr>
                </a:solidFill>
              </a:rPr>
              <a:t>BİYOGAZ TESİSİ TASARIMINDA DİKKATE ALINACAK HUSUSLAR</a:t>
            </a:r>
            <a:endParaRPr lang="tr-TR" sz="4000" b="1" dirty="0">
              <a:ln w="22225">
                <a:solidFill>
                  <a:schemeClr val="accent2"/>
                </a:solidFill>
                <a:prstDash val="solid"/>
              </a:ln>
              <a:solidFill>
                <a:schemeClr val="accent2">
                  <a:lumMod val="40000"/>
                  <a:lumOff val="60000"/>
                </a:schemeClr>
              </a:solidFill>
            </a:endParaRPr>
          </a:p>
        </p:txBody>
      </p:sp>
      <p:sp>
        <p:nvSpPr>
          <p:cNvPr id="3" name="İçerik Yer Tutucusu 2"/>
          <p:cNvSpPr>
            <a:spLocks noGrp="1"/>
          </p:cNvSpPr>
          <p:nvPr>
            <p:ph idx="1"/>
          </p:nvPr>
        </p:nvSpPr>
        <p:spPr>
          <a:solidFill>
            <a:schemeClr val="bg1"/>
          </a:solidFill>
        </p:spPr>
        <p:txBody>
          <a:bodyPr>
            <a:normAutofit/>
          </a:bodyPr>
          <a:lstStyle/>
          <a:p>
            <a:r>
              <a:rPr lang="tr-TR" sz="2400" dirty="0" smtClean="0"/>
              <a:t>Uygun hammadde miktarı</a:t>
            </a:r>
          </a:p>
          <a:p>
            <a:r>
              <a:rPr lang="tr-TR" sz="2400" dirty="0" smtClean="0"/>
              <a:t>Hammaddenin cinsi ve özellikleri</a:t>
            </a:r>
          </a:p>
          <a:p>
            <a:r>
              <a:rPr lang="tr-TR" sz="2400" dirty="0" smtClean="0"/>
              <a:t>Isıtma ihtiyaçları</a:t>
            </a:r>
          </a:p>
          <a:p>
            <a:r>
              <a:rPr lang="tr-TR" sz="2400" dirty="0" smtClean="0"/>
              <a:t>Karıştırma ihtiyaçları</a:t>
            </a:r>
          </a:p>
          <a:p>
            <a:r>
              <a:rPr lang="tr-TR" sz="2400" dirty="0" smtClean="0"/>
              <a:t>Kullanılacak malzeme ve ekipmanların cinsi</a:t>
            </a:r>
          </a:p>
          <a:p>
            <a:r>
              <a:rPr lang="tr-TR" sz="2400" dirty="0" smtClean="0"/>
              <a:t>Tesisin kurulacağı yerin seçimi</a:t>
            </a:r>
          </a:p>
          <a:p>
            <a:r>
              <a:rPr lang="tr-TR" sz="2400" dirty="0" smtClean="0"/>
              <a:t>Biyogazın depolanması ve dağıtımı</a:t>
            </a:r>
          </a:p>
          <a:p>
            <a:r>
              <a:rPr lang="tr-TR" sz="2400" dirty="0" smtClean="0"/>
              <a:t>Biyogazın taşınması, tesisten çıkan </a:t>
            </a:r>
            <a:r>
              <a:rPr lang="tr-TR" sz="2400" dirty="0" err="1" smtClean="0"/>
              <a:t>biyogübrenin</a:t>
            </a:r>
            <a:r>
              <a:rPr lang="tr-TR" sz="2400" dirty="0" smtClean="0"/>
              <a:t> depolanması, tarlaya taşınması ve dağıtımı</a:t>
            </a:r>
            <a:endParaRPr lang="tr-TR" sz="2400" dirty="0"/>
          </a:p>
        </p:txBody>
      </p:sp>
    </p:spTree>
    <p:extLst>
      <p:ext uri="{BB962C8B-B14F-4D97-AF65-F5344CB8AC3E}">
        <p14:creationId xmlns:p14="http://schemas.microsoft.com/office/powerpoint/2010/main" xmlns="" val="2123956183"/>
      </p:ext>
    </p:extLst>
  </p:cSld>
  <p:clrMapOvr>
    <a:masterClrMapping/>
  </p:clrMapOvr>
  <p:transition>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err="1" smtClean="0">
                <a:ln w="0"/>
                <a:solidFill>
                  <a:schemeClr val="accent1"/>
                </a:solidFill>
                <a:effectLst>
                  <a:outerShdw blurRad="38100" dist="25400" dir="5400000" algn="ctr" rotWithShape="0">
                    <a:srgbClr val="6E747A">
                      <a:alpha val="43000"/>
                    </a:srgbClr>
                  </a:outerShdw>
                </a:effectLst>
              </a:rPr>
              <a:t>Biyokütlenin</a:t>
            </a:r>
            <a:r>
              <a:rPr lang="tr-TR" dirty="0" smtClean="0">
                <a:ln w="0"/>
                <a:solidFill>
                  <a:schemeClr val="accent1"/>
                </a:solidFill>
                <a:effectLst>
                  <a:outerShdw blurRad="38100" dist="25400" dir="5400000" algn="ctr" rotWithShape="0">
                    <a:srgbClr val="6E747A">
                      <a:alpha val="43000"/>
                    </a:srgbClr>
                  </a:outerShdw>
                </a:effectLst>
              </a:rPr>
              <a:t> Biyogaz tesislerinde işlenmesi sonucu temelde üç çeşit çıktı alınır.</a:t>
            </a:r>
            <a:endParaRPr lang="tr-TR" dirty="0">
              <a:ln w="0"/>
              <a:solidFill>
                <a:schemeClr val="accent1"/>
              </a:solidFill>
              <a:effectLst>
                <a:outerShdw blurRad="38100" dist="25400" dir="5400000" algn="ctr" rotWithShape="0">
                  <a:srgbClr val="6E747A">
                    <a:alpha val="43000"/>
                  </a:srgbClr>
                </a:outerShdw>
              </a:effectLst>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02154" y="3005519"/>
            <a:ext cx="2978959" cy="3615998"/>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43915" y="1825625"/>
            <a:ext cx="3789174" cy="2521523"/>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40555" y="3206361"/>
            <a:ext cx="3940581" cy="2616546"/>
          </a:xfrm>
          <a:prstGeom prst="rect">
            <a:avLst/>
          </a:prstGeom>
        </p:spPr>
      </p:pic>
      <p:sp>
        <p:nvSpPr>
          <p:cNvPr id="7" name="Dikdörtgen 6"/>
          <p:cNvSpPr/>
          <p:nvPr/>
        </p:nvSpPr>
        <p:spPr>
          <a:xfrm>
            <a:off x="4702010" y="4631897"/>
            <a:ext cx="3072983" cy="1545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smtClean="0"/>
              <a:t>Organik gübre</a:t>
            </a:r>
          </a:p>
          <a:p>
            <a:pPr algn="ctr"/>
            <a:endParaRPr lang="tr-TR" dirty="0"/>
          </a:p>
        </p:txBody>
      </p:sp>
      <p:sp>
        <p:nvSpPr>
          <p:cNvPr id="8" name="Dikdörtgen 7"/>
          <p:cNvSpPr/>
          <p:nvPr/>
        </p:nvSpPr>
        <p:spPr>
          <a:xfrm>
            <a:off x="8456782" y="1978262"/>
            <a:ext cx="2924331" cy="8810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smtClean="0"/>
              <a:t>Isı</a:t>
            </a:r>
          </a:p>
          <a:p>
            <a:pPr algn="ctr"/>
            <a:endParaRPr lang="tr-TR" dirty="0"/>
          </a:p>
        </p:txBody>
      </p:sp>
      <p:sp>
        <p:nvSpPr>
          <p:cNvPr id="9" name="Dikdörtgen 8"/>
          <p:cNvSpPr/>
          <p:nvPr/>
        </p:nvSpPr>
        <p:spPr>
          <a:xfrm>
            <a:off x="599607" y="1978262"/>
            <a:ext cx="2924331" cy="874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dirty="0" smtClean="0"/>
              <a:t>Elektrik enerjisi</a:t>
            </a:r>
          </a:p>
          <a:p>
            <a:pPr algn="ctr"/>
            <a:endParaRPr lang="tr-TR" dirty="0"/>
          </a:p>
        </p:txBody>
      </p:sp>
    </p:spTree>
    <p:extLst>
      <p:ext uri="{BB962C8B-B14F-4D97-AF65-F5344CB8AC3E}">
        <p14:creationId xmlns:p14="http://schemas.microsoft.com/office/powerpoint/2010/main" xmlns="" val="1208252028"/>
      </p:ext>
    </p:extLst>
  </p:cSld>
  <p:clrMapOvr>
    <a:masterClrMapping/>
  </p:clrMapOvr>
  <p:transition>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bg1"/>
          </a:solidFill>
        </p:spPr>
        <p:txBody>
          <a:bodyPr>
            <a:normAutofit fontScale="90000"/>
          </a:bodyPr>
          <a:lstStyle/>
          <a:p>
            <a:pPr algn="ctr"/>
            <a:r>
              <a:rPr lang="tr-TR" sz="4000" b="1" dirty="0" smtClean="0">
                <a:ln w="22225">
                  <a:solidFill>
                    <a:schemeClr val="accent2"/>
                  </a:solidFill>
                  <a:prstDash val="solid"/>
                </a:ln>
                <a:solidFill>
                  <a:schemeClr val="accent2">
                    <a:lumMod val="40000"/>
                    <a:lumOff val="60000"/>
                  </a:schemeClr>
                </a:solidFill>
              </a:rPr>
              <a:t/>
            </a:r>
            <a:br>
              <a:rPr lang="tr-TR" sz="4000" b="1" dirty="0" smtClean="0">
                <a:ln w="22225">
                  <a:solidFill>
                    <a:schemeClr val="accent2"/>
                  </a:solidFill>
                  <a:prstDash val="solid"/>
                </a:ln>
                <a:solidFill>
                  <a:schemeClr val="accent2">
                    <a:lumMod val="40000"/>
                    <a:lumOff val="60000"/>
                  </a:schemeClr>
                </a:solidFill>
              </a:rPr>
            </a:br>
            <a:r>
              <a:rPr lang="tr-TR" sz="4900" b="1" dirty="0" smtClean="0">
                <a:ln w="22225">
                  <a:solidFill>
                    <a:schemeClr val="accent2"/>
                  </a:solidFill>
                  <a:prstDash val="solid"/>
                </a:ln>
                <a:solidFill>
                  <a:schemeClr val="accent2">
                    <a:lumMod val="40000"/>
                    <a:lumOff val="60000"/>
                  </a:schemeClr>
                </a:solidFill>
              </a:rPr>
              <a:t>TESİS EKİPMANLARI</a:t>
            </a:r>
            <a:r>
              <a:rPr lang="tr-TR" sz="4000" b="1" dirty="0" smtClean="0">
                <a:ln w="22225">
                  <a:solidFill>
                    <a:schemeClr val="accent2"/>
                  </a:solidFill>
                  <a:prstDash val="solid"/>
                </a:ln>
                <a:solidFill>
                  <a:schemeClr val="accent2">
                    <a:lumMod val="40000"/>
                    <a:lumOff val="60000"/>
                  </a:schemeClr>
                </a:solidFill>
              </a:rPr>
              <a:t/>
            </a:r>
            <a:br>
              <a:rPr lang="tr-TR" sz="4000" b="1" dirty="0" smtClean="0">
                <a:ln w="22225">
                  <a:solidFill>
                    <a:schemeClr val="accent2"/>
                  </a:solidFill>
                  <a:prstDash val="solid"/>
                </a:ln>
                <a:solidFill>
                  <a:schemeClr val="accent2">
                    <a:lumMod val="40000"/>
                    <a:lumOff val="60000"/>
                  </a:schemeClr>
                </a:solidFill>
              </a:rPr>
            </a:br>
            <a:endParaRPr lang="tr-TR" sz="4000" b="1" dirty="0">
              <a:ln w="22225">
                <a:solidFill>
                  <a:schemeClr val="accent2"/>
                </a:solidFill>
                <a:prstDash val="solid"/>
              </a:ln>
              <a:solidFill>
                <a:schemeClr val="accent2">
                  <a:lumMod val="40000"/>
                  <a:lumOff val="60000"/>
                </a:schemeClr>
              </a:solidFill>
            </a:endParaRPr>
          </a:p>
        </p:txBody>
      </p:sp>
      <p:sp>
        <p:nvSpPr>
          <p:cNvPr id="3" name="İçerik Yer Tutucusu 2"/>
          <p:cNvSpPr>
            <a:spLocks noGrp="1"/>
          </p:cNvSpPr>
          <p:nvPr>
            <p:ph idx="1"/>
          </p:nvPr>
        </p:nvSpPr>
        <p:spPr>
          <a:xfrm>
            <a:off x="838200" y="1825625"/>
            <a:ext cx="10550236" cy="4583488"/>
          </a:xfrm>
          <a:solidFill>
            <a:schemeClr val="bg1"/>
          </a:solidFill>
        </p:spPr>
        <p:txBody>
          <a:bodyPr>
            <a:normAutofit/>
          </a:bodyPr>
          <a:lstStyle/>
          <a:p>
            <a:pPr marL="0" indent="0">
              <a:buNone/>
            </a:pPr>
            <a:r>
              <a:rPr lang="tr-TR" sz="2400" dirty="0" smtClean="0"/>
              <a:t>   Reaktör </a:t>
            </a:r>
            <a:r>
              <a:rPr lang="tr-TR" sz="2400" dirty="0" smtClean="0"/>
              <a:t>: Biyogazın üretimi için tasarlanmış yapıların genel ismidir. Küçük hacimli ve büyük hacimli olarak ikiye ayrılır. </a:t>
            </a:r>
            <a:r>
              <a:rPr lang="tr-TR" sz="2400" dirty="0" err="1" smtClean="0"/>
              <a:t>Biyoreaktörün</a:t>
            </a:r>
            <a:r>
              <a:rPr lang="tr-TR" sz="2400" dirty="0" smtClean="0"/>
              <a:t> tasarımında üretimin kesik kesik mi yoksa sürekli mi olacağı da belirleyici bir unsurdur. Dünyada </a:t>
            </a:r>
            <a:r>
              <a:rPr lang="tr-TR" sz="2400" dirty="0" err="1" smtClean="0"/>
              <a:t>biyoreaktörü</a:t>
            </a:r>
            <a:r>
              <a:rPr lang="tr-TR" sz="2400" dirty="0" smtClean="0"/>
              <a:t> ve biyogazı en çok kullanan ülke Çin’dir. Biyogaz üretiminde kullanılan en yaygın üç reaktör aşağıdaki gibidir;</a:t>
            </a:r>
          </a:p>
          <a:p>
            <a:r>
              <a:rPr lang="tr-TR" sz="2400" dirty="0" smtClean="0"/>
              <a:t>Sabit kubbeli (Çin tipi) reaktörler,</a:t>
            </a:r>
          </a:p>
          <a:p>
            <a:r>
              <a:rPr lang="tr-TR" sz="2400" dirty="0" smtClean="0"/>
              <a:t>Hareketli kubbeli (Hint tipi) reaktörler</a:t>
            </a:r>
          </a:p>
          <a:p>
            <a:r>
              <a:rPr lang="tr-TR" sz="2400" dirty="0" smtClean="0"/>
              <a:t>Torba tipi (Tayvan tipi) reaktörler</a:t>
            </a:r>
            <a:endParaRPr lang="tr-TR" sz="2400"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90082">
            <a:off x="6209744" y="3452654"/>
            <a:ext cx="4766871" cy="2739581"/>
          </a:xfrm>
          <a:prstGeom prst="rect">
            <a:avLst/>
          </a:prstGeom>
          <a:ln>
            <a:noFill/>
          </a:ln>
          <a:effectLst>
            <a:softEdge rad="112500"/>
          </a:effectLst>
        </p:spPr>
      </p:pic>
    </p:spTree>
    <p:extLst>
      <p:ext uri="{BB962C8B-B14F-4D97-AF65-F5344CB8AC3E}">
        <p14:creationId xmlns:p14="http://schemas.microsoft.com/office/powerpoint/2010/main" xmlns="" val="2242149229"/>
      </p:ext>
    </p:extLst>
  </p:cSld>
  <p:clrMapOvr>
    <a:masterClrMapping/>
  </p:clrMapOvr>
  <p:transition>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3248" y="386569"/>
            <a:ext cx="11153931" cy="5980980"/>
          </a:xfrm>
          <a:solidFill>
            <a:schemeClr val="accent6">
              <a:lumMod val="40000"/>
              <a:lumOff val="60000"/>
            </a:schemeClr>
          </a:solidFill>
        </p:spPr>
        <p:txBody>
          <a:bodyPr>
            <a:normAutofit/>
          </a:bodyPr>
          <a:lstStyle/>
          <a:p>
            <a:pPr marL="0" indent="0" algn="just">
              <a:buNone/>
            </a:pPr>
            <a:r>
              <a:rPr lang="tr-TR" sz="2400" i="1" dirty="0" smtClean="0"/>
              <a:t>Karıştırıcı : Biyogaz tesislerinde, reaktörlere beslenen organik materyal, karıştırıcı vasıtasıyla homojen hale getirilir.</a:t>
            </a:r>
          </a:p>
          <a:p>
            <a:pPr algn="just"/>
            <a:r>
              <a:rPr lang="tr-TR" sz="2400" i="1" dirty="0" smtClean="0"/>
              <a:t>Böylece çürütücü içinde yüzeyde katman oluşumu ve çökmeler engellenir.</a:t>
            </a:r>
          </a:p>
          <a:p>
            <a:pPr algn="just"/>
            <a:r>
              <a:rPr lang="tr-TR" sz="2400" i="1" dirty="0" err="1" smtClean="0"/>
              <a:t>Biyokütlenin</a:t>
            </a:r>
            <a:r>
              <a:rPr lang="tr-TR" sz="2400" i="1" dirty="0" smtClean="0"/>
              <a:t> fermantasyonu hızlandırılmış olur. </a:t>
            </a:r>
            <a:endParaRPr lang="tr-TR" sz="2400" i="1" dirty="0"/>
          </a:p>
        </p:txBody>
      </p:sp>
      <p:pic>
        <p:nvPicPr>
          <p:cNvPr id="5" name="Resim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67658" y="2386425"/>
            <a:ext cx="6345110" cy="3564669"/>
          </a:xfrm>
          <a:prstGeom prst="rect">
            <a:avLst/>
          </a:prstGeom>
          <a:ln>
            <a:noFill/>
          </a:ln>
          <a:effectLst>
            <a:softEdge rad="112500"/>
          </a:effectLst>
        </p:spPr>
      </p:pic>
    </p:spTree>
    <p:extLst>
      <p:ext uri="{BB962C8B-B14F-4D97-AF65-F5344CB8AC3E}">
        <p14:creationId xmlns:p14="http://schemas.microsoft.com/office/powerpoint/2010/main" xmlns="" val="595072510"/>
      </p:ext>
    </p:extLst>
  </p:cSld>
  <p:clrMapOvr>
    <a:masterClrMapping/>
  </p:clrMapOvr>
  <p:transition>
    <p:pull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6953" y="321703"/>
            <a:ext cx="11413761" cy="4351338"/>
          </a:xfrm>
        </p:spPr>
        <p:txBody>
          <a:bodyPr>
            <a:normAutofit/>
          </a:bodyPr>
          <a:lstStyle/>
          <a:p>
            <a:pPr marL="0" indent="0" algn="just">
              <a:buNone/>
            </a:pPr>
            <a:r>
              <a:rPr lang="tr-TR" sz="2400" dirty="0" smtClean="0"/>
              <a:t>   Isı </a:t>
            </a:r>
            <a:r>
              <a:rPr lang="tr-TR" sz="2400" dirty="0" smtClean="0"/>
              <a:t>üretimi : Biyogaz reaktörünün içinde +37 °C sıcaklıkta mikroorganizmaların gelişmesi için muntazam olarak tutulmaktadır. Reaktörün ısınması ayrıca ısı iletkenleri tarafından yapılmaktadır. Isı iletkenleri: kazanlar, pompalar, ısı tutuculardır. Isı iletkenleri reaktör duvarına yerleştirilmiştir. </a:t>
            </a:r>
          </a:p>
          <a:p>
            <a:pPr marL="0" indent="0" algn="just">
              <a:buNone/>
            </a:pPr>
            <a:r>
              <a:rPr lang="tr-TR" sz="2400" dirty="0" smtClean="0"/>
              <a:t>  Yükleme </a:t>
            </a:r>
            <a:r>
              <a:rPr lang="tr-TR" sz="2400" dirty="0" smtClean="0"/>
              <a:t>ünitesi : Mısır </a:t>
            </a:r>
            <a:r>
              <a:rPr lang="tr-TR" sz="2400" dirty="0" err="1" smtClean="0"/>
              <a:t>senajı</a:t>
            </a:r>
            <a:r>
              <a:rPr lang="tr-TR" sz="2400" dirty="0" smtClean="0"/>
              <a:t> veya diğer katı hammadde biyogaz reaktörünün içine helezon ile aktarılmaktadır. </a:t>
            </a:r>
            <a:endParaRPr lang="tr-TR" sz="2400"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1438959">
            <a:off x="2238978" y="2641513"/>
            <a:ext cx="3270454" cy="3454187"/>
          </a:xfrm>
          <a:prstGeom prst="rect">
            <a:avLst/>
          </a:prstGeom>
          <a:ln>
            <a:noFill/>
          </a:ln>
          <a:effectLst>
            <a:softEdge rad="112500"/>
          </a:effectLst>
        </p:spPr>
      </p:pic>
      <p:pic>
        <p:nvPicPr>
          <p:cNvPr id="5" name="Resi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22923">
            <a:off x="7452802" y="2674764"/>
            <a:ext cx="3273478" cy="3393826"/>
          </a:xfrm>
          <a:prstGeom prst="rect">
            <a:avLst/>
          </a:prstGeom>
          <a:ln>
            <a:noFill/>
          </a:ln>
          <a:effectLst>
            <a:softEdge rad="112500"/>
          </a:effectLst>
        </p:spPr>
      </p:pic>
    </p:spTree>
    <p:extLst>
      <p:ext uri="{BB962C8B-B14F-4D97-AF65-F5344CB8AC3E}">
        <p14:creationId xmlns:p14="http://schemas.microsoft.com/office/powerpoint/2010/main" xmlns="" val="1479437617"/>
      </p:ext>
    </p:extLst>
  </p:cSld>
  <p:clrMapOvr>
    <a:masterClrMapping/>
  </p:clrMapOvr>
  <p:transition>
    <p:pull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01559"/>
            <a:ext cx="11078980" cy="4351338"/>
          </a:xfrm>
        </p:spPr>
        <p:txBody>
          <a:bodyPr/>
          <a:lstStyle/>
          <a:p>
            <a:pPr marL="0" indent="0" algn="just">
              <a:buNone/>
            </a:pPr>
            <a:r>
              <a:rPr lang="tr-TR" dirty="0" smtClean="0"/>
              <a:t>    </a:t>
            </a:r>
            <a:r>
              <a:rPr lang="tr-TR" sz="2400" dirty="0" smtClean="0"/>
              <a:t>Gaz </a:t>
            </a:r>
            <a:r>
              <a:rPr lang="tr-TR" sz="2400" dirty="0" smtClean="0"/>
              <a:t>toplama ünitesi : Gaz toplama ünitesi biyogaz ambarıdır. Reaktör tepesindeki ünitede sızdırmaz bir şekilde monte edilir.  Gaz toplama ünitesi iki bölmeden oluşur. Dış bölme PVC materyalinden üretilmiş kaplama olup, yağış ve ultraviyole ışınlarına dayanıklıdır.</a:t>
            </a:r>
            <a:endParaRPr lang="tr-TR" dirty="0" smtClean="0"/>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521215" y="2082985"/>
            <a:ext cx="5541171" cy="4452726"/>
          </a:xfrm>
          <a:prstGeom prst="rect">
            <a:avLst/>
          </a:prstGeom>
          <a:ln>
            <a:noFill/>
          </a:ln>
          <a:effectLst>
            <a:softEdge rad="112500"/>
          </a:effectLst>
        </p:spPr>
      </p:pic>
    </p:spTree>
    <p:extLst>
      <p:ext uri="{BB962C8B-B14F-4D97-AF65-F5344CB8AC3E}">
        <p14:creationId xmlns:p14="http://schemas.microsoft.com/office/powerpoint/2010/main" xmlns="" val="460819766"/>
      </p:ext>
    </p:extLst>
  </p:cSld>
  <p:clrMapOvr>
    <a:masterClrMapping/>
  </p:clrMapOvr>
  <p:transition>
    <p:pull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4636" y="401559"/>
            <a:ext cx="11347553" cy="4351338"/>
          </a:xfrm>
        </p:spPr>
        <p:txBody>
          <a:bodyPr/>
          <a:lstStyle/>
          <a:p>
            <a:pPr marL="0" indent="0" algn="just">
              <a:buNone/>
            </a:pPr>
            <a:r>
              <a:rPr lang="tr-TR" sz="2400" dirty="0" smtClean="0"/>
              <a:t>  Atık </a:t>
            </a:r>
            <a:r>
              <a:rPr lang="tr-TR" sz="2400" dirty="0" smtClean="0"/>
              <a:t>depolama ünitesi : Hayvan gübresi veya sıvı gübre için paslanmaz çelikten ve </a:t>
            </a:r>
            <a:r>
              <a:rPr lang="tr-TR" sz="2400" dirty="0" err="1" smtClean="0"/>
              <a:t>enamel</a:t>
            </a:r>
            <a:r>
              <a:rPr lang="tr-TR" sz="2400" dirty="0" smtClean="0"/>
              <a:t> kaplı toplama üniteleri mevcuttur.Bu kaplamalar diğer polietilen kaplamalara göre daha dayanıklıdır.  Hacmi 500-5000𝑚 </a:t>
            </a:r>
            <a:r>
              <a:rPr lang="tr-TR" sz="2400" baseline="30000" dirty="0" smtClean="0"/>
              <a:t>3</a:t>
            </a:r>
            <a:r>
              <a:rPr lang="tr-TR" sz="2400" dirty="0" smtClean="0"/>
              <a:t> kadardır</a:t>
            </a:r>
            <a:r>
              <a:rPr lang="tr-TR" dirty="0" smtClean="0"/>
              <a:t>. </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551579" y="1689826"/>
            <a:ext cx="5438840" cy="4750795"/>
          </a:xfrm>
          <a:prstGeom prst="rect">
            <a:avLst/>
          </a:prstGeom>
          <a:ln>
            <a:noFill/>
          </a:ln>
          <a:effectLst>
            <a:softEdge rad="112500"/>
          </a:effectLst>
        </p:spPr>
      </p:pic>
    </p:spTree>
    <p:extLst>
      <p:ext uri="{BB962C8B-B14F-4D97-AF65-F5344CB8AC3E}">
        <p14:creationId xmlns:p14="http://schemas.microsoft.com/office/powerpoint/2010/main" xmlns="" val="1058890006"/>
      </p:ext>
    </p:extLst>
  </p:cSld>
  <p:clrMapOvr>
    <a:masterClrMapping/>
  </p:clrMapOvr>
  <p:transition>
    <p:pull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bg2">
              <a:lumMod val="25000"/>
            </a:schemeClr>
          </a:solidFill>
        </p:spPr>
        <p:txBody>
          <a:bodyPr/>
          <a:lstStyle/>
          <a:p>
            <a:pPr algn="ctr"/>
            <a:r>
              <a:rPr lang="tr-TR" b="1" dirty="0" smtClean="0">
                <a:ln w="22225">
                  <a:solidFill>
                    <a:schemeClr val="accent2"/>
                  </a:solidFill>
                  <a:prstDash val="solid"/>
                </a:ln>
                <a:solidFill>
                  <a:schemeClr val="accent2">
                    <a:lumMod val="40000"/>
                    <a:lumOff val="60000"/>
                  </a:schemeClr>
                </a:solidFill>
              </a:rPr>
              <a:t>BİYOGAZ TESİSLERİNDE ÜRETİM YÖNTEMLERİ </a:t>
            </a:r>
            <a:endParaRPr lang="tr-TR" b="1" dirty="0">
              <a:ln w="22225">
                <a:solidFill>
                  <a:schemeClr val="accent2"/>
                </a:solidFill>
                <a:prstDash val="solid"/>
              </a:ln>
              <a:solidFill>
                <a:schemeClr val="accent2">
                  <a:lumMod val="40000"/>
                  <a:lumOff val="60000"/>
                </a:schemeClr>
              </a:solidFill>
            </a:endParaRPr>
          </a:p>
        </p:txBody>
      </p:sp>
      <p:sp>
        <p:nvSpPr>
          <p:cNvPr id="3" name="İçerik Yer Tutucusu 2"/>
          <p:cNvSpPr>
            <a:spLocks noGrp="1"/>
          </p:cNvSpPr>
          <p:nvPr>
            <p:ph idx="1"/>
          </p:nvPr>
        </p:nvSpPr>
        <p:spPr>
          <a:xfrm>
            <a:off x="838199" y="1825625"/>
            <a:ext cx="11108961" cy="4351338"/>
          </a:xfrm>
        </p:spPr>
        <p:txBody>
          <a:bodyPr>
            <a:normAutofit/>
          </a:bodyPr>
          <a:lstStyle/>
          <a:p>
            <a:pPr marL="0" indent="0">
              <a:buNone/>
            </a:pPr>
            <a:r>
              <a:rPr lang="tr-TR" sz="2400" dirty="0" smtClean="0"/>
              <a:t>1-YAŞ YÖNTEM</a:t>
            </a:r>
          </a:p>
          <a:p>
            <a:pPr marL="0" indent="0" algn="just">
              <a:buNone/>
            </a:pPr>
            <a:r>
              <a:rPr lang="tr-TR" sz="2400" dirty="0" smtClean="0"/>
              <a:t>   Bu </a:t>
            </a:r>
            <a:r>
              <a:rPr lang="tr-TR" sz="2400" dirty="0" smtClean="0"/>
              <a:t>yöntem nem oranı yüksek ürünler için idealdir. Bu yöntemde hammadde % 90 nem haline getirilerek pompalar ile reaktöre aktarılmaktadır. Kesintisiz çalışma şartlarında taze ürün porsiyonlar şeklinde toplama ünitesinden reaktörün alt tabakasına aktarılmaktadır. Aynı porsiyonlar şeklinde de fermente olmuş ürünler dışarıya çıkarılmaktadır.  </a:t>
            </a:r>
            <a:endParaRPr lang="tr-TR" sz="2400"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977512" y="3951102"/>
            <a:ext cx="3229131" cy="26737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274985207"/>
      </p:ext>
    </p:extLst>
  </p:cSld>
  <p:clrMapOvr>
    <a:masterClrMapping/>
  </p:clrMapOvr>
  <p:transition>
    <p:pull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7311" y="281638"/>
            <a:ext cx="11107711" cy="4351338"/>
          </a:xfrm>
        </p:spPr>
        <p:txBody>
          <a:bodyPr/>
          <a:lstStyle/>
          <a:p>
            <a:pPr marL="0" indent="0">
              <a:buNone/>
            </a:pPr>
            <a:r>
              <a:rPr lang="tr-TR" dirty="0" smtClean="0"/>
              <a:t>2-KURU YÖNTEM</a:t>
            </a:r>
          </a:p>
          <a:p>
            <a:pPr marL="0" indent="0" algn="just">
              <a:buNone/>
            </a:pPr>
            <a:r>
              <a:rPr lang="tr-TR" dirty="0" smtClean="0"/>
              <a:t>    </a:t>
            </a:r>
            <a:r>
              <a:rPr lang="tr-TR" sz="2400" dirty="0" smtClean="0"/>
              <a:t>Yeni </a:t>
            </a:r>
            <a:r>
              <a:rPr lang="tr-TR" sz="2400" dirty="0" smtClean="0"/>
              <a:t>geliştirilen kuru yöntem biyogazı, katı kirli ve organik olmayan atıklardan da üretim imkânı vermektedir. Kuru yöntem ile % 50 nem oranına sahip atıkları fermente etmek </a:t>
            </a:r>
            <a:r>
              <a:rPr lang="tr-TR" sz="2400" dirty="0" err="1" smtClean="0"/>
              <a:t>mümkündür.Atıklar</a:t>
            </a:r>
            <a:r>
              <a:rPr lang="tr-TR" sz="2400" dirty="0" smtClean="0"/>
              <a:t> reaktöre aktarılır ve oksijensiz ortamda fermente </a:t>
            </a:r>
            <a:r>
              <a:rPr lang="tr-TR" sz="2400" dirty="0" err="1" smtClean="0"/>
              <a:t>edilir.Reaktördeki</a:t>
            </a:r>
            <a:r>
              <a:rPr lang="tr-TR" sz="2400" dirty="0" smtClean="0"/>
              <a:t> atıkların üstüne fermente edilmiş ürünlerin püskürtülmesi ile gerçekleştirilir.  </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394971">
            <a:off x="6669975" y="2639372"/>
            <a:ext cx="3517253" cy="36428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786462350"/>
      </p:ext>
    </p:extLst>
  </p:cSld>
  <p:clrMapOvr>
    <a:masterClrMapping/>
  </p:clrMapOvr>
  <p:transition>
    <p:pull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0070C0"/>
          </a:solidFill>
        </p:spPr>
        <p:txBody>
          <a:bodyPr/>
          <a:lstStyle/>
          <a:p>
            <a:pPr algn="ctr"/>
            <a:r>
              <a:rPr lang="tr-TR" b="1" dirty="0" smtClean="0">
                <a:ln w="22225">
                  <a:solidFill>
                    <a:schemeClr val="accent2"/>
                  </a:solidFill>
                  <a:prstDash val="solid"/>
                </a:ln>
                <a:solidFill>
                  <a:schemeClr val="accent2">
                    <a:lumMod val="40000"/>
                    <a:lumOff val="60000"/>
                  </a:schemeClr>
                </a:solidFill>
              </a:rPr>
              <a:t>Biyogaz tesisinin çalışması şekli</a:t>
            </a:r>
            <a:endParaRPr lang="tr-TR" b="1" dirty="0">
              <a:ln w="22225">
                <a:solidFill>
                  <a:schemeClr val="accent2"/>
                </a:solidFill>
                <a:prstDash val="solid"/>
              </a:ln>
              <a:solidFill>
                <a:schemeClr val="accent2">
                  <a:lumMod val="40000"/>
                  <a:lumOff val="60000"/>
                </a:schemeClr>
              </a:solidFill>
            </a:endParaRPr>
          </a:p>
        </p:txBody>
      </p:sp>
      <p:sp>
        <p:nvSpPr>
          <p:cNvPr id="3" name="İçerik Yer Tutucusu 2"/>
          <p:cNvSpPr>
            <a:spLocks noGrp="1"/>
          </p:cNvSpPr>
          <p:nvPr>
            <p:ph idx="1"/>
          </p:nvPr>
        </p:nvSpPr>
        <p:spPr>
          <a:xfrm>
            <a:off x="368122" y="1982961"/>
            <a:ext cx="11422504" cy="4351338"/>
          </a:xfrm>
        </p:spPr>
        <p:txBody>
          <a:bodyPr/>
          <a:lstStyle/>
          <a:p>
            <a:pPr marL="0" indent="0">
              <a:buNone/>
            </a:pPr>
            <a:endParaRPr lang="tr-TR" dirty="0" smtClean="0"/>
          </a:p>
          <a:p>
            <a:pPr marL="0" indent="0" algn="just">
              <a:buNone/>
            </a:pPr>
            <a:r>
              <a:rPr lang="tr-TR" dirty="0" smtClean="0"/>
              <a:t>    </a:t>
            </a:r>
            <a:r>
              <a:rPr lang="tr-TR" sz="2400" dirty="0" smtClean="0"/>
              <a:t>Biyogaz </a:t>
            </a:r>
            <a:r>
              <a:rPr lang="tr-TR" sz="2400" dirty="0" smtClean="0"/>
              <a:t>tesisinin konumu çok önemlidir. Tesise olabildiğince yakın noktalardan ve mümkün olan en ucuz maliyetle temin edilen gübre ve diğer organik materyaller öncelikle homojen olarak karıştırılır. Karışım içindeki inorganik malzemeler (taş, metal, </a:t>
            </a:r>
            <a:r>
              <a:rPr lang="tr-TR" sz="2400" dirty="0" err="1" smtClean="0"/>
              <a:t>plastic</a:t>
            </a:r>
            <a:r>
              <a:rPr lang="tr-TR" sz="2400" dirty="0" smtClean="0"/>
              <a:t> </a:t>
            </a:r>
            <a:r>
              <a:rPr lang="tr-TR" sz="2400" dirty="0" err="1" smtClean="0"/>
              <a:t>vb</a:t>
            </a:r>
            <a:r>
              <a:rPr lang="tr-TR" sz="2400" dirty="0" smtClean="0"/>
              <a:t>) ayrıştırılır ve karışım mümkün olduğunca fiziksel ve hücre bazında parçalanarak ufalanır ve çürütücü tanklara beslenir.</a:t>
            </a:r>
          </a:p>
          <a:p>
            <a:endParaRPr lang="tr-TR" dirty="0"/>
          </a:p>
        </p:txBody>
      </p:sp>
    </p:spTree>
    <p:extLst>
      <p:ext uri="{BB962C8B-B14F-4D97-AF65-F5344CB8AC3E}">
        <p14:creationId xmlns:p14="http://schemas.microsoft.com/office/powerpoint/2010/main" xmlns="" val="370546634"/>
      </p:ext>
    </p:extLst>
  </p:cSld>
  <p:clrMapOvr>
    <a:masterClrMapping/>
  </p:clrMapOvr>
  <p:transition>
    <p:pull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9763" y="491500"/>
            <a:ext cx="11542427" cy="4351338"/>
          </a:xfrm>
        </p:spPr>
        <p:txBody>
          <a:bodyPr>
            <a:normAutofit/>
          </a:bodyPr>
          <a:lstStyle/>
          <a:p>
            <a:pPr algn="just"/>
            <a:r>
              <a:rPr lang="tr-TR" sz="2400" dirty="0" smtClean="0"/>
              <a:t>Bakteriler ve diğer bazı mikro organizmalar kullanılarak çürütücü içindeki </a:t>
            </a:r>
            <a:r>
              <a:rPr lang="tr-TR" sz="2400" dirty="0" err="1" smtClean="0"/>
              <a:t>biyokütle</a:t>
            </a:r>
            <a:r>
              <a:rPr lang="tr-TR" sz="2400" dirty="0" smtClean="0"/>
              <a:t> </a:t>
            </a:r>
            <a:r>
              <a:rPr lang="tr-TR" sz="2400" dirty="0" err="1" smtClean="0"/>
              <a:t>ayrıştırılırak</a:t>
            </a:r>
            <a:r>
              <a:rPr lang="tr-TR" sz="2400" dirty="0" smtClean="0"/>
              <a:t> fermente edilir. Fermantasyon sürecinin nihai ürünleri olarak, oksijen, metan (% 45-70) ve karbon dioksit (% 25-55) oluşur.</a:t>
            </a:r>
          </a:p>
          <a:p>
            <a:pPr algn="just"/>
            <a:r>
              <a:rPr lang="tr-TR" sz="2400" dirty="0" smtClean="0"/>
              <a:t>Biyogazın kalitesi biyogaz içerisindeki metan oranına bağlıdır. </a:t>
            </a:r>
            <a:endParaRPr lang="tr-TR" sz="2400"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59236" y="2243220"/>
            <a:ext cx="7325866" cy="3792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2636136734"/>
      </p:ext>
    </p:extLst>
  </p:cSld>
  <p:clrMapOvr>
    <a:masterClrMapping/>
  </p:clrMapOvr>
  <p:transition>
    <p:pull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8325" y="1126674"/>
            <a:ext cx="11292250" cy="4351338"/>
          </a:xfrm>
          <a:solidFill>
            <a:schemeClr val="bg1"/>
          </a:solidFill>
          <a:ln>
            <a:solidFill>
              <a:schemeClr val="tx1"/>
            </a:solidFill>
          </a:ln>
        </p:spPr>
        <p:txBody>
          <a:bodyPr/>
          <a:lstStyle/>
          <a:p>
            <a:pPr algn="just"/>
            <a:r>
              <a:rPr lang="tr-TR" sz="2400" dirty="0" smtClean="0"/>
              <a:t>Oluşan biyogaz </a:t>
            </a:r>
            <a:r>
              <a:rPr lang="tr-TR" sz="2400" dirty="0" err="1" smtClean="0"/>
              <a:t>kojenerasyon</a:t>
            </a:r>
            <a:r>
              <a:rPr lang="tr-TR" sz="2400" dirty="0" smtClean="0"/>
              <a:t> ünitesinde (gaz jeneratörlerinde) yakılarak elektrik enerjisine dönüştürülür. Üretilen elektrik ya lokal alanda kullanılır veya elektrik şebekesine verilir.</a:t>
            </a:r>
          </a:p>
          <a:p>
            <a:pPr algn="just"/>
            <a:r>
              <a:rPr lang="tr-TR" sz="2400" dirty="0" smtClean="0"/>
              <a:t>Biyogazın yanması sırasında oluşan ısının tesis yakınındaki konutlarda veya sera ısıtılmasında, saman kurutulmasında, süt soğutulmasında veya ahırların iklimlendirilmesinde kullanımı mümkündür. Tesis yatırımının kısa sürede geri dönmesi, her iki çıktının da (elektrik ve ısı) kullanılmasına bağlıdır.</a:t>
            </a:r>
          </a:p>
          <a:p>
            <a:pPr algn="just"/>
            <a:r>
              <a:rPr lang="tr-TR" sz="2400" dirty="0" smtClean="0"/>
              <a:t>Fermantasyon artıkları ise biyogaz tesisinden elde edilen diğer bir ürün olarak, tarım işletmecisine yüksek kaliteli gübre olarak satılabilir. </a:t>
            </a:r>
          </a:p>
          <a:p>
            <a:pPr algn="just"/>
            <a:endParaRPr lang="tr-TR" dirty="0" smtClean="0"/>
          </a:p>
          <a:p>
            <a:endParaRPr lang="tr-TR" dirty="0"/>
          </a:p>
        </p:txBody>
      </p:sp>
    </p:spTree>
    <p:extLst>
      <p:ext uri="{BB962C8B-B14F-4D97-AF65-F5344CB8AC3E}">
        <p14:creationId xmlns:p14="http://schemas.microsoft.com/office/powerpoint/2010/main" xmlns="" val="970656613"/>
      </p:ext>
    </p:extLst>
  </p:cSld>
  <p:clrMapOvr>
    <a:masterClrMapping/>
  </p:clrMapOvr>
  <p:transition>
    <p:pull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bg1"/>
          </a:solidFill>
        </p:spPr>
        <p:txBody>
          <a:bodyPr/>
          <a:lstStyle/>
          <a:p>
            <a:pPr algn="ctr"/>
            <a:r>
              <a:rPr lang="tr-TR" b="1" dirty="0" smtClean="0">
                <a:ln w="22225">
                  <a:solidFill>
                    <a:schemeClr val="accent2"/>
                  </a:solidFill>
                  <a:prstDash val="solid"/>
                </a:ln>
                <a:solidFill>
                  <a:schemeClr val="bg1"/>
                </a:solidFill>
              </a:rPr>
              <a:t>TÜRKİYE’DE BİYOGAZ ÜRETİM POTANSİYELİ</a:t>
            </a:r>
            <a:endParaRPr lang="tr-TR" b="1" dirty="0">
              <a:ln w="22225">
                <a:solidFill>
                  <a:schemeClr val="accent2"/>
                </a:solidFill>
                <a:prstDash val="solid"/>
              </a:ln>
              <a:solidFill>
                <a:schemeClr val="bg1"/>
              </a:solidFill>
            </a:endParaRPr>
          </a:p>
        </p:txBody>
      </p:sp>
      <p:sp>
        <p:nvSpPr>
          <p:cNvPr id="3" name="İçerik Yer Tutucusu 2"/>
          <p:cNvSpPr>
            <a:spLocks noGrp="1"/>
          </p:cNvSpPr>
          <p:nvPr>
            <p:ph idx="1"/>
          </p:nvPr>
        </p:nvSpPr>
        <p:spPr>
          <a:xfrm>
            <a:off x="838200" y="1810635"/>
            <a:ext cx="10515600" cy="4351338"/>
          </a:xfrm>
        </p:spPr>
        <p:txBody>
          <a:bodyPr/>
          <a:lstStyle/>
          <a:p>
            <a:pPr marL="0" indent="0" algn="just">
              <a:buNone/>
            </a:pPr>
            <a:r>
              <a:rPr lang="tr-TR" dirty="0" smtClean="0"/>
              <a:t>  </a:t>
            </a:r>
            <a:r>
              <a:rPr lang="tr-TR" sz="2400" dirty="0" smtClean="0"/>
              <a:t>Türkiye</a:t>
            </a:r>
            <a:r>
              <a:rPr lang="tr-TR" sz="2400" dirty="0" smtClean="0"/>
              <a:t>, sadece hayvan atıkları ile çalışabilecek, adet biyogaz tesisi kapasitesine sahiptir. Fakat, şu anda ülkede 36’sı çalışmakta olan toplam 85 biyogaz tesisi bulunmaktadır. Çoğu biyogaz tesisi belediye veya sanayi bünyesi içerisinde (çöp gazı veya atık su arıtma tesisi) ve genellikle Türkiye’nin batısında konumlanmıştır. (Özellikle İstanbul, Kocaeli)</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67650" y="3676542"/>
            <a:ext cx="7060992" cy="25483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81568258"/>
      </p:ext>
    </p:extLst>
  </p:cSld>
  <p:clrMapOvr>
    <a:masterClrMapping/>
  </p:clrMapOvr>
  <p:transition>
    <p:pull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accent6">
              <a:lumMod val="40000"/>
              <a:lumOff val="60000"/>
            </a:schemeClr>
          </a:solidFill>
        </p:spPr>
        <p:txBody>
          <a:bodyPr/>
          <a:lstStyle/>
          <a:p>
            <a:pPr algn="ctr"/>
            <a:r>
              <a:rPr lang="tr-TR" b="1" dirty="0" smtClean="0">
                <a:ln w="22225">
                  <a:solidFill>
                    <a:schemeClr val="accent2"/>
                  </a:solidFill>
                  <a:prstDash val="solid"/>
                </a:ln>
              </a:rPr>
              <a:t>Türkiye’deki Tesisler</a:t>
            </a:r>
            <a:endParaRPr lang="tr-TR" b="1" dirty="0">
              <a:ln w="22225">
                <a:solidFill>
                  <a:schemeClr val="accent2"/>
                </a:solidFill>
                <a:prstDash val="solid"/>
              </a:ln>
            </a:endParaRPr>
          </a:p>
        </p:txBody>
      </p:sp>
      <p:sp>
        <p:nvSpPr>
          <p:cNvPr id="3" name="İçerik Yer Tutucusu 2"/>
          <p:cNvSpPr>
            <a:spLocks noGrp="1"/>
          </p:cNvSpPr>
          <p:nvPr>
            <p:ph idx="1"/>
          </p:nvPr>
        </p:nvSpPr>
        <p:spPr/>
        <p:txBody>
          <a:bodyPr/>
          <a:lstStyle/>
          <a:p>
            <a:r>
              <a:rPr lang="tr-TR" dirty="0" err="1" smtClean="0"/>
              <a:t>Solea</a:t>
            </a:r>
            <a:r>
              <a:rPr lang="tr-TR" dirty="0" smtClean="0"/>
              <a:t> </a:t>
            </a:r>
            <a:r>
              <a:rPr lang="tr-TR" dirty="0" err="1" smtClean="0"/>
              <a:t>energy</a:t>
            </a:r>
            <a:r>
              <a:rPr lang="tr-TR" dirty="0" smtClean="0"/>
              <a:t> firmasının kurduğu biyogaz tesisleri;</a:t>
            </a:r>
          </a:p>
          <a:p>
            <a:r>
              <a:rPr lang="tr-TR" dirty="0" smtClean="0"/>
              <a:t>· 10 M</a:t>
            </a:r>
            <a:r>
              <a:rPr lang="tr-TR" baseline="30000" dirty="0" smtClean="0"/>
              <a:t>3</a:t>
            </a:r>
            <a:r>
              <a:rPr lang="tr-TR" dirty="0" smtClean="0"/>
              <a:t> KAYSERİ ( BİYOGAZ )</a:t>
            </a:r>
          </a:p>
          <a:p>
            <a:r>
              <a:rPr lang="tr-TR" dirty="0" smtClean="0"/>
              <a:t>· 15 M</a:t>
            </a:r>
            <a:r>
              <a:rPr lang="tr-TR" baseline="30000" dirty="0" smtClean="0"/>
              <a:t>3</a:t>
            </a:r>
            <a:r>
              <a:rPr lang="tr-TR" dirty="0" smtClean="0"/>
              <a:t> KAYSERİ ( BİYOGAZ ) 5 ADET</a:t>
            </a:r>
          </a:p>
          <a:p>
            <a:r>
              <a:rPr lang="tr-TR" dirty="0" smtClean="0"/>
              <a:t>· 22 M</a:t>
            </a:r>
            <a:r>
              <a:rPr lang="tr-TR" baseline="30000" dirty="0" smtClean="0"/>
              <a:t>3</a:t>
            </a:r>
            <a:r>
              <a:rPr lang="tr-TR" dirty="0" smtClean="0"/>
              <a:t> KAYSERİ ( BİYOGAZ ) 2 ADET</a:t>
            </a:r>
          </a:p>
          <a:p>
            <a:r>
              <a:rPr lang="tr-TR" dirty="0" smtClean="0"/>
              <a:t>· 15 M</a:t>
            </a:r>
            <a:r>
              <a:rPr lang="tr-TR" baseline="30000" dirty="0" smtClean="0"/>
              <a:t>3</a:t>
            </a:r>
            <a:r>
              <a:rPr lang="tr-TR" dirty="0" smtClean="0"/>
              <a:t> KONYA ( BİYOGAZ )</a:t>
            </a:r>
          </a:p>
          <a:p>
            <a:r>
              <a:rPr lang="tr-TR" dirty="0" smtClean="0"/>
              <a:t>· 22 M</a:t>
            </a:r>
            <a:r>
              <a:rPr lang="tr-TR" baseline="30000" dirty="0" smtClean="0"/>
              <a:t>3</a:t>
            </a:r>
            <a:r>
              <a:rPr lang="tr-TR" dirty="0" smtClean="0"/>
              <a:t> GEDİZ GÖLCÜK KÖYÜ ( BİYOGAZ )</a:t>
            </a:r>
          </a:p>
          <a:p>
            <a:r>
              <a:rPr lang="tr-TR" dirty="0" smtClean="0"/>
              <a:t>· 280 M</a:t>
            </a:r>
            <a:r>
              <a:rPr lang="tr-TR" baseline="30000" dirty="0" smtClean="0"/>
              <a:t>3</a:t>
            </a:r>
            <a:r>
              <a:rPr lang="tr-TR" dirty="0" smtClean="0"/>
              <a:t> ELAZIĞ ( BİYOGAZ ) TAVUK ÇİFTLİĞİ VE SERA ISITMASI</a:t>
            </a:r>
          </a:p>
          <a:p>
            <a:endParaRPr lang="tr-TR" dirty="0"/>
          </a:p>
        </p:txBody>
      </p:sp>
    </p:spTree>
    <p:extLst>
      <p:ext uri="{BB962C8B-B14F-4D97-AF65-F5344CB8AC3E}">
        <p14:creationId xmlns:p14="http://schemas.microsoft.com/office/powerpoint/2010/main" xmlns="" val="1299270963"/>
      </p:ext>
    </p:extLst>
  </p:cSld>
  <p:clrMapOvr>
    <a:masterClrMapping/>
  </p:clrMapOvr>
  <p:transition>
    <p:pull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6110626"/>
          </a:xfrm>
        </p:spPr>
        <p:txBody>
          <a:bodyPr>
            <a:noAutofit/>
          </a:bodyPr>
          <a:lstStyle/>
          <a:p>
            <a:pPr algn="ctr"/>
            <a:r>
              <a:rPr lang="tr-TR" sz="115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Belediyelerin Biyogaz Üretim Faaliyetleri</a:t>
            </a:r>
            <a:endParaRPr lang="tr-TR" sz="11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xmlns="" val="2850183113"/>
      </p:ext>
    </p:extLst>
  </p:cSld>
  <p:clrMapOvr>
    <a:masterClrMapping/>
  </p:clrMapOvr>
  <p:transition>
    <p:pull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Kocaeli Büyükşehir Belediyesi</a:t>
            </a:r>
            <a:r>
              <a:rPr lang="tr-TR" b="1" dirty="0" smtClean="0"/>
              <a:t/>
            </a:r>
            <a:br>
              <a:rPr lang="tr-TR" b="1" dirty="0" smtClean="0"/>
            </a:br>
            <a:endParaRPr lang="tr-TR" b="1" dirty="0"/>
          </a:p>
        </p:txBody>
      </p:sp>
      <p:sp>
        <p:nvSpPr>
          <p:cNvPr id="3" name="İçerik Yer Tutucusu 2"/>
          <p:cNvSpPr>
            <a:spLocks noGrp="1"/>
          </p:cNvSpPr>
          <p:nvPr>
            <p:ph idx="1"/>
          </p:nvPr>
        </p:nvSpPr>
        <p:spPr>
          <a:xfrm>
            <a:off x="436588" y="1840616"/>
            <a:ext cx="11318823" cy="4351338"/>
          </a:xfrm>
        </p:spPr>
        <p:txBody>
          <a:bodyPr/>
          <a:lstStyle/>
          <a:p>
            <a:pPr marL="0" indent="0" algn="just">
              <a:buNone/>
            </a:pPr>
            <a:r>
              <a:rPr lang="tr-TR" dirty="0" smtClean="0"/>
              <a:t>     </a:t>
            </a:r>
            <a:r>
              <a:rPr lang="tr-TR" sz="2400" dirty="0" smtClean="0"/>
              <a:t>Kocaeli </a:t>
            </a:r>
            <a:r>
              <a:rPr lang="tr-TR" sz="2400" dirty="0" smtClean="0"/>
              <a:t>Büyükşehir Belediyesi tarafından destek başvurusunda bulunulan "BİTKİSEL VE HAYVANSAL ATIKLARDAN BİYOGAZ ÜRETİMİ VE ENTEGRE ENERJİ ÜRETİM SİSTEMİNDE KULLANIMI (BİYOGAZ)" Projesi TÜBİTAK Kamu Kurumları Araştırma ve Geliştirme Projelerini Destekleme Programı kapsamında desteklenmektedir. Kocaeli Büyükşehir Belediyesi, Türkiye'de bir ilke imza atarak, TÜBİTAK-MAM ve 4 üniversitenin desteği ile biyogaz dönemini başlattı. Toplam 5 milyon 731 bin YTL'ye 36 ayda hayata geçirilecek olan projede, hayvan dışkılarından yılda 2 milyon kW enerji üretimi yapılacak.</a:t>
            </a:r>
          </a:p>
          <a:p>
            <a:endParaRPr lang="tr-TR" dirty="0"/>
          </a:p>
        </p:txBody>
      </p:sp>
    </p:spTree>
    <p:extLst>
      <p:ext uri="{BB962C8B-B14F-4D97-AF65-F5344CB8AC3E}">
        <p14:creationId xmlns:p14="http://schemas.microsoft.com/office/powerpoint/2010/main" xmlns="" val="911371355"/>
      </p:ext>
    </p:extLst>
  </p:cSld>
  <p:clrMapOvr>
    <a:masterClrMapping/>
  </p:clrMapOvr>
  <p:transition>
    <p:pull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0"/>
            <a:ext cx="12192000" cy="6858000"/>
          </a:xfrm>
        </p:spPr>
      </p:pic>
    </p:spTree>
    <p:extLst>
      <p:ext uri="{BB962C8B-B14F-4D97-AF65-F5344CB8AC3E}">
        <p14:creationId xmlns:p14="http://schemas.microsoft.com/office/powerpoint/2010/main" xmlns="" val="2758295125"/>
      </p:ext>
    </p:extLst>
  </p:cSld>
  <p:clrMapOvr>
    <a:masterClrMapping/>
  </p:clrMapOvr>
  <p:transition>
    <p:pull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Mamak Çöplüğü Biyogaz Tesisi</a:t>
            </a:r>
            <a:endParaRPr lang="tr-TR"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İçerik Yer Tutucusu 2"/>
          <p:cNvSpPr>
            <a:spLocks noGrp="1"/>
          </p:cNvSpPr>
          <p:nvPr>
            <p:ph idx="1"/>
          </p:nvPr>
        </p:nvSpPr>
        <p:spPr>
          <a:xfrm>
            <a:off x="556509" y="1690688"/>
            <a:ext cx="11405641" cy="4351338"/>
          </a:xfrm>
        </p:spPr>
        <p:txBody>
          <a:bodyPr>
            <a:normAutofit/>
          </a:bodyPr>
          <a:lstStyle/>
          <a:p>
            <a:pPr marL="0" indent="0" algn="just">
              <a:buNone/>
            </a:pPr>
            <a:r>
              <a:rPr lang="tr-TR" sz="2400" dirty="0" smtClean="0"/>
              <a:t>   Mamak </a:t>
            </a:r>
            <a:r>
              <a:rPr lang="tr-TR" sz="2400" dirty="0" smtClean="0"/>
              <a:t>Çöplüğü Biyogaz Tesisi ortalama 151.711.707 </a:t>
            </a:r>
            <a:r>
              <a:rPr lang="tr-TR" sz="2400" dirty="0" err="1" smtClean="0"/>
              <a:t>kWh</a:t>
            </a:r>
            <a:r>
              <a:rPr lang="tr-TR" sz="2400" dirty="0" smtClean="0"/>
              <a:t> elektrik üretimi ile kişinin günlük hayatında ihtiyaç duyduğu (konut, sanayi, metro ulaşımı, resmi daire, çevre aydınlatması gibi) tüm elektrik enerjisi ihtiyacını karşılayabilir.</a:t>
            </a:r>
            <a:endParaRPr lang="tr-TR" sz="2400" dirty="0"/>
          </a:p>
        </p:txBody>
      </p:sp>
      <p:pic>
        <p:nvPicPr>
          <p:cNvPr id="4" name="Resim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792742" y="3016251"/>
            <a:ext cx="6933174" cy="34350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716026830"/>
      </p:ext>
    </p:extLst>
  </p:cSld>
  <p:clrMapOvr>
    <a:masterClrMapping/>
  </p:clrMapOvr>
  <p:transition>
    <p:pull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43132" y="1345940"/>
            <a:ext cx="10515600" cy="4351338"/>
          </a:xfrm>
        </p:spPr>
        <p:txBody>
          <a:bodyPr/>
          <a:lstStyle/>
          <a:p>
            <a:r>
              <a:rPr lang="tr-TR" sz="2400" dirty="0" smtClean="0"/>
              <a:t>İstanbul Büyükşehir Belediyesi</a:t>
            </a:r>
          </a:p>
          <a:p>
            <a:r>
              <a:rPr lang="tr-TR" sz="2400" dirty="0" smtClean="0"/>
              <a:t> Adana Büyükşehir Belediyesi (çöp gazından elektrik üretimi, JICA hibesi ile,2007 yılında faaliyete başladı)</a:t>
            </a:r>
          </a:p>
          <a:p>
            <a:r>
              <a:rPr lang="tr-TR" sz="2400" dirty="0" smtClean="0"/>
              <a:t> Ankara Büyükşehir Belediyesi (atık su arıtım, Mamak çöp gazı santrali)</a:t>
            </a:r>
          </a:p>
          <a:p>
            <a:r>
              <a:rPr lang="tr-TR" sz="2400" dirty="0" smtClean="0"/>
              <a:t> Bursa Büyükşehir Belediyesi</a:t>
            </a:r>
          </a:p>
          <a:p>
            <a:r>
              <a:rPr lang="tr-TR" sz="2400" dirty="0" smtClean="0"/>
              <a:t> Kayseri Büyükşehir Belediyesi</a:t>
            </a:r>
          </a:p>
          <a:p>
            <a:r>
              <a:rPr lang="tr-TR" sz="2400" dirty="0" smtClean="0"/>
              <a:t> Isparta Belediyesi (2006 yılında düzenli depolamaya geçildi,4-6 yıl içinde elektrik üretimine başlanacak)</a:t>
            </a:r>
          </a:p>
          <a:p>
            <a:endParaRPr lang="tr-TR" dirty="0"/>
          </a:p>
        </p:txBody>
      </p:sp>
    </p:spTree>
    <p:extLst>
      <p:ext uri="{BB962C8B-B14F-4D97-AF65-F5344CB8AC3E}">
        <p14:creationId xmlns:p14="http://schemas.microsoft.com/office/powerpoint/2010/main" xmlns="" val="2701523902"/>
      </p:ext>
    </p:extLst>
  </p:cSld>
  <p:clrMapOvr>
    <a:masterClrMapping/>
  </p:clrMapOvr>
  <p:transition>
    <p:pull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61632" y="349134"/>
            <a:ext cx="7688950" cy="6151160"/>
          </a:xfrm>
          <a:prstGeom prst="rect">
            <a:avLst/>
          </a:prstGeom>
        </p:spPr>
      </p:pic>
      <p:sp>
        <p:nvSpPr>
          <p:cNvPr id="3" name="İçerik Yer Tutucusu 2"/>
          <p:cNvSpPr>
            <a:spLocks noGrp="1"/>
          </p:cNvSpPr>
          <p:nvPr>
            <p:ph idx="1"/>
          </p:nvPr>
        </p:nvSpPr>
        <p:spPr>
          <a:xfrm>
            <a:off x="609942" y="1396538"/>
            <a:ext cx="11078980" cy="4351338"/>
          </a:xfrm>
          <a:ln>
            <a:solidFill>
              <a:schemeClr val="tx1"/>
            </a:solidFill>
          </a:ln>
        </p:spPr>
        <p:txBody>
          <a:bodyPr/>
          <a:lstStyle/>
          <a:p>
            <a:pPr marL="0" indent="0" algn="just">
              <a:buNone/>
            </a:pPr>
            <a:r>
              <a:rPr lang="tr-TR" dirty="0" smtClean="0"/>
              <a:t>   </a:t>
            </a:r>
            <a:r>
              <a:rPr lang="tr-TR" sz="2400" b="1" dirty="0" smtClean="0"/>
              <a:t>Dünya </a:t>
            </a:r>
            <a:r>
              <a:rPr lang="tr-TR" sz="2400" b="1" dirty="0" smtClean="0"/>
              <a:t>nüfusunun hızla artması, tüketim maddelerinin çeşitliliği ve tüketim alışkanlıklarının değişmesi ciddi bir atık sorunuyla karşı karşıya kalmamıza sebep olmaktadır. Atık sorununun etkin bir şekilde çözülebilmesi için yeni teknolojilerin kullanımının tüm dünyada yaygınlaşması gerekmektedir. Aynı zamanda önemli bir ekonomik değere sahip olan atıklardan bu yönde de yararlanılmalıdır. Biyogaz enerjisi oldukça avantajlı bir enerji türü olup, hemen hemen hiçbir dezavantajı yoktur. Çünkü biyogaz tesisi kurulduğunda çevreye ve insanlara neredeyse en ufak bir zarar ve rahatsızlık vermez.</a:t>
            </a:r>
          </a:p>
          <a:p>
            <a:endParaRPr lang="tr-TR" dirty="0"/>
          </a:p>
        </p:txBody>
      </p:sp>
    </p:spTree>
    <p:extLst>
      <p:ext uri="{BB962C8B-B14F-4D97-AF65-F5344CB8AC3E}">
        <p14:creationId xmlns:p14="http://schemas.microsoft.com/office/powerpoint/2010/main" xmlns="" val="4120644780"/>
      </p:ext>
    </p:extLst>
  </p:cSld>
  <p:clrMapOvr>
    <a:masterClrMapping/>
  </p:clrMapOvr>
  <p:transition>
    <p:pull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937618" y="377916"/>
            <a:ext cx="8045968" cy="4275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İçerik Yer Tutucusu 2"/>
          <p:cNvSpPr>
            <a:spLocks noGrp="1"/>
          </p:cNvSpPr>
          <p:nvPr>
            <p:ph idx="1"/>
          </p:nvPr>
        </p:nvSpPr>
        <p:spPr>
          <a:xfrm>
            <a:off x="1050656" y="4358794"/>
            <a:ext cx="10515600" cy="1994708"/>
          </a:xfrm>
        </p:spPr>
        <p:txBody>
          <a:bodyPr>
            <a:normAutofit fontScale="92500" lnSpcReduction="20000"/>
          </a:bodyPr>
          <a:lstStyle/>
          <a:p>
            <a:pPr marL="0" indent="0" algn="ctr">
              <a:buNone/>
            </a:pPr>
            <a:endParaRPr lang="tr-TR" sz="5400" dirty="0" smtClean="0">
              <a:latin typeface="3ds" panose="02000503020000020004" pitchFamily="2" charset="-94"/>
            </a:endParaRPr>
          </a:p>
          <a:p>
            <a:pPr marL="0" indent="0" algn="ctr">
              <a:buNone/>
            </a:pPr>
            <a:endParaRPr lang="tr-TR" sz="5400" dirty="0">
              <a:latin typeface="3ds" panose="02000503020000020004" pitchFamily="2" charset="-94"/>
            </a:endParaRPr>
          </a:p>
          <a:p>
            <a:pPr marL="0" indent="0" algn="ctr">
              <a:buNone/>
            </a:pPr>
            <a:r>
              <a:rPr lang="tr-TR" sz="5400" dirty="0" smtClean="0">
                <a:latin typeface="3ds" panose="02000503020000020004" pitchFamily="2" charset="-94"/>
              </a:rPr>
              <a:t>TEŞEKKÜR EDERİZ</a:t>
            </a:r>
            <a:endParaRPr lang="tr-TR" sz="5400" dirty="0">
              <a:latin typeface="3ds" panose="02000503020000020004" pitchFamily="2" charset="-94"/>
            </a:endParaRPr>
          </a:p>
        </p:txBody>
      </p:sp>
    </p:spTree>
    <p:extLst>
      <p:ext uri="{BB962C8B-B14F-4D97-AF65-F5344CB8AC3E}">
        <p14:creationId xmlns:p14="http://schemas.microsoft.com/office/powerpoint/2010/main" xmlns="" val="1333160681"/>
      </p:ext>
    </p:extLst>
  </p:cSld>
  <p:clrMapOvr>
    <a:masterClrMapping/>
  </p:clrMapOvr>
  <p:transition>
    <p:pull dir="d"/>
  </p:transition>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1788</Words>
  <Application>Microsoft Office PowerPoint</Application>
  <PresentationFormat>Özel</PresentationFormat>
  <Paragraphs>136</Paragraphs>
  <Slides>38</Slides>
  <Notes>3</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Office Teması</vt:lpstr>
      <vt:lpstr>Biyogaz Nedir?  Türkiye’de Biyogaz Kullanımı ve Tesisleri</vt:lpstr>
      <vt:lpstr>Slayt 2</vt:lpstr>
      <vt:lpstr>BİYOGAZ NEDİR</vt:lpstr>
      <vt:lpstr>Biyogaz için Uygun Hammaddeler</vt:lpstr>
      <vt:lpstr>Biyogaz Üretimi İçin Kullanılan Materyaller</vt:lpstr>
      <vt:lpstr>Slayt 6</vt:lpstr>
      <vt:lpstr> BİYOGAZ ÖZELLİKLERİ</vt:lpstr>
      <vt:lpstr>Peki Biyogaz nasıl oluşur?</vt:lpstr>
      <vt:lpstr>Slayt 9</vt:lpstr>
      <vt:lpstr>Biyogaz Nerelerde Kullanılır?</vt:lpstr>
      <vt:lpstr>BİYOGAZ ÜRETİMİNİ ETKİLEYEN FAKTÖRLER</vt:lpstr>
      <vt:lpstr>Toksisite'nin biyogaz üretimine etkileri</vt:lpstr>
      <vt:lpstr>C/N oranı'nın biyogaz üretimine etkileri</vt:lpstr>
      <vt:lpstr>   Biyogazın Avantajları  </vt:lpstr>
      <vt:lpstr>       BİYOGAZ TESİSLERİNİN DEZAVANTAJLARI       </vt:lpstr>
      <vt:lpstr>BİYOGAZ TESİSLERİ NEDEN ÖNEMLİDİR ?</vt:lpstr>
      <vt:lpstr> BİYOGAZ TESİSLERİNİN TASARIMI VE TASARIMDA DİKKAT EDİLMESİ GEREKEN PARAMETRELER</vt:lpstr>
      <vt:lpstr>BİYOGAZ TESİSİ TASARIMINDA DİKKATE ALINACAK HUSUSLAR</vt:lpstr>
      <vt:lpstr>Biyokütlenin Biyogaz tesislerinde işlenmesi sonucu temelde üç çeşit çıktı alınır.</vt:lpstr>
      <vt:lpstr> TESİS EKİPMANLARI </vt:lpstr>
      <vt:lpstr>Slayt 21</vt:lpstr>
      <vt:lpstr>Slayt 22</vt:lpstr>
      <vt:lpstr>Slayt 23</vt:lpstr>
      <vt:lpstr>Slayt 24</vt:lpstr>
      <vt:lpstr>BİYOGAZ TESİSLERİNDE ÜRETİM YÖNTEMLERİ </vt:lpstr>
      <vt:lpstr>Slayt 26</vt:lpstr>
      <vt:lpstr>Biyogaz tesisinin çalışması şekli</vt:lpstr>
      <vt:lpstr>Slayt 28</vt:lpstr>
      <vt:lpstr>Slayt 29</vt:lpstr>
      <vt:lpstr>TÜRKİYE’DE BİYOGAZ ÜRETİM POTANSİYELİ</vt:lpstr>
      <vt:lpstr>Türkiye’deki Tesisler</vt:lpstr>
      <vt:lpstr>Belediyelerin Biyogaz Üretim Faaliyetleri</vt:lpstr>
      <vt:lpstr>Kocaeli Büyükşehir Belediyesi </vt:lpstr>
      <vt:lpstr>Slayt 34</vt:lpstr>
      <vt:lpstr>Mamak Çöplüğü Biyogaz Tesisi</vt:lpstr>
      <vt:lpstr>Slayt 36</vt:lpstr>
      <vt:lpstr>Slayt 37</vt:lpstr>
      <vt:lpstr>Slayt 38</vt:lpstr>
    </vt:vector>
  </TitlesOfParts>
  <Company>NouS/TncTR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Biyogaz Nedir? Türkiyede Biyogaz Kullanımı ve Tesisleri</dc:title>
  <dc:creator>iremnaz gülmüş</dc:creator>
  <cp:lastModifiedBy>EnesYigit</cp:lastModifiedBy>
  <cp:revision>15</cp:revision>
  <dcterms:created xsi:type="dcterms:W3CDTF">2018-12-07T19:18:17Z</dcterms:created>
  <dcterms:modified xsi:type="dcterms:W3CDTF">2018-12-07T21:46:27Z</dcterms:modified>
</cp:coreProperties>
</file>