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57" r:id="rId4"/>
    <p:sldId id="258" r:id="rId5"/>
    <p:sldId id="259" r:id="rId6"/>
    <p:sldId id="271" r:id="rId7"/>
    <p:sldId id="260" r:id="rId8"/>
    <p:sldId id="261" r:id="rId9"/>
    <p:sldId id="265" r:id="rId10"/>
    <p:sldId id="272"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5F866CA-D7B0-48DA-8A08-E44EB378046A}" type="datetimeFigureOut">
              <a:rPr lang="tr-TR" smtClean="0"/>
              <a:t>20.03.2020</a:t>
            </a:fld>
            <a:endParaRPr lang="tr-T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28291BE8-FD55-4F3F-908E-7B0E9E25B2C9}" type="slidenum">
              <a:rPr lang="tr-TR" smtClean="0"/>
              <a:t>‹#›</a:t>
            </a:fld>
            <a:endParaRPr lang="tr-TR"/>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54202398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5F866CA-D7B0-48DA-8A08-E44EB378046A}" type="datetimeFigureOut">
              <a:rPr lang="tr-TR" smtClean="0"/>
              <a:t>20.03.2020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3440025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5F866CA-D7B0-48DA-8A08-E44EB378046A}" type="datetimeFigureOut">
              <a:rPr lang="tr-TR" smtClean="0"/>
              <a:t>20.03.2020</a:t>
            </a:fld>
            <a:endParaRPr lang="tr-T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28291BE8-FD55-4F3F-908E-7B0E9E25B2C9}" type="slidenum">
              <a:rPr lang="tr-TR" smtClean="0"/>
              <a:t>‹#›</a:t>
            </a:fld>
            <a:endParaRPr lang="tr-T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95342645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5F866CA-D7B0-48DA-8A08-E44EB378046A}" type="datetimeFigureOut">
              <a:rPr lang="tr-TR" smtClean="0"/>
              <a:t>20.03.2020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639790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5F866CA-D7B0-48DA-8A08-E44EB378046A}" type="datetimeFigureOut">
              <a:rPr lang="tr-TR" smtClean="0"/>
              <a:t>20.03.2020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710990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5F866CA-D7B0-48DA-8A08-E44EB378046A}" type="datetimeFigureOut">
              <a:rPr lang="tr-TR" smtClean="0"/>
              <a:t>20.03.2020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1177564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F866CA-D7B0-48DA-8A08-E44EB378046A}" type="datetimeFigureOut">
              <a:rPr lang="tr-TR" smtClean="0"/>
              <a:t>20.03.2020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4082814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5F866CA-D7B0-48DA-8A08-E44EB378046A}" type="datetimeFigureOut">
              <a:rPr lang="tr-TR" smtClean="0"/>
              <a:t>20.03.2020</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28291BE8-FD55-4F3F-908E-7B0E9E25B2C9}"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52137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5F866CA-D7B0-48DA-8A08-E44EB378046A}" type="datetimeFigureOut">
              <a:rPr lang="tr-TR" smtClean="0"/>
              <a:t>20.03.2020</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28291BE8-FD55-4F3F-908E-7B0E9E25B2C9}"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7222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5F866CA-D7B0-48DA-8A08-E44EB378046A}" type="datetimeFigureOut">
              <a:rPr lang="tr-TR" smtClean="0"/>
              <a:t>20.03.2020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2050526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5F866CA-D7B0-48DA-8A08-E44EB378046A}" type="datetimeFigureOut">
              <a:rPr lang="tr-TR" smtClean="0"/>
              <a:t>20.03.2020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291BE8-FD55-4F3F-908E-7B0E9E25B2C9}" type="slidenum">
              <a:rPr lang="tr-TR" smtClean="0"/>
              <a:t>‹#›</a:t>
            </a:fld>
            <a:endParaRPr lang="tr-TR"/>
          </a:p>
        </p:txBody>
      </p:sp>
    </p:spTree>
    <p:extLst>
      <p:ext uri="{BB962C8B-B14F-4D97-AF65-F5344CB8AC3E}">
        <p14:creationId xmlns:p14="http://schemas.microsoft.com/office/powerpoint/2010/main" val="2858628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5F866CA-D7B0-48DA-8A08-E44EB378046A}" type="datetimeFigureOut">
              <a:rPr lang="tr-TR" smtClean="0"/>
              <a:t>20.03.2020</a:t>
            </a:fld>
            <a:endParaRPr lang="tr-T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tr-T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28291BE8-FD55-4F3F-908E-7B0E9E25B2C9}" type="slidenum">
              <a:rPr lang="tr-TR" smtClean="0"/>
              <a:t>‹#›</a:t>
            </a:fld>
            <a:endParaRPr lang="tr-T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06904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37F5AB-7AEA-4FC5-ADA7-74F9AE7705A3}"/>
              </a:ext>
            </a:extLst>
          </p:cNvPr>
          <p:cNvSpPr>
            <a:spLocks noGrp="1"/>
          </p:cNvSpPr>
          <p:nvPr>
            <p:ph type="ctrTitle"/>
          </p:nvPr>
        </p:nvSpPr>
        <p:spPr>
          <a:xfrm>
            <a:off x="1915128" y="2107096"/>
            <a:ext cx="8361229" cy="1779583"/>
          </a:xfrm>
        </p:spPr>
        <p:txBody>
          <a:bodyPr/>
          <a:lstStyle/>
          <a:p>
            <a:r>
              <a:rPr lang="tr-TR" sz="5400" b="1" dirty="0">
                <a:latin typeface="Times New Roman" panose="02020603050405020304" pitchFamily="18" charset="0"/>
                <a:cs typeface="Times New Roman" panose="02020603050405020304" pitchFamily="18" charset="0"/>
              </a:rPr>
              <a:t>Yaşam boyu öğrenme</a:t>
            </a:r>
          </a:p>
        </p:txBody>
      </p:sp>
    </p:spTree>
    <p:extLst>
      <p:ext uri="{BB962C8B-B14F-4D97-AF65-F5344CB8AC3E}">
        <p14:creationId xmlns:p14="http://schemas.microsoft.com/office/powerpoint/2010/main" val="2617472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4A65900-7B08-4F28-B0F3-DEC89D9D08D7}"/>
              </a:ext>
            </a:extLst>
          </p:cNvPr>
          <p:cNvSpPr>
            <a:spLocks noGrp="1"/>
          </p:cNvSpPr>
          <p:nvPr>
            <p:ph idx="1"/>
          </p:nvPr>
        </p:nvSpPr>
        <p:spPr/>
        <p:txBody>
          <a:bodyPr/>
          <a:lstStyle/>
          <a:p>
            <a:pPr marL="0" indent="0">
              <a:buNone/>
            </a:pPr>
            <a:r>
              <a:rPr lang="tr-TR" sz="2800" b="1" dirty="0">
                <a:latin typeface="Times New Roman" panose="02020603050405020304" pitchFamily="18" charset="0"/>
                <a:cs typeface="Times New Roman" panose="02020603050405020304" pitchFamily="18" charset="0"/>
              </a:rPr>
              <a:t>Gelecek Bir Yılı Planlıyorsan, Mısır Ek.</a:t>
            </a:r>
          </a:p>
          <a:p>
            <a:pPr marL="0" indent="0">
              <a:buNone/>
            </a:pPr>
            <a:r>
              <a:rPr lang="tr-TR" sz="2800" b="1" dirty="0">
                <a:latin typeface="Times New Roman" panose="02020603050405020304" pitchFamily="18" charset="0"/>
                <a:cs typeface="Times New Roman" panose="02020603050405020304" pitchFamily="18" charset="0"/>
              </a:rPr>
              <a:t>Gelecek On Yılı Planlıyorsan, Ağaçlar Dik.</a:t>
            </a:r>
          </a:p>
          <a:p>
            <a:pPr marL="0" indent="0">
              <a:buNone/>
            </a:pPr>
            <a:r>
              <a:rPr lang="tr-TR" sz="2800" b="1" dirty="0">
                <a:latin typeface="Times New Roman" panose="02020603050405020304" pitchFamily="18" charset="0"/>
                <a:cs typeface="Times New Roman" panose="02020603050405020304" pitchFamily="18" charset="0"/>
              </a:rPr>
              <a:t>Eğer Gelecek Yaşamı Planlıyorsan, İnsanları Eğit…</a:t>
            </a:r>
          </a:p>
          <a:p>
            <a:pPr marL="0" indent="0">
              <a:buNone/>
            </a:pPr>
            <a:r>
              <a:rPr lang="tr-TR" sz="2800" b="1" dirty="0">
                <a:latin typeface="Times New Roman" panose="02020603050405020304" pitchFamily="18" charset="0"/>
                <a:cs typeface="Times New Roman" panose="02020603050405020304" pitchFamily="18" charset="0"/>
              </a:rPr>
              <a:t>                                                                </a:t>
            </a:r>
            <a:r>
              <a:rPr lang="tr-TR" sz="2800" b="1" dirty="0" err="1">
                <a:latin typeface="Times New Roman" panose="02020603050405020304" pitchFamily="18" charset="0"/>
                <a:cs typeface="Times New Roman" panose="02020603050405020304" pitchFamily="18" charset="0"/>
              </a:rPr>
              <a:t>Guanzi</a:t>
            </a:r>
            <a:r>
              <a:rPr lang="tr-TR" sz="2800" b="1" dirty="0">
                <a:latin typeface="Times New Roman" panose="02020603050405020304" pitchFamily="18" charset="0"/>
                <a:cs typeface="Times New Roman" panose="02020603050405020304" pitchFamily="18" charset="0"/>
              </a:rPr>
              <a:t> (İ.Ö. 645)</a:t>
            </a:r>
          </a:p>
          <a:p>
            <a:pPr marL="0" indent="0">
              <a:buNone/>
            </a:pPr>
            <a:endParaRPr lang="tr-TR" dirty="0"/>
          </a:p>
        </p:txBody>
      </p:sp>
    </p:spTree>
    <p:extLst>
      <p:ext uri="{BB962C8B-B14F-4D97-AF65-F5344CB8AC3E}">
        <p14:creationId xmlns:p14="http://schemas.microsoft.com/office/powerpoint/2010/main" val="3042043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C824FC8-5B49-4604-AD54-90F968591289}"/>
              </a:ext>
            </a:extLst>
          </p:cNvPr>
          <p:cNvSpPr>
            <a:spLocks noGrp="1"/>
          </p:cNvSpPr>
          <p:nvPr>
            <p:ph idx="1"/>
          </p:nvPr>
        </p:nvSpPr>
        <p:spPr>
          <a:xfrm>
            <a:off x="1212573" y="1023730"/>
            <a:ext cx="10409583" cy="4810539"/>
          </a:xfrm>
        </p:spPr>
        <p:txBody>
          <a:bodyPr>
            <a:noAutofit/>
          </a:bodyPr>
          <a:lstStyle/>
          <a:p>
            <a:pPr algn="just"/>
            <a:r>
              <a:rPr lang="tr-TR" sz="2800" dirty="0">
                <a:latin typeface="Times New Roman" panose="02020603050405020304" pitchFamily="18" charset="0"/>
                <a:cs typeface="Times New Roman" panose="02020603050405020304" pitchFamily="18" charset="0"/>
              </a:rPr>
              <a:t>Bilgi patlaması yaşadığımız çağ olarak ifade edilen ‘bilgi çağı’ itibariyle bilim ve teknoloji alanında baş döndürücü değişimler ve gelişmeler yaşanmaktadır. Bu hızlı değişim bilgide hızlı bir artışa ve bazı alanlardaki var olan bilgilerin kısa bir sürede güncelliğini yitirmesine neden olmaktadır. Bu durum toplumsal yaşamın bir çok alanında değişimi zorunlu kılmıştır. </a:t>
            </a:r>
          </a:p>
        </p:txBody>
      </p:sp>
      <p:pic>
        <p:nvPicPr>
          <p:cNvPr id="5" name="Resim 4">
            <a:extLst>
              <a:ext uri="{FF2B5EF4-FFF2-40B4-BE49-F238E27FC236}">
                <a16:creationId xmlns:a16="http://schemas.microsoft.com/office/drawing/2014/main" id="{66740E96-8ADB-4B68-9067-E78D897F6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0017" y="3578087"/>
            <a:ext cx="9992139" cy="3066016"/>
          </a:xfrm>
          <a:prstGeom prst="rect">
            <a:avLst/>
          </a:prstGeom>
        </p:spPr>
      </p:pic>
    </p:spTree>
    <p:extLst>
      <p:ext uri="{BB962C8B-B14F-4D97-AF65-F5344CB8AC3E}">
        <p14:creationId xmlns:p14="http://schemas.microsoft.com/office/powerpoint/2010/main" val="3430810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D6F2504-DA54-4666-BFBE-B97A912AA9D5}"/>
              </a:ext>
            </a:extLst>
          </p:cNvPr>
          <p:cNvSpPr>
            <a:spLocks noGrp="1"/>
          </p:cNvSpPr>
          <p:nvPr>
            <p:ph idx="1"/>
          </p:nvPr>
        </p:nvSpPr>
        <p:spPr>
          <a:xfrm>
            <a:off x="1371599" y="914399"/>
            <a:ext cx="10462591" cy="5274365"/>
          </a:xfrm>
        </p:spPr>
        <p:txBody>
          <a:bodyPr>
            <a:normAutofit/>
          </a:bodyPr>
          <a:lstStyle/>
          <a:p>
            <a:pPr algn="just"/>
            <a:r>
              <a:rPr lang="tr-TR" sz="2800" dirty="0">
                <a:latin typeface="Times New Roman" panose="02020603050405020304" pitchFamily="18" charset="0"/>
                <a:cs typeface="Times New Roman" panose="02020603050405020304" pitchFamily="18" charset="0"/>
              </a:rPr>
              <a:t>Artık bilgiye ulaşabilen, ulaştığı bilgiyi kendi yapısına uydurabilen, buna yenilerini ekleyen ve bilgileri yayan toplum ya da kişiler güçlü olarak kabul edilmektedir. Bu nedenle, günümüz toplumlarının gereksinimi olan insan profili artık değişmiş, farklılaşmıştır (Soran, Akkoyunlu ve Kavak, 2006).</a:t>
            </a:r>
          </a:p>
          <a:p>
            <a:pPr algn="just"/>
            <a:r>
              <a:rPr lang="tr-TR" sz="2800" dirty="0">
                <a:latin typeface="Times New Roman" panose="02020603050405020304" pitchFamily="18" charset="0"/>
                <a:cs typeface="Times New Roman" panose="02020603050405020304" pitchFamily="18" charset="0"/>
              </a:rPr>
              <a:t>Günümüz itibariyle bilgi çağını yaşayan bilgi toplumları meydana gelmiş ve  ‘kedini sürekli geliştiren’ ve ‘yaşam boyu öğrenme’ becerilerine sahip olan bireylere ihtiyaç duyulmaktadır. Bu nedenle yaşam boyu öğrenme kavramı önem kazanmıştır.</a:t>
            </a:r>
          </a:p>
        </p:txBody>
      </p:sp>
    </p:spTree>
    <p:extLst>
      <p:ext uri="{BB962C8B-B14F-4D97-AF65-F5344CB8AC3E}">
        <p14:creationId xmlns:p14="http://schemas.microsoft.com/office/powerpoint/2010/main" val="3318086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25320C-5BAA-403E-9BBB-42A2C73C1509}"/>
              </a:ext>
            </a:extLst>
          </p:cNvPr>
          <p:cNvSpPr>
            <a:spLocks noGrp="1"/>
          </p:cNvSpPr>
          <p:nvPr>
            <p:ph idx="1"/>
          </p:nvPr>
        </p:nvSpPr>
        <p:spPr>
          <a:xfrm>
            <a:off x="1517374" y="1143000"/>
            <a:ext cx="9601200" cy="4572000"/>
          </a:xfrm>
        </p:spPr>
        <p:txBody>
          <a:bodyPr>
            <a:noAutofit/>
          </a:bodyPr>
          <a:lstStyle/>
          <a:p>
            <a:pPr algn="just"/>
            <a:r>
              <a:rPr lang="tr-TR" sz="2800" dirty="0">
                <a:latin typeface="Times New Roman" panose="02020603050405020304" pitchFamily="18" charset="0"/>
                <a:cs typeface="Times New Roman" panose="02020603050405020304" pitchFamily="18" charset="0"/>
              </a:rPr>
              <a:t>Öğretim artık eğitim kurumlarıyla sınırlı olmadığı için bu da yaşam boyu öğrenmeyi zorunlu kılmıştır. Yaşam boyu öğrenme, bireylerin eğitim ve öğrenme sürecini hayatlarının belli bir bölümüne sıkıştırmanın aksine; evde, işte, kafede vb. her yerde zaman ve mekan farkı gözetmeksizin tüm bireylere fırsat eşitliği sunan ve bütün yaşam boyu sürecek bir süreç haline dönüştürmektedir. Yaşam boyu öğrenme, aynı zamanda temel becerilerin güncellenmesi yoluyla kişilere ikinci bir fırsat yaratabilmek ve daha ileri düzeylerde öğrenim imkanları sunmak anlamına da gelmektedir (Soran, Akkoyunlu ve Kavak, 2006).</a:t>
            </a:r>
          </a:p>
        </p:txBody>
      </p:sp>
    </p:spTree>
    <p:extLst>
      <p:ext uri="{BB962C8B-B14F-4D97-AF65-F5344CB8AC3E}">
        <p14:creationId xmlns:p14="http://schemas.microsoft.com/office/powerpoint/2010/main" val="1784296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728FF737-F60A-46B6-A7ED-F91DE8F4FE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1566" y="748566"/>
            <a:ext cx="8587408" cy="5572903"/>
          </a:xfrm>
          <a:prstGeom prst="rect">
            <a:avLst/>
          </a:prstGeom>
        </p:spPr>
      </p:pic>
    </p:spTree>
    <p:extLst>
      <p:ext uri="{BB962C8B-B14F-4D97-AF65-F5344CB8AC3E}">
        <p14:creationId xmlns:p14="http://schemas.microsoft.com/office/powerpoint/2010/main" val="1954391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C259C56-A088-4DA2-A27E-727F918E75C5}"/>
              </a:ext>
            </a:extLst>
          </p:cNvPr>
          <p:cNvSpPr>
            <a:spLocks noGrp="1"/>
          </p:cNvSpPr>
          <p:nvPr>
            <p:ph idx="1"/>
          </p:nvPr>
        </p:nvSpPr>
        <p:spPr>
          <a:xfrm>
            <a:off x="1398105" y="1638300"/>
            <a:ext cx="9601200" cy="3581400"/>
          </a:xfrm>
        </p:spPr>
        <p:txBody>
          <a:bodyPr>
            <a:normAutofit/>
          </a:bodyPr>
          <a:lstStyle/>
          <a:p>
            <a:pPr algn="just"/>
            <a:r>
              <a:rPr lang="tr-TR" sz="2800" dirty="0">
                <a:latin typeface="Times New Roman" panose="02020603050405020304" pitchFamily="18" charset="0"/>
                <a:cs typeface="Times New Roman" panose="02020603050405020304" pitchFamily="18" charset="0"/>
              </a:rPr>
              <a:t>Yaşam boyu öğrenme; bireyin yaşamı boyunca bilgisini, becerilerini, yeterliklerini bireysel, sosyal ya da mesleki olarak geliştirmeyi amaçlayan tüm etkinlikler olarak tanımlanmaktadır. </a:t>
            </a:r>
          </a:p>
          <a:p>
            <a:pPr algn="just"/>
            <a:r>
              <a:rPr lang="tr-TR" sz="2800" dirty="0">
                <a:latin typeface="Times New Roman" panose="02020603050405020304" pitchFamily="18" charset="0"/>
                <a:cs typeface="Times New Roman" panose="02020603050405020304" pitchFamily="18" charset="0"/>
              </a:rPr>
              <a:t>Yaşam boyu öğrenme ilk kez 1960 yılında UNESCO tarafından düzenlenen konferansta ifade edilmiştir (</a:t>
            </a:r>
            <a:r>
              <a:rPr lang="tr-TR" sz="2800" dirty="0" err="1">
                <a:latin typeface="Times New Roman" panose="02020603050405020304" pitchFamily="18" charset="0"/>
                <a:cs typeface="Times New Roman" panose="02020603050405020304" pitchFamily="18" charset="0"/>
              </a:rPr>
              <a:t>Günüş</a:t>
            </a:r>
            <a:r>
              <a:rPr lang="tr-TR" sz="2800" dirty="0">
                <a:latin typeface="Times New Roman" panose="02020603050405020304" pitchFamily="18" charset="0"/>
                <a:cs typeface="Times New Roman" panose="02020603050405020304" pitchFamily="18" charset="0"/>
              </a:rPr>
              <a:t>, Odabaşı ve Kuzu, 2012).</a:t>
            </a:r>
          </a:p>
          <a:p>
            <a:endParaRPr lang="tr-TR" dirty="0"/>
          </a:p>
        </p:txBody>
      </p:sp>
    </p:spTree>
    <p:extLst>
      <p:ext uri="{BB962C8B-B14F-4D97-AF65-F5344CB8AC3E}">
        <p14:creationId xmlns:p14="http://schemas.microsoft.com/office/powerpoint/2010/main" val="3105160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FD0994-5390-45AA-B94A-7BA8F7CD26F2}"/>
              </a:ext>
            </a:extLst>
          </p:cNvPr>
          <p:cNvSpPr>
            <a:spLocks noGrp="1"/>
          </p:cNvSpPr>
          <p:nvPr>
            <p:ph type="title"/>
          </p:nvPr>
        </p:nvSpPr>
        <p:spPr>
          <a:xfrm>
            <a:off x="1371600" y="828261"/>
            <a:ext cx="9601200" cy="1023730"/>
          </a:xfrm>
        </p:spPr>
        <p:txBody>
          <a:bodyPr>
            <a:normAutofit/>
          </a:bodyPr>
          <a:lstStyle/>
          <a:p>
            <a:r>
              <a:rPr lang="tr-TR" sz="4000" b="1" dirty="0">
                <a:latin typeface="Times New Roman" panose="02020603050405020304" pitchFamily="18" charset="0"/>
                <a:cs typeface="Times New Roman" panose="02020603050405020304" pitchFamily="18" charset="0"/>
              </a:rPr>
              <a:t>Yaşam Boyu Öğrenme İle İlgili Tanımlar</a:t>
            </a:r>
          </a:p>
        </p:txBody>
      </p:sp>
      <p:sp>
        <p:nvSpPr>
          <p:cNvPr id="3" name="İçerik Yer Tutucusu 2">
            <a:extLst>
              <a:ext uri="{FF2B5EF4-FFF2-40B4-BE49-F238E27FC236}">
                <a16:creationId xmlns:a16="http://schemas.microsoft.com/office/drawing/2014/main" id="{526EFDD0-0661-4A9B-B14C-B12BEC39C9E2}"/>
              </a:ext>
            </a:extLst>
          </p:cNvPr>
          <p:cNvSpPr>
            <a:spLocks noGrp="1"/>
          </p:cNvSpPr>
          <p:nvPr>
            <p:ph idx="1"/>
          </p:nvPr>
        </p:nvSpPr>
        <p:spPr>
          <a:xfrm>
            <a:off x="1371600" y="1928191"/>
            <a:ext cx="10343322" cy="4101548"/>
          </a:xfrm>
        </p:spPr>
        <p:txBody>
          <a:bodyPr>
            <a:noAutofit/>
          </a:bodyPr>
          <a:lstStyle/>
          <a:p>
            <a:pPr algn="just"/>
            <a:r>
              <a:rPr lang="tr-TR" sz="2500" dirty="0" err="1">
                <a:latin typeface="Times New Roman" panose="02020603050405020304" pitchFamily="18" charset="0"/>
                <a:cs typeface="Times New Roman" panose="02020603050405020304" pitchFamily="18" charset="0"/>
              </a:rPr>
              <a:t>Jarvis’e</a:t>
            </a:r>
            <a:r>
              <a:rPr lang="tr-TR" sz="2500" dirty="0">
                <a:latin typeface="Times New Roman" panose="02020603050405020304" pitchFamily="18" charset="0"/>
                <a:cs typeface="Times New Roman" panose="02020603050405020304" pitchFamily="18" charset="0"/>
              </a:rPr>
              <a:t> (2004) göre yaşam boyu öğrenme bireysel ve kurumsal öğrenmenin bir bütünüdür. </a:t>
            </a:r>
          </a:p>
          <a:p>
            <a:pPr algn="just"/>
            <a:r>
              <a:rPr lang="tr-TR" sz="2500" dirty="0" err="1">
                <a:latin typeface="Times New Roman" panose="02020603050405020304" pitchFamily="18" charset="0"/>
                <a:cs typeface="Times New Roman" panose="02020603050405020304" pitchFamily="18" charset="0"/>
              </a:rPr>
              <a:t>Holmes</a:t>
            </a:r>
            <a:r>
              <a:rPr lang="tr-TR" sz="2500" dirty="0">
                <a:latin typeface="Times New Roman" panose="02020603050405020304" pitchFamily="18" charset="0"/>
                <a:cs typeface="Times New Roman" panose="02020603050405020304" pitchFamily="18" charset="0"/>
              </a:rPr>
              <a:t> (2002) ise yaşam boyu öğrenmeyi bir yaklaşım ve disiplin olarak tanımlamıştır. Eğitim ya da kurs almak ile aynı kavram olmadığını ifade ederek yaşam boyu öğrenmeyi; kişisel gelişim, planlanmış gelişim, planlanmamış gelişim ve deneyim tabanlı gelişim olarak ele almıştır. </a:t>
            </a:r>
          </a:p>
          <a:p>
            <a:pPr algn="just"/>
            <a:r>
              <a:rPr lang="tr-TR" sz="2500" dirty="0" err="1">
                <a:latin typeface="Times New Roman" panose="02020603050405020304" pitchFamily="18" charset="0"/>
                <a:cs typeface="Times New Roman" panose="02020603050405020304" pitchFamily="18" charset="0"/>
              </a:rPr>
              <a:t>Kulich</a:t>
            </a:r>
            <a:r>
              <a:rPr lang="tr-TR" sz="2500" dirty="0">
                <a:latin typeface="Times New Roman" panose="02020603050405020304" pitchFamily="18" charset="0"/>
                <a:cs typeface="Times New Roman" panose="02020603050405020304" pitchFamily="18" charset="0"/>
              </a:rPr>
              <a:t> (1982) yaşam boyu eğitimi, bireye yaşamı boyunca eğitimin sunulması olarak ifade etmişken, White (1982) ise bireylerin yaşamlarını yönetebilmeleri için hazırlanmaları şeklinde ele almıştır.</a:t>
            </a:r>
          </a:p>
        </p:txBody>
      </p:sp>
    </p:spTree>
    <p:extLst>
      <p:ext uri="{BB962C8B-B14F-4D97-AF65-F5344CB8AC3E}">
        <p14:creationId xmlns:p14="http://schemas.microsoft.com/office/powerpoint/2010/main" val="166068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F4605A1-36F8-42BE-8188-27F8C0B6EF29}"/>
              </a:ext>
            </a:extLst>
          </p:cNvPr>
          <p:cNvSpPr>
            <a:spLocks noGrp="1"/>
          </p:cNvSpPr>
          <p:nvPr>
            <p:ph idx="1"/>
          </p:nvPr>
        </p:nvSpPr>
        <p:spPr>
          <a:xfrm>
            <a:off x="1295400" y="1994452"/>
            <a:ext cx="9601200" cy="3581400"/>
          </a:xfrm>
        </p:spPr>
        <p:txBody>
          <a:bodyPr>
            <a:normAutofit/>
          </a:bodyPr>
          <a:lstStyle/>
          <a:p>
            <a:pPr algn="just"/>
            <a:r>
              <a:rPr lang="tr-TR" sz="2800" dirty="0">
                <a:latin typeface="Times New Roman" panose="02020603050405020304" pitchFamily="18" charset="0"/>
                <a:cs typeface="Times New Roman" panose="02020603050405020304" pitchFamily="18" charset="0"/>
              </a:rPr>
              <a:t>Kısaca, yaşam boyu öğrenme; resmi bir özellik taşısın ya da taşımasın iş ile ilgili, bireysel ya da toplumsal açıdan bilgi ve beceri geliştirme amaçlı yaşam boyu gerçekleştirilen hem bir amaca yönelik hem de rastgele öğrenme etkinliklerinin tümüdür (Ersoy ve Yılmaz, 2009).</a:t>
            </a:r>
          </a:p>
        </p:txBody>
      </p:sp>
    </p:spTree>
    <p:extLst>
      <p:ext uri="{BB962C8B-B14F-4D97-AF65-F5344CB8AC3E}">
        <p14:creationId xmlns:p14="http://schemas.microsoft.com/office/powerpoint/2010/main" val="1501372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2069377-4EDE-4D06-B0C7-D12DE142FC63}"/>
              </a:ext>
            </a:extLst>
          </p:cNvPr>
          <p:cNvSpPr>
            <a:spLocks noGrp="1"/>
          </p:cNvSpPr>
          <p:nvPr>
            <p:ph idx="1"/>
          </p:nvPr>
        </p:nvSpPr>
        <p:spPr>
          <a:xfrm>
            <a:off x="1371600" y="768626"/>
            <a:ext cx="10237304" cy="5777948"/>
          </a:xfrm>
        </p:spPr>
        <p:txBody>
          <a:bodyPr>
            <a:normAutofit/>
          </a:bodyPr>
          <a:lstStyle/>
          <a:p>
            <a:pPr algn="just"/>
            <a:r>
              <a:rPr lang="tr-TR" sz="2800" dirty="0">
                <a:latin typeface="Times New Roman" panose="02020603050405020304" pitchFamily="18" charset="0"/>
                <a:cs typeface="Times New Roman" panose="02020603050405020304" pitchFamily="18" charset="0"/>
              </a:rPr>
              <a:t>Yaşam boyu öğrenme olgusunun üç temel ögesi vardır. Bunlar; süreklilik, yaratıcılık ve öğrenmedir. </a:t>
            </a:r>
          </a:p>
          <a:p>
            <a:pPr algn="just">
              <a:buFont typeface="Wingdings" panose="05000000000000000000" pitchFamily="2" charset="2"/>
              <a:buChar char="q"/>
            </a:pPr>
            <a:r>
              <a:rPr lang="tr-TR" sz="2800" b="1" dirty="0">
                <a:latin typeface="Times New Roman" panose="02020603050405020304" pitchFamily="18" charset="0"/>
                <a:cs typeface="Times New Roman" panose="02020603050405020304" pitchFamily="18" charset="0"/>
              </a:rPr>
              <a:t>Süreklilik:</a:t>
            </a:r>
            <a:r>
              <a:rPr lang="tr-TR" sz="2800" dirty="0">
                <a:latin typeface="Times New Roman" panose="02020603050405020304" pitchFamily="18" charset="0"/>
                <a:cs typeface="Times New Roman" panose="02020603050405020304" pitchFamily="18" charset="0"/>
              </a:rPr>
              <a:t> Eğitim adı verilen süreç insanın yaşamının belli bir döneminde başlayıp ölümüne kadar sürmektedir. Bu anlamda okul durumu geleneksel rolünü değiştirmeli, değiştirmelidir. </a:t>
            </a:r>
          </a:p>
          <a:p>
            <a:pPr algn="just">
              <a:buFont typeface="Wingdings" panose="05000000000000000000" pitchFamily="2" charset="2"/>
              <a:buChar char="q"/>
            </a:pPr>
            <a:r>
              <a:rPr lang="tr-TR" sz="2800" b="1" dirty="0">
                <a:latin typeface="Times New Roman" panose="02020603050405020304" pitchFamily="18" charset="0"/>
                <a:cs typeface="Times New Roman" panose="02020603050405020304" pitchFamily="18" charset="0"/>
              </a:rPr>
              <a:t>Yaratıcılık: </a:t>
            </a:r>
            <a:r>
              <a:rPr lang="tr-TR" sz="2800" dirty="0">
                <a:latin typeface="Times New Roman" panose="02020603050405020304" pitchFamily="18" charset="0"/>
                <a:cs typeface="Times New Roman" panose="02020603050405020304" pitchFamily="18" charset="0"/>
              </a:rPr>
              <a:t>Yaşam boyu olgusunun temel amaçlarından biri bireyin yaratıcılığını geliştirmek, onu içinde bulunduğu yaşamın bir parçası yapmaktır. </a:t>
            </a:r>
          </a:p>
          <a:p>
            <a:pPr algn="just">
              <a:buFont typeface="Wingdings" panose="05000000000000000000" pitchFamily="2" charset="2"/>
              <a:buChar char="q"/>
            </a:pPr>
            <a:r>
              <a:rPr lang="tr-TR" sz="2800" b="1" dirty="0">
                <a:latin typeface="Times New Roman" panose="02020603050405020304" pitchFamily="18" charset="0"/>
                <a:cs typeface="Times New Roman" panose="02020603050405020304" pitchFamily="18" charset="0"/>
              </a:rPr>
              <a:t>Öğrenme:</a:t>
            </a:r>
            <a:r>
              <a:rPr lang="tr-TR" sz="2800" dirty="0">
                <a:latin typeface="Times New Roman" panose="02020603050405020304" pitchFamily="18" charset="0"/>
                <a:cs typeface="Times New Roman" panose="02020603050405020304" pitchFamily="18" charset="0"/>
              </a:rPr>
              <a:t> Kişinin kendine öğrenmesi yaşam boyu öğrenmenin önemli bir öğesidir. Kişinin yaşam boyunca anlamlı öğrenmeyi sürdürmesi açısından bu önemlidir (Özen, 2011).</a:t>
            </a:r>
          </a:p>
        </p:txBody>
      </p:sp>
    </p:spTree>
    <p:extLst>
      <p:ext uri="{BB962C8B-B14F-4D97-AF65-F5344CB8AC3E}">
        <p14:creationId xmlns:p14="http://schemas.microsoft.com/office/powerpoint/2010/main" val="2581169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D79FE38-3BBF-42CB-8619-8FBE3A96C5A8}"/>
              </a:ext>
            </a:extLst>
          </p:cNvPr>
          <p:cNvSpPr>
            <a:spLocks noGrp="1"/>
          </p:cNvSpPr>
          <p:nvPr>
            <p:ph idx="1"/>
          </p:nvPr>
        </p:nvSpPr>
        <p:spPr>
          <a:xfrm>
            <a:off x="1295399" y="1338469"/>
            <a:ext cx="10366513" cy="4181061"/>
          </a:xfrm>
        </p:spPr>
        <p:txBody>
          <a:bodyPr>
            <a:noAutofit/>
          </a:bodyPr>
          <a:lstStyle/>
          <a:p>
            <a:pPr algn="just"/>
            <a:r>
              <a:rPr lang="tr-TR" sz="2800" dirty="0">
                <a:latin typeface="Times New Roman" panose="02020603050405020304" pitchFamily="18" charset="0"/>
                <a:cs typeface="Times New Roman" panose="02020603050405020304" pitchFamily="18" charset="0"/>
              </a:rPr>
              <a:t>Yapılan araştırmaların sonuçlarına göre yaşam boyu öğrenmenin; toplumun ve bireylerin gereksinimlerini karşılamak, hayatı boyunca yeni bilgi edinme olanakları ve öğrenme ortamları oluşturmak, bireylerin öğrenmesinde motivasyon kaynakları ortaya çıkarmak, bireylerin kendilerini gerçekleştirmeleri, faydalı bilgi yapısının düzenlenmesi ve yapılandırılmasıyla alakalı yolları tanımlama ve bireylerin öğrenme becerilerini iyi hale getirmek şeklinde beş temel özelliği vardır (Selvi, 2011).</a:t>
            </a:r>
          </a:p>
        </p:txBody>
      </p:sp>
    </p:spTree>
    <p:extLst>
      <p:ext uri="{BB962C8B-B14F-4D97-AF65-F5344CB8AC3E}">
        <p14:creationId xmlns:p14="http://schemas.microsoft.com/office/powerpoint/2010/main" val="1929257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0E387B5-5CB5-4215-8581-A23476B33757}"/>
              </a:ext>
            </a:extLst>
          </p:cNvPr>
          <p:cNvSpPr>
            <a:spLocks noGrp="1"/>
          </p:cNvSpPr>
          <p:nvPr>
            <p:ph idx="1"/>
          </p:nvPr>
        </p:nvSpPr>
        <p:spPr>
          <a:xfrm>
            <a:off x="1295400" y="881270"/>
            <a:ext cx="10300252" cy="5095460"/>
          </a:xfrm>
        </p:spPr>
        <p:txBody>
          <a:bodyPr>
            <a:noAutofit/>
          </a:bodyPr>
          <a:lstStyle/>
          <a:p>
            <a:pPr algn="just"/>
            <a:r>
              <a:rPr lang="tr-TR" sz="2800" u="sng" dirty="0" err="1">
                <a:latin typeface="Times New Roman" panose="02020603050405020304" pitchFamily="18" charset="0"/>
                <a:cs typeface="Times New Roman" panose="02020603050405020304" pitchFamily="18" charset="0"/>
              </a:rPr>
              <a:t>Hager</a:t>
            </a:r>
            <a:r>
              <a:rPr lang="tr-TR" sz="2800" u="sng" dirty="0">
                <a:latin typeface="Times New Roman" panose="02020603050405020304" pitchFamily="18" charset="0"/>
                <a:cs typeface="Times New Roman" panose="02020603050405020304" pitchFamily="18" charset="0"/>
              </a:rPr>
              <a:t> ve </a:t>
            </a:r>
            <a:r>
              <a:rPr lang="tr-TR" sz="2800" u="sng" dirty="0" err="1">
                <a:latin typeface="Times New Roman" panose="02020603050405020304" pitchFamily="18" charset="0"/>
                <a:cs typeface="Times New Roman" panose="02020603050405020304" pitchFamily="18" charset="0"/>
              </a:rPr>
              <a:t>Halliday</a:t>
            </a:r>
            <a:r>
              <a:rPr lang="tr-TR" sz="2800" u="sng" dirty="0">
                <a:latin typeface="Times New Roman" panose="02020603050405020304" pitchFamily="18" charset="0"/>
                <a:cs typeface="Times New Roman" panose="02020603050405020304" pitchFamily="18" charset="0"/>
              </a:rPr>
              <a:t> (2006) ise yaşam boyu öğrenmenin temellerini aşağıdaki gibi belirlemiştir: </a:t>
            </a:r>
          </a:p>
          <a:p>
            <a:pPr algn="just">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İnsan bilgisinin bütünü kapsayan, derin ve giderek genişleyen doğası;</a:t>
            </a:r>
          </a:p>
          <a:p>
            <a:pPr algn="just">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İnsanların hayatlarının farklı dönemlerinde kontrolü sağlamak için değişen gelişimsel ihtiyaçları; </a:t>
            </a:r>
          </a:p>
          <a:p>
            <a:pPr algn="just">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Geleneksele karşı bireylerin eğitici dönüşümlere olan sürekli ihtiyacı; </a:t>
            </a:r>
          </a:p>
          <a:p>
            <a:pPr algn="just">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Gelişen sosyal dünyada insan gelişiminin sonu olmayan süreci (Bahadır, 2019).</a:t>
            </a:r>
          </a:p>
        </p:txBody>
      </p:sp>
    </p:spTree>
    <p:extLst>
      <p:ext uri="{BB962C8B-B14F-4D97-AF65-F5344CB8AC3E}">
        <p14:creationId xmlns:p14="http://schemas.microsoft.com/office/powerpoint/2010/main" val="24441839"/>
      </p:ext>
    </p:extLst>
  </p:cSld>
  <p:clrMapOvr>
    <a:masterClrMapping/>
  </p:clrMapOvr>
</p:sld>
</file>

<file path=ppt/theme/theme1.xml><?xml version="1.0" encoding="utf-8"?>
<a:theme xmlns:a="http://schemas.openxmlformats.org/drawingml/2006/main" name="Kırpma">
  <a:themeElements>
    <a:clrScheme name="Kırpma">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Kırpma">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ırpma">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TM10001105[[fn=Kırpma]]</Template>
  <TotalTime>483</TotalTime>
  <Words>672</Words>
  <Application>Microsoft Office PowerPoint</Application>
  <PresentationFormat>Geniş ekran</PresentationFormat>
  <Paragraphs>26</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Franklin Gothic Book</vt:lpstr>
      <vt:lpstr>Times New Roman</vt:lpstr>
      <vt:lpstr>Wingdings</vt:lpstr>
      <vt:lpstr>Kırpma</vt:lpstr>
      <vt:lpstr>Yaşam boyu öğrenme</vt:lpstr>
      <vt:lpstr>PowerPoint Sunusu</vt:lpstr>
      <vt:lpstr>PowerPoint Sunusu</vt:lpstr>
      <vt:lpstr>PowerPoint Sunusu</vt:lpstr>
      <vt:lpstr>PowerPoint Sunusu</vt:lpstr>
      <vt:lpstr>PowerPoint Sunusu</vt:lpstr>
      <vt:lpstr>PowerPoint Sunusu</vt:lpstr>
      <vt:lpstr>Yaşam Boyu Öğrenme İle İlgili Tanımlar</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Yaşam boyu öğrenme</dc:title>
  <dc:creator>BÜŞRA</dc:creator>
  <cp:lastModifiedBy>BÜŞRA</cp:lastModifiedBy>
  <cp:revision>19</cp:revision>
  <dcterms:created xsi:type="dcterms:W3CDTF">2020-03-19T12:04:24Z</dcterms:created>
  <dcterms:modified xsi:type="dcterms:W3CDTF">2020-03-20T02:35:26Z</dcterms:modified>
</cp:coreProperties>
</file>