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2"/>
  </p:notesMasterIdLst>
  <p:sldIdLst>
    <p:sldId id="256" r:id="rId2"/>
    <p:sldId id="258" r:id="rId3"/>
    <p:sldId id="259" r:id="rId4"/>
    <p:sldId id="260" r:id="rId5"/>
    <p:sldId id="261" r:id="rId6"/>
    <p:sldId id="264" r:id="rId7"/>
    <p:sldId id="262" r:id="rId8"/>
    <p:sldId id="263" r:id="rId9"/>
    <p:sldId id="266" r:id="rId10"/>
    <p:sldId id="268" r:id="rId11"/>
    <p:sldId id="269" r:id="rId12"/>
    <p:sldId id="271" r:id="rId13"/>
    <p:sldId id="265" r:id="rId14"/>
    <p:sldId id="267" r:id="rId15"/>
    <p:sldId id="272" r:id="rId16"/>
    <p:sldId id="273" r:id="rId17"/>
    <p:sldId id="274" r:id="rId18"/>
    <p:sldId id="275" r:id="rId19"/>
    <p:sldId id="276" r:id="rId20"/>
    <p:sldId id="283" r:id="rId21"/>
    <p:sldId id="277" r:id="rId22"/>
    <p:sldId id="278" r:id="rId23"/>
    <p:sldId id="279" r:id="rId24"/>
    <p:sldId id="280" r:id="rId25"/>
    <p:sldId id="281" r:id="rId26"/>
    <p:sldId id="282" r:id="rId27"/>
    <p:sldId id="284" r:id="rId28"/>
    <p:sldId id="285" r:id="rId29"/>
    <p:sldId id="286" r:id="rId30"/>
    <p:sldId id="287" r:id="rId31"/>
    <p:sldId id="288" r:id="rId32"/>
    <p:sldId id="289" r:id="rId33"/>
    <p:sldId id="299" r:id="rId34"/>
    <p:sldId id="300" r:id="rId35"/>
    <p:sldId id="301" r:id="rId36"/>
    <p:sldId id="302" r:id="rId37"/>
    <p:sldId id="303" r:id="rId38"/>
    <p:sldId id="304" r:id="rId39"/>
    <p:sldId id="305" r:id="rId40"/>
    <p:sldId id="307" r:id="rId41"/>
    <p:sldId id="308" r:id="rId42"/>
    <p:sldId id="315" r:id="rId43"/>
    <p:sldId id="309" r:id="rId44"/>
    <p:sldId id="310" r:id="rId45"/>
    <p:sldId id="311" r:id="rId46"/>
    <p:sldId id="312" r:id="rId47"/>
    <p:sldId id="313" r:id="rId48"/>
    <p:sldId id="314" r:id="rId49"/>
    <p:sldId id="316" r:id="rId50"/>
    <p:sldId id="317" r:id="rId51"/>
    <p:sldId id="319" r:id="rId52"/>
    <p:sldId id="320" r:id="rId53"/>
    <p:sldId id="321" r:id="rId54"/>
    <p:sldId id="322" r:id="rId55"/>
    <p:sldId id="323" r:id="rId56"/>
    <p:sldId id="318" r:id="rId57"/>
    <p:sldId id="329" r:id="rId58"/>
    <p:sldId id="325" r:id="rId59"/>
    <p:sldId id="326" r:id="rId60"/>
    <p:sldId id="327" r:id="rId61"/>
    <p:sldId id="328" r:id="rId62"/>
    <p:sldId id="330" r:id="rId63"/>
    <p:sldId id="331" r:id="rId64"/>
    <p:sldId id="332" r:id="rId65"/>
    <p:sldId id="340" r:id="rId66"/>
    <p:sldId id="341" r:id="rId67"/>
    <p:sldId id="342" r:id="rId68"/>
    <p:sldId id="343" r:id="rId69"/>
    <p:sldId id="344" r:id="rId70"/>
    <p:sldId id="345" r:id="rId71"/>
    <p:sldId id="346" r:id="rId72"/>
    <p:sldId id="347" r:id="rId73"/>
    <p:sldId id="348" r:id="rId74"/>
    <p:sldId id="349" r:id="rId75"/>
    <p:sldId id="350" r:id="rId76"/>
    <p:sldId id="358" r:id="rId77"/>
    <p:sldId id="359" r:id="rId78"/>
    <p:sldId id="360" r:id="rId79"/>
    <p:sldId id="361" r:id="rId80"/>
    <p:sldId id="362" r:id="rId81"/>
    <p:sldId id="363" r:id="rId82"/>
    <p:sldId id="365" r:id="rId83"/>
    <p:sldId id="366" r:id="rId84"/>
    <p:sldId id="367" r:id="rId85"/>
    <p:sldId id="401" r:id="rId86"/>
    <p:sldId id="368" r:id="rId87"/>
    <p:sldId id="369" r:id="rId88"/>
    <p:sldId id="370" r:id="rId89"/>
    <p:sldId id="372" r:id="rId90"/>
    <p:sldId id="373" r:id="rId91"/>
    <p:sldId id="374" r:id="rId92"/>
    <p:sldId id="375" r:id="rId93"/>
    <p:sldId id="376" r:id="rId94"/>
    <p:sldId id="377" r:id="rId95"/>
    <p:sldId id="378" r:id="rId96"/>
    <p:sldId id="379" r:id="rId97"/>
    <p:sldId id="380" r:id="rId98"/>
    <p:sldId id="351" r:id="rId99"/>
    <p:sldId id="382" r:id="rId100"/>
    <p:sldId id="352" r:id="rId101"/>
    <p:sldId id="383" r:id="rId102"/>
    <p:sldId id="353" r:id="rId103"/>
    <p:sldId id="384" r:id="rId104"/>
    <p:sldId id="385" r:id="rId105"/>
    <p:sldId id="386" r:id="rId106"/>
    <p:sldId id="387" r:id="rId107"/>
    <p:sldId id="354" r:id="rId108"/>
    <p:sldId id="389" r:id="rId109"/>
    <p:sldId id="390" r:id="rId110"/>
    <p:sldId id="391" r:id="rId111"/>
    <p:sldId id="392" r:id="rId112"/>
    <p:sldId id="393" r:id="rId113"/>
    <p:sldId id="394" r:id="rId114"/>
    <p:sldId id="395" r:id="rId115"/>
    <p:sldId id="396" r:id="rId116"/>
    <p:sldId id="397" r:id="rId117"/>
    <p:sldId id="356" r:id="rId118"/>
    <p:sldId id="398" r:id="rId119"/>
    <p:sldId id="399" r:id="rId120"/>
    <p:sldId id="400" r:id="rId12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14" autoAdjust="0"/>
  </p:normalViewPr>
  <p:slideViewPr>
    <p:cSldViewPr>
      <p:cViewPr varScale="1">
        <p:scale>
          <a:sx n="108" d="100"/>
          <a:sy n="108" d="100"/>
        </p:scale>
        <p:origin x="1704" y="102"/>
      </p:cViewPr>
      <p:guideLst>
        <p:guide orient="horz" pos="2160"/>
        <p:guide pos="2880"/>
      </p:guideLst>
    </p:cSldViewPr>
  </p:slideViewPr>
  <p:outlineViewPr>
    <p:cViewPr>
      <p:scale>
        <a:sx n="33" d="100"/>
        <a:sy n="33" d="100"/>
      </p:scale>
      <p:origin x="0" y="-15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82200E-7912-4600-931D-D0648907D953}" type="datetimeFigureOut">
              <a:rPr lang="en-US" smtClean="0"/>
              <a:t>11/16/2020</a:t>
            </a:fld>
            <a:endParaRPr lang="en-US"/>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EBE9BF-6BDF-413B-B577-882BAF1D7440}" type="slidenum">
              <a:rPr lang="en-US" smtClean="0"/>
              <a:t>‹#›</a:t>
            </a:fld>
            <a:endParaRPr lang="en-US"/>
          </a:p>
        </p:txBody>
      </p:sp>
    </p:spTree>
    <p:extLst>
      <p:ext uri="{BB962C8B-B14F-4D97-AF65-F5344CB8AC3E}">
        <p14:creationId xmlns:p14="http://schemas.microsoft.com/office/powerpoint/2010/main" val="39776848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Bireysel</a:t>
            </a:r>
            <a:r>
              <a:rPr lang="tr-TR" baseline="0" dirty="0"/>
              <a:t> öğrenme –hız ve anında düzeltme olarak özetlenir.</a:t>
            </a:r>
            <a:endParaRPr lang="en-US" dirty="0"/>
          </a:p>
        </p:txBody>
      </p:sp>
      <p:sp>
        <p:nvSpPr>
          <p:cNvPr id="4" name="Slayt Numarası Yer Tutucusu 3"/>
          <p:cNvSpPr>
            <a:spLocks noGrp="1"/>
          </p:cNvSpPr>
          <p:nvPr>
            <p:ph type="sldNum" sz="quarter" idx="10"/>
          </p:nvPr>
        </p:nvSpPr>
        <p:spPr/>
        <p:txBody>
          <a:bodyPr/>
          <a:lstStyle/>
          <a:p>
            <a:fld id="{AAEBE9BF-6BDF-413B-B577-882BAF1D7440}" type="slidenum">
              <a:rPr lang="en-US" smtClean="0"/>
              <a:t>18</a:t>
            </a:fld>
            <a:endParaRPr lang="en-US"/>
          </a:p>
        </p:txBody>
      </p:sp>
    </p:spTree>
    <p:extLst>
      <p:ext uri="{BB962C8B-B14F-4D97-AF65-F5344CB8AC3E}">
        <p14:creationId xmlns:p14="http://schemas.microsoft.com/office/powerpoint/2010/main" val="3592738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a:t>Asıl başlık stili için tıklatın</a:t>
            </a: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196FAD00-2D43-4462-B8F9-B3A5F6BE3964}" type="datetimeFigureOut">
              <a:rPr lang="tr-TR" smtClean="0"/>
              <a:t>16.11.2020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163BCC5-F09E-432E-A16A-E76704346E84}" type="slidenum">
              <a:rPr lang="tr-TR" smtClean="0"/>
              <a:t>‹#›</a:t>
            </a:fld>
            <a:endParaRPr lang="tr-TR"/>
          </a:p>
        </p:txBody>
      </p:sp>
    </p:spTree>
    <p:extLst>
      <p:ext uri="{BB962C8B-B14F-4D97-AF65-F5344CB8AC3E}">
        <p14:creationId xmlns:p14="http://schemas.microsoft.com/office/powerpoint/2010/main" val="1039027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196FAD00-2D43-4462-B8F9-B3A5F6BE3964}" type="datetimeFigureOut">
              <a:rPr lang="tr-TR" smtClean="0"/>
              <a:t>16.11.2020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163BCC5-F09E-432E-A16A-E76704346E84}" type="slidenum">
              <a:rPr lang="tr-TR" smtClean="0"/>
              <a:t>‹#›</a:t>
            </a:fld>
            <a:endParaRPr lang="tr-TR"/>
          </a:p>
        </p:txBody>
      </p:sp>
    </p:spTree>
    <p:extLst>
      <p:ext uri="{BB962C8B-B14F-4D97-AF65-F5344CB8AC3E}">
        <p14:creationId xmlns:p14="http://schemas.microsoft.com/office/powerpoint/2010/main" val="914443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196FAD00-2D43-4462-B8F9-B3A5F6BE3964}" type="datetimeFigureOut">
              <a:rPr lang="tr-TR" smtClean="0"/>
              <a:t>16.11.2020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163BCC5-F09E-432E-A16A-E76704346E84}" type="slidenum">
              <a:rPr lang="tr-TR" smtClean="0"/>
              <a:t>‹#›</a:t>
            </a:fld>
            <a:endParaRPr lang="tr-TR"/>
          </a:p>
        </p:txBody>
      </p:sp>
    </p:spTree>
    <p:extLst>
      <p:ext uri="{BB962C8B-B14F-4D97-AF65-F5344CB8AC3E}">
        <p14:creationId xmlns:p14="http://schemas.microsoft.com/office/powerpoint/2010/main" val="3231516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196FAD00-2D43-4462-B8F9-B3A5F6BE3964}" type="datetimeFigureOut">
              <a:rPr lang="tr-TR" smtClean="0"/>
              <a:t>16.11.2020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163BCC5-F09E-432E-A16A-E76704346E84}" type="slidenum">
              <a:rPr lang="tr-TR" smtClean="0"/>
              <a:t>‹#›</a:t>
            </a:fld>
            <a:endParaRPr lang="tr-TR"/>
          </a:p>
        </p:txBody>
      </p:sp>
    </p:spTree>
    <p:extLst>
      <p:ext uri="{BB962C8B-B14F-4D97-AF65-F5344CB8AC3E}">
        <p14:creationId xmlns:p14="http://schemas.microsoft.com/office/powerpoint/2010/main" val="97953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196FAD00-2D43-4462-B8F9-B3A5F6BE3964}" type="datetimeFigureOut">
              <a:rPr lang="tr-TR" smtClean="0"/>
              <a:t>16.11.2020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D163BCC5-F09E-432E-A16A-E76704346E84}" type="slidenum">
              <a:rPr lang="tr-TR" smtClean="0"/>
              <a:t>‹#›</a:t>
            </a:fld>
            <a:endParaRPr lang="tr-TR"/>
          </a:p>
        </p:txBody>
      </p:sp>
    </p:spTree>
    <p:extLst>
      <p:ext uri="{BB962C8B-B14F-4D97-AF65-F5344CB8AC3E}">
        <p14:creationId xmlns:p14="http://schemas.microsoft.com/office/powerpoint/2010/main" val="3193875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196FAD00-2D43-4462-B8F9-B3A5F6BE3964}" type="datetimeFigureOut">
              <a:rPr lang="tr-TR" smtClean="0"/>
              <a:t>16.11.2020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D163BCC5-F09E-432E-A16A-E76704346E84}" type="slidenum">
              <a:rPr lang="tr-TR" smtClean="0"/>
              <a:t>‹#›</a:t>
            </a:fld>
            <a:endParaRPr lang="tr-TR"/>
          </a:p>
        </p:txBody>
      </p:sp>
    </p:spTree>
    <p:extLst>
      <p:ext uri="{BB962C8B-B14F-4D97-AF65-F5344CB8AC3E}">
        <p14:creationId xmlns:p14="http://schemas.microsoft.com/office/powerpoint/2010/main" val="3328289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196FAD00-2D43-4462-B8F9-B3A5F6BE3964}" type="datetimeFigureOut">
              <a:rPr lang="tr-TR" smtClean="0"/>
              <a:t>16.11.2020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D163BCC5-F09E-432E-A16A-E76704346E84}" type="slidenum">
              <a:rPr lang="tr-TR" smtClean="0"/>
              <a:t>‹#›</a:t>
            </a:fld>
            <a:endParaRPr lang="tr-TR"/>
          </a:p>
        </p:txBody>
      </p:sp>
    </p:spTree>
    <p:extLst>
      <p:ext uri="{BB962C8B-B14F-4D97-AF65-F5344CB8AC3E}">
        <p14:creationId xmlns:p14="http://schemas.microsoft.com/office/powerpoint/2010/main" val="2504997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196FAD00-2D43-4462-B8F9-B3A5F6BE3964}" type="datetimeFigureOut">
              <a:rPr lang="tr-TR" smtClean="0"/>
              <a:t>16.11.2020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163BCC5-F09E-432E-A16A-E76704346E84}" type="slidenum">
              <a:rPr lang="tr-TR" smtClean="0"/>
              <a:t>‹#›</a:t>
            </a:fld>
            <a:endParaRPr lang="tr-TR"/>
          </a:p>
        </p:txBody>
      </p:sp>
    </p:spTree>
    <p:extLst>
      <p:ext uri="{BB962C8B-B14F-4D97-AF65-F5344CB8AC3E}">
        <p14:creationId xmlns:p14="http://schemas.microsoft.com/office/powerpoint/2010/main" val="378458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196FAD00-2D43-4462-B8F9-B3A5F6BE3964}" type="datetimeFigureOut">
              <a:rPr lang="tr-TR" smtClean="0"/>
              <a:t>16.11.2020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163BCC5-F09E-432E-A16A-E76704346E84}" type="slidenum">
              <a:rPr lang="tr-TR" smtClean="0"/>
              <a:t>‹#›</a:t>
            </a:fld>
            <a:endParaRPr lang="tr-TR"/>
          </a:p>
        </p:txBody>
      </p:sp>
    </p:spTree>
    <p:extLst>
      <p:ext uri="{BB962C8B-B14F-4D97-AF65-F5344CB8AC3E}">
        <p14:creationId xmlns:p14="http://schemas.microsoft.com/office/powerpoint/2010/main" val="3364403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196FAD00-2D43-4462-B8F9-B3A5F6BE3964}" type="datetimeFigureOut">
              <a:rPr lang="tr-TR" smtClean="0"/>
              <a:t>16.11.2020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163BCC5-F09E-432E-A16A-E76704346E84}" type="slidenum">
              <a:rPr lang="tr-TR" smtClean="0"/>
              <a:t>‹#›</a:t>
            </a:fld>
            <a:endParaRPr lang="tr-TR"/>
          </a:p>
        </p:txBody>
      </p:sp>
    </p:spTree>
    <p:extLst>
      <p:ext uri="{BB962C8B-B14F-4D97-AF65-F5344CB8AC3E}">
        <p14:creationId xmlns:p14="http://schemas.microsoft.com/office/powerpoint/2010/main" val="3574233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196FAD00-2D43-4462-B8F9-B3A5F6BE3964}" type="datetimeFigureOut">
              <a:rPr lang="tr-TR" smtClean="0"/>
              <a:t>16.11.2020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163BCC5-F09E-432E-A16A-E76704346E84}" type="slidenum">
              <a:rPr lang="tr-TR" smtClean="0"/>
              <a:t>‹#›</a:t>
            </a:fld>
            <a:endParaRPr lang="tr-TR"/>
          </a:p>
        </p:txBody>
      </p:sp>
    </p:spTree>
    <p:extLst>
      <p:ext uri="{BB962C8B-B14F-4D97-AF65-F5344CB8AC3E}">
        <p14:creationId xmlns:p14="http://schemas.microsoft.com/office/powerpoint/2010/main" val="433651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76000"/>
            <a:lum/>
          </a:blip>
          <a:srcRect/>
          <a:tile tx="0" ty="0" sx="100000" sy="100000" flip="none" algn="tl"/>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6FAD00-2D43-4462-B8F9-B3A5F6BE3964}" type="datetimeFigureOut">
              <a:rPr lang="tr-TR" smtClean="0"/>
              <a:t>16.11.2020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63BCC5-F09E-432E-A16A-E76704346E84}" type="slidenum">
              <a:rPr lang="tr-TR" smtClean="0"/>
              <a:t>‹#›</a:t>
            </a:fld>
            <a:endParaRPr lang="tr-TR"/>
          </a:p>
        </p:txBody>
      </p:sp>
    </p:spTree>
    <p:extLst>
      <p:ext uri="{BB962C8B-B14F-4D97-AF65-F5344CB8AC3E}">
        <p14:creationId xmlns:p14="http://schemas.microsoft.com/office/powerpoint/2010/main" val="20157531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slide" Target="slide9.xml"/><Relationship Id="rId1" Type="http://schemas.openxmlformats.org/officeDocument/2006/relationships/slideLayout" Target="../slideLayouts/slideLayout2.xml"/><Relationship Id="rId5" Type="http://schemas.openxmlformats.org/officeDocument/2006/relationships/slide" Target="slide12.xml"/><Relationship Id="rId4" Type="http://schemas.openxmlformats.org/officeDocument/2006/relationships/slide" Target="slide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3568" y="980728"/>
            <a:ext cx="7772400" cy="3240360"/>
          </a:xfrm>
        </p:spPr>
        <p:txBody>
          <a:bodyPr>
            <a:normAutofit/>
          </a:bodyPr>
          <a:lstStyle/>
          <a:p>
            <a:r>
              <a:rPr lang="tr-TR" dirty="0"/>
              <a:t>Öğrenme - Öğretme </a:t>
            </a:r>
            <a:br>
              <a:rPr lang="tr-TR" dirty="0"/>
            </a:br>
            <a:r>
              <a:rPr lang="tr-TR" dirty="0"/>
              <a:t>Model </a:t>
            </a:r>
            <a:br>
              <a:rPr lang="tr-TR" dirty="0"/>
            </a:br>
            <a:r>
              <a:rPr lang="tr-TR" dirty="0"/>
              <a:t>ve</a:t>
            </a:r>
            <a:br>
              <a:rPr lang="tr-TR" dirty="0"/>
            </a:br>
            <a:r>
              <a:rPr lang="tr-TR" dirty="0"/>
              <a:t> Yaklaşımları</a:t>
            </a:r>
          </a:p>
        </p:txBody>
      </p:sp>
      <p:sp>
        <p:nvSpPr>
          <p:cNvPr id="3" name="Alt Başlık 2"/>
          <p:cNvSpPr>
            <a:spLocks noGrp="1"/>
          </p:cNvSpPr>
          <p:nvPr>
            <p:ph type="subTitle" idx="1"/>
          </p:nvPr>
        </p:nvSpPr>
        <p:spPr>
          <a:xfrm>
            <a:off x="1371600" y="5085184"/>
            <a:ext cx="6400800" cy="553616"/>
          </a:xfrm>
        </p:spPr>
        <p:txBody>
          <a:bodyPr>
            <a:normAutofit lnSpcReduction="10000"/>
          </a:bodyPr>
          <a:lstStyle/>
          <a:p>
            <a:r>
              <a:rPr lang="tr-TR" dirty="0"/>
              <a:t>Şener ŞENTÜRK, Dr.</a:t>
            </a:r>
          </a:p>
        </p:txBody>
      </p:sp>
    </p:spTree>
    <p:extLst>
      <p:ext uri="{BB962C8B-B14F-4D97-AF65-F5344CB8AC3E}">
        <p14:creationId xmlns:p14="http://schemas.microsoft.com/office/powerpoint/2010/main" val="4050610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16632"/>
            <a:ext cx="8229600" cy="562074"/>
          </a:xfrm>
        </p:spPr>
        <p:txBody>
          <a:bodyPr>
            <a:normAutofit/>
          </a:bodyPr>
          <a:lstStyle/>
          <a:p>
            <a:r>
              <a:rPr lang="tr-TR" sz="2800" dirty="0"/>
              <a:t>Öğrenme Öğretme Model ve Yaklaşımları</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759078666"/>
              </p:ext>
            </p:extLst>
          </p:nvPr>
        </p:nvGraphicFramePr>
        <p:xfrm>
          <a:off x="395536" y="764704"/>
          <a:ext cx="8229600" cy="5510341"/>
        </p:xfrm>
        <a:graphic>
          <a:graphicData uri="http://schemas.openxmlformats.org/drawingml/2006/table">
            <a:tbl>
              <a:tblPr firstRow="1" bandRow="1">
                <a:tableStyleId>{5C22544A-7EE6-4342-B048-85BDC9FD1C3A}</a:tableStyleId>
              </a:tblPr>
              <a:tblGrid>
                <a:gridCol w="2088232">
                  <a:extLst>
                    <a:ext uri="{9D8B030D-6E8A-4147-A177-3AD203B41FA5}">
                      <a16:colId xmlns:a16="http://schemas.microsoft.com/office/drawing/2014/main" val="20000"/>
                    </a:ext>
                  </a:extLst>
                </a:gridCol>
                <a:gridCol w="6141368">
                  <a:extLst>
                    <a:ext uri="{9D8B030D-6E8A-4147-A177-3AD203B41FA5}">
                      <a16:colId xmlns:a16="http://schemas.microsoft.com/office/drawing/2014/main" val="20001"/>
                    </a:ext>
                  </a:extLst>
                </a:gridCol>
              </a:tblGrid>
              <a:tr h="15121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2000" b="0" dirty="0">
                          <a:solidFill>
                            <a:schemeClr val="tx1"/>
                          </a:solidFill>
                        </a:rPr>
                        <a:t>Davranışçı Öğrenme Kuramları</a:t>
                      </a:r>
                    </a:p>
                    <a:p>
                      <a:endParaRPr lang="tr-TR" sz="2000" b="0" dirty="0"/>
                    </a:p>
                  </a:txBody>
                  <a:tcPr/>
                </a:tc>
                <a:tc>
                  <a:txBody>
                    <a:bodyPr/>
                    <a:lstStyle/>
                    <a:p>
                      <a:pPr marL="0" indent="0">
                        <a:buNone/>
                      </a:pPr>
                      <a:r>
                        <a:rPr lang="tr-TR" sz="2000" b="0" dirty="0">
                          <a:solidFill>
                            <a:schemeClr val="tx1"/>
                          </a:solidFill>
                        </a:rPr>
                        <a:t>Programlı Öğretim (</a:t>
                      </a:r>
                      <a:r>
                        <a:rPr lang="tr-TR" sz="2000" b="0" dirty="0" err="1">
                          <a:solidFill>
                            <a:schemeClr val="tx1"/>
                          </a:solidFill>
                        </a:rPr>
                        <a:t>Skinner</a:t>
                      </a:r>
                      <a:r>
                        <a:rPr lang="tr-TR" sz="2000" b="0" dirty="0">
                          <a:solidFill>
                            <a:schemeClr val="tx1"/>
                          </a:solidFill>
                        </a:rPr>
                        <a:t>)</a:t>
                      </a:r>
                    </a:p>
                    <a:p>
                      <a:pPr marL="0" indent="0">
                        <a:buNone/>
                      </a:pPr>
                      <a:r>
                        <a:rPr lang="tr-TR" sz="2000" b="0" dirty="0">
                          <a:solidFill>
                            <a:schemeClr val="tx1"/>
                          </a:solidFill>
                        </a:rPr>
                        <a:t>Temel Öğretim Modeli (</a:t>
                      </a:r>
                      <a:r>
                        <a:rPr lang="tr-TR" sz="2000" b="0" dirty="0" err="1">
                          <a:solidFill>
                            <a:schemeClr val="tx1"/>
                          </a:solidFill>
                        </a:rPr>
                        <a:t>Glaser</a:t>
                      </a:r>
                      <a:r>
                        <a:rPr lang="tr-TR" sz="2000" b="0" dirty="0">
                          <a:solidFill>
                            <a:schemeClr val="tx1"/>
                          </a:solidFill>
                        </a:rPr>
                        <a:t>)</a:t>
                      </a:r>
                    </a:p>
                    <a:p>
                      <a:pPr marL="0" indent="0">
                        <a:buNone/>
                      </a:pPr>
                      <a:r>
                        <a:rPr lang="tr-TR" sz="2000" b="0" dirty="0">
                          <a:solidFill>
                            <a:schemeClr val="tx1"/>
                          </a:solidFill>
                        </a:rPr>
                        <a:t>Öğretim Durumları (</a:t>
                      </a:r>
                      <a:r>
                        <a:rPr lang="tr-TR" sz="2000" b="0" dirty="0" err="1">
                          <a:solidFill>
                            <a:schemeClr val="tx1"/>
                          </a:solidFill>
                        </a:rPr>
                        <a:t>Gagne</a:t>
                      </a:r>
                      <a:r>
                        <a:rPr lang="tr-TR" sz="2000" b="0" dirty="0">
                          <a:solidFill>
                            <a:schemeClr val="tx1"/>
                          </a:solidFill>
                        </a:rPr>
                        <a:t>)</a:t>
                      </a:r>
                    </a:p>
                    <a:p>
                      <a:pPr marL="0" indent="0">
                        <a:buNone/>
                      </a:pPr>
                      <a:r>
                        <a:rPr lang="tr-TR" sz="2000" b="0" dirty="0">
                          <a:solidFill>
                            <a:schemeClr val="tx1"/>
                          </a:solidFill>
                        </a:rPr>
                        <a:t>Tam Öğrenme (</a:t>
                      </a:r>
                      <a:r>
                        <a:rPr lang="tr-TR" sz="2000" b="0" dirty="0" err="1">
                          <a:solidFill>
                            <a:schemeClr val="tx1"/>
                          </a:solidFill>
                        </a:rPr>
                        <a:t>Bloom</a:t>
                      </a:r>
                      <a:r>
                        <a:rPr lang="tr-TR" sz="2000" b="0" dirty="0">
                          <a:solidFill>
                            <a:schemeClr val="tx1"/>
                          </a:solidFill>
                        </a:rPr>
                        <a:t>)</a:t>
                      </a:r>
                    </a:p>
                    <a:p>
                      <a:pPr marL="0" indent="0">
                        <a:buNone/>
                      </a:pPr>
                      <a:r>
                        <a:rPr lang="tr-TR" sz="2000" b="0" dirty="0">
                          <a:solidFill>
                            <a:schemeClr val="tx1"/>
                          </a:solidFill>
                        </a:rPr>
                        <a:t>Bireyselleştirilmiş Öğretim (Keller)</a:t>
                      </a:r>
                    </a:p>
                    <a:p>
                      <a:endParaRPr lang="tr-TR" sz="2000" b="0" dirty="0"/>
                    </a:p>
                  </a:txBody>
                  <a:tcPr/>
                </a:tc>
                <a:extLst>
                  <a:ext uri="{0D108BD9-81ED-4DB2-BD59-A6C34878D82A}">
                    <a16:rowId xmlns:a16="http://schemas.microsoft.com/office/drawing/2014/main" val="10000"/>
                  </a:ext>
                </a:extLst>
              </a:tr>
              <a:tr h="1365061">
                <a:tc>
                  <a:txBody>
                    <a:bodyPr/>
                    <a:lstStyle/>
                    <a:p>
                      <a:r>
                        <a:rPr lang="tr-TR" sz="2000" b="0" dirty="0"/>
                        <a:t>Bilişsel Öğrenme Kuramları</a:t>
                      </a:r>
                    </a:p>
                  </a:txBody>
                  <a:tcPr/>
                </a:tc>
                <a:tc>
                  <a:txBody>
                    <a:bodyPr/>
                    <a:lstStyle/>
                    <a:p>
                      <a:r>
                        <a:rPr lang="tr-TR" sz="2000" b="0" dirty="0"/>
                        <a:t>Öğretim Durumları Modeli (</a:t>
                      </a:r>
                      <a:r>
                        <a:rPr lang="tr-TR" sz="2000" b="0" dirty="0" err="1"/>
                        <a:t>Gagne</a:t>
                      </a:r>
                      <a:r>
                        <a:rPr lang="tr-TR" sz="2000" b="0" dirty="0"/>
                        <a:t>)</a:t>
                      </a:r>
                    </a:p>
                    <a:p>
                      <a:r>
                        <a:rPr lang="tr-TR" sz="2000" b="0" dirty="0"/>
                        <a:t>Sunuş Yoluyla Öğretim (</a:t>
                      </a:r>
                      <a:r>
                        <a:rPr lang="tr-TR" sz="2000" b="0" dirty="0" err="1"/>
                        <a:t>Ausubel</a:t>
                      </a:r>
                      <a:r>
                        <a:rPr lang="tr-TR" sz="2000" b="0" dirty="0"/>
                        <a:t>)</a:t>
                      </a:r>
                    </a:p>
                    <a:p>
                      <a:r>
                        <a:rPr lang="tr-TR" sz="2000" b="0" dirty="0"/>
                        <a:t>Buluş Yoluyla Öğretim (</a:t>
                      </a:r>
                      <a:r>
                        <a:rPr lang="tr-TR" sz="2000" b="0" dirty="0" err="1"/>
                        <a:t>Bruner</a:t>
                      </a:r>
                      <a:r>
                        <a:rPr lang="tr-TR" sz="2000" b="0" dirty="0"/>
                        <a:t>)</a:t>
                      </a:r>
                    </a:p>
                  </a:txBody>
                  <a:tcPr/>
                </a:tc>
                <a:extLst>
                  <a:ext uri="{0D108BD9-81ED-4DB2-BD59-A6C34878D82A}">
                    <a16:rowId xmlns:a16="http://schemas.microsoft.com/office/drawing/2014/main" val="10001"/>
                  </a:ext>
                </a:extLst>
              </a:tr>
              <a:tr h="1365061">
                <a:tc>
                  <a:txBody>
                    <a:bodyPr/>
                    <a:lstStyle/>
                    <a:p>
                      <a:r>
                        <a:rPr lang="tr-TR" sz="2000" b="0" dirty="0" err="1"/>
                        <a:t>Yapılandırmacı</a:t>
                      </a:r>
                      <a:r>
                        <a:rPr lang="tr-TR" sz="2000" b="0" dirty="0"/>
                        <a:t> Öğrenme Kuramları ile ilgili olanlar</a:t>
                      </a:r>
                    </a:p>
                  </a:txBody>
                  <a:tcPr/>
                </a:tc>
                <a:tc>
                  <a:txBody>
                    <a:bodyPr/>
                    <a:lstStyle/>
                    <a:p>
                      <a:r>
                        <a:rPr lang="tr-TR" sz="2000" b="0" dirty="0"/>
                        <a:t>Araştırma İnceleme (J. </a:t>
                      </a:r>
                      <a:r>
                        <a:rPr lang="tr-TR" sz="2000" b="0" dirty="0" err="1"/>
                        <a:t>Dewey</a:t>
                      </a:r>
                      <a:r>
                        <a:rPr lang="tr-TR" sz="2000" b="0" dirty="0"/>
                        <a:t>)</a:t>
                      </a:r>
                    </a:p>
                    <a:p>
                      <a:r>
                        <a:rPr lang="tr-TR" sz="2000" b="0" dirty="0" err="1"/>
                        <a:t>İşbirlikli</a:t>
                      </a:r>
                      <a:r>
                        <a:rPr lang="tr-TR" sz="2000" b="0" dirty="0"/>
                        <a:t> öğrenme (</a:t>
                      </a:r>
                      <a:r>
                        <a:rPr lang="tr-TR" sz="2000" b="0" dirty="0" err="1"/>
                        <a:t>Vygotsky</a:t>
                      </a:r>
                      <a:r>
                        <a:rPr lang="tr-TR" sz="2000" b="0" dirty="0"/>
                        <a:t>)</a:t>
                      </a:r>
                    </a:p>
                    <a:p>
                      <a:r>
                        <a:rPr lang="tr-TR" sz="2000" b="0" dirty="0"/>
                        <a:t>Çoklu zeka (</a:t>
                      </a:r>
                      <a:r>
                        <a:rPr lang="tr-TR" sz="2000" b="0" dirty="0" err="1"/>
                        <a:t>Gardner</a:t>
                      </a:r>
                      <a:r>
                        <a:rPr lang="tr-TR" sz="2000" b="0" dirty="0"/>
                        <a:t>)</a:t>
                      </a:r>
                    </a:p>
                    <a:p>
                      <a:r>
                        <a:rPr lang="tr-TR" sz="2000" b="0" dirty="0"/>
                        <a:t>Proje Tabanlı Öğrenme (J. </a:t>
                      </a:r>
                      <a:r>
                        <a:rPr lang="tr-TR" sz="2000" b="0" dirty="0" err="1"/>
                        <a:t>Dewey</a:t>
                      </a:r>
                      <a:r>
                        <a:rPr lang="tr-TR" sz="2000" b="0" dirty="0"/>
                        <a:t>)</a:t>
                      </a:r>
                    </a:p>
                    <a:p>
                      <a:r>
                        <a:rPr lang="tr-TR" sz="2000" b="0" dirty="0"/>
                        <a:t>Kuantum Öğrenme</a:t>
                      </a:r>
                      <a:r>
                        <a:rPr lang="tr-TR" sz="2000" b="0" baseline="0" dirty="0"/>
                        <a:t> (</a:t>
                      </a:r>
                      <a:r>
                        <a:rPr lang="tr-TR" sz="2000" b="0" baseline="0" dirty="0" err="1"/>
                        <a:t>Lazarov</a:t>
                      </a:r>
                      <a:r>
                        <a:rPr lang="tr-TR" sz="2000" b="0" baseline="0" dirty="0"/>
                        <a:t>)</a:t>
                      </a:r>
                    </a:p>
                    <a:p>
                      <a:r>
                        <a:rPr lang="tr-TR" sz="2000" b="0" baseline="0" dirty="0"/>
                        <a:t>Aktif Öğrenme (</a:t>
                      </a:r>
                      <a:r>
                        <a:rPr lang="tr-TR" sz="2000" b="0" baseline="0" dirty="0" err="1"/>
                        <a:t>Good</a:t>
                      </a:r>
                      <a:r>
                        <a:rPr lang="tr-TR" sz="2000" b="0" baseline="0" dirty="0"/>
                        <a:t>)</a:t>
                      </a:r>
                    </a:p>
                    <a:p>
                      <a:r>
                        <a:rPr lang="tr-TR" sz="2000" b="0" baseline="0" dirty="0" err="1"/>
                        <a:t>Yaşantısal</a:t>
                      </a:r>
                      <a:r>
                        <a:rPr lang="tr-TR" sz="2000" b="0" baseline="0" dirty="0"/>
                        <a:t> öğrenme (</a:t>
                      </a:r>
                      <a:r>
                        <a:rPr lang="tr-TR" sz="2000" b="0" baseline="0" dirty="0" err="1"/>
                        <a:t>Kolb</a:t>
                      </a:r>
                      <a:r>
                        <a:rPr lang="tr-TR" sz="2000" b="0" baseline="0" dirty="0"/>
                        <a:t>)</a:t>
                      </a:r>
                      <a:endParaRPr lang="tr-TR" sz="2000" b="0" dirty="0"/>
                    </a:p>
                  </a:txBody>
                  <a:tcPr/>
                </a:tc>
                <a:extLst>
                  <a:ext uri="{0D108BD9-81ED-4DB2-BD59-A6C34878D82A}">
                    <a16:rowId xmlns:a16="http://schemas.microsoft.com/office/drawing/2014/main" val="10002"/>
                  </a:ext>
                </a:extLst>
              </a:tr>
            </a:tbl>
          </a:graphicData>
        </a:graphic>
      </p:graphicFrame>
      <p:sp>
        <p:nvSpPr>
          <p:cNvPr id="5" name="Metin kutusu 4"/>
          <p:cNvSpPr txBox="1"/>
          <p:nvPr/>
        </p:nvSpPr>
        <p:spPr>
          <a:xfrm>
            <a:off x="395536" y="6453336"/>
            <a:ext cx="8208912" cy="307777"/>
          </a:xfrm>
          <a:prstGeom prst="rect">
            <a:avLst/>
          </a:prstGeom>
          <a:noFill/>
        </p:spPr>
        <p:txBody>
          <a:bodyPr wrap="square" rtlCol="0">
            <a:spAutoFit/>
          </a:bodyPr>
          <a:lstStyle/>
          <a:p>
            <a:r>
              <a:rPr lang="tr-TR" sz="1400" dirty="0"/>
              <a:t>Kaynak: </a:t>
            </a:r>
            <a:r>
              <a:rPr lang="tr-TR" sz="1400" dirty="0" err="1"/>
              <a:t>Köksal,O</a:t>
            </a:r>
            <a:r>
              <a:rPr lang="tr-TR" sz="1400" dirty="0"/>
              <a:t> ve Atalay, B. (2016). Öğretim İlke ve Yöntemleri. </a:t>
            </a:r>
            <a:r>
              <a:rPr lang="tr-TR" sz="1400" dirty="0" err="1"/>
              <a:t>Değitim</a:t>
            </a:r>
            <a:r>
              <a:rPr lang="tr-TR" sz="1400" dirty="0"/>
              <a:t> Yayınevi, Konya. </a:t>
            </a:r>
          </a:p>
        </p:txBody>
      </p:sp>
    </p:spTree>
    <p:extLst>
      <p:ext uri="{BB962C8B-B14F-4D97-AF65-F5344CB8AC3E}">
        <p14:creationId xmlns:p14="http://schemas.microsoft.com/office/powerpoint/2010/main" val="2015216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solidFill>
                  <a:srgbClr val="FF0000"/>
                </a:solidFill>
                <a:latin typeface="Times New Roman" pitchFamily="18" charset="0"/>
              </a:rPr>
              <a:t>BLOOM</a:t>
            </a:r>
            <a:r>
              <a:rPr lang="tr-TR" altLang="en-US" b="1" dirty="0">
                <a:solidFill>
                  <a:srgbClr val="FF0000"/>
                </a:solidFill>
                <a:latin typeface="Times New Roman" pitchFamily="18" charset="0"/>
              </a:rPr>
              <a:t>’</a:t>
            </a:r>
            <a:r>
              <a:rPr lang="tr-TR" b="1" dirty="0">
                <a:solidFill>
                  <a:srgbClr val="FF0000"/>
                </a:solidFill>
                <a:latin typeface="Times New Roman" pitchFamily="18" charset="0"/>
              </a:rPr>
              <a:t>UN </a:t>
            </a:r>
            <a:br>
              <a:rPr lang="tr-TR" b="1" dirty="0">
                <a:solidFill>
                  <a:srgbClr val="FF0000"/>
                </a:solidFill>
                <a:latin typeface="Times New Roman" pitchFamily="18" charset="0"/>
              </a:rPr>
            </a:br>
            <a:r>
              <a:rPr lang="tr-TR" b="1" dirty="0">
                <a:solidFill>
                  <a:srgbClr val="FF0000"/>
                </a:solidFill>
                <a:latin typeface="Times New Roman" pitchFamily="18" charset="0"/>
              </a:rPr>
              <a:t>TAM ÖĞRENME MODELİ</a:t>
            </a:r>
            <a:endParaRPr lang="tr-TR" dirty="0"/>
          </a:p>
        </p:txBody>
      </p:sp>
      <p:sp>
        <p:nvSpPr>
          <p:cNvPr id="3" name="İçerik Yer Tutucusu 2"/>
          <p:cNvSpPr>
            <a:spLocks noGrp="1"/>
          </p:cNvSpPr>
          <p:nvPr>
            <p:ph idx="1"/>
          </p:nvPr>
        </p:nvSpPr>
        <p:spPr/>
        <p:txBody>
          <a:bodyPr/>
          <a:lstStyle/>
          <a:p>
            <a:pPr marL="0" indent="0">
              <a:buNone/>
            </a:pPr>
            <a:r>
              <a:rPr lang="tr-TR" dirty="0">
                <a:latin typeface="Times New Roman" pitchFamily="18" charset="0"/>
              </a:rPr>
              <a:t>İki temel </a:t>
            </a:r>
            <a:r>
              <a:rPr lang="tr-TR" dirty="0" err="1">
                <a:latin typeface="Times New Roman" pitchFamily="18" charset="0"/>
              </a:rPr>
              <a:t>sayıltı</a:t>
            </a:r>
            <a:r>
              <a:rPr lang="tr-TR" dirty="0">
                <a:latin typeface="Times New Roman" pitchFamily="18" charset="0"/>
              </a:rPr>
              <a:t>.</a:t>
            </a:r>
          </a:p>
          <a:p>
            <a:pPr marL="514350" indent="-514350">
              <a:buAutoNum type="arabicPeriod"/>
            </a:pPr>
            <a:r>
              <a:rPr lang="tr-TR" dirty="0">
                <a:latin typeface="Times New Roman" pitchFamily="18" charset="0"/>
              </a:rPr>
              <a:t>Tam öğrenme modeli ek zaman ve öğrenme olanakları sağlandığında  bütün öğrencilerin okulda öğretilmek istenen yeni davranışları öğrenebileceğini ileri sürer.</a:t>
            </a:r>
          </a:p>
          <a:p>
            <a:pPr marL="514350" indent="-514350">
              <a:buAutoNum type="arabicPeriod"/>
            </a:pPr>
            <a:r>
              <a:rPr lang="tr-TR" dirty="0">
                <a:latin typeface="Times New Roman" pitchFamily="18" charset="0"/>
              </a:rPr>
              <a:t>Öğrenemeyen öğrenci yoktur. Öğretemeyen öğretmen vardır.</a:t>
            </a:r>
          </a:p>
          <a:p>
            <a:endParaRPr lang="tr-TR" dirty="0"/>
          </a:p>
        </p:txBody>
      </p:sp>
    </p:spTree>
    <p:extLst>
      <p:ext uri="{BB962C8B-B14F-4D97-AF65-F5344CB8AC3E}">
        <p14:creationId xmlns:p14="http://schemas.microsoft.com/office/powerpoint/2010/main" val="3825232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116632"/>
            <a:ext cx="8640960" cy="2232248"/>
          </a:xfrm>
        </p:spPr>
        <p:txBody>
          <a:bodyPr>
            <a:noAutofit/>
          </a:bodyPr>
          <a:lstStyle/>
          <a:p>
            <a:r>
              <a:rPr lang="tr-TR" sz="2400" dirty="0"/>
              <a:t>Öğrenci farklılığın nedeni doğuştan değil çevredendir. Çevresel etkenlerin bazıları değiştirilebilirken (Önkoşul, Derse karşı tutum, akademik özgüven, zaman, araç-gereç) bazıları değiştirilemez (Zeka, olgunlaşma düzeyi, genel ve özel yetenek, kişilik, ailenin </a:t>
            </a:r>
            <a:r>
              <a:rPr lang="tr-TR" sz="2400" dirty="0" err="1"/>
              <a:t>SED’i</a:t>
            </a:r>
            <a:r>
              <a:rPr lang="tr-TR" sz="2400" dirty="0"/>
              <a:t>, öğretmen özellikleri).</a:t>
            </a:r>
          </a:p>
        </p:txBody>
      </p:sp>
      <p:sp>
        <p:nvSpPr>
          <p:cNvPr id="3" name="İçerik Yer Tutucusu 2"/>
          <p:cNvSpPr>
            <a:spLocks noGrp="1"/>
          </p:cNvSpPr>
          <p:nvPr>
            <p:ph idx="1"/>
          </p:nvPr>
        </p:nvSpPr>
        <p:spPr>
          <a:xfrm>
            <a:off x="467544" y="2420888"/>
            <a:ext cx="8229600" cy="4309939"/>
          </a:xfrm>
        </p:spPr>
        <p:txBody>
          <a:bodyPr>
            <a:normAutofit lnSpcReduction="10000"/>
          </a:bodyPr>
          <a:lstStyle/>
          <a:p>
            <a:pPr marL="0" indent="0">
              <a:buNone/>
            </a:pPr>
            <a:r>
              <a:rPr lang="tr-TR" dirty="0">
                <a:solidFill>
                  <a:srgbClr val="FF0000"/>
                </a:solidFill>
                <a:latin typeface="Times New Roman" pitchFamily="18" charset="0"/>
              </a:rPr>
              <a:t>Öğrenmeyi etkileyen faktörler:</a:t>
            </a:r>
            <a:br>
              <a:rPr lang="tr-TR" dirty="0">
                <a:latin typeface="Times New Roman" pitchFamily="18" charset="0"/>
              </a:rPr>
            </a:br>
            <a:r>
              <a:rPr lang="tr-TR" dirty="0">
                <a:latin typeface="Times New Roman" pitchFamily="18" charset="0"/>
              </a:rPr>
              <a:t>1. Zeka</a:t>
            </a:r>
            <a:br>
              <a:rPr lang="tr-TR" dirty="0">
                <a:latin typeface="Times New Roman" pitchFamily="18" charset="0"/>
              </a:rPr>
            </a:br>
            <a:r>
              <a:rPr lang="tr-TR" dirty="0">
                <a:latin typeface="Times New Roman" pitchFamily="18" charset="0"/>
              </a:rPr>
              <a:t>2. Öğretmenin kişilik özellikleri</a:t>
            </a:r>
            <a:br>
              <a:rPr lang="tr-TR" dirty="0">
                <a:latin typeface="Times New Roman" pitchFamily="18" charset="0"/>
              </a:rPr>
            </a:br>
            <a:r>
              <a:rPr lang="tr-TR" dirty="0">
                <a:latin typeface="Times New Roman" pitchFamily="18" charset="0"/>
              </a:rPr>
              <a:t>3. Ailenin </a:t>
            </a:r>
            <a:r>
              <a:rPr lang="tr-TR" dirty="0" err="1">
                <a:latin typeface="Times New Roman" pitchFamily="18" charset="0"/>
              </a:rPr>
              <a:t>sosyo</a:t>
            </a:r>
            <a:r>
              <a:rPr lang="tr-TR" dirty="0">
                <a:latin typeface="Times New Roman" pitchFamily="18" charset="0"/>
              </a:rPr>
              <a:t>-ekonomik durumu</a:t>
            </a:r>
            <a:br>
              <a:rPr lang="tr-TR" dirty="0">
                <a:latin typeface="Times New Roman" pitchFamily="18" charset="0"/>
              </a:rPr>
            </a:br>
            <a:r>
              <a:rPr lang="tr-TR" dirty="0">
                <a:latin typeface="Times New Roman" pitchFamily="18" charset="0"/>
              </a:rPr>
              <a:t>4. Dersle ilgili ön öğrenmeleri</a:t>
            </a:r>
            <a:br>
              <a:rPr lang="tr-TR" dirty="0">
                <a:latin typeface="Times New Roman" pitchFamily="18" charset="0"/>
              </a:rPr>
            </a:br>
            <a:r>
              <a:rPr lang="tr-TR" dirty="0">
                <a:latin typeface="Times New Roman" pitchFamily="18" charset="0"/>
              </a:rPr>
              <a:t>5. İlgisi</a:t>
            </a:r>
            <a:br>
              <a:rPr lang="tr-TR" dirty="0">
                <a:latin typeface="Times New Roman" pitchFamily="18" charset="0"/>
              </a:rPr>
            </a:br>
            <a:r>
              <a:rPr lang="tr-TR" dirty="0">
                <a:latin typeface="Times New Roman" pitchFamily="18" charset="0"/>
              </a:rPr>
              <a:t>6. Tutumu</a:t>
            </a:r>
            <a:br>
              <a:rPr lang="tr-TR" dirty="0">
                <a:latin typeface="Times New Roman" pitchFamily="18" charset="0"/>
              </a:rPr>
            </a:br>
            <a:r>
              <a:rPr lang="tr-TR" dirty="0">
                <a:latin typeface="Times New Roman" pitchFamily="18" charset="0"/>
              </a:rPr>
              <a:t>7. Başarılı olabileceğine ait inancı</a:t>
            </a:r>
            <a:br>
              <a:rPr lang="tr-TR" dirty="0">
                <a:latin typeface="Times New Roman" pitchFamily="18" charset="0"/>
              </a:rPr>
            </a:br>
            <a:r>
              <a:rPr lang="tr-TR" dirty="0">
                <a:latin typeface="Times New Roman" pitchFamily="18" charset="0"/>
              </a:rPr>
              <a:t>8. Öğretimin niteliği</a:t>
            </a:r>
            <a:endParaRPr lang="tr-TR" dirty="0"/>
          </a:p>
        </p:txBody>
      </p:sp>
    </p:spTree>
    <p:extLst>
      <p:ext uri="{BB962C8B-B14F-4D97-AF65-F5344CB8AC3E}">
        <p14:creationId xmlns:p14="http://schemas.microsoft.com/office/powerpoint/2010/main" val="1083038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altLang="tr-TR" b="1" dirty="0">
                <a:latin typeface="Garamond" pitchFamily="18" charset="0"/>
              </a:rPr>
              <a:t>Tam öğrenme modelinin üç temel değişkeni vardır.</a:t>
            </a:r>
            <a:endParaRPr lang="tr-TR" dirty="0"/>
          </a:p>
        </p:txBody>
      </p:sp>
      <p:sp>
        <p:nvSpPr>
          <p:cNvPr id="3" name="İçerik Yer Tutucusu 2"/>
          <p:cNvSpPr>
            <a:spLocks noGrp="1"/>
          </p:cNvSpPr>
          <p:nvPr>
            <p:ph idx="1"/>
          </p:nvPr>
        </p:nvSpPr>
        <p:spPr/>
        <p:txBody>
          <a:bodyPr/>
          <a:lstStyle/>
          <a:p>
            <a:pPr>
              <a:buNone/>
            </a:pPr>
            <a:r>
              <a:rPr lang="tr-TR" altLang="tr-TR" sz="2800" dirty="0">
                <a:latin typeface="Times New Roman" pitchFamily="18" charset="0"/>
                <a:cs typeface="Times New Roman" pitchFamily="18" charset="0"/>
              </a:rPr>
              <a:t>1.Öğrenci nitelikleri (Bilişsel (%50) ve </a:t>
            </a:r>
            <a:r>
              <a:rPr lang="tr-TR" altLang="tr-TR" sz="2800" dirty="0" err="1">
                <a:latin typeface="Times New Roman" pitchFamily="18" charset="0"/>
                <a:cs typeface="Times New Roman" pitchFamily="18" charset="0"/>
              </a:rPr>
              <a:t>duyuşsal</a:t>
            </a:r>
            <a:r>
              <a:rPr lang="tr-TR" altLang="tr-TR" sz="2800" dirty="0">
                <a:latin typeface="Times New Roman" pitchFamily="18" charset="0"/>
                <a:cs typeface="Times New Roman" pitchFamily="18" charset="0"/>
              </a:rPr>
              <a:t> giriş (%25) davranışları, İlgi, tutum, akademik özgüven)</a:t>
            </a:r>
          </a:p>
          <a:p>
            <a:pPr>
              <a:buNone/>
            </a:pPr>
            <a:r>
              <a:rPr lang="tr-TR" altLang="tr-TR" sz="2800" dirty="0">
                <a:latin typeface="Times New Roman" pitchFamily="18" charset="0"/>
                <a:cs typeface="Times New Roman" pitchFamily="18" charset="0"/>
              </a:rPr>
              <a:t>2.Öğretim hizmetinin niteliği (</a:t>
            </a:r>
            <a:r>
              <a:rPr lang="tr-TR" altLang="tr-TR" sz="2800" b="1" dirty="0" err="1">
                <a:solidFill>
                  <a:srgbClr val="FF0000"/>
                </a:solidFill>
                <a:latin typeface="Times New Roman" pitchFamily="18" charset="0"/>
                <a:cs typeface="Times New Roman" pitchFamily="18" charset="0"/>
              </a:rPr>
              <a:t>P</a:t>
            </a:r>
            <a:r>
              <a:rPr lang="tr-TR" altLang="tr-TR" sz="2800" dirty="0" err="1">
                <a:latin typeface="Times New Roman" pitchFamily="18" charset="0"/>
                <a:cs typeface="Times New Roman" pitchFamily="18" charset="0"/>
              </a:rPr>
              <a:t>ekiştireç</a:t>
            </a:r>
            <a:r>
              <a:rPr lang="tr-TR" altLang="tr-TR" sz="2800" dirty="0">
                <a:latin typeface="Times New Roman" pitchFamily="18" charset="0"/>
                <a:cs typeface="Times New Roman" pitchFamily="18" charset="0"/>
              </a:rPr>
              <a:t>, </a:t>
            </a:r>
            <a:r>
              <a:rPr lang="tr-TR" altLang="tr-TR" sz="2800" b="1" dirty="0">
                <a:solidFill>
                  <a:srgbClr val="FF0000"/>
                </a:solidFill>
                <a:latin typeface="Times New Roman" pitchFamily="18" charset="0"/>
                <a:cs typeface="Times New Roman" pitchFamily="18" charset="0"/>
              </a:rPr>
              <a:t>İ</a:t>
            </a:r>
            <a:r>
              <a:rPr lang="tr-TR" altLang="tr-TR" sz="2800" dirty="0">
                <a:latin typeface="Times New Roman" pitchFamily="18" charset="0"/>
                <a:cs typeface="Times New Roman" pitchFamily="18" charset="0"/>
              </a:rPr>
              <a:t>pucu, </a:t>
            </a:r>
            <a:r>
              <a:rPr lang="tr-TR" altLang="tr-TR" sz="2800" b="1" dirty="0">
                <a:solidFill>
                  <a:srgbClr val="FF0000"/>
                </a:solidFill>
                <a:latin typeface="Times New Roman" pitchFamily="18" charset="0"/>
                <a:cs typeface="Times New Roman" pitchFamily="18" charset="0"/>
              </a:rPr>
              <a:t>D</a:t>
            </a:r>
            <a:r>
              <a:rPr lang="tr-TR" altLang="tr-TR" sz="2800" dirty="0">
                <a:latin typeface="Times New Roman" pitchFamily="18" charset="0"/>
                <a:cs typeface="Times New Roman" pitchFamily="18" charset="0"/>
              </a:rPr>
              <a:t>önüt-</a:t>
            </a:r>
            <a:r>
              <a:rPr lang="tr-TR" altLang="tr-TR" sz="2800" b="1" dirty="0">
                <a:solidFill>
                  <a:srgbClr val="FF0000"/>
                </a:solidFill>
                <a:latin typeface="Times New Roman" pitchFamily="18" charset="0"/>
                <a:cs typeface="Times New Roman" pitchFamily="18" charset="0"/>
              </a:rPr>
              <a:t>D</a:t>
            </a:r>
            <a:r>
              <a:rPr lang="tr-TR" altLang="tr-TR" sz="2800" dirty="0">
                <a:latin typeface="Times New Roman" pitchFamily="18" charset="0"/>
                <a:cs typeface="Times New Roman" pitchFamily="18" charset="0"/>
              </a:rPr>
              <a:t>üzeltme, </a:t>
            </a:r>
            <a:r>
              <a:rPr lang="tr-TR" altLang="tr-TR" sz="2800" b="1" dirty="0">
                <a:solidFill>
                  <a:srgbClr val="FF0000"/>
                </a:solidFill>
                <a:latin typeface="Times New Roman" pitchFamily="18" charset="0"/>
                <a:cs typeface="Times New Roman" pitchFamily="18" charset="0"/>
              </a:rPr>
              <a:t>E</a:t>
            </a:r>
            <a:r>
              <a:rPr lang="tr-TR" altLang="tr-TR" sz="2800" dirty="0">
                <a:latin typeface="Times New Roman" pitchFamily="18" charset="0"/>
                <a:cs typeface="Times New Roman" pitchFamily="18" charset="0"/>
              </a:rPr>
              <a:t>tkin katılım)</a:t>
            </a:r>
          </a:p>
          <a:p>
            <a:pPr>
              <a:buNone/>
            </a:pPr>
            <a:r>
              <a:rPr lang="tr-TR" altLang="tr-TR" sz="2800" dirty="0">
                <a:latin typeface="Times New Roman" pitchFamily="18" charset="0"/>
                <a:cs typeface="Times New Roman" pitchFamily="18" charset="0"/>
              </a:rPr>
              <a:t>3.Öğrenme ürünleri (Öğrenme çeşidi, öğrenme düzeyi, öğrenme hızı, başarı</a:t>
            </a:r>
            <a:endParaRPr lang="en-US" altLang="tr-TR" sz="2800" dirty="0">
              <a:latin typeface="Times New Roman" pitchFamily="18" charset="0"/>
              <a:cs typeface="Times New Roman" pitchFamily="18" charset="0"/>
            </a:endParaRPr>
          </a:p>
          <a:p>
            <a:endParaRPr lang="tr-TR" dirty="0"/>
          </a:p>
        </p:txBody>
      </p:sp>
    </p:spTree>
    <p:extLst>
      <p:ext uri="{BB962C8B-B14F-4D97-AF65-F5344CB8AC3E}">
        <p14:creationId xmlns:p14="http://schemas.microsoft.com/office/powerpoint/2010/main" val="3753923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3"/>
          <p:cNvSpPr txBox="1">
            <a:spLocks noChangeArrowheads="1"/>
          </p:cNvSpPr>
          <p:nvPr/>
        </p:nvSpPr>
        <p:spPr bwMode="auto">
          <a:xfrm>
            <a:off x="199608" y="1787642"/>
            <a:ext cx="3200400" cy="1615827"/>
          </a:xfrm>
          <a:prstGeom prst="rect">
            <a:avLst/>
          </a:prstGeom>
          <a:solidFill>
            <a:srgbClr val="ECF3A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mic Sans MS" pitchFamily="66" charset="0"/>
                <a:ea typeface="MS PGothic" pitchFamily="34" charset="-128"/>
              </a:defRPr>
            </a:lvl1pPr>
            <a:lvl2pPr marL="742950" indent="-285750">
              <a:defRPr>
                <a:solidFill>
                  <a:schemeClr val="tx1"/>
                </a:solidFill>
                <a:latin typeface="Comic Sans MS" pitchFamily="66" charset="0"/>
                <a:ea typeface="MS PGothic" pitchFamily="34" charset="-128"/>
              </a:defRPr>
            </a:lvl2pPr>
            <a:lvl3pPr marL="1143000" indent="-228600">
              <a:defRPr>
                <a:solidFill>
                  <a:schemeClr val="tx1"/>
                </a:solidFill>
                <a:latin typeface="Comic Sans MS" pitchFamily="66" charset="0"/>
                <a:ea typeface="MS PGothic" pitchFamily="34" charset="-128"/>
              </a:defRPr>
            </a:lvl3pPr>
            <a:lvl4pPr marL="1600200" indent="-228600">
              <a:defRPr>
                <a:solidFill>
                  <a:schemeClr val="tx1"/>
                </a:solidFill>
                <a:latin typeface="Comic Sans MS" pitchFamily="66" charset="0"/>
                <a:ea typeface="MS PGothic" pitchFamily="34" charset="-128"/>
              </a:defRPr>
            </a:lvl4pPr>
            <a:lvl5pPr marL="2057400" indent="-228600">
              <a:defRPr>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a:solidFill>
                  <a:schemeClr val="tx1"/>
                </a:solidFill>
                <a:latin typeface="Comic Sans MS" pitchFamily="66" charset="0"/>
                <a:ea typeface="MS PGothic" pitchFamily="34" charset="-128"/>
              </a:defRPr>
            </a:lvl9pPr>
          </a:lstStyle>
          <a:p>
            <a:pPr>
              <a:spcBef>
                <a:spcPct val="50000"/>
              </a:spcBef>
            </a:pPr>
            <a:r>
              <a:rPr lang="tr-TR" altLang="tr-TR" b="1" dirty="0">
                <a:solidFill>
                  <a:srgbClr val="222268"/>
                </a:solidFill>
                <a:latin typeface="Arial" charset="0"/>
                <a:cs typeface="Arial" charset="0"/>
              </a:rPr>
              <a:t>ÖĞRENCİ NİTELİKLERİ</a:t>
            </a:r>
          </a:p>
          <a:p>
            <a:pPr>
              <a:spcBef>
                <a:spcPct val="50000"/>
              </a:spcBef>
            </a:pPr>
            <a:r>
              <a:rPr lang="tr-TR" altLang="tr-TR" sz="1600" dirty="0">
                <a:solidFill>
                  <a:srgbClr val="222268"/>
                </a:solidFill>
                <a:latin typeface="Arial" charset="0"/>
                <a:cs typeface="Arial" charset="0"/>
              </a:rPr>
              <a:t>Bilişsel Giriş Davranışları </a:t>
            </a:r>
            <a:r>
              <a:rPr lang="tr-TR" altLang="tr-TR" sz="2000" b="1" dirty="0">
                <a:solidFill>
                  <a:srgbClr val="FF0000"/>
                </a:solidFill>
                <a:latin typeface="Arial" charset="0"/>
                <a:cs typeface="Arial" charset="0"/>
              </a:rPr>
              <a:t>%50</a:t>
            </a:r>
          </a:p>
          <a:p>
            <a:pPr>
              <a:spcBef>
                <a:spcPct val="50000"/>
              </a:spcBef>
            </a:pPr>
            <a:r>
              <a:rPr lang="tr-TR" altLang="tr-TR" sz="1600" dirty="0" err="1">
                <a:solidFill>
                  <a:srgbClr val="222268"/>
                </a:solidFill>
                <a:latin typeface="Arial" charset="0"/>
                <a:cs typeface="Arial" charset="0"/>
              </a:rPr>
              <a:t>Duyuşsal</a:t>
            </a:r>
            <a:r>
              <a:rPr lang="tr-TR" altLang="tr-TR" sz="1600" dirty="0">
                <a:solidFill>
                  <a:srgbClr val="222268"/>
                </a:solidFill>
                <a:latin typeface="Arial" charset="0"/>
                <a:cs typeface="Arial" charset="0"/>
              </a:rPr>
              <a:t> Giriş Özellikleri % 25</a:t>
            </a:r>
          </a:p>
          <a:p>
            <a:pPr>
              <a:spcBef>
                <a:spcPct val="50000"/>
              </a:spcBef>
            </a:pPr>
            <a:endParaRPr lang="en-US" altLang="tr-TR" dirty="0">
              <a:solidFill>
                <a:srgbClr val="222268"/>
              </a:solidFill>
              <a:latin typeface="Arial" charset="0"/>
              <a:cs typeface="Arial" charset="0"/>
            </a:endParaRPr>
          </a:p>
        </p:txBody>
      </p:sp>
      <p:sp>
        <p:nvSpPr>
          <p:cNvPr id="5123" name="Line 4"/>
          <p:cNvSpPr>
            <a:spLocks noChangeShapeType="1"/>
          </p:cNvSpPr>
          <p:nvPr/>
        </p:nvSpPr>
        <p:spPr bwMode="auto">
          <a:xfrm>
            <a:off x="3152360" y="2420888"/>
            <a:ext cx="50262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124" name="Line 5"/>
          <p:cNvSpPr>
            <a:spLocks noChangeShapeType="1"/>
          </p:cNvSpPr>
          <p:nvPr/>
        </p:nvSpPr>
        <p:spPr bwMode="auto">
          <a:xfrm>
            <a:off x="3235034" y="2852936"/>
            <a:ext cx="50262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125" name="Text Box 6"/>
          <p:cNvSpPr txBox="1">
            <a:spLocks noChangeArrowheads="1"/>
          </p:cNvSpPr>
          <p:nvPr/>
        </p:nvSpPr>
        <p:spPr bwMode="auto">
          <a:xfrm>
            <a:off x="3775456" y="2272498"/>
            <a:ext cx="1440474" cy="646113"/>
          </a:xfrm>
          <a:prstGeom prst="rect">
            <a:avLst/>
          </a:prstGeom>
          <a:solidFill>
            <a:srgbClr val="99FF33"/>
          </a:solidFill>
          <a:ln w="9525">
            <a:solidFill>
              <a:srgbClr val="99FF33"/>
            </a:solidFill>
            <a:miter lim="800000"/>
            <a:headEnd/>
            <a:tailEnd/>
          </a:ln>
        </p:spPr>
        <p:txBody>
          <a:bodyPr>
            <a:spAutoFit/>
          </a:bodyPr>
          <a:lstStyle>
            <a:lvl1pPr>
              <a:defRPr>
                <a:solidFill>
                  <a:schemeClr val="tx1"/>
                </a:solidFill>
                <a:latin typeface="Comic Sans MS" pitchFamily="66" charset="0"/>
                <a:ea typeface="MS PGothic" pitchFamily="34" charset="-128"/>
              </a:defRPr>
            </a:lvl1pPr>
            <a:lvl2pPr marL="742950" indent="-285750">
              <a:defRPr>
                <a:solidFill>
                  <a:schemeClr val="tx1"/>
                </a:solidFill>
                <a:latin typeface="Comic Sans MS" pitchFamily="66" charset="0"/>
                <a:ea typeface="MS PGothic" pitchFamily="34" charset="-128"/>
              </a:defRPr>
            </a:lvl2pPr>
            <a:lvl3pPr marL="1143000" indent="-228600">
              <a:defRPr>
                <a:solidFill>
                  <a:schemeClr val="tx1"/>
                </a:solidFill>
                <a:latin typeface="Comic Sans MS" pitchFamily="66" charset="0"/>
                <a:ea typeface="MS PGothic" pitchFamily="34" charset="-128"/>
              </a:defRPr>
            </a:lvl3pPr>
            <a:lvl4pPr marL="1600200" indent="-228600">
              <a:defRPr>
                <a:solidFill>
                  <a:schemeClr val="tx1"/>
                </a:solidFill>
                <a:latin typeface="Comic Sans MS" pitchFamily="66" charset="0"/>
                <a:ea typeface="MS PGothic" pitchFamily="34" charset="-128"/>
              </a:defRPr>
            </a:lvl4pPr>
            <a:lvl5pPr marL="2057400" indent="-228600">
              <a:defRPr>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a:solidFill>
                  <a:schemeClr val="tx1"/>
                </a:solidFill>
                <a:latin typeface="Comic Sans MS" pitchFamily="66" charset="0"/>
                <a:ea typeface="MS PGothic" pitchFamily="34" charset="-128"/>
              </a:defRPr>
            </a:lvl9pPr>
          </a:lstStyle>
          <a:p>
            <a:pPr algn="ctr">
              <a:spcBef>
                <a:spcPct val="50000"/>
              </a:spcBef>
            </a:pPr>
            <a:r>
              <a:rPr lang="tr-TR" altLang="tr-TR" b="1" dirty="0">
                <a:solidFill>
                  <a:srgbClr val="FF0000"/>
                </a:solidFill>
                <a:latin typeface="Arial" charset="0"/>
                <a:cs typeface="Arial" charset="0"/>
              </a:rPr>
              <a:t>Öğrenme Ünitesi</a:t>
            </a:r>
            <a:endParaRPr lang="en-US" altLang="tr-TR" b="1" dirty="0">
              <a:solidFill>
                <a:srgbClr val="FF0000"/>
              </a:solidFill>
              <a:latin typeface="Arial" charset="0"/>
              <a:cs typeface="Arial" charset="0"/>
            </a:endParaRPr>
          </a:p>
        </p:txBody>
      </p:sp>
      <p:sp>
        <p:nvSpPr>
          <p:cNvPr id="5126" name="Text Box 7"/>
          <p:cNvSpPr txBox="1">
            <a:spLocks noChangeArrowheads="1"/>
          </p:cNvSpPr>
          <p:nvPr/>
        </p:nvSpPr>
        <p:spPr bwMode="auto">
          <a:xfrm>
            <a:off x="5590005" y="1787642"/>
            <a:ext cx="3352800" cy="14779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mic Sans MS" pitchFamily="66" charset="0"/>
                <a:ea typeface="MS PGothic" pitchFamily="34" charset="-128"/>
              </a:defRPr>
            </a:lvl1pPr>
            <a:lvl2pPr marL="742950" indent="-285750">
              <a:defRPr>
                <a:solidFill>
                  <a:schemeClr val="tx1"/>
                </a:solidFill>
                <a:latin typeface="Comic Sans MS" pitchFamily="66" charset="0"/>
                <a:ea typeface="MS PGothic" pitchFamily="34" charset="-128"/>
              </a:defRPr>
            </a:lvl2pPr>
            <a:lvl3pPr marL="1143000" indent="-228600">
              <a:defRPr>
                <a:solidFill>
                  <a:schemeClr val="tx1"/>
                </a:solidFill>
                <a:latin typeface="Comic Sans MS" pitchFamily="66" charset="0"/>
                <a:ea typeface="MS PGothic" pitchFamily="34" charset="-128"/>
              </a:defRPr>
            </a:lvl3pPr>
            <a:lvl4pPr marL="1600200" indent="-228600">
              <a:defRPr>
                <a:solidFill>
                  <a:schemeClr val="tx1"/>
                </a:solidFill>
                <a:latin typeface="Comic Sans MS" pitchFamily="66" charset="0"/>
                <a:ea typeface="MS PGothic" pitchFamily="34" charset="-128"/>
              </a:defRPr>
            </a:lvl4pPr>
            <a:lvl5pPr marL="2057400" indent="-228600">
              <a:defRPr>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a:solidFill>
                  <a:schemeClr val="tx1"/>
                </a:solidFill>
                <a:latin typeface="Comic Sans MS" pitchFamily="66" charset="0"/>
                <a:ea typeface="MS PGothic" pitchFamily="34" charset="-128"/>
              </a:defRPr>
            </a:lvl9pPr>
          </a:lstStyle>
          <a:p>
            <a:pPr>
              <a:spcBef>
                <a:spcPct val="50000"/>
              </a:spcBef>
            </a:pPr>
            <a:r>
              <a:rPr lang="tr-TR" altLang="tr-TR" b="1" dirty="0">
                <a:solidFill>
                  <a:srgbClr val="000066"/>
                </a:solidFill>
                <a:latin typeface="Arial" charset="0"/>
                <a:cs typeface="Arial" charset="0"/>
              </a:rPr>
              <a:t>ÖĞRENME ÜRÜNLERİ</a:t>
            </a:r>
            <a:r>
              <a:rPr lang="tr-TR" altLang="tr-TR" dirty="0">
                <a:solidFill>
                  <a:srgbClr val="000066"/>
                </a:solidFill>
                <a:latin typeface="Arial" charset="0"/>
                <a:cs typeface="Arial" charset="0"/>
              </a:rPr>
              <a:t> Öğrenme Düzeyi ve Çeşidi</a:t>
            </a:r>
          </a:p>
          <a:p>
            <a:pPr>
              <a:spcBef>
                <a:spcPct val="50000"/>
              </a:spcBef>
            </a:pPr>
            <a:r>
              <a:rPr lang="tr-TR" altLang="tr-TR" dirty="0">
                <a:solidFill>
                  <a:srgbClr val="000066"/>
                </a:solidFill>
                <a:latin typeface="Arial" charset="0"/>
                <a:cs typeface="Arial" charset="0"/>
              </a:rPr>
              <a:t>Öğrenme Hızı</a:t>
            </a:r>
          </a:p>
          <a:p>
            <a:pPr>
              <a:spcBef>
                <a:spcPct val="50000"/>
              </a:spcBef>
            </a:pPr>
            <a:r>
              <a:rPr lang="tr-TR" altLang="tr-TR" dirty="0" err="1">
                <a:solidFill>
                  <a:srgbClr val="000066"/>
                </a:solidFill>
                <a:latin typeface="Arial" charset="0"/>
                <a:cs typeface="Arial" charset="0"/>
              </a:rPr>
              <a:t>Duyuşsal</a:t>
            </a:r>
            <a:r>
              <a:rPr lang="tr-TR" altLang="tr-TR" dirty="0">
                <a:solidFill>
                  <a:srgbClr val="000066"/>
                </a:solidFill>
                <a:latin typeface="Arial" charset="0"/>
                <a:cs typeface="Arial" charset="0"/>
              </a:rPr>
              <a:t> Ürünler</a:t>
            </a:r>
            <a:endParaRPr lang="en-US" altLang="tr-TR" dirty="0">
              <a:solidFill>
                <a:srgbClr val="000066"/>
              </a:solidFill>
              <a:latin typeface="Arial" charset="0"/>
              <a:cs typeface="Arial" charset="0"/>
            </a:endParaRPr>
          </a:p>
        </p:txBody>
      </p:sp>
      <p:sp>
        <p:nvSpPr>
          <p:cNvPr id="5127" name="Line 8"/>
          <p:cNvSpPr>
            <a:spLocks noChangeShapeType="1"/>
          </p:cNvSpPr>
          <p:nvPr/>
        </p:nvSpPr>
        <p:spPr bwMode="auto">
          <a:xfrm>
            <a:off x="5014108" y="2255559"/>
            <a:ext cx="57589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128" name="Line 9"/>
          <p:cNvSpPr>
            <a:spLocks noChangeShapeType="1"/>
          </p:cNvSpPr>
          <p:nvPr/>
        </p:nvSpPr>
        <p:spPr bwMode="auto">
          <a:xfrm>
            <a:off x="4965641" y="3068960"/>
            <a:ext cx="57589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129" name="Line 10"/>
          <p:cNvSpPr>
            <a:spLocks noChangeShapeType="1"/>
          </p:cNvSpPr>
          <p:nvPr/>
        </p:nvSpPr>
        <p:spPr bwMode="auto">
          <a:xfrm>
            <a:off x="5014108" y="2629887"/>
            <a:ext cx="57589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130" name="Text Box 11"/>
          <p:cNvSpPr txBox="1">
            <a:spLocks noChangeArrowheads="1"/>
          </p:cNvSpPr>
          <p:nvPr/>
        </p:nvSpPr>
        <p:spPr bwMode="auto">
          <a:xfrm>
            <a:off x="2371618" y="3779192"/>
            <a:ext cx="4248150" cy="369888"/>
          </a:xfrm>
          <a:prstGeom prst="rect">
            <a:avLst/>
          </a:prstGeom>
          <a:solidFill>
            <a:srgbClr val="FCB5A2"/>
          </a:solidFill>
          <a:ln w="9525">
            <a:solidFill>
              <a:srgbClr val="DAC4D8"/>
            </a:solidFill>
            <a:miter lim="800000"/>
            <a:headEnd/>
            <a:tailEnd/>
          </a:ln>
        </p:spPr>
        <p:txBody>
          <a:bodyPr>
            <a:spAutoFit/>
          </a:bodyPr>
          <a:lstStyle>
            <a:lvl1pPr>
              <a:defRPr>
                <a:solidFill>
                  <a:schemeClr val="tx1"/>
                </a:solidFill>
                <a:latin typeface="Comic Sans MS" pitchFamily="66" charset="0"/>
                <a:ea typeface="MS PGothic" pitchFamily="34" charset="-128"/>
              </a:defRPr>
            </a:lvl1pPr>
            <a:lvl2pPr marL="742950" indent="-285750">
              <a:defRPr>
                <a:solidFill>
                  <a:schemeClr val="tx1"/>
                </a:solidFill>
                <a:latin typeface="Comic Sans MS" pitchFamily="66" charset="0"/>
                <a:ea typeface="MS PGothic" pitchFamily="34" charset="-128"/>
              </a:defRPr>
            </a:lvl2pPr>
            <a:lvl3pPr marL="1143000" indent="-228600">
              <a:defRPr>
                <a:solidFill>
                  <a:schemeClr val="tx1"/>
                </a:solidFill>
                <a:latin typeface="Comic Sans MS" pitchFamily="66" charset="0"/>
                <a:ea typeface="MS PGothic" pitchFamily="34" charset="-128"/>
              </a:defRPr>
            </a:lvl3pPr>
            <a:lvl4pPr marL="1600200" indent="-228600">
              <a:defRPr>
                <a:solidFill>
                  <a:schemeClr val="tx1"/>
                </a:solidFill>
                <a:latin typeface="Comic Sans MS" pitchFamily="66" charset="0"/>
                <a:ea typeface="MS PGothic" pitchFamily="34" charset="-128"/>
              </a:defRPr>
            </a:lvl4pPr>
            <a:lvl5pPr marL="2057400" indent="-228600">
              <a:defRPr>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a:solidFill>
                  <a:schemeClr val="tx1"/>
                </a:solidFill>
                <a:latin typeface="Comic Sans MS" pitchFamily="66" charset="0"/>
                <a:ea typeface="MS PGothic" pitchFamily="34" charset="-128"/>
              </a:defRPr>
            </a:lvl9pPr>
          </a:lstStyle>
          <a:p>
            <a:pPr algn="ctr">
              <a:spcBef>
                <a:spcPct val="50000"/>
              </a:spcBef>
            </a:pPr>
            <a:r>
              <a:rPr lang="tr-TR" altLang="tr-TR" b="1" dirty="0">
                <a:solidFill>
                  <a:srgbClr val="C00000"/>
                </a:solidFill>
                <a:latin typeface="Arial" charset="0"/>
                <a:cs typeface="Arial" charset="0"/>
              </a:rPr>
              <a:t>ÖĞRETİM HİZMETİNİN NİTELİĞİ % 25 </a:t>
            </a:r>
            <a:endParaRPr lang="en-US" altLang="tr-TR" b="1" dirty="0">
              <a:solidFill>
                <a:srgbClr val="C00000"/>
              </a:solidFill>
              <a:latin typeface="Arial" charset="0"/>
              <a:cs typeface="Arial" charset="0"/>
            </a:endParaRPr>
          </a:p>
        </p:txBody>
      </p:sp>
      <p:sp>
        <p:nvSpPr>
          <p:cNvPr id="5131" name="Line 12"/>
          <p:cNvSpPr>
            <a:spLocks noChangeShapeType="1"/>
          </p:cNvSpPr>
          <p:nvPr/>
        </p:nvSpPr>
        <p:spPr bwMode="auto">
          <a:xfrm rot="10800000">
            <a:off x="4495693" y="2918611"/>
            <a:ext cx="0" cy="6477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tr-TR"/>
          </a:p>
        </p:txBody>
      </p:sp>
      <p:grpSp>
        <p:nvGrpSpPr>
          <p:cNvPr id="5132" name="Group 13"/>
          <p:cNvGrpSpPr>
            <a:grpSpLocks/>
          </p:cNvGrpSpPr>
          <p:nvPr/>
        </p:nvGrpSpPr>
        <p:grpSpPr bwMode="auto">
          <a:xfrm>
            <a:off x="1687283" y="4164484"/>
            <a:ext cx="5616820" cy="576263"/>
            <a:chOff x="567" y="2387"/>
            <a:chExt cx="3538" cy="363"/>
          </a:xfrm>
        </p:grpSpPr>
        <p:sp>
          <p:nvSpPr>
            <p:cNvPr id="5135" name="Line 14"/>
            <p:cNvSpPr>
              <a:spLocks noChangeShapeType="1"/>
            </p:cNvSpPr>
            <p:nvPr/>
          </p:nvSpPr>
          <p:spPr bwMode="auto">
            <a:xfrm>
              <a:off x="567" y="2387"/>
              <a:ext cx="3538" cy="0"/>
            </a:xfrm>
            <a:prstGeom prst="line">
              <a:avLst/>
            </a:prstGeom>
            <a:noFill/>
            <a:ln w="38100">
              <a:solidFill>
                <a:srgbClr val="FCB5A2"/>
              </a:solidFill>
              <a:round/>
              <a:headEnd/>
              <a:tailEnd/>
            </a:ln>
            <a:extLst>
              <a:ext uri="{909E8E84-426E-40DD-AFC4-6F175D3DCCD1}">
                <a14:hiddenFill xmlns:a14="http://schemas.microsoft.com/office/drawing/2010/main">
                  <a:noFill/>
                </a14:hiddenFill>
              </a:ext>
            </a:extLst>
          </p:spPr>
          <p:txBody>
            <a:bodyPr>
              <a:spAutoFit/>
            </a:bodyPr>
            <a:lstStyle/>
            <a:p>
              <a:endParaRPr lang="tr-TR"/>
            </a:p>
          </p:txBody>
        </p:sp>
        <p:sp>
          <p:nvSpPr>
            <p:cNvPr id="5136" name="Line 15"/>
            <p:cNvSpPr>
              <a:spLocks noChangeShapeType="1"/>
            </p:cNvSpPr>
            <p:nvPr/>
          </p:nvSpPr>
          <p:spPr bwMode="auto">
            <a:xfrm>
              <a:off x="567" y="2387"/>
              <a:ext cx="0" cy="363"/>
            </a:xfrm>
            <a:prstGeom prst="line">
              <a:avLst/>
            </a:prstGeom>
            <a:noFill/>
            <a:ln w="38100">
              <a:solidFill>
                <a:srgbClr val="FCB5A2"/>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tr-TR"/>
            </a:p>
          </p:txBody>
        </p:sp>
        <p:sp>
          <p:nvSpPr>
            <p:cNvPr id="5137" name="Line 16"/>
            <p:cNvSpPr>
              <a:spLocks noChangeShapeType="1"/>
            </p:cNvSpPr>
            <p:nvPr/>
          </p:nvSpPr>
          <p:spPr bwMode="auto">
            <a:xfrm>
              <a:off x="1791" y="2387"/>
              <a:ext cx="0" cy="317"/>
            </a:xfrm>
            <a:prstGeom prst="line">
              <a:avLst/>
            </a:prstGeom>
            <a:noFill/>
            <a:ln w="38100">
              <a:solidFill>
                <a:srgbClr val="FCB5A2"/>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tr-TR"/>
            </a:p>
          </p:txBody>
        </p:sp>
        <p:sp>
          <p:nvSpPr>
            <p:cNvPr id="5138" name="Line 17"/>
            <p:cNvSpPr>
              <a:spLocks noChangeShapeType="1"/>
            </p:cNvSpPr>
            <p:nvPr/>
          </p:nvSpPr>
          <p:spPr bwMode="auto">
            <a:xfrm>
              <a:off x="3016" y="2387"/>
              <a:ext cx="0" cy="317"/>
            </a:xfrm>
            <a:prstGeom prst="line">
              <a:avLst/>
            </a:prstGeom>
            <a:noFill/>
            <a:ln w="38100">
              <a:solidFill>
                <a:srgbClr val="FCB5A2"/>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tr-TR"/>
            </a:p>
          </p:txBody>
        </p:sp>
        <p:sp>
          <p:nvSpPr>
            <p:cNvPr id="5139" name="Line 18"/>
            <p:cNvSpPr>
              <a:spLocks noChangeShapeType="1"/>
            </p:cNvSpPr>
            <p:nvPr/>
          </p:nvSpPr>
          <p:spPr bwMode="auto">
            <a:xfrm>
              <a:off x="4105" y="2387"/>
              <a:ext cx="0" cy="363"/>
            </a:xfrm>
            <a:prstGeom prst="line">
              <a:avLst/>
            </a:prstGeom>
            <a:noFill/>
            <a:ln w="38100">
              <a:solidFill>
                <a:srgbClr val="FCB5A2"/>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tr-TR"/>
            </a:p>
          </p:txBody>
        </p:sp>
      </p:grpSp>
      <p:sp>
        <p:nvSpPr>
          <p:cNvPr id="5133" name="Text Box 19"/>
          <p:cNvSpPr txBox="1">
            <a:spLocks noChangeArrowheads="1"/>
          </p:cNvSpPr>
          <p:nvPr/>
        </p:nvSpPr>
        <p:spPr bwMode="auto">
          <a:xfrm>
            <a:off x="533293" y="4706240"/>
            <a:ext cx="7924800" cy="369888"/>
          </a:xfrm>
          <a:prstGeom prst="rect">
            <a:avLst/>
          </a:prstGeom>
          <a:solidFill>
            <a:srgbClr val="FCB5A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mic Sans MS" pitchFamily="66" charset="0"/>
                <a:ea typeface="MS PGothic" pitchFamily="34" charset="-128"/>
              </a:defRPr>
            </a:lvl1pPr>
            <a:lvl2pPr marL="742950" indent="-285750">
              <a:defRPr>
                <a:solidFill>
                  <a:schemeClr val="tx1"/>
                </a:solidFill>
                <a:latin typeface="Comic Sans MS" pitchFamily="66" charset="0"/>
                <a:ea typeface="MS PGothic" pitchFamily="34" charset="-128"/>
              </a:defRPr>
            </a:lvl2pPr>
            <a:lvl3pPr marL="1143000" indent="-228600">
              <a:defRPr>
                <a:solidFill>
                  <a:schemeClr val="tx1"/>
                </a:solidFill>
                <a:latin typeface="Comic Sans MS" pitchFamily="66" charset="0"/>
                <a:ea typeface="MS PGothic" pitchFamily="34" charset="-128"/>
              </a:defRPr>
            </a:lvl3pPr>
            <a:lvl4pPr marL="1600200" indent="-228600">
              <a:defRPr>
                <a:solidFill>
                  <a:schemeClr val="tx1"/>
                </a:solidFill>
                <a:latin typeface="Comic Sans MS" pitchFamily="66" charset="0"/>
                <a:ea typeface="MS PGothic" pitchFamily="34" charset="-128"/>
              </a:defRPr>
            </a:lvl4pPr>
            <a:lvl5pPr marL="2057400" indent="-228600">
              <a:defRPr>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a:solidFill>
                  <a:schemeClr val="tx1"/>
                </a:solidFill>
                <a:latin typeface="Comic Sans MS" pitchFamily="66" charset="0"/>
                <a:ea typeface="MS PGothic" pitchFamily="34" charset="-128"/>
              </a:defRPr>
            </a:lvl9pPr>
          </a:lstStyle>
          <a:p>
            <a:pPr>
              <a:spcBef>
                <a:spcPct val="50000"/>
              </a:spcBef>
            </a:pPr>
            <a:r>
              <a:rPr lang="tr-TR" altLang="tr-TR" dirty="0">
                <a:solidFill>
                  <a:srgbClr val="C00000"/>
                </a:solidFill>
                <a:latin typeface="Arial" charset="0"/>
                <a:cs typeface="Arial" charset="0"/>
              </a:rPr>
              <a:t>  </a:t>
            </a:r>
            <a:r>
              <a:rPr lang="tr-TR" altLang="tr-TR" b="1" dirty="0">
                <a:solidFill>
                  <a:srgbClr val="C00000"/>
                </a:solidFill>
                <a:latin typeface="Arial" charset="0"/>
                <a:cs typeface="Arial" charset="0"/>
              </a:rPr>
              <a:t>İpuçları  % 14   Katılma  % 20                Pekiştirme	Dönüt ve Düzeltme</a:t>
            </a:r>
            <a:endParaRPr lang="en-US" altLang="tr-TR" b="1" dirty="0">
              <a:solidFill>
                <a:srgbClr val="C00000"/>
              </a:solidFill>
              <a:latin typeface="Arial" charset="0"/>
              <a:cs typeface="Arial" charset="0"/>
            </a:endParaRPr>
          </a:p>
        </p:txBody>
      </p:sp>
      <p:sp>
        <p:nvSpPr>
          <p:cNvPr id="61486" name="Rectangle 46"/>
          <p:cNvSpPr>
            <a:spLocks noGrp="1" noChangeArrowheads="1"/>
          </p:cNvSpPr>
          <p:nvPr>
            <p:ph type="title" idx="4294967295"/>
          </p:nvPr>
        </p:nvSpPr>
        <p:spPr>
          <a:xfrm>
            <a:off x="0" y="274638"/>
            <a:ext cx="9036496" cy="1143000"/>
          </a:xfrm>
        </p:spPr>
        <p:txBody>
          <a:bodyPr wrap="square" numCol="1" anchorCtr="0" compatLnSpc="1">
            <a:prstTxWarp prst="textNoShape">
              <a:avLst/>
            </a:prstTxWarp>
            <a:normAutofit/>
          </a:bodyPr>
          <a:lstStyle/>
          <a:p>
            <a:pPr algn="ctr" eaLnBrk="1" hangingPunct="1">
              <a:defRPr/>
            </a:pPr>
            <a:r>
              <a:rPr lang="tr-TR" sz="2800" dirty="0">
                <a:latin typeface="Times New Roman" pitchFamily="18" charset="0"/>
              </a:rPr>
              <a:t>Öğrenme Düzeyini Etkileyen Önemli Değişken Bilişsel ve </a:t>
            </a:r>
            <a:r>
              <a:rPr lang="tr-TR" sz="2800" dirty="0" err="1">
                <a:latin typeface="Times New Roman" pitchFamily="18" charset="0"/>
              </a:rPr>
              <a:t>Duyuşsal</a:t>
            </a:r>
            <a:r>
              <a:rPr lang="tr-TR" sz="2800" dirty="0">
                <a:latin typeface="Times New Roman" pitchFamily="18" charset="0"/>
              </a:rPr>
              <a:t> Giriş Davranışlarıdır.</a:t>
            </a:r>
          </a:p>
        </p:txBody>
      </p:sp>
      <p:sp>
        <p:nvSpPr>
          <p:cNvPr id="20" name="Rectangle 46"/>
          <p:cNvSpPr txBox="1">
            <a:spLocks noChangeArrowheads="1"/>
          </p:cNvSpPr>
          <p:nvPr/>
        </p:nvSpPr>
        <p:spPr>
          <a:xfrm>
            <a:off x="39658" y="5589240"/>
            <a:ext cx="9036496" cy="1224136"/>
          </a:xfrm>
          <a:prstGeom prst="rect">
            <a:avLst/>
          </a:prstGeom>
        </p:spPr>
        <p:txBody>
          <a:bodyPr vert="horz" wrap="square" lIns="91440" tIns="45720" rIns="91440" bIns="45720" numCol="1" rtlCol="0" anchor="ctr" anchorCtr="0" compatLnSpc="1">
            <a:prstTxWarp prst="textNoShape">
              <a:avLst/>
            </a:prstTxWarp>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tr-TR" sz="2800" dirty="0">
                <a:latin typeface="Times New Roman" pitchFamily="18" charset="0"/>
              </a:rPr>
              <a:t>Öğrenilmesi uzun zaman alan (ilgi, tutum gibi) genel bilişsel giriş davranışlarıdır. Kısa zamanda ise özel bilişsel giriş ( çarpma işlemi için çarpım tablosunu bilme) davranışlarıdır. </a:t>
            </a:r>
          </a:p>
        </p:txBody>
      </p:sp>
    </p:spTree>
    <p:extLst>
      <p:ext uri="{BB962C8B-B14F-4D97-AF65-F5344CB8AC3E}">
        <p14:creationId xmlns:p14="http://schemas.microsoft.com/office/powerpoint/2010/main" val="2544825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44624"/>
            <a:ext cx="8229600" cy="1143000"/>
          </a:xfrm>
        </p:spPr>
        <p:txBody>
          <a:bodyPr/>
          <a:lstStyle/>
          <a:p>
            <a:r>
              <a:rPr lang="tr-TR" dirty="0"/>
              <a:t>Öğrenci Nitelikleri -1</a:t>
            </a:r>
          </a:p>
        </p:txBody>
      </p:sp>
      <p:sp>
        <p:nvSpPr>
          <p:cNvPr id="3" name="İçerik Yer Tutucusu 2"/>
          <p:cNvSpPr>
            <a:spLocks noGrp="1"/>
          </p:cNvSpPr>
          <p:nvPr>
            <p:ph idx="1"/>
          </p:nvPr>
        </p:nvSpPr>
        <p:spPr>
          <a:xfrm>
            <a:off x="0" y="980728"/>
            <a:ext cx="9036496" cy="5760640"/>
          </a:xfrm>
        </p:spPr>
        <p:txBody>
          <a:bodyPr>
            <a:normAutofit/>
          </a:bodyPr>
          <a:lstStyle/>
          <a:p>
            <a:pPr>
              <a:lnSpc>
                <a:spcPct val="80000"/>
              </a:lnSpc>
            </a:pPr>
            <a:r>
              <a:rPr lang="tr-TR" altLang="tr-TR" sz="2800" dirty="0">
                <a:latin typeface="Times New Roman" pitchFamily="18" charset="0"/>
                <a:cs typeface="Times New Roman" pitchFamily="18" charset="0"/>
              </a:rPr>
              <a:t>Öğrencilerin giriş davranışları</a:t>
            </a:r>
          </a:p>
          <a:p>
            <a:pPr lvl="1">
              <a:lnSpc>
                <a:spcPct val="80000"/>
              </a:lnSpc>
            </a:pPr>
            <a:r>
              <a:rPr lang="tr-TR" altLang="tr-TR" dirty="0">
                <a:solidFill>
                  <a:srgbClr val="FFC000"/>
                </a:solidFill>
                <a:latin typeface="Times New Roman" pitchFamily="18" charset="0"/>
                <a:cs typeface="Times New Roman" pitchFamily="18" charset="0"/>
              </a:rPr>
              <a:t>Bilişsel</a:t>
            </a:r>
          </a:p>
          <a:p>
            <a:pPr lvl="2">
              <a:lnSpc>
                <a:spcPct val="80000"/>
              </a:lnSpc>
            </a:pPr>
            <a:r>
              <a:rPr lang="tr-TR" altLang="tr-TR" sz="2800" dirty="0">
                <a:latin typeface="Times New Roman" pitchFamily="18" charset="0"/>
                <a:cs typeface="Times New Roman" pitchFamily="18" charset="0"/>
              </a:rPr>
              <a:t>Ön bilgi (tüm öğrenme için gereken genel giriş: anlama, anlatma, mantıksal düşünme)</a:t>
            </a:r>
          </a:p>
          <a:p>
            <a:pPr lvl="2">
              <a:lnSpc>
                <a:spcPct val="80000"/>
              </a:lnSpc>
            </a:pPr>
            <a:r>
              <a:rPr lang="tr-TR" altLang="tr-TR" sz="2800" dirty="0">
                <a:latin typeface="Times New Roman" pitchFamily="18" charset="0"/>
                <a:cs typeface="Times New Roman" pitchFamily="18" charset="0"/>
              </a:rPr>
              <a:t>Öğrenme stratejisi</a:t>
            </a:r>
          </a:p>
          <a:p>
            <a:pPr lvl="2">
              <a:lnSpc>
                <a:spcPct val="80000"/>
              </a:lnSpc>
            </a:pPr>
            <a:r>
              <a:rPr lang="tr-TR" altLang="tr-TR" sz="2800" dirty="0">
                <a:latin typeface="Times New Roman" pitchFamily="18" charset="0"/>
                <a:cs typeface="Times New Roman" pitchFamily="18" charset="0"/>
              </a:rPr>
              <a:t>Öğrenme stili</a:t>
            </a:r>
          </a:p>
          <a:p>
            <a:pPr lvl="2">
              <a:lnSpc>
                <a:spcPct val="80000"/>
              </a:lnSpc>
            </a:pPr>
            <a:r>
              <a:rPr lang="tr-TR" altLang="tr-TR" sz="2800" dirty="0">
                <a:latin typeface="Times New Roman" pitchFamily="18" charset="0"/>
                <a:cs typeface="Times New Roman" pitchFamily="18" charset="0"/>
              </a:rPr>
              <a:t>Problem çözme becerisi </a:t>
            </a:r>
            <a:r>
              <a:rPr lang="tr-TR" altLang="tr-TR" sz="2800" dirty="0" err="1">
                <a:latin typeface="Times New Roman" pitchFamily="18" charset="0"/>
                <a:cs typeface="Times New Roman" pitchFamily="18" charset="0"/>
              </a:rPr>
              <a:t>vb</a:t>
            </a:r>
            <a:r>
              <a:rPr lang="tr-TR" altLang="tr-TR" sz="2800" dirty="0">
                <a:latin typeface="Times New Roman" pitchFamily="18" charset="0"/>
                <a:cs typeface="Times New Roman" pitchFamily="18" charset="0"/>
              </a:rPr>
              <a:t>…</a:t>
            </a:r>
          </a:p>
          <a:p>
            <a:pPr lvl="1">
              <a:lnSpc>
                <a:spcPct val="80000"/>
              </a:lnSpc>
            </a:pPr>
            <a:r>
              <a:rPr lang="tr-TR" altLang="tr-TR" dirty="0" err="1">
                <a:solidFill>
                  <a:srgbClr val="FFC000"/>
                </a:solidFill>
                <a:latin typeface="Times New Roman" pitchFamily="18" charset="0"/>
                <a:cs typeface="Times New Roman" pitchFamily="18" charset="0"/>
              </a:rPr>
              <a:t>Duyuşsal</a:t>
            </a:r>
            <a:endParaRPr lang="tr-TR" altLang="tr-TR" dirty="0">
              <a:solidFill>
                <a:srgbClr val="FFC000"/>
              </a:solidFill>
              <a:latin typeface="Times New Roman" pitchFamily="18" charset="0"/>
              <a:cs typeface="Times New Roman" pitchFamily="18" charset="0"/>
            </a:endParaRPr>
          </a:p>
          <a:p>
            <a:pPr lvl="2">
              <a:lnSpc>
                <a:spcPct val="80000"/>
              </a:lnSpc>
            </a:pPr>
            <a:r>
              <a:rPr lang="tr-TR" altLang="tr-TR" sz="2800" dirty="0">
                <a:latin typeface="Times New Roman" pitchFamily="18" charset="0"/>
                <a:cs typeface="Times New Roman" pitchFamily="18" charset="0"/>
              </a:rPr>
              <a:t>Okulla ilgili tutum(özel giriş davranışları)</a:t>
            </a:r>
          </a:p>
          <a:p>
            <a:pPr lvl="2">
              <a:lnSpc>
                <a:spcPct val="80000"/>
              </a:lnSpc>
            </a:pPr>
            <a:r>
              <a:rPr lang="tr-TR" altLang="tr-TR" sz="2800" dirty="0">
                <a:latin typeface="Times New Roman" pitchFamily="18" charset="0"/>
                <a:cs typeface="Times New Roman" pitchFamily="18" charset="0"/>
              </a:rPr>
              <a:t>Dersle ilgili tutum (özel giriş davranışları)</a:t>
            </a:r>
          </a:p>
          <a:p>
            <a:pPr lvl="2">
              <a:lnSpc>
                <a:spcPct val="80000"/>
              </a:lnSpc>
            </a:pPr>
            <a:r>
              <a:rPr lang="tr-TR" altLang="tr-TR" sz="2800" dirty="0">
                <a:latin typeface="Times New Roman" pitchFamily="18" charset="0"/>
                <a:cs typeface="Times New Roman" pitchFamily="18" charset="0"/>
              </a:rPr>
              <a:t>Kendine güven, akademik benlik/başarı(özel giriş davranışları)</a:t>
            </a:r>
          </a:p>
          <a:p>
            <a:pPr lvl="2">
              <a:lnSpc>
                <a:spcPct val="80000"/>
              </a:lnSpc>
            </a:pPr>
            <a:endParaRPr lang="tr-TR" altLang="tr-TR" sz="2800" dirty="0">
              <a:latin typeface="Times New Roman" pitchFamily="18" charset="0"/>
              <a:cs typeface="Times New Roman" pitchFamily="18" charset="0"/>
            </a:endParaRPr>
          </a:p>
          <a:p>
            <a:endParaRPr lang="tr-TR" dirty="0"/>
          </a:p>
        </p:txBody>
      </p:sp>
    </p:spTree>
    <p:extLst>
      <p:ext uri="{BB962C8B-B14F-4D97-AF65-F5344CB8AC3E}">
        <p14:creationId xmlns:p14="http://schemas.microsoft.com/office/powerpoint/2010/main" val="1115755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0"/>
            <a:ext cx="8229600" cy="778098"/>
          </a:xfrm>
        </p:spPr>
        <p:txBody>
          <a:bodyPr/>
          <a:lstStyle/>
          <a:p>
            <a:r>
              <a:rPr lang="tr-TR" altLang="tr-TR" b="1" dirty="0">
                <a:solidFill>
                  <a:srgbClr val="0070C0"/>
                </a:solidFill>
                <a:latin typeface="Garamond" pitchFamily="18" charset="0"/>
              </a:rPr>
              <a:t>Öğretim Hizmetinin Niteliği: </a:t>
            </a:r>
            <a:endParaRPr lang="tr-TR" dirty="0"/>
          </a:p>
        </p:txBody>
      </p:sp>
      <p:sp>
        <p:nvSpPr>
          <p:cNvPr id="3" name="İçerik Yer Tutucusu 2"/>
          <p:cNvSpPr>
            <a:spLocks noGrp="1"/>
          </p:cNvSpPr>
          <p:nvPr>
            <p:ph idx="1"/>
          </p:nvPr>
        </p:nvSpPr>
        <p:spPr>
          <a:xfrm>
            <a:off x="395536" y="908720"/>
            <a:ext cx="8424936" cy="5760640"/>
          </a:xfrm>
        </p:spPr>
        <p:txBody>
          <a:bodyPr/>
          <a:lstStyle/>
          <a:p>
            <a:r>
              <a:rPr lang="tr-TR" altLang="tr-TR" sz="3600" b="1" dirty="0">
                <a:latin typeface="Garamond" pitchFamily="18" charset="0"/>
              </a:rPr>
              <a:t>Öğretim sürecindeki her etkinliği kapsar.</a:t>
            </a:r>
          </a:p>
          <a:p>
            <a:pPr lvl="1"/>
            <a:r>
              <a:rPr lang="tr-TR" altLang="tr-TR" sz="3200" b="1" dirty="0">
                <a:latin typeface="Garamond" pitchFamily="18" charset="0"/>
                <a:hlinkClick r:id="rId2" action="ppaction://hlinksldjump"/>
              </a:rPr>
              <a:t>Pekiştirme</a:t>
            </a:r>
            <a:endParaRPr lang="tr-TR" altLang="tr-TR" sz="3200" b="1" dirty="0">
              <a:latin typeface="Garamond" pitchFamily="18" charset="0"/>
            </a:endParaRPr>
          </a:p>
          <a:p>
            <a:pPr lvl="1"/>
            <a:r>
              <a:rPr lang="tr-TR" altLang="tr-TR" sz="3200" b="1" dirty="0">
                <a:latin typeface="Garamond" pitchFamily="18" charset="0"/>
                <a:hlinkClick r:id="rId3" action="ppaction://hlinksldjump"/>
              </a:rPr>
              <a:t>İpucu-İşaret</a:t>
            </a:r>
            <a:endParaRPr lang="tr-TR" altLang="tr-TR" sz="3200" b="1" dirty="0">
              <a:latin typeface="Garamond" pitchFamily="18" charset="0"/>
            </a:endParaRPr>
          </a:p>
          <a:p>
            <a:pPr lvl="1"/>
            <a:r>
              <a:rPr lang="tr-TR" altLang="tr-TR" sz="3200" b="1" dirty="0">
                <a:latin typeface="Garamond" pitchFamily="18" charset="0"/>
                <a:hlinkClick r:id="rId4" action="ppaction://hlinksldjump"/>
              </a:rPr>
              <a:t>Dönüt-Geri bildirim</a:t>
            </a:r>
            <a:endParaRPr lang="tr-TR" altLang="tr-TR" sz="3200" b="1" dirty="0">
              <a:latin typeface="Garamond" pitchFamily="18" charset="0"/>
            </a:endParaRPr>
          </a:p>
          <a:p>
            <a:pPr lvl="1"/>
            <a:r>
              <a:rPr lang="tr-TR" altLang="tr-TR" sz="3200" b="1" dirty="0">
                <a:latin typeface="Garamond" pitchFamily="18" charset="0"/>
                <a:hlinkClick r:id="rId5" action="ppaction://hlinksldjump"/>
              </a:rPr>
              <a:t>Etkin katılımı sağlama</a:t>
            </a:r>
            <a:r>
              <a:rPr lang="tr-TR" altLang="tr-TR" sz="3200" b="1" dirty="0">
                <a:latin typeface="Garamond" pitchFamily="18" charset="0"/>
              </a:rPr>
              <a:t> (Ders Öncesi hazırlık)</a:t>
            </a:r>
            <a:endParaRPr lang="tr-TR" dirty="0"/>
          </a:p>
        </p:txBody>
      </p:sp>
    </p:spTree>
    <p:extLst>
      <p:ext uri="{BB962C8B-B14F-4D97-AF65-F5344CB8AC3E}">
        <p14:creationId xmlns:p14="http://schemas.microsoft.com/office/powerpoint/2010/main" val="3470984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3701"/>
            <a:ext cx="8229600" cy="833011"/>
          </a:xfrm>
        </p:spPr>
        <p:txBody>
          <a:bodyPr/>
          <a:lstStyle/>
          <a:p>
            <a:r>
              <a:rPr lang="tr-TR" dirty="0"/>
              <a:t>Pekiştirme</a:t>
            </a:r>
          </a:p>
        </p:txBody>
      </p:sp>
      <p:sp>
        <p:nvSpPr>
          <p:cNvPr id="3" name="İçerik Yer Tutucusu 2"/>
          <p:cNvSpPr>
            <a:spLocks noGrp="1"/>
          </p:cNvSpPr>
          <p:nvPr>
            <p:ph idx="1"/>
          </p:nvPr>
        </p:nvSpPr>
        <p:spPr>
          <a:xfrm>
            <a:off x="179512" y="764704"/>
            <a:ext cx="8784976" cy="5832648"/>
          </a:xfrm>
        </p:spPr>
        <p:txBody>
          <a:bodyPr>
            <a:normAutofit fontScale="85000" lnSpcReduction="20000"/>
          </a:bodyPr>
          <a:lstStyle/>
          <a:p>
            <a:r>
              <a:rPr lang="tr-TR" dirty="0"/>
              <a:t>Davranışların tekrar edilme sıklığını artırma işlemi pekiştirmedir. Bu işlemi yapan uyarıcılara da </a:t>
            </a:r>
            <a:r>
              <a:rPr lang="tr-TR" dirty="0" err="1"/>
              <a:t>pekiştireç</a:t>
            </a:r>
            <a:r>
              <a:rPr lang="tr-TR" dirty="0"/>
              <a:t> denir. Pekiştirme olumlu yada olumsuz şekilde yapılabilir. Öğrenmede </a:t>
            </a:r>
            <a:r>
              <a:rPr lang="tr-TR" dirty="0" err="1"/>
              <a:t>pekiştirecin</a:t>
            </a:r>
            <a:r>
              <a:rPr lang="tr-TR" dirty="0"/>
              <a:t> etkili kullanılması için aşağıdaki ilkelere uygun kullanılmalıdır: </a:t>
            </a:r>
          </a:p>
          <a:p>
            <a:r>
              <a:rPr lang="tr-TR" dirty="0"/>
              <a:t>→ </a:t>
            </a:r>
            <a:r>
              <a:rPr lang="tr-TR" dirty="0" err="1"/>
              <a:t>Pekiştireç</a:t>
            </a:r>
            <a:r>
              <a:rPr lang="tr-TR" dirty="0"/>
              <a:t> öğrencinin gelişim özelliklerine uygun olmalıdır,</a:t>
            </a:r>
          </a:p>
          <a:p>
            <a:r>
              <a:rPr lang="tr-TR" dirty="0"/>
              <a:t>→ </a:t>
            </a:r>
            <a:r>
              <a:rPr lang="tr-TR" dirty="0" err="1"/>
              <a:t>Pekiştireç</a:t>
            </a:r>
            <a:r>
              <a:rPr lang="tr-TR" dirty="0"/>
              <a:t> sosyal, kültürel ve ekonomik özelliklere uygun olmalıdır,</a:t>
            </a:r>
          </a:p>
          <a:p>
            <a:r>
              <a:rPr lang="tr-TR" dirty="0"/>
              <a:t>→ </a:t>
            </a:r>
            <a:r>
              <a:rPr lang="tr-TR" dirty="0" err="1"/>
              <a:t>Pekiştireç</a:t>
            </a:r>
            <a:r>
              <a:rPr lang="tr-TR" dirty="0"/>
              <a:t> öğrenci için anlamlı olmalıdır,</a:t>
            </a:r>
          </a:p>
          <a:p>
            <a:r>
              <a:rPr lang="tr-TR" dirty="0"/>
              <a:t>→ </a:t>
            </a:r>
            <a:r>
              <a:rPr lang="tr-TR" dirty="0" err="1"/>
              <a:t>Pekiştireç</a:t>
            </a:r>
            <a:r>
              <a:rPr lang="tr-TR" dirty="0"/>
              <a:t> olumlu davranıştan hemen sonra verilmelidir.</a:t>
            </a:r>
          </a:p>
          <a:p>
            <a:r>
              <a:rPr lang="tr-TR" dirty="0"/>
              <a:t>→ Öğretmen amaçlara uygun davranışlarından dolayı öğrencinin seviyesine ve özelliğine göre yerinde ve zamanında maddi ve manevi olarak gereken </a:t>
            </a:r>
            <a:r>
              <a:rPr lang="tr-TR" dirty="0" err="1"/>
              <a:t>pekiştireçleri</a:t>
            </a:r>
            <a:r>
              <a:rPr lang="tr-TR" dirty="0"/>
              <a:t> verebilmelidir.</a:t>
            </a:r>
          </a:p>
          <a:p>
            <a:endParaRPr lang="tr-TR" dirty="0"/>
          </a:p>
        </p:txBody>
      </p:sp>
    </p:spTree>
    <p:extLst>
      <p:ext uri="{BB962C8B-B14F-4D97-AF65-F5344CB8AC3E}">
        <p14:creationId xmlns:p14="http://schemas.microsoft.com/office/powerpoint/2010/main" val="2816888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lvl="1" algn="ctr"/>
            <a:r>
              <a:rPr lang="tr-TR" altLang="tr-TR" sz="3200" b="1" dirty="0">
                <a:latin typeface="Garamond" pitchFamily="18" charset="0"/>
                <a:hlinkClick r:id="rId2" action="ppaction://hlinksldjump"/>
              </a:rPr>
              <a:t>İpucu-İşaret</a:t>
            </a:r>
            <a:br>
              <a:rPr lang="tr-TR" altLang="tr-TR" sz="3200" b="1" dirty="0">
                <a:latin typeface="Garamond" pitchFamily="18" charset="0"/>
              </a:rPr>
            </a:br>
            <a:endParaRPr lang="tr-TR" dirty="0"/>
          </a:p>
        </p:txBody>
      </p:sp>
      <p:sp>
        <p:nvSpPr>
          <p:cNvPr id="3" name="İçerik Yer Tutucusu 2"/>
          <p:cNvSpPr>
            <a:spLocks noGrp="1"/>
          </p:cNvSpPr>
          <p:nvPr>
            <p:ph idx="1"/>
          </p:nvPr>
        </p:nvSpPr>
        <p:spPr/>
        <p:txBody>
          <a:bodyPr/>
          <a:lstStyle/>
          <a:p>
            <a:r>
              <a:rPr lang="tr-TR" dirty="0"/>
              <a:t>Öğrenme sürecinde öğrenciye neyi öğrenebileceğini, bunları öğrenirken ne yapacağını anlatmak için kullanılan faaliyetlerin tümü olarak tanımlanmaktadır. İpuçlarının çeşitli iletişim biçimleri vardır.:  Sözlü Anlatım, görsel uyarıcı </a:t>
            </a:r>
            <a:r>
              <a:rPr lang="tr-TR" dirty="0" err="1"/>
              <a:t>vb</a:t>
            </a:r>
            <a:r>
              <a:rPr lang="tr-TR" dirty="0"/>
              <a:t>…</a:t>
            </a:r>
          </a:p>
        </p:txBody>
      </p:sp>
    </p:spTree>
    <p:extLst>
      <p:ext uri="{BB962C8B-B14F-4D97-AF65-F5344CB8AC3E}">
        <p14:creationId xmlns:p14="http://schemas.microsoft.com/office/powerpoint/2010/main" val="2855851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0"/>
            <a:ext cx="8229600" cy="850106"/>
          </a:xfrm>
        </p:spPr>
        <p:txBody>
          <a:bodyPr>
            <a:normAutofit/>
          </a:bodyPr>
          <a:lstStyle/>
          <a:p>
            <a:r>
              <a:rPr lang="tr-TR" altLang="tr-TR" b="1" dirty="0">
                <a:latin typeface="Garamond" pitchFamily="18" charset="0"/>
              </a:rPr>
              <a:t>Dönüt-Geri bildirim</a:t>
            </a:r>
            <a:endParaRPr lang="tr-TR" dirty="0"/>
          </a:p>
        </p:txBody>
      </p:sp>
      <p:sp>
        <p:nvSpPr>
          <p:cNvPr id="3" name="İçerik Yer Tutucusu 2"/>
          <p:cNvSpPr>
            <a:spLocks noGrp="1"/>
          </p:cNvSpPr>
          <p:nvPr>
            <p:ph idx="1"/>
          </p:nvPr>
        </p:nvSpPr>
        <p:spPr>
          <a:xfrm>
            <a:off x="251520" y="836712"/>
            <a:ext cx="8712968" cy="5832648"/>
          </a:xfrm>
        </p:spPr>
        <p:txBody>
          <a:bodyPr>
            <a:normAutofit fontScale="92500" lnSpcReduction="20000"/>
          </a:bodyPr>
          <a:lstStyle/>
          <a:p>
            <a:r>
              <a:rPr lang="tr-TR" dirty="0"/>
              <a:t>Öğrenciye kendi öğrenmesiyle ilgili sonuçları, geldiği düzeyleri bildirme işidir.</a:t>
            </a:r>
          </a:p>
          <a:p>
            <a:r>
              <a:rPr lang="tr-TR" b="1" dirty="0"/>
              <a:t>Dönüt (geribildirim); </a:t>
            </a:r>
            <a:r>
              <a:rPr lang="tr-TR" dirty="0"/>
              <a:t>öğrenciye yaptığı bir davranışın sonucu ile ilgili bilgi vermektir. Öğretmenin öğrenciye sorduğu sorulara aldığı yanıtlarla ilgili onlara bilgi vermesi “doğru”, “yanlış”, “eksik” gibi yanıtların doğruluk derecesini bildirmesi dönüttür.</a:t>
            </a:r>
          </a:p>
          <a:p>
            <a:r>
              <a:rPr lang="tr-TR" b="1" dirty="0"/>
              <a:t>Düzeltme; </a:t>
            </a:r>
            <a:r>
              <a:rPr lang="tr-TR" dirty="0"/>
              <a:t>dönüt sonucu yapılan bildirimin sonucuna bakarak öğrencilerin eksiklik ve yanlışlıkları belirlenir. Bu eksiklikleri tamamlama ve yanlışlıkları doğrulama işlemi de “</a:t>
            </a:r>
            <a:r>
              <a:rPr lang="tr-TR" i="1" dirty="0"/>
              <a:t>düzeltme</a:t>
            </a:r>
            <a:r>
              <a:rPr lang="tr-TR" dirty="0"/>
              <a:t>” olarak adlandırılır.</a:t>
            </a:r>
          </a:p>
          <a:p>
            <a:r>
              <a:rPr lang="tr-TR" dirty="0"/>
              <a:t>Dönüt ve düzeltme aynı zamanda bir sınıftaki öğretim hizmetinin niteliğini ve öğrenme düzeyinin etkisini belirleyen en önemli öğedir.</a:t>
            </a:r>
          </a:p>
          <a:p>
            <a:endParaRPr lang="tr-TR" dirty="0"/>
          </a:p>
        </p:txBody>
      </p:sp>
    </p:spTree>
    <p:extLst>
      <p:ext uri="{BB962C8B-B14F-4D97-AF65-F5344CB8AC3E}">
        <p14:creationId xmlns:p14="http://schemas.microsoft.com/office/powerpoint/2010/main" val="1616750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b="1" dirty="0">
                <a:latin typeface="Garamond" pitchFamily="18" charset="0"/>
              </a:rPr>
              <a:t>Etkin katılımı sağlama</a:t>
            </a:r>
            <a:endParaRPr lang="tr-TR" dirty="0"/>
          </a:p>
        </p:txBody>
      </p:sp>
      <p:sp>
        <p:nvSpPr>
          <p:cNvPr id="3" name="İçerik Yer Tutucusu 2"/>
          <p:cNvSpPr>
            <a:spLocks noGrp="1"/>
          </p:cNvSpPr>
          <p:nvPr>
            <p:ph idx="1"/>
          </p:nvPr>
        </p:nvSpPr>
        <p:spPr/>
        <p:txBody>
          <a:bodyPr/>
          <a:lstStyle/>
          <a:p>
            <a:r>
              <a:rPr lang="tr-TR" dirty="0"/>
              <a:t>Katılma, öğrencinin istenilen davranışı kazanması için kendisine sağlanan ipuçları ile belli bir düzeyde açık yada kapalı şekilde etkileşmesi ve bu çabayı davranışı kazanıncaya kadar devam ettirmesidir. Öğrencinin öğretme ortamına etkin katılımını onun </a:t>
            </a:r>
            <a:r>
              <a:rPr lang="tr-TR" dirty="0" err="1"/>
              <a:t>hazırbulunuşluk</a:t>
            </a:r>
            <a:r>
              <a:rPr lang="tr-TR" dirty="0"/>
              <a:t> düzeyi ile çevre koşulları belirler.</a:t>
            </a:r>
          </a:p>
        </p:txBody>
      </p:sp>
    </p:spTree>
    <p:extLst>
      <p:ext uri="{BB962C8B-B14F-4D97-AF65-F5344CB8AC3E}">
        <p14:creationId xmlns:p14="http://schemas.microsoft.com/office/powerpoint/2010/main" val="3293912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altLang="tr-TR" b="1" dirty="0">
                <a:solidFill>
                  <a:srgbClr val="FF0000"/>
                </a:solidFill>
                <a:latin typeface="Garamond" pitchFamily="18" charset="0"/>
              </a:rPr>
              <a:t>Öğrenme ürünü (öğrencinin başarısı, hızı, ve </a:t>
            </a:r>
            <a:r>
              <a:rPr lang="tr-TR" altLang="tr-TR" b="1" dirty="0" err="1">
                <a:solidFill>
                  <a:srgbClr val="FF0000"/>
                </a:solidFill>
                <a:latin typeface="Garamond" pitchFamily="18" charset="0"/>
              </a:rPr>
              <a:t>duyuşsal</a:t>
            </a:r>
            <a:r>
              <a:rPr lang="tr-TR" altLang="tr-TR" b="1" dirty="0">
                <a:solidFill>
                  <a:srgbClr val="FF0000"/>
                </a:solidFill>
                <a:latin typeface="Garamond" pitchFamily="18" charset="0"/>
              </a:rPr>
              <a:t> özellikleri): </a:t>
            </a:r>
            <a:endParaRPr lang="tr-TR" dirty="0"/>
          </a:p>
        </p:txBody>
      </p:sp>
      <p:sp>
        <p:nvSpPr>
          <p:cNvPr id="3" name="İçerik Yer Tutucusu 2"/>
          <p:cNvSpPr>
            <a:spLocks noGrp="1"/>
          </p:cNvSpPr>
          <p:nvPr>
            <p:ph idx="1"/>
          </p:nvPr>
        </p:nvSpPr>
        <p:spPr/>
        <p:txBody>
          <a:bodyPr/>
          <a:lstStyle/>
          <a:p>
            <a:pPr lvl="1"/>
            <a:r>
              <a:rPr lang="tr-TR" altLang="tr-TR" sz="3200" b="1" dirty="0">
                <a:solidFill>
                  <a:srgbClr val="FF0000"/>
                </a:solidFill>
                <a:latin typeface="Garamond" pitchFamily="18" charset="0"/>
              </a:rPr>
              <a:t>Eğer;</a:t>
            </a:r>
          </a:p>
          <a:p>
            <a:pPr lvl="2"/>
            <a:r>
              <a:rPr lang="tr-TR" altLang="tr-TR" sz="2800" b="1" dirty="0">
                <a:solidFill>
                  <a:srgbClr val="0070C0"/>
                </a:solidFill>
                <a:latin typeface="Garamond" pitchFamily="18" charset="0"/>
              </a:rPr>
              <a:t>Öğrencilerin giriş davranışlarındaki eksiklikler giderilirse,</a:t>
            </a:r>
          </a:p>
          <a:p>
            <a:pPr lvl="2"/>
            <a:r>
              <a:rPr lang="tr-TR" altLang="tr-TR" sz="2800" b="1" dirty="0">
                <a:solidFill>
                  <a:srgbClr val="0070C0"/>
                </a:solidFill>
                <a:latin typeface="Garamond" pitchFamily="18" charset="0"/>
              </a:rPr>
              <a:t>Öğrenme için gerekli zaman verilirse,</a:t>
            </a:r>
          </a:p>
          <a:p>
            <a:pPr lvl="2"/>
            <a:r>
              <a:rPr lang="tr-TR" altLang="tr-TR" sz="2800" b="1" dirty="0">
                <a:solidFill>
                  <a:srgbClr val="0070C0"/>
                </a:solidFill>
                <a:latin typeface="Garamond" pitchFamily="18" charset="0"/>
              </a:rPr>
              <a:t>Öğrenme etkinlikleri iyi planlanır ve uygulanırsa,</a:t>
            </a:r>
          </a:p>
          <a:p>
            <a:pPr lvl="1"/>
            <a:r>
              <a:rPr lang="tr-TR" altLang="tr-TR" sz="4800" b="1" dirty="0">
                <a:solidFill>
                  <a:srgbClr val="0070C0"/>
                </a:solidFill>
                <a:latin typeface="Garamond" pitchFamily="18" charset="0"/>
              </a:rPr>
              <a:t>Tam öğrenme sağlanabilir</a:t>
            </a:r>
            <a:r>
              <a:rPr lang="tr-TR" altLang="tr-TR" sz="3200" b="1" dirty="0">
                <a:solidFill>
                  <a:srgbClr val="0070C0"/>
                </a:solidFill>
                <a:latin typeface="Garamond" pitchFamily="18" charset="0"/>
              </a:rPr>
              <a:t>.</a:t>
            </a:r>
          </a:p>
          <a:p>
            <a:endParaRPr lang="tr-TR" dirty="0"/>
          </a:p>
        </p:txBody>
      </p:sp>
    </p:spTree>
    <p:extLst>
      <p:ext uri="{BB962C8B-B14F-4D97-AF65-F5344CB8AC3E}">
        <p14:creationId xmlns:p14="http://schemas.microsoft.com/office/powerpoint/2010/main" val="2855133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Uygulama Aşamaları</a:t>
            </a:r>
          </a:p>
        </p:txBody>
      </p:sp>
      <p:sp>
        <p:nvSpPr>
          <p:cNvPr id="3" name="İçerik Yer Tutucusu 2"/>
          <p:cNvSpPr>
            <a:spLocks noGrp="1"/>
          </p:cNvSpPr>
          <p:nvPr>
            <p:ph idx="1"/>
          </p:nvPr>
        </p:nvSpPr>
        <p:spPr/>
        <p:txBody>
          <a:bodyPr>
            <a:normAutofit fontScale="85000" lnSpcReduction="10000"/>
          </a:bodyPr>
          <a:lstStyle/>
          <a:p>
            <a:pPr>
              <a:buFont typeface="Arial" charset="0"/>
              <a:buChar char="•"/>
            </a:pPr>
            <a:r>
              <a:rPr lang="tr-TR" dirty="0"/>
              <a:t>Hedef davranışlar ve öğrenme üniteleri belirlenmeli</a:t>
            </a:r>
          </a:p>
          <a:p>
            <a:pPr>
              <a:buFont typeface="Arial" charset="0"/>
              <a:buChar char="•"/>
            </a:pPr>
            <a:r>
              <a:rPr lang="tr-TR" dirty="0"/>
              <a:t>Her </a:t>
            </a:r>
            <a:r>
              <a:rPr lang="tr-TR" dirty="0" err="1"/>
              <a:t>ünte</a:t>
            </a:r>
            <a:r>
              <a:rPr lang="tr-TR" dirty="0"/>
              <a:t> için gerekli önkoşul (biliş, duyuş ve </a:t>
            </a:r>
            <a:r>
              <a:rPr lang="tr-TR" dirty="0" err="1"/>
              <a:t>psiko</a:t>
            </a:r>
            <a:r>
              <a:rPr lang="tr-TR" dirty="0"/>
              <a:t>-motor) davranışlar belirlenmeli</a:t>
            </a:r>
          </a:p>
          <a:p>
            <a:pPr>
              <a:buFont typeface="Arial" charset="0"/>
              <a:buChar char="•"/>
            </a:pPr>
            <a:r>
              <a:rPr lang="tr-TR" dirty="0"/>
              <a:t>Eksik önkoşul davranışları belirlenmeli</a:t>
            </a:r>
          </a:p>
          <a:p>
            <a:pPr>
              <a:buFont typeface="Arial" charset="0"/>
              <a:buChar char="•"/>
            </a:pPr>
            <a:r>
              <a:rPr lang="tr-TR" dirty="0"/>
              <a:t>Giriş davranışların ardından yeni davranış için öğretim teknikleri düzenlenmeli</a:t>
            </a:r>
          </a:p>
          <a:p>
            <a:pPr>
              <a:buFont typeface="Arial" charset="0"/>
              <a:buChar char="•"/>
            </a:pPr>
            <a:r>
              <a:rPr lang="tr-TR" dirty="0"/>
              <a:t>İzleme testi ile öğrenmelerin eksik ve yanlışları belirlenip düzeltilmeli</a:t>
            </a:r>
          </a:p>
          <a:p>
            <a:pPr>
              <a:buFont typeface="Arial" charset="0"/>
              <a:buChar char="•"/>
            </a:pPr>
            <a:r>
              <a:rPr lang="tr-TR" dirty="0"/>
              <a:t>Tam öğrenmeye ulaşılmış öğrenciler için zenginleştirilmiş etkinlikler yapılmalı</a:t>
            </a:r>
          </a:p>
          <a:p>
            <a:pPr marL="0" indent="0">
              <a:buNone/>
            </a:pPr>
            <a:endParaRPr lang="tr-TR" dirty="0"/>
          </a:p>
        </p:txBody>
      </p:sp>
    </p:spTree>
    <p:extLst>
      <p:ext uri="{BB962C8B-B14F-4D97-AF65-F5344CB8AC3E}">
        <p14:creationId xmlns:p14="http://schemas.microsoft.com/office/powerpoint/2010/main" val="2890994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Öğretim hizmetinin niteliğini artıran en önemli eleman dönüttür.</a:t>
            </a:r>
          </a:p>
        </p:txBody>
      </p:sp>
      <p:sp>
        <p:nvSpPr>
          <p:cNvPr id="3" name="İçerik Yer Tutucusu 2"/>
          <p:cNvSpPr>
            <a:spLocks noGrp="1"/>
          </p:cNvSpPr>
          <p:nvPr>
            <p:ph idx="1"/>
          </p:nvPr>
        </p:nvSpPr>
        <p:spPr>
          <a:xfrm>
            <a:off x="457200" y="1600200"/>
            <a:ext cx="8229600" cy="4997152"/>
          </a:xfrm>
        </p:spPr>
        <p:txBody>
          <a:bodyPr>
            <a:normAutofit fontScale="92500"/>
          </a:bodyPr>
          <a:lstStyle/>
          <a:p>
            <a:r>
              <a:rPr lang="tr-TR" dirty="0"/>
              <a:t>Dönüt ardından yapılacak öğretim etkinlikleri için:</a:t>
            </a:r>
          </a:p>
          <a:p>
            <a:pPr marL="514350" indent="-514350">
              <a:buAutoNum type="arabicPeriod"/>
            </a:pPr>
            <a:r>
              <a:rPr lang="tr-TR" dirty="0"/>
              <a:t>Bol örneklerle sunum</a:t>
            </a:r>
          </a:p>
          <a:p>
            <a:pPr marL="514350" indent="-514350">
              <a:buAutoNum type="arabicPeriod"/>
            </a:pPr>
            <a:r>
              <a:rPr lang="tr-TR" dirty="0"/>
              <a:t>Öğretmen-öğrenci ile birebir eğitim (</a:t>
            </a:r>
            <a:r>
              <a:rPr lang="tr-TR" dirty="0" err="1"/>
              <a:t>tutor</a:t>
            </a:r>
            <a:r>
              <a:rPr lang="tr-TR" dirty="0"/>
              <a:t>)</a:t>
            </a:r>
          </a:p>
          <a:p>
            <a:pPr marL="514350" indent="-514350">
              <a:buAutoNum type="arabicPeriod"/>
            </a:pPr>
            <a:r>
              <a:rPr lang="tr-TR" dirty="0"/>
              <a:t>Grupla öğretim</a:t>
            </a:r>
          </a:p>
          <a:p>
            <a:pPr marL="514350" indent="-514350">
              <a:buAutoNum type="arabicPeriod"/>
            </a:pPr>
            <a:r>
              <a:rPr lang="tr-TR" dirty="0"/>
              <a:t>kaynak ve yardımcı kitapla öğretim</a:t>
            </a:r>
          </a:p>
          <a:p>
            <a:pPr marL="514350" indent="-514350">
              <a:buAutoNum type="arabicPeriod"/>
            </a:pPr>
            <a:r>
              <a:rPr lang="tr-TR" dirty="0"/>
              <a:t>Okulda ve evde ek öğretim-ödev</a:t>
            </a:r>
          </a:p>
          <a:p>
            <a:pPr marL="514350" indent="-514350">
              <a:buAutoNum type="arabicPeriod"/>
            </a:pPr>
            <a:r>
              <a:rPr lang="tr-TR" dirty="0"/>
              <a:t>Programlı öğretim uygulama</a:t>
            </a:r>
          </a:p>
          <a:p>
            <a:pPr marL="514350" indent="-514350">
              <a:buAutoNum type="arabicPeriod"/>
            </a:pPr>
            <a:r>
              <a:rPr lang="tr-TR" dirty="0"/>
              <a:t>Eğitsel oyunla öğretim</a:t>
            </a:r>
          </a:p>
          <a:p>
            <a:pPr marL="514350" indent="-514350">
              <a:buAutoNum type="arabicPeriod"/>
            </a:pPr>
            <a:r>
              <a:rPr lang="tr-TR" dirty="0"/>
              <a:t>Konuları tekrar etme</a:t>
            </a:r>
          </a:p>
        </p:txBody>
      </p:sp>
    </p:spTree>
    <p:extLst>
      <p:ext uri="{BB962C8B-B14F-4D97-AF65-F5344CB8AC3E}">
        <p14:creationId xmlns:p14="http://schemas.microsoft.com/office/powerpoint/2010/main" val="1560055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6007"/>
            <a:ext cx="9108504" cy="1143000"/>
          </a:xfrm>
        </p:spPr>
        <p:txBody>
          <a:bodyPr>
            <a:normAutofit fontScale="90000"/>
          </a:bodyPr>
          <a:lstStyle/>
          <a:p>
            <a:r>
              <a:rPr lang="tr-TR" altLang="tr-TR" b="1" dirty="0">
                <a:solidFill>
                  <a:srgbClr val="FF0000"/>
                </a:solidFill>
                <a:latin typeface="Garamond" pitchFamily="18" charset="0"/>
              </a:rPr>
              <a:t>Tam Öğrenme Modelinin </a:t>
            </a:r>
            <a:br>
              <a:rPr lang="tr-TR" altLang="tr-TR" b="1" dirty="0">
                <a:solidFill>
                  <a:srgbClr val="FF0000"/>
                </a:solidFill>
                <a:latin typeface="Garamond" pitchFamily="18" charset="0"/>
              </a:rPr>
            </a:br>
            <a:r>
              <a:rPr lang="tr-TR" altLang="tr-TR" b="1" dirty="0">
                <a:solidFill>
                  <a:srgbClr val="FF0000"/>
                </a:solidFill>
                <a:latin typeface="Garamond" pitchFamily="18" charset="0"/>
              </a:rPr>
              <a:t>Olumlu Yanları</a:t>
            </a:r>
            <a:endParaRPr lang="tr-TR" dirty="0"/>
          </a:p>
        </p:txBody>
      </p:sp>
      <p:sp>
        <p:nvSpPr>
          <p:cNvPr id="3" name="İçerik Yer Tutucusu 2"/>
          <p:cNvSpPr>
            <a:spLocks noGrp="1"/>
          </p:cNvSpPr>
          <p:nvPr>
            <p:ph idx="1"/>
          </p:nvPr>
        </p:nvSpPr>
        <p:spPr>
          <a:xfrm>
            <a:off x="457200" y="1124744"/>
            <a:ext cx="8435280" cy="5472608"/>
          </a:xfrm>
        </p:spPr>
        <p:txBody>
          <a:bodyPr>
            <a:normAutofit/>
          </a:bodyPr>
          <a:lstStyle/>
          <a:p>
            <a:pPr>
              <a:lnSpc>
                <a:spcPct val="130000"/>
              </a:lnSpc>
            </a:pPr>
            <a:r>
              <a:rPr lang="tr-TR" altLang="tr-TR" sz="2400" dirty="0">
                <a:latin typeface="Times New Roman" pitchFamily="18" charset="0"/>
                <a:cs typeface="Times New Roman" pitchFamily="18" charset="0"/>
              </a:rPr>
              <a:t>Her öğrencinin </a:t>
            </a:r>
            <a:r>
              <a:rPr lang="tr-TR" altLang="tr-TR" sz="2400" b="1" dirty="0">
                <a:latin typeface="Times New Roman" pitchFamily="18" charset="0"/>
                <a:cs typeface="Times New Roman" pitchFamily="18" charset="0"/>
              </a:rPr>
              <a:t>kendi hızında </a:t>
            </a:r>
            <a:r>
              <a:rPr lang="tr-TR" altLang="tr-TR" sz="2400" dirty="0">
                <a:latin typeface="Times New Roman" pitchFamily="18" charset="0"/>
                <a:cs typeface="Times New Roman" pitchFamily="18" charset="0"/>
              </a:rPr>
              <a:t>ilerlemesine imkan tanır.</a:t>
            </a:r>
          </a:p>
          <a:p>
            <a:pPr>
              <a:lnSpc>
                <a:spcPct val="120000"/>
              </a:lnSpc>
            </a:pPr>
            <a:r>
              <a:rPr lang="tr-TR" altLang="tr-TR" sz="2400" dirty="0">
                <a:latin typeface="Times New Roman" pitchFamily="18" charset="0"/>
                <a:cs typeface="Times New Roman" pitchFamily="18" charset="0"/>
              </a:rPr>
              <a:t>Öğrenciye </a:t>
            </a:r>
            <a:r>
              <a:rPr lang="tr-TR" altLang="tr-TR" sz="2400" b="1" dirty="0">
                <a:latin typeface="Times New Roman" pitchFamily="18" charset="0"/>
                <a:cs typeface="Times New Roman" pitchFamily="18" charset="0"/>
              </a:rPr>
              <a:t>ihtiyacı</a:t>
            </a:r>
            <a:r>
              <a:rPr lang="tr-TR" altLang="tr-TR" sz="2400" dirty="0">
                <a:latin typeface="Times New Roman" pitchFamily="18" charset="0"/>
                <a:cs typeface="Times New Roman" pitchFamily="18" charset="0"/>
              </a:rPr>
              <a:t> olduğu kadar zaman verir. </a:t>
            </a:r>
          </a:p>
          <a:p>
            <a:pPr>
              <a:lnSpc>
                <a:spcPct val="120000"/>
              </a:lnSpc>
            </a:pPr>
            <a:r>
              <a:rPr lang="tr-TR" altLang="tr-TR" sz="2400" dirty="0">
                <a:latin typeface="Times New Roman" pitchFamily="18" charset="0"/>
                <a:cs typeface="Times New Roman" pitchFamily="18" charset="0"/>
              </a:rPr>
              <a:t>Öğrenciler arasında </a:t>
            </a:r>
            <a:r>
              <a:rPr lang="tr-TR" altLang="tr-TR" sz="2400" b="1" dirty="0">
                <a:latin typeface="Times New Roman" pitchFamily="18" charset="0"/>
                <a:cs typeface="Times New Roman" pitchFamily="18" charset="0"/>
              </a:rPr>
              <a:t>eşitliği</a:t>
            </a:r>
            <a:r>
              <a:rPr lang="tr-TR" altLang="tr-TR" sz="2400" dirty="0">
                <a:latin typeface="Times New Roman" pitchFamily="18" charset="0"/>
                <a:cs typeface="Times New Roman" pitchFamily="18" charset="0"/>
              </a:rPr>
              <a:t> sağlar.</a:t>
            </a:r>
          </a:p>
          <a:p>
            <a:pPr>
              <a:lnSpc>
                <a:spcPct val="120000"/>
              </a:lnSpc>
            </a:pPr>
            <a:r>
              <a:rPr lang="tr-TR" altLang="tr-TR" sz="2400" dirty="0">
                <a:latin typeface="Times New Roman" pitchFamily="18" charset="0"/>
                <a:cs typeface="Times New Roman" pitchFamily="18" charset="0"/>
              </a:rPr>
              <a:t>Öğrenme ürünleri sürekli olarak değerlendirilir.</a:t>
            </a:r>
          </a:p>
          <a:p>
            <a:pPr>
              <a:lnSpc>
                <a:spcPct val="120000"/>
              </a:lnSpc>
            </a:pPr>
            <a:r>
              <a:rPr lang="tr-TR" altLang="tr-TR" sz="2400" dirty="0">
                <a:latin typeface="Times New Roman" pitchFamily="18" charset="0"/>
                <a:cs typeface="Times New Roman" pitchFamily="18" charset="0"/>
              </a:rPr>
              <a:t> Süreç öğrencilerin </a:t>
            </a:r>
            <a:r>
              <a:rPr lang="tr-TR" altLang="tr-TR" sz="2400" b="1" dirty="0">
                <a:latin typeface="Times New Roman" pitchFamily="18" charset="0"/>
                <a:cs typeface="Times New Roman" pitchFamily="18" charset="0"/>
              </a:rPr>
              <a:t>düzeyine</a:t>
            </a:r>
            <a:r>
              <a:rPr lang="tr-TR" altLang="tr-TR" sz="2400" dirty="0">
                <a:latin typeface="Times New Roman" pitchFamily="18" charset="0"/>
                <a:cs typeface="Times New Roman" pitchFamily="18" charset="0"/>
              </a:rPr>
              <a:t> göre ayarlanabilir.</a:t>
            </a:r>
          </a:p>
          <a:p>
            <a:pPr>
              <a:lnSpc>
                <a:spcPct val="90000"/>
              </a:lnSpc>
            </a:pPr>
            <a:r>
              <a:rPr lang="tr-TR" altLang="tr-TR" sz="2400" dirty="0">
                <a:latin typeface="Times New Roman" pitchFamily="18" charset="0"/>
                <a:cs typeface="Times New Roman" pitchFamily="18" charset="0"/>
              </a:rPr>
              <a:t> Öğrencilerin </a:t>
            </a:r>
            <a:r>
              <a:rPr lang="tr-TR" altLang="tr-TR" sz="2400" b="1" dirty="0">
                <a:latin typeface="Times New Roman" pitchFamily="18" charset="0"/>
                <a:cs typeface="Times New Roman" pitchFamily="18" charset="0"/>
              </a:rPr>
              <a:t>başarı düzeylerinde olumlu </a:t>
            </a:r>
            <a:r>
              <a:rPr lang="tr-TR" altLang="tr-TR" sz="2400" dirty="0">
                <a:latin typeface="Times New Roman" pitchFamily="18" charset="0"/>
                <a:cs typeface="Times New Roman" pitchFamily="18" charset="0"/>
              </a:rPr>
              <a:t>etki yapar.</a:t>
            </a:r>
          </a:p>
          <a:p>
            <a:pPr>
              <a:lnSpc>
                <a:spcPct val="90000"/>
              </a:lnSpc>
            </a:pPr>
            <a:r>
              <a:rPr lang="tr-TR" altLang="tr-TR" sz="2400" dirty="0">
                <a:latin typeface="Times New Roman" pitchFamily="18" charset="0"/>
                <a:cs typeface="Times New Roman" pitchFamily="18" charset="0"/>
              </a:rPr>
              <a:t> Aşamalı öğrenmede sonraki öğrenmelerde süre kısalır.   </a:t>
            </a:r>
          </a:p>
          <a:p>
            <a:r>
              <a:rPr lang="tr-TR" altLang="tr-TR" sz="2400" dirty="0">
                <a:latin typeface="Times New Roman" pitchFamily="18" charset="0"/>
                <a:cs typeface="Times New Roman" pitchFamily="18" charset="0"/>
              </a:rPr>
              <a:t>Akademik </a:t>
            </a:r>
            <a:r>
              <a:rPr lang="tr-TR" altLang="tr-TR" sz="2400" b="1" dirty="0">
                <a:latin typeface="Times New Roman" pitchFamily="18" charset="0"/>
                <a:cs typeface="Times New Roman" pitchFamily="18" charset="0"/>
              </a:rPr>
              <a:t>özgüvende </a:t>
            </a:r>
            <a:r>
              <a:rPr lang="tr-TR" altLang="tr-TR" sz="2400" dirty="0">
                <a:latin typeface="Times New Roman" pitchFamily="18" charset="0"/>
                <a:cs typeface="Times New Roman" pitchFamily="18" charset="0"/>
              </a:rPr>
              <a:t>artış sağlar</a:t>
            </a:r>
            <a:endParaRPr lang="en-US" altLang="tr-TR" sz="2400" dirty="0">
              <a:latin typeface="Times New Roman" pitchFamily="18" charset="0"/>
              <a:cs typeface="Times New Roman" pitchFamily="18" charset="0"/>
            </a:endParaRPr>
          </a:p>
          <a:p>
            <a:pPr>
              <a:lnSpc>
                <a:spcPct val="130000"/>
              </a:lnSpc>
            </a:pPr>
            <a:r>
              <a:rPr lang="tr-TR" altLang="tr-TR" sz="2400" dirty="0">
                <a:latin typeface="Times New Roman" pitchFamily="18" charset="0"/>
                <a:cs typeface="Times New Roman" pitchFamily="18" charset="0"/>
              </a:rPr>
              <a:t>Öğrencilerin kendilerine olan </a:t>
            </a:r>
            <a:r>
              <a:rPr lang="tr-TR" altLang="tr-TR" sz="2400" b="1" dirty="0">
                <a:latin typeface="Times New Roman" pitchFamily="18" charset="0"/>
                <a:cs typeface="Times New Roman" pitchFamily="18" charset="0"/>
              </a:rPr>
              <a:t>güvenini</a:t>
            </a:r>
            <a:r>
              <a:rPr lang="tr-TR" altLang="tr-TR" sz="2400" dirty="0">
                <a:latin typeface="Times New Roman" pitchFamily="18" charset="0"/>
                <a:cs typeface="Times New Roman" pitchFamily="18" charset="0"/>
              </a:rPr>
              <a:t> artırır.</a:t>
            </a:r>
          </a:p>
          <a:p>
            <a:pPr>
              <a:lnSpc>
                <a:spcPct val="130000"/>
              </a:lnSpc>
            </a:pPr>
            <a:r>
              <a:rPr lang="tr-TR" altLang="tr-TR" sz="2400" dirty="0">
                <a:latin typeface="Times New Roman" pitchFamily="18" charset="0"/>
                <a:cs typeface="Times New Roman" pitchFamily="18" charset="0"/>
              </a:rPr>
              <a:t>Öğrenci bir sonraki ünite için gerekli giriş davranışlarını-becerilerini kazanmış olur.</a:t>
            </a:r>
            <a:endParaRPr lang="tr-TR" sz="2400" dirty="0">
              <a:latin typeface="Times New Roman" pitchFamily="18" charset="0"/>
              <a:cs typeface="Times New Roman" pitchFamily="18" charset="0"/>
            </a:endParaRPr>
          </a:p>
        </p:txBody>
      </p:sp>
    </p:spTree>
    <p:extLst>
      <p:ext uri="{BB962C8B-B14F-4D97-AF65-F5344CB8AC3E}">
        <p14:creationId xmlns:p14="http://schemas.microsoft.com/office/powerpoint/2010/main" val="2790534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altLang="tr-TR" b="1" dirty="0">
                <a:solidFill>
                  <a:srgbClr val="FF0000"/>
                </a:solidFill>
                <a:latin typeface="Garamond" pitchFamily="18" charset="0"/>
              </a:rPr>
              <a:t>Tam Öğrenme Modelinin </a:t>
            </a:r>
            <a:br>
              <a:rPr lang="tr-TR" altLang="tr-TR" b="1" dirty="0">
                <a:solidFill>
                  <a:srgbClr val="FF0000"/>
                </a:solidFill>
                <a:latin typeface="Garamond" pitchFamily="18" charset="0"/>
              </a:rPr>
            </a:br>
            <a:r>
              <a:rPr lang="tr-TR" altLang="tr-TR" b="1" dirty="0">
                <a:solidFill>
                  <a:srgbClr val="FF0000"/>
                </a:solidFill>
                <a:latin typeface="Garamond" pitchFamily="18" charset="0"/>
              </a:rPr>
              <a:t>Sınırlılıkları</a:t>
            </a:r>
            <a:endParaRPr lang="tr-TR" dirty="0"/>
          </a:p>
        </p:txBody>
      </p:sp>
      <p:sp>
        <p:nvSpPr>
          <p:cNvPr id="3" name="İçerik Yer Tutucusu 2"/>
          <p:cNvSpPr>
            <a:spLocks noGrp="1"/>
          </p:cNvSpPr>
          <p:nvPr>
            <p:ph idx="1"/>
          </p:nvPr>
        </p:nvSpPr>
        <p:spPr>
          <a:xfrm>
            <a:off x="251520" y="1600200"/>
            <a:ext cx="8784976" cy="4853136"/>
          </a:xfrm>
        </p:spPr>
        <p:txBody>
          <a:bodyPr>
            <a:normAutofit/>
          </a:bodyPr>
          <a:lstStyle/>
          <a:p>
            <a:pPr indent="-324000">
              <a:spcBef>
                <a:spcPts val="600"/>
              </a:spcBef>
            </a:pPr>
            <a:r>
              <a:rPr lang="tr-TR" altLang="tr-TR" dirty="0">
                <a:latin typeface="Times New Roman" pitchFamily="18" charset="0"/>
                <a:cs typeface="Times New Roman" pitchFamily="18" charset="0"/>
              </a:rPr>
              <a:t>Daha çok zaman ayrılması. </a:t>
            </a:r>
          </a:p>
          <a:p>
            <a:pPr indent="-324000">
              <a:spcBef>
                <a:spcPts val="600"/>
              </a:spcBef>
            </a:pPr>
            <a:r>
              <a:rPr lang="tr-TR" altLang="tr-TR" dirty="0">
                <a:latin typeface="Times New Roman" pitchFamily="18" charset="0"/>
                <a:cs typeface="Times New Roman" pitchFamily="18" charset="0"/>
              </a:rPr>
              <a:t>Hazırlıkların çokluğu. </a:t>
            </a:r>
          </a:p>
          <a:p>
            <a:pPr indent="-324000">
              <a:spcBef>
                <a:spcPts val="600"/>
              </a:spcBef>
            </a:pPr>
            <a:r>
              <a:rPr lang="tr-TR" altLang="tr-TR" dirty="0">
                <a:latin typeface="Times New Roman" pitchFamily="18" charset="0"/>
                <a:cs typeface="Times New Roman" pitchFamily="18" charset="0"/>
              </a:rPr>
              <a:t>Öğretmen açısından uygulama zorluğu</a:t>
            </a:r>
          </a:p>
          <a:p>
            <a:pPr indent="-324000">
              <a:spcBef>
                <a:spcPts val="600"/>
              </a:spcBef>
            </a:pPr>
            <a:r>
              <a:rPr lang="tr-TR" altLang="tr-TR" dirty="0">
                <a:latin typeface="Times New Roman" pitchFamily="18" charset="0"/>
                <a:cs typeface="Times New Roman" pitchFamily="18" charset="0"/>
              </a:rPr>
              <a:t>Tüm öğrenciler aynı hızda ilerleyemez.</a:t>
            </a:r>
          </a:p>
          <a:p>
            <a:pPr indent="-324000">
              <a:spcBef>
                <a:spcPts val="600"/>
              </a:spcBef>
            </a:pPr>
            <a:r>
              <a:rPr lang="tr-TR" altLang="tr-TR" dirty="0">
                <a:latin typeface="Times New Roman" pitchFamily="18" charset="0"/>
                <a:cs typeface="Times New Roman" pitchFamily="18" charset="0"/>
              </a:rPr>
              <a:t>Yeniden öğretim yapıldığında çok çeşitli öğretim araçları gerekir.</a:t>
            </a:r>
          </a:p>
          <a:p>
            <a:pPr indent="-324000">
              <a:spcBef>
                <a:spcPts val="600"/>
              </a:spcBef>
            </a:pPr>
            <a:r>
              <a:rPr lang="tr-TR" altLang="tr-TR" dirty="0">
                <a:latin typeface="Times New Roman" pitchFamily="18" charset="0"/>
                <a:cs typeface="Times New Roman" pitchFamily="18" charset="0"/>
              </a:rPr>
              <a:t>Her bir ünite için farklı testler-sınamalar gereklidir.</a:t>
            </a:r>
          </a:p>
          <a:p>
            <a:pPr>
              <a:lnSpc>
                <a:spcPct val="90000"/>
              </a:lnSpc>
              <a:buNone/>
            </a:pPr>
            <a:endParaRPr lang="tr-TR" altLang="tr-TR" dirty="0">
              <a:solidFill>
                <a:schemeClr val="folHlink"/>
              </a:solidFill>
              <a:latin typeface="Times New Roman" pitchFamily="18" charset="0"/>
              <a:cs typeface="Times New Roman" pitchFamily="18" charset="0"/>
            </a:endParaRPr>
          </a:p>
          <a:p>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2082120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908720"/>
          </a:xfrm>
        </p:spPr>
        <p:style>
          <a:lnRef idx="2">
            <a:schemeClr val="accent5">
              <a:shade val="50000"/>
            </a:schemeClr>
          </a:lnRef>
          <a:fillRef idx="1">
            <a:schemeClr val="accent5"/>
          </a:fillRef>
          <a:effectRef idx="0">
            <a:schemeClr val="accent5"/>
          </a:effectRef>
          <a:fontRef idx="minor">
            <a:schemeClr val="lt1"/>
          </a:fontRef>
        </p:style>
        <p:txBody>
          <a:bodyPr/>
          <a:lstStyle/>
          <a:p>
            <a:r>
              <a:rPr lang="tr-TR" dirty="0">
                <a:solidFill>
                  <a:srgbClr val="002060"/>
                </a:solidFill>
              </a:rPr>
              <a:t>Programlı Öğretim- </a:t>
            </a:r>
            <a:r>
              <a:rPr lang="tr-TR" dirty="0" err="1">
                <a:solidFill>
                  <a:srgbClr val="002060"/>
                </a:solidFill>
              </a:rPr>
              <a:t>Skinner</a:t>
            </a:r>
            <a:endParaRPr lang="tr-TR" dirty="0">
              <a:solidFill>
                <a:srgbClr val="002060"/>
              </a:solidFill>
            </a:endParaRPr>
          </a:p>
        </p:txBody>
      </p:sp>
      <p:sp>
        <p:nvSpPr>
          <p:cNvPr id="3" name="İçerik Yer Tutucusu 2"/>
          <p:cNvSpPr>
            <a:spLocks noGrp="1"/>
          </p:cNvSpPr>
          <p:nvPr>
            <p:ph idx="1"/>
          </p:nvPr>
        </p:nvSpPr>
        <p:spPr>
          <a:xfrm>
            <a:off x="323528" y="908720"/>
            <a:ext cx="8712968" cy="5760640"/>
          </a:xfrm>
        </p:spPr>
        <p:txBody>
          <a:bodyPr>
            <a:normAutofit fontScale="92500" lnSpcReduction="20000"/>
          </a:bodyPr>
          <a:lstStyle/>
          <a:p>
            <a:pPr algn="just">
              <a:lnSpc>
                <a:spcPct val="115000"/>
              </a:lnSpc>
              <a:spcAft>
                <a:spcPts val="0"/>
              </a:spcAft>
            </a:pPr>
            <a:r>
              <a:rPr lang="tr-TR" dirty="0">
                <a:latin typeface="Times New Roman"/>
                <a:ea typeface="Times New Roman"/>
                <a:cs typeface="Times New Roman"/>
              </a:rPr>
              <a:t>1954 ‘te </a:t>
            </a:r>
            <a:r>
              <a:rPr lang="tr-TR" dirty="0" err="1">
                <a:latin typeface="Times New Roman"/>
                <a:ea typeface="Times New Roman"/>
                <a:cs typeface="Times New Roman"/>
              </a:rPr>
              <a:t>Skinner</a:t>
            </a:r>
            <a:r>
              <a:rPr lang="tr-TR" dirty="0">
                <a:latin typeface="Times New Roman"/>
                <a:ea typeface="Times New Roman"/>
                <a:cs typeface="Times New Roman"/>
              </a:rPr>
              <a:t> tarafından geliştirilen öğretim yaklaşımının temelinde edimsel koşullanma (bilinçli ve kasıtlı tekrar) bulunur. </a:t>
            </a:r>
            <a:endParaRPr lang="tr-TR" dirty="0">
              <a:ea typeface="Calibri"/>
              <a:cs typeface="Times New Roman"/>
            </a:endParaRPr>
          </a:p>
          <a:p>
            <a:pPr algn="just">
              <a:lnSpc>
                <a:spcPct val="115000"/>
              </a:lnSpc>
              <a:spcAft>
                <a:spcPts val="0"/>
              </a:spcAft>
            </a:pPr>
            <a:r>
              <a:rPr lang="tr-TR" dirty="0">
                <a:latin typeface="Times New Roman"/>
                <a:ea typeface="Times New Roman"/>
                <a:cs typeface="Times New Roman"/>
              </a:rPr>
              <a:t>Dünya ülkelerini etkileyen öğrenci sayısının artışı ve öğretmen yokluğu sorunlarının bir çözümü olarak sunulmuştur. Programlı öğretimle eğitim sisteminin makineleşmesi ve eğitsel araştırma çağı başlamıştır. Programlı öğretim öğrencinin öğrenme sürecine etkin katılmasını, </a:t>
            </a:r>
            <a:r>
              <a:rPr lang="tr-TR" b="1" dirty="0">
                <a:latin typeface="Times New Roman"/>
                <a:ea typeface="Times New Roman"/>
                <a:cs typeface="Times New Roman"/>
              </a:rPr>
              <a:t>bireysel öğrenme hızına </a:t>
            </a:r>
            <a:r>
              <a:rPr lang="tr-TR" dirty="0">
                <a:latin typeface="Times New Roman"/>
                <a:ea typeface="Times New Roman"/>
                <a:cs typeface="Times New Roman"/>
              </a:rPr>
              <a:t>göre ilerleme kaydetmesini ve öğrenme sonucunun </a:t>
            </a:r>
            <a:r>
              <a:rPr lang="tr-TR" b="1" dirty="0">
                <a:latin typeface="Times New Roman"/>
                <a:ea typeface="Times New Roman"/>
                <a:cs typeface="Times New Roman"/>
              </a:rPr>
              <a:t>anında kontrol</a:t>
            </a:r>
            <a:r>
              <a:rPr lang="tr-TR" dirty="0">
                <a:latin typeface="Times New Roman"/>
                <a:ea typeface="Times New Roman"/>
                <a:cs typeface="Times New Roman"/>
              </a:rPr>
              <a:t> edilmesini,  </a:t>
            </a:r>
            <a:r>
              <a:rPr lang="tr-TR" b="1" dirty="0">
                <a:latin typeface="Times New Roman"/>
                <a:ea typeface="Times New Roman"/>
                <a:cs typeface="Times New Roman"/>
              </a:rPr>
              <a:t>hatanın en aza indirilmesini </a:t>
            </a:r>
            <a:r>
              <a:rPr lang="tr-TR" dirty="0">
                <a:latin typeface="Times New Roman"/>
                <a:ea typeface="Times New Roman"/>
                <a:cs typeface="Times New Roman"/>
              </a:rPr>
              <a:t>sağlayan bir öğretim tekniğidir.</a:t>
            </a:r>
            <a:endParaRPr lang="tr-TR" dirty="0">
              <a:ea typeface="Calibri"/>
              <a:cs typeface="Times New Roman"/>
            </a:endParaRPr>
          </a:p>
          <a:p>
            <a:endParaRPr lang="tr-TR" dirty="0"/>
          </a:p>
        </p:txBody>
      </p:sp>
    </p:spTree>
    <p:extLst>
      <p:ext uri="{BB962C8B-B14F-4D97-AF65-F5344CB8AC3E}">
        <p14:creationId xmlns:p14="http://schemas.microsoft.com/office/powerpoint/2010/main" val="12133063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1143000"/>
          </a:xfrm>
        </p:spPr>
        <p:style>
          <a:lnRef idx="2">
            <a:schemeClr val="accent5">
              <a:shade val="50000"/>
            </a:schemeClr>
          </a:lnRef>
          <a:fillRef idx="1">
            <a:schemeClr val="accent5"/>
          </a:fillRef>
          <a:effectRef idx="0">
            <a:schemeClr val="accent5"/>
          </a:effectRef>
          <a:fontRef idx="minor">
            <a:schemeClr val="lt1"/>
          </a:fontRef>
        </p:style>
        <p:txBody>
          <a:bodyPr/>
          <a:lstStyle/>
          <a:p>
            <a:r>
              <a:rPr lang="tr-TR" dirty="0">
                <a:solidFill>
                  <a:srgbClr val="002060"/>
                </a:solidFill>
                <a:latin typeface="Times New Roman"/>
                <a:ea typeface="Times New Roman"/>
                <a:cs typeface="Times New Roman"/>
              </a:rPr>
              <a:t>Üç temel ögesi bulunur: </a:t>
            </a:r>
            <a:endParaRPr lang="tr-TR" dirty="0">
              <a:solidFill>
                <a:srgbClr val="002060"/>
              </a:solidFill>
            </a:endParaRPr>
          </a:p>
        </p:txBody>
      </p:sp>
      <p:sp>
        <p:nvSpPr>
          <p:cNvPr id="3" name="İçerik Yer Tutucusu 2"/>
          <p:cNvSpPr>
            <a:spLocks noGrp="1"/>
          </p:cNvSpPr>
          <p:nvPr>
            <p:ph idx="1"/>
          </p:nvPr>
        </p:nvSpPr>
        <p:spPr/>
        <p:txBody>
          <a:bodyPr>
            <a:normAutofit fontScale="92500" lnSpcReduction="20000"/>
          </a:bodyPr>
          <a:lstStyle/>
          <a:p>
            <a:r>
              <a:rPr lang="tr-TR" b="1" dirty="0">
                <a:latin typeface="Times New Roman"/>
                <a:ea typeface="Times New Roman"/>
                <a:cs typeface="Times New Roman"/>
              </a:rPr>
              <a:t>Program</a:t>
            </a:r>
            <a:r>
              <a:rPr lang="tr-TR" dirty="0">
                <a:latin typeface="Times New Roman"/>
                <a:ea typeface="Times New Roman"/>
                <a:cs typeface="Times New Roman"/>
              </a:rPr>
              <a:t> (Kazandırılması planlanan içeriğin öğrenciye göre hazırlanması), </a:t>
            </a:r>
            <a:r>
              <a:rPr lang="tr-TR" b="1" dirty="0">
                <a:latin typeface="Times New Roman"/>
                <a:ea typeface="Times New Roman"/>
                <a:cs typeface="Times New Roman"/>
              </a:rPr>
              <a:t>araç </a:t>
            </a:r>
            <a:r>
              <a:rPr lang="tr-TR" dirty="0">
                <a:latin typeface="Times New Roman"/>
                <a:ea typeface="Times New Roman"/>
                <a:cs typeface="Times New Roman"/>
              </a:rPr>
              <a:t>(Programı iletme), </a:t>
            </a:r>
            <a:r>
              <a:rPr lang="tr-TR" b="1" dirty="0">
                <a:latin typeface="Times New Roman"/>
                <a:ea typeface="Times New Roman"/>
                <a:cs typeface="Times New Roman"/>
              </a:rPr>
              <a:t>öğrenci </a:t>
            </a:r>
            <a:r>
              <a:rPr lang="tr-TR" dirty="0">
                <a:latin typeface="Times New Roman"/>
                <a:ea typeface="Times New Roman"/>
                <a:cs typeface="Times New Roman"/>
              </a:rPr>
              <a:t>(davranış değişikliği planlanan birey)</a:t>
            </a:r>
            <a:endParaRPr lang="tr-TR" dirty="0">
              <a:ea typeface="Calibri"/>
              <a:cs typeface="Times New Roman"/>
            </a:endParaRPr>
          </a:p>
          <a:p>
            <a:pPr lvl="0" fontAlgn="base">
              <a:lnSpc>
                <a:spcPct val="115000"/>
              </a:lnSpc>
              <a:spcAft>
                <a:spcPts val="1000"/>
              </a:spcAft>
              <a:buSzPts val="1000"/>
              <a:buFont typeface="Symbol"/>
              <a:buChar char=""/>
              <a:tabLst>
                <a:tab pos="457200" algn="l"/>
              </a:tabLst>
            </a:pPr>
            <a:r>
              <a:rPr lang="tr-TR" dirty="0">
                <a:latin typeface="Times New Roman"/>
                <a:ea typeface="Times New Roman"/>
                <a:cs typeface="Times New Roman"/>
              </a:rPr>
              <a:t>Süreçte öğretmen yoktur.</a:t>
            </a:r>
            <a:endParaRPr lang="tr-TR" dirty="0">
              <a:ea typeface="Calibri"/>
              <a:cs typeface="Times New Roman"/>
            </a:endParaRPr>
          </a:p>
          <a:p>
            <a:pPr lvl="0" fontAlgn="base">
              <a:lnSpc>
                <a:spcPct val="115000"/>
              </a:lnSpc>
              <a:spcAft>
                <a:spcPts val="1000"/>
              </a:spcAft>
              <a:buSzPts val="1000"/>
              <a:buFont typeface="Symbol"/>
              <a:buChar char=""/>
              <a:tabLst>
                <a:tab pos="457200" algn="l"/>
              </a:tabLst>
            </a:pPr>
            <a:r>
              <a:rPr lang="tr-TR" dirty="0">
                <a:latin typeface="Times New Roman"/>
                <a:ea typeface="Times New Roman"/>
                <a:cs typeface="Times New Roman"/>
              </a:rPr>
              <a:t>Programlı öğretim bireyin bilgisayar yazılımıyla kendi kendine bilişsel öğrenmelerini temel alır.(Bilgi ve Kavrama)</a:t>
            </a:r>
            <a:endParaRPr lang="tr-TR" dirty="0">
              <a:ea typeface="Calibri"/>
              <a:cs typeface="Times New Roman"/>
            </a:endParaRPr>
          </a:p>
          <a:p>
            <a:pPr lvl="0" fontAlgn="base">
              <a:lnSpc>
                <a:spcPct val="115000"/>
              </a:lnSpc>
              <a:spcAft>
                <a:spcPts val="1000"/>
              </a:spcAft>
              <a:buSzPts val="1000"/>
              <a:buFont typeface="Symbol"/>
              <a:buChar char=""/>
              <a:tabLst>
                <a:tab pos="457200" algn="l"/>
              </a:tabLst>
            </a:pPr>
            <a:r>
              <a:rPr lang="tr-TR" dirty="0">
                <a:latin typeface="Times New Roman"/>
                <a:ea typeface="Times New Roman"/>
                <a:cs typeface="Times New Roman"/>
              </a:rPr>
              <a:t>Yazılımlar uzmanlarca oluşturulur.</a:t>
            </a:r>
            <a:endParaRPr lang="tr-TR" dirty="0">
              <a:ea typeface="Calibri"/>
              <a:cs typeface="Times New Roman"/>
            </a:endParaRPr>
          </a:p>
          <a:p>
            <a:endParaRPr lang="tr-TR" dirty="0"/>
          </a:p>
        </p:txBody>
      </p:sp>
    </p:spTree>
    <p:extLst>
      <p:ext uri="{BB962C8B-B14F-4D97-AF65-F5344CB8AC3E}">
        <p14:creationId xmlns:p14="http://schemas.microsoft.com/office/powerpoint/2010/main" val="5065142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28113"/>
            <a:ext cx="9144000" cy="880607"/>
          </a:xfrm>
        </p:spPr>
        <p:style>
          <a:lnRef idx="2">
            <a:schemeClr val="accent5">
              <a:shade val="50000"/>
            </a:schemeClr>
          </a:lnRef>
          <a:fillRef idx="1">
            <a:schemeClr val="accent5"/>
          </a:fillRef>
          <a:effectRef idx="0">
            <a:schemeClr val="accent5"/>
          </a:effectRef>
          <a:fontRef idx="minor">
            <a:schemeClr val="lt1"/>
          </a:fontRef>
        </p:style>
        <p:txBody>
          <a:bodyPr/>
          <a:lstStyle/>
          <a:p>
            <a:r>
              <a:rPr lang="tr-TR" dirty="0">
                <a:solidFill>
                  <a:srgbClr val="002060"/>
                </a:solidFill>
              </a:rPr>
              <a:t>Programlı Öğretim İlkeleri (KEBAB)</a:t>
            </a:r>
          </a:p>
        </p:txBody>
      </p:sp>
      <p:sp>
        <p:nvSpPr>
          <p:cNvPr id="3" name="İçerik Yer Tutucusu 2"/>
          <p:cNvSpPr>
            <a:spLocks noGrp="1"/>
          </p:cNvSpPr>
          <p:nvPr>
            <p:ph idx="1"/>
          </p:nvPr>
        </p:nvSpPr>
        <p:spPr>
          <a:xfrm>
            <a:off x="288540" y="908720"/>
            <a:ext cx="8638928" cy="5289451"/>
          </a:xfrm>
        </p:spPr>
        <p:txBody>
          <a:bodyPr/>
          <a:lstStyle/>
          <a:p>
            <a:r>
              <a:rPr lang="tr-TR" dirty="0"/>
              <a:t>Bireyin </a:t>
            </a:r>
            <a:r>
              <a:rPr lang="tr-TR" b="1" dirty="0"/>
              <a:t>kendi kendine </a:t>
            </a:r>
            <a:r>
              <a:rPr lang="tr-TR" dirty="0"/>
              <a:t>öğrenmesini esas alan ve içeriğin öğrenilebilecek </a:t>
            </a:r>
            <a:r>
              <a:rPr lang="tr-TR" b="1" dirty="0"/>
              <a:t>küçük parçalara </a:t>
            </a:r>
            <a:r>
              <a:rPr lang="tr-TR" dirty="0"/>
              <a:t>ayrılarak </a:t>
            </a:r>
            <a:r>
              <a:rPr lang="tr-TR" b="1" dirty="0"/>
              <a:t>belirli bir sıra </a:t>
            </a:r>
            <a:r>
              <a:rPr lang="tr-TR" dirty="0"/>
              <a:t>ve düzen içinde bireye sunulduğu ve </a:t>
            </a:r>
            <a:r>
              <a:rPr lang="tr-TR" b="1" dirty="0"/>
              <a:t>öğrenildikçe</a:t>
            </a:r>
            <a:r>
              <a:rPr lang="tr-TR" dirty="0"/>
              <a:t> yeni bir bilgi parçasına geçmenin esas olduğu ve her bireyin kendi hızında ilerlediği bir öğretim yaklaşımıdır. Bu yöntem günümüzde özelikle bilgisayar destekli öğretim ortamında farklı özellikleri ile uygulanmaktadır.</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4679923"/>
            <a:ext cx="5256584" cy="2140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20717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764704"/>
          </a:xfrm>
        </p:spPr>
        <p:style>
          <a:lnRef idx="2">
            <a:schemeClr val="accent5">
              <a:shade val="50000"/>
            </a:schemeClr>
          </a:lnRef>
          <a:fillRef idx="1">
            <a:schemeClr val="accent5"/>
          </a:fillRef>
          <a:effectRef idx="0">
            <a:schemeClr val="accent5"/>
          </a:effectRef>
          <a:fontRef idx="minor">
            <a:schemeClr val="lt1"/>
          </a:fontRef>
        </p:style>
        <p:txBody>
          <a:bodyPr>
            <a:normAutofit/>
          </a:bodyPr>
          <a:lstStyle/>
          <a:p>
            <a:r>
              <a:rPr lang="tr-TR" dirty="0"/>
              <a:t>Programlı Öğretim İlkeleri (KEBAB)</a:t>
            </a:r>
          </a:p>
        </p:txBody>
      </p:sp>
      <p:sp>
        <p:nvSpPr>
          <p:cNvPr id="3" name="İçerik Yer Tutucusu 2"/>
          <p:cNvSpPr>
            <a:spLocks noGrp="1"/>
          </p:cNvSpPr>
          <p:nvPr>
            <p:ph idx="1"/>
          </p:nvPr>
        </p:nvSpPr>
        <p:spPr>
          <a:xfrm>
            <a:off x="179512" y="953709"/>
            <a:ext cx="8640960" cy="5904656"/>
          </a:xfrm>
        </p:spPr>
        <p:txBody>
          <a:bodyPr>
            <a:normAutofit fontScale="77500" lnSpcReduction="20000"/>
          </a:bodyPr>
          <a:lstStyle/>
          <a:p>
            <a:pPr lvl="0" fontAlgn="base"/>
            <a:r>
              <a:rPr lang="tr-TR" b="1" dirty="0">
                <a:solidFill>
                  <a:srgbClr val="FF0000"/>
                </a:solidFill>
              </a:rPr>
              <a:t>Küçük Adımlar İlkesi</a:t>
            </a:r>
            <a:r>
              <a:rPr lang="tr-TR" dirty="0"/>
              <a:t> : Konunun anlamlı parçalar halinde ayrılarak biri öğretildikten sonra diğerine geçilmesi.</a:t>
            </a:r>
          </a:p>
          <a:p>
            <a:pPr lvl="0" fontAlgn="base"/>
            <a:r>
              <a:rPr lang="tr-TR" b="1" dirty="0">
                <a:solidFill>
                  <a:srgbClr val="FF0000"/>
                </a:solidFill>
              </a:rPr>
              <a:t>Etkin Katılım İlkesi</a:t>
            </a:r>
            <a:r>
              <a:rPr lang="tr-TR" dirty="0"/>
              <a:t>: Her aşamasında bir alıştırmanı bulunduğu, verilen alıştırma ile katılımın sağlanması verilen bilgi ile kazanımın öğrenilip öğrenilmediği kavramaya yarar.</a:t>
            </a:r>
          </a:p>
          <a:p>
            <a:pPr lvl="0" fontAlgn="base"/>
            <a:r>
              <a:rPr lang="tr-TR" b="1" dirty="0">
                <a:solidFill>
                  <a:srgbClr val="FF0000"/>
                </a:solidFill>
              </a:rPr>
              <a:t>Başarı İlkesi(Doğru Cevap İlkesi</a:t>
            </a:r>
            <a:r>
              <a:rPr lang="tr-TR" dirty="0"/>
              <a:t>) Her zaman başarmak zorundadır. Aksi halde geçemez. Bu yüzden düzeye uygun olmalıdır. Öğrenci yazılımın sunduğu soruyu cevaplayıp bir kazanıma ulaşmadan ikinci soruya geçemez.</a:t>
            </a:r>
          </a:p>
          <a:p>
            <a:pPr lvl="0" fontAlgn="base"/>
            <a:r>
              <a:rPr lang="tr-TR" b="1" dirty="0">
                <a:solidFill>
                  <a:srgbClr val="FF0000"/>
                </a:solidFill>
              </a:rPr>
              <a:t>Anında Dönüt Düzeltme</a:t>
            </a:r>
            <a:r>
              <a:rPr lang="tr-TR" dirty="0"/>
              <a:t>: öğrenci cevabını anında görerek kendini kontrol edebilmekte ve anında düzeltme yapabilmektedir.</a:t>
            </a:r>
          </a:p>
          <a:p>
            <a:pPr lvl="0" fontAlgn="base"/>
            <a:r>
              <a:rPr lang="tr-TR" b="1" dirty="0">
                <a:solidFill>
                  <a:srgbClr val="FF0000"/>
                </a:solidFill>
              </a:rPr>
              <a:t>Bireysel Hız İlkesi </a:t>
            </a:r>
            <a:r>
              <a:rPr lang="tr-TR" dirty="0"/>
              <a:t>: Öğrenci zamanı kendine göre ayarlamakta, dolayısıyla </a:t>
            </a:r>
            <a:r>
              <a:rPr lang="tr-TR" dirty="0" err="1"/>
              <a:t>başarısızlk</a:t>
            </a:r>
            <a:r>
              <a:rPr lang="tr-TR" dirty="0"/>
              <a:t>, sınıfta kalma olmamaktadır.</a:t>
            </a:r>
          </a:p>
          <a:p>
            <a:pPr lvl="0" fontAlgn="base"/>
            <a:r>
              <a:rPr lang="tr-TR" b="1" dirty="0">
                <a:solidFill>
                  <a:srgbClr val="FF0000"/>
                </a:solidFill>
              </a:rPr>
              <a:t>Aşamalı İlerleme İlkesi</a:t>
            </a:r>
            <a:r>
              <a:rPr lang="tr-TR" dirty="0"/>
              <a:t>: İlerleme aşamalı, dereceli, kademeli mantıklı olmak durumundadır. (Basitten karmaşığa, kolaydan zora vb.)</a:t>
            </a:r>
          </a:p>
          <a:p>
            <a:endParaRPr lang="tr-TR" dirty="0"/>
          </a:p>
        </p:txBody>
      </p:sp>
    </p:spTree>
    <p:extLst>
      <p:ext uri="{BB962C8B-B14F-4D97-AF65-F5344CB8AC3E}">
        <p14:creationId xmlns:p14="http://schemas.microsoft.com/office/powerpoint/2010/main" val="21727772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894730"/>
          </a:xfrm>
        </p:spPr>
        <p:style>
          <a:lnRef idx="2">
            <a:schemeClr val="accent5">
              <a:shade val="50000"/>
            </a:schemeClr>
          </a:lnRef>
          <a:fillRef idx="1">
            <a:schemeClr val="accent5"/>
          </a:fillRef>
          <a:effectRef idx="0">
            <a:schemeClr val="accent5"/>
          </a:effectRef>
          <a:fontRef idx="minor">
            <a:schemeClr val="lt1"/>
          </a:fontRef>
        </p:style>
        <p:txBody>
          <a:bodyPr>
            <a:normAutofit/>
          </a:bodyPr>
          <a:lstStyle/>
          <a:p>
            <a:r>
              <a:rPr lang="tr-TR" sz="2600" dirty="0"/>
              <a:t>PROGRAMLI ÖĞRETİM ARAÇ VE GEREÇLERİ NELERDİR? </a:t>
            </a:r>
            <a:br>
              <a:rPr lang="tr-TR" sz="2600" dirty="0"/>
            </a:br>
            <a:r>
              <a:rPr lang="tr-TR" sz="2600" dirty="0"/>
              <a:t>“programlı kitaplar ve öğretme makineleri”</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5080" y="4149080"/>
            <a:ext cx="2708920" cy="270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İçerik Yer Tutucusu 2"/>
          <p:cNvSpPr>
            <a:spLocks noGrp="1"/>
          </p:cNvSpPr>
          <p:nvPr>
            <p:ph idx="1"/>
          </p:nvPr>
        </p:nvSpPr>
        <p:spPr>
          <a:xfrm>
            <a:off x="251520" y="908720"/>
            <a:ext cx="8892480" cy="5832648"/>
          </a:xfrm>
        </p:spPr>
        <p:txBody>
          <a:bodyPr>
            <a:normAutofit fontScale="77500" lnSpcReduction="20000"/>
          </a:bodyPr>
          <a:lstStyle/>
          <a:p>
            <a:r>
              <a:rPr lang="tr-TR" dirty="0"/>
              <a:t>Programlı kitaplar, kullanımları pratik ve öğretme makinelerine göre taşınmaları kolaydır. Ancak öğrenmede belirli işlevleri yerine getirme açısında sınırlılıkları bulunmaktadır. Öğretme makineler karton veya plastikten yapılmış basit makinelerden gelişmiş özelliklere sahip bilgisayarlara kadar uzanmaktadır. Bunlar işlevleri bakımından üç ana grupta toplanmaktadır.</a:t>
            </a:r>
          </a:p>
          <a:p>
            <a:pPr marL="0" indent="0">
              <a:buNone/>
            </a:pPr>
            <a:r>
              <a:rPr lang="tr-TR" b="1" dirty="0"/>
              <a:t>a)Az Uyabilen Öğretme Makineleri </a:t>
            </a:r>
            <a:r>
              <a:rPr lang="tr-TR" dirty="0"/>
              <a:t>(Bir yüzünde bilgi ve soru, diğer yüzünde sorunun cevabı yazılı olan plastik veya karton içine yerleştirilmiş kartlardan oluşan araçlardır.)           </a:t>
            </a:r>
          </a:p>
          <a:p>
            <a:pPr marL="0" indent="0">
              <a:buNone/>
            </a:pPr>
            <a:r>
              <a:rPr lang="tr-TR" b="1" dirty="0"/>
              <a:t>b)Kısmen Uyabilen Öğretme Makineleri </a:t>
            </a:r>
            <a:r>
              <a:rPr lang="tr-TR" dirty="0"/>
              <a:t>(Bu öğretme makinelerinde öğrenci bir sonra gelen programlı maddeye geçebilmek için kendisine sunulan içeriğe ilişkin soruya cevap vermelidir. Öğrencinin verdiği bu cevaplar düzenli olarak kaydedilir.</a:t>
            </a:r>
          </a:p>
          <a:p>
            <a:pPr marL="0" indent="0">
              <a:buNone/>
            </a:pPr>
            <a:r>
              <a:rPr lang="tr-TR" b="1" dirty="0"/>
              <a:t>c)Tamamen Uyabilen Öğretme Makineleri </a:t>
            </a:r>
            <a:r>
              <a:rPr lang="tr-TR" dirty="0"/>
              <a:t>(Bu öğretme çok gelişmiş araçlar olup bilgisayarlardan oluşmaktadırlar.)</a:t>
            </a:r>
          </a:p>
          <a:p>
            <a:endParaRPr lang="tr-TR" dirty="0"/>
          </a:p>
        </p:txBody>
      </p:sp>
    </p:spTree>
    <p:extLst>
      <p:ext uri="{BB962C8B-B14F-4D97-AF65-F5344CB8AC3E}">
        <p14:creationId xmlns:p14="http://schemas.microsoft.com/office/powerpoint/2010/main" val="41720853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750714"/>
          </a:xfrm>
        </p:spPr>
        <p:style>
          <a:lnRef idx="2">
            <a:schemeClr val="accent5">
              <a:shade val="50000"/>
            </a:schemeClr>
          </a:lnRef>
          <a:fillRef idx="1">
            <a:schemeClr val="accent5"/>
          </a:fillRef>
          <a:effectRef idx="0">
            <a:schemeClr val="accent5"/>
          </a:effectRef>
          <a:fontRef idx="minor">
            <a:schemeClr val="lt1"/>
          </a:fontRef>
        </p:style>
        <p:txBody>
          <a:bodyPr>
            <a:normAutofit/>
          </a:bodyPr>
          <a:lstStyle/>
          <a:p>
            <a:r>
              <a:rPr lang="tr-TR" sz="2800" dirty="0"/>
              <a:t>PROGRAMLI ÖĞRETİM YÖNTEMİNİN AVANTAJLARI</a:t>
            </a:r>
          </a:p>
        </p:txBody>
      </p:sp>
      <p:sp>
        <p:nvSpPr>
          <p:cNvPr id="3" name="İçerik Yer Tutucusu 2"/>
          <p:cNvSpPr>
            <a:spLocks noGrp="1"/>
          </p:cNvSpPr>
          <p:nvPr>
            <p:ph idx="1"/>
          </p:nvPr>
        </p:nvSpPr>
        <p:spPr>
          <a:xfrm>
            <a:off x="251520" y="836712"/>
            <a:ext cx="8784976" cy="5904656"/>
          </a:xfrm>
        </p:spPr>
        <p:txBody>
          <a:bodyPr>
            <a:normAutofit fontScale="77500" lnSpcReduction="20000"/>
          </a:bodyPr>
          <a:lstStyle/>
          <a:p>
            <a:r>
              <a:rPr lang="tr-TR" dirty="0"/>
              <a:t>Geleneksel yöntemlere oranla öğrenmede zaman bakımından </a:t>
            </a:r>
            <a:r>
              <a:rPr lang="tr-TR" b="1" dirty="0">
                <a:solidFill>
                  <a:srgbClr val="FF0000"/>
                </a:solidFill>
              </a:rPr>
              <a:t>ekonomiktir.</a:t>
            </a:r>
          </a:p>
          <a:p>
            <a:r>
              <a:rPr lang="tr-TR" dirty="0"/>
              <a:t>Öğrencilerin </a:t>
            </a:r>
            <a:r>
              <a:rPr lang="tr-TR" dirty="0">
                <a:solidFill>
                  <a:srgbClr val="FF0000"/>
                </a:solidFill>
              </a:rPr>
              <a:t>bireysel farklılıkları </a:t>
            </a:r>
            <a:r>
              <a:rPr lang="tr-TR" dirty="0"/>
              <a:t>dikkate alınır, her öğrenciye kendi hızına göre ilerleme imkanı sağlar.</a:t>
            </a:r>
          </a:p>
          <a:p>
            <a:r>
              <a:rPr lang="tr-TR" dirty="0"/>
              <a:t>Öğrencinin öğrenme sürecince dikkatli ve </a:t>
            </a:r>
            <a:r>
              <a:rPr lang="tr-TR" dirty="0">
                <a:solidFill>
                  <a:srgbClr val="FF0000"/>
                </a:solidFill>
              </a:rPr>
              <a:t>etkin olmasını </a:t>
            </a:r>
            <a:r>
              <a:rPr lang="tr-TR" dirty="0"/>
              <a:t>sağlar.</a:t>
            </a:r>
          </a:p>
          <a:p>
            <a:r>
              <a:rPr lang="tr-TR" dirty="0"/>
              <a:t>Öğrenme sonucu hakkında öğrenciye anında bilgilendirici, pekiştirici ve düzeltici </a:t>
            </a:r>
            <a:r>
              <a:rPr lang="tr-TR" dirty="0">
                <a:solidFill>
                  <a:srgbClr val="FF0000"/>
                </a:solidFill>
              </a:rPr>
              <a:t>geri bildirim </a:t>
            </a:r>
            <a:r>
              <a:rPr lang="tr-TR" dirty="0"/>
              <a:t>verilir.</a:t>
            </a:r>
          </a:p>
          <a:p>
            <a:r>
              <a:rPr lang="tr-TR" dirty="0"/>
              <a:t>Öğrenciye anlaşılmayan konuları istediği kadar </a:t>
            </a:r>
            <a:r>
              <a:rPr lang="tr-TR" dirty="0">
                <a:solidFill>
                  <a:srgbClr val="FF0000"/>
                </a:solidFill>
              </a:rPr>
              <a:t>tekrarlama</a:t>
            </a:r>
            <a:r>
              <a:rPr lang="tr-TR" dirty="0"/>
              <a:t> imkanı verir.</a:t>
            </a:r>
          </a:p>
          <a:p>
            <a:r>
              <a:rPr lang="tr-TR" dirty="0"/>
              <a:t>Öğrencileri kullanılan materyal nedeniyle </a:t>
            </a:r>
            <a:r>
              <a:rPr lang="tr-TR" dirty="0">
                <a:solidFill>
                  <a:srgbClr val="FF0000"/>
                </a:solidFill>
              </a:rPr>
              <a:t>motive</a:t>
            </a:r>
            <a:r>
              <a:rPr lang="tr-TR" dirty="0"/>
              <a:t> eder.</a:t>
            </a:r>
          </a:p>
          <a:p>
            <a:r>
              <a:rPr lang="tr-TR" dirty="0"/>
              <a:t>Öğretmeni, alıştırma, düzeltme gibi tek düze görevlerden kurtarır, mesleki bilgi ve becerilerini geliştirmeleri ve öğrencilerine rehberlik yapmaları için onlara </a:t>
            </a:r>
            <a:r>
              <a:rPr lang="tr-TR" dirty="0">
                <a:solidFill>
                  <a:srgbClr val="FF0000"/>
                </a:solidFill>
              </a:rPr>
              <a:t>zaman kazandırır</a:t>
            </a:r>
            <a:r>
              <a:rPr lang="tr-TR" dirty="0"/>
              <a:t>.</a:t>
            </a:r>
          </a:p>
          <a:p>
            <a:r>
              <a:rPr lang="tr-TR" dirty="0"/>
              <a:t>Okul içinde ve okul dışında </a:t>
            </a:r>
            <a:r>
              <a:rPr lang="tr-TR" dirty="0">
                <a:solidFill>
                  <a:srgbClr val="FF0000"/>
                </a:solidFill>
              </a:rPr>
              <a:t>her yerde </a:t>
            </a:r>
            <a:r>
              <a:rPr lang="tr-TR" dirty="0"/>
              <a:t>kullanılabilir.</a:t>
            </a:r>
          </a:p>
        </p:txBody>
      </p:sp>
    </p:spTree>
    <p:extLst>
      <p:ext uri="{BB962C8B-B14F-4D97-AF65-F5344CB8AC3E}">
        <p14:creationId xmlns:p14="http://schemas.microsoft.com/office/powerpoint/2010/main" val="13776055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692696"/>
          </a:xfrm>
        </p:spPr>
        <p:style>
          <a:lnRef idx="2">
            <a:schemeClr val="accent5">
              <a:shade val="50000"/>
            </a:schemeClr>
          </a:lnRef>
          <a:fillRef idx="1">
            <a:schemeClr val="accent5"/>
          </a:fillRef>
          <a:effectRef idx="0">
            <a:schemeClr val="accent5"/>
          </a:effectRef>
          <a:fontRef idx="minor">
            <a:schemeClr val="lt1"/>
          </a:fontRef>
        </p:style>
        <p:txBody>
          <a:bodyPr>
            <a:normAutofit/>
          </a:bodyPr>
          <a:lstStyle/>
          <a:p>
            <a:r>
              <a:rPr lang="tr-TR" sz="2600" dirty="0"/>
              <a:t>PROGRAMLI ÖĞRETİM YÖNTEMİNİN SINIRLILIKLARI</a:t>
            </a:r>
          </a:p>
        </p:txBody>
      </p:sp>
      <p:sp>
        <p:nvSpPr>
          <p:cNvPr id="3" name="İçerik Yer Tutucusu 2"/>
          <p:cNvSpPr>
            <a:spLocks noGrp="1"/>
          </p:cNvSpPr>
          <p:nvPr>
            <p:ph idx="1"/>
          </p:nvPr>
        </p:nvSpPr>
        <p:spPr>
          <a:xfrm>
            <a:off x="107504" y="764704"/>
            <a:ext cx="9036496" cy="6093296"/>
          </a:xfrm>
        </p:spPr>
        <p:txBody>
          <a:bodyPr>
            <a:normAutofit fontScale="92500" lnSpcReduction="10000"/>
          </a:bodyPr>
          <a:lstStyle/>
          <a:p>
            <a:pPr marL="0" indent="0">
              <a:buNone/>
            </a:pPr>
            <a:r>
              <a:rPr lang="tr-TR" dirty="0"/>
              <a:t>• Konunun adım adım öğretilmek üzere çok küçük parçalara ayrılması öğrencinin </a:t>
            </a:r>
            <a:r>
              <a:rPr lang="tr-TR" dirty="0">
                <a:solidFill>
                  <a:srgbClr val="FF0000"/>
                </a:solidFill>
              </a:rPr>
              <a:t>senteze gidebilme (bütüne) </a:t>
            </a:r>
            <a:r>
              <a:rPr lang="tr-TR" dirty="0"/>
              <a:t>imkanını sınırlamaktadır. (Bilgi-kavrama)</a:t>
            </a:r>
          </a:p>
          <a:p>
            <a:pPr marL="0" indent="0">
              <a:buNone/>
            </a:pPr>
            <a:r>
              <a:rPr lang="tr-TR" dirty="0"/>
              <a:t>•    Eğitimde çok sık kullanıldığı zaman öğrenciler arası </a:t>
            </a:r>
            <a:r>
              <a:rPr lang="tr-TR" dirty="0">
                <a:solidFill>
                  <a:srgbClr val="FF0000"/>
                </a:solidFill>
              </a:rPr>
              <a:t>etkileşimi</a:t>
            </a:r>
            <a:r>
              <a:rPr lang="tr-TR" dirty="0"/>
              <a:t> azaltmaktadır.</a:t>
            </a:r>
          </a:p>
          <a:p>
            <a:pPr marL="0" indent="0">
              <a:buNone/>
            </a:pPr>
            <a:r>
              <a:rPr lang="tr-TR" dirty="0"/>
              <a:t>•    Öğretimden çok </a:t>
            </a:r>
            <a:r>
              <a:rPr lang="tr-TR" dirty="0">
                <a:solidFill>
                  <a:srgbClr val="FF0000"/>
                </a:solidFill>
              </a:rPr>
              <a:t>değerlendirmey</a:t>
            </a:r>
            <a:r>
              <a:rPr lang="tr-TR" dirty="0"/>
              <a:t>e ağırlık verme olasılığı vardır.</a:t>
            </a:r>
          </a:p>
          <a:p>
            <a:pPr marL="0" indent="0">
              <a:buNone/>
            </a:pPr>
            <a:r>
              <a:rPr lang="tr-TR" dirty="0"/>
              <a:t>•    Programlı öğretim gereçlerinin hazırlanması </a:t>
            </a:r>
            <a:r>
              <a:rPr lang="tr-TR" dirty="0">
                <a:solidFill>
                  <a:srgbClr val="FF0000"/>
                </a:solidFill>
              </a:rPr>
              <a:t>geniş zamana ve uzmanlık bilgisine </a:t>
            </a:r>
            <a:r>
              <a:rPr lang="tr-TR" dirty="0"/>
              <a:t>ihtiyaç gösterir ve pahalıya mal olur.</a:t>
            </a:r>
          </a:p>
          <a:p>
            <a:pPr marL="0" indent="0">
              <a:buNone/>
            </a:pPr>
            <a:r>
              <a:rPr lang="tr-TR" dirty="0"/>
              <a:t>•    </a:t>
            </a:r>
            <a:r>
              <a:rPr lang="tr-TR" dirty="0">
                <a:solidFill>
                  <a:srgbClr val="FF0000"/>
                </a:solidFill>
              </a:rPr>
              <a:t>Sosyal yönün </a:t>
            </a:r>
            <a:r>
              <a:rPr lang="tr-TR" dirty="0"/>
              <a:t>ihmal edilmesine neden olabilir.</a:t>
            </a:r>
          </a:p>
          <a:p>
            <a:pPr marL="0" indent="0">
              <a:buNone/>
            </a:pPr>
            <a:r>
              <a:rPr lang="tr-TR" dirty="0"/>
              <a:t>•    Programlı öğretim </a:t>
            </a:r>
            <a:r>
              <a:rPr lang="tr-TR" dirty="0">
                <a:solidFill>
                  <a:srgbClr val="FF0000"/>
                </a:solidFill>
              </a:rPr>
              <a:t>materyali iyi hazırlanmazsa </a:t>
            </a:r>
            <a:r>
              <a:rPr lang="tr-TR" dirty="0"/>
              <a:t>öğrenciler için sıkıcı olabilir</a:t>
            </a:r>
          </a:p>
          <a:p>
            <a:endParaRPr lang="tr-TR" dirty="0"/>
          </a:p>
          <a:p>
            <a:endParaRPr lang="tr-TR" dirty="0"/>
          </a:p>
        </p:txBody>
      </p:sp>
    </p:spTree>
    <p:extLst>
      <p:ext uri="{BB962C8B-B14F-4D97-AF65-F5344CB8AC3E}">
        <p14:creationId xmlns:p14="http://schemas.microsoft.com/office/powerpoint/2010/main" val="25451826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274637"/>
            <a:ext cx="4176464" cy="579531"/>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tr-TR" sz="2400" dirty="0"/>
              <a:t>Tam öğrenme (</a:t>
            </a:r>
            <a:r>
              <a:rPr lang="tr-TR" sz="2400" dirty="0" err="1"/>
              <a:t>Bloom</a:t>
            </a:r>
            <a:r>
              <a:rPr lang="tr-TR" sz="2400" dirty="0"/>
              <a:t>)</a:t>
            </a:r>
          </a:p>
        </p:txBody>
      </p:sp>
      <p:sp>
        <p:nvSpPr>
          <p:cNvPr id="3" name="İçerik Yer Tutucusu 2"/>
          <p:cNvSpPr>
            <a:spLocks noGrp="1"/>
          </p:cNvSpPr>
          <p:nvPr>
            <p:ph idx="1"/>
          </p:nvPr>
        </p:nvSpPr>
        <p:spPr>
          <a:xfrm>
            <a:off x="467544" y="854168"/>
            <a:ext cx="4042792" cy="5815192"/>
          </a:xfrm>
        </p:spPr>
        <p:txBody>
          <a:bodyPr>
            <a:normAutofit/>
          </a:bodyPr>
          <a:lstStyle/>
          <a:p>
            <a:r>
              <a:rPr lang="tr-TR" dirty="0"/>
              <a:t>Bilişsel Öğrenme</a:t>
            </a:r>
          </a:p>
          <a:p>
            <a:r>
              <a:rPr lang="tr-TR" dirty="0"/>
              <a:t>Grupla öğretim</a:t>
            </a:r>
          </a:p>
          <a:p>
            <a:r>
              <a:rPr lang="tr-TR" dirty="0"/>
              <a:t>Öğrenme konuları Üniteler şeklinde ve tam öğrenmeye dayalı</a:t>
            </a:r>
          </a:p>
          <a:p>
            <a:r>
              <a:rPr lang="tr-TR" dirty="0"/>
              <a:t>Dönüt düzeltme ünite sonunda test.</a:t>
            </a:r>
          </a:p>
          <a:p>
            <a:r>
              <a:rPr lang="tr-TR" dirty="0"/>
              <a:t>Bireysel farklılıkları ortadan kaldırır.</a:t>
            </a:r>
          </a:p>
        </p:txBody>
      </p:sp>
      <p:sp>
        <p:nvSpPr>
          <p:cNvPr id="4" name="Başlık 1"/>
          <p:cNvSpPr txBox="1">
            <a:spLocks/>
          </p:cNvSpPr>
          <p:nvPr/>
        </p:nvSpPr>
        <p:spPr>
          <a:xfrm>
            <a:off x="4657260" y="258243"/>
            <a:ext cx="4379235" cy="59592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sz="2400" dirty="0"/>
              <a:t>Programlı öğrenme (</a:t>
            </a:r>
            <a:r>
              <a:rPr lang="tr-TR" sz="2400" dirty="0" err="1"/>
              <a:t>Skinner</a:t>
            </a:r>
            <a:r>
              <a:rPr lang="tr-TR" sz="2400" dirty="0"/>
              <a:t>)</a:t>
            </a:r>
          </a:p>
        </p:txBody>
      </p:sp>
      <p:sp>
        <p:nvSpPr>
          <p:cNvPr id="5" name="İçerik Yer Tutucusu 2"/>
          <p:cNvSpPr txBox="1">
            <a:spLocks/>
          </p:cNvSpPr>
          <p:nvPr/>
        </p:nvSpPr>
        <p:spPr>
          <a:xfrm>
            <a:off x="4860032" y="854169"/>
            <a:ext cx="4042792" cy="5671175"/>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tr-TR" dirty="0"/>
              <a:t>Davranışçı Öğrenme</a:t>
            </a:r>
          </a:p>
          <a:p>
            <a:r>
              <a:rPr lang="tr-TR" dirty="0"/>
              <a:t>Bireysel öğretim</a:t>
            </a:r>
          </a:p>
          <a:p>
            <a:r>
              <a:rPr lang="tr-TR" dirty="0"/>
              <a:t>Öğrenme konuları parçalar şeklinde ve aşamalı öğrenmeye dayalı</a:t>
            </a:r>
          </a:p>
          <a:p>
            <a:r>
              <a:rPr lang="tr-TR" dirty="0"/>
              <a:t>Dönüt düzeltme her adımın sonunda anında.</a:t>
            </a:r>
          </a:p>
          <a:p>
            <a:r>
              <a:rPr lang="tr-TR" dirty="0">
                <a:solidFill>
                  <a:srgbClr val="FF0000"/>
                </a:solidFill>
              </a:rPr>
              <a:t>Bireysel farklılıkları gözetir </a:t>
            </a:r>
            <a:r>
              <a:rPr lang="tr-TR" dirty="0"/>
              <a:t>ve her birey kendi </a:t>
            </a:r>
            <a:r>
              <a:rPr lang="tr-TR" dirty="0">
                <a:solidFill>
                  <a:srgbClr val="FF0000"/>
                </a:solidFill>
              </a:rPr>
              <a:t>hızında</a:t>
            </a:r>
            <a:r>
              <a:rPr lang="tr-TR" dirty="0"/>
              <a:t> ilerler.</a:t>
            </a:r>
          </a:p>
        </p:txBody>
      </p:sp>
    </p:spTree>
    <p:extLst>
      <p:ext uri="{BB962C8B-B14F-4D97-AF65-F5344CB8AC3E}">
        <p14:creationId xmlns:p14="http://schemas.microsoft.com/office/powerpoint/2010/main" val="15932661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404664"/>
            <a:ext cx="8291264" cy="6048672"/>
          </a:xfrm>
        </p:spPr>
        <p:txBody>
          <a:bodyPr>
            <a:normAutofit/>
          </a:bodyPr>
          <a:lstStyle/>
          <a:p>
            <a:r>
              <a:rPr lang="tr-TR" dirty="0"/>
              <a:t>SORU: Özenle hazırlanmış bilgi birimlerinden adım adım ilerlemede bireyin anında ödüllendirilmesini ileri süren öğrenme-öğretme yöntemi hangisidir ?</a:t>
            </a:r>
          </a:p>
          <a:p>
            <a:pPr marL="0" indent="0">
              <a:buNone/>
            </a:pPr>
            <a:r>
              <a:rPr lang="tr-TR" dirty="0"/>
              <a:t>A) Programlı öğrenme</a:t>
            </a:r>
          </a:p>
          <a:p>
            <a:pPr marL="0" indent="0">
              <a:buNone/>
            </a:pPr>
            <a:r>
              <a:rPr lang="tr-TR" dirty="0"/>
              <a:t>B) Proje temelli öğrenme</a:t>
            </a:r>
          </a:p>
          <a:p>
            <a:pPr marL="0" indent="0">
              <a:buNone/>
            </a:pPr>
            <a:r>
              <a:rPr lang="tr-TR" dirty="0"/>
              <a:t>C) Yaparak-yaşayarak öğrenme</a:t>
            </a:r>
          </a:p>
          <a:p>
            <a:pPr marL="0" indent="0">
              <a:buNone/>
            </a:pPr>
            <a:r>
              <a:rPr lang="tr-TR" dirty="0"/>
              <a:t>D) Davranışçılık</a:t>
            </a:r>
          </a:p>
          <a:p>
            <a:pPr marL="0" indent="0">
              <a:buNone/>
            </a:pPr>
            <a:r>
              <a:rPr lang="tr-TR" dirty="0"/>
              <a:t>E) Tam Öğrenme </a:t>
            </a:r>
          </a:p>
        </p:txBody>
      </p:sp>
    </p:spTree>
    <p:extLst>
      <p:ext uri="{BB962C8B-B14F-4D97-AF65-F5344CB8AC3E}">
        <p14:creationId xmlns:p14="http://schemas.microsoft.com/office/powerpoint/2010/main" val="27070246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404664"/>
            <a:ext cx="8568952" cy="6120680"/>
          </a:xfrm>
        </p:spPr>
        <p:txBody>
          <a:bodyPr>
            <a:normAutofit/>
          </a:bodyPr>
          <a:lstStyle/>
          <a:p>
            <a:pPr marL="0" indent="0">
              <a:buNone/>
            </a:pPr>
            <a:r>
              <a:rPr lang="tr-TR" dirty="0"/>
              <a:t>SORU: Aşağıdakilerden hangisi programlı öğretimin temel ilkelerinden değildir. </a:t>
            </a:r>
          </a:p>
          <a:p>
            <a:pPr marL="0" indent="0">
              <a:buNone/>
            </a:pPr>
            <a:r>
              <a:rPr lang="tr-TR" dirty="0"/>
              <a:t>A) Rehberlik ilkesi </a:t>
            </a:r>
          </a:p>
          <a:p>
            <a:pPr marL="0" indent="0">
              <a:buNone/>
            </a:pPr>
            <a:r>
              <a:rPr lang="tr-TR" dirty="0"/>
              <a:t>B) Öğrenmeye etkin katılım ilkesi </a:t>
            </a:r>
          </a:p>
          <a:p>
            <a:pPr marL="0" indent="0">
              <a:buNone/>
            </a:pPr>
            <a:r>
              <a:rPr lang="tr-TR" dirty="0"/>
              <a:t>C) Doğru cevaplar ilkesi </a:t>
            </a:r>
          </a:p>
          <a:p>
            <a:pPr marL="0" indent="0">
              <a:buNone/>
            </a:pPr>
            <a:r>
              <a:rPr lang="tr-TR" dirty="0"/>
              <a:t>D) Anında düzeltme ilkesi </a:t>
            </a:r>
          </a:p>
          <a:p>
            <a:pPr marL="0" indent="0">
              <a:buNone/>
            </a:pPr>
            <a:r>
              <a:rPr lang="tr-TR" dirty="0"/>
              <a:t>E) Küçük adımlar ilkesi </a:t>
            </a:r>
          </a:p>
          <a:p>
            <a:pPr marL="0" indent="0">
              <a:buNone/>
            </a:pPr>
            <a:endParaRPr lang="tr-TR" dirty="0"/>
          </a:p>
        </p:txBody>
      </p:sp>
    </p:spTree>
    <p:extLst>
      <p:ext uri="{BB962C8B-B14F-4D97-AF65-F5344CB8AC3E}">
        <p14:creationId xmlns:p14="http://schemas.microsoft.com/office/powerpoint/2010/main" val="23697302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363272" cy="6120680"/>
          </a:xfrm>
        </p:spPr>
        <p:txBody>
          <a:bodyPr>
            <a:normAutofit fontScale="92500" lnSpcReduction="10000"/>
          </a:bodyPr>
          <a:lstStyle/>
          <a:p>
            <a:pPr marL="0" indent="0">
              <a:buNone/>
            </a:pPr>
            <a:r>
              <a:rPr lang="tr-TR" dirty="0"/>
              <a:t>SORU: Bir öğretmen, uyguladığı ilk sınavın  sonuçlarını, öğrencilere yaptıkları hataları göstererek açıkladığında öğrencilerin ikinci sınavdaki başarılarının arttığını gözlemlemiştir.</a:t>
            </a:r>
          </a:p>
          <a:p>
            <a:pPr marL="0" indent="0">
              <a:buNone/>
            </a:pPr>
            <a:r>
              <a:rPr lang="tr-TR" dirty="0"/>
              <a:t>Öğretmenin öğrencilerine sınav sonuçlarını yaptıkları hatalarla birlikte açıklaması aşağıdakilerden hangisine örnek olabilir?</a:t>
            </a:r>
          </a:p>
          <a:p>
            <a:pPr marL="0" indent="0">
              <a:buNone/>
            </a:pPr>
            <a:r>
              <a:rPr lang="tr-TR" dirty="0"/>
              <a:t> </a:t>
            </a:r>
          </a:p>
          <a:p>
            <a:pPr marL="0" indent="0">
              <a:buNone/>
            </a:pPr>
            <a:r>
              <a:rPr lang="tr-TR" dirty="0"/>
              <a:t>A) Programlanmış öğrenme</a:t>
            </a:r>
          </a:p>
          <a:p>
            <a:pPr marL="0" indent="0">
              <a:buNone/>
            </a:pPr>
            <a:r>
              <a:rPr lang="tr-TR" dirty="0"/>
              <a:t>B) Aralıklı yada toplu öğrenme </a:t>
            </a:r>
          </a:p>
          <a:p>
            <a:pPr marL="0" indent="0">
              <a:buNone/>
            </a:pPr>
            <a:r>
              <a:rPr lang="tr-TR" dirty="0"/>
              <a:t>C) Kavramsal basamaklar dizini</a:t>
            </a:r>
          </a:p>
          <a:p>
            <a:pPr marL="0" indent="0">
              <a:buNone/>
            </a:pPr>
            <a:r>
              <a:rPr lang="tr-TR" dirty="0"/>
              <a:t>D) Olumlu aktarma</a:t>
            </a:r>
          </a:p>
          <a:p>
            <a:pPr marL="0" indent="0">
              <a:buNone/>
            </a:pPr>
            <a:r>
              <a:rPr lang="tr-TR" dirty="0"/>
              <a:t>E) Olumlu pekiştirme</a:t>
            </a:r>
          </a:p>
          <a:p>
            <a:endParaRPr lang="tr-TR" dirty="0"/>
          </a:p>
        </p:txBody>
      </p:sp>
    </p:spTree>
    <p:extLst>
      <p:ext uri="{BB962C8B-B14F-4D97-AF65-F5344CB8AC3E}">
        <p14:creationId xmlns:p14="http://schemas.microsoft.com/office/powerpoint/2010/main" val="42130721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332656"/>
            <a:ext cx="8568952" cy="6336704"/>
          </a:xfrm>
        </p:spPr>
        <p:txBody>
          <a:bodyPr>
            <a:normAutofit fontScale="92500" lnSpcReduction="20000"/>
          </a:bodyPr>
          <a:lstStyle/>
          <a:p>
            <a:r>
              <a:rPr lang="tr-TR" dirty="0" err="1"/>
              <a:t>SORU:Bir</a:t>
            </a:r>
            <a:r>
              <a:rPr lang="tr-TR" dirty="0"/>
              <a:t> basketbol takımının teknik direktörü genç bir oyuncusunun kalabalık seyirci kitlesi önünde rahat oynamasını sağlamak için, onu önce küçük bir seyirci grubunun izlediği bir hazırlık maçında, sonra önemsiz bir lig maçında daha sonra giderek daha fazla seyircinin izlediği önemli maçlarda oynatıp her seferinde gösterdiği performansı sözel olarak pekiştirmiştir. </a:t>
            </a:r>
          </a:p>
          <a:p>
            <a:r>
              <a:rPr lang="tr-TR" dirty="0"/>
              <a:t>Teknik direktörün bu uygulaması aşağıdakilerden hangisine bir örnektir?</a:t>
            </a:r>
          </a:p>
          <a:p>
            <a:pPr marL="0" indent="0">
              <a:buNone/>
            </a:pPr>
            <a:r>
              <a:rPr lang="tr-TR" dirty="0"/>
              <a:t>A) Küçük Adımlar (Kademeli Yaklaşma)</a:t>
            </a:r>
          </a:p>
          <a:p>
            <a:pPr marL="0" indent="0">
              <a:buNone/>
            </a:pPr>
            <a:r>
              <a:rPr lang="tr-TR" dirty="0"/>
              <a:t>B)Olumlu pekiştirme</a:t>
            </a:r>
          </a:p>
          <a:p>
            <a:pPr marL="0" indent="0">
              <a:buNone/>
            </a:pPr>
            <a:r>
              <a:rPr lang="tr-TR" dirty="0"/>
              <a:t>C)Alıştırma</a:t>
            </a:r>
          </a:p>
          <a:p>
            <a:pPr marL="0" indent="0">
              <a:buNone/>
            </a:pPr>
            <a:r>
              <a:rPr lang="tr-TR" dirty="0"/>
              <a:t>D)Karşıt </a:t>
            </a:r>
            <a:r>
              <a:rPr lang="tr-TR" dirty="0" err="1"/>
              <a:t>koşullama</a:t>
            </a:r>
            <a:endParaRPr lang="tr-TR" dirty="0"/>
          </a:p>
          <a:p>
            <a:pPr marL="0" indent="0">
              <a:buNone/>
            </a:pPr>
            <a:r>
              <a:rPr lang="tr-TR" dirty="0"/>
              <a:t>E) Uyarıcı genelmesi</a:t>
            </a:r>
          </a:p>
          <a:p>
            <a:pPr marL="0" indent="0">
              <a:buNone/>
            </a:pPr>
            <a:endParaRPr lang="tr-TR" dirty="0"/>
          </a:p>
        </p:txBody>
      </p:sp>
    </p:spTree>
    <p:extLst>
      <p:ext uri="{BB962C8B-B14F-4D97-AF65-F5344CB8AC3E}">
        <p14:creationId xmlns:p14="http://schemas.microsoft.com/office/powerpoint/2010/main" val="1590252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507288" cy="6192688"/>
          </a:xfrm>
        </p:spPr>
        <p:txBody>
          <a:bodyPr>
            <a:normAutofit fontScale="92500" lnSpcReduction="20000"/>
          </a:bodyPr>
          <a:lstStyle/>
          <a:p>
            <a:r>
              <a:rPr lang="tr-TR" dirty="0"/>
              <a:t>SORU: Edimsel koşullanma yoluyla öğrenme ilkelerinden yararlanarak çekingen bir öğrencisinin derslere katılmasını sağlamak isteyen bir öğretmenin izleyeceği en uygun yol aşağıdakilerden hangisidir?</a:t>
            </a:r>
          </a:p>
          <a:p>
            <a:pPr marL="0" indent="0">
              <a:buNone/>
            </a:pPr>
            <a:r>
              <a:rPr lang="tr-TR" dirty="0"/>
              <a:t> </a:t>
            </a:r>
          </a:p>
          <a:p>
            <a:pPr marL="0" indent="0">
              <a:buNone/>
            </a:pPr>
            <a:r>
              <a:rPr lang="tr-TR" dirty="0"/>
              <a:t>A) Öğrencinin derste konuyla ilgili her konuşma davranışını pekiştirmek</a:t>
            </a:r>
          </a:p>
          <a:p>
            <a:pPr marL="0" indent="0">
              <a:buNone/>
            </a:pPr>
            <a:r>
              <a:rPr lang="tr-TR" dirty="0"/>
              <a:t>B) Öğrenciye, derste konuşmazsa çekingenliğini yenemeyeceğini anlatmak </a:t>
            </a:r>
          </a:p>
          <a:p>
            <a:pPr marL="0" indent="0">
              <a:buNone/>
            </a:pPr>
            <a:r>
              <a:rPr lang="tr-TR" dirty="0"/>
              <a:t>C) Derse katılan diğer öğrencilerin davranışlarını pekiştirmek</a:t>
            </a:r>
          </a:p>
          <a:p>
            <a:pPr marL="0" indent="0">
              <a:buNone/>
            </a:pPr>
            <a:r>
              <a:rPr lang="tr-TR" dirty="0"/>
              <a:t>D) Arkadaşlarıyla konuşarak onların destek olmasını sağlamak</a:t>
            </a:r>
          </a:p>
          <a:p>
            <a:pPr marL="0" indent="0">
              <a:buNone/>
            </a:pPr>
            <a:r>
              <a:rPr lang="tr-TR" dirty="0"/>
              <a:t>E)Öğrenciye derse katılımın önemini anlatmak</a:t>
            </a:r>
          </a:p>
          <a:p>
            <a:endParaRPr lang="tr-TR" dirty="0"/>
          </a:p>
        </p:txBody>
      </p:sp>
    </p:spTree>
    <p:extLst>
      <p:ext uri="{BB962C8B-B14F-4D97-AF65-F5344CB8AC3E}">
        <p14:creationId xmlns:p14="http://schemas.microsoft.com/office/powerpoint/2010/main" val="32178863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12454"/>
            <a:ext cx="9144000" cy="1143000"/>
          </a:xfrm>
        </p:spPr>
        <p:style>
          <a:lnRef idx="2">
            <a:schemeClr val="accent6">
              <a:shade val="50000"/>
            </a:schemeClr>
          </a:lnRef>
          <a:fillRef idx="1">
            <a:schemeClr val="accent6"/>
          </a:fillRef>
          <a:effectRef idx="0">
            <a:schemeClr val="accent6"/>
          </a:effectRef>
          <a:fontRef idx="minor">
            <a:schemeClr val="lt1"/>
          </a:fontRef>
        </p:style>
        <p:txBody>
          <a:bodyPr>
            <a:normAutofit fontScale="90000"/>
          </a:bodyPr>
          <a:lstStyle/>
          <a:p>
            <a:r>
              <a:rPr lang="tr-TR" dirty="0">
                <a:latin typeface="Times New Roman" pitchFamily="18" charset="0"/>
              </a:rPr>
              <a:t>CARROLL</a:t>
            </a:r>
            <a:r>
              <a:rPr lang="tr-TR" altLang="en-US" dirty="0">
                <a:latin typeface="Times New Roman" pitchFamily="18" charset="0"/>
              </a:rPr>
              <a:t>’</a:t>
            </a:r>
            <a:r>
              <a:rPr lang="tr-TR" dirty="0">
                <a:latin typeface="Times New Roman" pitchFamily="18" charset="0"/>
              </a:rPr>
              <a:t>UN  OKULDA ÖGRENME MODELİ (1963 )</a:t>
            </a:r>
            <a:endParaRPr lang="tr-TR" dirty="0"/>
          </a:p>
        </p:txBody>
      </p:sp>
      <p:sp>
        <p:nvSpPr>
          <p:cNvPr id="3" name="İçerik Yer Tutucusu 2"/>
          <p:cNvSpPr>
            <a:spLocks noGrp="1"/>
          </p:cNvSpPr>
          <p:nvPr>
            <p:ph idx="1"/>
          </p:nvPr>
        </p:nvSpPr>
        <p:spPr>
          <a:xfrm>
            <a:off x="179512" y="1600200"/>
            <a:ext cx="8964488" cy="4525963"/>
          </a:xfrm>
        </p:spPr>
        <p:txBody>
          <a:bodyPr/>
          <a:lstStyle/>
          <a:p>
            <a:r>
              <a:rPr lang="tr-TR" dirty="0">
                <a:latin typeface="Times New Roman" pitchFamily="18" charset="0"/>
              </a:rPr>
              <a:t>Her öğrenci farklıdır. Her öğrenciye, ihtiyaç duyduğu </a:t>
            </a:r>
            <a:r>
              <a:rPr lang="tr-TR" dirty="0">
                <a:solidFill>
                  <a:srgbClr val="FF0000"/>
                </a:solidFill>
                <a:latin typeface="Times New Roman" pitchFamily="18" charset="0"/>
              </a:rPr>
              <a:t>zaman, uygun ortam</a:t>
            </a:r>
            <a:r>
              <a:rPr lang="tr-TR" dirty="0">
                <a:latin typeface="Times New Roman" pitchFamily="18" charset="0"/>
              </a:rPr>
              <a:t> oluşturulduğunda her hangi birinin öğrenebileceğini herkes öğrenir.</a:t>
            </a:r>
          </a:p>
          <a:p>
            <a:pPr marL="0" indent="0">
              <a:buNone/>
            </a:pPr>
            <a:endParaRPr lang="tr-TR" dirty="0">
              <a:latin typeface="Times New Roman" pitchFamily="18" charset="0"/>
            </a:endParaRPr>
          </a:p>
          <a:p>
            <a:pPr marL="0" indent="0">
              <a:buNone/>
            </a:pPr>
            <a:r>
              <a:rPr lang="tr-TR" dirty="0">
                <a:latin typeface="Times New Roman" pitchFamily="18" charset="0"/>
              </a:rPr>
              <a:t>			</a:t>
            </a:r>
            <a:endParaRPr lang="tr-TR" dirty="0"/>
          </a:p>
        </p:txBody>
      </p:sp>
      <p:sp>
        <p:nvSpPr>
          <p:cNvPr id="4" name="Rectangle 6"/>
          <p:cNvSpPr txBox="1">
            <a:spLocks noChangeArrowheads="1"/>
          </p:cNvSpPr>
          <p:nvPr/>
        </p:nvSpPr>
        <p:spPr>
          <a:xfrm>
            <a:off x="467544" y="4077072"/>
            <a:ext cx="8064896" cy="230425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80000"/>
              </a:lnSpc>
              <a:buFont typeface="Wingdings" pitchFamily="2" charset="2"/>
              <a:buNone/>
            </a:pPr>
            <a:r>
              <a:rPr lang="tr-TR" altLang="tr-TR" sz="2400" i="1" dirty="0">
                <a:solidFill>
                  <a:schemeClr val="hlink"/>
                </a:solidFill>
                <a:latin typeface="Times New Roman" pitchFamily="18" charset="0"/>
              </a:rPr>
              <a:t>                                    Öğrenme için harcanan süre </a:t>
            </a:r>
            <a:endParaRPr lang="tr-TR" altLang="tr-TR" sz="2400" dirty="0">
              <a:solidFill>
                <a:schemeClr val="hlink"/>
              </a:solidFill>
              <a:latin typeface="Times New Roman" pitchFamily="18" charset="0"/>
            </a:endParaRPr>
          </a:p>
          <a:p>
            <a:pPr marL="0" indent="0" algn="ctr">
              <a:lnSpc>
                <a:spcPct val="80000"/>
              </a:lnSpc>
              <a:buFont typeface="Wingdings" pitchFamily="2" charset="2"/>
              <a:buNone/>
            </a:pPr>
            <a:r>
              <a:rPr lang="tr-TR" altLang="tr-TR" sz="2400" i="1" dirty="0">
                <a:solidFill>
                  <a:schemeClr val="hlink"/>
                </a:solidFill>
                <a:latin typeface="Times New Roman" pitchFamily="18" charset="0"/>
              </a:rPr>
              <a:t>Öğrenme derecesi =   _________________________</a:t>
            </a:r>
            <a:endParaRPr lang="tr-TR" altLang="tr-TR" sz="2400" dirty="0">
              <a:solidFill>
                <a:schemeClr val="hlink"/>
              </a:solidFill>
              <a:latin typeface="Times New Roman" pitchFamily="18" charset="0"/>
            </a:endParaRPr>
          </a:p>
          <a:p>
            <a:pPr marL="0" indent="0" algn="ctr">
              <a:lnSpc>
                <a:spcPct val="80000"/>
              </a:lnSpc>
              <a:buFont typeface="Wingdings" pitchFamily="2" charset="2"/>
              <a:buNone/>
            </a:pPr>
            <a:r>
              <a:rPr lang="tr-TR" altLang="tr-TR" sz="2400" i="1" dirty="0">
                <a:solidFill>
                  <a:schemeClr val="hlink"/>
                </a:solidFill>
                <a:latin typeface="Times New Roman" pitchFamily="18" charset="0"/>
              </a:rPr>
              <a:t>                                      Öğrenme için gerekli süre</a:t>
            </a:r>
          </a:p>
        </p:txBody>
      </p:sp>
    </p:spTree>
    <p:extLst>
      <p:ext uri="{BB962C8B-B14F-4D97-AF65-F5344CB8AC3E}">
        <p14:creationId xmlns:p14="http://schemas.microsoft.com/office/powerpoint/2010/main" val="33233829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1044039"/>
          </a:xfrm>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tr-TR" sz="2600" dirty="0">
                <a:solidFill>
                  <a:srgbClr val="002060"/>
                </a:solidFill>
                <a:latin typeface="Times New Roman" pitchFamily="18" charset="0"/>
              </a:rPr>
              <a:t>OKULDA ÖĞRENME MODELİNİN ÖGELERİ</a:t>
            </a:r>
            <a:endParaRPr lang="tr-TR" sz="2600" dirty="0">
              <a:solidFill>
                <a:srgbClr val="002060"/>
              </a:solidFill>
            </a:endParaRPr>
          </a:p>
        </p:txBody>
      </p:sp>
      <p:graphicFrame>
        <p:nvGraphicFramePr>
          <p:cNvPr id="6" name="6 Tablo"/>
          <p:cNvGraphicFramePr>
            <a:graphicFrameLocks noGrp="1"/>
          </p:cNvGraphicFramePr>
          <p:nvPr>
            <p:extLst>
              <p:ext uri="{D42A27DB-BD31-4B8C-83A1-F6EECF244321}">
                <p14:modId xmlns:p14="http://schemas.microsoft.com/office/powerpoint/2010/main" val="1227691994"/>
              </p:ext>
            </p:extLst>
          </p:nvPr>
        </p:nvGraphicFramePr>
        <p:xfrm>
          <a:off x="467544" y="1556792"/>
          <a:ext cx="8371656" cy="4532728"/>
        </p:xfrm>
        <a:graphic>
          <a:graphicData uri="http://schemas.openxmlformats.org/drawingml/2006/table">
            <a:tbl>
              <a:tblPr/>
              <a:tblGrid>
                <a:gridCol w="5198528">
                  <a:extLst>
                    <a:ext uri="{9D8B030D-6E8A-4147-A177-3AD203B41FA5}">
                      <a16:colId xmlns:a16="http://schemas.microsoft.com/office/drawing/2014/main" val="20000"/>
                    </a:ext>
                  </a:extLst>
                </a:gridCol>
                <a:gridCol w="3173128">
                  <a:extLst>
                    <a:ext uri="{9D8B030D-6E8A-4147-A177-3AD203B41FA5}">
                      <a16:colId xmlns:a16="http://schemas.microsoft.com/office/drawing/2014/main" val="20001"/>
                    </a:ext>
                  </a:extLst>
                </a:gridCol>
              </a:tblGrid>
              <a:tr h="2705073">
                <a:tc>
                  <a:txBody>
                    <a:bodyPr/>
                    <a:lstStyle/>
                    <a:p>
                      <a:pPr marL="457200" marR="0" lvl="0" indent="-457200" algn="l" defTabSz="914400" rtl="0" eaLnBrk="1" fontAlgn="base" latinLnBrk="0" hangingPunct="1">
                        <a:lnSpc>
                          <a:spcPct val="100000"/>
                        </a:lnSpc>
                        <a:spcBef>
                          <a:spcPct val="0"/>
                        </a:spcBef>
                        <a:spcAft>
                          <a:spcPct val="0"/>
                        </a:spcAft>
                        <a:buClrTx/>
                        <a:buSzTx/>
                        <a:buFont typeface="Garamond" pitchFamily="18" charset="0"/>
                        <a:buAutoNum type="arabicPeriod"/>
                        <a:tabLst/>
                      </a:pPr>
                      <a:r>
                        <a:rPr kumimoji="0" lang="tr-TR" sz="2800" b="1" i="0" u="none" strike="noStrike" cap="none" normalizeH="0" baseline="0" dirty="0">
                          <a:ln>
                            <a:noFill/>
                          </a:ln>
                          <a:solidFill>
                            <a:srgbClr val="0000F2"/>
                          </a:solidFill>
                          <a:effectLst/>
                          <a:latin typeface="Times New Roman" pitchFamily="18" charset="0"/>
                          <a:ea typeface="MS PGothic" pitchFamily="34" charset="-128"/>
                        </a:rPr>
                        <a:t>YETENEK</a:t>
                      </a:r>
                    </a:p>
                    <a:p>
                      <a:pPr marL="457200" marR="0" lvl="0" indent="-457200" algn="l" defTabSz="914400" rtl="0" eaLnBrk="1" fontAlgn="base" latinLnBrk="0" hangingPunct="1">
                        <a:lnSpc>
                          <a:spcPct val="100000"/>
                        </a:lnSpc>
                        <a:spcBef>
                          <a:spcPct val="0"/>
                        </a:spcBef>
                        <a:spcAft>
                          <a:spcPct val="0"/>
                        </a:spcAft>
                        <a:buClrTx/>
                        <a:buSzTx/>
                        <a:buFont typeface="Garamond" pitchFamily="18" charset="0"/>
                        <a:buAutoNum type="arabicPeriod"/>
                        <a:tabLst/>
                      </a:pPr>
                      <a:r>
                        <a:rPr kumimoji="0" lang="tr-TR" sz="2800" b="1" i="0" u="none" strike="noStrike" cap="none" normalizeH="0" baseline="0" dirty="0">
                          <a:ln>
                            <a:noFill/>
                          </a:ln>
                          <a:solidFill>
                            <a:srgbClr val="0000F2"/>
                          </a:solidFill>
                          <a:effectLst/>
                          <a:latin typeface="Times New Roman" pitchFamily="18" charset="0"/>
                          <a:ea typeface="MS PGothic" pitchFamily="34" charset="-128"/>
                        </a:rPr>
                        <a:t>ÖĞRETİMDEN   YARARLANMA YETENEĞİ</a:t>
                      </a:r>
                    </a:p>
                    <a:p>
                      <a:pPr marL="457200" marR="0" lvl="0" indent="-457200" algn="l" defTabSz="914400" rtl="0" eaLnBrk="1" fontAlgn="base" latinLnBrk="0" hangingPunct="1">
                        <a:lnSpc>
                          <a:spcPct val="100000"/>
                        </a:lnSpc>
                        <a:spcBef>
                          <a:spcPct val="0"/>
                        </a:spcBef>
                        <a:spcAft>
                          <a:spcPct val="0"/>
                        </a:spcAft>
                        <a:buClrTx/>
                        <a:buSzTx/>
                        <a:buFont typeface="Garamond" pitchFamily="18" charset="0"/>
                        <a:buAutoNum type="arabicPeriod"/>
                        <a:tabLst/>
                      </a:pPr>
                      <a:r>
                        <a:rPr kumimoji="0" lang="tr-TR" sz="2800" b="1" i="0" u="none" strike="noStrike" cap="none" normalizeH="0" baseline="0" dirty="0">
                          <a:ln>
                            <a:noFill/>
                          </a:ln>
                          <a:solidFill>
                            <a:srgbClr val="0000F2"/>
                          </a:solidFill>
                          <a:effectLst/>
                          <a:latin typeface="Times New Roman" pitchFamily="18" charset="0"/>
                          <a:ea typeface="MS PGothic" pitchFamily="34" charset="-128"/>
                        </a:rPr>
                        <a:t>KARARLILIK (SEBAT)</a:t>
                      </a:r>
                    </a:p>
                    <a:p>
                      <a:pPr marL="457200" marR="0" lvl="0" indent="-457200" algn="l" defTabSz="914400" rtl="0" eaLnBrk="1" fontAlgn="base" latinLnBrk="0" hangingPunct="1">
                        <a:lnSpc>
                          <a:spcPct val="100000"/>
                        </a:lnSpc>
                        <a:spcBef>
                          <a:spcPct val="0"/>
                        </a:spcBef>
                        <a:spcAft>
                          <a:spcPct val="0"/>
                        </a:spcAft>
                        <a:buClrTx/>
                        <a:buSzTx/>
                        <a:buFontTx/>
                        <a:buNone/>
                        <a:tabLst/>
                      </a:pPr>
                      <a:endParaRPr kumimoji="0" lang="tr-TR" sz="2800" b="1" i="0" u="none" strike="noStrike" cap="none" normalizeH="0" baseline="0" dirty="0">
                        <a:ln>
                          <a:noFill/>
                        </a:ln>
                        <a:solidFill>
                          <a:schemeClr val="folHlink"/>
                        </a:solidFill>
                        <a:effectLst/>
                        <a:latin typeface="Times New Roman" pitchFamily="18" charset="0"/>
                        <a:ea typeface="MS PGothic" pitchFamily="34" charset="-128"/>
                      </a:endParaRPr>
                    </a:p>
                    <a:p>
                      <a:pPr marL="457200" marR="0" lvl="0" indent="-457200" algn="l" defTabSz="914400" rtl="0" eaLnBrk="1" fontAlgn="base" latinLnBrk="0" hangingPunct="1">
                        <a:lnSpc>
                          <a:spcPct val="100000"/>
                        </a:lnSpc>
                        <a:spcBef>
                          <a:spcPct val="0"/>
                        </a:spcBef>
                        <a:spcAft>
                          <a:spcPct val="0"/>
                        </a:spcAft>
                        <a:buClrTx/>
                        <a:buSzTx/>
                        <a:buFontTx/>
                        <a:buNone/>
                        <a:tabLst/>
                      </a:pPr>
                      <a:endParaRPr kumimoji="0" lang="tr-TR" sz="2800" b="1" i="0" u="none" strike="noStrike" cap="none" normalizeH="0" baseline="0" dirty="0">
                        <a:ln>
                          <a:noFill/>
                        </a:ln>
                        <a:solidFill>
                          <a:srgbClr val="FFFFFF"/>
                        </a:solidFill>
                        <a:effectLst/>
                        <a:latin typeface="Garamond" pitchFamily="18" charset="0"/>
                        <a:ea typeface="MS PGothic" pitchFamily="34" charset="-12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800" b="1" i="0" u="none" strike="noStrike" cap="none" normalizeH="0" baseline="0" dirty="0">
                          <a:ln>
                            <a:noFill/>
                          </a:ln>
                          <a:solidFill>
                            <a:srgbClr val="0000F2"/>
                          </a:solidFill>
                          <a:effectLst/>
                          <a:latin typeface="Garamond" pitchFamily="18" charset="0"/>
                          <a:ea typeface="MS PGothic" pitchFamily="34" charset="-128"/>
                        </a:rPr>
                        <a:t>ÖĞRENCİ  NİTELİKLERİ</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82765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800" b="1" i="0" u="none" strike="noStrike" cap="none" normalizeH="0" baseline="0" dirty="0">
                          <a:ln>
                            <a:noFill/>
                          </a:ln>
                          <a:solidFill>
                            <a:srgbClr val="C00000"/>
                          </a:solidFill>
                          <a:effectLst/>
                          <a:latin typeface="Times New Roman" pitchFamily="18" charset="0"/>
                          <a:ea typeface="MS PGothic" pitchFamily="34" charset="-128"/>
                        </a:rPr>
                        <a:t>4. ÖĞRETİMİN KALİTESİ (NİTELİĞİ )</a:t>
                      </a:r>
                    </a:p>
                    <a:p>
                      <a:pPr marL="0" marR="0" lvl="0" indent="0" algn="l" defTabSz="914400" rtl="0" eaLnBrk="1" fontAlgn="base" latinLnBrk="0" hangingPunct="1">
                        <a:lnSpc>
                          <a:spcPct val="100000"/>
                        </a:lnSpc>
                        <a:spcBef>
                          <a:spcPct val="0"/>
                        </a:spcBef>
                        <a:spcAft>
                          <a:spcPct val="0"/>
                        </a:spcAft>
                        <a:buClrTx/>
                        <a:buSzTx/>
                        <a:buFontTx/>
                        <a:buNone/>
                        <a:tabLst/>
                      </a:pPr>
                      <a:r>
                        <a:rPr kumimoji="0" lang="tr-TR" sz="2800" b="1" i="0" u="none" strike="noStrike" cap="none" normalizeH="0" baseline="0" dirty="0">
                          <a:ln>
                            <a:noFill/>
                          </a:ln>
                          <a:solidFill>
                            <a:srgbClr val="C00000"/>
                          </a:solidFill>
                          <a:effectLst/>
                          <a:latin typeface="Times New Roman" pitchFamily="18" charset="0"/>
                          <a:ea typeface="MS PGothic" pitchFamily="34" charset="-128"/>
                        </a:rPr>
                        <a:t>5. FIRSAT(OLANAK)</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tr-TR" sz="2800" b="0" i="0" u="none" strike="noStrike" cap="none" normalizeH="0" baseline="0" dirty="0">
                        <a:ln>
                          <a:noFill/>
                        </a:ln>
                        <a:solidFill>
                          <a:srgbClr val="000514"/>
                        </a:solidFill>
                        <a:effectLst/>
                        <a:latin typeface="Garamond" pitchFamily="18" charset="0"/>
                        <a:ea typeface="MS PGothic" pitchFamily="34" charset="-12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DEE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800" b="1" i="0" u="none" strike="noStrike" cap="none" normalizeH="0" baseline="0" dirty="0">
                          <a:ln>
                            <a:noFill/>
                          </a:ln>
                          <a:solidFill>
                            <a:srgbClr val="FF0000"/>
                          </a:solidFill>
                          <a:effectLst/>
                          <a:latin typeface="Garamond" pitchFamily="18" charset="0"/>
                          <a:ea typeface="MS PGothic" pitchFamily="34" charset="-128"/>
                        </a:rPr>
                        <a:t>ÖĞRETME SÜRECİ</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DEEC"/>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650489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764704"/>
            <a:ext cx="4392488" cy="5078313"/>
          </a:xfrm>
          <a:prstGeom prst="rect">
            <a:avLst/>
          </a:prstGeom>
        </p:spPr>
        <p:txBody>
          <a:bodyPr wrap="square">
            <a:spAutoFit/>
          </a:bodyPr>
          <a:lstStyle/>
          <a:p>
            <a:r>
              <a:rPr lang="tr-TR" sz="3000" dirty="0">
                <a:solidFill>
                  <a:srgbClr val="FF0000"/>
                </a:solidFill>
                <a:latin typeface="Times New Roman" pitchFamily="18" charset="0"/>
              </a:rPr>
              <a:t>1.  YETENEK</a:t>
            </a:r>
            <a:r>
              <a:rPr lang="tr-TR" sz="3000" dirty="0">
                <a:latin typeface="Times New Roman" pitchFamily="18" charset="0"/>
              </a:rPr>
              <a:t>                           </a:t>
            </a:r>
            <a:r>
              <a:rPr lang="tr-TR" sz="3600" dirty="0" err="1">
                <a:latin typeface="Times" pitchFamily="18" charset="0"/>
              </a:rPr>
              <a:t>Carrol</a:t>
            </a:r>
            <a:r>
              <a:rPr lang="tr-TR" sz="3600" dirty="0">
                <a:latin typeface="Times" pitchFamily="18" charset="0"/>
              </a:rPr>
              <a:t> yeteneği,  öğrenilecek bir malzemenin tam olarak öğrenilmesi için, öğrenen kişinin ihtiyaç duyduğu zaman miktarı olarak tanımlamaktır.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620688"/>
            <a:ext cx="4599296"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9423402"/>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332656"/>
            <a:ext cx="4032448" cy="4493538"/>
          </a:xfrm>
          <a:prstGeom prst="rect">
            <a:avLst/>
          </a:prstGeom>
        </p:spPr>
        <p:txBody>
          <a:bodyPr wrap="square">
            <a:spAutoFit/>
          </a:bodyPr>
          <a:lstStyle/>
          <a:p>
            <a:r>
              <a:rPr lang="tr-TR" sz="3000" dirty="0">
                <a:solidFill>
                  <a:srgbClr val="FF0000"/>
                </a:solidFill>
                <a:latin typeface="Times New Roman" pitchFamily="18" charset="0"/>
              </a:rPr>
              <a:t>2. ÖĞRETİMDEN YARARLANMA YETENEĞİ</a:t>
            </a:r>
            <a:br>
              <a:rPr lang="tr-TR" sz="2800" dirty="0">
                <a:latin typeface="Times New Roman" pitchFamily="18" charset="0"/>
              </a:rPr>
            </a:br>
            <a:r>
              <a:rPr lang="tr-TR" sz="2800" dirty="0">
                <a:latin typeface="Times New Roman" pitchFamily="18" charset="0"/>
              </a:rPr>
              <a:t>Öğrencinin belli bir üniteyi öğrenebilmesi için </a:t>
            </a:r>
            <a:br>
              <a:rPr lang="tr-TR" sz="2800" dirty="0">
                <a:latin typeface="Times New Roman" pitchFamily="18" charset="0"/>
              </a:rPr>
            </a:br>
            <a:r>
              <a:rPr lang="tr-TR" sz="2800" dirty="0">
                <a:latin typeface="Times New Roman" pitchFamily="18" charset="0"/>
              </a:rPr>
              <a:t>öğrenme yeteneklerinin yeterli olması ve </a:t>
            </a:r>
            <a:br>
              <a:rPr lang="tr-TR" sz="2800" dirty="0">
                <a:latin typeface="Times New Roman" pitchFamily="18" charset="0"/>
              </a:rPr>
            </a:br>
            <a:r>
              <a:rPr lang="tr-TR" sz="2800" dirty="0">
                <a:latin typeface="Times New Roman" pitchFamily="18" charset="0"/>
              </a:rPr>
              <a:t>öğrenmede gerekli işlemleri yapabilmesi kastedilmektedir. </a:t>
            </a:r>
            <a:endParaRPr lang="tr-TR" sz="28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584871"/>
            <a:ext cx="4446810"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3222351"/>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260648"/>
            <a:ext cx="4572000" cy="2123658"/>
          </a:xfrm>
          <a:prstGeom prst="rect">
            <a:avLst/>
          </a:prstGeom>
        </p:spPr>
        <p:txBody>
          <a:bodyPr>
            <a:spAutoFit/>
          </a:bodyPr>
          <a:lstStyle/>
          <a:p>
            <a:r>
              <a:rPr lang="tr-TR" sz="3000" dirty="0">
                <a:solidFill>
                  <a:srgbClr val="FF0000"/>
                </a:solidFill>
                <a:latin typeface="Times New Roman" pitchFamily="18" charset="0"/>
              </a:rPr>
              <a:t>3. KARARLILIK (SEBAT)</a:t>
            </a:r>
            <a:br>
              <a:rPr lang="tr-TR" dirty="0">
                <a:solidFill>
                  <a:srgbClr val="FF0000"/>
                </a:solidFill>
                <a:latin typeface="Times New Roman" pitchFamily="18" charset="0"/>
              </a:rPr>
            </a:br>
            <a:br>
              <a:rPr lang="tr-TR" dirty="0">
                <a:latin typeface="Times New Roman" pitchFamily="18" charset="0"/>
              </a:rPr>
            </a:br>
            <a:r>
              <a:rPr lang="tr-TR" sz="2800" dirty="0" err="1">
                <a:latin typeface="Times New Roman" pitchFamily="18" charset="0"/>
              </a:rPr>
              <a:t>Carrol</a:t>
            </a:r>
            <a:r>
              <a:rPr lang="tr-TR" sz="2800" dirty="0">
                <a:latin typeface="Times New Roman" pitchFamily="18" charset="0"/>
              </a:rPr>
              <a:t> sebatı öğrencinin istekli olarak öğrenmeye harcadığı zaman olarak tanımlamaktadır.</a:t>
            </a:r>
            <a:endParaRPr lang="tr-TR" sz="28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4997" y="476672"/>
            <a:ext cx="4226724" cy="5801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2639443"/>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332656"/>
            <a:ext cx="4572000" cy="3785652"/>
          </a:xfrm>
          <a:prstGeom prst="rect">
            <a:avLst/>
          </a:prstGeom>
        </p:spPr>
        <p:txBody>
          <a:bodyPr>
            <a:spAutoFit/>
          </a:bodyPr>
          <a:lstStyle/>
          <a:p>
            <a:r>
              <a:rPr lang="tr-TR" sz="3000" dirty="0">
                <a:solidFill>
                  <a:srgbClr val="FF0000"/>
                </a:solidFill>
                <a:latin typeface="Times New Roman" pitchFamily="18" charset="0"/>
              </a:rPr>
              <a:t>4. ÖĞRETİMİN KALİTESİ</a:t>
            </a:r>
            <a:br>
              <a:rPr lang="tr-TR" sz="3000" dirty="0">
                <a:latin typeface="Times New Roman" pitchFamily="18" charset="0"/>
              </a:rPr>
            </a:br>
            <a:br>
              <a:rPr lang="tr-TR" sz="3000" dirty="0">
                <a:latin typeface="Times New Roman" pitchFamily="18" charset="0"/>
              </a:rPr>
            </a:br>
            <a:r>
              <a:rPr lang="tr-TR" sz="3000" dirty="0">
                <a:latin typeface="Times New Roman" pitchFamily="18" charset="0"/>
              </a:rPr>
              <a:t>Ek zaman gerektirmeyecek şekilde eğitimin verilmesidir.</a:t>
            </a:r>
          </a:p>
          <a:p>
            <a:r>
              <a:rPr lang="tr-TR" sz="3000" dirty="0">
                <a:latin typeface="Times New Roman" pitchFamily="18" charset="0"/>
              </a:rPr>
              <a:t>Öğretmenle alakalı bir değişkendir. </a:t>
            </a:r>
          </a:p>
          <a:p>
            <a:endParaRPr lang="tr-TR" sz="30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1532984"/>
            <a:ext cx="4496000" cy="5073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7758156"/>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404664"/>
            <a:ext cx="4572000" cy="6093976"/>
          </a:xfrm>
          <a:prstGeom prst="rect">
            <a:avLst/>
          </a:prstGeom>
        </p:spPr>
        <p:txBody>
          <a:bodyPr>
            <a:spAutoFit/>
          </a:bodyPr>
          <a:lstStyle/>
          <a:p>
            <a:r>
              <a:rPr lang="tr-TR" sz="3000" dirty="0">
                <a:solidFill>
                  <a:srgbClr val="FF0000"/>
                </a:solidFill>
                <a:latin typeface="Times New Roman" pitchFamily="18" charset="0"/>
              </a:rPr>
              <a:t>5. ÖĞRENMEYE VERİLEN SÜRE (FIRSAT)</a:t>
            </a:r>
            <a:br>
              <a:rPr lang="tr-TR" sz="3000" dirty="0">
                <a:latin typeface="Times New Roman" pitchFamily="18" charset="0"/>
              </a:rPr>
            </a:br>
            <a:r>
              <a:rPr lang="tr-TR" sz="3000" dirty="0">
                <a:latin typeface="Times New Roman" pitchFamily="18" charset="0"/>
              </a:rPr>
              <a:t>Okullarda sabit olarak ayrılan süreler yerine her öğrencinin kendi öğrenme zamanını  ayarlamasını içermektedir. Konuyu öğrenmek için ihtiyaç duyulan ilke yetenek iken, yeteneğin kullanılabilmesi için öğretmen tarafından süre verilmesi fırsat ilkesidir.</a:t>
            </a:r>
            <a:endParaRPr lang="tr-TR" sz="30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980728"/>
            <a:ext cx="4189859" cy="5328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3955914"/>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476672"/>
            <a:ext cx="8208912" cy="5262979"/>
          </a:xfrm>
          <a:prstGeom prst="rect">
            <a:avLst/>
          </a:prstGeom>
        </p:spPr>
        <p:txBody>
          <a:bodyPr wrap="square">
            <a:spAutoFit/>
          </a:bodyPr>
          <a:lstStyle/>
          <a:p>
            <a:r>
              <a:rPr lang="tr-TR" sz="2400" dirty="0"/>
              <a:t>Tüm bilgilerin okulda öğretilebileceği temeline dayanma</a:t>
            </a:r>
          </a:p>
          <a:p>
            <a:r>
              <a:rPr lang="tr-TR" sz="2400" dirty="0"/>
              <a:t>Ø  Gerekli zaman ve uygun öğretim hizmeti verildiğinde her öğrenci öğrenebilir temel </a:t>
            </a:r>
            <a:r>
              <a:rPr lang="tr-TR" sz="2400" dirty="0" err="1"/>
              <a:t>sayıtlısıdır</a:t>
            </a:r>
            <a:r>
              <a:rPr lang="tr-TR" sz="2400" dirty="0"/>
              <a:t>.</a:t>
            </a:r>
          </a:p>
          <a:p>
            <a:r>
              <a:rPr lang="tr-TR" sz="2400" dirty="0"/>
              <a:t>Ø  Öğrenme derecesini öğrenme için harcanan zamanın, öğrenme için gerekli süreye oranı ile açıklamaktadır.</a:t>
            </a:r>
          </a:p>
          <a:p>
            <a:r>
              <a:rPr lang="tr-TR" sz="2400" dirty="0"/>
              <a:t>Ø  Tam öğrenme modeline kaynak olan bir yaklaşımdır.</a:t>
            </a:r>
          </a:p>
          <a:p>
            <a:r>
              <a:rPr lang="tr-TR" sz="2400" b="1" dirty="0"/>
              <a:t> </a:t>
            </a:r>
            <a:endParaRPr lang="tr-TR" sz="2400" dirty="0"/>
          </a:p>
          <a:p>
            <a:r>
              <a:rPr lang="tr-TR" sz="2400" b="1" dirty="0"/>
              <a:t>Yukarıda özellikleri verilen öğrenme yaklaşımı ve kuramcısı aşağıdakilerden hangisinde doğru verilmiştir?</a:t>
            </a:r>
            <a:endParaRPr lang="tr-TR" sz="2400" dirty="0"/>
          </a:p>
          <a:p>
            <a:pPr lvl="0"/>
            <a:r>
              <a:rPr lang="tr-TR" sz="2400" dirty="0"/>
              <a:t>A. Temel öğretim modeli – </a:t>
            </a:r>
            <a:r>
              <a:rPr lang="tr-TR" sz="2400" dirty="0" err="1"/>
              <a:t>Glasser</a:t>
            </a:r>
            <a:endParaRPr lang="tr-TR" sz="2400" dirty="0"/>
          </a:p>
          <a:p>
            <a:pPr lvl="0"/>
            <a:r>
              <a:rPr lang="tr-TR" sz="2400" dirty="0"/>
              <a:t>B. Okulda öğrenme modeli – </a:t>
            </a:r>
            <a:r>
              <a:rPr lang="tr-TR" sz="2400" dirty="0" err="1"/>
              <a:t>Piaget</a:t>
            </a:r>
            <a:endParaRPr lang="tr-TR" sz="2400" dirty="0"/>
          </a:p>
          <a:p>
            <a:pPr lvl="0"/>
            <a:r>
              <a:rPr lang="tr-TR" sz="2400" dirty="0"/>
              <a:t>C. Temel öğrenme modeli – </a:t>
            </a:r>
            <a:r>
              <a:rPr lang="tr-TR" sz="2400" dirty="0" err="1"/>
              <a:t>Skinner</a:t>
            </a:r>
            <a:endParaRPr lang="tr-TR" sz="2400" dirty="0"/>
          </a:p>
          <a:p>
            <a:pPr lvl="0"/>
            <a:r>
              <a:rPr lang="tr-TR" sz="2400" dirty="0"/>
              <a:t>D. </a:t>
            </a:r>
            <a:r>
              <a:rPr lang="tr-TR" sz="2400" dirty="0" err="1"/>
              <a:t>Yapılandırmacı</a:t>
            </a:r>
            <a:r>
              <a:rPr lang="tr-TR" sz="2400" dirty="0"/>
              <a:t> öğrenme modeli – </a:t>
            </a:r>
            <a:r>
              <a:rPr lang="tr-TR" sz="2400" dirty="0" err="1"/>
              <a:t>Vygotsky</a:t>
            </a:r>
            <a:endParaRPr lang="tr-TR" sz="2400" dirty="0"/>
          </a:p>
          <a:p>
            <a:pPr lvl="0"/>
            <a:r>
              <a:rPr lang="tr-TR" sz="2400" dirty="0"/>
              <a:t>E. Okulda öğrenme modeli – </a:t>
            </a:r>
            <a:r>
              <a:rPr lang="tr-TR" sz="2400" dirty="0" err="1"/>
              <a:t>Carroll</a:t>
            </a:r>
            <a:endParaRPr lang="tr-TR" sz="2400" dirty="0"/>
          </a:p>
        </p:txBody>
      </p:sp>
    </p:spTree>
    <p:extLst>
      <p:ext uri="{BB962C8B-B14F-4D97-AF65-F5344CB8AC3E}">
        <p14:creationId xmlns:p14="http://schemas.microsoft.com/office/powerpoint/2010/main" val="20515698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9552" y="1196752"/>
            <a:ext cx="8208912" cy="2893100"/>
          </a:xfrm>
          <a:prstGeom prst="rect">
            <a:avLst/>
          </a:prstGeom>
        </p:spPr>
        <p:txBody>
          <a:bodyPr wrap="square">
            <a:spAutoFit/>
          </a:bodyPr>
          <a:lstStyle/>
          <a:p>
            <a:r>
              <a:rPr lang="tr-TR" sz="2600" b="1" dirty="0"/>
              <a:t>Aşağıdakilerden hangisinde eğitim durumlarının (öğretme – öğrenme süreci) değişkenleri tam ve doğru verilmiştir?</a:t>
            </a:r>
            <a:endParaRPr lang="tr-TR" sz="2600" dirty="0"/>
          </a:p>
          <a:p>
            <a:pPr lvl="0"/>
            <a:r>
              <a:rPr lang="tr-TR" sz="2600" dirty="0"/>
              <a:t>A. Öğrenci – öğretmen – veli</a:t>
            </a:r>
          </a:p>
          <a:p>
            <a:pPr lvl="0"/>
            <a:r>
              <a:rPr lang="tr-TR" sz="2600" dirty="0"/>
              <a:t>B. Öğrenci – öğretmen – öğretim materyali</a:t>
            </a:r>
          </a:p>
          <a:p>
            <a:pPr lvl="0"/>
            <a:r>
              <a:rPr lang="tr-TR" sz="2600" dirty="0"/>
              <a:t>C. Öğrenci – öğretmen – çevre</a:t>
            </a:r>
          </a:p>
          <a:p>
            <a:pPr lvl="0"/>
            <a:r>
              <a:rPr lang="tr-TR" sz="2600" dirty="0"/>
              <a:t>D. Öğrenci – öğretmen – okul yönetimi</a:t>
            </a:r>
          </a:p>
          <a:p>
            <a:pPr lvl="0"/>
            <a:r>
              <a:rPr lang="tr-TR" sz="2600" dirty="0"/>
              <a:t>E. Öğrenci – öğretmen – öğretim programı</a:t>
            </a:r>
          </a:p>
        </p:txBody>
      </p:sp>
    </p:spTree>
    <p:extLst>
      <p:ext uri="{BB962C8B-B14F-4D97-AF65-F5344CB8AC3E}">
        <p14:creationId xmlns:p14="http://schemas.microsoft.com/office/powerpoint/2010/main" val="652363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668" y="0"/>
            <a:ext cx="9151667" cy="1143000"/>
          </a:xfrm>
        </p:spPr>
        <p:style>
          <a:lnRef idx="2">
            <a:schemeClr val="accent1">
              <a:shade val="50000"/>
            </a:schemeClr>
          </a:lnRef>
          <a:fillRef idx="1">
            <a:schemeClr val="accent1"/>
          </a:fillRef>
          <a:effectRef idx="0">
            <a:schemeClr val="accent1"/>
          </a:effectRef>
          <a:fontRef idx="minor">
            <a:schemeClr val="lt1"/>
          </a:fontRef>
        </p:style>
        <p:txBody>
          <a:bodyPr/>
          <a:lstStyle/>
          <a:p>
            <a:r>
              <a:rPr lang="tr-TR" dirty="0"/>
              <a:t>İŞBİRLİĞİNE DAYALI ÖĞRENME</a:t>
            </a:r>
          </a:p>
        </p:txBody>
      </p:sp>
      <p:sp>
        <p:nvSpPr>
          <p:cNvPr id="3" name="İçerik Yer Tutucusu 2"/>
          <p:cNvSpPr>
            <a:spLocks noGrp="1"/>
          </p:cNvSpPr>
          <p:nvPr>
            <p:ph idx="1"/>
          </p:nvPr>
        </p:nvSpPr>
        <p:spPr>
          <a:xfrm>
            <a:off x="251520" y="1600200"/>
            <a:ext cx="5400600" cy="4853136"/>
          </a:xfrm>
        </p:spPr>
        <p:txBody>
          <a:bodyPr>
            <a:normAutofit fontScale="70000" lnSpcReduction="20000"/>
          </a:bodyPr>
          <a:lstStyle/>
          <a:p>
            <a:r>
              <a:rPr lang="tr-TR" dirty="0"/>
              <a:t>Olumlu bağlılık içeren «ya hep ya hiç» felsefesini benimsemiş olan grup çalışmasını temel almaktadır. Ekip çalışması olarak da ifade edilen işbirlikçi (</a:t>
            </a:r>
            <a:r>
              <a:rPr lang="tr-TR" dirty="0" err="1"/>
              <a:t>kubaşık</a:t>
            </a:r>
            <a:r>
              <a:rPr lang="tr-TR" dirty="0"/>
              <a:t>) </a:t>
            </a:r>
            <a:r>
              <a:rPr lang="tr-TR" dirty="0" err="1"/>
              <a:t>öğrenme:Öğretme-öğrenme</a:t>
            </a:r>
            <a:r>
              <a:rPr lang="tr-TR" dirty="0"/>
              <a:t> sürecinde, sınıf içinde uygulanacak işbirliğine dayalı öğretim teknikleri:</a:t>
            </a:r>
          </a:p>
          <a:p>
            <a:r>
              <a:rPr lang="tr-TR" dirty="0"/>
              <a:t>1. Öğrenci takımları-başarı grupları tekniği (</a:t>
            </a:r>
            <a:r>
              <a:rPr lang="tr-TR" dirty="0" err="1"/>
              <a:t>Sharan</a:t>
            </a:r>
            <a:r>
              <a:rPr lang="tr-TR" dirty="0"/>
              <a:t> ve </a:t>
            </a:r>
            <a:r>
              <a:rPr lang="tr-TR" dirty="0" err="1"/>
              <a:t>Lazarowitz</a:t>
            </a:r>
            <a:r>
              <a:rPr lang="tr-TR" dirty="0"/>
              <a:t>)</a:t>
            </a:r>
          </a:p>
          <a:p>
            <a:r>
              <a:rPr lang="tr-TR" dirty="0"/>
              <a:t>2. Tartışma grubu tekniği (</a:t>
            </a:r>
            <a:r>
              <a:rPr lang="tr-TR" dirty="0" err="1"/>
              <a:t>Aranson</a:t>
            </a:r>
            <a:r>
              <a:rPr lang="tr-TR" dirty="0"/>
              <a:t>)</a:t>
            </a:r>
          </a:p>
          <a:p>
            <a:r>
              <a:rPr lang="tr-TR" dirty="0"/>
              <a:t>3. Ayrılıp-birleşme tekniği (</a:t>
            </a:r>
            <a:r>
              <a:rPr lang="tr-TR" dirty="0" err="1"/>
              <a:t>Slavin</a:t>
            </a:r>
            <a:r>
              <a:rPr lang="tr-TR" dirty="0"/>
              <a:t>)</a:t>
            </a:r>
          </a:p>
          <a:p>
            <a:r>
              <a:rPr lang="tr-TR" dirty="0"/>
              <a:t>4. Takım-oyun-turnuva tekniği gibi tekniklerden oluşmuştur. (</a:t>
            </a:r>
            <a:r>
              <a:rPr lang="tr-TR" dirty="0" err="1"/>
              <a:t>Slavin-Vygotsky</a:t>
            </a:r>
            <a:r>
              <a:rPr lang="tr-TR" dirty="0"/>
              <a:t>)</a:t>
            </a:r>
          </a:p>
          <a:p>
            <a:endParaRPr lang="tr-TR"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1916832"/>
            <a:ext cx="3339634" cy="374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32258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620688"/>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tr-TR" sz="2400" dirty="0"/>
              <a:t>Birliğine Dayalı Öğrenmenin Temel İlkeleri</a:t>
            </a:r>
          </a:p>
        </p:txBody>
      </p:sp>
      <p:sp>
        <p:nvSpPr>
          <p:cNvPr id="3" name="İçerik Yer Tutucusu 2"/>
          <p:cNvSpPr>
            <a:spLocks noGrp="1"/>
          </p:cNvSpPr>
          <p:nvPr>
            <p:ph idx="1"/>
          </p:nvPr>
        </p:nvSpPr>
        <p:spPr>
          <a:xfrm>
            <a:off x="0" y="548680"/>
            <a:ext cx="9144000" cy="6309320"/>
          </a:xfrm>
        </p:spPr>
        <p:txBody>
          <a:bodyPr>
            <a:noAutofit/>
          </a:bodyPr>
          <a:lstStyle/>
          <a:p>
            <a:r>
              <a:rPr lang="tr-TR" sz="2300" b="1" dirty="0"/>
              <a:t>Olumlu Bağlılık </a:t>
            </a:r>
            <a:r>
              <a:rPr lang="tr-TR" sz="2300" dirty="0"/>
              <a:t>(En önemli ilkedir. Gruptaki her öğrenci birbirinin öğrenmesinden sorumludur. “Birimiz hepimiz, hepimiz birimiz için”)</a:t>
            </a:r>
          </a:p>
          <a:p>
            <a:r>
              <a:rPr lang="tr-TR" sz="2300" b="1" dirty="0"/>
              <a:t>Bireysel Sorumluluk (</a:t>
            </a:r>
            <a:r>
              <a:rPr lang="tr-TR" sz="2300" dirty="0"/>
              <a:t>Gruptaki her üye kendine verilen görevleri yapmaktan sorumludur.)</a:t>
            </a:r>
          </a:p>
          <a:p>
            <a:r>
              <a:rPr lang="tr-TR" sz="2300" b="1" dirty="0"/>
              <a:t>Yüz Yüze Etkileşim </a:t>
            </a:r>
            <a:r>
              <a:rPr lang="tr-TR" sz="2300" dirty="0"/>
              <a:t>(Gruptaki iletişim destekleyici ve yapıcıdır.</a:t>
            </a:r>
          </a:p>
          <a:p>
            <a:r>
              <a:rPr lang="tr-TR" sz="2300" b="1" dirty="0"/>
              <a:t>Sosyal Beceriler (</a:t>
            </a:r>
            <a:r>
              <a:rPr lang="tr-TR" sz="2300" dirty="0"/>
              <a:t>Grup içinde çalıştıkça empati kurma, paylaşma, yardımlaşma, dayanışma ve liderlik gibi beceriler gelişir.)</a:t>
            </a:r>
          </a:p>
          <a:p>
            <a:r>
              <a:rPr lang="tr-TR" sz="2300" b="1" dirty="0"/>
              <a:t>Grup Sürecini Değerlendirme (</a:t>
            </a:r>
            <a:r>
              <a:rPr lang="tr-TR" sz="2300" dirty="0"/>
              <a:t>Grup üyeleri süreç esnasında birbirlerini değerlendirir. Yapamayanlara yardım yapmayanlara uyarı verir.)</a:t>
            </a:r>
          </a:p>
          <a:p>
            <a:r>
              <a:rPr lang="tr-TR" sz="2300" b="1" dirty="0">
                <a:solidFill>
                  <a:srgbClr val="FF0000"/>
                </a:solidFill>
              </a:rPr>
              <a:t>Başarı İçin Eşit Fırsat (</a:t>
            </a:r>
            <a:r>
              <a:rPr lang="tr-TR" sz="2300" dirty="0">
                <a:solidFill>
                  <a:srgbClr val="FF0000"/>
                </a:solidFill>
              </a:rPr>
              <a:t>Gruptaki herkes eşit haklara sahiptir. Hatta liderlik görevi bile paylaşılarak yerine getirilir. </a:t>
            </a:r>
            <a:r>
              <a:rPr lang="tr-TR" sz="2300" dirty="0" err="1">
                <a:solidFill>
                  <a:srgbClr val="FF0000"/>
                </a:solidFill>
              </a:rPr>
              <a:t>Dezanataj</a:t>
            </a:r>
            <a:r>
              <a:rPr lang="tr-TR" sz="2300" dirty="0">
                <a:solidFill>
                  <a:srgbClr val="FF0000"/>
                </a:solidFill>
              </a:rPr>
              <a:t>)</a:t>
            </a:r>
          </a:p>
          <a:p>
            <a:r>
              <a:rPr lang="tr-TR" sz="2300" b="1" dirty="0">
                <a:solidFill>
                  <a:srgbClr val="FF0000"/>
                </a:solidFill>
              </a:rPr>
              <a:t>Grup Ödülü/Ortak Ürün (</a:t>
            </a:r>
            <a:r>
              <a:rPr lang="tr-TR" sz="2300" dirty="0">
                <a:solidFill>
                  <a:srgbClr val="FF0000"/>
                </a:solidFill>
              </a:rPr>
              <a:t>Başarı veya başarısızlık gruba aittir. Grup üyeleri aynı notu alır. </a:t>
            </a:r>
            <a:r>
              <a:rPr lang="tr-TR" sz="2300" dirty="0" err="1">
                <a:solidFill>
                  <a:srgbClr val="FF0000"/>
                </a:solidFill>
              </a:rPr>
              <a:t>Dezanataj</a:t>
            </a:r>
            <a:r>
              <a:rPr lang="tr-TR" sz="2300" dirty="0">
                <a:solidFill>
                  <a:srgbClr val="FF0000"/>
                </a:solidFill>
              </a:rPr>
              <a:t>)</a:t>
            </a:r>
          </a:p>
          <a:p>
            <a:r>
              <a:rPr lang="tr-TR" sz="2300" b="1" dirty="0"/>
              <a:t>Bireysel </a:t>
            </a:r>
            <a:r>
              <a:rPr lang="tr-TR" sz="2300" b="1" dirty="0" err="1"/>
              <a:t>Değerlendirilebilirlik</a:t>
            </a:r>
            <a:r>
              <a:rPr lang="tr-TR" sz="2300" b="1" dirty="0"/>
              <a:t> (</a:t>
            </a:r>
            <a:r>
              <a:rPr lang="tr-TR" sz="2300" dirty="0"/>
              <a:t>Öğretmen akran değerlendirmeleri ve kişisel gözlemlerine göre art niyeti önlemek için ve çalışanı desteklemek adına bireysel değerlendirmeyi devreye sokar.)</a:t>
            </a:r>
          </a:p>
        </p:txBody>
      </p:sp>
    </p:spTree>
    <p:extLst>
      <p:ext uri="{BB962C8B-B14F-4D97-AF65-F5344CB8AC3E}">
        <p14:creationId xmlns:p14="http://schemas.microsoft.com/office/powerpoint/2010/main" val="11272700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90872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tr-TR" b="1" dirty="0" err="1"/>
              <a:t>İşbirlikli</a:t>
            </a:r>
            <a:r>
              <a:rPr lang="tr-TR" b="1" dirty="0"/>
              <a:t> Öğrenme Uygulama İlkeleri</a:t>
            </a:r>
            <a:endParaRPr lang="tr-TR" dirty="0"/>
          </a:p>
        </p:txBody>
      </p:sp>
      <p:sp>
        <p:nvSpPr>
          <p:cNvPr id="3" name="İçerik Yer Tutucusu 2"/>
          <p:cNvSpPr>
            <a:spLocks noGrp="1"/>
          </p:cNvSpPr>
          <p:nvPr>
            <p:ph idx="1"/>
          </p:nvPr>
        </p:nvSpPr>
        <p:spPr>
          <a:xfrm>
            <a:off x="251520" y="980728"/>
            <a:ext cx="8640960" cy="5688632"/>
          </a:xfrm>
        </p:spPr>
        <p:txBody>
          <a:bodyPr>
            <a:normAutofit fontScale="85000" lnSpcReduction="20000"/>
          </a:bodyPr>
          <a:lstStyle/>
          <a:p>
            <a:pPr fontAlgn="base"/>
            <a:r>
              <a:rPr lang="tr-TR" dirty="0"/>
              <a:t>Grup heterojen olmalıdır. Böylece birbirinden öğrenme gerçekleşir.</a:t>
            </a:r>
          </a:p>
          <a:p>
            <a:pPr fontAlgn="base"/>
            <a:r>
              <a:rPr lang="tr-TR" dirty="0"/>
              <a:t>Öğrenciler arasında rekabet yoktur. Rekabet gruplar arasında olmalıdır.</a:t>
            </a:r>
          </a:p>
          <a:p>
            <a:pPr fontAlgn="base"/>
            <a:r>
              <a:rPr lang="tr-TR" dirty="0"/>
              <a:t>Başarı ve başarısızlık tüm grup tarafından paylaşılır.</a:t>
            </a:r>
          </a:p>
          <a:p>
            <a:pPr fontAlgn="base"/>
            <a:r>
              <a:rPr lang="tr-TR" dirty="0"/>
              <a:t>Öğretmen rehberdir.</a:t>
            </a:r>
          </a:p>
          <a:p>
            <a:pPr fontAlgn="base"/>
            <a:r>
              <a:rPr lang="tr-TR" dirty="0"/>
              <a:t>Paylaşılmış bir liderlik vardır.</a:t>
            </a:r>
          </a:p>
          <a:p>
            <a:pPr fontAlgn="base"/>
            <a:r>
              <a:rPr lang="tr-TR" dirty="0"/>
              <a:t>Sosyal becerilerin kazandırılmasında etkilidir.</a:t>
            </a:r>
          </a:p>
          <a:p>
            <a:pPr fontAlgn="base"/>
            <a:r>
              <a:rPr lang="tr-TR" dirty="0" err="1"/>
              <a:t>İşbirlikli</a:t>
            </a:r>
            <a:r>
              <a:rPr lang="tr-TR" dirty="0"/>
              <a:t> öğrenme içinde öğrenciler birbirlerinin öğrenmesinden sorumludur.</a:t>
            </a:r>
          </a:p>
          <a:p>
            <a:pPr fontAlgn="base"/>
            <a:r>
              <a:rPr lang="tr-TR" dirty="0"/>
              <a:t>En pasif öğrencinin bile grubun başarılı olmasında büyük payı vardır.</a:t>
            </a:r>
          </a:p>
          <a:p>
            <a:pPr fontAlgn="base"/>
            <a:r>
              <a:rPr lang="tr-TR" dirty="0"/>
              <a:t>2 – 6 kişilik öğrenme grupları idealdir.</a:t>
            </a:r>
          </a:p>
          <a:p>
            <a:pPr fontAlgn="base"/>
            <a:r>
              <a:rPr lang="tr-TR" dirty="0"/>
              <a:t>Öğrencilere sosyal beceriler kazandırılmaya çalışılır</a:t>
            </a:r>
          </a:p>
          <a:p>
            <a:endParaRPr lang="tr-TR" dirty="0"/>
          </a:p>
        </p:txBody>
      </p:sp>
    </p:spTree>
    <p:extLst>
      <p:ext uri="{BB962C8B-B14F-4D97-AF65-F5344CB8AC3E}">
        <p14:creationId xmlns:p14="http://schemas.microsoft.com/office/powerpoint/2010/main" val="39532327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922114"/>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tr-TR" sz="2800" b="1" dirty="0">
                <a:solidFill>
                  <a:srgbClr val="002060"/>
                </a:solidFill>
                <a:latin typeface="Open Sans"/>
              </a:rPr>
              <a:t>İş Birliğine Dayalı Öğrenme Teknikleri</a:t>
            </a:r>
            <a:endParaRPr lang="tr-TR" sz="2800" dirty="0">
              <a:solidFill>
                <a:srgbClr val="002060"/>
              </a:solidFill>
            </a:endParaRPr>
          </a:p>
        </p:txBody>
      </p:sp>
      <p:sp>
        <p:nvSpPr>
          <p:cNvPr id="3" name="İçerik Yer Tutucusu 2"/>
          <p:cNvSpPr>
            <a:spLocks noGrp="1"/>
          </p:cNvSpPr>
          <p:nvPr>
            <p:ph idx="1"/>
          </p:nvPr>
        </p:nvSpPr>
        <p:spPr/>
        <p:txBody>
          <a:bodyPr>
            <a:normAutofit lnSpcReduction="10000"/>
          </a:bodyPr>
          <a:lstStyle/>
          <a:p>
            <a:pPr marL="0" indent="0" fontAlgn="base">
              <a:buNone/>
            </a:pPr>
            <a:r>
              <a:rPr lang="tr-TR" b="1" dirty="0">
                <a:solidFill>
                  <a:srgbClr val="008000"/>
                </a:solidFill>
                <a:latin typeface="Open Sans"/>
              </a:rPr>
              <a:t>1-) Öğrenci Takımları Başarı Bölümleri Tekniği</a:t>
            </a:r>
            <a:endParaRPr lang="tr-TR" dirty="0">
              <a:solidFill>
                <a:srgbClr val="444444"/>
              </a:solidFill>
              <a:latin typeface="Open Sans"/>
            </a:endParaRPr>
          </a:p>
          <a:p>
            <a:pPr fontAlgn="base">
              <a:buFont typeface="+mj-lt"/>
              <a:buAutoNum type="arabicPeriod"/>
            </a:pPr>
            <a:r>
              <a:rPr lang="tr-TR" dirty="0">
                <a:solidFill>
                  <a:srgbClr val="444444"/>
                </a:solidFill>
                <a:latin typeface="Open Sans"/>
              </a:rPr>
              <a:t>Grup üyeleri birlikte çalışıp, birlikteyken öğrenir.</a:t>
            </a:r>
          </a:p>
          <a:p>
            <a:pPr fontAlgn="base">
              <a:buFont typeface="+mj-lt"/>
              <a:buAutoNum type="arabicPeriod"/>
            </a:pPr>
            <a:r>
              <a:rPr lang="tr-TR" dirty="0">
                <a:solidFill>
                  <a:srgbClr val="444444"/>
                </a:solidFill>
                <a:latin typeface="Open Sans"/>
              </a:rPr>
              <a:t>Grup üyeleri bireysel olarak sınava girer.</a:t>
            </a:r>
          </a:p>
          <a:p>
            <a:pPr fontAlgn="base">
              <a:buFont typeface="+mj-lt"/>
              <a:buAutoNum type="arabicPeriod"/>
            </a:pPr>
            <a:r>
              <a:rPr lang="tr-TR" dirty="0">
                <a:solidFill>
                  <a:srgbClr val="444444"/>
                </a:solidFill>
                <a:latin typeface="Open Sans"/>
              </a:rPr>
              <a:t>Aritmetik ortalama, grup ortalaması notu alınır.</a:t>
            </a:r>
          </a:p>
          <a:p>
            <a:r>
              <a:rPr lang="tr-TR" b="1" dirty="0" err="1"/>
              <a:t>Gençay</a:t>
            </a:r>
            <a:r>
              <a:rPr lang="tr-TR" b="1" dirty="0"/>
              <a:t> (30) Muhiddin (60) Şerafettin (100) </a:t>
            </a:r>
            <a:r>
              <a:rPr lang="tr-TR" b="1" i="1" dirty="0">
                <a:solidFill>
                  <a:srgbClr val="808000"/>
                </a:solidFill>
              </a:rPr>
              <a:t>Art </a:t>
            </a:r>
            <a:r>
              <a:rPr lang="tr-TR" b="1" i="1" dirty="0" err="1">
                <a:solidFill>
                  <a:srgbClr val="808000"/>
                </a:solidFill>
              </a:rPr>
              <a:t>Ort</a:t>
            </a:r>
            <a:r>
              <a:rPr lang="tr-TR" b="1" i="1" dirty="0">
                <a:solidFill>
                  <a:srgbClr val="808000"/>
                </a:solidFill>
              </a:rPr>
              <a:t>: </a:t>
            </a:r>
            <a:r>
              <a:rPr lang="tr-TR" dirty="0"/>
              <a:t>60</a:t>
            </a:r>
          </a:p>
        </p:txBody>
      </p:sp>
    </p:spTree>
    <p:extLst>
      <p:ext uri="{BB962C8B-B14F-4D97-AF65-F5344CB8AC3E}">
        <p14:creationId xmlns:p14="http://schemas.microsoft.com/office/powerpoint/2010/main" val="10223117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0"/>
            <a:ext cx="8229600" cy="922114"/>
          </a:xfrm>
        </p:spPr>
        <p:txBody>
          <a:bodyPr>
            <a:normAutofit/>
          </a:bodyPr>
          <a:lstStyle/>
          <a:p>
            <a:r>
              <a:rPr lang="tr-TR" sz="2800" b="1" dirty="0">
                <a:solidFill>
                  <a:srgbClr val="008000"/>
                </a:solidFill>
                <a:latin typeface="Open Sans"/>
              </a:rPr>
              <a:t>2-) Ayrılıp Birleştirme Tekniği(</a:t>
            </a:r>
            <a:r>
              <a:rPr lang="tr-TR" sz="2800" b="1" dirty="0" err="1">
                <a:solidFill>
                  <a:srgbClr val="008000"/>
                </a:solidFill>
                <a:latin typeface="Open Sans"/>
              </a:rPr>
              <a:t>Jiqsaw</a:t>
            </a:r>
            <a:r>
              <a:rPr lang="tr-TR" sz="2800" b="1" dirty="0">
                <a:solidFill>
                  <a:srgbClr val="008000"/>
                </a:solidFill>
                <a:latin typeface="Open Sans"/>
              </a:rPr>
              <a:t>)</a:t>
            </a:r>
            <a:endParaRPr lang="tr-TR" sz="2800" dirty="0"/>
          </a:p>
        </p:txBody>
      </p:sp>
      <p:sp>
        <p:nvSpPr>
          <p:cNvPr id="3" name="İçerik Yer Tutucusu 2"/>
          <p:cNvSpPr>
            <a:spLocks noGrp="1"/>
          </p:cNvSpPr>
          <p:nvPr>
            <p:ph idx="1"/>
          </p:nvPr>
        </p:nvSpPr>
        <p:spPr>
          <a:xfrm>
            <a:off x="0" y="1078550"/>
            <a:ext cx="8291264" cy="4608512"/>
          </a:xfrm>
        </p:spPr>
        <p:txBody>
          <a:bodyPr>
            <a:normAutofit fontScale="85000" lnSpcReduction="10000"/>
          </a:bodyPr>
          <a:lstStyle/>
          <a:p>
            <a:pPr fontAlgn="base"/>
            <a:r>
              <a:rPr lang="tr-TR" dirty="0">
                <a:solidFill>
                  <a:srgbClr val="444444"/>
                </a:solidFill>
                <a:latin typeface="Open Sans"/>
              </a:rPr>
              <a:t>En güçlü tekniktir.</a:t>
            </a:r>
          </a:p>
          <a:p>
            <a:pPr fontAlgn="base">
              <a:buFont typeface="Arial"/>
              <a:buChar char="•"/>
            </a:pPr>
            <a:r>
              <a:rPr lang="tr-TR" dirty="0">
                <a:solidFill>
                  <a:srgbClr val="444444"/>
                </a:solidFill>
                <a:latin typeface="Open Sans"/>
              </a:rPr>
              <a:t>Konu bölümlere ayrılır, her bölüm için bir uzman görevlendirilir.</a:t>
            </a:r>
          </a:p>
          <a:p>
            <a:pPr fontAlgn="base">
              <a:buFont typeface="Arial"/>
              <a:buChar char="•"/>
            </a:pPr>
            <a:r>
              <a:rPr lang="tr-TR" dirty="0">
                <a:solidFill>
                  <a:srgbClr val="444444"/>
                </a:solidFill>
                <a:latin typeface="Open Sans"/>
              </a:rPr>
              <a:t>Her gruptan aynı bölüm uzmanları bir araya gelerek uzman grupları </a:t>
            </a:r>
            <a:r>
              <a:rPr lang="tr-TR" dirty="0" err="1">
                <a:solidFill>
                  <a:srgbClr val="444444"/>
                </a:solidFill>
                <a:latin typeface="Open Sans"/>
              </a:rPr>
              <a:t>oluşturur.Uzman</a:t>
            </a:r>
            <a:r>
              <a:rPr lang="tr-TR" dirty="0">
                <a:solidFill>
                  <a:srgbClr val="444444"/>
                </a:solidFill>
                <a:latin typeface="Open Sans"/>
              </a:rPr>
              <a:t> gruplar konuyu derinlemesine öğrenir ve uzmanlaşır.</a:t>
            </a:r>
          </a:p>
          <a:p>
            <a:pPr fontAlgn="base">
              <a:buFont typeface="Arial"/>
              <a:buChar char="•"/>
            </a:pPr>
            <a:r>
              <a:rPr lang="tr-TR" dirty="0">
                <a:solidFill>
                  <a:srgbClr val="444444"/>
                </a:solidFill>
                <a:latin typeface="Open Sans"/>
              </a:rPr>
              <a:t>Her uzman kendi grubuna geri dönüp, grup arkadaşlarının öğrenmesinden sorulu olur.</a:t>
            </a:r>
          </a:p>
          <a:p>
            <a:pPr fontAlgn="base">
              <a:buFont typeface="Arial"/>
              <a:buChar char="•"/>
            </a:pPr>
            <a:r>
              <a:rPr lang="tr-TR" dirty="0">
                <a:solidFill>
                  <a:srgbClr val="444444"/>
                </a:solidFill>
                <a:latin typeface="Open Sans"/>
              </a:rPr>
              <a:t>Öğrenciler hem bireysel hem de grup olarak değerlendirilir.</a:t>
            </a:r>
          </a:p>
          <a:p>
            <a:pPr fontAlgn="base">
              <a:buFont typeface="Arial"/>
              <a:buChar char="•"/>
            </a:pPr>
            <a:r>
              <a:rPr lang="tr-TR" dirty="0">
                <a:solidFill>
                  <a:srgbClr val="444444"/>
                </a:solidFill>
                <a:latin typeface="Open Sans"/>
              </a:rPr>
              <a:t>Gruplar tüm bölümlerden sınav olur.</a:t>
            </a:r>
          </a:p>
          <a:p>
            <a:endParaRPr lang="tr-T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4860763"/>
            <a:ext cx="3131839" cy="1987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87718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normAutofit/>
          </a:bodyPr>
          <a:lstStyle/>
          <a:p>
            <a:r>
              <a:rPr lang="tr-TR" sz="2800" b="1" dirty="0">
                <a:solidFill>
                  <a:srgbClr val="008000"/>
                </a:solidFill>
                <a:latin typeface="Open Sans"/>
              </a:rPr>
              <a:t>3-) Takım Destekli Bireyselleştirme</a:t>
            </a:r>
            <a:endParaRPr lang="tr-TR" sz="2800" dirty="0"/>
          </a:p>
        </p:txBody>
      </p:sp>
      <p:sp>
        <p:nvSpPr>
          <p:cNvPr id="3" name="İçerik Yer Tutucusu 2"/>
          <p:cNvSpPr>
            <a:spLocks noGrp="1"/>
          </p:cNvSpPr>
          <p:nvPr>
            <p:ph idx="1"/>
          </p:nvPr>
        </p:nvSpPr>
        <p:spPr>
          <a:xfrm>
            <a:off x="457200" y="1600200"/>
            <a:ext cx="8229600" cy="4925144"/>
          </a:xfrm>
        </p:spPr>
        <p:txBody>
          <a:bodyPr>
            <a:normAutofit fontScale="92500" lnSpcReduction="10000"/>
          </a:bodyPr>
          <a:lstStyle/>
          <a:p>
            <a:pPr fontAlgn="base"/>
            <a:r>
              <a:rPr lang="tr-TR" dirty="0">
                <a:solidFill>
                  <a:srgbClr val="444444"/>
                </a:solidFill>
                <a:latin typeface="Open Sans"/>
              </a:rPr>
              <a:t>Eş vardır. Eşler birbirinden sorumludur.</a:t>
            </a:r>
          </a:p>
          <a:p>
            <a:pPr fontAlgn="base">
              <a:buFont typeface="Arial"/>
              <a:buChar char="•"/>
            </a:pPr>
            <a:r>
              <a:rPr lang="tr-TR" dirty="0">
                <a:solidFill>
                  <a:srgbClr val="444444"/>
                </a:solidFill>
                <a:latin typeface="Open Sans"/>
              </a:rPr>
              <a:t>Grup heterojendir.</a:t>
            </a:r>
          </a:p>
          <a:p>
            <a:pPr fontAlgn="base">
              <a:buFont typeface="Arial"/>
              <a:buChar char="•"/>
            </a:pPr>
            <a:r>
              <a:rPr lang="tr-TR" dirty="0">
                <a:solidFill>
                  <a:srgbClr val="444444"/>
                </a:solidFill>
                <a:latin typeface="Open Sans"/>
              </a:rPr>
              <a:t>Her öğrenci kendi seçeceği bir arkadaşıyla çalışır.(Eş seçimi) Eş olan öğrenciler birbirlerinin çalışmalarını, ödevlerini ve test kağıtlarını değerlendirir.</a:t>
            </a:r>
          </a:p>
          <a:p>
            <a:pPr fontAlgn="base">
              <a:buFont typeface="Arial"/>
              <a:buChar char="•"/>
            </a:pPr>
            <a:r>
              <a:rPr lang="tr-TR" dirty="0">
                <a:solidFill>
                  <a:srgbClr val="444444"/>
                </a:solidFill>
                <a:latin typeface="Open Sans"/>
              </a:rPr>
              <a:t>Öğretmen süreci kontrol eder, daha çok matematik öğretiminde kullanılır(Akran eğitimi)</a:t>
            </a:r>
          </a:p>
          <a:p>
            <a:pPr fontAlgn="base">
              <a:buFont typeface="Arial"/>
              <a:buChar char="•"/>
            </a:pPr>
            <a:r>
              <a:rPr lang="tr-TR" dirty="0">
                <a:solidFill>
                  <a:srgbClr val="444444"/>
                </a:solidFill>
                <a:latin typeface="Open Sans"/>
              </a:rPr>
              <a:t>Her hafta durum değerlendirilir.</a:t>
            </a:r>
          </a:p>
          <a:p>
            <a:endParaRPr lang="tr-TR" dirty="0"/>
          </a:p>
        </p:txBody>
      </p:sp>
    </p:spTree>
    <p:extLst>
      <p:ext uri="{BB962C8B-B14F-4D97-AF65-F5344CB8AC3E}">
        <p14:creationId xmlns:p14="http://schemas.microsoft.com/office/powerpoint/2010/main" val="18335684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84095" y="1341"/>
            <a:ext cx="8229600" cy="634082"/>
          </a:xfrm>
        </p:spPr>
        <p:txBody>
          <a:bodyPr>
            <a:normAutofit fontScale="90000"/>
          </a:bodyPr>
          <a:lstStyle/>
          <a:p>
            <a:r>
              <a:rPr lang="tr-TR" b="1" dirty="0">
                <a:solidFill>
                  <a:srgbClr val="008000"/>
                </a:solidFill>
                <a:latin typeface="Open Sans"/>
              </a:rPr>
              <a:t>4-) Takım – Oyun – Turnuva</a:t>
            </a:r>
            <a:endParaRPr lang="tr-TR" dirty="0"/>
          </a:p>
        </p:txBody>
      </p:sp>
      <p:sp>
        <p:nvSpPr>
          <p:cNvPr id="3" name="İçerik Yer Tutucusu 2"/>
          <p:cNvSpPr>
            <a:spLocks noGrp="1"/>
          </p:cNvSpPr>
          <p:nvPr>
            <p:ph idx="1"/>
          </p:nvPr>
        </p:nvSpPr>
        <p:spPr>
          <a:xfrm>
            <a:off x="0" y="620689"/>
            <a:ext cx="9144000" cy="2128861"/>
          </a:xfrm>
        </p:spPr>
        <p:txBody>
          <a:bodyPr>
            <a:normAutofit fontScale="92500" lnSpcReduction="20000"/>
          </a:bodyPr>
          <a:lstStyle/>
          <a:p>
            <a:pPr fontAlgn="base"/>
            <a:r>
              <a:rPr lang="tr-TR" dirty="0">
                <a:solidFill>
                  <a:srgbClr val="444444"/>
                </a:solidFill>
                <a:latin typeface="Open Sans"/>
              </a:rPr>
              <a:t>Her hafta gruptan bir kişinin katıldığı turnuvalar düzenlenir. Grup üyeleri o hafta kendilerini temsil edecek arkadaşlarını hazırlarlar. Her öğrencinin aldığı puan, toplam takım puanına eklenir ve puana göre gruba ödül verilir.</a:t>
            </a:r>
          </a:p>
          <a:p>
            <a:endParaRPr lang="tr-T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872" y="2749550"/>
            <a:ext cx="7675563" cy="410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03161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normAutofit fontScale="90000"/>
          </a:bodyPr>
          <a:lstStyle/>
          <a:p>
            <a:r>
              <a:rPr lang="tr-TR" b="1" dirty="0">
                <a:solidFill>
                  <a:srgbClr val="008000"/>
                </a:solidFill>
                <a:latin typeface="Open Sans"/>
              </a:rPr>
              <a:t>5-) Karşılıklı Sorgulama Tekniği</a:t>
            </a:r>
            <a:endParaRPr lang="tr-TR" dirty="0"/>
          </a:p>
        </p:txBody>
      </p:sp>
      <p:sp>
        <p:nvSpPr>
          <p:cNvPr id="3" name="İçerik Yer Tutucusu 2"/>
          <p:cNvSpPr>
            <a:spLocks noGrp="1"/>
          </p:cNvSpPr>
          <p:nvPr>
            <p:ph idx="1"/>
          </p:nvPr>
        </p:nvSpPr>
        <p:spPr/>
        <p:txBody>
          <a:bodyPr>
            <a:normAutofit/>
          </a:bodyPr>
          <a:lstStyle/>
          <a:p>
            <a:pPr fontAlgn="base"/>
            <a:r>
              <a:rPr lang="tr-TR" dirty="0">
                <a:solidFill>
                  <a:srgbClr val="444444"/>
                </a:solidFill>
                <a:latin typeface="Open Sans"/>
              </a:rPr>
              <a:t>Soruları öğrenci hazırlar.</a:t>
            </a:r>
          </a:p>
          <a:p>
            <a:pPr fontAlgn="base"/>
            <a:r>
              <a:rPr lang="tr-TR" dirty="0">
                <a:solidFill>
                  <a:srgbClr val="444444"/>
                </a:solidFill>
                <a:latin typeface="Open Sans"/>
              </a:rPr>
              <a:t>Öğretmen konuyu sunduktan sonra sınıfı heterojen gruplara </a:t>
            </a:r>
            <a:r>
              <a:rPr lang="tr-TR" dirty="0" err="1">
                <a:solidFill>
                  <a:srgbClr val="444444"/>
                </a:solidFill>
                <a:latin typeface="Open Sans"/>
              </a:rPr>
              <a:t>ayırır.Her</a:t>
            </a:r>
            <a:r>
              <a:rPr lang="tr-TR" dirty="0">
                <a:solidFill>
                  <a:srgbClr val="444444"/>
                </a:solidFill>
                <a:latin typeface="Open Sans"/>
              </a:rPr>
              <a:t> grup konuyla ilgili açık uçlu sorular hazırlar, birbirlerine sorar ve cevap </a:t>
            </a:r>
            <a:r>
              <a:rPr lang="tr-TR" dirty="0" err="1">
                <a:solidFill>
                  <a:srgbClr val="444444"/>
                </a:solidFill>
                <a:latin typeface="Open Sans"/>
              </a:rPr>
              <a:t>verirler.Öğretmen</a:t>
            </a:r>
            <a:r>
              <a:rPr lang="tr-TR" dirty="0">
                <a:solidFill>
                  <a:srgbClr val="444444"/>
                </a:solidFill>
                <a:latin typeface="Open Sans"/>
              </a:rPr>
              <a:t> de öğrencilere soru hazırlarken soru kökleri ile ipuçları </a:t>
            </a:r>
            <a:r>
              <a:rPr lang="tr-TR" dirty="0" err="1">
                <a:solidFill>
                  <a:srgbClr val="444444"/>
                </a:solidFill>
                <a:latin typeface="Open Sans"/>
              </a:rPr>
              <a:t>verir.Son</a:t>
            </a:r>
            <a:r>
              <a:rPr lang="tr-TR" dirty="0">
                <a:solidFill>
                  <a:srgbClr val="444444"/>
                </a:solidFill>
                <a:latin typeface="Open Sans"/>
              </a:rPr>
              <a:t> olarak verilen cevaplar tüm sınıfta tartışılır.</a:t>
            </a:r>
          </a:p>
          <a:p>
            <a:endParaRPr lang="tr-TR" dirty="0"/>
          </a:p>
        </p:txBody>
      </p:sp>
    </p:spTree>
    <p:extLst>
      <p:ext uri="{BB962C8B-B14F-4D97-AF65-F5344CB8AC3E}">
        <p14:creationId xmlns:p14="http://schemas.microsoft.com/office/powerpoint/2010/main" val="12961667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688632"/>
          </a:xfrm>
        </p:spPr>
        <p:txBody>
          <a:bodyPr>
            <a:normAutofit fontScale="85000" lnSpcReduction="10000"/>
          </a:bodyPr>
          <a:lstStyle/>
          <a:p>
            <a:pPr marL="0" indent="0" fontAlgn="base">
              <a:buNone/>
            </a:pPr>
            <a:r>
              <a:rPr lang="tr-TR" b="1" dirty="0">
                <a:solidFill>
                  <a:srgbClr val="008000"/>
                </a:solidFill>
                <a:latin typeface="Open Sans"/>
              </a:rPr>
              <a:t>6-) Düşün – Eşleş – Paylaş</a:t>
            </a:r>
            <a:endParaRPr lang="tr-TR" dirty="0">
              <a:solidFill>
                <a:srgbClr val="444444"/>
              </a:solidFill>
              <a:latin typeface="Open Sans"/>
            </a:endParaRPr>
          </a:p>
          <a:p>
            <a:pPr fontAlgn="base"/>
            <a:r>
              <a:rPr lang="tr-TR" dirty="0">
                <a:solidFill>
                  <a:srgbClr val="444444"/>
                </a:solidFill>
                <a:latin typeface="Open Sans"/>
              </a:rPr>
              <a:t>Açık uçlu konu üzerinde, öğrenciler önce bireysel olarak yoğunlaşır ve konu ayrıntılarıyla </a:t>
            </a:r>
            <a:r>
              <a:rPr lang="tr-TR" dirty="0" err="1">
                <a:solidFill>
                  <a:srgbClr val="444444"/>
                </a:solidFill>
                <a:latin typeface="Open Sans"/>
              </a:rPr>
              <a:t>irdelenir.Daha</a:t>
            </a:r>
            <a:r>
              <a:rPr lang="tr-TR" dirty="0">
                <a:solidFill>
                  <a:srgbClr val="444444"/>
                </a:solidFill>
                <a:latin typeface="Open Sans"/>
              </a:rPr>
              <a:t> sonra öğrenciler eşleşerek konuyu </a:t>
            </a:r>
            <a:r>
              <a:rPr lang="tr-TR" dirty="0" err="1">
                <a:solidFill>
                  <a:srgbClr val="444444"/>
                </a:solidFill>
                <a:latin typeface="Open Sans"/>
              </a:rPr>
              <a:t>irdeler.Son</a:t>
            </a:r>
            <a:r>
              <a:rPr lang="tr-TR" dirty="0">
                <a:solidFill>
                  <a:srgbClr val="444444"/>
                </a:solidFill>
                <a:latin typeface="Open Sans"/>
              </a:rPr>
              <a:t> olarak ulaşılan sonuçlar sınıfa sunulur ve sınıfça paylaşılır.</a:t>
            </a:r>
          </a:p>
          <a:p>
            <a:pPr marL="0" indent="0" fontAlgn="base">
              <a:buNone/>
            </a:pPr>
            <a:endParaRPr lang="tr-TR" b="1" dirty="0">
              <a:solidFill>
                <a:srgbClr val="008000"/>
              </a:solidFill>
              <a:latin typeface="Open Sans"/>
            </a:endParaRPr>
          </a:p>
          <a:p>
            <a:pPr marL="0" indent="0" fontAlgn="base">
              <a:buNone/>
            </a:pPr>
            <a:r>
              <a:rPr lang="tr-TR" b="1" dirty="0">
                <a:solidFill>
                  <a:srgbClr val="008000"/>
                </a:solidFill>
                <a:latin typeface="Open Sans"/>
              </a:rPr>
              <a:t>7-) Birlikte Öğrenme</a:t>
            </a:r>
            <a:endParaRPr lang="tr-TR" dirty="0">
              <a:solidFill>
                <a:srgbClr val="444444"/>
              </a:solidFill>
              <a:latin typeface="Open Sans"/>
            </a:endParaRPr>
          </a:p>
          <a:p>
            <a:pPr fontAlgn="base"/>
            <a:r>
              <a:rPr lang="tr-TR" dirty="0">
                <a:solidFill>
                  <a:srgbClr val="444444"/>
                </a:solidFill>
                <a:latin typeface="Open Sans"/>
              </a:rPr>
              <a:t>Homojen grup var.</a:t>
            </a:r>
          </a:p>
          <a:p>
            <a:pPr fontAlgn="base"/>
            <a:r>
              <a:rPr lang="tr-TR" dirty="0">
                <a:solidFill>
                  <a:srgbClr val="444444"/>
                </a:solidFill>
                <a:latin typeface="Open Sans"/>
              </a:rPr>
              <a:t>Aynı yetenekte, cinsiyet ve başarı farklı olabilir.</a:t>
            </a:r>
          </a:p>
          <a:p>
            <a:pPr fontAlgn="base">
              <a:buFont typeface="Arial"/>
              <a:buChar char="•"/>
            </a:pPr>
            <a:r>
              <a:rPr lang="tr-TR" dirty="0">
                <a:solidFill>
                  <a:srgbClr val="444444"/>
                </a:solidFill>
                <a:latin typeface="Open Sans"/>
              </a:rPr>
              <a:t>Amaç, öğrencilerin yetenekli – güçlü oldukları yönleri tespit edip geliştirmektir.</a:t>
            </a:r>
          </a:p>
          <a:p>
            <a:pPr fontAlgn="base">
              <a:buFont typeface="Arial"/>
              <a:buChar char="•"/>
            </a:pPr>
            <a:r>
              <a:rPr lang="tr-TR" dirty="0">
                <a:solidFill>
                  <a:srgbClr val="444444"/>
                </a:solidFill>
                <a:latin typeface="Open Sans"/>
              </a:rPr>
              <a:t>Ekipte herkes aynı notu alır.</a:t>
            </a:r>
          </a:p>
          <a:p>
            <a:pPr fontAlgn="base"/>
            <a:endParaRPr lang="tr-TR" dirty="0"/>
          </a:p>
        </p:txBody>
      </p:sp>
    </p:spTree>
    <p:extLst>
      <p:ext uri="{BB962C8B-B14F-4D97-AF65-F5344CB8AC3E}">
        <p14:creationId xmlns:p14="http://schemas.microsoft.com/office/powerpoint/2010/main" val="13465225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1052736"/>
          </a:xfrm>
        </p:spPr>
        <p:style>
          <a:lnRef idx="3">
            <a:schemeClr val="lt1"/>
          </a:lnRef>
          <a:fillRef idx="1">
            <a:schemeClr val="accent6"/>
          </a:fillRef>
          <a:effectRef idx="1">
            <a:schemeClr val="accent6"/>
          </a:effectRef>
          <a:fontRef idx="minor">
            <a:schemeClr val="lt1"/>
          </a:fontRef>
        </p:style>
        <p:txBody>
          <a:bodyPr>
            <a:normAutofit/>
          </a:bodyPr>
          <a:lstStyle/>
          <a:p>
            <a:r>
              <a:rPr lang="tr-TR" sz="3600" b="1" dirty="0"/>
              <a:t>ÖĞRETİM DURUMLARI MODELİ -GAGNE</a:t>
            </a:r>
            <a:endParaRPr lang="tr-TR" sz="3600" dirty="0"/>
          </a:p>
        </p:txBody>
      </p:sp>
      <p:sp>
        <p:nvSpPr>
          <p:cNvPr id="3" name="İçerik Yer Tutucusu 2"/>
          <p:cNvSpPr>
            <a:spLocks noGrp="1"/>
          </p:cNvSpPr>
          <p:nvPr>
            <p:ph idx="1"/>
          </p:nvPr>
        </p:nvSpPr>
        <p:spPr>
          <a:xfrm>
            <a:off x="179512" y="1124744"/>
            <a:ext cx="8964488" cy="5369242"/>
          </a:xfrm>
        </p:spPr>
        <p:txBody>
          <a:bodyPr>
            <a:normAutofit lnSpcReduction="10000"/>
          </a:bodyPr>
          <a:lstStyle/>
          <a:p>
            <a:r>
              <a:rPr lang="tr-TR" dirty="0"/>
              <a:t>Davranışçı ekolün temsilcilerinden olan </a:t>
            </a:r>
            <a:r>
              <a:rPr lang="tr-TR" dirty="0" err="1"/>
              <a:t>Gagne</a:t>
            </a:r>
            <a:r>
              <a:rPr lang="tr-TR" dirty="0"/>
              <a:t>, ileriki yıllarda bilgiyi yapılandıran kuramların temsilcilerinden olmuştur. </a:t>
            </a:r>
            <a:r>
              <a:rPr lang="tr-TR" dirty="0" err="1"/>
              <a:t>Gagne’ye</a:t>
            </a:r>
            <a:r>
              <a:rPr lang="tr-TR" dirty="0"/>
              <a:t> göre: </a:t>
            </a:r>
          </a:p>
          <a:p>
            <a:pPr marL="0" indent="0">
              <a:buNone/>
            </a:pPr>
            <a:r>
              <a:rPr lang="en-US" dirty="0"/>
              <a:t>1. </a:t>
            </a:r>
            <a:r>
              <a:rPr lang="en-US" b="1" u="sng" dirty="0" err="1"/>
              <a:t>Farklı</a:t>
            </a:r>
            <a:r>
              <a:rPr lang="en-US" b="1" u="sng" dirty="0"/>
              <a:t> </a:t>
            </a:r>
            <a:r>
              <a:rPr lang="en-US" b="1" u="sng" dirty="0" err="1"/>
              <a:t>öğrenme</a:t>
            </a:r>
            <a:r>
              <a:rPr lang="en-US" b="1" u="sng" dirty="0"/>
              <a:t> </a:t>
            </a:r>
            <a:r>
              <a:rPr lang="en-US" dirty="0" err="1"/>
              <a:t>hedefleri</a:t>
            </a:r>
            <a:r>
              <a:rPr lang="en-US" dirty="0"/>
              <a:t> </a:t>
            </a:r>
            <a:r>
              <a:rPr lang="en-US" dirty="0" err="1"/>
              <a:t>için</a:t>
            </a:r>
            <a:r>
              <a:rPr lang="en-US" dirty="0"/>
              <a:t> </a:t>
            </a:r>
            <a:r>
              <a:rPr lang="en-US" b="1" u="sng" dirty="0" err="1"/>
              <a:t>farklı</a:t>
            </a:r>
            <a:r>
              <a:rPr lang="en-US" b="1" u="sng" dirty="0"/>
              <a:t> </a:t>
            </a:r>
            <a:r>
              <a:rPr lang="en-US" b="1" u="sng" dirty="0" err="1"/>
              <a:t>öğretimler</a:t>
            </a:r>
            <a:r>
              <a:rPr lang="en-US" b="1" u="sng" dirty="0"/>
              <a:t> </a:t>
            </a:r>
            <a:r>
              <a:rPr lang="en-US" b="1" u="sng" dirty="0" err="1"/>
              <a:t>gerekir</a:t>
            </a:r>
            <a:r>
              <a:rPr lang="en-US" b="1" u="sng" dirty="0"/>
              <a:t>. </a:t>
            </a:r>
            <a:endParaRPr lang="tr-TR" b="1" u="sng" dirty="0"/>
          </a:p>
          <a:p>
            <a:pPr marL="0" indent="0">
              <a:buNone/>
            </a:pPr>
            <a:r>
              <a:rPr lang="en-US" dirty="0"/>
              <a:t>2. </a:t>
            </a:r>
            <a:r>
              <a:rPr lang="en-US" b="1" u="sng" dirty="0" err="1"/>
              <a:t>Öğrenme</a:t>
            </a:r>
            <a:r>
              <a:rPr lang="en-US" b="1" u="sng" dirty="0"/>
              <a:t> </a:t>
            </a:r>
            <a:r>
              <a:rPr lang="en-US" b="1" u="sng" dirty="0" err="1"/>
              <a:t>ort</a:t>
            </a:r>
            <a:r>
              <a:rPr lang="en-US" dirty="0" err="1"/>
              <a:t>amlarını</a:t>
            </a:r>
            <a:r>
              <a:rPr lang="en-US" dirty="0"/>
              <a:t> </a:t>
            </a:r>
            <a:r>
              <a:rPr lang="en-US" dirty="0" err="1"/>
              <a:t>oluşturarak</a:t>
            </a:r>
            <a:r>
              <a:rPr lang="en-US" dirty="0"/>
              <a:t>, </a:t>
            </a:r>
            <a:r>
              <a:rPr lang="en-US" dirty="0" err="1"/>
              <a:t>öğrenmenin</a:t>
            </a:r>
            <a:r>
              <a:rPr lang="en-US" dirty="0"/>
              <a:t> </a:t>
            </a:r>
            <a:r>
              <a:rPr lang="en-US" dirty="0" err="1"/>
              <a:t>öğrenen</a:t>
            </a:r>
            <a:r>
              <a:rPr lang="en-US" dirty="0"/>
              <a:t> </a:t>
            </a:r>
            <a:r>
              <a:rPr lang="en-US" dirty="0" err="1"/>
              <a:t>üzerinde</a:t>
            </a:r>
            <a:r>
              <a:rPr lang="en-US" dirty="0"/>
              <a:t> </a:t>
            </a:r>
            <a:r>
              <a:rPr lang="en-US" dirty="0" err="1"/>
              <a:t>gerçekleşmesi</a:t>
            </a:r>
            <a:r>
              <a:rPr lang="en-US" dirty="0"/>
              <a:t> </a:t>
            </a:r>
            <a:r>
              <a:rPr lang="en-US" dirty="0" err="1"/>
              <a:t>sağlanmalıdır</a:t>
            </a:r>
            <a:r>
              <a:rPr lang="en-US" dirty="0"/>
              <a:t>. </a:t>
            </a:r>
            <a:endParaRPr lang="tr-TR" dirty="0"/>
          </a:p>
          <a:p>
            <a:pPr marL="0" indent="0">
              <a:buNone/>
            </a:pPr>
            <a:r>
              <a:rPr lang="en-US" dirty="0"/>
              <a:t>3. Her </a:t>
            </a:r>
            <a:r>
              <a:rPr lang="en-US" b="1" u="sng" dirty="0" err="1"/>
              <a:t>öğrenme</a:t>
            </a:r>
            <a:r>
              <a:rPr lang="en-US" b="1" u="sng" dirty="0"/>
              <a:t> </a:t>
            </a:r>
            <a:r>
              <a:rPr lang="en-US" b="1" u="sng" dirty="0" err="1"/>
              <a:t>sonucu</a:t>
            </a:r>
            <a:r>
              <a:rPr lang="en-US" b="1" u="sng" dirty="0"/>
              <a:t> </a:t>
            </a:r>
            <a:r>
              <a:rPr lang="en-US" dirty="0" err="1"/>
              <a:t>için</a:t>
            </a:r>
            <a:r>
              <a:rPr lang="en-US" dirty="0"/>
              <a:t> </a:t>
            </a:r>
            <a:r>
              <a:rPr lang="en-US" dirty="0" err="1"/>
              <a:t>özel</a:t>
            </a:r>
            <a:r>
              <a:rPr lang="en-US" dirty="0"/>
              <a:t> </a:t>
            </a:r>
            <a:r>
              <a:rPr lang="en-US" dirty="0" err="1"/>
              <a:t>öğretim</a:t>
            </a:r>
            <a:r>
              <a:rPr lang="en-US" dirty="0"/>
              <a:t> </a:t>
            </a:r>
            <a:r>
              <a:rPr lang="en-US" dirty="0" err="1"/>
              <a:t>işlemleri</a:t>
            </a:r>
            <a:r>
              <a:rPr lang="en-US" dirty="0"/>
              <a:t> </a:t>
            </a:r>
            <a:r>
              <a:rPr lang="en-US" dirty="0" err="1"/>
              <a:t>yapılmalıdır</a:t>
            </a:r>
            <a:r>
              <a:rPr lang="en-US" dirty="0"/>
              <a:t>. </a:t>
            </a:r>
            <a:endParaRPr lang="tr-TR" dirty="0"/>
          </a:p>
          <a:p>
            <a:pPr marL="0" indent="0">
              <a:buNone/>
            </a:pPr>
            <a:r>
              <a:rPr lang="en-US" dirty="0"/>
              <a:t>4. </a:t>
            </a:r>
            <a:r>
              <a:rPr lang="en-US" b="1" u="sng" dirty="0" err="1"/>
              <a:t>Öğrenme</a:t>
            </a:r>
            <a:r>
              <a:rPr lang="en-US" b="1" u="sng" dirty="0"/>
              <a:t> </a:t>
            </a:r>
            <a:r>
              <a:rPr lang="en-US" b="1" u="sng" dirty="0" err="1"/>
              <a:t>sıralaması</a:t>
            </a:r>
            <a:r>
              <a:rPr lang="en-US" dirty="0"/>
              <a:t>, </a:t>
            </a:r>
            <a:r>
              <a:rPr lang="en-US" dirty="0" err="1"/>
              <a:t>zihinsel</a:t>
            </a:r>
            <a:r>
              <a:rPr lang="en-US" dirty="0"/>
              <a:t> </a:t>
            </a:r>
            <a:r>
              <a:rPr lang="en-US" dirty="0" err="1"/>
              <a:t>becerileri</a:t>
            </a:r>
            <a:r>
              <a:rPr lang="en-US" dirty="0"/>
              <a:t> </a:t>
            </a:r>
            <a:r>
              <a:rPr lang="en-US" dirty="0" err="1"/>
              <a:t>ve</a:t>
            </a:r>
            <a:r>
              <a:rPr lang="en-US" dirty="0"/>
              <a:t> </a:t>
            </a:r>
            <a:r>
              <a:rPr lang="en-US" dirty="0" err="1"/>
              <a:t>öğretimin</a:t>
            </a:r>
            <a:r>
              <a:rPr lang="en-US" dirty="0"/>
              <a:t> </a:t>
            </a:r>
            <a:r>
              <a:rPr lang="en-US" dirty="0" err="1"/>
              <a:t>mantıklı</a:t>
            </a:r>
            <a:r>
              <a:rPr lang="en-US" dirty="0"/>
              <a:t> </a:t>
            </a:r>
            <a:r>
              <a:rPr lang="en-US" dirty="0" err="1"/>
              <a:t>bir</a:t>
            </a:r>
            <a:r>
              <a:rPr lang="en-US" dirty="0"/>
              <a:t> </a:t>
            </a:r>
            <a:r>
              <a:rPr lang="en-US" dirty="0" err="1"/>
              <a:t>sıraya</a:t>
            </a:r>
            <a:r>
              <a:rPr lang="en-US" dirty="0"/>
              <a:t> </a:t>
            </a:r>
            <a:r>
              <a:rPr lang="en-US" dirty="0" err="1"/>
              <a:t>konulması</a:t>
            </a:r>
            <a:r>
              <a:rPr lang="en-US" dirty="0"/>
              <a:t> </a:t>
            </a:r>
            <a:r>
              <a:rPr lang="en-US" dirty="0" err="1"/>
              <a:t>için</a:t>
            </a:r>
            <a:r>
              <a:rPr lang="en-US" dirty="0"/>
              <a:t> </a:t>
            </a:r>
            <a:r>
              <a:rPr lang="en-US" dirty="0" err="1"/>
              <a:t>gereklidir</a:t>
            </a:r>
            <a:r>
              <a:rPr lang="en-US" dirty="0"/>
              <a:t>.</a:t>
            </a:r>
            <a:endParaRPr lang="tr-TR" dirty="0"/>
          </a:p>
          <a:p>
            <a:pPr marL="0" indent="0">
              <a:buNone/>
            </a:pPr>
            <a:endParaRPr lang="tr-TR" dirty="0"/>
          </a:p>
        </p:txBody>
      </p:sp>
      <p:sp>
        <p:nvSpPr>
          <p:cNvPr id="4" name="Dikdörtgen 3"/>
          <p:cNvSpPr/>
          <p:nvPr/>
        </p:nvSpPr>
        <p:spPr>
          <a:xfrm>
            <a:off x="595652" y="6309320"/>
            <a:ext cx="3959289" cy="369332"/>
          </a:xfrm>
          <a:prstGeom prst="rect">
            <a:avLst/>
          </a:prstGeom>
        </p:spPr>
        <p:txBody>
          <a:bodyPr wrap="none">
            <a:spAutoFit/>
          </a:bodyPr>
          <a:lstStyle/>
          <a:p>
            <a:r>
              <a:rPr lang="tr-TR" dirty="0"/>
              <a:t>www.egitim.aku.edu.tr/dersler.htm - 4k)</a:t>
            </a:r>
          </a:p>
        </p:txBody>
      </p:sp>
    </p:spTree>
    <p:extLst>
      <p:ext uri="{BB962C8B-B14F-4D97-AF65-F5344CB8AC3E}">
        <p14:creationId xmlns:p14="http://schemas.microsoft.com/office/powerpoint/2010/main" val="6066965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850106"/>
          </a:xfrm>
        </p:spPr>
        <p:style>
          <a:lnRef idx="3">
            <a:schemeClr val="lt1"/>
          </a:lnRef>
          <a:fillRef idx="1">
            <a:schemeClr val="accent6"/>
          </a:fillRef>
          <a:effectRef idx="1">
            <a:schemeClr val="accent6"/>
          </a:effectRef>
          <a:fontRef idx="minor">
            <a:schemeClr val="lt1"/>
          </a:fontRef>
        </p:style>
        <p:txBody>
          <a:bodyPr>
            <a:normAutofit fontScale="90000"/>
          </a:bodyPr>
          <a:lstStyle/>
          <a:p>
            <a:r>
              <a:rPr lang="tr-TR" b="1" dirty="0"/>
              <a:t>Ö</a:t>
            </a:r>
            <a:r>
              <a:rPr lang="en-US" b="1" dirty="0" err="1"/>
              <a:t>ğrenme</a:t>
            </a:r>
            <a:r>
              <a:rPr lang="en-US" b="1" dirty="0"/>
              <a:t> </a:t>
            </a:r>
            <a:r>
              <a:rPr lang="tr-TR" b="1" dirty="0"/>
              <a:t>Ü</a:t>
            </a:r>
            <a:r>
              <a:rPr lang="en-US" b="1" dirty="0" err="1"/>
              <a:t>rünleri</a:t>
            </a:r>
            <a:r>
              <a:rPr lang="en-US" b="1" dirty="0"/>
              <a:t> </a:t>
            </a:r>
            <a:r>
              <a:rPr lang="en-US" b="1" dirty="0" err="1"/>
              <a:t>ve</a:t>
            </a:r>
            <a:r>
              <a:rPr lang="en-US" b="1" dirty="0"/>
              <a:t> </a:t>
            </a:r>
            <a:r>
              <a:rPr lang="tr-TR" b="1" dirty="0"/>
              <a:t>Ö</a:t>
            </a:r>
            <a:r>
              <a:rPr lang="en-US" b="1" dirty="0" err="1"/>
              <a:t>ğretim</a:t>
            </a:r>
            <a:r>
              <a:rPr lang="en-US" b="1" dirty="0"/>
              <a:t> </a:t>
            </a:r>
            <a:r>
              <a:rPr lang="tr-TR" b="1" dirty="0"/>
              <a:t>H</a:t>
            </a:r>
            <a:r>
              <a:rPr lang="en-US" b="1" dirty="0" err="1"/>
              <a:t>edefleri</a:t>
            </a:r>
            <a:endParaRPr lang="tr-TR" dirty="0"/>
          </a:p>
        </p:txBody>
      </p:sp>
      <p:sp>
        <p:nvSpPr>
          <p:cNvPr id="3" name="İçerik Yer Tutucusu 2"/>
          <p:cNvSpPr>
            <a:spLocks noGrp="1"/>
          </p:cNvSpPr>
          <p:nvPr>
            <p:ph idx="1"/>
          </p:nvPr>
        </p:nvSpPr>
        <p:spPr>
          <a:xfrm>
            <a:off x="107504" y="836712"/>
            <a:ext cx="8928992" cy="5832648"/>
          </a:xfrm>
        </p:spPr>
        <p:txBody>
          <a:bodyPr>
            <a:normAutofit/>
          </a:bodyPr>
          <a:lstStyle/>
          <a:p>
            <a:r>
              <a:rPr lang="en-US" dirty="0" err="1"/>
              <a:t>Gagne’ye</a:t>
            </a:r>
            <a:r>
              <a:rPr lang="en-US" dirty="0"/>
              <a:t> </a:t>
            </a:r>
            <a:r>
              <a:rPr lang="en-US" dirty="0" err="1"/>
              <a:t>göre</a:t>
            </a:r>
            <a:r>
              <a:rPr lang="en-US" dirty="0"/>
              <a:t> </a:t>
            </a:r>
            <a:r>
              <a:rPr lang="en-US" dirty="0" err="1"/>
              <a:t>beş</a:t>
            </a:r>
            <a:r>
              <a:rPr lang="en-US" dirty="0"/>
              <a:t> </a:t>
            </a:r>
            <a:r>
              <a:rPr lang="en-US" dirty="0" err="1"/>
              <a:t>tür</a:t>
            </a:r>
            <a:r>
              <a:rPr lang="en-US" dirty="0"/>
              <a:t> </a:t>
            </a:r>
            <a:r>
              <a:rPr lang="en-US" dirty="0" err="1"/>
              <a:t>öğrenme</a:t>
            </a:r>
            <a:r>
              <a:rPr lang="en-US" dirty="0"/>
              <a:t> </a:t>
            </a:r>
            <a:r>
              <a:rPr lang="en-US" dirty="0" err="1"/>
              <a:t>ürünü</a:t>
            </a:r>
            <a:r>
              <a:rPr lang="en-US" dirty="0"/>
              <a:t> </a:t>
            </a:r>
            <a:r>
              <a:rPr lang="en-US" dirty="0" err="1"/>
              <a:t>vardır</a:t>
            </a:r>
            <a:r>
              <a:rPr lang="en-US" dirty="0"/>
              <a:t> </a:t>
            </a:r>
            <a:r>
              <a:rPr lang="en-US" dirty="0" err="1"/>
              <a:t>ve</a:t>
            </a:r>
            <a:r>
              <a:rPr lang="en-US" dirty="0"/>
              <a:t> </a:t>
            </a:r>
            <a:r>
              <a:rPr lang="en-US" dirty="0" err="1"/>
              <a:t>öğretim</a:t>
            </a:r>
            <a:r>
              <a:rPr lang="en-US" dirty="0"/>
              <a:t> </a:t>
            </a:r>
            <a:r>
              <a:rPr lang="en-US" dirty="0" err="1"/>
              <a:t>hedefleri</a:t>
            </a:r>
            <a:r>
              <a:rPr lang="en-US" dirty="0"/>
              <a:t> de </a:t>
            </a:r>
            <a:r>
              <a:rPr lang="en-US" dirty="0" err="1"/>
              <a:t>bu</a:t>
            </a:r>
            <a:r>
              <a:rPr lang="en-US" dirty="0"/>
              <a:t> </a:t>
            </a:r>
            <a:r>
              <a:rPr lang="en-US" dirty="0" err="1"/>
              <a:t>öğrenme</a:t>
            </a:r>
            <a:r>
              <a:rPr lang="en-US" dirty="0"/>
              <a:t> </a:t>
            </a:r>
            <a:r>
              <a:rPr lang="en-US" dirty="0" err="1"/>
              <a:t>türlerine</a:t>
            </a:r>
            <a:r>
              <a:rPr lang="en-US" dirty="0"/>
              <a:t> </a:t>
            </a:r>
            <a:r>
              <a:rPr lang="en-US" dirty="0" err="1"/>
              <a:t>göre</a:t>
            </a:r>
            <a:r>
              <a:rPr lang="en-US" dirty="0"/>
              <a:t> </a:t>
            </a:r>
            <a:r>
              <a:rPr lang="en-US" dirty="0" err="1"/>
              <a:t>sınıflanabilir</a:t>
            </a:r>
            <a:r>
              <a:rPr lang="en-US" dirty="0"/>
              <a:t>.</a:t>
            </a:r>
            <a:r>
              <a:rPr lang="tr-TR" dirty="0"/>
              <a:t> </a:t>
            </a:r>
            <a:r>
              <a:rPr lang="en-US" dirty="0"/>
              <a:t>Gagne </a:t>
            </a:r>
            <a:r>
              <a:rPr lang="en-US" dirty="0" err="1"/>
              <a:t>insan</a:t>
            </a:r>
            <a:r>
              <a:rPr lang="en-US" dirty="0"/>
              <a:t> </a:t>
            </a:r>
            <a:r>
              <a:rPr lang="en-US" dirty="0" err="1"/>
              <a:t>öğrenmesini</a:t>
            </a:r>
            <a:r>
              <a:rPr lang="en-US" dirty="0"/>
              <a:t> </a:t>
            </a:r>
            <a:r>
              <a:rPr lang="en-US" dirty="0" err="1"/>
              <a:t>beş</a:t>
            </a:r>
            <a:r>
              <a:rPr lang="en-US" dirty="0"/>
              <a:t> </a:t>
            </a:r>
            <a:r>
              <a:rPr lang="en-US" dirty="0" err="1"/>
              <a:t>alana</a:t>
            </a:r>
            <a:r>
              <a:rPr lang="en-US" dirty="0"/>
              <a:t>  </a:t>
            </a:r>
            <a:r>
              <a:rPr lang="en-US" dirty="0" err="1"/>
              <a:t>ayırmaktadır</a:t>
            </a:r>
            <a:r>
              <a:rPr lang="en-US" dirty="0"/>
              <a:t>. </a:t>
            </a:r>
            <a:r>
              <a:rPr lang="en-US" dirty="0" err="1"/>
              <a:t>Bunlar</a:t>
            </a:r>
            <a:r>
              <a:rPr lang="en-US" dirty="0"/>
              <a:t>:</a:t>
            </a:r>
            <a:endParaRPr lang="tr-TR" dirty="0"/>
          </a:p>
          <a:p>
            <a:pPr marL="0" indent="0">
              <a:buNone/>
            </a:pPr>
            <a:r>
              <a:rPr lang="en-US" dirty="0"/>
              <a:t>1-Sözel </a:t>
            </a:r>
            <a:r>
              <a:rPr lang="en-US" dirty="0" err="1"/>
              <a:t>bilgi</a:t>
            </a:r>
            <a:r>
              <a:rPr lang="en-US" dirty="0"/>
              <a:t> (verbal information)</a:t>
            </a:r>
            <a:endParaRPr lang="tr-TR" dirty="0"/>
          </a:p>
          <a:p>
            <a:pPr marL="0" indent="0">
              <a:buNone/>
            </a:pPr>
            <a:r>
              <a:rPr lang="en-US" dirty="0"/>
              <a:t>2-Zihinsel </a:t>
            </a:r>
            <a:r>
              <a:rPr lang="en-US" dirty="0" err="1"/>
              <a:t>beceriler</a:t>
            </a:r>
            <a:r>
              <a:rPr lang="en-US" dirty="0"/>
              <a:t> (intellectual skills)</a:t>
            </a:r>
            <a:endParaRPr lang="tr-TR" dirty="0"/>
          </a:p>
          <a:p>
            <a:pPr marL="0" indent="0">
              <a:buNone/>
            </a:pPr>
            <a:r>
              <a:rPr lang="en-US" dirty="0"/>
              <a:t>3-Bilişsel </a:t>
            </a:r>
            <a:r>
              <a:rPr lang="en-US" dirty="0" err="1"/>
              <a:t>stratejiler</a:t>
            </a:r>
            <a:r>
              <a:rPr lang="en-US" dirty="0"/>
              <a:t> (cognitive strategies)</a:t>
            </a:r>
            <a:endParaRPr lang="tr-TR" dirty="0"/>
          </a:p>
          <a:p>
            <a:pPr marL="0" indent="0">
              <a:buNone/>
            </a:pPr>
            <a:r>
              <a:rPr lang="en-US" dirty="0"/>
              <a:t>4-Tutumlar (attitudes)</a:t>
            </a:r>
            <a:endParaRPr lang="tr-TR" dirty="0"/>
          </a:p>
          <a:p>
            <a:pPr marL="0" indent="0">
              <a:buNone/>
            </a:pPr>
            <a:r>
              <a:rPr lang="en-US" dirty="0"/>
              <a:t>5-Devimsel </a:t>
            </a:r>
            <a:r>
              <a:rPr lang="en-US" dirty="0" err="1"/>
              <a:t>beceriler</a:t>
            </a:r>
            <a:r>
              <a:rPr lang="en-US" dirty="0"/>
              <a:t>(motor skills)</a:t>
            </a:r>
            <a:endParaRPr lang="tr-TR" dirty="0"/>
          </a:p>
          <a:p>
            <a:pPr marL="0" indent="0">
              <a:buNone/>
            </a:pPr>
            <a:endParaRPr lang="tr-TR" dirty="0"/>
          </a:p>
        </p:txBody>
      </p:sp>
    </p:spTree>
    <p:extLst>
      <p:ext uri="{BB962C8B-B14F-4D97-AF65-F5344CB8AC3E}">
        <p14:creationId xmlns:p14="http://schemas.microsoft.com/office/powerpoint/2010/main" val="20514378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27566"/>
            <a:ext cx="9144000" cy="706090"/>
          </a:xfrm>
        </p:spPr>
        <p:style>
          <a:lnRef idx="3">
            <a:schemeClr val="lt1"/>
          </a:lnRef>
          <a:fillRef idx="1">
            <a:schemeClr val="accent6"/>
          </a:fillRef>
          <a:effectRef idx="1">
            <a:schemeClr val="accent6"/>
          </a:effectRef>
          <a:fontRef idx="minor">
            <a:schemeClr val="lt1"/>
          </a:fontRef>
        </p:style>
        <p:txBody>
          <a:bodyPr>
            <a:normAutofit fontScale="90000"/>
          </a:bodyPr>
          <a:lstStyle/>
          <a:p>
            <a:r>
              <a:rPr lang="en-US" b="1" u="sng" dirty="0" err="1">
                <a:ea typeface="Calibri"/>
                <a:cs typeface="Times New Roman"/>
              </a:rPr>
              <a:t>Sözel</a:t>
            </a:r>
            <a:r>
              <a:rPr lang="en-US" b="1" u="sng" dirty="0">
                <a:ea typeface="Calibri"/>
                <a:cs typeface="Times New Roman"/>
              </a:rPr>
              <a:t> </a:t>
            </a:r>
            <a:r>
              <a:rPr lang="tr-TR" b="1" u="sng" dirty="0">
                <a:ea typeface="Calibri"/>
                <a:cs typeface="Times New Roman"/>
              </a:rPr>
              <a:t>B</a:t>
            </a:r>
            <a:r>
              <a:rPr lang="en-US" b="1" u="sng" dirty="0" err="1">
                <a:ea typeface="Calibri"/>
                <a:cs typeface="Times New Roman"/>
              </a:rPr>
              <a:t>ilgiler</a:t>
            </a:r>
            <a:r>
              <a:rPr lang="en-US" b="1" u="sng" dirty="0">
                <a:ea typeface="Calibri"/>
                <a:cs typeface="Times New Roman"/>
              </a:rPr>
              <a:t>:</a:t>
            </a:r>
            <a:endParaRPr lang="tr-TR" dirty="0"/>
          </a:p>
        </p:txBody>
      </p:sp>
      <p:sp>
        <p:nvSpPr>
          <p:cNvPr id="3" name="İçerik Yer Tutucusu 2"/>
          <p:cNvSpPr>
            <a:spLocks noGrp="1"/>
          </p:cNvSpPr>
          <p:nvPr>
            <p:ph idx="1"/>
          </p:nvPr>
        </p:nvSpPr>
        <p:spPr>
          <a:xfrm>
            <a:off x="0" y="764704"/>
            <a:ext cx="9144000" cy="5832648"/>
          </a:xfrm>
        </p:spPr>
        <p:txBody>
          <a:bodyPr>
            <a:normAutofit/>
          </a:bodyPr>
          <a:lstStyle/>
          <a:p>
            <a:pPr>
              <a:lnSpc>
                <a:spcPct val="115000"/>
              </a:lnSpc>
              <a:spcAft>
                <a:spcPts val="1000"/>
              </a:spcAft>
            </a:pPr>
            <a:r>
              <a:rPr lang="en-US" dirty="0" err="1">
                <a:ea typeface="Calibri"/>
                <a:cs typeface="Times New Roman"/>
              </a:rPr>
              <a:t>Sözel</a:t>
            </a:r>
            <a:r>
              <a:rPr lang="en-US" dirty="0">
                <a:ea typeface="Calibri"/>
                <a:cs typeface="Times New Roman"/>
              </a:rPr>
              <a:t> </a:t>
            </a:r>
            <a:r>
              <a:rPr lang="en-US" b="1" u="sng" dirty="0" err="1">
                <a:ea typeface="Calibri"/>
                <a:cs typeface="Times New Roman"/>
              </a:rPr>
              <a:t>bilgi</a:t>
            </a:r>
            <a:r>
              <a:rPr lang="en-US" b="1" u="sng" dirty="0">
                <a:ea typeface="Calibri"/>
                <a:cs typeface="Times New Roman"/>
              </a:rPr>
              <a:t> </a:t>
            </a:r>
            <a:r>
              <a:rPr lang="en-US" b="1" u="sng" dirty="0" err="1">
                <a:ea typeface="Calibri"/>
                <a:cs typeface="Times New Roman"/>
              </a:rPr>
              <a:t>ifade</a:t>
            </a:r>
            <a:r>
              <a:rPr lang="en-US" b="1" u="sng" dirty="0">
                <a:ea typeface="Calibri"/>
                <a:cs typeface="Times New Roman"/>
              </a:rPr>
              <a:t> </a:t>
            </a:r>
            <a:r>
              <a:rPr lang="en-US" b="1" u="sng" dirty="0" err="1">
                <a:ea typeface="Calibri"/>
                <a:cs typeface="Times New Roman"/>
              </a:rPr>
              <a:t>etmeye</a:t>
            </a:r>
            <a:r>
              <a:rPr lang="en-US" dirty="0">
                <a:ea typeface="Calibri"/>
                <a:cs typeface="Times New Roman"/>
              </a:rPr>
              <a:t>, </a:t>
            </a:r>
            <a:r>
              <a:rPr lang="en-US" dirty="0" err="1">
                <a:ea typeface="Calibri"/>
                <a:cs typeface="Times New Roman"/>
              </a:rPr>
              <a:t>açıklamaya</a:t>
            </a:r>
            <a:r>
              <a:rPr lang="en-US" dirty="0">
                <a:ea typeface="Calibri"/>
                <a:cs typeface="Times New Roman"/>
              </a:rPr>
              <a:t> </a:t>
            </a:r>
            <a:r>
              <a:rPr lang="en-US" dirty="0" err="1">
                <a:ea typeface="Calibri"/>
                <a:cs typeface="Times New Roman"/>
              </a:rPr>
              <a:t>dönük</a:t>
            </a:r>
            <a:r>
              <a:rPr lang="en-US" dirty="0">
                <a:ea typeface="Calibri"/>
                <a:cs typeface="Times New Roman"/>
              </a:rPr>
              <a:t> </a:t>
            </a:r>
            <a:r>
              <a:rPr lang="en-US" dirty="0" err="1">
                <a:ea typeface="Calibri"/>
                <a:cs typeface="Times New Roman"/>
              </a:rPr>
              <a:t>bilgidir</a:t>
            </a:r>
            <a:r>
              <a:rPr lang="en-US" dirty="0">
                <a:ea typeface="Calibri"/>
                <a:cs typeface="Times New Roman"/>
              </a:rPr>
              <a:t>. </a:t>
            </a:r>
            <a:r>
              <a:rPr lang="en-US" dirty="0" err="1">
                <a:ea typeface="Calibri"/>
                <a:cs typeface="Times New Roman"/>
              </a:rPr>
              <a:t>Örneğin</a:t>
            </a:r>
            <a:r>
              <a:rPr lang="en-US" dirty="0">
                <a:ea typeface="Calibri"/>
                <a:cs typeface="Times New Roman"/>
              </a:rPr>
              <a:t>;</a:t>
            </a:r>
            <a:r>
              <a:rPr lang="tr-TR" dirty="0">
                <a:ea typeface="Calibri"/>
                <a:cs typeface="Times New Roman"/>
              </a:rPr>
              <a:t> “</a:t>
            </a:r>
            <a:r>
              <a:rPr lang="en-US" dirty="0" err="1">
                <a:ea typeface="Calibri"/>
                <a:cs typeface="Times New Roman"/>
              </a:rPr>
              <a:t>Ankara’nın</a:t>
            </a:r>
            <a:r>
              <a:rPr lang="en-US" dirty="0">
                <a:ea typeface="Calibri"/>
                <a:cs typeface="Times New Roman"/>
              </a:rPr>
              <a:t> </a:t>
            </a:r>
            <a:r>
              <a:rPr lang="en-US" dirty="0" err="1">
                <a:ea typeface="Calibri"/>
                <a:cs typeface="Times New Roman"/>
              </a:rPr>
              <a:t>Türkiye’nin</a:t>
            </a:r>
            <a:r>
              <a:rPr lang="en-US" dirty="0">
                <a:ea typeface="Calibri"/>
                <a:cs typeface="Times New Roman"/>
              </a:rPr>
              <a:t> </a:t>
            </a:r>
            <a:r>
              <a:rPr lang="en-US" dirty="0" err="1">
                <a:ea typeface="Calibri"/>
                <a:cs typeface="Times New Roman"/>
              </a:rPr>
              <a:t>başkenti</a:t>
            </a:r>
            <a:r>
              <a:rPr lang="en-US" dirty="0">
                <a:ea typeface="Calibri"/>
                <a:cs typeface="Times New Roman"/>
              </a:rPr>
              <a:t> </a:t>
            </a:r>
            <a:r>
              <a:rPr lang="en-US" dirty="0" err="1">
                <a:ea typeface="Calibri"/>
                <a:cs typeface="Times New Roman"/>
              </a:rPr>
              <a:t>olduğunu</a:t>
            </a:r>
            <a:r>
              <a:rPr lang="en-US" dirty="0">
                <a:ea typeface="Calibri"/>
                <a:cs typeface="Times New Roman"/>
              </a:rPr>
              <a:t> </a:t>
            </a:r>
            <a:r>
              <a:rPr lang="en-US" dirty="0" err="1">
                <a:ea typeface="Calibri"/>
                <a:cs typeface="Times New Roman"/>
              </a:rPr>
              <a:t>bilmek</a:t>
            </a:r>
            <a:r>
              <a:rPr lang="tr-TR" dirty="0">
                <a:ea typeface="Calibri"/>
                <a:cs typeface="Times New Roman"/>
              </a:rPr>
              <a:t>” </a:t>
            </a:r>
            <a:r>
              <a:rPr lang="en-US" dirty="0" err="1">
                <a:ea typeface="Calibri"/>
                <a:cs typeface="Times New Roman"/>
              </a:rPr>
              <a:t>İsimler</a:t>
            </a:r>
            <a:r>
              <a:rPr lang="en-US" dirty="0">
                <a:ea typeface="Calibri"/>
                <a:cs typeface="Times New Roman"/>
              </a:rPr>
              <a:t>, </a:t>
            </a:r>
            <a:r>
              <a:rPr lang="en-US" dirty="0" err="1">
                <a:ea typeface="Calibri"/>
                <a:cs typeface="Times New Roman"/>
              </a:rPr>
              <a:t>kavramlar</a:t>
            </a:r>
            <a:r>
              <a:rPr lang="en-US" dirty="0">
                <a:ea typeface="Calibri"/>
                <a:cs typeface="Times New Roman"/>
              </a:rPr>
              <a:t>, </a:t>
            </a:r>
            <a:r>
              <a:rPr lang="en-US" dirty="0" err="1">
                <a:ea typeface="Calibri"/>
                <a:cs typeface="Times New Roman"/>
              </a:rPr>
              <a:t>özellikler</a:t>
            </a:r>
            <a:r>
              <a:rPr lang="en-US" dirty="0">
                <a:ea typeface="Calibri"/>
                <a:cs typeface="Times New Roman"/>
              </a:rPr>
              <a:t>, </a:t>
            </a:r>
            <a:r>
              <a:rPr lang="en-US" dirty="0" err="1">
                <a:ea typeface="Calibri"/>
                <a:cs typeface="Times New Roman"/>
              </a:rPr>
              <a:t>fonksiyonlar</a:t>
            </a:r>
            <a:r>
              <a:rPr lang="en-US" dirty="0">
                <a:ea typeface="Calibri"/>
                <a:cs typeface="Times New Roman"/>
              </a:rPr>
              <a:t> vs.</a:t>
            </a:r>
            <a:endParaRPr lang="tr-TR" dirty="0">
              <a:ea typeface="Calibri"/>
              <a:cs typeface="Times New Roman"/>
            </a:endParaRPr>
          </a:p>
          <a:p>
            <a:pPr>
              <a:lnSpc>
                <a:spcPct val="115000"/>
              </a:lnSpc>
              <a:spcAft>
                <a:spcPts val="1000"/>
              </a:spcAft>
            </a:pPr>
            <a:r>
              <a:rPr lang="en-US" dirty="0" err="1">
                <a:ea typeface="Calibri"/>
                <a:cs typeface="Times New Roman"/>
              </a:rPr>
              <a:t>Öğrenci</a:t>
            </a:r>
            <a:r>
              <a:rPr lang="en-US" dirty="0">
                <a:ea typeface="Calibri"/>
                <a:cs typeface="Times New Roman"/>
              </a:rPr>
              <a:t>, </a:t>
            </a:r>
            <a:r>
              <a:rPr lang="en-US" dirty="0" err="1">
                <a:ea typeface="Calibri"/>
                <a:cs typeface="Times New Roman"/>
              </a:rPr>
              <a:t>öğrenme</a:t>
            </a:r>
            <a:r>
              <a:rPr lang="en-US" dirty="0">
                <a:ea typeface="Calibri"/>
                <a:cs typeface="Times New Roman"/>
              </a:rPr>
              <a:t> </a:t>
            </a:r>
            <a:r>
              <a:rPr lang="en-US" dirty="0" err="1">
                <a:ea typeface="Calibri"/>
                <a:cs typeface="Times New Roman"/>
              </a:rPr>
              <a:t>alanının</a:t>
            </a:r>
            <a:r>
              <a:rPr lang="en-US" dirty="0">
                <a:ea typeface="Calibri"/>
                <a:cs typeface="Times New Roman"/>
              </a:rPr>
              <a:t> </a:t>
            </a:r>
            <a:r>
              <a:rPr lang="en-US" dirty="0" err="1">
                <a:ea typeface="Calibri"/>
                <a:cs typeface="Times New Roman"/>
              </a:rPr>
              <a:t>genel</a:t>
            </a:r>
            <a:r>
              <a:rPr lang="en-US" dirty="0">
                <a:ea typeface="Calibri"/>
                <a:cs typeface="Times New Roman"/>
              </a:rPr>
              <a:t> </a:t>
            </a:r>
            <a:r>
              <a:rPr lang="en-US" dirty="0" err="1">
                <a:ea typeface="Calibri"/>
                <a:cs typeface="Times New Roman"/>
              </a:rPr>
              <a:t>bilgi</a:t>
            </a:r>
            <a:r>
              <a:rPr lang="en-US" dirty="0">
                <a:ea typeface="Calibri"/>
                <a:cs typeface="Times New Roman"/>
              </a:rPr>
              <a:t> </a:t>
            </a:r>
            <a:r>
              <a:rPr lang="en-US" dirty="0" err="1">
                <a:ea typeface="Calibri"/>
                <a:cs typeface="Times New Roman"/>
              </a:rPr>
              <a:t>ve</a:t>
            </a:r>
            <a:r>
              <a:rPr lang="en-US" dirty="0">
                <a:ea typeface="Calibri"/>
                <a:cs typeface="Times New Roman"/>
              </a:rPr>
              <a:t> </a:t>
            </a:r>
            <a:r>
              <a:rPr lang="en-US" dirty="0" err="1">
                <a:ea typeface="Calibri"/>
                <a:cs typeface="Times New Roman"/>
              </a:rPr>
              <a:t>kavramlarını</a:t>
            </a:r>
            <a:r>
              <a:rPr lang="en-US" dirty="0">
                <a:ea typeface="Calibri"/>
                <a:cs typeface="Times New Roman"/>
              </a:rPr>
              <a:t> </a:t>
            </a:r>
            <a:r>
              <a:rPr lang="en-US" dirty="0" err="1">
                <a:ea typeface="Calibri"/>
                <a:cs typeface="Times New Roman"/>
              </a:rPr>
              <a:t>önceden</a:t>
            </a:r>
            <a:r>
              <a:rPr lang="en-US" dirty="0">
                <a:ea typeface="Calibri"/>
                <a:cs typeface="Times New Roman"/>
              </a:rPr>
              <a:t> </a:t>
            </a:r>
            <a:r>
              <a:rPr lang="en-US" dirty="0" err="1">
                <a:ea typeface="Calibri"/>
                <a:cs typeface="Times New Roman"/>
              </a:rPr>
              <a:t>bilmelidir</a:t>
            </a:r>
            <a:r>
              <a:rPr lang="en-US" dirty="0">
                <a:ea typeface="Calibri"/>
                <a:cs typeface="Times New Roman"/>
              </a:rPr>
              <a:t>. </a:t>
            </a:r>
            <a:r>
              <a:rPr lang="en-US" dirty="0" err="1">
                <a:ea typeface="Calibri"/>
                <a:cs typeface="Times New Roman"/>
              </a:rPr>
              <a:t>Konu</a:t>
            </a:r>
            <a:r>
              <a:rPr lang="en-US" dirty="0">
                <a:ea typeface="Calibri"/>
                <a:cs typeface="Times New Roman"/>
              </a:rPr>
              <a:t> </a:t>
            </a:r>
            <a:r>
              <a:rPr lang="en-US" dirty="0" err="1">
                <a:ea typeface="Calibri"/>
                <a:cs typeface="Times New Roman"/>
              </a:rPr>
              <a:t>ile</a:t>
            </a:r>
            <a:r>
              <a:rPr lang="en-US" dirty="0">
                <a:ea typeface="Calibri"/>
                <a:cs typeface="Times New Roman"/>
              </a:rPr>
              <a:t> </a:t>
            </a:r>
            <a:r>
              <a:rPr lang="en-US" dirty="0" err="1">
                <a:ea typeface="Calibri"/>
                <a:cs typeface="Times New Roman"/>
              </a:rPr>
              <a:t>ilgili</a:t>
            </a:r>
            <a:r>
              <a:rPr lang="en-US" dirty="0">
                <a:ea typeface="Calibri"/>
                <a:cs typeface="Times New Roman"/>
              </a:rPr>
              <a:t> </a:t>
            </a:r>
            <a:r>
              <a:rPr lang="en-US" dirty="0" err="1">
                <a:ea typeface="Calibri"/>
                <a:cs typeface="Times New Roman"/>
              </a:rPr>
              <a:t>gerekli</a:t>
            </a:r>
            <a:r>
              <a:rPr lang="en-US" dirty="0">
                <a:ea typeface="Calibri"/>
                <a:cs typeface="Times New Roman"/>
              </a:rPr>
              <a:t> </a:t>
            </a:r>
            <a:r>
              <a:rPr lang="en-US" b="1" dirty="0" err="1">
                <a:ea typeface="Calibri"/>
                <a:cs typeface="Times New Roman"/>
              </a:rPr>
              <a:t>yeni</a:t>
            </a:r>
            <a:r>
              <a:rPr lang="en-US" b="1" dirty="0">
                <a:ea typeface="Calibri"/>
                <a:cs typeface="Times New Roman"/>
              </a:rPr>
              <a:t> </a:t>
            </a:r>
            <a:r>
              <a:rPr lang="en-US" b="1" dirty="0" err="1">
                <a:ea typeface="Calibri"/>
                <a:cs typeface="Times New Roman"/>
              </a:rPr>
              <a:t>kelimeleri</a:t>
            </a:r>
            <a:r>
              <a:rPr lang="en-US" b="1" dirty="0">
                <a:ea typeface="Calibri"/>
                <a:cs typeface="Times New Roman"/>
              </a:rPr>
              <a:t> </a:t>
            </a:r>
            <a:r>
              <a:rPr lang="en-US" dirty="0" err="1">
                <a:ea typeface="Calibri"/>
                <a:cs typeface="Times New Roman"/>
              </a:rPr>
              <a:t>öğrenmelidir</a:t>
            </a:r>
            <a:r>
              <a:rPr lang="en-US" dirty="0">
                <a:ea typeface="Calibri"/>
                <a:cs typeface="Times New Roman"/>
              </a:rPr>
              <a:t>. </a:t>
            </a:r>
            <a:r>
              <a:rPr lang="en-US" dirty="0" err="1">
                <a:ea typeface="Calibri"/>
                <a:cs typeface="Times New Roman"/>
              </a:rPr>
              <a:t>Açık-seçik</a:t>
            </a:r>
            <a:r>
              <a:rPr lang="en-US" dirty="0">
                <a:ea typeface="Calibri"/>
                <a:cs typeface="Times New Roman"/>
              </a:rPr>
              <a:t> </a:t>
            </a:r>
            <a:r>
              <a:rPr lang="en-US" dirty="0" err="1">
                <a:ea typeface="Calibri"/>
                <a:cs typeface="Times New Roman"/>
              </a:rPr>
              <a:t>ve</a:t>
            </a:r>
            <a:r>
              <a:rPr lang="en-US" dirty="0">
                <a:ea typeface="Calibri"/>
                <a:cs typeface="Times New Roman"/>
              </a:rPr>
              <a:t> </a:t>
            </a:r>
            <a:r>
              <a:rPr lang="en-US" dirty="0" err="1">
                <a:ea typeface="Calibri"/>
                <a:cs typeface="Times New Roman"/>
              </a:rPr>
              <a:t>bütün</a:t>
            </a:r>
            <a:r>
              <a:rPr lang="en-US" dirty="0">
                <a:ea typeface="Calibri"/>
                <a:cs typeface="Times New Roman"/>
              </a:rPr>
              <a:t> </a:t>
            </a:r>
            <a:r>
              <a:rPr lang="en-US" dirty="0" err="1">
                <a:ea typeface="Calibri"/>
                <a:cs typeface="Times New Roman"/>
              </a:rPr>
              <a:t>halinde</a:t>
            </a:r>
            <a:r>
              <a:rPr lang="en-US" dirty="0">
                <a:ea typeface="Calibri"/>
                <a:cs typeface="Times New Roman"/>
              </a:rPr>
              <a:t> </a:t>
            </a:r>
            <a:r>
              <a:rPr lang="en-US" dirty="0" err="1">
                <a:ea typeface="Calibri"/>
                <a:cs typeface="Times New Roman"/>
              </a:rPr>
              <a:t>bir</a:t>
            </a:r>
            <a:r>
              <a:rPr lang="en-US" dirty="0">
                <a:ea typeface="Calibri"/>
                <a:cs typeface="Times New Roman"/>
              </a:rPr>
              <a:t> </a:t>
            </a:r>
            <a:r>
              <a:rPr lang="en-US" dirty="0" err="1">
                <a:ea typeface="Calibri"/>
                <a:cs typeface="Times New Roman"/>
              </a:rPr>
              <a:t>öğrenme</a:t>
            </a:r>
            <a:r>
              <a:rPr lang="en-US" dirty="0">
                <a:ea typeface="Calibri"/>
                <a:cs typeface="Times New Roman"/>
              </a:rPr>
              <a:t> </a:t>
            </a:r>
            <a:r>
              <a:rPr lang="en-US" dirty="0" err="1">
                <a:ea typeface="Calibri"/>
                <a:cs typeface="Times New Roman"/>
              </a:rPr>
              <a:t>ve</a:t>
            </a:r>
            <a:r>
              <a:rPr lang="en-US" dirty="0">
                <a:ea typeface="Calibri"/>
                <a:cs typeface="Times New Roman"/>
              </a:rPr>
              <a:t> </a:t>
            </a:r>
            <a:r>
              <a:rPr lang="en-US" dirty="0" err="1">
                <a:ea typeface="Calibri"/>
                <a:cs typeface="Times New Roman"/>
              </a:rPr>
              <a:t>anlatma</a:t>
            </a:r>
            <a:r>
              <a:rPr lang="en-US" dirty="0">
                <a:ea typeface="Calibri"/>
                <a:cs typeface="Times New Roman"/>
              </a:rPr>
              <a:t> </a:t>
            </a:r>
            <a:r>
              <a:rPr lang="en-US" dirty="0" err="1">
                <a:ea typeface="Calibri"/>
                <a:cs typeface="Times New Roman"/>
              </a:rPr>
              <a:t>olmalıdır</a:t>
            </a:r>
            <a:r>
              <a:rPr lang="en-US" dirty="0">
                <a:ea typeface="Calibri"/>
                <a:cs typeface="Times New Roman"/>
              </a:rPr>
              <a:t>. </a:t>
            </a:r>
            <a:r>
              <a:rPr lang="en-US" dirty="0" err="1">
                <a:ea typeface="Calibri"/>
                <a:cs typeface="Times New Roman"/>
              </a:rPr>
              <a:t>Sözel</a:t>
            </a:r>
            <a:r>
              <a:rPr lang="en-US" dirty="0">
                <a:ea typeface="Calibri"/>
                <a:cs typeface="Times New Roman"/>
              </a:rPr>
              <a:t> </a:t>
            </a:r>
            <a:r>
              <a:rPr lang="en-US" dirty="0" err="1">
                <a:ea typeface="Calibri"/>
                <a:cs typeface="Times New Roman"/>
              </a:rPr>
              <a:t>bilgi</a:t>
            </a:r>
            <a:r>
              <a:rPr lang="tr-TR" dirty="0">
                <a:ea typeface="Calibri"/>
                <a:cs typeface="Times New Roman"/>
              </a:rPr>
              <a:t> ileri ki bilgiler için </a:t>
            </a:r>
            <a:r>
              <a:rPr lang="tr-TR" b="1" dirty="0">
                <a:ea typeface="Calibri"/>
                <a:cs typeface="Times New Roman"/>
              </a:rPr>
              <a:t>ön koşuldur.</a:t>
            </a:r>
            <a:endParaRPr lang="tr-TR" b="1" dirty="0"/>
          </a:p>
        </p:txBody>
      </p:sp>
    </p:spTree>
    <p:extLst>
      <p:ext uri="{BB962C8B-B14F-4D97-AF65-F5344CB8AC3E}">
        <p14:creationId xmlns:p14="http://schemas.microsoft.com/office/powerpoint/2010/main" val="9924963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665" y="-17929"/>
            <a:ext cx="9144000" cy="809146"/>
          </a:xfrm>
        </p:spPr>
        <p:style>
          <a:lnRef idx="3">
            <a:schemeClr val="lt1"/>
          </a:lnRef>
          <a:fillRef idx="1">
            <a:schemeClr val="accent6"/>
          </a:fillRef>
          <a:effectRef idx="1">
            <a:schemeClr val="accent6"/>
          </a:effectRef>
          <a:fontRef idx="minor">
            <a:schemeClr val="lt1"/>
          </a:fontRef>
        </p:style>
        <p:txBody>
          <a:bodyPr>
            <a:normAutofit/>
          </a:bodyPr>
          <a:lstStyle/>
          <a:p>
            <a:r>
              <a:rPr lang="en-US" b="1" u="sng" dirty="0" err="1">
                <a:ea typeface="Calibri"/>
                <a:cs typeface="Times New Roman"/>
              </a:rPr>
              <a:t>Zihinsel</a:t>
            </a:r>
            <a:r>
              <a:rPr lang="en-US" b="1" u="sng" dirty="0">
                <a:ea typeface="Calibri"/>
                <a:cs typeface="Times New Roman"/>
              </a:rPr>
              <a:t> </a:t>
            </a:r>
            <a:r>
              <a:rPr lang="en-US" b="1" u="sng" dirty="0" err="1">
                <a:ea typeface="Calibri"/>
                <a:cs typeface="Times New Roman"/>
              </a:rPr>
              <a:t>Beceriler</a:t>
            </a:r>
            <a:endParaRPr lang="tr-TR" dirty="0"/>
          </a:p>
        </p:txBody>
      </p:sp>
      <p:sp>
        <p:nvSpPr>
          <p:cNvPr id="3" name="İçerik Yer Tutucusu 2"/>
          <p:cNvSpPr>
            <a:spLocks noGrp="1"/>
          </p:cNvSpPr>
          <p:nvPr>
            <p:ph idx="1"/>
          </p:nvPr>
        </p:nvSpPr>
        <p:spPr>
          <a:xfrm>
            <a:off x="0" y="764704"/>
            <a:ext cx="9144000" cy="6093296"/>
          </a:xfrm>
        </p:spPr>
        <p:txBody>
          <a:bodyPr>
            <a:normAutofit fontScale="70000" lnSpcReduction="20000"/>
          </a:bodyPr>
          <a:lstStyle/>
          <a:p>
            <a:pPr marL="0" indent="0">
              <a:lnSpc>
                <a:spcPct val="115000"/>
              </a:lnSpc>
              <a:spcAft>
                <a:spcPts val="1000"/>
              </a:spcAft>
              <a:buNone/>
            </a:pPr>
            <a:r>
              <a:rPr lang="tr-TR" sz="3500" dirty="0">
                <a:ea typeface="Calibri"/>
                <a:cs typeface="Times New Roman"/>
              </a:rPr>
              <a:t>	</a:t>
            </a:r>
            <a:r>
              <a:rPr lang="en-US" sz="3500" dirty="0" err="1">
                <a:ea typeface="Calibri"/>
                <a:cs typeface="Times New Roman"/>
              </a:rPr>
              <a:t>Gagne’nin</a:t>
            </a:r>
            <a:r>
              <a:rPr lang="en-US" sz="3500" dirty="0">
                <a:ea typeface="Calibri"/>
                <a:cs typeface="Times New Roman"/>
              </a:rPr>
              <a:t> en </a:t>
            </a:r>
            <a:r>
              <a:rPr lang="en-US" sz="3500" dirty="0" err="1">
                <a:ea typeface="Calibri"/>
                <a:cs typeface="Times New Roman"/>
              </a:rPr>
              <a:t>önemli</a:t>
            </a:r>
            <a:r>
              <a:rPr lang="en-US" sz="3500" dirty="0">
                <a:ea typeface="Calibri"/>
                <a:cs typeface="Times New Roman"/>
              </a:rPr>
              <a:t> </a:t>
            </a:r>
            <a:r>
              <a:rPr lang="en-US" sz="3500" dirty="0" err="1">
                <a:ea typeface="Calibri"/>
                <a:cs typeface="Times New Roman"/>
              </a:rPr>
              <a:t>öğrenme</a:t>
            </a:r>
            <a:r>
              <a:rPr lang="en-US" sz="3500" dirty="0">
                <a:ea typeface="Calibri"/>
                <a:cs typeface="Times New Roman"/>
              </a:rPr>
              <a:t> </a:t>
            </a:r>
            <a:r>
              <a:rPr lang="en-US" sz="3500" dirty="0" err="1">
                <a:ea typeface="Calibri"/>
                <a:cs typeface="Times New Roman"/>
              </a:rPr>
              <a:t>ürünü</a:t>
            </a:r>
            <a:r>
              <a:rPr lang="en-US" sz="3500" dirty="0">
                <a:ea typeface="Calibri"/>
                <a:cs typeface="Times New Roman"/>
              </a:rPr>
              <a:t> </a:t>
            </a:r>
            <a:r>
              <a:rPr lang="en-US" sz="3500" dirty="0" err="1">
                <a:ea typeface="Calibri"/>
                <a:cs typeface="Times New Roman"/>
              </a:rPr>
              <a:t>kategorisi</a:t>
            </a:r>
            <a:r>
              <a:rPr lang="en-US" sz="3500" dirty="0">
                <a:ea typeface="Calibri"/>
                <a:cs typeface="Times New Roman"/>
              </a:rPr>
              <a:t> </a:t>
            </a:r>
            <a:r>
              <a:rPr lang="en-US" sz="3500" dirty="0" err="1">
                <a:ea typeface="Calibri"/>
                <a:cs typeface="Times New Roman"/>
              </a:rPr>
              <a:t>zihinsel</a:t>
            </a:r>
            <a:r>
              <a:rPr lang="en-US" sz="3500" dirty="0">
                <a:ea typeface="Calibri"/>
                <a:cs typeface="Times New Roman"/>
              </a:rPr>
              <a:t> </a:t>
            </a:r>
            <a:r>
              <a:rPr lang="en-US" sz="3500" dirty="0" err="1">
                <a:ea typeface="Calibri"/>
                <a:cs typeface="Times New Roman"/>
              </a:rPr>
              <a:t>becerilerdir</a:t>
            </a:r>
            <a:r>
              <a:rPr lang="en-US" sz="3500" dirty="0">
                <a:ea typeface="Calibri"/>
                <a:cs typeface="Times New Roman"/>
              </a:rPr>
              <a:t>. </a:t>
            </a:r>
            <a:endParaRPr lang="tr-TR" sz="3500" dirty="0">
              <a:ea typeface="Calibri"/>
              <a:cs typeface="Times New Roman"/>
            </a:endParaRPr>
          </a:p>
          <a:p>
            <a:pPr marL="0" indent="0">
              <a:lnSpc>
                <a:spcPct val="115000"/>
              </a:lnSpc>
              <a:spcAft>
                <a:spcPts val="1000"/>
              </a:spcAft>
              <a:buNone/>
            </a:pPr>
            <a:r>
              <a:rPr lang="en-US" sz="3500" b="1" u="sng" dirty="0">
                <a:ea typeface="Calibri"/>
                <a:cs typeface="Times New Roman"/>
              </a:rPr>
              <a:t>a)</a:t>
            </a:r>
            <a:r>
              <a:rPr lang="en-US" sz="3500" b="1" u="sng" dirty="0" err="1">
                <a:ea typeface="Calibri"/>
                <a:cs typeface="Times New Roman"/>
              </a:rPr>
              <a:t>Ayırt</a:t>
            </a:r>
            <a:r>
              <a:rPr lang="en-US" sz="3500" b="1" u="sng" dirty="0">
                <a:ea typeface="Calibri"/>
                <a:cs typeface="Times New Roman"/>
              </a:rPr>
              <a:t> </a:t>
            </a:r>
            <a:r>
              <a:rPr lang="en-US" sz="3500" b="1" u="sng" dirty="0" err="1">
                <a:ea typeface="Calibri"/>
                <a:cs typeface="Times New Roman"/>
              </a:rPr>
              <a:t>etmeyi</a:t>
            </a:r>
            <a:r>
              <a:rPr lang="en-US" sz="3500" b="1" u="sng" dirty="0">
                <a:ea typeface="Calibri"/>
                <a:cs typeface="Times New Roman"/>
              </a:rPr>
              <a:t> </a:t>
            </a:r>
            <a:r>
              <a:rPr lang="en-US" sz="3500" b="1" u="sng" dirty="0" err="1">
                <a:ea typeface="Calibri"/>
                <a:cs typeface="Times New Roman"/>
              </a:rPr>
              <a:t>öğrenme</a:t>
            </a:r>
            <a:r>
              <a:rPr lang="en-US" sz="3500" dirty="0">
                <a:ea typeface="Calibri"/>
                <a:cs typeface="Times New Roman"/>
              </a:rPr>
              <a:t>: </a:t>
            </a:r>
            <a:r>
              <a:rPr lang="en-US" sz="3500" dirty="0" err="1">
                <a:ea typeface="Calibri"/>
                <a:cs typeface="Times New Roman"/>
              </a:rPr>
              <a:t>Semboller</a:t>
            </a:r>
            <a:r>
              <a:rPr lang="en-US" sz="3500" dirty="0">
                <a:ea typeface="Calibri"/>
                <a:cs typeface="Times New Roman"/>
              </a:rPr>
              <a:t> </a:t>
            </a:r>
            <a:r>
              <a:rPr lang="en-US" sz="3500" dirty="0" err="1">
                <a:ea typeface="Calibri"/>
                <a:cs typeface="Times New Roman"/>
              </a:rPr>
              <a:t>yoluyla</a:t>
            </a:r>
            <a:r>
              <a:rPr lang="en-US" sz="3500" dirty="0">
                <a:ea typeface="Calibri"/>
                <a:cs typeface="Times New Roman"/>
              </a:rPr>
              <a:t> </a:t>
            </a:r>
            <a:r>
              <a:rPr lang="en-US" sz="3500" dirty="0" err="1">
                <a:ea typeface="Calibri"/>
                <a:cs typeface="Times New Roman"/>
              </a:rPr>
              <a:t>çevreye</a:t>
            </a:r>
            <a:r>
              <a:rPr lang="en-US" sz="3500" dirty="0">
                <a:ea typeface="Calibri"/>
                <a:cs typeface="Times New Roman"/>
              </a:rPr>
              <a:t> </a:t>
            </a:r>
            <a:r>
              <a:rPr lang="en-US" sz="3500" dirty="0" err="1">
                <a:ea typeface="Calibri"/>
                <a:cs typeface="Times New Roman"/>
              </a:rPr>
              <a:t>tepkide</a:t>
            </a:r>
            <a:r>
              <a:rPr lang="en-US" sz="3500" dirty="0">
                <a:ea typeface="Calibri"/>
                <a:cs typeface="Times New Roman"/>
              </a:rPr>
              <a:t> </a:t>
            </a:r>
            <a:r>
              <a:rPr lang="en-US" sz="3500" dirty="0" err="1">
                <a:ea typeface="Calibri"/>
                <a:cs typeface="Times New Roman"/>
              </a:rPr>
              <a:t>bulunmadır</a:t>
            </a:r>
            <a:r>
              <a:rPr lang="en-US" sz="3500" dirty="0">
                <a:ea typeface="Calibri"/>
                <a:cs typeface="Times New Roman"/>
              </a:rPr>
              <a:t>. </a:t>
            </a:r>
            <a:r>
              <a:rPr lang="en-US" sz="3500" dirty="0" err="1">
                <a:ea typeface="Calibri"/>
                <a:cs typeface="Times New Roman"/>
              </a:rPr>
              <a:t>Bir</a:t>
            </a:r>
            <a:r>
              <a:rPr lang="en-US" sz="3500" dirty="0">
                <a:ea typeface="Calibri"/>
                <a:cs typeface="Times New Roman"/>
              </a:rPr>
              <a:t> </a:t>
            </a:r>
            <a:r>
              <a:rPr lang="en-US" sz="3500" dirty="0" err="1">
                <a:ea typeface="Calibri"/>
                <a:cs typeface="Times New Roman"/>
              </a:rPr>
              <a:t>nesnenin</a:t>
            </a:r>
            <a:r>
              <a:rPr lang="en-US" sz="3500" dirty="0">
                <a:ea typeface="Calibri"/>
                <a:cs typeface="Times New Roman"/>
              </a:rPr>
              <a:t> </a:t>
            </a:r>
            <a:r>
              <a:rPr lang="en-US" sz="3500" dirty="0" err="1">
                <a:ea typeface="Calibri"/>
                <a:cs typeface="Times New Roman"/>
              </a:rPr>
              <a:t>diğerinden</a:t>
            </a:r>
            <a:r>
              <a:rPr lang="en-US" sz="3500" dirty="0">
                <a:ea typeface="Calibri"/>
                <a:cs typeface="Times New Roman"/>
              </a:rPr>
              <a:t> </a:t>
            </a:r>
            <a:r>
              <a:rPr lang="en-US" sz="3500" dirty="0" err="1">
                <a:ea typeface="Calibri"/>
                <a:cs typeface="Times New Roman"/>
              </a:rPr>
              <a:t>farkını,dolayısıyla</a:t>
            </a:r>
            <a:r>
              <a:rPr lang="en-US" sz="3500" dirty="0">
                <a:ea typeface="Calibri"/>
                <a:cs typeface="Times New Roman"/>
              </a:rPr>
              <a:t> da </a:t>
            </a:r>
            <a:r>
              <a:rPr lang="en-US" sz="3500" dirty="0" err="1">
                <a:ea typeface="Calibri"/>
                <a:cs typeface="Times New Roman"/>
              </a:rPr>
              <a:t>bir</a:t>
            </a:r>
            <a:r>
              <a:rPr lang="en-US" sz="3500" dirty="0">
                <a:ea typeface="Calibri"/>
                <a:cs typeface="Times New Roman"/>
              </a:rPr>
              <a:t> </a:t>
            </a:r>
            <a:r>
              <a:rPr lang="en-US" sz="3500" dirty="0" err="1">
                <a:ea typeface="Calibri"/>
                <a:cs typeface="Times New Roman"/>
              </a:rPr>
              <a:t>sembolün</a:t>
            </a:r>
            <a:r>
              <a:rPr lang="en-US" sz="3500" dirty="0">
                <a:ea typeface="Calibri"/>
                <a:cs typeface="Times New Roman"/>
              </a:rPr>
              <a:t> </a:t>
            </a:r>
            <a:r>
              <a:rPr lang="en-US" sz="3500" dirty="0" err="1">
                <a:ea typeface="Calibri"/>
                <a:cs typeface="Times New Roman"/>
              </a:rPr>
              <a:t>diğerinden</a:t>
            </a:r>
            <a:r>
              <a:rPr lang="en-US" sz="3500" dirty="0">
                <a:ea typeface="Calibri"/>
                <a:cs typeface="Times New Roman"/>
              </a:rPr>
              <a:t> </a:t>
            </a:r>
            <a:r>
              <a:rPr lang="en-US" sz="3500" dirty="0" err="1">
                <a:ea typeface="Calibri"/>
                <a:cs typeface="Times New Roman"/>
              </a:rPr>
              <a:t>farkını</a:t>
            </a:r>
            <a:r>
              <a:rPr lang="en-US" sz="3500" dirty="0">
                <a:ea typeface="Calibri"/>
                <a:cs typeface="Times New Roman"/>
              </a:rPr>
              <a:t> </a:t>
            </a:r>
            <a:r>
              <a:rPr lang="en-US" sz="3500" dirty="0" err="1">
                <a:ea typeface="Calibri"/>
                <a:cs typeface="Times New Roman"/>
              </a:rPr>
              <a:t>ayırt</a:t>
            </a:r>
            <a:r>
              <a:rPr lang="en-US" sz="3500" dirty="0">
                <a:ea typeface="Calibri"/>
                <a:cs typeface="Times New Roman"/>
              </a:rPr>
              <a:t> </a:t>
            </a:r>
            <a:r>
              <a:rPr lang="en-US" sz="3500" dirty="0" err="1">
                <a:ea typeface="Calibri"/>
                <a:cs typeface="Times New Roman"/>
              </a:rPr>
              <a:t>etmeyi</a:t>
            </a:r>
            <a:r>
              <a:rPr lang="en-US" sz="3500" dirty="0">
                <a:ea typeface="Calibri"/>
                <a:cs typeface="Times New Roman"/>
              </a:rPr>
              <a:t> </a:t>
            </a:r>
            <a:r>
              <a:rPr lang="en-US" sz="3500" dirty="0" err="1">
                <a:ea typeface="Calibri"/>
                <a:cs typeface="Times New Roman"/>
              </a:rPr>
              <a:t>kapsar</a:t>
            </a:r>
            <a:r>
              <a:rPr lang="en-US" sz="3500" dirty="0">
                <a:ea typeface="Calibri"/>
                <a:cs typeface="Times New Roman"/>
              </a:rPr>
              <a:t>.</a:t>
            </a:r>
            <a:endParaRPr lang="tr-TR" sz="3500" dirty="0">
              <a:ea typeface="Calibri"/>
              <a:cs typeface="Times New Roman"/>
            </a:endParaRPr>
          </a:p>
          <a:p>
            <a:pPr marL="0" indent="0">
              <a:lnSpc>
                <a:spcPct val="115000"/>
              </a:lnSpc>
              <a:spcAft>
                <a:spcPts val="1000"/>
              </a:spcAft>
              <a:buNone/>
            </a:pPr>
            <a:r>
              <a:rPr lang="en-US" sz="3500" b="1" u="sng" dirty="0">
                <a:ea typeface="Calibri"/>
                <a:cs typeface="Times New Roman"/>
              </a:rPr>
              <a:t>b)</a:t>
            </a:r>
            <a:r>
              <a:rPr lang="en-US" sz="3500" b="1" u="sng" dirty="0" err="1">
                <a:ea typeface="Calibri"/>
                <a:cs typeface="Times New Roman"/>
              </a:rPr>
              <a:t>Somut</a:t>
            </a:r>
            <a:r>
              <a:rPr lang="en-US" sz="3500" b="1" u="sng" dirty="0">
                <a:ea typeface="Calibri"/>
                <a:cs typeface="Times New Roman"/>
              </a:rPr>
              <a:t> </a:t>
            </a:r>
            <a:r>
              <a:rPr lang="en-US" sz="3500" b="1" u="sng" dirty="0" err="1">
                <a:ea typeface="Calibri"/>
                <a:cs typeface="Times New Roman"/>
              </a:rPr>
              <a:t>kavramlar</a:t>
            </a:r>
            <a:r>
              <a:rPr lang="en-US" sz="3500" b="1" dirty="0">
                <a:ea typeface="Calibri"/>
                <a:cs typeface="Times New Roman"/>
              </a:rPr>
              <a:t>: </a:t>
            </a:r>
            <a:r>
              <a:rPr lang="en-US" sz="3500" dirty="0" err="1">
                <a:ea typeface="Calibri"/>
                <a:cs typeface="Times New Roman"/>
              </a:rPr>
              <a:t>Kavram</a:t>
            </a:r>
            <a:r>
              <a:rPr lang="en-US" sz="3500" dirty="0">
                <a:ea typeface="Calibri"/>
                <a:cs typeface="Times New Roman"/>
              </a:rPr>
              <a:t> </a:t>
            </a:r>
            <a:r>
              <a:rPr lang="en-US" sz="3500" dirty="0" err="1">
                <a:ea typeface="Calibri"/>
                <a:cs typeface="Times New Roman"/>
              </a:rPr>
              <a:t>öğrenme</a:t>
            </a:r>
            <a:r>
              <a:rPr lang="en-US" sz="3500" dirty="0">
                <a:ea typeface="Calibri"/>
                <a:cs typeface="Times New Roman"/>
              </a:rPr>
              <a:t> </a:t>
            </a:r>
            <a:r>
              <a:rPr lang="en-US" sz="3500" dirty="0" err="1">
                <a:ea typeface="Calibri"/>
                <a:cs typeface="Times New Roman"/>
              </a:rPr>
              <a:t>için</a:t>
            </a:r>
            <a:r>
              <a:rPr lang="en-US" sz="3500" dirty="0">
                <a:ea typeface="Calibri"/>
                <a:cs typeface="Times New Roman"/>
              </a:rPr>
              <a:t> </a:t>
            </a:r>
            <a:r>
              <a:rPr lang="en-US" sz="3500" dirty="0" err="1">
                <a:ea typeface="Calibri"/>
                <a:cs typeface="Times New Roman"/>
              </a:rPr>
              <a:t>önkoşul</a:t>
            </a:r>
            <a:r>
              <a:rPr lang="en-US" sz="3500" dirty="0">
                <a:ea typeface="Calibri"/>
                <a:cs typeface="Times New Roman"/>
              </a:rPr>
              <a:t>, </a:t>
            </a:r>
            <a:r>
              <a:rPr lang="en-US" sz="3500" dirty="0" err="1">
                <a:ea typeface="Calibri"/>
                <a:cs typeface="Times New Roman"/>
              </a:rPr>
              <a:t>ayırt</a:t>
            </a:r>
            <a:r>
              <a:rPr lang="en-US" sz="3500" dirty="0">
                <a:ea typeface="Calibri"/>
                <a:cs typeface="Times New Roman"/>
              </a:rPr>
              <a:t> </a:t>
            </a:r>
            <a:r>
              <a:rPr lang="en-US" sz="3500" dirty="0" err="1">
                <a:ea typeface="Calibri"/>
                <a:cs typeface="Times New Roman"/>
              </a:rPr>
              <a:t>etmeyi</a:t>
            </a:r>
            <a:r>
              <a:rPr lang="en-US" sz="3500" dirty="0">
                <a:ea typeface="Calibri"/>
                <a:cs typeface="Times New Roman"/>
              </a:rPr>
              <a:t> </a:t>
            </a:r>
            <a:r>
              <a:rPr lang="en-US" sz="3500" dirty="0" err="1">
                <a:ea typeface="Calibri"/>
                <a:cs typeface="Times New Roman"/>
              </a:rPr>
              <a:t>öğrenmedir</a:t>
            </a:r>
            <a:r>
              <a:rPr lang="en-US" sz="3500" dirty="0">
                <a:ea typeface="Calibri"/>
                <a:cs typeface="Times New Roman"/>
              </a:rPr>
              <a:t>. </a:t>
            </a:r>
            <a:r>
              <a:rPr lang="en-US" sz="3500" dirty="0" err="1">
                <a:ea typeface="Calibri"/>
                <a:cs typeface="Times New Roman"/>
              </a:rPr>
              <a:t>Kavramların</a:t>
            </a:r>
            <a:r>
              <a:rPr lang="en-US" sz="3500" dirty="0">
                <a:ea typeface="Calibri"/>
                <a:cs typeface="Times New Roman"/>
              </a:rPr>
              <a:t> </a:t>
            </a:r>
            <a:r>
              <a:rPr lang="en-US" sz="3500" dirty="0" err="1">
                <a:ea typeface="Calibri"/>
                <a:cs typeface="Times New Roman"/>
              </a:rPr>
              <a:t>basit</a:t>
            </a:r>
            <a:r>
              <a:rPr lang="en-US" sz="3500" dirty="0">
                <a:ea typeface="Calibri"/>
                <a:cs typeface="Times New Roman"/>
              </a:rPr>
              <a:t> </a:t>
            </a:r>
            <a:r>
              <a:rPr lang="en-US" sz="3500" dirty="0" err="1">
                <a:ea typeface="Calibri"/>
                <a:cs typeface="Times New Roman"/>
              </a:rPr>
              <a:t>ve</a:t>
            </a:r>
            <a:r>
              <a:rPr lang="en-US" sz="3500" dirty="0">
                <a:ea typeface="Calibri"/>
                <a:cs typeface="Times New Roman"/>
              </a:rPr>
              <a:t> </a:t>
            </a:r>
            <a:r>
              <a:rPr lang="en-US" sz="3500" dirty="0" err="1">
                <a:ea typeface="Calibri"/>
                <a:cs typeface="Times New Roman"/>
              </a:rPr>
              <a:t>temel</a:t>
            </a:r>
            <a:r>
              <a:rPr lang="en-US" sz="3500" dirty="0">
                <a:ea typeface="Calibri"/>
                <a:cs typeface="Times New Roman"/>
              </a:rPr>
              <a:t> </a:t>
            </a:r>
            <a:r>
              <a:rPr lang="en-US" sz="3500" dirty="0" err="1">
                <a:ea typeface="Calibri"/>
                <a:cs typeface="Times New Roman"/>
              </a:rPr>
              <a:t>formu</a:t>
            </a:r>
            <a:r>
              <a:rPr lang="en-US" sz="3500" dirty="0">
                <a:ea typeface="Calibri"/>
                <a:cs typeface="Times New Roman"/>
              </a:rPr>
              <a:t> </a:t>
            </a:r>
            <a:r>
              <a:rPr lang="en-US" sz="3500" dirty="0" err="1">
                <a:ea typeface="Calibri"/>
                <a:cs typeface="Times New Roman"/>
              </a:rPr>
              <a:t>somut</a:t>
            </a:r>
            <a:r>
              <a:rPr lang="en-US" sz="3500" dirty="0">
                <a:ea typeface="Calibri"/>
                <a:cs typeface="Times New Roman"/>
              </a:rPr>
              <a:t> </a:t>
            </a:r>
            <a:r>
              <a:rPr lang="en-US" sz="3500" dirty="0" err="1">
                <a:ea typeface="Calibri"/>
                <a:cs typeface="Times New Roman"/>
              </a:rPr>
              <a:t>kavramlardır</a:t>
            </a:r>
            <a:r>
              <a:rPr lang="en-US" sz="3500" dirty="0">
                <a:ea typeface="Calibri"/>
                <a:cs typeface="Times New Roman"/>
              </a:rPr>
              <a:t>. </a:t>
            </a:r>
            <a:endParaRPr lang="tr-TR" sz="3500" dirty="0">
              <a:ea typeface="Calibri"/>
              <a:cs typeface="Times New Roman"/>
            </a:endParaRPr>
          </a:p>
          <a:p>
            <a:pPr marL="0" indent="0">
              <a:lnSpc>
                <a:spcPct val="115000"/>
              </a:lnSpc>
              <a:spcAft>
                <a:spcPts val="1000"/>
              </a:spcAft>
              <a:buNone/>
            </a:pPr>
            <a:r>
              <a:rPr lang="tr-TR" sz="3500" b="1" dirty="0">
                <a:ea typeface="Calibri"/>
                <a:cs typeface="Times New Roman"/>
              </a:rPr>
              <a:t>c) Tanımlanmamış kavramlar: </a:t>
            </a:r>
            <a:r>
              <a:rPr lang="tr-TR" sz="3500" dirty="0">
                <a:ea typeface="Calibri"/>
                <a:cs typeface="Times New Roman"/>
              </a:rPr>
              <a:t>Ölçüte göre tanım. Güzellik.</a:t>
            </a:r>
          </a:p>
          <a:p>
            <a:pPr marL="0" indent="0">
              <a:lnSpc>
                <a:spcPct val="115000"/>
              </a:lnSpc>
              <a:spcAft>
                <a:spcPts val="1000"/>
              </a:spcAft>
              <a:buNone/>
            </a:pPr>
            <a:r>
              <a:rPr lang="tr-TR" sz="3500" b="1" dirty="0">
                <a:ea typeface="Calibri"/>
                <a:cs typeface="Times New Roman"/>
              </a:rPr>
              <a:t>d) Kural: </a:t>
            </a:r>
            <a:r>
              <a:rPr lang="tr-TR" sz="3500" dirty="0">
                <a:ea typeface="Calibri"/>
                <a:cs typeface="Times New Roman"/>
              </a:rPr>
              <a:t>Isınan cisimlerin genleştiğini gösterme.</a:t>
            </a:r>
          </a:p>
          <a:p>
            <a:pPr marL="0" indent="0">
              <a:lnSpc>
                <a:spcPct val="115000"/>
              </a:lnSpc>
              <a:spcAft>
                <a:spcPts val="1000"/>
              </a:spcAft>
              <a:buNone/>
            </a:pPr>
            <a:r>
              <a:rPr lang="tr-TR" sz="3500" b="1" dirty="0">
                <a:ea typeface="Calibri"/>
                <a:cs typeface="Times New Roman"/>
              </a:rPr>
              <a:t>e) Çoklu kural: </a:t>
            </a:r>
            <a:r>
              <a:rPr lang="tr-TR" sz="3500" dirty="0">
                <a:ea typeface="Calibri"/>
                <a:cs typeface="Times New Roman"/>
              </a:rPr>
              <a:t>Mevcut bilgilerden hareketle genelleme yaparak </a:t>
            </a:r>
            <a:r>
              <a:rPr lang="tr-TR" sz="3500" dirty="0" err="1">
                <a:ea typeface="Calibri"/>
                <a:cs typeface="Times New Roman"/>
              </a:rPr>
              <a:t>yordamalarda</a:t>
            </a:r>
            <a:r>
              <a:rPr lang="tr-TR" sz="3500" dirty="0">
                <a:ea typeface="Calibri"/>
                <a:cs typeface="Times New Roman"/>
              </a:rPr>
              <a:t> bulunma. 2050 yılında Almanya’nın adı Alman İslam Cumhuriyeti olacak.</a:t>
            </a:r>
          </a:p>
          <a:p>
            <a:endParaRPr lang="tr-TR" dirty="0"/>
          </a:p>
        </p:txBody>
      </p:sp>
    </p:spTree>
    <p:extLst>
      <p:ext uri="{BB962C8B-B14F-4D97-AF65-F5344CB8AC3E}">
        <p14:creationId xmlns:p14="http://schemas.microsoft.com/office/powerpoint/2010/main" val="17786897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8293"/>
            <a:ext cx="9144000" cy="845005"/>
          </a:xfrm>
        </p:spPr>
        <p:style>
          <a:lnRef idx="3">
            <a:schemeClr val="lt1"/>
          </a:lnRef>
          <a:fillRef idx="1">
            <a:schemeClr val="accent6"/>
          </a:fillRef>
          <a:effectRef idx="1">
            <a:schemeClr val="accent6"/>
          </a:effectRef>
          <a:fontRef idx="minor">
            <a:schemeClr val="lt1"/>
          </a:fontRef>
        </p:style>
        <p:txBody>
          <a:bodyPr>
            <a:normAutofit/>
          </a:bodyPr>
          <a:lstStyle/>
          <a:p>
            <a:r>
              <a:rPr lang="en-US" b="1" u="sng" dirty="0" err="1">
                <a:ea typeface="Calibri"/>
                <a:cs typeface="Times New Roman"/>
              </a:rPr>
              <a:t>Bilişsel</a:t>
            </a:r>
            <a:r>
              <a:rPr lang="en-US" b="1" u="sng" dirty="0">
                <a:ea typeface="Calibri"/>
                <a:cs typeface="Times New Roman"/>
              </a:rPr>
              <a:t> </a:t>
            </a:r>
            <a:r>
              <a:rPr lang="en-US" b="1" u="sng" dirty="0" err="1">
                <a:ea typeface="Calibri"/>
                <a:cs typeface="Times New Roman"/>
              </a:rPr>
              <a:t>stratejiler</a:t>
            </a:r>
            <a:r>
              <a:rPr lang="en-US" b="1" u="sng" dirty="0">
                <a:ea typeface="Calibri"/>
                <a:cs typeface="Times New Roman"/>
              </a:rPr>
              <a:t>:</a:t>
            </a:r>
            <a:endParaRPr lang="tr-TR" dirty="0"/>
          </a:p>
        </p:txBody>
      </p:sp>
      <p:sp>
        <p:nvSpPr>
          <p:cNvPr id="3" name="İçerik Yer Tutucusu 2"/>
          <p:cNvSpPr>
            <a:spLocks noGrp="1"/>
          </p:cNvSpPr>
          <p:nvPr>
            <p:ph idx="1"/>
          </p:nvPr>
        </p:nvSpPr>
        <p:spPr>
          <a:xfrm>
            <a:off x="0" y="836712"/>
            <a:ext cx="9144000" cy="6021288"/>
          </a:xfrm>
        </p:spPr>
        <p:txBody>
          <a:bodyPr>
            <a:normAutofit/>
          </a:bodyPr>
          <a:lstStyle/>
          <a:p>
            <a:pPr marL="0" indent="0">
              <a:lnSpc>
                <a:spcPct val="115000"/>
              </a:lnSpc>
              <a:spcAft>
                <a:spcPts val="1000"/>
              </a:spcAft>
              <a:buNone/>
            </a:pPr>
            <a:r>
              <a:rPr lang="tr-TR" b="1" dirty="0">
                <a:ea typeface="Calibri"/>
                <a:cs typeface="Times New Roman"/>
              </a:rPr>
              <a:t> </a:t>
            </a:r>
            <a:r>
              <a:rPr lang="tr-TR" dirty="0">
                <a:ea typeface="Calibri"/>
                <a:cs typeface="Times New Roman"/>
              </a:rPr>
              <a:t>	</a:t>
            </a:r>
            <a:r>
              <a:rPr lang="en-US" sz="3400" dirty="0">
                <a:ea typeface="Calibri"/>
                <a:cs typeface="Times New Roman"/>
              </a:rPr>
              <a:t>Her </a:t>
            </a:r>
            <a:r>
              <a:rPr lang="en-US" sz="3400" dirty="0" err="1">
                <a:ea typeface="Calibri"/>
                <a:cs typeface="Times New Roman"/>
              </a:rPr>
              <a:t>bireyin</a:t>
            </a:r>
            <a:r>
              <a:rPr lang="en-US" sz="3400" dirty="0">
                <a:ea typeface="Calibri"/>
                <a:cs typeface="Times New Roman"/>
              </a:rPr>
              <a:t> </a:t>
            </a:r>
            <a:r>
              <a:rPr lang="en-US" sz="3400" dirty="0" err="1">
                <a:ea typeface="Calibri"/>
                <a:cs typeface="Times New Roman"/>
              </a:rPr>
              <a:t>öğrenirken</a:t>
            </a:r>
            <a:r>
              <a:rPr lang="en-US" sz="3400" dirty="0">
                <a:ea typeface="Calibri"/>
                <a:cs typeface="Times New Roman"/>
              </a:rPr>
              <a:t>, </a:t>
            </a:r>
            <a:r>
              <a:rPr lang="en-US" sz="3400" dirty="0" err="1">
                <a:ea typeface="Calibri"/>
                <a:cs typeface="Times New Roman"/>
              </a:rPr>
              <a:t>hatırlarken</a:t>
            </a:r>
            <a:r>
              <a:rPr lang="en-US" sz="3400" dirty="0">
                <a:ea typeface="Calibri"/>
                <a:cs typeface="Times New Roman"/>
              </a:rPr>
              <a:t>, problem </a:t>
            </a:r>
            <a:r>
              <a:rPr lang="en-US" sz="3400" dirty="0" err="1">
                <a:ea typeface="Calibri"/>
                <a:cs typeface="Times New Roman"/>
              </a:rPr>
              <a:t>çözerken</a:t>
            </a:r>
            <a:r>
              <a:rPr lang="en-US" sz="3400" dirty="0">
                <a:ea typeface="Calibri"/>
                <a:cs typeface="Times New Roman"/>
              </a:rPr>
              <a:t> </a:t>
            </a:r>
            <a:r>
              <a:rPr lang="en-US" sz="3400" dirty="0" err="1">
                <a:ea typeface="Calibri"/>
                <a:cs typeface="Times New Roman"/>
              </a:rPr>
              <a:t>kullandığı</a:t>
            </a:r>
            <a:r>
              <a:rPr lang="en-US" sz="3400" dirty="0">
                <a:ea typeface="Calibri"/>
                <a:cs typeface="Times New Roman"/>
              </a:rPr>
              <a:t> </a:t>
            </a:r>
            <a:r>
              <a:rPr lang="en-US" sz="3400" dirty="0" err="1">
                <a:ea typeface="Calibri"/>
                <a:cs typeface="Times New Roman"/>
              </a:rPr>
              <a:t>kendine</a:t>
            </a:r>
            <a:r>
              <a:rPr lang="en-US" sz="3400" dirty="0">
                <a:ea typeface="Calibri"/>
                <a:cs typeface="Times New Roman"/>
              </a:rPr>
              <a:t> has </a:t>
            </a:r>
            <a:r>
              <a:rPr lang="en-US" sz="3400" dirty="0" err="1">
                <a:ea typeface="Calibri"/>
                <a:cs typeface="Times New Roman"/>
              </a:rPr>
              <a:t>yöntemler</a:t>
            </a:r>
            <a:r>
              <a:rPr lang="tr-TR" sz="3400" dirty="0">
                <a:ea typeface="Calibri"/>
                <a:cs typeface="Times New Roman"/>
              </a:rPr>
              <a:t>, kodlamalar, bilgiyi öğrenmede rehberlik eder. </a:t>
            </a:r>
            <a:r>
              <a:rPr lang="en-US" sz="3400" dirty="0" err="1">
                <a:ea typeface="Calibri"/>
                <a:cs typeface="Times New Roman"/>
              </a:rPr>
              <a:t>Bir</a:t>
            </a:r>
            <a:r>
              <a:rPr lang="en-US" sz="3400" dirty="0">
                <a:ea typeface="Calibri"/>
                <a:cs typeface="Times New Roman"/>
              </a:rPr>
              <a:t> </a:t>
            </a:r>
            <a:r>
              <a:rPr lang="en-US" sz="3400" dirty="0" err="1">
                <a:ea typeface="Calibri"/>
                <a:cs typeface="Times New Roman"/>
              </a:rPr>
              <a:t>bilgiye</a:t>
            </a:r>
            <a:r>
              <a:rPr lang="en-US" sz="3400" dirty="0">
                <a:ea typeface="Calibri"/>
                <a:cs typeface="Times New Roman"/>
              </a:rPr>
              <a:t> </a:t>
            </a:r>
            <a:r>
              <a:rPr lang="en-US" sz="3400" dirty="0" err="1">
                <a:ea typeface="Calibri"/>
                <a:cs typeface="Times New Roman"/>
              </a:rPr>
              <a:t>nasıl</a:t>
            </a:r>
            <a:r>
              <a:rPr lang="en-US" sz="3400" dirty="0">
                <a:ea typeface="Calibri"/>
                <a:cs typeface="Times New Roman"/>
              </a:rPr>
              <a:t> </a:t>
            </a:r>
            <a:r>
              <a:rPr lang="en-US" sz="3400" dirty="0" err="1">
                <a:ea typeface="Calibri"/>
                <a:cs typeface="Times New Roman"/>
              </a:rPr>
              <a:t>yaklaşıyor</a:t>
            </a:r>
            <a:r>
              <a:rPr lang="en-US" sz="3400" dirty="0">
                <a:ea typeface="Calibri"/>
                <a:cs typeface="Times New Roman"/>
              </a:rPr>
              <a:t>, </a:t>
            </a:r>
            <a:r>
              <a:rPr lang="en-US" sz="3400" dirty="0" err="1">
                <a:ea typeface="Calibri"/>
                <a:cs typeface="Times New Roman"/>
              </a:rPr>
              <a:t>anlamaya</a:t>
            </a:r>
            <a:r>
              <a:rPr lang="en-US" sz="3400" dirty="0">
                <a:ea typeface="Calibri"/>
                <a:cs typeface="Times New Roman"/>
              </a:rPr>
              <a:t> </a:t>
            </a:r>
            <a:r>
              <a:rPr lang="en-US" sz="3400" dirty="0" err="1">
                <a:ea typeface="Calibri"/>
                <a:cs typeface="Times New Roman"/>
              </a:rPr>
              <a:t>mı</a:t>
            </a:r>
            <a:r>
              <a:rPr lang="en-US" sz="3400" dirty="0">
                <a:ea typeface="Calibri"/>
                <a:cs typeface="Times New Roman"/>
              </a:rPr>
              <a:t> </a:t>
            </a:r>
            <a:r>
              <a:rPr lang="en-US" sz="3400" dirty="0" err="1">
                <a:ea typeface="Calibri"/>
                <a:cs typeface="Times New Roman"/>
              </a:rPr>
              <a:t>çalışıyor</a:t>
            </a:r>
            <a:r>
              <a:rPr lang="en-US" sz="3400" dirty="0">
                <a:ea typeface="Calibri"/>
                <a:cs typeface="Times New Roman"/>
              </a:rPr>
              <a:t>, </a:t>
            </a:r>
            <a:r>
              <a:rPr lang="en-US" sz="3400" dirty="0" err="1">
                <a:ea typeface="Calibri"/>
                <a:cs typeface="Times New Roman"/>
              </a:rPr>
              <a:t>yoksa</a:t>
            </a:r>
            <a:r>
              <a:rPr lang="en-US" sz="3400" dirty="0">
                <a:ea typeface="Calibri"/>
                <a:cs typeface="Times New Roman"/>
              </a:rPr>
              <a:t> </a:t>
            </a:r>
            <a:r>
              <a:rPr lang="en-US" sz="3400" dirty="0" err="1">
                <a:ea typeface="Calibri"/>
                <a:cs typeface="Times New Roman"/>
              </a:rPr>
              <a:t>ezberlemeye</a:t>
            </a:r>
            <a:r>
              <a:rPr lang="en-US" sz="3400" dirty="0">
                <a:ea typeface="Calibri"/>
                <a:cs typeface="Times New Roman"/>
              </a:rPr>
              <a:t> mi? </a:t>
            </a:r>
            <a:r>
              <a:rPr lang="en-US" sz="3400" dirty="0" err="1">
                <a:ea typeface="Calibri"/>
                <a:cs typeface="Times New Roman"/>
              </a:rPr>
              <a:t>Değişik</a:t>
            </a:r>
            <a:r>
              <a:rPr lang="en-US" sz="3400" dirty="0">
                <a:ea typeface="Calibri"/>
                <a:cs typeface="Times New Roman"/>
              </a:rPr>
              <a:t> </a:t>
            </a:r>
            <a:r>
              <a:rPr lang="en-US" sz="3400" dirty="0" err="1">
                <a:ea typeface="Calibri"/>
                <a:cs typeface="Times New Roman"/>
              </a:rPr>
              <a:t>yaklaşım</a:t>
            </a:r>
            <a:r>
              <a:rPr lang="en-US" sz="3400" dirty="0">
                <a:ea typeface="Calibri"/>
                <a:cs typeface="Times New Roman"/>
              </a:rPr>
              <a:t> </a:t>
            </a:r>
            <a:r>
              <a:rPr lang="en-US" sz="3400" dirty="0" err="1">
                <a:ea typeface="Calibri"/>
                <a:cs typeface="Times New Roman"/>
              </a:rPr>
              <a:t>ve</a:t>
            </a:r>
            <a:r>
              <a:rPr lang="en-US" sz="3400" dirty="0">
                <a:ea typeface="Calibri"/>
                <a:cs typeface="Times New Roman"/>
              </a:rPr>
              <a:t> </a:t>
            </a:r>
            <a:r>
              <a:rPr lang="en-US" sz="3400" dirty="0" err="1">
                <a:ea typeface="Calibri"/>
                <a:cs typeface="Times New Roman"/>
              </a:rPr>
              <a:t>yorumları</a:t>
            </a:r>
            <a:r>
              <a:rPr lang="en-US" sz="3400" dirty="0">
                <a:ea typeface="Calibri"/>
                <a:cs typeface="Times New Roman"/>
              </a:rPr>
              <a:t> </a:t>
            </a:r>
            <a:r>
              <a:rPr lang="en-US" sz="3400" dirty="0" err="1">
                <a:ea typeface="Calibri"/>
                <a:cs typeface="Times New Roman"/>
              </a:rPr>
              <a:t>var</a:t>
            </a:r>
            <a:r>
              <a:rPr lang="en-US" sz="3400" dirty="0">
                <a:ea typeface="Calibri"/>
                <a:cs typeface="Times New Roman"/>
              </a:rPr>
              <a:t> </a:t>
            </a:r>
            <a:r>
              <a:rPr lang="en-US" sz="3400" dirty="0" err="1">
                <a:ea typeface="Calibri"/>
                <a:cs typeface="Times New Roman"/>
              </a:rPr>
              <a:t>mı</a:t>
            </a:r>
            <a:r>
              <a:rPr lang="en-US" sz="3400" dirty="0">
                <a:ea typeface="Calibri"/>
                <a:cs typeface="Times New Roman"/>
              </a:rPr>
              <a:t>? </a:t>
            </a:r>
            <a:r>
              <a:rPr lang="en-US" sz="3400" dirty="0" err="1">
                <a:ea typeface="Calibri"/>
                <a:cs typeface="Times New Roman"/>
              </a:rPr>
              <a:t>Analiz</a:t>
            </a:r>
            <a:r>
              <a:rPr lang="en-US" sz="3400" dirty="0">
                <a:ea typeface="Calibri"/>
                <a:cs typeface="Times New Roman"/>
              </a:rPr>
              <a:t> </a:t>
            </a:r>
            <a:r>
              <a:rPr lang="en-US" sz="3400" dirty="0" err="1">
                <a:ea typeface="Calibri"/>
                <a:cs typeface="Times New Roman"/>
              </a:rPr>
              <a:t>ve</a:t>
            </a:r>
            <a:r>
              <a:rPr lang="en-US" sz="3400" dirty="0">
                <a:ea typeface="Calibri"/>
                <a:cs typeface="Times New Roman"/>
              </a:rPr>
              <a:t> </a:t>
            </a:r>
            <a:r>
              <a:rPr lang="en-US" sz="3400" dirty="0" err="1">
                <a:ea typeface="Calibri"/>
                <a:cs typeface="Times New Roman"/>
              </a:rPr>
              <a:t>sentez</a:t>
            </a:r>
            <a:r>
              <a:rPr lang="en-US" sz="3400" dirty="0">
                <a:ea typeface="Calibri"/>
                <a:cs typeface="Times New Roman"/>
              </a:rPr>
              <a:t> </a:t>
            </a:r>
            <a:r>
              <a:rPr lang="en-US" sz="3400" dirty="0" err="1">
                <a:ea typeface="Calibri"/>
                <a:cs typeface="Times New Roman"/>
              </a:rPr>
              <a:t>gücü</a:t>
            </a:r>
            <a:r>
              <a:rPr lang="en-US" sz="3400" dirty="0">
                <a:ea typeface="Calibri"/>
                <a:cs typeface="Times New Roman"/>
              </a:rPr>
              <a:t>, </a:t>
            </a:r>
            <a:r>
              <a:rPr lang="en-US" sz="3400" dirty="0" err="1">
                <a:ea typeface="Calibri"/>
                <a:cs typeface="Times New Roman"/>
              </a:rPr>
              <a:t>çözüm</a:t>
            </a:r>
            <a:r>
              <a:rPr lang="en-US" sz="3400" dirty="0">
                <a:ea typeface="Calibri"/>
                <a:cs typeface="Times New Roman"/>
              </a:rPr>
              <a:t> </a:t>
            </a:r>
            <a:r>
              <a:rPr lang="en-US" sz="3400" dirty="0" err="1">
                <a:ea typeface="Calibri"/>
                <a:cs typeface="Times New Roman"/>
              </a:rPr>
              <a:t>geliştirme</a:t>
            </a:r>
            <a:r>
              <a:rPr lang="en-US" sz="3400" dirty="0">
                <a:ea typeface="Calibri"/>
                <a:cs typeface="Times New Roman"/>
              </a:rPr>
              <a:t> </a:t>
            </a:r>
            <a:r>
              <a:rPr lang="en-US" sz="3400" dirty="0" err="1">
                <a:ea typeface="Calibri"/>
                <a:cs typeface="Times New Roman"/>
              </a:rPr>
              <a:t>yolları</a:t>
            </a:r>
            <a:r>
              <a:rPr lang="en-US" sz="3400" dirty="0">
                <a:ea typeface="Calibri"/>
                <a:cs typeface="Times New Roman"/>
              </a:rPr>
              <a:t> vs. (“Her </a:t>
            </a:r>
            <a:r>
              <a:rPr lang="en-US" sz="3400" dirty="0" err="1">
                <a:ea typeface="Calibri"/>
                <a:cs typeface="Times New Roman"/>
              </a:rPr>
              <a:t>yiğidin</a:t>
            </a:r>
            <a:r>
              <a:rPr lang="en-US" sz="3400" dirty="0">
                <a:ea typeface="Calibri"/>
                <a:cs typeface="Times New Roman"/>
              </a:rPr>
              <a:t> </a:t>
            </a:r>
            <a:r>
              <a:rPr lang="en-US" sz="3400" dirty="0" err="1">
                <a:ea typeface="Calibri"/>
                <a:cs typeface="Times New Roman"/>
              </a:rPr>
              <a:t>bir</a:t>
            </a:r>
            <a:r>
              <a:rPr lang="en-US" sz="3400" dirty="0">
                <a:ea typeface="Calibri"/>
                <a:cs typeface="Times New Roman"/>
              </a:rPr>
              <a:t> </a:t>
            </a:r>
            <a:r>
              <a:rPr lang="en-US" sz="3400" dirty="0" err="1">
                <a:ea typeface="Calibri"/>
                <a:cs typeface="Times New Roman"/>
              </a:rPr>
              <a:t>yoğurt</a:t>
            </a:r>
            <a:r>
              <a:rPr lang="en-US" sz="3400" dirty="0">
                <a:ea typeface="Calibri"/>
                <a:cs typeface="Times New Roman"/>
              </a:rPr>
              <a:t> </a:t>
            </a:r>
            <a:r>
              <a:rPr lang="en-US" sz="3400" dirty="0" err="1">
                <a:ea typeface="Calibri"/>
                <a:cs typeface="Times New Roman"/>
              </a:rPr>
              <a:t>yeyişi</a:t>
            </a:r>
            <a:r>
              <a:rPr lang="en-US" sz="3400" dirty="0">
                <a:ea typeface="Calibri"/>
                <a:cs typeface="Times New Roman"/>
              </a:rPr>
              <a:t> </a:t>
            </a:r>
            <a:r>
              <a:rPr lang="en-US" sz="3400" dirty="0" err="1">
                <a:ea typeface="Calibri"/>
                <a:cs typeface="Times New Roman"/>
              </a:rPr>
              <a:t>vardır</a:t>
            </a:r>
            <a:r>
              <a:rPr lang="en-US" sz="3400" dirty="0">
                <a:ea typeface="Calibri"/>
                <a:cs typeface="Times New Roman"/>
              </a:rPr>
              <a:t>”) </a:t>
            </a:r>
            <a:endParaRPr lang="tr-TR" sz="3400" dirty="0">
              <a:ea typeface="Calibri"/>
              <a:cs typeface="Times New Roman"/>
            </a:endParaRPr>
          </a:p>
          <a:p>
            <a:pPr marL="0" indent="0">
              <a:lnSpc>
                <a:spcPct val="115000"/>
              </a:lnSpc>
              <a:spcAft>
                <a:spcPts val="1000"/>
              </a:spcAft>
              <a:buNone/>
            </a:pPr>
            <a:r>
              <a:rPr lang="tr-TR" sz="2000" dirty="0"/>
              <a:t> </a:t>
            </a:r>
            <a:r>
              <a:rPr lang="tr-TR" sz="2000" dirty="0">
                <a:solidFill>
                  <a:srgbClr val="FF0000"/>
                </a:solidFill>
              </a:rPr>
              <a:t>Fıstıkçı Şahap </a:t>
            </a:r>
            <a:r>
              <a:rPr lang="tr-TR" sz="2000" dirty="0"/>
              <a:t>kelimelerindeki ünsüz harfler olan </a:t>
            </a:r>
            <a:r>
              <a:rPr lang="tr-TR" sz="2000" b="1" dirty="0"/>
              <a:t>“ç f t h s k p ş”</a:t>
            </a:r>
            <a:r>
              <a:rPr lang="tr-TR" sz="2000" dirty="0"/>
              <a:t> harfleri ile biten kelimeler </a:t>
            </a:r>
            <a:r>
              <a:rPr lang="tr-TR" sz="2000" dirty="0" err="1"/>
              <a:t>b,c,d,g</a:t>
            </a:r>
            <a:r>
              <a:rPr lang="tr-TR" sz="2000" dirty="0"/>
              <a:t> ünsüzleriyle başlayan bir ek aldıklarında ekin başındaki yumuşak ünsüzler </a:t>
            </a:r>
            <a:r>
              <a:rPr lang="tr-TR" sz="2000" dirty="0" err="1"/>
              <a:t>p,ç,t,k</a:t>
            </a:r>
            <a:r>
              <a:rPr lang="tr-TR" sz="2000" dirty="0"/>
              <a:t> olur.</a:t>
            </a:r>
          </a:p>
        </p:txBody>
      </p:sp>
    </p:spTree>
    <p:extLst>
      <p:ext uri="{BB962C8B-B14F-4D97-AF65-F5344CB8AC3E}">
        <p14:creationId xmlns:p14="http://schemas.microsoft.com/office/powerpoint/2010/main" val="38597821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162" y="0"/>
            <a:ext cx="9144000" cy="778098"/>
          </a:xfrm>
        </p:spPr>
        <p:style>
          <a:lnRef idx="3">
            <a:schemeClr val="lt1"/>
          </a:lnRef>
          <a:fillRef idx="1">
            <a:schemeClr val="accent6"/>
          </a:fillRef>
          <a:effectRef idx="1">
            <a:schemeClr val="accent6"/>
          </a:effectRef>
          <a:fontRef idx="minor">
            <a:schemeClr val="lt1"/>
          </a:fontRef>
        </p:style>
        <p:txBody>
          <a:bodyPr>
            <a:normAutofit/>
          </a:bodyPr>
          <a:lstStyle/>
          <a:p>
            <a:r>
              <a:rPr lang="en-US" b="1" u="sng" dirty="0" err="1">
                <a:ea typeface="Calibri"/>
                <a:cs typeface="Times New Roman"/>
              </a:rPr>
              <a:t>Tutumlar</a:t>
            </a:r>
            <a:endParaRPr lang="tr-TR" dirty="0"/>
          </a:p>
        </p:txBody>
      </p:sp>
      <p:sp>
        <p:nvSpPr>
          <p:cNvPr id="3" name="İçerik Yer Tutucusu 2"/>
          <p:cNvSpPr>
            <a:spLocks noGrp="1"/>
          </p:cNvSpPr>
          <p:nvPr>
            <p:ph idx="1"/>
          </p:nvPr>
        </p:nvSpPr>
        <p:spPr>
          <a:xfrm>
            <a:off x="107504" y="836712"/>
            <a:ext cx="8928992" cy="6021288"/>
          </a:xfrm>
        </p:spPr>
        <p:txBody>
          <a:bodyPr>
            <a:normAutofit fontScale="77500" lnSpcReduction="20000"/>
          </a:bodyPr>
          <a:lstStyle/>
          <a:p>
            <a:pPr marL="0" indent="0">
              <a:lnSpc>
                <a:spcPct val="115000"/>
              </a:lnSpc>
              <a:spcAft>
                <a:spcPts val="1000"/>
              </a:spcAft>
              <a:buNone/>
            </a:pPr>
            <a:r>
              <a:rPr lang="tr-TR" dirty="0">
                <a:ea typeface="Calibri"/>
                <a:cs typeface="Times New Roman"/>
              </a:rPr>
              <a:t>     	Tutum, bireyin bir olaya nesneye yönelik takındığı içsel tavırdır. </a:t>
            </a:r>
            <a:r>
              <a:rPr lang="en-US" dirty="0" err="1">
                <a:ea typeface="Calibri"/>
                <a:cs typeface="Times New Roman"/>
              </a:rPr>
              <a:t>Birçok</a:t>
            </a:r>
            <a:r>
              <a:rPr lang="en-US" dirty="0">
                <a:ea typeface="Calibri"/>
                <a:cs typeface="Times New Roman"/>
              </a:rPr>
              <a:t> </a:t>
            </a:r>
            <a:r>
              <a:rPr lang="en-US" dirty="0" err="1">
                <a:ea typeface="Calibri"/>
                <a:cs typeface="Times New Roman"/>
              </a:rPr>
              <a:t>tutum</a:t>
            </a:r>
            <a:r>
              <a:rPr lang="en-US" dirty="0">
                <a:ea typeface="Calibri"/>
                <a:cs typeface="Times New Roman"/>
              </a:rPr>
              <a:t> </a:t>
            </a:r>
            <a:r>
              <a:rPr lang="en-US" dirty="0" err="1">
                <a:ea typeface="Calibri"/>
                <a:cs typeface="Times New Roman"/>
              </a:rPr>
              <a:t>eğitimin</a:t>
            </a:r>
            <a:r>
              <a:rPr lang="en-US" dirty="0">
                <a:ea typeface="Calibri"/>
                <a:cs typeface="Times New Roman"/>
              </a:rPr>
              <a:t> </a:t>
            </a:r>
            <a:r>
              <a:rPr lang="en-US" dirty="0" err="1">
                <a:ea typeface="Calibri"/>
                <a:cs typeface="Times New Roman"/>
              </a:rPr>
              <a:t>hedefleri</a:t>
            </a:r>
            <a:r>
              <a:rPr lang="en-US" dirty="0">
                <a:ea typeface="Calibri"/>
                <a:cs typeface="Times New Roman"/>
              </a:rPr>
              <a:t> </a:t>
            </a:r>
            <a:r>
              <a:rPr lang="en-US" dirty="0" err="1">
                <a:ea typeface="Calibri"/>
                <a:cs typeface="Times New Roman"/>
              </a:rPr>
              <a:t>arasında</a:t>
            </a:r>
            <a:r>
              <a:rPr lang="en-US" dirty="0">
                <a:ea typeface="Calibri"/>
                <a:cs typeface="Times New Roman"/>
              </a:rPr>
              <a:t> </a:t>
            </a:r>
            <a:r>
              <a:rPr lang="en-US" dirty="0" err="1">
                <a:ea typeface="Calibri"/>
                <a:cs typeface="Times New Roman"/>
              </a:rPr>
              <a:t>yer</a:t>
            </a:r>
            <a:r>
              <a:rPr lang="en-US" dirty="0">
                <a:ea typeface="Calibri"/>
                <a:cs typeface="Times New Roman"/>
              </a:rPr>
              <a:t> </a:t>
            </a:r>
            <a:r>
              <a:rPr lang="en-US" dirty="0" err="1">
                <a:ea typeface="Calibri"/>
                <a:cs typeface="Times New Roman"/>
              </a:rPr>
              <a:t>almaktadır</a:t>
            </a:r>
            <a:r>
              <a:rPr lang="en-US" dirty="0">
                <a:ea typeface="Calibri"/>
                <a:cs typeface="Times New Roman"/>
              </a:rPr>
              <a:t>. </a:t>
            </a:r>
            <a:r>
              <a:rPr lang="en-US" dirty="0" err="1">
                <a:ea typeface="Calibri"/>
                <a:cs typeface="Times New Roman"/>
              </a:rPr>
              <a:t>Örneğin</a:t>
            </a:r>
            <a:r>
              <a:rPr lang="en-US" dirty="0">
                <a:ea typeface="Calibri"/>
                <a:cs typeface="Times New Roman"/>
              </a:rPr>
              <a:t>; din, </a:t>
            </a:r>
            <a:r>
              <a:rPr lang="en-US" dirty="0" err="1">
                <a:ea typeface="Calibri"/>
                <a:cs typeface="Times New Roman"/>
              </a:rPr>
              <a:t>dil</a:t>
            </a:r>
            <a:r>
              <a:rPr lang="en-US" dirty="0">
                <a:ea typeface="Calibri"/>
                <a:cs typeface="Times New Roman"/>
              </a:rPr>
              <a:t>, ırk, </a:t>
            </a:r>
            <a:r>
              <a:rPr lang="en-US" dirty="0" err="1">
                <a:ea typeface="Calibri"/>
                <a:cs typeface="Times New Roman"/>
              </a:rPr>
              <a:t>cinsiyet</a:t>
            </a:r>
            <a:r>
              <a:rPr lang="en-US" dirty="0">
                <a:ea typeface="Calibri"/>
                <a:cs typeface="Times New Roman"/>
              </a:rPr>
              <a:t> </a:t>
            </a:r>
            <a:r>
              <a:rPr lang="en-US" dirty="0" err="1">
                <a:ea typeface="Calibri"/>
                <a:cs typeface="Times New Roman"/>
              </a:rPr>
              <a:t>farkı</a:t>
            </a:r>
            <a:r>
              <a:rPr lang="en-US" dirty="0">
                <a:ea typeface="Calibri"/>
                <a:cs typeface="Times New Roman"/>
              </a:rPr>
              <a:t> </a:t>
            </a:r>
            <a:r>
              <a:rPr lang="en-US" dirty="0" err="1">
                <a:ea typeface="Calibri"/>
                <a:cs typeface="Times New Roman"/>
              </a:rPr>
              <a:t>gözetmeksizin</a:t>
            </a:r>
            <a:r>
              <a:rPr lang="en-US" dirty="0">
                <a:ea typeface="Calibri"/>
                <a:cs typeface="Times New Roman"/>
              </a:rPr>
              <a:t> </a:t>
            </a:r>
            <a:r>
              <a:rPr lang="en-US" dirty="0" err="1">
                <a:ea typeface="Calibri"/>
                <a:cs typeface="Times New Roman"/>
              </a:rPr>
              <a:t>insanlara</a:t>
            </a:r>
            <a:r>
              <a:rPr lang="en-US" dirty="0">
                <a:ea typeface="Calibri"/>
                <a:cs typeface="Times New Roman"/>
              </a:rPr>
              <a:t> </a:t>
            </a:r>
            <a:r>
              <a:rPr lang="en-US" dirty="0" err="1">
                <a:ea typeface="Calibri"/>
                <a:cs typeface="Times New Roman"/>
              </a:rPr>
              <a:t>karşı</a:t>
            </a:r>
            <a:r>
              <a:rPr lang="en-US" dirty="0">
                <a:ea typeface="Calibri"/>
                <a:cs typeface="Times New Roman"/>
              </a:rPr>
              <a:t> </a:t>
            </a:r>
            <a:r>
              <a:rPr lang="en-US" dirty="0" err="1">
                <a:ea typeface="Calibri"/>
                <a:cs typeface="Times New Roman"/>
              </a:rPr>
              <a:t>hoşgörülü</a:t>
            </a:r>
            <a:r>
              <a:rPr lang="en-US" dirty="0">
                <a:ea typeface="Calibri"/>
                <a:cs typeface="Times New Roman"/>
              </a:rPr>
              <a:t> </a:t>
            </a:r>
            <a:r>
              <a:rPr lang="en-US" dirty="0" err="1">
                <a:ea typeface="Calibri"/>
                <a:cs typeface="Times New Roman"/>
              </a:rPr>
              <a:t>ve</a:t>
            </a:r>
            <a:r>
              <a:rPr lang="en-US" dirty="0">
                <a:ea typeface="Calibri"/>
                <a:cs typeface="Times New Roman"/>
              </a:rPr>
              <a:t> </a:t>
            </a:r>
            <a:r>
              <a:rPr lang="en-US" dirty="0" err="1">
                <a:ea typeface="Calibri"/>
                <a:cs typeface="Times New Roman"/>
              </a:rPr>
              <a:t>saygılı</a:t>
            </a:r>
            <a:r>
              <a:rPr lang="en-US" dirty="0">
                <a:ea typeface="Calibri"/>
                <a:cs typeface="Times New Roman"/>
              </a:rPr>
              <a:t> </a:t>
            </a:r>
            <a:r>
              <a:rPr lang="en-US" dirty="0" err="1">
                <a:ea typeface="Calibri"/>
                <a:cs typeface="Times New Roman"/>
              </a:rPr>
              <a:t>olmak,insanlara</a:t>
            </a:r>
            <a:r>
              <a:rPr lang="en-US" dirty="0">
                <a:ea typeface="Calibri"/>
                <a:cs typeface="Times New Roman"/>
              </a:rPr>
              <a:t> </a:t>
            </a:r>
            <a:r>
              <a:rPr lang="en-US" dirty="0" err="1">
                <a:ea typeface="Calibri"/>
                <a:cs typeface="Times New Roman"/>
              </a:rPr>
              <a:t>yardım</a:t>
            </a:r>
            <a:r>
              <a:rPr lang="en-US" dirty="0">
                <a:ea typeface="Calibri"/>
                <a:cs typeface="Times New Roman"/>
              </a:rPr>
              <a:t> </a:t>
            </a:r>
            <a:r>
              <a:rPr lang="en-US" dirty="0" err="1">
                <a:ea typeface="Calibri"/>
                <a:cs typeface="Times New Roman"/>
              </a:rPr>
              <a:t>etmek</a:t>
            </a:r>
            <a:r>
              <a:rPr lang="en-US" dirty="0">
                <a:ea typeface="Calibri"/>
                <a:cs typeface="Times New Roman"/>
              </a:rPr>
              <a:t> vb.</a:t>
            </a:r>
            <a:endParaRPr lang="tr-TR" dirty="0">
              <a:ea typeface="Calibri"/>
              <a:cs typeface="Times New Roman"/>
            </a:endParaRPr>
          </a:p>
          <a:p>
            <a:pPr marL="0" indent="0">
              <a:lnSpc>
                <a:spcPct val="115000"/>
              </a:lnSpc>
              <a:spcAft>
                <a:spcPts val="1000"/>
              </a:spcAft>
              <a:buNone/>
            </a:pPr>
            <a:r>
              <a:rPr lang="tr-TR" dirty="0">
                <a:ea typeface="Calibri"/>
                <a:cs typeface="Times New Roman"/>
              </a:rPr>
              <a:t>   </a:t>
            </a:r>
            <a:r>
              <a:rPr lang="en-US" dirty="0">
                <a:ea typeface="Calibri"/>
                <a:cs typeface="Times New Roman"/>
              </a:rPr>
              <a:t>  </a:t>
            </a:r>
            <a:r>
              <a:rPr lang="tr-TR" dirty="0">
                <a:ea typeface="Calibri"/>
                <a:cs typeface="Times New Roman"/>
              </a:rPr>
              <a:t>	</a:t>
            </a:r>
            <a:r>
              <a:rPr lang="en-US" dirty="0" err="1">
                <a:ea typeface="Calibri"/>
                <a:cs typeface="Times New Roman"/>
              </a:rPr>
              <a:t>İkinci</a:t>
            </a:r>
            <a:r>
              <a:rPr lang="en-US" dirty="0">
                <a:ea typeface="Calibri"/>
                <a:cs typeface="Times New Roman"/>
              </a:rPr>
              <a:t> </a:t>
            </a:r>
            <a:r>
              <a:rPr lang="en-US" dirty="0" err="1">
                <a:ea typeface="Calibri"/>
                <a:cs typeface="Times New Roman"/>
              </a:rPr>
              <a:t>düzeydeki</a:t>
            </a:r>
            <a:r>
              <a:rPr lang="en-US" dirty="0">
                <a:ea typeface="Calibri"/>
                <a:cs typeface="Times New Roman"/>
              </a:rPr>
              <a:t> </a:t>
            </a:r>
            <a:r>
              <a:rPr lang="en-US" dirty="0" err="1">
                <a:ea typeface="Calibri"/>
                <a:cs typeface="Times New Roman"/>
              </a:rPr>
              <a:t>tutumlar</a:t>
            </a:r>
            <a:r>
              <a:rPr lang="en-US" dirty="0">
                <a:ea typeface="Calibri"/>
                <a:cs typeface="Times New Roman"/>
              </a:rPr>
              <a:t>, </a:t>
            </a:r>
            <a:r>
              <a:rPr lang="en-US" dirty="0" err="1">
                <a:ea typeface="Calibri"/>
                <a:cs typeface="Times New Roman"/>
              </a:rPr>
              <a:t>çeşitli</a:t>
            </a:r>
            <a:r>
              <a:rPr lang="en-US" dirty="0">
                <a:ea typeface="Calibri"/>
                <a:cs typeface="Times New Roman"/>
              </a:rPr>
              <a:t> </a:t>
            </a:r>
            <a:r>
              <a:rPr lang="en-US" dirty="0" err="1">
                <a:ea typeface="Calibri"/>
                <a:cs typeface="Times New Roman"/>
              </a:rPr>
              <a:t>durumlarla</a:t>
            </a:r>
            <a:r>
              <a:rPr lang="en-US" dirty="0">
                <a:ea typeface="Calibri"/>
                <a:cs typeface="Times New Roman"/>
              </a:rPr>
              <a:t> </a:t>
            </a:r>
            <a:r>
              <a:rPr lang="en-US" dirty="0" err="1">
                <a:ea typeface="Calibri"/>
                <a:cs typeface="Times New Roman"/>
              </a:rPr>
              <a:t>ilgili</a:t>
            </a:r>
            <a:r>
              <a:rPr lang="en-US" dirty="0">
                <a:ea typeface="Calibri"/>
                <a:cs typeface="Times New Roman"/>
              </a:rPr>
              <a:t> </a:t>
            </a:r>
            <a:r>
              <a:rPr lang="en-US" dirty="0" err="1">
                <a:ea typeface="Calibri"/>
                <a:cs typeface="Times New Roman"/>
              </a:rPr>
              <a:t>olumlu</a:t>
            </a:r>
            <a:r>
              <a:rPr lang="en-US" dirty="0">
                <a:ea typeface="Calibri"/>
                <a:cs typeface="Times New Roman"/>
              </a:rPr>
              <a:t> </a:t>
            </a:r>
            <a:r>
              <a:rPr lang="en-US" dirty="0" err="1">
                <a:ea typeface="Calibri"/>
                <a:cs typeface="Times New Roman"/>
              </a:rPr>
              <a:t>tercihleri</a:t>
            </a:r>
            <a:r>
              <a:rPr lang="en-US" dirty="0">
                <a:ea typeface="Calibri"/>
                <a:cs typeface="Times New Roman"/>
              </a:rPr>
              <a:t> </a:t>
            </a:r>
            <a:r>
              <a:rPr lang="en-US" dirty="0" err="1">
                <a:ea typeface="Calibri"/>
                <a:cs typeface="Times New Roman"/>
              </a:rPr>
              <a:t>yansıtmaktadır</a:t>
            </a:r>
            <a:r>
              <a:rPr lang="en-US" dirty="0">
                <a:ea typeface="Calibri"/>
                <a:cs typeface="Times New Roman"/>
              </a:rPr>
              <a:t>. </a:t>
            </a:r>
            <a:r>
              <a:rPr lang="en-US" dirty="0" err="1">
                <a:ea typeface="Calibri"/>
                <a:cs typeface="Times New Roman"/>
              </a:rPr>
              <a:t>Örneğin</a:t>
            </a:r>
            <a:r>
              <a:rPr lang="en-US" dirty="0">
                <a:ea typeface="Calibri"/>
                <a:cs typeface="Times New Roman"/>
              </a:rPr>
              <a:t>; </a:t>
            </a:r>
            <a:r>
              <a:rPr lang="en-US" dirty="0" err="1">
                <a:ea typeface="Calibri"/>
                <a:cs typeface="Times New Roman"/>
              </a:rPr>
              <a:t>klasik</a:t>
            </a:r>
            <a:r>
              <a:rPr lang="en-US" dirty="0">
                <a:ea typeface="Calibri"/>
                <a:cs typeface="Times New Roman"/>
              </a:rPr>
              <a:t> </a:t>
            </a:r>
            <a:r>
              <a:rPr lang="en-US" dirty="0" err="1">
                <a:ea typeface="Calibri"/>
                <a:cs typeface="Times New Roman"/>
              </a:rPr>
              <a:t>müzik</a:t>
            </a:r>
            <a:r>
              <a:rPr lang="en-US" dirty="0">
                <a:ea typeface="Calibri"/>
                <a:cs typeface="Times New Roman"/>
              </a:rPr>
              <a:t> </a:t>
            </a:r>
            <a:r>
              <a:rPr lang="en-US" dirty="0" err="1">
                <a:ea typeface="Calibri"/>
                <a:cs typeface="Times New Roman"/>
              </a:rPr>
              <a:t>dinlemek</a:t>
            </a:r>
            <a:r>
              <a:rPr lang="en-US" dirty="0">
                <a:ea typeface="Calibri"/>
                <a:cs typeface="Times New Roman"/>
              </a:rPr>
              <a:t>, </a:t>
            </a:r>
            <a:r>
              <a:rPr lang="en-US" dirty="0" err="1">
                <a:ea typeface="Calibri"/>
                <a:cs typeface="Times New Roman"/>
              </a:rPr>
              <a:t>bilgisayar</a:t>
            </a:r>
            <a:r>
              <a:rPr lang="en-US" dirty="0">
                <a:ea typeface="Calibri"/>
                <a:cs typeface="Times New Roman"/>
              </a:rPr>
              <a:t> </a:t>
            </a:r>
            <a:r>
              <a:rPr lang="en-US" dirty="0" err="1">
                <a:ea typeface="Calibri"/>
                <a:cs typeface="Times New Roman"/>
              </a:rPr>
              <a:t>oyunu</a:t>
            </a:r>
            <a:r>
              <a:rPr lang="en-US" dirty="0">
                <a:ea typeface="Calibri"/>
                <a:cs typeface="Times New Roman"/>
              </a:rPr>
              <a:t> </a:t>
            </a:r>
            <a:r>
              <a:rPr lang="en-US" dirty="0" err="1">
                <a:ea typeface="Calibri"/>
                <a:cs typeface="Times New Roman"/>
              </a:rPr>
              <a:t>oynamak</a:t>
            </a:r>
            <a:r>
              <a:rPr lang="en-US" dirty="0">
                <a:ea typeface="Calibri"/>
                <a:cs typeface="Times New Roman"/>
              </a:rPr>
              <a:t> vb.</a:t>
            </a:r>
            <a:endParaRPr lang="tr-TR" dirty="0">
              <a:ea typeface="Calibri"/>
              <a:cs typeface="Times New Roman"/>
            </a:endParaRPr>
          </a:p>
          <a:p>
            <a:pPr marL="0" indent="0">
              <a:lnSpc>
                <a:spcPct val="115000"/>
              </a:lnSpc>
              <a:spcAft>
                <a:spcPts val="1000"/>
              </a:spcAft>
              <a:buNone/>
            </a:pPr>
            <a:r>
              <a:rPr lang="tr-TR" dirty="0">
                <a:ea typeface="Calibri"/>
                <a:cs typeface="Times New Roman"/>
              </a:rPr>
              <a:t>        	</a:t>
            </a:r>
            <a:r>
              <a:rPr lang="en-US" dirty="0" err="1">
                <a:ea typeface="Calibri"/>
                <a:cs typeface="Times New Roman"/>
              </a:rPr>
              <a:t>Üçüncü</a:t>
            </a:r>
            <a:r>
              <a:rPr lang="en-US" dirty="0">
                <a:ea typeface="Calibri"/>
                <a:cs typeface="Times New Roman"/>
              </a:rPr>
              <a:t> </a:t>
            </a:r>
            <a:r>
              <a:rPr lang="en-US" dirty="0" err="1">
                <a:ea typeface="Calibri"/>
                <a:cs typeface="Times New Roman"/>
              </a:rPr>
              <a:t>düzey</a:t>
            </a:r>
            <a:r>
              <a:rPr lang="en-US" dirty="0">
                <a:ea typeface="Calibri"/>
                <a:cs typeface="Times New Roman"/>
              </a:rPr>
              <a:t> </a:t>
            </a:r>
            <a:r>
              <a:rPr lang="en-US" dirty="0" err="1">
                <a:ea typeface="Calibri"/>
                <a:cs typeface="Times New Roman"/>
              </a:rPr>
              <a:t>tutum</a:t>
            </a:r>
            <a:r>
              <a:rPr lang="en-US" dirty="0">
                <a:ea typeface="Calibri"/>
                <a:cs typeface="Times New Roman"/>
              </a:rPr>
              <a:t> </a:t>
            </a:r>
            <a:r>
              <a:rPr lang="en-US" dirty="0" err="1">
                <a:ea typeface="Calibri"/>
                <a:cs typeface="Times New Roman"/>
              </a:rPr>
              <a:t>grubu</a:t>
            </a:r>
            <a:r>
              <a:rPr lang="en-US" dirty="0">
                <a:ea typeface="Calibri"/>
                <a:cs typeface="Times New Roman"/>
              </a:rPr>
              <a:t>, </a:t>
            </a:r>
            <a:r>
              <a:rPr lang="en-US" dirty="0" err="1">
                <a:ea typeface="Calibri"/>
                <a:cs typeface="Times New Roman"/>
              </a:rPr>
              <a:t>vatanını</a:t>
            </a:r>
            <a:r>
              <a:rPr lang="en-US" dirty="0">
                <a:ea typeface="Calibri"/>
                <a:cs typeface="Times New Roman"/>
              </a:rPr>
              <a:t> </a:t>
            </a:r>
            <a:r>
              <a:rPr lang="en-US" dirty="0" err="1">
                <a:ea typeface="Calibri"/>
                <a:cs typeface="Times New Roman"/>
              </a:rPr>
              <a:t>sevmek</a:t>
            </a:r>
            <a:r>
              <a:rPr lang="en-US" dirty="0">
                <a:ea typeface="Calibri"/>
                <a:cs typeface="Times New Roman"/>
              </a:rPr>
              <a:t>, </a:t>
            </a:r>
            <a:r>
              <a:rPr lang="en-US" dirty="0" err="1">
                <a:ea typeface="Calibri"/>
                <a:cs typeface="Times New Roman"/>
              </a:rPr>
              <a:t>toplumun</a:t>
            </a:r>
            <a:r>
              <a:rPr lang="en-US" dirty="0">
                <a:ea typeface="Calibri"/>
                <a:cs typeface="Times New Roman"/>
              </a:rPr>
              <a:t> </a:t>
            </a:r>
            <a:r>
              <a:rPr lang="en-US" dirty="0" err="1">
                <a:ea typeface="Calibri"/>
                <a:cs typeface="Times New Roman"/>
              </a:rPr>
              <a:t>ihtiyaç</a:t>
            </a:r>
            <a:r>
              <a:rPr lang="en-US" dirty="0">
                <a:ea typeface="Calibri"/>
                <a:cs typeface="Times New Roman"/>
              </a:rPr>
              <a:t> </a:t>
            </a:r>
            <a:r>
              <a:rPr lang="en-US" dirty="0" err="1">
                <a:ea typeface="Calibri"/>
                <a:cs typeface="Times New Roman"/>
              </a:rPr>
              <a:t>ve</a:t>
            </a:r>
            <a:r>
              <a:rPr lang="en-US" dirty="0">
                <a:ea typeface="Calibri"/>
                <a:cs typeface="Times New Roman"/>
              </a:rPr>
              <a:t> </a:t>
            </a:r>
            <a:r>
              <a:rPr lang="en-US" dirty="0" err="1">
                <a:ea typeface="Calibri"/>
                <a:cs typeface="Times New Roman"/>
              </a:rPr>
              <a:t>amaçları</a:t>
            </a:r>
            <a:r>
              <a:rPr lang="en-US" dirty="0">
                <a:ea typeface="Calibri"/>
                <a:cs typeface="Times New Roman"/>
              </a:rPr>
              <a:t> </a:t>
            </a:r>
            <a:r>
              <a:rPr lang="en-US" dirty="0" err="1">
                <a:ea typeface="Calibri"/>
                <a:cs typeface="Times New Roman"/>
              </a:rPr>
              <a:t>ile</a:t>
            </a:r>
            <a:r>
              <a:rPr lang="en-US" dirty="0">
                <a:ea typeface="Calibri"/>
                <a:cs typeface="Times New Roman"/>
              </a:rPr>
              <a:t> </a:t>
            </a:r>
            <a:r>
              <a:rPr lang="en-US" dirty="0" err="1">
                <a:ea typeface="Calibri"/>
                <a:cs typeface="Times New Roman"/>
              </a:rPr>
              <a:t>ilgilenmek</a:t>
            </a:r>
            <a:r>
              <a:rPr lang="en-US" dirty="0">
                <a:ea typeface="Calibri"/>
                <a:cs typeface="Times New Roman"/>
              </a:rPr>
              <a:t> vb.</a:t>
            </a:r>
            <a:endParaRPr lang="tr-TR" dirty="0">
              <a:ea typeface="Calibri"/>
              <a:cs typeface="Times New Roman"/>
            </a:endParaRPr>
          </a:p>
          <a:p>
            <a:pPr marL="0" indent="0">
              <a:lnSpc>
                <a:spcPct val="115000"/>
              </a:lnSpc>
              <a:spcAft>
                <a:spcPts val="1000"/>
              </a:spcAft>
              <a:buNone/>
            </a:pPr>
            <a:r>
              <a:rPr lang="tr-TR" dirty="0">
                <a:ea typeface="Calibri"/>
                <a:cs typeface="Times New Roman"/>
              </a:rPr>
              <a:t>	Olumlu benlik algısı için öğrencinin başarılı çalışmaları </a:t>
            </a:r>
            <a:r>
              <a:rPr lang="tr-TR" dirty="0">
                <a:solidFill>
                  <a:srgbClr val="FF0000"/>
                </a:solidFill>
                <a:ea typeface="Calibri"/>
                <a:cs typeface="Times New Roman"/>
              </a:rPr>
              <a:t>takdir edilmel</a:t>
            </a:r>
            <a:r>
              <a:rPr lang="tr-TR" dirty="0">
                <a:ea typeface="Calibri"/>
                <a:cs typeface="Times New Roman"/>
              </a:rPr>
              <a:t>i, </a:t>
            </a:r>
            <a:r>
              <a:rPr lang="tr-TR" dirty="0">
                <a:solidFill>
                  <a:srgbClr val="FF0000"/>
                </a:solidFill>
                <a:ea typeface="Calibri"/>
                <a:cs typeface="Times New Roman"/>
              </a:rPr>
              <a:t>öğrenme yaşantıları </a:t>
            </a:r>
            <a:r>
              <a:rPr lang="tr-TR" dirty="0">
                <a:ea typeface="Calibri"/>
                <a:cs typeface="Times New Roman"/>
              </a:rPr>
              <a:t>buna göre öğrenme ortamları düzenlenmeli, </a:t>
            </a:r>
            <a:r>
              <a:rPr lang="tr-TR" dirty="0">
                <a:solidFill>
                  <a:srgbClr val="FF0000"/>
                </a:solidFill>
                <a:ea typeface="Calibri"/>
                <a:cs typeface="Times New Roman"/>
              </a:rPr>
              <a:t>iyi bir model </a:t>
            </a:r>
            <a:r>
              <a:rPr lang="tr-TR" dirty="0">
                <a:ea typeface="Calibri"/>
                <a:cs typeface="Times New Roman"/>
              </a:rPr>
              <a:t>olunmalı ve </a:t>
            </a:r>
            <a:r>
              <a:rPr lang="tr-TR" dirty="0">
                <a:solidFill>
                  <a:srgbClr val="FF0000"/>
                </a:solidFill>
                <a:ea typeface="Calibri"/>
                <a:cs typeface="Times New Roman"/>
              </a:rPr>
              <a:t>özgüvenlerin</a:t>
            </a:r>
            <a:r>
              <a:rPr lang="tr-TR" dirty="0">
                <a:ea typeface="Calibri"/>
                <a:cs typeface="Times New Roman"/>
              </a:rPr>
              <a:t>i artıracak kazanımlara yer verilmeli.</a:t>
            </a:r>
          </a:p>
          <a:p>
            <a:endParaRPr lang="tr-TR" dirty="0"/>
          </a:p>
        </p:txBody>
      </p:sp>
    </p:spTree>
    <p:extLst>
      <p:ext uri="{BB962C8B-B14F-4D97-AF65-F5344CB8AC3E}">
        <p14:creationId xmlns:p14="http://schemas.microsoft.com/office/powerpoint/2010/main" val="29292958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764704"/>
          </a:xfrm>
        </p:spPr>
        <p:style>
          <a:lnRef idx="3">
            <a:schemeClr val="lt1"/>
          </a:lnRef>
          <a:fillRef idx="1">
            <a:schemeClr val="accent6"/>
          </a:fillRef>
          <a:effectRef idx="1">
            <a:schemeClr val="accent6"/>
          </a:effectRef>
          <a:fontRef idx="minor">
            <a:schemeClr val="lt1"/>
          </a:fontRef>
        </p:style>
        <p:txBody>
          <a:bodyPr>
            <a:normAutofit/>
          </a:bodyPr>
          <a:lstStyle/>
          <a:p>
            <a:r>
              <a:rPr lang="en-US" b="1" u="sng" dirty="0" err="1">
                <a:ea typeface="Calibri"/>
                <a:cs typeface="Times New Roman"/>
              </a:rPr>
              <a:t>Devimsel</a:t>
            </a:r>
            <a:r>
              <a:rPr lang="en-US" b="1" u="sng" dirty="0">
                <a:ea typeface="Calibri"/>
                <a:cs typeface="Times New Roman"/>
              </a:rPr>
              <a:t> </a:t>
            </a:r>
            <a:r>
              <a:rPr lang="en-US" b="1" u="sng" dirty="0" err="1">
                <a:ea typeface="Calibri"/>
                <a:cs typeface="Times New Roman"/>
              </a:rPr>
              <a:t>Beceriler</a:t>
            </a:r>
            <a:endParaRPr lang="tr-TR" b="1" u="sng" dirty="0"/>
          </a:p>
        </p:txBody>
      </p:sp>
      <p:sp>
        <p:nvSpPr>
          <p:cNvPr id="3" name="İçerik Yer Tutucusu 2"/>
          <p:cNvSpPr>
            <a:spLocks noGrp="1"/>
          </p:cNvSpPr>
          <p:nvPr>
            <p:ph idx="1"/>
          </p:nvPr>
        </p:nvSpPr>
        <p:spPr>
          <a:xfrm>
            <a:off x="0" y="764704"/>
            <a:ext cx="9144000" cy="6093296"/>
          </a:xfrm>
        </p:spPr>
        <p:txBody>
          <a:bodyPr>
            <a:normAutofit fontScale="92500" lnSpcReduction="10000"/>
          </a:bodyPr>
          <a:lstStyle/>
          <a:p>
            <a:pPr>
              <a:lnSpc>
                <a:spcPct val="115000"/>
              </a:lnSpc>
              <a:spcAft>
                <a:spcPts val="1000"/>
              </a:spcAft>
            </a:pPr>
            <a:r>
              <a:rPr lang="tr-TR" dirty="0">
                <a:ea typeface="Calibri"/>
                <a:cs typeface="Times New Roman"/>
              </a:rPr>
              <a:t>	</a:t>
            </a:r>
            <a:r>
              <a:rPr lang="en-US" dirty="0" err="1">
                <a:ea typeface="Calibri"/>
                <a:cs typeface="Times New Roman"/>
              </a:rPr>
              <a:t>Devimsel</a:t>
            </a:r>
            <a:r>
              <a:rPr lang="en-US" dirty="0">
                <a:ea typeface="Calibri"/>
                <a:cs typeface="Times New Roman"/>
              </a:rPr>
              <a:t> </a:t>
            </a:r>
            <a:r>
              <a:rPr lang="en-US" dirty="0" err="1">
                <a:ea typeface="Calibri"/>
                <a:cs typeface="Times New Roman"/>
              </a:rPr>
              <a:t>beceriler</a:t>
            </a:r>
            <a:r>
              <a:rPr lang="en-US" dirty="0">
                <a:ea typeface="Calibri"/>
                <a:cs typeface="Times New Roman"/>
              </a:rPr>
              <a:t>, </a:t>
            </a:r>
            <a:r>
              <a:rPr lang="en-US" dirty="0" err="1">
                <a:ea typeface="Calibri"/>
                <a:cs typeface="Times New Roman"/>
              </a:rPr>
              <a:t>insan</a:t>
            </a:r>
            <a:r>
              <a:rPr lang="en-US" dirty="0">
                <a:ea typeface="Calibri"/>
                <a:cs typeface="Times New Roman"/>
              </a:rPr>
              <a:t> </a:t>
            </a:r>
            <a:r>
              <a:rPr lang="en-US" dirty="0" err="1">
                <a:ea typeface="Calibri"/>
                <a:cs typeface="Times New Roman"/>
              </a:rPr>
              <a:t>performansında</a:t>
            </a:r>
            <a:r>
              <a:rPr lang="en-US" dirty="0">
                <a:ea typeface="Calibri"/>
                <a:cs typeface="Times New Roman"/>
              </a:rPr>
              <a:t> </a:t>
            </a:r>
            <a:r>
              <a:rPr lang="en-US" dirty="0" err="1">
                <a:ea typeface="Calibri"/>
                <a:cs typeface="Times New Roman"/>
              </a:rPr>
              <a:t>geniş</a:t>
            </a:r>
            <a:r>
              <a:rPr lang="en-US" dirty="0">
                <a:ea typeface="Calibri"/>
                <a:cs typeface="Times New Roman"/>
              </a:rPr>
              <a:t> </a:t>
            </a:r>
            <a:r>
              <a:rPr lang="en-US" dirty="0" err="1">
                <a:ea typeface="Calibri"/>
                <a:cs typeface="Times New Roman"/>
              </a:rPr>
              <a:t>bir</a:t>
            </a:r>
            <a:r>
              <a:rPr lang="en-US" dirty="0">
                <a:ea typeface="Calibri"/>
                <a:cs typeface="Times New Roman"/>
              </a:rPr>
              <a:t> </a:t>
            </a:r>
            <a:r>
              <a:rPr lang="en-US" dirty="0" err="1">
                <a:ea typeface="Calibri"/>
                <a:cs typeface="Times New Roman"/>
              </a:rPr>
              <a:t>yer</a:t>
            </a:r>
            <a:r>
              <a:rPr lang="en-US" dirty="0">
                <a:ea typeface="Calibri"/>
                <a:cs typeface="Times New Roman"/>
              </a:rPr>
              <a:t> </a:t>
            </a:r>
            <a:r>
              <a:rPr lang="en-US" dirty="0" err="1">
                <a:ea typeface="Calibri"/>
                <a:cs typeface="Times New Roman"/>
              </a:rPr>
              <a:t>kaplamaktadır</a:t>
            </a:r>
            <a:r>
              <a:rPr lang="en-US" dirty="0">
                <a:ea typeface="Calibri"/>
                <a:cs typeface="Times New Roman"/>
              </a:rPr>
              <a:t>. </a:t>
            </a:r>
            <a:r>
              <a:rPr lang="en-US" dirty="0" err="1">
                <a:ea typeface="Calibri"/>
                <a:cs typeface="Times New Roman"/>
              </a:rPr>
              <a:t>Örneğin;otomobil</a:t>
            </a:r>
            <a:r>
              <a:rPr lang="en-US" dirty="0">
                <a:ea typeface="Calibri"/>
                <a:cs typeface="Times New Roman"/>
              </a:rPr>
              <a:t> </a:t>
            </a:r>
            <a:r>
              <a:rPr lang="en-US" dirty="0" err="1">
                <a:ea typeface="Calibri"/>
                <a:cs typeface="Times New Roman"/>
              </a:rPr>
              <a:t>kullanma,müzik</a:t>
            </a:r>
            <a:r>
              <a:rPr lang="en-US" dirty="0">
                <a:ea typeface="Calibri"/>
                <a:cs typeface="Times New Roman"/>
              </a:rPr>
              <a:t> </a:t>
            </a:r>
            <a:r>
              <a:rPr lang="en-US" dirty="0" err="1">
                <a:ea typeface="Calibri"/>
                <a:cs typeface="Times New Roman"/>
              </a:rPr>
              <a:t>aleti</a:t>
            </a:r>
            <a:r>
              <a:rPr lang="en-US" dirty="0">
                <a:ea typeface="Calibri"/>
                <a:cs typeface="Times New Roman"/>
              </a:rPr>
              <a:t> </a:t>
            </a:r>
            <a:r>
              <a:rPr lang="en-US" dirty="0" err="1">
                <a:ea typeface="Calibri"/>
                <a:cs typeface="Times New Roman"/>
              </a:rPr>
              <a:t>çalma</a:t>
            </a:r>
            <a:r>
              <a:rPr lang="en-US" dirty="0">
                <a:ea typeface="Calibri"/>
                <a:cs typeface="Times New Roman"/>
              </a:rPr>
              <a:t> </a:t>
            </a:r>
            <a:r>
              <a:rPr lang="en-US" dirty="0" err="1">
                <a:ea typeface="Calibri"/>
                <a:cs typeface="Times New Roman"/>
              </a:rPr>
              <a:t>ayrıca</a:t>
            </a:r>
            <a:r>
              <a:rPr lang="en-US" dirty="0">
                <a:ea typeface="Calibri"/>
                <a:cs typeface="Times New Roman"/>
              </a:rPr>
              <a:t> </a:t>
            </a:r>
            <a:r>
              <a:rPr lang="en-US" dirty="0" err="1">
                <a:ea typeface="Calibri"/>
                <a:cs typeface="Times New Roman"/>
              </a:rPr>
              <a:t>otomobil</a:t>
            </a:r>
            <a:r>
              <a:rPr lang="en-US" dirty="0">
                <a:ea typeface="Calibri"/>
                <a:cs typeface="Times New Roman"/>
              </a:rPr>
              <a:t> </a:t>
            </a:r>
            <a:r>
              <a:rPr lang="en-US" dirty="0" err="1">
                <a:ea typeface="Calibri"/>
                <a:cs typeface="Times New Roman"/>
              </a:rPr>
              <a:t>tamircisi,terzi</a:t>
            </a:r>
            <a:r>
              <a:rPr lang="en-US" dirty="0">
                <a:ea typeface="Calibri"/>
                <a:cs typeface="Times New Roman"/>
              </a:rPr>
              <a:t> </a:t>
            </a:r>
            <a:r>
              <a:rPr lang="en-US" dirty="0" err="1">
                <a:ea typeface="Calibri"/>
                <a:cs typeface="Times New Roman"/>
              </a:rPr>
              <a:t>makine</a:t>
            </a:r>
            <a:r>
              <a:rPr lang="en-US" dirty="0">
                <a:ea typeface="Calibri"/>
                <a:cs typeface="Times New Roman"/>
              </a:rPr>
              <a:t> </a:t>
            </a:r>
            <a:r>
              <a:rPr lang="en-US" dirty="0" err="1">
                <a:ea typeface="Calibri"/>
                <a:cs typeface="Times New Roman"/>
              </a:rPr>
              <a:t>operatörü</a:t>
            </a:r>
            <a:r>
              <a:rPr lang="en-US" dirty="0">
                <a:ea typeface="Calibri"/>
                <a:cs typeface="Times New Roman"/>
              </a:rPr>
              <a:t> vb. </a:t>
            </a:r>
            <a:r>
              <a:rPr lang="en-US" dirty="0" err="1">
                <a:ea typeface="Calibri"/>
                <a:cs typeface="Times New Roman"/>
              </a:rPr>
              <a:t>birçok</a:t>
            </a:r>
            <a:r>
              <a:rPr lang="en-US" dirty="0">
                <a:ea typeface="Calibri"/>
                <a:cs typeface="Times New Roman"/>
              </a:rPr>
              <a:t> </a:t>
            </a:r>
            <a:r>
              <a:rPr lang="en-US" dirty="0" err="1">
                <a:ea typeface="Calibri"/>
                <a:cs typeface="Times New Roman"/>
              </a:rPr>
              <a:t>meslek</a:t>
            </a:r>
            <a:r>
              <a:rPr lang="en-US" dirty="0">
                <a:ea typeface="Calibri"/>
                <a:cs typeface="Times New Roman"/>
              </a:rPr>
              <a:t> </a:t>
            </a:r>
            <a:r>
              <a:rPr lang="en-US" dirty="0" err="1">
                <a:ea typeface="Calibri"/>
                <a:cs typeface="Times New Roman"/>
              </a:rPr>
              <a:t>alanı</a:t>
            </a:r>
            <a:r>
              <a:rPr lang="en-US" dirty="0">
                <a:ea typeface="Calibri"/>
                <a:cs typeface="Times New Roman"/>
              </a:rPr>
              <a:t> da </a:t>
            </a:r>
            <a:r>
              <a:rPr lang="en-US" dirty="0" err="1">
                <a:ea typeface="Calibri"/>
                <a:cs typeface="Times New Roman"/>
              </a:rPr>
              <a:t>devimsel</a:t>
            </a:r>
            <a:r>
              <a:rPr lang="en-US" dirty="0">
                <a:ea typeface="Calibri"/>
                <a:cs typeface="Times New Roman"/>
              </a:rPr>
              <a:t> </a:t>
            </a:r>
            <a:r>
              <a:rPr lang="en-US" dirty="0" err="1">
                <a:ea typeface="Calibri"/>
                <a:cs typeface="Times New Roman"/>
              </a:rPr>
              <a:t>becerilere</a:t>
            </a:r>
            <a:r>
              <a:rPr lang="en-US" dirty="0">
                <a:ea typeface="Calibri"/>
                <a:cs typeface="Times New Roman"/>
              </a:rPr>
              <a:t> </a:t>
            </a:r>
            <a:r>
              <a:rPr lang="en-US" dirty="0" err="1">
                <a:ea typeface="Calibri"/>
                <a:cs typeface="Times New Roman"/>
              </a:rPr>
              <a:t>dayanmaktadır</a:t>
            </a:r>
            <a:r>
              <a:rPr lang="en-US" dirty="0">
                <a:ea typeface="Calibri"/>
                <a:cs typeface="Times New Roman"/>
              </a:rPr>
              <a:t>.</a:t>
            </a:r>
            <a:endParaRPr lang="tr-TR" dirty="0">
              <a:ea typeface="Calibri"/>
              <a:cs typeface="Times New Roman"/>
            </a:endParaRPr>
          </a:p>
          <a:p>
            <a:pPr>
              <a:lnSpc>
                <a:spcPct val="115000"/>
              </a:lnSpc>
              <a:spcAft>
                <a:spcPts val="1000"/>
              </a:spcAft>
            </a:pPr>
            <a:r>
              <a:rPr lang="tr-TR" dirty="0">
                <a:ea typeface="Calibri"/>
                <a:cs typeface="Times New Roman"/>
              </a:rPr>
              <a:t>	</a:t>
            </a:r>
            <a:r>
              <a:rPr lang="en-US" dirty="0" err="1">
                <a:ea typeface="Calibri"/>
                <a:cs typeface="Times New Roman"/>
              </a:rPr>
              <a:t>Okullardaki</a:t>
            </a:r>
            <a:r>
              <a:rPr lang="en-US" dirty="0">
                <a:ea typeface="Calibri"/>
                <a:cs typeface="Times New Roman"/>
              </a:rPr>
              <a:t> </a:t>
            </a:r>
            <a:r>
              <a:rPr lang="en-US" dirty="0" err="1">
                <a:ea typeface="Calibri"/>
                <a:cs typeface="Times New Roman"/>
              </a:rPr>
              <a:t>öğrenmelerde</a:t>
            </a:r>
            <a:r>
              <a:rPr lang="en-US" dirty="0">
                <a:ea typeface="Calibri"/>
                <a:cs typeface="Times New Roman"/>
              </a:rPr>
              <a:t>, </a:t>
            </a:r>
            <a:r>
              <a:rPr lang="en-US" dirty="0" err="1">
                <a:ea typeface="Calibri"/>
                <a:cs typeface="Times New Roman"/>
              </a:rPr>
              <a:t>çoğu</a:t>
            </a:r>
            <a:r>
              <a:rPr lang="en-US" dirty="0">
                <a:ea typeface="Calibri"/>
                <a:cs typeface="Times New Roman"/>
              </a:rPr>
              <a:t> </a:t>
            </a:r>
            <a:r>
              <a:rPr lang="en-US" dirty="0" err="1">
                <a:ea typeface="Calibri"/>
                <a:cs typeface="Times New Roman"/>
              </a:rPr>
              <a:t>zaman</a:t>
            </a:r>
            <a:r>
              <a:rPr lang="en-US" dirty="0">
                <a:ea typeface="Calibri"/>
                <a:cs typeface="Times New Roman"/>
              </a:rPr>
              <a:t> </a:t>
            </a:r>
            <a:r>
              <a:rPr lang="en-US" dirty="0" err="1">
                <a:ea typeface="Calibri"/>
                <a:cs typeface="Times New Roman"/>
              </a:rPr>
              <a:t>devimsel</a:t>
            </a:r>
            <a:r>
              <a:rPr lang="en-US" dirty="0">
                <a:ea typeface="Calibri"/>
                <a:cs typeface="Times New Roman"/>
              </a:rPr>
              <a:t> </a:t>
            </a:r>
            <a:r>
              <a:rPr lang="en-US" dirty="0" err="1">
                <a:ea typeface="Calibri"/>
                <a:cs typeface="Times New Roman"/>
              </a:rPr>
              <a:t>beceriler</a:t>
            </a:r>
            <a:r>
              <a:rPr lang="en-US" dirty="0">
                <a:ea typeface="Calibri"/>
                <a:cs typeface="Times New Roman"/>
              </a:rPr>
              <a:t>, </a:t>
            </a:r>
            <a:r>
              <a:rPr lang="en-US" dirty="0" err="1">
                <a:ea typeface="Calibri"/>
                <a:cs typeface="Times New Roman"/>
              </a:rPr>
              <a:t>diğer</a:t>
            </a:r>
            <a:r>
              <a:rPr lang="en-US" dirty="0">
                <a:ea typeface="Calibri"/>
                <a:cs typeface="Times New Roman"/>
              </a:rPr>
              <a:t> </a:t>
            </a:r>
            <a:r>
              <a:rPr lang="en-US" dirty="0" err="1">
                <a:ea typeface="Calibri"/>
                <a:cs typeface="Times New Roman"/>
              </a:rPr>
              <a:t>öğrenmeler</a:t>
            </a:r>
            <a:r>
              <a:rPr lang="en-US" dirty="0">
                <a:ea typeface="Calibri"/>
                <a:cs typeface="Times New Roman"/>
              </a:rPr>
              <a:t> </a:t>
            </a:r>
            <a:r>
              <a:rPr lang="en-US" dirty="0" err="1">
                <a:ea typeface="Calibri"/>
                <a:cs typeface="Times New Roman"/>
              </a:rPr>
              <a:t>için</a:t>
            </a:r>
            <a:r>
              <a:rPr lang="en-US" dirty="0">
                <a:ea typeface="Calibri"/>
                <a:cs typeface="Times New Roman"/>
              </a:rPr>
              <a:t> </a:t>
            </a:r>
            <a:r>
              <a:rPr lang="en-US" dirty="0" err="1">
                <a:ea typeface="Calibri"/>
                <a:cs typeface="Times New Roman"/>
              </a:rPr>
              <a:t>temel</a:t>
            </a:r>
            <a:r>
              <a:rPr lang="en-US" dirty="0">
                <a:ea typeface="Calibri"/>
                <a:cs typeface="Times New Roman"/>
              </a:rPr>
              <a:t> </a:t>
            </a:r>
            <a:r>
              <a:rPr lang="en-US" dirty="0" err="1">
                <a:ea typeface="Calibri"/>
                <a:cs typeface="Times New Roman"/>
              </a:rPr>
              <a:t>oluşturmaktadır</a:t>
            </a:r>
            <a:r>
              <a:rPr lang="en-US" dirty="0">
                <a:ea typeface="Calibri"/>
                <a:cs typeface="Times New Roman"/>
              </a:rPr>
              <a:t>. </a:t>
            </a:r>
            <a:r>
              <a:rPr lang="tr-TR" dirty="0">
                <a:ea typeface="Calibri"/>
                <a:cs typeface="Times New Roman"/>
              </a:rPr>
              <a:t>	</a:t>
            </a:r>
            <a:r>
              <a:rPr lang="en-US" dirty="0" err="1">
                <a:ea typeface="Calibri"/>
                <a:cs typeface="Times New Roman"/>
              </a:rPr>
              <a:t>Ayakkabı</a:t>
            </a:r>
            <a:r>
              <a:rPr lang="en-US" dirty="0">
                <a:ea typeface="Calibri"/>
                <a:cs typeface="Times New Roman"/>
              </a:rPr>
              <a:t> </a:t>
            </a:r>
            <a:r>
              <a:rPr lang="en-US" dirty="0" err="1">
                <a:ea typeface="Calibri"/>
                <a:cs typeface="Times New Roman"/>
              </a:rPr>
              <a:t>bağlama</a:t>
            </a:r>
            <a:r>
              <a:rPr lang="en-US" dirty="0">
                <a:ea typeface="Calibri"/>
                <a:cs typeface="Times New Roman"/>
              </a:rPr>
              <a:t>, </a:t>
            </a:r>
            <a:r>
              <a:rPr lang="en-US" dirty="0" err="1">
                <a:ea typeface="Calibri"/>
                <a:cs typeface="Times New Roman"/>
              </a:rPr>
              <a:t>bisiklete</a:t>
            </a:r>
            <a:r>
              <a:rPr lang="en-US" dirty="0">
                <a:ea typeface="Calibri"/>
                <a:cs typeface="Times New Roman"/>
              </a:rPr>
              <a:t> </a:t>
            </a:r>
            <a:r>
              <a:rPr lang="en-US" dirty="0" err="1">
                <a:ea typeface="Calibri"/>
                <a:cs typeface="Times New Roman"/>
              </a:rPr>
              <a:t>binme</a:t>
            </a:r>
            <a:r>
              <a:rPr lang="en-US" dirty="0">
                <a:ea typeface="Calibri"/>
                <a:cs typeface="Times New Roman"/>
              </a:rPr>
              <a:t>, </a:t>
            </a:r>
            <a:r>
              <a:rPr lang="en-US" dirty="0" err="1">
                <a:ea typeface="Calibri"/>
                <a:cs typeface="Times New Roman"/>
              </a:rPr>
              <a:t>araba</a:t>
            </a:r>
            <a:r>
              <a:rPr lang="en-US" dirty="0">
                <a:ea typeface="Calibri"/>
                <a:cs typeface="Times New Roman"/>
              </a:rPr>
              <a:t> </a:t>
            </a:r>
            <a:r>
              <a:rPr lang="en-US" dirty="0" err="1">
                <a:ea typeface="Calibri"/>
                <a:cs typeface="Times New Roman"/>
              </a:rPr>
              <a:t>kullanma</a:t>
            </a:r>
            <a:r>
              <a:rPr lang="en-US" dirty="0">
                <a:ea typeface="Calibri"/>
                <a:cs typeface="Times New Roman"/>
              </a:rPr>
              <a:t>, </a:t>
            </a:r>
            <a:r>
              <a:rPr lang="en-US" dirty="0" err="1">
                <a:ea typeface="Calibri"/>
                <a:cs typeface="Times New Roman"/>
              </a:rPr>
              <a:t>ev</a:t>
            </a:r>
            <a:r>
              <a:rPr lang="en-US" dirty="0">
                <a:ea typeface="Calibri"/>
                <a:cs typeface="Times New Roman"/>
              </a:rPr>
              <a:t> </a:t>
            </a:r>
            <a:r>
              <a:rPr lang="en-US" dirty="0" err="1">
                <a:ea typeface="Calibri"/>
                <a:cs typeface="Times New Roman"/>
              </a:rPr>
              <a:t>aletlerini</a:t>
            </a:r>
            <a:r>
              <a:rPr lang="en-US" dirty="0">
                <a:ea typeface="Calibri"/>
                <a:cs typeface="Times New Roman"/>
              </a:rPr>
              <a:t> </a:t>
            </a:r>
            <a:r>
              <a:rPr lang="en-US" dirty="0" err="1">
                <a:ea typeface="Calibri"/>
                <a:cs typeface="Times New Roman"/>
              </a:rPr>
              <a:t>kullanma</a:t>
            </a:r>
            <a:r>
              <a:rPr lang="en-US" dirty="0">
                <a:ea typeface="Calibri"/>
                <a:cs typeface="Times New Roman"/>
              </a:rPr>
              <a:t>. </a:t>
            </a:r>
            <a:r>
              <a:rPr lang="en-US" dirty="0" err="1">
                <a:ea typeface="Calibri"/>
                <a:cs typeface="Times New Roman"/>
              </a:rPr>
              <a:t>Gerekli</a:t>
            </a:r>
            <a:r>
              <a:rPr lang="en-US" dirty="0">
                <a:ea typeface="Calibri"/>
                <a:cs typeface="Times New Roman"/>
              </a:rPr>
              <a:t> </a:t>
            </a:r>
            <a:r>
              <a:rPr lang="en-US" dirty="0" err="1">
                <a:ea typeface="Calibri"/>
                <a:cs typeface="Times New Roman"/>
              </a:rPr>
              <a:t>bilgi</a:t>
            </a:r>
            <a:r>
              <a:rPr lang="en-US" dirty="0">
                <a:ea typeface="Calibri"/>
                <a:cs typeface="Times New Roman"/>
              </a:rPr>
              <a:t> </a:t>
            </a:r>
            <a:r>
              <a:rPr lang="en-US" dirty="0" err="1">
                <a:ea typeface="Calibri"/>
                <a:cs typeface="Times New Roman"/>
              </a:rPr>
              <a:t>ve</a:t>
            </a:r>
            <a:r>
              <a:rPr lang="en-US" dirty="0">
                <a:ea typeface="Calibri"/>
                <a:cs typeface="Times New Roman"/>
              </a:rPr>
              <a:t> </a:t>
            </a:r>
            <a:r>
              <a:rPr lang="en-US" dirty="0" err="1">
                <a:ea typeface="Calibri"/>
                <a:cs typeface="Times New Roman"/>
              </a:rPr>
              <a:t>bedensel</a:t>
            </a:r>
            <a:r>
              <a:rPr lang="en-US" dirty="0">
                <a:ea typeface="Calibri"/>
                <a:cs typeface="Times New Roman"/>
              </a:rPr>
              <a:t> </a:t>
            </a:r>
            <a:r>
              <a:rPr lang="en-US" dirty="0" err="1">
                <a:ea typeface="Calibri"/>
                <a:cs typeface="Times New Roman"/>
              </a:rPr>
              <a:t>olgunluk</a:t>
            </a:r>
            <a:r>
              <a:rPr lang="en-US" dirty="0">
                <a:ea typeface="Calibri"/>
                <a:cs typeface="Times New Roman"/>
              </a:rPr>
              <a:t> </a:t>
            </a:r>
            <a:r>
              <a:rPr lang="en-US" dirty="0" err="1">
                <a:ea typeface="Calibri"/>
                <a:cs typeface="Times New Roman"/>
              </a:rPr>
              <a:t>şarttır</a:t>
            </a:r>
            <a:r>
              <a:rPr lang="en-US" dirty="0">
                <a:ea typeface="Calibri"/>
                <a:cs typeface="Times New Roman"/>
              </a:rPr>
              <a:t>. Her </a:t>
            </a:r>
            <a:r>
              <a:rPr lang="en-US" dirty="0" err="1">
                <a:ea typeface="Calibri"/>
                <a:cs typeface="Times New Roman"/>
              </a:rPr>
              <a:t>doğru</a:t>
            </a:r>
            <a:r>
              <a:rPr lang="en-US" dirty="0">
                <a:ea typeface="Calibri"/>
                <a:cs typeface="Times New Roman"/>
              </a:rPr>
              <a:t> </a:t>
            </a:r>
            <a:r>
              <a:rPr lang="en-US" dirty="0" err="1">
                <a:ea typeface="Calibri"/>
                <a:cs typeface="Times New Roman"/>
              </a:rPr>
              <a:t>öğrenme</a:t>
            </a:r>
            <a:r>
              <a:rPr lang="en-US" dirty="0">
                <a:ea typeface="Calibri"/>
                <a:cs typeface="Times New Roman"/>
              </a:rPr>
              <a:t> </a:t>
            </a:r>
            <a:r>
              <a:rPr lang="en-US" dirty="0" err="1">
                <a:ea typeface="Calibri"/>
                <a:cs typeface="Times New Roman"/>
              </a:rPr>
              <a:t>pekiştireçlerle</a:t>
            </a:r>
            <a:r>
              <a:rPr lang="en-US" dirty="0">
                <a:ea typeface="Calibri"/>
                <a:cs typeface="Times New Roman"/>
              </a:rPr>
              <a:t> </a:t>
            </a:r>
            <a:r>
              <a:rPr lang="en-US" dirty="0" err="1">
                <a:ea typeface="Calibri"/>
                <a:cs typeface="Times New Roman"/>
              </a:rPr>
              <a:t>desteklenmelidir</a:t>
            </a:r>
            <a:r>
              <a:rPr lang="en-US" dirty="0">
                <a:ea typeface="Calibri"/>
                <a:cs typeface="Times New Roman"/>
              </a:rPr>
              <a:t>. </a:t>
            </a:r>
            <a:endParaRPr lang="tr-TR" dirty="0"/>
          </a:p>
        </p:txBody>
      </p:sp>
    </p:spTree>
    <p:extLst>
      <p:ext uri="{BB962C8B-B14F-4D97-AF65-F5344CB8AC3E}">
        <p14:creationId xmlns:p14="http://schemas.microsoft.com/office/powerpoint/2010/main" val="17531992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127230890"/>
              </p:ext>
            </p:extLst>
          </p:nvPr>
        </p:nvGraphicFramePr>
        <p:xfrm>
          <a:off x="0" y="0"/>
          <a:ext cx="9144000" cy="7259491"/>
        </p:xfrm>
        <a:graphic>
          <a:graphicData uri="http://schemas.openxmlformats.org/drawingml/2006/table">
            <a:tbl>
              <a:tblPr firstRow="1" bandRow="1">
                <a:tableStyleId>{5C22544A-7EE6-4342-B048-85BDC9FD1C3A}</a:tableStyleId>
              </a:tblPr>
              <a:tblGrid>
                <a:gridCol w="2339752">
                  <a:extLst>
                    <a:ext uri="{9D8B030D-6E8A-4147-A177-3AD203B41FA5}">
                      <a16:colId xmlns:a16="http://schemas.microsoft.com/office/drawing/2014/main" val="20000"/>
                    </a:ext>
                  </a:extLst>
                </a:gridCol>
                <a:gridCol w="6804248">
                  <a:extLst>
                    <a:ext uri="{9D8B030D-6E8A-4147-A177-3AD203B41FA5}">
                      <a16:colId xmlns:a16="http://schemas.microsoft.com/office/drawing/2014/main" val="20001"/>
                    </a:ext>
                  </a:extLst>
                </a:gridCol>
              </a:tblGrid>
              <a:tr h="548680">
                <a:tc>
                  <a:txBody>
                    <a:bodyPr/>
                    <a:lstStyle/>
                    <a:p>
                      <a:pPr>
                        <a:lnSpc>
                          <a:spcPct val="115000"/>
                        </a:lnSpc>
                        <a:spcAft>
                          <a:spcPts val="1000"/>
                        </a:spcAft>
                      </a:pPr>
                      <a:r>
                        <a:rPr lang="tr-TR" sz="1800" dirty="0">
                          <a:effectLst/>
                          <a:latin typeface="Times" pitchFamily="18" charset="0"/>
                          <a:ea typeface="Calibri"/>
                          <a:cs typeface="Times New Roman"/>
                        </a:rPr>
                        <a:t>ÖĞRENME ÜRÜNLERİ</a:t>
                      </a:r>
                    </a:p>
                  </a:txBody>
                  <a:tcPr/>
                </a:tc>
                <a:tc>
                  <a:txBody>
                    <a:bodyPr/>
                    <a:lstStyle/>
                    <a:p>
                      <a:pPr>
                        <a:lnSpc>
                          <a:spcPct val="115000"/>
                        </a:lnSpc>
                        <a:spcAft>
                          <a:spcPts val="1000"/>
                        </a:spcAft>
                      </a:pPr>
                      <a:r>
                        <a:rPr lang="tr-TR" sz="1800" dirty="0">
                          <a:effectLst/>
                          <a:latin typeface="Times" pitchFamily="18" charset="0"/>
                          <a:ea typeface="Calibri"/>
                          <a:cs typeface="Times New Roman"/>
                        </a:rPr>
                        <a:t>HEDEF ÖRNEKLERİ </a:t>
                      </a:r>
                    </a:p>
                  </a:txBody>
                  <a:tcPr/>
                </a:tc>
                <a:extLst>
                  <a:ext uri="{0D108BD9-81ED-4DB2-BD59-A6C34878D82A}">
                    <a16:rowId xmlns:a16="http://schemas.microsoft.com/office/drawing/2014/main" val="10000"/>
                  </a:ext>
                </a:extLst>
              </a:tr>
              <a:tr h="789988">
                <a:tc>
                  <a:txBody>
                    <a:bodyPr/>
                    <a:lstStyle/>
                    <a:p>
                      <a:pPr>
                        <a:lnSpc>
                          <a:spcPct val="115000"/>
                        </a:lnSpc>
                        <a:spcAft>
                          <a:spcPts val="1000"/>
                        </a:spcAft>
                      </a:pPr>
                      <a:r>
                        <a:rPr lang="tr-TR" sz="1800">
                          <a:effectLst/>
                          <a:latin typeface="Times" pitchFamily="18" charset="0"/>
                          <a:ea typeface="Calibri"/>
                          <a:cs typeface="Times New Roman"/>
                        </a:rPr>
                        <a:t>1. Sözel bilgi; sözcük, olgu, kural vb. bilme </a:t>
                      </a:r>
                    </a:p>
                  </a:txBody>
                  <a:tcPr/>
                </a:tc>
                <a:tc>
                  <a:txBody>
                    <a:bodyPr/>
                    <a:lstStyle/>
                    <a:p>
                      <a:pPr>
                        <a:lnSpc>
                          <a:spcPct val="115000"/>
                        </a:lnSpc>
                        <a:spcAft>
                          <a:spcPts val="1000"/>
                        </a:spcAft>
                      </a:pPr>
                      <a:r>
                        <a:rPr lang="tr-TR" sz="1800" dirty="0">
                          <a:effectLst/>
                          <a:latin typeface="Times" pitchFamily="18" charset="0"/>
                          <a:ea typeface="Calibri"/>
                          <a:cs typeface="Times New Roman"/>
                        </a:rPr>
                        <a:t>-Türklerin Anadolu’ya ilk geliş tarihini ifade etme.</a:t>
                      </a:r>
                    </a:p>
                    <a:p>
                      <a:pPr>
                        <a:lnSpc>
                          <a:spcPct val="115000"/>
                        </a:lnSpc>
                        <a:spcAft>
                          <a:spcPts val="1000"/>
                        </a:spcAft>
                      </a:pPr>
                      <a:r>
                        <a:rPr lang="tr-TR" sz="1800" dirty="0">
                          <a:effectLst/>
                          <a:latin typeface="Times" pitchFamily="18" charset="0"/>
                          <a:ea typeface="Calibri"/>
                          <a:cs typeface="Times New Roman"/>
                        </a:rPr>
                        <a:t>-Tenis maçında puan alma ilkelerini söyleme. </a:t>
                      </a:r>
                    </a:p>
                  </a:txBody>
                  <a:tcPr/>
                </a:tc>
                <a:extLst>
                  <a:ext uri="{0D108BD9-81ED-4DB2-BD59-A6C34878D82A}">
                    <a16:rowId xmlns:a16="http://schemas.microsoft.com/office/drawing/2014/main" val="10001"/>
                  </a:ext>
                </a:extLst>
              </a:tr>
              <a:tr h="2476051">
                <a:tc>
                  <a:txBody>
                    <a:bodyPr/>
                    <a:lstStyle/>
                    <a:p>
                      <a:r>
                        <a:rPr lang="tr-TR" sz="1800" kern="1200" dirty="0">
                          <a:solidFill>
                            <a:schemeClr val="dk1"/>
                          </a:solidFill>
                          <a:effectLst/>
                          <a:latin typeface="Times" pitchFamily="18" charset="0"/>
                          <a:ea typeface="+mn-ea"/>
                          <a:cs typeface="+mn-cs"/>
                        </a:rPr>
                        <a:t>2. Zihinsel beceriler</a:t>
                      </a:r>
                    </a:p>
                    <a:p>
                      <a:r>
                        <a:rPr lang="tr-TR" sz="1800" kern="1200" dirty="0">
                          <a:solidFill>
                            <a:schemeClr val="dk1"/>
                          </a:solidFill>
                          <a:effectLst/>
                          <a:latin typeface="Times" pitchFamily="18" charset="0"/>
                          <a:ea typeface="+mn-ea"/>
                          <a:cs typeface="+mn-cs"/>
                        </a:rPr>
                        <a:t>a) Ayırt etme</a:t>
                      </a:r>
                    </a:p>
                    <a:p>
                      <a:r>
                        <a:rPr lang="tr-TR" sz="1800" kern="1200" dirty="0">
                          <a:solidFill>
                            <a:schemeClr val="dk1"/>
                          </a:solidFill>
                          <a:effectLst/>
                          <a:latin typeface="Times" pitchFamily="18" charset="0"/>
                          <a:ea typeface="+mn-ea"/>
                          <a:cs typeface="+mn-cs"/>
                        </a:rPr>
                        <a:t>b) Somut kavramlar </a:t>
                      </a:r>
                    </a:p>
                    <a:p>
                      <a:r>
                        <a:rPr lang="tr-TR" sz="1800" kern="1200" dirty="0">
                          <a:solidFill>
                            <a:schemeClr val="dk1"/>
                          </a:solidFill>
                          <a:effectLst/>
                          <a:latin typeface="Times" pitchFamily="18" charset="0"/>
                          <a:ea typeface="+mn-ea"/>
                          <a:cs typeface="+mn-cs"/>
                        </a:rPr>
                        <a:t>c) Tanımlanmamış kavramlar</a:t>
                      </a:r>
                    </a:p>
                    <a:p>
                      <a:r>
                        <a:rPr lang="tr-TR" sz="1800" kern="1200" dirty="0">
                          <a:solidFill>
                            <a:schemeClr val="dk1"/>
                          </a:solidFill>
                          <a:effectLst/>
                          <a:latin typeface="Times" pitchFamily="18" charset="0"/>
                          <a:ea typeface="+mn-ea"/>
                          <a:cs typeface="+mn-cs"/>
                        </a:rPr>
                        <a:t>d) Kural </a:t>
                      </a:r>
                    </a:p>
                    <a:p>
                      <a:r>
                        <a:rPr lang="tr-TR" sz="1800" kern="1200" dirty="0">
                          <a:solidFill>
                            <a:schemeClr val="dk1"/>
                          </a:solidFill>
                          <a:effectLst/>
                          <a:latin typeface="Times" pitchFamily="18" charset="0"/>
                          <a:ea typeface="+mn-ea"/>
                          <a:cs typeface="+mn-cs"/>
                        </a:rPr>
                        <a:t>e) Çoklu kural</a:t>
                      </a:r>
                    </a:p>
                  </a:txBody>
                  <a:tcPr/>
                </a:tc>
                <a:tc>
                  <a:txBody>
                    <a:bodyPr/>
                    <a:lstStyle/>
                    <a:p>
                      <a:pPr>
                        <a:lnSpc>
                          <a:spcPct val="115000"/>
                        </a:lnSpc>
                        <a:spcAft>
                          <a:spcPts val="1000"/>
                        </a:spcAft>
                      </a:pPr>
                      <a:r>
                        <a:rPr lang="tr-TR" sz="1800" dirty="0">
                          <a:effectLst/>
                          <a:latin typeface="Times" pitchFamily="18" charset="0"/>
                          <a:ea typeface="Calibri"/>
                          <a:cs typeface="Times New Roman"/>
                        </a:rPr>
                        <a:t>a/b.-Piyanoda çalınan iki nota arasındaki farklılıkları duyma.  -&gt; ve &lt; sembollerini ayırt etme.</a:t>
                      </a:r>
                    </a:p>
                    <a:p>
                      <a:pPr>
                        <a:lnSpc>
                          <a:spcPct val="115000"/>
                        </a:lnSpc>
                        <a:spcAft>
                          <a:spcPts val="1000"/>
                        </a:spcAft>
                      </a:pPr>
                      <a:r>
                        <a:rPr lang="tr-TR" sz="1800" kern="1200" dirty="0">
                          <a:solidFill>
                            <a:schemeClr val="dk1"/>
                          </a:solidFill>
                          <a:effectLst/>
                          <a:latin typeface="Times" pitchFamily="18" charset="0"/>
                          <a:ea typeface="+mn-ea"/>
                          <a:cs typeface="+mn-cs"/>
                        </a:rPr>
                        <a:t>c. Verilen ölçüt bakımından demokrasi kavramına uygun</a:t>
                      </a:r>
                      <a:r>
                        <a:rPr lang="tr-TR" sz="1800" kern="1200" baseline="0" dirty="0">
                          <a:solidFill>
                            <a:schemeClr val="dk1"/>
                          </a:solidFill>
                          <a:effectLst/>
                          <a:latin typeface="Times" pitchFamily="18" charset="0"/>
                          <a:ea typeface="+mn-ea"/>
                          <a:cs typeface="+mn-cs"/>
                        </a:rPr>
                        <a:t> u</a:t>
                      </a:r>
                      <a:r>
                        <a:rPr lang="tr-TR" sz="1800" kern="1200" dirty="0">
                          <a:solidFill>
                            <a:schemeClr val="dk1"/>
                          </a:solidFill>
                          <a:effectLst/>
                          <a:latin typeface="Times" pitchFamily="18" charset="0"/>
                          <a:ea typeface="+mn-ea"/>
                          <a:cs typeface="+mn-cs"/>
                        </a:rPr>
                        <a:t>ygulamalarda bulunan , hükümetleri belirleme. </a:t>
                      </a:r>
                    </a:p>
                    <a:p>
                      <a:r>
                        <a:rPr lang="tr-TR" sz="1800" kern="1200" dirty="0">
                          <a:solidFill>
                            <a:schemeClr val="dk1"/>
                          </a:solidFill>
                          <a:effectLst/>
                          <a:latin typeface="Times" pitchFamily="18" charset="0"/>
                          <a:ea typeface="+mn-ea"/>
                          <a:cs typeface="+mn-cs"/>
                        </a:rPr>
                        <a:t>d. -</a:t>
                      </a:r>
                      <a:r>
                        <a:rPr lang="tr-TR" sz="1800" kern="1200" dirty="0" err="1">
                          <a:solidFill>
                            <a:schemeClr val="dk1"/>
                          </a:solidFill>
                          <a:effectLst/>
                          <a:latin typeface="Times" pitchFamily="18" charset="0"/>
                          <a:ea typeface="+mn-ea"/>
                          <a:cs typeface="+mn-cs"/>
                        </a:rPr>
                        <a:t>a+b</a:t>
                      </a:r>
                      <a:r>
                        <a:rPr lang="tr-TR" sz="1800" kern="1200" dirty="0">
                          <a:solidFill>
                            <a:schemeClr val="dk1"/>
                          </a:solidFill>
                          <a:effectLst/>
                          <a:latin typeface="Times" pitchFamily="18" charset="0"/>
                          <a:ea typeface="+mn-ea"/>
                          <a:cs typeface="+mn-cs"/>
                        </a:rPr>
                        <a:t>=</a:t>
                      </a:r>
                      <a:r>
                        <a:rPr lang="tr-TR" sz="1800" kern="1200" dirty="0" err="1">
                          <a:solidFill>
                            <a:schemeClr val="dk1"/>
                          </a:solidFill>
                          <a:effectLst/>
                          <a:latin typeface="Times" pitchFamily="18" charset="0"/>
                          <a:ea typeface="+mn-ea"/>
                          <a:cs typeface="+mn-cs"/>
                        </a:rPr>
                        <a:t>b+a</a:t>
                      </a:r>
                      <a:r>
                        <a:rPr lang="tr-TR" sz="1800" kern="1200" dirty="0">
                          <a:solidFill>
                            <a:schemeClr val="dk1"/>
                          </a:solidFill>
                          <a:effectLst/>
                          <a:latin typeface="Times" pitchFamily="18" charset="0"/>
                          <a:ea typeface="+mn-ea"/>
                          <a:cs typeface="+mn-cs"/>
                        </a:rPr>
                        <a:t> olduğunu gösterme. -Suyun atmosfer basıncı altında 100C hal değiştirdiğini gösterme. </a:t>
                      </a:r>
                    </a:p>
                    <a:p>
                      <a:r>
                        <a:rPr lang="tr-TR" sz="1800" kern="1200" dirty="0">
                          <a:solidFill>
                            <a:schemeClr val="dk1"/>
                          </a:solidFill>
                          <a:effectLst/>
                          <a:latin typeface="Times" pitchFamily="18" charset="0"/>
                          <a:ea typeface="+mn-ea"/>
                          <a:cs typeface="+mn-cs"/>
                        </a:rPr>
                        <a:t>e.</a:t>
                      </a:r>
                      <a:r>
                        <a:rPr lang="tr-TR" sz="1800" kern="1200" baseline="0" dirty="0">
                          <a:solidFill>
                            <a:schemeClr val="dk1"/>
                          </a:solidFill>
                          <a:effectLst/>
                          <a:latin typeface="Times" pitchFamily="18" charset="0"/>
                          <a:ea typeface="+mn-ea"/>
                          <a:cs typeface="+mn-cs"/>
                        </a:rPr>
                        <a:t> </a:t>
                      </a:r>
                      <a:r>
                        <a:rPr lang="tr-TR" sz="1800" kern="1200" dirty="0">
                          <a:solidFill>
                            <a:schemeClr val="dk1"/>
                          </a:solidFill>
                          <a:effectLst/>
                          <a:latin typeface="Times" pitchFamily="18" charset="0"/>
                          <a:ea typeface="+mn-ea"/>
                          <a:cs typeface="+mn-cs"/>
                        </a:rPr>
                        <a:t>Verilen bölge ve arazi koşullarına göre yağmur tahmini yapmak için kural oluşturma</a:t>
                      </a:r>
                      <a:endParaRPr lang="tr-TR" sz="1800" dirty="0">
                        <a:effectLst/>
                        <a:latin typeface="Times" pitchFamily="18" charset="0"/>
                        <a:ea typeface="Calibri"/>
                        <a:cs typeface="Times New Roman"/>
                      </a:endParaRPr>
                    </a:p>
                  </a:txBody>
                  <a:tcPr/>
                </a:tc>
                <a:extLst>
                  <a:ext uri="{0D108BD9-81ED-4DB2-BD59-A6C34878D82A}">
                    <a16:rowId xmlns:a16="http://schemas.microsoft.com/office/drawing/2014/main" val="10002"/>
                  </a:ext>
                </a:extLst>
              </a:tr>
              <a:tr h="750778">
                <a:tc>
                  <a:txBody>
                    <a:bodyPr/>
                    <a:lstStyle/>
                    <a:p>
                      <a:pPr>
                        <a:lnSpc>
                          <a:spcPct val="115000"/>
                        </a:lnSpc>
                        <a:spcAft>
                          <a:spcPts val="1000"/>
                        </a:spcAft>
                      </a:pPr>
                      <a:r>
                        <a:rPr lang="tr-TR" sz="1800">
                          <a:effectLst/>
                          <a:latin typeface="Times" pitchFamily="18" charset="0"/>
                          <a:ea typeface="Calibri"/>
                          <a:cs typeface="Times New Roman"/>
                        </a:rPr>
                        <a:t>3. Bilişsel stratejiler </a:t>
                      </a:r>
                    </a:p>
                  </a:txBody>
                  <a:tcPr/>
                </a:tc>
                <a:tc>
                  <a:txBody>
                    <a:bodyPr/>
                    <a:lstStyle/>
                    <a:p>
                      <a:pPr>
                        <a:lnSpc>
                          <a:spcPct val="115000"/>
                        </a:lnSpc>
                        <a:spcAft>
                          <a:spcPts val="1000"/>
                        </a:spcAft>
                      </a:pPr>
                      <a:r>
                        <a:rPr lang="tr-TR" sz="1800" dirty="0">
                          <a:effectLst/>
                          <a:latin typeface="Times" pitchFamily="18" charset="0"/>
                          <a:ea typeface="Calibri"/>
                          <a:cs typeface="Times New Roman"/>
                        </a:rPr>
                        <a:t>-Kendine özgü etkili bir not tutma stratejisi geliştirme.</a:t>
                      </a:r>
                    </a:p>
                    <a:p>
                      <a:pPr>
                        <a:lnSpc>
                          <a:spcPct val="115000"/>
                        </a:lnSpc>
                        <a:spcAft>
                          <a:spcPts val="1000"/>
                        </a:spcAft>
                      </a:pPr>
                      <a:r>
                        <a:rPr lang="tr-TR" sz="1800" dirty="0">
                          <a:effectLst/>
                          <a:latin typeface="Times" pitchFamily="18" charset="0"/>
                          <a:ea typeface="Calibri"/>
                          <a:cs typeface="Times New Roman"/>
                        </a:rPr>
                        <a:t>- Enerji tüketiminin çok olduğu saatlerde tasarruf için özgün bir plan önerme. </a:t>
                      </a:r>
                    </a:p>
                  </a:txBody>
                  <a:tcPr/>
                </a:tc>
                <a:extLst>
                  <a:ext uri="{0D108BD9-81ED-4DB2-BD59-A6C34878D82A}">
                    <a16:rowId xmlns:a16="http://schemas.microsoft.com/office/drawing/2014/main" val="10003"/>
                  </a:ext>
                </a:extLst>
              </a:tr>
              <a:tr h="947061">
                <a:tc>
                  <a:txBody>
                    <a:bodyPr/>
                    <a:lstStyle/>
                    <a:p>
                      <a:pPr>
                        <a:lnSpc>
                          <a:spcPct val="115000"/>
                        </a:lnSpc>
                        <a:spcAft>
                          <a:spcPts val="1000"/>
                        </a:spcAft>
                      </a:pPr>
                      <a:r>
                        <a:rPr lang="tr-TR" sz="1800">
                          <a:effectLst/>
                          <a:latin typeface="Times" pitchFamily="18" charset="0"/>
                          <a:ea typeface="Calibri"/>
                          <a:cs typeface="Times New Roman"/>
                        </a:rPr>
                        <a:t>4. Tutum </a:t>
                      </a:r>
                    </a:p>
                  </a:txBody>
                  <a:tcPr/>
                </a:tc>
                <a:tc>
                  <a:txBody>
                    <a:bodyPr/>
                    <a:lstStyle/>
                    <a:p>
                      <a:pPr>
                        <a:lnSpc>
                          <a:spcPct val="115000"/>
                        </a:lnSpc>
                        <a:spcAft>
                          <a:spcPts val="1000"/>
                        </a:spcAft>
                      </a:pPr>
                      <a:r>
                        <a:rPr lang="tr-TR" sz="1800">
                          <a:effectLst/>
                          <a:latin typeface="Times" pitchFamily="18" charset="0"/>
                          <a:ea typeface="Calibri"/>
                          <a:cs typeface="Times New Roman"/>
                        </a:rPr>
                        <a:t>-Bilim –kurgu öykülerini diğer öykülere tercih etme</a:t>
                      </a:r>
                    </a:p>
                    <a:p>
                      <a:pPr>
                        <a:lnSpc>
                          <a:spcPct val="115000"/>
                        </a:lnSpc>
                        <a:spcAft>
                          <a:spcPts val="1000"/>
                        </a:spcAft>
                      </a:pPr>
                      <a:r>
                        <a:rPr lang="tr-TR" sz="1800">
                          <a:effectLst/>
                          <a:latin typeface="Times" pitchFamily="18" charset="0"/>
                          <a:ea typeface="Calibri"/>
                          <a:cs typeface="Times New Roman"/>
                        </a:rPr>
                        <a:t>-Spor olarak yüzmeyi tercih etme. </a:t>
                      </a:r>
                    </a:p>
                  </a:txBody>
                  <a:tcPr/>
                </a:tc>
                <a:extLst>
                  <a:ext uri="{0D108BD9-81ED-4DB2-BD59-A6C34878D82A}">
                    <a16:rowId xmlns:a16="http://schemas.microsoft.com/office/drawing/2014/main" val="10004"/>
                  </a:ext>
                </a:extLst>
              </a:tr>
              <a:tr h="947061">
                <a:tc>
                  <a:txBody>
                    <a:bodyPr/>
                    <a:lstStyle/>
                    <a:p>
                      <a:pPr>
                        <a:lnSpc>
                          <a:spcPct val="115000"/>
                        </a:lnSpc>
                        <a:spcAft>
                          <a:spcPts val="1000"/>
                        </a:spcAft>
                      </a:pPr>
                      <a:r>
                        <a:rPr lang="tr-TR" sz="1800">
                          <a:effectLst/>
                          <a:latin typeface="Times" pitchFamily="18" charset="0"/>
                          <a:ea typeface="Calibri"/>
                          <a:cs typeface="Times New Roman"/>
                        </a:rPr>
                        <a:t>5. Devimsel beceriler </a:t>
                      </a:r>
                    </a:p>
                  </a:txBody>
                  <a:tcPr/>
                </a:tc>
                <a:tc>
                  <a:txBody>
                    <a:bodyPr/>
                    <a:lstStyle/>
                    <a:p>
                      <a:pPr>
                        <a:lnSpc>
                          <a:spcPct val="115000"/>
                        </a:lnSpc>
                        <a:spcAft>
                          <a:spcPts val="1000"/>
                        </a:spcAft>
                      </a:pPr>
                      <a:r>
                        <a:rPr lang="tr-TR" sz="1800" dirty="0">
                          <a:effectLst/>
                          <a:latin typeface="Times" pitchFamily="18" charset="0"/>
                          <a:ea typeface="Calibri"/>
                          <a:cs typeface="Times New Roman"/>
                        </a:rPr>
                        <a:t>-Sırt üstü yüzme.   -Otomobili uygun hızda kullanma. </a:t>
                      </a: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9634708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9760" y="0"/>
            <a:ext cx="9114239" cy="836712"/>
          </a:xfrm>
        </p:spPr>
        <p:style>
          <a:lnRef idx="3">
            <a:schemeClr val="lt1"/>
          </a:lnRef>
          <a:fillRef idx="1">
            <a:schemeClr val="accent6"/>
          </a:fillRef>
          <a:effectRef idx="1">
            <a:schemeClr val="accent6"/>
          </a:effectRef>
          <a:fontRef idx="minor">
            <a:schemeClr val="lt1"/>
          </a:fontRef>
        </p:style>
        <p:txBody>
          <a:bodyPr>
            <a:normAutofit/>
          </a:bodyPr>
          <a:lstStyle/>
          <a:p>
            <a:r>
              <a:rPr lang="tr-TR" b="1" u="sng" dirty="0">
                <a:ea typeface="Calibri"/>
                <a:cs typeface="Times New Roman"/>
              </a:rPr>
              <a:t>Öğretim Durumları</a:t>
            </a:r>
            <a:endParaRPr lang="tr-TR" dirty="0"/>
          </a:p>
        </p:txBody>
      </p:sp>
      <p:sp>
        <p:nvSpPr>
          <p:cNvPr id="3" name="İçerik Yer Tutucusu 2"/>
          <p:cNvSpPr>
            <a:spLocks noGrp="1"/>
          </p:cNvSpPr>
          <p:nvPr>
            <p:ph idx="1"/>
          </p:nvPr>
        </p:nvSpPr>
        <p:spPr>
          <a:xfrm>
            <a:off x="0" y="836712"/>
            <a:ext cx="9144000" cy="6021288"/>
          </a:xfrm>
        </p:spPr>
        <p:txBody>
          <a:bodyPr>
            <a:normAutofit lnSpcReduction="10000"/>
          </a:bodyPr>
          <a:lstStyle/>
          <a:p>
            <a:r>
              <a:rPr lang="tr-TR" sz="2700" dirty="0" err="1"/>
              <a:t>Gagne,ye</a:t>
            </a:r>
            <a:r>
              <a:rPr lang="tr-TR" sz="2700" dirty="0"/>
              <a:t> göre okuldaki en önemli öğrenme türleri </a:t>
            </a:r>
            <a:r>
              <a:rPr lang="tr-TR" sz="2700" b="1" dirty="0">
                <a:solidFill>
                  <a:srgbClr val="FF0000"/>
                </a:solidFill>
              </a:rPr>
              <a:t>ayırt etme, kavram öğrenme, ilke öğrenme, ve problem çözmedir</a:t>
            </a:r>
            <a:r>
              <a:rPr lang="tr-TR" sz="2700" dirty="0"/>
              <a:t>. Bu dört alan </a:t>
            </a:r>
            <a:r>
              <a:rPr lang="tr-TR" sz="2700" dirty="0" err="1"/>
              <a:t>aşamalılık</a:t>
            </a:r>
            <a:r>
              <a:rPr lang="tr-TR" sz="2700" dirty="0"/>
              <a:t> ilkesine göre sıralanmıştır ve buna göre öğretim durumları 8 basamak olarak belirlenmiştir. </a:t>
            </a:r>
          </a:p>
          <a:p>
            <a:pPr marL="514350" indent="-514350">
              <a:buAutoNum type="arabicPeriod"/>
            </a:pPr>
            <a:r>
              <a:rPr lang="tr-TR" dirty="0"/>
              <a:t>Dikkati çekme (film)</a:t>
            </a:r>
          </a:p>
          <a:p>
            <a:pPr marL="514350" indent="-514350">
              <a:buAutoNum type="arabicPeriod"/>
            </a:pPr>
            <a:r>
              <a:rPr lang="tr-TR" dirty="0"/>
              <a:t>Beklenti-hedeften haberdar etme (ne öğrenecek)</a:t>
            </a:r>
          </a:p>
          <a:p>
            <a:pPr marL="514350" indent="-514350">
              <a:buAutoNum type="arabicPeriod"/>
            </a:pPr>
            <a:r>
              <a:rPr lang="tr-TR" dirty="0"/>
              <a:t>Önbilgilerin hatırlatılması ((</a:t>
            </a:r>
            <a:r>
              <a:rPr lang="tr-TR" dirty="0" err="1"/>
              <a:t>hazırbuşunuşluk</a:t>
            </a:r>
            <a:r>
              <a:rPr lang="tr-TR" dirty="0"/>
              <a:t>)</a:t>
            </a:r>
          </a:p>
          <a:p>
            <a:pPr marL="514350" indent="-514350">
              <a:buAutoNum type="arabicPeriod"/>
            </a:pPr>
            <a:r>
              <a:rPr lang="tr-TR" dirty="0"/>
              <a:t>Seçici algı-uyarıcı materyalin sunulması</a:t>
            </a:r>
          </a:p>
          <a:p>
            <a:pPr marL="514350" indent="-514350">
              <a:buAutoNum type="arabicPeriod"/>
            </a:pPr>
            <a:r>
              <a:rPr lang="tr-TR" dirty="0"/>
              <a:t>Rehberlik etme- uzun süreli belleğe kodlama</a:t>
            </a:r>
          </a:p>
          <a:p>
            <a:pPr marL="514350" indent="-514350">
              <a:buAutoNum type="arabicPeriod"/>
            </a:pPr>
            <a:r>
              <a:rPr lang="tr-TR" dirty="0"/>
              <a:t>Davranışı ortaya çıkarma-tepkide bulunma</a:t>
            </a:r>
          </a:p>
          <a:p>
            <a:pPr marL="514350" indent="-514350">
              <a:buAutoNum type="arabicPeriod"/>
            </a:pPr>
            <a:r>
              <a:rPr lang="tr-TR" dirty="0" err="1"/>
              <a:t>Pekiştireç</a:t>
            </a:r>
            <a:r>
              <a:rPr lang="tr-TR" dirty="0"/>
              <a:t> –dönüt düzeltme</a:t>
            </a:r>
          </a:p>
          <a:p>
            <a:pPr marL="514350" indent="-514350">
              <a:buAutoNum type="arabicPeriod"/>
            </a:pPr>
            <a:r>
              <a:rPr lang="tr-TR" dirty="0"/>
              <a:t>Hatırlatma-kalıcı transferi sağlama</a:t>
            </a:r>
          </a:p>
          <a:p>
            <a:pPr marL="514350" indent="-514350">
              <a:buAutoNum type="arabicPeriod"/>
            </a:pPr>
            <a:endParaRPr lang="tr-TR" dirty="0"/>
          </a:p>
        </p:txBody>
      </p:sp>
      <p:sp>
        <p:nvSpPr>
          <p:cNvPr id="4" name="Dikdörtgen 3"/>
          <p:cNvSpPr/>
          <p:nvPr/>
        </p:nvSpPr>
        <p:spPr>
          <a:xfrm>
            <a:off x="0" y="6488668"/>
            <a:ext cx="3888757" cy="369332"/>
          </a:xfrm>
          <a:prstGeom prst="rect">
            <a:avLst/>
          </a:prstGeom>
        </p:spPr>
        <p:txBody>
          <a:bodyPr wrap="none">
            <a:spAutoFit/>
          </a:bodyPr>
          <a:lstStyle/>
          <a:p>
            <a:r>
              <a:rPr lang="tr-TR" dirty="0"/>
              <a:t>www.egitim.aku.edu.tr/dersler.htm - 4k</a:t>
            </a:r>
          </a:p>
        </p:txBody>
      </p:sp>
    </p:spTree>
    <p:extLst>
      <p:ext uri="{BB962C8B-B14F-4D97-AF65-F5344CB8AC3E}">
        <p14:creationId xmlns:p14="http://schemas.microsoft.com/office/powerpoint/2010/main" val="183450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980728"/>
          </a:xfrm>
        </p:spPr>
        <p:style>
          <a:lnRef idx="3">
            <a:schemeClr val="lt1"/>
          </a:lnRef>
          <a:fillRef idx="1">
            <a:schemeClr val="accent5"/>
          </a:fillRef>
          <a:effectRef idx="1">
            <a:schemeClr val="accent5"/>
          </a:effectRef>
          <a:fontRef idx="minor">
            <a:schemeClr val="lt1"/>
          </a:fontRef>
        </p:style>
        <p:txBody>
          <a:bodyPr>
            <a:normAutofit/>
          </a:bodyPr>
          <a:lstStyle/>
          <a:p>
            <a:r>
              <a:rPr lang="tr-TR" b="1" dirty="0">
                <a:solidFill>
                  <a:schemeClr val="tx2">
                    <a:satMod val="130000"/>
                  </a:schemeClr>
                </a:solidFill>
              </a:rPr>
              <a:t>Anlamlı Öğrenme – D. </a:t>
            </a:r>
            <a:r>
              <a:rPr lang="tr-TR" b="1" dirty="0" err="1">
                <a:solidFill>
                  <a:schemeClr val="tx2">
                    <a:satMod val="130000"/>
                  </a:schemeClr>
                </a:solidFill>
              </a:rPr>
              <a:t>Ausubel</a:t>
            </a:r>
            <a:r>
              <a:rPr lang="tr-TR" b="1" dirty="0">
                <a:solidFill>
                  <a:schemeClr val="tx2">
                    <a:satMod val="130000"/>
                  </a:schemeClr>
                </a:solidFill>
              </a:rPr>
              <a:t> </a:t>
            </a:r>
            <a:endParaRPr lang="tr-TR" dirty="0"/>
          </a:p>
        </p:txBody>
      </p:sp>
      <p:sp>
        <p:nvSpPr>
          <p:cNvPr id="3" name="İçerik Yer Tutucusu 2"/>
          <p:cNvSpPr>
            <a:spLocks noGrp="1"/>
          </p:cNvSpPr>
          <p:nvPr>
            <p:ph idx="1"/>
          </p:nvPr>
        </p:nvSpPr>
        <p:spPr>
          <a:xfrm>
            <a:off x="0" y="908720"/>
            <a:ext cx="9144000" cy="5949280"/>
          </a:xfrm>
        </p:spPr>
        <p:txBody>
          <a:bodyPr>
            <a:normAutofit fontScale="92500" lnSpcReduction="20000"/>
          </a:bodyPr>
          <a:lstStyle/>
          <a:p>
            <a:r>
              <a:rPr lang="tr-TR" dirty="0" err="1"/>
              <a:t>Ausubel’in</a:t>
            </a:r>
            <a:r>
              <a:rPr lang="tr-TR" dirty="0"/>
              <a:t> öğrenme kuramının temelini, “</a:t>
            </a:r>
            <a:r>
              <a:rPr lang="tr-TR" b="1" dirty="0"/>
              <a:t>Öğrenmeyi etkileyen en önemli faktör öğrencinin mevcut bilgi birikimidir. Bu ortaya çıkarılıp ona göre öğretim planlamalıdır” </a:t>
            </a:r>
            <a:r>
              <a:rPr lang="tr-TR" dirty="0"/>
              <a:t>cümlesi özetlemektedir (</a:t>
            </a:r>
            <a:r>
              <a:rPr lang="tr-TR" dirty="0" err="1"/>
              <a:t>Ausubel</a:t>
            </a:r>
            <a:r>
              <a:rPr lang="tr-TR" dirty="0"/>
              <a:t>, 1968; S. iv). </a:t>
            </a:r>
          </a:p>
          <a:p>
            <a:r>
              <a:rPr lang="tr-TR" dirty="0" err="1"/>
              <a:t>Ausubel’e</a:t>
            </a:r>
            <a:r>
              <a:rPr lang="tr-TR" dirty="0"/>
              <a:t> göre öğrenmenin çoğu sözel olarak gerçekleşmektedir. Ona göre önemli olan öğrenmenin anlamlı olmasıdır. Bu yüzden birey, ön öğrenmeler, örgütleme önem taşımaktadır.</a:t>
            </a:r>
          </a:p>
          <a:p>
            <a:r>
              <a:rPr lang="tr-TR" dirty="0" err="1"/>
              <a:t>Ausubel</a:t>
            </a:r>
            <a:r>
              <a:rPr lang="tr-TR" dirty="0"/>
              <a:t> buluş </a:t>
            </a:r>
            <a:r>
              <a:rPr lang="tr-TR" dirty="0" err="1"/>
              <a:t>yönteminni</a:t>
            </a:r>
            <a:r>
              <a:rPr lang="tr-TR" dirty="0"/>
              <a:t> her zaman anlamlı olmayabileceği gibi çok zaman aldığını ifade ederken, sözel öğrenmenin buluş yoluyla öğrenmeye göre bir avantajını da şöyle savunmaktadır: Eğer sözel öğrenme </a:t>
            </a:r>
            <a:r>
              <a:rPr lang="tr-TR" b="1" dirty="0"/>
              <a:t>etkin yapılabilirse kısa sürede birçok bilgi anlamlı </a:t>
            </a:r>
            <a:r>
              <a:rPr lang="tr-TR" dirty="0"/>
              <a:t>bir şekilde öğrenciye kazandırılır.</a:t>
            </a:r>
          </a:p>
          <a:p>
            <a:endParaRPr lang="tr-TR" dirty="0"/>
          </a:p>
          <a:p>
            <a:endParaRPr lang="tr-TR" dirty="0"/>
          </a:p>
        </p:txBody>
      </p:sp>
    </p:spTree>
    <p:extLst>
      <p:ext uri="{BB962C8B-B14F-4D97-AF65-F5344CB8AC3E}">
        <p14:creationId xmlns:p14="http://schemas.microsoft.com/office/powerpoint/2010/main" val="21494946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5026" y="0"/>
            <a:ext cx="9144000" cy="1143000"/>
          </a:xfrm>
        </p:spPr>
        <p:style>
          <a:lnRef idx="3">
            <a:schemeClr val="lt1"/>
          </a:lnRef>
          <a:fillRef idx="1">
            <a:schemeClr val="accent5"/>
          </a:fillRef>
          <a:effectRef idx="1">
            <a:schemeClr val="accent5"/>
          </a:effectRef>
          <a:fontRef idx="minor">
            <a:schemeClr val="lt1"/>
          </a:fontRef>
        </p:style>
        <p:txBody>
          <a:bodyPr>
            <a:normAutofit fontScale="90000"/>
          </a:bodyPr>
          <a:lstStyle/>
          <a:p>
            <a:r>
              <a:rPr lang="tr-TR" b="1" dirty="0">
                <a:solidFill>
                  <a:schemeClr val="tx2">
                    <a:satMod val="130000"/>
                  </a:schemeClr>
                </a:solidFill>
              </a:rPr>
              <a:t>Öğrenme Kuramında Dikkate Edilmesi Gereken Hususlar -1</a:t>
            </a:r>
            <a:endParaRPr lang="tr-TR" dirty="0"/>
          </a:p>
        </p:txBody>
      </p:sp>
      <p:sp>
        <p:nvSpPr>
          <p:cNvPr id="3" name="İçerik Yer Tutucusu 2"/>
          <p:cNvSpPr>
            <a:spLocks noGrp="1"/>
          </p:cNvSpPr>
          <p:nvPr>
            <p:ph idx="1"/>
          </p:nvPr>
        </p:nvSpPr>
        <p:spPr>
          <a:xfrm>
            <a:off x="0" y="1196752"/>
            <a:ext cx="9144000" cy="5661248"/>
          </a:xfrm>
        </p:spPr>
        <p:txBody>
          <a:bodyPr>
            <a:normAutofit fontScale="85000" lnSpcReduction="10000"/>
          </a:bodyPr>
          <a:lstStyle/>
          <a:p>
            <a:pPr algn="just">
              <a:lnSpc>
                <a:spcPct val="80000"/>
              </a:lnSpc>
              <a:buFont typeface="Wingdings 2" pitchFamily="18" charset="2"/>
              <a:buNone/>
            </a:pPr>
            <a:r>
              <a:rPr lang="tr-TR" dirty="0"/>
              <a:t>Bilgilerin öğrencilere anlatılarak anlamlı öğrenmenin gerçekleştirilmesinde şu hususlara uyulması beklenir:</a:t>
            </a:r>
          </a:p>
          <a:p>
            <a:pPr algn="just">
              <a:lnSpc>
                <a:spcPct val="80000"/>
              </a:lnSpc>
              <a:buFont typeface="Wingdings 2" pitchFamily="18" charset="2"/>
              <a:buNone/>
            </a:pPr>
            <a:r>
              <a:rPr lang="tr-TR" dirty="0"/>
              <a:t> </a:t>
            </a:r>
          </a:p>
          <a:p>
            <a:pPr algn="just">
              <a:lnSpc>
                <a:spcPct val="80000"/>
              </a:lnSpc>
              <a:buFont typeface="Wingdings 2" pitchFamily="18" charset="2"/>
              <a:buNone/>
            </a:pPr>
            <a:r>
              <a:rPr lang="tr-TR" dirty="0">
                <a:latin typeface="Arial" charset="0"/>
              </a:rPr>
              <a:t>1.</a:t>
            </a:r>
            <a:r>
              <a:rPr lang="tr-TR" dirty="0"/>
              <a:t> Organize edici bilgiler kullanılmalı:</a:t>
            </a:r>
            <a:endParaRPr lang="tr-TR" dirty="0">
              <a:latin typeface="Arial" charset="0"/>
            </a:endParaRPr>
          </a:p>
          <a:p>
            <a:pPr algn="just">
              <a:lnSpc>
                <a:spcPct val="80000"/>
              </a:lnSpc>
              <a:buFont typeface="Wingdings 2" pitchFamily="18" charset="2"/>
              <a:buNone/>
            </a:pPr>
            <a:endParaRPr lang="tr-TR" dirty="0">
              <a:latin typeface="Arial" charset="0"/>
            </a:endParaRPr>
          </a:p>
          <a:p>
            <a:pPr algn="just">
              <a:lnSpc>
                <a:spcPct val="80000"/>
              </a:lnSpc>
              <a:buFont typeface="Wingdings 2" pitchFamily="18" charset="2"/>
              <a:buNone/>
            </a:pPr>
            <a:r>
              <a:rPr lang="tr-TR" dirty="0">
                <a:latin typeface="Arial" charset="0"/>
              </a:rPr>
              <a:t>	</a:t>
            </a:r>
            <a:r>
              <a:rPr lang="tr-TR" dirty="0"/>
              <a:t>a) Derste kullanılacak önemli kavramların tanımları verilmeli,</a:t>
            </a:r>
          </a:p>
          <a:p>
            <a:pPr algn="just">
              <a:lnSpc>
                <a:spcPct val="80000"/>
              </a:lnSpc>
              <a:buFont typeface="Wingdings 2" pitchFamily="18" charset="2"/>
              <a:buNone/>
            </a:pPr>
            <a:r>
              <a:rPr lang="tr-TR" dirty="0">
                <a:latin typeface="Arial" charset="0"/>
              </a:rPr>
              <a:t>	</a:t>
            </a:r>
            <a:r>
              <a:rPr lang="tr-TR" dirty="0"/>
              <a:t>b) Derste geçen genellemeler ve ilkeler önceden verilmeli,</a:t>
            </a:r>
          </a:p>
          <a:p>
            <a:pPr algn="just">
              <a:lnSpc>
                <a:spcPct val="80000"/>
              </a:lnSpc>
              <a:buFont typeface="Wingdings 2" pitchFamily="18" charset="2"/>
              <a:buNone/>
            </a:pPr>
            <a:r>
              <a:rPr lang="tr-TR" dirty="0">
                <a:latin typeface="Arial" charset="0"/>
              </a:rPr>
              <a:t>	</a:t>
            </a:r>
            <a:r>
              <a:rPr lang="tr-TR" dirty="0"/>
              <a:t>c) İşlenecek konunun ana hatları verilmeli ve öğrencilerin görebileceği bir yere yazılmalı.</a:t>
            </a:r>
          </a:p>
          <a:p>
            <a:pPr algn="just">
              <a:lnSpc>
                <a:spcPct val="80000"/>
              </a:lnSpc>
              <a:buFont typeface="Wingdings 2" pitchFamily="18" charset="2"/>
              <a:buNone/>
            </a:pPr>
            <a:endParaRPr lang="tr-TR" dirty="0"/>
          </a:p>
          <a:p>
            <a:pPr algn="just">
              <a:lnSpc>
                <a:spcPct val="80000"/>
              </a:lnSpc>
              <a:buFont typeface="Wingdings 2" pitchFamily="18" charset="2"/>
              <a:buNone/>
            </a:pPr>
            <a:r>
              <a:rPr lang="tr-TR" dirty="0"/>
              <a:t>2. Anlatımda bol ve değişik örnekler kullanılmalı.</a:t>
            </a:r>
          </a:p>
          <a:p>
            <a:pPr algn="just">
              <a:lnSpc>
                <a:spcPct val="80000"/>
              </a:lnSpc>
              <a:buFont typeface="Wingdings 2" pitchFamily="18" charset="2"/>
              <a:buNone/>
            </a:pPr>
            <a:r>
              <a:rPr lang="tr-TR" dirty="0"/>
              <a:t> </a:t>
            </a:r>
          </a:p>
          <a:p>
            <a:pPr algn="just">
              <a:lnSpc>
                <a:spcPct val="80000"/>
              </a:lnSpc>
              <a:buFont typeface="Wingdings 2" pitchFamily="18" charset="2"/>
              <a:buNone/>
            </a:pPr>
            <a:r>
              <a:rPr lang="tr-TR" dirty="0"/>
              <a:t>3. Anlatılanlar resim, şema, grafik gibi </a:t>
            </a:r>
            <a:r>
              <a:rPr lang="tr-TR" dirty="0" err="1"/>
              <a:t>belirginleştirici</a:t>
            </a:r>
            <a:r>
              <a:rPr lang="tr-TR" dirty="0"/>
              <a:t> araçlarla</a:t>
            </a:r>
          </a:p>
          <a:p>
            <a:pPr algn="just">
              <a:lnSpc>
                <a:spcPct val="80000"/>
              </a:lnSpc>
              <a:buFont typeface="Wingdings 2" pitchFamily="18" charset="2"/>
              <a:buNone/>
            </a:pPr>
            <a:r>
              <a:rPr lang="tr-TR" dirty="0"/>
              <a:t>desteklenmeli.</a:t>
            </a:r>
            <a:r>
              <a:rPr lang="tr-TR" sz="1800" dirty="0"/>
              <a:t> </a:t>
            </a:r>
          </a:p>
          <a:p>
            <a:endParaRPr lang="tr-TR" dirty="0"/>
          </a:p>
        </p:txBody>
      </p:sp>
    </p:spTree>
    <p:extLst>
      <p:ext uri="{BB962C8B-B14F-4D97-AF65-F5344CB8AC3E}">
        <p14:creationId xmlns:p14="http://schemas.microsoft.com/office/powerpoint/2010/main" val="10541734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96" y="0"/>
            <a:ext cx="9137104" cy="1143000"/>
          </a:xfrm>
        </p:spPr>
        <p:style>
          <a:lnRef idx="3">
            <a:schemeClr val="lt1"/>
          </a:lnRef>
          <a:fillRef idx="1">
            <a:schemeClr val="accent5"/>
          </a:fillRef>
          <a:effectRef idx="1">
            <a:schemeClr val="accent5"/>
          </a:effectRef>
          <a:fontRef idx="minor">
            <a:schemeClr val="lt1"/>
          </a:fontRef>
        </p:style>
        <p:txBody>
          <a:bodyPr>
            <a:normAutofit fontScale="90000"/>
          </a:bodyPr>
          <a:lstStyle/>
          <a:p>
            <a:r>
              <a:rPr lang="tr-TR" b="1" dirty="0">
                <a:solidFill>
                  <a:schemeClr val="tx2">
                    <a:satMod val="130000"/>
                  </a:schemeClr>
                </a:solidFill>
              </a:rPr>
              <a:t>Öğrenme Kuramında Dikkate Edilmesi Gereken Hususlar -2</a:t>
            </a:r>
            <a:endParaRPr lang="tr-TR" dirty="0"/>
          </a:p>
        </p:txBody>
      </p:sp>
      <p:sp>
        <p:nvSpPr>
          <p:cNvPr id="3" name="İçerik Yer Tutucusu 2"/>
          <p:cNvSpPr>
            <a:spLocks noGrp="1"/>
          </p:cNvSpPr>
          <p:nvPr>
            <p:ph idx="1"/>
          </p:nvPr>
        </p:nvSpPr>
        <p:spPr/>
        <p:txBody>
          <a:bodyPr/>
          <a:lstStyle/>
          <a:p>
            <a:pPr algn="just">
              <a:lnSpc>
                <a:spcPct val="110000"/>
              </a:lnSpc>
              <a:buFont typeface="Wingdings 2" pitchFamily="18" charset="2"/>
              <a:buNone/>
            </a:pPr>
            <a:r>
              <a:rPr lang="tr-TR" dirty="0"/>
              <a:t>4. Anlatılan konuda geçen kavram ve ilkeler arasında benzerlikler ve farklılıklar üzerinde önemle ve zaman vererek durulmalı.</a:t>
            </a:r>
          </a:p>
          <a:p>
            <a:pPr algn="just">
              <a:lnSpc>
                <a:spcPct val="110000"/>
              </a:lnSpc>
            </a:pPr>
            <a:endParaRPr lang="tr-TR" dirty="0"/>
          </a:p>
          <a:p>
            <a:pPr algn="just">
              <a:lnSpc>
                <a:spcPct val="110000"/>
              </a:lnSpc>
              <a:buFont typeface="Wingdings 2" pitchFamily="18" charset="2"/>
              <a:buNone/>
            </a:pPr>
            <a:r>
              <a:rPr lang="tr-TR" dirty="0"/>
              <a:t>5. Öğrenciye kazandırılacak bilgiler anlamlı şekilde organize edilmiş bir bütünlük göstermelidir.</a:t>
            </a:r>
          </a:p>
          <a:p>
            <a:endParaRPr lang="tr-TR" dirty="0"/>
          </a:p>
        </p:txBody>
      </p:sp>
    </p:spTree>
    <p:extLst>
      <p:ext uri="{BB962C8B-B14F-4D97-AF65-F5344CB8AC3E}">
        <p14:creationId xmlns:p14="http://schemas.microsoft.com/office/powerpoint/2010/main" val="25130249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9636"/>
            <a:ext cx="9144000" cy="1143000"/>
          </a:xfrm>
        </p:spPr>
        <p:style>
          <a:lnRef idx="3">
            <a:schemeClr val="lt1"/>
          </a:lnRef>
          <a:fillRef idx="1">
            <a:schemeClr val="accent5"/>
          </a:fillRef>
          <a:effectRef idx="1">
            <a:schemeClr val="accent5"/>
          </a:effectRef>
          <a:fontRef idx="minor">
            <a:schemeClr val="lt1"/>
          </a:fontRef>
        </p:style>
        <p:txBody>
          <a:bodyPr>
            <a:normAutofit fontScale="90000"/>
          </a:bodyPr>
          <a:lstStyle/>
          <a:p>
            <a:r>
              <a:rPr lang="tr-TR" b="1" dirty="0">
                <a:solidFill>
                  <a:schemeClr val="tx2">
                    <a:satMod val="130000"/>
                  </a:schemeClr>
                </a:solidFill>
              </a:rPr>
              <a:t>Öğrenme Kuramında Dikkate Edilmesi Gereken Hususlar -3</a:t>
            </a:r>
            <a:endParaRPr lang="tr-TR" dirty="0"/>
          </a:p>
        </p:txBody>
      </p:sp>
      <p:sp>
        <p:nvSpPr>
          <p:cNvPr id="3" name="İçerik Yer Tutucusu 2"/>
          <p:cNvSpPr>
            <a:spLocks noGrp="1"/>
          </p:cNvSpPr>
          <p:nvPr>
            <p:ph idx="1"/>
          </p:nvPr>
        </p:nvSpPr>
        <p:spPr/>
        <p:txBody>
          <a:bodyPr>
            <a:normAutofit fontScale="85000" lnSpcReduction="20000"/>
          </a:bodyPr>
          <a:lstStyle/>
          <a:p>
            <a:pPr algn="just">
              <a:lnSpc>
                <a:spcPct val="130000"/>
              </a:lnSpc>
              <a:buFont typeface="Wingdings 2" pitchFamily="18" charset="2"/>
              <a:buNone/>
            </a:pPr>
            <a:r>
              <a:rPr lang="tr-TR" dirty="0"/>
              <a:t>6. Ezberleme teşvik edilmemeli, öğrenciler ezberleme için cesaretlendirilmemelidir. Öğrencilerin ders kitabındaki bilgiyi kitabın ifadesiyle tekrar etmeleri yerine kendi kelimeleriyle söylemeleri sağlanmalıdır.</a:t>
            </a:r>
          </a:p>
          <a:p>
            <a:pPr algn="just">
              <a:lnSpc>
                <a:spcPct val="130000"/>
              </a:lnSpc>
              <a:buFont typeface="Wingdings 2" pitchFamily="18" charset="2"/>
              <a:buNone/>
            </a:pPr>
            <a:endParaRPr lang="tr-TR" dirty="0"/>
          </a:p>
          <a:p>
            <a:pPr algn="just">
              <a:lnSpc>
                <a:spcPct val="130000"/>
              </a:lnSpc>
              <a:buFont typeface="Wingdings 2" pitchFamily="18" charset="2"/>
              <a:buNone/>
            </a:pPr>
            <a:r>
              <a:rPr lang="tr-TR" dirty="0"/>
              <a:t>7. Anlamlı öğrenme sırasında öğrenciler konu ile ilgili kendi görüşlerini rahatça söyleme, takıldıkları noktaları çekinmeden sorma ve tartışma olanaklarına sahip olmalıdırlar.</a:t>
            </a:r>
            <a:endParaRPr lang="tr-TR" sz="4000" dirty="0"/>
          </a:p>
          <a:p>
            <a:endParaRPr lang="tr-TR" dirty="0"/>
          </a:p>
        </p:txBody>
      </p:sp>
    </p:spTree>
    <p:extLst>
      <p:ext uri="{BB962C8B-B14F-4D97-AF65-F5344CB8AC3E}">
        <p14:creationId xmlns:p14="http://schemas.microsoft.com/office/powerpoint/2010/main" val="16980004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6640" y="9636"/>
            <a:ext cx="9170640" cy="971092"/>
          </a:xfrm>
        </p:spPr>
        <p:style>
          <a:lnRef idx="3">
            <a:schemeClr val="lt1"/>
          </a:lnRef>
          <a:fillRef idx="1">
            <a:schemeClr val="accent5"/>
          </a:fillRef>
          <a:effectRef idx="1">
            <a:schemeClr val="accent5"/>
          </a:effectRef>
          <a:fontRef idx="minor">
            <a:schemeClr val="lt1"/>
          </a:fontRef>
        </p:style>
        <p:txBody>
          <a:bodyPr>
            <a:normAutofit fontScale="90000"/>
          </a:bodyPr>
          <a:lstStyle/>
          <a:p>
            <a:r>
              <a:rPr lang="tr-TR" dirty="0"/>
              <a:t>Anlamlı öğrenme uygulama basamakları </a:t>
            </a:r>
          </a:p>
        </p:txBody>
      </p:sp>
      <p:sp>
        <p:nvSpPr>
          <p:cNvPr id="3" name="İçerik Yer Tutucusu 2"/>
          <p:cNvSpPr>
            <a:spLocks noGrp="1"/>
          </p:cNvSpPr>
          <p:nvPr>
            <p:ph idx="1"/>
          </p:nvPr>
        </p:nvSpPr>
        <p:spPr>
          <a:xfrm>
            <a:off x="0" y="980728"/>
            <a:ext cx="9144000" cy="5877272"/>
          </a:xfrm>
        </p:spPr>
        <p:txBody>
          <a:bodyPr>
            <a:normAutofit fontScale="92500"/>
          </a:bodyPr>
          <a:lstStyle/>
          <a:p>
            <a:pPr algn="just">
              <a:lnSpc>
                <a:spcPct val="120000"/>
              </a:lnSpc>
              <a:buFont typeface="Wingdings 2" pitchFamily="18" charset="2"/>
              <a:buNone/>
            </a:pPr>
            <a:r>
              <a:rPr lang="tr-TR" dirty="0"/>
              <a:t>Modelin üç basamaklı bir yöntemle uygulanması önerilmiştir.</a:t>
            </a:r>
          </a:p>
          <a:p>
            <a:pPr algn="just">
              <a:lnSpc>
                <a:spcPct val="120000"/>
              </a:lnSpc>
              <a:buFont typeface="Wingdings 2" pitchFamily="18" charset="2"/>
              <a:buNone/>
            </a:pPr>
            <a:r>
              <a:rPr lang="tr-TR" dirty="0">
                <a:latin typeface="Arial" charset="0"/>
              </a:rPr>
              <a:t>1</a:t>
            </a:r>
            <a:r>
              <a:rPr lang="tr-TR" dirty="0"/>
              <a:t>. </a:t>
            </a:r>
            <a:r>
              <a:rPr lang="tr-TR" b="1" dirty="0"/>
              <a:t>Ön düzenleyici </a:t>
            </a:r>
            <a:r>
              <a:rPr lang="tr-TR" dirty="0"/>
              <a:t>(</a:t>
            </a:r>
            <a:r>
              <a:rPr lang="tr-TR" dirty="0" err="1"/>
              <a:t>advance</a:t>
            </a:r>
            <a:r>
              <a:rPr lang="tr-TR" dirty="0"/>
              <a:t> </a:t>
            </a:r>
            <a:r>
              <a:rPr lang="tr-TR" dirty="0" err="1"/>
              <a:t>organizer</a:t>
            </a:r>
            <a:r>
              <a:rPr lang="tr-TR" dirty="0"/>
              <a:t>) kullanarak öğrenciyi yeni konuyu kavramaya hazırlamak.</a:t>
            </a:r>
          </a:p>
          <a:p>
            <a:pPr algn="just">
              <a:lnSpc>
                <a:spcPct val="120000"/>
              </a:lnSpc>
              <a:buFont typeface="Wingdings 2" pitchFamily="18" charset="2"/>
              <a:buNone/>
            </a:pPr>
            <a:r>
              <a:rPr lang="tr-TR" dirty="0"/>
              <a:t>2. Yeni konunun bütün ayrıntılarını </a:t>
            </a:r>
            <a:r>
              <a:rPr lang="tr-TR" b="1" dirty="0"/>
              <a:t>adım adım ilerleyen ayırt etmelerle</a:t>
            </a:r>
            <a:r>
              <a:rPr lang="tr-TR" dirty="0"/>
              <a:t> sergilemek (</a:t>
            </a:r>
            <a:r>
              <a:rPr lang="tr-TR" dirty="0" err="1"/>
              <a:t>progressive</a:t>
            </a:r>
            <a:r>
              <a:rPr lang="tr-TR" dirty="0"/>
              <a:t> </a:t>
            </a:r>
            <a:r>
              <a:rPr lang="tr-TR" dirty="0" err="1"/>
              <a:t>differentiation</a:t>
            </a:r>
            <a:r>
              <a:rPr lang="tr-TR" dirty="0"/>
              <a:t>).</a:t>
            </a:r>
          </a:p>
          <a:p>
            <a:pPr algn="just">
              <a:lnSpc>
                <a:spcPct val="120000"/>
              </a:lnSpc>
              <a:buFont typeface="Wingdings 2" pitchFamily="18" charset="2"/>
              <a:buNone/>
            </a:pPr>
            <a:r>
              <a:rPr lang="tr-TR" dirty="0"/>
              <a:t>3. Yeni konunun ana ilkesini çeşitli örneklere uygulatarak öğrencinin birleştirme, veya kaynaştırma ve bağdaştırma gibi </a:t>
            </a:r>
            <a:r>
              <a:rPr lang="tr-TR" b="1" dirty="0"/>
              <a:t>zihin süreçlerini geliştirmesini </a:t>
            </a:r>
            <a:r>
              <a:rPr lang="tr-TR" dirty="0"/>
              <a:t>sağlamak (</a:t>
            </a:r>
            <a:r>
              <a:rPr lang="tr-TR" dirty="0" err="1"/>
              <a:t>integrative</a:t>
            </a:r>
            <a:r>
              <a:rPr lang="tr-TR" dirty="0">
                <a:latin typeface="Arial" charset="0"/>
              </a:rPr>
              <a:t> </a:t>
            </a:r>
            <a:r>
              <a:rPr lang="tr-TR" dirty="0" err="1"/>
              <a:t>reconciliation</a:t>
            </a:r>
            <a:r>
              <a:rPr lang="tr-TR" dirty="0"/>
              <a:t>).</a:t>
            </a:r>
          </a:p>
          <a:p>
            <a:endParaRPr lang="tr-TR" dirty="0"/>
          </a:p>
        </p:txBody>
      </p:sp>
    </p:spTree>
    <p:extLst>
      <p:ext uri="{BB962C8B-B14F-4D97-AF65-F5344CB8AC3E}">
        <p14:creationId xmlns:p14="http://schemas.microsoft.com/office/powerpoint/2010/main" val="23972120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1143000"/>
          </a:xfrm>
        </p:spPr>
        <p:style>
          <a:lnRef idx="3">
            <a:schemeClr val="lt1"/>
          </a:lnRef>
          <a:fillRef idx="1">
            <a:schemeClr val="accent5"/>
          </a:fillRef>
          <a:effectRef idx="1">
            <a:schemeClr val="accent5"/>
          </a:effectRef>
          <a:fontRef idx="minor">
            <a:schemeClr val="lt1"/>
          </a:fontRef>
        </p:style>
        <p:txBody>
          <a:bodyPr>
            <a:normAutofit fontScale="90000"/>
          </a:bodyPr>
          <a:lstStyle/>
          <a:p>
            <a:r>
              <a:rPr lang="tr-TR" sz="3900" dirty="0"/>
              <a:t>Ön düzenleyiciler: </a:t>
            </a:r>
            <a:r>
              <a:rPr lang="tr-TR" sz="3900" b="1" dirty="0">
                <a:solidFill>
                  <a:srgbClr val="FF0000"/>
                </a:solidFill>
              </a:rPr>
              <a:t>Karşılaştırmalı </a:t>
            </a:r>
            <a:r>
              <a:rPr lang="tr-TR" sz="3900" dirty="0"/>
              <a:t>(</a:t>
            </a:r>
            <a:r>
              <a:rPr lang="tr-TR" sz="3900" i="1" dirty="0" err="1"/>
              <a:t>comparative</a:t>
            </a:r>
            <a:r>
              <a:rPr lang="tr-TR" sz="3900" i="1" dirty="0"/>
              <a:t>) ve </a:t>
            </a:r>
            <a:r>
              <a:rPr lang="tr-TR" sz="3900" b="1" dirty="0">
                <a:solidFill>
                  <a:srgbClr val="FF0000"/>
                </a:solidFill>
              </a:rPr>
              <a:t>sergileyici </a:t>
            </a:r>
            <a:r>
              <a:rPr lang="tr-TR" sz="3900" i="1" dirty="0"/>
              <a:t>(</a:t>
            </a:r>
            <a:r>
              <a:rPr lang="tr-TR" sz="3900" i="1" dirty="0" err="1"/>
              <a:t>expository</a:t>
            </a:r>
            <a:r>
              <a:rPr lang="tr-TR" sz="3900" i="1" dirty="0"/>
              <a:t>).</a:t>
            </a:r>
            <a:endParaRPr lang="tr-TR" sz="3000" dirty="0"/>
          </a:p>
        </p:txBody>
      </p:sp>
      <p:sp>
        <p:nvSpPr>
          <p:cNvPr id="3" name="İçerik Yer Tutucusu 2"/>
          <p:cNvSpPr>
            <a:spLocks noGrp="1"/>
          </p:cNvSpPr>
          <p:nvPr>
            <p:ph idx="1"/>
          </p:nvPr>
        </p:nvSpPr>
        <p:spPr>
          <a:xfrm>
            <a:off x="0" y="1196752"/>
            <a:ext cx="9144000" cy="5661248"/>
          </a:xfrm>
        </p:spPr>
        <p:txBody>
          <a:bodyPr>
            <a:normAutofit lnSpcReduction="10000"/>
          </a:bodyPr>
          <a:lstStyle/>
          <a:p>
            <a:pPr algn="just">
              <a:lnSpc>
                <a:spcPct val="150000"/>
              </a:lnSpc>
              <a:buFont typeface="Wingdings 2" pitchFamily="18" charset="2"/>
              <a:buNone/>
            </a:pPr>
            <a:r>
              <a:rPr lang="tr-TR" b="1" dirty="0">
                <a:solidFill>
                  <a:srgbClr val="FF0000"/>
                </a:solidFill>
                <a:latin typeface="Arial" charset="0"/>
              </a:rPr>
              <a:t>1.	</a:t>
            </a:r>
            <a:r>
              <a:rPr lang="tr-TR" b="1" dirty="0">
                <a:solidFill>
                  <a:srgbClr val="FF0000"/>
                </a:solidFill>
              </a:rPr>
              <a:t>Karşılaştırmalı ön düzenleyiciler</a:t>
            </a:r>
            <a:r>
              <a:rPr lang="tr-TR" dirty="0">
                <a:solidFill>
                  <a:srgbClr val="FF0000"/>
                </a:solidFill>
              </a:rPr>
              <a:t> </a:t>
            </a:r>
            <a:r>
              <a:rPr lang="tr-TR" dirty="0"/>
              <a:t>öğrencide var olan zihin becerilerinden ve bilgiden yeni öğrenilecek konu için gerekli olanları hatırlatır. </a:t>
            </a:r>
          </a:p>
          <a:p>
            <a:pPr algn="just">
              <a:lnSpc>
                <a:spcPct val="150000"/>
              </a:lnSpc>
              <a:buFont typeface="Wingdings 2" pitchFamily="18" charset="2"/>
              <a:buNone/>
            </a:pPr>
            <a:r>
              <a:rPr lang="tr-TR" dirty="0">
                <a:solidFill>
                  <a:srgbClr val="FF0000"/>
                </a:solidFill>
                <a:latin typeface="Arial" charset="0"/>
              </a:rPr>
              <a:t>	</a:t>
            </a:r>
            <a:r>
              <a:rPr lang="tr-TR" dirty="0">
                <a:solidFill>
                  <a:srgbClr val="FF0000"/>
                </a:solidFill>
              </a:rPr>
              <a:t>Örneğin, </a:t>
            </a:r>
            <a:r>
              <a:rPr lang="tr-TR" dirty="0" err="1"/>
              <a:t>özkütle</a:t>
            </a:r>
            <a:r>
              <a:rPr lang="tr-TR" dirty="0"/>
              <a:t> ve hacim kavramlarını, bölme işlemini, kütle ve hacim birimlerini istenilen ölçeklere çevirmeyi önceden öğrenmişse ön düzenleme etkinlikleri bunları hatırlatarak </a:t>
            </a:r>
            <a:r>
              <a:rPr lang="tr-TR" dirty="0" err="1"/>
              <a:t>özkütle</a:t>
            </a:r>
            <a:r>
              <a:rPr lang="tr-TR" dirty="0"/>
              <a:t> hesaplamada kullanılacağını bildirir.</a:t>
            </a:r>
          </a:p>
          <a:p>
            <a:endParaRPr lang="tr-TR" dirty="0"/>
          </a:p>
        </p:txBody>
      </p:sp>
    </p:spTree>
    <p:extLst>
      <p:ext uri="{BB962C8B-B14F-4D97-AF65-F5344CB8AC3E}">
        <p14:creationId xmlns:p14="http://schemas.microsoft.com/office/powerpoint/2010/main" val="36684017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a:bodyPr>
          <a:lstStyle/>
          <a:p>
            <a:pPr algn="just">
              <a:lnSpc>
                <a:spcPct val="150000"/>
              </a:lnSpc>
              <a:buFont typeface="Wingdings 2" pitchFamily="18" charset="2"/>
              <a:buNone/>
            </a:pPr>
            <a:r>
              <a:rPr lang="tr-TR" b="1" dirty="0">
                <a:solidFill>
                  <a:srgbClr val="FF0000"/>
                </a:solidFill>
                <a:latin typeface="Arial" charset="0"/>
              </a:rPr>
              <a:t>2.</a:t>
            </a:r>
            <a:r>
              <a:rPr lang="tr-TR" dirty="0">
                <a:solidFill>
                  <a:srgbClr val="FF0000"/>
                </a:solidFill>
                <a:latin typeface="Arial" charset="0"/>
              </a:rPr>
              <a:t>	 </a:t>
            </a:r>
            <a:r>
              <a:rPr lang="tr-TR" b="1" dirty="0">
                <a:solidFill>
                  <a:srgbClr val="FF0000"/>
                </a:solidFill>
              </a:rPr>
              <a:t>Sergileyici ön düzenleyiciler</a:t>
            </a:r>
            <a:r>
              <a:rPr lang="tr-TR" dirty="0">
                <a:solidFill>
                  <a:srgbClr val="FF0000"/>
                </a:solidFill>
              </a:rPr>
              <a:t> </a:t>
            </a:r>
            <a:r>
              <a:rPr lang="tr-TR" dirty="0"/>
              <a:t>ise, öğrencinin zihninde var olmayan ön bilgi ve becerileri sergiler ve bunların yeni öğrenilecek konuda kullanılacağını bildirir. </a:t>
            </a:r>
          </a:p>
          <a:p>
            <a:pPr algn="just">
              <a:lnSpc>
                <a:spcPct val="150000"/>
              </a:lnSpc>
              <a:buFont typeface="Wingdings 2" pitchFamily="18" charset="2"/>
              <a:buNone/>
            </a:pPr>
            <a:r>
              <a:rPr lang="tr-TR" dirty="0">
                <a:solidFill>
                  <a:srgbClr val="FF0000"/>
                </a:solidFill>
                <a:latin typeface="Arial" charset="0"/>
              </a:rPr>
              <a:t>	</a:t>
            </a:r>
            <a:r>
              <a:rPr lang="tr-TR" dirty="0">
                <a:solidFill>
                  <a:srgbClr val="FF0000"/>
                </a:solidFill>
              </a:rPr>
              <a:t>Örneğin,</a:t>
            </a:r>
            <a:r>
              <a:rPr lang="tr-TR" dirty="0"/>
              <a:t> yüzme ilkesi öğretilecekse yerçekimi kuvvetinin yönü ve büyüklüğü, kaldırma kuvveti, kaldırma kuvvetinin yönü ve büyüklüğü ön düzenleme basamağında sergilenir ve yüzme ilkesinde kullanılacağı bildirilir.</a:t>
            </a:r>
          </a:p>
          <a:p>
            <a:endParaRPr lang="tr-TR" dirty="0"/>
          </a:p>
        </p:txBody>
      </p:sp>
    </p:spTree>
    <p:extLst>
      <p:ext uri="{BB962C8B-B14F-4D97-AF65-F5344CB8AC3E}">
        <p14:creationId xmlns:p14="http://schemas.microsoft.com/office/powerpoint/2010/main" val="37539127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a:xfrm>
            <a:off x="228600" y="1143000"/>
            <a:ext cx="8915400" cy="5257800"/>
          </a:xfrm>
        </p:spPr>
        <p:txBody>
          <a:bodyPr>
            <a:normAutofit lnSpcReduction="10000"/>
          </a:bodyPr>
          <a:lstStyle/>
          <a:p>
            <a:r>
              <a:rPr lang="tr-TR" sz="2800" dirty="0">
                <a:effectLst/>
              </a:rPr>
              <a:t>Zekânın doğuştan mı olduğu, geliştirilip geliştirilemediği veya niceliksel olarak ölçülüp ölçülemediği konusunda farklı fikirler bulunmakla birlikte günümüzde zekâyı, çok yönlü olarak açıklayan </a:t>
            </a:r>
            <a:r>
              <a:rPr lang="tr-TR" sz="2800" dirty="0" err="1">
                <a:effectLst/>
              </a:rPr>
              <a:t>Gardner’in</a:t>
            </a:r>
            <a:r>
              <a:rPr lang="tr-TR" sz="2800" dirty="0">
                <a:effectLst/>
              </a:rPr>
              <a:t> görüşleri geniş kitlelerce kabul görmüştür. </a:t>
            </a:r>
            <a:r>
              <a:rPr lang="tr-TR" sz="2800" dirty="0" err="1">
                <a:effectLst/>
              </a:rPr>
              <a:t>Gardner’e</a:t>
            </a:r>
            <a:r>
              <a:rPr lang="tr-TR" sz="2800" dirty="0">
                <a:effectLst/>
              </a:rPr>
              <a:t> (1999) göre zekâ:</a:t>
            </a:r>
          </a:p>
          <a:p>
            <a:r>
              <a:rPr lang="tr-TR" sz="2800" dirty="0">
                <a:effectLst/>
              </a:rPr>
              <a:t>Doğuştan var olan ama geliştirilebilen, değiştirilebilen özelliğe sahiptir.</a:t>
            </a:r>
          </a:p>
          <a:p>
            <a:r>
              <a:rPr lang="tr-TR" sz="2800" dirty="0">
                <a:effectLst/>
              </a:rPr>
              <a:t>Çevreyle etkileşim içindedir ve çok yönlüdür.</a:t>
            </a:r>
          </a:p>
          <a:p>
            <a:r>
              <a:rPr lang="tr-TR" sz="2800" dirty="0">
                <a:effectLst/>
              </a:rPr>
              <a:t>Her insanda zekâ alanlarının hepsi bulunur ama bazı zekâ alanları daha baskındır.</a:t>
            </a:r>
          </a:p>
          <a:p>
            <a:r>
              <a:rPr lang="tr-TR" sz="2800" dirty="0">
                <a:effectLst/>
              </a:rPr>
              <a:t>Farklı zekâ alanları birbirleri ile bir etkileşim ve uyum içerisinde çalışır. </a:t>
            </a:r>
          </a:p>
        </p:txBody>
      </p:sp>
      <p:sp>
        <p:nvSpPr>
          <p:cNvPr id="137219" name="Rectangle 3"/>
          <p:cNvSpPr>
            <a:spLocks noGrp="1" noChangeArrowheads="1"/>
          </p:cNvSpPr>
          <p:nvPr>
            <p:ph type="title"/>
          </p:nvPr>
        </p:nvSpPr>
        <p:spPr>
          <a:xfrm>
            <a:off x="0" y="0"/>
            <a:ext cx="9144000" cy="1143000"/>
          </a:xfrm>
        </p:spPr>
        <p:txBody>
          <a:bodyPr lIns="92075" tIns="46038" rIns="92075" bIns="46038"/>
          <a:lstStyle/>
          <a:p>
            <a:pPr>
              <a:defRPr/>
            </a:pPr>
            <a:r>
              <a:rPr lang="tr-TR" sz="3600" dirty="0"/>
              <a:t>Çoklu Zeka (</a:t>
            </a:r>
            <a:r>
              <a:rPr lang="tr-TR" sz="3600" dirty="0" err="1"/>
              <a:t>Gardner</a:t>
            </a:r>
            <a:r>
              <a:rPr lang="tr-TR" sz="3600" dirty="0"/>
              <a:t>)</a:t>
            </a:r>
            <a:endParaRPr lang="tr-TR" sz="3600" dirty="0">
              <a:solidFill>
                <a:schemeClr val="hlink"/>
              </a:solidFill>
            </a:endParaRPr>
          </a:p>
        </p:txBody>
      </p:sp>
    </p:spTree>
    <p:extLst>
      <p:ext uri="{BB962C8B-B14F-4D97-AF65-F5344CB8AC3E}">
        <p14:creationId xmlns:p14="http://schemas.microsoft.com/office/powerpoint/2010/main" val="3971664911"/>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15"/>
          <p:cNvSpPr txBox="1">
            <a:spLocks noChangeArrowheads="1"/>
          </p:cNvSpPr>
          <p:nvPr/>
        </p:nvSpPr>
        <p:spPr bwMode="auto">
          <a:xfrm>
            <a:off x="0" y="1"/>
            <a:ext cx="9144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mic Sans MS" pitchFamily="66" charset="0"/>
                <a:ea typeface="MS PGothic" pitchFamily="34" charset="-128"/>
              </a:defRPr>
            </a:lvl1pPr>
            <a:lvl2pPr marL="742950" indent="-285750">
              <a:defRPr>
                <a:solidFill>
                  <a:schemeClr val="tx1"/>
                </a:solidFill>
                <a:latin typeface="Comic Sans MS" pitchFamily="66" charset="0"/>
                <a:ea typeface="MS PGothic" pitchFamily="34" charset="-128"/>
              </a:defRPr>
            </a:lvl2pPr>
            <a:lvl3pPr marL="1143000" indent="-228600">
              <a:defRPr>
                <a:solidFill>
                  <a:schemeClr val="tx1"/>
                </a:solidFill>
                <a:latin typeface="Comic Sans MS" pitchFamily="66" charset="0"/>
                <a:ea typeface="MS PGothic" pitchFamily="34" charset="-128"/>
              </a:defRPr>
            </a:lvl3pPr>
            <a:lvl4pPr marL="1600200" indent="-228600">
              <a:defRPr>
                <a:solidFill>
                  <a:schemeClr val="tx1"/>
                </a:solidFill>
                <a:latin typeface="Comic Sans MS" pitchFamily="66" charset="0"/>
                <a:ea typeface="MS PGothic" pitchFamily="34" charset="-128"/>
              </a:defRPr>
            </a:lvl4pPr>
            <a:lvl5pPr marL="2057400" indent="-228600">
              <a:defRPr>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a:solidFill>
                  <a:schemeClr val="tx1"/>
                </a:solidFill>
                <a:latin typeface="Comic Sans MS" pitchFamily="66" charset="0"/>
                <a:ea typeface="MS PGothic" pitchFamily="34" charset="-128"/>
              </a:defRPr>
            </a:lvl9pPr>
          </a:lstStyle>
          <a:p>
            <a:pPr algn="ctr">
              <a:spcBef>
                <a:spcPct val="50000"/>
              </a:spcBef>
            </a:pPr>
            <a:r>
              <a:rPr lang="tr-TR" altLang="tr-TR" sz="3600" b="1">
                <a:solidFill>
                  <a:schemeClr val="hlink"/>
                </a:solidFill>
                <a:latin typeface="Times New Roman" pitchFamily="18" charset="0"/>
              </a:rPr>
              <a:t>    Çoklu ZEKA Alanları </a:t>
            </a:r>
            <a:endParaRPr lang="tr-TR" altLang="tr-TR" sz="3600">
              <a:latin typeface="Times New Roman" pitchFamily="18" charset="0"/>
            </a:endParaRPr>
          </a:p>
        </p:txBody>
      </p:sp>
      <p:pic>
        <p:nvPicPr>
          <p:cNvPr id="14340" name="Picture 15" descr="http://www.hisarschool.k12.tr/publishDocument.php?id=8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062" y="533400"/>
            <a:ext cx="7455877"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8804360"/>
      </p:ext>
    </p:extLst>
  </p:cSld>
  <p:clrMapOvr>
    <a:masterClrMapping/>
  </p:clrMapOvr>
  <p:transition spd="slow">
    <p:pull/>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Dikdörtgen 4"/>
          <p:cNvSpPr>
            <a:spLocks noChangeArrowheads="1"/>
          </p:cNvSpPr>
          <p:nvPr/>
        </p:nvSpPr>
        <p:spPr bwMode="auto">
          <a:xfrm>
            <a:off x="179512" y="34159"/>
            <a:ext cx="5328592"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tr-TR" sz="3200" b="1" i="1" dirty="0"/>
              <a:t>Sözel / Dilsel Zekâ:</a:t>
            </a:r>
            <a:r>
              <a:rPr lang="tr-TR" sz="3200" dirty="0"/>
              <a:t> </a:t>
            </a:r>
          </a:p>
          <a:p>
            <a:endParaRPr lang="tr-TR" sz="3200" dirty="0"/>
          </a:p>
          <a:p>
            <a:r>
              <a:rPr lang="tr-TR" sz="3200" dirty="0"/>
              <a:t>İletişimin temeli olan dil, dinleme, okuma, konuşma ve yazma becerilerinin kullanıldığı alandır. Yazarlar, politikacılar, hukukçular, gazeteciler, satış elemanları bu becerilere sahip meslek gruplarıdır. Örnek olarak, </a:t>
            </a:r>
            <a:r>
              <a:rPr lang="tr-TR" sz="3200" dirty="0" err="1"/>
              <a:t>İlber</a:t>
            </a:r>
            <a:r>
              <a:rPr lang="tr-TR" sz="3200" dirty="0"/>
              <a:t> Ortaylı, Cem Yılmaz, Oktay Sinanoğlu verilebilir.</a:t>
            </a:r>
            <a:r>
              <a:rPr lang="tr-TR" sz="3200" i="1" dirty="0"/>
              <a:t> </a:t>
            </a:r>
            <a:endParaRPr lang="tr-TR" sz="32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537225"/>
            <a:ext cx="3233936" cy="2497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120" y="3429000"/>
            <a:ext cx="3233936" cy="3233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14188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ikdörtgen 1"/>
          <p:cNvSpPr>
            <a:spLocks noChangeArrowheads="1"/>
          </p:cNvSpPr>
          <p:nvPr/>
        </p:nvSpPr>
        <p:spPr bwMode="auto">
          <a:xfrm>
            <a:off x="8141" y="363915"/>
            <a:ext cx="6089177" cy="6494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tr-TR" sz="3200" b="1" i="1" dirty="0"/>
              <a:t>Mantıksal / Matematiksel Zekâ:</a:t>
            </a:r>
            <a:r>
              <a:rPr lang="tr-TR" sz="3200" dirty="0"/>
              <a:t> </a:t>
            </a:r>
          </a:p>
          <a:p>
            <a:endParaRPr lang="tr-TR" sz="3200" dirty="0"/>
          </a:p>
          <a:p>
            <a:r>
              <a:rPr lang="tr-TR" sz="3200" dirty="0"/>
              <a:t>Tümdengelim ve tümevarım ile mantık kurallarının neden sonuç ilişkilerinin, varsayımların bulunduğu işlemleri çözmede kullanılan zekâ alanıdır. Bu alana sahip meslek grupları, mühendisler, bilgisayar programcıları, eleştirmenler sayılabilir. Örnek olarak, </a:t>
            </a:r>
            <a:r>
              <a:rPr lang="tr-TR" sz="3200" dirty="0" err="1"/>
              <a:t>Mendel</a:t>
            </a:r>
            <a:r>
              <a:rPr lang="tr-TR" sz="3200" dirty="0"/>
              <a:t>, Ömer </a:t>
            </a:r>
            <a:r>
              <a:rPr lang="tr-TR" sz="3200" dirty="0" err="1"/>
              <a:t>Hayyam</a:t>
            </a:r>
            <a:r>
              <a:rPr lang="tr-TR" sz="3200" dirty="0"/>
              <a:t>, Harezmi, </a:t>
            </a:r>
            <a:r>
              <a:rPr lang="tr-TR" sz="3200" dirty="0" err="1"/>
              <a:t>Hezarfen</a:t>
            </a:r>
            <a:r>
              <a:rPr lang="tr-TR" sz="3200" dirty="0"/>
              <a:t> Ahmet Çelebi, Cahit </a:t>
            </a:r>
            <a:r>
              <a:rPr lang="tr-TR" sz="3200" dirty="0" err="1"/>
              <a:t>Arf</a:t>
            </a:r>
            <a:r>
              <a:rPr lang="tr-TR" sz="3200" dirty="0"/>
              <a:t> verilebilir.</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836712"/>
            <a:ext cx="2448272"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2318" y="3548547"/>
            <a:ext cx="2446146" cy="28778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85052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ikdörtgen 1"/>
          <p:cNvSpPr>
            <a:spLocks noChangeArrowheads="1"/>
          </p:cNvSpPr>
          <p:nvPr/>
        </p:nvSpPr>
        <p:spPr bwMode="auto">
          <a:xfrm>
            <a:off x="280549" y="260648"/>
            <a:ext cx="4507475" cy="6494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tr-TR" sz="3200" b="1" i="1" dirty="0"/>
              <a:t>Görsel/Uzamsal Zekâ:</a:t>
            </a:r>
            <a:r>
              <a:rPr lang="tr-TR" sz="3200" dirty="0"/>
              <a:t> </a:t>
            </a:r>
          </a:p>
          <a:p>
            <a:endParaRPr lang="tr-TR" sz="3200" dirty="0"/>
          </a:p>
          <a:p>
            <a:r>
              <a:rPr lang="tr-TR" sz="3200" dirty="0"/>
              <a:t>Bireyin algıladığı dış dünyayı, kendi yorumu ile yeniden sunmasıdır. Bu zekâ alanında baskın olan meslek grupları, mimarlar, grafik tasarım uzmanları, rehberler sayılabilir. Örnek olarak, Picasso, </a:t>
            </a:r>
            <a:r>
              <a:rPr lang="tr-TR" sz="3200" dirty="0" err="1"/>
              <a:t>Stephen</a:t>
            </a:r>
            <a:r>
              <a:rPr lang="tr-TR" sz="3200" dirty="0"/>
              <a:t> </a:t>
            </a:r>
            <a:r>
              <a:rPr lang="tr-TR" sz="3200" dirty="0" err="1"/>
              <a:t>King</a:t>
            </a:r>
            <a:r>
              <a:rPr lang="tr-TR" sz="3200" dirty="0"/>
              <a:t>, Mimar Kemalettin, Mimar Sinan verilebilir.</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104274"/>
            <a:ext cx="2750117" cy="3653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2796" y="3981954"/>
            <a:ext cx="2772779" cy="2772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57492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Dikdörtgen 1"/>
          <p:cNvSpPr>
            <a:spLocks noChangeArrowheads="1"/>
          </p:cNvSpPr>
          <p:nvPr/>
        </p:nvSpPr>
        <p:spPr bwMode="auto">
          <a:xfrm>
            <a:off x="251520" y="188640"/>
            <a:ext cx="5040560"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tr-TR" sz="3200" b="1" i="1" dirty="0"/>
              <a:t>Bedensel / </a:t>
            </a:r>
            <a:r>
              <a:rPr lang="tr-TR" sz="3200" b="1" i="1" dirty="0" err="1"/>
              <a:t>Kinestetik</a:t>
            </a:r>
            <a:r>
              <a:rPr lang="tr-TR" sz="3200" b="1" i="1" dirty="0"/>
              <a:t> Zekâ:</a:t>
            </a:r>
            <a:r>
              <a:rPr lang="tr-TR" sz="3200" dirty="0"/>
              <a:t> </a:t>
            </a:r>
          </a:p>
          <a:p>
            <a:endParaRPr lang="tr-TR" sz="3200" dirty="0"/>
          </a:p>
          <a:p>
            <a:r>
              <a:rPr lang="tr-TR" sz="3200" dirty="0"/>
              <a:t>Vücudun hareketlerini kontrol edebilme yeteneği olarak açıklanabilecek olan bu zekâ alanında sporcular, dansçılar, sihirbazlar bu becerilere sahiptir. Örnek olarak, Kenan Sofuoğlu, Naim Süleymanoğlu, Sinan Şamil Sam, Semih Saygıner, Yasemin Dalkılıç.</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2171" y="628208"/>
            <a:ext cx="3012702" cy="3396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2171" y="4494692"/>
            <a:ext cx="3012702" cy="1695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54191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Dikdörtgen 1"/>
          <p:cNvSpPr>
            <a:spLocks noChangeArrowheads="1"/>
          </p:cNvSpPr>
          <p:nvPr/>
        </p:nvSpPr>
        <p:spPr bwMode="auto">
          <a:xfrm>
            <a:off x="281355" y="836712"/>
            <a:ext cx="450667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tr-TR" sz="3200" b="1" i="1" dirty="0"/>
              <a:t>Müziksel / Ritmik Zekâ:</a:t>
            </a:r>
          </a:p>
          <a:p>
            <a:endParaRPr lang="tr-TR" sz="3200" b="1" i="1" dirty="0"/>
          </a:p>
          <a:p>
            <a:r>
              <a:rPr lang="tr-TR" sz="3200" b="1" dirty="0"/>
              <a:t> </a:t>
            </a:r>
            <a:r>
              <a:rPr lang="tr-TR" sz="3200" dirty="0"/>
              <a:t>Müzikle ilgili becerileri (beste yapmak, şarkı söylemek, müzik aleti çalmak vb.) kapsayan zekâ alanıdır. Örnek olarak, </a:t>
            </a:r>
            <a:r>
              <a:rPr lang="tr-TR" sz="3200" dirty="0" err="1"/>
              <a:t>Tanburi</a:t>
            </a:r>
            <a:r>
              <a:rPr lang="tr-TR" sz="3200" dirty="0"/>
              <a:t> Cemil Bey, Aşık Veysel, İdil </a:t>
            </a:r>
            <a:r>
              <a:rPr lang="tr-TR" sz="3200" dirty="0" err="1"/>
              <a:t>Biret</a:t>
            </a:r>
            <a:r>
              <a:rPr lang="tr-TR" sz="3200" dirty="0"/>
              <a:t> verilebilir.</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3077106"/>
            <a:ext cx="2421432" cy="3632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1689" y="404664"/>
            <a:ext cx="2421431" cy="2488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10183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Dikdörtgen 1"/>
          <p:cNvSpPr>
            <a:spLocks noChangeArrowheads="1"/>
          </p:cNvSpPr>
          <p:nvPr/>
        </p:nvSpPr>
        <p:spPr bwMode="auto">
          <a:xfrm>
            <a:off x="395536" y="260648"/>
            <a:ext cx="4536504"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tr-TR" sz="3200" b="1" i="1" dirty="0"/>
              <a:t>Kişilerarası / Sosyal Zekâ:</a:t>
            </a:r>
          </a:p>
          <a:p>
            <a:r>
              <a:rPr lang="tr-TR" sz="3200" dirty="0"/>
              <a:t> Empati becerileri gelişmiş, iletişim becerileri yüksek olan kişilerin sahip oldukları bu zekâ alanında politikacılar, öğretmenler, psikologlar, satış elemanları bulunur. Örnek olarak, Atatürk, Barış </a:t>
            </a:r>
            <a:r>
              <a:rPr lang="tr-TR" sz="3200" dirty="0" err="1"/>
              <a:t>Manço</a:t>
            </a:r>
            <a:r>
              <a:rPr lang="tr-TR" sz="3200" dirty="0"/>
              <a:t>, Acun Ilıcalı verilebilir.</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450796"/>
            <a:ext cx="2786583" cy="3131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0012" y="4005064"/>
            <a:ext cx="2769096" cy="2076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60972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Dikdörtgen 1"/>
          <p:cNvSpPr>
            <a:spLocks noChangeArrowheads="1"/>
          </p:cNvSpPr>
          <p:nvPr/>
        </p:nvSpPr>
        <p:spPr bwMode="auto">
          <a:xfrm>
            <a:off x="251520" y="404665"/>
            <a:ext cx="4425987"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tr-TR" sz="3200" b="1" i="1" dirty="0"/>
              <a:t>İçsel / Öze Dönük Zekâ:</a:t>
            </a:r>
            <a:r>
              <a:rPr lang="tr-TR" sz="3200" dirty="0"/>
              <a:t> </a:t>
            </a:r>
          </a:p>
          <a:p>
            <a:endParaRPr lang="tr-TR" sz="3200" dirty="0"/>
          </a:p>
          <a:p>
            <a:r>
              <a:rPr lang="tr-TR" sz="3200" dirty="0"/>
              <a:t>Kişinin kendini tanıması, sınırlarını keşfetmesi ile ilgili zekâ alanıdır.  Psikologlar, şairler, ressamlar bu alandaki meslek gruplarındandır. Örnek olarak, Fatih Sultan Mehmet, Sokrates, Farabi, Mevlana verilebilir.</a:t>
            </a:r>
            <a:r>
              <a:rPr lang="tr-TR" sz="3200" i="1" dirty="0"/>
              <a:t> </a:t>
            </a:r>
            <a:endParaRPr lang="tr-TR" sz="32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7350" y="404665"/>
            <a:ext cx="2911291"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0867" y="3437942"/>
            <a:ext cx="2304256" cy="3271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1132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Dikdörtgen 1"/>
          <p:cNvSpPr>
            <a:spLocks noChangeArrowheads="1"/>
          </p:cNvSpPr>
          <p:nvPr/>
        </p:nvSpPr>
        <p:spPr bwMode="auto">
          <a:xfrm>
            <a:off x="240524" y="347163"/>
            <a:ext cx="5400599" cy="6494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tr-TR" sz="3200" b="1" i="1" dirty="0"/>
              <a:t>Doğa / Doğacı Zekâ:</a:t>
            </a:r>
            <a:r>
              <a:rPr lang="tr-TR" sz="3200" dirty="0"/>
              <a:t> </a:t>
            </a:r>
          </a:p>
          <a:p>
            <a:endParaRPr lang="tr-TR" sz="3200" dirty="0"/>
          </a:p>
          <a:p>
            <a:r>
              <a:rPr lang="tr-TR" sz="3200" dirty="0"/>
              <a:t>Doğadaki denge ve düzenin farkında olma, bu düzeni korumak için gereken özveriyi gösterme olarak tanımlanabilir. Dağcılar, zoologlar, ziraat mühendisleri, arkeologlar, biyologlar bu zekâ alanına sahip meslek gruplarındandır. Örnek olarak, Kaptan </a:t>
            </a:r>
            <a:r>
              <a:rPr lang="tr-TR" sz="3200" dirty="0" err="1"/>
              <a:t>Kusto</a:t>
            </a:r>
            <a:r>
              <a:rPr lang="tr-TR" sz="3200" dirty="0"/>
              <a:t>, Darwin, Ahmet Mete Işıkara, Osman Hamdi Bey verilebilir.</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6713" y="188640"/>
            <a:ext cx="2620838" cy="262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9934" y="2994580"/>
            <a:ext cx="2616585" cy="3687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335271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Dikdörtgen 4"/>
          <p:cNvSpPr>
            <a:spLocks noChangeArrowheads="1"/>
          </p:cNvSpPr>
          <p:nvPr/>
        </p:nvSpPr>
        <p:spPr bwMode="auto">
          <a:xfrm>
            <a:off x="351692" y="1444626"/>
            <a:ext cx="8792308" cy="483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tr-TR" sz="2800"/>
              <a:t>Öğrencilerin öğrenme isteklerini artıracak bir araç niteliği taşır,</a:t>
            </a:r>
          </a:p>
          <a:p>
            <a:r>
              <a:rPr lang="tr-TR" sz="2800"/>
              <a:t>Bireyselleştirilmiş eğitim programlarına rehberlik eder,</a:t>
            </a:r>
          </a:p>
          <a:p>
            <a:r>
              <a:rPr lang="tr-TR" sz="2800"/>
              <a:t>Her bireyin öğrenme kapasitesinin olduğu bilincinden hareketle herkese öğrenme fırsatı sunar,</a:t>
            </a:r>
          </a:p>
          <a:p>
            <a:r>
              <a:rPr lang="tr-TR" sz="2800"/>
              <a:t>Her öğrenciye kendini gösterme ve özgüvenini artırma şansı verir,</a:t>
            </a:r>
          </a:p>
          <a:p>
            <a:r>
              <a:rPr lang="tr-TR" sz="2800"/>
              <a:t>Zenginleştirilmiş bir eğitim ortamı sağlar </a:t>
            </a:r>
          </a:p>
          <a:p>
            <a:r>
              <a:rPr lang="tr-TR" sz="2800"/>
              <a:t>Öğrencilerin zekâ alanlarına uygun stratejilerin seçilmesine, zekâ alanlarına ilişkin farkındalık kazanmalarına yardımcı olur (Yavuz, 2004; Saban,2005). </a:t>
            </a:r>
          </a:p>
        </p:txBody>
      </p:sp>
      <p:sp>
        <p:nvSpPr>
          <p:cNvPr id="23555" name="Dikdörtgen 5"/>
          <p:cNvSpPr>
            <a:spLocks noChangeArrowheads="1"/>
          </p:cNvSpPr>
          <p:nvPr/>
        </p:nvSpPr>
        <p:spPr bwMode="auto">
          <a:xfrm>
            <a:off x="351692" y="304800"/>
            <a:ext cx="8018585" cy="135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tr-TR" sz="3200"/>
              <a:t>Çoklu zekânın öğrenme-öğretme sürecinde eğitime katkıları </a:t>
            </a:r>
          </a:p>
          <a:p>
            <a:r>
              <a:rPr lang="tr-TR"/>
              <a:t> </a:t>
            </a:r>
          </a:p>
        </p:txBody>
      </p:sp>
    </p:spTree>
    <p:extLst>
      <p:ext uri="{BB962C8B-B14F-4D97-AF65-F5344CB8AC3E}">
        <p14:creationId xmlns:p14="http://schemas.microsoft.com/office/powerpoint/2010/main" val="34590243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
            <a:ext cx="9144000" cy="1124743"/>
          </a:xfrm>
        </p:spPr>
        <p:style>
          <a:lnRef idx="0">
            <a:schemeClr val="accent4"/>
          </a:lnRef>
          <a:fillRef idx="3">
            <a:schemeClr val="accent4"/>
          </a:fillRef>
          <a:effectRef idx="3">
            <a:schemeClr val="accent4"/>
          </a:effectRef>
          <a:fontRef idx="minor">
            <a:schemeClr val="lt1"/>
          </a:fontRef>
        </p:style>
        <p:txBody>
          <a:bodyPr/>
          <a:lstStyle/>
          <a:p>
            <a:pPr eaLnBrk="1" hangingPunct="1"/>
            <a:r>
              <a:rPr lang="tr-TR" sz="5400" dirty="0">
                <a:solidFill>
                  <a:schemeClr val="bg1"/>
                </a:solidFill>
                <a:latin typeface="Comic Sans MS" pitchFamily="66" charset="0"/>
              </a:rPr>
              <a:t>KUANTUM ÖĞRENME</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4744"/>
            <a:ext cx="9144000" cy="5743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716871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a:xfrm>
            <a:off x="-1" y="1295400"/>
            <a:ext cx="9143999" cy="5562600"/>
          </a:xfrm>
        </p:spPr>
        <p:txBody>
          <a:bodyPr>
            <a:normAutofit/>
          </a:bodyPr>
          <a:lstStyle/>
          <a:p>
            <a:pPr eaLnBrk="1" hangingPunct="1">
              <a:lnSpc>
                <a:spcPct val="80000"/>
              </a:lnSpc>
            </a:pPr>
            <a:r>
              <a:rPr lang="tr-TR" sz="2800" dirty="0"/>
              <a:t>Kuantum öğrenme, NLP beyin temelli öğrenme, çoklu zeka </a:t>
            </a:r>
            <a:r>
              <a:rPr lang="tr-TR" sz="2800" dirty="0" err="1"/>
              <a:t>dugusal</a:t>
            </a:r>
            <a:r>
              <a:rPr lang="tr-TR" sz="2800" dirty="0"/>
              <a:t> zeka gibi çağdaş yaklaşımların sentezidir. Kuantum öğrenmede beyindeki tüm sinirsel ağlar </a:t>
            </a:r>
            <a:r>
              <a:rPr lang="tr-TR" sz="2800" dirty="0" err="1"/>
              <a:t>kullanılaarak</a:t>
            </a:r>
            <a:r>
              <a:rPr lang="tr-TR" sz="2800" dirty="0"/>
              <a:t>, anlamlı bilgi oluşturmak için yapıların özel ve bireysel yollarla bir araya getirilmesi gerekir. </a:t>
            </a:r>
          </a:p>
          <a:p>
            <a:pPr eaLnBrk="1" hangingPunct="1">
              <a:lnSpc>
                <a:spcPct val="80000"/>
              </a:lnSpc>
            </a:pPr>
            <a:endParaRPr lang="tr-TR" sz="2800" dirty="0"/>
          </a:p>
          <a:p>
            <a:pPr eaLnBrk="1" hangingPunct="1">
              <a:lnSpc>
                <a:spcPct val="80000"/>
              </a:lnSpc>
            </a:pPr>
            <a:r>
              <a:rPr lang="tr-TR" sz="2800" dirty="0" err="1"/>
              <a:t>DePorter</a:t>
            </a:r>
            <a:r>
              <a:rPr lang="tr-TR" sz="2800" dirty="0"/>
              <a:t>(1992) kuantumu enerjinin ışığa çevrilmesi olarak tanımlamakta ve Demir (2003) bu noktadan hareketle kuantum öğrenmeyi “kişinin bilgilerini kullanarak ışıması” olarak açıklamaktadır. </a:t>
            </a:r>
          </a:p>
          <a:p>
            <a:pPr eaLnBrk="1" hangingPunct="1">
              <a:lnSpc>
                <a:spcPct val="80000"/>
              </a:lnSpc>
            </a:pPr>
            <a:endParaRPr lang="tr-TR" sz="2800" dirty="0"/>
          </a:p>
          <a:p>
            <a:pPr eaLnBrk="1" hangingPunct="1">
              <a:lnSpc>
                <a:spcPct val="80000"/>
              </a:lnSpc>
            </a:pPr>
            <a:r>
              <a:rPr lang="tr-TR" sz="2800" dirty="0"/>
              <a:t>Usta’ya göre ise kuantum öğrenme hızlanmış öğrenme başarısıyla sonuçlanan, aşırı tutkulu öğretmenler, işine odaklanmış sınıflar ve anlamlı içerik yaratan bütünleşmiş öğrenme modelidir. </a:t>
            </a:r>
          </a:p>
        </p:txBody>
      </p:sp>
      <p:sp>
        <p:nvSpPr>
          <p:cNvPr id="3075" name="Rectangle 4"/>
          <p:cNvSpPr>
            <a:spLocks noChangeArrowheads="1"/>
          </p:cNvSpPr>
          <p:nvPr/>
        </p:nvSpPr>
        <p:spPr bwMode="auto">
          <a:xfrm>
            <a:off x="-12486" y="0"/>
            <a:ext cx="9156485" cy="1295400"/>
          </a:xfrm>
          <a:prstGeom prst="rect">
            <a:avLst/>
          </a:prstGeom>
          <a:ln/>
        </p:spPr>
        <p:style>
          <a:lnRef idx="0">
            <a:schemeClr val="accent4"/>
          </a:lnRef>
          <a:fillRef idx="3">
            <a:schemeClr val="accent4"/>
          </a:fillRef>
          <a:effectRef idx="3">
            <a:schemeClr val="accent4"/>
          </a:effectRef>
          <a:fontRef idx="minor">
            <a:schemeClr val="lt1"/>
          </a:fontRef>
        </p:style>
        <p:txBody>
          <a:bodyPr anchor="ctr"/>
          <a:lstStyle/>
          <a:p>
            <a:pPr algn="ctr"/>
            <a:r>
              <a:rPr lang="tr-TR" sz="4400" dirty="0">
                <a:solidFill>
                  <a:schemeClr val="bg1"/>
                </a:solidFill>
              </a:rPr>
              <a:t>KUANTUM ÖĞRENME</a:t>
            </a:r>
          </a:p>
        </p:txBody>
      </p:sp>
    </p:spTree>
    <p:extLst>
      <p:ext uri="{BB962C8B-B14F-4D97-AF65-F5344CB8AC3E}">
        <p14:creationId xmlns:p14="http://schemas.microsoft.com/office/powerpoint/2010/main" val="32339707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a:xfrm>
            <a:off x="179512" y="1295400"/>
            <a:ext cx="8964488" cy="5562600"/>
          </a:xfrm>
        </p:spPr>
        <p:txBody>
          <a:bodyPr/>
          <a:lstStyle/>
          <a:p>
            <a:pPr eaLnBrk="1" hangingPunct="1"/>
            <a:r>
              <a:rPr lang="tr-TR" sz="2800" dirty="0"/>
              <a:t>1980’li yıllarda </a:t>
            </a:r>
            <a:r>
              <a:rPr lang="tr-TR" sz="2800" dirty="0" err="1"/>
              <a:t>Bobbi</a:t>
            </a:r>
            <a:r>
              <a:rPr lang="tr-TR" sz="2800" dirty="0"/>
              <a:t> </a:t>
            </a:r>
            <a:r>
              <a:rPr lang="tr-TR" sz="2800" dirty="0" err="1"/>
              <a:t>DePorter</a:t>
            </a:r>
            <a:r>
              <a:rPr lang="tr-TR" sz="2800" dirty="0"/>
              <a:t> tarafından geliştirilen Kuantum Öğrenme Bulgar eğitimci </a:t>
            </a:r>
            <a:r>
              <a:rPr lang="tr-TR" sz="2800" dirty="0" err="1"/>
              <a:t>Georgi</a:t>
            </a:r>
            <a:r>
              <a:rPr lang="tr-TR" sz="2800" dirty="0"/>
              <a:t> </a:t>
            </a:r>
            <a:r>
              <a:rPr lang="tr-TR" sz="2800" dirty="0" err="1"/>
              <a:t>Lazanov’un</a:t>
            </a:r>
            <a:r>
              <a:rPr lang="tr-TR" sz="2800" dirty="0"/>
              <a:t> çalışmalarına dayanmaktadır. </a:t>
            </a:r>
          </a:p>
          <a:p>
            <a:pPr marL="0" indent="0" eaLnBrk="1" hangingPunct="1">
              <a:buNone/>
            </a:pPr>
            <a:endParaRPr lang="tr-TR" sz="2800" dirty="0"/>
          </a:p>
          <a:p>
            <a:pPr eaLnBrk="1" hangingPunct="1"/>
            <a:r>
              <a:rPr lang="tr-TR" sz="2800" dirty="0"/>
              <a:t>Öğrencilerin keyif alarak ve daha az enerji harcayarak öğrendikleri bir modeldir. Ve çağdaş yaklaşım ve prensiplerin sentezlenmiş hali olarak görünmektedir (Duygusal zeka, Çoklu zeka, NLP, Beyin temelli öğrenme, Bütüncül eğitim, Yaratıcı düşünme vb.) </a:t>
            </a:r>
          </a:p>
        </p:txBody>
      </p:sp>
      <p:sp>
        <p:nvSpPr>
          <p:cNvPr id="4099" name="Rectangle 4"/>
          <p:cNvSpPr>
            <a:spLocks noChangeArrowheads="1"/>
          </p:cNvSpPr>
          <p:nvPr/>
        </p:nvSpPr>
        <p:spPr bwMode="auto">
          <a:xfrm>
            <a:off x="0" y="0"/>
            <a:ext cx="9144000" cy="1295400"/>
          </a:xfrm>
          <a:prstGeom prst="rect">
            <a:avLst/>
          </a:prstGeom>
          <a:ln/>
        </p:spPr>
        <p:style>
          <a:lnRef idx="0">
            <a:schemeClr val="accent4"/>
          </a:lnRef>
          <a:fillRef idx="3">
            <a:schemeClr val="accent4"/>
          </a:fillRef>
          <a:effectRef idx="3">
            <a:schemeClr val="accent4"/>
          </a:effectRef>
          <a:fontRef idx="minor">
            <a:schemeClr val="lt1"/>
          </a:fontRef>
        </p:style>
        <p:txBody>
          <a:bodyPr anchor="ctr"/>
          <a:lstStyle/>
          <a:p>
            <a:pPr algn="ctr"/>
            <a:r>
              <a:rPr lang="tr-TR" sz="4400"/>
              <a:t>KUANTUM ÖĞRENME</a:t>
            </a:r>
          </a:p>
        </p:txBody>
      </p:sp>
    </p:spTree>
    <p:extLst>
      <p:ext uri="{BB962C8B-B14F-4D97-AF65-F5344CB8AC3E}">
        <p14:creationId xmlns:p14="http://schemas.microsoft.com/office/powerpoint/2010/main" val="39963590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a:xfrm>
            <a:off x="0" y="1295400"/>
            <a:ext cx="9144000" cy="5562600"/>
          </a:xfrm>
        </p:spPr>
        <p:txBody>
          <a:bodyPr>
            <a:normAutofit lnSpcReduction="10000"/>
          </a:bodyPr>
          <a:lstStyle/>
          <a:p>
            <a:pPr eaLnBrk="1" hangingPunct="1">
              <a:lnSpc>
                <a:spcPct val="90000"/>
              </a:lnSpc>
            </a:pPr>
            <a:r>
              <a:rPr lang="tr-TR" sz="2400" dirty="0"/>
              <a:t>Kuantum öğrenme</a:t>
            </a:r>
          </a:p>
          <a:p>
            <a:pPr>
              <a:lnSpc>
                <a:spcPct val="90000"/>
              </a:lnSpc>
              <a:buNone/>
            </a:pPr>
            <a:r>
              <a:rPr lang="tr-TR" sz="2400" dirty="0"/>
              <a:t>		herkes öğrenebilir (her düşüş, bir öğreniştir.)</a:t>
            </a:r>
          </a:p>
          <a:p>
            <a:pPr eaLnBrk="1" hangingPunct="1">
              <a:lnSpc>
                <a:spcPct val="90000"/>
              </a:lnSpc>
              <a:buFontTx/>
              <a:buNone/>
            </a:pPr>
            <a:r>
              <a:rPr lang="tr-TR" sz="2400" dirty="0"/>
              <a:t>		bilgiler sürekli olarak öğrenilebilir (işleyen demir pas tutmaz)</a:t>
            </a:r>
          </a:p>
          <a:p>
            <a:pPr eaLnBrk="1" hangingPunct="1">
              <a:lnSpc>
                <a:spcPct val="90000"/>
              </a:lnSpc>
              <a:buFontTx/>
              <a:buNone/>
            </a:pPr>
            <a:r>
              <a:rPr lang="tr-TR" sz="2400" dirty="0"/>
              <a:t>		herkes farklı şekillerde öğrenir (Her yiğidin bir yoğurt yiyişi vardır.)</a:t>
            </a:r>
          </a:p>
          <a:p>
            <a:pPr eaLnBrk="1" hangingPunct="1">
              <a:lnSpc>
                <a:spcPct val="90000"/>
              </a:lnSpc>
              <a:buFontTx/>
              <a:buNone/>
            </a:pPr>
            <a:r>
              <a:rPr lang="tr-TR" sz="2400" dirty="0"/>
              <a:t>		bilgi bağımsızdır, bir araya gelerek bütünleştirilerek anlam kazanır, </a:t>
            </a:r>
          </a:p>
          <a:p>
            <a:pPr eaLnBrk="1" hangingPunct="1">
              <a:lnSpc>
                <a:spcPct val="90000"/>
              </a:lnSpc>
              <a:buFontTx/>
              <a:buNone/>
            </a:pPr>
            <a:r>
              <a:rPr lang="tr-TR" sz="2400" dirty="0"/>
              <a:t>		Çözüm yolu tek değildir, </a:t>
            </a:r>
          </a:p>
          <a:p>
            <a:pPr>
              <a:lnSpc>
                <a:spcPct val="90000"/>
              </a:lnSpc>
              <a:buNone/>
            </a:pPr>
            <a:r>
              <a:rPr lang="tr-TR" sz="2400" dirty="0"/>
              <a:t>		katılımla eğitim daha verimli olur düşünceleri üzerine kurulmuştur. (bakmakla usta olunsa, köpekler kasap olurdu )</a:t>
            </a:r>
          </a:p>
          <a:p>
            <a:pPr eaLnBrk="1" hangingPunct="1">
              <a:lnSpc>
                <a:spcPct val="90000"/>
              </a:lnSpc>
              <a:buFontTx/>
              <a:buNone/>
            </a:pPr>
            <a:endParaRPr lang="tr-TR" sz="2400" dirty="0"/>
          </a:p>
          <a:p>
            <a:pPr eaLnBrk="1" hangingPunct="1">
              <a:lnSpc>
                <a:spcPct val="90000"/>
              </a:lnSpc>
              <a:buFontTx/>
              <a:buNone/>
            </a:pPr>
            <a:r>
              <a:rPr lang="tr-TR" sz="2400" dirty="0"/>
              <a:t>	Kuantum öğrenme: ilkeler, inançlar, anlaşmalar ve yönergelerle bağlantılı güçlü TEMELLER, dürüstlük, güven ve kişisel hislerin bulunduğu ORTAM, dinamik ve ilgi çekici eğitim programı </a:t>
            </a:r>
            <a:r>
              <a:rPr lang="tr-TR" sz="2400" dirty="0" err="1"/>
              <a:t>TASARIM’ı</a:t>
            </a:r>
            <a:r>
              <a:rPr lang="tr-TR" sz="2400" dirty="0"/>
              <a:t> ve öğrenmeyi arttıran destekleyici ÇEVRE üzerinde yapılandırılmıştır. </a:t>
            </a:r>
          </a:p>
          <a:p>
            <a:pPr eaLnBrk="1" hangingPunct="1">
              <a:lnSpc>
                <a:spcPct val="90000"/>
              </a:lnSpc>
              <a:buFontTx/>
              <a:buNone/>
            </a:pPr>
            <a:endParaRPr lang="tr-TR" sz="2400" dirty="0"/>
          </a:p>
        </p:txBody>
      </p:sp>
      <p:sp>
        <p:nvSpPr>
          <p:cNvPr id="5123" name="Rectangle 4"/>
          <p:cNvSpPr>
            <a:spLocks noChangeArrowheads="1"/>
          </p:cNvSpPr>
          <p:nvPr/>
        </p:nvSpPr>
        <p:spPr bwMode="auto">
          <a:xfrm>
            <a:off x="0" y="0"/>
            <a:ext cx="9144000" cy="1295400"/>
          </a:xfrm>
          <a:prstGeom prst="rect">
            <a:avLst/>
          </a:prstGeom>
          <a:ln/>
        </p:spPr>
        <p:style>
          <a:lnRef idx="0">
            <a:schemeClr val="accent4"/>
          </a:lnRef>
          <a:fillRef idx="3">
            <a:schemeClr val="accent4"/>
          </a:fillRef>
          <a:effectRef idx="3">
            <a:schemeClr val="accent4"/>
          </a:effectRef>
          <a:fontRef idx="minor">
            <a:schemeClr val="lt1"/>
          </a:fontRef>
        </p:style>
        <p:txBody>
          <a:bodyPr anchor="ctr"/>
          <a:lstStyle/>
          <a:p>
            <a:pPr algn="ctr"/>
            <a:r>
              <a:rPr lang="tr-TR" sz="4400" dirty="0">
                <a:solidFill>
                  <a:schemeClr val="bg1"/>
                </a:solidFill>
              </a:rPr>
              <a:t>KUANTUM ÖĞRENMENİN İLKELERİ</a:t>
            </a:r>
          </a:p>
        </p:txBody>
      </p:sp>
    </p:spTree>
    <p:extLst>
      <p:ext uri="{BB962C8B-B14F-4D97-AF65-F5344CB8AC3E}">
        <p14:creationId xmlns:p14="http://schemas.microsoft.com/office/powerpoint/2010/main" val="25385647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Başlık 1"/>
          <p:cNvSpPr>
            <a:spLocks noGrp="1"/>
          </p:cNvSpPr>
          <p:nvPr>
            <p:ph type="title"/>
          </p:nvPr>
        </p:nvSpPr>
        <p:spPr>
          <a:xfrm>
            <a:off x="0" y="0"/>
            <a:ext cx="9144000" cy="980728"/>
          </a:xfrm>
        </p:spPr>
        <p:style>
          <a:lnRef idx="0">
            <a:schemeClr val="accent4"/>
          </a:lnRef>
          <a:fillRef idx="3">
            <a:schemeClr val="accent4"/>
          </a:fillRef>
          <a:effectRef idx="3">
            <a:schemeClr val="accent4"/>
          </a:effectRef>
          <a:fontRef idx="minor">
            <a:schemeClr val="lt1"/>
          </a:fontRef>
        </p:style>
        <p:txBody>
          <a:bodyPr>
            <a:normAutofit/>
          </a:bodyPr>
          <a:lstStyle/>
          <a:p>
            <a:r>
              <a:rPr lang="tr-TR" b="1" dirty="0"/>
              <a:t>Akademik Beceriler -Teknikler</a:t>
            </a:r>
            <a:endParaRPr lang="tr-TR" dirty="0"/>
          </a:p>
        </p:txBody>
      </p:sp>
      <p:sp>
        <p:nvSpPr>
          <p:cNvPr id="6147" name="İçerik Yer Tutucusu 2"/>
          <p:cNvSpPr>
            <a:spLocks noGrp="1"/>
          </p:cNvSpPr>
          <p:nvPr>
            <p:ph idx="1"/>
          </p:nvPr>
        </p:nvSpPr>
        <p:spPr>
          <a:xfrm>
            <a:off x="107504" y="981074"/>
            <a:ext cx="8856984" cy="5616278"/>
          </a:xfrm>
        </p:spPr>
        <p:txBody>
          <a:bodyPr>
            <a:normAutofit fontScale="92500" lnSpcReduction="10000"/>
          </a:bodyPr>
          <a:lstStyle/>
          <a:p>
            <a:pPr marL="0" indent="0">
              <a:buNone/>
            </a:pPr>
            <a:r>
              <a:rPr lang="tr-TR" dirty="0"/>
              <a:t>Kuantum öğrenme ile öğrencilere kazandırılacak akademik beceriler: </a:t>
            </a:r>
          </a:p>
          <a:p>
            <a:r>
              <a:rPr lang="tr-TR" b="1" dirty="0"/>
              <a:t>Not alma: </a:t>
            </a:r>
            <a:r>
              <a:rPr lang="tr-TR" dirty="0"/>
              <a:t>Kavram ve zihin haritaları kullanma</a:t>
            </a:r>
          </a:p>
          <a:p>
            <a:r>
              <a:rPr lang="tr-TR" b="1" dirty="0" err="1"/>
              <a:t>Note</a:t>
            </a:r>
            <a:r>
              <a:rPr lang="tr-TR" b="1" dirty="0"/>
              <a:t>(s):</a:t>
            </a:r>
            <a:r>
              <a:rPr lang="tr-TR" dirty="0"/>
              <a:t>konuşmanın anahtar sözcüklerine ilişkin sembollerle zihinde kodlama </a:t>
            </a:r>
          </a:p>
          <a:p>
            <a:r>
              <a:rPr lang="tr-TR" b="1" dirty="0"/>
              <a:t>Hızlı-etkin okuma:</a:t>
            </a:r>
          </a:p>
          <a:p>
            <a:r>
              <a:rPr lang="tr-TR" b="1" dirty="0"/>
              <a:t>Hafıza teknikleri: </a:t>
            </a:r>
            <a:r>
              <a:rPr lang="tr-TR" dirty="0"/>
              <a:t>uzun süre hafızada tutma becerileri. Tekrar, kodlama, görselleştirme</a:t>
            </a:r>
          </a:p>
          <a:p>
            <a:r>
              <a:rPr lang="tr-TR" b="1" dirty="0"/>
              <a:t>Yaratıcı problem çözme</a:t>
            </a:r>
            <a:r>
              <a:rPr lang="tr-TR" dirty="0"/>
              <a:t>: KAD becerilerine ilişkin beceriler edinmeyi sağlar.</a:t>
            </a:r>
          </a:p>
          <a:p>
            <a:r>
              <a:rPr lang="tr-TR" b="1" dirty="0"/>
              <a:t>Yazma aktiviteleri: </a:t>
            </a:r>
            <a:r>
              <a:rPr lang="tr-TR" dirty="0"/>
              <a:t>öğrenilenlerin kavram-zihin haritaları ile öğrenmeleri sağlar.</a:t>
            </a:r>
          </a:p>
        </p:txBody>
      </p:sp>
    </p:spTree>
    <p:extLst>
      <p:ext uri="{BB962C8B-B14F-4D97-AF65-F5344CB8AC3E}">
        <p14:creationId xmlns:p14="http://schemas.microsoft.com/office/powerpoint/2010/main" val="15213371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İçerik Yer Tutucusu 2"/>
          <p:cNvSpPr>
            <a:spLocks noGrp="1"/>
          </p:cNvSpPr>
          <p:nvPr>
            <p:ph idx="1"/>
          </p:nvPr>
        </p:nvSpPr>
        <p:spPr>
          <a:xfrm>
            <a:off x="107950" y="115888"/>
            <a:ext cx="8928100" cy="6742112"/>
          </a:xfrm>
        </p:spPr>
        <p:txBody>
          <a:bodyPr>
            <a:normAutofit/>
          </a:bodyPr>
          <a:lstStyle/>
          <a:p>
            <a:r>
              <a:rPr lang="tr-TR" sz="2000" b="1" dirty="0"/>
              <a:t>Kuantum Okuma: </a:t>
            </a:r>
            <a:r>
              <a:rPr lang="tr-TR" sz="2000" dirty="0"/>
              <a:t>Kuantum okuma hızlı ve etkin okuma sürecidir. Kuantum okuma süreci, fiziksel ortamın iyi ayarlanması, beynin rahatlama ve yoğunlaşma kabiliyetinin yüksek olduğu alfa </a:t>
            </a:r>
            <a:r>
              <a:rPr lang="tr-TR" sz="2000" dirty="0" err="1"/>
              <a:t>modunda</a:t>
            </a:r>
            <a:r>
              <a:rPr lang="tr-TR" sz="2000" dirty="0"/>
              <a:t> olması gibi bir dize aşamadan oluşur ( De </a:t>
            </a:r>
            <a:r>
              <a:rPr lang="tr-TR" sz="2000" dirty="0" err="1"/>
              <a:t>Porter</a:t>
            </a:r>
            <a:r>
              <a:rPr lang="tr-TR" sz="2000" dirty="0"/>
              <a:t> ve </a:t>
            </a:r>
            <a:r>
              <a:rPr lang="tr-TR" sz="2000" dirty="0" err="1"/>
              <a:t>Hernacki</a:t>
            </a:r>
            <a:r>
              <a:rPr lang="tr-TR" sz="2000" dirty="0"/>
              <a:t>, 1997; </a:t>
            </a:r>
            <a:r>
              <a:rPr lang="tr-TR" sz="2000" dirty="0" err="1"/>
              <a:t>akt</a:t>
            </a:r>
            <a:r>
              <a:rPr lang="tr-TR" sz="2000" dirty="0"/>
              <a:t>. Demir, 2006).</a:t>
            </a:r>
          </a:p>
          <a:p>
            <a:r>
              <a:rPr lang="tr-TR" sz="2000" b="1" dirty="0"/>
              <a:t>Kuantum Yazma: </a:t>
            </a:r>
            <a:r>
              <a:rPr lang="tr-TR" sz="2000" dirty="0"/>
              <a:t>Kuantum yazma,</a:t>
            </a:r>
            <a:r>
              <a:rPr lang="tr-TR" sz="2000" b="1" dirty="0"/>
              <a:t> </a:t>
            </a:r>
            <a:r>
              <a:rPr lang="tr-TR" sz="2000" dirty="0"/>
              <a:t>planlama, dil bilgisi kuralları ve noktalama işaretleri gibi beynin yazma kapasitesini sınırlayan kuralları dikkate almadan, sağ beyin aktiviteleri ile renkleri ve duyguları yazıya dahil eden yazma tekniğidir. Hızlı yazma ve </a:t>
            </a:r>
            <a:r>
              <a:rPr lang="tr-TR" sz="2000" dirty="0" err="1"/>
              <a:t>salkımlama</a:t>
            </a:r>
            <a:r>
              <a:rPr lang="tr-TR" sz="2000" dirty="0"/>
              <a:t> kuantum yazma teknikleridir (Demir, 2006).</a:t>
            </a:r>
          </a:p>
          <a:p>
            <a:r>
              <a:rPr lang="tr-TR" sz="2000" b="1" dirty="0"/>
              <a:t>Etkili Not Oluşturma Teknikleri: </a:t>
            </a:r>
            <a:r>
              <a:rPr lang="tr-TR" sz="2000" dirty="0"/>
              <a:t>Etkili not alma, ihtiyaç olduğunda bilgileri kolayca hatırlamaya yardımcı olmak için zaman kazandırmaktır. Not almadaki temel hedef okuduklarımız, dinlediklerimizdeki anahtar kavramları yakalamaktır (</a:t>
            </a:r>
            <a:r>
              <a:rPr lang="tr-TR" sz="2000" dirty="0" err="1"/>
              <a:t>DePorter</a:t>
            </a:r>
            <a:r>
              <a:rPr lang="tr-TR" sz="2000" dirty="0"/>
              <a:t> ve </a:t>
            </a:r>
            <a:r>
              <a:rPr lang="tr-TR" sz="2000" dirty="0" err="1"/>
              <a:t>Hernacki</a:t>
            </a:r>
            <a:r>
              <a:rPr lang="tr-TR" sz="2000" dirty="0"/>
              <a:t>, 1992; </a:t>
            </a:r>
            <a:r>
              <a:rPr lang="tr-TR" sz="2000" dirty="0" err="1"/>
              <a:t>akt</a:t>
            </a:r>
            <a:r>
              <a:rPr lang="tr-TR" sz="2000" dirty="0"/>
              <a:t>. Girit, 2011). Zihin haritası ve Not AY (Not Alma ve Not Yapma) tekniği kuantum öğrenmede kullanılan iki tekniktir.</a:t>
            </a:r>
          </a:p>
          <a:p>
            <a:r>
              <a:rPr lang="tr-TR" sz="2000" b="1" dirty="0"/>
              <a:t> Kuantum Hafıza Teknikleri: </a:t>
            </a:r>
            <a:r>
              <a:rPr lang="tr-TR" sz="2000" dirty="0"/>
              <a:t>Geçici ya da kalıcı belleğe tam olarak yerleştirilmeyen ya da yanlış yerleştirilen bilgiler unutulan bilgilerdir. Bilgilerin yeri ve zamanı geldiğinde yeniden kullanılabilmesi için; çağrışım, sınıflandırma, ilişkilendirme, canlandırma, hafıza çivileri, kısaltma, öyküleme gibi teknikler kullanılmaktadır (Ayvaz ve diğerleri, 2007; Demir, 2006; Baran, 2004; </a:t>
            </a:r>
            <a:r>
              <a:rPr lang="tr-TR" sz="2000" dirty="0" err="1"/>
              <a:t>akt</a:t>
            </a:r>
            <a:r>
              <a:rPr lang="tr-TR" sz="2000" dirty="0"/>
              <a:t>. Ay, 2010). </a:t>
            </a:r>
          </a:p>
        </p:txBody>
      </p:sp>
    </p:spTree>
    <p:extLst>
      <p:ext uri="{BB962C8B-B14F-4D97-AF65-F5344CB8AC3E}">
        <p14:creationId xmlns:p14="http://schemas.microsoft.com/office/powerpoint/2010/main" val="137526587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0825" y="333375"/>
            <a:ext cx="8642350" cy="6191250"/>
          </a:xfrm>
        </p:spPr>
        <p:txBody>
          <a:bodyPr/>
          <a:lstStyle/>
          <a:p>
            <a:pPr>
              <a:defRPr/>
            </a:pPr>
            <a:r>
              <a:rPr lang="tr-TR" sz="2400" dirty="0"/>
              <a:t>Kuantum öğrenme, kişilerin hayatlarını ve hayat felsefelerindeki temelleri düzenlemelerine yardımcı olmak amacıyla oluşturulmuş sekiz prensip bulunmaktadır. Bu prensipler;</a:t>
            </a:r>
          </a:p>
          <a:p>
            <a:pPr>
              <a:defRPr/>
            </a:pPr>
            <a:endParaRPr lang="tr-TR" sz="2800" dirty="0"/>
          </a:p>
          <a:p>
            <a:pPr>
              <a:defRPr/>
            </a:pPr>
            <a:r>
              <a:rPr lang="tr-TR" sz="2800" dirty="0"/>
              <a:t>Bütüncül ol,</a:t>
            </a:r>
          </a:p>
          <a:p>
            <a:pPr>
              <a:defRPr/>
            </a:pPr>
            <a:r>
              <a:rPr lang="tr-TR" sz="2800" dirty="0"/>
              <a:t>Hatalar başarıya götürür,</a:t>
            </a:r>
          </a:p>
          <a:p>
            <a:pPr>
              <a:defRPr/>
            </a:pPr>
            <a:r>
              <a:rPr lang="tr-TR" sz="2800" dirty="0"/>
              <a:t>Güzel amaçla konuş,</a:t>
            </a:r>
          </a:p>
          <a:p>
            <a:pPr>
              <a:defRPr/>
            </a:pPr>
            <a:r>
              <a:rPr lang="tr-TR" sz="2800" dirty="0"/>
              <a:t>Hedefine odaklan,</a:t>
            </a:r>
          </a:p>
          <a:p>
            <a:pPr>
              <a:defRPr/>
            </a:pPr>
            <a:r>
              <a:rPr lang="tr-TR" sz="2800" dirty="0"/>
              <a:t>Kendini idealine ada,</a:t>
            </a:r>
          </a:p>
          <a:p>
            <a:pPr>
              <a:defRPr/>
            </a:pPr>
            <a:r>
              <a:rPr lang="tr-TR" sz="2800" dirty="0"/>
              <a:t>İşini sahiplen,</a:t>
            </a:r>
          </a:p>
          <a:p>
            <a:pPr>
              <a:defRPr/>
            </a:pPr>
            <a:r>
              <a:rPr lang="tr-TR" sz="2800" dirty="0"/>
              <a:t>Esnek ol,</a:t>
            </a:r>
          </a:p>
          <a:p>
            <a:pPr>
              <a:defRPr/>
            </a:pPr>
            <a:r>
              <a:rPr lang="tr-TR" sz="2800" dirty="0"/>
              <a:t>Dengeli ol şeklindedir.</a:t>
            </a:r>
          </a:p>
          <a:p>
            <a:pPr>
              <a:defRPr/>
            </a:pPr>
            <a:endParaRPr lang="tr-TR" sz="2400" dirty="0"/>
          </a:p>
        </p:txBody>
      </p:sp>
    </p:spTree>
    <p:extLst>
      <p:ext uri="{BB962C8B-B14F-4D97-AF65-F5344CB8AC3E}">
        <p14:creationId xmlns:p14="http://schemas.microsoft.com/office/powerpoint/2010/main" val="83205029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idx="1"/>
          </p:nvPr>
        </p:nvSpPr>
        <p:spPr>
          <a:xfrm>
            <a:off x="179512" y="836712"/>
            <a:ext cx="8712968" cy="5688632"/>
          </a:xfrm>
        </p:spPr>
        <p:txBody>
          <a:bodyPr>
            <a:normAutofit/>
          </a:bodyPr>
          <a:lstStyle/>
          <a:p>
            <a:pPr marL="0" indent="0">
              <a:buNone/>
            </a:pPr>
            <a:r>
              <a:rPr lang="tr-TR" dirty="0"/>
              <a:t>Akademik ve yaşam boyu öğrenme becerilerini en etkili şekilde kapsar. </a:t>
            </a:r>
          </a:p>
          <a:p>
            <a:r>
              <a:rPr lang="tr-TR" dirty="0"/>
              <a:t>Yakalama (Merak uyandırma)</a:t>
            </a:r>
          </a:p>
          <a:p>
            <a:pPr eaLnBrk="1" hangingPunct="1">
              <a:lnSpc>
                <a:spcPct val="140000"/>
              </a:lnSpc>
            </a:pPr>
            <a:r>
              <a:rPr lang="tr-TR" dirty="0"/>
              <a:t>İlişkilendirme (Önceki bilgiler)</a:t>
            </a:r>
          </a:p>
          <a:p>
            <a:pPr eaLnBrk="1" hangingPunct="1">
              <a:lnSpc>
                <a:spcPct val="140000"/>
              </a:lnSpc>
            </a:pPr>
            <a:r>
              <a:rPr lang="tr-TR" dirty="0"/>
              <a:t>Etiketleme (Yaşamla olan ilgisi)</a:t>
            </a:r>
          </a:p>
          <a:p>
            <a:pPr eaLnBrk="1" hangingPunct="1">
              <a:lnSpc>
                <a:spcPct val="140000"/>
              </a:lnSpc>
            </a:pPr>
            <a:r>
              <a:rPr lang="tr-TR" dirty="0"/>
              <a:t>Gösterme (Öğrendiklerini uygulama)</a:t>
            </a:r>
          </a:p>
          <a:p>
            <a:pPr eaLnBrk="1" hangingPunct="1">
              <a:lnSpc>
                <a:spcPct val="140000"/>
              </a:lnSpc>
            </a:pPr>
            <a:r>
              <a:rPr lang="tr-TR" dirty="0"/>
              <a:t>Tekrarlama (Anlatılanların tekrarı)</a:t>
            </a:r>
          </a:p>
          <a:p>
            <a:pPr eaLnBrk="1" hangingPunct="1">
              <a:lnSpc>
                <a:spcPct val="140000"/>
              </a:lnSpc>
            </a:pPr>
            <a:r>
              <a:rPr lang="tr-TR" dirty="0"/>
              <a:t>Kutlama (Çabaya ve başarıyı takdir)</a:t>
            </a:r>
          </a:p>
          <a:p>
            <a:pPr eaLnBrk="1" hangingPunct="1">
              <a:buFontTx/>
              <a:buNone/>
            </a:pPr>
            <a:endParaRPr lang="tr-TR" dirty="0"/>
          </a:p>
        </p:txBody>
      </p:sp>
      <p:sp>
        <p:nvSpPr>
          <p:cNvPr id="10243" name="Dikdörtgen 1"/>
          <p:cNvSpPr>
            <a:spLocks noChangeArrowheads="1"/>
          </p:cNvSpPr>
          <p:nvPr/>
        </p:nvSpPr>
        <p:spPr bwMode="auto">
          <a:xfrm>
            <a:off x="29574" y="4762"/>
            <a:ext cx="9114426" cy="646331"/>
          </a:xfrm>
          <a:prstGeom prst="rect">
            <a:avLst/>
          </a:prstGeom>
          <a:ln/>
        </p:spPr>
        <p:style>
          <a:lnRef idx="0">
            <a:schemeClr val="accent4"/>
          </a:lnRef>
          <a:fillRef idx="3">
            <a:schemeClr val="accent4"/>
          </a:fillRef>
          <a:effectRef idx="3">
            <a:schemeClr val="accent4"/>
          </a:effectRef>
          <a:fontRef idx="minor">
            <a:schemeClr val="lt1"/>
          </a:fontRef>
        </p:style>
        <p:txBody>
          <a:bodyPr wrap="square">
            <a:spAutoFit/>
          </a:bodyPr>
          <a:lstStyle/>
          <a:p>
            <a:pPr algn="ctr"/>
            <a:r>
              <a:rPr lang="tr-TR" sz="3600" b="1" dirty="0"/>
              <a:t>Kuantum Öğrenme Döngüsü</a:t>
            </a:r>
            <a:r>
              <a:rPr lang="tr-TR" dirty="0"/>
              <a:t> </a:t>
            </a:r>
          </a:p>
        </p:txBody>
      </p:sp>
    </p:spTree>
    <p:extLst>
      <p:ext uri="{BB962C8B-B14F-4D97-AF65-F5344CB8AC3E}">
        <p14:creationId xmlns:p14="http://schemas.microsoft.com/office/powerpoint/2010/main" val="40590195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0825" y="260350"/>
            <a:ext cx="8713663" cy="6481018"/>
          </a:xfrm>
        </p:spPr>
        <p:txBody>
          <a:bodyPr/>
          <a:lstStyle/>
          <a:p>
            <a:pPr marL="0" indent="0">
              <a:buFontTx/>
              <a:buNone/>
              <a:defRPr/>
            </a:pPr>
            <a:r>
              <a:rPr lang="tr-TR" sz="2300" dirty="0"/>
              <a:t>1. Aşama: Yakalama</a:t>
            </a:r>
          </a:p>
          <a:p>
            <a:pPr marL="0" indent="0">
              <a:buNone/>
              <a:defRPr/>
            </a:pPr>
            <a:r>
              <a:rPr lang="tr-TR" sz="2300" dirty="0"/>
              <a:t>Öğrencilerin ön bilgilerinin harekete geçirilip, öğrencilerde araştırma isteği uyandırıldığı aşamadır. Bu aşamada öğrencilerin dikkatini çekecek sorular, hikaye, skeçler, rol içerikli oyunlar, videolar kullanılabilir (</a:t>
            </a:r>
            <a:r>
              <a:rPr lang="tr-TR" sz="2300" dirty="0" err="1"/>
              <a:t>DePorter</a:t>
            </a:r>
            <a:r>
              <a:rPr lang="tr-TR" sz="2300" dirty="0"/>
              <a:t>, </a:t>
            </a:r>
            <a:r>
              <a:rPr lang="tr-TR" sz="2300" dirty="0" err="1"/>
              <a:t>Reardon</a:t>
            </a:r>
            <a:r>
              <a:rPr lang="tr-TR" sz="2300" dirty="0"/>
              <a:t> ve </a:t>
            </a:r>
            <a:r>
              <a:rPr lang="tr-TR" sz="2300" dirty="0" err="1"/>
              <a:t>Nourie</a:t>
            </a:r>
            <a:r>
              <a:rPr lang="tr-TR" sz="2300" dirty="0"/>
              <a:t>, 1999; </a:t>
            </a:r>
            <a:r>
              <a:rPr lang="tr-TR" sz="2300" dirty="0" err="1"/>
              <a:t>akt</a:t>
            </a:r>
            <a:r>
              <a:rPr lang="tr-TR" sz="2300" dirty="0"/>
              <a:t>. Girit, 2011).</a:t>
            </a:r>
          </a:p>
          <a:p>
            <a:pPr marL="0" indent="0">
              <a:buFontTx/>
              <a:buNone/>
              <a:defRPr/>
            </a:pPr>
            <a:endParaRPr lang="tr-TR" sz="2300" dirty="0"/>
          </a:p>
          <a:p>
            <a:pPr marL="0" indent="0">
              <a:buFontTx/>
              <a:buNone/>
              <a:defRPr/>
            </a:pPr>
            <a:r>
              <a:rPr lang="tr-TR" sz="2300" dirty="0"/>
              <a:t>2.      Aşama: İlişkilendirme</a:t>
            </a:r>
          </a:p>
          <a:p>
            <a:pPr marL="0" indent="0">
              <a:buNone/>
              <a:defRPr/>
            </a:pPr>
            <a:r>
              <a:rPr lang="tr-TR" sz="2300" dirty="0"/>
              <a:t>Öğrencilerin deneyimlerini ve ön bilgilerini kullanarak öğrenmeleri için beynin keşfetme isteğini aktifleştirir. Bu aşamada ön bilgiyi harekete geçirecek; oyunlar, benzeşimler, rol yapma, grup çalışmaları, zihin haritaları gibi etkinlikler yapılabilir (</a:t>
            </a:r>
            <a:r>
              <a:rPr lang="tr-TR" sz="2300" dirty="0" err="1"/>
              <a:t>DePorter</a:t>
            </a:r>
            <a:r>
              <a:rPr lang="tr-TR" sz="2300" dirty="0"/>
              <a:t>, </a:t>
            </a:r>
            <a:r>
              <a:rPr lang="tr-TR" sz="2300" dirty="0" err="1"/>
              <a:t>Reardon</a:t>
            </a:r>
            <a:r>
              <a:rPr lang="tr-TR" sz="2300" dirty="0"/>
              <a:t> ve </a:t>
            </a:r>
            <a:r>
              <a:rPr lang="tr-TR" sz="2300" dirty="0" err="1"/>
              <a:t>Nourie</a:t>
            </a:r>
            <a:r>
              <a:rPr lang="tr-TR" sz="2300" dirty="0"/>
              <a:t>, 1999; </a:t>
            </a:r>
            <a:r>
              <a:rPr lang="tr-TR" sz="2300" dirty="0" err="1"/>
              <a:t>akt</a:t>
            </a:r>
            <a:r>
              <a:rPr lang="tr-TR" sz="2300" dirty="0"/>
              <a:t>. Girit, 2011).</a:t>
            </a:r>
          </a:p>
          <a:p>
            <a:pPr>
              <a:defRPr/>
            </a:pPr>
            <a:endParaRPr lang="tr-TR" sz="2300" dirty="0"/>
          </a:p>
        </p:txBody>
      </p:sp>
    </p:spTree>
    <p:extLst>
      <p:ext uri="{BB962C8B-B14F-4D97-AF65-F5344CB8AC3E}">
        <p14:creationId xmlns:p14="http://schemas.microsoft.com/office/powerpoint/2010/main" val="12447557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7504" y="0"/>
            <a:ext cx="8856984" cy="1417638"/>
          </a:xfrm>
        </p:spPr>
        <p:txBody>
          <a:bodyPr>
            <a:normAutofit/>
          </a:bodyPr>
          <a:lstStyle/>
          <a:p>
            <a:r>
              <a:rPr lang="tr-TR" sz="2000" dirty="0"/>
              <a:t>Fotoğraftan hareketle ders dikkati çekme, öğrencileri güdülemede, gösterilen bir video ya da yarım bırakılan bir haber, öykü ile dersin konusunun örneklendirilmesinde kullanılabilir. </a:t>
            </a:r>
          </a:p>
        </p:txBody>
      </p:sp>
      <p:pic>
        <p:nvPicPr>
          <p:cNvPr id="4" name="İçerik Yer Tutucusu 3" descr="C:\Users\SENTURK\Desktop\sunuya_ekle\tumblr_lyqjp6nsra1qeltl1o1_1280.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546191"/>
            <a:ext cx="4032448" cy="5165433"/>
          </a:xfrm>
          <a:prstGeom prst="rect">
            <a:avLst/>
          </a:prstGeom>
          <a:noFill/>
          <a:ln>
            <a:noFill/>
          </a:ln>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24" y="1498438"/>
            <a:ext cx="4104456" cy="5213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25305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188640"/>
            <a:ext cx="8497639" cy="6669360"/>
          </a:xfrm>
        </p:spPr>
        <p:txBody>
          <a:bodyPr/>
          <a:lstStyle/>
          <a:p>
            <a:pPr marL="0" indent="0">
              <a:buFontTx/>
              <a:buNone/>
              <a:defRPr/>
            </a:pPr>
            <a:r>
              <a:rPr lang="tr-TR" sz="2300" dirty="0"/>
              <a:t>3. Aşama: Etiketleme</a:t>
            </a:r>
          </a:p>
          <a:p>
            <a:pPr marL="0" indent="0">
              <a:buNone/>
              <a:defRPr/>
            </a:pPr>
            <a:r>
              <a:rPr lang="tr-TR" sz="2300" dirty="0"/>
              <a:t>Öğrenme stratejilerinin ve düşünme becerilerinin kullanıldığı aşamadır. Kuantum not alma, hafıza teknikleri,  grafikler, posterler, kuantum çalışma stratejileri bu aşamada kullanılabilir (Usta, 2006; </a:t>
            </a:r>
            <a:r>
              <a:rPr lang="tr-TR" sz="2300" dirty="0" err="1"/>
              <a:t>akt</a:t>
            </a:r>
            <a:r>
              <a:rPr lang="tr-TR" sz="2300" dirty="0"/>
              <a:t>. Ay, 2010). </a:t>
            </a:r>
          </a:p>
          <a:p>
            <a:pPr marL="0" indent="0">
              <a:buNone/>
              <a:defRPr/>
            </a:pPr>
            <a:endParaRPr lang="tr-TR" sz="2300" dirty="0"/>
          </a:p>
          <a:p>
            <a:pPr marL="0" indent="0">
              <a:buFontTx/>
              <a:buNone/>
              <a:defRPr/>
            </a:pPr>
            <a:r>
              <a:rPr lang="tr-TR" sz="2300" dirty="0"/>
              <a:t>4. Aşama: Gösterme</a:t>
            </a:r>
          </a:p>
          <a:p>
            <a:pPr marL="0" indent="0">
              <a:buNone/>
              <a:defRPr/>
            </a:pPr>
            <a:r>
              <a:rPr lang="tr-TR" sz="2300" dirty="0"/>
              <a:t>Öğrencilerin orijinal fikirler üretmesi, kendi değişkenlerini kullanarak analiz etmesi ve konuya geniş açıdan bakabilmesi bu aşamada önemlidir (Ay, 2010). Öğrenciye yeni bilgiyi alma ve uygulama fırsatı verilerek, edinilen bilgi öğrencinin yaşam deneyimine eklenir. Takım çalışmaları, gösteri, orijinal video çekimleri, posterler, oyunlar, şarkılar, not alma ve grafik çizimleri bu aşamada kullanılabilir (</a:t>
            </a:r>
            <a:r>
              <a:rPr lang="tr-TR" sz="2300" dirty="0" err="1"/>
              <a:t>DePorter</a:t>
            </a:r>
            <a:r>
              <a:rPr lang="tr-TR" sz="2300" dirty="0"/>
              <a:t>, </a:t>
            </a:r>
            <a:r>
              <a:rPr lang="tr-TR" sz="2300" dirty="0" err="1"/>
              <a:t>Reardon</a:t>
            </a:r>
            <a:r>
              <a:rPr lang="tr-TR" sz="2300" dirty="0"/>
              <a:t> ve </a:t>
            </a:r>
            <a:r>
              <a:rPr lang="tr-TR" sz="2300" dirty="0" err="1"/>
              <a:t>Nourie</a:t>
            </a:r>
            <a:r>
              <a:rPr lang="tr-TR" sz="2300" dirty="0"/>
              <a:t>, 1999; </a:t>
            </a:r>
            <a:r>
              <a:rPr lang="tr-TR" sz="2300" dirty="0" err="1"/>
              <a:t>akt</a:t>
            </a:r>
            <a:r>
              <a:rPr lang="tr-TR" sz="2300" dirty="0"/>
              <a:t>. Girit, 2011).</a:t>
            </a:r>
          </a:p>
          <a:p>
            <a:pPr>
              <a:defRPr/>
            </a:pPr>
            <a:endParaRPr lang="tr-TR" sz="2300" dirty="0"/>
          </a:p>
          <a:p>
            <a:pPr>
              <a:defRPr/>
            </a:pPr>
            <a:endParaRPr lang="tr-TR" sz="2300" dirty="0"/>
          </a:p>
          <a:p>
            <a:pPr>
              <a:defRPr/>
            </a:pPr>
            <a:endParaRPr lang="tr-TR" sz="2300" dirty="0"/>
          </a:p>
        </p:txBody>
      </p:sp>
    </p:spTree>
    <p:extLst>
      <p:ext uri="{BB962C8B-B14F-4D97-AF65-F5344CB8AC3E}">
        <p14:creationId xmlns:p14="http://schemas.microsoft.com/office/powerpoint/2010/main" val="346514243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332656"/>
            <a:ext cx="8569647" cy="6525344"/>
          </a:xfrm>
        </p:spPr>
        <p:txBody>
          <a:bodyPr/>
          <a:lstStyle/>
          <a:p>
            <a:pPr marL="0" indent="0">
              <a:buFontTx/>
              <a:buNone/>
              <a:defRPr/>
            </a:pPr>
            <a:r>
              <a:rPr lang="tr-TR" sz="2400" dirty="0"/>
              <a:t>5. Aşama: Tekrarlama</a:t>
            </a:r>
          </a:p>
          <a:p>
            <a:pPr marL="0" indent="0">
              <a:buNone/>
              <a:defRPr/>
            </a:pPr>
            <a:r>
              <a:rPr lang="tr-TR" sz="2400" dirty="0"/>
              <a:t>Edinilen bilgi ve becerilerin, sinirler arası bağların güçlendirilerek içeriğin akılda kalmasının sağlandığı aşamadır. Öğrencilerin farklı öğrenme yetenekleri dikkate alınarak farklı etkinlikler yapılmalıdır. Bu aşamada oyunlar, drama, gösteri, canlandırma gibi etkinlikler yapılabilir. Çalışmalar sonunda </a:t>
            </a:r>
            <a:r>
              <a:rPr lang="tr-TR" sz="2400" dirty="0" err="1"/>
              <a:t>pekiştireç</a:t>
            </a:r>
            <a:r>
              <a:rPr lang="tr-TR" sz="2400" dirty="0"/>
              <a:t> verilmelidir (</a:t>
            </a:r>
            <a:r>
              <a:rPr lang="tr-TR" sz="2400" dirty="0" err="1"/>
              <a:t>DePorter</a:t>
            </a:r>
            <a:r>
              <a:rPr lang="tr-TR" sz="2400" dirty="0"/>
              <a:t>, </a:t>
            </a:r>
            <a:r>
              <a:rPr lang="tr-TR" sz="2400" dirty="0" err="1"/>
              <a:t>Reardon</a:t>
            </a:r>
            <a:r>
              <a:rPr lang="tr-TR" sz="2400" dirty="0"/>
              <a:t> ve </a:t>
            </a:r>
            <a:r>
              <a:rPr lang="tr-TR" sz="2400" dirty="0" err="1"/>
              <a:t>Nourie</a:t>
            </a:r>
            <a:r>
              <a:rPr lang="tr-TR" sz="2400" dirty="0"/>
              <a:t>, 1999; </a:t>
            </a:r>
            <a:r>
              <a:rPr lang="tr-TR" sz="2400" dirty="0" err="1"/>
              <a:t>akt</a:t>
            </a:r>
            <a:r>
              <a:rPr lang="tr-TR" sz="2400" dirty="0"/>
              <a:t>. Ay, 2010).</a:t>
            </a:r>
          </a:p>
          <a:p>
            <a:pPr marL="0" indent="0">
              <a:buFontTx/>
              <a:buNone/>
              <a:defRPr/>
            </a:pPr>
            <a:endParaRPr lang="tr-TR" sz="2400" dirty="0"/>
          </a:p>
          <a:p>
            <a:pPr marL="0" indent="0">
              <a:buFontTx/>
              <a:buNone/>
              <a:defRPr/>
            </a:pPr>
            <a:r>
              <a:rPr lang="tr-TR" sz="2400" dirty="0"/>
              <a:t>6. Aşama: Kutlama</a:t>
            </a:r>
          </a:p>
          <a:p>
            <a:pPr marL="0" indent="0">
              <a:buNone/>
              <a:defRPr/>
            </a:pPr>
            <a:r>
              <a:rPr lang="tr-TR" sz="2400" dirty="0"/>
              <a:t>Çabanın, özenli çalışmanın ve başarının kutlandığı aşamadır. Kutlama aşamasında öğrencileri mutlu edecek, eğlendirecek </a:t>
            </a:r>
            <a:r>
              <a:rPr lang="tr-TR" sz="2400" dirty="0" err="1"/>
              <a:t>kazanımlı</a:t>
            </a:r>
            <a:r>
              <a:rPr lang="tr-TR" sz="2400" dirty="0"/>
              <a:t> yarışmalar yapılabilir (Ay, 2010).</a:t>
            </a:r>
          </a:p>
          <a:p>
            <a:pPr>
              <a:defRPr/>
            </a:pPr>
            <a:endParaRPr lang="tr-TR" sz="2400" dirty="0"/>
          </a:p>
        </p:txBody>
      </p:sp>
    </p:spTree>
    <p:extLst>
      <p:ext uri="{BB962C8B-B14F-4D97-AF65-F5344CB8AC3E}">
        <p14:creationId xmlns:p14="http://schemas.microsoft.com/office/powerpoint/2010/main" val="180635827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idx="1"/>
          </p:nvPr>
        </p:nvSpPr>
        <p:spPr>
          <a:xfrm>
            <a:off x="107503" y="1295400"/>
            <a:ext cx="9036495" cy="5562600"/>
          </a:xfrm>
        </p:spPr>
        <p:txBody>
          <a:bodyPr>
            <a:normAutofit fontScale="85000" lnSpcReduction="20000"/>
          </a:bodyPr>
          <a:lstStyle/>
          <a:p>
            <a:pPr eaLnBrk="1" hangingPunct="1"/>
            <a:r>
              <a:rPr lang="tr-TR" dirty="0"/>
              <a:t>Her insanın öğrenme yeteneği vardır.</a:t>
            </a:r>
          </a:p>
          <a:p>
            <a:pPr eaLnBrk="1" hangingPunct="1"/>
            <a:r>
              <a:rPr lang="tr-TR" dirty="0"/>
              <a:t>İnsanlar farklı yollarla öğrenirler</a:t>
            </a:r>
          </a:p>
          <a:p>
            <a:pPr eaLnBrk="1" hangingPunct="1"/>
            <a:r>
              <a:rPr lang="tr-TR" dirty="0"/>
              <a:t>Kişinin inançları başarı için çok önemlidir. </a:t>
            </a:r>
          </a:p>
          <a:p>
            <a:pPr eaLnBrk="1" hangingPunct="1"/>
            <a:r>
              <a:rPr lang="tr-TR" dirty="0"/>
              <a:t>Her birey desteklenmeye ve saygı duyulmaya değer. </a:t>
            </a:r>
          </a:p>
          <a:p>
            <a:pPr eaLnBrk="1" hangingPunct="1"/>
            <a:r>
              <a:rPr lang="tr-TR" dirty="0"/>
              <a:t>Öğrenme eğlenceli ve mücadeleci bir çerçevede sunulduğunda daha etkilidir.</a:t>
            </a:r>
          </a:p>
          <a:p>
            <a:pPr>
              <a:lnSpc>
                <a:spcPct val="90000"/>
              </a:lnSpc>
            </a:pPr>
            <a:r>
              <a:rPr lang="tr-TR" dirty="0"/>
              <a:t>Öğretmen ve öğrenci arasındaki güven öğrenme süresince etkilidir. </a:t>
            </a:r>
          </a:p>
          <a:p>
            <a:pPr>
              <a:lnSpc>
                <a:spcPct val="90000"/>
              </a:lnSpc>
            </a:pPr>
            <a:r>
              <a:rPr lang="tr-TR" dirty="0"/>
              <a:t>Öğretmenler, öğrenciler ve aileler arasındaki ilişki eğitim sürecini destekler</a:t>
            </a:r>
          </a:p>
          <a:p>
            <a:pPr>
              <a:lnSpc>
                <a:spcPct val="90000"/>
              </a:lnSpc>
            </a:pPr>
            <a:r>
              <a:rPr lang="tr-TR" dirty="0"/>
              <a:t>Dünyamızın geleceğinin başarısı öğrenme ve yaşam becerilerinin gelişmesine bağlıdır.</a:t>
            </a:r>
          </a:p>
          <a:p>
            <a:pPr>
              <a:lnSpc>
                <a:spcPct val="90000"/>
              </a:lnSpc>
            </a:pPr>
            <a:r>
              <a:rPr lang="tr-TR" dirty="0"/>
              <a:t>Bilginin öğrenciye ve yaşamına uygunluğu düşünmeyi anlamlı hale getirir. </a:t>
            </a:r>
          </a:p>
          <a:p>
            <a:pPr>
              <a:lnSpc>
                <a:spcPct val="90000"/>
              </a:lnSpc>
            </a:pPr>
            <a:r>
              <a:rPr lang="tr-TR" dirty="0"/>
              <a:t>Öğretmen öğrenme için tutkulu ve </a:t>
            </a:r>
            <a:r>
              <a:rPr lang="tr-TR" dirty="0" err="1"/>
              <a:t>sitekli</a:t>
            </a:r>
            <a:r>
              <a:rPr lang="tr-TR" dirty="0"/>
              <a:t> olmalıdır. </a:t>
            </a:r>
          </a:p>
          <a:p>
            <a:pPr eaLnBrk="1" hangingPunct="1"/>
            <a:endParaRPr lang="tr-TR" dirty="0"/>
          </a:p>
        </p:txBody>
      </p:sp>
      <p:sp>
        <p:nvSpPr>
          <p:cNvPr id="14339" name="Rectangle 4"/>
          <p:cNvSpPr>
            <a:spLocks noChangeArrowheads="1"/>
          </p:cNvSpPr>
          <p:nvPr/>
        </p:nvSpPr>
        <p:spPr bwMode="auto">
          <a:xfrm>
            <a:off x="-27872" y="0"/>
            <a:ext cx="9171871" cy="1295400"/>
          </a:xfrm>
          <a:prstGeom prst="rect">
            <a:avLst/>
          </a:prstGeom>
          <a:ln/>
        </p:spPr>
        <p:style>
          <a:lnRef idx="0">
            <a:schemeClr val="accent4"/>
          </a:lnRef>
          <a:fillRef idx="3">
            <a:schemeClr val="accent4"/>
          </a:fillRef>
          <a:effectRef idx="3">
            <a:schemeClr val="accent4"/>
          </a:effectRef>
          <a:fontRef idx="minor">
            <a:schemeClr val="lt1"/>
          </a:fontRef>
        </p:style>
        <p:txBody>
          <a:bodyPr anchor="ctr"/>
          <a:lstStyle/>
          <a:p>
            <a:pPr algn="ctr"/>
            <a:r>
              <a:rPr lang="tr-TR" sz="4400" dirty="0">
                <a:solidFill>
                  <a:schemeClr val="bg1"/>
                </a:solidFill>
              </a:rPr>
              <a:t>Kuantum Öğrenmede:</a:t>
            </a:r>
          </a:p>
        </p:txBody>
      </p:sp>
    </p:spTree>
    <p:extLst>
      <p:ext uri="{BB962C8B-B14F-4D97-AF65-F5344CB8AC3E}">
        <p14:creationId xmlns:p14="http://schemas.microsoft.com/office/powerpoint/2010/main" val="24256944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Başlık 1"/>
          <p:cNvSpPr>
            <a:spLocks noGrp="1"/>
          </p:cNvSpPr>
          <p:nvPr>
            <p:ph type="ctrTitle"/>
          </p:nvPr>
        </p:nvSpPr>
        <p:spPr/>
        <p:txBody>
          <a:bodyPr/>
          <a:lstStyle/>
          <a:p>
            <a:r>
              <a:rPr lang="tr-TR" dirty="0"/>
              <a:t>Örnek Uygulama</a:t>
            </a:r>
          </a:p>
        </p:txBody>
      </p:sp>
    </p:spTree>
    <p:extLst>
      <p:ext uri="{BB962C8B-B14F-4D97-AF65-F5344CB8AC3E}">
        <p14:creationId xmlns:p14="http://schemas.microsoft.com/office/powerpoint/2010/main" val="316730306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561975"/>
          </a:xfrm>
        </p:spPr>
        <p:txBody>
          <a:bodyPr>
            <a:normAutofit fontScale="90000"/>
          </a:bodyPr>
          <a:lstStyle/>
          <a:p>
            <a:pPr>
              <a:defRPr/>
            </a:pPr>
            <a:r>
              <a:rPr lang="tr-TR" dirty="0"/>
              <a:t>Problem Cümlesi</a:t>
            </a:r>
          </a:p>
        </p:txBody>
      </p:sp>
      <p:sp>
        <p:nvSpPr>
          <p:cNvPr id="17411" name="İçerik Yer Tutucusu 2"/>
          <p:cNvSpPr>
            <a:spLocks noGrp="1"/>
          </p:cNvSpPr>
          <p:nvPr>
            <p:ph idx="1"/>
          </p:nvPr>
        </p:nvSpPr>
        <p:spPr>
          <a:xfrm>
            <a:off x="457200" y="1052513"/>
            <a:ext cx="8229600" cy="5472112"/>
          </a:xfrm>
        </p:spPr>
        <p:txBody>
          <a:bodyPr/>
          <a:lstStyle/>
          <a:p>
            <a:r>
              <a:rPr lang="tr-TR" dirty="0"/>
              <a:t>5. sınıf fen bilimleri dersi “Enerji Kaynağı: Güneş” konularının Kuantum Öğrenme </a:t>
            </a:r>
            <a:r>
              <a:rPr lang="tr-TR" dirty="0" err="1"/>
              <a:t>Modeli’ne</a:t>
            </a:r>
            <a:r>
              <a:rPr lang="tr-TR" dirty="0"/>
              <a:t> uygun olarak işlenmesinin, öğrencilerin akademik başarı, fenne yönelik tutumları, deney ve kontrol gruplarının, ön test – son test karşılaştırmasında anlamlı bir farklılık oluşturmakta mıdır?</a:t>
            </a:r>
          </a:p>
        </p:txBody>
      </p:sp>
    </p:spTree>
    <p:extLst>
      <p:ext uri="{BB962C8B-B14F-4D97-AF65-F5344CB8AC3E}">
        <p14:creationId xmlns:p14="http://schemas.microsoft.com/office/powerpoint/2010/main" val="317246297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388" y="404813"/>
            <a:ext cx="8569325" cy="5903912"/>
          </a:xfrm>
        </p:spPr>
        <p:txBody>
          <a:bodyPr>
            <a:normAutofit fontScale="85000" lnSpcReduction="10000"/>
          </a:bodyPr>
          <a:lstStyle/>
          <a:p>
            <a:pPr>
              <a:defRPr/>
            </a:pPr>
            <a:r>
              <a:rPr lang="tr-TR" b="1" dirty="0"/>
              <a:t>Dersin Adı:</a:t>
            </a:r>
            <a:r>
              <a:rPr lang="tr-TR" dirty="0"/>
              <a:t> Fen Bilimleri</a:t>
            </a:r>
          </a:p>
          <a:p>
            <a:pPr>
              <a:defRPr/>
            </a:pPr>
            <a:r>
              <a:rPr lang="tr-TR" b="1" dirty="0"/>
              <a:t>Sınıf: </a:t>
            </a:r>
            <a:r>
              <a:rPr lang="tr-TR" dirty="0"/>
              <a:t> 5/A</a:t>
            </a:r>
          </a:p>
          <a:p>
            <a:pPr>
              <a:defRPr/>
            </a:pPr>
            <a:r>
              <a:rPr lang="tr-TR" b="1" dirty="0"/>
              <a:t>Ünite</a:t>
            </a:r>
            <a:r>
              <a:rPr lang="tr-TR" dirty="0"/>
              <a:t>: Maddenin Değişimi ve Tanınması</a:t>
            </a:r>
          </a:p>
          <a:p>
            <a:pPr>
              <a:defRPr/>
            </a:pPr>
            <a:r>
              <a:rPr lang="tr-TR" b="1" dirty="0"/>
              <a:t>Konu: </a:t>
            </a:r>
            <a:r>
              <a:rPr lang="tr-TR" dirty="0"/>
              <a:t>Su Halden Hale Girer</a:t>
            </a:r>
          </a:p>
          <a:p>
            <a:pPr>
              <a:defRPr/>
            </a:pPr>
            <a:r>
              <a:rPr lang="tr-TR" b="1" dirty="0"/>
              <a:t>Önerilen Süre: </a:t>
            </a:r>
            <a:r>
              <a:rPr lang="tr-TR" dirty="0"/>
              <a:t>4 saat</a:t>
            </a:r>
          </a:p>
          <a:p>
            <a:pPr>
              <a:defRPr/>
            </a:pPr>
            <a:r>
              <a:rPr lang="tr-TR" b="1" dirty="0"/>
              <a:t>Kazanımlar:  1. </a:t>
            </a:r>
            <a:r>
              <a:rPr lang="tr-TR" dirty="0"/>
              <a:t>Yağmur, kar, buz, sis ve bulutun su olduğunu fark eder.</a:t>
            </a:r>
          </a:p>
          <a:p>
            <a:pPr>
              <a:defRPr/>
            </a:pPr>
            <a:r>
              <a:rPr lang="tr-TR" b="1" dirty="0"/>
              <a:t>2. </a:t>
            </a:r>
            <a:r>
              <a:rPr lang="tr-TR" dirty="0"/>
              <a:t>Suyun ısınınca buharlaştığını, buharın da soğuyunca </a:t>
            </a:r>
            <a:r>
              <a:rPr lang="tr-TR" dirty="0" err="1"/>
              <a:t>yoğuştuğunu</a:t>
            </a:r>
            <a:r>
              <a:rPr lang="tr-TR" dirty="0"/>
              <a:t> gösteren deney tasarlar.</a:t>
            </a:r>
          </a:p>
          <a:p>
            <a:pPr>
              <a:defRPr/>
            </a:pPr>
            <a:r>
              <a:rPr lang="tr-TR" b="1" dirty="0"/>
              <a:t>3.  </a:t>
            </a:r>
            <a:r>
              <a:rPr lang="tr-TR" dirty="0"/>
              <a:t>Buharlaşma ile suyun havaya döndüğü ve yağışlarla buharlaşmanın birbirini dengelediği çıkarımında bulunur.</a:t>
            </a:r>
          </a:p>
          <a:p>
            <a:pPr>
              <a:defRPr/>
            </a:pPr>
            <a:r>
              <a:rPr lang="tr-TR" b="1" dirty="0"/>
              <a:t>4. </a:t>
            </a:r>
            <a:r>
              <a:rPr lang="tr-TR" dirty="0"/>
              <a:t>Su döngüsü ile yağış-buharlaşma dengesi arasında ilişki kurar.</a:t>
            </a:r>
          </a:p>
        </p:txBody>
      </p:sp>
    </p:spTree>
    <p:extLst>
      <p:ext uri="{BB962C8B-B14F-4D97-AF65-F5344CB8AC3E}">
        <p14:creationId xmlns:p14="http://schemas.microsoft.com/office/powerpoint/2010/main" val="72353748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Başlık 1"/>
          <p:cNvSpPr>
            <a:spLocks noGrp="1"/>
          </p:cNvSpPr>
          <p:nvPr>
            <p:ph type="title"/>
          </p:nvPr>
        </p:nvSpPr>
        <p:spPr>
          <a:xfrm>
            <a:off x="25476" y="0"/>
            <a:ext cx="9118523" cy="1143000"/>
          </a:xfrm>
        </p:spPr>
        <p:txBody>
          <a:bodyPr>
            <a:normAutofit fontScale="90000"/>
          </a:bodyPr>
          <a:lstStyle/>
          <a:p>
            <a:r>
              <a:rPr lang="tr-TR" sz="2400" dirty="0"/>
              <a:t>Kuantum Öğrenme Düzeni Öğrenme Öğretme Süreç Analizi:</a:t>
            </a:r>
            <a:br>
              <a:rPr lang="tr-TR" sz="2400" dirty="0"/>
            </a:br>
            <a:r>
              <a:rPr lang="tr-TR" sz="2400" dirty="0"/>
              <a:t>Düzen Beceriler /  Yakalama/  İlişkilendirme / Etiketleme /Gösterme /Tekrarlama/ Kutlama</a:t>
            </a:r>
          </a:p>
        </p:txBody>
      </p:sp>
      <p:sp>
        <p:nvSpPr>
          <p:cNvPr id="3" name="İçerik Yer Tutucusu 2"/>
          <p:cNvSpPr>
            <a:spLocks noGrp="1"/>
          </p:cNvSpPr>
          <p:nvPr>
            <p:ph idx="1"/>
          </p:nvPr>
        </p:nvSpPr>
        <p:spPr>
          <a:xfrm>
            <a:off x="0" y="1124744"/>
            <a:ext cx="9144000" cy="5733256"/>
          </a:xfrm>
        </p:spPr>
        <p:txBody>
          <a:bodyPr>
            <a:normAutofit/>
          </a:bodyPr>
          <a:lstStyle/>
          <a:p>
            <a:pPr>
              <a:defRPr/>
            </a:pPr>
            <a:r>
              <a:rPr lang="tr-TR" b="1" dirty="0"/>
              <a:t>1.       Aşama: Yakalama</a:t>
            </a:r>
            <a:endParaRPr lang="tr-TR" dirty="0"/>
          </a:p>
          <a:p>
            <a:pPr marL="0" indent="0">
              <a:buNone/>
              <a:defRPr/>
            </a:pPr>
            <a:r>
              <a:rPr lang="tr-TR" dirty="0"/>
              <a:t>Öğretmen sınıfa şemsiye, kaban, atkı, eldiven, güneş gözlüğü gibi malzemelerle gelir. Öğrencilere havanın ve mevsimin durumuna göre hangi kıyafetlerin tercih edilmesi gerektiği sorulur. Öğrencilerden hava durumuna göre kıyafet giyilmemesinin nasıl sonuçlanacağı ile ilgili başlarından geçen bir hikaye anlatmaları istenir.</a:t>
            </a:r>
          </a:p>
        </p:txBody>
      </p:sp>
    </p:spTree>
    <p:extLst>
      <p:ext uri="{BB962C8B-B14F-4D97-AF65-F5344CB8AC3E}">
        <p14:creationId xmlns:p14="http://schemas.microsoft.com/office/powerpoint/2010/main" val="4972861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defRPr/>
            </a:pPr>
            <a:r>
              <a:rPr lang="tr-TR" b="1" dirty="0"/>
              <a:t>2.      Aşama: İlişkilendirme</a:t>
            </a:r>
            <a:br>
              <a:rPr lang="tr-TR" dirty="0"/>
            </a:br>
            <a:endParaRPr lang="tr-TR" dirty="0"/>
          </a:p>
        </p:txBody>
      </p:sp>
      <p:sp>
        <p:nvSpPr>
          <p:cNvPr id="20483" name="İçerik Yer Tutucusu 2"/>
          <p:cNvSpPr>
            <a:spLocks noGrp="1"/>
          </p:cNvSpPr>
          <p:nvPr>
            <p:ph idx="1"/>
          </p:nvPr>
        </p:nvSpPr>
        <p:spPr>
          <a:xfrm>
            <a:off x="0" y="1052736"/>
            <a:ext cx="9036496" cy="5688632"/>
          </a:xfrm>
        </p:spPr>
        <p:txBody>
          <a:bodyPr/>
          <a:lstStyle/>
          <a:p>
            <a:r>
              <a:rPr lang="tr-TR" dirty="0"/>
              <a:t>Öğrencilere 4. sınıfta öğrendikleri erime, donma, buharlaşma ile ilgili hatırladıklarını defterlerine hızlı şekilde yazmaları söylenir. Yollardaki, okulun bahçesindeki su birikintilerinin gittikçe küçülmesinin erime, donma, buharlaşma kavramlarının hangisiyle ilgili olduğu sorulur. Gruplara gerekli malzemeler verilerek konuyla ilgili “Kavanozda Neler Oluyor?” etkinliğini yapmaları söylenir.</a:t>
            </a:r>
          </a:p>
          <a:p>
            <a:endParaRPr lang="tr-TR" dirty="0"/>
          </a:p>
        </p:txBody>
      </p:sp>
    </p:spTree>
    <p:extLst>
      <p:ext uri="{BB962C8B-B14F-4D97-AF65-F5344CB8AC3E}">
        <p14:creationId xmlns:p14="http://schemas.microsoft.com/office/powerpoint/2010/main" val="8606732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Başlık 1"/>
          <p:cNvSpPr>
            <a:spLocks noGrp="1"/>
          </p:cNvSpPr>
          <p:nvPr>
            <p:ph type="title"/>
          </p:nvPr>
        </p:nvSpPr>
        <p:spPr>
          <a:xfrm>
            <a:off x="395536" y="0"/>
            <a:ext cx="8229600" cy="1143000"/>
          </a:xfrm>
        </p:spPr>
        <p:txBody>
          <a:bodyPr/>
          <a:lstStyle/>
          <a:p>
            <a:r>
              <a:rPr lang="tr-TR" b="1" dirty="0">
                <a:solidFill>
                  <a:srgbClr val="555555"/>
                </a:solidFill>
                <a:latin typeface="Port Lligat Sans"/>
              </a:rPr>
              <a:t>3. Aşama: Etiketleme</a:t>
            </a:r>
            <a:endParaRPr lang="tr-TR" dirty="0"/>
          </a:p>
        </p:txBody>
      </p:sp>
      <p:sp>
        <p:nvSpPr>
          <p:cNvPr id="3" name="İçerik Yer Tutucusu 2"/>
          <p:cNvSpPr>
            <a:spLocks noGrp="1"/>
          </p:cNvSpPr>
          <p:nvPr>
            <p:ph idx="1"/>
          </p:nvPr>
        </p:nvSpPr>
        <p:spPr>
          <a:xfrm>
            <a:off x="323528" y="1124744"/>
            <a:ext cx="8568952" cy="5472608"/>
          </a:xfrm>
        </p:spPr>
        <p:txBody>
          <a:bodyPr>
            <a:normAutofit/>
          </a:bodyPr>
          <a:lstStyle/>
          <a:p>
            <a:pPr>
              <a:defRPr/>
            </a:pPr>
            <a:r>
              <a:rPr lang="tr-TR" dirty="0"/>
              <a:t>Bu aşamada öğrencilere bulut, yağmur, kar ve sisin oluşumuyla ilgili görsellerle desteklenmiş bir slayt izletilerek gerekli açıklamalar yapılır. Öğrencilerden slayt bittikten sonra, not defterlerine kuantum not alma tekniğine uygun olarak konuyla ilgili not almaları istenir.  Kavramlar arasındaki ilişkilerin görülebilmesi amacıyla bulut, yağmur, kar ve sis kavramlarıyla ilgili bir zihin haritası oluşturup, gruptaki diğer arkadaşlarına sunmaları sağlanır.</a:t>
            </a:r>
          </a:p>
        </p:txBody>
      </p:sp>
    </p:spTree>
    <p:extLst>
      <p:ext uri="{BB962C8B-B14F-4D97-AF65-F5344CB8AC3E}">
        <p14:creationId xmlns:p14="http://schemas.microsoft.com/office/powerpoint/2010/main" val="86871736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defRPr/>
            </a:pPr>
            <a:r>
              <a:rPr lang="tr-TR" dirty="0"/>
              <a:t>4.      Aşama: Gösterme</a:t>
            </a:r>
            <a:br>
              <a:rPr lang="tr-TR" dirty="0"/>
            </a:br>
            <a:endParaRPr lang="tr-TR" dirty="0"/>
          </a:p>
        </p:txBody>
      </p:sp>
      <p:sp>
        <p:nvSpPr>
          <p:cNvPr id="22531" name="İçerik Yer Tutucusu 2"/>
          <p:cNvSpPr>
            <a:spLocks noGrp="1"/>
          </p:cNvSpPr>
          <p:nvPr>
            <p:ph idx="1"/>
          </p:nvPr>
        </p:nvSpPr>
        <p:spPr/>
        <p:txBody>
          <a:bodyPr/>
          <a:lstStyle/>
          <a:p>
            <a:r>
              <a:rPr lang="tr-TR" dirty="0"/>
              <a:t>Öğrencilerin orijinal fikirler üretmesi, kendi değişkenlerini kullanarak analiz etmesi ve konuya geniş açıdan bakabilmesi bu aşamada önemlidir.</a:t>
            </a:r>
          </a:p>
          <a:p>
            <a:endParaRPr lang="tr-TR" dirty="0"/>
          </a:p>
          <a:p>
            <a:r>
              <a:rPr lang="tr-TR" dirty="0"/>
              <a:t>Öyleyse bu aşamada ne yapılabilir?</a:t>
            </a:r>
          </a:p>
        </p:txBody>
      </p:sp>
    </p:spTree>
    <p:extLst>
      <p:ext uri="{BB962C8B-B14F-4D97-AF65-F5344CB8AC3E}">
        <p14:creationId xmlns:p14="http://schemas.microsoft.com/office/powerpoint/2010/main" val="83400399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Başlık 1"/>
          <p:cNvSpPr>
            <a:spLocks noGrp="1"/>
          </p:cNvSpPr>
          <p:nvPr>
            <p:ph type="title"/>
          </p:nvPr>
        </p:nvSpPr>
        <p:spPr>
          <a:xfrm>
            <a:off x="457200" y="274638"/>
            <a:ext cx="8229600" cy="922337"/>
          </a:xfrm>
        </p:spPr>
        <p:txBody>
          <a:bodyPr/>
          <a:lstStyle/>
          <a:p>
            <a:r>
              <a:rPr lang="tr-TR" dirty="0"/>
              <a:t>5.      Aşama: Tekrarlama</a:t>
            </a:r>
          </a:p>
        </p:txBody>
      </p:sp>
      <p:sp>
        <p:nvSpPr>
          <p:cNvPr id="23555" name="İçerik Yer Tutucusu 2"/>
          <p:cNvSpPr>
            <a:spLocks noGrp="1"/>
          </p:cNvSpPr>
          <p:nvPr>
            <p:ph idx="1"/>
          </p:nvPr>
        </p:nvSpPr>
        <p:spPr/>
        <p:txBody>
          <a:bodyPr/>
          <a:lstStyle/>
          <a:p>
            <a:r>
              <a:rPr lang="tr-TR" dirty="0"/>
              <a:t>Edinilen bilgi ve becerilerin, sinirler arası bağların güçlendirilerek içeriğin akılda kalmasının sağlandığı aşamadır. Öğrencilerin farklı öğrenme yetenekleri dikkate alınarak farklı etkinlikler yapılmalıdır. Bu aşamada oyunlar, drama, gösteri, canlandırma gibi etkinlikler yapılabilir.</a:t>
            </a:r>
          </a:p>
          <a:p>
            <a:r>
              <a:rPr lang="tr-TR" dirty="0"/>
              <a:t>Örnek?</a:t>
            </a:r>
          </a:p>
        </p:txBody>
      </p:sp>
    </p:spTree>
    <p:extLst>
      <p:ext uri="{BB962C8B-B14F-4D97-AF65-F5344CB8AC3E}">
        <p14:creationId xmlns:p14="http://schemas.microsoft.com/office/powerpoint/2010/main" val="24110638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defRPr/>
            </a:pPr>
            <a:r>
              <a:rPr lang="tr-TR" dirty="0"/>
              <a:t>6. Aşama: Kutlama</a:t>
            </a:r>
            <a:br>
              <a:rPr lang="tr-TR" dirty="0"/>
            </a:br>
            <a:endParaRPr lang="tr-TR" dirty="0"/>
          </a:p>
        </p:txBody>
      </p:sp>
      <p:sp>
        <p:nvSpPr>
          <p:cNvPr id="24579" name="İçerik Yer Tutucusu 2"/>
          <p:cNvSpPr>
            <a:spLocks noGrp="1"/>
          </p:cNvSpPr>
          <p:nvPr>
            <p:ph idx="1"/>
          </p:nvPr>
        </p:nvSpPr>
        <p:spPr/>
        <p:txBody>
          <a:bodyPr/>
          <a:lstStyle/>
          <a:p>
            <a:r>
              <a:rPr lang="tr-TR" dirty="0"/>
              <a:t>Çabanın, özenli çalışmanın ve başarının kutlandığı aşamadır. Kutlama aşamasında öğrencileri mutlu edecek, eğlendirecek </a:t>
            </a:r>
            <a:r>
              <a:rPr lang="tr-TR" dirty="0" err="1"/>
              <a:t>kazanımlı</a:t>
            </a:r>
            <a:r>
              <a:rPr lang="tr-TR" dirty="0"/>
              <a:t> yarışmalar yapılabilir..</a:t>
            </a:r>
          </a:p>
        </p:txBody>
      </p:sp>
    </p:spTree>
    <p:extLst>
      <p:ext uri="{BB962C8B-B14F-4D97-AF65-F5344CB8AC3E}">
        <p14:creationId xmlns:p14="http://schemas.microsoft.com/office/powerpoint/2010/main" val="388907160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1143000"/>
          </a:xfrm>
        </p:spPr>
        <p:style>
          <a:lnRef idx="3">
            <a:schemeClr val="lt1"/>
          </a:lnRef>
          <a:fillRef idx="1">
            <a:schemeClr val="accent2"/>
          </a:fillRef>
          <a:effectRef idx="1">
            <a:schemeClr val="accent2"/>
          </a:effectRef>
          <a:fontRef idx="minor">
            <a:schemeClr val="lt1"/>
          </a:fontRef>
        </p:style>
        <p:txBody>
          <a:bodyPr/>
          <a:lstStyle/>
          <a:p>
            <a:r>
              <a:rPr lang="tr-TR" dirty="0"/>
              <a:t>Temel Öğretim -</a:t>
            </a:r>
            <a:r>
              <a:rPr lang="tr-TR" dirty="0" err="1"/>
              <a:t>Glasser</a:t>
            </a:r>
            <a:endParaRPr lang="tr-TR" dirty="0"/>
          </a:p>
        </p:txBody>
      </p:sp>
      <p:sp>
        <p:nvSpPr>
          <p:cNvPr id="3" name="İçerik Yer Tutucusu 2"/>
          <p:cNvSpPr>
            <a:spLocks noGrp="1"/>
          </p:cNvSpPr>
          <p:nvPr>
            <p:ph idx="1"/>
          </p:nvPr>
        </p:nvSpPr>
        <p:spPr/>
        <p:txBody>
          <a:bodyPr>
            <a:normAutofit fontScale="92500" lnSpcReduction="10000"/>
          </a:bodyPr>
          <a:lstStyle/>
          <a:p>
            <a:r>
              <a:rPr lang="tr-TR" dirty="0"/>
              <a:t>Sistem yaklaşımından etkilenmiştir. Temelde insanın ihtiyacı olan beş temel ihtiyacı karşılayacak ortamlar oluşturularak etkili öğrenme sağlanır. </a:t>
            </a:r>
          </a:p>
          <a:p>
            <a:pPr marL="0" indent="0">
              <a:buNone/>
            </a:pPr>
            <a:r>
              <a:rPr lang="tr-TR" dirty="0"/>
              <a:t>	1.Fizyolojik ihtiyaçlar</a:t>
            </a:r>
          </a:p>
          <a:p>
            <a:pPr marL="0" indent="0">
              <a:buNone/>
            </a:pPr>
            <a:r>
              <a:rPr lang="tr-TR" dirty="0"/>
              <a:t>	2.Sevgi</a:t>
            </a:r>
          </a:p>
          <a:p>
            <a:pPr marL="0" indent="0">
              <a:buNone/>
            </a:pPr>
            <a:r>
              <a:rPr lang="tr-TR" dirty="0"/>
              <a:t>	3.Güç</a:t>
            </a:r>
          </a:p>
          <a:p>
            <a:pPr marL="0" indent="0">
              <a:buNone/>
            </a:pPr>
            <a:r>
              <a:rPr lang="tr-TR" dirty="0"/>
              <a:t>	4.Özgürlük</a:t>
            </a:r>
          </a:p>
          <a:p>
            <a:pPr marL="0" indent="0">
              <a:buNone/>
            </a:pPr>
            <a:r>
              <a:rPr lang="tr-TR" dirty="0"/>
              <a:t>	5.Eğlence</a:t>
            </a:r>
          </a:p>
        </p:txBody>
      </p:sp>
    </p:spTree>
    <p:extLst>
      <p:ext uri="{BB962C8B-B14F-4D97-AF65-F5344CB8AC3E}">
        <p14:creationId xmlns:p14="http://schemas.microsoft.com/office/powerpoint/2010/main" val="9281526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26513"/>
            <a:ext cx="9144000" cy="1143000"/>
          </a:xfrm>
        </p:spPr>
        <p:style>
          <a:lnRef idx="3">
            <a:schemeClr val="lt1"/>
          </a:lnRef>
          <a:fillRef idx="1">
            <a:schemeClr val="accent2"/>
          </a:fillRef>
          <a:effectRef idx="1">
            <a:schemeClr val="accent2"/>
          </a:effectRef>
          <a:fontRef idx="minor">
            <a:schemeClr val="lt1"/>
          </a:fontRef>
        </p:style>
        <p:txBody>
          <a:bodyPr/>
          <a:lstStyle/>
          <a:p>
            <a:r>
              <a:rPr lang="tr-TR" dirty="0"/>
              <a:t>Temel öğretim süreci 4 aşamadır.</a:t>
            </a:r>
          </a:p>
        </p:txBody>
      </p:sp>
      <p:sp>
        <p:nvSpPr>
          <p:cNvPr id="3" name="İçerik Yer Tutucusu 2"/>
          <p:cNvSpPr>
            <a:spLocks noGrp="1"/>
          </p:cNvSpPr>
          <p:nvPr>
            <p:ph idx="1"/>
          </p:nvPr>
        </p:nvSpPr>
        <p:spPr>
          <a:xfrm>
            <a:off x="0" y="1052736"/>
            <a:ext cx="9144000" cy="5805264"/>
          </a:xfrm>
        </p:spPr>
        <p:txBody>
          <a:bodyPr>
            <a:normAutofit/>
          </a:bodyPr>
          <a:lstStyle/>
          <a:p>
            <a:pPr marL="0" indent="0">
              <a:buNone/>
            </a:pPr>
            <a:r>
              <a:rPr lang="tr-TR" sz="3600" dirty="0"/>
              <a:t>1. Öğretim Hedefleri (Öğrencilere kazandırılacak hedeflerin belirlenmesi)</a:t>
            </a:r>
          </a:p>
          <a:p>
            <a:pPr marL="0" indent="0">
              <a:buNone/>
            </a:pPr>
            <a:r>
              <a:rPr lang="tr-TR" sz="3600" dirty="0"/>
              <a:t>2. Giriş Davranışları (Öğrencinin gelişim özellikleri, ihtiyaçları, özgeçmişi, ilgileri, yetenekleri. )</a:t>
            </a:r>
          </a:p>
          <a:p>
            <a:pPr marL="0" indent="0">
              <a:buNone/>
            </a:pPr>
            <a:r>
              <a:rPr lang="tr-TR" sz="3600" dirty="0"/>
              <a:t>3. Öğretim İşlemleri (ortam, ilke ve yöntemler, araç ve gereçler)</a:t>
            </a:r>
          </a:p>
          <a:p>
            <a:pPr marL="0" indent="0">
              <a:buNone/>
            </a:pPr>
            <a:r>
              <a:rPr lang="tr-TR" sz="3600" dirty="0"/>
              <a:t>4. Değerlendirme (Sürecin ne derece geliştiğinin belirlenmesidir.)</a:t>
            </a:r>
          </a:p>
        </p:txBody>
      </p:sp>
    </p:spTree>
    <p:extLst>
      <p:ext uri="{BB962C8B-B14F-4D97-AF65-F5344CB8AC3E}">
        <p14:creationId xmlns:p14="http://schemas.microsoft.com/office/powerpoint/2010/main" val="31481670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932" y="0"/>
            <a:ext cx="9145931" cy="1143000"/>
          </a:xfrm>
        </p:spPr>
        <p:style>
          <a:lnRef idx="3">
            <a:schemeClr val="lt1"/>
          </a:lnRef>
          <a:fillRef idx="1">
            <a:schemeClr val="accent1"/>
          </a:fillRef>
          <a:effectRef idx="1">
            <a:schemeClr val="accent1"/>
          </a:effectRef>
          <a:fontRef idx="minor">
            <a:schemeClr val="lt1"/>
          </a:fontRef>
        </p:style>
        <p:txBody>
          <a:bodyPr/>
          <a:lstStyle/>
          <a:p>
            <a:r>
              <a:rPr lang="tr-TR" dirty="0"/>
              <a:t>Etkili Öğretim - </a:t>
            </a:r>
            <a:r>
              <a:rPr lang="tr-TR" dirty="0" err="1"/>
              <a:t>Slavin</a:t>
            </a:r>
            <a:endParaRPr lang="tr-TR" dirty="0"/>
          </a:p>
        </p:txBody>
      </p:sp>
      <p:sp>
        <p:nvSpPr>
          <p:cNvPr id="3" name="İçerik Yer Tutucusu 2"/>
          <p:cNvSpPr>
            <a:spLocks noGrp="1"/>
          </p:cNvSpPr>
          <p:nvPr>
            <p:ph idx="1"/>
          </p:nvPr>
        </p:nvSpPr>
        <p:spPr>
          <a:xfrm>
            <a:off x="0" y="980728"/>
            <a:ext cx="9144000" cy="5877272"/>
          </a:xfrm>
        </p:spPr>
        <p:txBody>
          <a:bodyPr/>
          <a:lstStyle/>
          <a:p>
            <a:r>
              <a:rPr lang="tr-TR" dirty="0" err="1"/>
              <a:t>Carrol’un</a:t>
            </a:r>
            <a:r>
              <a:rPr lang="tr-TR" dirty="0"/>
              <a:t> okulda öğrenme modelinin  (her öğrenci farklıdır ve öğrenebilir) okul ve öğretmen tarafından geliştirilebilir ögeleri üstünde odaklaşmasıyla geliştirilmiştir. </a:t>
            </a:r>
          </a:p>
          <a:p>
            <a:r>
              <a:rPr lang="tr-TR" dirty="0"/>
              <a:t>*Okulda öğrenmeye karşı çıkarak «her zaman fazla zaman harcamak öğrenmeyi artırmaz, mesele zamanı etkili kullanmaktır.</a:t>
            </a:r>
          </a:p>
          <a:p>
            <a:r>
              <a:rPr lang="tr-TR" dirty="0"/>
              <a:t>*</a:t>
            </a:r>
            <a:r>
              <a:rPr lang="tr-TR" dirty="0" err="1"/>
              <a:t>Carrol</a:t>
            </a:r>
            <a:r>
              <a:rPr lang="tr-TR" dirty="0"/>
              <a:t> ile ortak noktası «öğrenme düzeyi öğretimle artırılabilir».</a:t>
            </a:r>
          </a:p>
        </p:txBody>
      </p:sp>
    </p:spTree>
    <p:extLst>
      <p:ext uri="{BB962C8B-B14F-4D97-AF65-F5344CB8AC3E}">
        <p14:creationId xmlns:p14="http://schemas.microsoft.com/office/powerpoint/2010/main" val="327684871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78" y="-15818"/>
            <a:ext cx="9138621" cy="1143000"/>
          </a:xfrm>
        </p:spPr>
        <p:style>
          <a:lnRef idx="3">
            <a:schemeClr val="lt1"/>
          </a:lnRef>
          <a:fillRef idx="1">
            <a:schemeClr val="accent1"/>
          </a:fillRef>
          <a:effectRef idx="1">
            <a:schemeClr val="accent1"/>
          </a:effectRef>
          <a:fontRef idx="minor">
            <a:schemeClr val="lt1"/>
          </a:fontRef>
        </p:style>
        <p:txBody>
          <a:bodyPr/>
          <a:lstStyle/>
          <a:p>
            <a:r>
              <a:rPr lang="tr-TR" dirty="0"/>
              <a:t>4 Temel unsuru vardır.</a:t>
            </a:r>
          </a:p>
        </p:txBody>
      </p:sp>
      <p:sp>
        <p:nvSpPr>
          <p:cNvPr id="3" name="İçerik Yer Tutucusu 2"/>
          <p:cNvSpPr>
            <a:spLocks noGrp="1"/>
          </p:cNvSpPr>
          <p:nvPr>
            <p:ph idx="1"/>
          </p:nvPr>
        </p:nvSpPr>
        <p:spPr>
          <a:xfrm>
            <a:off x="0" y="980728"/>
            <a:ext cx="9144000" cy="5877272"/>
          </a:xfrm>
        </p:spPr>
        <p:txBody>
          <a:bodyPr>
            <a:normAutofit/>
          </a:bodyPr>
          <a:lstStyle/>
          <a:p>
            <a:r>
              <a:rPr lang="tr-TR" sz="3600" dirty="0"/>
              <a:t>Öğretimin niteliği(Bilgi ve becerilerin öğrencilerin anlayacağı şekilde sunulmasıdır)</a:t>
            </a:r>
          </a:p>
          <a:p>
            <a:r>
              <a:rPr lang="tr-TR" sz="3600" dirty="0"/>
              <a:t>Öğretim düzeyini uygun hale getirme (Her çocuğun farklı olduğundan ilkesince, çok yönlü öğrenme öğretme etkinlikleri kullanılır )</a:t>
            </a:r>
          </a:p>
          <a:p>
            <a:r>
              <a:rPr lang="tr-TR" sz="3600" dirty="0"/>
              <a:t>Teşvik etme (ilgi, merak uyandıracak etkinlikler ve ödüller </a:t>
            </a:r>
            <a:r>
              <a:rPr lang="tr-TR" sz="3600" dirty="0" err="1"/>
              <a:t>kullanmaldır</a:t>
            </a:r>
            <a:r>
              <a:rPr lang="tr-TR" sz="3600" dirty="0"/>
              <a:t>)</a:t>
            </a:r>
          </a:p>
          <a:p>
            <a:r>
              <a:rPr lang="tr-TR" sz="3600" dirty="0"/>
              <a:t>Zaman (Fazla zaman iyi öğrenme anlamına gelmez)</a:t>
            </a:r>
          </a:p>
        </p:txBody>
      </p:sp>
    </p:spTree>
    <p:extLst>
      <p:ext uri="{BB962C8B-B14F-4D97-AF65-F5344CB8AC3E}">
        <p14:creationId xmlns:p14="http://schemas.microsoft.com/office/powerpoint/2010/main" val="184752180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6288" y="2464"/>
            <a:ext cx="9127711" cy="1143000"/>
          </a:xfrm>
        </p:spPr>
        <p:txBody>
          <a:bodyPr/>
          <a:lstStyle/>
          <a:p>
            <a:r>
              <a:rPr lang="tr-TR" dirty="0"/>
              <a:t>Probleme Dayalı </a:t>
            </a:r>
          </a:p>
        </p:txBody>
      </p:sp>
      <p:sp>
        <p:nvSpPr>
          <p:cNvPr id="3" name="İçerik Yer Tutucusu 2"/>
          <p:cNvSpPr>
            <a:spLocks noGrp="1"/>
          </p:cNvSpPr>
          <p:nvPr>
            <p:ph idx="1"/>
          </p:nvPr>
        </p:nvSpPr>
        <p:spPr/>
        <p:txBody>
          <a:bodyPr/>
          <a:lstStyle/>
          <a:p>
            <a:r>
              <a:rPr lang="tr-TR" b="1" dirty="0"/>
              <a:t>Probleme dayalı öğrenme, yeni bilgi öğrenimi için problemleri çıkış noktası olarak kullanma prensibine dayalı bir yöntemdir.</a:t>
            </a:r>
          </a:p>
          <a:p>
            <a:endParaRPr lang="tr-TR" dirty="0"/>
          </a:p>
        </p:txBody>
      </p:sp>
    </p:spTree>
    <p:extLst>
      <p:ext uri="{BB962C8B-B14F-4D97-AF65-F5344CB8AC3E}">
        <p14:creationId xmlns:p14="http://schemas.microsoft.com/office/powerpoint/2010/main" val="203970851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normAutofit fontScale="85000" lnSpcReduction="20000"/>
          </a:bodyPr>
          <a:lstStyle/>
          <a:p>
            <a:r>
              <a:rPr lang="tr-TR" dirty="0"/>
              <a:t>PDÖ 1950’li yıllarda ABD’de Case Western Üniversitesi Tıp Fakültesi’nde uygulanmıştır. Kanada </a:t>
            </a:r>
            <a:r>
              <a:rPr lang="tr-TR" dirty="0" err="1"/>
              <a:t>Mc</a:t>
            </a:r>
            <a:r>
              <a:rPr lang="tr-TR" dirty="0"/>
              <a:t> Master Üniversitesi Tıp Fakültesi’ </a:t>
            </a:r>
            <a:r>
              <a:rPr lang="tr-TR" dirty="0" err="1"/>
              <a:t>nde</a:t>
            </a:r>
            <a:r>
              <a:rPr lang="tr-TR" dirty="0"/>
              <a:t> ise 1960’lı yılların sonuna doğru </a:t>
            </a:r>
            <a:r>
              <a:rPr lang="tr-TR" dirty="0" err="1"/>
              <a:t>Barrows</a:t>
            </a:r>
            <a:r>
              <a:rPr lang="tr-TR" dirty="0"/>
              <a:t> ve </a:t>
            </a:r>
            <a:r>
              <a:rPr lang="tr-TR" dirty="0" err="1"/>
              <a:t>Tombly’in</a:t>
            </a:r>
            <a:r>
              <a:rPr lang="tr-TR" dirty="0"/>
              <a:t> tarafından yapılan bir araştırma sonucunda literatüre girmiştir. Bu araştırmada öğrencilerin akıl yürütme yetenekleri araştırılmıştır. </a:t>
            </a:r>
            <a:r>
              <a:rPr lang="tr-TR" dirty="0" err="1"/>
              <a:t>Barrows</a:t>
            </a:r>
            <a:r>
              <a:rPr lang="tr-TR" dirty="0"/>
              <a:t> ve </a:t>
            </a:r>
            <a:r>
              <a:rPr lang="tr-TR" dirty="0" err="1"/>
              <a:t>Tombly</a:t>
            </a:r>
            <a:r>
              <a:rPr lang="tr-TR" dirty="0"/>
              <a:t>, problem çözmenin öğrenme üzerine getirdiği farklılıklara dikkati çekmişlerdir. İlk denemelerde öğrencilerden küçük gruplar oluşturulmuş, problemle durum arasında karar vermeleri beklenmiştir. Türkiye’de de 2000 li yıllarda tıpta kullanılmaya başlanmıştır.</a:t>
            </a:r>
          </a:p>
          <a:p>
            <a:endParaRPr lang="tr-TR" dirty="0"/>
          </a:p>
        </p:txBody>
      </p:sp>
    </p:spTree>
    <p:extLst>
      <p:ext uri="{BB962C8B-B14F-4D97-AF65-F5344CB8AC3E}">
        <p14:creationId xmlns:p14="http://schemas.microsoft.com/office/powerpoint/2010/main" val="103353661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600" y="-1136"/>
            <a:ext cx="9145514" cy="6859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170755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PDÖ önemli noktalar</a:t>
            </a:r>
          </a:p>
        </p:txBody>
      </p:sp>
      <p:sp>
        <p:nvSpPr>
          <p:cNvPr id="3" name="İçerik Yer Tutucusu 2"/>
          <p:cNvSpPr>
            <a:spLocks noGrp="1"/>
          </p:cNvSpPr>
          <p:nvPr>
            <p:ph idx="1"/>
          </p:nvPr>
        </p:nvSpPr>
        <p:spPr/>
        <p:txBody>
          <a:bodyPr/>
          <a:lstStyle/>
          <a:p>
            <a:r>
              <a:rPr lang="tr-TR" dirty="0"/>
              <a:t>Öğrenciler grup halinde çalışır.</a:t>
            </a:r>
          </a:p>
          <a:p>
            <a:r>
              <a:rPr lang="tr-TR" dirty="0"/>
              <a:t>Öğrenci bilgiye kendi ulaşır.</a:t>
            </a:r>
          </a:p>
          <a:p>
            <a:r>
              <a:rPr lang="tr-TR" dirty="0"/>
              <a:t>Öğretmen rehber </a:t>
            </a:r>
            <a:r>
              <a:rPr lang="tr-TR" dirty="0" err="1"/>
              <a:t>görevindedri</a:t>
            </a:r>
            <a:r>
              <a:rPr lang="tr-TR" dirty="0"/>
              <a:t>.</a:t>
            </a:r>
          </a:p>
          <a:p>
            <a:r>
              <a:rPr lang="tr-TR" dirty="0"/>
              <a:t>Öğretmen öğrencilerle birlikte öğrenir.</a:t>
            </a:r>
          </a:p>
          <a:p>
            <a:r>
              <a:rPr lang="tr-TR" dirty="0"/>
              <a:t>Süreç ve ürün önemlidir.</a:t>
            </a:r>
          </a:p>
          <a:p>
            <a:r>
              <a:rPr lang="tr-TR" dirty="0"/>
              <a:t>Eleştirel düşünme becerisi gelişir.</a:t>
            </a:r>
          </a:p>
          <a:p>
            <a:r>
              <a:rPr lang="tr-TR" dirty="0"/>
              <a:t>Eğitim programı esnektir.</a:t>
            </a:r>
          </a:p>
          <a:p>
            <a:endParaRPr lang="tr-TR" dirty="0"/>
          </a:p>
        </p:txBody>
      </p:sp>
    </p:spTree>
    <p:extLst>
      <p:ext uri="{BB962C8B-B14F-4D97-AF65-F5344CB8AC3E}">
        <p14:creationId xmlns:p14="http://schemas.microsoft.com/office/powerpoint/2010/main" val="342603660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Yararları                 Sınırlılıkları</a:t>
            </a:r>
          </a:p>
        </p:txBody>
      </p:sp>
      <p:sp>
        <p:nvSpPr>
          <p:cNvPr id="3" name="İçerik Yer Tutucusu 2"/>
          <p:cNvSpPr>
            <a:spLocks noGrp="1"/>
          </p:cNvSpPr>
          <p:nvPr>
            <p:ph idx="1"/>
          </p:nvPr>
        </p:nvSpPr>
        <p:spPr>
          <a:xfrm>
            <a:off x="457200" y="1600200"/>
            <a:ext cx="3826768" cy="4525963"/>
          </a:xfrm>
        </p:spPr>
        <p:txBody>
          <a:bodyPr>
            <a:normAutofit fontScale="85000" lnSpcReduction="20000"/>
          </a:bodyPr>
          <a:lstStyle/>
          <a:p>
            <a:r>
              <a:rPr lang="tr-TR" b="1" dirty="0"/>
              <a:t>Problem çözme becerisi gelişir.</a:t>
            </a:r>
          </a:p>
          <a:p>
            <a:r>
              <a:rPr lang="tr-TR" b="1" dirty="0"/>
              <a:t>Öğrenci merkezlidir.</a:t>
            </a:r>
          </a:p>
          <a:p>
            <a:r>
              <a:rPr lang="tr-TR" b="1" dirty="0"/>
              <a:t>Uygulama ve teori iç içedir.</a:t>
            </a:r>
          </a:p>
          <a:p>
            <a:r>
              <a:rPr lang="tr-TR" b="1" dirty="0"/>
              <a:t>Eleştirel düşünme ve bilimsel düşünme becerisi gelişir.</a:t>
            </a:r>
          </a:p>
          <a:p>
            <a:r>
              <a:rPr lang="tr-TR" b="1" dirty="0"/>
              <a:t>İletişim becerileri gelişir.</a:t>
            </a:r>
          </a:p>
          <a:p>
            <a:r>
              <a:rPr lang="tr-TR" b="1" dirty="0"/>
              <a:t>Özdenetim becerileri gelişir.</a:t>
            </a:r>
          </a:p>
          <a:p>
            <a:pPr marL="0" indent="0">
              <a:buNone/>
            </a:pPr>
            <a:endParaRPr lang="tr-TR" dirty="0"/>
          </a:p>
        </p:txBody>
      </p:sp>
      <p:sp>
        <p:nvSpPr>
          <p:cNvPr id="4" name="İçerik Yer Tutucusu 2"/>
          <p:cNvSpPr txBox="1">
            <a:spLocks/>
          </p:cNvSpPr>
          <p:nvPr/>
        </p:nvSpPr>
        <p:spPr>
          <a:xfrm>
            <a:off x="4716016" y="1628800"/>
            <a:ext cx="3826768" cy="4525963"/>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tr-TR" b="1" dirty="0"/>
              <a:t>Çok fazla materyale ihtiyaç vardır.</a:t>
            </a:r>
          </a:p>
          <a:p>
            <a:r>
              <a:rPr lang="tr-TR" b="1" dirty="0"/>
              <a:t>Problemi çözmek uzun zaman alır.</a:t>
            </a:r>
          </a:p>
          <a:p>
            <a:r>
              <a:rPr lang="tr-TR" b="1" dirty="0"/>
              <a:t>Bütün derslerde kullanılamaz.</a:t>
            </a:r>
          </a:p>
          <a:p>
            <a:r>
              <a:rPr lang="tr-TR" b="1" dirty="0"/>
              <a:t>Her alanda senaryo yazmak güç olabilir.</a:t>
            </a:r>
          </a:p>
          <a:p>
            <a:r>
              <a:rPr lang="tr-TR" b="1" dirty="0"/>
              <a:t>Değerlendirme zordur.</a:t>
            </a:r>
          </a:p>
          <a:p>
            <a:pPr marL="0" indent="0">
              <a:buFont typeface="Arial" pitchFamily="34" charset="0"/>
              <a:buNone/>
            </a:pPr>
            <a:endParaRPr lang="tr-TR" dirty="0"/>
          </a:p>
        </p:txBody>
      </p:sp>
    </p:spTree>
    <p:extLst>
      <p:ext uri="{BB962C8B-B14F-4D97-AF65-F5344CB8AC3E}">
        <p14:creationId xmlns:p14="http://schemas.microsoft.com/office/powerpoint/2010/main" val="249997257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a:t>Yapılandırmacılık</a:t>
            </a:r>
            <a:endParaRPr lang="tr-TR" dirty="0"/>
          </a:p>
        </p:txBody>
      </p:sp>
      <p:sp>
        <p:nvSpPr>
          <p:cNvPr id="3" name="İçerik Yer Tutucusu 2"/>
          <p:cNvSpPr>
            <a:spLocks noGrp="1"/>
          </p:cNvSpPr>
          <p:nvPr>
            <p:ph idx="1"/>
          </p:nvPr>
        </p:nvSpPr>
        <p:spPr/>
        <p:txBody>
          <a:bodyPr/>
          <a:lstStyle/>
          <a:p>
            <a:r>
              <a:rPr lang="tr-TR" dirty="0" err="1">
                <a:ea typeface="Calibri"/>
                <a:cs typeface="Times New Roman"/>
              </a:rPr>
              <a:t>Yapılandırmacılık</a:t>
            </a:r>
            <a:r>
              <a:rPr lang="tr-TR" dirty="0">
                <a:ea typeface="Calibri"/>
                <a:cs typeface="Times New Roman"/>
              </a:rPr>
              <a:t>, bireyin nasıl anladığını ve öğrendiğini açıklayan bilginin doğasına ilişkin bir anlayıştır. Temel hareket noktası pragmatizmdir. (yani bilginin doğruluğu yararlı olmasıdır).</a:t>
            </a:r>
          </a:p>
        </p:txBody>
      </p:sp>
    </p:spTree>
    <p:extLst>
      <p:ext uri="{BB962C8B-B14F-4D97-AF65-F5344CB8AC3E}">
        <p14:creationId xmlns:p14="http://schemas.microsoft.com/office/powerpoint/2010/main" val="233771364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2998"/>
            <a:ext cx="8229600" cy="751706"/>
          </a:xfrm>
        </p:spPr>
        <p:txBody>
          <a:bodyPr>
            <a:normAutofit fontScale="90000"/>
          </a:bodyPr>
          <a:lstStyle/>
          <a:p>
            <a:r>
              <a:rPr lang="tr-TR" dirty="0"/>
              <a:t>Kuramcılar</a:t>
            </a:r>
          </a:p>
        </p:txBody>
      </p:sp>
      <p:sp>
        <p:nvSpPr>
          <p:cNvPr id="3" name="İçerik Yer Tutucusu 2"/>
          <p:cNvSpPr>
            <a:spLocks noGrp="1"/>
          </p:cNvSpPr>
          <p:nvPr>
            <p:ph idx="1"/>
          </p:nvPr>
        </p:nvSpPr>
        <p:spPr>
          <a:xfrm>
            <a:off x="251520" y="908720"/>
            <a:ext cx="8712968" cy="5688632"/>
          </a:xfrm>
        </p:spPr>
        <p:txBody>
          <a:bodyPr>
            <a:normAutofit fontScale="85000" lnSpcReduction="10000"/>
          </a:bodyPr>
          <a:lstStyle/>
          <a:p>
            <a:r>
              <a:rPr lang="tr-TR" dirty="0" err="1"/>
              <a:t>Piaget</a:t>
            </a:r>
            <a:r>
              <a:rPr lang="tr-TR" dirty="0"/>
              <a:t>, </a:t>
            </a:r>
            <a:r>
              <a:rPr lang="tr-TR" dirty="0" err="1"/>
              <a:t>Vygotsky</a:t>
            </a:r>
            <a:r>
              <a:rPr lang="tr-TR" dirty="0"/>
              <a:t>, </a:t>
            </a:r>
            <a:r>
              <a:rPr lang="tr-TR" dirty="0" err="1"/>
              <a:t>Brunner</a:t>
            </a:r>
            <a:r>
              <a:rPr lang="tr-TR" dirty="0"/>
              <a:t>, J. </a:t>
            </a:r>
            <a:r>
              <a:rPr lang="tr-TR" dirty="0" err="1"/>
              <a:t>Dewey</a:t>
            </a:r>
            <a:r>
              <a:rPr lang="tr-TR" dirty="0"/>
              <a:t>, </a:t>
            </a:r>
            <a:r>
              <a:rPr lang="tr-TR" dirty="0" err="1"/>
              <a:t>Barlett</a:t>
            </a:r>
            <a:r>
              <a:rPr lang="tr-TR" dirty="0"/>
              <a:t> ve </a:t>
            </a:r>
            <a:r>
              <a:rPr lang="tr-TR" dirty="0" err="1"/>
              <a:t>Gestalt’tır</a:t>
            </a:r>
            <a:r>
              <a:rPr lang="tr-TR" dirty="0"/>
              <a:t>.</a:t>
            </a:r>
          </a:p>
          <a:p>
            <a:r>
              <a:rPr lang="tr-TR" dirty="0" err="1"/>
              <a:t>Piaget’e</a:t>
            </a:r>
            <a:r>
              <a:rPr lang="tr-TR" dirty="0"/>
              <a:t> göre, şemalar her karşılaştığı </a:t>
            </a:r>
            <a:r>
              <a:rPr lang="tr-TR" b="1" dirty="0"/>
              <a:t>yeni durumu eski bilgileriyle</a:t>
            </a:r>
            <a:r>
              <a:rPr lang="tr-TR" dirty="0"/>
              <a:t> açıklamaya çalışır.</a:t>
            </a:r>
          </a:p>
          <a:p>
            <a:r>
              <a:rPr lang="tr-TR" dirty="0" err="1"/>
              <a:t>Vygotsky’e</a:t>
            </a:r>
            <a:r>
              <a:rPr lang="tr-TR" dirty="0"/>
              <a:t> göre, </a:t>
            </a:r>
            <a:r>
              <a:rPr lang="tr-TR" dirty="0" err="1"/>
              <a:t>yapılandırmacılık</a:t>
            </a:r>
            <a:r>
              <a:rPr lang="tr-TR" dirty="0"/>
              <a:t> </a:t>
            </a:r>
            <a:r>
              <a:rPr lang="tr-TR" b="1" dirty="0"/>
              <a:t>bir anlamlandırma </a:t>
            </a:r>
            <a:r>
              <a:rPr lang="tr-TR" dirty="0"/>
              <a:t>sürecidir. Bu anlamlandırma ise karşılıklı etkileşimle gerçekleşir.</a:t>
            </a:r>
          </a:p>
          <a:p>
            <a:r>
              <a:rPr lang="tr-TR" dirty="0" err="1"/>
              <a:t>Bruner’a</a:t>
            </a:r>
            <a:r>
              <a:rPr lang="tr-TR" dirty="0"/>
              <a:t> göre, öğrenme aktiviteleri</a:t>
            </a:r>
            <a:r>
              <a:rPr lang="tr-TR" b="1" dirty="0"/>
              <a:t> araştırma, problem çözme ve işbirliği </a:t>
            </a:r>
            <a:r>
              <a:rPr lang="tr-TR" dirty="0"/>
              <a:t>ilkesi içerisinde gerçekleşir. Bu süreçte öğretmen rehber, öğrenci ise keşfeden kişidir.</a:t>
            </a:r>
          </a:p>
          <a:p>
            <a:r>
              <a:rPr lang="tr-TR" dirty="0"/>
              <a:t>J. </a:t>
            </a:r>
            <a:r>
              <a:rPr lang="tr-TR" dirty="0" err="1"/>
              <a:t>Dewey’e</a:t>
            </a:r>
            <a:r>
              <a:rPr lang="tr-TR" dirty="0"/>
              <a:t> göre, bilgi konu alanlarına bağlı değildir. Kişiler bilgiyi </a:t>
            </a:r>
            <a:r>
              <a:rPr lang="tr-TR" b="1" dirty="0"/>
              <a:t>geçmiş yaşantılarıyla </a:t>
            </a:r>
            <a:r>
              <a:rPr lang="tr-TR" dirty="0"/>
              <a:t>yapılandırırlar. Bu yüzden bilgi, deneysel, </a:t>
            </a:r>
            <a:r>
              <a:rPr lang="tr-TR" dirty="0" err="1"/>
              <a:t>subjektif</a:t>
            </a:r>
            <a:r>
              <a:rPr lang="tr-TR" dirty="0"/>
              <a:t> ve özneldir. Bilgiye ulaşmada herkes için genel geçer bir yol yoktur.</a:t>
            </a:r>
          </a:p>
          <a:p>
            <a:endParaRPr lang="tr-TR" dirty="0"/>
          </a:p>
        </p:txBody>
      </p:sp>
    </p:spTree>
    <p:extLst>
      <p:ext uri="{BB962C8B-B14F-4D97-AF65-F5344CB8AC3E}">
        <p14:creationId xmlns:p14="http://schemas.microsoft.com/office/powerpoint/2010/main" val="190277918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err="1">
                <a:solidFill>
                  <a:srgbClr val="800000"/>
                </a:solidFill>
                <a:effectLst/>
                <a:latin typeface="Helvetica"/>
                <a:ea typeface="Times New Roman"/>
                <a:cs typeface="Times New Roman"/>
              </a:rPr>
              <a:t>Yapılandırmacılık</a:t>
            </a:r>
            <a:r>
              <a:rPr lang="tr-TR" b="1" dirty="0">
                <a:solidFill>
                  <a:srgbClr val="800000"/>
                </a:solidFill>
                <a:effectLst/>
                <a:latin typeface="Helvetica"/>
                <a:ea typeface="Times New Roman"/>
                <a:cs typeface="Times New Roman"/>
              </a:rPr>
              <a:t> Türleri</a:t>
            </a:r>
            <a:endParaRPr lang="tr-TR" dirty="0"/>
          </a:p>
        </p:txBody>
      </p:sp>
      <p:sp>
        <p:nvSpPr>
          <p:cNvPr id="3" name="İçerik Yer Tutucusu 2"/>
          <p:cNvSpPr>
            <a:spLocks noGrp="1"/>
          </p:cNvSpPr>
          <p:nvPr>
            <p:ph idx="1"/>
          </p:nvPr>
        </p:nvSpPr>
        <p:spPr>
          <a:xfrm>
            <a:off x="457200" y="1600200"/>
            <a:ext cx="8229600" cy="5257800"/>
          </a:xfrm>
        </p:spPr>
        <p:txBody>
          <a:bodyPr>
            <a:normAutofit fontScale="70000" lnSpcReduction="20000"/>
          </a:bodyPr>
          <a:lstStyle/>
          <a:p>
            <a:r>
              <a:rPr lang="tr-TR" dirty="0"/>
              <a:t>1</a:t>
            </a:r>
            <a:r>
              <a:rPr lang="tr-TR" b="1" dirty="0"/>
              <a:t>) Bilişsel Yöntemli </a:t>
            </a:r>
            <a:r>
              <a:rPr lang="tr-TR" b="1" dirty="0" err="1"/>
              <a:t>Yapılandırmacılık</a:t>
            </a:r>
            <a:r>
              <a:rPr lang="tr-TR" b="1" dirty="0"/>
              <a:t> (</a:t>
            </a:r>
            <a:r>
              <a:rPr lang="tr-TR" b="1" dirty="0" err="1"/>
              <a:t>Piaget</a:t>
            </a:r>
            <a:r>
              <a:rPr lang="tr-TR" dirty="0"/>
              <a:t>): Öğrenme, bireysel bir girişimdir. Yani bireysel farklılıklar göz önünde bulundurulur. Öğretmenin temel işlevi, öğrencinin şemaları üzerinde dengesizlik oluşturmaktır. Daha sonra öğrenci kendi şeması üzerinde dengeyi yeniden kendisi sağlayacaktır.</a:t>
            </a:r>
          </a:p>
          <a:p>
            <a:r>
              <a:rPr lang="tr-TR" b="1" dirty="0"/>
              <a:t>2) Sosyal Yönelimli</a:t>
            </a:r>
            <a:r>
              <a:rPr lang="tr-TR" dirty="0"/>
              <a:t> </a:t>
            </a:r>
            <a:r>
              <a:rPr lang="tr-TR" b="1" dirty="0" err="1"/>
              <a:t>Yapılandırmacılık</a:t>
            </a:r>
            <a:r>
              <a:rPr lang="tr-TR" b="1" dirty="0"/>
              <a:t> (</a:t>
            </a:r>
            <a:r>
              <a:rPr lang="tr-TR" b="1" dirty="0" err="1"/>
              <a:t>Vygotsky</a:t>
            </a:r>
            <a:r>
              <a:rPr lang="tr-TR" b="1" dirty="0"/>
              <a:t>):</a:t>
            </a:r>
            <a:r>
              <a:rPr lang="tr-TR" dirty="0"/>
              <a:t> Öğrenme, bireyin yaşadığı toplumsal ve kültürel yapı içerisinde gerçekleşen bilinçli bir etkinliktir. Öğretmenin görevi, sağlıklı bir etkileşim gerçekleştirecek ortamı oluşturmaktır. Biliş, sosyal bir yapıdır ve sosyal bağlamda oluşur.</a:t>
            </a:r>
          </a:p>
          <a:p>
            <a:r>
              <a:rPr lang="tr-TR" b="1" dirty="0"/>
              <a:t>3) Radikal </a:t>
            </a:r>
            <a:r>
              <a:rPr lang="tr-TR" b="1" dirty="0" err="1"/>
              <a:t>Yapılandırmacılık</a:t>
            </a:r>
            <a:r>
              <a:rPr lang="tr-TR" dirty="0"/>
              <a:t>: Bilgi, deneyim tamamen çevreye dayalı olarak gerçekleşir.</a:t>
            </a:r>
          </a:p>
          <a:p>
            <a:r>
              <a:rPr lang="tr-TR" dirty="0"/>
              <a:t>Hiç kimse aynı deneyim ve yaşantıya sahip olamaz. Bu yüzden kimsenin ortak bir bilgi alanı oluşamaz.</a:t>
            </a:r>
          </a:p>
          <a:p>
            <a:r>
              <a:rPr lang="tr-TR" dirty="0"/>
              <a:t>4</a:t>
            </a:r>
            <a:r>
              <a:rPr lang="tr-TR" b="1" dirty="0"/>
              <a:t>) Eleştirel </a:t>
            </a:r>
            <a:r>
              <a:rPr lang="tr-TR" b="1" dirty="0" err="1"/>
              <a:t>Yapılandırmacılık</a:t>
            </a:r>
            <a:r>
              <a:rPr lang="tr-TR" dirty="0"/>
              <a:t>: Her birey önüne gelen bilgiyi eleştirel bir yapıyla karşılamalıdır.</a:t>
            </a:r>
          </a:p>
          <a:p>
            <a:pPr marL="0" indent="0">
              <a:buNone/>
            </a:pPr>
            <a:endParaRPr lang="tr-TR" dirty="0"/>
          </a:p>
        </p:txBody>
      </p:sp>
    </p:spTree>
    <p:extLst>
      <p:ext uri="{BB962C8B-B14F-4D97-AF65-F5344CB8AC3E}">
        <p14:creationId xmlns:p14="http://schemas.microsoft.com/office/powerpoint/2010/main" val="291192741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err="1">
                <a:solidFill>
                  <a:srgbClr val="800000"/>
                </a:solidFill>
                <a:effectLst/>
                <a:latin typeface="Helvetica"/>
                <a:ea typeface="Calibri"/>
              </a:rPr>
              <a:t>Yapılandırmacılığın</a:t>
            </a:r>
            <a:r>
              <a:rPr lang="tr-TR" dirty="0">
                <a:solidFill>
                  <a:srgbClr val="800000"/>
                </a:solidFill>
                <a:effectLst/>
                <a:latin typeface="Helvetica"/>
                <a:ea typeface="Calibri"/>
              </a:rPr>
              <a:t> Temel Öğeleri</a:t>
            </a:r>
            <a:endParaRPr lang="tr-TR" dirty="0"/>
          </a:p>
        </p:txBody>
      </p:sp>
      <p:sp>
        <p:nvSpPr>
          <p:cNvPr id="3" name="İçerik Yer Tutucusu 2"/>
          <p:cNvSpPr>
            <a:spLocks noGrp="1"/>
          </p:cNvSpPr>
          <p:nvPr>
            <p:ph idx="1"/>
          </p:nvPr>
        </p:nvSpPr>
        <p:spPr/>
        <p:txBody>
          <a:bodyPr/>
          <a:lstStyle/>
          <a:p>
            <a:pPr lvl="0">
              <a:lnSpc>
                <a:spcPct val="115000"/>
              </a:lnSpc>
              <a:buFont typeface="+mj-lt"/>
              <a:buAutoNum type="arabicPeriod"/>
              <a:tabLst>
                <a:tab pos="2007235" algn="l"/>
              </a:tabLst>
            </a:pPr>
            <a:r>
              <a:rPr lang="tr-TR" dirty="0">
                <a:ea typeface="Calibri"/>
                <a:cs typeface="Times New Roman"/>
              </a:rPr>
              <a:t>aktüalite</a:t>
            </a:r>
          </a:p>
          <a:p>
            <a:pPr lvl="0">
              <a:lnSpc>
                <a:spcPct val="115000"/>
              </a:lnSpc>
              <a:buFont typeface="+mj-lt"/>
              <a:buAutoNum type="arabicPeriod"/>
              <a:tabLst>
                <a:tab pos="2007235" algn="l"/>
              </a:tabLst>
            </a:pPr>
            <a:r>
              <a:rPr lang="tr-TR" dirty="0">
                <a:ea typeface="Calibri"/>
                <a:cs typeface="Times New Roman"/>
              </a:rPr>
              <a:t>önceki bilgilerle yeni bilgileri ilişkilendirebilme</a:t>
            </a:r>
          </a:p>
          <a:p>
            <a:pPr lvl="0">
              <a:lnSpc>
                <a:spcPct val="115000"/>
              </a:lnSpc>
              <a:buFont typeface="+mj-lt"/>
              <a:buAutoNum type="arabicPeriod"/>
              <a:tabLst>
                <a:tab pos="2007235" algn="l"/>
              </a:tabLst>
            </a:pPr>
            <a:r>
              <a:rPr lang="tr-TR" dirty="0">
                <a:ea typeface="Calibri"/>
                <a:cs typeface="Times New Roman"/>
              </a:rPr>
              <a:t>tümdengelim</a:t>
            </a:r>
          </a:p>
          <a:p>
            <a:pPr lvl="0">
              <a:lnSpc>
                <a:spcPct val="115000"/>
              </a:lnSpc>
              <a:spcAft>
                <a:spcPts val="1000"/>
              </a:spcAft>
              <a:buFont typeface="+mj-lt"/>
              <a:buAutoNum type="arabicPeriod"/>
              <a:tabLst>
                <a:tab pos="2007235" algn="l"/>
              </a:tabLst>
            </a:pPr>
            <a:r>
              <a:rPr lang="tr-TR" dirty="0">
                <a:ea typeface="Calibri"/>
                <a:cs typeface="Times New Roman"/>
              </a:rPr>
              <a:t>etkinlik merkezli</a:t>
            </a:r>
          </a:p>
          <a:p>
            <a:pPr marL="0" indent="0">
              <a:buNone/>
            </a:pPr>
            <a:r>
              <a:rPr lang="tr-TR" dirty="0">
                <a:ea typeface="Calibri"/>
                <a:cs typeface="Times New Roman"/>
              </a:rPr>
              <a:t>5. öğrenci merkezli</a:t>
            </a:r>
            <a:endParaRPr lang="tr-TR" dirty="0"/>
          </a:p>
        </p:txBody>
      </p:sp>
    </p:spTree>
    <p:extLst>
      <p:ext uri="{BB962C8B-B14F-4D97-AF65-F5344CB8AC3E}">
        <p14:creationId xmlns:p14="http://schemas.microsoft.com/office/powerpoint/2010/main" val="184424020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2998"/>
            <a:ext cx="8229600" cy="751706"/>
          </a:xfrm>
        </p:spPr>
        <p:txBody>
          <a:bodyPr>
            <a:normAutofit/>
          </a:bodyPr>
          <a:lstStyle/>
          <a:p>
            <a:r>
              <a:rPr lang="tr-TR" sz="3200" dirty="0" err="1"/>
              <a:t>Yapılandırmacılığın</a:t>
            </a:r>
            <a:r>
              <a:rPr lang="tr-TR" sz="3200" dirty="0"/>
              <a:t> geleneksel yöntemle farkı</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56512289"/>
              </p:ext>
            </p:extLst>
          </p:nvPr>
        </p:nvGraphicFramePr>
        <p:xfrm>
          <a:off x="0" y="908720"/>
          <a:ext cx="9144000" cy="6548945"/>
        </p:xfrm>
        <a:graphic>
          <a:graphicData uri="http://schemas.openxmlformats.org/drawingml/2006/table">
            <a:tbl>
              <a:tblPr firstRow="1" firstCol="1" bandRow="1">
                <a:tableStyleId>{5C22544A-7EE6-4342-B048-85BDC9FD1C3A}</a:tableStyleId>
              </a:tblPr>
              <a:tblGrid>
                <a:gridCol w="45720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402399">
                <a:tc>
                  <a:txBody>
                    <a:bodyPr/>
                    <a:lstStyle/>
                    <a:p>
                      <a:pPr>
                        <a:lnSpc>
                          <a:spcPct val="115000"/>
                        </a:lnSpc>
                        <a:spcAft>
                          <a:spcPts val="0"/>
                        </a:spcAft>
                        <a:tabLst>
                          <a:tab pos="2007235" algn="l"/>
                        </a:tabLst>
                      </a:pPr>
                      <a:r>
                        <a:rPr lang="tr-TR" sz="1100" dirty="0">
                          <a:effectLst/>
                        </a:rPr>
                        <a:t>Geleneksel Yöntem</a:t>
                      </a:r>
                      <a:endParaRPr lang="tr-TR" sz="1100" dirty="0">
                        <a:effectLst/>
                        <a:latin typeface="Calibri"/>
                        <a:ea typeface="Calibri"/>
                        <a:cs typeface="Times New Roman"/>
                      </a:endParaRPr>
                    </a:p>
                  </a:txBody>
                  <a:tcPr marL="68580" marR="68580" marT="0" marB="0"/>
                </a:tc>
                <a:tc>
                  <a:txBody>
                    <a:bodyPr/>
                    <a:lstStyle/>
                    <a:p>
                      <a:pPr>
                        <a:lnSpc>
                          <a:spcPct val="115000"/>
                        </a:lnSpc>
                        <a:spcAft>
                          <a:spcPts val="0"/>
                        </a:spcAft>
                        <a:tabLst>
                          <a:tab pos="2007235" algn="l"/>
                        </a:tabLst>
                      </a:pPr>
                      <a:r>
                        <a:rPr lang="tr-TR" sz="1100">
                          <a:effectLst/>
                        </a:rPr>
                        <a:t>Yapılandırmacılık</a:t>
                      </a:r>
                      <a:endParaRPr lang="tr-TR" sz="110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5857262">
                <a:tc>
                  <a:txBody>
                    <a:bodyPr/>
                    <a:lstStyle/>
                    <a:p>
                      <a:pPr>
                        <a:lnSpc>
                          <a:spcPct val="115000"/>
                        </a:lnSpc>
                        <a:spcAft>
                          <a:spcPts val="0"/>
                        </a:spcAft>
                        <a:tabLst>
                          <a:tab pos="2007235" algn="l"/>
                        </a:tabLst>
                      </a:pPr>
                      <a:r>
                        <a:rPr lang="tr-TR" sz="2200">
                          <a:effectLst/>
                        </a:rPr>
                        <a:t>– Temel bilgi ve becerilerin öğretilmesi söz konusudur.</a:t>
                      </a:r>
                    </a:p>
                    <a:p>
                      <a:pPr>
                        <a:lnSpc>
                          <a:spcPct val="115000"/>
                        </a:lnSpc>
                        <a:spcAft>
                          <a:spcPts val="0"/>
                        </a:spcAft>
                        <a:tabLst>
                          <a:tab pos="2007235" algn="l"/>
                        </a:tabLst>
                      </a:pPr>
                      <a:r>
                        <a:rPr lang="tr-TR" sz="2200">
                          <a:effectLst/>
                        </a:rPr>
                        <a:t>– Parçadan bütüne bir yol izlenir.</a:t>
                      </a:r>
                    </a:p>
                    <a:p>
                      <a:pPr>
                        <a:lnSpc>
                          <a:spcPct val="115000"/>
                        </a:lnSpc>
                        <a:spcAft>
                          <a:spcPts val="0"/>
                        </a:spcAft>
                        <a:tabLst>
                          <a:tab pos="2007235" algn="l"/>
                        </a:tabLst>
                      </a:pPr>
                      <a:r>
                        <a:rPr lang="tr-TR" sz="2200">
                          <a:effectLst/>
                        </a:rPr>
                        <a:t>– Önceden hazırlanmış bir programa sıkı sıkıya bağlıdır.</a:t>
                      </a:r>
                    </a:p>
                    <a:p>
                      <a:pPr>
                        <a:lnSpc>
                          <a:spcPct val="115000"/>
                        </a:lnSpc>
                        <a:spcAft>
                          <a:spcPts val="0"/>
                        </a:spcAft>
                        <a:tabLst>
                          <a:tab pos="2007235" algn="l"/>
                        </a:tabLst>
                      </a:pPr>
                      <a:r>
                        <a:rPr lang="tr-TR" sz="2200">
                          <a:effectLst/>
                        </a:rPr>
                        <a:t>– Öğrenciler doldurulacak boş kutulardır. (Boş levha değil.)</a:t>
                      </a:r>
                    </a:p>
                    <a:p>
                      <a:pPr>
                        <a:lnSpc>
                          <a:spcPct val="115000"/>
                        </a:lnSpc>
                        <a:spcAft>
                          <a:spcPts val="0"/>
                        </a:spcAft>
                        <a:tabLst>
                          <a:tab pos="2007235" algn="l"/>
                        </a:tabLst>
                      </a:pPr>
                      <a:r>
                        <a:rPr lang="tr-TR" sz="2200">
                          <a:effectLst/>
                        </a:rPr>
                        <a:t>– Öğretmen aktarıcı pozisyondadır.</a:t>
                      </a:r>
                    </a:p>
                    <a:p>
                      <a:pPr>
                        <a:lnSpc>
                          <a:spcPct val="115000"/>
                        </a:lnSpc>
                        <a:spcAft>
                          <a:spcPts val="0"/>
                        </a:spcAft>
                        <a:tabLst>
                          <a:tab pos="2007235" algn="l"/>
                        </a:tabLst>
                      </a:pPr>
                      <a:r>
                        <a:rPr lang="tr-TR" sz="2200">
                          <a:effectLst/>
                        </a:rPr>
                        <a:t>– Soruların tek ve kesin cevapları vardır.</a:t>
                      </a:r>
                    </a:p>
                    <a:p>
                      <a:pPr>
                        <a:lnSpc>
                          <a:spcPct val="115000"/>
                        </a:lnSpc>
                        <a:spcAft>
                          <a:spcPts val="0"/>
                        </a:spcAft>
                        <a:tabLst>
                          <a:tab pos="2007235" algn="l"/>
                        </a:tabLst>
                      </a:pPr>
                      <a:r>
                        <a:rPr lang="tr-TR" sz="2200">
                          <a:effectLst/>
                        </a:rPr>
                        <a:t>– Değerlendirme, öğretimden ayrı bir süreçtir.</a:t>
                      </a:r>
                    </a:p>
                    <a:p>
                      <a:pPr>
                        <a:lnSpc>
                          <a:spcPct val="115000"/>
                        </a:lnSpc>
                        <a:spcAft>
                          <a:spcPts val="0"/>
                        </a:spcAft>
                        <a:tabLst>
                          <a:tab pos="2007235" algn="l"/>
                        </a:tabLst>
                      </a:pPr>
                      <a:r>
                        <a:rPr lang="tr-TR" sz="2200">
                          <a:effectLst/>
                        </a:rPr>
                        <a:t>– Öğrenci yalnız çalışır ve rekabet vardır.</a:t>
                      </a:r>
                    </a:p>
                    <a:p>
                      <a:pPr>
                        <a:lnSpc>
                          <a:spcPct val="115000"/>
                        </a:lnSpc>
                        <a:spcAft>
                          <a:spcPts val="0"/>
                        </a:spcAft>
                        <a:tabLst>
                          <a:tab pos="2007235" algn="l"/>
                        </a:tabLst>
                      </a:pPr>
                      <a:r>
                        <a:rPr lang="tr-TR" sz="2200">
                          <a:effectLst/>
                        </a:rPr>
                        <a:t> </a:t>
                      </a:r>
                      <a:endParaRPr lang="tr-TR" sz="2200">
                        <a:effectLst/>
                        <a:latin typeface="Calibri"/>
                        <a:ea typeface="Calibri"/>
                        <a:cs typeface="Times New Roman"/>
                      </a:endParaRPr>
                    </a:p>
                  </a:txBody>
                  <a:tcPr marL="68580" marR="68580" marT="0" marB="0"/>
                </a:tc>
                <a:tc>
                  <a:txBody>
                    <a:bodyPr/>
                    <a:lstStyle/>
                    <a:p>
                      <a:pPr>
                        <a:lnSpc>
                          <a:spcPct val="115000"/>
                        </a:lnSpc>
                        <a:spcAft>
                          <a:spcPts val="0"/>
                        </a:spcAft>
                        <a:tabLst>
                          <a:tab pos="2007235" algn="l"/>
                        </a:tabLst>
                      </a:pPr>
                      <a:r>
                        <a:rPr lang="tr-TR" sz="2200" dirty="0">
                          <a:effectLst/>
                        </a:rPr>
                        <a:t>– Temel kavramların öğretilmesi söz konusudur.</a:t>
                      </a:r>
                    </a:p>
                    <a:p>
                      <a:pPr>
                        <a:lnSpc>
                          <a:spcPct val="115000"/>
                        </a:lnSpc>
                        <a:spcAft>
                          <a:spcPts val="0"/>
                        </a:spcAft>
                        <a:tabLst>
                          <a:tab pos="2007235" algn="l"/>
                        </a:tabLst>
                      </a:pPr>
                      <a:r>
                        <a:rPr lang="tr-TR" sz="2200" dirty="0">
                          <a:effectLst/>
                        </a:rPr>
                        <a:t>– Bütün-parça-bütün şeklinde bir yol izlenir.</a:t>
                      </a:r>
                    </a:p>
                    <a:p>
                      <a:pPr>
                        <a:lnSpc>
                          <a:spcPct val="115000"/>
                        </a:lnSpc>
                        <a:spcAft>
                          <a:spcPts val="0"/>
                        </a:spcAft>
                        <a:tabLst>
                          <a:tab pos="2007235" algn="l"/>
                        </a:tabLst>
                      </a:pPr>
                      <a:r>
                        <a:rPr lang="tr-TR" sz="2200" dirty="0">
                          <a:effectLst/>
                        </a:rPr>
                        <a:t>– Öğrencinin ihtiyaçlarına göre anbean şekillenen bir durum söz konusudur.</a:t>
                      </a:r>
                    </a:p>
                    <a:p>
                      <a:pPr>
                        <a:lnSpc>
                          <a:spcPct val="115000"/>
                        </a:lnSpc>
                        <a:spcAft>
                          <a:spcPts val="0"/>
                        </a:spcAft>
                        <a:tabLst>
                          <a:tab pos="2007235" algn="l"/>
                        </a:tabLst>
                      </a:pPr>
                      <a:r>
                        <a:rPr lang="tr-TR" sz="2200" dirty="0">
                          <a:effectLst/>
                        </a:rPr>
                        <a:t>– Öğrenilecek koskoca bir dünya vardır.</a:t>
                      </a:r>
                    </a:p>
                    <a:p>
                      <a:pPr>
                        <a:lnSpc>
                          <a:spcPct val="115000"/>
                        </a:lnSpc>
                        <a:spcAft>
                          <a:spcPts val="0"/>
                        </a:spcAft>
                        <a:tabLst>
                          <a:tab pos="2007235" algn="l"/>
                        </a:tabLst>
                      </a:pPr>
                      <a:r>
                        <a:rPr lang="tr-TR" sz="2200" dirty="0">
                          <a:effectLst/>
                        </a:rPr>
                        <a:t>– Öğrenci boş kutu değil, kendi öğrenmesinden sorumlu bireydir.</a:t>
                      </a:r>
                    </a:p>
                    <a:p>
                      <a:pPr>
                        <a:lnSpc>
                          <a:spcPct val="115000"/>
                        </a:lnSpc>
                        <a:spcAft>
                          <a:spcPts val="0"/>
                        </a:spcAft>
                        <a:tabLst>
                          <a:tab pos="2007235" algn="l"/>
                        </a:tabLst>
                      </a:pPr>
                      <a:r>
                        <a:rPr lang="tr-TR" sz="2200" dirty="0">
                          <a:effectLst/>
                        </a:rPr>
                        <a:t>– Öğretmen öğrenciyle birlikte öğrenen kişidir.</a:t>
                      </a:r>
                    </a:p>
                    <a:p>
                      <a:pPr>
                        <a:lnSpc>
                          <a:spcPct val="115000"/>
                        </a:lnSpc>
                        <a:spcAft>
                          <a:spcPts val="0"/>
                        </a:spcAft>
                        <a:tabLst>
                          <a:tab pos="2007235" algn="l"/>
                        </a:tabLst>
                      </a:pPr>
                      <a:r>
                        <a:rPr lang="tr-TR" sz="2200" dirty="0">
                          <a:effectLst/>
                        </a:rPr>
                        <a:t>– Sınırsız deneyim ve yeni görüşler vardır, tartışılabilir.</a:t>
                      </a:r>
                    </a:p>
                    <a:p>
                      <a:pPr>
                        <a:lnSpc>
                          <a:spcPct val="115000"/>
                        </a:lnSpc>
                        <a:spcAft>
                          <a:spcPts val="0"/>
                        </a:spcAft>
                        <a:tabLst>
                          <a:tab pos="2007235" algn="l"/>
                        </a:tabLst>
                      </a:pPr>
                      <a:r>
                        <a:rPr lang="tr-TR" sz="2200" dirty="0">
                          <a:effectLst/>
                        </a:rPr>
                        <a:t>– Süreçle iç içedir. Ne öğrendiğine değil, nasıl öğrendiğine önem verir.</a:t>
                      </a:r>
                    </a:p>
                    <a:p>
                      <a:pPr>
                        <a:lnSpc>
                          <a:spcPct val="115000"/>
                        </a:lnSpc>
                        <a:spcAft>
                          <a:spcPts val="0"/>
                        </a:spcAft>
                        <a:tabLst>
                          <a:tab pos="2007235" algn="l"/>
                        </a:tabLst>
                      </a:pPr>
                      <a:r>
                        <a:rPr lang="tr-TR" sz="2200" dirty="0">
                          <a:effectLst/>
                        </a:rPr>
                        <a:t>– </a:t>
                      </a:r>
                      <a:r>
                        <a:rPr lang="tr-TR" sz="2200" dirty="0" err="1">
                          <a:effectLst/>
                        </a:rPr>
                        <a:t>İşbirlikli</a:t>
                      </a:r>
                      <a:r>
                        <a:rPr lang="tr-TR" sz="2200" dirty="0">
                          <a:effectLst/>
                        </a:rPr>
                        <a:t> bir anlayış vardır.</a:t>
                      </a:r>
                      <a:endParaRPr lang="tr-TR" sz="2200"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65770822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7504" y="274638"/>
            <a:ext cx="8579296" cy="1143000"/>
          </a:xfrm>
        </p:spPr>
        <p:txBody>
          <a:bodyPr>
            <a:normAutofit/>
          </a:bodyPr>
          <a:lstStyle/>
          <a:p>
            <a:r>
              <a:rPr lang="tr-TR" dirty="0">
                <a:ea typeface="Calibri"/>
                <a:cs typeface="Times New Roman"/>
              </a:rPr>
              <a:t>Yararları                    Sınırlılıkları</a:t>
            </a:r>
            <a:endParaRPr lang="tr-TR" dirty="0"/>
          </a:p>
        </p:txBody>
      </p:sp>
      <p:sp>
        <p:nvSpPr>
          <p:cNvPr id="3" name="İçerik Yer Tutucusu 2"/>
          <p:cNvSpPr>
            <a:spLocks noGrp="1"/>
          </p:cNvSpPr>
          <p:nvPr>
            <p:ph idx="1"/>
          </p:nvPr>
        </p:nvSpPr>
        <p:spPr>
          <a:xfrm>
            <a:off x="251520" y="1600198"/>
            <a:ext cx="4042792" cy="4525963"/>
          </a:xfrm>
        </p:spPr>
        <p:txBody>
          <a:bodyPr>
            <a:normAutofit fontScale="92500" lnSpcReduction="20000"/>
          </a:bodyPr>
          <a:lstStyle/>
          <a:p>
            <a:pPr lvl="0">
              <a:lnSpc>
                <a:spcPct val="115000"/>
              </a:lnSpc>
              <a:buFont typeface="+mj-lt"/>
              <a:buAutoNum type="arabicPeriod"/>
              <a:tabLst>
                <a:tab pos="2007235" algn="l"/>
              </a:tabLst>
            </a:pPr>
            <a:r>
              <a:rPr lang="tr-TR" dirty="0">
                <a:ea typeface="Calibri"/>
                <a:cs typeface="Times New Roman"/>
              </a:rPr>
              <a:t>öğrenme kalıcıdır.</a:t>
            </a:r>
          </a:p>
          <a:p>
            <a:pPr lvl="0">
              <a:lnSpc>
                <a:spcPct val="115000"/>
              </a:lnSpc>
              <a:buFont typeface="+mj-lt"/>
              <a:buAutoNum type="arabicPeriod"/>
              <a:tabLst>
                <a:tab pos="2007235" algn="l"/>
              </a:tabLst>
            </a:pPr>
            <a:r>
              <a:rPr lang="tr-TR" dirty="0">
                <a:ea typeface="Calibri"/>
                <a:cs typeface="Times New Roman"/>
              </a:rPr>
              <a:t>bilgilerin transferi kolay olur.</a:t>
            </a:r>
          </a:p>
          <a:p>
            <a:pPr lvl="0">
              <a:lnSpc>
                <a:spcPct val="115000"/>
              </a:lnSpc>
              <a:buFont typeface="+mj-lt"/>
              <a:buAutoNum type="arabicPeriod"/>
              <a:tabLst>
                <a:tab pos="2007235" algn="l"/>
              </a:tabLst>
            </a:pPr>
            <a:r>
              <a:rPr lang="tr-TR" dirty="0">
                <a:ea typeface="Calibri"/>
                <a:cs typeface="Times New Roman"/>
              </a:rPr>
              <a:t>iletişim becerileri gelişir.</a:t>
            </a:r>
          </a:p>
          <a:p>
            <a:pPr lvl="0">
              <a:lnSpc>
                <a:spcPct val="115000"/>
              </a:lnSpc>
              <a:buFont typeface="+mj-lt"/>
              <a:buAutoNum type="arabicPeriod"/>
              <a:tabLst>
                <a:tab pos="2007235" algn="l"/>
              </a:tabLst>
            </a:pPr>
            <a:r>
              <a:rPr lang="tr-TR" dirty="0">
                <a:ea typeface="Calibri"/>
                <a:cs typeface="Times New Roman"/>
              </a:rPr>
              <a:t>konuya farklı açılardan bakılabilir.</a:t>
            </a:r>
          </a:p>
          <a:p>
            <a:pPr lvl="0">
              <a:lnSpc>
                <a:spcPct val="115000"/>
              </a:lnSpc>
              <a:spcAft>
                <a:spcPts val="1000"/>
              </a:spcAft>
              <a:buFont typeface="+mj-lt"/>
              <a:buAutoNum type="arabicPeriod"/>
              <a:tabLst>
                <a:tab pos="2007235" algn="l"/>
              </a:tabLst>
            </a:pPr>
            <a:r>
              <a:rPr lang="tr-TR" dirty="0">
                <a:ea typeface="Calibri"/>
                <a:cs typeface="Times New Roman"/>
              </a:rPr>
              <a:t>bilişsel yetenekler gelişir.</a:t>
            </a:r>
          </a:p>
          <a:p>
            <a:endParaRPr lang="tr-TR" dirty="0"/>
          </a:p>
        </p:txBody>
      </p:sp>
      <p:sp>
        <p:nvSpPr>
          <p:cNvPr id="4" name="İçerik Yer Tutucusu 2"/>
          <p:cNvSpPr txBox="1">
            <a:spLocks/>
          </p:cNvSpPr>
          <p:nvPr/>
        </p:nvSpPr>
        <p:spPr>
          <a:xfrm>
            <a:off x="4716016" y="1600199"/>
            <a:ext cx="4258816" cy="4525963"/>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15000"/>
              </a:lnSpc>
              <a:buFont typeface="+mj-lt"/>
              <a:buAutoNum type="arabicPeriod"/>
              <a:tabLst>
                <a:tab pos="2007235" algn="l"/>
              </a:tabLst>
            </a:pPr>
            <a:r>
              <a:rPr lang="tr-TR" dirty="0">
                <a:ea typeface="Calibri"/>
                <a:cs typeface="Times New Roman"/>
              </a:rPr>
              <a:t>çok zaman alır.</a:t>
            </a:r>
          </a:p>
          <a:p>
            <a:pPr>
              <a:lnSpc>
                <a:spcPct val="115000"/>
              </a:lnSpc>
              <a:buFont typeface="+mj-lt"/>
              <a:buAutoNum type="arabicPeriod"/>
              <a:tabLst>
                <a:tab pos="2007235" algn="l"/>
              </a:tabLst>
            </a:pPr>
            <a:r>
              <a:rPr lang="tr-TR" dirty="0">
                <a:ea typeface="Calibri"/>
                <a:cs typeface="Times New Roman"/>
              </a:rPr>
              <a:t>bilgi özneldir.</a:t>
            </a:r>
          </a:p>
          <a:p>
            <a:pPr>
              <a:lnSpc>
                <a:spcPct val="115000"/>
              </a:lnSpc>
              <a:buFont typeface="+mj-lt"/>
              <a:buAutoNum type="arabicPeriod"/>
              <a:tabLst>
                <a:tab pos="2007235" algn="l"/>
              </a:tabLst>
            </a:pPr>
            <a:r>
              <a:rPr lang="tr-TR" dirty="0">
                <a:ea typeface="Calibri"/>
                <a:cs typeface="Times New Roman"/>
              </a:rPr>
              <a:t>değerlendirme zordur.</a:t>
            </a:r>
          </a:p>
          <a:p>
            <a:pPr>
              <a:lnSpc>
                <a:spcPct val="115000"/>
              </a:lnSpc>
              <a:buFont typeface="+mj-lt"/>
              <a:buAutoNum type="arabicPeriod"/>
              <a:tabLst>
                <a:tab pos="2007235" algn="l"/>
              </a:tabLst>
            </a:pPr>
            <a:r>
              <a:rPr lang="tr-TR" dirty="0">
                <a:ea typeface="Calibri"/>
                <a:cs typeface="Times New Roman"/>
              </a:rPr>
              <a:t>problem bulmak zordur.</a:t>
            </a:r>
          </a:p>
          <a:p>
            <a:pPr>
              <a:lnSpc>
                <a:spcPct val="115000"/>
              </a:lnSpc>
              <a:spcAft>
                <a:spcPts val="1000"/>
              </a:spcAft>
              <a:buFont typeface="+mj-lt"/>
              <a:buAutoNum type="arabicPeriod"/>
              <a:tabLst>
                <a:tab pos="2007235" algn="l"/>
              </a:tabLst>
            </a:pPr>
            <a:r>
              <a:rPr lang="tr-TR" dirty="0">
                <a:ea typeface="Calibri"/>
                <a:cs typeface="Times New Roman"/>
              </a:rPr>
              <a:t>kalabalık sınıflarda uygulamak zordur.</a:t>
            </a:r>
          </a:p>
          <a:p>
            <a:endParaRPr lang="tr-TR" dirty="0"/>
          </a:p>
        </p:txBody>
      </p:sp>
    </p:spTree>
    <p:extLst>
      <p:ext uri="{BB962C8B-B14F-4D97-AF65-F5344CB8AC3E}">
        <p14:creationId xmlns:p14="http://schemas.microsoft.com/office/powerpoint/2010/main" val="204860123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22904"/>
            <a:ext cx="9144000" cy="778098"/>
          </a:xfrm>
        </p:spPr>
        <p:style>
          <a:lnRef idx="1">
            <a:schemeClr val="accent5"/>
          </a:lnRef>
          <a:fillRef idx="2">
            <a:schemeClr val="accent5"/>
          </a:fillRef>
          <a:effectRef idx="1">
            <a:schemeClr val="accent5"/>
          </a:effectRef>
          <a:fontRef idx="minor">
            <a:schemeClr val="dk1"/>
          </a:fontRef>
        </p:style>
        <p:txBody>
          <a:bodyPr>
            <a:normAutofit/>
          </a:bodyPr>
          <a:lstStyle/>
          <a:p>
            <a:pPr lvl="0"/>
            <a:r>
              <a:rPr lang="tr-TR" b="1" dirty="0">
                <a:latin typeface="Times New Roman"/>
                <a:ea typeface="Calibri"/>
                <a:cs typeface="Times New Roman"/>
              </a:rPr>
              <a:t>5E MODELİ (BYBEE)</a:t>
            </a:r>
            <a:endParaRPr lang="tr-TR" dirty="0"/>
          </a:p>
        </p:txBody>
      </p:sp>
      <p:sp>
        <p:nvSpPr>
          <p:cNvPr id="3" name="İçerik Yer Tutucusu 2"/>
          <p:cNvSpPr>
            <a:spLocks noGrp="1"/>
          </p:cNvSpPr>
          <p:nvPr>
            <p:ph idx="1"/>
          </p:nvPr>
        </p:nvSpPr>
        <p:spPr>
          <a:xfrm>
            <a:off x="251520" y="836712"/>
            <a:ext cx="8640960" cy="5688632"/>
          </a:xfrm>
        </p:spPr>
        <p:txBody>
          <a:bodyPr>
            <a:normAutofit lnSpcReduction="10000"/>
          </a:bodyPr>
          <a:lstStyle/>
          <a:p>
            <a:r>
              <a:rPr lang="tr-TR" dirty="0">
                <a:latin typeface="Times New Roman"/>
                <a:ea typeface="Calibri"/>
                <a:cs typeface="Times New Roman"/>
              </a:rPr>
              <a:t>5E modeli, öğrencilerin başlangıçta var olan kavramlarını, kendi fikirlerini yansıtarak, akranları ve çevreleri ile etkileşim kurarak, yeniden tanımlamalarını, yeniden düzenlemelerini, değiştirmelerini ve nesne, olay ve olguları yorumlamalarını sağlayacak şekilde kavram değişimi için gereken koşulları sağlamaktadır. Öğrencilerin araştırma merakını arıtıp,  öğrenci beklentilerini tahmin eden, bilgi ve aktif bir araştırmaya yönlendiren 5E modeli Giriş, Keşfetme, Açıklama, Detaylandırma ve Değerlendirme aşamalarından oluşmaktadır. </a:t>
            </a:r>
            <a:endParaRPr lang="tr-TR" dirty="0">
              <a:ea typeface="Calibri"/>
              <a:cs typeface="Times New Roman"/>
            </a:endParaRPr>
          </a:p>
          <a:p>
            <a:endParaRPr lang="tr-TR" dirty="0"/>
          </a:p>
        </p:txBody>
      </p:sp>
    </p:spTree>
    <p:extLst>
      <p:ext uri="{BB962C8B-B14F-4D97-AF65-F5344CB8AC3E}">
        <p14:creationId xmlns:p14="http://schemas.microsoft.com/office/powerpoint/2010/main" val="54334831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16632"/>
            <a:ext cx="8964488" cy="6741368"/>
          </a:xfrm>
        </p:spPr>
        <p:txBody>
          <a:bodyPr>
            <a:normAutofit fontScale="55000" lnSpcReduction="20000"/>
          </a:bodyPr>
          <a:lstStyle/>
          <a:p>
            <a:pPr marL="0" indent="0" algn="just">
              <a:lnSpc>
                <a:spcPct val="115000"/>
              </a:lnSpc>
              <a:spcAft>
                <a:spcPts val="1000"/>
              </a:spcAft>
              <a:buNone/>
            </a:pPr>
            <a:r>
              <a:rPr lang="tr-TR" u="sng" dirty="0">
                <a:latin typeface="Times New Roman"/>
                <a:ea typeface="Calibri"/>
                <a:cs typeface="Times New Roman"/>
              </a:rPr>
              <a:t>1.Giriş(</a:t>
            </a:r>
            <a:r>
              <a:rPr lang="tr-TR" u="sng" dirty="0" err="1">
                <a:latin typeface="Times New Roman"/>
                <a:ea typeface="Calibri"/>
                <a:cs typeface="Times New Roman"/>
              </a:rPr>
              <a:t>Engage</a:t>
            </a:r>
            <a:r>
              <a:rPr lang="tr-TR" u="sng" dirty="0">
                <a:latin typeface="Times New Roman"/>
                <a:ea typeface="Calibri"/>
                <a:cs typeface="Times New Roman"/>
              </a:rPr>
              <a:t>):</a:t>
            </a:r>
            <a:r>
              <a:rPr lang="tr-TR" dirty="0">
                <a:latin typeface="Times New Roman"/>
                <a:ea typeface="Calibri"/>
                <a:cs typeface="Times New Roman"/>
              </a:rPr>
              <a:t> Öğrencilerinin ön bilgilerinin ele alındığı, </a:t>
            </a:r>
            <a:r>
              <a:rPr lang="tr-TR" b="1" dirty="0">
                <a:latin typeface="Times New Roman"/>
                <a:ea typeface="Calibri"/>
                <a:cs typeface="Times New Roman"/>
              </a:rPr>
              <a:t>ilgi ve merak uyandıran etkinliklere verildiği aşamadır.</a:t>
            </a:r>
            <a:r>
              <a:rPr lang="tr-TR" dirty="0">
                <a:latin typeface="Times New Roman"/>
                <a:ea typeface="Calibri"/>
                <a:cs typeface="Times New Roman"/>
              </a:rPr>
              <a:t> Öğrenciler öğrenmeye motive edilir. “Neden” sorusu sordurularak öğrencilerin katılımları sağlanır. Sorulan sorularda amaç, doğru cevabı buldurmak değil, öğrencilerin değişik fikirler ileri sürmelerini, soru sormalarını teşvik etmektir.</a:t>
            </a:r>
            <a:endParaRPr lang="tr-TR" dirty="0">
              <a:ea typeface="Calibri"/>
              <a:cs typeface="Times New Roman"/>
            </a:endParaRPr>
          </a:p>
          <a:p>
            <a:pPr marL="0" indent="0" algn="just">
              <a:lnSpc>
                <a:spcPct val="115000"/>
              </a:lnSpc>
              <a:spcAft>
                <a:spcPts val="1000"/>
              </a:spcAft>
              <a:buNone/>
            </a:pPr>
            <a:r>
              <a:rPr lang="tr-TR" u="sng" dirty="0">
                <a:latin typeface="Times New Roman"/>
                <a:ea typeface="Calibri"/>
                <a:cs typeface="Times New Roman"/>
              </a:rPr>
              <a:t>2.Keşfetme(</a:t>
            </a:r>
            <a:r>
              <a:rPr lang="tr-TR" u="sng" dirty="0" err="1">
                <a:latin typeface="Times New Roman"/>
                <a:ea typeface="Calibri"/>
                <a:cs typeface="Times New Roman"/>
              </a:rPr>
              <a:t>Explore</a:t>
            </a:r>
            <a:r>
              <a:rPr lang="tr-TR" u="sng" dirty="0">
                <a:latin typeface="Times New Roman"/>
                <a:ea typeface="Calibri"/>
                <a:cs typeface="Times New Roman"/>
              </a:rPr>
              <a:t>):</a:t>
            </a:r>
            <a:r>
              <a:rPr lang="tr-TR" dirty="0">
                <a:latin typeface="Times New Roman"/>
                <a:ea typeface="Calibri"/>
                <a:cs typeface="Times New Roman"/>
              </a:rPr>
              <a:t> Öğrencilerin birlikte çalıştıkları, çalışmaları sonucunda çeşitli kararlar aldıkları, var olan </a:t>
            </a:r>
            <a:r>
              <a:rPr lang="tr-TR" b="1" dirty="0">
                <a:latin typeface="Times New Roman"/>
                <a:ea typeface="Calibri"/>
                <a:cs typeface="Times New Roman"/>
              </a:rPr>
              <a:t>problemlere yönelik soru ve fikir ürettikleri</a:t>
            </a:r>
            <a:r>
              <a:rPr lang="tr-TR" dirty="0">
                <a:latin typeface="Times New Roman"/>
                <a:ea typeface="Calibri"/>
                <a:cs typeface="Times New Roman"/>
              </a:rPr>
              <a:t> aşamadır. Deney planlama, denece oluşturma gibi etkinlikler bu aşamada yapılır. Öğrenciler sorularla düşünmeye yöneltilir. Öğrencilerin en çok aktif oldukları aşamadır.</a:t>
            </a:r>
            <a:endParaRPr lang="tr-TR" dirty="0">
              <a:ea typeface="Calibri"/>
              <a:cs typeface="Times New Roman"/>
            </a:endParaRPr>
          </a:p>
          <a:p>
            <a:pPr marL="0" indent="0" algn="just">
              <a:lnSpc>
                <a:spcPct val="115000"/>
              </a:lnSpc>
              <a:spcAft>
                <a:spcPts val="1000"/>
              </a:spcAft>
              <a:buNone/>
            </a:pPr>
            <a:r>
              <a:rPr lang="tr-TR" u="sng" dirty="0">
                <a:latin typeface="Times New Roman"/>
                <a:ea typeface="Calibri"/>
                <a:cs typeface="Times New Roman"/>
              </a:rPr>
              <a:t>3. Açıklama(</a:t>
            </a:r>
            <a:r>
              <a:rPr lang="tr-TR" u="sng" dirty="0" err="1">
                <a:latin typeface="Times New Roman"/>
                <a:ea typeface="Calibri"/>
                <a:cs typeface="Times New Roman"/>
              </a:rPr>
              <a:t>Explain</a:t>
            </a:r>
            <a:r>
              <a:rPr lang="tr-TR" u="sng" dirty="0">
                <a:latin typeface="Times New Roman"/>
                <a:ea typeface="Calibri"/>
                <a:cs typeface="Times New Roman"/>
              </a:rPr>
              <a:t>):</a:t>
            </a:r>
            <a:r>
              <a:rPr lang="tr-TR" dirty="0">
                <a:latin typeface="Times New Roman"/>
                <a:ea typeface="Calibri"/>
                <a:cs typeface="Times New Roman"/>
              </a:rPr>
              <a:t> Öğrencilere, ulaştıkları yargılar konusunda soruların sorulduğu, tartışma yapıldığı, öğrencilerin </a:t>
            </a:r>
            <a:r>
              <a:rPr lang="tr-TR" b="1" dirty="0">
                <a:latin typeface="Times New Roman"/>
                <a:ea typeface="Calibri"/>
                <a:cs typeface="Times New Roman"/>
              </a:rPr>
              <a:t>kendi keşfetme sonuçlarını açıkladığı</a:t>
            </a:r>
            <a:r>
              <a:rPr lang="tr-TR" dirty="0">
                <a:latin typeface="Times New Roman"/>
                <a:ea typeface="Calibri"/>
                <a:cs typeface="Times New Roman"/>
              </a:rPr>
              <a:t>, öğretmenin açıklamalarda bulunduğu aşamadır. Modelin en öğretmen merkezli evresidir. Öğretmen teşvik edici çalışmalar, </a:t>
            </a:r>
            <a:r>
              <a:rPr lang="tr-TR" dirty="0" err="1">
                <a:latin typeface="Times New Roman"/>
                <a:ea typeface="Calibri"/>
                <a:cs typeface="Times New Roman"/>
              </a:rPr>
              <a:t>formal</a:t>
            </a:r>
            <a:r>
              <a:rPr lang="tr-TR" dirty="0">
                <a:latin typeface="Times New Roman"/>
                <a:ea typeface="Calibri"/>
                <a:cs typeface="Times New Roman"/>
              </a:rPr>
              <a:t> ve bilimsel açıklamalar yapar.</a:t>
            </a:r>
            <a:endParaRPr lang="tr-TR" dirty="0">
              <a:ea typeface="Calibri"/>
              <a:cs typeface="Times New Roman"/>
            </a:endParaRPr>
          </a:p>
          <a:p>
            <a:pPr marL="0" indent="0" algn="just">
              <a:lnSpc>
                <a:spcPct val="115000"/>
              </a:lnSpc>
              <a:spcAft>
                <a:spcPts val="1000"/>
              </a:spcAft>
              <a:buNone/>
            </a:pPr>
            <a:r>
              <a:rPr lang="tr-TR" u="sng" dirty="0">
                <a:latin typeface="Times New Roman"/>
                <a:ea typeface="Calibri"/>
                <a:cs typeface="Times New Roman"/>
              </a:rPr>
              <a:t>4. Derinleştirme(</a:t>
            </a:r>
            <a:r>
              <a:rPr lang="tr-TR" u="sng" dirty="0" err="1">
                <a:latin typeface="Times New Roman"/>
                <a:ea typeface="Calibri"/>
                <a:cs typeface="Times New Roman"/>
              </a:rPr>
              <a:t>Elaboratae</a:t>
            </a:r>
            <a:r>
              <a:rPr lang="tr-TR" dirty="0">
                <a:latin typeface="Times New Roman"/>
                <a:ea typeface="Calibri"/>
                <a:cs typeface="Times New Roman"/>
              </a:rPr>
              <a:t>): Ulaşılan bilgi veya </a:t>
            </a:r>
            <a:r>
              <a:rPr lang="tr-TR" b="1" dirty="0">
                <a:latin typeface="Times New Roman"/>
                <a:ea typeface="Calibri"/>
                <a:cs typeface="Times New Roman"/>
              </a:rPr>
              <a:t>problem çözme yaklaşımlarının yeni durumlara uygulandığı aşamadır</a:t>
            </a:r>
            <a:r>
              <a:rPr lang="tr-TR" dirty="0">
                <a:latin typeface="Times New Roman"/>
                <a:ea typeface="Calibri"/>
                <a:cs typeface="Times New Roman"/>
              </a:rPr>
              <a:t>. Bunun için öğrenciler yeni problem durumlarıyla karşı karşıya bırakılır. Bu aşamada zihinde var olmayan yeni kavramlar da öğrenilir.</a:t>
            </a:r>
            <a:endParaRPr lang="tr-TR" dirty="0">
              <a:ea typeface="Calibri"/>
              <a:cs typeface="Times New Roman"/>
            </a:endParaRPr>
          </a:p>
          <a:p>
            <a:pPr marL="0" indent="0" algn="just">
              <a:lnSpc>
                <a:spcPct val="115000"/>
              </a:lnSpc>
              <a:spcAft>
                <a:spcPts val="1000"/>
              </a:spcAft>
              <a:buNone/>
            </a:pPr>
            <a:r>
              <a:rPr lang="tr-TR" u="sng" dirty="0">
                <a:latin typeface="Times New Roman"/>
                <a:ea typeface="Calibri"/>
                <a:cs typeface="Times New Roman"/>
              </a:rPr>
              <a:t>5. Değerlendirme(</a:t>
            </a:r>
            <a:r>
              <a:rPr lang="tr-TR" u="sng" dirty="0" err="1">
                <a:latin typeface="Times New Roman"/>
                <a:ea typeface="Calibri"/>
                <a:cs typeface="Times New Roman"/>
              </a:rPr>
              <a:t>Evaluate</a:t>
            </a:r>
            <a:r>
              <a:rPr lang="tr-TR" u="sng" dirty="0">
                <a:latin typeface="Times New Roman"/>
                <a:ea typeface="Calibri"/>
                <a:cs typeface="Times New Roman"/>
              </a:rPr>
              <a:t>):</a:t>
            </a:r>
            <a:r>
              <a:rPr lang="tr-TR" dirty="0">
                <a:latin typeface="Times New Roman"/>
                <a:ea typeface="Calibri"/>
                <a:cs typeface="Times New Roman"/>
              </a:rPr>
              <a:t> Bu aşamada öğrenciler yeni edindikleri </a:t>
            </a:r>
            <a:r>
              <a:rPr lang="tr-TR" b="1" dirty="0">
                <a:latin typeface="Times New Roman"/>
                <a:ea typeface="Calibri"/>
                <a:cs typeface="Times New Roman"/>
              </a:rPr>
              <a:t>bilgilerini ve becerilerini değerlendirerek bir sonuca ulaşırlar.</a:t>
            </a:r>
            <a:r>
              <a:rPr lang="tr-TR" dirty="0">
                <a:latin typeface="Times New Roman"/>
                <a:ea typeface="Calibri"/>
                <a:cs typeface="Times New Roman"/>
              </a:rPr>
              <a:t> Bu değerlendirme, öz değerlendirme, proje, performans, </a:t>
            </a:r>
            <a:r>
              <a:rPr lang="tr-TR" dirty="0" err="1">
                <a:latin typeface="Times New Roman"/>
                <a:ea typeface="Calibri"/>
                <a:cs typeface="Times New Roman"/>
              </a:rPr>
              <a:t>portfolyo</a:t>
            </a:r>
            <a:r>
              <a:rPr lang="tr-TR" dirty="0">
                <a:latin typeface="Times New Roman"/>
                <a:ea typeface="Calibri"/>
                <a:cs typeface="Times New Roman"/>
              </a:rPr>
              <a:t>, </a:t>
            </a:r>
            <a:r>
              <a:rPr lang="tr-TR" dirty="0" err="1">
                <a:latin typeface="Times New Roman"/>
                <a:ea typeface="Calibri"/>
                <a:cs typeface="Times New Roman"/>
              </a:rPr>
              <a:t>rubrik</a:t>
            </a:r>
            <a:r>
              <a:rPr lang="tr-TR" dirty="0">
                <a:latin typeface="Times New Roman"/>
                <a:ea typeface="Calibri"/>
                <a:cs typeface="Times New Roman"/>
              </a:rPr>
              <a:t> ve öğretmen gözlemleri şeklinde gerçekleşir. Bu aşamada hem öğrenci hem de öğretmen kendini değerlendirme imkanı bulur. (</a:t>
            </a:r>
            <a:r>
              <a:rPr lang="tr-TR" dirty="0" err="1">
                <a:latin typeface="Times New Roman"/>
                <a:ea typeface="Calibri"/>
                <a:cs typeface="Times New Roman"/>
              </a:rPr>
              <a:t>Pegem</a:t>
            </a:r>
            <a:r>
              <a:rPr lang="tr-TR" dirty="0">
                <a:latin typeface="Times New Roman"/>
                <a:ea typeface="Calibri"/>
                <a:cs typeface="Times New Roman"/>
              </a:rPr>
              <a:t>, 2015,  s.62)</a:t>
            </a:r>
            <a:endParaRPr lang="tr-TR" dirty="0">
              <a:ea typeface="Calibri"/>
              <a:cs typeface="Times New Roman"/>
            </a:endParaRPr>
          </a:p>
          <a:p>
            <a:pPr marL="0" indent="0">
              <a:buNone/>
            </a:pPr>
            <a:endParaRPr lang="tr-TR" dirty="0"/>
          </a:p>
        </p:txBody>
      </p:sp>
    </p:spTree>
    <p:extLst>
      <p:ext uri="{BB962C8B-B14F-4D97-AF65-F5344CB8AC3E}">
        <p14:creationId xmlns:p14="http://schemas.microsoft.com/office/powerpoint/2010/main" val="151345247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706090"/>
          </a:xfrm>
        </p:spPr>
        <p:style>
          <a:lnRef idx="3">
            <a:schemeClr val="lt1"/>
          </a:lnRef>
          <a:fillRef idx="1">
            <a:schemeClr val="accent5"/>
          </a:fillRef>
          <a:effectRef idx="1">
            <a:schemeClr val="accent5"/>
          </a:effectRef>
          <a:fontRef idx="minor">
            <a:schemeClr val="lt1"/>
          </a:fontRef>
        </p:style>
        <p:txBody>
          <a:bodyPr>
            <a:normAutofit fontScale="90000"/>
          </a:bodyPr>
          <a:lstStyle/>
          <a:p>
            <a:r>
              <a:rPr lang="tr-TR" b="1" dirty="0">
                <a:latin typeface="Times New Roman"/>
                <a:ea typeface="Calibri"/>
              </a:rPr>
              <a:t>7E MODELİ</a:t>
            </a:r>
            <a:endParaRPr lang="tr-TR" dirty="0"/>
          </a:p>
        </p:txBody>
      </p:sp>
      <p:sp>
        <p:nvSpPr>
          <p:cNvPr id="3" name="İçerik Yer Tutucusu 2"/>
          <p:cNvSpPr>
            <a:spLocks noGrp="1"/>
          </p:cNvSpPr>
          <p:nvPr>
            <p:ph idx="1"/>
          </p:nvPr>
        </p:nvSpPr>
        <p:spPr>
          <a:xfrm>
            <a:off x="107504" y="692696"/>
            <a:ext cx="8928992" cy="6165304"/>
          </a:xfrm>
        </p:spPr>
        <p:txBody>
          <a:bodyPr>
            <a:normAutofit fontScale="40000" lnSpcReduction="20000"/>
          </a:bodyPr>
          <a:lstStyle/>
          <a:p>
            <a:pPr marL="0" indent="0" algn="just">
              <a:lnSpc>
                <a:spcPct val="115000"/>
              </a:lnSpc>
              <a:spcAft>
                <a:spcPts val="1000"/>
              </a:spcAft>
              <a:buNone/>
            </a:pPr>
            <a:r>
              <a:rPr lang="tr-TR" u="sng" dirty="0">
                <a:latin typeface="Times New Roman"/>
                <a:ea typeface="Calibri"/>
                <a:cs typeface="Times New Roman"/>
              </a:rPr>
              <a:t>1.</a:t>
            </a:r>
            <a:r>
              <a:rPr lang="tr-TR" b="1" u="sng" dirty="0">
                <a:latin typeface="Times New Roman"/>
                <a:ea typeface="Calibri"/>
                <a:cs typeface="Times New Roman"/>
              </a:rPr>
              <a:t> Teşvik Etme</a:t>
            </a:r>
            <a:r>
              <a:rPr lang="tr-TR" u="sng" dirty="0">
                <a:latin typeface="Times New Roman"/>
                <a:ea typeface="Calibri"/>
                <a:cs typeface="Times New Roman"/>
              </a:rPr>
              <a:t>:</a:t>
            </a:r>
            <a:r>
              <a:rPr lang="tr-TR" dirty="0">
                <a:latin typeface="Times New Roman"/>
                <a:ea typeface="Calibri"/>
                <a:cs typeface="Times New Roman"/>
              </a:rPr>
              <a:t> Bu aşamada 5E modelinin ilk aşamasında olduğu gibi öğretmen tarafından sorulan sorularla öğrencilerin dikkati derse çekilir. </a:t>
            </a:r>
            <a:endParaRPr lang="tr-TR" dirty="0">
              <a:ea typeface="Calibri"/>
              <a:cs typeface="Times New Roman"/>
            </a:endParaRPr>
          </a:p>
          <a:p>
            <a:pPr marL="0" indent="0" algn="just">
              <a:lnSpc>
                <a:spcPct val="115000"/>
              </a:lnSpc>
              <a:spcAft>
                <a:spcPts val="1000"/>
              </a:spcAft>
              <a:buNone/>
            </a:pPr>
            <a:r>
              <a:rPr lang="tr-TR" b="1" u="sng" dirty="0">
                <a:latin typeface="Times New Roman"/>
                <a:ea typeface="Calibri"/>
                <a:cs typeface="Times New Roman"/>
              </a:rPr>
              <a:t>2. Keşfetme:</a:t>
            </a:r>
            <a:r>
              <a:rPr lang="tr-TR" dirty="0">
                <a:latin typeface="Times New Roman"/>
                <a:ea typeface="Calibri"/>
                <a:cs typeface="Times New Roman"/>
              </a:rPr>
              <a:t> Karşılaşılan yeni olayın keşfedilmesi ve gözden geçirilmesi için sorgulama yönteminin kullanıldığı aşamadır. Öğrenciler, belli sınırlar içerisinde serbest düşünme becerisini işe koşarak çeşitli tahminlerde bulunur ve hipotezler oluştururlar. </a:t>
            </a:r>
          </a:p>
          <a:p>
            <a:pPr marL="0" indent="0" algn="just">
              <a:lnSpc>
                <a:spcPct val="115000"/>
              </a:lnSpc>
              <a:spcAft>
                <a:spcPts val="1000"/>
              </a:spcAft>
              <a:buNone/>
            </a:pPr>
            <a:r>
              <a:rPr lang="tr-TR" b="1" u="sng" dirty="0">
                <a:latin typeface="Times New Roman"/>
                <a:ea typeface="Calibri"/>
                <a:cs typeface="Times New Roman"/>
              </a:rPr>
              <a:t>3. Açıklama</a:t>
            </a:r>
            <a:r>
              <a:rPr lang="tr-TR" u="sng" dirty="0">
                <a:latin typeface="Times New Roman"/>
                <a:ea typeface="Calibri"/>
                <a:cs typeface="Times New Roman"/>
              </a:rPr>
              <a:t>:</a:t>
            </a:r>
            <a:r>
              <a:rPr lang="tr-TR" dirty="0">
                <a:latin typeface="Times New Roman"/>
                <a:ea typeface="Calibri"/>
                <a:cs typeface="Times New Roman"/>
              </a:rPr>
              <a:t> Öğrenciler bu aşamada farklı kaynaklardan seçilen kavramları grup çalışmalarıyla açıklamaya çalışırlar. Öğretmen öğrencilerden daha derin açıklamalar yapar ve yeni kavramlar sunar. Öğrenciler bu yeni kavramları da yorumlamaya çalışır ve daha önceki gözlemlerini kullanırlar.</a:t>
            </a:r>
            <a:endParaRPr lang="tr-TR" dirty="0">
              <a:ea typeface="Calibri"/>
              <a:cs typeface="Times New Roman"/>
            </a:endParaRPr>
          </a:p>
          <a:p>
            <a:pPr marL="0" indent="0" algn="just">
              <a:lnSpc>
                <a:spcPct val="115000"/>
              </a:lnSpc>
              <a:spcAft>
                <a:spcPts val="1000"/>
              </a:spcAft>
              <a:buNone/>
            </a:pPr>
            <a:r>
              <a:rPr lang="tr-TR" u="sng" dirty="0">
                <a:latin typeface="Times New Roman"/>
                <a:ea typeface="Calibri"/>
                <a:cs typeface="Times New Roman"/>
              </a:rPr>
              <a:t>4</a:t>
            </a:r>
            <a:r>
              <a:rPr lang="tr-TR" b="1" u="sng" dirty="0">
                <a:latin typeface="Times New Roman"/>
                <a:ea typeface="Calibri"/>
                <a:cs typeface="Times New Roman"/>
              </a:rPr>
              <a:t>. Genişletme:</a:t>
            </a:r>
            <a:r>
              <a:rPr lang="tr-TR" dirty="0">
                <a:latin typeface="Times New Roman"/>
                <a:ea typeface="Calibri"/>
                <a:cs typeface="Times New Roman"/>
              </a:rPr>
              <a:t> Bu aşamada öğrencilerin, kavramların tanımlamalarını ve açıklamalarını araştırmaları ve ulaştıkları sonuçları kullanmaları beklenir. Bu amaçla öğretmen rehberlik yapar. Öğrenciler ise bir önceki aşamada ulaştıkları bilgileri kullanarak konu ile ilgili yeni sorular sorar. Problemin çözümüne yönelik önerilerde bulunurlar. Kendi kararlarını alarak deneyler tasarlarlar.</a:t>
            </a:r>
            <a:endParaRPr lang="tr-TR" dirty="0">
              <a:ea typeface="Calibri"/>
              <a:cs typeface="Times New Roman"/>
            </a:endParaRPr>
          </a:p>
          <a:p>
            <a:pPr marL="0" indent="0" algn="just">
              <a:lnSpc>
                <a:spcPct val="115000"/>
              </a:lnSpc>
              <a:spcAft>
                <a:spcPts val="1000"/>
              </a:spcAft>
              <a:buNone/>
            </a:pPr>
            <a:r>
              <a:rPr lang="tr-TR" sz="4000" u="sng" dirty="0">
                <a:latin typeface="Times New Roman"/>
                <a:ea typeface="Calibri"/>
                <a:cs typeface="Times New Roman"/>
              </a:rPr>
              <a:t>5. Kapsamına Alma:</a:t>
            </a:r>
            <a:r>
              <a:rPr lang="tr-TR" sz="4000" dirty="0">
                <a:latin typeface="Times New Roman"/>
                <a:ea typeface="Calibri"/>
                <a:cs typeface="Times New Roman"/>
              </a:rPr>
              <a:t> Öğretmen bu aşamada gelinen noktaya kadar öğrenilen kavramların farklı alanlardaki anlamlarını da açıklayarak </a:t>
            </a:r>
            <a:r>
              <a:rPr lang="tr-TR" sz="4000" b="1" dirty="0">
                <a:latin typeface="Times New Roman"/>
                <a:ea typeface="Calibri"/>
                <a:cs typeface="Times New Roman"/>
              </a:rPr>
              <a:t>öğrencilere yeni kavramlar sunar. </a:t>
            </a:r>
            <a:r>
              <a:rPr lang="tr-TR" sz="4000" dirty="0">
                <a:latin typeface="Times New Roman"/>
                <a:ea typeface="Calibri"/>
                <a:cs typeface="Times New Roman"/>
              </a:rPr>
              <a:t>Sorularla öğrencilerin eski anlamlarla yeni anlamlar arasındaki ilişkileri görmelerini sağlamaya çalışır. Bu aşamada öğrencilerin gösterebilecekleri en önemli beceri kavramların kendilerine öğretilenlerin anlamları ile diğer alanlardaki anlamları arasındaki ilişkileri görebilmek, bu anlamaları genişleterek gerçek durumlara uyarlayabilmektir.</a:t>
            </a:r>
            <a:endParaRPr lang="tr-TR" sz="4000" dirty="0">
              <a:ea typeface="Calibri"/>
              <a:cs typeface="Times New Roman"/>
            </a:endParaRPr>
          </a:p>
          <a:p>
            <a:pPr marL="0" indent="0" algn="just">
              <a:lnSpc>
                <a:spcPct val="115000"/>
              </a:lnSpc>
              <a:spcAft>
                <a:spcPts val="1000"/>
              </a:spcAft>
              <a:buNone/>
            </a:pPr>
            <a:r>
              <a:rPr lang="tr-TR" sz="4000" u="sng" dirty="0">
                <a:latin typeface="Times New Roman"/>
                <a:ea typeface="Calibri"/>
                <a:cs typeface="Times New Roman"/>
              </a:rPr>
              <a:t>6. Değiştirme:</a:t>
            </a:r>
            <a:r>
              <a:rPr lang="tr-TR" sz="4000" dirty="0">
                <a:latin typeface="Times New Roman"/>
                <a:ea typeface="Calibri"/>
                <a:cs typeface="Times New Roman"/>
              </a:rPr>
              <a:t> </a:t>
            </a:r>
            <a:r>
              <a:rPr lang="tr-TR" sz="4000" b="1" dirty="0">
                <a:latin typeface="Times New Roman"/>
                <a:ea typeface="Calibri"/>
                <a:cs typeface="Times New Roman"/>
              </a:rPr>
              <a:t>Grup ve gruplar arası işbirliğinin yoğun olduğu aşamadır</a:t>
            </a:r>
            <a:r>
              <a:rPr lang="tr-TR" sz="4000" dirty="0">
                <a:latin typeface="Times New Roman"/>
                <a:ea typeface="Calibri"/>
                <a:cs typeface="Times New Roman"/>
              </a:rPr>
              <a:t>. Gruplar öğretmen rehberliğinde kavramlarla ilgili bilgi paylaşımında bulunurlar. Bu bilgi paylaşımı sürecinde öğrencilerin fikirlerinde değişiklikler olması beklenir. Fikrinde değişiklik olan grup ya da öğrenci değişen fikirlerine göre yeni bir deney ya da çalışma planı yaparlar. </a:t>
            </a:r>
            <a:endParaRPr lang="tr-TR" sz="4000" dirty="0">
              <a:ea typeface="Calibri"/>
              <a:cs typeface="Times New Roman"/>
            </a:endParaRPr>
          </a:p>
          <a:p>
            <a:pPr marL="0" indent="0" algn="just">
              <a:lnSpc>
                <a:spcPct val="115000"/>
              </a:lnSpc>
              <a:spcAft>
                <a:spcPts val="1000"/>
              </a:spcAft>
              <a:buNone/>
            </a:pPr>
            <a:r>
              <a:rPr lang="tr-TR" u="sng" dirty="0">
                <a:latin typeface="Times New Roman"/>
                <a:ea typeface="Calibri"/>
                <a:cs typeface="Times New Roman"/>
              </a:rPr>
              <a:t>7</a:t>
            </a:r>
            <a:r>
              <a:rPr lang="tr-TR" b="1" u="sng" dirty="0">
                <a:latin typeface="Times New Roman"/>
                <a:ea typeface="Calibri"/>
                <a:cs typeface="Times New Roman"/>
              </a:rPr>
              <a:t>. Deneme/Sınama/İnceleme:</a:t>
            </a:r>
            <a:r>
              <a:rPr lang="tr-TR" dirty="0">
                <a:latin typeface="Times New Roman"/>
                <a:ea typeface="Calibri"/>
                <a:cs typeface="Times New Roman"/>
              </a:rPr>
              <a:t> Modelin bu son aşamasının öğretmen ve öğrencilerin yapıların çalışmaları değerlendirdikleri aşama olduğu söylenebilir. Öğretmen öğrendiklerini uygulayan öğrencileri izler. Davranış değişikliği oluşmuş öğrencilerin bu davranış değişikliklerinin nedenlerini anlamaya çalışır. Bu sebeple öğrencilerle çeşitli açık uçlu sorular sorar. Öğrenciler ise çalışmalarda elde ettikleri veriler ışığında soruları cevaplarlar. (</a:t>
            </a:r>
            <a:r>
              <a:rPr lang="tr-TR" dirty="0" err="1">
                <a:latin typeface="Times New Roman"/>
                <a:ea typeface="Calibri"/>
                <a:cs typeface="Times New Roman"/>
              </a:rPr>
              <a:t>Pegem</a:t>
            </a:r>
            <a:r>
              <a:rPr lang="tr-TR" dirty="0">
                <a:latin typeface="Times New Roman"/>
                <a:ea typeface="Calibri"/>
                <a:cs typeface="Times New Roman"/>
              </a:rPr>
              <a:t>, 2015, s. 63)</a:t>
            </a:r>
            <a:endParaRPr lang="tr-TR" dirty="0">
              <a:ea typeface="Calibri"/>
              <a:cs typeface="Times New Roman"/>
            </a:endParaRPr>
          </a:p>
          <a:p>
            <a:endParaRPr lang="tr-TR" dirty="0"/>
          </a:p>
        </p:txBody>
      </p:sp>
    </p:spTree>
    <p:extLst>
      <p:ext uri="{BB962C8B-B14F-4D97-AF65-F5344CB8AC3E}">
        <p14:creationId xmlns:p14="http://schemas.microsoft.com/office/powerpoint/2010/main" val="284363867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908720"/>
          </a:xfrm>
        </p:spPr>
        <p:style>
          <a:lnRef idx="3">
            <a:schemeClr val="lt1"/>
          </a:lnRef>
          <a:fillRef idx="1">
            <a:schemeClr val="accent5"/>
          </a:fillRef>
          <a:effectRef idx="1">
            <a:schemeClr val="accent5"/>
          </a:effectRef>
          <a:fontRef idx="minor">
            <a:schemeClr val="lt1"/>
          </a:fontRef>
        </p:style>
        <p:txBody>
          <a:bodyPr>
            <a:normAutofit/>
          </a:bodyPr>
          <a:lstStyle/>
          <a:p>
            <a:r>
              <a:rPr lang="tr-TR" b="1" dirty="0">
                <a:latin typeface="Times New Roman"/>
                <a:ea typeface="Calibri"/>
                <a:cs typeface="Times New Roman"/>
              </a:rPr>
              <a:t>Yararları                    Sınırlılıkları</a:t>
            </a:r>
            <a:endParaRPr lang="tr-TR" dirty="0"/>
          </a:p>
        </p:txBody>
      </p:sp>
      <p:sp>
        <p:nvSpPr>
          <p:cNvPr id="3" name="İçerik Yer Tutucusu 2"/>
          <p:cNvSpPr>
            <a:spLocks noGrp="1"/>
          </p:cNvSpPr>
          <p:nvPr>
            <p:ph idx="1"/>
          </p:nvPr>
        </p:nvSpPr>
        <p:spPr>
          <a:xfrm>
            <a:off x="0" y="980728"/>
            <a:ext cx="4499992" cy="5877272"/>
          </a:xfrm>
        </p:spPr>
        <p:txBody>
          <a:bodyPr>
            <a:normAutofit fontScale="77500" lnSpcReduction="20000"/>
          </a:bodyPr>
          <a:lstStyle/>
          <a:p>
            <a:pPr lvl="0" algn="just">
              <a:lnSpc>
                <a:spcPct val="115000"/>
              </a:lnSpc>
              <a:buFont typeface="Wingdings"/>
              <a:buChar char=""/>
            </a:pPr>
            <a:r>
              <a:rPr lang="tr-TR" dirty="0" err="1">
                <a:latin typeface="Times New Roman"/>
                <a:ea typeface="Calibri"/>
                <a:cs typeface="Times New Roman"/>
              </a:rPr>
              <a:t>Yapılandırmacı</a:t>
            </a:r>
            <a:r>
              <a:rPr lang="tr-TR" dirty="0">
                <a:latin typeface="Times New Roman"/>
                <a:ea typeface="Calibri"/>
                <a:cs typeface="Times New Roman"/>
              </a:rPr>
              <a:t> yaklaşıma uygun </a:t>
            </a:r>
            <a:r>
              <a:rPr lang="tr-TR" u="sng" dirty="0">
                <a:latin typeface="Times New Roman"/>
                <a:ea typeface="Calibri"/>
                <a:cs typeface="Times New Roman"/>
              </a:rPr>
              <a:t>öğrenci merkezli</a:t>
            </a:r>
            <a:r>
              <a:rPr lang="tr-TR" dirty="0">
                <a:latin typeface="Times New Roman"/>
                <a:ea typeface="Calibri"/>
                <a:cs typeface="Times New Roman"/>
              </a:rPr>
              <a:t> bir yöntemdir.</a:t>
            </a:r>
            <a:endParaRPr lang="tr-TR" dirty="0">
              <a:ea typeface="Calibri"/>
              <a:cs typeface="Times New Roman"/>
            </a:endParaRPr>
          </a:p>
          <a:p>
            <a:pPr lvl="0" algn="just">
              <a:lnSpc>
                <a:spcPct val="115000"/>
              </a:lnSpc>
              <a:buFont typeface="Wingdings"/>
              <a:buChar char=""/>
            </a:pPr>
            <a:r>
              <a:rPr lang="tr-TR" u="sng" dirty="0">
                <a:latin typeface="Times New Roman"/>
                <a:ea typeface="Calibri"/>
                <a:cs typeface="Times New Roman"/>
              </a:rPr>
              <a:t>Kalıcı</a:t>
            </a:r>
            <a:r>
              <a:rPr lang="tr-TR" dirty="0">
                <a:latin typeface="Times New Roman"/>
                <a:ea typeface="Calibri"/>
                <a:cs typeface="Times New Roman"/>
              </a:rPr>
              <a:t> öğrenme sağlar.</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Öğrencilerin </a:t>
            </a:r>
            <a:r>
              <a:rPr lang="tr-TR" u="sng" dirty="0">
                <a:latin typeface="Times New Roman"/>
                <a:ea typeface="Calibri"/>
                <a:cs typeface="Times New Roman"/>
              </a:rPr>
              <a:t>ön bilgileri </a:t>
            </a:r>
            <a:r>
              <a:rPr lang="tr-TR" dirty="0">
                <a:latin typeface="Times New Roman"/>
                <a:ea typeface="Calibri"/>
                <a:cs typeface="Times New Roman"/>
              </a:rPr>
              <a:t>konuya başlanmadan harekete geçirilir.</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Öğrenmede etkin olarak kullanılan </a:t>
            </a:r>
            <a:r>
              <a:rPr lang="tr-TR" u="sng" dirty="0">
                <a:latin typeface="Times New Roman"/>
                <a:ea typeface="Calibri"/>
                <a:cs typeface="Times New Roman"/>
              </a:rPr>
              <a:t>merak duygusu</a:t>
            </a:r>
            <a:r>
              <a:rPr lang="tr-TR" dirty="0">
                <a:latin typeface="Times New Roman"/>
                <a:ea typeface="Calibri"/>
                <a:cs typeface="Times New Roman"/>
              </a:rPr>
              <a:t> süreç içerisinde artarak öğrenmeye olumlu katkı sağlar.</a:t>
            </a:r>
            <a:endParaRPr lang="tr-TR" dirty="0">
              <a:ea typeface="Calibri"/>
              <a:cs typeface="Times New Roman"/>
            </a:endParaRPr>
          </a:p>
          <a:p>
            <a:pPr lvl="0" algn="just">
              <a:lnSpc>
                <a:spcPct val="115000"/>
              </a:lnSpc>
              <a:spcAft>
                <a:spcPts val="1000"/>
              </a:spcAft>
              <a:buFont typeface="Wingdings"/>
              <a:buChar char=""/>
            </a:pPr>
            <a:r>
              <a:rPr lang="tr-TR" dirty="0">
                <a:latin typeface="Times New Roman"/>
                <a:ea typeface="Calibri"/>
                <a:cs typeface="Times New Roman"/>
              </a:rPr>
              <a:t>Öğrencilerin </a:t>
            </a:r>
            <a:r>
              <a:rPr lang="tr-TR" u="sng" dirty="0">
                <a:latin typeface="Times New Roman"/>
                <a:ea typeface="Calibri"/>
                <a:cs typeface="Times New Roman"/>
              </a:rPr>
              <a:t>yaratıcılık becerilerini</a:t>
            </a:r>
            <a:r>
              <a:rPr lang="tr-TR" dirty="0">
                <a:latin typeface="Times New Roman"/>
                <a:ea typeface="Calibri"/>
                <a:cs typeface="Times New Roman"/>
              </a:rPr>
              <a:t> geliştirir.</a:t>
            </a:r>
            <a:endParaRPr lang="tr-TR" dirty="0">
              <a:ea typeface="Calibri"/>
              <a:cs typeface="Times New Roman"/>
            </a:endParaRPr>
          </a:p>
          <a:p>
            <a:endParaRPr lang="tr-TR" dirty="0"/>
          </a:p>
        </p:txBody>
      </p:sp>
      <p:sp>
        <p:nvSpPr>
          <p:cNvPr id="4" name="İçerik Yer Tutucusu 2"/>
          <p:cNvSpPr txBox="1">
            <a:spLocks/>
          </p:cNvSpPr>
          <p:nvPr/>
        </p:nvSpPr>
        <p:spPr>
          <a:xfrm>
            <a:off x="4788024" y="1052736"/>
            <a:ext cx="4104456" cy="4608512"/>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115000"/>
              </a:lnSpc>
              <a:buFont typeface="Wingdings"/>
              <a:buChar char=""/>
            </a:pPr>
            <a:r>
              <a:rPr lang="tr-TR" u="sng" dirty="0">
                <a:latin typeface="Times New Roman"/>
                <a:ea typeface="Calibri"/>
                <a:cs typeface="Times New Roman"/>
              </a:rPr>
              <a:t>Zaman yönetiminin</a:t>
            </a:r>
            <a:r>
              <a:rPr lang="tr-TR" dirty="0">
                <a:latin typeface="Times New Roman"/>
                <a:ea typeface="Calibri"/>
                <a:cs typeface="Times New Roman"/>
              </a:rPr>
              <a:t> iyi planlanmış olması gerekir. Programın yetişmemesine neden olabilir.</a:t>
            </a:r>
            <a:endParaRPr lang="tr-TR" dirty="0">
              <a:ea typeface="Calibri"/>
              <a:cs typeface="Times New Roman"/>
            </a:endParaRPr>
          </a:p>
          <a:p>
            <a:pPr algn="just">
              <a:lnSpc>
                <a:spcPct val="115000"/>
              </a:lnSpc>
              <a:buFont typeface="Wingdings"/>
              <a:buChar char=""/>
            </a:pPr>
            <a:r>
              <a:rPr lang="tr-TR" u="sng" dirty="0">
                <a:latin typeface="Times New Roman"/>
                <a:ea typeface="Calibri"/>
                <a:cs typeface="Times New Roman"/>
              </a:rPr>
              <a:t>Ön hazırlık</a:t>
            </a:r>
            <a:r>
              <a:rPr lang="tr-TR" dirty="0">
                <a:latin typeface="Times New Roman"/>
                <a:ea typeface="Calibri"/>
                <a:cs typeface="Times New Roman"/>
              </a:rPr>
              <a:t> gerektirmesi sebebiyle planlı bir şekilde yürütmek zorunluluğu vardır.</a:t>
            </a:r>
            <a:endParaRPr lang="tr-TR" dirty="0">
              <a:ea typeface="Calibri"/>
              <a:cs typeface="Times New Roman"/>
            </a:endParaRPr>
          </a:p>
          <a:p>
            <a:pPr algn="just">
              <a:lnSpc>
                <a:spcPct val="115000"/>
              </a:lnSpc>
              <a:buFont typeface="Wingdings"/>
              <a:buChar char=""/>
            </a:pPr>
            <a:r>
              <a:rPr lang="tr-TR" u="sng" dirty="0">
                <a:latin typeface="Times New Roman"/>
                <a:ea typeface="Calibri"/>
                <a:cs typeface="Times New Roman"/>
              </a:rPr>
              <a:t>Sınıf yönetimi</a:t>
            </a:r>
            <a:r>
              <a:rPr lang="tr-TR" dirty="0">
                <a:latin typeface="Times New Roman"/>
                <a:ea typeface="Calibri"/>
                <a:cs typeface="Times New Roman"/>
              </a:rPr>
              <a:t> zordur. </a:t>
            </a:r>
            <a:endParaRPr lang="tr-TR" dirty="0">
              <a:ea typeface="Calibri"/>
              <a:cs typeface="Times New Roman"/>
            </a:endParaRPr>
          </a:p>
          <a:p>
            <a:pPr algn="just">
              <a:lnSpc>
                <a:spcPct val="115000"/>
              </a:lnSpc>
              <a:spcAft>
                <a:spcPts val="1000"/>
              </a:spcAft>
              <a:buFont typeface="Wingdings"/>
              <a:buChar char=""/>
            </a:pPr>
            <a:r>
              <a:rPr lang="tr-TR" u="sng" dirty="0">
                <a:latin typeface="Times New Roman"/>
                <a:ea typeface="Calibri"/>
                <a:cs typeface="Times New Roman"/>
              </a:rPr>
              <a:t>Karmaşık yapısı</a:t>
            </a:r>
            <a:r>
              <a:rPr lang="tr-TR" dirty="0">
                <a:latin typeface="Times New Roman"/>
                <a:ea typeface="Calibri"/>
                <a:cs typeface="Times New Roman"/>
              </a:rPr>
              <a:t> sebebiyle çok tercih edilmez.</a:t>
            </a:r>
            <a:endParaRPr lang="tr-TR" dirty="0">
              <a:ea typeface="Calibri"/>
              <a:cs typeface="Times New Roman"/>
            </a:endParaRPr>
          </a:p>
          <a:p>
            <a:endParaRPr lang="tr-TR" dirty="0"/>
          </a:p>
        </p:txBody>
      </p:sp>
    </p:spTree>
    <p:extLst>
      <p:ext uri="{BB962C8B-B14F-4D97-AF65-F5344CB8AC3E}">
        <p14:creationId xmlns:p14="http://schemas.microsoft.com/office/powerpoint/2010/main" val="46802161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1143000"/>
          </a:xfrm>
        </p:spPr>
        <p:style>
          <a:lnRef idx="3">
            <a:schemeClr val="lt1"/>
          </a:lnRef>
          <a:fillRef idx="1">
            <a:schemeClr val="accent2"/>
          </a:fillRef>
          <a:effectRef idx="1">
            <a:schemeClr val="accent2"/>
          </a:effectRef>
          <a:fontRef idx="minor">
            <a:schemeClr val="lt1"/>
          </a:fontRef>
        </p:style>
        <p:txBody>
          <a:bodyPr/>
          <a:lstStyle/>
          <a:p>
            <a:r>
              <a:rPr lang="tr-TR" dirty="0"/>
              <a:t>Aktif Öğrenme</a:t>
            </a:r>
          </a:p>
        </p:txBody>
      </p:sp>
      <p:sp>
        <p:nvSpPr>
          <p:cNvPr id="3" name="İçerik Yer Tutucusu 2"/>
          <p:cNvSpPr>
            <a:spLocks noGrp="1"/>
          </p:cNvSpPr>
          <p:nvPr>
            <p:ph idx="1"/>
          </p:nvPr>
        </p:nvSpPr>
        <p:spPr/>
        <p:txBody>
          <a:bodyPr/>
          <a:lstStyle/>
          <a:p>
            <a:r>
              <a:rPr lang="tr-TR" dirty="0"/>
              <a:t>Öğrencinin balık tutmayı öğrendiği süreçtir. </a:t>
            </a:r>
            <a:r>
              <a:rPr lang="tr-TR" dirty="0" err="1"/>
              <a:t>Tyler’e</a:t>
            </a:r>
            <a:r>
              <a:rPr lang="tr-TR" dirty="0"/>
              <a:t> göre kişinin yaptığını (yaparak, yaşayarak) öğrenme anıdır. </a:t>
            </a:r>
          </a:p>
          <a:p>
            <a:r>
              <a:rPr lang="tr-TR" dirty="0"/>
              <a:t>Öğrenciyi bilgi hamallığından kurtarır. </a:t>
            </a:r>
          </a:p>
          <a:p>
            <a:r>
              <a:rPr lang="tr-TR" dirty="0"/>
              <a:t>Öğretmenin </a:t>
            </a:r>
            <a:r>
              <a:rPr lang="tr-TR" dirty="0" err="1"/>
              <a:t>herşeyi</a:t>
            </a:r>
            <a:r>
              <a:rPr lang="tr-TR" dirty="0"/>
              <a:t> aktarma kaygısı gütmez.</a:t>
            </a:r>
          </a:p>
          <a:p>
            <a:r>
              <a:rPr lang="tr-TR" dirty="0"/>
              <a:t>Öğrenci sadece kendi işine yarayan bilgileri alır.</a:t>
            </a:r>
          </a:p>
          <a:p>
            <a:r>
              <a:rPr lang="tr-TR" dirty="0"/>
              <a:t>Öğretmen öğrenci iletişimi çok güçlüdür. </a:t>
            </a:r>
          </a:p>
        </p:txBody>
      </p:sp>
    </p:spTree>
    <p:extLst>
      <p:ext uri="{BB962C8B-B14F-4D97-AF65-F5344CB8AC3E}">
        <p14:creationId xmlns:p14="http://schemas.microsoft.com/office/powerpoint/2010/main" val="95311574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19051"/>
            <a:ext cx="9144000" cy="1143000"/>
          </a:xfrm>
        </p:spPr>
        <p:style>
          <a:lnRef idx="3">
            <a:schemeClr val="lt1"/>
          </a:lnRef>
          <a:fillRef idx="1">
            <a:schemeClr val="accent2"/>
          </a:fillRef>
          <a:effectRef idx="1">
            <a:schemeClr val="accent2"/>
          </a:effectRef>
          <a:fontRef idx="minor">
            <a:schemeClr val="lt1"/>
          </a:fontRef>
        </p:style>
        <p:txBody>
          <a:bodyPr>
            <a:normAutofit fontScale="90000"/>
          </a:bodyPr>
          <a:lstStyle/>
          <a:p>
            <a:r>
              <a:rPr lang="tr-TR" dirty="0"/>
              <a:t>Aktif öğrencinin ve öğretmenin  özellikleri</a:t>
            </a:r>
          </a:p>
        </p:txBody>
      </p:sp>
      <p:sp>
        <p:nvSpPr>
          <p:cNvPr id="3" name="İçerik Yer Tutucusu 2"/>
          <p:cNvSpPr>
            <a:spLocks noGrp="1"/>
          </p:cNvSpPr>
          <p:nvPr>
            <p:ph idx="1"/>
          </p:nvPr>
        </p:nvSpPr>
        <p:spPr>
          <a:xfrm>
            <a:off x="457200" y="1600200"/>
            <a:ext cx="4042792" cy="4525963"/>
          </a:xfrm>
        </p:spPr>
        <p:txBody>
          <a:bodyPr/>
          <a:lstStyle/>
          <a:p>
            <a:r>
              <a:rPr lang="tr-TR" dirty="0"/>
              <a:t>Kendine güvenen</a:t>
            </a:r>
          </a:p>
          <a:p>
            <a:r>
              <a:rPr lang="tr-TR" dirty="0"/>
              <a:t>Enerjik</a:t>
            </a:r>
          </a:p>
          <a:p>
            <a:r>
              <a:rPr lang="tr-TR" dirty="0" err="1"/>
              <a:t>Özdenetimli</a:t>
            </a:r>
            <a:endParaRPr lang="tr-TR" dirty="0"/>
          </a:p>
          <a:p>
            <a:r>
              <a:rPr lang="tr-TR" dirty="0"/>
              <a:t>Gruba ait</a:t>
            </a:r>
          </a:p>
          <a:p>
            <a:r>
              <a:rPr lang="tr-TR" dirty="0"/>
              <a:t>Duyarlı</a:t>
            </a:r>
          </a:p>
          <a:p>
            <a:r>
              <a:rPr lang="tr-TR" dirty="0"/>
              <a:t>Kararlı</a:t>
            </a:r>
          </a:p>
        </p:txBody>
      </p:sp>
      <p:sp>
        <p:nvSpPr>
          <p:cNvPr id="4" name="İçerik Yer Tutucusu 2"/>
          <p:cNvSpPr txBox="1">
            <a:spLocks/>
          </p:cNvSpPr>
          <p:nvPr/>
        </p:nvSpPr>
        <p:spPr>
          <a:xfrm>
            <a:off x="4788024" y="1628800"/>
            <a:ext cx="4042792"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tr-TR" dirty="0"/>
              <a:t>Rehber</a:t>
            </a:r>
          </a:p>
          <a:p>
            <a:r>
              <a:rPr lang="tr-TR" dirty="0"/>
              <a:t>Gözlemci</a:t>
            </a:r>
          </a:p>
          <a:p>
            <a:r>
              <a:rPr lang="tr-TR" dirty="0"/>
              <a:t>Demokrat</a:t>
            </a:r>
          </a:p>
          <a:p>
            <a:r>
              <a:rPr lang="tr-TR" dirty="0"/>
              <a:t>Tedarikçi</a:t>
            </a:r>
          </a:p>
          <a:p>
            <a:r>
              <a:rPr lang="tr-TR" dirty="0"/>
              <a:t>Merak giderici</a:t>
            </a:r>
          </a:p>
          <a:p>
            <a:r>
              <a:rPr lang="tr-TR" dirty="0"/>
              <a:t>Yenilikçi</a:t>
            </a:r>
          </a:p>
          <a:p>
            <a:r>
              <a:rPr lang="tr-TR" dirty="0"/>
              <a:t>Üretken</a:t>
            </a:r>
          </a:p>
          <a:p>
            <a:pPr marL="0" indent="0">
              <a:buNone/>
            </a:pPr>
            <a:endParaRPr lang="tr-TR" dirty="0"/>
          </a:p>
        </p:txBody>
      </p:sp>
    </p:spTree>
    <p:extLst>
      <p:ext uri="{BB962C8B-B14F-4D97-AF65-F5344CB8AC3E}">
        <p14:creationId xmlns:p14="http://schemas.microsoft.com/office/powerpoint/2010/main" val="83622470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lstStyle/>
          <a:p>
            <a:r>
              <a:rPr lang="tr-TR" dirty="0"/>
              <a:t>Aktif öğrenmede tek cevap yoktur.</a:t>
            </a:r>
          </a:p>
          <a:p>
            <a:r>
              <a:rPr lang="tr-TR" dirty="0"/>
              <a:t>Hiç mantıklı değil-ifadesi kabul edilemez.</a:t>
            </a:r>
          </a:p>
          <a:p>
            <a:r>
              <a:rPr lang="tr-TR" dirty="0"/>
              <a:t>Kalıp kurallar yoktur.</a:t>
            </a:r>
          </a:p>
          <a:p>
            <a:r>
              <a:rPr lang="tr-TR" dirty="0"/>
              <a:t>Oyunlar yaklaşımın temeli olup, oyunla öğrenilir.</a:t>
            </a:r>
          </a:p>
          <a:p>
            <a:r>
              <a:rPr lang="tr-TR" dirty="0"/>
              <a:t>Aktif öğrenmede hata yapmak çok önemlidir.</a:t>
            </a:r>
          </a:p>
          <a:p>
            <a:r>
              <a:rPr lang="tr-TR" dirty="0"/>
              <a:t>Bireyin öğrendiği bilgileri uygulama şansı olur.</a:t>
            </a:r>
          </a:p>
          <a:p>
            <a:endParaRPr lang="tr-TR" dirty="0"/>
          </a:p>
          <a:p>
            <a:endParaRPr lang="tr-TR" dirty="0"/>
          </a:p>
        </p:txBody>
      </p:sp>
    </p:spTree>
    <p:extLst>
      <p:ext uri="{BB962C8B-B14F-4D97-AF65-F5344CB8AC3E}">
        <p14:creationId xmlns:p14="http://schemas.microsoft.com/office/powerpoint/2010/main" val="320319119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Düşünmek üretmektir.</a:t>
            </a:r>
          </a:p>
        </p:txBody>
      </p:sp>
      <p:sp>
        <p:nvSpPr>
          <p:cNvPr id="3" name="İçerik Yer Tutucusu 2"/>
          <p:cNvSpPr>
            <a:spLocks noGrp="1"/>
          </p:cNvSpPr>
          <p:nvPr>
            <p:ph idx="1"/>
          </p:nvPr>
        </p:nvSpPr>
        <p:spPr/>
        <p:txBody>
          <a:bodyPr/>
          <a:lstStyle/>
          <a:p>
            <a:r>
              <a:rPr lang="tr-TR" dirty="0"/>
              <a:t>Bir gözünüz daha olsaydı nerede olsun isterdiniz.</a:t>
            </a:r>
          </a:p>
          <a:p>
            <a:r>
              <a:rPr lang="tr-TR" dirty="0"/>
              <a:t>İnsanlar arabanın içinde değil de üstünde gitse nasıl olurdu.</a:t>
            </a:r>
          </a:p>
          <a:p>
            <a:r>
              <a:rPr lang="tr-TR" dirty="0"/>
              <a:t>Meyveleri ekmek arası tost yapsak nasıl olurdu.</a:t>
            </a:r>
          </a:p>
          <a:p>
            <a:endParaRPr lang="tr-TR" dirty="0"/>
          </a:p>
        </p:txBody>
      </p:sp>
    </p:spTree>
    <p:extLst>
      <p:ext uri="{BB962C8B-B14F-4D97-AF65-F5344CB8AC3E}">
        <p14:creationId xmlns:p14="http://schemas.microsoft.com/office/powerpoint/2010/main" val="1320499157"/>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2058</TotalTime>
  <Words>8216</Words>
  <Application>Microsoft Office PowerPoint</Application>
  <PresentationFormat>Ekran Gösterisi (4:3)</PresentationFormat>
  <Paragraphs>699</Paragraphs>
  <Slides>120</Slides>
  <Notes>1</Notes>
  <HiddenSlides>0</HiddenSlides>
  <MMClips>0</MMClips>
  <ScaleCrop>false</ScaleCrop>
  <HeadingPairs>
    <vt:vector size="6" baseType="variant">
      <vt:variant>
        <vt:lpstr>Kullanılan Yazı Tipleri</vt:lpstr>
      </vt:variant>
      <vt:variant>
        <vt:i4>12</vt:i4>
      </vt:variant>
      <vt:variant>
        <vt:lpstr>Tema</vt:lpstr>
      </vt:variant>
      <vt:variant>
        <vt:i4>1</vt:i4>
      </vt:variant>
      <vt:variant>
        <vt:lpstr>Slayt Başlıkları</vt:lpstr>
      </vt:variant>
      <vt:variant>
        <vt:i4>120</vt:i4>
      </vt:variant>
    </vt:vector>
  </HeadingPairs>
  <TitlesOfParts>
    <vt:vector size="133" baseType="lpstr">
      <vt:lpstr>Arial</vt:lpstr>
      <vt:lpstr>Calibri</vt:lpstr>
      <vt:lpstr>Comic Sans MS</vt:lpstr>
      <vt:lpstr>Garamond</vt:lpstr>
      <vt:lpstr>Helvetica</vt:lpstr>
      <vt:lpstr>Open Sans</vt:lpstr>
      <vt:lpstr>Port Lligat Sans</vt:lpstr>
      <vt:lpstr>Symbol</vt:lpstr>
      <vt:lpstr>Times</vt:lpstr>
      <vt:lpstr>Times New Roman</vt:lpstr>
      <vt:lpstr>Wingdings</vt:lpstr>
      <vt:lpstr>Wingdings 2</vt:lpstr>
      <vt:lpstr>Ofis Teması</vt:lpstr>
      <vt:lpstr>Öğrenme - Öğretme  Model  ve  Yaklaşımları</vt:lpstr>
      <vt:lpstr>Öğrenme Öğretme Model ve Yaklaşımları</vt:lpstr>
      <vt:lpstr>BLOOM’UN  TAM ÖĞRENME MODELİ</vt:lpstr>
      <vt:lpstr>Öğrenci farklılığın nedeni doğuştan değil çevredendir. Çevresel etkenlerin bazıları değiştirilebilirken (Önkoşul, Derse karşı tutum, akademik özgüven, zaman, araç-gereç) bazıları değiştirilemez (Zeka, olgunlaşma düzeyi, genel ve özel yetenek, kişilik, ailenin SED’i, öğretmen özellikleri).</vt:lpstr>
      <vt:lpstr>Tam öğrenme modelinin üç temel değişkeni vardır.</vt:lpstr>
      <vt:lpstr>Öğrenme Düzeyini Etkileyen Önemli Değişken Bilişsel ve Duyuşsal Giriş Davranışlarıdır.</vt:lpstr>
      <vt:lpstr>Öğrenci Nitelikleri -1</vt:lpstr>
      <vt:lpstr>Öğretim Hizmetinin Niteliği: </vt:lpstr>
      <vt:lpstr>Pekiştirme</vt:lpstr>
      <vt:lpstr>İpucu-İşaret </vt:lpstr>
      <vt:lpstr>Dönüt-Geri bildirim</vt:lpstr>
      <vt:lpstr>Etkin katılımı sağlama</vt:lpstr>
      <vt:lpstr>Öğrenme ürünü (öğrencinin başarısı, hızı, ve duyuşsal özellikleri): </vt:lpstr>
      <vt:lpstr>Uygulama Aşamaları</vt:lpstr>
      <vt:lpstr>Öğretim hizmetinin niteliğini artıran en önemli eleman dönüttür.</vt:lpstr>
      <vt:lpstr>Tam Öğrenme Modelinin  Olumlu Yanları</vt:lpstr>
      <vt:lpstr>Tam Öğrenme Modelinin  Sınırlılıkları</vt:lpstr>
      <vt:lpstr>Programlı Öğretim- Skinner</vt:lpstr>
      <vt:lpstr>Üç temel ögesi bulunur: </vt:lpstr>
      <vt:lpstr>Programlı Öğretim İlkeleri (KEBAB)</vt:lpstr>
      <vt:lpstr>Programlı Öğretim İlkeleri (KEBAB)</vt:lpstr>
      <vt:lpstr>PROGRAMLI ÖĞRETİM ARAÇ VE GEREÇLERİ NELERDİR?  “programlı kitaplar ve öğretme makineleri”</vt:lpstr>
      <vt:lpstr>PROGRAMLI ÖĞRETİM YÖNTEMİNİN AVANTAJLARI</vt:lpstr>
      <vt:lpstr>PROGRAMLI ÖĞRETİM YÖNTEMİNİN SINIRLILIKLARI</vt:lpstr>
      <vt:lpstr>Tam öğrenme (Bloom)</vt:lpstr>
      <vt:lpstr>PowerPoint Sunusu</vt:lpstr>
      <vt:lpstr>PowerPoint Sunusu</vt:lpstr>
      <vt:lpstr>PowerPoint Sunusu</vt:lpstr>
      <vt:lpstr>PowerPoint Sunusu</vt:lpstr>
      <vt:lpstr>PowerPoint Sunusu</vt:lpstr>
      <vt:lpstr>CARROLL’UN  OKULDA ÖGRENME MODELİ (1963 )</vt:lpstr>
      <vt:lpstr>OKULDA ÖĞRENME MODELİNİN ÖGELERİ</vt:lpstr>
      <vt:lpstr>PowerPoint Sunusu</vt:lpstr>
      <vt:lpstr>PowerPoint Sunusu</vt:lpstr>
      <vt:lpstr>PowerPoint Sunusu</vt:lpstr>
      <vt:lpstr>PowerPoint Sunusu</vt:lpstr>
      <vt:lpstr>PowerPoint Sunusu</vt:lpstr>
      <vt:lpstr>PowerPoint Sunusu</vt:lpstr>
      <vt:lpstr>PowerPoint Sunusu</vt:lpstr>
      <vt:lpstr>İŞBİRLİĞİNE DAYALI ÖĞRENME</vt:lpstr>
      <vt:lpstr>Birliğine Dayalı Öğrenmenin Temel İlkeleri</vt:lpstr>
      <vt:lpstr>İşbirlikli Öğrenme Uygulama İlkeleri</vt:lpstr>
      <vt:lpstr>İş Birliğine Dayalı Öğrenme Teknikleri</vt:lpstr>
      <vt:lpstr>2-) Ayrılıp Birleştirme Tekniği(Jiqsaw)</vt:lpstr>
      <vt:lpstr>3-) Takım Destekli Bireyselleştirme</vt:lpstr>
      <vt:lpstr>4-) Takım – Oyun – Turnuva</vt:lpstr>
      <vt:lpstr>5-) Karşılıklı Sorgulama Tekniği</vt:lpstr>
      <vt:lpstr>PowerPoint Sunusu</vt:lpstr>
      <vt:lpstr>ÖĞRETİM DURUMLARI MODELİ -GAGNE</vt:lpstr>
      <vt:lpstr>Öğrenme Ürünleri ve Öğretim Hedefleri</vt:lpstr>
      <vt:lpstr>Sözel Bilgiler:</vt:lpstr>
      <vt:lpstr>Zihinsel Beceriler</vt:lpstr>
      <vt:lpstr>Bilişsel stratejiler:</vt:lpstr>
      <vt:lpstr>Tutumlar</vt:lpstr>
      <vt:lpstr>Devimsel Beceriler</vt:lpstr>
      <vt:lpstr>PowerPoint Sunusu</vt:lpstr>
      <vt:lpstr>Öğretim Durumları</vt:lpstr>
      <vt:lpstr>Anlamlı Öğrenme – D. Ausubel </vt:lpstr>
      <vt:lpstr>Öğrenme Kuramında Dikkate Edilmesi Gereken Hususlar -1</vt:lpstr>
      <vt:lpstr>Öğrenme Kuramında Dikkate Edilmesi Gereken Hususlar -2</vt:lpstr>
      <vt:lpstr>Öğrenme Kuramında Dikkate Edilmesi Gereken Hususlar -3</vt:lpstr>
      <vt:lpstr>Anlamlı öğrenme uygulama basamakları </vt:lpstr>
      <vt:lpstr>Ön düzenleyiciler: Karşılaştırmalı (comparative) ve sergileyici (expository).</vt:lpstr>
      <vt:lpstr>PowerPoint Sunusu</vt:lpstr>
      <vt:lpstr>Çoklu Zeka (Gardner)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KUANTUM ÖĞRENME</vt:lpstr>
      <vt:lpstr>PowerPoint Sunusu</vt:lpstr>
      <vt:lpstr>PowerPoint Sunusu</vt:lpstr>
      <vt:lpstr>PowerPoint Sunusu</vt:lpstr>
      <vt:lpstr>Akademik Beceriler -Teknikler</vt:lpstr>
      <vt:lpstr>PowerPoint Sunusu</vt:lpstr>
      <vt:lpstr>PowerPoint Sunusu</vt:lpstr>
      <vt:lpstr>PowerPoint Sunusu</vt:lpstr>
      <vt:lpstr>PowerPoint Sunusu</vt:lpstr>
      <vt:lpstr>Fotoğraftan hareketle ders dikkati çekme, öğrencileri güdülemede, gösterilen bir video ya da yarım bırakılan bir haber, öykü ile dersin konusunun örneklendirilmesinde kullanılabilir. </vt:lpstr>
      <vt:lpstr>PowerPoint Sunusu</vt:lpstr>
      <vt:lpstr>PowerPoint Sunusu</vt:lpstr>
      <vt:lpstr>PowerPoint Sunusu</vt:lpstr>
      <vt:lpstr>Örnek Uygulama</vt:lpstr>
      <vt:lpstr>Problem Cümlesi</vt:lpstr>
      <vt:lpstr>PowerPoint Sunusu</vt:lpstr>
      <vt:lpstr>Kuantum Öğrenme Düzeni Öğrenme Öğretme Süreç Analizi: Düzen Beceriler /  Yakalama/  İlişkilendirme / Etiketleme /Gösterme /Tekrarlama/ Kutlama</vt:lpstr>
      <vt:lpstr>2.      Aşama: İlişkilendirme </vt:lpstr>
      <vt:lpstr>3. Aşama: Etiketleme</vt:lpstr>
      <vt:lpstr>4.      Aşama: Gösterme </vt:lpstr>
      <vt:lpstr>5.      Aşama: Tekrarlama</vt:lpstr>
      <vt:lpstr>6. Aşama: Kutlama </vt:lpstr>
      <vt:lpstr>Temel Öğretim -Glasser</vt:lpstr>
      <vt:lpstr>Temel öğretim süreci 4 aşamadır.</vt:lpstr>
      <vt:lpstr>Etkili Öğretim - Slavin</vt:lpstr>
      <vt:lpstr>4 Temel unsuru vardır.</vt:lpstr>
      <vt:lpstr>Probleme Dayalı </vt:lpstr>
      <vt:lpstr>PowerPoint Sunusu</vt:lpstr>
      <vt:lpstr>PowerPoint Sunusu</vt:lpstr>
      <vt:lpstr>PDÖ önemli noktalar</vt:lpstr>
      <vt:lpstr>Yararları                 Sınırlılıkları</vt:lpstr>
      <vt:lpstr>Yapılandırmacılık</vt:lpstr>
      <vt:lpstr>Kuramcılar</vt:lpstr>
      <vt:lpstr>Yapılandırmacılık Türleri</vt:lpstr>
      <vt:lpstr>Yapılandırmacılığın Temel Öğeleri</vt:lpstr>
      <vt:lpstr>Yapılandırmacılığın geleneksel yöntemle farkı</vt:lpstr>
      <vt:lpstr>Yararları                    Sınırlılıkları</vt:lpstr>
      <vt:lpstr>5E MODELİ (BYBEE)</vt:lpstr>
      <vt:lpstr>PowerPoint Sunusu</vt:lpstr>
      <vt:lpstr>7E MODELİ</vt:lpstr>
      <vt:lpstr>Yararları                    Sınırlılıkları</vt:lpstr>
      <vt:lpstr>Aktif Öğrenme</vt:lpstr>
      <vt:lpstr>Aktif öğrencinin ve öğretmenin  özellikleri</vt:lpstr>
      <vt:lpstr>PowerPoint Sunusu</vt:lpstr>
      <vt:lpstr>Düşünmek üretmektir.</vt:lpstr>
    </vt:vector>
  </TitlesOfParts>
  <Company>-=[By NeC]=-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Öğrenme Öğretme Model ve Yaklaşımları</dc:title>
  <dc:creator>caucasion</dc:creator>
  <cp:lastModifiedBy>caucasion</cp:lastModifiedBy>
  <cp:revision>65</cp:revision>
  <dcterms:created xsi:type="dcterms:W3CDTF">2017-02-16T19:40:21Z</dcterms:created>
  <dcterms:modified xsi:type="dcterms:W3CDTF">2020-11-16T05:39:55Z</dcterms:modified>
</cp:coreProperties>
</file>