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1" r:id="rId3"/>
    <p:sldId id="289" r:id="rId4"/>
    <p:sldId id="262" r:id="rId5"/>
    <p:sldId id="263" r:id="rId6"/>
    <p:sldId id="264" r:id="rId7"/>
    <p:sldId id="265" r:id="rId8"/>
    <p:sldId id="266" r:id="rId9"/>
    <p:sldId id="267" r:id="rId10"/>
    <p:sldId id="268" r:id="rId11"/>
    <p:sldId id="269" r:id="rId12"/>
    <p:sldId id="270" r:id="rId13"/>
    <p:sldId id="290" r:id="rId14"/>
    <p:sldId id="271" r:id="rId15"/>
    <p:sldId id="272" r:id="rId16"/>
    <p:sldId id="273" r:id="rId17"/>
    <p:sldId id="274" r:id="rId18"/>
    <p:sldId id="275" r:id="rId19"/>
    <p:sldId id="291"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09" d="100"/>
          <a:sy n="109" d="100"/>
        </p:scale>
        <p:origin x="474" y="10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Başlık 1"/>
          <p:cNvSpPr>
            <a:spLocks noGrp="1"/>
          </p:cNvSpPr>
          <p:nvPr>
            <p:ph type="ctrTitle"/>
          </p:nvPr>
        </p:nvSpPr>
        <p:spPr>
          <a:xfrm>
            <a:off x="685800" y="2130425"/>
            <a:ext cx="7772400" cy="1470025"/>
          </a:xfrm>
        </p:spPr>
        <p:txBody>
          <a:bodyPr/>
          <a:lstStyle/>
          <a:p>
            <a:r>
              <a:rPr lang="tr-TR"/>
              <a:t>Asıl başlık stili için tıklatın</a:t>
            </a:r>
          </a:p>
        </p:txBody>
      </p:sp>
      <p:sp>
        <p:nvSpPr>
          <p:cNvPr id="3" name="Alt Başlık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a:t>Asıl alt başlık stilini düzenlemek için tıklatın</a:t>
            </a:r>
          </a:p>
        </p:txBody>
      </p:sp>
      <p:sp>
        <p:nvSpPr>
          <p:cNvPr id="4" name="Veri Yer Tutucusu 3"/>
          <p:cNvSpPr>
            <a:spLocks noGrp="1"/>
          </p:cNvSpPr>
          <p:nvPr>
            <p:ph type="dt" sz="half" idx="10"/>
          </p:nvPr>
        </p:nvSpPr>
        <p:spPr/>
        <p:txBody>
          <a:bodyPr/>
          <a:lstStyle/>
          <a:p>
            <a:fld id="{27EC38B3-11BA-46BF-9C59-CCF6A6F636F7}" type="datetimeFigureOut">
              <a:rPr lang="tr-TR" smtClean="0"/>
              <a:t>28.10.2020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BC2733CE-437D-4265-9F8B-88747F52E0D4}" type="slidenum">
              <a:rPr lang="tr-TR" smtClean="0"/>
              <a:t>‹#›</a:t>
            </a:fld>
            <a:endParaRPr lang="tr-TR"/>
          </a:p>
        </p:txBody>
      </p:sp>
    </p:spTree>
    <p:extLst>
      <p:ext uri="{BB962C8B-B14F-4D97-AF65-F5344CB8AC3E}">
        <p14:creationId xmlns:p14="http://schemas.microsoft.com/office/powerpoint/2010/main" val="21046617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a:t>Asıl başlık stili için tıklatın</a:t>
            </a:r>
          </a:p>
        </p:txBody>
      </p:sp>
      <p:sp>
        <p:nvSpPr>
          <p:cNvPr id="3" name="İçerik Yer Tutucusu 2"/>
          <p:cNvSpPr>
            <a:spLocks noGrp="1"/>
          </p:cNvSpPr>
          <p:nvPr>
            <p:ph idx="1"/>
          </p:nvPr>
        </p:nvSpPr>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p:cNvSpPr>
            <a:spLocks noGrp="1"/>
          </p:cNvSpPr>
          <p:nvPr>
            <p:ph type="dt" sz="half" idx="10"/>
          </p:nvPr>
        </p:nvSpPr>
        <p:spPr/>
        <p:txBody>
          <a:bodyPr/>
          <a:lstStyle/>
          <a:p>
            <a:fld id="{27EC38B3-11BA-46BF-9C59-CCF6A6F636F7}" type="datetimeFigureOut">
              <a:rPr lang="tr-TR" smtClean="0"/>
              <a:t>28.10.2020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BC2733CE-437D-4265-9F8B-88747F52E0D4}" type="slidenum">
              <a:rPr lang="tr-TR" smtClean="0"/>
              <a:t>‹#›</a:t>
            </a:fld>
            <a:endParaRPr lang="tr-TR"/>
          </a:p>
        </p:txBody>
      </p:sp>
    </p:spTree>
    <p:extLst>
      <p:ext uri="{BB962C8B-B14F-4D97-AF65-F5344CB8AC3E}">
        <p14:creationId xmlns:p14="http://schemas.microsoft.com/office/powerpoint/2010/main" val="10944146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Başlık 1"/>
          <p:cNvSpPr>
            <a:spLocks noGrp="1"/>
          </p:cNvSpPr>
          <p:nvPr>
            <p:ph type="title"/>
          </p:nvPr>
        </p:nvSpPr>
        <p:spPr>
          <a:xfrm>
            <a:off x="722313" y="4406900"/>
            <a:ext cx="7772400" cy="1362075"/>
          </a:xfrm>
        </p:spPr>
        <p:txBody>
          <a:bodyPr anchor="t"/>
          <a:lstStyle>
            <a:lvl1pPr algn="l">
              <a:defRPr sz="4000" b="1" cap="all"/>
            </a:lvl1pPr>
          </a:lstStyle>
          <a:p>
            <a:r>
              <a:rPr lang="tr-TR"/>
              <a:t>Asıl başlık stili için tıklatın</a:t>
            </a:r>
          </a:p>
        </p:txBody>
      </p:sp>
      <p:sp>
        <p:nvSpPr>
          <p:cNvPr id="3" name="Metin Yer Tutucusu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düzenlemek için tıklatın</a:t>
            </a:r>
          </a:p>
        </p:txBody>
      </p:sp>
      <p:sp>
        <p:nvSpPr>
          <p:cNvPr id="4" name="Veri Yer Tutucusu 3"/>
          <p:cNvSpPr>
            <a:spLocks noGrp="1"/>
          </p:cNvSpPr>
          <p:nvPr>
            <p:ph type="dt" sz="half" idx="10"/>
          </p:nvPr>
        </p:nvSpPr>
        <p:spPr/>
        <p:txBody>
          <a:bodyPr/>
          <a:lstStyle/>
          <a:p>
            <a:fld id="{27EC38B3-11BA-46BF-9C59-CCF6A6F636F7}" type="datetimeFigureOut">
              <a:rPr lang="tr-TR" smtClean="0"/>
              <a:t>28.10.2020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BC2733CE-437D-4265-9F8B-88747F52E0D4}" type="slidenum">
              <a:rPr lang="tr-TR" smtClean="0"/>
              <a:t>‹#›</a:t>
            </a:fld>
            <a:endParaRPr lang="tr-TR"/>
          </a:p>
        </p:txBody>
      </p:sp>
    </p:spTree>
    <p:extLst>
      <p:ext uri="{BB962C8B-B14F-4D97-AF65-F5344CB8AC3E}">
        <p14:creationId xmlns:p14="http://schemas.microsoft.com/office/powerpoint/2010/main" val="15615609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a:t>Asıl başlık stili için tıklatın</a:t>
            </a:r>
          </a:p>
        </p:txBody>
      </p:sp>
      <p:sp>
        <p:nvSpPr>
          <p:cNvPr id="3" name="İçerik Yer Tutucus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İçerik Yer Tutucus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5" name="Veri Yer Tutucusu 4"/>
          <p:cNvSpPr>
            <a:spLocks noGrp="1"/>
          </p:cNvSpPr>
          <p:nvPr>
            <p:ph type="dt" sz="half" idx="10"/>
          </p:nvPr>
        </p:nvSpPr>
        <p:spPr/>
        <p:txBody>
          <a:bodyPr/>
          <a:lstStyle/>
          <a:p>
            <a:fld id="{27EC38B3-11BA-46BF-9C59-CCF6A6F636F7}" type="datetimeFigureOut">
              <a:rPr lang="tr-TR" smtClean="0"/>
              <a:t>28.10.2020</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BC2733CE-437D-4265-9F8B-88747F52E0D4}" type="slidenum">
              <a:rPr lang="tr-TR" smtClean="0"/>
              <a:t>‹#›</a:t>
            </a:fld>
            <a:endParaRPr lang="tr-TR"/>
          </a:p>
        </p:txBody>
      </p:sp>
    </p:spTree>
    <p:extLst>
      <p:ext uri="{BB962C8B-B14F-4D97-AF65-F5344CB8AC3E}">
        <p14:creationId xmlns:p14="http://schemas.microsoft.com/office/powerpoint/2010/main" val="39762246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lvl1pPr>
              <a:defRPr/>
            </a:lvl1pPr>
          </a:lstStyle>
          <a:p>
            <a:r>
              <a:rPr lang="tr-TR"/>
              <a:t>Asıl başlık stili için tıklatın</a:t>
            </a:r>
          </a:p>
        </p:txBody>
      </p:sp>
      <p:sp>
        <p:nvSpPr>
          <p:cNvPr id="3" name="Metin Yer Tutucusu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tıklatın</a:t>
            </a:r>
          </a:p>
        </p:txBody>
      </p:sp>
      <p:sp>
        <p:nvSpPr>
          <p:cNvPr id="4" name="İçerik Yer Tutucus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5" name="Metin Yer Tutucusu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tıklatın</a:t>
            </a:r>
          </a:p>
        </p:txBody>
      </p:sp>
      <p:sp>
        <p:nvSpPr>
          <p:cNvPr id="6" name="İçerik Yer Tutucus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7" name="Veri Yer Tutucusu 6"/>
          <p:cNvSpPr>
            <a:spLocks noGrp="1"/>
          </p:cNvSpPr>
          <p:nvPr>
            <p:ph type="dt" sz="half" idx="10"/>
          </p:nvPr>
        </p:nvSpPr>
        <p:spPr/>
        <p:txBody>
          <a:bodyPr/>
          <a:lstStyle/>
          <a:p>
            <a:fld id="{27EC38B3-11BA-46BF-9C59-CCF6A6F636F7}" type="datetimeFigureOut">
              <a:rPr lang="tr-TR" smtClean="0"/>
              <a:t>28.10.2020</a:t>
            </a:fld>
            <a:endParaRPr lang="tr-TR"/>
          </a:p>
        </p:txBody>
      </p:sp>
      <p:sp>
        <p:nvSpPr>
          <p:cNvPr id="8" name="Altbilgi Yer Tutucusu 7"/>
          <p:cNvSpPr>
            <a:spLocks noGrp="1"/>
          </p:cNvSpPr>
          <p:nvPr>
            <p:ph type="ftr" sz="quarter" idx="11"/>
          </p:nvPr>
        </p:nvSpPr>
        <p:spPr/>
        <p:txBody>
          <a:bodyPr/>
          <a:lstStyle/>
          <a:p>
            <a:endParaRPr lang="tr-TR"/>
          </a:p>
        </p:txBody>
      </p:sp>
      <p:sp>
        <p:nvSpPr>
          <p:cNvPr id="9" name="Slayt Numarası Yer Tutucusu 8"/>
          <p:cNvSpPr>
            <a:spLocks noGrp="1"/>
          </p:cNvSpPr>
          <p:nvPr>
            <p:ph type="sldNum" sz="quarter" idx="12"/>
          </p:nvPr>
        </p:nvSpPr>
        <p:spPr/>
        <p:txBody>
          <a:bodyPr/>
          <a:lstStyle/>
          <a:p>
            <a:fld id="{BC2733CE-437D-4265-9F8B-88747F52E0D4}" type="slidenum">
              <a:rPr lang="tr-TR" smtClean="0"/>
              <a:t>‹#›</a:t>
            </a:fld>
            <a:endParaRPr lang="tr-TR"/>
          </a:p>
        </p:txBody>
      </p:sp>
    </p:spTree>
    <p:extLst>
      <p:ext uri="{BB962C8B-B14F-4D97-AF65-F5344CB8AC3E}">
        <p14:creationId xmlns:p14="http://schemas.microsoft.com/office/powerpoint/2010/main" val="11113553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a:t>Asıl başlık stili için tıklatın</a:t>
            </a:r>
          </a:p>
        </p:txBody>
      </p:sp>
      <p:sp>
        <p:nvSpPr>
          <p:cNvPr id="3" name="Veri Yer Tutucusu 2"/>
          <p:cNvSpPr>
            <a:spLocks noGrp="1"/>
          </p:cNvSpPr>
          <p:nvPr>
            <p:ph type="dt" sz="half" idx="10"/>
          </p:nvPr>
        </p:nvSpPr>
        <p:spPr/>
        <p:txBody>
          <a:bodyPr/>
          <a:lstStyle/>
          <a:p>
            <a:fld id="{27EC38B3-11BA-46BF-9C59-CCF6A6F636F7}" type="datetimeFigureOut">
              <a:rPr lang="tr-TR" smtClean="0"/>
              <a:t>28.10.2020</a:t>
            </a:fld>
            <a:endParaRPr lang="tr-TR"/>
          </a:p>
        </p:txBody>
      </p:sp>
      <p:sp>
        <p:nvSpPr>
          <p:cNvPr id="4" name="Altbilgi Yer Tutucusu 3"/>
          <p:cNvSpPr>
            <a:spLocks noGrp="1"/>
          </p:cNvSpPr>
          <p:nvPr>
            <p:ph type="ftr" sz="quarter" idx="11"/>
          </p:nvPr>
        </p:nvSpPr>
        <p:spPr/>
        <p:txBody>
          <a:bodyPr/>
          <a:lstStyle/>
          <a:p>
            <a:endParaRPr lang="tr-TR"/>
          </a:p>
        </p:txBody>
      </p:sp>
      <p:sp>
        <p:nvSpPr>
          <p:cNvPr id="5" name="Slayt Numarası Yer Tutucusu 4"/>
          <p:cNvSpPr>
            <a:spLocks noGrp="1"/>
          </p:cNvSpPr>
          <p:nvPr>
            <p:ph type="sldNum" sz="quarter" idx="12"/>
          </p:nvPr>
        </p:nvSpPr>
        <p:spPr/>
        <p:txBody>
          <a:bodyPr/>
          <a:lstStyle/>
          <a:p>
            <a:fld id="{BC2733CE-437D-4265-9F8B-88747F52E0D4}" type="slidenum">
              <a:rPr lang="tr-TR" smtClean="0"/>
              <a:t>‹#›</a:t>
            </a:fld>
            <a:endParaRPr lang="tr-TR"/>
          </a:p>
        </p:txBody>
      </p:sp>
    </p:spTree>
    <p:extLst>
      <p:ext uri="{BB962C8B-B14F-4D97-AF65-F5344CB8AC3E}">
        <p14:creationId xmlns:p14="http://schemas.microsoft.com/office/powerpoint/2010/main" val="25879259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27EC38B3-11BA-46BF-9C59-CCF6A6F636F7}" type="datetimeFigureOut">
              <a:rPr lang="tr-TR" smtClean="0"/>
              <a:t>28.10.2020</a:t>
            </a:fld>
            <a:endParaRPr lang="tr-TR"/>
          </a:p>
        </p:txBody>
      </p:sp>
      <p:sp>
        <p:nvSpPr>
          <p:cNvPr id="3" name="Altbilgi Yer Tutucusu 2"/>
          <p:cNvSpPr>
            <a:spLocks noGrp="1"/>
          </p:cNvSpPr>
          <p:nvPr>
            <p:ph type="ftr" sz="quarter" idx="11"/>
          </p:nvPr>
        </p:nvSpPr>
        <p:spPr/>
        <p:txBody>
          <a:bodyPr/>
          <a:lstStyle/>
          <a:p>
            <a:endParaRPr lang="tr-TR"/>
          </a:p>
        </p:txBody>
      </p:sp>
      <p:sp>
        <p:nvSpPr>
          <p:cNvPr id="4" name="Slayt Numarası Yer Tutucusu 3"/>
          <p:cNvSpPr>
            <a:spLocks noGrp="1"/>
          </p:cNvSpPr>
          <p:nvPr>
            <p:ph type="sldNum" sz="quarter" idx="12"/>
          </p:nvPr>
        </p:nvSpPr>
        <p:spPr/>
        <p:txBody>
          <a:bodyPr/>
          <a:lstStyle/>
          <a:p>
            <a:fld id="{BC2733CE-437D-4265-9F8B-88747F52E0D4}" type="slidenum">
              <a:rPr lang="tr-TR" smtClean="0"/>
              <a:t>‹#›</a:t>
            </a:fld>
            <a:endParaRPr lang="tr-TR"/>
          </a:p>
        </p:txBody>
      </p:sp>
    </p:spTree>
    <p:extLst>
      <p:ext uri="{BB962C8B-B14F-4D97-AF65-F5344CB8AC3E}">
        <p14:creationId xmlns:p14="http://schemas.microsoft.com/office/powerpoint/2010/main" val="16818033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Başlık 1"/>
          <p:cNvSpPr>
            <a:spLocks noGrp="1"/>
          </p:cNvSpPr>
          <p:nvPr>
            <p:ph type="title"/>
          </p:nvPr>
        </p:nvSpPr>
        <p:spPr>
          <a:xfrm>
            <a:off x="457200" y="273050"/>
            <a:ext cx="3008313" cy="1162050"/>
          </a:xfrm>
        </p:spPr>
        <p:txBody>
          <a:bodyPr anchor="b"/>
          <a:lstStyle>
            <a:lvl1pPr algn="l">
              <a:defRPr sz="2000" b="1"/>
            </a:lvl1pPr>
          </a:lstStyle>
          <a:p>
            <a:r>
              <a:rPr lang="tr-TR"/>
              <a:t>Asıl başlık stili için tıklatın</a:t>
            </a:r>
          </a:p>
        </p:txBody>
      </p:sp>
      <p:sp>
        <p:nvSpPr>
          <p:cNvPr id="3" name="İçerik Yer Tutucus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Metin Yer Tutucusu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tıklatın</a:t>
            </a:r>
          </a:p>
        </p:txBody>
      </p:sp>
      <p:sp>
        <p:nvSpPr>
          <p:cNvPr id="5" name="Veri Yer Tutucusu 4"/>
          <p:cNvSpPr>
            <a:spLocks noGrp="1"/>
          </p:cNvSpPr>
          <p:nvPr>
            <p:ph type="dt" sz="half" idx="10"/>
          </p:nvPr>
        </p:nvSpPr>
        <p:spPr/>
        <p:txBody>
          <a:bodyPr/>
          <a:lstStyle/>
          <a:p>
            <a:fld id="{27EC38B3-11BA-46BF-9C59-CCF6A6F636F7}" type="datetimeFigureOut">
              <a:rPr lang="tr-TR" smtClean="0"/>
              <a:t>28.10.2020</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BC2733CE-437D-4265-9F8B-88747F52E0D4}" type="slidenum">
              <a:rPr lang="tr-TR" smtClean="0"/>
              <a:t>‹#›</a:t>
            </a:fld>
            <a:endParaRPr lang="tr-TR"/>
          </a:p>
        </p:txBody>
      </p:sp>
    </p:spTree>
    <p:extLst>
      <p:ext uri="{BB962C8B-B14F-4D97-AF65-F5344CB8AC3E}">
        <p14:creationId xmlns:p14="http://schemas.microsoft.com/office/powerpoint/2010/main" val="2275191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Başlık 1"/>
          <p:cNvSpPr>
            <a:spLocks noGrp="1"/>
          </p:cNvSpPr>
          <p:nvPr>
            <p:ph type="title"/>
          </p:nvPr>
        </p:nvSpPr>
        <p:spPr>
          <a:xfrm>
            <a:off x="1792288" y="4800600"/>
            <a:ext cx="5486400" cy="566738"/>
          </a:xfrm>
        </p:spPr>
        <p:txBody>
          <a:bodyPr anchor="b"/>
          <a:lstStyle>
            <a:lvl1pPr algn="l">
              <a:defRPr sz="2000" b="1"/>
            </a:lvl1pPr>
          </a:lstStyle>
          <a:p>
            <a:r>
              <a:rPr lang="tr-TR"/>
              <a:t>Asıl başlık stili için tıklatın</a:t>
            </a:r>
          </a:p>
        </p:txBody>
      </p:sp>
      <p:sp>
        <p:nvSpPr>
          <p:cNvPr id="3" name="Resim Yer Tutucusu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tıklatın</a:t>
            </a:r>
          </a:p>
        </p:txBody>
      </p:sp>
      <p:sp>
        <p:nvSpPr>
          <p:cNvPr id="5" name="Veri Yer Tutucusu 4"/>
          <p:cNvSpPr>
            <a:spLocks noGrp="1"/>
          </p:cNvSpPr>
          <p:nvPr>
            <p:ph type="dt" sz="half" idx="10"/>
          </p:nvPr>
        </p:nvSpPr>
        <p:spPr/>
        <p:txBody>
          <a:bodyPr/>
          <a:lstStyle/>
          <a:p>
            <a:fld id="{27EC38B3-11BA-46BF-9C59-CCF6A6F636F7}" type="datetimeFigureOut">
              <a:rPr lang="tr-TR" smtClean="0"/>
              <a:t>28.10.2020</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BC2733CE-437D-4265-9F8B-88747F52E0D4}" type="slidenum">
              <a:rPr lang="tr-TR" smtClean="0"/>
              <a:t>‹#›</a:t>
            </a:fld>
            <a:endParaRPr lang="tr-TR"/>
          </a:p>
        </p:txBody>
      </p:sp>
    </p:spTree>
    <p:extLst>
      <p:ext uri="{BB962C8B-B14F-4D97-AF65-F5344CB8AC3E}">
        <p14:creationId xmlns:p14="http://schemas.microsoft.com/office/powerpoint/2010/main" val="4811199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a:t>Asıl başlık stili için tıklatın</a:t>
            </a:r>
          </a:p>
        </p:txBody>
      </p:sp>
      <p:sp>
        <p:nvSpPr>
          <p:cNvPr id="3" name="Dikey Metin Yer Tutucusu 2"/>
          <p:cNvSpPr>
            <a:spLocks noGrp="1"/>
          </p:cNvSpPr>
          <p:nvPr>
            <p:ph type="body" orient="vert" idx="1"/>
          </p:nvPr>
        </p:nvSpPr>
        <p:spPr/>
        <p:txBody>
          <a:bodyPr vert="eaVert"/>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p:cNvSpPr>
            <a:spLocks noGrp="1"/>
          </p:cNvSpPr>
          <p:nvPr>
            <p:ph type="dt" sz="half" idx="10"/>
          </p:nvPr>
        </p:nvSpPr>
        <p:spPr/>
        <p:txBody>
          <a:bodyPr/>
          <a:lstStyle/>
          <a:p>
            <a:fld id="{27EC38B3-11BA-46BF-9C59-CCF6A6F636F7}" type="datetimeFigureOut">
              <a:rPr lang="tr-TR" smtClean="0"/>
              <a:t>28.10.2020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BC2733CE-437D-4265-9F8B-88747F52E0D4}" type="slidenum">
              <a:rPr lang="tr-TR" smtClean="0"/>
              <a:t>‹#›</a:t>
            </a:fld>
            <a:endParaRPr lang="tr-TR"/>
          </a:p>
        </p:txBody>
      </p:sp>
    </p:spTree>
    <p:extLst>
      <p:ext uri="{BB962C8B-B14F-4D97-AF65-F5344CB8AC3E}">
        <p14:creationId xmlns:p14="http://schemas.microsoft.com/office/powerpoint/2010/main" val="30979517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6629400" y="274638"/>
            <a:ext cx="2057400" cy="5851525"/>
          </a:xfrm>
        </p:spPr>
        <p:txBody>
          <a:bodyPr vert="eaVert"/>
          <a:lstStyle/>
          <a:p>
            <a:r>
              <a:rPr lang="tr-TR"/>
              <a:t>Asıl başlık stili için tıklatın</a:t>
            </a:r>
          </a:p>
        </p:txBody>
      </p:sp>
      <p:sp>
        <p:nvSpPr>
          <p:cNvPr id="3" name="Dikey Metin Yer Tutucusu 2"/>
          <p:cNvSpPr>
            <a:spLocks noGrp="1"/>
          </p:cNvSpPr>
          <p:nvPr>
            <p:ph type="body" orient="vert" idx="1"/>
          </p:nvPr>
        </p:nvSpPr>
        <p:spPr>
          <a:xfrm>
            <a:off x="457200" y="274638"/>
            <a:ext cx="6019800" cy="5851525"/>
          </a:xfrm>
        </p:spPr>
        <p:txBody>
          <a:bodyPr vert="eaVert"/>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p:cNvSpPr>
            <a:spLocks noGrp="1"/>
          </p:cNvSpPr>
          <p:nvPr>
            <p:ph type="dt" sz="half" idx="10"/>
          </p:nvPr>
        </p:nvSpPr>
        <p:spPr/>
        <p:txBody>
          <a:bodyPr/>
          <a:lstStyle/>
          <a:p>
            <a:fld id="{27EC38B3-11BA-46BF-9C59-CCF6A6F636F7}" type="datetimeFigureOut">
              <a:rPr lang="tr-TR" smtClean="0"/>
              <a:t>28.10.2020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BC2733CE-437D-4265-9F8B-88747F52E0D4}" type="slidenum">
              <a:rPr lang="tr-TR" smtClean="0"/>
              <a:t>‹#›</a:t>
            </a:fld>
            <a:endParaRPr lang="tr-TR"/>
          </a:p>
        </p:txBody>
      </p:sp>
    </p:spTree>
    <p:extLst>
      <p:ext uri="{BB962C8B-B14F-4D97-AF65-F5344CB8AC3E}">
        <p14:creationId xmlns:p14="http://schemas.microsoft.com/office/powerpoint/2010/main" val="32985250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tr-TR"/>
              <a:t>Asıl başlık stili için tıklatın</a:t>
            </a:r>
          </a:p>
        </p:txBody>
      </p:sp>
      <p:sp>
        <p:nvSpPr>
          <p:cNvPr id="3" name="Metin Yer Tutucusu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7EC38B3-11BA-46BF-9C59-CCF6A6F636F7}" type="datetimeFigureOut">
              <a:rPr lang="tr-TR" smtClean="0"/>
              <a:t>28.10.2020</a:t>
            </a:fld>
            <a:endParaRPr lang="tr-TR"/>
          </a:p>
        </p:txBody>
      </p:sp>
      <p:sp>
        <p:nvSpPr>
          <p:cNvPr id="5" name="Altbilgi Yer Tutucusu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ayt Numarası Yer Tutucusu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C2733CE-437D-4265-9F8B-88747F52E0D4}" type="slidenum">
              <a:rPr lang="tr-TR" smtClean="0"/>
              <a:t>‹#›</a:t>
            </a:fld>
            <a:endParaRPr lang="tr-TR"/>
          </a:p>
        </p:txBody>
      </p:sp>
    </p:spTree>
    <p:extLst>
      <p:ext uri="{BB962C8B-B14F-4D97-AF65-F5344CB8AC3E}">
        <p14:creationId xmlns:p14="http://schemas.microsoft.com/office/powerpoint/2010/main" val="24882712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ctrTitle"/>
          </p:nvPr>
        </p:nvSpPr>
        <p:spPr>
          <a:xfrm>
            <a:off x="683568" y="692696"/>
            <a:ext cx="7772400" cy="2664296"/>
          </a:xfrm>
        </p:spPr>
        <p:txBody>
          <a:bodyPr>
            <a:normAutofit/>
          </a:bodyPr>
          <a:lstStyle/>
          <a:p>
            <a:r>
              <a:rPr lang="tr-TR" b="1" dirty="0"/>
              <a:t>ÖĞRETİM İLKE VE YÖNTEMLERİ</a:t>
            </a:r>
            <a:br>
              <a:rPr lang="tr-TR" dirty="0"/>
            </a:br>
            <a:br>
              <a:rPr lang="tr-TR" dirty="0"/>
            </a:br>
            <a:endParaRPr lang="tr-TR" dirty="0"/>
          </a:p>
        </p:txBody>
      </p:sp>
      <p:sp>
        <p:nvSpPr>
          <p:cNvPr id="3" name="Alt Başlık 2"/>
          <p:cNvSpPr>
            <a:spLocks noGrp="1"/>
          </p:cNvSpPr>
          <p:nvPr>
            <p:ph type="subTitle" idx="1"/>
          </p:nvPr>
        </p:nvSpPr>
        <p:spPr>
          <a:xfrm>
            <a:off x="1403648" y="5157192"/>
            <a:ext cx="6400800" cy="528464"/>
          </a:xfrm>
        </p:spPr>
        <p:txBody>
          <a:bodyPr>
            <a:normAutofit fontScale="92500" lnSpcReduction="10000"/>
          </a:bodyPr>
          <a:lstStyle/>
          <a:p>
            <a:r>
              <a:rPr lang="tr-TR" dirty="0"/>
              <a:t>Şener ŞENTÜRK, Dr.</a:t>
            </a:r>
          </a:p>
        </p:txBody>
      </p:sp>
    </p:spTree>
    <p:extLst>
      <p:ext uri="{BB962C8B-B14F-4D97-AF65-F5344CB8AC3E}">
        <p14:creationId xmlns:p14="http://schemas.microsoft.com/office/powerpoint/2010/main" val="342434234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b="1" dirty="0"/>
              <a:t>İçindekiler</a:t>
            </a:r>
            <a:br>
              <a:rPr lang="tr-TR" dirty="0"/>
            </a:br>
            <a:endParaRPr lang="tr-TR" dirty="0"/>
          </a:p>
        </p:txBody>
      </p:sp>
      <p:sp>
        <p:nvSpPr>
          <p:cNvPr id="3" name="İçerik Yer Tutucusu 2"/>
          <p:cNvSpPr>
            <a:spLocks noGrp="1"/>
          </p:cNvSpPr>
          <p:nvPr>
            <p:ph idx="1"/>
          </p:nvPr>
        </p:nvSpPr>
        <p:spPr>
          <a:xfrm>
            <a:off x="107504" y="1340768"/>
            <a:ext cx="5328592" cy="5256584"/>
          </a:xfrm>
        </p:spPr>
        <p:txBody>
          <a:bodyPr>
            <a:normAutofit/>
          </a:bodyPr>
          <a:lstStyle/>
          <a:p>
            <a:r>
              <a:rPr lang="tr-TR" b="1" dirty="0"/>
              <a:t>Altı Şapkalı Düşünme Tekniği</a:t>
            </a:r>
          </a:p>
          <a:p>
            <a:r>
              <a:rPr lang="tr-TR" b="1" dirty="0"/>
              <a:t>Altı Uygulama Ayakkabısı Tekniği</a:t>
            </a:r>
            <a:endParaRPr lang="tr-TR" dirty="0"/>
          </a:p>
          <a:p>
            <a:pPr lvl="0"/>
            <a:r>
              <a:rPr lang="tr-TR" b="1" dirty="0"/>
              <a:t>İstasyon Tekniği </a:t>
            </a:r>
            <a:endParaRPr lang="tr-TR" dirty="0"/>
          </a:p>
          <a:p>
            <a:pPr lvl="0"/>
            <a:r>
              <a:rPr lang="tr-TR" b="1" dirty="0"/>
              <a:t>Gösterip Yaptırma Yöntemi</a:t>
            </a:r>
            <a:endParaRPr lang="tr-TR" dirty="0"/>
          </a:p>
          <a:p>
            <a:pPr lvl="0"/>
            <a:r>
              <a:rPr lang="tr-TR" b="1" dirty="0"/>
              <a:t>5E-7E Modeli</a:t>
            </a:r>
            <a:endParaRPr lang="tr-TR" dirty="0"/>
          </a:p>
          <a:p>
            <a:endParaRPr lang="tr-TR" dirty="0"/>
          </a:p>
        </p:txBody>
      </p:sp>
    </p:spTree>
    <p:extLst>
      <p:ext uri="{BB962C8B-B14F-4D97-AF65-F5344CB8AC3E}">
        <p14:creationId xmlns:p14="http://schemas.microsoft.com/office/powerpoint/2010/main" val="4659027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0" y="274638"/>
            <a:ext cx="9036496" cy="850106"/>
          </a:xfrm>
        </p:spPr>
        <p:txBody>
          <a:bodyPr>
            <a:normAutofit/>
          </a:bodyPr>
          <a:lstStyle/>
          <a:p>
            <a:r>
              <a:rPr lang="tr-TR" sz="3300" b="1" dirty="0">
                <a:latin typeface="Times New Roman"/>
                <a:ea typeface="Calibri"/>
                <a:cs typeface="Times New Roman"/>
              </a:rPr>
              <a:t>Altı Şapkalı Düşünme Tekniği (E.de BONO)</a:t>
            </a:r>
            <a:endParaRPr lang="tr-TR" sz="3300" dirty="0"/>
          </a:p>
        </p:txBody>
      </p:sp>
      <p:pic>
        <p:nvPicPr>
          <p:cNvPr id="102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51520" y="1124744"/>
            <a:ext cx="8609870" cy="49685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Dikdörtgen 3"/>
          <p:cNvSpPr/>
          <p:nvPr/>
        </p:nvSpPr>
        <p:spPr>
          <a:xfrm>
            <a:off x="251520" y="6021288"/>
            <a:ext cx="8568952" cy="276999"/>
          </a:xfrm>
          <a:prstGeom prst="rect">
            <a:avLst/>
          </a:prstGeom>
        </p:spPr>
        <p:txBody>
          <a:bodyPr wrap="square">
            <a:spAutoFit/>
          </a:bodyPr>
          <a:lstStyle/>
          <a:p>
            <a:r>
              <a:rPr lang="tr-TR" sz="1200" dirty="0"/>
              <a:t>http://www.odevi.org/soru/6-sapkali-dusunme-teknigi</a:t>
            </a:r>
          </a:p>
        </p:txBody>
      </p:sp>
    </p:spTree>
    <p:extLst>
      <p:ext uri="{BB962C8B-B14F-4D97-AF65-F5344CB8AC3E}">
        <p14:creationId xmlns:p14="http://schemas.microsoft.com/office/powerpoint/2010/main" val="13908257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0" y="32032"/>
            <a:ext cx="9144000" cy="804680"/>
          </a:xfrm>
        </p:spPr>
        <p:txBody>
          <a:bodyPr>
            <a:noAutofit/>
          </a:bodyPr>
          <a:lstStyle/>
          <a:p>
            <a:pPr lvl="0"/>
            <a:r>
              <a:rPr lang="tr-TR" sz="3600" b="1" dirty="0">
                <a:latin typeface="Times New Roman"/>
                <a:ea typeface="Calibri"/>
                <a:cs typeface="Times New Roman"/>
              </a:rPr>
              <a:t>Altı Şapkalı Düşünme Tekniği (E.de BONO)</a:t>
            </a:r>
            <a:endParaRPr lang="tr-TR" sz="3600" dirty="0"/>
          </a:p>
        </p:txBody>
      </p:sp>
      <p:sp>
        <p:nvSpPr>
          <p:cNvPr id="3" name="İçerik Yer Tutucusu 2"/>
          <p:cNvSpPr>
            <a:spLocks noGrp="1"/>
          </p:cNvSpPr>
          <p:nvPr>
            <p:ph idx="1"/>
          </p:nvPr>
        </p:nvSpPr>
        <p:spPr>
          <a:xfrm>
            <a:off x="467544" y="908720"/>
            <a:ext cx="8219256" cy="5217443"/>
          </a:xfrm>
        </p:spPr>
        <p:txBody>
          <a:bodyPr>
            <a:normAutofit fontScale="92500"/>
          </a:bodyPr>
          <a:lstStyle/>
          <a:p>
            <a:r>
              <a:rPr lang="tr-TR" dirty="0">
                <a:latin typeface="Times New Roman"/>
                <a:ea typeface="Calibri"/>
              </a:rPr>
              <a:t>Edward de Bono tarafından öğrencilerde yaratıcı düşünme becerilerini, </a:t>
            </a:r>
            <a:r>
              <a:rPr lang="tr-TR" dirty="0" err="1">
                <a:latin typeface="Times New Roman"/>
                <a:ea typeface="Calibri"/>
              </a:rPr>
              <a:t>lateral</a:t>
            </a:r>
            <a:r>
              <a:rPr lang="tr-TR" dirty="0">
                <a:latin typeface="Times New Roman"/>
                <a:ea typeface="Calibri"/>
              </a:rPr>
              <a:t> düşünme (çok yönlü) becerilerini geliştirmek için uygulanmaya başlanmış olan bir tekniktir. Farklı renklerdeki şapkalarla zihni aktif hale getirmeyi, üst düzey düşünme becerilerinin (analiz, sentez, uygulama ve değerlendirme) geliştirilmesini amaçlayan öğrenci merkezli teknikte sınıf, 6 farklı gruba ayrılarak he grubun temsil ettiği renkteki şapkanın içeriğine uygun bakış açısı ile konuya ilişkin yorum yapılmasını gerektirir. </a:t>
            </a:r>
            <a:endParaRPr lang="tr-TR" dirty="0"/>
          </a:p>
        </p:txBody>
      </p:sp>
    </p:spTree>
    <p:extLst>
      <p:ext uri="{BB962C8B-B14F-4D97-AF65-F5344CB8AC3E}">
        <p14:creationId xmlns:p14="http://schemas.microsoft.com/office/powerpoint/2010/main" val="169708646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323528" y="116632"/>
            <a:ext cx="8568952" cy="792088"/>
          </a:xfrm>
        </p:spPr>
        <p:txBody>
          <a:bodyPr>
            <a:normAutofit/>
          </a:bodyPr>
          <a:lstStyle/>
          <a:p>
            <a:r>
              <a:rPr lang="tr-TR" dirty="0"/>
              <a:t>Şapkalar</a:t>
            </a:r>
          </a:p>
        </p:txBody>
      </p:sp>
      <p:sp>
        <p:nvSpPr>
          <p:cNvPr id="3" name="İçerik Yer Tutucusu 2"/>
          <p:cNvSpPr>
            <a:spLocks noGrp="1"/>
          </p:cNvSpPr>
          <p:nvPr>
            <p:ph idx="1"/>
          </p:nvPr>
        </p:nvSpPr>
        <p:spPr>
          <a:xfrm>
            <a:off x="179512" y="908720"/>
            <a:ext cx="8640960" cy="5832648"/>
          </a:xfrm>
        </p:spPr>
        <p:txBody>
          <a:bodyPr>
            <a:normAutofit fontScale="85000" lnSpcReduction="10000"/>
          </a:bodyPr>
          <a:lstStyle/>
          <a:p>
            <a:pPr marL="0" indent="0" algn="just">
              <a:lnSpc>
                <a:spcPct val="115000"/>
              </a:lnSpc>
              <a:spcAft>
                <a:spcPts val="1000"/>
              </a:spcAft>
              <a:buNone/>
            </a:pPr>
            <a:r>
              <a:rPr lang="tr-TR" u="sng" dirty="0">
                <a:latin typeface="Times New Roman"/>
                <a:ea typeface="Calibri"/>
                <a:cs typeface="Times New Roman"/>
              </a:rPr>
              <a:t> 1. Beyaz Şapka(Tarafsız şapka):</a:t>
            </a:r>
            <a:r>
              <a:rPr lang="tr-TR" dirty="0">
                <a:latin typeface="Times New Roman"/>
                <a:ea typeface="Calibri"/>
                <a:cs typeface="Times New Roman"/>
              </a:rPr>
              <a:t> Gerçeklere nesnel olarak bakar, tarafsızlığı ve objektifliği anlatır. Görüşülen konuyla ilgili net bilgiler, sayılar, araştırmalar, kanıtlanmış veriler ortaya konur. Örnek: Hangi bilgilere sahibiz? Hangi bilgiler eksik? İhtiyacımız olan bilgiyi nasıl elde edebiliriz? </a:t>
            </a:r>
            <a:endParaRPr lang="tr-TR" dirty="0">
              <a:ea typeface="Calibri"/>
              <a:cs typeface="Times New Roman"/>
            </a:endParaRPr>
          </a:p>
          <a:p>
            <a:pPr marL="0" indent="0" algn="just">
              <a:lnSpc>
                <a:spcPct val="115000"/>
              </a:lnSpc>
              <a:spcAft>
                <a:spcPts val="1000"/>
              </a:spcAft>
              <a:buNone/>
            </a:pPr>
            <a:r>
              <a:rPr lang="tr-TR" dirty="0">
                <a:latin typeface="Times New Roman"/>
                <a:ea typeface="Calibri"/>
                <a:cs typeface="Times New Roman"/>
              </a:rPr>
              <a:t> </a:t>
            </a:r>
            <a:r>
              <a:rPr lang="tr-TR" i="1" u="sng" dirty="0">
                <a:latin typeface="Times New Roman"/>
                <a:ea typeface="Calibri"/>
                <a:cs typeface="Times New Roman"/>
              </a:rPr>
              <a:t> </a:t>
            </a:r>
            <a:r>
              <a:rPr lang="tr-TR" u="sng" dirty="0">
                <a:latin typeface="Times New Roman"/>
                <a:ea typeface="Calibri"/>
                <a:cs typeface="Times New Roman"/>
              </a:rPr>
              <a:t> 2.Kırmızı Şapka(Duygusal, kişisel şapka):</a:t>
            </a:r>
            <a:r>
              <a:rPr lang="tr-TR" dirty="0">
                <a:latin typeface="Times New Roman"/>
                <a:ea typeface="Calibri"/>
                <a:cs typeface="Times New Roman"/>
              </a:rPr>
              <a:t> Duygusal zekayı(duygu, tutku, sezgi..) temsil eder. İçgüdüyü ve duyguları temel aldığı için görüşülen konu ile ilgili olarak, kişilere hiçbir dayanağı olmadan hislerini söyleme şansı verir. Örnek: Bu olay, durum öneri ve ya sorun hakkında neler hissediyorum? Önsezilerim, izlenimlerim ne? </a:t>
            </a:r>
            <a:endParaRPr lang="tr-TR" dirty="0">
              <a:ea typeface="Calibri"/>
              <a:cs typeface="Times New Roman"/>
            </a:endParaRPr>
          </a:p>
        </p:txBody>
      </p:sp>
    </p:spTree>
    <p:extLst>
      <p:ext uri="{BB962C8B-B14F-4D97-AF65-F5344CB8AC3E}">
        <p14:creationId xmlns:p14="http://schemas.microsoft.com/office/powerpoint/2010/main" val="4120424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548680"/>
            <a:ext cx="8229600" cy="5577483"/>
          </a:xfrm>
        </p:spPr>
        <p:txBody>
          <a:bodyPr>
            <a:normAutofit fontScale="85000" lnSpcReduction="10000"/>
          </a:bodyPr>
          <a:lstStyle/>
          <a:p>
            <a:pPr marL="0" indent="0" algn="just">
              <a:lnSpc>
                <a:spcPct val="115000"/>
              </a:lnSpc>
              <a:spcAft>
                <a:spcPts val="1000"/>
              </a:spcAft>
              <a:buNone/>
            </a:pPr>
            <a:r>
              <a:rPr lang="tr-TR" u="sng" dirty="0">
                <a:latin typeface="Times New Roman"/>
                <a:ea typeface="Calibri"/>
                <a:cs typeface="Times New Roman"/>
              </a:rPr>
              <a:t> 3.Siyah Şapka(Kötümser şapka, tedbir şapkası):</a:t>
            </a:r>
            <a:r>
              <a:rPr lang="tr-TR" dirty="0">
                <a:latin typeface="Times New Roman"/>
                <a:ea typeface="Calibri"/>
                <a:cs typeface="Times New Roman"/>
              </a:rPr>
              <a:t> Eleştirel zekayı temsil eder. Eksiklikler üzerine odaklanan şapkadır. Konun riskleri, gelecekte doğurabileceği problemler, eleştiriler ortaya çıkarılır. Örnek: Bu önerinin bize zararları neler olabilir? </a:t>
            </a:r>
            <a:endParaRPr lang="tr-TR" dirty="0">
              <a:ea typeface="Calibri"/>
              <a:cs typeface="Times New Roman"/>
            </a:endParaRPr>
          </a:p>
          <a:p>
            <a:pPr marL="0" indent="0" algn="just">
              <a:lnSpc>
                <a:spcPct val="115000"/>
              </a:lnSpc>
              <a:spcAft>
                <a:spcPts val="1000"/>
              </a:spcAft>
              <a:buNone/>
            </a:pPr>
            <a:r>
              <a:rPr lang="tr-TR" u="sng" dirty="0">
                <a:latin typeface="Times New Roman"/>
                <a:ea typeface="Calibri"/>
                <a:cs typeface="Times New Roman"/>
              </a:rPr>
              <a:t>  4.Sarı Şapka(İyimser şapka, yararlar şapkası):</a:t>
            </a:r>
            <a:r>
              <a:rPr lang="tr-TR" dirty="0">
                <a:latin typeface="Times New Roman"/>
                <a:ea typeface="Calibri"/>
                <a:cs typeface="Times New Roman"/>
              </a:rPr>
              <a:t> Yapıcı zekayı temsil eder. Bir işin avantajları ortaya konur. Getirileri göz önüne alır. İyimserlik ve fırsatlar ve olasılıklar temele alınır. Örnek: Bu olayın bize sağlayacağı çıkarlar, yararlar neler olabilir? </a:t>
            </a:r>
            <a:endParaRPr lang="tr-TR" dirty="0">
              <a:ea typeface="Calibri"/>
              <a:cs typeface="Times New Roman"/>
            </a:endParaRPr>
          </a:p>
          <a:p>
            <a:endParaRPr lang="tr-TR" dirty="0"/>
          </a:p>
        </p:txBody>
      </p:sp>
    </p:spTree>
    <p:extLst>
      <p:ext uri="{BB962C8B-B14F-4D97-AF65-F5344CB8AC3E}">
        <p14:creationId xmlns:p14="http://schemas.microsoft.com/office/powerpoint/2010/main" val="137028592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476672"/>
            <a:ext cx="8435280" cy="5976664"/>
          </a:xfrm>
        </p:spPr>
        <p:txBody>
          <a:bodyPr>
            <a:normAutofit fontScale="77500" lnSpcReduction="20000"/>
          </a:bodyPr>
          <a:lstStyle/>
          <a:p>
            <a:pPr marL="0" indent="0" algn="just">
              <a:lnSpc>
                <a:spcPct val="115000"/>
              </a:lnSpc>
              <a:spcAft>
                <a:spcPts val="1000"/>
              </a:spcAft>
              <a:buNone/>
            </a:pPr>
            <a:r>
              <a:rPr lang="tr-TR" u="sng" dirty="0">
                <a:latin typeface="Times New Roman"/>
                <a:ea typeface="Calibri"/>
                <a:cs typeface="Times New Roman"/>
              </a:rPr>
              <a:t> 5.Yeşil şapka(Yenilikçi, üretkenlik şapkası):</a:t>
            </a:r>
            <a:r>
              <a:rPr lang="tr-TR" dirty="0">
                <a:latin typeface="Times New Roman"/>
                <a:ea typeface="Calibri"/>
                <a:cs typeface="Times New Roman"/>
              </a:rPr>
              <a:t> Farklı, yaratıcı zekayı temsil eder. Belli kuralların, normların reddedilmesini, olaylara tepeden bakmayı temel alır. Öğrenciler konu ile ilgili alternatif çözümler araştırır. Yaratıcılık ön planda tutulur ve katılımcıların yaratıcı olmaları teşvik edilir. Önemli olan fikrin saçma olup olmaması değil, orijinal, yeni, üretken olmasıdır. Örnek: Bu konudaki değişik önerilerimiz neler olabilir? </a:t>
            </a:r>
            <a:endParaRPr lang="tr-TR" dirty="0">
              <a:ea typeface="Calibri"/>
              <a:cs typeface="Times New Roman"/>
            </a:endParaRPr>
          </a:p>
          <a:p>
            <a:pPr marL="0" indent="0" algn="just">
              <a:lnSpc>
                <a:spcPct val="115000"/>
              </a:lnSpc>
              <a:spcAft>
                <a:spcPts val="1000"/>
              </a:spcAft>
              <a:buNone/>
            </a:pPr>
            <a:r>
              <a:rPr lang="tr-TR" u="sng" dirty="0">
                <a:latin typeface="Times New Roman"/>
                <a:ea typeface="Calibri"/>
                <a:cs typeface="Times New Roman"/>
              </a:rPr>
              <a:t>  6.Mavi Şapka(Serinkanlı, durum analizi kontrol şapkası):</a:t>
            </a:r>
            <a:r>
              <a:rPr lang="tr-TR" dirty="0">
                <a:latin typeface="Times New Roman"/>
                <a:ea typeface="Calibri"/>
                <a:cs typeface="Times New Roman"/>
              </a:rPr>
              <a:t> İşlevsel zekayı temsil eder. Geniş ve farklı görüşlerin sentezidir. Evrensel bir görüş açısı kazandırır. Düşünme </a:t>
            </a:r>
            <a:r>
              <a:rPr lang="tr-TR" dirty="0" err="1">
                <a:latin typeface="Times New Roman"/>
                <a:ea typeface="Calibri"/>
                <a:cs typeface="Times New Roman"/>
              </a:rPr>
              <a:t>sistematize</a:t>
            </a:r>
            <a:r>
              <a:rPr lang="tr-TR" dirty="0">
                <a:latin typeface="Times New Roman"/>
                <a:ea typeface="Calibri"/>
                <a:cs typeface="Times New Roman"/>
              </a:rPr>
              <a:t> edilir. Mavi şapka zekasına erişildiğinde öğrenciler farklı durumları karşılaştırabilir, uzlaştırabilir ve en iyi fikirlere ulaşabilir. Bu aşamada toplantının sonuçları ortaya çıkarılır ve özetlenir. Örnek: Ne oldu?(geçmiş), Ne oluyor?(şimdi) Sonra neler olmalı?(gelecek). </a:t>
            </a:r>
            <a:endParaRPr lang="tr-TR" dirty="0"/>
          </a:p>
        </p:txBody>
      </p:sp>
    </p:spTree>
    <p:extLst>
      <p:ext uri="{BB962C8B-B14F-4D97-AF65-F5344CB8AC3E}">
        <p14:creationId xmlns:p14="http://schemas.microsoft.com/office/powerpoint/2010/main" val="375966041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274638"/>
            <a:ext cx="8229600" cy="850106"/>
          </a:xfrm>
        </p:spPr>
        <p:txBody>
          <a:bodyPr/>
          <a:lstStyle/>
          <a:p>
            <a:r>
              <a:rPr lang="tr-TR" b="1" dirty="0">
                <a:latin typeface="Times New Roman"/>
                <a:ea typeface="Calibri"/>
                <a:cs typeface="Times New Roman"/>
              </a:rPr>
              <a:t>Örnek Uygulama</a:t>
            </a:r>
            <a:r>
              <a:rPr lang="tr-TR" dirty="0">
                <a:latin typeface="Times New Roman"/>
                <a:ea typeface="Calibri"/>
                <a:cs typeface="Times New Roman"/>
              </a:rPr>
              <a:t> </a:t>
            </a:r>
            <a:endParaRPr lang="tr-TR" dirty="0"/>
          </a:p>
        </p:txBody>
      </p:sp>
      <p:sp>
        <p:nvSpPr>
          <p:cNvPr id="3" name="İçerik Yer Tutucusu 2"/>
          <p:cNvSpPr>
            <a:spLocks noGrp="1"/>
          </p:cNvSpPr>
          <p:nvPr>
            <p:ph idx="1"/>
          </p:nvPr>
        </p:nvSpPr>
        <p:spPr>
          <a:xfrm>
            <a:off x="457200" y="1268760"/>
            <a:ext cx="8229600" cy="5112568"/>
          </a:xfrm>
        </p:spPr>
        <p:txBody>
          <a:bodyPr>
            <a:normAutofit fontScale="92500" lnSpcReduction="20000"/>
          </a:bodyPr>
          <a:lstStyle/>
          <a:p>
            <a:pPr marL="0" indent="0" algn="just">
              <a:lnSpc>
                <a:spcPct val="115000"/>
              </a:lnSpc>
              <a:spcAft>
                <a:spcPts val="1000"/>
              </a:spcAft>
              <a:buNone/>
            </a:pPr>
            <a:r>
              <a:rPr lang="tr-TR" dirty="0">
                <a:latin typeface="Times New Roman"/>
                <a:ea typeface="Calibri"/>
                <a:cs typeface="Times New Roman"/>
              </a:rPr>
              <a:t>Ders: Fizik</a:t>
            </a:r>
          </a:p>
          <a:p>
            <a:pPr marL="0" indent="0" algn="just">
              <a:lnSpc>
                <a:spcPct val="115000"/>
              </a:lnSpc>
              <a:spcAft>
                <a:spcPts val="1000"/>
              </a:spcAft>
              <a:buNone/>
            </a:pPr>
            <a:r>
              <a:rPr lang="tr-TR" dirty="0">
                <a:latin typeface="Times New Roman"/>
                <a:ea typeface="Calibri"/>
                <a:cs typeface="Times New Roman"/>
              </a:rPr>
              <a:t>Hedef: Nükleer enerjiye çok boyutlu bakabilme…</a:t>
            </a:r>
            <a:endParaRPr lang="tr-TR" dirty="0">
              <a:ea typeface="Calibri"/>
              <a:cs typeface="Times New Roman"/>
            </a:endParaRPr>
          </a:p>
          <a:p>
            <a:pPr marL="0" indent="0" algn="just">
              <a:lnSpc>
                <a:spcPct val="115000"/>
              </a:lnSpc>
              <a:spcAft>
                <a:spcPts val="1000"/>
              </a:spcAft>
              <a:buNone/>
            </a:pPr>
            <a:r>
              <a:rPr lang="tr-TR" b="1" dirty="0">
                <a:latin typeface="Times New Roman"/>
                <a:ea typeface="Calibri"/>
                <a:cs typeface="Times New Roman"/>
              </a:rPr>
              <a:t>Giriş:</a:t>
            </a:r>
            <a:r>
              <a:rPr lang="tr-TR" dirty="0">
                <a:latin typeface="Times New Roman"/>
                <a:ea typeface="Calibri"/>
                <a:cs typeface="Times New Roman"/>
              </a:rPr>
              <a:t> Ülkemizde nükleer santraller kurulacak haberiniz var mı? Bu konuda ne düşünüyorsunuz? (Farklı fikirlerden hareketle bir olguya farklı bakarsanız daha güvenilir çözüm üretebilirsiniz deyip dersin gelişme bölümüne geçilir. Konuya ilişkin alt yapıları olduğundan hareketle, sınıf gruplara ayrılır ve her şapkanın içeriğine uygun yorumlar istenir.</a:t>
            </a:r>
            <a:endParaRPr lang="tr-TR" dirty="0">
              <a:ea typeface="Calibri"/>
              <a:cs typeface="Times New Roman"/>
            </a:endParaRPr>
          </a:p>
          <a:p>
            <a:endParaRPr lang="tr-TR" dirty="0"/>
          </a:p>
        </p:txBody>
      </p:sp>
    </p:spTree>
    <p:extLst>
      <p:ext uri="{BB962C8B-B14F-4D97-AF65-F5344CB8AC3E}">
        <p14:creationId xmlns:p14="http://schemas.microsoft.com/office/powerpoint/2010/main" val="364694019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67544" y="32048"/>
            <a:ext cx="8229600" cy="562074"/>
          </a:xfrm>
        </p:spPr>
        <p:txBody>
          <a:bodyPr>
            <a:normAutofit fontScale="90000"/>
          </a:bodyPr>
          <a:lstStyle/>
          <a:p>
            <a:r>
              <a:rPr lang="tr-TR" b="1" dirty="0">
                <a:latin typeface="Times New Roman"/>
                <a:ea typeface="Calibri"/>
                <a:cs typeface="Times New Roman"/>
              </a:rPr>
              <a:t>Eğitim Durumları</a:t>
            </a:r>
            <a:endParaRPr lang="tr-TR" dirty="0"/>
          </a:p>
        </p:txBody>
      </p:sp>
      <p:sp>
        <p:nvSpPr>
          <p:cNvPr id="3" name="İçerik Yer Tutucusu 2"/>
          <p:cNvSpPr>
            <a:spLocks noGrp="1"/>
          </p:cNvSpPr>
          <p:nvPr>
            <p:ph idx="1"/>
          </p:nvPr>
        </p:nvSpPr>
        <p:spPr>
          <a:xfrm>
            <a:off x="251520" y="692696"/>
            <a:ext cx="8712968" cy="6165304"/>
          </a:xfrm>
        </p:spPr>
        <p:txBody>
          <a:bodyPr>
            <a:normAutofit fontScale="77500" lnSpcReduction="20000"/>
          </a:bodyPr>
          <a:lstStyle/>
          <a:p>
            <a:r>
              <a:rPr lang="tr-TR" b="1" dirty="0"/>
              <a:t>Beyaz şapka:</a:t>
            </a:r>
            <a:r>
              <a:rPr lang="tr-TR" dirty="0"/>
              <a:t> Nükleer enerji ile ilgili somut çalışmaları, verileri, Türkiye’de son 10 yıla ilişkin enerji tüketimini ve gelecekte neler olabileceğini, nükleer enerjinin katkılarını ve tehlikelerinin neler olabileceğini ifade etmelidir.</a:t>
            </a:r>
          </a:p>
          <a:p>
            <a:r>
              <a:rPr lang="tr-TR" b="1" dirty="0"/>
              <a:t>Kırmızı şapka:</a:t>
            </a:r>
            <a:r>
              <a:rPr lang="tr-TR" dirty="0"/>
              <a:t> Nükleer enerjinin bireyin ve toplumun duygusal durumunu nasıl etkileyeceği fikrinden hareketle, şiirler yazılar, bilmeceler, dramalar sergilemesi yapılabilir.</a:t>
            </a:r>
          </a:p>
          <a:p>
            <a:r>
              <a:rPr lang="tr-TR" b="1" dirty="0"/>
              <a:t>Siyah şapka:</a:t>
            </a:r>
            <a:r>
              <a:rPr lang="tr-TR" dirty="0"/>
              <a:t> Nükleer enerjinin inşa doğasına ve çevresine verebileceği sosyal, psikolojik biyolojik yıkımlara ilişkin bilgi sunması, örnekler vermesi</a:t>
            </a:r>
          </a:p>
          <a:p>
            <a:r>
              <a:rPr lang="tr-TR" b="1" dirty="0"/>
              <a:t>Sarı şapka:</a:t>
            </a:r>
            <a:r>
              <a:rPr lang="tr-TR" dirty="0"/>
              <a:t> Nükleer enerjinin insanın toplumun yararına nasıl işlediğini ortaya koyması gerekmektedir.</a:t>
            </a:r>
          </a:p>
          <a:p>
            <a:r>
              <a:rPr lang="tr-TR" b="1" dirty="0"/>
              <a:t>Yeşil şapka:</a:t>
            </a:r>
            <a:r>
              <a:rPr lang="tr-TR" dirty="0"/>
              <a:t>  Yukarıdaki grupların fikirlerinin dışında özgün bir fikir ortaya koyması beklenir.</a:t>
            </a:r>
          </a:p>
          <a:p>
            <a:r>
              <a:rPr lang="tr-TR" b="1" dirty="0"/>
              <a:t>Mavi şapka:</a:t>
            </a:r>
            <a:r>
              <a:rPr lang="tr-TR" dirty="0"/>
              <a:t> Nükleer enerjiye tüm yönleriyle bakıp özetledikten sonra bir sonuca varılması esasına dayanır.</a:t>
            </a:r>
          </a:p>
          <a:p>
            <a:r>
              <a:rPr lang="tr-TR" dirty="0"/>
              <a:t>Değerlendirme: Nükleer enerjinin getirdiklerine-götürdüklerine ilişkin bir proje hazırlayın (Sönmez, 2011).</a:t>
            </a:r>
          </a:p>
          <a:p>
            <a:endParaRPr lang="tr-TR" dirty="0"/>
          </a:p>
        </p:txBody>
      </p:sp>
    </p:spTree>
    <p:extLst>
      <p:ext uri="{BB962C8B-B14F-4D97-AF65-F5344CB8AC3E}">
        <p14:creationId xmlns:p14="http://schemas.microsoft.com/office/powerpoint/2010/main" val="29284321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67544" y="188640"/>
            <a:ext cx="8229600" cy="634082"/>
          </a:xfrm>
        </p:spPr>
        <p:txBody>
          <a:bodyPr>
            <a:normAutofit fontScale="90000"/>
          </a:bodyPr>
          <a:lstStyle/>
          <a:p>
            <a:r>
              <a:rPr lang="tr-TR" b="1" dirty="0"/>
              <a:t>Yararları</a:t>
            </a:r>
            <a:endParaRPr lang="tr-TR" dirty="0"/>
          </a:p>
        </p:txBody>
      </p:sp>
      <p:sp>
        <p:nvSpPr>
          <p:cNvPr id="3" name="İçerik Yer Tutucusu 2"/>
          <p:cNvSpPr>
            <a:spLocks noGrp="1"/>
          </p:cNvSpPr>
          <p:nvPr>
            <p:ph idx="1"/>
          </p:nvPr>
        </p:nvSpPr>
        <p:spPr>
          <a:xfrm>
            <a:off x="457200" y="836712"/>
            <a:ext cx="8363272" cy="5760640"/>
          </a:xfrm>
        </p:spPr>
        <p:txBody>
          <a:bodyPr>
            <a:normAutofit fontScale="85000" lnSpcReduction="20000"/>
          </a:bodyPr>
          <a:lstStyle/>
          <a:p>
            <a:pPr lvl="0"/>
            <a:r>
              <a:rPr lang="tr-TR" dirty="0"/>
              <a:t>Öğrencilerin problem çözme ve bilimsel düşünme becerileri gelişir.</a:t>
            </a:r>
          </a:p>
          <a:p>
            <a:pPr lvl="0"/>
            <a:r>
              <a:rPr lang="tr-TR" dirty="0"/>
              <a:t>Öğrencilerin yaratıcı, yansıtıcı düşüncelerini ortaya koymalarını sağlar.</a:t>
            </a:r>
          </a:p>
          <a:p>
            <a:pPr lvl="0"/>
            <a:r>
              <a:rPr lang="tr-TR" dirty="0"/>
              <a:t>Sınıfa eğlenceli ve ilgi çekici bir ortam yaratarak öğrencilerim etkin katılımını güdülemeyi artırır.</a:t>
            </a:r>
          </a:p>
          <a:p>
            <a:pPr lvl="0"/>
            <a:r>
              <a:rPr lang="tr-TR" dirty="0"/>
              <a:t>Konuşma ve dinleme becerisini geliştirir.</a:t>
            </a:r>
          </a:p>
          <a:p>
            <a:pPr lvl="0"/>
            <a:r>
              <a:rPr lang="tr-TR" dirty="0"/>
              <a:t>Öğrencilerin çok yönlü düşünmelerine olanak sağlar.</a:t>
            </a:r>
          </a:p>
          <a:p>
            <a:pPr lvl="0"/>
            <a:r>
              <a:rPr lang="tr-TR" dirty="0"/>
              <a:t>Sınıfta etkili bir iletişimin ve demokrasi bilincinin gelişmesini sağlar.</a:t>
            </a:r>
          </a:p>
          <a:p>
            <a:pPr lvl="0"/>
            <a:r>
              <a:rPr lang="tr-TR" dirty="0"/>
              <a:t>Konuya ilişkin zaman tasarrufu yapılır </a:t>
            </a:r>
          </a:p>
          <a:p>
            <a:pPr lvl="0"/>
            <a:r>
              <a:rPr lang="tr-TR" dirty="0"/>
              <a:t>Fikirlerin </a:t>
            </a:r>
            <a:r>
              <a:rPr lang="tr-TR" dirty="0" err="1"/>
              <a:t>sistematize</a:t>
            </a:r>
            <a:r>
              <a:rPr lang="tr-TR" dirty="0"/>
              <a:t> edilerek sonuca bağlanması kolaylaşır.</a:t>
            </a:r>
          </a:p>
          <a:p>
            <a:pPr lvl="0"/>
            <a:r>
              <a:rPr lang="tr-TR" dirty="0"/>
              <a:t>Rekabet yarışma azalır, işbirliği artar.</a:t>
            </a:r>
          </a:p>
        </p:txBody>
      </p:sp>
    </p:spTree>
    <p:extLst>
      <p:ext uri="{BB962C8B-B14F-4D97-AF65-F5344CB8AC3E}">
        <p14:creationId xmlns:p14="http://schemas.microsoft.com/office/powerpoint/2010/main" val="18964545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274638"/>
            <a:ext cx="8229600" cy="562074"/>
          </a:xfrm>
        </p:spPr>
        <p:txBody>
          <a:bodyPr>
            <a:normAutofit fontScale="90000"/>
          </a:bodyPr>
          <a:lstStyle/>
          <a:p>
            <a:r>
              <a:rPr lang="tr-TR" b="1" dirty="0"/>
              <a:t>Sınırlılıkları</a:t>
            </a:r>
            <a:endParaRPr lang="tr-TR" dirty="0"/>
          </a:p>
        </p:txBody>
      </p:sp>
      <p:sp>
        <p:nvSpPr>
          <p:cNvPr id="3" name="İçerik Yer Tutucusu 2"/>
          <p:cNvSpPr>
            <a:spLocks noGrp="1"/>
          </p:cNvSpPr>
          <p:nvPr>
            <p:ph idx="1"/>
          </p:nvPr>
        </p:nvSpPr>
        <p:spPr>
          <a:xfrm>
            <a:off x="251520" y="980728"/>
            <a:ext cx="8568952" cy="5544616"/>
          </a:xfrm>
        </p:spPr>
        <p:txBody>
          <a:bodyPr>
            <a:normAutofit/>
          </a:bodyPr>
          <a:lstStyle/>
          <a:p>
            <a:pPr lvl="0"/>
            <a:r>
              <a:rPr lang="tr-TR" dirty="0"/>
              <a:t>Tekniğin her konuya uygulanması mümkün olmayabilir, konunun iyi belirlenmesi gerekir.</a:t>
            </a:r>
          </a:p>
          <a:p>
            <a:pPr lvl="0"/>
            <a:r>
              <a:rPr lang="tr-TR" dirty="0"/>
              <a:t>Teknik öğrencilere iyi anlatılmamışsa uygulanması güçleşir.</a:t>
            </a:r>
          </a:p>
          <a:p>
            <a:pPr lvl="0"/>
            <a:r>
              <a:rPr lang="tr-TR" dirty="0"/>
              <a:t>Kalabalık sınıflarda her öğrenciye farklı renklerde şapka sağlamak zor olabilir.</a:t>
            </a:r>
          </a:p>
          <a:p>
            <a:pPr lvl="0"/>
            <a:r>
              <a:rPr lang="tr-TR" dirty="0"/>
              <a:t>Öğretmenin tekniğin kullanılmasını iyi bilmesi, sınıfa iyi hakim olması ve öğrencileri sorularla iyi yönlendirmesi gerekir. (Aykaç, 2014, s. 221)</a:t>
            </a:r>
          </a:p>
        </p:txBody>
      </p:sp>
    </p:spTree>
    <p:extLst>
      <p:ext uri="{BB962C8B-B14F-4D97-AF65-F5344CB8AC3E}">
        <p14:creationId xmlns:p14="http://schemas.microsoft.com/office/powerpoint/2010/main" val="367131376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pPr lvl="0"/>
            <a:r>
              <a:rPr lang="tr-TR" b="1" dirty="0">
                <a:latin typeface="Times New Roman"/>
                <a:ea typeface="Calibri"/>
                <a:cs typeface="Times New Roman"/>
              </a:rPr>
              <a:t>ALTI UYGULAMA AYAKKABISI TEKNİĞİ</a:t>
            </a:r>
            <a:endParaRPr lang="tr-TR" dirty="0"/>
          </a:p>
        </p:txBody>
      </p:sp>
      <p:sp>
        <p:nvSpPr>
          <p:cNvPr id="3" name="İçerik Yer Tutucusu 2"/>
          <p:cNvSpPr>
            <a:spLocks noGrp="1"/>
          </p:cNvSpPr>
          <p:nvPr>
            <p:ph idx="1"/>
          </p:nvPr>
        </p:nvSpPr>
        <p:spPr/>
        <p:txBody>
          <a:bodyPr>
            <a:normAutofit fontScale="92500" lnSpcReduction="10000"/>
          </a:bodyPr>
          <a:lstStyle/>
          <a:p>
            <a:r>
              <a:rPr lang="tr-TR" dirty="0">
                <a:latin typeface="Times New Roman"/>
                <a:ea typeface="Calibri"/>
              </a:rPr>
              <a:t>Grupla çalışma yöntemlerinden 6 düşünce şapkası duygu, düşünce ve bilgilerin paylaşımında kullanılır. Uygulamaların paylaşımında ise kullanılan yöntem 6 uygulama ayakkabısıdır. 6 düşünce şapkasının her seferinde giyilen şapkaya göre davranılır.  Oysa karşılaşılan durumlar çoğu kez en az iki uygulamayı gerektirir. O durumda yapılacak en iyi şey iki ayağa farklı iki uygulama ayakkabısı giymektir. Ayakkabıların renk ve cinsleri uygulama biçimine göre değişmektedir. </a:t>
            </a:r>
            <a:endParaRPr lang="tr-TR" dirty="0"/>
          </a:p>
        </p:txBody>
      </p:sp>
    </p:spTree>
    <p:extLst>
      <p:ext uri="{BB962C8B-B14F-4D97-AF65-F5344CB8AC3E}">
        <p14:creationId xmlns:p14="http://schemas.microsoft.com/office/powerpoint/2010/main" val="6324149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7544" y="224644"/>
            <a:ext cx="8352928" cy="62646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5413412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251520" y="404664"/>
            <a:ext cx="8435280" cy="5721499"/>
          </a:xfrm>
        </p:spPr>
        <p:txBody>
          <a:bodyPr>
            <a:normAutofit fontScale="77500" lnSpcReduction="20000"/>
          </a:bodyPr>
          <a:lstStyle/>
          <a:p>
            <a:pPr marL="457200" algn="just">
              <a:lnSpc>
                <a:spcPct val="115000"/>
              </a:lnSpc>
              <a:spcAft>
                <a:spcPts val="0"/>
              </a:spcAft>
            </a:pPr>
            <a:r>
              <a:rPr lang="tr-TR" b="1" u="sng" dirty="0">
                <a:latin typeface="Times New Roman"/>
                <a:ea typeface="Calibri"/>
                <a:cs typeface="Times New Roman"/>
              </a:rPr>
              <a:t>1. Lacivert resmi ayakkabı</a:t>
            </a:r>
            <a:r>
              <a:rPr lang="tr-TR" b="1" dirty="0">
                <a:latin typeface="Times New Roman"/>
                <a:ea typeface="Calibri"/>
                <a:cs typeface="Times New Roman"/>
              </a:rPr>
              <a:t>:</a:t>
            </a:r>
            <a:r>
              <a:rPr lang="tr-TR" dirty="0">
                <a:latin typeface="Times New Roman"/>
                <a:ea typeface="Calibri"/>
                <a:cs typeface="Times New Roman"/>
              </a:rPr>
              <a:t> Lacivert renk üniforma rengidir. Rutin işleri ve resmiyeti çağrıştırır. Lacivert renk ayakkabı uygulamasında rutin işler ve resmi prosedürler izlenir. </a:t>
            </a:r>
            <a:r>
              <a:rPr lang="tr-TR" i="1" dirty="0">
                <a:latin typeface="Times New Roman"/>
                <a:ea typeface="Calibri"/>
                <a:cs typeface="Times New Roman"/>
              </a:rPr>
              <a:t>Örneğin, okulda iki öğrenci kavga ediyor. Lacivert resmi ayakkabı giyen bir öğretmen öğrencileri direk disipline gönderir.</a:t>
            </a:r>
            <a:endParaRPr lang="tr-TR" dirty="0">
              <a:ea typeface="Calibri"/>
              <a:cs typeface="Times New Roman"/>
            </a:endParaRPr>
          </a:p>
          <a:p>
            <a:pPr marL="114300" indent="0" algn="just">
              <a:lnSpc>
                <a:spcPct val="115000"/>
              </a:lnSpc>
              <a:spcAft>
                <a:spcPts val="0"/>
              </a:spcAft>
              <a:buNone/>
            </a:pPr>
            <a:endParaRPr lang="tr-TR" dirty="0">
              <a:ea typeface="Calibri"/>
              <a:cs typeface="Times New Roman"/>
            </a:endParaRPr>
          </a:p>
          <a:p>
            <a:pPr marL="457200" algn="just">
              <a:lnSpc>
                <a:spcPct val="115000"/>
              </a:lnSpc>
              <a:spcAft>
                <a:spcPts val="1000"/>
              </a:spcAft>
            </a:pPr>
            <a:r>
              <a:rPr lang="tr-TR" b="1" u="sng" dirty="0">
                <a:latin typeface="Times New Roman"/>
                <a:ea typeface="Calibri"/>
                <a:cs typeface="Times New Roman"/>
              </a:rPr>
              <a:t>2. Gri spor ayakkabısı:</a:t>
            </a:r>
            <a:r>
              <a:rPr lang="tr-TR" dirty="0">
                <a:latin typeface="Times New Roman"/>
                <a:ea typeface="Calibri"/>
                <a:cs typeface="Times New Roman"/>
              </a:rPr>
              <a:t> Gri renk sisi, pusu tam ve net olarak görememeyi çağrıştırır. Gri renk ayakkabı uygulamasında araştırma ve delil toplama gerekir. Burada amaç delil toplamak ve toplanan veriyi kullanmaktır. </a:t>
            </a:r>
            <a:r>
              <a:rPr lang="tr-TR" i="1" dirty="0">
                <a:latin typeface="Times New Roman"/>
                <a:ea typeface="Calibri"/>
                <a:cs typeface="Times New Roman"/>
              </a:rPr>
              <a:t>Gri spor ayakkabı giyen bir öğretmen kavganın sebeplerini anlamak için kavga eden ve onları izleyen tüm öğrencilerle konuşur.</a:t>
            </a:r>
            <a:endParaRPr lang="tr-TR" dirty="0">
              <a:ea typeface="Calibri"/>
              <a:cs typeface="Times New Roman"/>
            </a:endParaRPr>
          </a:p>
          <a:p>
            <a:endParaRPr lang="tr-TR" dirty="0"/>
          </a:p>
        </p:txBody>
      </p:sp>
    </p:spTree>
    <p:extLst>
      <p:ext uri="{BB962C8B-B14F-4D97-AF65-F5344CB8AC3E}">
        <p14:creationId xmlns:p14="http://schemas.microsoft.com/office/powerpoint/2010/main" val="227407978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79512" y="548680"/>
            <a:ext cx="8712968" cy="6120680"/>
          </a:xfrm>
        </p:spPr>
        <p:txBody>
          <a:bodyPr>
            <a:normAutofit fontScale="70000" lnSpcReduction="20000"/>
          </a:bodyPr>
          <a:lstStyle/>
          <a:p>
            <a:pPr marL="457200" algn="just">
              <a:lnSpc>
                <a:spcPct val="115000"/>
              </a:lnSpc>
              <a:spcAft>
                <a:spcPts val="0"/>
              </a:spcAft>
            </a:pPr>
            <a:r>
              <a:rPr lang="tr-TR" b="1" u="sng" dirty="0">
                <a:latin typeface="Times New Roman"/>
                <a:ea typeface="Calibri"/>
                <a:cs typeface="Times New Roman"/>
              </a:rPr>
              <a:t>3. Kahverengi Yürüyüş Ayakkabısı:</a:t>
            </a:r>
            <a:r>
              <a:rPr lang="tr-TR" dirty="0">
                <a:latin typeface="Times New Roman"/>
                <a:ea typeface="Calibri"/>
                <a:cs typeface="Times New Roman"/>
              </a:rPr>
              <a:t> Kahverengi toprağı ve çamuru çağrıştırır. Yürüyüş ayakkabıları ise zor koşullarda kullanılan sağlam ayakkabılardır. Kahverengi yürüyüş ayakkabıları uygulamada inisiyatiflerden, esneklikten faydalanılarak sonuca ulaşılmaya çalışıldığı durumlarda giyilebilen ayakkabılardır. Bu ayakkabılar lacivert resmi ayakkabının tam tersi bir uygulama gerektirir. </a:t>
            </a:r>
            <a:r>
              <a:rPr lang="tr-TR" i="1" dirty="0">
                <a:latin typeface="Times New Roman"/>
                <a:ea typeface="Calibri"/>
                <a:cs typeface="Times New Roman"/>
              </a:rPr>
              <a:t>Kahverengi yürüyüş ayakkabısı giyen bir öğretmen, kavga eden öğrencilerle konuşur. Onların genç olduğunu böyle şeylerin olabileceğini ve bir daha yapmamalarının iyi olacağını söyler.</a:t>
            </a:r>
            <a:endParaRPr lang="tr-TR" dirty="0">
              <a:ea typeface="Calibri"/>
              <a:cs typeface="Times New Roman"/>
            </a:endParaRPr>
          </a:p>
          <a:p>
            <a:pPr marL="114300" indent="0" algn="just">
              <a:lnSpc>
                <a:spcPct val="115000"/>
              </a:lnSpc>
              <a:spcAft>
                <a:spcPts val="0"/>
              </a:spcAft>
              <a:buNone/>
            </a:pPr>
            <a:r>
              <a:rPr lang="tr-TR" i="1" dirty="0">
                <a:latin typeface="Times New Roman"/>
                <a:ea typeface="Calibri"/>
                <a:cs typeface="Times New Roman"/>
              </a:rPr>
              <a:t> </a:t>
            </a:r>
            <a:endParaRPr lang="tr-TR" dirty="0">
              <a:ea typeface="Calibri"/>
              <a:cs typeface="Times New Roman"/>
            </a:endParaRPr>
          </a:p>
          <a:p>
            <a:pPr marL="457200" algn="just">
              <a:lnSpc>
                <a:spcPct val="115000"/>
              </a:lnSpc>
              <a:spcAft>
                <a:spcPts val="1000"/>
              </a:spcAft>
            </a:pPr>
            <a:r>
              <a:rPr lang="tr-TR" b="1" u="sng" dirty="0">
                <a:latin typeface="Times New Roman"/>
                <a:ea typeface="Calibri"/>
                <a:cs typeface="Times New Roman"/>
              </a:rPr>
              <a:t>4 Turuncu Lastik Çizmeler:</a:t>
            </a:r>
            <a:r>
              <a:rPr lang="tr-TR" dirty="0">
                <a:latin typeface="Times New Roman"/>
                <a:ea typeface="Calibri"/>
                <a:cs typeface="Times New Roman"/>
              </a:rPr>
              <a:t> Turuncu renk tehlikeyi dikkat çekmeyi ya da uyarıyı çağrıştırır. Lastik çizmeler ise itfaiyecilerin ya da kurtarma ekiplerinin kullandığı ayakkabı şeklidir. Turuncu lastik çizme tehlike demektir. Acil müdahale gerektirir ve güvenliğin sağlanması en önemli iştir. </a:t>
            </a:r>
            <a:r>
              <a:rPr lang="tr-TR" i="1" dirty="0">
                <a:latin typeface="Times New Roman"/>
                <a:ea typeface="Calibri"/>
                <a:cs typeface="Times New Roman"/>
              </a:rPr>
              <a:t>Turuncu lastik çizme giyen bir öğretmen hemen kavgaya müdahale eder. Öğrencileri ayırır. Tehlikeli bir durum(yara, kesik) olup olmadığını kontrol eder. </a:t>
            </a:r>
            <a:endParaRPr lang="tr-TR" dirty="0">
              <a:ea typeface="Calibri"/>
              <a:cs typeface="Times New Roman"/>
            </a:endParaRPr>
          </a:p>
          <a:p>
            <a:endParaRPr lang="tr-TR" dirty="0"/>
          </a:p>
        </p:txBody>
      </p:sp>
    </p:spTree>
    <p:extLst>
      <p:ext uri="{BB962C8B-B14F-4D97-AF65-F5344CB8AC3E}">
        <p14:creationId xmlns:p14="http://schemas.microsoft.com/office/powerpoint/2010/main" val="394348941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395536" y="332656"/>
            <a:ext cx="8424936" cy="6192688"/>
          </a:xfrm>
        </p:spPr>
        <p:txBody>
          <a:bodyPr>
            <a:normAutofit fontScale="70000" lnSpcReduction="20000"/>
          </a:bodyPr>
          <a:lstStyle/>
          <a:p>
            <a:pPr marL="457200" algn="just">
              <a:lnSpc>
                <a:spcPct val="115000"/>
              </a:lnSpc>
              <a:spcAft>
                <a:spcPts val="0"/>
              </a:spcAft>
            </a:pPr>
            <a:r>
              <a:rPr lang="tr-TR" b="1" u="sng" dirty="0">
                <a:latin typeface="Times New Roman"/>
                <a:ea typeface="Calibri"/>
                <a:cs typeface="Times New Roman"/>
              </a:rPr>
              <a:t>5.Pembe Ev Terliği:</a:t>
            </a:r>
            <a:r>
              <a:rPr lang="tr-TR" dirty="0">
                <a:latin typeface="Times New Roman"/>
                <a:ea typeface="Calibri"/>
                <a:cs typeface="Times New Roman"/>
              </a:rPr>
              <a:t> Pembe renk sıcaklığı, rahatlığı çağrıştırır. Bu uygulama biçimi korumayı, acımayı, insanların duygu ve düşüncelerine karşı hassas olmayı gerektirir. Pembe terlik uygulamasında kişi problemi kendi problemi gibi ele almalı, karşısındaki kişiye ailesinden birisiymiş gibi davranmalıdır. </a:t>
            </a:r>
            <a:r>
              <a:rPr lang="tr-TR" i="1" dirty="0">
                <a:latin typeface="Times New Roman"/>
                <a:ea typeface="Calibri"/>
                <a:cs typeface="Times New Roman"/>
              </a:rPr>
              <a:t>Pembe ev terliği giyen bir öğretmen kavgayı ayırır ve çocukları odasına götürür. Onlara çay ikram eder ve onlarla sohbet eder.  Kavga eden çocukları barıştırır ve o şekilde odadan çıkmalarını sağlar.</a:t>
            </a:r>
            <a:endParaRPr lang="tr-TR" dirty="0">
              <a:ea typeface="Calibri"/>
              <a:cs typeface="Times New Roman"/>
            </a:endParaRPr>
          </a:p>
          <a:p>
            <a:pPr marL="457200" indent="0" algn="just">
              <a:lnSpc>
                <a:spcPct val="115000"/>
              </a:lnSpc>
              <a:spcAft>
                <a:spcPts val="0"/>
              </a:spcAft>
              <a:buNone/>
            </a:pPr>
            <a:r>
              <a:rPr lang="tr-TR" i="1" dirty="0">
                <a:latin typeface="Times New Roman"/>
                <a:ea typeface="Calibri"/>
                <a:cs typeface="Times New Roman"/>
              </a:rPr>
              <a:t> </a:t>
            </a:r>
            <a:endParaRPr lang="tr-TR" dirty="0">
              <a:ea typeface="Calibri"/>
              <a:cs typeface="Times New Roman"/>
            </a:endParaRPr>
          </a:p>
          <a:p>
            <a:pPr marL="457200" algn="just">
              <a:lnSpc>
                <a:spcPct val="115000"/>
              </a:lnSpc>
              <a:spcAft>
                <a:spcPts val="1000"/>
              </a:spcAft>
            </a:pPr>
            <a:r>
              <a:rPr lang="tr-TR" b="1" u="sng" dirty="0">
                <a:latin typeface="Times New Roman"/>
                <a:ea typeface="Calibri"/>
                <a:cs typeface="Times New Roman"/>
              </a:rPr>
              <a:t>6. Mor Binici Çizmeleri:</a:t>
            </a:r>
            <a:r>
              <a:rPr lang="tr-TR" dirty="0">
                <a:latin typeface="Times New Roman"/>
                <a:ea typeface="Calibri"/>
                <a:cs typeface="Times New Roman"/>
              </a:rPr>
              <a:t> Mor renk yetkiyi çağrıştırır. Binici çizmesi de yine yetkiyle ilgilidir. Motosiklete binmek gibi mor binici çizmesi uygulamada bir yetkinin sağladığı üstünlüğü kullanma ile ilgilidir. Burada kişi resmi bir yetkiyle hareket eder. Mor binici çizmesi otoriteyi temsil eder. </a:t>
            </a:r>
            <a:r>
              <a:rPr lang="tr-TR" i="1" dirty="0">
                <a:latin typeface="Times New Roman"/>
                <a:ea typeface="Calibri"/>
                <a:cs typeface="Times New Roman"/>
              </a:rPr>
              <a:t>Mor binici çizmeleri giyen bir öğretmen önce kavgayı ayırır ve kavganın sebebini öğrenir. Eğer büyütülecek bir durum yoksa öğrencileri uyarır, sorunu çözer ve çocukları sınıflarına gönderir. Eğer büyük bir problem varsa öğrencileri alır ve müdürün odasına doğru ilerler</a:t>
            </a:r>
            <a:r>
              <a:rPr lang="tr-TR" dirty="0">
                <a:latin typeface="Times New Roman"/>
                <a:ea typeface="Calibri"/>
                <a:cs typeface="Times New Roman"/>
              </a:rPr>
              <a:t> (</a:t>
            </a:r>
            <a:r>
              <a:rPr lang="tr-TR" dirty="0" err="1">
                <a:latin typeface="Times New Roman"/>
                <a:ea typeface="Calibri"/>
                <a:cs typeface="Times New Roman"/>
              </a:rPr>
              <a:t>Küçükahmet</a:t>
            </a:r>
            <a:r>
              <a:rPr lang="tr-TR" dirty="0">
                <a:latin typeface="Times New Roman"/>
                <a:ea typeface="Calibri"/>
                <a:cs typeface="Times New Roman"/>
              </a:rPr>
              <a:t>, 2001).</a:t>
            </a:r>
            <a:endParaRPr lang="tr-TR" dirty="0">
              <a:ea typeface="Calibri"/>
              <a:cs typeface="Times New Roman"/>
            </a:endParaRPr>
          </a:p>
          <a:p>
            <a:endParaRPr lang="tr-TR" dirty="0"/>
          </a:p>
        </p:txBody>
      </p:sp>
    </p:spTree>
    <p:extLst>
      <p:ext uri="{BB962C8B-B14F-4D97-AF65-F5344CB8AC3E}">
        <p14:creationId xmlns:p14="http://schemas.microsoft.com/office/powerpoint/2010/main" val="204530973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67544" y="116632"/>
            <a:ext cx="8229600" cy="706090"/>
          </a:xfrm>
        </p:spPr>
        <p:txBody>
          <a:bodyPr>
            <a:normAutofit fontScale="90000"/>
          </a:bodyPr>
          <a:lstStyle/>
          <a:p>
            <a:r>
              <a:rPr lang="tr-TR" b="1" dirty="0">
                <a:latin typeface="Times New Roman"/>
                <a:ea typeface="Calibri"/>
                <a:cs typeface="Times New Roman"/>
              </a:rPr>
              <a:t>Yararları</a:t>
            </a:r>
            <a:endParaRPr lang="tr-TR" dirty="0"/>
          </a:p>
        </p:txBody>
      </p:sp>
      <p:sp>
        <p:nvSpPr>
          <p:cNvPr id="3" name="İçerik Yer Tutucusu 2"/>
          <p:cNvSpPr>
            <a:spLocks noGrp="1"/>
          </p:cNvSpPr>
          <p:nvPr>
            <p:ph idx="1"/>
          </p:nvPr>
        </p:nvSpPr>
        <p:spPr>
          <a:xfrm>
            <a:off x="395536" y="908720"/>
            <a:ext cx="8424936" cy="5616624"/>
          </a:xfrm>
        </p:spPr>
        <p:txBody>
          <a:bodyPr>
            <a:normAutofit fontScale="92500" lnSpcReduction="20000"/>
          </a:bodyPr>
          <a:lstStyle/>
          <a:p>
            <a:pPr lvl="0" algn="just">
              <a:lnSpc>
                <a:spcPct val="115000"/>
              </a:lnSpc>
              <a:buFont typeface="Wingdings"/>
              <a:buChar char=""/>
            </a:pPr>
            <a:r>
              <a:rPr lang="tr-TR" dirty="0">
                <a:latin typeface="Times New Roman"/>
                <a:ea typeface="Calibri"/>
                <a:cs typeface="Times New Roman"/>
              </a:rPr>
              <a:t>Demokratik bir yöntemdir ve öğrenciler tartışarak öğrenirler.</a:t>
            </a:r>
            <a:endParaRPr lang="tr-TR" dirty="0">
              <a:ea typeface="Calibri"/>
              <a:cs typeface="Times New Roman"/>
            </a:endParaRPr>
          </a:p>
          <a:p>
            <a:pPr lvl="0" algn="just">
              <a:lnSpc>
                <a:spcPct val="115000"/>
              </a:lnSpc>
              <a:buFont typeface="Wingdings"/>
              <a:buChar char=""/>
            </a:pPr>
            <a:r>
              <a:rPr lang="tr-TR" dirty="0">
                <a:latin typeface="Times New Roman"/>
                <a:ea typeface="Calibri"/>
                <a:cs typeface="Times New Roman"/>
              </a:rPr>
              <a:t>Belli bir soruna tek başlarına getirebilecekleri çözümlerden çok daha farklı çözümlerin olduğunu görürler.</a:t>
            </a:r>
            <a:endParaRPr lang="tr-TR" dirty="0">
              <a:ea typeface="Calibri"/>
              <a:cs typeface="Times New Roman"/>
            </a:endParaRPr>
          </a:p>
          <a:p>
            <a:pPr lvl="0" algn="just">
              <a:lnSpc>
                <a:spcPct val="115000"/>
              </a:lnSpc>
              <a:buFont typeface="Wingdings"/>
              <a:buChar char=""/>
            </a:pPr>
            <a:r>
              <a:rPr lang="tr-TR" dirty="0">
                <a:latin typeface="Times New Roman"/>
                <a:ea typeface="Calibri"/>
                <a:cs typeface="Times New Roman"/>
              </a:rPr>
              <a:t>Diğer öğrencilerin kendi görüşleri üzerindeki eleştiri ve değerlendirmelerini öğrenirler.</a:t>
            </a:r>
            <a:endParaRPr lang="tr-TR" dirty="0">
              <a:ea typeface="Calibri"/>
              <a:cs typeface="Times New Roman"/>
            </a:endParaRPr>
          </a:p>
          <a:p>
            <a:pPr lvl="0" algn="just">
              <a:lnSpc>
                <a:spcPct val="115000"/>
              </a:lnSpc>
              <a:spcAft>
                <a:spcPts val="1000"/>
              </a:spcAft>
              <a:buFont typeface="Wingdings"/>
              <a:buChar char=""/>
            </a:pPr>
            <a:r>
              <a:rPr lang="tr-TR" dirty="0">
                <a:latin typeface="Times New Roman"/>
                <a:ea typeface="Calibri"/>
                <a:cs typeface="Times New Roman"/>
              </a:rPr>
              <a:t>Bu yöntemde öğretmen öğrencilerini daha iyi tanıma imkanına kavuşur. Grup içinde öğrencilerin davranışlarını gözlemek, onların zihinsel, sosyal ve psikolojik gelişimleri hakkında fikir verir.</a:t>
            </a:r>
            <a:endParaRPr lang="tr-TR" dirty="0">
              <a:ea typeface="Calibri"/>
              <a:cs typeface="Times New Roman"/>
            </a:endParaRPr>
          </a:p>
          <a:p>
            <a:endParaRPr lang="tr-TR" dirty="0"/>
          </a:p>
        </p:txBody>
      </p:sp>
    </p:spTree>
    <p:extLst>
      <p:ext uri="{BB962C8B-B14F-4D97-AF65-F5344CB8AC3E}">
        <p14:creationId xmlns:p14="http://schemas.microsoft.com/office/powerpoint/2010/main" val="179537812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274638"/>
            <a:ext cx="8229600" cy="778098"/>
          </a:xfrm>
        </p:spPr>
        <p:txBody>
          <a:bodyPr>
            <a:normAutofit/>
          </a:bodyPr>
          <a:lstStyle/>
          <a:p>
            <a:r>
              <a:rPr lang="tr-TR" b="1" dirty="0">
                <a:latin typeface="Times New Roman"/>
                <a:ea typeface="Calibri"/>
                <a:cs typeface="Times New Roman"/>
              </a:rPr>
              <a:t>Sınırlılıkları</a:t>
            </a:r>
            <a:endParaRPr lang="tr-TR" dirty="0"/>
          </a:p>
        </p:txBody>
      </p:sp>
      <p:sp>
        <p:nvSpPr>
          <p:cNvPr id="3" name="İçerik Yer Tutucusu 2"/>
          <p:cNvSpPr>
            <a:spLocks noGrp="1"/>
          </p:cNvSpPr>
          <p:nvPr>
            <p:ph idx="1"/>
          </p:nvPr>
        </p:nvSpPr>
        <p:spPr>
          <a:xfrm>
            <a:off x="323528" y="1124744"/>
            <a:ext cx="8424936" cy="5400600"/>
          </a:xfrm>
        </p:spPr>
        <p:txBody>
          <a:bodyPr>
            <a:normAutofit fontScale="92500" lnSpcReduction="10000"/>
          </a:bodyPr>
          <a:lstStyle/>
          <a:p>
            <a:pPr lvl="0" algn="just">
              <a:lnSpc>
                <a:spcPct val="115000"/>
              </a:lnSpc>
              <a:buFont typeface="Wingdings"/>
              <a:buChar char=""/>
            </a:pPr>
            <a:r>
              <a:rPr lang="tr-TR" dirty="0">
                <a:latin typeface="Times New Roman"/>
                <a:ea typeface="Calibri"/>
                <a:cs typeface="Times New Roman"/>
              </a:rPr>
              <a:t>Zaman gerektirir ve çok kalabalık sınıflarda uygulanmaz.</a:t>
            </a:r>
            <a:endParaRPr lang="tr-TR" dirty="0">
              <a:ea typeface="Calibri"/>
              <a:cs typeface="Times New Roman"/>
            </a:endParaRPr>
          </a:p>
          <a:p>
            <a:pPr lvl="0" algn="just">
              <a:lnSpc>
                <a:spcPct val="115000"/>
              </a:lnSpc>
              <a:buFont typeface="Wingdings"/>
              <a:buChar char=""/>
            </a:pPr>
            <a:r>
              <a:rPr lang="tr-TR" dirty="0">
                <a:latin typeface="Times New Roman"/>
                <a:ea typeface="Calibri"/>
                <a:cs typeface="Times New Roman"/>
              </a:rPr>
              <a:t>Bazı öğrenciler bu tür etkinliklere kesinlikle katılmak istemezler.</a:t>
            </a:r>
            <a:endParaRPr lang="tr-TR" dirty="0">
              <a:ea typeface="Calibri"/>
              <a:cs typeface="Times New Roman"/>
            </a:endParaRPr>
          </a:p>
          <a:p>
            <a:pPr lvl="0" algn="just">
              <a:lnSpc>
                <a:spcPct val="115000"/>
              </a:lnSpc>
              <a:buFont typeface="Wingdings"/>
              <a:buChar char=""/>
            </a:pPr>
            <a:r>
              <a:rPr lang="tr-TR" dirty="0">
                <a:latin typeface="Times New Roman"/>
                <a:ea typeface="Calibri"/>
                <a:cs typeface="Times New Roman"/>
              </a:rPr>
              <a:t>Grup tartışmalarını sonuçlandırmak güç olabilir. Öğrenciler kolayca kendilerini kontrol edemez duruma gelebilir.</a:t>
            </a:r>
            <a:endParaRPr lang="tr-TR" dirty="0">
              <a:ea typeface="Calibri"/>
              <a:cs typeface="Times New Roman"/>
            </a:endParaRPr>
          </a:p>
          <a:p>
            <a:pPr lvl="0" algn="just">
              <a:lnSpc>
                <a:spcPct val="115000"/>
              </a:lnSpc>
              <a:spcAft>
                <a:spcPts val="1000"/>
              </a:spcAft>
              <a:buFont typeface="Wingdings"/>
              <a:buChar char=""/>
            </a:pPr>
            <a:r>
              <a:rPr lang="tr-TR" dirty="0">
                <a:latin typeface="Times New Roman"/>
                <a:ea typeface="Calibri"/>
                <a:cs typeface="Times New Roman"/>
              </a:rPr>
              <a:t>Konuşmaları konu üzerinde tutmak oldukça zordur. Kolayca amacından sapabilir (</a:t>
            </a:r>
            <a:r>
              <a:rPr lang="tr-TR" dirty="0" err="1">
                <a:latin typeface="Times New Roman"/>
                <a:ea typeface="Calibri"/>
                <a:cs typeface="Times New Roman"/>
              </a:rPr>
              <a:t>Küçükahmet</a:t>
            </a:r>
            <a:r>
              <a:rPr lang="tr-TR" dirty="0">
                <a:latin typeface="Times New Roman"/>
                <a:ea typeface="Calibri"/>
                <a:cs typeface="Times New Roman"/>
              </a:rPr>
              <a:t>, 2001, s. 100)</a:t>
            </a:r>
            <a:endParaRPr lang="tr-TR" dirty="0">
              <a:ea typeface="Calibri"/>
              <a:cs typeface="Times New Roman"/>
            </a:endParaRPr>
          </a:p>
          <a:p>
            <a:endParaRPr lang="tr-TR" dirty="0"/>
          </a:p>
        </p:txBody>
      </p:sp>
    </p:spTree>
    <p:extLst>
      <p:ext uri="{BB962C8B-B14F-4D97-AF65-F5344CB8AC3E}">
        <p14:creationId xmlns:p14="http://schemas.microsoft.com/office/powerpoint/2010/main" val="80458769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21196" y="116632"/>
            <a:ext cx="8229600" cy="850106"/>
          </a:xfrm>
        </p:spPr>
        <p:txBody>
          <a:bodyPr/>
          <a:lstStyle/>
          <a:p>
            <a:r>
              <a:rPr lang="tr-TR" dirty="0"/>
              <a:t>2. İSTASYON TEKNİĞİ</a:t>
            </a: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1560" y="1772816"/>
            <a:ext cx="7848872" cy="44045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9780846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395536" y="116632"/>
            <a:ext cx="8229600" cy="634082"/>
          </a:xfrm>
        </p:spPr>
        <p:txBody>
          <a:bodyPr>
            <a:normAutofit fontScale="90000"/>
          </a:bodyPr>
          <a:lstStyle/>
          <a:p>
            <a:pPr lvl="0"/>
            <a:r>
              <a:rPr lang="tr-TR" b="1" dirty="0">
                <a:latin typeface="Times New Roman"/>
                <a:ea typeface="Calibri"/>
                <a:cs typeface="Times New Roman"/>
              </a:rPr>
              <a:t>İSTASYON TEKNİĞİ</a:t>
            </a:r>
            <a:endParaRPr lang="tr-TR" dirty="0"/>
          </a:p>
        </p:txBody>
      </p:sp>
      <p:sp>
        <p:nvSpPr>
          <p:cNvPr id="3" name="İçerik Yer Tutucusu 2"/>
          <p:cNvSpPr>
            <a:spLocks noGrp="1"/>
          </p:cNvSpPr>
          <p:nvPr>
            <p:ph idx="1"/>
          </p:nvPr>
        </p:nvSpPr>
        <p:spPr>
          <a:xfrm>
            <a:off x="179512" y="764704"/>
            <a:ext cx="8784976" cy="5832648"/>
          </a:xfrm>
        </p:spPr>
        <p:txBody>
          <a:bodyPr>
            <a:normAutofit fontScale="77500" lnSpcReduction="20000"/>
          </a:bodyPr>
          <a:lstStyle/>
          <a:p>
            <a:r>
              <a:rPr lang="tr-TR" dirty="0">
                <a:latin typeface="Times New Roman"/>
                <a:ea typeface="Calibri"/>
                <a:cs typeface="Times New Roman"/>
              </a:rPr>
              <a:t>İstasyon yöntemi, bir konuda öğrencilerin bireysel ya da grup olarak </a:t>
            </a:r>
            <a:r>
              <a:rPr lang="tr-TR" b="1" dirty="0">
                <a:latin typeface="Times New Roman"/>
                <a:ea typeface="Calibri"/>
                <a:cs typeface="Times New Roman"/>
              </a:rPr>
              <a:t>birlikte çalışmaya </a:t>
            </a:r>
            <a:r>
              <a:rPr lang="tr-TR" dirty="0">
                <a:latin typeface="Times New Roman"/>
                <a:ea typeface="Calibri"/>
                <a:cs typeface="Times New Roman"/>
              </a:rPr>
              <a:t>konunun </a:t>
            </a:r>
            <a:r>
              <a:rPr lang="tr-TR" b="1" dirty="0">
                <a:latin typeface="Times New Roman"/>
                <a:ea typeface="Calibri"/>
                <a:cs typeface="Times New Roman"/>
              </a:rPr>
              <a:t>farklı yönlerinde </a:t>
            </a:r>
            <a:r>
              <a:rPr lang="tr-TR" dirty="0">
                <a:latin typeface="Times New Roman"/>
                <a:ea typeface="Calibri"/>
                <a:cs typeface="Times New Roman"/>
              </a:rPr>
              <a:t>yeteneklerini göstermeye imkan sağlayan </a:t>
            </a:r>
            <a:r>
              <a:rPr lang="tr-TR" b="1" dirty="0">
                <a:latin typeface="Times New Roman"/>
                <a:ea typeface="Calibri"/>
                <a:cs typeface="Times New Roman"/>
              </a:rPr>
              <a:t>öğrenci merkezli </a:t>
            </a:r>
            <a:r>
              <a:rPr lang="tr-TR" dirty="0">
                <a:latin typeface="Times New Roman"/>
                <a:ea typeface="Calibri"/>
                <a:cs typeface="Times New Roman"/>
              </a:rPr>
              <a:t>bir yöntemdir. Uygulama düzeyinin temel alındığı etkinlikte temel amaç, </a:t>
            </a:r>
            <a:r>
              <a:rPr lang="tr-TR" b="1" dirty="0">
                <a:latin typeface="Times New Roman"/>
                <a:ea typeface="Calibri"/>
                <a:cs typeface="Times New Roman"/>
              </a:rPr>
              <a:t>işbirliği, başlanmış bir işi tamamlama, etkili iletişim kurma becerilerini</a:t>
            </a:r>
            <a:r>
              <a:rPr lang="tr-TR" dirty="0">
                <a:latin typeface="Times New Roman"/>
                <a:ea typeface="Calibri"/>
                <a:cs typeface="Times New Roman"/>
              </a:rPr>
              <a:t> edinmektir. Konuyu farklı yönleriyle ele alabilmek için sınıf içinde belirli çalışma istasyonları oluşturulur. Bu istasyonlardan birincisi </a:t>
            </a:r>
            <a:r>
              <a:rPr lang="tr-TR" b="1" dirty="0">
                <a:latin typeface="Times New Roman"/>
                <a:ea typeface="Calibri"/>
                <a:cs typeface="Times New Roman"/>
              </a:rPr>
              <a:t>“slogan istasyonu”, </a:t>
            </a:r>
            <a:r>
              <a:rPr lang="tr-TR" dirty="0">
                <a:latin typeface="Times New Roman"/>
                <a:ea typeface="Calibri"/>
                <a:cs typeface="Times New Roman"/>
              </a:rPr>
              <a:t>ikincisi </a:t>
            </a:r>
            <a:r>
              <a:rPr lang="tr-TR" b="1" dirty="0">
                <a:latin typeface="Times New Roman"/>
                <a:ea typeface="Calibri"/>
                <a:cs typeface="Times New Roman"/>
              </a:rPr>
              <a:t>“afiş istasyonu</a:t>
            </a:r>
            <a:r>
              <a:rPr lang="tr-TR" dirty="0">
                <a:latin typeface="Times New Roman"/>
                <a:ea typeface="Calibri"/>
                <a:cs typeface="Times New Roman"/>
              </a:rPr>
              <a:t>”, üçüncüsü “</a:t>
            </a:r>
            <a:r>
              <a:rPr lang="tr-TR" b="1" dirty="0">
                <a:latin typeface="Times New Roman"/>
                <a:ea typeface="Calibri"/>
                <a:cs typeface="Times New Roman"/>
              </a:rPr>
              <a:t>öykü istasyonu</a:t>
            </a:r>
            <a:r>
              <a:rPr lang="tr-TR" dirty="0">
                <a:latin typeface="Times New Roman"/>
                <a:ea typeface="Calibri"/>
                <a:cs typeface="Times New Roman"/>
              </a:rPr>
              <a:t>”, dördüncüsü </a:t>
            </a:r>
            <a:r>
              <a:rPr lang="tr-TR" b="1" dirty="0">
                <a:latin typeface="Times New Roman"/>
                <a:ea typeface="Calibri"/>
                <a:cs typeface="Times New Roman"/>
              </a:rPr>
              <a:t>şiir </a:t>
            </a:r>
            <a:r>
              <a:rPr lang="tr-TR" dirty="0">
                <a:latin typeface="Times New Roman"/>
                <a:ea typeface="Calibri"/>
                <a:cs typeface="Times New Roman"/>
              </a:rPr>
              <a:t>beşincisi ise </a:t>
            </a:r>
            <a:r>
              <a:rPr lang="tr-TR" b="1" dirty="0">
                <a:latin typeface="Times New Roman"/>
                <a:ea typeface="Calibri"/>
                <a:cs typeface="Times New Roman"/>
              </a:rPr>
              <a:t>drama</a:t>
            </a:r>
            <a:r>
              <a:rPr lang="tr-TR" dirty="0">
                <a:latin typeface="Times New Roman"/>
                <a:ea typeface="Calibri"/>
                <a:cs typeface="Times New Roman"/>
              </a:rPr>
              <a:t> olabilir. Gruplar tanımlanan istasyonlara dağıtılır. Her grup </a:t>
            </a:r>
            <a:r>
              <a:rPr lang="tr-TR" b="1" dirty="0">
                <a:latin typeface="Times New Roman"/>
                <a:ea typeface="Calibri"/>
                <a:cs typeface="Times New Roman"/>
              </a:rPr>
              <a:t>belirlenen süre </a:t>
            </a:r>
            <a:r>
              <a:rPr lang="tr-TR" dirty="0">
                <a:latin typeface="Times New Roman"/>
                <a:ea typeface="Calibri"/>
                <a:cs typeface="Times New Roman"/>
              </a:rPr>
              <a:t>içerisinde (10-15dk) bulunduğu istasyonla ilgili etkinliği eş zamanlı şekilde gerçekleştirmeye başlar. Ardından grupların yerlerinin değiştirmesiyle, yarım kalan etkinliği bir sonraki grubun sürdürmesi sağlanır. İstasyonlarda yer alan slogan, afiş, oluşturulan şiir, öykü ve drama tamamlandığında uygulama sonlandırılır. Etkinliğin değerlendirme aşamasında ise grup üyelerinin hazırlanan ürünleri sınıfla paylaşması sağlanır. </a:t>
            </a:r>
            <a:endParaRPr lang="tr-TR" dirty="0">
              <a:ea typeface="Calibri"/>
              <a:cs typeface="Times New Roman"/>
            </a:endParaRPr>
          </a:p>
          <a:p>
            <a:endParaRPr lang="tr-TR" dirty="0"/>
          </a:p>
        </p:txBody>
      </p:sp>
    </p:spTree>
    <p:extLst>
      <p:ext uri="{BB962C8B-B14F-4D97-AF65-F5344CB8AC3E}">
        <p14:creationId xmlns:p14="http://schemas.microsoft.com/office/powerpoint/2010/main" val="186921742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274638"/>
            <a:ext cx="8229600" cy="778098"/>
          </a:xfrm>
        </p:spPr>
        <p:txBody>
          <a:bodyPr>
            <a:normAutofit/>
          </a:bodyPr>
          <a:lstStyle/>
          <a:p>
            <a:r>
              <a:rPr lang="tr-TR" b="1" dirty="0">
                <a:latin typeface="Times New Roman"/>
                <a:ea typeface="Calibri"/>
                <a:cs typeface="Times New Roman"/>
              </a:rPr>
              <a:t>Uygulama Süreci</a:t>
            </a:r>
            <a:endParaRPr lang="tr-TR" dirty="0"/>
          </a:p>
        </p:txBody>
      </p:sp>
      <p:sp>
        <p:nvSpPr>
          <p:cNvPr id="3" name="İçerik Yer Tutucusu 2"/>
          <p:cNvSpPr>
            <a:spLocks noGrp="1"/>
          </p:cNvSpPr>
          <p:nvPr>
            <p:ph idx="1"/>
          </p:nvPr>
        </p:nvSpPr>
        <p:spPr>
          <a:xfrm>
            <a:off x="107504" y="1052736"/>
            <a:ext cx="9036496" cy="5616624"/>
          </a:xfrm>
        </p:spPr>
        <p:txBody>
          <a:bodyPr>
            <a:normAutofit fontScale="70000" lnSpcReduction="20000"/>
          </a:bodyPr>
          <a:lstStyle/>
          <a:p>
            <a:pPr lvl="0" algn="just">
              <a:lnSpc>
                <a:spcPct val="115000"/>
              </a:lnSpc>
              <a:buFont typeface="+mj-lt"/>
              <a:buAutoNum type="alphaLcPeriod"/>
            </a:pPr>
            <a:r>
              <a:rPr lang="tr-TR" sz="3300" dirty="0">
                <a:latin typeface="Times New Roman"/>
                <a:ea typeface="Calibri"/>
                <a:cs typeface="Times New Roman"/>
              </a:rPr>
              <a:t>Konuyu saptayıp (öğrencilerle) tahtaya yazın.</a:t>
            </a:r>
            <a:endParaRPr lang="tr-TR" sz="3300" dirty="0">
              <a:ea typeface="Calibri"/>
              <a:cs typeface="Times New Roman"/>
            </a:endParaRPr>
          </a:p>
          <a:p>
            <a:pPr lvl="0" algn="just">
              <a:lnSpc>
                <a:spcPct val="115000"/>
              </a:lnSpc>
              <a:buFont typeface="+mj-lt"/>
              <a:buAutoNum type="alphaLcPeriod"/>
            </a:pPr>
            <a:r>
              <a:rPr lang="tr-TR" sz="3300" dirty="0">
                <a:latin typeface="Times New Roman"/>
                <a:ea typeface="Calibri"/>
                <a:cs typeface="Times New Roman"/>
              </a:rPr>
              <a:t>İstasyonlara ayırın (Neden sonuç istasyonu, slogan, afiş, şiir, resim vb.)</a:t>
            </a:r>
            <a:endParaRPr lang="tr-TR" sz="3300" dirty="0">
              <a:ea typeface="Calibri"/>
              <a:cs typeface="Times New Roman"/>
            </a:endParaRPr>
          </a:p>
          <a:p>
            <a:pPr lvl="0" algn="just">
              <a:lnSpc>
                <a:spcPct val="115000"/>
              </a:lnSpc>
              <a:buFont typeface="+mj-lt"/>
              <a:buAutoNum type="alphaLcPeriod"/>
            </a:pPr>
            <a:r>
              <a:rPr lang="tr-TR" sz="3300" dirty="0">
                <a:latin typeface="Times New Roman"/>
                <a:ea typeface="Calibri"/>
                <a:cs typeface="Times New Roman"/>
              </a:rPr>
              <a:t>İstasyonlara dağılımı </a:t>
            </a:r>
            <a:r>
              <a:rPr lang="tr-TR" sz="3300" dirty="0" err="1">
                <a:latin typeface="Times New Roman"/>
                <a:ea typeface="Calibri"/>
                <a:cs typeface="Times New Roman"/>
              </a:rPr>
              <a:t>random</a:t>
            </a:r>
            <a:r>
              <a:rPr lang="tr-TR" sz="3300" dirty="0">
                <a:latin typeface="Times New Roman"/>
                <a:ea typeface="Calibri"/>
                <a:cs typeface="Times New Roman"/>
              </a:rPr>
              <a:t> ile yapın.</a:t>
            </a:r>
            <a:endParaRPr lang="tr-TR" sz="3300" dirty="0">
              <a:ea typeface="Calibri"/>
              <a:cs typeface="Times New Roman"/>
            </a:endParaRPr>
          </a:p>
          <a:p>
            <a:pPr lvl="0" algn="just">
              <a:lnSpc>
                <a:spcPct val="115000"/>
              </a:lnSpc>
              <a:buFont typeface="+mj-lt"/>
              <a:buAutoNum type="alphaLcPeriod"/>
            </a:pPr>
            <a:r>
              <a:rPr lang="tr-TR" sz="3300" dirty="0">
                <a:latin typeface="Times New Roman"/>
                <a:ea typeface="Calibri"/>
                <a:cs typeface="Times New Roman"/>
              </a:rPr>
              <a:t>Etkinliği yönetecek birini belirleyin.</a:t>
            </a:r>
            <a:endParaRPr lang="tr-TR" sz="3300" dirty="0">
              <a:ea typeface="Calibri"/>
              <a:cs typeface="Times New Roman"/>
            </a:endParaRPr>
          </a:p>
          <a:p>
            <a:pPr lvl="0" algn="just">
              <a:lnSpc>
                <a:spcPct val="115000"/>
              </a:lnSpc>
              <a:buFont typeface="+mj-lt"/>
              <a:buAutoNum type="alphaLcPeriod"/>
            </a:pPr>
            <a:r>
              <a:rPr lang="tr-TR" sz="3300" dirty="0">
                <a:latin typeface="Times New Roman"/>
                <a:ea typeface="Calibri"/>
                <a:cs typeface="Times New Roman"/>
              </a:rPr>
              <a:t>İstasyon şefleri belirleyin.(her istasyon için değişmeyen sabit şefler)</a:t>
            </a:r>
            <a:endParaRPr lang="tr-TR" sz="3300" dirty="0">
              <a:ea typeface="Calibri"/>
              <a:cs typeface="Times New Roman"/>
            </a:endParaRPr>
          </a:p>
          <a:p>
            <a:pPr lvl="0" algn="just">
              <a:lnSpc>
                <a:spcPct val="115000"/>
              </a:lnSpc>
              <a:buFont typeface="+mj-lt"/>
              <a:buAutoNum type="alphaLcPeriod"/>
            </a:pPr>
            <a:r>
              <a:rPr lang="tr-TR" sz="3300" dirty="0">
                <a:latin typeface="Times New Roman"/>
                <a:ea typeface="Calibri"/>
                <a:cs typeface="Times New Roman"/>
              </a:rPr>
              <a:t>Öğrencileri gruplara göndererek her istasyona uygun hedeflerin gerçekleşmesi için belirli bir süre verin (10 </a:t>
            </a:r>
            <a:r>
              <a:rPr lang="tr-TR" sz="3300" dirty="0" err="1">
                <a:latin typeface="Times New Roman"/>
                <a:ea typeface="Calibri"/>
                <a:cs typeface="Times New Roman"/>
              </a:rPr>
              <a:t>dak</a:t>
            </a:r>
            <a:r>
              <a:rPr lang="tr-TR" sz="3300" dirty="0">
                <a:latin typeface="Times New Roman"/>
                <a:ea typeface="Calibri"/>
                <a:cs typeface="Times New Roman"/>
              </a:rPr>
              <a:t>).</a:t>
            </a:r>
            <a:endParaRPr lang="tr-TR" sz="3300" dirty="0">
              <a:ea typeface="Calibri"/>
              <a:cs typeface="Times New Roman"/>
            </a:endParaRPr>
          </a:p>
          <a:p>
            <a:pPr lvl="0" algn="just">
              <a:lnSpc>
                <a:spcPct val="115000"/>
              </a:lnSpc>
              <a:buFont typeface="+mj-lt"/>
              <a:buAutoNum type="alphaLcPeriod"/>
            </a:pPr>
            <a:r>
              <a:rPr lang="tr-TR" sz="3300" dirty="0">
                <a:latin typeface="Times New Roman"/>
                <a:ea typeface="Calibri"/>
                <a:cs typeface="Times New Roman"/>
              </a:rPr>
              <a:t>Her süre bitiminde diğer bir grubu yarım kalan işi tamamlamak için yönlendirerek her grubun bütün istasyonlarda görev yapmasını sağlayın. </a:t>
            </a:r>
            <a:endParaRPr lang="tr-TR" sz="3300" dirty="0">
              <a:ea typeface="Calibri"/>
              <a:cs typeface="Times New Roman"/>
            </a:endParaRPr>
          </a:p>
          <a:p>
            <a:pPr lvl="0" algn="just">
              <a:lnSpc>
                <a:spcPct val="115000"/>
              </a:lnSpc>
              <a:spcAft>
                <a:spcPts val="1000"/>
              </a:spcAft>
              <a:buFont typeface="+mj-lt"/>
              <a:buAutoNum type="alphaLcPeriod"/>
            </a:pPr>
            <a:r>
              <a:rPr lang="tr-TR" sz="3300" dirty="0">
                <a:latin typeface="Times New Roman"/>
                <a:ea typeface="Calibri"/>
                <a:cs typeface="Times New Roman"/>
              </a:rPr>
              <a:t>Sürecin bitiminde şeflerden çalışmaları getirerek sloganları, şiirleri okuyun, çalışmaları bir yere asın ve sınıfa </a:t>
            </a:r>
            <a:r>
              <a:rPr lang="tr-TR" sz="3300" dirty="0" err="1">
                <a:latin typeface="Times New Roman"/>
                <a:ea typeface="Calibri"/>
                <a:cs typeface="Times New Roman"/>
              </a:rPr>
              <a:t>pekiştireç</a:t>
            </a:r>
            <a:r>
              <a:rPr lang="tr-TR" sz="3300" dirty="0">
                <a:latin typeface="Times New Roman"/>
                <a:ea typeface="Calibri"/>
                <a:cs typeface="Times New Roman"/>
              </a:rPr>
              <a:t> verin (Sönmez, 2011).</a:t>
            </a:r>
            <a:endParaRPr lang="tr-TR" sz="3300" dirty="0">
              <a:ea typeface="Calibri"/>
              <a:cs typeface="Times New Roman"/>
            </a:endParaRPr>
          </a:p>
          <a:p>
            <a:endParaRPr lang="tr-TR" dirty="0"/>
          </a:p>
        </p:txBody>
      </p:sp>
    </p:spTree>
    <p:extLst>
      <p:ext uri="{BB962C8B-B14F-4D97-AF65-F5344CB8AC3E}">
        <p14:creationId xmlns:p14="http://schemas.microsoft.com/office/powerpoint/2010/main" val="398414696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274638"/>
            <a:ext cx="8229600" cy="634082"/>
          </a:xfrm>
        </p:spPr>
        <p:txBody>
          <a:bodyPr>
            <a:normAutofit fontScale="90000"/>
          </a:bodyPr>
          <a:lstStyle/>
          <a:p>
            <a:r>
              <a:rPr lang="tr-TR" b="1" dirty="0">
                <a:latin typeface="Times New Roman"/>
                <a:ea typeface="Calibri"/>
                <a:cs typeface="Times New Roman"/>
              </a:rPr>
              <a:t>Yararları</a:t>
            </a:r>
            <a:endParaRPr lang="tr-TR" dirty="0"/>
          </a:p>
        </p:txBody>
      </p:sp>
      <p:sp>
        <p:nvSpPr>
          <p:cNvPr id="3" name="İçerik Yer Tutucusu 2"/>
          <p:cNvSpPr>
            <a:spLocks noGrp="1"/>
          </p:cNvSpPr>
          <p:nvPr>
            <p:ph idx="1"/>
          </p:nvPr>
        </p:nvSpPr>
        <p:spPr>
          <a:xfrm>
            <a:off x="457200" y="980728"/>
            <a:ext cx="8435280" cy="5688632"/>
          </a:xfrm>
        </p:spPr>
        <p:txBody>
          <a:bodyPr>
            <a:normAutofit fontScale="85000" lnSpcReduction="20000"/>
          </a:bodyPr>
          <a:lstStyle/>
          <a:p>
            <a:pPr lvl="0" algn="just">
              <a:lnSpc>
                <a:spcPct val="115000"/>
              </a:lnSpc>
              <a:buFont typeface="Wingdings"/>
              <a:buChar char=""/>
            </a:pPr>
            <a:r>
              <a:rPr lang="tr-TR" dirty="0">
                <a:latin typeface="Times New Roman"/>
                <a:ea typeface="Calibri"/>
                <a:cs typeface="Times New Roman"/>
              </a:rPr>
              <a:t>Öğrenme istasyonları uygulama ile teori arasında hızlı bir bağlantının kurulmasına yardımcı olur. Karmaşık olan içeriğin basitleştirilerek parçalar halinde sunumuna kolaylık sağlar.</a:t>
            </a:r>
            <a:endParaRPr lang="tr-TR" dirty="0">
              <a:ea typeface="Calibri"/>
              <a:cs typeface="Times New Roman"/>
            </a:endParaRPr>
          </a:p>
          <a:p>
            <a:pPr lvl="0" algn="just">
              <a:lnSpc>
                <a:spcPct val="115000"/>
              </a:lnSpc>
              <a:buFont typeface="Wingdings"/>
              <a:buChar char=""/>
            </a:pPr>
            <a:r>
              <a:rPr lang="tr-TR" dirty="0">
                <a:latin typeface="Times New Roman"/>
                <a:ea typeface="Calibri"/>
                <a:cs typeface="Times New Roman"/>
              </a:rPr>
              <a:t>Öğrencilere eş zamanlı olarak farklı öğrenme fırsatları sunar. </a:t>
            </a:r>
            <a:endParaRPr lang="tr-TR" dirty="0">
              <a:ea typeface="Calibri"/>
              <a:cs typeface="Times New Roman"/>
            </a:endParaRPr>
          </a:p>
          <a:p>
            <a:pPr lvl="0" algn="just">
              <a:lnSpc>
                <a:spcPct val="115000"/>
              </a:lnSpc>
              <a:buFont typeface="Wingdings"/>
              <a:buChar char=""/>
            </a:pPr>
            <a:r>
              <a:rPr lang="tr-TR" dirty="0">
                <a:latin typeface="Times New Roman"/>
                <a:ea typeface="Calibri"/>
                <a:cs typeface="Times New Roman"/>
              </a:rPr>
              <a:t>Öğrencilerin zeka alanlarına ve öğrenme stillerine göre öğrenmelerine yardımcı olur. Öğrencinin birden fazla duyu organı yoluyla öğrenmesini sağlar. Bu şekilde öğrenmeyi çekici hale getirir.</a:t>
            </a:r>
            <a:endParaRPr lang="tr-TR" dirty="0">
              <a:ea typeface="Calibri"/>
              <a:cs typeface="Times New Roman"/>
            </a:endParaRPr>
          </a:p>
          <a:p>
            <a:pPr lvl="0" algn="just">
              <a:lnSpc>
                <a:spcPct val="115000"/>
              </a:lnSpc>
              <a:spcAft>
                <a:spcPts val="1000"/>
              </a:spcAft>
              <a:buFont typeface="Wingdings"/>
              <a:buChar char=""/>
            </a:pPr>
            <a:r>
              <a:rPr lang="tr-TR" dirty="0">
                <a:latin typeface="Times New Roman"/>
                <a:ea typeface="Calibri"/>
                <a:cs typeface="Times New Roman"/>
              </a:rPr>
              <a:t>İstasyonlar bireylerin kendileriyle başkalarıyla iletişimini arttırır. Grup çalışmaları yoluyla öğrencilerin sosyalleşmesine, işbirliği yapmasına fırsat verir.</a:t>
            </a:r>
            <a:endParaRPr lang="tr-TR" dirty="0">
              <a:ea typeface="Calibri"/>
              <a:cs typeface="Times New Roman"/>
            </a:endParaRPr>
          </a:p>
          <a:p>
            <a:endParaRPr lang="tr-TR" dirty="0"/>
          </a:p>
        </p:txBody>
      </p:sp>
    </p:spTree>
    <p:extLst>
      <p:ext uri="{BB962C8B-B14F-4D97-AF65-F5344CB8AC3E}">
        <p14:creationId xmlns:p14="http://schemas.microsoft.com/office/powerpoint/2010/main" val="176427835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274638"/>
            <a:ext cx="8229600" cy="634082"/>
          </a:xfrm>
        </p:spPr>
        <p:txBody>
          <a:bodyPr>
            <a:normAutofit fontScale="90000"/>
          </a:bodyPr>
          <a:lstStyle/>
          <a:p>
            <a:r>
              <a:rPr lang="tr-TR" b="1" dirty="0">
                <a:latin typeface="Times New Roman"/>
                <a:ea typeface="Calibri"/>
                <a:cs typeface="Times New Roman"/>
              </a:rPr>
              <a:t>Sınırlılıkları</a:t>
            </a:r>
            <a:endParaRPr lang="tr-TR" dirty="0"/>
          </a:p>
        </p:txBody>
      </p:sp>
      <p:sp>
        <p:nvSpPr>
          <p:cNvPr id="3" name="İçerik Yer Tutucusu 2"/>
          <p:cNvSpPr>
            <a:spLocks noGrp="1"/>
          </p:cNvSpPr>
          <p:nvPr>
            <p:ph idx="1"/>
          </p:nvPr>
        </p:nvSpPr>
        <p:spPr>
          <a:xfrm>
            <a:off x="251520" y="908720"/>
            <a:ext cx="8640960" cy="5688632"/>
          </a:xfrm>
        </p:spPr>
        <p:txBody>
          <a:bodyPr>
            <a:normAutofit fontScale="92500" lnSpcReduction="20000"/>
          </a:bodyPr>
          <a:lstStyle/>
          <a:p>
            <a:pPr lvl="0" algn="just">
              <a:lnSpc>
                <a:spcPct val="115000"/>
              </a:lnSpc>
              <a:buFont typeface="Wingdings"/>
              <a:buChar char=""/>
            </a:pPr>
            <a:r>
              <a:rPr lang="tr-TR" dirty="0">
                <a:latin typeface="Times New Roman"/>
                <a:ea typeface="Calibri"/>
                <a:cs typeface="Times New Roman"/>
              </a:rPr>
              <a:t>Öğrenme istasyonlarının yapılandırılmasında; ilk aşamada kavranması çok zaman alabilir.</a:t>
            </a:r>
            <a:endParaRPr lang="tr-TR" dirty="0">
              <a:ea typeface="Calibri"/>
              <a:cs typeface="Times New Roman"/>
            </a:endParaRPr>
          </a:p>
          <a:p>
            <a:pPr lvl="0" algn="just">
              <a:lnSpc>
                <a:spcPct val="115000"/>
              </a:lnSpc>
              <a:buFont typeface="Wingdings"/>
              <a:buChar char=""/>
            </a:pPr>
            <a:r>
              <a:rPr lang="tr-TR" dirty="0">
                <a:latin typeface="Times New Roman"/>
                <a:ea typeface="Calibri"/>
                <a:cs typeface="Times New Roman"/>
              </a:rPr>
              <a:t>Hazırlık aşamasında istasyonlar, görevler, materyaller, konu sınırları, sıralama, bakış açıları iyi belirlenmezse amaca hizmet etmeyebilir. Öğrenci ne yapacağına ilişkin bilgilendirilmezse, gerektiği yerde uygun yönlendirmeler yapılmazsa bir kargaşaya dönüşebilir. </a:t>
            </a:r>
            <a:endParaRPr lang="tr-TR" dirty="0">
              <a:ea typeface="Calibri"/>
              <a:cs typeface="Times New Roman"/>
            </a:endParaRPr>
          </a:p>
          <a:p>
            <a:pPr lvl="0" algn="just">
              <a:lnSpc>
                <a:spcPct val="115000"/>
              </a:lnSpc>
              <a:spcAft>
                <a:spcPts val="1000"/>
              </a:spcAft>
              <a:buFont typeface="Wingdings"/>
              <a:buChar char=""/>
            </a:pPr>
            <a:r>
              <a:rPr lang="tr-TR" dirty="0">
                <a:latin typeface="Times New Roman"/>
                <a:ea typeface="Calibri"/>
                <a:cs typeface="Times New Roman"/>
              </a:rPr>
              <a:t>Öğrenme istasyonları güçlü bir öğrenme fırsatı sunarken bir dönem veya kurs boyunca çok sık kullanılırsa başlangıçtaki etkisini kaybedebilir. (Ocak, 2008, s. 256)</a:t>
            </a:r>
            <a:endParaRPr lang="tr-TR" dirty="0">
              <a:ea typeface="Calibri"/>
              <a:cs typeface="Times New Roman"/>
            </a:endParaRPr>
          </a:p>
          <a:p>
            <a:endParaRPr lang="tr-TR" dirty="0"/>
          </a:p>
        </p:txBody>
      </p:sp>
    </p:spTree>
    <p:extLst>
      <p:ext uri="{BB962C8B-B14F-4D97-AF65-F5344CB8AC3E}">
        <p14:creationId xmlns:p14="http://schemas.microsoft.com/office/powerpoint/2010/main" val="248407841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67544" y="116632"/>
            <a:ext cx="8229600" cy="562074"/>
          </a:xfrm>
        </p:spPr>
        <p:txBody>
          <a:bodyPr>
            <a:normAutofit fontScale="90000"/>
          </a:bodyPr>
          <a:lstStyle/>
          <a:p>
            <a:pPr lvl="0"/>
            <a:r>
              <a:rPr lang="tr-TR" b="1" dirty="0">
                <a:latin typeface="Times New Roman"/>
                <a:ea typeface="Calibri"/>
                <a:cs typeface="Times New Roman"/>
              </a:rPr>
              <a:t>GÖSTERİ(P) YAPTIRMA</a:t>
            </a:r>
            <a:endParaRPr lang="tr-TR" dirty="0"/>
          </a:p>
        </p:txBody>
      </p:sp>
      <p:sp>
        <p:nvSpPr>
          <p:cNvPr id="3" name="İçerik Yer Tutucusu 2"/>
          <p:cNvSpPr>
            <a:spLocks noGrp="1"/>
          </p:cNvSpPr>
          <p:nvPr>
            <p:ph idx="1"/>
          </p:nvPr>
        </p:nvSpPr>
        <p:spPr>
          <a:xfrm>
            <a:off x="323528" y="764704"/>
            <a:ext cx="8496944" cy="5832648"/>
          </a:xfrm>
        </p:spPr>
        <p:txBody>
          <a:bodyPr>
            <a:normAutofit fontScale="70000" lnSpcReduction="20000"/>
          </a:bodyPr>
          <a:lstStyle/>
          <a:p>
            <a:pPr indent="449580" algn="just">
              <a:lnSpc>
                <a:spcPct val="115000"/>
              </a:lnSpc>
              <a:spcAft>
                <a:spcPts val="1000"/>
              </a:spcAft>
            </a:pPr>
            <a:r>
              <a:rPr lang="tr-TR" dirty="0">
                <a:latin typeface="Times New Roman"/>
                <a:ea typeface="Calibri"/>
                <a:cs typeface="Times New Roman"/>
              </a:rPr>
              <a:t>Sözlerin ve sözcüklerin yetersiz kaldığı durumlarda, yani öğrenciye ne yapılacağını söylemenin eksik kaldığı ve </a:t>
            </a:r>
            <a:r>
              <a:rPr lang="tr-TR" b="1" dirty="0">
                <a:latin typeface="Times New Roman"/>
                <a:ea typeface="Calibri"/>
                <a:cs typeface="Times New Roman"/>
              </a:rPr>
              <a:t>nasıl yapılacağının göstermenin gerekli olduğu durumlarda </a:t>
            </a:r>
            <a:r>
              <a:rPr lang="tr-TR" dirty="0">
                <a:latin typeface="Times New Roman"/>
                <a:ea typeface="Calibri"/>
                <a:cs typeface="Times New Roman"/>
              </a:rPr>
              <a:t>kullanılan bir yöntemdir. Bir işlemin uygulanmasını, bir sürecin işleyişini, bir aracın çalıştırılmasını önce açıklayarak gösterme, sonra da öğrenciye uygulama yaptırarak öğretme yoludur. (Tan, 2012, s. 283)</a:t>
            </a:r>
            <a:endParaRPr lang="tr-TR" dirty="0">
              <a:ea typeface="Calibri"/>
              <a:cs typeface="Times New Roman"/>
            </a:endParaRPr>
          </a:p>
          <a:p>
            <a:pPr indent="449580" algn="just">
              <a:lnSpc>
                <a:spcPct val="115000"/>
              </a:lnSpc>
              <a:spcAft>
                <a:spcPts val="1000"/>
              </a:spcAft>
            </a:pPr>
            <a:r>
              <a:rPr lang="tr-TR" i="1" dirty="0">
                <a:latin typeface="Times New Roman"/>
                <a:ea typeface="Calibri"/>
                <a:cs typeface="Times New Roman"/>
              </a:rPr>
              <a:t>Sözgelişi; sosyal bilgiler dersinde “Doğu Anadolu bölgesinin haritasını aslına uygun olarak ezbere çizebilme” hedefinin davranışları tahtaya aşamalı olarak yazılmalı; asılmalı; öğrenciler bu sırayı defterlerine geçirmelidirler. Sonra bu sıraya göre haritayı çizip göstermelidirler. Her basamakta işin nasıl yapıldığı gösterilip açıklanmalı; anlaşılmayan yer varsa, tekrar yapılıp gösterilmelidir. Her bir öğrenci çizimi, işi, davranışı yaparken öğretmen yanlışları anında düzeltmeli; eksiklikleri tamamlamalıdır. Yapılan doğru davranışlar, çizimler ve işler sınıfa sunulmalı; öğrenciden bunu nasıl yaptığını açıklaması istenmelidir.</a:t>
            </a:r>
            <a:r>
              <a:rPr lang="tr-TR" dirty="0">
                <a:latin typeface="Times New Roman"/>
                <a:ea typeface="Calibri"/>
                <a:cs typeface="Times New Roman"/>
              </a:rPr>
              <a:t>(Sönmez, 2014, s. 247)</a:t>
            </a:r>
            <a:endParaRPr lang="tr-TR" dirty="0">
              <a:ea typeface="Calibri"/>
              <a:cs typeface="Times New Roman"/>
            </a:endParaRPr>
          </a:p>
          <a:p>
            <a:endParaRPr lang="tr-TR" dirty="0"/>
          </a:p>
        </p:txBody>
      </p:sp>
    </p:spTree>
    <p:extLst>
      <p:ext uri="{BB962C8B-B14F-4D97-AF65-F5344CB8AC3E}">
        <p14:creationId xmlns:p14="http://schemas.microsoft.com/office/powerpoint/2010/main" val="48676865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395536" y="0"/>
            <a:ext cx="8229600" cy="764704"/>
          </a:xfrm>
        </p:spPr>
        <p:txBody>
          <a:bodyPr>
            <a:normAutofit/>
          </a:bodyPr>
          <a:lstStyle/>
          <a:p>
            <a:r>
              <a:rPr lang="tr-TR" b="1" dirty="0">
                <a:latin typeface="Times New Roman"/>
                <a:ea typeface="Calibri"/>
                <a:cs typeface="Times New Roman"/>
              </a:rPr>
              <a:t>Yararları</a:t>
            </a:r>
            <a:endParaRPr lang="tr-TR" dirty="0"/>
          </a:p>
        </p:txBody>
      </p:sp>
      <p:sp>
        <p:nvSpPr>
          <p:cNvPr id="3" name="İçerik Yer Tutucusu 2"/>
          <p:cNvSpPr>
            <a:spLocks noGrp="1"/>
          </p:cNvSpPr>
          <p:nvPr>
            <p:ph idx="1"/>
          </p:nvPr>
        </p:nvSpPr>
        <p:spPr>
          <a:xfrm>
            <a:off x="251520" y="980728"/>
            <a:ext cx="8435280" cy="5145435"/>
          </a:xfrm>
        </p:spPr>
        <p:txBody>
          <a:bodyPr>
            <a:normAutofit/>
          </a:bodyPr>
          <a:lstStyle/>
          <a:p>
            <a:pPr lvl="0" algn="just">
              <a:lnSpc>
                <a:spcPct val="115000"/>
              </a:lnSpc>
              <a:buFont typeface="Wingdings"/>
              <a:buChar char=""/>
            </a:pPr>
            <a:r>
              <a:rPr lang="tr-TR" dirty="0">
                <a:latin typeface="Times New Roman"/>
                <a:ea typeface="Calibri"/>
                <a:cs typeface="Times New Roman"/>
              </a:rPr>
              <a:t>Öğrencilere görerek, işiterek, gözleyerek ve yaparak öğrenme olanağı sağlar.</a:t>
            </a:r>
            <a:endParaRPr lang="tr-TR" dirty="0">
              <a:ea typeface="Calibri"/>
              <a:cs typeface="Times New Roman"/>
            </a:endParaRPr>
          </a:p>
          <a:p>
            <a:pPr lvl="0" algn="just">
              <a:lnSpc>
                <a:spcPct val="115000"/>
              </a:lnSpc>
              <a:buFont typeface="Wingdings"/>
              <a:buChar char=""/>
            </a:pPr>
            <a:r>
              <a:rPr lang="tr-TR" dirty="0">
                <a:latin typeface="Times New Roman"/>
                <a:ea typeface="Calibri"/>
                <a:cs typeface="Times New Roman"/>
              </a:rPr>
              <a:t>Becerilerin öğretiminde oldukça etkilidir.</a:t>
            </a:r>
            <a:endParaRPr lang="tr-TR" dirty="0">
              <a:ea typeface="Calibri"/>
              <a:cs typeface="Times New Roman"/>
            </a:endParaRPr>
          </a:p>
          <a:p>
            <a:pPr lvl="0" algn="just">
              <a:lnSpc>
                <a:spcPct val="115000"/>
              </a:lnSpc>
              <a:buFont typeface="Wingdings"/>
              <a:buChar char=""/>
            </a:pPr>
            <a:r>
              <a:rPr lang="tr-TR" dirty="0">
                <a:latin typeface="Times New Roman"/>
                <a:ea typeface="Calibri"/>
                <a:cs typeface="Times New Roman"/>
              </a:rPr>
              <a:t>Öğrencilerin dikkatini uzun süre derse yönelmesine etkili olur.</a:t>
            </a:r>
            <a:endParaRPr lang="tr-TR" dirty="0">
              <a:ea typeface="Calibri"/>
              <a:cs typeface="Times New Roman"/>
            </a:endParaRPr>
          </a:p>
          <a:p>
            <a:pPr lvl="0" algn="just">
              <a:lnSpc>
                <a:spcPct val="115000"/>
              </a:lnSpc>
              <a:spcAft>
                <a:spcPts val="1000"/>
              </a:spcAft>
              <a:buFont typeface="Wingdings"/>
              <a:buChar char=""/>
            </a:pPr>
            <a:r>
              <a:rPr lang="tr-TR" dirty="0">
                <a:latin typeface="Times New Roman"/>
                <a:ea typeface="Calibri"/>
                <a:cs typeface="Times New Roman"/>
              </a:rPr>
              <a:t>Öğrencilerin bildiklerini uygulayabilmek için fırsat yaratır.</a:t>
            </a:r>
            <a:endParaRPr lang="tr-TR" dirty="0">
              <a:ea typeface="Calibri"/>
              <a:cs typeface="Times New Roman"/>
            </a:endParaRPr>
          </a:p>
          <a:p>
            <a:endParaRPr lang="tr-TR" dirty="0"/>
          </a:p>
        </p:txBody>
      </p:sp>
    </p:spTree>
    <p:extLst>
      <p:ext uri="{BB962C8B-B14F-4D97-AF65-F5344CB8AC3E}">
        <p14:creationId xmlns:p14="http://schemas.microsoft.com/office/powerpoint/2010/main" val="79274848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395536" y="0"/>
            <a:ext cx="8229600" cy="908720"/>
          </a:xfrm>
        </p:spPr>
        <p:txBody>
          <a:bodyPr>
            <a:normAutofit/>
          </a:bodyPr>
          <a:lstStyle/>
          <a:p>
            <a:r>
              <a:rPr lang="tr-TR" b="1" dirty="0">
                <a:latin typeface="Times New Roman"/>
                <a:ea typeface="Calibri"/>
                <a:cs typeface="Times New Roman"/>
              </a:rPr>
              <a:t>Sınırlılıkları</a:t>
            </a:r>
            <a:endParaRPr lang="tr-TR" dirty="0"/>
          </a:p>
        </p:txBody>
      </p:sp>
      <p:sp>
        <p:nvSpPr>
          <p:cNvPr id="3" name="İçerik Yer Tutucusu 2"/>
          <p:cNvSpPr>
            <a:spLocks noGrp="1"/>
          </p:cNvSpPr>
          <p:nvPr>
            <p:ph idx="1"/>
          </p:nvPr>
        </p:nvSpPr>
        <p:spPr>
          <a:xfrm>
            <a:off x="179512" y="836712"/>
            <a:ext cx="8712968" cy="5832648"/>
          </a:xfrm>
        </p:spPr>
        <p:txBody>
          <a:bodyPr>
            <a:normAutofit fontScale="85000" lnSpcReduction="10000"/>
          </a:bodyPr>
          <a:lstStyle/>
          <a:p>
            <a:pPr lvl="0" algn="just">
              <a:lnSpc>
                <a:spcPct val="115000"/>
              </a:lnSpc>
              <a:buFont typeface="Wingdings"/>
              <a:buChar char=""/>
            </a:pPr>
            <a:r>
              <a:rPr lang="tr-TR" dirty="0">
                <a:latin typeface="Times New Roman"/>
                <a:ea typeface="Calibri"/>
                <a:cs typeface="Times New Roman"/>
              </a:rPr>
              <a:t>Öğretmenin iyi bir </a:t>
            </a:r>
            <a:r>
              <a:rPr lang="tr-TR" b="1" dirty="0">
                <a:latin typeface="Times New Roman"/>
                <a:ea typeface="Calibri"/>
                <a:cs typeface="Times New Roman"/>
              </a:rPr>
              <a:t>planlama ve hazırlık yapmasını </a:t>
            </a:r>
            <a:r>
              <a:rPr lang="tr-TR" dirty="0">
                <a:latin typeface="Times New Roman"/>
                <a:ea typeface="Calibri"/>
                <a:cs typeface="Times New Roman"/>
              </a:rPr>
              <a:t>gerektirir. Bu nedenle, çok fazla zaman ve çaba harcanması gereklidir.</a:t>
            </a:r>
            <a:endParaRPr lang="tr-TR" dirty="0">
              <a:ea typeface="Calibri"/>
              <a:cs typeface="Times New Roman"/>
            </a:endParaRPr>
          </a:p>
          <a:p>
            <a:pPr lvl="0" algn="just">
              <a:lnSpc>
                <a:spcPct val="115000"/>
              </a:lnSpc>
              <a:buFont typeface="Wingdings"/>
              <a:buChar char=""/>
            </a:pPr>
            <a:r>
              <a:rPr lang="tr-TR" dirty="0">
                <a:latin typeface="Times New Roman"/>
                <a:ea typeface="Calibri"/>
                <a:cs typeface="Times New Roman"/>
              </a:rPr>
              <a:t>Kalabalık sınıflarda uygulanması oldukça güçtür.</a:t>
            </a:r>
            <a:endParaRPr lang="tr-TR" dirty="0">
              <a:ea typeface="Calibri"/>
              <a:cs typeface="Times New Roman"/>
            </a:endParaRPr>
          </a:p>
          <a:p>
            <a:pPr lvl="0" algn="just">
              <a:lnSpc>
                <a:spcPct val="115000"/>
              </a:lnSpc>
              <a:buFont typeface="Wingdings"/>
              <a:buChar char=""/>
            </a:pPr>
            <a:r>
              <a:rPr lang="tr-TR" dirty="0">
                <a:latin typeface="Times New Roman"/>
                <a:ea typeface="Calibri"/>
                <a:cs typeface="Times New Roman"/>
              </a:rPr>
              <a:t>Analiz, sentez ve değerlendirme gibi üst düzey bilişsel öğrenmelerin gerçekleşmesinde etkili değildir.</a:t>
            </a:r>
            <a:endParaRPr lang="tr-TR" dirty="0">
              <a:ea typeface="Calibri"/>
              <a:cs typeface="Times New Roman"/>
            </a:endParaRPr>
          </a:p>
          <a:p>
            <a:pPr lvl="0" algn="just">
              <a:lnSpc>
                <a:spcPct val="115000"/>
              </a:lnSpc>
              <a:buFont typeface="Wingdings"/>
              <a:buChar char=""/>
            </a:pPr>
            <a:r>
              <a:rPr lang="tr-TR" dirty="0">
                <a:latin typeface="Times New Roman"/>
                <a:ea typeface="Calibri"/>
                <a:cs typeface="Times New Roman"/>
              </a:rPr>
              <a:t>Yeterli araç-gereç olmadığında ve öğrenciler gösteriyi izleyemediğinde başarısız olabilir. Çünkü, gösterinin bütün öğrenciler tarafından aynı biçimde izlenmesi olanaklı olmayabilir.</a:t>
            </a:r>
            <a:endParaRPr lang="tr-TR" dirty="0">
              <a:ea typeface="Calibri"/>
              <a:cs typeface="Times New Roman"/>
            </a:endParaRPr>
          </a:p>
          <a:p>
            <a:pPr lvl="0" algn="just">
              <a:lnSpc>
                <a:spcPct val="115000"/>
              </a:lnSpc>
              <a:spcAft>
                <a:spcPts val="1000"/>
              </a:spcAft>
              <a:buFont typeface="Wingdings"/>
              <a:buChar char=""/>
            </a:pPr>
            <a:r>
              <a:rPr lang="tr-TR" dirty="0">
                <a:latin typeface="Times New Roman"/>
                <a:ea typeface="Calibri"/>
                <a:cs typeface="Times New Roman"/>
              </a:rPr>
              <a:t>Öğrencilerin duydukları ile gördükleri tutarlı ya da aynı anda olmadığında karışıklık olabilir.(Duman, 2015, s. 189)</a:t>
            </a:r>
            <a:endParaRPr lang="tr-TR" dirty="0">
              <a:ea typeface="Calibri"/>
              <a:cs typeface="Times New Roman"/>
            </a:endParaRPr>
          </a:p>
          <a:p>
            <a:endParaRPr lang="tr-TR" dirty="0"/>
          </a:p>
        </p:txBody>
      </p:sp>
    </p:spTree>
    <p:extLst>
      <p:ext uri="{BB962C8B-B14F-4D97-AF65-F5344CB8AC3E}">
        <p14:creationId xmlns:p14="http://schemas.microsoft.com/office/powerpoint/2010/main" val="131402073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539552" y="22904"/>
            <a:ext cx="8229600" cy="778098"/>
          </a:xfrm>
        </p:spPr>
        <p:txBody>
          <a:bodyPr>
            <a:normAutofit/>
          </a:bodyPr>
          <a:lstStyle/>
          <a:p>
            <a:pPr lvl="0"/>
            <a:r>
              <a:rPr lang="tr-TR" b="1" dirty="0">
                <a:latin typeface="Times New Roman"/>
                <a:ea typeface="Calibri"/>
                <a:cs typeface="Times New Roman"/>
              </a:rPr>
              <a:t>5E MODELİ (BYBEE)</a:t>
            </a:r>
            <a:endParaRPr lang="tr-TR" dirty="0"/>
          </a:p>
        </p:txBody>
      </p:sp>
      <p:sp>
        <p:nvSpPr>
          <p:cNvPr id="3" name="İçerik Yer Tutucusu 2"/>
          <p:cNvSpPr>
            <a:spLocks noGrp="1"/>
          </p:cNvSpPr>
          <p:nvPr>
            <p:ph idx="1"/>
          </p:nvPr>
        </p:nvSpPr>
        <p:spPr>
          <a:xfrm>
            <a:off x="251520" y="836712"/>
            <a:ext cx="8640960" cy="5688632"/>
          </a:xfrm>
        </p:spPr>
        <p:txBody>
          <a:bodyPr>
            <a:normAutofit lnSpcReduction="10000"/>
          </a:bodyPr>
          <a:lstStyle/>
          <a:p>
            <a:r>
              <a:rPr lang="tr-TR" dirty="0">
                <a:latin typeface="Times New Roman"/>
                <a:ea typeface="Calibri"/>
                <a:cs typeface="Times New Roman"/>
              </a:rPr>
              <a:t>5E modeli, öğrencilerin başlangıçta var olan kavramlarını, kendi fikirlerini yansıtarak, akranları ve çevreleri ile etkileşim kurarak, yeniden tanımlamalarını, yeniden düzenlemelerini, değiştirmelerini ve nesne, olay ve olguları yorumlamalarını sağlayacak şekilde kavram değişimi için gereken koşulları sağlamaktadır. Öğrencilerin araştırma merakını arıtıp,  öğrenci beklentilerini tahmin eden, bilgi ve aktif bir araştırmaya yönlendiren 5E modeli Giriş, Keşfetme, Açıklama, Detaylandırma ve Değerlendirme aşamalarından oluşmaktadır. </a:t>
            </a:r>
            <a:endParaRPr lang="tr-TR" dirty="0">
              <a:ea typeface="Calibri"/>
              <a:cs typeface="Times New Roman"/>
            </a:endParaRPr>
          </a:p>
          <a:p>
            <a:endParaRPr lang="tr-TR" dirty="0"/>
          </a:p>
        </p:txBody>
      </p:sp>
    </p:spTree>
    <p:extLst>
      <p:ext uri="{BB962C8B-B14F-4D97-AF65-F5344CB8AC3E}">
        <p14:creationId xmlns:p14="http://schemas.microsoft.com/office/powerpoint/2010/main" val="228358823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79512" y="116632"/>
            <a:ext cx="8964488" cy="6741368"/>
          </a:xfrm>
        </p:spPr>
        <p:txBody>
          <a:bodyPr>
            <a:normAutofit fontScale="55000" lnSpcReduction="20000"/>
          </a:bodyPr>
          <a:lstStyle/>
          <a:p>
            <a:pPr marL="0" indent="0" algn="just">
              <a:lnSpc>
                <a:spcPct val="115000"/>
              </a:lnSpc>
              <a:spcAft>
                <a:spcPts val="1000"/>
              </a:spcAft>
              <a:buNone/>
            </a:pPr>
            <a:r>
              <a:rPr lang="tr-TR" u="sng" dirty="0">
                <a:latin typeface="Times New Roman"/>
                <a:ea typeface="Calibri"/>
                <a:cs typeface="Times New Roman"/>
              </a:rPr>
              <a:t>1.Giriş(</a:t>
            </a:r>
            <a:r>
              <a:rPr lang="tr-TR" u="sng" dirty="0" err="1">
                <a:latin typeface="Times New Roman"/>
                <a:ea typeface="Calibri"/>
                <a:cs typeface="Times New Roman"/>
              </a:rPr>
              <a:t>Engage</a:t>
            </a:r>
            <a:r>
              <a:rPr lang="tr-TR" u="sng" dirty="0">
                <a:latin typeface="Times New Roman"/>
                <a:ea typeface="Calibri"/>
                <a:cs typeface="Times New Roman"/>
              </a:rPr>
              <a:t>):</a:t>
            </a:r>
            <a:r>
              <a:rPr lang="tr-TR" dirty="0">
                <a:latin typeface="Times New Roman"/>
                <a:ea typeface="Calibri"/>
                <a:cs typeface="Times New Roman"/>
              </a:rPr>
              <a:t> Öğrencilerinin ön bilgilerinin ele alındığı, </a:t>
            </a:r>
            <a:r>
              <a:rPr lang="tr-TR" b="1" dirty="0">
                <a:latin typeface="Times New Roman"/>
                <a:ea typeface="Calibri"/>
                <a:cs typeface="Times New Roman"/>
              </a:rPr>
              <a:t>ilgi ve merak uyandıran etkinliklere verildiği aşamadır.</a:t>
            </a:r>
            <a:r>
              <a:rPr lang="tr-TR" dirty="0">
                <a:latin typeface="Times New Roman"/>
                <a:ea typeface="Calibri"/>
                <a:cs typeface="Times New Roman"/>
              </a:rPr>
              <a:t> Öğrenciler öğrenmeye motive edilir. “Neden” sorusu sordurularak öğrencilerin katılımları sağlanır. Sorulan sorularda amaç, doğru cevabı buldurmak değil, öğrencilerin değişik fikirler ileri sürmelerini, soru sormalarını teşvik etmektir.</a:t>
            </a:r>
            <a:endParaRPr lang="tr-TR" dirty="0">
              <a:ea typeface="Calibri"/>
              <a:cs typeface="Times New Roman"/>
            </a:endParaRPr>
          </a:p>
          <a:p>
            <a:pPr marL="0" indent="0" algn="just">
              <a:lnSpc>
                <a:spcPct val="115000"/>
              </a:lnSpc>
              <a:spcAft>
                <a:spcPts val="1000"/>
              </a:spcAft>
              <a:buNone/>
            </a:pPr>
            <a:r>
              <a:rPr lang="tr-TR" u="sng" dirty="0">
                <a:latin typeface="Times New Roman"/>
                <a:ea typeface="Calibri"/>
                <a:cs typeface="Times New Roman"/>
              </a:rPr>
              <a:t>2.Keşfetme(</a:t>
            </a:r>
            <a:r>
              <a:rPr lang="tr-TR" u="sng" dirty="0" err="1">
                <a:latin typeface="Times New Roman"/>
                <a:ea typeface="Calibri"/>
                <a:cs typeface="Times New Roman"/>
              </a:rPr>
              <a:t>Explore</a:t>
            </a:r>
            <a:r>
              <a:rPr lang="tr-TR" u="sng" dirty="0">
                <a:latin typeface="Times New Roman"/>
                <a:ea typeface="Calibri"/>
                <a:cs typeface="Times New Roman"/>
              </a:rPr>
              <a:t>):</a:t>
            </a:r>
            <a:r>
              <a:rPr lang="tr-TR" dirty="0">
                <a:latin typeface="Times New Roman"/>
                <a:ea typeface="Calibri"/>
                <a:cs typeface="Times New Roman"/>
              </a:rPr>
              <a:t> Öğrencilerin birlikte çalıştıkları, çalışmaları sonucunda çeşitli kararlar aldıkları, var olan </a:t>
            </a:r>
            <a:r>
              <a:rPr lang="tr-TR" b="1" dirty="0">
                <a:latin typeface="Times New Roman"/>
                <a:ea typeface="Calibri"/>
                <a:cs typeface="Times New Roman"/>
              </a:rPr>
              <a:t>problemlere yönelik soru ve fikir ürettikleri</a:t>
            </a:r>
            <a:r>
              <a:rPr lang="tr-TR" dirty="0">
                <a:latin typeface="Times New Roman"/>
                <a:ea typeface="Calibri"/>
                <a:cs typeface="Times New Roman"/>
              </a:rPr>
              <a:t> aşamadır. Deney planlama, denece oluşturma gibi etkinlikler bu aşamada yapılır. Öğrenciler sorularla düşünmeye yöneltilir. Öğrencilerin en çok aktif oldukları aşamadır.</a:t>
            </a:r>
            <a:endParaRPr lang="tr-TR" dirty="0">
              <a:ea typeface="Calibri"/>
              <a:cs typeface="Times New Roman"/>
            </a:endParaRPr>
          </a:p>
          <a:p>
            <a:pPr marL="0" indent="0" algn="just">
              <a:lnSpc>
                <a:spcPct val="115000"/>
              </a:lnSpc>
              <a:spcAft>
                <a:spcPts val="1000"/>
              </a:spcAft>
              <a:buNone/>
            </a:pPr>
            <a:r>
              <a:rPr lang="tr-TR" u="sng" dirty="0">
                <a:latin typeface="Times New Roman"/>
                <a:ea typeface="Calibri"/>
                <a:cs typeface="Times New Roman"/>
              </a:rPr>
              <a:t>3. Açıklama(</a:t>
            </a:r>
            <a:r>
              <a:rPr lang="tr-TR" u="sng" dirty="0" err="1">
                <a:latin typeface="Times New Roman"/>
                <a:ea typeface="Calibri"/>
                <a:cs typeface="Times New Roman"/>
              </a:rPr>
              <a:t>Explain</a:t>
            </a:r>
            <a:r>
              <a:rPr lang="tr-TR" u="sng" dirty="0">
                <a:latin typeface="Times New Roman"/>
                <a:ea typeface="Calibri"/>
                <a:cs typeface="Times New Roman"/>
              </a:rPr>
              <a:t>):</a:t>
            </a:r>
            <a:r>
              <a:rPr lang="tr-TR" dirty="0">
                <a:latin typeface="Times New Roman"/>
                <a:ea typeface="Calibri"/>
                <a:cs typeface="Times New Roman"/>
              </a:rPr>
              <a:t> Öğrencilere, ulaştıkları yargılar konusunda soruların sorulduğu, tartışma yapıldığı, öğrencilerin </a:t>
            </a:r>
            <a:r>
              <a:rPr lang="tr-TR" b="1" dirty="0">
                <a:latin typeface="Times New Roman"/>
                <a:ea typeface="Calibri"/>
                <a:cs typeface="Times New Roman"/>
              </a:rPr>
              <a:t>kendi keşfetme sonuçlarını açıkladığı</a:t>
            </a:r>
            <a:r>
              <a:rPr lang="tr-TR" dirty="0">
                <a:latin typeface="Times New Roman"/>
                <a:ea typeface="Calibri"/>
                <a:cs typeface="Times New Roman"/>
              </a:rPr>
              <a:t>, öğretmenin açıklamalarda bulunduğu aşamadır. Modelin en öğretmen merkezli evresidir. Öğretmen teşvik edici çalışmalar, </a:t>
            </a:r>
            <a:r>
              <a:rPr lang="tr-TR" dirty="0" err="1">
                <a:latin typeface="Times New Roman"/>
                <a:ea typeface="Calibri"/>
                <a:cs typeface="Times New Roman"/>
              </a:rPr>
              <a:t>formal</a:t>
            </a:r>
            <a:r>
              <a:rPr lang="tr-TR" dirty="0">
                <a:latin typeface="Times New Roman"/>
                <a:ea typeface="Calibri"/>
                <a:cs typeface="Times New Roman"/>
              </a:rPr>
              <a:t> ve bilimsel açıklamalar yapar.</a:t>
            </a:r>
            <a:endParaRPr lang="tr-TR" dirty="0">
              <a:ea typeface="Calibri"/>
              <a:cs typeface="Times New Roman"/>
            </a:endParaRPr>
          </a:p>
          <a:p>
            <a:pPr marL="0" indent="0" algn="just">
              <a:lnSpc>
                <a:spcPct val="115000"/>
              </a:lnSpc>
              <a:spcAft>
                <a:spcPts val="1000"/>
              </a:spcAft>
              <a:buNone/>
            </a:pPr>
            <a:r>
              <a:rPr lang="tr-TR" u="sng" dirty="0">
                <a:latin typeface="Times New Roman"/>
                <a:ea typeface="Calibri"/>
                <a:cs typeface="Times New Roman"/>
              </a:rPr>
              <a:t>4. Derinleştirme(</a:t>
            </a:r>
            <a:r>
              <a:rPr lang="tr-TR" u="sng" dirty="0" err="1">
                <a:latin typeface="Times New Roman"/>
                <a:ea typeface="Calibri"/>
                <a:cs typeface="Times New Roman"/>
              </a:rPr>
              <a:t>Elaboratae</a:t>
            </a:r>
            <a:r>
              <a:rPr lang="tr-TR" dirty="0">
                <a:latin typeface="Times New Roman"/>
                <a:ea typeface="Calibri"/>
                <a:cs typeface="Times New Roman"/>
              </a:rPr>
              <a:t>): Ulaşılan bilgi veya </a:t>
            </a:r>
            <a:r>
              <a:rPr lang="tr-TR" b="1" dirty="0">
                <a:latin typeface="Times New Roman"/>
                <a:ea typeface="Calibri"/>
                <a:cs typeface="Times New Roman"/>
              </a:rPr>
              <a:t>problem çözme yaklaşımlarının yeni durumlara uygulandığı aşamadır</a:t>
            </a:r>
            <a:r>
              <a:rPr lang="tr-TR" dirty="0">
                <a:latin typeface="Times New Roman"/>
                <a:ea typeface="Calibri"/>
                <a:cs typeface="Times New Roman"/>
              </a:rPr>
              <a:t>. Bunun için öğrenciler yeni problem durumlarıyla karşı karşıya bırakılır. Bu aşamada zihinde var olmayan yeni kavramlar da öğrenilir.</a:t>
            </a:r>
            <a:endParaRPr lang="tr-TR" dirty="0">
              <a:ea typeface="Calibri"/>
              <a:cs typeface="Times New Roman"/>
            </a:endParaRPr>
          </a:p>
          <a:p>
            <a:pPr marL="0" indent="0" algn="just">
              <a:lnSpc>
                <a:spcPct val="115000"/>
              </a:lnSpc>
              <a:spcAft>
                <a:spcPts val="1000"/>
              </a:spcAft>
              <a:buNone/>
            </a:pPr>
            <a:r>
              <a:rPr lang="tr-TR" u="sng" dirty="0">
                <a:latin typeface="Times New Roman"/>
                <a:ea typeface="Calibri"/>
                <a:cs typeface="Times New Roman"/>
              </a:rPr>
              <a:t>5. Değerlendirme(</a:t>
            </a:r>
            <a:r>
              <a:rPr lang="tr-TR" u="sng" dirty="0" err="1">
                <a:latin typeface="Times New Roman"/>
                <a:ea typeface="Calibri"/>
                <a:cs typeface="Times New Roman"/>
              </a:rPr>
              <a:t>Evaluate</a:t>
            </a:r>
            <a:r>
              <a:rPr lang="tr-TR" u="sng" dirty="0">
                <a:latin typeface="Times New Roman"/>
                <a:ea typeface="Calibri"/>
                <a:cs typeface="Times New Roman"/>
              </a:rPr>
              <a:t>):</a:t>
            </a:r>
            <a:r>
              <a:rPr lang="tr-TR" dirty="0">
                <a:latin typeface="Times New Roman"/>
                <a:ea typeface="Calibri"/>
                <a:cs typeface="Times New Roman"/>
              </a:rPr>
              <a:t> Bu aşamada öğrenciler yeni edindikleri </a:t>
            </a:r>
            <a:r>
              <a:rPr lang="tr-TR" b="1" dirty="0">
                <a:latin typeface="Times New Roman"/>
                <a:ea typeface="Calibri"/>
                <a:cs typeface="Times New Roman"/>
              </a:rPr>
              <a:t>bilgilerini ve becerilerini değerlendirerek bir sonuca ulaşırlar.</a:t>
            </a:r>
            <a:r>
              <a:rPr lang="tr-TR" dirty="0">
                <a:latin typeface="Times New Roman"/>
                <a:ea typeface="Calibri"/>
                <a:cs typeface="Times New Roman"/>
              </a:rPr>
              <a:t> Bu değerlendirme, öz değerlendirme, proje, performans, </a:t>
            </a:r>
            <a:r>
              <a:rPr lang="tr-TR" dirty="0" err="1">
                <a:latin typeface="Times New Roman"/>
                <a:ea typeface="Calibri"/>
                <a:cs typeface="Times New Roman"/>
              </a:rPr>
              <a:t>portfolyo</a:t>
            </a:r>
            <a:r>
              <a:rPr lang="tr-TR" dirty="0">
                <a:latin typeface="Times New Roman"/>
                <a:ea typeface="Calibri"/>
                <a:cs typeface="Times New Roman"/>
              </a:rPr>
              <a:t>, </a:t>
            </a:r>
            <a:r>
              <a:rPr lang="tr-TR" dirty="0" err="1">
                <a:latin typeface="Times New Roman"/>
                <a:ea typeface="Calibri"/>
                <a:cs typeface="Times New Roman"/>
              </a:rPr>
              <a:t>rubrik</a:t>
            </a:r>
            <a:r>
              <a:rPr lang="tr-TR" dirty="0">
                <a:latin typeface="Times New Roman"/>
                <a:ea typeface="Calibri"/>
                <a:cs typeface="Times New Roman"/>
              </a:rPr>
              <a:t> ve öğretmen gözlemleri şeklinde gerçekleşir. Bu aşamada hem öğrenci hem de öğretmen kendini değerlendirme imkanı bulur. (</a:t>
            </a:r>
            <a:r>
              <a:rPr lang="tr-TR" dirty="0" err="1">
                <a:latin typeface="Times New Roman"/>
                <a:ea typeface="Calibri"/>
                <a:cs typeface="Times New Roman"/>
              </a:rPr>
              <a:t>Pegem</a:t>
            </a:r>
            <a:r>
              <a:rPr lang="tr-TR" dirty="0">
                <a:latin typeface="Times New Roman"/>
                <a:ea typeface="Calibri"/>
                <a:cs typeface="Times New Roman"/>
              </a:rPr>
              <a:t>, 2015,  s.62)</a:t>
            </a:r>
            <a:endParaRPr lang="tr-TR" dirty="0">
              <a:ea typeface="Calibri"/>
              <a:cs typeface="Times New Roman"/>
            </a:endParaRPr>
          </a:p>
          <a:p>
            <a:pPr marL="0" indent="0">
              <a:buNone/>
            </a:pPr>
            <a:endParaRPr lang="tr-TR" dirty="0"/>
          </a:p>
        </p:txBody>
      </p:sp>
    </p:spTree>
    <p:extLst>
      <p:ext uri="{BB962C8B-B14F-4D97-AF65-F5344CB8AC3E}">
        <p14:creationId xmlns:p14="http://schemas.microsoft.com/office/powerpoint/2010/main" val="34014167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395536" y="0"/>
            <a:ext cx="8229600" cy="706090"/>
          </a:xfrm>
        </p:spPr>
        <p:txBody>
          <a:bodyPr>
            <a:normAutofit fontScale="90000"/>
          </a:bodyPr>
          <a:lstStyle/>
          <a:p>
            <a:r>
              <a:rPr lang="tr-TR" b="1" dirty="0">
                <a:latin typeface="Times New Roman"/>
                <a:ea typeface="Calibri"/>
              </a:rPr>
              <a:t>7E MODELİ</a:t>
            </a:r>
            <a:endParaRPr lang="tr-TR" dirty="0"/>
          </a:p>
        </p:txBody>
      </p:sp>
      <p:sp>
        <p:nvSpPr>
          <p:cNvPr id="3" name="İçerik Yer Tutucusu 2"/>
          <p:cNvSpPr>
            <a:spLocks noGrp="1"/>
          </p:cNvSpPr>
          <p:nvPr>
            <p:ph idx="1"/>
          </p:nvPr>
        </p:nvSpPr>
        <p:spPr>
          <a:xfrm>
            <a:off x="107504" y="476672"/>
            <a:ext cx="8928992" cy="6381328"/>
          </a:xfrm>
        </p:spPr>
        <p:txBody>
          <a:bodyPr>
            <a:normAutofit fontScale="40000" lnSpcReduction="20000"/>
          </a:bodyPr>
          <a:lstStyle/>
          <a:p>
            <a:pPr marL="0" indent="0" algn="just">
              <a:lnSpc>
                <a:spcPct val="115000"/>
              </a:lnSpc>
              <a:spcAft>
                <a:spcPts val="1000"/>
              </a:spcAft>
              <a:buNone/>
            </a:pPr>
            <a:r>
              <a:rPr lang="tr-TR" u="sng" dirty="0">
                <a:latin typeface="Times New Roman"/>
                <a:ea typeface="Calibri"/>
                <a:cs typeface="Times New Roman"/>
              </a:rPr>
              <a:t>1.</a:t>
            </a:r>
            <a:r>
              <a:rPr lang="tr-TR" b="1" u="sng" dirty="0">
                <a:latin typeface="Times New Roman"/>
                <a:ea typeface="Calibri"/>
                <a:cs typeface="Times New Roman"/>
              </a:rPr>
              <a:t> Teşvik Etme</a:t>
            </a:r>
            <a:r>
              <a:rPr lang="tr-TR" u="sng" dirty="0">
                <a:latin typeface="Times New Roman"/>
                <a:ea typeface="Calibri"/>
                <a:cs typeface="Times New Roman"/>
              </a:rPr>
              <a:t>:</a:t>
            </a:r>
            <a:r>
              <a:rPr lang="tr-TR" dirty="0">
                <a:latin typeface="Times New Roman"/>
                <a:ea typeface="Calibri"/>
                <a:cs typeface="Times New Roman"/>
              </a:rPr>
              <a:t> Bu aşamada 5E modelinin ilk aşamasında olduğu gibi öğretmen tarafından sorulan sorularla öğrencilerin dikkati derse çekilir. </a:t>
            </a:r>
            <a:endParaRPr lang="tr-TR" dirty="0">
              <a:ea typeface="Calibri"/>
              <a:cs typeface="Times New Roman"/>
            </a:endParaRPr>
          </a:p>
          <a:p>
            <a:pPr marL="0" indent="0" algn="just">
              <a:lnSpc>
                <a:spcPct val="115000"/>
              </a:lnSpc>
              <a:spcAft>
                <a:spcPts val="1000"/>
              </a:spcAft>
              <a:buNone/>
            </a:pPr>
            <a:r>
              <a:rPr lang="tr-TR" b="1" u="sng" dirty="0">
                <a:latin typeface="Times New Roman"/>
                <a:ea typeface="Calibri"/>
                <a:cs typeface="Times New Roman"/>
              </a:rPr>
              <a:t>2. Keşfetme:</a:t>
            </a:r>
            <a:r>
              <a:rPr lang="tr-TR" dirty="0">
                <a:latin typeface="Times New Roman"/>
                <a:ea typeface="Calibri"/>
                <a:cs typeface="Times New Roman"/>
              </a:rPr>
              <a:t> Karşılaşılan yeni olayın keşfedilmesi ve gözden geçirilmesi için sorgulama yönteminin kullanıldığı aşamadır. Öğrenciler, belli sınırlar içerisinde serbest düşünme becerisini işe koşarak çeşitli tahminlerde bulunur ve hipotezler oluştururlar. </a:t>
            </a:r>
          </a:p>
          <a:p>
            <a:pPr marL="0" indent="0" algn="just">
              <a:lnSpc>
                <a:spcPct val="115000"/>
              </a:lnSpc>
              <a:spcAft>
                <a:spcPts val="1000"/>
              </a:spcAft>
              <a:buNone/>
            </a:pPr>
            <a:r>
              <a:rPr lang="tr-TR" b="1" u="sng" dirty="0">
                <a:latin typeface="Times New Roman"/>
                <a:ea typeface="Calibri"/>
                <a:cs typeface="Times New Roman"/>
              </a:rPr>
              <a:t>3. Açıklama</a:t>
            </a:r>
            <a:r>
              <a:rPr lang="tr-TR" u="sng" dirty="0">
                <a:latin typeface="Times New Roman"/>
                <a:ea typeface="Calibri"/>
                <a:cs typeface="Times New Roman"/>
              </a:rPr>
              <a:t>:</a:t>
            </a:r>
            <a:r>
              <a:rPr lang="tr-TR" dirty="0">
                <a:latin typeface="Times New Roman"/>
                <a:ea typeface="Calibri"/>
                <a:cs typeface="Times New Roman"/>
              </a:rPr>
              <a:t> Öğrenciler bu aşamada farklı kaynaklardan seçilen kavramları grup çalışmalarıyla açıklamaya çalışırlar. Öğretmen öğrencilerden daha derin açıklamalar yapar ve yeni kavramlar sunar. Öğrenciler bu yeni kavramları da yorumlamaya çalışır ve daha önceki gözlemlerini kullanırlar.</a:t>
            </a:r>
            <a:endParaRPr lang="tr-TR" dirty="0">
              <a:ea typeface="Calibri"/>
              <a:cs typeface="Times New Roman"/>
            </a:endParaRPr>
          </a:p>
          <a:p>
            <a:pPr marL="0" indent="0" algn="just">
              <a:lnSpc>
                <a:spcPct val="115000"/>
              </a:lnSpc>
              <a:spcAft>
                <a:spcPts val="1000"/>
              </a:spcAft>
              <a:buNone/>
            </a:pPr>
            <a:r>
              <a:rPr lang="tr-TR" u="sng" dirty="0">
                <a:latin typeface="Times New Roman"/>
                <a:ea typeface="Calibri"/>
                <a:cs typeface="Times New Roman"/>
              </a:rPr>
              <a:t>4</a:t>
            </a:r>
            <a:r>
              <a:rPr lang="tr-TR" b="1" u="sng" dirty="0">
                <a:latin typeface="Times New Roman"/>
                <a:ea typeface="Calibri"/>
                <a:cs typeface="Times New Roman"/>
              </a:rPr>
              <a:t>. Genişletme:</a:t>
            </a:r>
            <a:r>
              <a:rPr lang="tr-TR" dirty="0">
                <a:latin typeface="Times New Roman"/>
                <a:ea typeface="Calibri"/>
                <a:cs typeface="Times New Roman"/>
              </a:rPr>
              <a:t> Bu aşamada öğrencilerin, kavramların tanımlamalarını ve açıklamalarını araştırmaları ve ulaştıkları sonuçları kullanmaları beklenir. Bu amaçla öğretmen rehberlik yapar. Öğrenciler ise bir önceki aşamada ulaştıkları bilgileri kullanarak konu ile ilgili yeni sorular sorar. Problemin çözümüne yönelik önerilerde bulunurlar. Kendi kararlarını alarak deneyler tasarlarlar.</a:t>
            </a:r>
            <a:endParaRPr lang="tr-TR" dirty="0">
              <a:ea typeface="Calibri"/>
              <a:cs typeface="Times New Roman"/>
            </a:endParaRPr>
          </a:p>
          <a:p>
            <a:pPr marL="0" indent="0" algn="just">
              <a:lnSpc>
                <a:spcPct val="115000"/>
              </a:lnSpc>
              <a:spcAft>
                <a:spcPts val="1000"/>
              </a:spcAft>
              <a:buNone/>
            </a:pPr>
            <a:r>
              <a:rPr lang="tr-TR" sz="4000" u="sng" dirty="0">
                <a:latin typeface="Times New Roman"/>
                <a:ea typeface="Calibri"/>
                <a:cs typeface="Times New Roman"/>
              </a:rPr>
              <a:t>5. Kapsamına Alma:</a:t>
            </a:r>
            <a:r>
              <a:rPr lang="tr-TR" sz="4000" dirty="0">
                <a:latin typeface="Times New Roman"/>
                <a:ea typeface="Calibri"/>
                <a:cs typeface="Times New Roman"/>
              </a:rPr>
              <a:t> Öğretmen bu aşamada gelinen noktaya kadar öğrenilen kavramların farklı alanlardaki anlamlarını da açıklayarak </a:t>
            </a:r>
            <a:r>
              <a:rPr lang="tr-TR" sz="4000" b="1" dirty="0">
                <a:latin typeface="Times New Roman"/>
                <a:ea typeface="Calibri"/>
                <a:cs typeface="Times New Roman"/>
              </a:rPr>
              <a:t>öğrencilere yeni kavramlar sunar. </a:t>
            </a:r>
            <a:r>
              <a:rPr lang="tr-TR" sz="4000" dirty="0">
                <a:latin typeface="Times New Roman"/>
                <a:ea typeface="Calibri"/>
                <a:cs typeface="Times New Roman"/>
              </a:rPr>
              <a:t>Sorularla öğrencilerin eski anlamlarla yeni anlamlar arasındaki ilişkileri görmelerini sağlamaya çalışır. Bu aşamada öğrencilerin gösterebilecekleri en önemli beceri kavramların kendilerine öğretilenlerin anlamları ile diğer alanlardaki anlamları arasındaki ilişkileri görebilmek, bu anlamaları genişleterek gerçek durumlara uyarlayabilmektir.</a:t>
            </a:r>
            <a:endParaRPr lang="tr-TR" sz="4000" dirty="0">
              <a:ea typeface="Calibri"/>
              <a:cs typeface="Times New Roman"/>
            </a:endParaRPr>
          </a:p>
          <a:p>
            <a:pPr marL="0" indent="0" algn="just">
              <a:lnSpc>
                <a:spcPct val="115000"/>
              </a:lnSpc>
              <a:spcAft>
                <a:spcPts val="1000"/>
              </a:spcAft>
              <a:buNone/>
            </a:pPr>
            <a:r>
              <a:rPr lang="tr-TR" sz="4000" u="sng" dirty="0">
                <a:latin typeface="Times New Roman"/>
                <a:ea typeface="Calibri"/>
                <a:cs typeface="Times New Roman"/>
              </a:rPr>
              <a:t>6. Değiştirme:</a:t>
            </a:r>
            <a:r>
              <a:rPr lang="tr-TR" sz="4000" dirty="0">
                <a:latin typeface="Times New Roman"/>
                <a:ea typeface="Calibri"/>
                <a:cs typeface="Times New Roman"/>
              </a:rPr>
              <a:t> </a:t>
            </a:r>
            <a:r>
              <a:rPr lang="tr-TR" sz="4000" b="1" dirty="0">
                <a:latin typeface="Times New Roman"/>
                <a:ea typeface="Calibri"/>
                <a:cs typeface="Times New Roman"/>
              </a:rPr>
              <a:t>Grup ve gruplar arası işbirliğinin yoğun olduğu aşamadır</a:t>
            </a:r>
            <a:r>
              <a:rPr lang="tr-TR" sz="4000" dirty="0">
                <a:latin typeface="Times New Roman"/>
                <a:ea typeface="Calibri"/>
                <a:cs typeface="Times New Roman"/>
              </a:rPr>
              <a:t>. Gruplar öğretmen rehberliğinde kavramlarla ilgili bilgi paylaşımında bulunurlar. Bu bilgi paylaşımı sürecinde öğrencilerin fikirlerinde değişiklikler olması beklenir. Fikrinde değişiklik olan grup ya da öğrenci değişen fikirlerine göre yeni bir deney ya da çalışma planı yaparlar. </a:t>
            </a:r>
            <a:endParaRPr lang="tr-TR" sz="4000" dirty="0">
              <a:ea typeface="Calibri"/>
              <a:cs typeface="Times New Roman"/>
            </a:endParaRPr>
          </a:p>
          <a:p>
            <a:pPr marL="0" indent="0" algn="just">
              <a:lnSpc>
                <a:spcPct val="115000"/>
              </a:lnSpc>
              <a:spcAft>
                <a:spcPts val="1000"/>
              </a:spcAft>
              <a:buNone/>
            </a:pPr>
            <a:r>
              <a:rPr lang="tr-TR" u="sng" dirty="0">
                <a:latin typeface="Times New Roman"/>
                <a:ea typeface="Calibri"/>
                <a:cs typeface="Times New Roman"/>
              </a:rPr>
              <a:t>7</a:t>
            </a:r>
            <a:r>
              <a:rPr lang="tr-TR" b="1" u="sng" dirty="0">
                <a:latin typeface="Times New Roman"/>
                <a:ea typeface="Calibri"/>
                <a:cs typeface="Times New Roman"/>
              </a:rPr>
              <a:t>. Deneme/Sınama/İnceleme:</a:t>
            </a:r>
            <a:r>
              <a:rPr lang="tr-TR" dirty="0">
                <a:latin typeface="Times New Roman"/>
                <a:ea typeface="Calibri"/>
                <a:cs typeface="Times New Roman"/>
              </a:rPr>
              <a:t> Modelin bu son aşamasının öğretmen ve öğrencilerin yapıların çalışmaları değerlendirdikleri aşama olduğu söylenebilir. Öğretmen öğrendiklerini uygulayan öğrencileri izler. Davranış değişikliği oluşmuş öğrencilerin bu davranış değişikliklerinin nedenlerini anlamaya çalışır. Bu sebeple öğrencilerle çeşitli açık uçlu sorular sorar. Öğrenciler ise çalışmalarda elde ettikleri veriler ışığında soruları cevaplarlar. (</a:t>
            </a:r>
            <a:r>
              <a:rPr lang="tr-TR" dirty="0" err="1">
                <a:latin typeface="Times New Roman"/>
                <a:ea typeface="Calibri"/>
                <a:cs typeface="Times New Roman"/>
              </a:rPr>
              <a:t>Pegem</a:t>
            </a:r>
            <a:r>
              <a:rPr lang="tr-TR" dirty="0">
                <a:latin typeface="Times New Roman"/>
                <a:ea typeface="Calibri"/>
                <a:cs typeface="Times New Roman"/>
              </a:rPr>
              <a:t>, 2015, s. 63)</a:t>
            </a:r>
            <a:endParaRPr lang="tr-TR" dirty="0">
              <a:ea typeface="Calibri"/>
              <a:cs typeface="Times New Roman"/>
            </a:endParaRPr>
          </a:p>
          <a:p>
            <a:endParaRPr lang="tr-TR" dirty="0"/>
          </a:p>
        </p:txBody>
      </p:sp>
    </p:spTree>
    <p:extLst>
      <p:ext uri="{BB962C8B-B14F-4D97-AF65-F5344CB8AC3E}">
        <p14:creationId xmlns:p14="http://schemas.microsoft.com/office/powerpoint/2010/main" val="173069801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b="1" dirty="0">
                <a:latin typeface="Times New Roman"/>
                <a:ea typeface="Calibri"/>
                <a:cs typeface="Times New Roman"/>
              </a:rPr>
              <a:t>Yararları</a:t>
            </a:r>
            <a:endParaRPr lang="tr-TR" dirty="0"/>
          </a:p>
        </p:txBody>
      </p:sp>
      <p:sp>
        <p:nvSpPr>
          <p:cNvPr id="3" name="İçerik Yer Tutucusu 2"/>
          <p:cNvSpPr>
            <a:spLocks noGrp="1"/>
          </p:cNvSpPr>
          <p:nvPr>
            <p:ph idx="1"/>
          </p:nvPr>
        </p:nvSpPr>
        <p:spPr/>
        <p:txBody>
          <a:bodyPr>
            <a:normAutofit fontScale="92500" lnSpcReduction="20000"/>
          </a:bodyPr>
          <a:lstStyle/>
          <a:p>
            <a:pPr lvl="0" algn="just">
              <a:lnSpc>
                <a:spcPct val="115000"/>
              </a:lnSpc>
              <a:buFont typeface="Wingdings"/>
              <a:buChar char=""/>
            </a:pPr>
            <a:r>
              <a:rPr lang="tr-TR" dirty="0" err="1">
                <a:latin typeface="Times New Roman"/>
                <a:ea typeface="Calibri"/>
                <a:cs typeface="Times New Roman"/>
              </a:rPr>
              <a:t>Yapılandırmacı</a:t>
            </a:r>
            <a:r>
              <a:rPr lang="tr-TR" dirty="0">
                <a:latin typeface="Times New Roman"/>
                <a:ea typeface="Calibri"/>
                <a:cs typeface="Times New Roman"/>
              </a:rPr>
              <a:t> yaklaşıma uygun </a:t>
            </a:r>
            <a:r>
              <a:rPr lang="tr-TR" u="sng" dirty="0">
                <a:latin typeface="Times New Roman"/>
                <a:ea typeface="Calibri"/>
                <a:cs typeface="Times New Roman"/>
              </a:rPr>
              <a:t>öğrenci merkezli</a:t>
            </a:r>
            <a:r>
              <a:rPr lang="tr-TR" dirty="0">
                <a:latin typeface="Times New Roman"/>
                <a:ea typeface="Calibri"/>
                <a:cs typeface="Times New Roman"/>
              </a:rPr>
              <a:t> bir yöntemdir.</a:t>
            </a:r>
            <a:endParaRPr lang="tr-TR" dirty="0">
              <a:ea typeface="Calibri"/>
              <a:cs typeface="Times New Roman"/>
            </a:endParaRPr>
          </a:p>
          <a:p>
            <a:pPr lvl="0" algn="just">
              <a:lnSpc>
                <a:spcPct val="115000"/>
              </a:lnSpc>
              <a:buFont typeface="Wingdings"/>
              <a:buChar char=""/>
            </a:pPr>
            <a:r>
              <a:rPr lang="tr-TR" u="sng" dirty="0">
                <a:latin typeface="Times New Roman"/>
                <a:ea typeface="Calibri"/>
                <a:cs typeface="Times New Roman"/>
              </a:rPr>
              <a:t>Kalıcı</a:t>
            </a:r>
            <a:r>
              <a:rPr lang="tr-TR" dirty="0">
                <a:latin typeface="Times New Roman"/>
                <a:ea typeface="Calibri"/>
                <a:cs typeface="Times New Roman"/>
              </a:rPr>
              <a:t> öğrenme sağlar.</a:t>
            </a:r>
            <a:endParaRPr lang="tr-TR" dirty="0">
              <a:ea typeface="Calibri"/>
              <a:cs typeface="Times New Roman"/>
            </a:endParaRPr>
          </a:p>
          <a:p>
            <a:pPr lvl="0" algn="just">
              <a:lnSpc>
                <a:spcPct val="115000"/>
              </a:lnSpc>
              <a:buFont typeface="Wingdings"/>
              <a:buChar char=""/>
            </a:pPr>
            <a:r>
              <a:rPr lang="tr-TR" dirty="0">
                <a:latin typeface="Times New Roman"/>
                <a:ea typeface="Calibri"/>
                <a:cs typeface="Times New Roman"/>
              </a:rPr>
              <a:t>Öğrencilerin </a:t>
            </a:r>
            <a:r>
              <a:rPr lang="tr-TR" u="sng" dirty="0">
                <a:latin typeface="Times New Roman"/>
                <a:ea typeface="Calibri"/>
                <a:cs typeface="Times New Roman"/>
              </a:rPr>
              <a:t>ön bilgileri </a:t>
            </a:r>
            <a:r>
              <a:rPr lang="tr-TR" dirty="0">
                <a:latin typeface="Times New Roman"/>
                <a:ea typeface="Calibri"/>
                <a:cs typeface="Times New Roman"/>
              </a:rPr>
              <a:t>konuya başlanmadan harekete geçirilir.</a:t>
            </a:r>
            <a:endParaRPr lang="tr-TR" dirty="0">
              <a:ea typeface="Calibri"/>
              <a:cs typeface="Times New Roman"/>
            </a:endParaRPr>
          </a:p>
          <a:p>
            <a:pPr lvl="0" algn="just">
              <a:lnSpc>
                <a:spcPct val="115000"/>
              </a:lnSpc>
              <a:buFont typeface="Wingdings"/>
              <a:buChar char=""/>
            </a:pPr>
            <a:r>
              <a:rPr lang="tr-TR" dirty="0">
                <a:latin typeface="Times New Roman"/>
                <a:ea typeface="Calibri"/>
                <a:cs typeface="Times New Roman"/>
              </a:rPr>
              <a:t>Öğrenmede etkin olarak kullanılan </a:t>
            </a:r>
            <a:r>
              <a:rPr lang="tr-TR" u="sng" dirty="0">
                <a:latin typeface="Times New Roman"/>
                <a:ea typeface="Calibri"/>
                <a:cs typeface="Times New Roman"/>
              </a:rPr>
              <a:t>merak duygusu</a:t>
            </a:r>
            <a:r>
              <a:rPr lang="tr-TR" dirty="0">
                <a:latin typeface="Times New Roman"/>
                <a:ea typeface="Calibri"/>
                <a:cs typeface="Times New Roman"/>
              </a:rPr>
              <a:t> süreç içerisinde artarak öğrenmeye olumlu katkı sağlar.</a:t>
            </a:r>
            <a:endParaRPr lang="tr-TR" dirty="0">
              <a:ea typeface="Calibri"/>
              <a:cs typeface="Times New Roman"/>
            </a:endParaRPr>
          </a:p>
          <a:p>
            <a:pPr lvl="0" algn="just">
              <a:lnSpc>
                <a:spcPct val="115000"/>
              </a:lnSpc>
              <a:spcAft>
                <a:spcPts val="1000"/>
              </a:spcAft>
              <a:buFont typeface="Wingdings"/>
              <a:buChar char=""/>
            </a:pPr>
            <a:r>
              <a:rPr lang="tr-TR" dirty="0">
                <a:latin typeface="Times New Roman"/>
                <a:ea typeface="Calibri"/>
                <a:cs typeface="Times New Roman"/>
              </a:rPr>
              <a:t>Öğrencilerin </a:t>
            </a:r>
            <a:r>
              <a:rPr lang="tr-TR" u="sng" dirty="0">
                <a:latin typeface="Times New Roman"/>
                <a:ea typeface="Calibri"/>
                <a:cs typeface="Times New Roman"/>
              </a:rPr>
              <a:t>yaratıcılık becerilerini</a:t>
            </a:r>
            <a:r>
              <a:rPr lang="tr-TR" dirty="0">
                <a:latin typeface="Times New Roman"/>
                <a:ea typeface="Calibri"/>
                <a:cs typeface="Times New Roman"/>
              </a:rPr>
              <a:t> geliştirir.</a:t>
            </a:r>
            <a:endParaRPr lang="tr-TR" dirty="0">
              <a:ea typeface="Calibri"/>
              <a:cs typeface="Times New Roman"/>
            </a:endParaRPr>
          </a:p>
          <a:p>
            <a:endParaRPr lang="tr-TR" dirty="0"/>
          </a:p>
        </p:txBody>
      </p:sp>
    </p:spTree>
    <p:extLst>
      <p:ext uri="{BB962C8B-B14F-4D97-AF65-F5344CB8AC3E}">
        <p14:creationId xmlns:p14="http://schemas.microsoft.com/office/powerpoint/2010/main" val="319896208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b="1" dirty="0">
                <a:latin typeface="Times New Roman"/>
                <a:ea typeface="Calibri"/>
                <a:cs typeface="Times New Roman"/>
              </a:rPr>
              <a:t>Sınırlılıkları</a:t>
            </a:r>
            <a:endParaRPr lang="tr-TR" dirty="0"/>
          </a:p>
        </p:txBody>
      </p:sp>
      <p:sp>
        <p:nvSpPr>
          <p:cNvPr id="3" name="İçerik Yer Tutucusu 2"/>
          <p:cNvSpPr>
            <a:spLocks noGrp="1"/>
          </p:cNvSpPr>
          <p:nvPr>
            <p:ph idx="1"/>
          </p:nvPr>
        </p:nvSpPr>
        <p:spPr/>
        <p:txBody>
          <a:bodyPr>
            <a:normAutofit/>
          </a:bodyPr>
          <a:lstStyle/>
          <a:p>
            <a:pPr lvl="0" algn="just">
              <a:lnSpc>
                <a:spcPct val="115000"/>
              </a:lnSpc>
              <a:buFont typeface="Wingdings"/>
              <a:buChar char=""/>
            </a:pPr>
            <a:r>
              <a:rPr lang="tr-TR" u="sng" dirty="0">
                <a:latin typeface="Times New Roman"/>
                <a:ea typeface="Calibri"/>
                <a:cs typeface="Times New Roman"/>
              </a:rPr>
              <a:t>Zaman yönetiminin</a:t>
            </a:r>
            <a:r>
              <a:rPr lang="tr-TR" dirty="0">
                <a:latin typeface="Times New Roman"/>
                <a:ea typeface="Calibri"/>
                <a:cs typeface="Times New Roman"/>
              </a:rPr>
              <a:t> iyi planlanmış olması gerekir. Programın yetişmemesine neden olabilir.</a:t>
            </a:r>
            <a:endParaRPr lang="tr-TR" dirty="0">
              <a:ea typeface="Calibri"/>
              <a:cs typeface="Times New Roman"/>
            </a:endParaRPr>
          </a:p>
          <a:p>
            <a:pPr lvl="0" algn="just">
              <a:lnSpc>
                <a:spcPct val="115000"/>
              </a:lnSpc>
              <a:buFont typeface="Wingdings"/>
              <a:buChar char=""/>
            </a:pPr>
            <a:r>
              <a:rPr lang="tr-TR" u="sng" dirty="0">
                <a:latin typeface="Times New Roman"/>
                <a:ea typeface="Calibri"/>
                <a:cs typeface="Times New Roman"/>
              </a:rPr>
              <a:t>Ön hazırlık</a:t>
            </a:r>
            <a:r>
              <a:rPr lang="tr-TR" dirty="0">
                <a:latin typeface="Times New Roman"/>
                <a:ea typeface="Calibri"/>
                <a:cs typeface="Times New Roman"/>
              </a:rPr>
              <a:t> gerektirmesi sebebiyle planlı bir şekilde yürütmek zorunluluğu vardır.</a:t>
            </a:r>
            <a:endParaRPr lang="tr-TR" dirty="0">
              <a:ea typeface="Calibri"/>
              <a:cs typeface="Times New Roman"/>
            </a:endParaRPr>
          </a:p>
          <a:p>
            <a:pPr lvl="0" algn="just">
              <a:lnSpc>
                <a:spcPct val="115000"/>
              </a:lnSpc>
              <a:buFont typeface="Wingdings"/>
              <a:buChar char=""/>
            </a:pPr>
            <a:r>
              <a:rPr lang="tr-TR" u="sng" dirty="0">
                <a:latin typeface="Times New Roman"/>
                <a:ea typeface="Calibri"/>
                <a:cs typeface="Times New Roman"/>
              </a:rPr>
              <a:t>Sınıf yönetimi</a:t>
            </a:r>
            <a:r>
              <a:rPr lang="tr-TR" dirty="0">
                <a:latin typeface="Times New Roman"/>
                <a:ea typeface="Calibri"/>
                <a:cs typeface="Times New Roman"/>
              </a:rPr>
              <a:t> zordur. </a:t>
            </a:r>
            <a:endParaRPr lang="tr-TR" dirty="0">
              <a:ea typeface="Calibri"/>
              <a:cs typeface="Times New Roman"/>
            </a:endParaRPr>
          </a:p>
          <a:p>
            <a:pPr lvl="0" algn="just">
              <a:lnSpc>
                <a:spcPct val="115000"/>
              </a:lnSpc>
              <a:spcAft>
                <a:spcPts val="1000"/>
              </a:spcAft>
              <a:buFont typeface="Wingdings"/>
              <a:buChar char=""/>
            </a:pPr>
            <a:r>
              <a:rPr lang="tr-TR" u="sng" dirty="0">
                <a:latin typeface="Times New Roman"/>
                <a:ea typeface="Calibri"/>
                <a:cs typeface="Times New Roman"/>
              </a:rPr>
              <a:t>Karmaşık yapısı</a:t>
            </a:r>
            <a:r>
              <a:rPr lang="tr-TR" dirty="0">
                <a:latin typeface="Times New Roman"/>
                <a:ea typeface="Calibri"/>
                <a:cs typeface="Times New Roman"/>
              </a:rPr>
              <a:t> sebebiyle çok tercih edilmez.</a:t>
            </a:r>
            <a:endParaRPr lang="tr-TR" dirty="0">
              <a:ea typeface="Calibri"/>
              <a:cs typeface="Times New Roman"/>
            </a:endParaRPr>
          </a:p>
          <a:p>
            <a:endParaRPr lang="tr-TR" dirty="0"/>
          </a:p>
        </p:txBody>
      </p:sp>
    </p:spTree>
    <p:extLst>
      <p:ext uri="{BB962C8B-B14F-4D97-AF65-F5344CB8AC3E}">
        <p14:creationId xmlns:p14="http://schemas.microsoft.com/office/powerpoint/2010/main" val="173543490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323528" y="116632"/>
            <a:ext cx="8568952" cy="490066"/>
          </a:xfrm>
        </p:spPr>
        <p:txBody>
          <a:bodyPr>
            <a:normAutofit fontScale="90000"/>
          </a:bodyPr>
          <a:lstStyle/>
          <a:p>
            <a:r>
              <a:rPr lang="tr-TR" b="1" dirty="0">
                <a:latin typeface="Times New Roman"/>
                <a:ea typeface="Calibri"/>
                <a:cs typeface="Times New Roman"/>
              </a:rPr>
              <a:t>Kaynakça</a:t>
            </a:r>
            <a:endParaRPr lang="tr-TR" dirty="0"/>
          </a:p>
        </p:txBody>
      </p:sp>
      <p:sp>
        <p:nvSpPr>
          <p:cNvPr id="3" name="İçerik Yer Tutucusu 2"/>
          <p:cNvSpPr>
            <a:spLocks noGrp="1"/>
          </p:cNvSpPr>
          <p:nvPr>
            <p:ph idx="1"/>
          </p:nvPr>
        </p:nvSpPr>
        <p:spPr>
          <a:xfrm>
            <a:off x="251520" y="692696"/>
            <a:ext cx="8712968" cy="5976664"/>
          </a:xfrm>
        </p:spPr>
        <p:txBody>
          <a:bodyPr>
            <a:normAutofit fontScale="55000" lnSpcReduction="20000"/>
          </a:bodyPr>
          <a:lstStyle/>
          <a:p>
            <a:pPr lvl="0" algn="just">
              <a:lnSpc>
                <a:spcPct val="115000"/>
              </a:lnSpc>
              <a:buFont typeface="+mj-lt"/>
              <a:buAutoNum type="arabicPeriod"/>
            </a:pPr>
            <a:r>
              <a:rPr lang="tr-TR" dirty="0">
                <a:latin typeface="Times New Roman"/>
                <a:ea typeface="Calibri"/>
                <a:cs typeface="Times New Roman"/>
              </a:rPr>
              <a:t>Arslan M.(</a:t>
            </a:r>
            <a:r>
              <a:rPr lang="tr-TR" dirty="0" err="1">
                <a:latin typeface="Times New Roman"/>
                <a:ea typeface="Calibri"/>
                <a:cs typeface="Times New Roman"/>
              </a:rPr>
              <a:t>Ed</a:t>
            </a:r>
            <a:r>
              <a:rPr lang="tr-TR" dirty="0">
                <a:latin typeface="Times New Roman"/>
                <a:ea typeface="Calibri"/>
                <a:cs typeface="Times New Roman"/>
              </a:rPr>
              <a:t>). (2010).  </a:t>
            </a:r>
            <a:r>
              <a:rPr lang="tr-TR" i="1" dirty="0">
                <a:latin typeface="Times New Roman"/>
                <a:ea typeface="Calibri"/>
                <a:cs typeface="Times New Roman"/>
              </a:rPr>
              <a:t>Öğretim İlke ve Yöntemleri</a:t>
            </a:r>
            <a:r>
              <a:rPr lang="tr-TR" dirty="0">
                <a:latin typeface="Times New Roman"/>
                <a:ea typeface="Calibri"/>
                <a:cs typeface="Times New Roman"/>
              </a:rPr>
              <a:t> Ankara: Anı Yayıncılık 3. Baskı.</a:t>
            </a:r>
            <a:endParaRPr lang="tr-TR" dirty="0">
              <a:ea typeface="Calibri"/>
              <a:cs typeface="Times New Roman"/>
            </a:endParaRPr>
          </a:p>
          <a:p>
            <a:pPr lvl="0" algn="just">
              <a:lnSpc>
                <a:spcPct val="115000"/>
              </a:lnSpc>
              <a:buFont typeface="+mj-lt"/>
              <a:buAutoNum type="arabicPeriod"/>
            </a:pPr>
            <a:r>
              <a:rPr lang="tr-TR" dirty="0">
                <a:latin typeface="Times New Roman"/>
                <a:ea typeface="Calibri"/>
                <a:cs typeface="Times New Roman"/>
              </a:rPr>
              <a:t>Aykaç N.(2014). </a:t>
            </a:r>
            <a:r>
              <a:rPr lang="tr-TR" i="1" dirty="0">
                <a:latin typeface="Times New Roman"/>
                <a:ea typeface="Calibri"/>
                <a:cs typeface="Times New Roman"/>
              </a:rPr>
              <a:t>Öğretim İlke ve Yöntemleri</a:t>
            </a:r>
            <a:r>
              <a:rPr lang="tr-TR" dirty="0">
                <a:latin typeface="Times New Roman"/>
                <a:ea typeface="Calibri"/>
                <a:cs typeface="Times New Roman"/>
              </a:rPr>
              <a:t> Ankara: </a:t>
            </a:r>
            <a:r>
              <a:rPr lang="tr-TR" dirty="0" err="1">
                <a:latin typeface="Times New Roman"/>
                <a:ea typeface="Calibri"/>
                <a:cs typeface="Times New Roman"/>
              </a:rPr>
              <a:t>Pegem</a:t>
            </a:r>
            <a:r>
              <a:rPr lang="tr-TR" dirty="0">
                <a:latin typeface="Times New Roman"/>
                <a:ea typeface="Calibri"/>
                <a:cs typeface="Times New Roman"/>
              </a:rPr>
              <a:t> Akademi.</a:t>
            </a:r>
            <a:endParaRPr lang="tr-TR" dirty="0">
              <a:ea typeface="Calibri"/>
              <a:cs typeface="Times New Roman"/>
            </a:endParaRPr>
          </a:p>
          <a:p>
            <a:pPr lvl="0" algn="just">
              <a:lnSpc>
                <a:spcPct val="115000"/>
              </a:lnSpc>
              <a:buFont typeface="+mj-lt"/>
              <a:buAutoNum type="arabicPeriod"/>
            </a:pPr>
            <a:r>
              <a:rPr lang="tr-TR" dirty="0">
                <a:latin typeface="Times New Roman"/>
                <a:ea typeface="Calibri"/>
                <a:cs typeface="Times New Roman"/>
              </a:rPr>
              <a:t>Çelenk, S. (</a:t>
            </a:r>
            <a:r>
              <a:rPr lang="tr-TR" dirty="0" err="1">
                <a:latin typeface="Times New Roman"/>
                <a:ea typeface="Calibri"/>
                <a:cs typeface="Times New Roman"/>
              </a:rPr>
              <a:t>Ed</a:t>
            </a:r>
            <a:r>
              <a:rPr lang="tr-TR" dirty="0">
                <a:latin typeface="Times New Roman"/>
                <a:ea typeface="Calibri"/>
                <a:cs typeface="Times New Roman"/>
              </a:rPr>
              <a:t>). (2016). </a:t>
            </a:r>
            <a:r>
              <a:rPr lang="tr-TR" i="1" dirty="0">
                <a:latin typeface="Times New Roman"/>
                <a:ea typeface="Calibri"/>
                <a:cs typeface="Times New Roman"/>
              </a:rPr>
              <a:t>Öğretim İlke ve Yöntemleri.</a:t>
            </a:r>
            <a:r>
              <a:rPr lang="tr-TR" dirty="0">
                <a:latin typeface="Times New Roman"/>
                <a:ea typeface="Calibri"/>
                <a:cs typeface="Times New Roman"/>
              </a:rPr>
              <a:t> Ankara, </a:t>
            </a:r>
            <a:r>
              <a:rPr lang="tr-TR" dirty="0" err="1">
                <a:latin typeface="Times New Roman"/>
                <a:ea typeface="Calibri"/>
                <a:cs typeface="Times New Roman"/>
              </a:rPr>
              <a:t>Pegem</a:t>
            </a:r>
            <a:r>
              <a:rPr lang="tr-TR" dirty="0">
                <a:latin typeface="Times New Roman"/>
                <a:ea typeface="Calibri"/>
                <a:cs typeface="Times New Roman"/>
              </a:rPr>
              <a:t> Akademi. </a:t>
            </a:r>
            <a:endParaRPr lang="tr-TR" dirty="0">
              <a:ea typeface="Calibri"/>
              <a:cs typeface="Times New Roman"/>
            </a:endParaRPr>
          </a:p>
          <a:p>
            <a:pPr lvl="0" algn="just">
              <a:lnSpc>
                <a:spcPct val="115000"/>
              </a:lnSpc>
              <a:buFont typeface="+mj-lt"/>
              <a:buAutoNum type="arabicPeriod"/>
            </a:pPr>
            <a:r>
              <a:rPr lang="tr-TR" dirty="0" err="1">
                <a:latin typeface="Times New Roman"/>
                <a:ea typeface="Calibri"/>
                <a:cs typeface="Times New Roman"/>
              </a:rPr>
              <a:t>Hesapçıoğlu</a:t>
            </a:r>
            <a:r>
              <a:rPr lang="tr-TR" dirty="0">
                <a:latin typeface="Times New Roman"/>
                <a:ea typeface="Calibri"/>
                <a:cs typeface="Times New Roman"/>
              </a:rPr>
              <a:t>, M. (2011). </a:t>
            </a:r>
            <a:r>
              <a:rPr lang="tr-TR" i="1" dirty="0">
                <a:latin typeface="Times New Roman"/>
                <a:ea typeface="Calibri"/>
                <a:cs typeface="Times New Roman"/>
              </a:rPr>
              <a:t>Öğretim İlke ve Yöntemleri.</a:t>
            </a:r>
            <a:r>
              <a:rPr lang="tr-TR" dirty="0">
                <a:latin typeface="Times New Roman"/>
                <a:ea typeface="Calibri"/>
                <a:cs typeface="Times New Roman"/>
              </a:rPr>
              <a:t> Ankara, Nobel Yayın Dağıtım. </a:t>
            </a:r>
            <a:endParaRPr lang="tr-TR" dirty="0">
              <a:ea typeface="Calibri"/>
              <a:cs typeface="Times New Roman"/>
            </a:endParaRPr>
          </a:p>
          <a:p>
            <a:pPr lvl="0" algn="just">
              <a:lnSpc>
                <a:spcPct val="115000"/>
              </a:lnSpc>
              <a:buFont typeface="+mj-lt"/>
              <a:buAutoNum type="arabicPeriod"/>
            </a:pPr>
            <a:r>
              <a:rPr lang="tr-TR" dirty="0">
                <a:latin typeface="Times New Roman"/>
                <a:ea typeface="Calibri"/>
                <a:cs typeface="Times New Roman"/>
              </a:rPr>
              <a:t>İhtiyaç Yayıncılık (2016). </a:t>
            </a:r>
            <a:r>
              <a:rPr lang="tr-TR" i="1" dirty="0">
                <a:latin typeface="Times New Roman"/>
                <a:ea typeface="Calibri"/>
                <a:cs typeface="Times New Roman"/>
              </a:rPr>
              <a:t>Eğitim Bilimleri, Konu Anlatımlı Modüler Set</a:t>
            </a:r>
            <a:r>
              <a:rPr lang="tr-TR" dirty="0">
                <a:latin typeface="Times New Roman"/>
                <a:ea typeface="Calibri"/>
                <a:cs typeface="Times New Roman"/>
              </a:rPr>
              <a:t>. Ankara.</a:t>
            </a:r>
            <a:endParaRPr lang="tr-TR" dirty="0">
              <a:ea typeface="Calibri"/>
              <a:cs typeface="Times New Roman"/>
            </a:endParaRPr>
          </a:p>
          <a:p>
            <a:pPr lvl="0" algn="just">
              <a:lnSpc>
                <a:spcPct val="115000"/>
              </a:lnSpc>
              <a:buFont typeface="+mj-lt"/>
              <a:buAutoNum type="arabicPeriod"/>
            </a:pPr>
            <a:r>
              <a:rPr lang="tr-TR" dirty="0" err="1">
                <a:latin typeface="Times New Roman"/>
                <a:ea typeface="Calibri"/>
                <a:cs typeface="Times New Roman"/>
              </a:rPr>
              <a:t>Kısayol</a:t>
            </a:r>
            <a:r>
              <a:rPr lang="tr-TR" dirty="0">
                <a:latin typeface="Times New Roman"/>
                <a:ea typeface="Calibri"/>
                <a:cs typeface="Times New Roman"/>
              </a:rPr>
              <a:t> Yayıncılık (2015). </a:t>
            </a:r>
            <a:r>
              <a:rPr lang="tr-TR" i="1" dirty="0">
                <a:latin typeface="Times New Roman"/>
                <a:ea typeface="Calibri"/>
                <a:cs typeface="Times New Roman"/>
              </a:rPr>
              <a:t>Eğitim Bilimleri Modüler Set</a:t>
            </a:r>
            <a:r>
              <a:rPr lang="tr-TR" dirty="0">
                <a:latin typeface="Times New Roman"/>
                <a:ea typeface="Calibri"/>
                <a:cs typeface="Times New Roman"/>
              </a:rPr>
              <a:t>. </a:t>
            </a:r>
            <a:r>
              <a:rPr lang="tr-TR" dirty="0" err="1">
                <a:latin typeface="Times New Roman"/>
                <a:ea typeface="Calibri"/>
                <a:cs typeface="Times New Roman"/>
              </a:rPr>
              <a:t>Kısayol</a:t>
            </a:r>
            <a:r>
              <a:rPr lang="tr-TR" dirty="0">
                <a:latin typeface="Times New Roman"/>
                <a:ea typeface="Calibri"/>
                <a:cs typeface="Times New Roman"/>
              </a:rPr>
              <a:t> Yayıncılık, Ankara.</a:t>
            </a:r>
            <a:endParaRPr lang="tr-TR" dirty="0">
              <a:ea typeface="Calibri"/>
              <a:cs typeface="Times New Roman"/>
            </a:endParaRPr>
          </a:p>
          <a:p>
            <a:pPr lvl="0" algn="just">
              <a:lnSpc>
                <a:spcPct val="115000"/>
              </a:lnSpc>
              <a:buFont typeface="+mj-lt"/>
              <a:buAutoNum type="arabicPeriod"/>
            </a:pPr>
            <a:r>
              <a:rPr lang="tr-TR" dirty="0">
                <a:latin typeface="Times New Roman"/>
                <a:ea typeface="Calibri"/>
                <a:cs typeface="Times New Roman"/>
              </a:rPr>
              <a:t>Duman B.(</a:t>
            </a:r>
            <a:r>
              <a:rPr lang="tr-TR" dirty="0" err="1">
                <a:latin typeface="Times New Roman"/>
                <a:ea typeface="Calibri"/>
                <a:cs typeface="Times New Roman"/>
              </a:rPr>
              <a:t>Ed</a:t>
            </a:r>
            <a:r>
              <a:rPr lang="tr-TR" dirty="0">
                <a:latin typeface="Times New Roman"/>
                <a:ea typeface="Calibri"/>
                <a:cs typeface="Times New Roman"/>
              </a:rPr>
              <a:t>). (2015).  </a:t>
            </a:r>
            <a:r>
              <a:rPr lang="tr-TR" i="1" dirty="0">
                <a:latin typeface="Times New Roman"/>
                <a:ea typeface="Calibri"/>
                <a:cs typeface="Times New Roman"/>
              </a:rPr>
              <a:t>Öğretim İlke ve Yöntemleri </a:t>
            </a:r>
            <a:r>
              <a:rPr lang="tr-TR" dirty="0">
                <a:latin typeface="Times New Roman"/>
                <a:ea typeface="Calibri"/>
                <a:cs typeface="Times New Roman"/>
              </a:rPr>
              <a:t>Ankara: Anı Yayıncılık 2.Baskı.</a:t>
            </a:r>
            <a:endParaRPr lang="tr-TR" dirty="0">
              <a:ea typeface="Calibri"/>
              <a:cs typeface="Times New Roman"/>
            </a:endParaRPr>
          </a:p>
          <a:p>
            <a:pPr lvl="0" algn="just">
              <a:lnSpc>
                <a:spcPct val="115000"/>
              </a:lnSpc>
              <a:buFont typeface="+mj-lt"/>
              <a:buAutoNum type="arabicPeriod"/>
            </a:pPr>
            <a:r>
              <a:rPr lang="tr-TR" dirty="0">
                <a:latin typeface="Times New Roman"/>
                <a:ea typeface="Calibri"/>
                <a:cs typeface="Times New Roman"/>
              </a:rPr>
              <a:t>Komisyon (2015) </a:t>
            </a:r>
            <a:r>
              <a:rPr lang="tr-TR" i="1" dirty="0" err="1">
                <a:latin typeface="Times New Roman"/>
                <a:ea typeface="Calibri"/>
                <a:cs typeface="Times New Roman"/>
              </a:rPr>
              <a:t>Kpss</a:t>
            </a:r>
            <a:r>
              <a:rPr lang="tr-TR" i="1" dirty="0">
                <a:latin typeface="Times New Roman"/>
                <a:ea typeface="Calibri"/>
                <a:cs typeface="Times New Roman"/>
              </a:rPr>
              <a:t> Eğitim Bilimleri Öğretim Yöntem Ve Teknikleri</a:t>
            </a:r>
            <a:r>
              <a:rPr lang="tr-TR" dirty="0">
                <a:latin typeface="Times New Roman"/>
                <a:ea typeface="Calibri"/>
                <a:cs typeface="Times New Roman"/>
              </a:rPr>
              <a:t> Ankara: </a:t>
            </a:r>
            <a:r>
              <a:rPr lang="tr-TR" dirty="0" err="1">
                <a:latin typeface="Times New Roman"/>
                <a:ea typeface="Calibri"/>
                <a:cs typeface="Times New Roman"/>
              </a:rPr>
              <a:t>Pegem</a:t>
            </a:r>
            <a:r>
              <a:rPr lang="tr-TR" dirty="0">
                <a:latin typeface="Times New Roman"/>
                <a:ea typeface="Calibri"/>
                <a:cs typeface="Times New Roman"/>
              </a:rPr>
              <a:t> Akademi.</a:t>
            </a:r>
            <a:endParaRPr lang="tr-TR" dirty="0">
              <a:ea typeface="Calibri"/>
              <a:cs typeface="Times New Roman"/>
            </a:endParaRPr>
          </a:p>
          <a:p>
            <a:pPr lvl="0" algn="just">
              <a:lnSpc>
                <a:spcPct val="115000"/>
              </a:lnSpc>
              <a:buFont typeface="+mj-lt"/>
              <a:buAutoNum type="arabicPeriod"/>
            </a:pPr>
            <a:r>
              <a:rPr lang="tr-TR" dirty="0" err="1">
                <a:latin typeface="Times New Roman"/>
                <a:ea typeface="Calibri"/>
                <a:cs typeface="Times New Roman"/>
              </a:rPr>
              <a:t>Küçükahmet</a:t>
            </a:r>
            <a:r>
              <a:rPr lang="tr-TR" dirty="0">
                <a:latin typeface="Times New Roman"/>
                <a:ea typeface="Calibri"/>
                <a:cs typeface="Times New Roman"/>
              </a:rPr>
              <a:t> L.(2001). </a:t>
            </a:r>
            <a:r>
              <a:rPr lang="tr-TR" i="1" dirty="0">
                <a:latin typeface="Times New Roman"/>
                <a:ea typeface="Calibri"/>
                <a:cs typeface="Times New Roman"/>
              </a:rPr>
              <a:t> Öğretim İlke ve Yöntemleri</a:t>
            </a:r>
            <a:r>
              <a:rPr lang="tr-TR" dirty="0">
                <a:latin typeface="Times New Roman"/>
                <a:ea typeface="Calibri"/>
                <a:cs typeface="Times New Roman"/>
              </a:rPr>
              <a:t> Ankara: Nobel Yayınevi 12. Baskı.</a:t>
            </a:r>
            <a:endParaRPr lang="tr-TR" dirty="0">
              <a:ea typeface="Calibri"/>
              <a:cs typeface="Times New Roman"/>
            </a:endParaRPr>
          </a:p>
          <a:p>
            <a:pPr lvl="0" algn="just">
              <a:lnSpc>
                <a:spcPct val="115000"/>
              </a:lnSpc>
              <a:buFont typeface="+mj-lt"/>
              <a:buAutoNum type="arabicPeriod"/>
            </a:pPr>
            <a:r>
              <a:rPr lang="tr-TR" dirty="0" err="1">
                <a:latin typeface="Times New Roman"/>
                <a:ea typeface="Calibri"/>
                <a:cs typeface="Times New Roman"/>
              </a:rPr>
              <a:t>Makroder</a:t>
            </a:r>
            <a:r>
              <a:rPr lang="tr-TR" dirty="0">
                <a:latin typeface="Times New Roman"/>
                <a:ea typeface="Calibri"/>
                <a:cs typeface="Times New Roman"/>
              </a:rPr>
              <a:t> Yayınları (2008). </a:t>
            </a:r>
            <a:r>
              <a:rPr lang="tr-TR" i="1" dirty="0">
                <a:latin typeface="Times New Roman"/>
                <a:ea typeface="Calibri"/>
                <a:cs typeface="Times New Roman"/>
              </a:rPr>
              <a:t>KPSS Eğitim Bilimleri Konu Anlatımlı Öğretim Yöntem ve Teknikleri</a:t>
            </a:r>
            <a:r>
              <a:rPr lang="tr-TR" dirty="0">
                <a:latin typeface="Times New Roman"/>
                <a:ea typeface="Calibri"/>
                <a:cs typeface="Times New Roman"/>
              </a:rPr>
              <a:t>. Konya.</a:t>
            </a:r>
            <a:endParaRPr lang="tr-TR" dirty="0">
              <a:ea typeface="Calibri"/>
              <a:cs typeface="Times New Roman"/>
            </a:endParaRPr>
          </a:p>
          <a:p>
            <a:pPr lvl="0" algn="just">
              <a:lnSpc>
                <a:spcPct val="115000"/>
              </a:lnSpc>
              <a:buFont typeface="+mj-lt"/>
              <a:buAutoNum type="arabicPeriod"/>
            </a:pPr>
            <a:r>
              <a:rPr lang="tr-TR" dirty="0">
                <a:latin typeface="Times New Roman"/>
                <a:ea typeface="Calibri"/>
                <a:cs typeface="Times New Roman"/>
              </a:rPr>
              <a:t>Ocak D.(</a:t>
            </a:r>
            <a:r>
              <a:rPr lang="tr-TR" dirty="0" err="1">
                <a:latin typeface="Times New Roman"/>
                <a:ea typeface="Calibri"/>
                <a:cs typeface="Times New Roman"/>
              </a:rPr>
              <a:t>Ed</a:t>
            </a:r>
            <a:r>
              <a:rPr lang="tr-TR" dirty="0">
                <a:latin typeface="Times New Roman"/>
                <a:ea typeface="Calibri"/>
                <a:cs typeface="Times New Roman"/>
              </a:rPr>
              <a:t>). (2008). </a:t>
            </a:r>
            <a:r>
              <a:rPr lang="tr-TR" i="1" dirty="0">
                <a:latin typeface="Times New Roman"/>
                <a:ea typeface="Calibri"/>
                <a:cs typeface="Times New Roman"/>
              </a:rPr>
              <a:t>Öğretim İlke ve Yöntemleri </a:t>
            </a:r>
            <a:r>
              <a:rPr lang="tr-TR" dirty="0">
                <a:latin typeface="Times New Roman"/>
                <a:ea typeface="Calibri"/>
                <a:cs typeface="Times New Roman"/>
              </a:rPr>
              <a:t>Ankara: </a:t>
            </a:r>
            <a:r>
              <a:rPr lang="tr-TR" dirty="0" err="1">
                <a:latin typeface="Times New Roman"/>
                <a:ea typeface="Calibri"/>
                <a:cs typeface="Times New Roman"/>
              </a:rPr>
              <a:t>Pegem</a:t>
            </a:r>
            <a:r>
              <a:rPr lang="tr-TR" dirty="0">
                <a:latin typeface="Times New Roman"/>
                <a:ea typeface="Calibri"/>
                <a:cs typeface="Times New Roman"/>
              </a:rPr>
              <a:t> Akademi 2.Baskı.</a:t>
            </a:r>
            <a:endParaRPr lang="tr-TR" dirty="0">
              <a:ea typeface="Calibri"/>
              <a:cs typeface="Times New Roman"/>
            </a:endParaRPr>
          </a:p>
          <a:p>
            <a:pPr lvl="0" algn="just">
              <a:lnSpc>
                <a:spcPct val="115000"/>
              </a:lnSpc>
              <a:buFont typeface="+mj-lt"/>
              <a:buAutoNum type="arabicPeriod"/>
            </a:pPr>
            <a:r>
              <a:rPr lang="tr-TR" dirty="0">
                <a:latin typeface="Times New Roman"/>
                <a:ea typeface="Calibri"/>
                <a:cs typeface="Times New Roman"/>
              </a:rPr>
              <a:t>Oktaylar H.(2015). </a:t>
            </a:r>
            <a:r>
              <a:rPr lang="tr-TR" i="1" dirty="0">
                <a:latin typeface="Times New Roman"/>
                <a:ea typeface="Calibri"/>
                <a:cs typeface="Times New Roman"/>
              </a:rPr>
              <a:t>Eğitim Bilimleri: Öğretim Yöntem Ve Teknikleri</a:t>
            </a:r>
            <a:r>
              <a:rPr lang="tr-TR" dirty="0">
                <a:latin typeface="Times New Roman"/>
                <a:ea typeface="Calibri"/>
                <a:cs typeface="Times New Roman"/>
              </a:rPr>
              <a:t> Ankara: Yargı Yayınevi.</a:t>
            </a:r>
            <a:endParaRPr lang="tr-TR" dirty="0">
              <a:ea typeface="Calibri"/>
              <a:cs typeface="Times New Roman"/>
            </a:endParaRPr>
          </a:p>
          <a:p>
            <a:pPr lvl="0" algn="just">
              <a:lnSpc>
                <a:spcPct val="115000"/>
              </a:lnSpc>
              <a:buFont typeface="+mj-lt"/>
              <a:buAutoNum type="arabicPeriod"/>
            </a:pPr>
            <a:r>
              <a:rPr lang="tr-TR" dirty="0" err="1">
                <a:latin typeface="Times New Roman"/>
                <a:ea typeface="Calibri"/>
                <a:cs typeface="Times New Roman"/>
              </a:rPr>
              <a:t>Pegem</a:t>
            </a:r>
            <a:r>
              <a:rPr lang="tr-TR" dirty="0">
                <a:latin typeface="Times New Roman"/>
                <a:ea typeface="Calibri"/>
                <a:cs typeface="Times New Roman"/>
              </a:rPr>
              <a:t> Akademi. (2011). </a:t>
            </a:r>
            <a:r>
              <a:rPr lang="tr-TR" i="1" dirty="0">
                <a:latin typeface="Times New Roman"/>
                <a:ea typeface="Calibri"/>
                <a:cs typeface="Times New Roman"/>
              </a:rPr>
              <a:t>KPSS Eğitim Bilimleri 5000 Soru Bankası Test.</a:t>
            </a:r>
            <a:r>
              <a:rPr lang="tr-TR" dirty="0">
                <a:latin typeface="Times New Roman"/>
                <a:ea typeface="Calibri"/>
                <a:cs typeface="Times New Roman"/>
              </a:rPr>
              <a:t> Ankara.</a:t>
            </a:r>
            <a:endParaRPr lang="tr-TR" dirty="0">
              <a:ea typeface="Calibri"/>
              <a:cs typeface="Times New Roman"/>
            </a:endParaRPr>
          </a:p>
          <a:p>
            <a:pPr lvl="0" algn="just">
              <a:lnSpc>
                <a:spcPct val="115000"/>
              </a:lnSpc>
              <a:buFont typeface="+mj-lt"/>
              <a:buAutoNum type="arabicPeriod"/>
            </a:pPr>
            <a:r>
              <a:rPr lang="tr-TR" dirty="0">
                <a:latin typeface="Times New Roman"/>
                <a:ea typeface="Calibri"/>
                <a:cs typeface="Times New Roman"/>
              </a:rPr>
              <a:t>Sönmez, V.(2014).  </a:t>
            </a:r>
            <a:r>
              <a:rPr lang="tr-TR" i="1" dirty="0">
                <a:latin typeface="Times New Roman"/>
                <a:ea typeface="Calibri"/>
                <a:cs typeface="Times New Roman"/>
              </a:rPr>
              <a:t>Öğretim İlke ve Yöntemleri </a:t>
            </a:r>
            <a:r>
              <a:rPr lang="tr-TR" dirty="0">
                <a:latin typeface="Times New Roman"/>
                <a:ea typeface="Calibri"/>
                <a:cs typeface="Times New Roman"/>
              </a:rPr>
              <a:t>Ankara: Anı Yayıncılık 6.Baskı.</a:t>
            </a:r>
            <a:endParaRPr lang="tr-TR" dirty="0">
              <a:ea typeface="Calibri"/>
              <a:cs typeface="Times New Roman"/>
            </a:endParaRPr>
          </a:p>
          <a:p>
            <a:pPr lvl="0" algn="just">
              <a:lnSpc>
                <a:spcPct val="115000"/>
              </a:lnSpc>
              <a:spcAft>
                <a:spcPts val="1000"/>
              </a:spcAft>
              <a:buFont typeface="+mj-lt"/>
              <a:buAutoNum type="arabicPeriod"/>
            </a:pPr>
            <a:r>
              <a:rPr lang="tr-TR" dirty="0">
                <a:latin typeface="Times New Roman"/>
                <a:ea typeface="Calibri"/>
                <a:cs typeface="Times New Roman"/>
              </a:rPr>
              <a:t>Tan, Ş.(</a:t>
            </a:r>
            <a:r>
              <a:rPr lang="tr-TR" dirty="0" err="1">
                <a:latin typeface="Times New Roman"/>
                <a:ea typeface="Calibri"/>
                <a:cs typeface="Times New Roman"/>
              </a:rPr>
              <a:t>Ed</a:t>
            </a:r>
            <a:r>
              <a:rPr lang="tr-TR" dirty="0">
                <a:latin typeface="Times New Roman"/>
                <a:ea typeface="Calibri"/>
                <a:cs typeface="Times New Roman"/>
              </a:rPr>
              <a:t>). (2012).  </a:t>
            </a:r>
            <a:r>
              <a:rPr lang="tr-TR" i="1" dirty="0">
                <a:latin typeface="Times New Roman"/>
                <a:ea typeface="Calibri"/>
                <a:cs typeface="Times New Roman"/>
              </a:rPr>
              <a:t>Öğretim İlke ve Yöntemleri </a:t>
            </a:r>
            <a:r>
              <a:rPr lang="tr-TR" dirty="0">
                <a:latin typeface="Times New Roman"/>
                <a:ea typeface="Calibri"/>
                <a:cs typeface="Times New Roman"/>
              </a:rPr>
              <a:t>Ankara: </a:t>
            </a:r>
            <a:r>
              <a:rPr lang="tr-TR" dirty="0" err="1">
                <a:latin typeface="Times New Roman"/>
                <a:ea typeface="Calibri"/>
                <a:cs typeface="Times New Roman"/>
              </a:rPr>
              <a:t>Pegem</a:t>
            </a:r>
            <a:r>
              <a:rPr lang="tr-TR" dirty="0">
                <a:latin typeface="Times New Roman"/>
                <a:ea typeface="Calibri"/>
                <a:cs typeface="Times New Roman"/>
              </a:rPr>
              <a:t> Akademi 8.Baskı.</a:t>
            </a:r>
            <a:endParaRPr lang="tr-TR" dirty="0">
              <a:ea typeface="Calibri"/>
              <a:cs typeface="Times New Roman"/>
            </a:endParaRPr>
          </a:p>
          <a:p>
            <a:endParaRPr lang="tr-TR" dirty="0"/>
          </a:p>
        </p:txBody>
      </p:sp>
    </p:spTree>
    <p:extLst>
      <p:ext uri="{BB962C8B-B14F-4D97-AF65-F5344CB8AC3E}">
        <p14:creationId xmlns:p14="http://schemas.microsoft.com/office/powerpoint/2010/main" val="3152041368"/>
      </p:ext>
    </p:extLst>
  </p:cSld>
  <p:clrMapOvr>
    <a:masterClrMapping/>
  </p:clrMapOvr>
</p:sld>
</file>

<file path=ppt/theme/theme1.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462</TotalTime>
  <Words>3111</Words>
  <Application>Microsoft Office PowerPoint</Application>
  <PresentationFormat>Ekran Gösterisi (4:3)</PresentationFormat>
  <Paragraphs>144</Paragraphs>
  <Slides>32</Slides>
  <Notes>0</Notes>
  <HiddenSlides>0</HiddenSlides>
  <MMClips>0</MMClips>
  <ScaleCrop>false</ScaleCrop>
  <HeadingPairs>
    <vt:vector size="6" baseType="variant">
      <vt:variant>
        <vt:lpstr>Kullanılan Yazı Tipleri</vt:lpstr>
      </vt:variant>
      <vt:variant>
        <vt:i4>4</vt:i4>
      </vt:variant>
      <vt:variant>
        <vt:lpstr>Tema</vt:lpstr>
      </vt:variant>
      <vt:variant>
        <vt:i4>1</vt:i4>
      </vt:variant>
      <vt:variant>
        <vt:lpstr>Slayt Başlıkları</vt:lpstr>
      </vt:variant>
      <vt:variant>
        <vt:i4>32</vt:i4>
      </vt:variant>
    </vt:vector>
  </HeadingPairs>
  <TitlesOfParts>
    <vt:vector size="37" baseType="lpstr">
      <vt:lpstr>Arial</vt:lpstr>
      <vt:lpstr>Calibri</vt:lpstr>
      <vt:lpstr>Times New Roman</vt:lpstr>
      <vt:lpstr>Wingdings</vt:lpstr>
      <vt:lpstr>Ofis Teması</vt:lpstr>
      <vt:lpstr>ÖĞRETİM İLKE VE YÖNTEMLERİ  </vt:lpstr>
      <vt:lpstr>İçindekiler </vt:lpstr>
      <vt:lpstr>Altı Şapkalı Düşünme Tekniği (E.de BONO)</vt:lpstr>
      <vt:lpstr>Altı Şapkalı Düşünme Tekniği (E.de BONO)</vt:lpstr>
      <vt:lpstr>Şapkalar</vt:lpstr>
      <vt:lpstr>PowerPoint Sunusu</vt:lpstr>
      <vt:lpstr>PowerPoint Sunusu</vt:lpstr>
      <vt:lpstr>Örnek Uygulama </vt:lpstr>
      <vt:lpstr>Eğitim Durumları</vt:lpstr>
      <vt:lpstr>Yararları</vt:lpstr>
      <vt:lpstr>Sınırlılıkları</vt:lpstr>
      <vt:lpstr>ALTI UYGULAMA AYAKKABISI TEKNİĞİ</vt:lpstr>
      <vt:lpstr>PowerPoint Sunusu</vt:lpstr>
      <vt:lpstr>PowerPoint Sunusu</vt:lpstr>
      <vt:lpstr>PowerPoint Sunusu</vt:lpstr>
      <vt:lpstr>PowerPoint Sunusu</vt:lpstr>
      <vt:lpstr>Yararları</vt:lpstr>
      <vt:lpstr>Sınırlılıkları</vt:lpstr>
      <vt:lpstr>2. İSTASYON TEKNİĞİ</vt:lpstr>
      <vt:lpstr>İSTASYON TEKNİĞİ</vt:lpstr>
      <vt:lpstr>Uygulama Süreci</vt:lpstr>
      <vt:lpstr>Yararları</vt:lpstr>
      <vt:lpstr>Sınırlılıkları</vt:lpstr>
      <vt:lpstr>GÖSTERİ(P) YAPTIRMA</vt:lpstr>
      <vt:lpstr>Yararları</vt:lpstr>
      <vt:lpstr>Sınırlılıkları</vt:lpstr>
      <vt:lpstr>5E MODELİ (BYBEE)</vt:lpstr>
      <vt:lpstr>PowerPoint Sunusu</vt:lpstr>
      <vt:lpstr>7E MODELİ</vt:lpstr>
      <vt:lpstr>Yararları</vt:lpstr>
      <vt:lpstr>Sınırlılıkları</vt:lpstr>
      <vt:lpstr>Kaynakça</vt:lpstr>
    </vt:vector>
  </TitlesOfParts>
  <Company>-=[By NeC]=-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caucasion</dc:creator>
  <cp:lastModifiedBy>Şener ŞENTÜRK</cp:lastModifiedBy>
  <cp:revision>27</cp:revision>
  <dcterms:created xsi:type="dcterms:W3CDTF">2016-12-17T08:24:54Z</dcterms:created>
  <dcterms:modified xsi:type="dcterms:W3CDTF">2020-10-28T05:24:14Z</dcterms:modified>
</cp:coreProperties>
</file>