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7283C49E-4935-4CE0-978A-0970008C2A31}" type="datetimeFigureOut">
              <a:rPr lang="tr-TR" smtClean="0"/>
              <a:t>25.03.2020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D646279-E750-4D20-A8FB-0601D458076E}" type="slidenum">
              <a:rPr lang="tr-TR" smtClean="0"/>
              <a:t>‹#›</a:t>
            </a:fld>
            <a:endParaRPr lang="tr-TR"/>
          </a:p>
        </p:txBody>
      </p:sp>
    </p:spTree>
    <p:extLst>
      <p:ext uri="{BB962C8B-B14F-4D97-AF65-F5344CB8AC3E}">
        <p14:creationId xmlns:p14="http://schemas.microsoft.com/office/powerpoint/2010/main" val="3396034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283C49E-4935-4CE0-978A-0970008C2A31}" type="datetimeFigureOut">
              <a:rPr lang="tr-TR" smtClean="0"/>
              <a:t>25.03.2020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D646279-E750-4D20-A8FB-0601D458076E}" type="slidenum">
              <a:rPr lang="tr-TR" smtClean="0"/>
              <a:t>‹#›</a:t>
            </a:fld>
            <a:endParaRPr lang="tr-TR"/>
          </a:p>
        </p:txBody>
      </p:sp>
    </p:spTree>
    <p:extLst>
      <p:ext uri="{BB962C8B-B14F-4D97-AF65-F5344CB8AC3E}">
        <p14:creationId xmlns:p14="http://schemas.microsoft.com/office/powerpoint/2010/main" val="2849724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7283C49E-4935-4CE0-978A-0970008C2A31}" type="datetimeFigureOut">
              <a:rPr lang="tr-TR" smtClean="0"/>
              <a:t>25.03.2020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D646279-E750-4D20-A8FB-0601D458076E}" type="slidenum">
              <a:rPr lang="tr-TR" smtClean="0"/>
              <a:t>‹#›</a:t>
            </a:fld>
            <a:endParaRPr lang="tr-TR"/>
          </a:p>
        </p:txBody>
      </p:sp>
    </p:spTree>
    <p:extLst>
      <p:ext uri="{BB962C8B-B14F-4D97-AF65-F5344CB8AC3E}">
        <p14:creationId xmlns:p14="http://schemas.microsoft.com/office/powerpoint/2010/main" val="2562057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283C49E-4935-4CE0-978A-0970008C2A31}" type="datetimeFigureOut">
              <a:rPr lang="tr-TR" smtClean="0"/>
              <a:t>25.03.2020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D646279-E750-4D20-A8FB-0601D458076E}" type="slidenum">
              <a:rPr lang="tr-TR" smtClean="0"/>
              <a:t>‹#›</a:t>
            </a:fld>
            <a:endParaRPr lang="tr-TR"/>
          </a:p>
        </p:txBody>
      </p:sp>
    </p:spTree>
    <p:extLst>
      <p:ext uri="{BB962C8B-B14F-4D97-AF65-F5344CB8AC3E}">
        <p14:creationId xmlns:p14="http://schemas.microsoft.com/office/powerpoint/2010/main" val="1366044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283C49E-4935-4CE0-978A-0970008C2A31}" type="datetimeFigureOut">
              <a:rPr lang="tr-TR" smtClean="0"/>
              <a:t>25.03.2020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D646279-E750-4D20-A8FB-0601D458076E}" type="slidenum">
              <a:rPr lang="tr-TR" smtClean="0"/>
              <a:t>‹#›</a:t>
            </a:fld>
            <a:endParaRPr lang="tr-TR"/>
          </a:p>
        </p:txBody>
      </p:sp>
    </p:spTree>
    <p:extLst>
      <p:ext uri="{BB962C8B-B14F-4D97-AF65-F5344CB8AC3E}">
        <p14:creationId xmlns:p14="http://schemas.microsoft.com/office/powerpoint/2010/main" val="1740961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283C49E-4935-4CE0-978A-0970008C2A31}" type="datetimeFigureOut">
              <a:rPr lang="tr-TR" smtClean="0"/>
              <a:t>25.03.2020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D646279-E750-4D20-A8FB-0601D458076E}" type="slidenum">
              <a:rPr lang="tr-TR" smtClean="0"/>
              <a:t>‹#›</a:t>
            </a:fld>
            <a:endParaRPr lang="tr-TR"/>
          </a:p>
        </p:txBody>
      </p:sp>
    </p:spTree>
    <p:extLst>
      <p:ext uri="{BB962C8B-B14F-4D97-AF65-F5344CB8AC3E}">
        <p14:creationId xmlns:p14="http://schemas.microsoft.com/office/powerpoint/2010/main" val="1054553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283C49E-4935-4CE0-978A-0970008C2A31}" type="datetimeFigureOut">
              <a:rPr lang="tr-TR" smtClean="0"/>
              <a:t>25.03.2020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D646279-E750-4D20-A8FB-0601D458076E}" type="slidenum">
              <a:rPr lang="tr-TR" smtClean="0"/>
              <a:t>‹#›</a:t>
            </a:fld>
            <a:endParaRPr lang="tr-TR"/>
          </a:p>
        </p:txBody>
      </p:sp>
    </p:spTree>
    <p:extLst>
      <p:ext uri="{BB962C8B-B14F-4D97-AF65-F5344CB8AC3E}">
        <p14:creationId xmlns:p14="http://schemas.microsoft.com/office/powerpoint/2010/main" val="745622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7283C49E-4935-4CE0-978A-0970008C2A31}" type="datetimeFigureOut">
              <a:rPr lang="tr-TR" smtClean="0"/>
              <a:t>25.03.2020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D646279-E750-4D20-A8FB-0601D458076E}" type="slidenum">
              <a:rPr lang="tr-TR" smtClean="0"/>
              <a:t>‹#›</a:t>
            </a:fld>
            <a:endParaRPr lang="tr-TR"/>
          </a:p>
        </p:txBody>
      </p:sp>
    </p:spTree>
    <p:extLst>
      <p:ext uri="{BB962C8B-B14F-4D97-AF65-F5344CB8AC3E}">
        <p14:creationId xmlns:p14="http://schemas.microsoft.com/office/powerpoint/2010/main" val="3520607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7283C49E-4935-4CE0-978A-0970008C2A31}" type="datetimeFigureOut">
              <a:rPr lang="tr-TR" smtClean="0"/>
              <a:t>25.03.2020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D646279-E750-4D20-A8FB-0601D458076E}" type="slidenum">
              <a:rPr lang="tr-TR" smtClean="0"/>
              <a:t>‹#›</a:t>
            </a:fld>
            <a:endParaRPr lang="tr-TR"/>
          </a:p>
        </p:txBody>
      </p:sp>
    </p:spTree>
    <p:extLst>
      <p:ext uri="{BB962C8B-B14F-4D97-AF65-F5344CB8AC3E}">
        <p14:creationId xmlns:p14="http://schemas.microsoft.com/office/powerpoint/2010/main" val="2619104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283C49E-4935-4CE0-978A-0970008C2A31}" type="datetimeFigureOut">
              <a:rPr lang="tr-TR" smtClean="0"/>
              <a:t>25.03.2020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D646279-E750-4D20-A8FB-0601D458076E}" type="slidenum">
              <a:rPr lang="tr-TR" smtClean="0"/>
              <a:t>‹#›</a:t>
            </a:fld>
            <a:endParaRPr lang="tr-TR"/>
          </a:p>
        </p:txBody>
      </p:sp>
    </p:spTree>
    <p:extLst>
      <p:ext uri="{BB962C8B-B14F-4D97-AF65-F5344CB8AC3E}">
        <p14:creationId xmlns:p14="http://schemas.microsoft.com/office/powerpoint/2010/main" val="1055329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283C49E-4935-4CE0-978A-0970008C2A31}" type="datetimeFigureOut">
              <a:rPr lang="tr-TR" smtClean="0"/>
              <a:t>25.03.2020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D646279-E750-4D20-A8FB-0601D458076E}" type="slidenum">
              <a:rPr lang="tr-TR" smtClean="0"/>
              <a:t>‹#›</a:t>
            </a:fld>
            <a:endParaRPr lang="tr-TR"/>
          </a:p>
        </p:txBody>
      </p:sp>
    </p:spTree>
    <p:extLst>
      <p:ext uri="{BB962C8B-B14F-4D97-AF65-F5344CB8AC3E}">
        <p14:creationId xmlns:p14="http://schemas.microsoft.com/office/powerpoint/2010/main" val="1657458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83C49E-4935-4CE0-978A-0970008C2A31}" type="datetimeFigureOut">
              <a:rPr lang="tr-TR" smtClean="0"/>
              <a:t>25.03.2020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646279-E750-4D20-A8FB-0601D458076E}" type="slidenum">
              <a:rPr lang="tr-TR" smtClean="0"/>
              <a:t>‹#›</a:t>
            </a:fld>
            <a:endParaRPr lang="tr-TR"/>
          </a:p>
        </p:txBody>
      </p:sp>
    </p:spTree>
    <p:extLst>
      <p:ext uri="{BB962C8B-B14F-4D97-AF65-F5344CB8AC3E}">
        <p14:creationId xmlns:p14="http://schemas.microsoft.com/office/powerpoint/2010/main" val="4109265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sz="3600" b="1" dirty="0" smtClean="0">
                <a:latin typeface="Times New Roman" panose="02020603050405020304" pitchFamily="18" charset="0"/>
                <a:cs typeface="Times New Roman" panose="02020603050405020304" pitchFamily="18" charset="0"/>
              </a:rPr>
              <a:t>MİMARİ ANLATIM TEKNİKLERİ II</a:t>
            </a:r>
            <a:endParaRPr lang="tr-TR" sz="3600"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p:txBody>
          <a:bodyPr>
            <a:normAutofit/>
          </a:bodyPr>
          <a:lstStyle/>
          <a:p>
            <a:pPr algn="l"/>
            <a:endParaRPr lang="tr-TR" sz="2000" dirty="0" smtClean="0">
              <a:latin typeface="Times New Roman" panose="02020603050405020304" pitchFamily="18" charset="0"/>
              <a:cs typeface="Times New Roman" panose="02020603050405020304" pitchFamily="18" charset="0"/>
            </a:endParaRPr>
          </a:p>
          <a:p>
            <a:pPr algn="l"/>
            <a:r>
              <a:rPr lang="tr-TR" sz="2000" b="1" dirty="0" smtClean="0">
                <a:latin typeface="Times New Roman" panose="02020603050405020304" pitchFamily="18" charset="0"/>
                <a:cs typeface="Times New Roman" panose="02020603050405020304" pitchFamily="18" charset="0"/>
              </a:rPr>
              <a:t>Hafta </a:t>
            </a:r>
            <a:r>
              <a:rPr lang="tr-TR" sz="2000" b="1" dirty="0">
                <a:latin typeface="Times New Roman" panose="02020603050405020304" pitchFamily="18" charset="0"/>
                <a:cs typeface="Times New Roman" panose="02020603050405020304" pitchFamily="18" charset="0"/>
              </a:rPr>
              <a:t>6</a:t>
            </a:r>
            <a:r>
              <a:rPr lang="tr-TR" sz="2000" b="1" dirty="0" smtClean="0">
                <a:latin typeface="Times New Roman" panose="02020603050405020304" pitchFamily="18" charset="0"/>
                <a:cs typeface="Times New Roman" panose="02020603050405020304" pitchFamily="18" charset="0"/>
              </a:rPr>
              <a:t>:</a:t>
            </a:r>
            <a:endParaRPr lang="tr-TR" sz="2000" b="1" dirty="0" smtClean="0">
              <a:latin typeface="Times New Roman" panose="02020603050405020304" pitchFamily="18" charset="0"/>
              <a:cs typeface="Times New Roman" panose="02020603050405020304" pitchFamily="18" charset="0"/>
            </a:endParaRPr>
          </a:p>
          <a:p>
            <a:pPr algn="l"/>
            <a:r>
              <a:rPr lang="tr-TR" dirty="0"/>
              <a:t>1/50 ölçekte merdiven plan ve kesit çizimleri</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6673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B80A28D-7F8D-4EDA-9534-88E2EDE683A2}"/>
              </a:ext>
            </a:extLst>
          </p:cNvPr>
          <p:cNvSpPr/>
          <p:nvPr/>
        </p:nvSpPr>
        <p:spPr>
          <a:xfrm>
            <a:off x="1600200" y="-363"/>
            <a:ext cx="3581400" cy="4339650"/>
          </a:xfrm>
          <a:prstGeom prst="rect">
            <a:avLst/>
          </a:prstGeom>
        </p:spPr>
        <p:txBody>
          <a:bodyPr wrap="square">
            <a:spAutoFit/>
          </a:bodyPr>
          <a:lstStyle/>
          <a:p>
            <a:pPr algn="just"/>
            <a:r>
              <a:rPr lang="en-US" sz="2400" b="1" dirty="0" err="1"/>
              <a:t>Örnek</a:t>
            </a:r>
            <a:r>
              <a:rPr lang="en-US" sz="2400" b="1" dirty="0"/>
              <a:t> </a:t>
            </a:r>
            <a:r>
              <a:rPr lang="en-US" sz="2400" b="1" dirty="0" err="1"/>
              <a:t>Çizim</a:t>
            </a:r>
            <a:r>
              <a:rPr lang="en-US" sz="2400" b="1" dirty="0"/>
              <a:t> </a:t>
            </a:r>
            <a:endParaRPr lang="az-Latn-AZ" sz="2400" b="1" dirty="0"/>
          </a:p>
          <a:p>
            <a:pPr algn="just"/>
            <a:r>
              <a:rPr lang="en-US" dirty="0" err="1"/>
              <a:t>İki</a:t>
            </a:r>
            <a:r>
              <a:rPr lang="en-US" dirty="0"/>
              <a:t> </a:t>
            </a:r>
            <a:r>
              <a:rPr lang="en-US" dirty="0" err="1"/>
              <a:t>kollu</a:t>
            </a:r>
            <a:r>
              <a:rPr lang="en-US" dirty="0"/>
              <a:t> </a:t>
            </a:r>
            <a:r>
              <a:rPr lang="en-US" dirty="0" err="1"/>
              <a:t>ortadan</a:t>
            </a:r>
            <a:r>
              <a:rPr lang="en-US" dirty="0"/>
              <a:t> </a:t>
            </a:r>
            <a:r>
              <a:rPr lang="en-US" dirty="0" err="1"/>
              <a:t>sahanlıklı</a:t>
            </a:r>
            <a:r>
              <a:rPr lang="en-US" dirty="0"/>
              <a:t> </a:t>
            </a:r>
            <a:r>
              <a:rPr lang="en-US" dirty="0" err="1"/>
              <a:t>merdiven</a:t>
            </a:r>
            <a:r>
              <a:rPr lang="en-US" dirty="0"/>
              <a:t> Kat </a:t>
            </a:r>
            <a:r>
              <a:rPr lang="en-US" dirty="0" err="1"/>
              <a:t>yüksekliği</a:t>
            </a:r>
            <a:r>
              <a:rPr lang="en-US" dirty="0"/>
              <a:t> 2.88 m </a:t>
            </a:r>
            <a:endParaRPr lang="az-Latn-AZ" dirty="0"/>
          </a:p>
          <a:p>
            <a:pPr algn="just"/>
            <a:r>
              <a:rPr lang="en-US" dirty="0" err="1"/>
              <a:t>Merdiven</a:t>
            </a:r>
            <a:r>
              <a:rPr lang="en-US" dirty="0"/>
              <a:t> </a:t>
            </a:r>
            <a:r>
              <a:rPr lang="en-US" dirty="0" err="1"/>
              <a:t>kolu</a:t>
            </a:r>
            <a:r>
              <a:rPr lang="en-US" dirty="0"/>
              <a:t> </a:t>
            </a:r>
            <a:r>
              <a:rPr lang="en-US" dirty="0" err="1"/>
              <a:t>genişliği</a:t>
            </a:r>
            <a:r>
              <a:rPr lang="en-US" dirty="0"/>
              <a:t> 1,20 m </a:t>
            </a:r>
            <a:r>
              <a:rPr lang="en-US" dirty="0" err="1"/>
              <a:t>Basamak</a:t>
            </a:r>
            <a:r>
              <a:rPr lang="en-US" dirty="0"/>
              <a:t> </a:t>
            </a:r>
            <a:r>
              <a:rPr lang="en-US" dirty="0" err="1"/>
              <a:t>sayısı</a:t>
            </a:r>
            <a:r>
              <a:rPr lang="en-US" dirty="0"/>
              <a:t> 16 </a:t>
            </a:r>
            <a:r>
              <a:rPr lang="en-US" dirty="0" err="1"/>
              <a:t>adet</a:t>
            </a:r>
            <a:r>
              <a:rPr lang="en-US" dirty="0"/>
              <a:t> </a:t>
            </a:r>
            <a:endParaRPr lang="az-Latn-AZ" dirty="0"/>
          </a:p>
          <a:p>
            <a:pPr algn="just"/>
            <a:r>
              <a:rPr lang="en-US" dirty="0" err="1"/>
              <a:t>Merdiven</a:t>
            </a:r>
            <a:r>
              <a:rPr lang="en-US" dirty="0"/>
              <a:t>  </a:t>
            </a:r>
            <a:r>
              <a:rPr lang="en-US" dirty="0" err="1"/>
              <a:t>kovasının</a:t>
            </a:r>
            <a:r>
              <a:rPr lang="en-US" dirty="0"/>
              <a:t> </a:t>
            </a:r>
            <a:r>
              <a:rPr lang="en-US" dirty="0" err="1"/>
              <a:t>kalınlığı</a:t>
            </a:r>
            <a:r>
              <a:rPr lang="en-US" dirty="0"/>
              <a:t> 20 cm </a:t>
            </a:r>
            <a:r>
              <a:rPr lang="en-US" dirty="0" err="1"/>
              <a:t>Basamak</a:t>
            </a:r>
            <a:r>
              <a:rPr lang="en-US" dirty="0"/>
              <a:t> </a:t>
            </a:r>
            <a:r>
              <a:rPr lang="en-US" dirty="0" err="1"/>
              <a:t>genişliği</a:t>
            </a:r>
            <a:r>
              <a:rPr lang="en-US" dirty="0"/>
              <a:t> 30 cm </a:t>
            </a:r>
            <a:endParaRPr lang="az-Latn-AZ" dirty="0"/>
          </a:p>
          <a:p>
            <a:pPr algn="just"/>
            <a:r>
              <a:rPr lang="en-US" dirty="0"/>
              <a:t>Bina </a:t>
            </a:r>
            <a:r>
              <a:rPr lang="en-US" dirty="0" err="1"/>
              <a:t>giriş</a:t>
            </a:r>
            <a:r>
              <a:rPr lang="en-US" dirty="0"/>
              <a:t> </a:t>
            </a:r>
            <a:r>
              <a:rPr lang="en-US" dirty="0" err="1"/>
              <a:t>kapısı</a:t>
            </a:r>
            <a:r>
              <a:rPr lang="en-US" dirty="0"/>
              <a:t> 150 cm </a:t>
            </a:r>
            <a:endParaRPr lang="az-Latn-AZ" dirty="0"/>
          </a:p>
          <a:p>
            <a:pPr algn="just"/>
            <a:r>
              <a:rPr lang="en-US" dirty="0" err="1"/>
              <a:t>Daire</a:t>
            </a:r>
            <a:r>
              <a:rPr lang="en-US" dirty="0"/>
              <a:t> </a:t>
            </a:r>
            <a:r>
              <a:rPr lang="en-US" dirty="0" err="1"/>
              <a:t>giriş</a:t>
            </a:r>
            <a:r>
              <a:rPr lang="en-US" dirty="0"/>
              <a:t> </a:t>
            </a:r>
            <a:r>
              <a:rPr lang="en-US" dirty="0" err="1"/>
              <a:t>kapıları</a:t>
            </a:r>
            <a:r>
              <a:rPr lang="en-US" dirty="0"/>
              <a:t> 100 cm</a:t>
            </a:r>
            <a:endParaRPr lang="az-Latn-AZ" dirty="0"/>
          </a:p>
          <a:p>
            <a:pPr algn="just"/>
            <a:r>
              <a:rPr lang="en-US" dirty="0"/>
              <a:t> </a:t>
            </a:r>
            <a:r>
              <a:rPr lang="en-US" dirty="0" err="1"/>
              <a:t>Döşeme</a:t>
            </a:r>
            <a:r>
              <a:rPr lang="en-US" dirty="0"/>
              <a:t> </a:t>
            </a:r>
            <a:r>
              <a:rPr lang="en-US" dirty="0" err="1"/>
              <a:t>kalınlığı</a:t>
            </a:r>
            <a:r>
              <a:rPr lang="en-US" dirty="0"/>
              <a:t> 12 cm </a:t>
            </a:r>
            <a:endParaRPr lang="az-Latn-AZ" dirty="0"/>
          </a:p>
          <a:p>
            <a:pPr algn="just"/>
            <a:r>
              <a:rPr lang="en-US" dirty="0" err="1"/>
              <a:t>Sağanlığın</a:t>
            </a:r>
            <a:r>
              <a:rPr lang="en-US" dirty="0"/>
              <a:t> </a:t>
            </a:r>
            <a:r>
              <a:rPr lang="en-US" dirty="0" err="1"/>
              <a:t>genişliyi</a:t>
            </a:r>
            <a:r>
              <a:rPr lang="en-US" dirty="0"/>
              <a:t> 120 cm </a:t>
            </a:r>
            <a:endParaRPr lang="az-Latn-AZ" dirty="0"/>
          </a:p>
          <a:p>
            <a:pPr algn="just"/>
            <a:r>
              <a:rPr lang="en-US" dirty="0" err="1"/>
              <a:t>Girişin</a:t>
            </a:r>
            <a:r>
              <a:rPr lang="en-US" dirty="0"/>
              <a:t> </a:t>
            </a:r>
            <a:r>
              <a:rPr lang="en-US" dirty="0" err="1"/>
              <a:t>genişliyi</a:t>
            </a:r>
            <a:r>
              <a:rPr lang="en-US" dirty="0"/>
              <a:t> 150 cm </a:t>
            </a:r>
            <a:endParaRPr lang="az-Latn-AZ" dirty="0"/>
          </a:p>
          <a:p>
            <a:pPr algn="just"/>
            <a:r>
              <a:rPr lang="en-US" dirty="0" err="1"/>
              <a:t>Merdiven</a:t>
            </a:r>
            <a:r>
              <a:rPr lang="en-US" dirty="0"/>
              <a:t> </a:t>
            </a:r>
            <a:r>
              <a:rPr lang="en-US" dirty="0" err="1"/>
              <a:t>korkuluk</a:t>
            </a:r>
            <a:r>
              <a:rPr lang="en-US" dirty="0"/>
              <a:t> </a:t>
            </a:r>
            <a:r>
              <a:rPr lang="en-US" dirty="0" err="1"/>
              <a:t>yüksekliği</a:t>
            </a:r>
            <a:r>
              <a:rPr lang="en-US" dirty="0"/>
              <a:t> 90 cm.</a:t>
            </a:r>
            <a:endParaRPr lang="az-Latn-AZ" dirty="0"/>
          </a:p>
          <a:p>
            <a:pPr algn="just"/>
            <a:r>
              <a:rPr lang="en-US" dirty="0"/>
              <a:t> </a:t>
            </a:r>
            <a:r>
              <a:rPr lang="en-US" dirty="0" err="1"/>
              <a:t>Merdiven</a:t>
            </a:r>
            <a:r>
              <a:rPr lang="en-US" dirty="0"/>
              <a:t> </a:t>
            </a:r>
            <a:r>
              <a:rPr lang="en-US" dirty="0" err="1"/>
              <a:t>kiriş</a:t>
            </a:r>
            <a:r>
              <a:rPr lang="en-US" dirty="0"/>
              <a:t> </a:t>
            </a:r>
            <a:r>
              <a:rPr lang="en-US" dirty="0" err="1"/>
              <a:t>yüksekliği</a:t>
            </a:r>
            <a:r>
              <a:rPr lang="en-US" dirty="0"/>
              <a:t> 40cm,</a:t>
            </a:r>
            <a:endParaRPr lang="az-Latn-AZ" dirty="0"/>
          </a:p>
          <a:p>
            <a:pPr algn="just"/>
            <a:r>
              <a:rPr lang="en-US" dirty="0"/>
              <a:t> </a:t>
            </a:r>
            <a:r>
              <a:rPr lang="az-Latn-AZ" dirty="0"/>
              <a:t>K</a:t>
            </a:r>
            <a:r>
              <a:rPr lang="en-US" dirty="0" err="1"/>
              <a:t>iriş</a:t>
            </a:r>
            <a:r>
              <a:rPr lang="en-US" dirty="0"/>
              <a:t> </a:t>
            </a:r>
            <a:r>
              <a:rPr lang="en-US" dirty="0" err="1"/>
              <a:t>genişliği</a:t>
            </a:r>
            <a:r>
              <a:rPr lang="en-US" dirty="0"/>
              <a:t> 20 cm </a:t>
            </a:r>
            <a:r>
              <a:rPr lang="en-US" dirty="0" err="1"/>
              <a:t>dir</a:t>
            </a:r>
            <a:endParaRPr lang="ru-RU" dirty="0"/>
          </a:p>
        </p:txBody>
      </p:sp>
      <p:pic>
        <p:nvPicPr>
          <p:cNvPr id="3" name="Рисунок 2">
            <a:extLst>
              <a:ext uri="{FF2B5EF4-FFF2-40B4-BE49-F238E27FC236}">
                <a16:creationId xmlns:a16="http://schemas.microsoft.com/office/drawing/2014/main" id="{95D4D738-620A-4D6F-B1E8-63047E5596E0}"/>
              </a:ext>
            </a:extLst>
          </p:cNvPr>
          <p:cNvPicPr>
            <a:picLocks noChangeAspect="1"/>
          </p:cNvPicPr>
          <p:nvPr/>
        </p:nvPicPr>
        <p:blipFill>
          <a:blip r:embed="rId2"/>
          <a:stretch>
            <a:fillRect/>
          </a:stretch>
        </p:blipFill>
        <p:spPr>
          <a:xfrm>
            <a:off x="7653704" y="58531"/>
            <a:ext cx="2862815" cy="1817978"/>
          </a:xfrm>
          <a:prstGeom prst="rect">
            <a:avLst/>
          </a:prstGeom>
        </p:spPr>
      </p:pic>
      <p:pic>
        <p:nvPicPr>
          <p:cNvPr id="4" name="Рисунок 3">
            <a:extLst>
              <a:ext uri="{FF2B5EF4-FFF2-40B4-BE49-F238E27FC236}">
                <a16:creationId xmlns:a16="http://schemas.microsoft.com/office/drawing/2014/main" id="{8754EE44-1D78-4C39-B8BF-0618D007ED43}"/>
              </a:ext>
            </a:extLst>
          </p:cNvPr>
          <p:cNvPicPr>
            <a:picLocks noChangeAspect="1"/>
          </p:cNvPicPr>
          <p:nvPr/>
        </p:nvPicPr>
        <p:blipFill rotWithShape="1">
          <a:blip r:embed="rId3"/>
          <a:srcRect t="1" r="5830" b="-2505"/>
          <a:stretch/>
        </p:blipFill>
        <p:spPr>
          <a:xfrm>
            <a:off x="5105222" y="2462415"/>
            <a:ext cx="5486578" cy="1933170"/>
          </a:xfrm>
          <a:prstGeom prst="rect">
            <a:avLst/>
          </a:prstGeom>
        </p:spPr>
      </p:pic>
      <p:sp>
        <p:nvSpPr>
          <p:cNvPr id="5" name="Прямоугольник 4">
            <a:extLst>
              <a:ext uri="{FF2B5EF4-FFF2-40B4-BE49-F238E27FC236}">
                <a16:creationId xmlns:a16="http://schemas.microsoft.com/office/drawing/2014/main" id="{8B2A1D7C-5160-4C15-B0D2-22EE5FED2473}"/>
              </a:ext>
            </a:extLst>
          </p:cNvPr>
          <p:cNvSpPr/>
          <p:nvPr/>
        </p:nvSpPr>
        <p:spPr>
          <a:xfrm>
            <a:off x="1676858" y="4395585"/>
            <a:ext cx="8914942" cy="2308324"/>
          </a:xfrm>
          <a:prstGeom prst="rect">
            <a:avLst/>
          </a:prstGeom>
        </p:spPr>
        <p:txBody>
          <a:bodyPr wrap="square">
            <a:spAutoFit/>
          </a:bodyPr>
          <a:lstStyle/>
          <a:p>
            <a:r>
              <a:rPr lang="en-US" dirty="0" err="1"/>
              <a:t>Çizim</a:t>
            </a:r>
            <a:r>
              <a:rPr lang="en-US" dirty="0"/>
              <a:t> </a:t>
            </a:r>
            <a:r>
              <a:rPr lang="en-US" dirty="0" err="1"/>
              <a:t>Uygulaması</a:t>
            </a:r>
            <a:r>
              <a:rPr lang="en-US" dirty="0"/>
              <a:t> </a:t>
            </a:r>
            <a:r>
              <a:rPr lang="en-US" dirty="0" err="1"/>
              <a:t>Öncelikli</a:t>
            </a:r>
            <a:r>
              <a:rPr lang="en-US" dirty="0"/>
              <a:t> </a:t>
            </a:r>
            <a:r>
              <a:rPr lang="en-US" dirty="0" err="1"/>
              <a:t>olarak</a:t>
            </a:r>
            <a:r>
              <a:rPr lang="en-US" dirty="0"/>
              <a:t> </a:t>
            </a:r>
            <a:r>
              <a:rPr lang="en-US" dirty="0" err="1"/>
              <a:t>merdiven</a:t>
            </a:r>
            <a:r>
              <a:rPr lang="en-US" dirty="0"/>
              <a:t> </a:t>
            </a:r>
            <a:r>
              <a:rPr lang="en-US" dirty="0" err="1"/>
              <a:t>kovası</a:t>
            </a:r>
            <a:r>
              <a:rPr lang="en-US" dirty="0"/>
              <a:t> </a:t>
            </a:r>
            <a:r>
              <a:rPr lang="en-US" dirty="0" err="1"/>
              <a:t>oluşturulur</a:t>
            </a:r>
            <a:r>
              <a:rPr lang="en-US" dirty="0"/>
              <a:t>. 20 cm </a:t>
            </a:r>
            <a:r>
              <a:rPr lang="en-US" dirty="0" err="1"/>
              <a:t>duvar</a:t>
            </a:r>
            <a:r>
              <a:rPr lang="en-US" dirty="0"/>
              <a:t> </a:t>
            </a:r>
            <a:r>
              <a:rPr lang="en-US" dirty="0" err="1"/>
              <a:t>kalıkları</a:t>
            </a:r>
            <a:r>
              <a:rPr lang="en-US" dirty="0"/>
              <a:t> </a:t>
            </a:r>
            <a:r>
              <a:rPr lang="en-US" dirty="0" err="1"/>
              <a:t>kabul</a:t>
            </a:r>
            <a:r>
              <a:rPr lang="en-US" dirty="0"/>
              <a:t> </a:t>
            </a:r>
            <a:r>
              <a:rPr lang="en-US" dirty="0" err="1"/>
              <a:t>edilir</a:t>
            </a:r>
            <a:r>
              <a:rPr lang="en-US" dirty="0"/>
              <a:t>. 120 cm </a:t>
            </a:r>
            <a:r>
              <a:rPr lang="en-US" dirty="0" err="1"/>
              <a:t>merdiven</a:t>
            </a:r>
            <a:r>
              <a:rPr lang="en-US" dirty="0"/>
              <a:t> </a:t>
            </a:r>
            <a:r>
              <a:rPr lang="en-US" dirty="0" err="1"/>
              <a:t>kol</a:t>
            </a:r>
            <a:r>
              <a:rPr lang="en-US" dirty="0"/>
              <a:t> </a:t>
            </a:r>
            <a:r>
              <a:rPr lang="en-US" dirty="0" err="1"/>
              <a:t>genişliği</a:t>
            </a:r>
            <a:r>
              <a:rPr lang="en-US" dirty="0"/>
              <a:t> </a:t>
            </a:r>
            <a:r>
              <a:rPr lang="en-US" dirty="0" err="1"/>
              <a:t>ve</a:t>
            </a:r>
            <a:r>
              <a:rPr lang="en-US" dirty="0"/>
              <a:t> 20 cm </a:t>
            </a:r>
            <a:r>
              <a:rPr lang="en-US" dirty="0" err="1"/>
              <a:t>aydınlatma</a:t>
            </a:r>
            <a:r>
              <a:rPr lang="en-US" dirty="0"/>
              <a:t> </a:t>
            </a:r>
            <a:r>
              <a:rPr lang="en-US" dirty="0" err="1"/>
              <a:t>boşluğu</a:t>
            </a:r>
            <a:r>
              <a:rPr lang="en-US" dirty="0"/>
              <a:t> </a:t>
            </a:r>
            <a:r>
              <a:rPr lang="en-US" dirty="0" err="1"/>
              <a:t>bırakılır</a:t>
            </a:r>
            <a:r>
              <a:rPr lang="en-US" dirty="0"/>
              <a:t> </a:t>
            </a:r>
            <a:r>
              <a:rPr lang="en-US" dirty="0" err="1"/>
              <a:t>ve</a:t>
            </a:r>
            <a:r>
              <a:rPr lang="en-US" dirty="0"/>
              <a:t> </a:t>
            </a:r>
            <a:r>
              <a:rPr lang="en-US" dirty="0" err="1"/>
              <a:t>giriş</a:t>
            </a:r>
            <a:r>
              <a:rPr lang="en-US" dirty="0"/>
              <a:t> </a:t>
            </a:r>
            <a:r>
              <a:rPr lang="en-US" dirty="0" err="1"/>
              <a:t>ve</a:t>
            </a:r>
            <a:r>
              <a:rPr lang="en-US" dirty="0"/>
              <a:t> </a:t>
            </a:r>
            <a:r>
              <a:rPr lang="en-US" dirty="0" err="1"/>
              <a:t>daire</a:t>
            </a:r>
            <a:r>
              <a:rPr lang="en-US" dirty="0"/>
              <a:t> </a:t>
            </a:r>
            <a:r>
              <a:rPr lang="en-US" dirty="0" err="1"/>
              <a:t>kapıları</a:t>
            </a:r>
            <a:r>
              <a:rPr lang="en-US" dirty="0"/>
              <a:t> </a:t>
            </a:r>
            <a:r>
              <a:rPr lang="en-US" dirty="0" err="1"/>
              <a:t>gösterilir</a:t>
            </a:r>
            <a:r>
              <a:rPr lang="az-Latn-AZ" dirty="0"/>
              <a:t>. </a:t>
            </a:r>
          </a:p>
          <a:p>
            <a:pPr algn="just"/>
            <a:r>
              <a:rPr lang="az-Latn-AZ" dirty="0"/>
              <a:t>Merdiven kovası oluşturulduktan sonra merdivenin çıkış hattı ve 30 cm olan basamaklar oluşturulur. Basamaklar oluşturulduktan sonra, basamakların ön tarafına 5 cm uzaklıkta bir çizgi daha çizilir. Bu çizgiler düz ve basamakların gerçek çizgileri nokta nokta gösterilir. Bu çizilen çizgiler basamak önündeki limonluk çıkıntılarını göstermektedir. Plana üstten baktığımız için limonluk çizgileri düz, basamak çizgilerini ise altta kaldığı için nokta nokta gösteririz</a:t>
            </a:r>
            <a:endParaRPr lang="en-US" dirty="0"/>
          </a:p>
        </p:txBody>
      </p:sp>
    </p:spTree>
    <p:extLst>
      <p:ext uri="{BB962C8B-B14F-4D97-AF65-F5344CB8AC3E}">
        <p14:creationId xmlns:p14="http://schemas.microsoft.com/office/powerpoint/2010/main" val="2386791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64C63DE-B346-473E-8FAE-584928DACAEC}"/>
              </a:ext>
            </a:extLst>
          </p:cNvPr>
          <p:cNvSpPr/>
          <p:nvPr/>
        </p:nvSpPr>
        <p:spPr>
          <a:xfrm>
            <a:off x="1714500" y="5791200"/>
            <a:ext cx="8763000" cy="923330"/>
          </a:xfrm>
          <a:prstGeom prst="rect">
            <a:avLst/>
          </a:prstGeom>
        </p:spPr>
        <p:txBody>
          <a:bodyPr wrap="square">
            <a:spAutoFit/>
          </a:bodyPr>
          <a:lstStyle/>
          <a:p>
            <a:pPr algn="just"/>
            <a:r>
              <a:rPr lang="en-US" dirty="0" err="1"/>
              <a:t>Merdiven</a:t>
            </a:r>
            <a:r>
              <a:rPr lang="en-US" dirty="0"/>
              <a:t> </a:t>
            </a:r>
            <a:r>
              <a:rPr lang="en-US" dirty="0" err="1"/>
              <a:t>planı</a:t>
            </a:r>
            <a:r>
              <a:rPr lang="en-US" dirty="0"/>
              <a:t> </a:t>
            </a:r>
            <a:r>
              <a:rPr lang="en-US" dirty="0" err="1"/>
              <a:t>çizimi</a:t>
            </a:r>
            <a:r>
              <a:rPr lang="en-US" dirty="0"/>
              <a:t> </a:t>
            </a:r>
            <a:r>
              <a:rPr lang="en-US" dirty="0" err="1"/>
              <a:t>bittikten</a:t>
            </a:r>
            <a:r>
              <a:rPr lang="en-US" dirty="0"/>
              <a:t> </a:t>
            </a:r>
            <a:r>
              <a:rPr lang="en-US" dirty="0" err="1"/>
              <a:t>sonra</a:t>
            </a:r>
            <a:r>
              <a:rPr lang="en-US" dirty="0"/>
              <a:t> </a:t>
            </a:r>
            <a:r>
              <a:rPr lang="en-US" dirty="0" err="1"/>
              <a:t>merdiven</a:t>
            </a:r>
            <a:r>
              <a:rPr lang="en-US" dirty="0"/>
              <a:t> </a:t>
            </a:r>
            <a:r>
              <a:rPr lang="en-US" dirty="0" err="1"/>
              <a:t>kesiti</a:t>
            </a:r>
            <a:r>
              <a:rPr lang="en-US" dirty="0"/>
              <a:t> </a:t>
            </a:r>
            <a:r>
              <a:rPr lang="en-US" dirty="0" err="1"/>
              <a:t>çizilir</a:t>
            </a:r>
            <a:r>
              <a:rPr lang="en-US" dirty="0"/>
              <a:t>. </a:t>
            </a:r>
            <a:r>
              <a:rPr lang="en-US" dirty="0" err="1"/>
              <a:t>Kesit</a:t>
            </a:r>
            <a:r>
              <a:rPr lang="en-US" dirty="0"/>
              <a:t> </a:t>
            </a:r>
            <a:r>
              <a:rPr lang="en-US" dirty="0" err="1"/>
              <a:t>çizimi</a:t>
            </a:r>
            <a:r>
              <a:rPr lang="en-US" dirty="0"/>
              <a:t> </a:t>
            </a:r>
            <a:r>
              <a:rPr lang="en-US" dirty="0" err="1"/>
              <a:t>yapılırken</a:t>
            </a:r>
            <a:r>
              <a:rPr lang="en-US" dirty="0"/>
              <a:t> </a:t>
            </a:r>
            <a:r>
              <a:rPr lang="en-US" dirty="0" err="1"/>
              <a:t>merdiven</a:t>
            </a:r>
            <a:r>
              <a:rPr lang="en-US" dirty="0"/>
              <a:t> </a:t>
            </a:r>
            <a:r>
              <a:rPr lang="en-US" dirty="0" err="1"/>
              <a:t>planı</a:t>
            </a:r>
            <a:r>
              <a:rPr lang="en-US" dirty="0"/>
              <a:t> </a:t>
            </a:r>
            <a:r>
              <a:rPr lang="en-US" dirty="0" err="1"/>
              <a:t>kılavuz</a:t>
            </a:r>
            <a:r>
              <a:rPr lang="en-US" dirty="0"/>
              <a:t> </a:t>
            </a:r>
            <a:r>
              <a:rPr lang="en-US" dirty="0" err="1"/>
              <a:t>olarak</a:t>
            </a:r>
            <a:r>
              <a:rPr lang="en-US" dirty="0"/>
              <a:t> </a:t>
            </a:r>
            <a:r>
              <a:rPr lang="en-US" dirty="0" err="1"/>
              <a:t>kullanılır</a:t>
            </a:r>
            <a:r>
              <a:rPr lang="en-US" dirty="0"/>
              <a:t>. T </a:t>
            </a:r>
            <a:r>
              <a:rPr lang="en-US" dirty="0" err="1"/>
              <a:t>cetvel</a:t>
            </a:r>
            <a:r>
              <a:rPr lang="en-US" dirty="0"/>
              <a:t> </a:t>
            </a:r>
            <a:r>
              <a:rPr lang="en-US" dirty="0" err="1"/>
              <a:t>ile</a:t>
            </a:r>
            <a:r>
              <a:rPr lang="en-US" dirty="0"/>
              <a:t> </a:t>
            </a:r>
            <a:r>
              <a:rPr lang="en-US" dirty="0" err="1"/>
              <a:t>masanın</a:t>
            </a:r>
            <a:r>
              <a:rPr lang="en-US" dirty="0"/>
              <a:t> alt </a:t>
            </a:r>
            <a:r>
              <a:rPr lang="en-US" dirty="0" err="1"/>
              <a:t>veya</a:t>
            </a:r>
            <a:r>
              <a:rPr lang="en-US" dirty="0"/>
              <a:t> </a:t>
            </a:r>
            <a:r>
              <a:rPr lang="en-US" dirty="0" err="1"/>
              <a:t>üst</a:t>
            </a:r>
            <a:r>
              <a:rPr lang="en-US" dirty="0"/>
              <a:t> </a:t>
            </a:r>
            <a:r>
              <a:rPr lang="en-US" dirty="0" err="1"/>
              <a:t>tarafına</a:t>
            </a:r>
            <a:r>
              <a:rPr lang="en-US" dirty="0"/>
              <a:t> </a:t>
            </a:r>
            <a:r>
              <a:rPr lang="en-US" dirty="0" err="1"/>
              <a:t>paralel</a:t>
            </a:r>
            <a:r>
              <a:rPr lang="en-US" dirty="0"/>
              <a:t> </a:t>
            </a:r>
            <a:r>
              <a:rPr lang="en-US" dirty="0" err="1"/>
              <a:t>yapıştırılır</a:t>
            </a:r>
            <a:r>
              <a:rPr lang="en-US" dirty="0"/>
              <a:t>. </a:t>
            </a:r>
            <a:r>
              <a:rPr lang="en-US" dirty="0" err="1"/>
              <a:t>Önce</a:t>
            </a:r>
            <a:r>
              <a:rPr lang="en-US" dirty="0"/>
              <a:t> </a:t>
            </a:r>
            <a:r>
              <a:rPr lang="en-US" dirty="0" err="1"/>
              <a:t>merdivenin</a:t>
            </a:r>
            <a:r>
              <a:rPr lang="en-US" dirty="0"/>
              <a:t> </a:t>
            </a:r>
            <a:r>
              <a:rPr lang="en-US" dirty="0" err="1"/>
              <a:t>dış</a:t>
            </a:r>
            <a:r>
              <a:rPr lang="en-US" dirty="0"/>
              <a:t> </a:t>
            </a:r>
            <a:r>
              <a:rPr lang="en-US" dirty="0" err="1"/>
              <a:t>hatları</a:t>
            </a:r>
            <a:r>
              <a:rPr lang="en-US" dirty="0"/>
              <a:t> </a:t>
            </a:r>
            <a:r>
              <a:rPr lang="en-US" dirty="0" err="1"/>
              <a:t>çizilir</a:t>
            </a:r>
            <a:r>
              <a:rPr lang="en-US" dirty="0"/>
              <a:t>. </a:t>
            </a:r>
            <a:r>
              <a:rPr lang="en-US" dirty="0" err="1"/>
              <a:t>Daha</a:t>
            </a:r>
            <a:r>
              <a:rPr lang="en-US" dirty="0"/>
              <a:t> </a:t>
            </a:r>
            <a:r>
              <a:rPr lang="en-US" dirty="0" err="1"/>
              <a:t>sonra</a:t>
            </a:r>
            <a:r>
              <a:rPr lang="en-US" dirty="0"/>
              <a:t> </a:t>
            </a:r>
            <a:r>
              <a:rPr lang="en-US" dirty="0" err="1"/>
              <a:t>merdiven</a:t>
            </a:r>
            <a:r>
              <a:rPr lang="en-US" dirty="0"/>
              <a:t> </a:t>
            </a:r>
            <a:r>
              <a:rPr lang="en-US" dirty="0" err="1"/>
              <a:t>başlangıç</a:t>
            </a:r>
            <a:r>
              <a:rPr lang="en-US" dirty="0"/>
              <a:t> </a:t>
            </a:r>
            <a:r>
              <a:rPr lang="en-US" dirty="0" err="1"/>
              <a:t>ve</a:t>
            </a:r>
            <a:r>
              <a:rPr lang="en-US" dirty="0"/>
              <a:t> </a:t>
            </a:r>
            <a:r>
              <a:rPr lang="en-US" dirty="0" err="1"/>
              <a:t>sahanlık</a:t>
            </a:r>
            <a:r>
              <a:rPr lang="en-US" dirty="0"/>
              <a:t> </a:t>
            </a:r>
            <a:r>
              <a:rPr lang="en-US" dirty="0" err="1"/>
              <a:t>çizilir</a:t>
            </a:r>
            <a:r>
              <a:rPr lang="en-US" dirty="0"/>
              <a:t>.</a:t>
            </a:r>
          </a:p>
        </p:txBody>
      </p:sp>
      <p:sp>
        <p:nvSpPr>
          <p:cNvPr id="3" name="Прямоугольник 2">
            <a:extLst>
              <a:ext uri="{FF2B5EF4-FFF2-40B4-BE49-F238E27FC236}">
                <a16:creationId xmlns:a16="http://schemas.microsoft.com/office/drawing/2014/main" id="{A446DDCD-FD9E-4593-820F-682265BC17C1}"/>
              </a:ext>
            </a:extLst>
          </p:cNvPr>
          <p:cNvSpPr/>
          <p:nvPr/>
        </p:nvSpPr>
        <p:spPr>
          <a:xfrm>
            <a:off x="1981200" y="4603029"/>
            <a:ext cx="3382144" cy="369332"/>
          </a:xfrm>
          <a:prstGeom prst="rect">
            <a:avLst/>
          </a:prstGeom>
        </p:spPr>
        <p:txBody>
          <a:bodyPr wrap="none">
            <a:spAutoFit/>
          </a:bodyPr>
          <a:lstStyle/>
          <a:p>
            <a:r>
              <a:rPr lang="en-US" b="1" dirty="0" err="1"/>
              <a:t>Merdiven</a:t>
            </a:r>
            <a:r>
              <a:rPr lang="en-US" b="1" dirty="0"/>
              <a:t> </a:t>
            </a:r>
            <a:r>
              <a:rPr lang="en-US" b="1" dirty="0" err="1"/>
              <a:t>kesiti</a:t>
            </a:r>
            <a:r>
              <a:rPr lang="en-US" b="1" dirty="0"/>
              <a:t> </a:t>
            </a:r>
            <a:r>
              <a:rPr lang="en-US" b="1" dirty="0" err="1"/>
              <a:t>dış</a:t>
            </a:r>
            <a:r>
              <a:rPr lang="en-US" b="1" dirty="0"/>
              <a:t> </a:t>
            </a:r>
            <a:r>
              <a:rPr lang="en-US" b="1" dirty="0" err="1"/>
              <a:t>hatların</a:t>
            </a:r>
            <a:r>
              <a:rPr lang="en-US" b="1" dirty="0"/>
              <a:t> </a:t>
            </a:r>
            <a:r>
              <a:rPr lang="en-US" b="1" dirty="0" err="1"/>
              <a:t>çizimi</a:t>
            </a:r>
            <a:endParaRPr lang="ru-RU" b="1" dirty="0"/>
          </a:p>
        </p:txBody>
      </p:sp>
      <p:sp>
        <p:nvSpPr>
          <p:cNvPr id="4" name="Прямоугольник 3">
            <a:extLst>
              <a:ext uri="{FF2B5EF4-FFF2-40B4-BE49-F238E27FC236}">
                <a16:creationId xmlns:a16="http://schemas.microsoft.com/office/drawing/2014/main" id="{449BB446-4AE5-4D13-BABA-949DFC4326BE}"/>
              </a:ext>
            </a:extLst>
          </p:cNvPr>
          <p:cNvSpPr/>
          <p:nvPr/>
        </p:nvSpPr>
        <p:spPr>
          <a:xfrm>
            <a:off x="6308988" y="4607619"/>
            <a:ext cx="4168513" cy="369332"/>
          </a:xfrm>
          <a:prstGeom prst="rect">
            <a:avLst/>
          </a:prstGeom>
        </p:spPr>
        <p:txBody>
          <a:bodyPr wrap="none">
            <a:spAutoFit/>
          </a:bodyPr>
          <a:lstStyle/>
          <a:p>
            <a:r>
              <a:rPr lang="en-US" b="1" dirty="0" err="1"/>
              <a:t>Basmak</a:t>
            </a:r>
            <a:r>
              <a:rPr lang="en-US" b="1" dirty="0"/>
              <a:t> </a:t>
            </a:r>
            <a:r>
              <a:rPr lang="en-US" b="1" dirty="0" err="1"/>
              <a:t>çizgilerinin</a:t>
            </a:r>
            <a:r>
              <a:rPr lang="en-US" b="1" dirty="0"/>
              <a:t> </a:t>
            </a:r>
            <a:r>
              <a:rPr lang="en-US" b="1" dirty="0" err="1"/>
              <a:t>kesit</a:t>
            </a:r>
            <a:r>
              <a:rPr lang="en-US" b="1" dirty="0"/>
              <a:t> </a:t>
            </a:r>
            <a:r>
              <a:rPr lang="en-US" b="1" dirty="0" err="1"/>
              <a:t>üzerine</a:t>
            </a:r>
            <a:r>
              <a:rPr lang="en-US" b="1" dirty="0"/>
              <a:t> </a:t>
            </a:r>
            <a:r>
              <a:rPr lang="en-US" b="1" dirty="0" err="1"/>
              <a:t>taşınmas</a:t>
            </a:r>
            <a:endParaRPr lang="ru-RU" b="1" dirty="0"/>
          </a:p>
        </p:txBody>
      </p:sp>
      <p:pic>
        <p:nvPicPr>
          <p:cNvPr id="5" name="Рисунок 4">
            <a:extLst>
              <a:ext uri="{FF2B5EF4-FFF2-40B4-BE49-F238E27FC236}">
                <a16:creationId xmlns:a16="http://schemas.microsoft.com/office/drawing/2014/main" id="{7E518146-9EC0-4487-9E97-BC0192AA1FBE}"/>
              </a:ext>
            </a:extLst>
          </p:cNvPr>
          <p:cNvPicPr>
            <a:picLocks noChangeAspect="1"/>
          </p:cNvPicPr>
          <p:nvPr/>
        </p:nvPicPr>
        <p:blipFill rotWithShape="1">
          <a:blip r:embed="rId2"/>
          <a:srcRect r="4023" b="1899"/>
          <a:stretch/>
        </p:blipFill>
        <p:spPr>
          <a:xfrm>
            <a:off x="1730107" y="990600"/>
            <a:ext cx="8763000" cy="3162922"/>
          </a:xfrm>
          <a:prstGeom prst="rect">
            <a:avLst/>
          </a:prstGeom>
        </p:spPr>
      </p:pic>
    </p:spTree>
    <p:extLst>
      <p:ext uri="{BB962C8B-B14F-4D97-AF65-F5344CB8AC3E}">
        <p14:creationId xmlns:p14="http://schemas.microsoft.com/office/powerpoint/2010/main" val="3106405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CA4B331-0328-4AFF-9859-185B6A420D83}"/>
              </a:ext>
            </a:extLst>
          </p:cNvPr>
          <p:cNvSpPr/>
          <p:nvPr/>
        </p:nvSpPr>
        <p:spPr>
          <a:xfrm>
            <a:off x="1638300" y="4267200"/>
            <a:ext cx="8915400" cy="2308324"/>
          </a:xfrm>
          <a:prstGeom prst="rect">
            <a:avLst/>
          </a:prstGeom>
        </p:spPr>
        <p:txBody>
          <a:bodyPr wrap="square">
            <a:spAutoFit/>
          </a:bodyPr>
          <a:lstStyle/>
          <a:p>
            <a:pPr algn="just"/>
            <a:r>
              <a:rPr lang="en-US" dirty="0" err="1"/>
              <a:t>Basamak</a:t>
            </a:r>
            <a:r>
              <a:rPr lang="en-US" dirty="0"/>
              <a:t> </a:t>
            </a:r>
            <a:r>
              <a:rPr lang="en-US" dirty="0" err="1"/>
              <a:t>çizgileri</a:t>
            </a:r>
            <a:r>
              <a:rPr lang="en-US" dirty="0"/>
              <a:t> </a:t>
            </a:r>
            <a:r>
              <a:rPr lang="en-US" dirty="0" err="1"/>
              <a:t>kesit</a:t>
            </a:r>
            <a:r>
              <a:rPr lang="en-US" dirty="0"/>
              <a:t> </a:t>
            </a:r>
            <a:r>
              <a:rPr lang="en-US" dirty="0" err="1"/>
              <a:t>üzerine</a:t>
            </a:r>
            <a:r>
              <a:rPr lang="en-US" dirty="0"/>
              <a:t> </a:t>
            </a:r>
            <a:r>
              <a:rPr lang="en-US" dirty="0" err="1"/>
              <a:t>taşındıktan</a:t>
            </a:r>
            <a:r>
              <a:rPr lang="en-US" dirty="0"/>
              <a:t> </a:t>
            </a:r>
            <a:r>
              <a:rPr lang="en-US" dirty="0" err="1"/>
              <a:t>sonra</a:t>
            </a:r>
            <a:r>
              <a:rPr lang="en-US" dirty="0"/>
              <a:t> </a:t>
            </a:r>
            <a:r>
              <a:rPr lang="en-US" dirty="0" err="1"/>
              <a:t>basamakların</a:t>
            </a:r>
            <a:r>
              <a:rPr lang="en-US" dirty="0"/>
              <a:t> </a:t>
            </a:r>
            <a:r>
              <a:rPr lang="en-US" dirty="0" err="1"/>
              <a:t>başlangıcından</a:t>
            </a:r>
            <a:r>
              <a:rPr lang="en-US" dirty="0"/>
              <a:t> </a:t>
            </a:r>
            <a:r>
              <a:rPr lang="en-US" dirty="0" err="1"/>
              <a:t>ters</a:t>
            </a:r>
            <a:r>
              <a:rPr lang="en-US" dirty="0"/>
              <a:t> </a:t>
            </a:r>
            <a:r>
              <a:rPr lang="en-US" dirty="0" err="1"/>
              <a:t>tarafa</a:t>
            </a:r>
            <a:r>
              <a:rPr lang="en-US" dirty="0"/>
              <a:t> </a:t>
            </a:r>
            <a:r>
              <a:rPr lang="en-US" dirty="0" err="1"/>
              <a:t>doğru</a:t>
            </a:r>
            <a:r>
              <a:rPr lang="en-US" dirty="0"/>
              <a:t> </a:t>
            </a:r>
            <a:r>
              <a:rPr lang="en-US" dirty="0" err="1"/>
              <a:t>bir</a:t>
            </a:r>
            <a:r>
              <a:rPr lang="en-US" dirty="0"/>
              <a:t> </a:t>
            </a:r>
            <a:r>
              <a:rPr lang="en-US" dirty="0" err="1"/>
              <a:t>basamak</a:t>
            </a:r>
            <a:r>
              <a:rPr lang="en-US" dirty="0"/>
              <a:t> </a:t>
            </a:r>
            <a:r>
              <a:rPr lang="en-US" dirty="0" err="1"/>
              <a:t>genişliğinde</a:t>
            </a:r>
            <a:r>
              <a:rPr lang="en-US" dirty="0"/>
              <a:t> </a:t>
            </a:r>
            <a:r>
              <a:rPr lang="en-US" dirty="0" err="1"/>
              <a:t>mesafe</a:t>
            </a:r>
            <a:r>
              <a:rPr lang="en-US" dirty="0"/>
              <a:t> </a:t>
            </a:r>
            <a:r>
              <a:rPr lang="en-US" dirty="0" err="1"/>
              <a:t>ölçülür</a:t>
            </a:r>
            <a:r>
              <a:rPr lang="en-US" dirty="0"/>
              <a:t> </a:t>
            </a:r>
            <a:r>
              <a:rPr lang="en-US" dirty="0" err="1"/>
              <a:t>ve</a:t>
            </a:r>
            <a:r>
              <a:rPr lang="en-US" dirty="0"/>
              <a:t> </a:t>
            </a:r>
            <a:r>
              <a:rPr lang="en-US" dirty="0" err="1"/>
              <a:t>işaretlenir</a:t>
            </a:r>
            <a:r>
              <a:rPr lang="en-US" dirty="0"/>
              <a:t>. Bu </a:t>
            </a:r>
            <a:r>
              <a:rPr lang="en-US" dirty="0" err="1"/>
              <a:t>işaret</a:t>
            </a:r>
            <a:r>
              <a:rPr lang="en-US" dirty="0"/>
              <a:t> </a:t>
            </a:r>
            <a:r>
              <a:rPr lang="en-US" dirty="0" err="1"/>
              <a:t>ile</a:t>
            </a:r>
            <a:r>
              <a:rPr lang="en-US" dirty="0"/>
              <a:t> </a:t>
            </a:r>
            <a:r>
              <a:rPr lang="en-US" dirty="0" err="1"/>
              <a:t>ara</a:t>
            </a:r>
            <a:r>
              <a:rPr lang="en-US" dirty="0"/>
              <a:t> </a:t>
            </a:r>
            <a:r>
              <a:rPr lang="en-US" dirty="0" err="1"/>
              <a:t>sahanlık</a:t>
            </a:r>
            <a:r>
              <a:rPr lang="en-US" dirty="0"/>
              <a:t> </a:t>
            </a:r>
            <a:r>
              <a:rPr lang="en-US" dirty="0" err="1"/>
              <a:t>başlangıcı</a:t>
            </a:r>
            <a:r>
              <a:rPr lang="en-US" dirty="0"/>
              <a:t> </a:t>
            </a:r>
            <a:r>
              <a:rPr lang="en-US" dirty="0" err="1"/>
              <a:t>birleştirilir</a:t>
            </a:r>
            <a:r>
              <a:rPr lang="az-Latn-AZ" dirty="0"/>
              <a:t>.</a:t>
            </a:r>
          </a:p>
          <a:p>
            <a:pPr algn="just"/>
            <a:endParaRPr lang="en-US" dirty="0"/>
          </a:p>
          <a:p>
            <a:pPr algn="just"/>
            <a:r>
              <a:rPr lang="en-US" dirty="0" err="1"/>
              <a:t>Basamak</a:t>
            </a:r>
            <a:r>
              <a:rPr lang="en-US" dirty="0"/>
              <a:t> </a:t>
            </a:r>
            <a:r>
              <a:rPr lang="en-US" dirty="0" err="1"/>
              <a:t>ve</a:t>
            </a:r>
            <a:r>
              <a:rPr lang="en-US" dirty="0"/>
              <a:t> </a:t>
            </a:r>
            <a:r>
              <a:rPr lang="en-US" dirty="0" err="1"/>
              <a:t>rıht</a:t>
            </a:r>
            <a:r>
              <a:rPr lang="en-US" dirty="0"/>
              <a:t> </a:t>
            </a:r>
            <a:r>
              <a:rPr lang="en-US" dirty="0" err="1"/>
              <a:t>kılavuz</a:t>
            </a:r>
            <a:r>
              <a:rPr lang="en-US" dirty="0"/>
              <a:t> </a:t>
            </a:r>
            <a:r>
              <a:rPr lang="en-US" dirty="0" err="1"/>
              <a:t>çizgisi</a:t>
            </a:r>
            <a:r>
              <a:rPr lang="en-US" dirty="0"/>
              <a:t> </a:t>
            </a:r>
            <a:r>
              <a:rPr lang="en-US" dirty="0" err="1"/>
              <a:t>çizildikten</a:t>
            </a:r>
            <a:r>
              <a:rPr lang="en-US" dirty="0"/>
              <a:t> </a:t>
            </a:r>
            <a:r>
              <a:rPr lang="en-US" dirty="0" err="1"/>
              <a:t>sonra</a:t>
            </a:r>
            <a:r>
              <a:rPr lang="en-US" dirty="0"/>
              <a:t> </a:t>
            </a:r>
            <a:r>
              <a:rPr lang="en-US" dirty="0" err="1"/>
              <a:t>basamak</a:t>
            </a:r>
            <a:r>
              <a:rPr lang="en-US" dirty="0"/>
              <a:t> </a:t>
            </a:r>
            <a:r>
              <a:rPr lang="en-US" dirty="0" err="1"/>
              <a:t>uzantıları</a:t>
            </a:r>
            <a:r>
              <a:rPr lang="en-US" dirty="0"/>
              <a:t> </a:t>
            </a:r>
            <a:r>
              <a:rPr lang="en-US" dirty="0" err="1"/>
              <a:t>ile</a:t>
            </a:r>
            <a:r>
              <a:rPr lang="en-US" dirty="0"/>
              <a:t> </a:t>
            </a:r>
            <a:r>
              <a:rPr lang="en-US" dirty="0" err="1"/>
              <a:t>birleştiği</a:t>
            </a:r>
            <a:r>
              <a:rPr lang="en-US" dirty="0"/>
              <a:t> </a:t>
            </a:r>
            <a:r>
              <a:rPr lang="en-US" dirty="0" err="1"/>
              <a:t>noktalardan</a:t>
            </a:r>
            <a:r>
              <a:rPr lang="en-US" dirty="0"/>
              <a:t> </a:t>
            </a:r>
            <a:r>
              <a:rPr lang="en-US" dirty="0" err="1"/>
              <a:t>yatay</a:t>
            </a:r>
            <a:r>
              <a:rPr lang="en-US" dirty="0"/>
              <a:t> </a:t>
            </a:r>
            <a:r>
              <a:rPr lang="en-US" dirty="0" err="1"/>
              <a:t>çizgiler</a:t>
            </a:r>
            <a:r>
              <a:rPr lang="en-US" dirty="0"/>
              <a:t> </a:t>
            </a:r>
            <a:r>
              <a:rPr lang="en-US" dirty="0" err="1"/>
              <a:t>çizilir</a:t>
            </a:r>
            <a:r>
              <a:rPr lang="en-US" dirty="0"/>
              <a:t>. </a:t>
            </a:r>
            <a:r>
              <a:rPr lang="en-US" dirty="0" err="1"/>
              <a:t>Basamak</a:t>
            </a:r>
            <a:r>
              <a:rPr lang="en-US" dirty="0"/>
              <a:t> </a:t>
            </a:r>
            <a:r>
              <a:rPr lang="en-US" dirty="0" err="1"/>
              <a:t>ve</a:t>
            </a:r>
            <a:r>
              <a:rPr lang="en-US" dirty="0"/>
              <a:t> </a:t>
            </a:r>
            <a:r>
              <a:rPr lang="en-US" dirty="0" err="1"/>
              <a:t>rıhtlar</a:t>
            </a:r>
            <a:r>
              <a:rPr lang="en-US" dirty="0"/>
              <a:t> </a:t>
            </a:r>
            <a:r>
              <a:rPr lang="en-US" dirty="0" err="1"/>
              <a:t>oluşturulur</a:t>
            </a:r>
            <a:r>
              <a:rPr lang="en-US" dirty="0"/>
              <a:t>. </a:t>
            </a:r>
            <a:r>
              <a:rPr lang="en-US" dirty="0" err="1"/>
              <a:t>Fazla</a:t>
            </a:r>
            <a:r>
              <a:rPr lang="en-US" dirty="0"/>
              <a:t> </a:t>
            </a:r>
            <a:r>
              <a:rPr lang="en-US" dirty="0" err="1"/>
              <a:t>çizgiler</a:t>
            </a:r>
            <a:r>
              <a:rPr lang="en-US" dirty="0"/>
              <a:t> </a:t>
            </a:r>
            <a:r>
              <a:rPr lang="en-US" dirty="0" err="1"/>
              <a:t>silinir</a:t>
            </a:r>
            <a:r>
              <a:rPr lang="en-US" dirty="0"/>
              <a:t>. </a:t>
            </a:r>
            <a:r>
              <a:rPr lang="en-US" dirty="0" err="1"/>
              <a:t>Oluşan</a:t>
            </a:r>
            <a:r>
              <a:rPr lang="en-US" dirty="0"/>
              <a:t> </a:t>
            </a:r>
            <a:r>
              <a:rPr lang="en-US" dirty="0" err="1"/>
              <a:t>basamakların</a:t>
            </a:r>
            <a:r>
              <a:rPr lang="en-US" dirty="0"/>
              <a:t> </a:t>
            </a:r>
            <a:r>
              <a:rPr lang="en-US" dirty="0" err="1"/>
              <a:t>altından</a:t>
            </a:r>
            <a:r>
              <a:rPr lang="en-US" dirty="0"/>
              <a:t> </a:t>
            </a:r>
            <a:r>
              <a:rPr lang="en-US" dirty="0" err="1"/>
              <a:t>bir</a:t>
            </a:r>
            <a:r>
              <a:rPr lang="en-US" dirty="0"/>
              <a:t> </a:t>
            </a:r>
            <a:r>
              <a:rPr lang="en-US" dirty="0" err="1"/>
              <a:t>çizgi</a:t>
            </a:r>
            <a:r>
              <a:rPr lang="en-US" dirty="0"/>
              <a:t> </a:t>
            </a:r>
            <a:r>
              <a:rPr lang="en-US" dirty="0" err="1"/>
              <a:t>çizilir</a:t>
            </a:r>
            <a:r>
              <a:rPr lang="en-US" dirty="0"/>
              <a:t> </a:t>
            </a:r>
            <a:r>
              <a:rPr lang="en-US" dirty="0" err="1"/>
              <a:t>ve</a:t>
            </a:r>
            <a:r>
              <a:rPr lang="en-US" dirty="0"/>
              <a:t> o </a:t>
            </a:r>
            <a:r>
              <a:rPr lang="en-US" dirty="0" err="1"/>
              <a:t>çizgiye</a:t>
            </a:r>
            <a:r>
              <a:rPr lang="en-US" dirty="0"/>
              <a:t> 12 cm </a:t>
            </a:r>
            <a:r>
              <a:rPr lang="en-US" dirty="0" err="1"/>
              <a:t>uzaklıkta</a:t>
            </a:r>
            <a:r>
              <a:rPr lang="en-US" dirty="0"/>
              <a:t> </a:t>
            </a:r>
            <a:r>
              <a:rPr lang="en-US" dirty="0" err="1"/>
              <a:t>bir</a:t>
            </a:r>
            <a:r>
              <a:rPr lang="en-US" dirty="0"/>
              <a:t> </a:t>
            </a:r>
            <a:r>
              <a:rPr lang="en-US" dirty="0" err="1"/>
              <a:t>çizgi</a:t>
            </a:r>
            <a:r>
              <a:rPr lang="en-US" dirty="0"/>
              <a:t> </a:t>
            </a:r>
            <a:r>
              <a:rPr lang="en-US" dirty="0" err="1"/>
              <a:t>çizilir</a:t>
            </a:r>
            <a:r>
              <a:rPr lang="en-US" dirty="0"/>
              <a:t> </a:t>
            </a:r>
            <a:r>
              <a:rPr lang="en-US" dirty="0" err="1"/>
              <a:t>ve</a:t>
            </a:r>
            <a:r>
              <a:rPr lang="en-US" dirty="0"/>
              <a:t> </a:t>
            </a:r>
            <a:r>
              <a:rPr lang="en-US" dirty="0" err="1"/>
              <a:t>merdiven</a:t>
            </a:r>
            <a:r>
              <a:rPr lang="en-US" dirty="0"/>
              <a:t> </a:t>
            </a:r>
            <a:r>
              <a:rPr lang="en-US" dirty="0" err="1"/>
              <a:t>döşemesi</a:t>
            </a:r>
            <a:r>
              <a:rPr lang="en-US" dirty="0"/>
              <a:t> </a:t>
            </a:r>
            <a:r>
              <a:rPr lang="en-US" dirty="0" err="1"/>
              <a:t>oluşturulur</a:t>
            </a:r>
            <a:r>
              <a:rPr lang="az-Latn-AZ" dirty="0"/>
              <a:t>.</a:t>
            </a:r>
            <a:endParaRPr lang="en-US" dirty="0"/>
          </a:p>
        </p:txBody>
      </p:sp>
      <p:pic>
        <p:nvPicPr>
          <p:cNvPr id="3" name="Рисунок 2">
            <a:extLst>
              <a:ext uri="{FF2B5EF4-FFF2-40B4-BE49-F238E27FC236}">
                <a16:creationId xmlns:a16="http://schemas.microsoft.com/office/drawing/2014/main" id="{A341FC50-7AEE-4A7B-AF9F-F1020EA646BA}"/>
              </a:ext>
            </a:extLst>
          </p:cNvPr>
          <p:cNvPicPr>
            <a:picLocks noChangeAspect="1"/>
          </p:cNvPicPr>
          <p:nvPr/>
        </p:nvPicPr>
        <p:blipFill>
          <a:blip r:embed="rId2"/>
          <a:stretch>
            <a:fillRect/>
          </a:stretch>
        </p:blipFill>
        <p:spPr>
          <a:xfrm>
            <a:off x="1829238" y="685801"/>
            <a:ext cx="8838763" cy="2598867"/>
          </a:xfrm>
          <a:prstGeom prst="rect">
            <a:avLst/>
          </a:prstGeom>
        </p:spPr>
      </p:pic>
      <p:sp>
        <p:nvSpPr>
          <p:cNvPr id="4" name="Прямоугольник 3">
            <a:extLst>
              <a:ext uri="{FF2B5EF4-FFF2-40B4-BE49-F238E27FC236}">
                <a16:creationId xmlns:a16="http://schemas.microsoft.com/office/drawing/2014/main" id="{2DDB3F25-4DAF-479B-A1F5-98E5DE18ADE6}"/>
              </a:ext>
            </a:extLst>
          </p:cNvPr>
          <p:cNvSpPr/>
          <p:nvPr/>
        </p:nvSpPr>
        <p:spPr>
          <a:xfrm>
            <a:off x="1600200" y="3429000"/>
            <a:ext cx="9829800" cy="369332"/>
          </a:xfrm>
          <a:prstGeom prst="rect">
            <a:avLst/>
          </a:prstGeom>
        </p:spPr>
        <p:txBody>
          <a:bodyPr wrap="square">
            <a:spAutoFit/>
          </a:bodyPr>
          <a:lstStyle/>
          <a:p>
            <a:r>
              <a:rPr lang="en-US" b="1" dirty="0" err="1"/>
              <a:t>Basamak</a:t>
            </a:r>
            <a:r>
              <a:rPr lang="en-US" b="1" dirty="0"/>
              <a:t>, </a:t>
            </a:r>
            <a:r>
              <a:rPr lang="en-US" b="1" dirty="0" err="1"/>
              <a:t>rıht</a:t>
            </a:r>
            <a:r>
              <a:rPr lang="en-US" b="1" dirty="0"/>
              <a:t> </a:t>
            </a:r>
            <a:r>
              <a:rPr lang="en-US" b="1" dirty="0" err="1"/>
              <a:t>ve</a:t>
            </a:r>
            <a:r>
              <a:rPr lang="en-US" b="1" dirty="0"/>
              <a:t> </a:t>
            </a:r>
            <a:r>
              <a:rPr lang="en-US" b="1" dirty="0" err="1"/>
              <a:t>merdiven</a:t>
            </a:r>
            <a:r>
              <a:rPr lang="en-US" b="1" dirty="0"/>
              <a:t> </a:t>
            </a:r>
            <a:r>
              <a:rPr lang="en-US" b="1" dirty="0" err="1"/>
              <a:t>döşemesi</a:t>
            </a:r>
            <a:r>
              <a:rPr lang="az-Latn-AZ" b="1" dirty="0"/>
              <a:t>               </a:t>
            </a:r>
            <a:r>
              <a:rPr lang="en-US" b="1" dirty="0" err="1"/>
              <a:t>Basamak</a:t>
            </a:r>
            <a:r>
              <a:rPr lang="en-US" b="1" dirty="0"/>
              <a:t> </a:t>
            </a:r>
            <a:r>
              <a:rPr lang="en-US" b="1" dirty="0" err="1"/>
              <a:t>ve</a:t>
            </a:r>
            <a:r>
              <a:rPr lang="en-US" b="1" dirty="0"/>
              <a:t> </a:t>
            </a:r>
            <a:r>
              <a:rPr lang="en-US" b="1" dirty="0" err="1"/>
              <a:t>rıht</a:t>
            </a:r>
            <a:r>
              <a:rPr lang="en-US" b="1" dirty="0"/>
              <a:t> </a:t>
            </a:r>
            <a:r>
              <a:rPr lang="en-US" b="1" dirty="0" err="1"/>
              <a:t>kılavuz</a:t>
            </a:r>
            <a:r>
              <a:rPr lang="en-US" b="1" dirty="0"/>
              <a:t> </a:t>
            </a:r>
            <a:r>
              <a:rPr lang="en-US" b="1" dirty="0" err="1"/>
              <a:t>çizgisinin</a:t>
            </a:r>
            <a:r>
              <a:rPr lang="en-US" b="1" dirty="0"/>
              <a:t> </a:t>
            </a:r>
            <a:r>
              <a:rPr lang="en-US" b="1" dirty="0" err="1"/>
              <a:t>oluşturulması</a:t>
            </a:r>
            <a:endParaRPr lang="ru-RU" b="1" dirty="0"/>
          </a:p>
        </p:txBody>
      </p:sp>
    </p:spTree>
    <p:extLst>
      <p:ext uri="{BB962C8B-B14F-4D97-AF65-F5344CB8AC3E}">
        <p14:creationId xmlns:p14="http://schemas.microsoft.com/office/powerpoint/2010/main" val="2271947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0401E81-C521-4BA5-B420-449F2800905A}"/>
              </a:ext>
            </a:extLst>
          </p:cNvPr>
          <p:cNvSpPr/>
          <p:nvPr/>
        </p:nvSpPr>
        <p:spPr>
          <a:xfrm>
            <a:off x="1545116" y="5105401"/>
            <a:ext cx="9144000" cy="1200329"/>
          </a:xfrm>
          <a:prstGeom prst="rect">
            <a:avLst/>
          </a:prstGeom>
        </p:spPr>
        <p:txBody>
          <a:bodyPr wrap="square">
            <a:spAutoFit/>
          </a:bodyPr>
          <a:lstStyle/>
          <a:p>
            <a:pPr algn="just"/>
            <a:r>
              <a:rPr lang="en-US" dirty="0" err="1"/>
              <a:t>Aynı</a:t>
            </a:r>
            <a:r>
              <a:rPr lang="en-US" dirty="0"/>
              <a:t> </a:t>
            </a:r>
            <a:r>
              <a:rPr lang="en-US" dirty="0" err="1"/>
              <a:t>işlemler</a:t>
            </a:r>
            <a:r>
              <a:rPr lang="en-US" dirty="0"/>
              <a:t> </a:t>
            </a:r>
            <a:r>
              <a:rPr lang="en-US" dirty="0" err="1"/>
              <a:t>diğer</a:t>
            </a:r>
            <a:r>
              <a:rPr lang="en-US" dirty="0"/>
              <a:t> </a:t>
            </a:r>
            <a:r>
              <a:rPr lang="en-US" dirty="0" err="1"/>
              <a:t>merdiven</a:t>
            </a:r>
            <a:r>
              <a:rPr lang="en-US" dirty="0"/>
              <a:t> </a:t>
            </a:r>
            <a:r>
              <a:rPr lang="en-US" dirty="0" err="1"/>
              <a:t>kolu</a:t>
            </a:r>
            <a:r>
              <a:rPr lang="en-US" dirty="0"/>
              <a:t> </a:t>
            </a:r>
            <a:r>
              <a:rPr lang="en-US" dirty="0" err="1"/>
              <a:t>içinde</a:t>
            </a:r>
            <a:r>
              <a:rPr lang="en-US" dirty="0"/>
              <a:t> </a:t>
            </a:r>
            <a:r>
              <a:rPr lang="en-US" dirty="0" err="1"/>
              <a:t>uygulanır</a:t>
            </a:r>
            <a:r>
              <a:rPr lang="en-US" dirty="0"/>
              <a:t>. </a:t>
            </a:r>
            <a:endParaRPr lang="az-Latn-AZ" dirty="0"/>
          </a:p>
          <a:p>
            <a:pPr algn="just"/>
            <a:r>
              <a:rPr lang="en-US" dirty="0" err="1"/>
              <a:t>Diğer</a:t>
            </a:r>
            <a:r>
              <a:rPr lang="en-US" dirty="0"/>
              <a:t> </a:t>
            </a:r>
            <a:r>
              <a:rPr lang="en-US" dirty="0" err="1"/>
              <a:t>kolun</a:t>
            </a:r>
            <a:r>
              <a:rPr lang="en-US" dirty="0"/>
              <a:t> </a:t>
            </a:r>
            <a:r>
              <a:rPr lang="en-US" dirty="0" err="1"/>
              <a:t>kesit</a:t>
            </a:r>
            <a:r>
              <a:rPr lang="en-US" dirty="0"/>
              <a:t> </a:t>
            </a:r>
            <a:r>
              <a:rPr lang="en-US" dirty="0" err="1"/>
              <a:t>değil</a:t>
            </a:r>
            <a:r>
              <a:rPr lang="en-US" dirty="0"/>
              <a:t> </a:t>
            </a:r>
            <a:r>
              <a:rPr lang="en-US" dirty="0" err="1"/>
              <a:t>görünüş</a:t>
            </a:r>
            <a:r>
              <a:rPr lang="en-US" dirty="0"/>
              <a:t> </a:t>
            </a:r>
            <a:r>
              <a:rPr lang="en-US" dirty="0" err="1"/>
              <a:t>olmasına</a:t>
            </a:r>
            <a:r>
              <a:rPr lang="en-US" dirty="0"/>
              <a:t> </a:t>
            </a:r>
            <a:r>
              <a:rPr lang="en-US" dirty="0" err="1"/>
              <a:t>dikkat</a:t>
            </a:r>
            <a:r>
              <a:rPr lang="en-US" dirty="0"/>
              <a:t> </a:t>
            </a:r>
            <a:r>
              <a:rPr lang="en-US" dirty="0" err="1"/>
              <a:t>edilmelidir</a:t>
            </a:r>
            <a:endParaRPr lang="en-US" dirty="0"/>
          </a:p>
          <a:p>
            <a:pPr algn="just"/>
            <a:r>
              <a:rPr lang="en-US" dirty="0" err="1"/>
              <a:t>Diğer</a:t>
            </a:r>
            <a:r>
              <a:rPr lang="en-US" dirty="0"/>
              <a:t> </a:t>
            </a:r>
            <a:r>
              <a:rPr lang="en-US" dirty="0" err="1"/>
              <a:t>merdiven</a:t>
            </a:r>
            <a:r>
              <a:rPr lang="en-US" dirty="0"/>
              <a:t> </a:t>
            </a:r>
            <a:r>
              <a:rPr lang="en-US" dirty="0" err="1"/>
              <a:t>kolunun</a:t>
            </a:r>
            <a:r>
              <a:rPr lang="en-US" dirty="0"/>
              <a:t> </a:t>
            </a:r>
            <a:r>
              <a:rPr lang="en-US" dirty="0" err="1"/>
              <a:t>çizilmesi</a:t>
            </a:r>
            <a:endParaRPr lang="en-US" dirty="0"/>
          </a:p>
          <a:p>
            <a:pPr algn="just"/>
            <a:r>
              <a:rPr lang="en-US" dirty="0" err="1"/>
              <a:t>Daha</a:t>
            </a:r>
            <a:r>
              <a:rPr lang="en-US" dirty="0"/>
              <a:t> </a:t>
            </a:r>
            <a:r>
              <a:rPr lang="en-US" dirty="0" err="1"/>
              <a:t>sonra</a:t>
            </a:r>
            <a:r>
              <a:rPr lang="en-US" dirty="0"/>
              <a:t> </a:t>
            </a:r>
            <a:r>
              <a:rPr lang="en-US" dirty="0" err="1"/>
              <a:t>merdiven</a:t>
            </a:r>
            <a:r>
              <a:rPr lang="en-US" dirty="0"/>
              <a:t> </a:t>
            </a:r>
            <a:r>
              <a:rPr lang="en-US" dirty="0" err="1"/>
              <a:t>korkulukları</a:t>
            </a:r>
            <a:r>
              <a:rPr lang="en-US" dirty="0"/>
              <a:t>, </a:t>
            </a:r>
            <a:r>
              <a:rPr lang="en-US" dirty="0" err="1"/>
              <a:t>ölçülendirmeler</a:t>
            </a:r>
            <a:r>
              <a:rPr lang="en-US" dirty="0"/>
              <a:t>, </a:t>
            </a:r>
            <a:r>
              <a:rPr lang="en-US" dirty="0" err="1"/>
              <a:t>kapılar</a:t>
            </a:r>
            <a:r>
              <a:rPr lang="en-US" dirty="0"/>
              <a:t> </a:t>
            </a:r>
            <a:r>
              <a:rPr lang="en-US" dirty="0" err="1"/>
              <a:t>çizilerek</a:t>
            </a:r>
            <a:r>
              <a:rPr lang="en-US" dirty="0"/>
              <a:t> </a:t>
            </a:r>
            <a:r>
              <a:rPr lang="en-US" dirty="0" err="1"/>
              <a:t>merdiven</a:t>
            </a:r>
            <a:r>
              <a:rPr lang="en-US" dirty="0"/>
              <a:t> </a:t>
            </a:r>
            <a:r>
              <a:rPr lang="en-US" dirty="0" err="1"/>
              <a:t>kesiti</a:t>
            </a:r>
            <a:r>
              <a:rPr lang="en-US" dirty="0"/>
              <a:t> </a:t>
            </a:r>
            <a:r>
              <a:rPr lang="en-US" dirty="0" err="1"/>
              <a:t>tamamlanır</a:t>
            </a:r>
            <a:endParaRPr lang="en-US" dirty="0"/>
          </a:p>
        </p:txBody>
      </p:sp>
      <p:sp>
        <p:nvSpPr>
          <p:cNvPr id="3" name="Прямоугольник 2">
            <a:extLst>
              <a:ext uri="{FF2B5EF4-FFF2-40B4-BE49-F238E27FC236}">
                <a16:creationId xmlns:a16="http://schemas.microsoft.com/office/drawing/2014/main" id="{DA907C1C-F199-42A0-94DB-34C6C6D75D26}"/>
              </a:ext>
            </a:extLst>
          </p:cNvPr>
          <p:cNvSpPr/>
          <p:nvPr/>
        </p:nvSpPr>
        <p:spPr>
          <a:xfrm>
            <a:off x="2514601" y="4393497"/>
            <a:ext cx="3339825" cy="369332"/>
          </a:xfrm>
          <a:prstGeom prst="rect">
            <a:avLst/>
          </a:prstGeom>
        </p:spPr>
        <p:txBody>
          <a:bodyPr wrap="none">
            <a:spAutoFit/>
          </a:bodyPr>
          <a:lstStyle/>
          <a:p>
            <a:r>
              <a:rPr lang="en-US" b="1" dirty="0" err="1"/>
              <a:t>Diğer</a:t>
            </a:r>
            <a:r>
              <a:rPr lang="en-US" b="1" dirty="0"/>
              <a:t> </a:t>
            </a:r>
            <a:r>
              <a:rPr lang="en-US" b="1" dirty="0" err="1"/>
              <a:t>merdiven</a:t>
            </a:r>
            <a:r>
              <a:rPr lang="en-US" b="1" dirty="0"/>
              <a:t> </a:t>
            </a:r>
            <a:r>
              <a:rPr lang="en-US" b="1" dirty="0" err="1"/>
              <a:t>kolunun</a:t>
            </a:r>
            <a:r>
              <a:rPr lang="en-US" b="1" dirty="0"/>
              <a:t> </a:t>
            </a:r>
            <a:r>
              <a:rPr lang="en-US" b="1" dirty="0" err="1"/>
              <a:t>çizilmesi</a:t>
            </a:r>
            <a:endParaRPr lang="en-US" b="1" dirty="0"/>
          </a:p>
        </p:txBody>
      </p:sp>
      <p:sp>
        <p:nvSpPr>
          <p:cNvPr id="4" name="Прямоугольник 3">
            <a:extLst>
              <a:ext uri="{FF2B5EF4-FFF2-40B4-BE49-F238E27FC236}">
                <a16:creationId xmlns:a16="http://schemas.microsoft.com/office/drawing/2014/main" id="{14282A35-E1AF-4380-94E0-E49A2F76AEA8}"/>
              </a:ext>
            </a:extLst>
          </p:cNvPr>
          <p:cNvSpPr/>
          <p:nvPr/>
        </p:nvSpPr>
        <p:spPr>
          <a:xfrm>
            <a:off x="7162801" y="4380117"/>
            <a:ext cx="2869183" cy="369332"/>
          </a:xfrm>
          <a:prstGeom prst="rect">
            <a:avLst/>
          </a:prstGeom>
        </p:spPr>
        <p:txBody>
          <a:bodyPr wrap="none">
            <a:spAutoFit/>
          </a:bodyPr>
          <a:lstStyle/>
          <a:p>
            <a:r>
              <a:rPr lang="en-US" b="1" dirty="0"/>
              <a:t>A-A </a:t>
            </a:r>
            <a:r>
              <a:rPr lang="en-US" b="1" dirty="0" err="1"/>
              <a:t>kesitinin</a:t>
            </a:r>
            <a:r>
              <a:rPr lang="en-US" b="1" dirty="0"/>
              <a:t> </a:t>
            </a:r>
            <a:r>
              <a:rPr lang="en-US" b="1" dirty="0" err="1"/>
              <a:t>tamamlanması</a:t>
            </a:r>
            <a:endParaRPr lang="ru-RU" b="1" dirty="0"/>
          </a:p>
        </p:txBody>
      </p:sp>
      <p:pic>
        <p:nvPicPr>
          <p:cNvPr id="5" name="Рисунок 4">
            <a:extLst>
              <a:ext uri="{FF2B5EF4-FFF2-40B4-BE49-F238E27FC236}">
                <a16:creationId xmlns:a16="http://schemas.microsoft.com/office/drawing/2014/main" id="{8EBE7510-CAE3-46C7-8413-57CC1415AB9F}"/>
              </a:ext>
            </a:extLst>
          </p:cNvPr>
          <p:cNvPicPr>
            <a:picLocks noChangeAspect="1"/>
          </p:cNvPicPr>
          <p:nvPr/>
        </p:nvPicPr>
        <p:blipFill>
          <a:blip r:embed="rId2"/>
          <a:stretch>
            <a:fillRect/>
          </a:stretch>
        </p:blipFill>
        <p:spPr>
          <a:xfrm>
            <a:off x="1869008" y="1371600"/>
            <a:ext cx="8453984" cy="2939534"/>
          </a:xfrm>
          <a:prstGeom prst="rect">
            <a:avLst/>
          </a:prstGeom>
        </p:spPr>
      </p:pic>
    </p:spTree>
    <p:extLst>
      <p:ext uri="{BB962C8B-B14F-4D97-AF65-F5344CB8AC3E}">
        <p14:creationId xmlns:p14="http://schemas.microsoft.com/office/powerpoint/2010/main" val="667873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78EE1BB-80AA-4DC6-B91D-9F528FCCCDB8}"/>
              </a:ext>
            </a:extLst>
          </p:cNvPr>
          <p:cNvPicPr>
            <a:picLocks noChangeAspect="1"/>
          </p:cNvPicPr>
          <p:nvPr/>
        </p:nvPicPr>
        <p:blipFill>
          <a:blip r:embed="rId2"/>
          <a:stretch>
            <a:fillRect/>
          </a:stretch>
        </p:blipFill>
        <p:spPr>
          <a:xfrm>
            <a:off x="1736369" y="609600"/>
            <a:ext cx="8719263" cy="4537592"/>
          </a:xfrm>
          <a:prstGeom prst="rect">
            <a:avLst/>
          </a:prstGeom>
        </p:spPr>
      </p:pic>
    </p:spTree>
    <p:extLst>
      <p:ext uri="{BB962C8B-B14F-4D97-AF65-F5344CB8AC3E}">
        <p14:creationId xmlns:p14="http://schemas.microsoft.com/office/powerpoint/2010/main" val="3826196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ED04D29-CB1B-4C7B-8432-7A281DBF9594}"/>
              </a:ext>
            </a:extLst>
          </p:cNvPr>
          <p:cNvPicPr>
            <a:picLocks noChangeAspect="1"/>
          </p:cNvPicPr>
          <p:nvPr/>
        </p:nvPicPr>
        <p:blipFill rotWithShape="1">
          <a:blip r:embed="rId2"/>
          <a:srcRect l="2361"/>
          <a:stretch/>
        </p:blipFill>
        <p:spPr>
          <a:xfrm>
            <a:off x="1752600" y="228600"/>
            <a:ext cx="8539662" cy="4940562"/>
          </a:xfrm>
          <a:prstGeom prst="rect">
            <a:avLst/>
          </a:prstGeom>
        </p:spPr>
      </p:pic>
    </p:spTree>
    <p:extLst>
      <p:ext uri="{BB962C8B-B14F-4D97-AF65-F5344CB8AC3E}">
        <p14:creationId xmlns:p14="http://schemas.microsoft.com/office/powerpoint/2010/main" val="2651578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D5CE09A-11E8-4548-B4A4-06C6C3CD7E2B}"/>
              </a:ext>
            </a:extLst>
          </p:cNvPr>
          <p:cNvPicPr>
            <a:picLocks noChangeAspect="1"/>
          </p:cNvPicPr>
          <p:nvPr/>
        </p:nvPicPr>
        <p:blipFill>
          <a:blip r:embed="rId2"/>
          <a:stretch>
            <a:fillRect/>
          </a:stretch>
        </p:blipFill>
        <p:spPr>
          <a:xfrm>
            <a:off x="2261042" y="381001"/>
            <a:ext cx="8379417" cy="4977493"/>
          </a:xfrm>
          <a:prstGeom prst="rect">
            <a:avLst/>
          </a:prstGeom>
        </p:spPr>
      </p:pic>
    </p:spTree>
    <p:extLst>
      <p:ext uri="{BB962C8B-B14F-4D97-AF65-F5344CB8AC3E}">
        <p14:creationId xmlns:p14="http://schemas.microsoft.com/office/powerpoint/2010/main" val="403524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71F62D8-FD73-456A-9F21-E0961107BD8B}"/>
              </a:ext>
            </a:extLst>
          </p:cNvPr>
          <p:cNvPicPr>
            <a:picLocks noChangeAspect="1"/>
          </p:cNvPicPr>
          <p:nvPr/>
        </p:nvPicPr>
        <p:blipFill rotWithShape="1">
          <a:blip r:embed="rId2"/>
          <a:srcRect l="3609" t="45899"/>
          <a:stretch/>
        </p:blipFill>
        <p:spPr>
          <a:xfrm>
            <a:off x="6456322" y="76200"/>
            <a:ext cx="4070294" cy="2874106"/>
          </a:xfrm>
          <a:prstGeom prst="rect">
            <a:avLst/>
          </a:prstGeom>
        </p:spPr>
      </p:pic>
      <p:sp>
        <p:nvSpPr>
          <p:cNvPr id="3" name="Прямоугольник 2">
            <a:extLst>
              <a:ext uri="{FF2B5EF4-FFF2-40B4-BE49-F238E27FC236}">
                <a16:creationId xmlns:a16="http://schemas.microsoft.com/office/drawing/2014/main" id="{7514A81B-3C79-48D6-BC2E-EC70827F6366}"/>
              </a:ext>
            </a:extLst>
          </p:cNvPr>
          <p:cNvSpPr/>
          <p:nvPr/>
        </p:nvSpPr>
        <p:spPr>
          <a:xfrm>
            <a:off x="1693844" y="76201"/>
            <a:ext cx="4425108" cy="3139321"/>
          </a:xfrm>
          <a:prstGeom prst="rect">
            <a:avLst/>
          </a:prstGeom>
        </p:spPr>
        <p:txBody>
          <a:bodyPr wrap="square">
            <a:spAutoFit/>
          </a:bodyPr>
          <a:lstStyle/>
          <a:p>
            <a:pPr algn="just"/>
            <a:r>
              <a:rPr lang="en-US" b="1" dirty="0" err="1"/>
              <a:t>Örnek</a:t>
            </a:r>
            <a:r>
              <a:rPr lang="en-US" b="1" dirty="0"/>
              <a:t> </a:t>
            </a:r>
            <a:r>
              <a:rPr lang="en-US" b="1" dirty="0" err="1"/>
              <a:t>Çizim</a:t>
            </a:r>
            <a:r>
              <a:rPr lang="en-US" b="1" dirty="0"/>
              <a:t> </a:t>
            </a:r>
            <a:endParaRPr lang="az-Latn-AZ" b="1" dirty="0"/>
          </a:p>
          <a:p>
            <a:pPr algn="just"/>
            <a:r>
              <a:rPr lang="en-US" dirty="0"/>
              <a:t>Kat </a:t>
            </a:r>
            <a:r>
              <a:rPr lang="en-US" dirty="0" err="1"/>
              <a:t>yüksekliği</a:t>
            </a:r>
            <a:r>
              <a:rPr lang="en-US" dirty="0"/>
              <a:t> 330 cm </a:t>
            </a:r>
            <a:endParaRPr lang="az-Latn-AZ" dirty="0"/>
          </a:p>
          <a:p>
            <a:pPr algn="just"/>
            <a:r>
              <a:rPr lang="en-US" dirty="0" err="1"/>
              <a:t>Merdiven</a:t>
            </a:r>
            <a:r>
              <a:rPr lang="en-US" dirty="0"/>
              <a:t> </a:t>
            </a:r>
            <a:r>
              <a:rPr lang="en-US" dirty="0" err="1"/>
              <a:t>kolu</a:t>
            </a:r>
            <a:r>
              <a:rPr lang="en-US" dirty="0"/>
              <a:t> </a:t>
            </a:r>
            <a:r>
              <a:rPr lang="en-US" dirty="0" err="1"/>
              <a:t>genişliği</a:t>
            </a:r>
            <a:r>
              <a:rPr lang="en-US" dirty="0"/>
              <a:t> 145 cm </a:t>
            </a:r>
            <a:endParaRPr lang="az-Latn-AZ" dirty="0"/>
          </a:p>
          <a:p>
            <a:pPr algn="just"/>
            <a:r>
              <a:rPr lang="en-US" dirty="0" err="1"/>
              <a:t>Basamak</a:t>
            </a:r>
            <a:r>
              <a:rPr lang="en-US" dirty="0"/>
              <a:t> </a:t>
            </a:r>
            <a:r>
              <a:rPr lang="en-US" dirty="0" err="1"/>
              <a:t>sayısı</a:t>
            </a:r>
            <a:r>
              <a:rPr lang="en-US" dirty="0"/>
              <a:t> 20 </a:t>
            </a:r>
            <a:r>
              <a:rPr lang="en-US" dirty="0" err="1"/>
              <a:t>adet</a:t>
            </a:r>
            <a:r>
              <a:rPr lang="en-US" dirty="0"/>
              <a:t> </a:t>
            </a:r>
            <a:endParaRPr lang="az-Latn-AZ" dirty="0"/>
          </a:p>
          <a:p>
            <a:pPr algn="just"/>
            <a:r>
              <a:rPr lang="en-US" dirty="0" err="1"/>
              <a:t>Merdiven</a:t>
            </a:r>
            <a:r>
              <a:rPr lang="en-US" dirty="0"/>
              <a:t>  </a:t>
            </a:r>
            <a:r>
              <a:rPr lang="en-US" dirty="0" err="1"/>
              <a:t>kovasının</a:t>
            </a:r>
            <a:r>
              <a:rPr lang="en-US" dirty="0"/>
              <a:t> </a:t>
            </a:r>
            <a:r>
              <a:rPr lang="en-US" dirty="0" err="1"/>
              <a:t>kalınlığı</a:t>
            </a:r>
            <a:r>
              <a:rPr lang="en-US" dirty="0"/>
              <a:t> 12 cm </a:t>
            </a:r>
            <a:endParaRPr lang="az-Latn-AZ" dirty="0"/>
          </a:p>
          <a:p>
            <a:pPr algn="just"/>
            <a:r>
              <a:rPr lang="en-US" dirty="0" err="1"/>
              <a:t>Duvar</a:t>
            </a:r>
            <a:r>
              <a:rPr lang="en-US" dirty="0"/>
              <a:t> </a:t>
            </a:r>
            <a:r>
              <a:rPr lang="en-US" dirty="0" err="1"/>
              <a:t>kalınlığı</a:t>
            </a:r>
            <a:r>
              <a:rPr lang="en-US" dirty="0"/>
              <a:t>  20 cm </a:t>
            </a:r>
            <a:endParaRPr lang="az-Latn-AZ" dirty="0"/>
          </a:p>
          <a:p>
            <a:pPr algn="just"/>
            <a:r>
              <a:rPr lang="en-US" dirty="0" err="1"/>
              <a:t>Basamak</a:t>
            </a:r>
            <a:r>
              <a:rPr lang="en-US" dirty="0"/>
              <a:t> </a:t>
            </a:r>
            <a:r>
              <a:rPr lang="en-US" dirty="0" err="1"/>
              <a:t>genişliği</a:t>
            </a:r>
            <a:r>
              <a:rPr lang="en-US" dirty="0"/>
              <a:t> 30 cm </a:t>
            </a:r>
            <a:endParaRPr lang="az-Latn-AZ" dirty="0"/>
          </a:p>
          <a:p>
            <a:pPr algn="just"/>
            <a:r>
              <a:rPr lang="en-US" dirty="0" err="1"/>
              <a:t>Döşeme</a:t>
            </a:r>
            <a:r>
              <a:rPr lang="en-US" dirty="0"/>
              <a:t> </a:t>
            </a:r>
            <a:r>
              <a:rPr lang="en-US" dirty="0" err="1"/>
              <a:t>kalınlığı</a:t>
            </a:r>
            <a:r>
              <a:rPr lang="en-US" dirty="0"/>
              <a:t> 16 cm</a:t>
            </a:r>
            <a:endParaRPr lang="az-Latn-AZ" dirty="0"/>
          </a:p>
          <a:p>
            <a:pPr algn="just"/>
            <a:r>
              <a:rPr lang="en-US" dirty="0"/>
              <a:t> </a:t>
            </a:r>
            <a:r>
              <a:rPr lang="en-US" dirty="0" err="1"/>
              <a:t>Sağanlığın</a:t>
            </a:r>
            <a:r>
              <a:rPr lang="en-US" dirty="0"/>
              <a:t> </a:t>
            </a:r>
            <a:r>
              <a:rPr lang="en-US" dirty="0" err="1"/>
              <a:t>genişliyi</a:t>
            </a:r>
            <a:r>
              <a:rPr lang="en-US" dirty="0"/>
              <a:t> 145 cm </a:t>
            </a:r>
            <a:endParaRPr lang="az-Latn-AZ" dirty="0"/>
          </a:p>
          <a:p>
            <a:pPr algn="just"/>
            <a:r>
              <a:rPr lang="en-US" dirty="0" err="1"/>
              <a:t>Girişin</a:t>
            </a:r>
            <a:r>
              <a:rPr lang="en-US" dirty="0"/>
              <a:t> </a:t>
            </a:r>
            <a:r>
              <a:rPr lang="en-US" dirty="0" err="1"/>
              <a:t>genişliyi</a:t>
            </a:r>
            <a:r>
              <a:rPr lang="en-US" dirty="0"/>
              <a:t> 145 cm </a:t>
            </a:r>
            <a:endParaRPr lang="az-Latn-AZ" dirty="0"/>
          </a:p>
          <a:p>
            <a:pPr algn="just"/>
            <a:r>
              <a:rPr lang="en-US" dirty="0" err="1"/>
              <a:t>Merdiven</a:t>
            </a:r>
            <a:r>
              <a:rPr lang="en-US" dirty="0"/>
              <a:t> </a:t>
            </a:r>
            <a:r>
              <a:rPr lang="en-US" dirty="0" err="1"/>
              <a:t>korkuluk</a:t>
            </a:r>
            <a:r>
              <a:rPr lang="en-US" dirty="0"/>
              <a:t> </a:t>
            </a:r>
            <a:r>
              <a:rPr lang="en-US" dirty="0" err="1"/>
              <a:t>yüksekliği</a:t>
            </a:r>
            <a:r>
              <a:rPr lang="en-US" dirty="0"/>
              <a:t> 90 </a:t>
            </a:r>
            <a:r>
              <a:rPr lang="en-US" dirty="0" err="1"/>
              <a:t>cm’dir</a:t>
            </a:r>
            <a:endParaRPr lang="ru-RU" dirty="0"/>
          </a:p>
        </p:txBody>
      </p:sp>
      <p:pic>
        <p:nvPicPr>
          <p:cNvPr id="5" name="Рисунок 4">
            <a:extLst>
              <a:ext uri="{FF2B5EF4-FFF2-40B4-BE49-F238E27FC236}">
                <a16:creationId xmlns:a16="http://schemas.microsoft.com/office/drawing/2014/main" id="{CA62B67D-07AA-470D-9BE0-046B27242BA4}"/>
              </a:ext>
            </a:extLst>
          </p:cNvPr>
          <p:cNvPicPr>
            <a:picLocks noChangeAspect="1"/>
          </p:cNvPicPr>
          <p:nvPr/>
        </p:nvPicPr>
        <p:blipFill rotWithShape="1">
          <a:blip r:embed="rId3">
            <a:extLst>
              <a:ext uri="{28A0092B-C50C-407E-A947-70E740481C1C}">
                <a14:useLocalDpi xmlns:a14="http://schemas.microsoft.com/office/drawing/2010/main" val="0"/>
              </a:ext>
            </a:extLst>
          </a:blip>
          <a:srcRect l="66667" t="1943" b="56575"/>
          <a:stretch/>
        </p:blipFill>
        <p:spPr>
          <a:xfrm>
            <a:off x="6456322" y="3205124"/>
            <a:ext cx="4220860" cy="2954602"/>
          </a:xfrm>
          <a:prstGeom prst="rect">
            <a:avLst/>
          </a:prstGeom>
        </p:spPr>
      </p:pic>
    </p:spTree>
    <p:extLst>
      <p:ext uri="{BB962C8B-B14F-4D97-AF65-F5344CB8AC3E}">
        <p14:creationId xmlns:p14="http://schemas.microsoft.com/office/powerpoint/2010/main" val="284024980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406</Words>
  <Application>Microsoft Office PowerPoint</Application>
  <PresentationFormat>Geniş ekran</PresentationFormat>
  <Paragraphs>42</Paragraphs>
  <Slides>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9</vt:i4>
      </vt:variant>
    </vt:vector>
  </HeadingPairs>
  <TitlesOfParts>
    <vt:vector size="14" baseType="lpstr">
      <vt:lpstr>Arial</vt:lpstr>
      <vt:lpstr>Calibri</vt:lpstr>
      <vt:lpstr>Calibri Light</vt:lpstr>
      <vt:lpstr>Times New Roman</vt:lpstr>
      <vt:lpstr>Office Teması</vt:lpstr>
      <vt:lpstr>MİMARİ ANLATIM TEKNİKLERİ II</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NouS/TncTR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MİMARİ ANLATIM TEKNİKLERİ II</dc:title>
  <dc:creator>PC</dc:creator>
  <cp:lastModifiedBy>PC</cp:lastModifiedBy>
  <cp:revision>1</cp:revision>
  <dcterms:created xsi:type="dcterms:W3CDTF">2020-03-25T11:16:49Z</dcterms:created>
  <dcterms:modified xsi:type="dcterms:W3CDTF">2020-03-25T11:16:59Z</dcterms:modified>
</cp:coreProperties>
</file>