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35"/>
  </p:notesMasterIdLst>
  <p:sldIdLst>
    <p:sldId id="342" r:id="rId2"/>
    <p:sldId id="343" r:id="rId3"/>
    <p:sldId id="262" r:id="rId4"/>
    <p:sldId id="313" r:id="rId5"/>
    <p:sldId id="315" r:id="rId6"/>
    <p:sldId id="263" r:id="rId7"/>
    <p:sldId id="316" r:id="rId8"/>
    <p:sldId id="317" r:id="rId9"/>
    <p:sldId id="321" r:id="rId10"/>
    <p:sldId id="275" r:id="rId11"/>
    <p:sldId id="276" r:id="rId12"/>
    <p:sldId id="277" r:id="rId13"/>
    <p:sldId id="278" r:id="rId14"/>
    <p:sldId id="318" r:id="rId15"/>
    <p:sldId id="319" r:id="rId16"/>
    <p:sldId id="320" r:id="rId17"/>
    <p:sldId id="322" r:id="rId18"/>
    <p:sldId id="323" r:id="rId19"/>
    <p:sldId id="324" r:id="rId20"/>
    <p:sldId id="325" r:id="rId21"/>
    <p:sldId id="326" r:id="rId22"/>
    <p:sldId id="327" r:id="rId23"/>
    <p:sldId id="328" r:id="rId24"/>
    <p:sldId id="329" r:id="rId25"/>
    <p:sldId id="333" r:id="rId26"/>
    <p:sldId id="330" r:id="rId27"/>
    <p:sldId id="331" r:id="rId28"/>
    <p:sldId id="334" r:id="rId29"/>
    <p:sldId id="332" r:id="rId30"/>
    <p:sldId id="335" r:id="rId31"/>
    <p:sldId id="336" r:id="rId32"/>
    <p:sldId id="338" r:id="rId33"/>
    <p:sldId id="344"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91851BD-2E16-4F3E-9E99-01F2879B242D}">
          <p14:sldIdLst>
            <p14:sldId id="342"/>
            <p14:sldId id="343"/>
            <p14:sldId id="262"/>
            <p14:sldId id="313"/>
            <p14:sldId id="315"/>
            <p14:sldId id="263"/>
            <p14:sldId id="316"/>
            <p14:sldId id="317"/>
            <p14:sldId id="321"/>
          </p14:sldIdLst>
        </p14:section>
        <p14:section name="Раздел без заголовка" id="{2FDE5EC8-9C7D-426D-8D99-D503467711DD}">
          <p14:sldIdLst>
            <p14:sldId id="275"/>
            <p14:sldId id="276"/>
            <p14:sldId id="277"/>
            <p14:sldId id="278"/>
            <p14:sldId id="318"/>
            <p14:sldId id="319"/>
            <p14:sldId id="320"/>
            <p14:sldId id="322"/>
            <p14:sldId id="323"/>
            <p14:sldId id="324"/>
            <p14:sldId id="325"/>
            <p14:sldId id="326"/>
            <p14:sldId id="327"/>
            <p14:sldId id="328"/>
            <p14:sldId id="329"/>
            <p14:sldId id="333"/>
            <p14:sldId id="330"/>
            <p14:sldId id="331"/>
            <p14:sldId id="334"/>
            <p14:sldId id="332"/>
            <p14:sldId id="335"/>
            <p14:sldId id="336"/>
            <p14:sldId id="338"/>
            <p14:sldId id="344"/>
          </p14:sldIdLst>
        </p14:section>
        <p14:section name="Раздел без заголовка" id="{9E8FDF45-EAE5-4CE2-A9B5-0F9801020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hriban Mikayilova" initials="MM" lastIdx="1" clrIdx="0">
    <p:extLst>
      <p:ext uri="{19B8F6BF-5375-455C-9EA6-DF929625EA0E}">
        <p15:presenceInfo xmlns:p15="http://schemas.microsoft.com/office/powerpoint/2012/main" userId="4d1c90d866f94f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0881" autoAdjust="0"/>
  </p:normalViewPr>
  <p:slideViewPr>
    <p:cSldViewPr>
      <p:cViewPr varScale="1">
        <p:scale>
          <a:sx n="77" d="100"/>
          <a:sy n="77" d="100"/>
        </p:scale>
        <p:origin x="118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0" d="100"/>
          <a:sy n="50" d="100"/>
        </p:scale>
        <p:origin x="-2635" y="-91"/>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383EDF-652F-401E-8B3E-18C7942D9EF5}" type="datetimeFigureOut">
              <a:rPr lang="ru-RU" smtClean="0"/>
              <a:t>30.03.2020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AA7EC7-103C-4A4F-8B04-B7167AFA7F69}" type="slidenum">
              <a:rPr lang="ru-RU" smtClean="0"/>
              <a:t>‹#›</a:t>
            </a:fld>
            <a:endParaRPr lang="ru-RU"/>
          </a:p>
        </p:txBody>
      </p:sp>
    </p:spTree>
    <p:extLst>
      <p:ext uri="{BB962C8B-B14F-4D97-AF65-F5344CB8AC3E}">
        <p14:creationId xmlns:p14="http://schemas.microsoft.com/office/powerpoint/2010/main" val="144974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86B8789-9711-465F-8F54-EE1519DEB9D4}" type="datetime1">
              <a:rPr lang="ru-RU" smtClean="0"/>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2856FA0-C385-466A-B08E-480B721429BC}" type="datetime1">
              <a:rPr lang="ru-RU" smtClean="0"/>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FB6EDC7-148A-4528-B89B-7A1FBFBFDD37}" type="datetime1">
              <a:rPr lang="ru-RU" smtClean="0"/>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p:cNvSpPr>
            <a:spLocks noGrp="1"/>
          </p:cNvSpPr>
          <p:nvPr>
            <p:ph type="dt" sz="half" idx="10"/>
          </p:nvPr>
        </p:nvSpPr>
        <p:spPr/>
        <p:txBody>
          <a:bodyPr/>
          <a:lstStyle/>
          <a:p>
            <a:fld id="{98C0F16D-06F4-4BDD-AFFD-798163E6A997}" type="datetime1">
              <a:rPr lang="ru-RU" smtClean="0"/>
              <a:t>30.03.2020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2A4346FD-6EC9-4077-9F98-72FA30E7DC54}" type="datetime1">
              <a:rPr lang="ru-RU" smtClean="0"/>
              <a:t>30.03.2020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7572EBD-E9BB-4200-87FF-DDAEC3A37C11}" type="datetime1">
              <a:rPr lang="ru-RU" smtClean="0"/>
              <a:t>30.03.2020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D7371D-3EB2-4D36-B243-838402E91078}" type="datetime1">
              <a:rPr lang="ru-RU" smtClean="0"/>
              <a:t>30.03.2020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1AFDC17-5AEF-4342-BDFE-7964F64FF2EC}" type="datetime1">
              <a:rPr lang="ru-RU" smtClean="0"/>
              <a:t>30.03.2020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3AD697D-3C3A-443A-919C-430127B559B9}" type="datetime1">
              <a:rPr lang="ru-RU" smtClean="0"/>
              <a:t>30.03.2020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2AE72B9C-2AFD-4673-8EBC-49239C9933F0}" type="datetime1">
              <a:rPr lang="ru-RU" smtClean="0"/>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EA73A923-3FD0-43B8-BC5E-B97EFE7E0B61}" type="datetime1">
              <a:rPr lang="ru-RU" smtClean="0"/>
              <a:t>30.03.2020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DDA8BF8-A41F-43F7-9500-BC6841BB7ED1}" type="datetime1">
              <a:rPr lang="ru-RU" smtClean="0"/>
              <a:t>30.03.2020</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9B0651-EE4F-4900-A07F-96A6BFA9D0F0}" type="slidenum">
              <a:rPr lang="ru-RU" smtClean="0"/>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www.toplumdusmani.net/modules/wordbook/entry.php?entryID=7489/paralel-perspektif-nedir+paralel-perspektif-ne-demek"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image" Target="../media/image22.emf"/><Relationship Id="rId1" Type="http://schemas.openxmlformats.org/officeDocument/2006/relationships/slideLayout" Target="../slideLayouts/slideLayout7.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7.xml"/><Relationship Id="rId5" Type="http://schemas.openxmlformats.org/officeDocument/2006/relationships/image" Target="../media/image37.emf"/><Relationship Id="rId4" Type="http://schemas.openxmlformats.org/officeDocument/2006/relationships/image" Target="../media/image36.emf"/></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7.xml"/><Relationship Id="rId5" Type="http://schemas.openxmlformats.org/officeDocument/2006/relationships/image" Target="../media/image55.emf"/><Relationship Id="rId4" Type="http://schemas.openxmlformats.org/officeDocument/2006/relationships/image" Target="../media/image54.emf"/></Relationships>
</file>

<file path=ppt/slides/_rels/slide2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28.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B0D43DA-068D-44E8-A654-652041EF0E61}"/>
              </a:ext>
            </a:extLst>
          </p:cNvPr>
          <p:cNvSpPr>
            <a:spLocks noGrp="1"/>
          </p:cNvSpPr>
          <p:nvPr>
            <p:ph type="sldNum" sz="quarter" idx="12"/>
          </p:nvPr>
        </p:nvSpPr>
        <p:spPr/>
        <p:txBody>
          <a:bodyPr/>
          <a:lstStyle/>
          <a:p>
            <a:fld id="{B19B0651-EE4F-4900-A07F-96A6BFA9D0F0}" type="slidenum">
              <a:rPr lang="ru-RU" smtClean="0"/>
              <a:t>1</a:t>
            </a:fld>
            <a:endParaRPr lang="ru-RU"/>
          </a:p>
        </p:txBody>
      </p:sp>
      <p:sp>
        <p:nvSpPr>
          <p:cNvPr id="4" name="Прямоугольник 3">
            <a:extLst>
              <a:ext uri="{FF2B5EF4-FFF2-40B4-BE49-F238E27FC236}">
                <a16:creationId xmlns:a16="http://schemas.microsoft.com/office/drawing/2014/main" id="{506CFD4F-8E6E-4D45-B0BA-E4FF9DA7B794}"/>
              </a:ext>
            </a:extLst>
          </p:cNvPr>
          <p:cNvSpPr/>
          <p:nvPr/>
        </p:nvSpPr>
        <p:spPr>
          <a:xfrm>
            <a:off x="539552" y="1556792"/>
            <a:ext cx="8064896" cy="2308324"/>
          </a:xfrm>
          <a:prstGeom prst="rect">
            <a:avLst/>
          </a:prstGeom>
        </p:spPr>
        <p:txBody>
          <a:bodyPr wrap="square">
            <a:spAutoFit/>
          </a:bodyPr>
          <a:lstStyle/>
          <a:p>
            <a:pPr algn="ctr"/>
            <a:r>
              <a:rPr lang="en-US" sz="3600" b="1" dirty="0">
                <a:solidFill>
                  <a:srgbClr val="C00000"/>
                </a:solidFill>
              </a:rPr>
              <a:t>PERSPEKTIFIN MIMARI SUNUM VE ANLATIMDAKI ÖNEMI. </a:t>
            </a:r>
            <a:endParaRPr lang="az-Latn-AZ" sz="3600" b="1" dirty="0">
              <a:solidFill>
                <a:srgbClr val="C00000"/>
              </a:solidFill>
            </a:endParaRPr>
          </a:p>
          <a:p>
            <a:pPr algn="ctr"/>
            <a:r>
              <a:rPr lang="en-US" sz="3600" b="1" dirty="0"/>
              <a:t>PERSPEKTIF ÇEŞITLERI. </a:t>
            </a:r>
            <a:endParaRPr lang="az-Latn-AZ" sz="3600" b="1" dirty="0"/>
          </a:p>
          <a:p>
            <a:pPr algn="ctr"/>
            <a:r>
              <a:rPr lang="en-US" sz="3600" b="1" dirty="0">
                <a:solidFill>
                  <a:srgbClr val="C00000"/>
                </a:solidFill>
              </a:rPr>
              <a:t>PARALEL PERSPEKTIF. </a:t>
            </a:r>
            <a:endParaRPr lang="ru-RU" sz="3600" b="1" dirty="0">
              <a:solidFill>
                <a:srgbClr val="C00000"/>
              </a:solidFill>
            </a:endParaRPr>
          </a:p>
        </p:txBody>
      </p:sp>
    </p:spTree>
    <p:extLst>
      <p:ext uri="{BB962C8B-B14F-4D97-AF65-F5344CB8AC3E}">
        <p14:creationId xmlns:p14="http://schemas.microsoft.com/office/powerpoint/2010/main" val="89243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C0466E65-E34A-4FE2-8C9F-CBCC92F91D7D}"/>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E0A0CE80-C441-4124-A0DF-67AF1152B2AB}"/>
              </a:ext>
            </a:extLst>
          </p:cNvPr>
          <p:cNvSpPr>
            <a:spLocks noGrp="1"/>
          </p:cNvSpPr>
          <p:nvPr>
            <p:ph type="sldNum" sz="quarter" idx="12"/>
          </p:nvPr>
        </p:nvSpPr>
        <p:spPr>
          <a:xfrm>
            <a:off x="7884368" y="6370977"/>
            <a:ext cx="762000" cy="365125"/>
          </a:xfrm>
        </p:spPr>
        <p:txBody>
          <a:bodyPr/>
          <a:lstStyle/>
          <a:p>
            <a:fld id="{B19B0651-EE4F-4900-A07F-96A6BFA9D0F0}" type="slidenum">
              <a:rPr lang="ru-RU" smtClean="0"/>
              <a:t>2</a:t>
            </a:fld>
            <a:endParaRPr lang="ru-RU" dirty="0"/>
          </a:p>
        </p:txBody>
      </p:sp>
      <p:sp>
        <p:nvSpPr>
          <p:cNvPr id="4" name="Прямоугольник 3">
            <a:extLst>
              <a:ext uri="{FF2B5EF4-FFF2-40B4-BE49-F238E27FC236}">
                <a16:creationId xmlns:a16="http://schemas.microsoft.com/office/drawing/2014/main" id="{FE62E74B-C053-4135-8345-189C95ADC82D}"/>
              </a:ext>
            </a:extLst>
          </p:cNvPr>
          <p:cNvSpPr/>
          <p:nvPr/>
        </p:nvSpPr>
        <p:spPr>
          <a:xfrm>
            <a:off x="3563888" y="-20548"/>
            <a:ext cx="2685543" cy="461665"/>
          </a:xfrm>
          <a:prstGeom prst="rect">
            <a:avLst/>
          </a:prstGeom>
        </p:spPr>
        <p:txBody>
          <a:bodyPr wrap="none">
            <a:spAutoFit/>
          </a:bodyPr>
          <a:lstStyle/>
          <a:p>
            <a:r>
              <a:rPr lang="en-US" sz="2400" b="1" dirty="0">
                <a:solidFill>
                  <a:schemeClr val="bg1"/>
                </a:solidFill>
                <a:latin typeface="Calibri,Bold"/>
              </a:rPr>
              <a:t>PERSPEKTİF NEDİR?</a:t>
            </a:r>
            <a:endParaRPr lang="ru-RU" sz="2400" dirty="0">
              <a:solidFill>
                <a:schemeClr val="bg1"/>
              </a:solidFill>
            </a:endParaRPr>
          </a:p>
        </p:txBody>
      </p:sp>
      <p:sp>
        <p:nvSpPr>
          <p:cNvPr id="5" name="Прямоугольник 4">
            <a:extLst>
              <a:ext uri="{FF2B5EF4-FFF2-40B4-BE49-F238E27FC236}">
                <a16:creationId xmlns:a16="http://schemas.microsoft.com/office/drawing/2014/main" id="{9FE9C912-624C-48A5-84F4-21E447AFE6E6}"/>
              </a:ext>
            </a:extLst>
          </p:cNvPr>
          <p:cNvSpPr/>
          <p:nvPr/>
        </p:nvSpPr>
        <p:spPr>
          <a:xfrm>
            <a:off x="4427984" y="1018113"/>
            <a:ext cx="4572000" cy="1200329"/>
          </a:xfrm>
          <a:prstGeom prst="rect">
            <a:avLst/>
          </a:prstGeom>
        </p:spPr>
        <p:txBody>
          <a:bodyPr>
            <a:spAutoFit/>
          </a:bodyPr>
          <a:lstStyle/>
          <a:p>
            <a:r>
              <a:rPr lang="en-US" dirty="0">
                <a:latin typeface="Arial" panose="020B0604020202020204" pitchFamily="34" charset="0"/>
                <a:cs typeface="Arial" panose="020B0604020202020204" pitchFamily="34" charset="0"/>
              </a:rPr>
              <a:t>Perspektif, iz </a:t>
            </a:r>
            <a:r>
              <a:rPr lang="en-US" dirty="0" err="1">
                <a:latin typeface="Arial" panose="020B0604020202020204" pitchFamily="34" charset="0"/>
                <a:cs typeface="Arial" panose="020B0604020202020204" pitchFamily="34" charset="0"/>
              </a:rPr>
              <a:t>düşüm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kurallarına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kâğıt</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düzlemi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çizilmiş</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boyutu</a:t>
            </a:r>
            <a:r>
              <a:rPr lang="en-US" dirty="0">
                <a:latin typeface="Arial" panose="020B0604020202020204" pitchFamily="34" charset="0"/>
                <a:cs typeface="Arial" panose="020B0604020202020204" pitchFamily="34" charset="0"/>
              </a:rPr>
              <a:t> da </a:t>
            </a:r>
            <a:r>
              <a:rPr lang="en-US" dirty="0" err="1">
                <a:latin typeface="Arial" panose="020B0604020202020204" pitchFamily="34" charset="0"/>
                <a:cs typeface="Arial" panose="020B0604020202020204" pitchFamily="34" charset="0"/>
              </a:rPr>
              <a:t>görülen</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yükseklik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cismin</a:t>
            </a:r>
            <a:r>
              <a:rPr lang="en-US" dirty="0">
                <a:latin typeface="Arial" panose="020B0604020202020204" pitchFamily="34" charset="0"/>
                <a:cs typeface="Arial" panose="020B0604020202020204" pitchFamily="34" charset="0"/>
              </a:rPr>
              <a:t> iz</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düşümünden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ibarettir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F2A73959-6389-4954-99D1-FC01836C7162}"/>
              </a:ext>
            </a:extLst>
          </p:cNvPr>
          <p:cNvPicPr>
            <a:picLocks noChangeAspect="1"/>
          </p:cNvPicPr>
          <p:nvPr/>
        </p:nvPicPr>
        <p:blipFill>
          <a:blip r:embed="rId2"/>
          <a:stretch>
            <a:fillRect/>
          </a:stretch>
        </p:blipFill>
        <p:spPr>
          <a:xfrm>
            <a:off x="251520" y="526779"/>
            <a:ext cx="4050714" cy="2838112"/>
          </a:xfrm>
          <a:prstGeom prst="rect">
            <a:avLst/>
          </a:prstGeom>
        </p:spPr>
      </p:pic>
      <p:pic>
        <p:nvPicPr>
          <p:cNvPr id="7" name="Рисунок 6">
            <a:extLst>
              <a:ext uri="{FF2B5EF4-FFF2-40B4-BE49-F238E27FC236}">
                <a16:creationId xmlns:a16="http://schemas.microsoft.com/office/drawing/2014/main" id="{2087C1C3-1841-4559-8186-04CE2758A9DA}"/>
              </a:ext>
            </a:extLst>
          </p:cNvPr>
          <p:cNvPicPr>
            <a:picLocks noChangeAspect="1"/>
          </p:cNvPicPr>
          <p:nvPr/>
        </p:nvPicPr>
        <p:blipFill>
          <a:blip r:embed="rId3"/>
          <a:stretch>
            <a:fillRect/>
          </a:stretch>
        </p:blipFill>
        <p:spPr>
          <a:xfrm>
            <a:off x="209182" y="3485405"/>
            <a:ext cx="4218802" cy="2506988"/>
          </a:xfrm>
          <a:prstGeom prst="rect">
            <a:avLst/>
          </a:prstGeom>
        </p:spPr>
      </p:pic>
    </p:spTree>
    <p:extLst>
      <p:ext uri="{BB962C8B-B14F-4D97-AF65-F5344CB8AC3E}">
        <p14:creationId xmlns:p14="http://schemas.microsoft.com/office/powerpoint/2010/main" val="1742231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1187624" y="1916832"/>
            <a:ext cx="4032448" cy="0"/>
          </a:xfrm>
          <a:prstGeom prst="line">
            <a:avLst/>
          </a:prstGeom>
          <a:ln w="38100">
            <a:noFill/>
          </a:ln>
        </p:spPr>
        <p:style>
          <a:lnRef idx="3">
            <a:schemeClr val="accent6"/>
          </a:lnRef>
          <a:fillRef idx="0">
            <a:schemeClr val="accent6"/>
          </a:fillRef>
          <a:effectRef idx="2">
            <a:schemeClr val="accent6"/>
          </a:effectRef>
          <a:fontRef idx="minor">
            <a:schemeClr val="tx1"/>
          </a:fontRef>
        </p:style>
      </p:cxnSp>
      <p:cxnSp>
        <p:nvCxnSpPr>
          <p:cNvPr id="9" name="Прямая соединительная линия 8"/>
          <p:cNvCxnSpPr/>
          <p:nvPr/>
        </p:nvCxnSpPr>
        <p:spPr>
          <a:xfrm flipH="1">
            <a:off x="3704240" y="858481"/>
            <a:ext cx="1" cy="235229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3653644" y="917721"/>
            <a:ext cx="468052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3704240" y="3168169"/>
            <a:ext cx="4793091" cy="4261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348" y="1482691"/>
            <a:ext cx="1084540" cy="1162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153" y="1442068"/>
            <a:ext cx="1537617" cy="1296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247" t="7783" b="8221"/>
          <a:stretch/>
        </p:blipFill>
        <p:spPr bwMode="auto">
          <a:xfrm>
            <a:off x="3152163" y="4080977"/>
            <a:ext cx="1440847"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213" t="6731" b="16253"/>
          <a:stretch/>
        </p:blipFill>
        <p:spPr bwMode="auto">
          <a:xfrm>
            <a:off x="5891925" y="4178662"/>
            <a:ext cx="1366903"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2294" t="1943" b="11038"/>
          <a:stretch/>
        </p:blipFill>
        <p:spPr bwMode="auto">
          <a:xfrm>
            <a:off x="7541166" y="4086294"/>
            <a:ext cx="1239330"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1305870" y="-43698"/>
            <a:ext cx="5942461" cy="523220"/>
          </a:xfrm>
          <a:prstGeom prst="rect">
            <a:avLst/>
          </a:prstGeom>
        </p:spPr>
        <p:txBody>
          <a:bodyPr wrap="none">
            <a:spAutoFit/>
          </a:bodyPr>
          <a:lstStyle/>
          <a:p>
            <a:r>
              <a:rPr lang="pt-BR" sz="2800" b="1" dirty="0">
                <a:solidFill>
                  <a:schemeClr val="bg1"/>
                </a:solidFill>
              </a:rPr>
              <a:t>P E R S P E K T İ F</a:t>
            </a:r>
            <a:r>
              <a:rPr lang="az-Latn-AZ" sz="2800" b="1" dirty="0">
                <a:solidFill>
                  <a:schemeClr val="bg1"/>
                </a:solidFill>
              </a:rPr>
              <a:t>         ÇEŞİTLERİ</a:t>
            </a:r>
            <a:endParaRPr lang="ru-RU" sz="2800" dirty="0">
              <a:solidFill>
                <a:schemeClr val="bg1"/>
              </a:solidFill>
            </a:endParaRPr>
          </a:p>
        </p:txBody>
      </p:sp>
      <p:cxnSp>
        <p:nvCxnSpPr>
          <p:cNvPr id="18" name="Прямая со стрелкой 17"/>
          <p:cNvCxnSpPr/>
          <p:nvPr/>
        </p:nvCxnSpPr>
        <p:spPr>
          <a:xfrm>
            <a:off x="4522082" y="920100"/>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7160962" y="884223"/>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6429304" y="1109121"/>
            <a:ext cx="4572000" cy="369332"/>
          </a:xfrm>
          <a:prstGeom prst="rect">
            <a:avLst/>
          </a:prstGeom>
        </p:spPr>
        <p:txBody>
          <a:bodyPr>
            <a:spAutoFit/>
          </a:bodyPr>
          <a:lstStyle/>
          <a:p>
            <a:r>
              <a:rPr lang="en-US" b="1" dirty="0"/>
              <a:t>DİMETRİK</a:t>
            </a:r>
            <a:endParaRPr lang="ru-RU" dirty="0"/>
          </a:p>
        </p:txBody>
      </p:sp>
      <p:sp>
        <p:nvSpPr>
          <p:cNvPr id="27" name="Прямоугольник 26"/>
          <p:cNvSpPr/>
          <p:nvPr/>
        </p:nvSpPr>
        <p:spPr>
          <a:xfrm>
            <a:off x="4184843" y="920100"/>
            <a:ext cx="4572000" cy="646331"/>
          </a:xfrm>
          <a:prstGeom prst="rect">
            <a:avLst/>
          </a:prstGeom>
        </p:spPr>
        <p:txBody>
          <a:bodyPr>
            <a:spAutoFit/>
          </a:bodyPr>
          <a:lstStyle/>
          <a:p>
            <a:endParaRPr lang="ru-RU" dirty="0"/>
          </a:p>
          <a:p>
            <a:r>
              <a:rPr lang="en-US" b="1" dirty="0"/>
              <a:t>İZOMETRİK</a:t>
            </a:r>
            <a:endParaRPr lang="en-US" dirty="0"/>
          </a:p>
        </p:txBody>
      </p:sp>
      <p:cxnSp>
        <p:nvCxnSpPr>
          <p:cNvPr id="28" name="Прямая со стрелкой 27"/>
          <p:cNvCxnSpPr/>
          <p:nvPr/>
        </p:nvCxnSpPr>
        <p:spPr>
          <a:xfrm>
            <a:off x="4189624" y="3168169"/>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a:off x="6693416" y="3241451"/>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8244408" y="3210779"/>
            <a:ext cx="0" cy="37804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253591" y="1109121"/>
            <a:ext cx="2763642" cy="830997"/>
          </a:xfrm>
          <a:prstGeom prst="rect">
            <a:avLst/>
          </a:prstGeom>
        </p:spPr>
        <p:txBody>
          <a:bodyPr wrap="none">
            <a:spAutoFit/>
          </a:bodyPr>
          <a:lstStyle/>
          <a:p>
            <a:r>
              <a:rPr lang="pt-BR" sz="2400" b="1" dirty="0">
                <a:solidFill>
                  <a:srgbClr val="00642D"/>
                </a:solidFill>
              </a:rPr>
              <a:t>P A R A L E L </a:t>
            </a:r>
          </a:p>
          <a:p>
            <a:r>
              <a:rPr lang="pt-BR" sz="2400" b="1" dirty="0">
                <a:solidFill>
                  <a:srgbClr val="00642D"/>
                </a:solidFill>
              </a:rPr>
              <a:t>P E R S P E K T İ F</a:t>
            </a:r>
            <a:endParaRPr lang="ru-RU" sz="2400" dirty="0">
              <a:solidFill>
                <a:srgbClr val="00642D"/>
              </a:solidFill>
            </a:endParaRPr>
          </a:p>
        </p:txBody>
      </p:sp>
      <p:sp>
        <p:nvSpPr>
          <p:cNvPr id="23" name="Прямоугольник 22"/>
          <p:cNvSpPr/>
          <p:nvPr/>
        </p:nvSpPr>
        <p:spPr>
          <a:xfrm>
            <a:off x="6144259" y="3560057"/>
            <a:ext cx="1098314" cy="338554"/>
          </a:xfrm>
          <a:prstGeom prst="rect">
            <a:avLst/>
          </a:prstGeom>
        </p:spPr>
        <p:txBody>
          <a:bodyPr wrap="none">
            <a:spAutoFit/>
          </a:bodyPr>
          <a:lstStyle/>
          <a:p>
            <a:r>
              <a:rPr lang="en-US" sz="1600" b="1" dirty="0"/>
              <a:t>KAVALİR</a:t>
            </a:r>
            <a:endParaRPr lang="az-Latn-AZ" sz="1600" b="1" dirty="0"/>
          </a:p>
        </p:txBody>
      </p:sp>
      <p:sp>
        <p:nvSpPr>
          <p:cNvPr id="24" name="Прямоугольник 23"/>
          <p:cNvSpPr/>
          <p:nvPr/>
        </p:nvSpPr>
        <p:spPr>
          <a:xfrm>
            <a:off x="4323908" y="2749114"/>
            <a:ext cx="3769493" cy="461665"/>
          </a:xfrm>
          <a:prstGeom prst="rect">
            <a:avLst/>
          </a:prstGeom>
        </p:spPr>
        <p:txBody>
          <a:bodyPr wrap="none">
            <a:spAutoFit/>
          </a:bodyPr>
          <a:lstStyle/>
          <a:p>
            <a:r>
              <a:rPr lang="pt-BR" sz="2400" b="1" dirty="0">
                <a:solidFill>
                  <a:srgbClr val="C00000"/>
                </a:solidFill>
              </a:rPr>
              <a:t>E Ğ İ K  P E R S E K T İ F </a:t>
            </a:r>
            <a:endParaRPr lang="ru-RU" sz="2400" dirty="0">
              <a:solidFill>
                <a:srgbClr val="C00000"/>
              </a:solidFill>
            </a:endParaRPr>
          </a:p>
        </p:txBody>
      </p:sp>
      <p:sp>
        <p:nvSpPr>
          <p:cNvPr id="5131" name="Прямоугольник 5130"/>
          <p:cNvSpPr/>
          <p:nvPr/>
        </p:nvSpPr>
        <p:spPr>
          <a:xfrm>
            <a:off x="3065699" y="3524967"/>
            <a:ext cx="1402948" cy="830997"/>
          </a:xfrm>
          <a:prstGeom prst="rect">
            <a:avLst/>
          </a:prstGeom>
        </p:spPr>
        <p:txBody>
          <a:bodyPr wrap="none">
            <a:spAutoFit/>
          </a:bodyPr>
          <a:lstStyle/>
          <a:p>
            <a:r>
              <a:rPr lang="en-US" sz="1600" b="1" dirty="0"/>
              <a:t>KABİNET</a:t>
            </a:r>
            <a:endParaRPr lang="az-Latn-AZ" sz="1600" b="1" dirty="0"/>
          </a:p>
          <a:p>
            <a:r>
              <a:rPr lang="az-Latn-AZ" sz="1600" b="1" dirty="0"/>
              <a:t>TRİMETRİK</a:t>
            </a:r>
            <a:endParaRPr lang="ru-RU" sz="1600" dirty="0"/>
          </a:p>
          <a:p>
            <a:r>
              <a:rPr lang="en-US" sz="1600" b="1" dirty="0"/>
              <a:t> </a:t>
            </a:r>
            <a:endParaRPr lang="ru-RU" sz="1600" dirty="0"/>
          </a:p>
        </p:txBody>
      </p:sp>
      <p:sp>
        <p:nvSpPr>
          <p:cNvPr id="5133" name="Прямоугольник 5132"/>
          <p:cNvSpPr/>
          <p:nvPr/>
        </p:nvSpPr>
        <p:spPr>
          <a:xfrm>
            <a:off x="7475924" y="3490717"/>
            <a:ext cx="1375698" cy="584775"/>
          </a:xfrm>
          <a:prstGeom prst="rect">
            <a:avLst/>
          </a:prstGeom>
        </p:spPr>
        <p:txBody>
          <a:bodyPr wrap="none">
            <a:spAutoFit/>
          </a:bodyPr>
          <a:lstStyle/>
          <a:p>
            <a:r>
              <a:rPr lang="az-Latn-AZ" sz="1600" b="1" dirty="0"/>
              <a:t>MİLİTER</a:t>
            </a:r>
          </a:p>
          <a:p>
            <a:r>
              <a:rPr lang="en-US" sz="1600" b="1" dirty="0"/>
              <a:t>KUŞ BAKIŞI</a:t>
            </a:r>
            <a:endParaRPr lang="az-Latn-AZ" sz="1600" b="1" dirty="0"/>
          </a:p>
        </p:txBody>
      </p:sp>
      <p:pic>
        <p:nvPicPr>
          <p:cNvPr id="5134"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8765" y="5877986"/>
            <a:ext cx="1114425"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5"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8981" y="5824419"/>
            <a:ext cx="13335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6"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2564" y="5839886"/>
            <a:ext cx="13716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Прямая соединительная линия 49"/>
          <p:cNvCxnSpPr/>
          <p:nvPr/>
        </p:nvCxnSpPr>
        <p:spPr>
          <a:xfrm flipV="1">
            <a:off x="291770" y="2013325"/>
            <a:ext cx="3412471" cy="426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flipV="1">
            <a:off x="291772" y="5140442"/>
            <a:ext cx="8423534" cy="42610"/>
          </a:xfrm>
          <a:prstGeom prst="line">
            <a:avLst/>
          </a:prstGeom>
          <a:ln w="57150">
            <a:solidFill>
              <a:srgbClr val="00642D"/>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flipH="1">
            <a:off x="291772" y="2055935"/>
            <a:ext cx="1" cy="3127117"/>
          </a:xfrm>
          <a:prstGeom prst="line">
            <a:avLst/>
          </a:prstGeom>
          <a:ln w="57150">
            <a:solidFill>
              <a:srgbClr val="00642D"/>
            </a:solidFill>
          </a:ln>
        </p:spPr>
        <p:style>
          <a:lnRef idx="1">
            <a:schemeClr val="accent1"/>
          </a:lnRef>
          <a:fillRef idx="0">
            <a:schemeClr val="accent1"/>
          </a:fillRef>
          <a:effectRef idx="0">
            <a:schemeClr val="accent1"/>
          </a:effectRef>
          <a:fontRef idx="minor">
            <a:schemeClr val="tx1"/>
          </a:fontRef>
        </p:style>
      </p:cxnSp>
      <p:cxnSp>
        <p:nvCxnSpPr>
          <p:cNvPr id="59" name="Прямая со стрелкой 58"/>
          <p:cNvCxnSpPr/>
          <p:nvPr/>
        </p:nvCxnSpPr>
        <p:spPr>
          <a:xfrm>
            <a:off x="1763688" y="5183052"/>
            <a:ext cx="0" cy="378042"/>
          </a:xfrm>
          <a:prstGeom prst="straightConnector1">
            <a:avLst/>
          </a:prstGeom>
          <a:ln w="57150">
            <a:solidFill>
              <a:srgbClr val="00642D"/>
            </a:solidFill>
            <a:tailEnd type="arrow"/>
          </a:ln>
        </p:spPr>
        <p:style>
          <a:lnRef idx="1">
            <a:schemeClr val="accent1"/>
          </a:lnRef>
          <a:fillRef idx="0">
            <a:schemeClr val="accent1"/>
          </a:fillRef>
          <a:effectRef idx="0">
            <a:schemeClr val="accent1"/>
          </a:effectRef>
          <a:fontRef idx="minor">
            <a:schemeClr val="tx1"/>
          </a:fontRef>
        </p:style>
      </p:cxnSp>
      <p:sp>
        <p:nvSpPr>
          <p:cNvPr id="5146" name="Прямоугольник 5145"/>
          <p:cNvSpPr/>
          <p:nvPr/>
        </p:nvSpPr>
        <p:spPr>
          <a:xfrm>
            <a:off x="391884" y="3806623"/>
            <a:ext cx="7084040" cy="1200329"/>
          </a:xfrm>
          <a:prstGeom prst="rect">
            <a:avLst/>
          </a:prstGeom>
        </p:spPr>
        <p:txBody>
          <a:bodyPr wrap="square">
            <a:spAutoFit/>
          </a:bodyPr>
          <a:lstStyle/>
          <a:p>
            <a:r>
              <a:rPr lang="pt-BR" sz="2400" b="1" dirty="0">
                <a:solidFill>
                  <a:srgbClr val="00642D"/>
                </a:solidFill>
              </a:rPr>
              <a:t>M E R K E Z İ </a:t>
            </a:r>
          </a:p>
          <a:p>
            <a:r>
              <a:rPr lang="pt-BR" sz="2400" b="1" dirty="0">
                <a:solidFill>
                  <a:srgbClr val="00642D"/>
                </a:solidFill>
              </a:rPr>
              <a:t> ( K O N İ K ) </a:t>
            </a:r>
          </a:p>
          <a:p>
            <a:r>
              <a:rPr lang="pt-BR" sz="2400" b="1" dirty="0">
                <a:solidFill>
                  <a:srgbClr val="00642D"/>
                </a:solidFill>
              </a:rPr>
              <a:t>P E R S P E K T İ F </a:t>
            </a:r>
            <a:endParaRPr lang="ru-RU" sz="2400" dirty="0">
              <a:solidFill>
                <a:srgbClr val="00642D"/>
              </a:solidFill>
            </a:endParaRPr>
          </a:p>
        </p:txBody>
      </p:sp>
      <p:sp>
        <p:nvSpPr>
          <p:cNvPr id="5147" name="Прямоугольник 5146"/>
          <p:cNvSpPr/>
          <p:nvPr/>
        </p:nvSpPr>
        <p:spPr>
          <a:xfrm>
            <a:off x="884290" y="5508654"/>
            <a:ext cx="1783373" cy="369332"/>
          </a:xfrm>
          <a:prstGeom prst="rect">
            <a:avLst/>
          </a:prstGeom>
        </p:spPr>
        <p:txBody>
          <a:bodyPr wrap="none">
            <a:spAutoFit/>
          </a:bodyPr>
          <a:lstStyle/>
          <a:p>
            <a:r>
              <a:rPr lang="en-US" b="1" dirty="0"/>
              <a:t>BİR NOKTALI </a:t>
            </a:r>
            <a:endParaRPr lang="ru-RU" dirty="0"/>
          </a:p>
        </p:txBody>
      </p:sp>
      <p:sp>
        <p:nvSpPr>
          <p:cNvPr id="5148" name="Прямоугольник 5147"/>
          <p:cNvSpPr/>
          <p:nvPr/>
        </p:nvSpPr>
        <p:spPr>
          <a:xfrm>
            <a:off x="3933904" y="5464490"/>
            <a:ext cx="1674369" cy="369332"/>
          </a:xfrm>
          <a:prstGeom prst="rect">
            <a:avLst/>
          </a:prstGeom>
        </p:spPr>
        <p:txBody>
          <a:bodyPr wrap="none">
            <a:spAutoFit/>
          </a:bodyPr>
          <a:lstStyle/>
          <a:p>
            <a:r>
              <a:rPr lang="en-US" b="1" dirty="0"/>
              <a:t>İKİ NOKTALI</a:t>
            </a:r>
            <a:endParaRPr lang="ru-RU" b="1" dirty="0"/>
          </a:p>
        </p:txBody>
      </p:sp>
      <p:sp>
        <p:nvSpPr>
          <p:cNvPr id="5149" name="Прямоугольник 5148"/>
          <p:cNvSpPr/>
          <p:nvPr/>
        </p:nvSpPr>
        <p:spPr>
          <a:xfrm>
            <a:off x="6787247" y="5517863"/>
            <a:ext cx="1648721" cy="369332"/>
          </a:xfrm>
          <a:prstGeom prst="rect">
            <a:avLst/>
          </a:prstGeom>
        </p:spPr>
        <p:txBody>
          <a:bodyPr wrap="none">
            <a:spAutoFit/>
          </a:bodyPr>
          <a:lstStyle/>
          <a:p>
            <a:r>
              <a:rPr lang="en-US" b="1" dirty="0"/>
              <a:t>ÜÇ NOKTALI</a:t>
            </a:r>
            <a:endParaRPr lang="ru-RU" dirty="0"/>
          </a:p>
        </p:txBody>
      </p:sp>
      <p:cxnSp>
        <p:nvCxnSpPr>
          <p:cNvPr id="67" name="Прямая со стрелкой 66"/>
          <p:cNvCxnSpPr/>
          <p:nvPr/>
        </p:nvCxnSpPr>
        <p:spPr>
          <a:xfrm>
            <a:off x="7778979" y="5130612"/>
            <a:ext cx="0" cy="378042"/>
          </a:xfrm>
          <a:prstGeom prst="straightConnector1">
            <a:avLst/>
          </a:prstGeom>
          <a:ln w="57150">
            <a:solidFill>
              <a:srgbClr val="00642D"/>
            </a:solidFill>
            <a:tailEnd type="arrow"/>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p:cNvCxnSpPr/>
          <p:nvPr/>
        </p:nvCxnSpPr>
        <p:spPr>
          <a:xfrm>
            <a:off x="4932040" y="5146431"/>
            <a:ext cx="0" cy="378042"/>
          </a:xfrm>
          <a:prstGeom prst="straightConnector1">
            <a:avLst/>
          </a:prstGeom>
          <a:ln w="57150">
            <a:solidFill>
              <a:srgbClr val="00642D"/>
            </a:solidFill>
            <a:tailEnd type="arrow"/>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a:xfrm>
            <a:off x="8359299" y="6492875"/>
            <a:ext cx="762000" cy="365125"/>
          </a:xfrm>
        </p:spPr>
        <p:txBody>
          <a:bodyPr/>
          <a:lstStyle/>
          <a:p>
            <a:fld id="{B19B0651-EE4F-4900-A07F-96A6BFA9D0F0}" type="slidenum">
              <a:rPr lang="ru-RU" smtClean="0"/>
              <a:t>3</a:t>
            </a:fld>
            <a:endParaRPr lang="ru-RU" dirty="0"/>
          </a:p>
        </p:txBody>
      </p:sp>
      <p:sp>
        <p:nvSpPr>
          <p:cNvPr id="39" name="Прямоугольник 38"/>
          <p:cNvSpPr/>
          <p:nvPr/>
        </p:nvSpPr>
        <p:spPr>
          <a:xfrm>
            <a:off x="2967946" y="485056"/>
            <a:ext cx="6036076" cy="461665"/>
          </a:xfrm>
          <a:prstGeom prst="rect">
            <a:avLst/>
          </a:prstGeom>
        </p:spPr>
        <p:txBody>
          <a:bodyPr wrap="none">
            <a:spAutoFit/>
          </a:bodyPr>
          <a:lstStyle/>
          <a:p>
            <a:r>
              <a:rPr lang="pt-BR" sz="2400" b="1" dirty="0">
                <a:solidFill>
                  <a:srgbClr val="C00000"/>
                </a:solidFill>
              </a:rPr>
              <a:t>A K S O N E M T R İ K  P E R S P E K T İ F</a:t>
            </a:r>
            <a:endParaRPr lang="ru-RU" sz="2400" dirty="0">
              <a:solidFill>
                <a:srgbClr val="C00000"/>
              </a:solidFill>
            </a:endParaRPr>
          </a:p>
        </p:txBody>
      </p:sp>
    </p:spTree>
    <p:extLst>
      <p:ext uri="{BB962C8B-B14F-4D97-AF65-F5344CB8AC3E}">
        <p14:creationId xmlns:p14="http://schemas.microsoft.com/office/powerpoint/2010/main" val="330148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FE43256-AC8F-4E67-9B74-BF778A5E062A}"/>
              </a:ext>
            </a:extLst>
          </p:cNvPr>
          <p:cNvSpPr>
            <a:spLocks noGrp="1"/>
          </p:cNvSpPr>
          <p:nvPr>
            <p:ph type="sldNum" sz="quarter" idx="12"/>
          </p:nvPr>
        </p:nvSpPr>
        <p:spPr>
          <a:xfrm>
            <a:off x="8001001" y="6387282"/>
            <a:ext cx="762000" cy="365125"/>
          </a:xfrm>
        </p:spPr>
        <p:txBody>
          <a:bodyPr/>
          <a:lstStyle/>
          <a:p>
            <a:fld id="{B19B0651-EE4F-4900-A07F-96A6BFA9D0F0}" type="slidenum">
              <a:rPr lang="ru-RU" smtClean="0"/>
              <a:t>4</a:t>
            </a:fld>
            <a:endParaRPr lang="ru-RU" dirty="0"/>
          </a:p>
        </p:txBody>
      </p:sp>
      <p:sp>
        <p:nvSpPr>
          <p:cNvPr id="5" name="Прямоугольник 4">
            <a:extLst>
              <a:ext uri="{FF2B5EF4-FFF2-40B4-BE49-F238E27FC236}">
                <a16:creationId xmlns:a16="http://schemas.microsoft.com/office/drawing/2014/main" id="{CFF8A0B1-0BB7-41EA-9335-05F32F1D81FE}"/>
              </a:ext>
            </a:extLst>
          </p:cNvPr>
          <p:cNvSpPr/>
          <p:nvPr/>
        </p:nvSpPr>
        <p:spPr>
          <a:xfrm>
            <a:off x="5148064" y="751344"/>
            <a:ext cx="3816424" cy="5355312"/>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Paralel Perspektif</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Bir </a:t>
            </a:r>
            <a:r>
              <a:rPr lang="en-US" dirty="0" err="1">
                <a:latin typeface="Arial" panose="020B0604020202020204" pitchFamily="34" charset="0"/>
                <a:cs typeface="Arial" panose="020B0604020202020204" pitchFamily="34" charset="0"/>
              </a:rPr>
              <a:t>cismin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ışınların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sonsuzdan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izdüşüm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aktarılması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görünüşüne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denir</a:t>
            </a:r>
            <a:r>
              <a:rPr lang="en-US" dirty="0">
                <a:latin typeface="Arial" panose="020B0604020202020204" pitchFamily="34" charset="0"/>
                <a:cs typeface="Arial" panose="020B0604020202020204" pitchFamily="34" charset="0"/>
              </a:rPr>
              <a:t>. Isınların,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geldigi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izdüsümdür</a:t>
            </a:r>
            <a:r>
              <a:rPr lang="en-US" dirty="0">
                <a:latin typeface="Arial" panose="020B0604020202020204" pitchFamily="34" charset="0"/>
                <a:cs typeface="Arial" panose="020B0604020202020204" pitchFamily="34" charset="0"/>
              </a:rPr>
              <a:t>.</a:t>
            </a:r>
          </a:p>
          <a:p>
            <a:pPr algn="just"/>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belli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yapacak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sekilde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oturtulur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pPr algn="just"/>
            <a:endParaRPr lang="az-Latn-AZ"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Bu iz </a:t>
            </a:r>
            <a:r>
              <a:rPr lang="en-US" dirty="0" err="1">
                <a:latin typeface="Arial" panose="020B0604020202020204" pitchFamily="34" charset="0"/>
                <a:cs typeface="Arial" panose="020B0604020202020204" pitchFamily="34" charset="0"/>
              </a:rPr>
              <a:t>düşümde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izdüşümü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boyutta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olmaktadır</a:t>
            </a:r>
            <a:r>
              <a:rPr lang="en-US" dirty="0">
                <a:latin typeface="Arial" panose="020B0604020202020204" pitchFamily="34" charset="0"/>
                <a:cs typeface="Arial" panose="020B0604020202020204" pitchFamily="34" charset="0"/>
              </a:rPr>
              <a:t>. </a:t>
            </a:r>
            <a:endParaRPr lang="az-Latn-AZ" dirty="0">
              <a:latin typeface="Arial" panose="020B0604020202020204" pitchFamily="34" charset="0"/>
              <a:cs typeface="Arial" panose="020B0604020202020204" pitchFamily="34" charset="0"/>
            </a:endParaRPr>
          </a:p>
          <a:p>
            <a:pPr algn="just"/>
            <a:endParaRPr lang="az-Latn-AZ"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Paralel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çoğunlukla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makine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parçalarının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benzer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biçimdeki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boyutlu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cisimlerin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inşaat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sektöründeki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sistem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detaylarının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çizilmesinde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kullanılmaktadır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84F0D70E-F170-4664-B770-D5C95F342143}"/>
              </a:ext>
            </a:extLst>
          </p:cNvPr>
          <p:cNvSpPr/>
          <p:nvPr/>
        </p:nvSpPr>
        <p:spPr>
          <a:xfrm>
            <a:off x="3801534" y="22515"/>
            <a:ext cx="2334293" cy="400110"/>
          </a:xfrm>
          <a:prstGeom prst="rect">
            <a:avLst/>
          </a:prstGeom>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Paralel Perspektif</a:t>
            </a:r>
            <a:endParaRPr lang="ru-RU" sz="2000" b="1" dirty="0">
              <a:solidFill>
                <a:schemeClr val="bg1"/>
              </a:solidFill>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7F3CEBD7-054D-4164-8FF7-419E7D4C5BF9}"/>
              </a:ext>
            </a:extLst>
          </p:cNvPr>
          <p:cNvPicPr>
            <a:picLocks noChangeAspect="1"/>
          </p:cNvPicPr>
          <p:nvPr/>
        </p:nvPicPr>
        <p:blipFill>
          <a:blip r:embed="rId2"/>
          <a:stretch>
            <a:fillRect/>
          </a:stretch>
        </p:blipFill>
        <p:spPr>
          <a:xfrm>
            <a:off x="755576" y="692696"/>
            <a:ext cx="3739716" cy="2921115"/>
          </a:xfrm>
          <a:prstGeom prst="rect">
            <a:avLst/>
          </a:prstGeom>
        </p:spPr>
      </p:pic>
      <p:pic>
        <p:nvPicPr>
          <p:cNvPr id="2050" name="Picture 2" descr="Картинки по запросу &quot;Paralel Perspektif&quot;">
            <a:extLst>
              <a:ext uri="{FF2B5EF4-FFF2-40B4-BE49-F238E27FC236}">
                <a16:creationId xmlns:a16="http://schemas.microsoft.com/office/drawing/2014/main" id="{9FFE745D-926E-48F7-830D-0312E57872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159" t="23853" r="4896" b="8281"/>
          <a:stretch/>
        </p:blipFill>
        <p:spPr bwMode="auto">
          <a:xfrm>
            <a:off x="755576" y="3669911"/>
            <a:ext cx="3816424" cy="234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303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532FFF7-A489-426C-8762-AC65981E5912}"/>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FD96DEB1-A1D9-47A2-93FA-858C4E6C5DFA}"/>
              </a:ext>
            </a:extLst>
          </p:cNvPr>
          <p:cNvSpPr>
            <a:spLocks noGrp="1"/>
          </p:cNvSpPr>
          <p:nvPr>
            <p:ph type="sldNum" sz="quarter" idx="12"/>
          </p:nvPr>
        </p:nvSpPr>
        <p:spPr/>
        <p:txBody>
          <a:bodyPr/>
          <a:lstStyle/>
          <a:p>
            <a:fld id="{B19B0651-EE4F-4900-A07F-96A6BFA9D0F0}" type="slidenum">
              <a:rPr lang="ru-RU" smtClean="0"/>
              <a:t>5</a:t>
            </a:fld>
            <a:endParaRPr lang="ru-RU"/>
          </a:p>
        </p:txBody>
      </p:sp>
      <p:sp>
        <p:nvSpPr>
          <p:cNvPr id="5" name="Прямоугольник 4">
            <a:extLst>
              <a:ext uri="{FF2B5EF4-FFF2-40B4-BE49-F238E27FC236}">
                <a16:creationId xmlns:a16="http://schemas.microsoft.com/office/drawing/2014/main" id="{E4653155-DB99-416D-8CCA-83D04393703F}"/>
              </a:ext>
            </a:extLst>
          </p:cNvPr>
          <p:cNvSpPr/>
          <p:nvPr/>
        </p:nvSpPr>
        <p:spPr>
          <a:xfrm>
            <a:off x="5292080" y="1340768"/>
            <a:ext cx="3672408" cy="3970318"/>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Paralel Perspektif</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Nesnelerin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yatay</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düşey</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köşegen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çizilerek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Nesnelerin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fazla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yüzlü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çeşitli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konumlarda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göstermek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mümkündür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İyi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anlatım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kolaylığı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nedeniyle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sanat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eğitimi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çeşitlerinden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çok</a:t>
            </a:r>
            <a:r>
              <a:rPr lang="en-US" dirty="0">
                <a:latin typeface="Arial" panose="020B0604020202020204" pitchFamily="34" charset="0"/>
                <a:cs typeface="Arial" panose="020B0604020202020204" pitchFamily="34" charset="0"/>
              </a:rPr>
              <a:t> aksonometrik (</a:t>
            </a:r>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d</a:t>
            </a:r>
            <a:r>
              <a:rPr lang="en-US" dirty="0" err="1">
                <a:latin typeface="Arial" panose="020B0604020202020204" pitchFamily="34" charset="0"/>
                <a:cs typeface="Arial" panose="020B0604020202020204" pitchFamily="34" charset="0"/>
              </a:rPr>
              <a:t>imetrik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eğik</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a:r>
            <a:r>
              <a:rPr lang="az-Latn-AZ" dirty="0">
                <a:latin typeface="Arial" panose="020B0604020202020204" pitchFamily="34" charset="0"/>
                <a:cs typeface="Arial" panose="020B0604020202020204" pitchFamily="34" charset="0"/>
              </a:rPr>
              <a:t>k</a:t>
            </a:r>
            <a:r>
              <a:rPr lang="en-US" dirty="0" err="1">
                <a:latin typeface="Arial" panose="020B0604020202020204" pitchFamily="34" charset="0"/>
                <a:cs typeface="Arial" panose="020B0604020202020204" pitchFamily="34" charset="0"/>
              </a:rPr>
              <a:t>avalliyer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kullanılır</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A075BB06-1D4D-43DC-9471-13FA866AB56D}"/>
              </a:ext>
            </a:extLst>
          </p:cNvPr>
          <p:cNvPicPr>
            <a:picLocks noChangeAspect="1"/>
          </p:cNvPicPr>
          <p:nvPr/>
        </p:nvPicPr>
        <p:blipFill rotWithShape="1">
          <a:blip r:embed="rId3"/>
          <a:srcRect l="33707" t="25124"/>
          <a:stretch/>
        </p:blipFill>
        <p:spPr>
          <a:xfrm>
            <a:off x="275406" y="1052736"/>
            <a:ext cx="4963425" cy="3378943"/>
          </a:xfrm>
          <a:prstGeom prst="rect">
            <a:avLst/>
          </a:prstGeom>
        </p:spPr>
      </p:pic>
      <p:sp>
        <p:nvSpPr>
          <p:cNvPr id="7" name="Прямоугольник 6">
            <a:extLst>
              <a:ext uri="{FF2B5EF4-FFF2-40B4-BE49-F238E27FC236}">
                <a16:creationId xmlns:a16="http://schemas.microsoft.com/office/drawing/2014/main" id="{AD034F35-DD43-499F-933C-82C2FE5160CC}"/>
              </a:ext>
            </a:extLst>
          </p:cNvPr>
          <p:cNvSpPr/>
          <p:nvPr/>
        </p:nvSpPr>
        <p:spPr>
          <a:xfrm>
            <a:off x="3801534" y="22515"/>
            <a:ext cx="2334293" cy="400110"/>
          </a:xfrm>
          <a:prstGeom prst="rect">
            <a:avLst/>
          </a:prstGeom>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Paralel Perspektif</a:t>
            </a:r>
            <a:endParaRPr lang="ru-R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7527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120" y="374320"/>
            <a:ext cx="7901760" cy="6151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82000" y="6525691"/>
            <a:ext cx="762000" cy="365125"/>
          </a:xfrm>
        </p:spPr>
        <p:txBody>
          <a:bodyPr/>
          <a:lstStyle/>
          <a:p>
            <a:fld id="{B19B0651-EE4F-4900-A07F-96A6BFA9D0F0}" type="slidenum">
              <a:rPr lang="ru-RU" smtClean="0"/>
              <a:t>6</a:t>
            </a:fld>
            <a:endParaRPr lang="ru-RU" dirty="0"/>
          </a:p>
        </p:txBody>
      </p:sp>
      <p:sp>
        <p:nvSpPr>
          <p:cNvPr id="4" name="Прямоугольник 3">
            <a:extLst>
              <a:ext uri="{FF2B5EF4-FFF2-40B4-BE49-F238E27FC236}">
                <a16:creationId xmlns:a16="http://schemas.microsoft.com/office/drawing/2014/main" id="{3E346979-AB21-4E8C-B19E-545FB821A163}"/>
              </a:ext>
            </a:extLst>
          </p:cNvPr>
          <p:cNvSpPr/>
          <p:nvPr/>
        </p:nvSpPr>
        <p:spPr>
          <a:xfrm>
            <a:off x="1305870" y="-43698"/>
            <a:ext cx="5942461" cy="523220"/>
          </a:xfrm>
          <a:prstGeom prst="rect">
            <a:avLst/>
          </a:prstGeom>
        </p:spPr>
        <p:txBody>
          <a:bodyPr wrap="none">
            <a:spAutoFit/>
          </a:bodyPr>
          <a:lstStyle/>
          <a:p>
            <a:r>
              <a:rPr lang="pt-BR" sz="2800" b="1" dirty="0">
                <a:solidFill>
                  <a:schemeClr val="bg1"/>
                </a:solidFill>
              </a:rPr>
              <a:t>P E R S P E K T İ F</a:t>
            </a:r>
            <a:r>
              <a:rPr lang="az-Latn-AZ" sz="2800" b="1" dirty="0">
                <a:solidFill>
                  <a:schemeClr val="bg1"/>
                </a:solidFill>
              </a:rPr>
              <a:t>         ÇEŞİTLERİ</a:t>
            </a:r>
            <a:endParaRPr lang="ru-RU" sz="2800" dirty="0">
              <a:solidFill>
                <a:schemeClr val="bg1"/>
              </a:solidFill>
            </a:endParaRPr>
          </a:p>
        </p:txBody>
      </p:sp>
    </p:spTree>
    <p:extLst>
      <p:ext uri="{BB962C8B-B14F-4D97-AF65-F5344CB8AC3E}">
        <p14:creationId xmlns:p14="http://schemas.microsoft.com/office/powerpoint/2010/main" val="16858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F040E8B-7DF1-4C49-B5C2-EEB11D1EE125}"/>
              </a:ext>
            </a:extLst>
          </p:cNvPr>
          <p:cNvSpPr>
            <a:spLocks noGrp="1"/>
          </p:cNvSpPr>
          <p:nvPr>
            <p:ph type="sldNum" sz="quarter" idx="12"/>
          </p:nvPr>
        </p:nvSpPr>
        <p:spPr>
          <a:xfrm>
            <a:off x="8100392" y="5733256"/>
            <a:ext cx="762000" cy="365125"/>
          </a:xfrm>
        </p:spPr>
        <p:txBody>
          <a:bodyPr/>
          <a:lstStyle/>
          <a:p>
            <a:fld id="{B19B0651-EE4F-4900-A07F-96A6BFA9D0F0}" type="slidenum">
              <a:rPr lang="ru-RU" smtClean="0"/>
              <a:t>7</a:t>
            </a:fld>
            <a:endParaRPr lang="ru-RU" dirty="0"/>
          </a:p>
        </p:txBody>
      </p:sp>
      <p:sp>
        <p:nvSpPr>
          <p:cNvPr id="5" name="Прямоугольник 4">
            <a:extLst>
              <a:ext uri="{FF2B5EF4-FFF2-40B4-BE49-F238E27FC236}">
                <a16:creationId xmlns:a16="http://schemas.microsoft.com/office/drawing/2014/main" id="{F82F39F5-5ABA-4C87-AE87-86772B6F0E8E}"/>
              </a:ext>
            </a:extLst>
          </p:cNvPr>
          <p:cNvSpPr/>
          <p:nvPr/>
        </p:nvSpPr>
        <p:spPr>
          <a:xfrm>
            <a:off x="3985098" y="390575"/>
            <a:ext cx="5090349" cy="3293209"/>
          </a:xfrm>
          <a:prstGeom prst="rect">
            <a:avLst/>
          </a:prstGeom>
        </p:spPr>
        <p:txBody>
          <a:bodyPr wrap="square">
            <a:spAutoFit/>
          </a:bodyPr>
          <a:lstStyle/>
          <a:p>
            <a:pPr algn="just" fontAlgn="base"/>
            <a:r>
              <a:rPr lang="en-US" sz="1600" b="1" dirty="0">
                <a:solidFill>
                  <a:srgbClr val="444444"/>
                </a:solidFill>
                <a:latin typeface="Arial" panose="020B0604020202020204" pitchFamily="34" charset="0"/>
                <a:cs typeface="Arial" panose="020B0604020202020204" pitchFamily="34" charset="0"/>
              </a:rPr>
              <a:t>Aksonometri </a:t>
            </a:r>
            <a:r>
              <a:rPr lang="en-US" sz="1600" dirty="0" err="1">
                <a:solidFill>
                  <a:srgbClr val="444444"/>
                </a:solidFill>
                <a:latin typeface="Arial" panose="020B0604020202020204" pitchFamily="34" charset="0"/>
                <a:cs typeface="Arial" panose="020B0604020202020204" pitchFamily="34" charset="0"/>
              </a:rPr>
              <a:t>Tasarı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Geometride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Uzayda</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bulunan</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noktaları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resim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düzleminde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göstermek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için</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açılı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koordinat</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sistemi</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ile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gösterme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biçimi</a:t>
            </a:r>
            <a:r>
              <a:rPr lang="en-US" sz="1600" dirty="0">
                <a:solidFill>
                  <a:srgbClr val="444444"/>
                </a:solidFill>
                <a:latin typeface="Arial" panose="020B0604020202020204" pitchFamily="34" charset="0"/>
                <a:cs typeface="Arial" panose="020B0604020202020204" pitchFamily="34" charset="0"/>
              </a:rPr>
              <a:t>. Bir </a:t>
            </a:r>
            <a:r>
              <a:rPr lang="en-US" sz="1600" dirty="0" err="1">
                <a:solidFill>
                  <a:srgbClr val="444444"/>
                </a:solidFill>
                <a:latin typeface="Arial" panose="020B0604020202020204" pitchFamily="34" charset="0"/>
                <a:cs typeface="Arial" panose="020B0604020202020204" pitchFamily="34" charset="0"/>
              </a:rPr>
              <a:t>bina</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ya</a:t>
            </a:r>
            <a:r>
              <a:rPr lang="en-US" sz="1600" dirty="0">
                <a:solidFill>
                  <a:srgbClr val="444444"/>
                </a:solidFill>
                <a:latin typeface="Arial" panose="020B0604020202020204" pitchFamily="34" charset="0"/>
                <a:cs typeface="Arial" panose="020B0604020202020204" pitchFamily="34" charset="0"/>
              </a:rPr>
              <a:t> da </a:t>
            </a:r>
            <a:r>
              <a:rPr lang="en-US" sz="1600" dirty="0" err="1">
                <a:solidFill>
                  <a:srgbClr val="444444"/>
                </a:solidFill>
                <a:latin typeface="Arial" panose="020B0604020202020204" pitchFamily="34" charset="0"/>
                <a:cs typeface="Arial" panose="020B0604020202020204" pitchFamily="34" charset="0"/>
              </a:rPr>
              <a:t>yapı</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veya</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madde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dizisinin</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ya</a:t>
            </a:r>
            <a:r>
              <a:rPr lang="en-US" sz="1600" dirty="0">
                <a:solidFill>
                  <a:srgbClr val="444444"/>
                </a:solidFill>
                <a:latin typeface="Arial" panose="020B0604020202020204" pitchFamily="34" charset="0"/>
                <a:cs typeface="Arial" panose="020B0604020202020204" pitchFamily="34" charset="0"/>
              </a:rPr>
              <a:t> da </a:t>
            </a:r>
            <a:r>
              <a:rPr lang="en-US" sz="1600" dirty="0" err="1">
                <a:solidFill>
                  <a:srgbClr val="444444"/>
                </a:solidFill>
                <a:latin typeface="Arial" panose="020B0604020202020204" pitchFamily="34" charset="0"/>
                <a:cs typeface="Arial" panose="020B0604020202020204" pitchFamily="34" charset="0"/>
              </a:rPr>
              <a:t>herhangi</a:t>
            </a:r>
            <a:r>
              <a:rPr lang="en-US" sz="1600" dirty="0">
                <a:solidFill>
                  <a:srgbClr val="444444"/>
                </a:solidFill>
                <a:latin typeface="Arial" panose="020B0604020202020204" pitchFamily="34" charset="0"/>
                <a:cs typeface="Arial" panose="020B0604020202020204" pitchFamily="34" charset="0"/>
              </a:rPr>
              <a:t> bi </a:t>
            </a:r>
            <a:r>
              <a:rPr lang="en-US" sz="1600" dirty="0" err="1">
                <a:solidFill>
                  <a:srgbClr val="444444"/>
                </a:solidFill>
                <a:latin typeface="Arial" panose="020B0604020202020204" pitchFamily="34" charset="0"/>
                <a:cs typeface="Arial" panose="020B0604020202020204" pitchFamily="34" charset="0"/>
              </a:rPr>
              <a:t>rşeyin</a:t>
            </a:r>
            <a:r>
              <a:rPr lang="en-US" sz="1600" dirty="0">
                <a:solidFill>
                  <a:srgbClr val="444444"/>
                </a:solidFill>
                <a:latin typeface="Arial" panose="020B0604020202020204" pitchFamily="34" charset="0"/>
                <a:cs typeface="Arial" panose="020B0604020202020204" pitchFamily="34" charset="0"/>
              </a:rPr>
              <a:t> belli </a:t>
            </a:r>
            <a:r>
              <a:rPr lang="en-US" sz="1600" dirty="0" err="1">
                <a:solidFill>
                  <a:srgbClr val="444444"/>
                </a:solidFill>
                <a:latin typeface="Arial" panose="020B0604020202020204" pitchFamily="34" charset="0"/>
                <a:cs typeface="Arial" panose="020B0604020202020204" pitchFamily="34" charset="0"/>
              </a:rPr>
              <a:t>bir</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acıyla</a:t>
            </a:r>
            <a:r>
              <a:rPr lang="en-US" sz="1600" dirty="0">
                <a:solidFill>
                  <a:srgbClr val="444444"/>
                </a:solidFill>
                <a:latin typeface="Arial" panose="020B0604020202020204" pitchFamily="34" charset="0"/>
                <a:cs typeface="Arial" panose="020B0604020202020204" pitchFamily="34" charset="0"/>
              </a:rPr>
              <a:t> 3 </a:t>
            </a:r>
            <a:r>
              <a:rPr lang="en-US" sz="1600" dirty="0" err="1">
                <a:solidFill>
                  <a:srgbClr val="444444"/>
                </a:solidFill>
                <a:latin typeface="Arial" panose="020B0604020202020204" pitchFamily="34" charset="0"/>
                <a:cs typeface="Arial" panose="020B0604020202020204" pitchFamily="34" charset="0"/>
              </a:rPr>
              <a:t>boyutlu</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görüncek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şekilde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çizilmesine</a:t>
            </a:r>
            <a:r>
              <a:rPr lang="en-US" sz="1600" dirty="0">
                <a:solidFill>
                  <a:srgbClr val="444444"/>
                </a:solidFill>
                <a:latin typeface="Arial" panose="020B0604020202020204" pitchFamily="34" charset="0"/>
                <a:cs typeface="Arial" panose="020B0604020202020204" pitchFamily="34" charset="0"/>
              </a:rPr>
              <a:t> </a:t>
            </a:r>
            <a:r>
              <a:rPr lang="en-US" sz="1600" b="1" dirty="0">
                <a:solidFill>
                  <a:srgbClr val="444444"/>
                </a:solidFill>
                <a:latin typeface="Arial" panose="020B0604020202020204" pitchFamily="34" charset="0"/>
                <a:cs typeface="Arial" panose="020B0604020202020204" pitchFamily="34" charset="0"/>
              </a:rPr>
              <a:t>aksonometrik </a:t>
            </a:r>
            <a:r>
              <a:rPr lang="en-US" sz="1600" b="1"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az-Latn-AZ" sz="1600" dirty="0">
                <a:solidFill>
                  <a:srgbClr val="444444"/>
                </a:solidFill>
                <a:latin typeface="Arial" panose="020B0604020202020204" pitchFamily="34" charset="0"/>
                <a:cs typeface="Arial" panose="020B0604020202020204" pitchFamily="34" charset="0"/>
              </a:rPr>
              <a:t>(</a:t>
            </a:r>
            <a:r>
              <a:rPr lang="en-US" sz="1600" dirty="0">
                <a:solidFill>
                  <a:srgbClr val="444444"/>
                </a:solidFill>
                <a:latin typeface="Arial" panose="020B0604020202020204" pitchFamily="34" charset="0"/>
                <a:cs typeface="Arial" panose="020B0604020202020204" pitchFamily="34" charset="0"/>
              </a:rPr>
              <a:t>Kaçışsız </a:t>
            </a:r>
            <a:r>
              <a:rPr lang="en-US" sz="1600" dirty="0" err="1">
                <a:solidFill>
                  <a:srgbClr val="444444"/>
                </a:solidFill>
                <a:latin typeface="Arial" panose="020B0604020202020204" pitchFamily="34" charset="0"/>
                <a:cs typeface="Arial" panose="020B0604020202020204" pitchFamily="34" charset="0"/>
              </a:rPr>
              <a:t>perspektif</a:t>
            </a:r>
            <a:r>
              <a:rPr lang="az-Latn-AZ" sz="1600" dirty="0">
                <a:solidFill>
                  <a:srgbClr val="444444"/>
                </a:solidFill>
                <a:latin typeface="Arial" panose="020B0604020202020204" pitchFamily="34" charset="0"/>
                <a:cs typeface="Arial" panose="020B0604020202020204" pitchFamily="34" charset="0"/>
              </a:rPr>
              <a:t>)  </a:t>
            </a:r>
            <a:r>
              <a:rPr lang="en-US" sz="1600" dirty="0">
                <a:solidFill>
                  <a:srgbClr val="444444"/>
                </a:solidFill>
                <a:latin typeface="Arial" panose="020B0604020202020204" pitchFamily="34" charset="0"/>
                <a:cs typeface="Arial" panose="020B0604020202020204" pitchFamily="34" charset="0"/>
              </a:rPr>
              <a:t>adı </a:t>
            </a:r>
            <a:r>
              <a:rPr lang="en-US" sz="1600" dirty="0" err="1">
                <a:solidFill>
                  <a:srgbClr val="444444"/>
                </a:solidFill>
                <a:latin typeface="Arial" panose="020B0604020202020204" pitchFamily="34" charset="0"/>
                <a:cs typeface="Arial" panose="020B0604020202020204" pitchFamily="34" charset="0"/>
              </a:rPr>
              <a:t>verilir</a:t>
            </a:r>
            <a:r>
              <a:rPr lang="en-US" sz="1600" dirty="0">
                <a:solidFill>
                  <a:srgbClr val="444444"/>
                </a:solidFill>
                <a:latin typeface="Arial" panose="020B0604020202020204" pitchFamily="34" charset="0"/>
                <a:cs typeface="Arial" panose="020B0604020202020204" pitchFamily="34" charset="0"/>
              </a:rPr>
              <a:t>.</a:t>
            </a:r>
            <a:r>
              <a:rPr lang="az-Latn-AZ" sz="1600" dirty="0">
                <a:solidFill>
                  <a:srgbClr val="444444"/>
                </a:solidFill>
                <a:latin typeface="Arial" panose="020B0604020202020204" pitchFamily="34" charset="0"/>
                <a:cs typeface="Arial" panose="020B0604020202020204" pitchFamily="34" charset="0"/>
              </a:rPr>
              <a:t> </a:t>
            </a:r>
          </a:p>
          <a:p>
            <a:pPr algn="just" fontAlgn="base"/>
            <a:r>
              <a:rPr lang="en-US" sz="1600" dirty="0">
                <a:solidFill>
                  <a:srgbClr val="444444"/>
                </a:solidFill>
                <a:latin typeface="Arial" panose="020B0604020202020204" pitchFamily="34" charset="0"/>
                <a:cs typeface="Arial" panose="020B0604020202020204" pitchFamily="34" charset="0"/>
              </a:rPr>
              <a:t>Aksonometri</a:t>
            </a:r>
            <a:r>
              <a:rPr lang="az-Latn-AZ" sz="1600" dirty="0">
                <a:solidFill>
                  <a:srgbClr val="444444"/>
                </a:solidFill>
                <a:latin typeface="Arial" panose="020B0604020202020204" pitchFamily="34" charset="0"/>
                <a:cs typeface="Arial" panose="020B0604020202020204" pitchFamily="34" charset="0"/>
              </a:rPr>
              <a:t>k perspektifte </a:t>
            </a:r>
            <a:r>
              <a:rPr lang="en-US" sz="1600" dirty="0">
                <a:solidFill>
                  <a:srgbClr val="444444"/>
                </a:solidFill>
                <a:latin typeface="Arial" panose="020B0604020202020204" pitchFamily="34" charset="0"/>
                <a:cs typeface="Arial" panose="020B0604020202020204" pitchFamily="34" charset="0"/>
              </a:rPr>
              <a:t>Isınların, </a:t>
            </a:r>
            <a:r>
              <a:rPr lang="en-US" sz="1600" dirty="0" err="1">
                <a:solidFill>
                  <a:srgbClr val="444444"/>
                </a:solidFill>
                <a:latin typeface="Arial" panose="020B0604020202020204" pitchFamily="34" charset="0"/>
                <a:cs typeface="Arial" panose="020B0604020202020204" pitchFamily="34" charset="0"/>
              </a:rPr>
              <a:t>izdüsüm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düzlemine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geldigi</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paralel</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bir</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izdüsümdür</a:t>
            </a:r>
            <a:r>
              <a:rPr lang="en-US" sz="1600" dirty="0">
                <a:solidFill>
                  <a:srgbClr val="444444"/>
                </a:solidFill>
                <a:latin typeface="Arial" panose="020B0604020202020204" pitchFamily="34" charset="0"/>
                <a:cs typeface="Arial" panose="020B0604020202020204" pitchFamily="34" charset="0"/>
              </a:rPr>
              <a:t>.</a:t>
            </a:r>
          </a:p>
          <a:p>
            <a:pPr algn="just" fontAlgn="base"/>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Cisim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izdüsüm</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düzlemine</a:t>
            </a:r>
            <a:r>
              <a:rPr lang="en-US" sz="1600" dirty="0">
                <a:solidFill>
                  <a:srgbClr val="444444"/>
                </a:solidFill>
                <a:latin typeface="Arial" panose="020B0604020202020204" pitchFamily="34" charset="0"/>
                <a:cs typeface="Arial" panose="020B0604020202020204" pitchFamily="34" charset="0"/>
              </a:rPr>
              <a:t> belli </a:t>
            </a:r>
            <a:r>
              <a:rPr lang="en-US" sz="1600" dirty="0" err="1">
                <a:solidFill>
                  <a:srgbClr val="444444"/>
                </a:solidFill>
                <a:latin typeface="Arial" panose="020B0604020202020204" pitchFamily="34" charset="0"/>
                <a:cs typeface="Arial" panose="020B0604020202020204" pitchFamily="34" charset="0"/>
              </a:rPr>
              <a:t>açılar</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yapacak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sekilde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oturtulur</a:t>
            </a:r>
            <a:r>
              <a:rPr lang="en-US" sz="1600" dirty="0">
                <a:solidFill>
                  <a:srgbClr val="444444"/>
                </a:solidFill>
                <a:latin typeface="Arial" panose="020B0604020202020204" pitchFamily="34" charset="0"/>
                <a:cs typeface="Arial" panose="020B0604020202020204" pitchFamily="34" charset="0"/>
              </a:rPr>
              <a:t>.</a:t>
            </a:r>
          </a:p>
          <a:p>
            <a:pPr algn="just" fontAlgn="base"/>
            <a:r>
              <a:rPr lang="en-US" sz="1600" dirty="0">
                <a:solidFill>
                  <a:srgbClr val="444444"/>
                </a:solidFill>
                <a:latin typeface="Arial" panose="020B0604020202020204" pitchFamily="34" charset="0"/>
                <a:cs typeface="Arial" panose="020B0604020202020204" pitchFamily="34" charset="0"/>
              </a:rPr>
              <a:t>Aksonometrik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izometrik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dimetrik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ve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trimetrik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perspektif</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olarak</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üçe</a:t>
            </a:r>
            <a:r>
              <a:rPr lang="en-US" sz="1600" dirty="0">
                <a:solidFill>
                  <a:srgbClr val="444444"/>
                </a:solidFill>
                <a:latin typeface="Arial" panose="020B0604020202020204" pitchFamily="34" charset="0"/>
                <a:cs typeface="Arial" panose="020B0604020202020204" pitchFamily="34" charset="0"/>
              </a:rPr>
              <a:t> </a:t>
            </a:r>
            <a:r>
              <a:rPr lang="en-US" sz="1600" dirty="0" err="1">
                <a:solidFill>
                  <a:srgbClr val="444444"/>
                </a:solidFill>
                <a:latin typeface="Arial" panose="020B0604020202020204" pitchFamily="34" charset="0"/>
                <a:cs typeface="Arial" panose="020B0604020202020204" pitchFamily="34" charset="0"/>
              </a:rPr>
              <a:t>ayrılır</a:t>
            </a:r>
            <a:r>
              <a:rPr lang="en-US" sz="1600" dirty="0">
                <a:solidFill>
                  <a:srgbClr val="444444"/>
                </a:solidFill>
                <a:latin typeface="Arial" panose="020B0604020202020204" pitchFamily="34" charset="0"/>
                <a:cs typeface="Arial" panose="020B0604020202020204" pitchFamily="34" charset="0"/>
              </a:rPr>
              <a:t>.</a:t>
            </a:r>
            <a:endParaRPr lang="en-US" sz="1600" b="0" i="0" dirty="0">
              <a:solidFill>
                <a:srgbClr val="444444"/>
              </a:solidFill>
              <a:effectLst/>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DD89BEA2-D286-49BE-9CB7-59F482AA0583}"/>
              </a:ext>
            </a:extLst>
          </p:cNvPr>
          <p:cNvPicPr>
            <a:picLocks noChangeAspect="1"/>
          </p:cNvPicPr>
          <p:nvPr/>
        </p:nvPicPr>
        <p:blipFill>
          <a:blip r:embed="rId2"/>
          <a:stretch>
            <a:fillRect/>
          </a:stretch>
        </p:blipFill>
        <p:spPr>
          <a:xfrm>
            <a:off x="36753" y="555773"/>
            <a:ext cx="3916545" cy="3094264"/>
          </a:xfrm>
          <a:prstGeom prst="rect">
            <a:avLst/>
          </a:prstGeom>
        </p:spPr>
      </p:pic>
      <p:pic>
        <p:nvPicPr>
          <p:cNvPr id="7" name="Рисунок 6">
            <a:extLst>
              <a:ext uri="{FF2B5EF4-FFF2-40B4-BE49-F238E27FC236}">
                <a16:creationId xmlns:a16="http://schemas.microsoft.com/office/drawing/2014/main" id="{A093399E-C93C-4DAF-81B3-05D4C034C5DB}"/>
              </a:ext>
            </a:extLst>
          </p:cNvPr>
          <p:cNvPicPr>
            <a:picLocks noChangeAspect="1"/>
          </p:cNvPicPr>
          <p:nvPr/>
        </p:nvPicPr>
        <p:blipFill>
          <a:blip r:embed="rId3"/>
          <a:stretch>
            <a:fillRect/>
          </a:stretch>
        </p:blipFill>
        <p:spPr>
          <a:xfrm>
            <a:off x="1341123" y="3991632"/>
            <a:ext cx="6461753" cy="2815769"/>
          </a:xfrm>
          <a:prstGeom prst="rect">
            <a:avLst/>
          </a:prstGeom>
        </p:spPr>
      </p:pic>
      <p:sp>
        <p:nvSpPr>
          <p:cNvPr id="2" name="Прямоугольник 1">
            <a:extLst>
              <a:ext uri="{FF2B5EF4-FFF2-40B4-BE49-F238E27FC236}">
                <a16:creationId xmlns:a16="http://schemas.microsoft.com/office/drawing/2014/main" id="{4407EBDE-FAE1-4968-B9F1-351AC8CFC47B}"/>
              </a:ext>
            </a:extLst>
          </p:cNvPr>
          <p:cNvSpPr/>
          <p:nvPr/>
        </p:nvSpPr>
        <p:spPr>
          <a:xfrm>
            <a:off x="2411760" y="-51313"/>
            <a:ext cx="4732386"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AKSONOMETRIK PERSPEKTIF</a:t>
            </a:r>
            <a:endParaRPr lang="ru-RU" sz="2400" dirty="0">
              <a:solidFill>
                <a:schemeClr val="bg1"/>
              </a:solidFill>
            </a:endParaRPr>
          </a:p>
        </p:txBody>
      </p:sp>
    </p:spTree>
    <p:extLst>
      <p:ext uri="{BB962C8B-B14F-4D97-AF65-F5344CB8AC3E}">
        <p14:creationId xmlns:p14="http://schemas.microsoft.com/office/powerpoint/2010/main" val="2902258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F6155DE-FA64-4D03-ABD4-7F1BF9103BDF}"/>
              </a:ext>
            </a:extLst>
          </p:cNvPr>
          <p:cNvSpPr>
            <a:spLocks noGrp="1"/>
          </p:cNvSpPr>
          <p:nvPr>
            <p:ph type="sldNum" sz="quarter" idx="12"/>
          </p:nvPr>
        </p:nvSpPr>
        <p:spPr>
          <a:xfrm>
            <a:off x="8172400" y="6054749"/>
            <a:ext cx="762000" cy="365125"/>
          </a:xfrm>
        </p:spPr>
        <p:txBody>
          <a:bodyPr/>
          <a:lstStyle/>
          <a:p>
            <a:fld id="{B19B0651-EE4F-4900-A07F-96A6BFA9D0F0}" type="slidenum">
              <a:rPr lang="ru-RU" smtClean="0"/>
              <a:t>8</a:t>
            </a:fld>
            <a:endParaRPr lang="ru-RU" dirty="0"/>
          </a:p>
        </p:txBody>
      </p:sp>
      <p:sp>
        <p:nvSpPr>
          <p:cNvPr id="5" name="Прямоугольник 4">
            <a:extLst>
              <a:ext uri="{FF2B5EF4-FFF2-40B4-BE49-F238E27FC236}">
                <a16:creationId xmlns:a16="http://schemas.microsoft.com/office/drawing/2014/main" id="{8EFC0F2B-AC4A-4B6E-8ECF-4902076D351B}"/>
              </a:ext>
            </a:extLst>
          </p:cNvPr>
          <p:cNvSpPr/>
          <p:nvPr/>
        </p:nvSpPr>
        <p:spPr>
          <a:xfrm>
            <a:off x="5148063" y="579643"/>
            <a:ext cx="4053969" cy="3139321"/>
          </a:xfrm>
          <a:prstGeom prst="rect">
            <a:avLst/>
          </a:prstGeom>
        </p:spPr>
        <p:txBody>
          <a:bodyPr wrap="square">
            <a:spAutoFit/>
          </a:bodyPr>
          <a:lstStyle/>
          <a:p>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İzometrik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Bütün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a:t>
            </a:r>
            <a:r>
              <a:rPr lang="en-US" dirty="0">
                <a:latin typeface="Arial" panose="020B0604020202020204" pitchFamily="34" charset="0"/>
                <a:cs typeface="Arial" panose="020B0604020202020204" pitchFamily="34" charset="0"/>
              </a:rPr>
              <a:t> arasındaki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eşittir</a:t>
            </a:r>
            <a:r>
              <a:rPr lang="en-US" dirty="0">
                <a:latin typeface="Arial" panose="020B0604020202020204" pitchFamily="34" charset="0"/>
                <a:cs typeface="Arial" panose="020B0604020202020204" pitchFamily="34" charset="0"/>
              </a:rPr>
              <a:t>. </a:t>
            </a:r>
            <a:endParaRPr lang="az-Latn-AZ"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Dimetrik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doğrultusundaki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eşit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üçüncü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doğrultusundaki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 </a:t>
            </a:r>
            <a:r>
              <a:rPr lang="az-Latn-AZ"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Trimetrik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Her </a:t>
            </a:r>
            <a:r>
              <a:rPr lang="en-US" dirty="0" err="1">
                <a:latin typeface="Arial" panose="020B0604020202020204" pitchFamily="34" charset="0"/>
                <a:cs typeface="Arial" panose="020B0604020202020204" pitchFamily="34" charset="0"/>
              </a:rPr>
              <a:t>üç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doğrultusundaki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arası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08730A1B-35ED-4FBC-8303-C07F70928566}"/>
              </a:ext>
            </a:extLst>
          </p:cNvPr>
          <p:cNvSpPr/>
          <p:nvPr/>
        </p:nvSpPr>
        <p:spPr>
          <a:xfrm>
            <a:off x="2051720" y="0"/>
            <a:ext cx="5760640" cy="369332"/>
          </a:xfrm>
          <a:prstGeom prst="rect">
            <a:avLst/>
          </a:prstGeom>
        </p:spPr>
        <p:txBody>
          <a:bodyPr wrap="square">
            <a:spAutoFit/>
          </a:bodyPr>
          <a:lstStyle/>
          <a:p>
            <a:r>
              <a:rPr lang="en-US" b="1" dirty="0">
                <a:solidFill>
                  <a:schemeClr val="bg1"/>
                </a:solidFill>
              </a:rPr>
              <a:t>AKSONOMETRİK PERSPEKTİF ÇEŞİTLERİ </a:t>
            </a:r>
            <a:endParaRPr lang="az-Latn-AZ" b="1" dirty="0">
              <a:solidFill>
                <a:schemeClr val="bg1"/>
              </a:solidFill>
            </a:endParaRPr>
          </a:p>
        </p:txBody>
      </p:sp>
      <p:pic>
        <p:nvPicPr>
          <p:cNvPr id="7" name="Рисунок 6">
            <a:extLst>
              <a:ext uri="{FF2B5EF4-FFF2-40B4-BE49-F238E27FC236}">
                <a16:creationId xmlns:a16="http://schemas.microsoft.com/office/drawing/2014/main" id="{B771138A-1FBD-431C-ACA9-C0F02160E272}"/>
              </a:ext>
            </a:extLst>
          </p:cNvPr>
          <p:cNvPicPr>
            <a:picLocks noChangeAspect="1"/>
          </p:cNvPicPr>
          <p:nvPr/>
        </p:nvPicPr>
        <p:blipFill>
          <a:blip r:embed="rId2"/>
          <a:stretch>
            <a:fillRect/>
          </a:stretch>
        </p:blipFill>
        <p:spPr>
          <a:xfrm>
            <a:off x="319221" y="4668181"/>
            <a:ext cx="8663147" cy="2185124"/>
          </a:xfrm>
          <a:prstGeom prst="rect">
            <a:avLst/>
          </a:prstGeom>
        </p:spPr>
      </p:pic>
      <p:pic>
        <p:nvPicPr>
          <p:cNvPr id="8" name="Рисунок 7">
            <a:extLst>
              <a:ext uri="{FF2B5EF4-FFF2-40B4-BE49-F238E27FC236}">
                <a16:creationId xmlns:a16="http://schemas.microsoft.com/office/drawing/2014/main" id="{92BD8117-B37C-4A91-A289-DAEC9DC92035}"/>
              </a:ext>
            </a:extLst>
          </p:cNvPr>
          <p:cNvPicPr>
            <a:picLocks noChangeAspect="1"/>
          </p:cNvPicPr>
          <p:nvPr/>
        </p:nvPicPr>
        <p:blipFill>
          <a:blip r:embed="rId3"/>
          <a:stretch>
            <a:fillRect/>
          </a:stretch>
        </p:blipFill>
        <p:spPr>
          <a:xfrm>
            <a:off x="238443" y="496813"/>
            <a:ext cx="2154122" cy="1936123"/>
          </a:xfrm>
          <a:prstGeom prst="rect">
            <a:avLst/>
          </a:prstGeom>
        </p:spPr>
      </p:pic>
      <p:pic>
        <p:nvPicPr>
          <p:cNvPr id="9" name="Рисунок 8">
            <a:extLst>
              <a:ext uri="{FF2B5EF4-FFF2-40B4-BE49-F238E27FC236}">
                <a16:creationId xmlns:a16="http://schemas.microsoft.com/office/drawing/2014/main" id="{B1EB7140-0A04-4B19-AAED-06167939A84A}"/>
              </a:ext>
            </a:extLst>
          </p:cNvPr>
          <p:cNvPicPr>
            <a:picLocks noChangeAspect="1"/>
          </p:cNvPicPr>
          <p:nvPr/>
        </p:nvPicPr>
        <p:blipFill>
          <a:blip r:embed="rId4"/>
          <a:stretch>
            <a:fillRect/>
          </a:stretch>
        </p:blipFill>
        <p:spPr>
          <a:xfrm>
            <a:off x="2706964" y="516856"/>
            <a:ext cx="2265770" cy="1853293"/>
          </a:xfrm>
          <a:prstGeom prst="rect">
            <a:avLst/>
          </a:prstGeom>
        </p:spPr>
      </p:pic>
      <p:pic>
        <p:nvPicPr>
          <p:cNvPr id="10" name="Рисунок 9">
            <a:extLst>
              <a:ext uri="{FF2B5EF4-FFF2-40B4-BE49-F238E27FC236}">
                <a16:creationId xmlns:a16="http://schemas.microsoft.com/office/drawing/2014/main" id="{CD70D474-1B92-42E4-B508-15552A5A931F}"/>
              </a:ext>
            </a:extLst>
          </p:cNvPr>
          <p:cNvPicPr>
            <a:picLocks noChangeAspect="1"/>
          </p:cNvPicPr>
          <p:nvPr/>
        </p:nvPicPr>
        <p:blipFill>
          <a:blip r:embed="rId5"/>
          <a:stretch>
            <a:fillRect/>
          </a:stretch>
        </p:blipFill>
        <p:spPr>
          <a:xfrm>
            <a:off x="283121" y="2642461"/>
            <a:ext cx="2175167" cy="1799562"/>
          </a:xfrm>
          <a:prstGeom prst="rect">
            <a:avLst/>
          </a:prstGeom>
        </p:spPr>
      </p:pic>
      <p:sp>
        <p:nvSpPr>
          <p:cNvPr id="11" name="Прямоугольник 10">
            <a:extLst>
              <a:ext uri="{FF2B5EF4-FFF2-40B4-BE49-F238E27FC236}">
                <a16:creationId xmlns:a16="http://schemas.microsoft.com/office/drawing/2014/main" id="{1A71FCE3-F113-4138-BED4-9339BD8E7B7D}"/>
              </a:ext>
            </a:extLst>
          </p:cNvPr>
          <p:cNvSpPr/>
          <p:nvPr/>
        </p:nvSpPr>
        <p:spPr>
          <a:xfrm>
            <a:off x="316501" y="2296800"/>
            <a:ext cx="1925527" cy="307777"/>
          </a:xfrm>
          <a:prstGeom prst="rect">
            <a:avLst/>
          </a:prstGeom>
        </p:spPr>
        <p:txBody>
          <a:bodyPr wrap="none">
            <a:spAutoFit/>
          </a:bodyPr>
          <a:lstStyle/>
          <a:p>
            <a:r>
              <a:rPr lang="az-Latn-AZ" sz="1400" b="1" dirty="0">
                <a:solidFill>
                  <a:srgbClr val="444444"/>
                </a:solidFill>
                <a:latin typeface="Arial" panose="020B0604020202020204" pitchFamily="34" charset="0"/>
                <a:cs typeface="Arial" panose="020B0604020202020204" pitchFamily="34" charset="0"/>
              </a:rPr>
              <a:t>İzometrik perspektif</a:t>
            </a:r>
            <a:r>
              <a:rPr lang="en-US" sz="1400" dirty="0">
                <a:solidFill>
                  <a:srgbClr val="444444"/>
                </a:solidFill>
                <a:latin typeface="Arial" panose="020B0604020202020204" pitchFamily="34" charset="0"/>
                <a:cs typeface="Arial" panose="020B0604020202020204" pitchFamily="34" charset="0"/>
              </a:rPr>
              <a:t> </a:t>
            </a:r>
            <a:endParaRPr lang="ru-RU" sz="1400" dirty="0"/>
          </a:p>
        </p:txBody>
      </p:sp>
      <p:sp>
        <p:nvSpPr>
          <p:cNvPr id="12" name="Прямоугольник 11">
            <a:extLst>
              <a:ext uri="{FF2B5EF4-FFF2-40B4-BE49-F238E27FC236}">
                <a16:creationId xmlns:a16="http://schemas.microsoft.com/office/drawing/2014/main" id="{C6D6601E-DC77-4507-B2DE-A898818471D4}"/>
              </a:ext>
            </a:extLst>
          </p:cNvPr>
          <p:cNvSpPr/>
          <p:nvPr/>
        </p:nvSpPr>
        <p:spPr>
          <a:xfrm>
            <a:off x="316501" y="4360404"/>
            <a:ext cx="1896417" cy="307777"/>
          </a:xfrm>
          <a:prstGeom prst="rect">
            <a:avLst/>
          </a:prstGeom>
        </p:spPr>
        <p:txBody>
          <a:bodyPr wrap="none">
            <a:spAutoFit/>
          </a:bodyPr>
          <a:lstStyle/>
          <a:p>
            <a:r>
              <a:rPr lang="az-Latn-AZ" sz="1400" b="1" dirty="0">
                <a:solidFill>
                  <a:srgbClr val="444444"/>
                </a:solidFill>
                <a:latin typeface="Arial" panose="020B0604020202020204" pitchFamily="34" charset="0"/>
                <a:cs typeface="Arial" panose="020B0604020202020204" pitchFamily="34" charset="0"/>
              </a:rPr>
              <a:t>Trimetrik perspektif</a:t>
            </a:r>
            <a:r>
              <a:rPr lang="en-US" sz="1400" dirty="0">
                <a:solidFill>
                  <a:srgbClr val="444444"/>
                </a:solidFill>
                <a:latin typeface="Arial" panose="020B0604020202020204" pitchFamily="34" charset="0"/>
                <a:cs typeface="Arial" panose="020B0604020202020204" pitchFamily="34" charset="0"/>
              </a:rPr>
              <a:t> </a:t>
            </a:r>
            <a:endParaRPr lang="ru-RU" sz="1400" dirty="0"/>
          </a:p>
        </p:txBody>
      </p:sp>
      <p:sp>
        <p:nvSpPr>
          <p:cNvPr id="13" name="Прямоугольник 12">
            <a:extLst>
              <a:ext uri="{FF2B5EF4-FFF2-40B4-BE49-F238E27FC236}">
                <a16:creationId xmlns:a16="http://schemas.microsoft.com/office/drawing/2014/main" id="{FEECFAFB-340D-405B-B494-89F54D0EE820}"/>
              </a:ext>
            </a:extLst>
          </p:cNvPr>
          <p:cNvSpPr/>
          <p:nvPr/>
        </p:nvSpPr>
        <p:spPr>
          <a:xfrm>
            <a:off x="2822315" y="2248270"/>
            <a:ext cx="1856598" cy="307777"/>
          </a:xfrm>
          <a:prstGeom prst="rect">
            <a:avLst/>
          </a:prstGeom>
        </p:spPr>
        <p:txBody>
          <a:bodyPr wrap="none">
            <a:spAutoFit/>
          </a:bodyPr>
          <a:lstStyle/>
          <a:p>
            <a:r>
              <a:rPr lang="az-Latn-AZ" sz="1400" b="1" dirty="0">
                <a:solidFill>
                  <a:srgbClr val="444444"/>
                </a:solidFill>
                <a:latin typeface="Arial" panose="020B0604020202020204" pitchFamily="34" charset="0"/>
                <a:cs typeface="Arial" panose="020B0604020202020204" pitchFamily="34" charset="0"/>
              </a:rPr>
              <a:t>Dimetrik perspektif</a:t>
            </a:r>
            <a:r>
              <a:rPr lang="en-US" sz="1400" dirty="0">
                <a:solidFill>
                  <a:srgbClr val="444444"/>
                </a:solidFill>
                <a:latin typeface="Arial" panose="020B0604020202020204" pitchFamily="34" charset="0"/>
                <a:cs typeface="Arial" panose="020B0604020202020204" pitchFamily="34" charset="0"/>
              </a:rPr>
              <a:t> </a:t>
            </a:r>
            <a:endParaRPr lang="ru-RU" sz="1400" dirty="0"/>
          </a:p>
        </p:txBody>
      </p:sp>
    </p:spTree>
    <p:extLst>
      <p:ext uri="{BB962C8B-B14F-4D97-AF65-F5344CB8AC3E}">
        <p14:creationId xmlns:p14="http://schemas.microsoft.com/office/powerpoint/2010/main" val="4031674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E7596AF-E81E-4EC0-A96F-33ACDB860AD2}"/>
              </a:ext>
            </a:extLst>
          </p:cNvPr>
          <p:cNvSpPr>
            <a:spLocks noGrp="1"/>
          </p:cNvSpPr>
          <p:nvPr>
            <p:ph type="sldNum" sz="quarter" idx="12"/>
          </p:nvPr>
        </p:nvSpPr>
        <p:spPr/>
        <p:txBody>
          <a:bodyPr/>
          <a:lstStyle/>
          <a:p>
            <a:fld id="{B19B0651-EE4F-4900-A07F-96A6BFA9D0F0}" type="slidenum">
              <a:rPr lang="ru-RU" smtClean="0"/>
              <a:t>9</a:t>
            </a:fld>
            <a:endParaRPr lang="ru-RU"/>
          </a:p>
        </p:txBody>
      </p:sp>
      <p:pic>
        <p:nvPicPr>
          <p:cNvPr id="4" name="Рисунок 3">
            <a:extLst>
              <a:ext uri="{FF2B5EF4-FFF2-40B4-BE49-F238E27FC236}">
                <a16:creationId xmlns:a16="http://schemas.microsoft.com/office/drawing/2014/main" id="{E6B4F1BD-569C-4F83-BB1D-431EC5B91CEB}"/>
              </a:ext>
            </a:extLst>
          </p:cNvPr>
          <p:cNvPicPr>
            <a:picLocks noChangeAspect="1"/>
          </p:cNvPicPr>
          <p:nvPr/>
        </p:nvPicPr>
        <p:blipFill rotWithShape="1">
          <a:blip r:embed="rId2"/>
          <a:srcRect l="1" t="3316" r="-2078" b="10950"/>
          <a:stretch/>
        </p:blipFill>
        <p:spPr>
          <a:xfrm>
            <a:off x="204357" y="448075"/>
            <a:ext cx="2750938" cy="1948152"/>
          </a:xfrm>
          <a:prstGeom prst="rect">
            <a:avLst/>
          </a:prstGeom>
        </p:spPr>
      </p:pic>
      <p:pic>
        <p:nvPicPr>
          <p:cNvPr id="5" name="Рисунок 4">
            <a:extLst>
              <a:ext uri="{FF2B5EF4-FFF2-40B4-BE49-F238E27FC236}">
                <a16:creationId xmlns:a16="http://schemas.microsoft.com/office/drawing/2014/main" id="{BEDC30D7-4224-4AB1-B202-245534F8B57A}"/>
              </a:ext>
            </a:extLst>
          </p:cNvPr>
          <p:cNvPicPr>
            <a:picLocks noChangeAspect="1"/>
          </p:cNvPicPr>
          <p:nvPr/>
        </p:nvPicPr>
        <p:blipFill>
          <a:blip r:embed="rId3"/>
          <a:stretch>
            <a:fillRect/>
          </a:stretch>
        </p:blipFill>
        <p:spPr>
          <a:xfrm>
            <a:off x="204357" y="2715850"/>
            <a:ext cx="2750938" cy="1716743"/>
          </a:xfrm>
          <a:prstGeom prst="rect">
            <a:avLst/>
          </a:prstGeom>
        </p:spPr>
      </p:pic>
      <p:pic>
        <p:nvPicPr>
          <p:cNvPr id="6" name="Рисунок 5">
            <a:extLst>
              <a:ext uri="{FF2B5EF4-FFF2-40B4-BE49-F238E27FC236}">
                <a16:creationId xmlns:a16="http://schemas.microsoft.com/office/drawing/2014/main" id="{53FBBF51-DADB-4EFE-8149-18503B7D5032}"/>
              </a:ext>
            </a:extLst>
          </p:cNvPr>
          <p:cNvPicPr>
            <a:picLocks noChangeAspect="1"/>
          </p:cNvPicPr>
          <p:nvPr/>
        </p:nvPicPr>
        <p:blipFill rotWithShape="1">
          <a:blip r:embed="rId4"/>
          <a:srcRect t="808" b="5872"/>
          <a:stretch/>
        </p:blipFill>
        <p:spPr>
          <a:xfrm>
            <a:off x="318039" y="4738983"/>
            <a:ext cx="2750938" cy="1804704"/>
          </a:xfrm>
          <a:prstGeom prst="rect">
            <a:avLst/>
          </a:prstGeom>
        </p:spPr>
      </p:pic>
      <p:pic>
        <p:nvPicPr>
          <p:cNvPr id="7" name="Рисунок 6">
            <a:extLst>
              <a:ext uri="{FF2B5EF4-FFF2-40B4-BE49-F238E27FC236}">
                <a16:creationId xmlns:a16="http://schemas.microsoft.com/office/drawing/2014/main" id="{5216CC4F-B652-40FA-B2AE-89DEE9EEC11F}"/>
              </a:ext>
            </a:extLst>
          </p:cNvPr>
          <p:cNvPicPr>
            <a:picLocks noChangeAspect="1"/>
          </p:cNvPicPr>
          <p:nvPr/>
        </p:nvPicPr>
        <p:blipFill>
          <a:blip r:embed="rId5"/>
          <a:stretch>
            <a:fillRect/>
          </a:stretch>
        </p:blipFill>
        <p:spPr>
          <a:xfrm>
            <a:off x="4355976" y="441269"/>
            <a:ext cx="2897880" cy="1891464"/>
          </a:xfrm>
          <a:prstGeom prst="rect">
            <a:avLst/>
          </a:prstGeom>
        </p:spPr>
      </p:pic>
      <p:pic>
        <p:nvPicPr>
          <p:cNvPr id="8" name="Рисунок 7">
            <a:extLst>
              <a:ext uri="{FF2B5EF4-FFF2-40B4-BE49-F238E27FC236}">
                <a16:creationId xmlns:a16="http://schemas.microsoft.com/office/drawing/2014/main" id="{D42766BC-A531-4622-961F-8E935EAB9E61}"/>
              </a:ext>
            </a:extLst>
          </p:cNvPr>
          <p:cNvPicPr>
            <a:picLocks noChangeAspect="1"/>
          </p:cNvPicPr>
          <p:nvPr/>
        </p:nvPicPr>
        <p:blipFill>
          <a:blip r:embed="rId6"/>
          <a:stretch>
            <a:fillRect/>
          </a:stretch>
        </p:blipFill>
        <p:spPr>
          <a:xfrm>
            <a:off x="4389685" y="2593171"/>
            <a:ext cx="2864171" cy="1740413"/>
          </a:xfrm>
          <a:prstGeom prst="rect">
            <a:avLst/>
          </a:prstGeom>
        </p:spPr>
      </p:pic>
      <p:pic>
        <p:nvPicPr>
          <p:cNvPr id="9" name="Рисунок 8">
            <a:extLst>
              <a:ext uri="{FF2B5EF4-FFF2-40B4-BE49-F238E27FC236}">
                <a16:creationId xmlns:a16="http://schemas.microsoft.com/office/drawing/2014/main" id="{F8F74780-E16F-4348-A065-31655B851D19}"/>
              </a:ext>
            </a:extLst>
          </p:cNvPr>
          <p:cNvPicPr>
            <a:picLocks noChangeAspect="1"/>
          </p:cNvPicPr>
          <p:nvPr/>
        </p:nvPicPr>
        <p:blipFill rotWithShape="1">
          <a:blip r:embed="rId7"/>
          <a:srcRect l="-2879" t="6011" r="-1" b="4357"/>
          <a:stretch/>
        </p:blipFill>
        <p:spPr>
          <a:xfrm>
            <a:off x="4378174" y="4539467"/>
            <a:ext cx="2553535" cy="1914510"/>
          </a:xfrm>
          <a:prstGeom prst="rect">
            <a:avLst/>
          </a:prstGeom>
        </p:spPr>
      </p:pic>
      <p:sp>
        <p:nvSpPr>
          <p:cNvPr id="10" name="Прямоугольник 9">
            <a:extLst>
              <a:ext uri="{FF2B5EF4-FFF2-40B4-BE49-F238E27FC236}">
                <a16:creationId xmlns:a16="http://schemas.microsoft.com/office/drawing/2014/main" id="{84C0B15F-1DA9-4E34-87B7-B13F5EEE659F}"/>
              </a:ext>
            </a:extLst>
          </p:cNvPr>
          <p:cNvSpPr/>
          <p:nvPr/>
        </p:nvSpPr>
        <p:spPr>
          <a:xfrm>
            <a:off x="474395" y="2346518"/>
            <a:ext cx="1988045" cy="338554"/>
          </a:xfrm>
          <a:prstGeom prst="rect">
            <a:avLst/>
          </a:prstGeom>
        </p:spPr>
        <p:txBody>
          <a:bodyPr wrap="none">
            <a:spAutoFit/>
          </a:bodyPr>
          <a:lstStyle/>
          <a:p>
            <a:r>
              <a:rPr lang="en-US" sz="1600" dirty="0" err="1">
                <a:solidFill>
                  <a:srgbClr val="000000"/>
                </a:solidFill>
                <a:latin typeface="Arial" panose="020B0604020202020204" pitchFamily="34" charset="0"/>
              </a:rPr>
              <a:t>İzometrik</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Perspektif</a:t>
            </a:r>
            <a:endParaRPr lang="ru-RU" sz="1600" dirty="0"/>
          </a:p>
        </p:txBody>
      </p:sp>
      <p:sp>
        <p:nvSpPr>
          <p:cNvPr id="11" name="Прямоугольник 10">
            <a:extLst>
              <a:ext uri="{FF2B5EF4-FFF2-40B4-BE49-F238E27FC236}">
                <a16:creationId xmlns:a16="http://schemas.microsoft.com/office/drawing/2014/main" id="{086618D8-474F-4FEA-A5D6-969065934FE4}"/>
              </a:ext>
            </a:extLst>
          </p:cNvPr>
          <p:cNvSpPr/>
          <p:nvPr/>
        </p:nvSpPr>
        <p:spPr>
          <a:xfrm>
            <a:off x="474395" y="4331463"/>
            <a:ext cx="1906291" cy="338554"/>
          </a:xfrm>
          <a:prstGeom prst="rect">
            <a:avLst/>
          </a:prstGeom>
        </p:spPr>
        <p:txBody>
          <a:bodyPr wrap="none">
            <a:spAutoFit/>
          </a:bodyPr>
          <a:lstStyle/>
          <a:p>
            <a:r>
              <a:rPr lang="en-US" sz="1600" dirty="0">
                <a:solidFill>
                  <a:srgbClr val="000000"/>
                </a:solidFill>
                <a:latin typeface="Arial" panose="020B0604020202020204" pitchFamily="34" charset="0"/>
              </a:rPr>
              <a:t>Dimetrik </a:t>
            </a:r>
            <a:r>
              <a:rPr lang="en-US" sz="1600" dirty="0" err="1">
                <a:solidFill>
                  <a:srgbClr val="000000"/>
                </a:solidFill>
                <a:latin typeface="Arial" panose="020B0604020202020204" pitchFamily="34" charset="0"/>
              </a:rPr>
              <a:t>Perspektif</a:t>
            </a:r>
            <a:endParaRPr lang="ru-RU" sz="1600" dirty="0"/>
          </a:p>
        </p:txBody>
      </p:sp>
      <p:sp>
        <p:nvSpPr>
          <p:cNvPr id="12" name="Прямоугольник 11">
            <a:extLst>
              <a:ext uri="{FF2B5EF4-FFF2-40B4-BE49-F238E27FC236}">
                <a16:creationId xmlns:a16="http://schemas.microsoft.com/office/drawing/2014/main" id="{A3BD0F5E-1024-4293-A004-80C499BD953E}"/>
              </a:ext>
            </a:extLst>
          </p:cNvPr>
          <p:cNvSpPr/>
          <p:nvPr/>
        </p:nvSpPr>
        <p:spPr>
          <a:xfrm>
            <a:off x="228973" y="14063"/>
            <a:ext cx="9144000" cy="369332"/>
          </a:xfrm>
          <a:prstGeom prst="rect">
            <a:avLst/>
          </a:prstGeom>
          <a:solidFill>
            <a:srgbClr val="C00000"/>
          </a:solidFill>
          <a:ln>
            <a:solidFill>
              <a:schemeClr val="accent1"/>
            </a:solidFill>
          </a:ln>
        </p:spPr>
        <p:txBody>
          <a:bodyPr wrap="square">
            <a:spAutoFit/>
          </a:bodyPr>
          <a:lstStyle/>
          <a:p>
            <a:r>
              <a:rPr lang="az-Latn-AZ" b="1" dirty="0">
                <a:solidFill>
                  <a:schemeClr val="bg1"/>
                </a:solidFill>
              </a:rPr>
              <a:t>PARALEL </a:t>
            </a:r>
            <a:r>
              <a:rPr lang="en-US" b="1" dirty="0">
                <a:solidFill>
                  <a:schemeClr val="bg1"/>
                </a:solidFill>
              </a:rPr>
              <a:t> PERSPEKTİF </a:t>
            </a:r>
            <a:r>
              <a:rPr lang="az-Latn-AZ" b="1" dirty="0">
                <a:solidFill>
                  <a:schemeClr val="bg1"/>
                </a:solidFill>
              </a:rPr>
              <a:t> ÇİZİLDİKTE T CEDVELLERİNİN KULLANMASI</a:t>
            </a:r>
          </a:p>
        </p:txBody>
      </p:sp>
      <p:sp>
        <p:nvSpPr>
          <p:cNvPr id="13" name="Прямоугольник 12">
            <a:extLst>
              <a:ext uri="{FF2B5EF4-FFF2-40B4-BE49-F238E27FC236}">
                <a16:creationId xmlns:a16="http://schemas.microsoft.com/office/drawing/2014/main" id="{DBAA8EC6-EEE6-4885-BA8C-B46CB0EE1C2F}"/>
              </a:ext>
            </a:extLst>
          </p:cNvPr>
          <p:cNvSpPr/>
          <p:nvPr/>
        </p:nvSpPr>
        <p:spPr>
          <a:xfrm>
            <a:off x="4601864" y="2254617"/>
            <a:ext cx="1996059" cy="338554"/>
          </a:xfrm>
          <a:prstGeom prst="rect">
            <a:avLst/>
          </a:prstGeom>
        </p:spPr>
        <p:txBody>
          <a:bodyPr wrap="none">
            <a:spAutoFit/>
          </a:bodyPr>
          <a:lstStyle/>
          <a:p>
            <a:r>
              <a:rPr lang="en-US" sz="1600" dirty="0">
                <a:solidFill>
                  <a:srgbClr val="000000"/>
                </a:solidFill>
                <a:latin typeface="Arial" panose="020B0604020202020204" pitchFamily="34" charset="0"/>
              </a:rPr>
              <a:t>Kavaliyer </a:t>
            </a:r>
            <a:r>
              <a:rPr lang="en-US" sz="1600" dirty="0" err="1">
                <a:solidFill>
                  <a:srgbClr val="000000"/>
                </a:solidFill>
                <a:latin typeface="Arial" panose="020B0604020202020204" pitchFamily="34" charset="0"/>
              </a:rPr>
              <a:t>Perspektif</a:t>
            </a:r>
            <a:endParaRPr lang="ru-RU" sz="1600" dirty="0"/>
          </a:p>
        </p:txBody>
      </p:sp>
      <p:sp>
        <p:nvSpPr>
          <p:cNvPr id="14" name="Прямоугольник 13">
            <a:extLst>
              <a:ext uri="{FF2B5EF4-FFF2-40B4-BE49-F238E27FC236}">
                <a16:creationId xmlns:a16="http://schemas.microsoft.com/office/drawing/2014/main" id="{BDF1C22A-2954-490A-B37F-9A0CCBA50763}"/>
              </a:ext>
            </a:extLst>
          </p:cNvPr>
          <p:cNvSpPr/>
          <p:nvPr/>
        </p:nvSpPr>
        <p:spPr>
          <a:xfrm>
            <a:off x="4601864" y="4224690"/>
            <a:ext cx="1848583" cy="338554"/>
          </a:xfrm>
          <a:prstGeom prst="rect">
            <a:avLst/>
          </a:prstGeom>
        </p:spPr>
        <p:txBody>
          <a:bodyPr wrap="none">
            <a:spAutoFit/>
          </a:bodyPr>
          <a:lstStyle/>
          <a:p>
            <a:r>
              <a:rPr lang="en-US" sz="1600" dirty="0" err="1">
                <a:solidFill>
                  <a:srgbClr val="000000"/>
                </a:solidFill>
                <a:latin typeface="Arial" panose="020B0604020202020204" pitchFamily="34" charset="0"/>
              </a:rPr>
              <a:t>Kabinet</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Perspektif</a:t>
            </a:r>
            <a:endParaRPr lang="ru-RU" sz="1600" dirty="0"/>
          </a:p>
        </p:txBody>
      </p:sp>
      <p:sp>
        <p:nvSpPr>
          <p:cNvPr id="15" name="Прямоугольник 14">
            <a:extLst>
              <a:ext uri="{FF2B5EF4-FFF2-40B4-BE49-F238E27FC236}">
                <a16:creationId xmlns:a16="http://schemas.microsoft.com/office/drawing/2014/main" id="{2EA80AC5-60C3-405D-85D3-60C2D3D1A9D5}"/>
              </a:ext>
            </a:extLst>
          </p:cNvPr>
          <p:cNvSpPr/>
          <p:nvPr/>
        </p:nvSpPr>
        <p:spPr>
          <a:xfrm>
            <a:off x="501040" y="6505383"/>
            <a:ext cx="1945148" cy="338554"/>
          </a:xfrm>
          <a:prstGeom prst="rect">
            <a:avLst/>
          </a:prstGeom>
        </p:spPr>
        <p:txBody>
          <a:bodyPr wrap="none">
            <a:spAutoFit/>
          </a:bodyPr>
          <a:lstStyle/>
          <a:p>
            <a:r>
              <a:rPr lang="en-US" sz="1600" dirty="0">
                <a:solidFill>
                  <a:srgbClr val="000000"/>
                </a:solidFill>
                <a:latin typeface="Arial" panose="020B0604020202020204" pitchFamily="34" charset="0"/>
              </a:rPr>
              <a:t>Trimetrik </a:t>
            </a:r>
            <a:r>
              <a:rPr lang="en-US" sz="1600" dirty="0" err="1">
                <a:solidFill>
                  <a:srgbClr val="000000"/>
                </a:solidFill>
                <a:latin typeface="Arial" panose="020B0604020202020204" pitchFamily="34" charset="0"/>
              </a:rPr>
              <a:t>Perspektif</a:t>
            </a:r>
            <a:endParaRPr lang="ru-RU" sz="1600" dirty="0"/>
          </a:p>
        </p:txBody>
      </p:sp>
      <p:sp>
        <p:nvSpPr>
          <p:cNvPr id="16" name="Прямоугольник 15">
            <a:extLst>
              <a:ext uri="{FF2B5EF4-FFF2-40B4-BE49-F238E27FC236}">
                <a16:creationId xmlns:a16="http://schemas.microsoft.com/office/drawing/2014/main" id="{A6F9FACE-A162-4F35-B60B-BE43A025F981}"/>
              </a:ext>
            </a:extLst>
          </p:cNvPr>
          <p:cNvSpPr/>
          <p:nvPr/>
        </p:nvSpPr>
        <p:spPr>
          <a:xfrm>
            <a:off x="4876639" y="6461261"/>
            <a:ext cx="1701107" cy="338554"/>
          </a:xfrm>
          <a:prstGeom prst="rect">
            <a:avLst/>
          </a:prstGeom>
        </p:spPr>
        <p:txBody>
          <a:bodyPr wrap="none">
            <a:spAutoFit/>
          </a:bodyPr>
          <a:lstStyle/>
          <a:p>
            <a:r>
              <a:rPr lang="en-US" sz="1600" dirty="0" err="1">
                <a:solidFill>
                  <a:srgbClr val="000000"/>
                </a:solidFill>
                <a:latin typeface="Arial" panose="020B0604020202020204" pitchFamily="34" charset="0"/>
              </a:rPr>
              <a:t>Militer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Perspektif</a:t>
            </a:r>
            <a:endParaRPr lang="ru-RU" sz="1600" dirty="0"/>
          </a:p>
        </p:txBody>
      </p:sp>
    </p:spTree>
    <p:extLst>
      <p:ext uri="{BB962C8B-B14F-4D97-AF65-F5344CB8AC3E}">
        <p14:creationId xmlns:p14="http://schemas.microsoft.com/office/powerpoint/2010/main" val="665769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71" r="13801" b="12399"/>
          <a:stretch/>
        </p:blipFill>
        <p:spPr bwMode="auto">
          <a:xfrm>
            <a:off x="107504" y="404664"/>
            <a:ext cx="9259972" cy="5526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82000" y="6492875"/>
            <a:ext cx="762000" cy="365125"/>
          </a:xfrm>
        </p:spPr>
        <p:txBody>
          <a:bodyPr/>
          <a:lstStyle/>
          <a:p>
            <a:fld id="{B19B0651-EE4F-4900-A07F-96A6BFA9D0F0}" type="slidenum">
              <a:rPr lang="ru-RU" smtClean="0"/>
              <a:t>10</a:t>
            </a:fld>
            <a:endParaRPr lang="ru-RU" dirty="0"/>
          </a:p>
        </p:txBody>
      </p:sp>
    </p:spTree>
    <p:extLst>
      <p:ext uri="{BB962C8B-B14F-4D97-AF65-F5344CB8AC3E}">
        <p14:creationId xmlns:p14="http://schemas.microsoft.com/office/powerpoint/2010/main" val="867264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43" t="-4484" r="11990" b="13114"/>
          <a:stretch/>
        </p:blipFill>
        <p:spPr bwMode="auto">
          <a:xfrm>
            <a:off x="55034" y="260648"/>
            <a:ext cx="9088966" cy="540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47315" y="6481111"/>
            <a:ext cx="762000" cy="365125"/>
          </a:xfrm>
        </p:spPr>
        <p:txBody>
          <a:bodyPr/>
          <a:lstStyle/>
          <a:p>
            <a:fld id="{B19B0651-EE4F-4900-A07F-96A6BFA9D0F0}" type="slidenum">
              <a:rPr lang="ru-RU" smtClean="0"/>
              <a:t>11</a:t>
            </a:fld>
            <a:endParaRPr lang="ru-RU" dirty="0"/>
          </a:p>
        </p:txBody>
      </p:sp>
    </p:spTree>
    <p:extLst>
      <p:ext uri="{BB962C8B-B14F-4D97-AF65-F5344CB8AC3E}">
        <p14:creationId xmlns:p14="http://schemas.microsoft.com/office/powerpoint/2010/main" val="3888687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84" r="18702" b="18250"/>
          <a:stretch/>
        </p:blipFill>
        <p:spPr bwMode="auto">
          <a:xfrm>
            <a:off x="45350" y="620688"/>
            <a:ext cx="9002397" cy="525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82000" y="6490441"/>
            <a:ext cx="762000" cy="365125"/>
          </a:xfrm>
        </p:spPr>
        <p:txBody>
          <a:bodyPr/>
          <a:lstStyle/>
          <a:p>
            <a:fld id="{B19B0651-EE4F-4900-A07F-96A6BFA9D0F0}" type="slidenum">
              <a:rPr lang="ru-RU" smtClean="0"/>
              <a:t>12</a:t>
            </a:fld>
            <a:endParaRPr lang="ru-RU" dirty="0"/>
          </a:p>
        </p:txBody>
      </p:sp>
    </p:spTree>
    <p:extLst>
      <p:ext uri="{BB962C8B-B14F-4D97-AF65-F5344CB8AC3E}">
        <p14:creationId xmlns:p14="http://schemas.microsoft.com/office/powerpoint/2010/main" val="299624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12" r="17173" b="9715"/>
          <a:stretch/>
        </p:blipFill>
        <p:spPr bwMode="auto">
          <a:xfrm>
            <a:off x="179512" y="404664"/>
            <a:ext cx="8835208" cy="5712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347315" y="6471780"/>
            <a:ext cx="762000" cy="365125"/>
          </a:xfrm>
        </p:spPr>
        <p:txBody>
          <a:bodyPr/>
          <a:lstStyle/>
          <a:p>
            <a:fld id="{B19B0651-EE4F-4900-A07F-96A6BFA9D0F0}" type="slidenum">
              <a:rPr lang="ru-RU" smtClean="0"/>
              <a:t>13</a:t>
            </a:fld>
            <a:endParaRPr lang="ru-RU" dirty="0"/>
          </a:p>
        </p:txBody>
      </p:sp>
    </p:spTree>
    <p:extLst>
      <p:ext uri="{BB962C8B-B14F-4D97-AF65-F5344CB8AC3E}">
        <p14:creationId xmlns:p14="http://schemas.microsoft.com/office/powerpoint/2010/main" val="1892065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7D61812-6119-4F29-B84E-345C17DF4AEA}"/>
              </a:ext>
            </a:extLst>
          </p:cNvPr>
          <p:cNvSpPr>
            <a:spLocks noGrp="1"/>
          </p:cNvSpPr>
          <p:nvPr>
            <p:ph type="sldNum" sz="quarter" idx="12"/>
          </p:nvPr>
        </p:nvSpPr>
        <p:spPr/>
        <p:txBody>
          <a:bodyPr/>
          <a:lstStyle/>
          <a:p>
            <a:fld id="{B19B0651-EE4F-4900-A07F-96A6BFA9D0F0}" type="slidenum">
              <a:rPr lang="ru-RU" smtClean="0"/>
              <a:t>14</a:t>
            </a:fld>
            <a:endParaRPr lang="ru-RU"/>
          </a:p>
        </p:txBody>
      </p:sp>
      <p:sp>
        <p:nvSpPr>
          <p:cNvPr id="4" name="Прямоугольник 3">
            <a:extLst>
              <a:ext uri="{FF2B5EF4-FFF2-40B4-BE49-F238E27FC236}">
                <a16:creationId xmlns:a16="http://schemas.microsoft.com/office/drawing/2014/main" id="{0D0C2A27-4735-4424-8B6C-3080AC7E4B3E}"/>
              </a:ext>
            </a:extLst>
          </p:cNvPr>
          <p:cNvSpPr/>
          <p:nvPr/>
        </p:nvSpPr>
        <p:spPr>
          <a:xfrm>
            <a:off x="2672753" y="23991"/>
            <a:ext cx="3091680" cy="369332"/>
          </a:xfrm>
          <a:prstGeom prst="rect">
            <a:avLst/>
          </a:prstGeom>
        </p:spPr>
        <p:txBody>
          <a:bodyPr wrap="none">
            <a:spAutoFit/>
          </a:bodyPr>
          <a:lstStyle/>
          <a:p>
            <a:r>
              <a:rPr lang="en-US" b="1" dirty="0">
                <a:solidFill>
                  <a:schemeClr val="bg1"/>
                </a:solidFill>
                <a:latin typeface="Calibri,Bold"/>
              </a:rPr>
              <a:t>İZOMETRIK PERSPEKTIF ÇIZIMI</a:t>
            </a:r>
            <a:endParaRPr lang="ru-RU" dirty="0">
              <a:solidFill>
                <a:schemeClr val="bg1"/>
              </a:solidFill>
            </a:endParaRPr>
          </a:p>
        </p:txBody>
      </p:sp>
      <p:sp>
        <p:nvSpPr>
          <p:cNvPr id="5" name="Прямоугольник 4">
            <a:extLst>
              <a:ext uri="{FF2B5EF4-FFF2-40B4-BE49-F238E27FC236}">
                <a16:creationId xmlns:a16="http://schemas.microsoft.com/office/drawing/2014/main" id="{7876C815-2D8F-4294-AAC0-AF598A4D3A37}"/>
              </a:ext>
            </a:extLst>
          </p:cNvPr>
          <p:cNvSpPr/>
          <p:nvPr/>
        </p:nvSpPr>
        <p:spPr>
          <a:xfrm>
            <a:off x="4735197" y="620688"/>
            <a:ext cx="4572000" cy="4524315"/>
          </a:xfrm>
          <a:prstGeom prst="rect">
            <a:avLst/>
          </a:prstGeom>
        </p:spPr>
        <p:txBody>
          <a:bodyPr>
            <a:spAutoFit/>
          </a:bodyPr>
          <a:lstStyle/>
          <a:p>
            <a:r>
              <a:rPr lang="az-Latn-AZ" dirty="0">
                <a:solidFill>
                  <a:srgbClr val="003366"/>
                </a:solidFill>
                <a:latin typeface="Helvetica" panose="020B0604020202020204" pitchFamily="34" charset="0"/>
              </a:rPr>
              <a:t>1</a:t>
            </a:r>
            <a:r>
              <a:rPr lang="az-Latn-AZ" dirty="0">
                <a:latin typeface="Helvetica" panose="020B0604020202020204" pitchFamily="34" charset="0"/>
              </a:rPr>
              <a:t>.İ</a:t>
            </a:r>
            <a:r>
              <a:rPr lang="en-US" dirty="0" err="1">
                <a:latin typeface="Helvetica" panose="020B0604020202020204" pitchFamily="34" charset="0"/>
              </a:rPr>
              <a:t>zometrik</a:t>
            </a:r>
            <a:r>
              <a:rPr lang="en-US" dirty="0">
                <a:latin typeface="Helvetica" panose="020B0604020202020204" pitchFamily="34" charset="0"/>
              </a:rPr>
              <a:t> </a:t>
            </a:r>
            <a:r>
              <a:rPr lang="en-US" dirty="0" err="1">
                <a:latin typeface="Helvetica" panose="020B0604020202020204" pitchFamily="34" charset="0"/>
              </a:rPr>
              <a:t>perspektif</a:t>
            </a:r>
            <a:r>
              <a:rPr lang="en-US" dirty="0">
                <a:latin typeface="Helvetica" panose="020B0604020202020204" pitchFamily="34" charset="0"/>
              </a:rPr>
              <a:t> </a:t>
            </a:r>
            <a:r>
              <a:rPr lang="en-US" dirty="0" err="1">
                <a:latin typeface="Helvetica" panose="020B0604020202020204" pitchFamily="34" charset="0"/>
              </a:rPr>
              <a:t>çizimine</a:t>
            </a:r>
            <a:r>
              <a:rPr lang="en-US" dirty="0">
                <a:latin typeface="Helvetica" panose="020B0604020202020204" pitchFamily="34" charset="0"/>
              </a:rPr>
              <a:t> </a:t>
            </a:r>
            <a:r>
              <a:rPr lang="en-US" dirty="0" err="1">
                <a:latin typeface="Helvetica" panose="020B0604020202020204" pitchFamily="34" charset="0"/>
              </a:rPr>
              <a:t>eksenlerden</a:t>
            </a:r>
            <a:r>
              <a:rPr lang="en-US" dirty="0">
                <a:latin typeface="Helvetica" panose="020B0604020202020204" pitchFamily="34" charset="0"/>
              </a:rPr>
              <a:t> </a:t>
            </a:r>
            <a:r>
              <a:rPr lang="en-US" dirty="0" err="1">
                <a:latin typeface="Helvetica" panose="020B0604020202020204" pitchFamily="34" charset="0"/>
              </a:rPr>
              <a:t>ba</a:t>
            </a:r>
            <a:r>
              <a:rPr lang="en-US" dirty="0" err="1">
                <a:latin typeface="TTE166C820t00"/>
              </a:rPr>
              <a:t>s</a:t>
            </a:r>
            <a:r>
              <a:rPr lang="en-US" dirty="0" err="1">
                <a:latin typeface="Helvetica" panose="020B0604020202020204" pitchFamily="34" charset="0"/>
              </a:rPr>
              <a:t>lanır</a:t>
            </a:r>
            <a:r>
              <a:rPr lang="en-US" dirty="0">
                <a:latin typeface="Helvetica" panose="020B0604020202020204" pitchFamily="34" charset="0"/>
              </a:rPr>
              <a:t>. T </a:t>
            </a:r>
            <a:r>
              <a:rPr lang="en-US" dirty="0" err="1">
                <a:latin typeface="Helvetica" panose="020B0604020202020204" pitchFamily="34" charset="0"/>
              </a:rPr>
              <a:t>cetveli</a:t>
            </a:r>
            <a:r>
              <a:rPr lang="en-US" dirty="0">
                <a:latin typeface="Helvetica" panose="020B0604020202020204" pitchFamily="34" charset="0"/>
              </a:rPr>
              <a:t> </a:t>
            </a:r>
            <a:r>
              <a:rPr lang="en-US" dirty="0" err="1">
                <a:latin typeface="Helvetica" panose="020B0604020202020204" pitchFamily="34" charset="0"/>
              </a:rPr>
              <a:t>ve</a:t>
            </a:r>
            <a:r>
              <a:rPr lang="en-US" dirty="0">
                <a:latin typeface="Helvetica" panose="020B0604020202020204" pitchFamily="34" charset="0"/>
              </a:rPr>
              <a:t> 30°lik </a:t>
            </a:r>
            <a:r>
              <a:rPr lang="en-US" dirty="0" err="1">
                <a:latin typeface="Helvetica" panose="020B0604020202020204" pitchFamily="34" charset="0"/>
              </a:rPr>
              <a:t>gönye</a:t>
            </a:r>
            <a:endParaRPr lang="en-US" dirty="0">
              <a:latin typeface="Helvetica" panose="020B0604020202020204" pitchFamily="34" charset="0"/>
            </a:endParaRPr>
          </a:p>
          <a:p>
            <a:r>
              <a:rPr lang="en-US" dirty="0" err="1">
                <a:latin typeface="Helvetica" panose="020B0604020202020204" pitchFamily="34" charset="0"/>
              </a:rPr>
              <a:t>ile</a:t>
            </a:r>
            <a:r>
              <a:rPr lang="en-US" dirty="0">
                <a:latin typeface="Helvetica" panose="020B0604020202020204" pitchFamily="34" charset="0"/>
              </a:rPr>
              <a:t> </a:t>
            </a:r>
            <a:r>
              <a:rPr lang="en-US" dirty="0" err="1">
                <a:latin typeface="Helvetica" panose="020B0604020202020204" pitchFamily="34" charset="0"/>
              </a:rPr>
              <a:t>yatayla</a:t>
            </a:r>
            <a:r>
              <a:rPr lang="en-US" dirty="0">
                <a:latin typeface="Helvetica" panose="020B0604020202020204" pitchFamily="34" charset="0"/>
              </a:rPr>
              <a:t> 30°açılar </a:t>
            </a:r>
            <a:r>
              <a:rPr lang="en-US" dirty="0" err="1">
                <a:latin typeface="Helvetica" panose="020B0604020202020204" pitchFamily="34" charset="0"/>
              </a:rPr>
              <a:t>yapan</a:t>
            </a:r>
            <a:r>
              <a:rPr lang="en-US" dirty="0">
                <a:latin typeface="Helvetica" panose="020B0604020202020204" pitchFamily="34" charset="0"/>
              </a:rPr>
              <a:t> </a:t>
            </a:r>
            <a:r>
              <a:rPr lang="en-US" dirty="0" err="1">
                <a:latin typeface="Helvetica" panose="020B0604020202020204" pitchFamily="34" charset="0"/>
              </a:rPr>
              <a:t>eksenler</a:t>
            </a:r>
            <a:r>
              <a:rPr lang="en-US" dirty="0">
                <a:latin typeface="Helvetica" panose="020B0604020202020204" pitchFamily="34" charset="0"/>
              </a:rPr>
              <a:t> </a:t>
            </a:r>
            <a:r>
              <a:rPr lang="en-US" dirty="0" err="1">
                <a:latin typeface="Helvetica" panose="020B0604020202020204" pitchFamily="34" charset="0"/>
              </a:rPr>
              <a:t>çizilir</a:t>
            </a:r>
            <a:r>
              <a:rPr lang="en-US" dirty="0">
                <a:latin typeface="Helvetica" panose="020B0604020202020204" pitchFamily="34" charset="0"/>
              </a:rPr>
              <a:t>.</a:t>
            </a:r>
            <a:endParaRPr lang="az-Latn-AZ" dirty="0">
              <a:latin typeface="Helvetica" panose="020B0604020202020204" pitchFamily="34" charset="0"/>
            </a:endParaRPr>
          </a:p>
          <a:p>
            <a:endParaRPr lang="en-US" dirty="0">
              <a:latin typeface="Helvetica" panose="020B0604020202020204" pitchFamily="34" charset="0"/>
            </a:endParaRPr>
          </a:p>
          <a:p>
            <a:r>
              <a:rPr lang="en-US" dirty="0">
                <a:latin typeface="Helvetica" panose="020B0604020202020204" pitchFamily="34" charset="0"/>
              </a:rPr>
              <a:t>2. </a:t>
            </a:r>
            <a:r>
              <a:rPr lang="en-US" dirty="0" err="1">
                <a:latin typeface="Helvetica" panose="020B0604020202020204" pitchFamily="34" charset="0"/>
              </a:rPr>
              <a:t>Eksenler</a:t>
            </a:r>
            <a:r>
              <a:rPr lang="en-US" dirty="0">
                <a:latin typeface="Helvetica" panose="020B0604020202020204" pitchFamily="34" charset="0"/>
              </a:rPr>
              <a:t> </a:t>
            </a:r>
            <a:r>
              <a:rPr lang="en-US" dirty="0" err="1">
                <a:latin typeface="Helvetica" panose="020B0604020202020204" pitchFamily="34" charset="0"/>
              </a:rPr>
              <a:t>üzerine</a:t>
            </a:r>
            <a:r>
              <a:rPr lang="en-US" dirty="0">
                <a:latin typeface="Helvetica" panose="020B0604020202020204" pitchFamily="34" charset="0"/>
              </a:rPr>
              <a:t> </a:t>
            </a:r>
            <a:r>
              <a:rPr lang="en-US" dirty="0" err="1">
                <a:latin typeface="Helvetica" panose="020B0604020202020204" pitchFamily="34" charset="0"/>
              </a:rPr>
              <a:t>parçanın</a:t>
            </a:r>
            <a:r>
              <a:rPr lang="en-US" dirty="0">
                <a:latin typeface="Helvetica" panose="020B0604020202020204" pitchFamily="34" charset="0"/>
              </a:rPr>
              <a:t> </a:t>
            </a:r>
            <a:r>
              <a:rPr lang="en-US" dirty="0" err="1">
                <a:latin typeface="Helvetica" panose="020B0604020202020204" pitchFamily="34" charset="0"/>
              </a:rPr>
              <a:t>geni</a:t>
            </a:r>
            <a:r>
              <a:rPr lang="en-US" dirty="0" err="1">
                <a:latin typeface="TTE166C820t00"/>
              </a:rPr>
              <a:t>s</a:t>
            </a:r>
            <a:r>
              <a:rPr lang="en-US" dirty="0" err="1">
                <a:latin typeface="Helvetica" panose="020B0604020202020204" pitchFamily="34" charset="0"/>
              </a:rPr>
              <a:t>lik</a:t>
            </a:r>
            <a:r>
              <a:rPr lang="en-US" dirty="0">
                <a:latin typeface="Helvetica" panose="020B0604020202020204" pitchFamily="34" charset="0"/>
              </a:rPr>
              <a:t>, </a:t>
            </a:r>
            <a:r>
              <a:rPr lang="en-US" dirty="0" err="1">
                <a:latin typeface="Helvetica" panose="020B0604020202020204" pitchFamily="34" charset="0"/>
              </a:rPr>
              <a:t>yükseklik</a:t>
            </a:r>
            <a:r>
              <a:rPr lang="en-US" dirty="0">
                <a:latin typeface="Helvetica" panose="020B0604020202020204" pitchFamily="34" charset="0"/>
              </a:rPr>
              <a:t> </a:t>
            </a:r>
            <a:r>
              <a:rPr lang="en-US" dirty="0" err="1">
                <a:latin typeface="Helvetica" panose="020B0604020202020204" pitchFamily="34" charset="0"/>
              </a:rPr>
              <a:t>ve</a:t>
            </a:r>
            <a:r>
              <a:rPr lang="en-US" dirty="0">
                <a:latin typeface="Helvetica" panose="020B0604020202020204" pitchFamily="34" charset="0"/>
              </a:rPr>
              <a:t>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ölçüleri</a:t>
            </a:r>
            <a:r>
              <a:rPr lang="en-US" dirty="0">
                <a:latin typeface="Helvetica" panose="020B0604020202020204" pitchFamily="34" charset="0"/>
              </a:rPr>
              <a:t> </a:t>
            </a:r>
            <a:r>
              <a:rPr lang="en-US" dirty="0" err="1">
                <a:latin typeface="Helvetica" panose="020B0604020202020204" pitchFamily="34" charset="0"/>
              </a:rPr>
              <a:t>i</a:t>
            </a:r>
            <a:r>
              <a:rPr lang="en-US" dirty="0" err="1">
                <a:latin typeface="TTE166C820t00"/>
              </a:rPr>
              <a:t>s</a:t>
            </a:r>
            <a:r>
              <a:rPr lang="en-US" dirty="0" err="1">
                <a:latin typeface="Helvetica" panose="020B0604020202020204" pitchFamily="34" charset="0"/>
              </a:rPr>
              <a:t>lenir</a:t>
            </a:r>
            <a:r>
              <a:rPr lang="en-US" dirty="0">
                <a:latin typeface="Helvetica" panose="020B0604020202020204" pitchFamily="34" charset="0"/>
              </a:rPr>
              <a:t>.</a:t>
            </a:r>
            <a:endParaRPr lang="az-Latn-AZ" dirty="0">
              <a:latin typeface="Helvetica" panose="020B0604020202020204" pitchFamily="34" charset="0"/>
            </a:endParaRPr>
          </a:p>
          <a:p>
            <a:endParaRPr lang="en-US" dirty="0">
              <a:latin typeface="Helvetica" panose="020B0604020202020204" pitchFamily="34" charset="0"/>
            </a:endParaRPr>
          </a:p>
          <a:p>
            <a:r>
              <a:rPr lang="en-US" dirty="0">
                <a:latin typeface="Helvetica" panose="020B0604020202020204" pitchFamily="34" charset="0"/>
              </a:rPr>
              <a:t>3. Bu </a:t>
            </a:r>
            <a:r>
              <a:rPr lang="en-US" dirty="0" err="1">
                <a:latin typeface="Helvetica" panose="020B0604020202020204" pitchFamily="34" charset="0"/>
              </a:rPr>
              <a:t>noktalardan</a:t>
            </a:r>
            <a:r>
              <a:rPr lang="en-US" dirty="0">
                <a:latin typeface="Helvetica" panose="020B0604020202020204" pitchFamily="34" charset="0"/>
              </a:rPr>
              <a:t> </a:t>
            </a:r>
            <a:r>
              <a:rPr lang="en-US" dirty="0" err="1">
                <a:latin typeface="Helvetica" panose="020B0604020202020204" pitchFamily="34" charset="0"/>
              </a:rPr>
              <a:t>eksenlere</a:t>
            </a:r>
            <a:r>
              <a:rPr lang="en-US" dirty="0">
                <a:latin typeface="Helvetica" panose="020B0604020202020204" pitchFamily="34" charset="0"/>
              </a:rPr>
              <a:t> </a:t>
            </a:r>
            <a:r>
              <a:rPr lang="en-US" dirty="0" err="1">
                <a:latin typeface="Helvetica" panose="020B0604020202020204" pitchFamily="34" charset="0"/>
              </a:rPr>
              <a:t>paralel</a:t>
            </a:r>
            <a:r>
              <a:rPr lang="en-US" dirty="0">
                <a:latin typeface="Helvetica" panose="020B0604020202020204" pitchFamily="34" charset="0"/>
              </a:rPr>
              <a:t> </a:t>
            </a:r>
            <a:r>
              <a:rPr lang="en-US" dirty="0" err="1">
                <a:latin typeface="Helvetica" panose="020B0604020202020204" pitchFamily="34" charset="0"/>
              </a:rPr>
              <a:t>do</a:t>
            </a:r>
            <a:r>
              <a:rPr lang="en-US" dirty="0" err="1">
                <a:latin typeface="TTE166C820t00"/>
              </a:rPr>
              <a:t>g</a:t>
            </a:r>
            <a:r>
              <a:rPr lang="en-US" dirty="0" err="1">
                <a:latin typeface="Helvetica" panose="020B0604020202020204" pitchFamily="34" charset="0"/>
              </a:rPr>
              <a:t>rular</a:t>
            </a:r>
            <a:r>
              <a:rPr lang="en-US" dirty="0">
                <a:latin typeface="Helvetica" panose="020B0604020202020204" pitchFamily="34" charset="0"/>
              </a:rPr>
              <a:t> </a:t>
            </a:r>
            <a:r>
              <a:rPr lang="en-US" dirty="0" err="1">
                <a:latin typeface="Helvetica" panose="020B0604020202020204" pitchFamily="34" charset="0"/>
              </a:rPr>
              <a:t>çizilerek</a:t>
            </a:r>
            <a:r>
              <a:rPr lang="en-US" dirty="0">
                <a:latin typeface="Helvetica" panose="020B0604020202020204" pitchFamily="34" charset="0"/>
              </a:rPr>
              <a:t> </a:t>
            </a:r>
            <a:r>
              <a:rPr lang="en-US" dirty="0" err="1">
                <a:latin typeface="Helvetica" panose="020B0604020202020204" pitchFamily="34" charset="0"/>
              </a:rPr>
              <a:t>dikdörtgen</a:t>
            </a:r>
            <a:r>
              <a:rPr lang="en-US" dirty="0">
                <a:latin typeface="Helvetica" panose="020B0604020202020204" pitchFamily="34" charset="0"/>
              </a:rPr>
              <a:t> </a:t>
            </a:r>
            <a:r>
              <a:rPr lang="en-US" dirty="0" err="1">
                <a:latin typeface="Helvetica" panose="020B0604020202020204" pitchFamily="34" charset="0"/>
              </a:rPr>
              <a:t>prizmanın</a:t>
            </a:r>
            <a:endParaRPr lang="en-US" dirty="0">
              <a:latin typeface="Helvetica" panose="020B0604020202020204" pitchFamily="34" charset="0"/>
            </a:endParaRPr>
          </a:p>
          <a:p>
            <a:r>
              <a:rPr lang="en-US" dirty="0" err="1">
                <a:latin typeface="Helvetica" panose="020B0604020202020204" pitchFamily="34" charset="0"/>
              </a:rPr>
              <a:t>perspektifi</a:t>
            </a:r>
            <a:r>
              <a:rPr lang="en-US" dirty="0">
                <a:latin typeface="Helvetica" panose="020B0604020202020204" pitchFamily="34" charset="0"/>
              </a:rPr>
              <a:t> </a:t>
            </a:r>
            <a:r>
              <a:rPr lang="en-US" dirty="0" err="1">
                <a:latin typeface="Helvetica" panose="020B0604020202020204" pitchFamily="34" charset="0"/>
              </a:rPr>
              <a:t>meydana</a:t>
            </a:r>
            <a:r>
              <a:rPr lang="en-US" dirty="0">
                <a:latin typeface="Helvetica" panose="020B0604020202020204" pitchFamily="34" charset="0"/>
              </a:rPr>
              <a:t> </a:t>
            </a:r>
            <a:r>
              <a:rPr lang="en-US" dirty="0" err="1">
                <a:latin typeface="Helvetica" panose="020B0604020202020204" pitchFamily="34" charset="0"/>
              </a:rPr>
              <a:t>getirilir</a:t>
            </a:r>
            <a:r>
              <a:rPr lang="en-US" dirty="0">
                <a:latin typeface="Helvetica" panose="020B0604020202020204" pitchFamily="34" charset="0"/>
              </a:rPr>
              <a:t>. </a:t>
            </a:r>
            <a:endParaRPr lang="az-Latn-AZ" dirty="0">
              <a:latin typeface="Helvetica" panose="020B0604020202020204" pitchFamily="34" charset="0"/>
            </a:endParaRPr>
          </a:p>
          <a:p>
            <a:endParaRPr lang="az-Latn-AZ" dirty="0">
              <a:latin typeface="Helvetica" panose="020B0604020202020204" pitchFamily="34" charset="0"/>
            </a:endParaRPr>
          </a:p>
          <a:p>
            <a:r>
              <a:rPr lang="az-Latn-AZ" dirty="0">
                <a:latin typeface="Helvetica" panose="020B0604020202020204" pitchFamily="34" charset="0"/>
              </a:rPr>
              <a:t>4. </a:t>
            </a:r>
            <a:r>
              <a:rPr lang="en-US" dirty="0" err="1">
                <a:latin typeface="Helvetica" panose="020B0604020202020204" pitchFamily="34" charset="0"/>
              </a:rPr>
              <a:t>Görünüslerdeki</a:t>
            </a:r>
            <a:r>
              <a:rPr lang="en-US" dirty="0">
                <a:latin typeface="Helvetica" panose="020B0604020202020204" pitchFamily="34" charset="0"/>
              </a:rPr>
              <a:t> </a:t>
            </a:r>
            <a:r>
              <a:rPr lang="en-US" dirty="0" err="1">
                <a:latin typeface="Helvetica" panose="020B0604020202020204" pitchFamily="34" charset="0"/>
              </a:rPr>
              <a:t>bosluklar</a:t>
            </a:r>
            <a:r>
              <a:rPr lang="en-US" dirty="0">
                <a:latin typeface="Helvetica" panose="020B0604020202020204" pitchFamily="34" charset="0"/>
              </a:rPr>
              <a:t> </a:t>
            </a:r>
            <a:r>
              <a:rPr lang="en-US" dirty="0" err="1">
                <a:latin typeface="Helvetica" panose="020B0604020202020204" pitchFamily="34" charset="0"/>
              </a:rPr>
              <a:t>prizma</a:t>
            </a:r>
            <a:r>
              <a:rPr lang="en-US" dirty="0">
                <a:latin typeface="Helvetica" panose="020B0604020202020204" pitchFamily="34" charset="0"/>
              </a:rPr>
              <a:t> </a:t>
            </a:r>
            <a:r>
              <a:rPr lang="en-US" dirty="0" err="1">
                <a:latin typeface="Helvetica" panose="020B0604020202020204" pitchFamily="34" charset="0"/>
              </a:rPr>
              <a:t>üzerinde</a:t>
            </a:r>
            <a:r>
              <a:rPr lang="en-US" dirty="0">
                <a:latin typeface="Helvetica" panose="020B0604020202020204" pitchFamily="34" charset="0"/>
              </a:rPr>
              <a:t> </a:t>
            </a:r>
            <a:r>
              <a:rPr lang="en-US" dirty="0" err="1">
                <a:latin typeface="Helvetica" panose="020B0604020202020204" pitchFamily="34" charset="0"/>
              </a:rPr>
              <a:t>sırasıyla</a:t>
            </a:r>
            <a:r>
              <a:rPr lang="az-Latn-AZ" dirty="0">
                <a:latin typeface="Helvetica" panose="020B0604020202020204" pitchFamily="34" charset="0"/>
              </a:rPr>
              <a:t> </a:t>
            </a:r>
            <a:r>
              <a:rPr lang="en-US" dirty="0" err="1">
                <a:latin typeface="Helvetica" panose="020B0604020202020204" pitchFamily="34" charset="0"/>
              </a:rPr>
              <a:t>olusturulur</a:t>
            </a:r>
            <a:r>
              <a:rPr lang="en-US" dirty="0">
                <a:latin typeface="Helvetica" panose="020B0604020202020204" pitchFamily="34" charset="0"/>
              </a:rPr>
              <a:t>.</a:t>
            </a:r>
            <a:endParaRPr lang="az-Latn-AZ" dirty="0">
              <a:latin typeface="Helvetica" panose="020B0604020202020204" pitchFamily="34" charset="0"/>
            </a:endParaRPr>
          </a:p>
          <a:p>
            <a:endParaRPr lang="en-US" dirty="0">
              <a:latin typeface="Helvetica" panose="020B0604020202020204" pitchFamily="34" charset="0"/>
            </a:endParaRPr>
          </a:p>
          <a:p>
            <a:r>
              <a:rPr lang="en-US" dirty="0">
                <a:latin typeface="Helvetica" panose="020B0604020202020204" pitchFamily="34" charset="0"/>
              </a:rPr>
              <a:t>5. </a:t>
            </a:r>
            <a:r>
              <a:rPr lang="en-US" dirty="0" err="1">
                <a:latin typeface="Helvetica" panose="020B0604020202020204" pitchFamily="34" charset="0"/>
              </a:rPr>
              <a:t>Fazla</a:t>
            </a:r>
            <a:r>
              <a:rPr lang="en-US" dirty="0">
                <a:latin typeface="Helvetica" panose="020B0604020202020204" pitchFamily="34" charset="0"/>
              </a:rPr>
              <a:t> </a:t>
            </a:r>
            <a:r>
              <a:rPr lang="en-US" dirty="0" err="1">
                <a:latin typeface="Helvetica" panose="020B0604020202020204" pitchFamily="34" charset="0"/>
              </a:rPr>
              <a:t>çizgiler</a:t>
            </a:r>
            <a:r>
              <a:rPr lang="en-US" dirty="0">
                <a:latin typeface="Helvetica" panose="020B0604020202020204" pitchFamily="34" charset="0"/>
              </a:rPr>
              <a:t> </a:t>
            </a:r>
            <a:r>
              <a:rPr lang="en-US" dirty="0" err="1">
                <a:latin typeface="Helvetica" panose="020B0604020202020204" pitchFamily="34" charset="0"/>
              </a:rPr>
              <a:t>silinir</a:t>
            </a:r>
            <a:r>
              <a:rPr lang="en-US" dirty="0">
                <a:latin typeface="Helvetica" panose="020B0604020202020204" pitchFamily="34" charset="0"/>
              </a:rPr>
              <a:t>, </a:t>
            </a:r>
            <a:r>
              <a:rPr lang="en-US" dirty="0" err="1">
                <a:latin typeface="Helvetica" panose="020B0604020202020204" pitchFamily="34" charset="0"/>
              </a:rPr>
              <a:t>koyulastırma</a:t>
            </a:r>
            <a:r>
              <a:rPr lang="en-US" dirty="0">
                <a:latin typeface="Helvetica" panose="020B0604020202020204" pitchFamily="34" charset="0"/>
              </a:rPr>
              <a:t> </a:t>
            </a:r>
            <a:r>
              <a:rPr lang="en-US" dirty="0" err="1">
                <a:latin typeface="Helvetica" panose="020B0604020202020204" pitchFamily="34" charset="0"/>
              </a:rPr>
              <a:t>yapılarak</a:t>
            </a:r>
            <a:r>
              <a:rPr lang="en-US" dirty="0">
                <a:latin typeface="Helvetica" panose="020B0604020202020204" pitchFamily="34" charset="0"/>
              </a:rPr>
              <a:t> </a:t>
            </a:r>
            <a:r>
              <a:rPr lang="en-US" dirty="0" err="1">
                <a:latin typeface="Helvetica" panose="020B0604020202020204" pitchFamily="34" charset="0"/>
              </a:rPr>
              <a:t>perspektif</a:t>
            </a:r>
            <a:r>
              <a:rPr lang="az-Latn-AZ" dirty="0">
                <a:latin typeface="Helvetica" panose="020B0604020202020204" pitchFamily="34" charset="0"/>
              </a:rPr>
              <a:t> </a:t>
            </a:r>
            <a:r>
              <a:rPr lang="en-US" dirty="0" err="1">
                <a:latin typeface="Helvetica" panose="020B0604020202020204" pitchFamily="34" charset="0"/>
              </a:rPr>
              <a:t>tamamlanır</a:t>
            </a:r>
            <a:r>
              <a:rPr lang="en-US" dirty="0">
                <a:latin typeface="Helvetica" panose="020B0604020202020204" pitchFamily="34" charset="0"/>
              </a:rPr>
              <a:t>.</a:t>
            </a:r>
            <a:endParaRPr lang="ru-RU" dirty="0"/>
          </a:p>
        </p:txBody>
      </p:sp>
      <p:pic>
        <p:nvPicPr>
          <p:cNvPr id="6" name="Рисунок 5">
            <a:extLst>
              <a:ext uri="{FF2B5EF4-FFF2-40B4-BE49-F238E27FC236}">
                <a16:creationId xmlns:a16="http://schemas.microsoft.com/office/drawing/2014/main" id="{5EB9911E-8B28-414E-B800-39566FB10AA6}"/>
              </a:ext>
            </a:extLst>
          </p:cNvPr>
          <p:cNvPicPr>
            <a:picLocks noChangeAspect="1"/>
          </p:cNvPicPr>
          <p:nvPr/>
        </p:nvPicPr>
        <p:blipFill rotWithShape="1">
          <a:blip r:embed="rId2"/>
          <a:srcRect r="73201" b="52196"/>
          <a:stretch/>
        </p:blipFill>
        <p:spPr>
          <a:xfrm>
            <a:off x="272619" y="725363"/>
            <a:ext cx="2034442" cy="1672144"/>
          </a:xfrm>
          <a:prstGeom prst="rect">
            <a:avLst/>
          </a:prstGeom>
        </p:spPr>
      </p:pic>
      <p:pic>
        <p:nvPicPr>
          <p:cNvPr id="7" name="Рисунок 6">
            <a:extLst>
              <a:ext uri="{FF2B5EF4-FFF2-40B4-BE49-F238E27FC236}">
                <a16:creationId xmlns:a16="http://schemas.microsoft.com/office/drawing/2014/main" id="{1CA34E65-3DF8-4703-A904-A1F7AB2B5809}"/>
              </a:ext>
            </a:extLst>
          </p:cNvPr>
          <p:cNvPicPr>
            <a:picLocks noChangeAspect="1"/>
          </p:cNvPicPr>
          <p:nvPr/>
        </p:nvPicPr>
        <p:blipFill rotWithShape="1">
          <a:blip r:embed="rId2"/>
          <a:srcRect l="22395" t="48243" r="31793" b="3796"/>
          <a:stretch/>
        </p:blipFill>
        <p:spPr>
          <a:xfrm>
            <a:off x="453945" y="2594716"/>
            <a:ext cx="4032447" cy="1945118"/>
          </a:xfrm>
          <a:prstGeom prst="rect">
            <a:avLst/>
          </a:prstGeom>
        </p:spPr>
      </p:pic>
      <p:pic>
        <p:nvPicPr>
          <p:cNvPr id="9" name="Рисунок 8">
            <a:extLst>
              <a:ext uri="{FF2B5EF4-FFF2-40B4-BE49-F238E27FC236}">
                <a16:creationId xmlns:a16="http://schemas.microsoft.com/office/drawing/2014/main" id="{AD7746AB-3AA1-4B65-8D03-4086330DCE65}"/>
              </a:ext>
            </a:extLst>
          </p:cNvPr>
          <p:cNvPicPr>
            <a:picLocks noChangeAspect="1"/>
          </p:cNvPicPr>
          <p:nvPr/>
        </p:nvPicPr>
        <p:blipFill rotWithShape="1">
          <a:blip r:embed="rId2"/>
          <a:srcRect t="45015" r="73201"/>
          <a:stretch/>
        </p:blipFill>
        <p:spPr>
          <a:xfrm>
            <a:off x="2514311" y="510030"/>
            <a:ext cx="1996520" cy="1887477"/>
          </a:xfrm>
          <a:prstGeom prst="rect">
            <a:avLst/>
          </a:prstGeom>
        </p:spPr>
      </p:pic>
      <p:pic>
        <p:nvPicPr>
          <p:cNvPr id="10" name="Рисунок 9">
            <a:extLst>
              <a:ext uri="{FF2B5EF4-FFF2-40B4-BE49-F238E27FC236}">
                <a16:creationId xmlns:a16="http://schemas.microsoft.com/office/drawing/2014/main" id="{FAE4A5E4-AA70-4C8E-8CB3-E34867654B15}"/>
              </a:ext>
            </a:extLst>
          </p:cNvPr>
          <p:cNvPicPr>
            <a:picLocks noChangeAspect="1"/>
          </p:cNvPicPr>
          <p:nvPr/>
        </p:nvPicPr>
        <p:blipFill rotWithShape="1">
          <a:blip r:embed="rId2"/>
          <a:srcRect l="24745" t="53298" r="35275" b="4848"/>
          <a:stretch/>
        </p:blipFill>
        <p:spPr>
          <a:xfrm>
            <a:off x="478383" y="4724762"/>
            <a:ext cx="4032448" cy="1945119"/>
          </a:xfrm>
          <a:prstGeom prst="rect">
            <a:avLst/>
          </a:prstGeom>
        </p:spPr>
      </p:pic>
    </p:spTree>
    <p:extLst>
      <p:ext uri="{BB962C8B-B14F-4D97-AF65-F5344CB8AC3E}">
        <p14:creationId xmlns:p14="http://schemas.microsoft.com/office/powerpoint/2010/main" val="282421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7D61812-6119-4F29-B84E-345C17DF4AEA}"/>
              </a:ext>
            </a:extLst>
          </p:cNvPr>
          <p:cNvSpPr>
            <a:spLocks noGrp="1"/>
          </p:cNvSpPr>
          <p:nvPr>
            <p:ph type="sldNum" sz="quarter" idx="12"/>
          </p:nvPr>
        </p:nvSpPr>
        <p:spPr/>
        <p:txBody>
          <a:bodyPr/>
          <a:lstStyle/>
          <a:p>
            <a:fld id="{B19B0651-EE4F-4900-A07F-96A6BFA9D0F0}" type="slidenum">
              <a:rPr lang="ru-RU" smtClean="0"/>
              <a:t>15</a:t>
            </a:fld>
            <a:endParaRPr lang="ru-RU"/>
          </a:p>
        </p:txBody>
      </p:sp>
      <p:sp>
        <p:nvSpPr>
          <p:cNvPr id="4" name="Прямоугольник 3">
            <a:extLst>
              <a:ext uri="{FF2B5EF4-FFF2-40B4-BE49-F238E27FC236}">
                <a16:creationId xmlns:a16="http://schemas.microsoft.com/office/drawing/2014/main" id="{0D0C2A27-4735-4424-8B6C-3080AC7E4B3E}"/>
              </a:ext>
            </a:extLst>
          </p:cNvPr>
          <p:cNvSpPr/>
          <p:nvPr/>
        </p:nvSpPr>
        <p:spPr>
          <a:xfrm>
            <a:off x="2672753" y="23991"/>
            <a:ext cx="3091680" cy="369332"/>
          </a:xfrm>
          <a:prstGeom prst="rect">
            <a:avLst/>
          </a:prstGeom>
        </p:spPr>
        <p:txBody>
          <a:bodyPr wrap="none">
            <a:spAutoFit/>
          </a:bodyPr>
          <a:lstStyle/>
          <a:p>
            <a:r>
              <a:rPr lang="en-US" b="1" dirty="0">
                <a:solidFill>
                  <a:schemeClr val="bg1"/>
                </a:solidFill>
                <a:latin typeface="Calibri,Bold"/>
              </a:rPr>
              <a:t>İZOMETRIK PERSPEKTIF ÇIZIMI</a:t>
            </a:r>
            <a:endParaRPr lang="ru-RU" dirty="0">
              <a:solidFill>
                <a:schemeClr val="bg1"/>
              </a:solidFill>
            </a:endParaRPr>
          </a:p>
        </p:txBody>
      </p:sp>
      <p:sp>
        <p:nvSpPr>
          <p:cNvPr id="5" name="Прямоугольник 4">
            <a:extLst>
              <a:ext uri="{FF2B5EF4-FFF2-40B4-BE49-F238E27FC236}">
                <a16:creationId xmlns:a16="http://schemas.microsoft.com/office/drawing/2014/main" id="{7876C815-2D8F-4294-AAC0-AF598A4D3A37}"/>
              </a:ext>
            </a:extLst>
          </p:cNvPr>
          <p:cNvSpPr/>
          <p:nvPr/>
        </p:nvSpPr>
        <p:spPr>
          <a:xfrm>
            <a:off x="179512" y="4552542"/>
            <a:ext cx="11737304" cy="1569660"/>
          </a:xfrm>
          <a:prstGeom prst="rect">
            <a:avLst/>
          </a:prstGeom>
        </p:spPr>
        <p:txBody>
          <a:bodyPr wrap="square">
            <a:spAutoFit/>
          </a:bodyPr>
          <a:lstStyle/>
          <a:p>
            <a:r>
              <a:rPr lang="az-Latn-AZ" sz="1600" dirty="0">
                <a:solidFill>
                  <a:srgbClr val="003366"/>
                </a:solidFill>
                <a:latin typeface="Helvetica" panose="020B0604020202020204" pitchFamily="34" charset="0"/>
              </a:rPr>
              <a:t>1</a:t>
            </a:r>
            <a:r>
              <a:rPr lang="az-Latn-AZ" sz="1600" dirty="0">
                <a:latin typeface="Helvetica" panose="020B0604020202020204" pitchFamily="34" charset="0"/>
              </a:rPr>
              <a:t>.İ</a:t>
            </a:r>
            <a:r>
              <a:rPr lang="en-US" sz="1600" dirty="0" err="1">
                <a:latin typeface="Helvetica" panose="020B0604020202020204" pitchFamily="34" charset="0"/>
              </a:rPr>
              <a:t>zometrik</a:t>
            </a:r>
            <a:r>
              <a:rPr lang="en-US" sz="1600" dirty="0">
                <a:latin typeface="Helvetica" panose="020B0604020202020204" pitchFamily="34" charset="0"/>
              </a:rPr>
              <a:t> </a:t>
            </a:r>
            <a:r>
              <a:rPr lang="en-US" sz="1600" dirty="0" err="1">
                <a:latin typeface="Helvetica" panose="020B0604020202020204" pitchFamily="34" charset="0"/>
              </a:rPr>
              <a:t>perspektif</a:t>
            </a:r>
            <a:r>
              <a:rPr lang="en-US" sz="1600" dirty="0">
                <a:latin typeface="Helvetica" panose="020B0604020202020204" pitchFamily="34" charset="0"/>
              </a:rPr>
              <a:t> </a:t>
            </a:r>
            <a:r>
              <a:rPr lang="en-US" sz="1600" dirty="0" err="1">
                <a:latin typeface="Helvetica" panose="020B0604020202020204" pitchFamily="34" charset="0"/>
              </a:rPr>
              <a:t>çizimine</a:t>
            </a:r>
            <a:r>
              <a:rPr lang="en-US" sz="1600" dirty="0">
                <a:latin typeface="Helvetica" panose="020B0604020202020204" pitchFamily="34" charset="0"/>
              </a:rPr>
              <a:t> </a:t>
            </a:r>
            <a:r>
              <a:rPr lang="en-US" sz="1600" dirty="0" err="1">
                <a:latin typeface="Helvetica" panose="020B0604020202020204" pitchFamily="34" charset="0"/>
              </a:rPr>
              <a:t>eksenlerden</a:t>
            </a:r>
            <a:r>
              <a:rPr lang="en-US" sz="1600" dirty="0">
                <a:latin typeface="Helvetica" panose="020B0604020202020204" pitchFamily="34" charset="0"/>
              </a:rPr>
              <a:t> </a:t>
            </a:r>
            <a:r>
              <a:rPr lang="en-US" sz="1600" dirty="0" err="1">
                <a:latin typeface="Helvetica" panose="020B0604020202020204" pitchFamily="34" charset="0"/>
              </a:rPr>
              <a:t>ba</a:t>
            </a:r>
            <a:r>
              <a:rPr lang="en-US" sz="1600" dirty="0" err="1">
                <a:latin typeface="TTE166C820t00"/>
              </a:rPr>
              <a:t>s</a:t>
            </a:r>
            <a:r>
              <a:rPr lang="en-US" sz="1600" dirty="0" err="1">
                <a:latin typeface="Helvetica" panose="020B0604020202020204" pitchFamily="34" charset="0"/>
              </a:rPr>
              <a:t>lanır</a:t>
            </a:r>
            <a:r>
              <a:rPr lang="en-US" sz="1600" dirty="0">
                <a:latin typeface="Helvetica" panose="020B0604020202020204" pitchFamily="34" charset="0"/>
              </a:rPr>
              <a:t>. T </a:t>
            </a:r>
            <a:r>
              <a:rPr lang="en-US" sz="1600" dirty="0" err="1">
                <a:latin typeface="Helvetica" panose="020B0604020202020204" pitchFamily="34" charset="0"/>
              </a:rPr>
              <a:t>cetveli</a:t>
            </a:r>
            <a:r>
              <a:rPr lang="en-US" sz="1600" dirty="0">
                <a:latin typeface="Helvetica" panose="020B0604020202020204" pitchFamily="34" charset="0"/>
              </a:rPr>
              <a:t> </a:t>
            </a:r>
            <a:r>
              <a:rPr lang="en-US" sz="1600" dirty="0" err="1">
                <a:latin typeface="Helvetica" panose="020B0604020202020204" pitchFamily="34" charset="0"/>
              </a:rPr>
              <a:t>ve</a:t>
            </a:r>
            <a:r>
              <a:rPr lang="en-US" sz="1600" dirty="0">
                <a:latin typeface="Helvetica" panose="020B0604020202020204" pitchFamily="34" charset="0"/>
              </a:rPr>
              <a:t> 30°lik </a:t>
            </a:r>
            <a:r>
              <a:rPr lang="en-US" sz="1600" dirty="0" err="1">
                <a:latin typeface="Helvetica" panose="020B0604020202020204" pitchFamily="34" charset="0"/>
              </a:rPr>
              <a:t>gönye</a:t>
            </a:r>
            <a:endParaRPr lang="en-US" sz="1600" dirty="0">
              <a:latin typeface="Helvetica" panose="020B0604020202020204" pitchFamily="34" charset="0"/>
            </a:endParaRPr>
          </a:p>
          <a:p>
            <a:r>
              <a:rPr lang="en-US" sz="1600" dirty="0" err="1">
                <a:latin typeface="Helvetica" panose="020B0604020202020204" pitchFamily="34" charset="0"/>
              </a:rPr>
              <a:t>ile</a:t>
            </a:r>
            <a:r>
              <a:rPr lang="en-US" sz="1600" dirty="0">
                <a:latin typeface="Helvetica" panose="020B0604020202020204" pitchFamily="34" charset="0"/>
              </a:rPr>
              <a:t> </a:t>
            </a:r>
            <a:r>
              <a:rPr lang="en-US" sz="1600" dirty="0" err="1">
                <a:latin typeface="Helvetica" panose="020B0604020202020204" pitchFamily="34" charset="0"/>
              </a:rPr>
              <a:t>yatayla</a:t>
            </a:r>
            <a:r>
              <a:rPr lang="en-US" sz="1600" dirty="0">
                <a:latin typeface="Helvetica" panose="020B0604020202020204" pitchFamily="34" charset="0"/>
              </a:rPr>
              <a:t> 30°açılar </a:t>
            </a:r>
            <a:r>
              <a:rPr lang="en-US" sz="1600" dirty="0" err="1">
                <a:latin typeface="Helvetica" panose="020B0604020202020204" pitchFamily="34" charset="0"/>
              </a:rPr>
              <a:t>yapan</a:t>
            </a:r>
            <a:r>
              <a:rPr lang="en-US" sz="1600" dirty="0">
                <a:latin typeface="Helvetica" panose="020B0604020202020204" pitchFamily="34" charset="0"/>
              </a:rPr>
              <a:t> </a:t>
            </a:r>
            <a:r>
              <a:rPr lang="en-US" sz="1600" dirty="0" err="1">
                <a:latin typeface="Helvetica" panose="020B0604020202020204" pitchFamily="34" charset="0"/>
              </a:rPr>
              <a:t>eksenler</a:t>
            </a:r>
            <a:r>
              <a:rPr lang="en-US" sz="1600" dirty="0">
                <a:latin typeface="Helvetica" panose="020B0604020202020204" pitchFamily="34" charset="0"/>
              </a:rPr>
              <a:t> </a:t>
            </a:r>
            <a:r>
              <a:rPr lang="en-US" sz="1600" dirty="0" err="1">
                <a:latin typeface="Helvetica" panose="020B0604020202020204" pitchFamily="34" charset="0"/>
              </a:rPr>
              <a:t>çizilir</a:t>
            </a:r>
            <a:r>
              <a:rPr lang="en-US" sz="1600" dirty="0">
                <a:latin typeface="Helvetica" panose="020B0604020202020204" pitchFamily="34" charset="0"/>
              </a:rPr>
              <a:t>.</a:t>
            </a:r>
          </a:p>
          <a:p>
            <a:r>
              <a:rPr lang="en-US" sz="1600" dirty="0">
                <a:latin typeface="Helvetica" panose="020B0604020202020204" pitchFamily="34" charset="0"/>
              </a:rPr>
              <a:t>2. </a:t>
            </a:r>
            <a:r>
              <a:rPr lang="en-US" sz="1600" dirty="0" err="1">
                <a:latin typeface="Helvetica" panose="020B0604020202020204" pitchFamily="34" charset="0"/>
              </a:rPr>
              <a:t>Eksenler</a:t>
            </a:r>
            <a:r>
              <a:rPr lang="en-US" sz="1600" dirty="0">
                <a:latin typeface="Helvetica" panose="020B0604020202020204" pitchFamily="34" charset="0"/>
              </a:rPr>
              <a:t> </a:t>
            </a:r>
            <a:r>
              <a:rPr lang="en-US" sz="1600" dirty="0" err="1">
                <a:latin typeface="Helvetica" panose="020B0604020202020204" pitchFamily="34" charset="0"/>
              </a:rPr>
              <a:t>üzerine</a:t>
            </a:r>
            <a:r>
              <a:rPr lang="en-US" sz="1600" dirty="0">
                <a:latin typeface="Helvetica" panose="020B0604020202020204" pitchFamily="34" charset="0"/>
              </a:rPr>
              <a:t> </a:t>
            </a:r>
            <a:r>
              <a:rPr lang="en-US" sz="1600" dirty="0" err="1">
                <a:latin typeface="Helvetica" panose="020B0604020202020204" pitchFamily="34" charset="0"/>
              </a:rPr>
              <a:t>parçanın</a:t>
            </a:r>
            <a:r>
              <a:rPr lang="en-US" sz="1600" dirty="0">
                <a:latin typeface="Helvetica" panose="020B0604020202020204" pitchFamily="34" charset="0"/>
              </a:rPr>
              <a:t> </a:t>
            </a:r>
            <a:r>
              <a:rPr lang="en-US" sz="1600" dirty="0" err="1">
                <a:latin typeface="Helvetica" panose="020B0604020202020204" pitchFamily="34" charset="0"/>
              </a:rPr>
              <a:t>geni</a:t>
            </a:r>
            <a:r>
              <a:rPr lang="en-US" sz="1600" dirty="0" err="1">
                <a:latin typeface="TTE166C820t00"/>
              </a:rPr>
              <a:t>s</a:t>
            </a:r>
            <a:r>
              <a:rPr lang="en-US" sz="1600" dirty="0" err="1">
                <a:latin typeface="Helvetica" panose="020B0604020202020204" pitchFamily="34" charset="0"/>
              </a:rPr>
              <a:t>lik</a:t>
            </a:r>
            <a:r>
              <a:rPr lang="en-US" sz="1600" dirty="0">
                <a:latin typeface="Helvetica" panose="020B0604020202020204" pitchFamily="34" charset="0"/>
              </a:rPr>
              <a:t>, </a:t>
            </a:r>
            <a:r>
              <a:rPr lang="en-US" sz="1600" dirty="0" err="1">
                <a:latin typeface="Helvetica" panose="020B0604020202020204" pitchFamily="34" charset="0"/>
              </a:rPr>
              <a:t>yükseklik</a:t>
            </a:r>
            <a:r>
              <a:rPr lang="en-US" sz="1600" dirty="0">
                <a:latin typeface="Helvetica" panose="020B0604020202020204" pitchFamily="34" charset="0"/>
              </a:rPr>
              <a:t> </a:t>
            </a:r>
            <a:r>
              <a:rPr lang="en-US" sz="1600" dirty="0" err="1">
                <a:latin typeface="Helvetica" panose="020B0604020202020204" pitchFamily="34" charset="0"/>
              </a:rPr>
              <a:t>ve</a:t>
            </a:r>
            <a:r>
              <a:rPr lang="en-US" sz="1600" dirty="0">
                <a:latin typeface="Helvetica" panose="020B0604020202020204" pitchFamily="34" charset="0"/>
              </a:rPr>
              <a:t> </a:t>
            </a:r>
            <a:r>
              <a:rPr lang="en-US" sz="1600" dirty="0" err="1">
                <a:latin typeface="Helvetica" panose="020B0604020202020204" pitchFamily="34" charset="0"/>
              </a:rPr>
              <a:t>derinlik</a:t>
            </a:r>
            <a:r>
              <a:rPr lang="en-US" sz="1600" dirty="0">
                <a:latin typeface="Helvetica" panose="020B0604020202020204" pitchFamily="34" charset="0"/>
              </a:rPr>
              <a:t> </a:t>
            </a:r>
            <a:r>
              <a:rPr lang="en-US" sz="1600" dirty="0" err="1">
                <a:latin typeface="Arial" panose="020B0604020202020204" pitchFamily="34" charset="0"/>
                <a:cs typeface="Arial" panose="020B0604020202020204" pitchFamily="34" charset="0"/>
              </a:rPr>
              <a:t>ölçüleri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islenir</a:t>
            </a:r>
            <a:r>
              <a:rPr lang="en-US" sz="1600" dirty="0">
                <a:latin typeface="Arial" panose="020B0604020202020204" pitchFamily="34" charset="0"/>
                <a:cs typeface="Arial" panose="020B0604020202020204" pitchFamily="34" charset="0"/>
              </a:rPr>
              <a:t>.</a:t>
            </a:r>
            <a:endParaRPr lang="az-Latn-AZ" sz="1600" dirty="0">
              <a:latin typeface="Arial" panose="020B0604020202020204" pitchFamily="34" charset="0"/>
              <a:cs typeface="Arial" panose="020B0604020202020204" pitchFamily="34" charset="0"/>
            </a:endParaRPr>
          </a:p>
          <a:p>
            <a:r>
              <a:rPr lang="en-US" sz="1600" dirty="0">
                <a:latin typeface="Helvetica" panose="020B0604020202020204" pitchFamily="34" charset="0"/>
              </a:rPr>
              <a:t>3. Bu </a:t>
            </a:r>
            <a:r>
              <a:rPr lang="en-US" sz="1600" dirty="0" err="1">
                <a:latin typeface="Helvetica" panose="020B0604020202020204" pitchFamily="34" charset="0"/>
              </a:rPr>
              <a:t>noktalardan</a:t>
            </a:r>
            <a:r>
              <a:rPr lang="en-US" sz="1600" dirty="0">
                <a:latin typeface="Helvetica" panose="020B0604020202020204" pitchFamily="34" charset="0"/>
              </a:rPr>
              <a:t> </a:t>
            </a:r>
            <a:r>
              <a:rPr lang="en-US" sz="1600" dirty="0" err="1">
                <a:latin typeface="Helvetica" panose="020B0604020202020204" pitchFamily="34" charset="0"/>
              </a:rPr>
              <a:t>eksenlere</a:t>
            </a:r>
            <a:r>
              <a:rPr lang="en-US" sz="1600" dirty="0">
                <a:latin typeface="Helvetica" panose="020B0604020202020204" pitchFamily="34" charset="0"/>
              </a:rPr>
              <a:t> </a:t>
            </a:r>
            <a:r>
              <a:rPr lang="en-US" sz="1600" dirty="0" err="1">
                <a:latin typeface="Helvetica" panose="020B0604020202020204" pitchFamily="34" charset="0"/>
              </a:rPr>
              <a:t>paralel</a:t>
            </a:r>
            <a:r>
              <a:rPr lang="en-US" sz="1600" dirty="0">
                <a:latin typeface="Helvetica" panose="020B0604020202020204" pitchFamily="34" charset="0"/>
              </a:rPr>
              <a:t> </a:t>
            </a:r>
            <a:r>
              <a:rPr lang="en-US" sz="1600" dirty="0" err="1">
                <a:latin typeface="Helvetica" panose="020B0604020202020204" pitchFamily="34" charset="0"/>
              </a:rPr>
              <a:t>do</a:t>
            </a:r>
            <a:r>
              <a:rPr lang="en-US" sz="1600" dirty="0" err="1">
                <a:latin typeface="TTE166C820t00"/>
              </a:rPr>
              <a:t>g</a:t>
            </a:r>
            <a:r>
              <a:rPr lang="en-US" sz="1600" dirty="0" err="1">
                <a:latin typeface="Helvetica" panose="020B0604020202020204" pitchFamily="34" charset="0"/>
              </a:rPr>
              <a:t>rular</a:t>
            </a:r>
            <a:r>
              <a:rPr lang="en-US" sz="1600" dirty="0">
                <a:latin typeface="Helvetica" panose="020B0604020202020204" pitchFamily="34" charset="0"/>
              </a:rPr>
              <a:t> </a:t>
            </a:r>
            <a:r>
              <a:rPr lang="en-US" sz="1600" dirty="0" err="1">
                <a:latin typeface="Helvetica" panose="020B0604020202020204" pitchFamily="34" charset="0"/>
              </a:rPr>
              <a:t>çizilerek</a:t>
            </a:r>
            <a:r>
              <a:rPr lang="en-US" sz="1600" dirty="0">
                <a:latin typeface="Helvetica" panose="020B0604020202020204" pitchFamily="34" charset="0"/>
              </a:rPr>
              <a:t> </a:t>
            </a:r>
            <a:r>
              <a:rPr lang="en-US" sz="1600" dirty="0" err="1">
                <a:latin typeface="Helvetica" panose="020B0604020202020204" pitchFamily="34" charset="0"/>
              </a:rPr>
              <a:t>dikdörtgen</a:t>
            </a:r>
            <a:r>
              <a:rPr lang="en-US" sz="1600" dirty="0">
                <a:latin typeface="Helvetica" panose="020B0604020202020204" pitchFamily="34" charset="0"/>
              </a:rPr>
              <a:t> </a:t>
            </a:r>
            <a:r>
              <a:rPr lang="en-US" sz="1600" dirty="0" err="1">
                <a:latin typeface="Helvetica" panose="020B0604020202020204" pitchFamily="34" charset="0"/>
              </a:rPr>
              <a:t>prizmanın</a:t>
            </a:r>
            <a:r>
              <a:rPr lang="az-Latn-AZ" sz="1600" dirty="0">
                <a:latin typeface="Helvetica" panose="020B0604020202020204" pitchFamily="34" charset="0"/>
              </a:rPr>
              <a:t> </a:t>
            </a:r>
            <a:r>
              <a:rPr lang="en-US" sz="1600" dirty="0" err="1">
                <a:latin typeface="Helvetica" panose="020B0604020202020204" pitchFamily="34" charset="0"/>
              </a:rPr>
              <a:t>perspektifi</a:t>
            </a:r>
            <a:r>
              <a:rPr lang="en-US" sz="1600" dirty="0">
                <a:latin typeface="Helvetica" panose="020B0604020202020204" pitchFamily="34" charset="0"/>
              </a:rPr>
              <a:t> </a:t>
            </a:r>
            <a:r>
              <a:rPr lang="en-US" sz="1600" dirty="0" err="1">
                <a:latin typeface="Helvetica" panose="020B0604020202020204" pitchFamily="34" charset="0"/>
              </a:rPr>
              <a:t>meydana</a:t>
            </a:r>
            <a:r>
              <a:rPr lang="en-US" sz="1600" dirty="0">
                <a:latin typeface="Helvetica" panose="020B0604020202020204" pitchFamily="34" charset="0"/>
              </a:rPr>
              <a:t> </a:t>
            </a:r>
            <a:r>
              <a:rPr lang="en-US" sz="1600" dirty="0" err="1">
                <a:latin typeface="Helvetica" panose="020B0604020202020204" pitchFamily="34" charset="0"/>
              </a:rPr>
              <a:t>getirilir</a:t>
            </a:r>
            <a:r>
              <a:rPr lang="en-US" sz="1600" dirty="0">
                <a:latin typeface="Helvetica" panose="020B0604020202020204" pitchFamily="34" charset="0"/>
              </a:rPr>
              <a:t>. </a:t>
            </a:r>
            <a:endParaRPr lang="az-Latn-AZ" sz="1600" dirty="0">
              <a:latin typeface="Helvetica" panose="020B0604020202020204" pitchFamily="34" charset="0"/>
            </a:endParaRPr>
          </a:p>
          <a:p>
            <a:r>
              <a:rPr lang="az-Latn-AZ" sz="1600" dirty="0">
                <a:latin typeface="Helvetica" panose="020B0604020202020204" pitchFamily="34" charset="0"/>
              </a:rPr>
              <a:t>4. </a:t>
            </a:r>
            <a:r>
              <a:rPr lang="en-US" sz="1600" dirty="0" err="1">
                <a:latin typeface="Helvetica" panose="020B0604020202020204" pitchFamily="34" charset="0"/>
              </a:rPr>
              <a:t>Görünüslerdeki</a:t>
            </a:r>
            <a:r>
              <a:rPr lang="en-US" sz="1600" dirty="0">
                <a:latin typeface="Helvetica" panose="020B0604020202020204" pitchFamily="34" charset="0"/>
              </a:rPr>
              <a:t> </a:t>
            </a:r>
            <a:r>
              <a:rPr lang="en-US" sz="1600" dirty="0" err="1">
                <a:latin typeface="Helvetica" panose="020B0604020202020204" pitchFamily="34" charset="0"/>
              </a:rPr>
              <a:t>bosluklar</a:t>
            </a:r>
            <a:r>
              <a:rPr lang="en-US" sz="1600" dirty="0">
                <a:latin typeface="Helvetica" panose="020B0604020202020204" pitchFamily="34" charset="0"/>
              </a:rPr>
              <a:t> </a:t>
            </a:r>
            <a:r>
              <a:rPr lang="en-US" sz="1600" dirty="0" err="1">
                <a:latin typeface="Helvetica" panose="020B0604020202020204" pitchFamily="34" charset="0"/>
              </a:rPr>
              <a:t>prizma</a:t>
            </a:r>
            <a:r>
              <a:rPr lang="en-US" sz="1600" dirty="0">
                <a:latin typeface="Helvetica" panose="020B0604020202020204" pitchFamily="34" charset="0"/>
              </a:rPr>
              <a:t> </a:t>
            </a:r>
            <a:r>
              <a:rPr lang="en-US" sz="1600" dirty="0" err="1">
                <a:latin typeface="Helvetica" panose="020B0604020202020204" pitchFamily="34" charset="0"/>
              </a:rPr>
              <a:t>üzerinde</a:t>
            </a:r>
            <a:r>
              <a:rPr lang="en-US" sz="1600" dirty="0">
                <a:latin typeface="Helvetica" panose="020B0604020202020204" pitchFamily="34" charset="0"/>
              </a:rPr>
              <a:t> </a:t>
            </a:r>
            <a:r>
              <a:rPr lang="en-US" sz="1600" dirty="0" err="1">
                <a:latin typeface="Helvetica" panose="020B0604020202020204" pitchFamily="34" charset="0"/>
              </a:rPr>
              <a:t>sırasıyla</a:t>
            </a:r>
            <a:r>
              <a:rPr lang="az-Latn-AZ" sz="1600" dirty="0">
                <a:latin typeface="Helvetica" panose="020B0604020202020204" pitchFamily="34" charset="0"/>
              </a:rPr>
              <a:t> </a:t>
            </a:r>
            <a:r>
              <a:rPr lang="en-US" sz="1600" dirty="0" err="1">
                <a:latin typeface="Helvetica" panose="020B0604020202020204" pitchFamily="34" charset="0"/>
              </a:rPr>
              <a:t>olusturulur</a:t>
            </a:r>
            <a:r>
              <a:rPr lang="en-US" sz="1600" dirty="0">
                <a:latin typeface="Helvetica" panose="020B0604020202020204" pitchFamily="34" charset="0"/>
              </a:rPr>
              <a:t>.</a:t>
            </a:r>
          </a:p>
          <a:p>
            <a:r>
              <a:rPr lang="en-US" sz="1600" dirty="0">
                <a:latin typeface="Helvetica" panose="020B0604020202020204" pitchFamily="34" charset="0"/>
              </a:rPr>
              <a:t>5. </a:t>
            </a:r>
            <a:r>
              <a:rPr lang="en-US" sz="1600" dirty="0" err="1">
                <a:latin typeface="Helvetica" panose="020B0604020202020204" pitchFamily="34" charset="0"/>
              </a:rPr>
              <a:t>Fazla</a:t>
            </a:r>
            <a:r>
              <a:rPr lang="en-US" sz="1600" dirty="0">
                <a:latin typeface="Helvetica" panose="020B0604020202020204" pitchFamily="34" charset="0"/>
              </a:rPr>
              <a:t> </a:t>
            </a:r>
            <a:r>
              <a:rPr lang="en-US" sz="1600" dirty="0" err="1">
                <a:latin typeface="Helvetica" panose="020B0604020202020204" pitchFamily="34" charset="0"/>
              </a:rPr>
              <a:t>çizgiler</a:t>
            </a:r>
            <a:r>
              <a:rPr lang="en-US" sz="1600" dirty="0">
                <a:latin typeface="Helvetica" panose="020B0604020202020204" pitchFamily="34" charset="0"/>
              </a:rPr>
              <a:t> </a:t>
            </a:r>
            <a:r>
              <a:rPr lang="en-US" sz="1600" dirty="0" err="1">
                <a:latin typeface="Helvetica" panose="020B0604020202020204" pitchFamily="34" charset="0"/>
              </a:rPr>
              <a:t>silinir</a:t>
            </a:r>
            <a:r>
              <a:rPr lang="en-US" sz="1600" dirty="0">
                <a:latin typeface="Helvetica" panose="020B0604020202020204" pitchFamily="34" charset="0"/>
              </a:rPr>
              <a:t>, </a:t>
            </a:r>
            <a:r>
              <a:rPr lang="en-US" sz="1600" dirty="0" err="1">
                <a:latin typeface="Helvetica" panose="020B0604020202020204" pitchFamily="34" charset="0"/>
              </a:rPr>
              <a:t>koyulastırma</a:t>
            </a:r>
            <a:r>
              <a:rPr lang="en-US" sz="1600" dirty="0">
                <a:latin typeface="Helvetica" panose="020B0604020202020204" pitchFamily="34" charset="0"/>
              </a:rPr>
              <a:t> </a:t>
            </a:r>
            <a:r>
              <a:rPr lang="en-US" sz="1600" dirty="0" err="1">
                <a:latin typeface="Helvetica" panose="020B0604020202020204" pitchFamily="34" charset="0"/>
              </a:rPr>
              <a:t>yapılarak</a:t>
            </a:r>
            <a:r>
              <a:rPr lang="en-US" sz="1600" dirty="0">
                <a:latin typeface="Helvetica" panose="020B0604020202020204" pitchFamily="34" charset="0"/>
              </a:rPr>
              <a:t> </a:t>
            </a:r>
            <a:r>
              <a:rPr lang="en-US" sz="1600" dirty="0" err="1">
                <a:latin typeface="Helvetica" panose="020B0604020202020204" pitchFamily="34" charset="0"/>
              </a:rPr>
              <a:t>perspektif</a:t>
            </a:r>
            <a:r>
              <a:rPr lang="az-Latn-AZ" sz="1600" dirty="0">
                <a:latin typeface="Helvetica" panose="020B0604020202020204" pitchFamily="34" charset="0"/>
              </a:rPr>
              <a:t> </a:t>
            </a:r>
            <a:r>
              <a:rPr lang="en-US" sz="1600" dirty="0" err="1">
                <a:latin typeface="Helvetica" panose="020B0604020202020204" pitchFamily="34" charset="0"/>
              </a:rPr>
              <a:t>tamamlanır</a:t>
            </a:r>
            <a:r>
              <a:rPr lang="en-US" sz="1600" dirty="0">
                <a:latin typeface="Helvetica" panose="020B0604020202020204" pitchFamily="34" charset="0"/>
              </a:rPr>
              <a:t>.</a:t>
            </a:r>
            <a:endParaRPr lang="ru-RU" sz="1600" dirty="0"/>
          </a:p>
        </p:txBody>
      </p:sp>
      <p:pic>
        <p:nvPicPr>
          <p:cNvPr id="2" name="Рисунок 1">
            <a:extLst>
              <a:ext uri="{FF2B5EF4-FFF2-40B4-BE49-F238E27FC236}">
                <a16:creationId xmlns:a16="http://schemas.microsoft.com/office/drawing/2014/main" id="{2BD0C33A-B4CE-47D8-B106-16928A8297AD}"/>
              </a:ext>
            </a:extLst>
          </p:cNvPr>
          <p:cNvPicPr>
            <a:picLocks noChangeAspect="1"/>
          </p:cNvPicPr>
          <p:nvPr/>
        </p:nvPicPr>
        <p:blipFill>
          <a:blip r:embed="rId2"/>
          <a:stretch>
            <a:fillRect/>
          </a:stretch>
        </p:blipFill>
        <p:spPr>
          <a:xfrm>
            <a:off x="1095670" y="476672"/>
            <a:ext cx="6952659" cy="4075870"/>
          </a:xfrm>
          <a:prstGeom prst="rect">
            <a:avLst/>
          </a:prstGeom>
        </p:spPr>
      </p:pic>
    </p:spTree>
    <p:extLst>
      <p:ext uri="{BB962C8B-B14F-4D97-AF65-F5344CB8AC3E}">
        <p14:creationId xmlns:p14="http://schemas.microsoft.com/office/powerpoint/2010/main" val="2506725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4A8B9963-4043-40CE-A597-26EE40B90A8A}"/>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B602786A-E093-4534-9D5C-0B815D2AC168}"/>
              </a:ext>
            </a:extLst>
          </p:cNvPr>
          <p:cNvSpPr>
            <a:spLocks noGrp="1"/>
          </p:cNvSpPr>
          <p:nvPr>
            <p:ph type="sldNum" sz="quarter" idx="12"/>
          </p:nvPr>
        </p:nvSpPr>
        <p:spPr/>
        <p:txBody>
          <a:bodyPr/>
          <a:lstStyle/>
          <a:p>
            <a:fld id="{B19B0651-EE4F-4900-A07F-96A6BFA9D0F0}" type="slidenum">
              <a:rPr lang="ru-RU" smtClean="0"/>
              <a:t>16</a:t>
            </a:fld>
            <a:endParaRPr lang="ru-RU"/>
          </a:p>
        </p:txBody>
      </p:sp>
      <p:pic>
        <p:nvPicPr>
          <p:cNvPr id="4" name="Рисунок 3">
            <a:extLst>
              <a:ext uri="{FF2B5EF4-FFF2-40B4-BE49-F238E27FC236}">
                <a16:creationId xmlns:a16="http://schemas.microsoft.com/office/drawing/2014/main" id="{8C61E879-ADB9-4EDF-A07B-0E55A25F0F90}"/>
              </a:ext>
            </a:extLst>
          </p:cNvPr>
          <p:cNvPicPr>
            <a:picLocks noChangeAspect="1"/>
          </p:cNvPicPr>
          <p:nvPr/>
        </p:nvPicPr>
        <p:blipFill>
          <a:blip r:embed="rId2"/>
          <a:stretch>
            <a:fillRect/>
          </a:stretch>
        </p:blipFill>
        <p:spPr>
          <a:xfrm>
            <a:off x="16319" y="478206"/>
            <a:ext cx="1909581" cy="2795964"/>
          </a:xfrm>
          <a:prstGeom prst="rect">
            <a:avLst/>
          </a:prstGeom>
        </p:spPr>
      </p:pic>
      <p:sp>
        <p:nvSpPr>
          <p:cNvPr id="5" name="Прямоугольник 4">
            <a:extLst>
              <a:ext uri="{FF2B5EF4-FFF2-40B4-BE49-F238E27FC236}">
                <a16:creationId xmlns:a16="http://schemas.microsoft.com/office/drawing/2014/main" id="{46EE97AA-0178-4F7F-82EE-17E5B9115FC0}"/>
              </a:ext>
            </a:extLst>
          </p:cNvPr>
          <p:cNvSpPr/>
          <p:nvPr/>
        </p:nvSpPr>
        <p:spPr>
          <a:xfrm>
            <a:off x="2672753" y="23991"/>
            <a:ext cx="4064446" cy="461665"/>
          </a:xfrm>
          <a:prstGeom prst="rect">
            <a:avLst/>
          </a:prstGeom>
        </p:spPr>
        <p:txBody>
          <a:bodyPr wrap="none">
            <a:spAutoFit/>
          </a:bodyPr>
          <a:lstStyle/>
          <a:p>
            <a:r>
              <a:rPr lang="en-US" sz="2400" b="1" dirty="0">
                <a:solidFill>
                  <a:schemeClr val="bg1"/>
                </a:solidFill>
                <a:latin typeface="Calibri,Bold"/>
              </a:rPr>
              <a:t>İZOMETRIK PERSPEKTIF ÇIZIMI</a:t>
            </a:r>
            <a:endParaRPr lang="ru-RU" sz="2400" dirty="0">
              <a:solidFill>
                <a:schemeClr val="bg1"/>
              </a:solidFill>
            </a:endParaRPr>
          </a:p>
        </p:txBody>
      </p:sp>
      <p:pic>
        <p:nvPicPr>
          <p:cNvPr id="6" name="Рисунок 5">
            <a:extLst>
              <a:ext uri="{FF2B5EF4-FFF2-40B4-BE49-F238E27FC236}">
                <a16:creationId xmlns:a16="http://schemas.microsoft.com/office/drawing/2014/main" id="{2F582688-B97D-488C-99DD-5BA042DB3EDF}"/>
              </a:ext>
            </a:extLst>
          </p:cNvPr>
          <p:cNvPicPr>
            <a:picLocks noChangeAspect="1"/>
          </p:cNvPicPr>
          <p:nvPr/>
        </p:nvPicPr>
        <p:blipFill>
          <a:blip r:embed="rId3"/>
          <a:stretch>
            <a:fillRect/>
          </a:stretch>
        </p:blipFill>
        <p:spPr>
          <a:xfrm>
            <a:off x="1973035" y="1501279"/>
            <a:ext cx="2168916" cy="1800200"/>
          </a:xfrm>
          <a:prstGeom prst="rect">
            <a:avLst/>
          </a:prstGeom>
        </p:spPr>
      </p:pic>
      <p:pic>
        <p:nvPicPr>
          <p:cNvPr id="7" name="Рисунок 6">
            <a:extLst>
              <a:ext uri="{FF2B5EF4-FFF2-40B4-BE49-F238E27FC236}">
                <a16:creationId xmlns:a16="http://schemas.microsoft.com/office/drawing/2014/main" id="{191279FF-5278-447C-B7A1-F6E547A9A629}"/>
              </a:ext>
            </a:extLst>
          </p:cNvPr>
          <p:cNvPicPr>
            <a:picLocks noChangeAspect="1"/>
          </p:cNvPicPr>
          <p:nvPr/>
        </p:nvPicPr>
        <p:blipFill>
          <a:blip r:embed="rId4"/>
          <a:stretch>
            <a:fillRect/>
          </a:stretch>
        </p:blipFill>
        <p:spPr>
          <a:xfrm>
            <a:off x="4811417" y="452745"/>
            <a:ext cx="2089660" cy="2839042"/>
          </a:xfrm>
          <a:prstGeom prst="rect">
            <a:avLst/>
          </a:prstGeom>
        </p:spPr>
      </p:pic>
      <p:pic>
        <p:nvPicPr>
          <p:cNvPr id="8" name="Рисунок 7">
            <a:extLst>
              <a:ext uri="{FF2B5EF4-FFF2-40B4-BE49-F238E27FC236}">
                <a16:creationId xmlns:a16="http://schemas.microsoft.com/office/drawing/2014/main" id="{8BEF4A65-02E3-49AA-A32F-CABF00C633F0}"/>
              </a:ext>
            </a:extLst>
          </p:cNvPr>
          <p:cNvPicPr>
            <a:picLocks noChangeAspect="1"/>
          </p:cNvPicPr>
          <p:nvPr/>
        </p:nvPicPr>
        <p:blipFill>
          <a:blip r:embed="rId5"/>
          <a:stretch>
            <a:fillRect/>
          </a:stretch>
        </p:blipFill>
        <p:spPr>
          <a:xfrm>
            <a:off x="6932067" y="1662717"/>
            <a:ext cx="2004527" cy="1638164"/>
          </a:xfrm>
          <a:prstGeom prst="rect">
            <a:avLst/>
          </a:prstGeom>
        </p:spPr>
      </p:pic>
    </p:spTree>
    <p:extLst>
      <p:ext uri="{BB962C8B-B14F-4D97-AF65-F5344CB8AC3E}">
        <p14:creationId xmlns:p14="http://schemas.microsoft.com/office/powerpoint/2010/main" val="301907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51944489-6B94-403A-898B-A750B9A20A07}"/>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566BAC9E-D20E-4E84-81B4-8F2E074AB36D}"/>
              </a:ext>
            </a:extLst>
          </p:cNvPr>
          <p:cNvSpPr>
            <a:spLocks noGrp="1"/>
          </p:cNvSpPr>
          <p:nvPr>
            <p:ph type="sldNum" sz="quarter" idx="12"/>
          </p:nvPr>
        </p:nvSpPr>
        <p:spPr/>
        <p:txBody>
          <a:bodyPr/>
          <a:lstStyle/>
          <a:p>
            <a:fld id="{B19B0651-EE4F-4900-A07F-96A6BFA9D0F0}" type="slidenum">
              <a:rPr lang="ru-RU" smtClean="0"/>
              <a:t>17</a:t>
            </a:fld>
            <a:endParaRPr lang="ru-RU"/>
          </a:p>
        </p:txBody>
      </p:sp>
      <p:sp>
        <p:nvSpPr>
          <p:cNvPr id="4" name="Прямоугольник 3">
            <a:extLst>
              <a:ext uri="{FF2B5EF4-FFF2-40B4-BE49-F238E27FC236}">
                <a16:creationId xmlns:a16="http://schemas.microsoft.com/office/drawing/2014/main" id="{F711F6EF-C19D-4CE6-89B5-FB1E0B89010F}"/>
              </a:ext>
            </a:extLst>
          </p:cNvPr>
          <p:cNvSpPr/>
          <p:nvPr/>
        </p:nvSpPr>
        <p:spPr>
          <a:xfrm>
            <a:off x="2483768" y="0"/>
            <a:ext cx="4572000" cy="400110"/>
          </a:xfrm>
          <a:prstGeom prst="rect">
            <a:avLst/>
          </a:prstGeom>
        </p:spPr>
        <p:txBody>
          <a:bodyPr>
            <a:spAutoFit/>
          </a:bodyPr>
          <a:lstStyle/>
          <a:p>
            <a:r>
              <a:rPr lang="az-Latn-AZ" sz="2000" b="1" dirty="0">
                <a:solidFill>
                  <a:schemeClr val="bg1"/>
                </a:solidFill>
                <a:latin typeface="Helvetica-Bold"/>
              </a:rPr>
              <a:t>İ</a:t>
            </a:r>
            <a:r>
              <a:rPr lang="en-US" sz="2000" b="1" dirty="0">
                <a:solidFill>
                  <a:schemeClr val="bg1"/>
                </a:solidFill>
                <a:latin typeface="Helvetica-Bold"/>
              </a:rPr>
              <a:t>ZOMETRIK OLMAYAN ÇIZGILER</a:t>
            </a:r>
            <a:endParaRPr lang="ru-RU" sz="2000" dirty="0">
              <a:solidFill>
                <a:schemeClr val="bg1"/>
              </a:solidFill>
            </a:endParaRPr>
          </a:p>
        </p:txBody>
      </p:sp>
      <p:sp>
        <p:nvSpPr>
          <p:cNvPr id="5" name="Прямоугольник 4">
            <a:extLst>
              <a:ext uri="{FF2B5EF4-FFF2-40B4-BE49-F238E27FC236}">
                <a16:creationId xmlns:a16="http://schemas.microsoft.com/office/drawing/2014/main" id="{BBED4D5E-799C-467F-8E43-2C8E33418C33}"/>
              </a:ext>
            </a:extLst>
          </p:cNvPr>
          <p:cNvSpPr/>
          <p:nvPr/>
        </p:nvSpPr>
        <p:spPr>
          <a:xfrm>
            <a:off x="4283968" y="805307"/>
            <a:ext cx="4572000" cy="2308324"/>
          </a:xfrm>
          <a:prstGeom prst="rect">
            <a:avLst/>
          </a:prstGeom>
        </p:spPr>
        <p:txBody>
          <a:bodyPr>
            <a:spAutoFit/>
          </a:bodyPr>
          <a:lstStyle/>
          <a:p>
            <a:pPr algn="just"/>
            <a:r>
              <a:rPr lang="en-US" dirty="0">
                <a:latin typeface="Arial" panose="020B0604020202020204" pitchFamily="34" charset="0"/>
                <a:cs typeface="Arial" panose="020B0604020202020204" pitchFamily="34" charset="0"/>
              </a:rPr>
              <a:t>• </a:t>
            </a:r>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çizgiler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çizilmezler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Bu </a:t>
            </a:r>
            <a:r>
              <a:rPr lang="en-US" dirty="0" err="1">
                <a:latin typeface="Arial" panose="020B0604020202020204" pitchFamily="34" charset="0"/>
                <a:cs typeface="Arial" panose="020B0604020202020204" pitchFamily="34" charset="0"/>
              </a:rPr>
              <a:t>çizgileri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çizmek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dıs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prizma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çizilerek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çizgilerin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baslangıç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bitis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noktaları</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isaretlenir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Son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birlestirilerek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çizgiler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olur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5122" name="Picture 2" descr="Картинки по запросу &quot;İZOMETRIK OLMAYAN ÇIZGILER&quot;">
            <a:extLst>
              <a:ext uri="{FF2B5EF4-FFF2-40B4-BE49-F238E27FC236}">
                <a16:creationId xmlns:a16="http://schemas.microsoft.com/office/drawing/2014/main" id="{CC746E80-3F4F-483C-A6EA-67D8AA0F34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04" t="67298" r="-178" b="4601"/>
          <a:stretch/>
        </p:blipFill>
        <p:spPr bwMode="auto">
          <a:xfrm>
            <a:off x="320591" y="4710489"/>
            <a:ext cx="8766720" cy="18147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Картинки по запросу &quot;İZOMETRIK OLMAYAN ÇIZGILER&quot;">
            <a:extLst>
              <a:ext uri="{FF2B5EF4-FFF2-40B4-BE49-F238E27FC236}">
                <a16:creationId xmlns:a16="http://schemas.microsoft.com/office/drawing/2014/main" id="{AFCCB607-B45B-44D9-B320-68279492E3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13" t="26500" r="68096" b="31129"/>
          <a:stretch/>
        </p:blipFill>
        <p:spPr bwMode="auto">
          <a:xfrm>
            <a:off x="300947" y="620688"/>
            <a:ext cx="3550973" cy="3855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660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6A56A58D-FD0C-4CBA-8427-0C437C652425}"/>
              </a:ext>
            </a:extLst>
          </p:cNvPr>
          <p:cNvSpPr>
            <a:spLocks noGrp="1"/>
          </p:cNvSpPr>
          <p:nvPr>
            <p:ph type="sldNum" sz="quarter" idx="12"/>
          </p:nvPr>
        </p:nvSpPr>
        <p:spPr>
          <a:xfrm>
            <a:off x="8259012" y="6381328"/>
            <a:ext cx="762000" cy="365125"/>
          </a:xfrm>
        </p:spPr>
        <p:txBody>
          <a:bodyPr/>
          <a:lstStyle/>
          <a:p>
            <a:fld id="{B19B0651-EE4F-4900-A07F-96A6BFA9D0F0}" type="slidenum">
              <a:rPr lang="ru-RU" smtClean="0"/>
              <a:t>18</a:t>
            </a:fld>
            <a:endParaRPr lang="ru-RU" dirty="0"/>
          </a:p>
        </p:txBody>
      </p:sp>
      <p:sp>
        <p:nvSpPr>
          <p:cNvPr id="4" name="Прямоугольник 3">
            <a:extLst>
              <a:ext uri="{FF2B5EF4-FFF2-40B4-BE49-F238E27FC236}">
                <a16:creationId xmlns:a16="http://schemas.microsoft.com/office/drawing/2014/main" id="{4DFDBFDD-0A73-41A7-9CE6-39459C71314B}"/>
              </a:ext>
            </a:extLst>
          </p:cNvPr>
          <p:cNvSpPr/>
          <p:nvPr/>
        </p:nvSpPr>
        <p:spPr>
          <a:xfrm>
            <a:off x="2195736" y="-33051"/>
            <a:ext cx="5612370" cy="523220"/>
          </a:xfrm>
          <a:prstGeom prst="rect">
            <a:avLst/>
          </a:prstGeom>
        </p:spPr>
        <p:txBody>
          <a:bodyPr wrap="none">
            <a:spAutoFit/>
          </a:bodyPr>
          <a:lstStyle/>
          <a:p>
            <a:r>
              <a:rPr lang="az-Latn-AZ" sz="2800" b="1" dirty="0">
                <a:solidFill>
                  <a:schemeClr val="bg1"/>
                </a:solidFill>
                <a:latin typeface="Helvetica-Bold"/>
                <a:cs typeface="Arial" panose="020B0604020202020204" pitchFamily="34" charset="0"/>
              </a:rPr>
              <a:t>İ</a:t>
            </a:r>
            <a:r>
              <a:rPr lang="en-US" sz="2800" b="1" dirty="0" err="1">
                <a:solidFill>
                  <a:schemeClr val="bg1"/>
                </a:solidFill>
                <a:latin typeface="Arial" panose="020B0604020202020204" pitchFamily="34" charset="0"/>
                <a:cs typeface="Arial" panose="020B0604020202020204" pitchFamily="34" charset="0"/>
              </a:rPr>
              <a:t>zometrik</a:t>
            </a:r>
            <a:r>
              <a:rPr lang="en-US" sz="2800" b="1" dirty="0">
                <a:solidFill>
                  <a:schemeClr val="bg1"/>
                </a:solidFill>
                <a:latin typeface="Arial" panose="020B0604020202020204" pitchFamily="34" charset="0"/>
                <a:cs typeface="Arial" panose="020B0604020202020204" pitchFamily="34" charset="0"/>
              </a:rPr>
              <a:t> </a:t>
            </a:r>
            <a:r>
              <a:rPr lang="en-US" sz="2800" b="1" dirty="0" err="1">
                <a:solidFill>
                  <a:schemeClr val="bg1"/>
                </a:solidFill>
                <a:latin typeface="Arial" panose="020B0604020202020204" pitchFamily="34" charset="0"/>
                <a:cs typeface="Arial" panose="020B0604020202020204" pitchFamily="34" charset="0"/>
              </a:rPr>
              <a:t>Çizimde</a:t>
            </a:r>
            <a:r>
              <a:rPr lang="en-US" sz="2800" b="1" dirty="0">
                <a:solidFill>
                  <a:schemeClr val="bg1"/>
                </a:solidFill>
                <a:latin typeface="Arial" panose="020B0604020202020204" pitchFamily="34" charset="0"/>
                <a:cs typeface="Arial" panose="020B0604020202020204" pitchFamily="34" charset="0"/>
              </a:rPr>
              <a:t> </a:t>
            </a:r>
            <a:r>
              <a:rPr lang="en-US" sz="2800" b="1" dirty="0" err="1">
                <a:solidFill>
                  <a:schemeClr val="bg1"/>
                </a:solidFill>
                <a:latin typeface="Arial" panose="020B0604020202020204" pitchFamily="34" charset="0"/>
                <a:cs typeface="Arial" panose="020B0604020202020204" pitchFamily="34" charset="0"/>
              </a:rPr>
              <a:t>E</a:t>
            </a:r>
            <a:r>
              <a:rPr lang="en-US" sz="2800" dirty="0" err="1">
                <a:solidFill>
                  <a:schemeClr val="bg1"/>
                </a:solidFill>
                <a:latin typeface="Arial" panose="020B0604020202020204" pitchFamily="34" charset="0"/>
                <a:cs typeface="Arial" panose="020B0604020202020204" pitchFamily="34" charset="0"/>
              </a:rPr>
              <a:t>g</a:t>
            </a:r>
            <a:r>
              <a:rPr lang="en-US" sz="2800" b="1" dirty="0" err="1">
                <a:solidFill>
                  <a:schemeClr val="bg1"/>
                </a:solidFill>
                <a:latin typeface="Arial" panose="020B0604020202020204" pitchFamily="34" charset="0"/>
                <a:cs typeface="Arial" panose="020B0604020202020204" pitchFamily="34" charset="0"/>
              </a:rPr>
              <a:t>ik</a:t>
            </a:r>
            <a:r>
              <a:rPr lang="en-US" sz="2800" b="1" dirty="0">
                <a:solidFill>
                  <a:schemeClr val="bg1"/>
                </a:solidFill>
                <a:latin typeface="Arial" panose="020B0604020202020204" pitchFamily="34" charset="0"/>
                <a:cs typeface="Arial" panose="020B0604020202020204" pitchFamily="34" charset="0"/>
              </a:rPr>
              <a:t> </a:t>
            </a:r>
            <a:r>
              <a:rPr lang="en-US" sz="2800" b="1" dirty="0" err="1">
                <a:solidFill>
                  <a:schemeClr val="bg1"/>
                </a:solidFill>
                <a:latin typeface="Arial" panose="020B0604020202020204" pitchFamily="34" charset="0"/>
                <a:cs typeface="Arial" panose="020B0604020202020204" pitchFamily="34" charset="0"/>
              </a:rPr>
              <a:t>Yüzeyler</a:t>
            </a:r>
            <a:endParaRPr lang="ru-RU" sz="2800" dirty="0">
              <a:solidFill>
                <a:schemeClr val="bg1"/>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238C93F7-9A8E-48CE-B0F9-3EF6C0B627B4}"/>
              </a:ext>
            </a:extLst>
          </p:cNvPr>
          <p:cNvPicPr>
            <a:picLocks noChangeAspect="1"/>
          </p:cNvPicPr>
          <p:nvPr/>
        </p:nvPicPr>
        <p:blipFill>
          <a:blip r:embed="rId2"/>
          <a:stretch>
            <a:fillRect/>
          </a:stretch>
        </p:blipFill>
        <p:spPr>
          <a:xfrm>
            <a:off x="122988" y="3399865"/>
            <a:ext cx="9019307" cy="2699859"/>
          </a:xfrm>
          <a:prstGeom prst="rect">
            <a:avLst/>
          </a:prstGeom>
        </p:spPr>
      </p:pic>
      <p:pic>
        <p:nvPicPr>
          <p:cNvPr id="6" name="Рисунок 5">
            <a:extLst>
              <a:ext uri="{FF2B5EF4-FFF2-40B4-BE49-F238E27FC236}">
                <a16:creationId xmlns:a16="http://schemas.microsoft.com/office/drawing/2014/main" id="{4B8B2CBD-C082-4C24-9ED2-D76FA67ADEC7}"/>
              </a:ext>
            </a:extLst>
          </p:cNvPr>
          <p:cNvPicPr>
            <a:picLocks noChangeAspect="1"/>
          </p:cNvPicPr>
          <p:nvPr/>
        </p:nvPicPr>
        <p:blipFill>
          <a:blip r:embed="rId3"/>
          <a:stretch>
            <a:fillRect/>
          </a:stretch>
        </p:blipFill>
        <p:spPr>
          <a:xfrm>
            <a:off x="137603" y="519931"/>
            <a:ext cx="1986998" cy="2107207"/>
          </a:xfrm>
          <a:prstGeom prst="rect">
            <a:avLst/>
          </a:prstGeom>
        </p:spPr>
      </p:pic>
      <p:pic>
        <p:nvPicPr>
          <p:cNvPr id="7" name="Рисунок 6">
            <a:extLst>
              <a:ext uri="{FF2B5EF4-FFF2-40B4-BE49-F238E27FC236}">
                <a16:creationId xmlns:a16="http://schemas.microsoft.com/office/drawing/2014/main" id="{E5173721-C5DE-4BF5-BCEE-C17B74FA61DD}"/>
              </a:ext>
            </a:extLst>
          </p:cNvPr>
          <p:cNvPicPr>
            <a:picLocks noChangeAspect="1"/>
          </p:cNvPicPr>
          <p:nvPr/>
        </p:nvPicPr>
        <p:blipFill rotWithShape="1">
          <a:blip r:embed="rId4"/>
          <a:srcRect l="907" r="7133" b="4626"/>
          <a:stretch/>
        </p:blipFill>
        <p:spPr>
          <a:xfrm>
            <a:off x="2124601" y="666781"/>
            <a:ext cx="7004617" cy="1930595"/>
          </a:xfrm>
          <a:prstGeom prst="rect">
            <a:avLst/>
          </a:prstGeom>
        </p:spPr>
      </p:pic>
      <p:sp>
        <p:nvSpPr>
          <p:cNvPr id="8" name="Прямоугольник 7">
            <a:extLst>
              <a:ext uri="{FF2B5EF4-FFF2-40B4-BE49-F238E27FC236}">
                <a16:creationId xmlns:a16="http://schemas.microsoft.com/office/drawing/2014/main" id="{55E2BC95-B380-4B8A-98E4-8A960ADEE89E}"/>
              </a:ext>
            </a:extLst>
          </p:cNvPr>
          <p:cNvSpPr/>
          <p:nvPr/>
        </p:nvSpPr>
        <p:spPr>
          <a:xfrm>
            <a:off x="216573" y="2690336"/>
            <a:ext cx="8804439" cy="646331"/>
          </a:xfrm>
          <a:prstGeom prst="rect">
            <a:avLst/>
          </a:prstGeom>
        </p:spPr>
        <p:txBody>
          <a:bodyPr wrap="square">
            <a:spAutoFit/>
          </a:bodyPr>
          <a:lstStyle/>
          <a:p>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yüzeyli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parçaların</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çiziminde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görünüsten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üzerine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tasınması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suretiyle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tamamlanır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87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D68D2FF5-AD02-49BE-B353-D6592AFA45AB}"/>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69FC8921-EAC5-4CC3-87C0-7DD403FA6C9E}"/>
              </a:ext>
            </a:extLst>
          </p:cNvPr>
          <p:cNvSpPr>
            <a:spLocks noGrp="1"/>
          </p:cNvSpPr>
          <p:nvPr>
            <p:ph type="sldNum" sz="quarter" idx="12"/>
          </p:nvPr>
        </p:nvSpPr>
        <p:spPr>
          <a:xfrm>
            <a:off x="8100392" y="6189366"/>
            <a:ext cx="762000" cy="365125"/>
          </a:xfrm>
        </p:spPr>
        <p:txBody>
          <a:bodyPr/>
          <a:lstStyle/>
          <a:p>
            <a:fld id="{B19B0651-EE4F-4900-A07F-96A6BFA9D0F0}" type="slidenum">
              <a:rPr lang="ru-RU" smtClean="0"/>
              <a:t>19</a:t>
            </a:fld>
            <a:endParaRPr lang="ru-RU" dirty="0"/>
          </a:p>
        </p:txBody>
      </p:sp>
      <p:sp>
        <p:nvSpPr>
          <p:cNvPr id="4" name="Прямоугольник 3">
            <a:extLst>
              <a:ext uri="{FF2B5EF4-FFF2-40B4-BE49-F238E27FC236}">
                <a16:creationId xmlns:a16="http://schemas.microsoft.com/office/drawing/2014/main" id="{CA1F46D4-747A-41CD-B0FA-78E753D50C4E}"/>
              </a:ext>
            </a:extLst>
          </p:cNvPr>
          <p:cNvSpPr/>
          <p:nvPr/>
        </p:nvSpPr>
        <p:spPr>
          <a:xfrm>
            <a:off x="2987824" y="0"/>
            <a:ext cx="3730317" cy="461665"/>
          </a:xfrm>
          <a:prstGeom prst="rect">
            <a:avLst/>
          </a:prstGeom>
        </p:spPr>
        <p:txBody>
          <a:bodyPr wrap="none">
            <a:spAutoFit/>
          </a:bodyPr>
          <a:lstStyle/>
          <a:p>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Çizimde</a:t>
            </a:r>
            <a:r>
              <a:rPr lang="en-US" sz="2400" b="1" dirty="0">
                <a:solidFill>
                  <a:schemeClr val="bg1"/>
                </a:solidFill>
                <a:latin typeface="Helvetica-Bold"/>
              </a:rPr>
              <a:t> </a:t>
            </a:r>
            <a:r>
              <a:rPr lang="en-US" sz="2400" b="1" dirty="0" err="1">
                <a:solidFill>
                  <a:schemeClr val="bg1"/>
                </a:solidFill>
                <a:latin typeface="Helvetica-Bold"/>
              </a:rPr>
              <a:t>Açılar</a:t>
            </a:r>
            <a:endParaRPr lang="ru-RU" sz="2400" dirty="0">
              <a:solidFill>
                <a:schemeClr val="bg1"/>
              </a:solidFill>
            </a:endParaRPr>
          </a:p>
        </p:txBody>
      </p:sp>
      <p:pic>
        <p:nvPicPr>
          <p:cNvPr id="5" name="Рисунок 4">
            <a:extLst>
              <a:ext uri="{FF2B5EF4-FFF2-40B4-BE49-F238E27FC236}">
                <a16:creationId xmlns:a16="http://schemas.microsoft.com/office/drawing/2014/main" id="{630385F5-6EF4-4F9B-A419-70A60F850A94}"/>
              </a:ext>
            </a:extLst>
          </p:cNvPr>
          <p:cNvPicPr>
            <a:picLocks noChangeAspect="1"/>
          </p:cNvPicPr>
          <p:nvPr/>
        </p:nvPicPr>
        <p:blipFill>
          <a:blip r:embed="rId2"/>
          <a:stretch>
            <a:fillRect/>
          </a:stretch>
        </p:blipFill>
        <p:spPr>
          <a:xfrm>
            <a:off x="119862" y="373484"/>
            <a:ext cx="3089813" cy="3365878"/>
          </a:xfrm>
          <a:prstGeom prst="rect">
            <a:avLst/>
          </a:prstGeom>
        </p:spPr>
      </p:pic>
      <p:pic>
        <p:nvPicPr>
          <p:cNvPr id="6" name="Рисунок 5">
            <a:extLst>
              <a:ext uri="{FF2B5EF4-FFF2-40B4-BE49-F238E27FC236}">
                <a16:creationId xmlns:a16="http://schemas.microsoft.com/office/drawing/2014/main" id="{F1EAE39D-A276-49CC-863A-631665B85449}"/>
              </a:ext>
            </a:extLst>
          </p:cNvPr>
          <p:cNvPicPr>
            <a:picLocks noChangeAspect="1"/>
          </p:cNvPicPr>
          <p:nvPr/>
        </p:nvPicPr>
        <p:blipFill rotWithShape="1">
          <a:blip r:embed="rId3"/>
          <a:srcRect r="408" b="5673"/>
          <a:stretch/>
        </p:blipFill>
        <p:spPr>
          <a:xfrm>
            <a:off x="107504" y="3700234"/>
            <a:ext cx="9036496" cy="2309502"/>
          </a:xfrm>
          <a:prstGeom prst="rect">
            <a:avLst/>
          </a:prstGeom>
        </p:spPr>
      </p:pic>
      <p:sp>
        <p:nvSpPr>
          <p:cNvPr id="7" name="Прямоугольник 6">
            <a:extLst>
              <a:ext uri="{FF2B5EF4-FFF2-40B4-BE49-F238E27FC236}">
                <a16:creationId xmlns:a16="http://schemas.microsoft.com/office/drawing/2014/main" id="{42D34F1D-3174-47E7-8537-16DCE0ED57B2}"/>
              </a:ext>
            </a:extLst>
          </p:cNvPr>
          <p:cNvSpPr/>
          <p:nvPr/>
        </p:nvSpPr>
        <p:spPr>
          <a:xfrm>
            <a:off x="3603033" y="1298195"/>
            <a:ext cx="5259359" cy="1477328"/>
          </a:xfrm>
          <a:prstGeom prst="rect">
            <a:avLst/>
          </a:prstGeom>
        </p:spPr>
        <p:txBody>
          <a:bodyPr wrap="square">
            <a:spAutoFit/>
          </a:bodyPr>
          <a:lstStyle/>
          <a:p>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degerlerinden</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degerlerde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çizilirler</a:t>
            </a:r>
            <a:r>
              <a:rPr lang="en-US" dirty="0">
                <a:latin typeface="Arial" panose="020B0604020202020204" pitchFamily="34" charset="0"/>
                <a:cs typeface="Arial" panose="020B0604020202020204" pitchFamily="34" charset="0"/>
              </a:rPr>
              <a:t>.</a:t>
            </a:r>
          </a:p>
          <a:p>
            <a:endParaRPr lang="az-Latn-AZ"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Bu </a:t>
            </a:r>
            <a:r>
              <a:rPr lang="en-US" dirty="0" err="1">
                <a:latin typeface="Arial" panose="020B0604020202020204" pitchFamily="34" charset="0"/>
                <a:cs typeface="Arial" panose="020B0604020202020204" pitchFamily="34" charset="0"/>
              </a:rPr>
              <a:t>açıların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çizilmesinde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açıyı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meydana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getiren</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köse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yerlestirme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tasınır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9129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28FA8189-EC29-40D6-BD53-A50300C4F2E6}"/>
              </a:ext>
            </a:extLst>
          </p:cNvPr>
          <p:cNvSpPr>
            <a:spLocks noGrp="1"/>
          </p:cNvSpPr>
          <p:nvPr>
            <p:ph type="ftr" sz="quarter" idx="11"/>
          </p:nvPr>
        </p:nvSpPr>
        <p:spPr/>
        <p:txBody>
          <a:bodyPr/>
          <a:lstStyle/>
          <a:p>
            <a:endParaRPr lang="ru-RU"/>
          </a:p>
        </p:txBody>
      </p:sp>
      <p:sp>
        <p:nvSpPr>
          <p:cNvPr id="3" name="Номер слайда 2">
            <a:extLst>
              <a:ext uri="{FF2B5EF4-FFF2-40B4-BE49-F238E27FC236}">
                <a16:creationId xmlns:a16="http://schemas.microsoft.com/office/drawing/2014/main" id="{E48D1D5A-4741-463D-B9D1-B52DD879DECD}"/>
              </a:ext>
            </a:extLst>
          </p:cNvPr>
          <p:cNvSpPr>
            <a:spLocks noGrp="1"/>
          </p:cNvSpPr>
          <p:nvPr>
            <p:ph type="sldNum" sz="quarter" idx="12"/>
          </p:nvPr>
        </p:nvSpPr>
        <p:spPr/>
        <p:txBody>
          <a:bodyPr/>
          <a:lstStyle/>
          <a:p>
            <a:fld id="{B19B0651-EE4F-4900-A07F-96A6BFA9D0F0}" type="slidenum">
              <a:rPr lang="ru-RU" smtClean="0"/>
              <a:t>20</a:t>
            </a:fld>
            <a:endParaRPr lang="ru-RU"/>
          </a:p>
        </p:txBody>
      </p:sp>
      <p:pic>
        <p:nvPicPr>
          <p:cNvPr id="4" name="Рисунок 3">
            <a:extLst>
              <a:ext uri="{FF2B5EF4-FFF2-40B4-BE49-F238E27FC236}">
                <a16:creationId xmlns:a16="http://schemas.microsoft.com/office/drawing/2014/main" id="{C0FD3ACD-20F4-4D81-B90E-831AF4BC497D}"/>
              </a:ext>
            </a:extLst>
          </p:cNvPr>
          <p:cNvPicPr>
            <a:picLocks noChangeAspect="1"/>
          </p:cNvPicPr>
          <p:nvPr/>
        </p:nvPicPr>
        <p:blipFill>
          <a:blip r:embed="rId2"/>
          <a:stretch>
            <a:fillRect/>
          </a:stretch>
        </p:blipFill>
        <p:spPr>
          <a:xfrm>
            <a:off x="251520" y="548680"/>
            <a:ext cx="5198177" cy="5386079"/>
          </a:xfrm>
          <a:prstGeom prst="rect">
            <a:avLst/>
          </a:prstGeom>
        </p:spPr>
      </p:pic>
      <p:sp>
        <p:nvSpPr>
          <p:cNvPr id="5" name="Прямоугольник 4">
            <a:extLst>
              <a:ext uri="{FF2B5EF4-FFF2-40B4-BE49-F238E27FC236}">
                <a16:creationId xmlns:a16="http://schemas.microsoft.com/office/drawing/2014/main" id="{CAA4FE0B-7F7C-4165-9B4F-E2D9AA8A1006}"/>
              </a:ext>
            </a:extLst>
          </p:cNvPr>
          <p:cNvSpPr/>
          <p:nvPr/>
        </p:nvSpPr>
        <p:spPr>
          <a:xfrm>
            <a:off x="5589354" y="692696"/>
            <a:ext cx="3431679" cy="3970318"/>
          </a:xfrm>
          <a:prstGeom prst="rect">
            <a:avLst/>
          </a:prstGeom>
        </p:spPr>
        <p:txBody>
          <a:bodyPr wrap="square">
            <a:spAutoFit/>
          </a:bodyPr>
          <a:lstStyle/>
          <a:p>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daireler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biçiminde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Bunun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dört</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yaklasık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en-US" dirty="0">
                <a:latin typeface="Arial" panose="020B0604020202020204" pitchFamily="34" charset="0"/>
                <a:cs typeface="Arial" panose="020B0604020202020204" pitchFamily="34" charset="0"/>
              </a:rPr>
              <a:t> (oval)</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kullanılır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Oval, </a:t>
            </a:r>
            <a:r>
              <a:rPr lang="en-US" dirty="0" err="1">
                <a:latin typeface="Arial" panose="020B0604020202020204" pitchFamily="34" charset="0"/>
                <a:cs typeface="Arial" panose="020B0604020202020204" pitchFamily="34" charset="0"/>
              </a:rPr>
              <a:t>elipse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benzeyen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tam</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sekildir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sv-SE" dirty="0">
                <a:latin typeface="Arial" panose="020B0604020202020204" pitchFamily="34" charset="0"/>
                <a:cs typeface="Arial" panose="020B0604020202020204" pitchFamily="34" charset="0"/>
              </a:rPr>
              <a:t>• Genellikle de, çizimi kolay ve sade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olmasından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dolayı</a:t>
            </a:r>
            <a:r>
              <a:rPr lang="en-US" dirty="0">
                <a:latin typeface="Arial" panose="020B0604020202020204" pitchFamily="34" charset="0"/>
                <a:cs typeface="Arial" panose="020B0604020202020204" pitchFamily="34" charset="0"/>
              </a:rPr>
              <a:t> oval </a:t>
            </a:r>
            <a:r>
              <a:rPr lang="en-US" dirty="0" err="1">
                <a:latin typeface="Arial" panose="020B0604020202020204" pitchFamily="34" charset="0"/>
                <a:cs typeface="Arial" panose="020B0604020202020204" pitchFamily="34" charset="0"/>
              </a:rPr>
              <a:t>tercih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edilir</a:t>
            </a:r>
            <a:r>
              <a:rPr lang="en-US" dirty="0">
                <a:latin typeface="Arial" panose="020B0604020202020204" pitchFamily="34" charset="0"/>
                <a:cs typeface="Arial" panose="020B0604020202020204" pitchFamily="34" charset="0"/>
              </a:rPr>
              <a:t>.</a:t>
            </a:r>
            <a:r>
              <a:rPr lang="az-Latn-AZ"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(Oval, </a:t>
            </a:r>
            <a:r>
              <a:rPr lang="es-ES" dirty="0" err="1">
                <a:latin typeface="Arial" panose="020B0604020202020204" pitchFamily="34" charset="0"/>
                <a:cs typeface="Arial" panose="020B0604020202020204" pitchFamily="34" charset="0"/>
              </a:rPr>
              <a:t>pergel</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veya</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daire</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sablonu</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ile</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çizilebilir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8DD1E33A-EC46-4CF3-903F-83839021DB16}"/>
              </a:ext>
            </a:extLst>
          </p:cNvPr>
          <p:cNvSpPr/>
          <p:nvPr/>
        </p:nvSpPr>
        <p:spPr>
          <a:xfrm>
            <a:off x="2483768" y="-80353"/>
            <a:ext cx="4700326" cy="461665"/>
          </a:xfrm>
          <a:prstGeom prst="rect">
            <a:avLst/>
          </a:prstGeom>
        </p:spPr>
        <p:txBody>
          <a:bodyPr wrap="none">
            <a:spAutoFit/>
          </a:bodyPr>
          <a:lstStyle/>
          <a:p>
            <a:r>
              <a:rPr lang="en-US" sz="2400" b="1" dirty="0" err="1">
                <a:solidFill>
                  <a:schemeClr val="bg1"/>
                </a:solidFill>
                <a:latin typeface="Helvetica-Bold"/>
              </a:rPr>
              <a:t>Dairelerin</a:t>
            </a:r>
            <a:r>
              <a:rPr lang="en-US" sz="2400" b="1" dirty="0">
                <a:solidFill>
                  <a:schemeClr val="bg1"/>
                </a:solidFill>
                <a:latin typeface="Helvetica-Bold"/>
              </a:rPr>
              <a:t> </a:t>
            </a:r>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Perspektifi</a:t>
            </a:r>
            <a:endParaRPr lang="ru-RU" sz="2400" dirty="0">
              <a:solidFill>
                <a:schemeClr val="bg1"/>
              </a:solidFill>
            </a:endParaRPr>
          </a:p>
        </p:txBody>
      </p:sp>
    </p:spTree>
    <p:extLst>
      <p:ext uri="{BB962C8B-B14F-4D97-AF65-F5344CB8AC3E}">
        <p14:creationId xmlns:p14="http://schemas.microsoft.com/office/powerpoint/2010/main" val="884919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964C5C67-F454-4092-8DB4-B68EDE682C94}"/>
              </a:ext>
            </a:extLst>
          </p:cNvPr>
          <p:cNvSpPr>
            <a:spLocks noGrp="1"/>
          </p:cNvSpPr>
          <p:nvPr>
            <p:ph type="sldNum" sz="quarter" idx="12"/>
          </p:nvPr>
        </p:nvSpPr>
        <p:spPr>
          <a:xfrm>
            <a:off x="8172400" y="6583686"/>
            <a:ext cx="762000" cy="365125"/>
          </a:xfrm>
        </p:spPr>
        <p:txBody>
          <a:bodyPr/>
          <a:lstStyle/>
          <a:p>
            <a:fld id="{B19B0651-EE4F-4900-A07F-96A6BFA9D0F0}" type="slidenum">
              <a:rPr lang="ru-RU" smtClean="0"/>
              <a:t>21</a:t>
            </a:fld>
            <a:endParaRPr lang="ru-RU" dirty="0"/>
          </a:p>
        </p:txBody>
      </p:sp>
      <p:sp>
        <p:nvSpPr>
          <p:cNvPr id="4" name="Прямоугольник 3">
            <a:extLst>
              <a:ext uri="{FF2B5EF4-FFF2-40B4-BE49-F238E27FC236}">
                <a16:creationId xmlns:a16="http://schemas.microsoft.com/office/drawing/2014/main" id="{77919C78-71E4-4D5B-811E-9E920C1AE30C}"/>
              </a:ext>
            </a:extLst>
          </p:cNvPr>
          <p:cNvSpPr/>
          <p:nvPr/>
        </p:nvSpPr>
        <p:spPr>
          <a:xfrm>
            <a:off x="1835696" y="-35146"/>
            <a:ext cx="3278462" cy="461665"/>
          </a:xfrm>
          <a:prstGeom prst="rect">
            <a:avLst/>
          </a:prstGeom>
        </p:spPr>
        <p:txBody>
          <a:bodyPr wrap="none">
            <a:spAutoFit/>
          </a:bodyPr>
          <a:lstStyle/>
          <a:p>
            <a:r>
              <a:rPr lang="az-Latn-AZ" sz="2400" b="1" dirty="0">
                <a:solidFill>
                  <a:schemeClr val="bg1"/>
                </a:solidFill>
                <a:latin typeface="Helvetica-Bold"/>
              </a:rPr>
              <a:t>İzometrik </a:t>
            </a:r>
            <a:r>
              <a:rPr lang="en-US" sz="2400" b="1" dirty="0">
                <a:solidFill>
                  <a:schemeClr val="bg1"/>
                </a:solidFill>
                <a:latin typeface="Helvetica-Bold"/>
              </a:rPr>
              <a:t>Oval </a:t>
            </a:r>
            <a:r>
              <a:rPr lang="en-US" sz="2400" b="1" dirty="0" err="1">
                <a:solidFill>
                  <a:schemeClr val="bg1"/>
                </a:solidFill>
                <a:latin typeface="Helvetica-Bold"/>
              </a:rPr>
              <a:t>Çizimi</a:t>
            </a:r>
            <a:endParaRPr lang="ru-RU" sz="2400" dirty="0">
              <a:solidFill>
                <a:schemeClr val="bg1"/>
              </a:solidFill>
            </a:endParaRPr>
          </a:p>
        </p:txBody>
      </p:sp>
      <p:sp>
        <p:nvSpPr>
          <p:cNvPr id="5" name="Прямоугольник 4">
            <a:extLst>
              <a:ext uri="{FF2B5EF4-FFF2-40B4-BE49-F238E27FC236}">
                <a16:creationId xmlns:a16="http://schemas.microsoft.com/office/drawing/2014/main" id="{C4390C32-B69A-48E9-AE18-84E529EE0318}"/>
              </a:ext>
            </a:extLst>
          </p:cNvPr>
          <p:cNvSpPr/>
          <p:nvPr/>
        </p:nvSpPr>
        <p:spPr>
          <a:xfrm>
            <a:off x="105997" y="3697711"/>
            <a:ext cx="6281843" cy="2585323"/>
          </a:xfrm>
          <a:prstGeom prst="rect">
            <a:avLst/>
          </a:prstGeom>
        </p:spPr>
        <p:txBody>
          <a:bodyPr wrap="square">
            <a:spAutoFit/>
          </a:bodyPr>
          <a:lstStyle/>
          <a:p>
            <a:r>
              <a:rPr lang="en-US" dirty="0">
                <a:latin typeface="Arial" panose="020B0604020202020204" pitchFamily="34" charset="0"/>
                <a:cs typeface="Arial" panose="020B0604020202020204" pitchFamily="34" charset="0"/>
              </a:rPr>
              <a:t>Oval, </a:t>
            </a:r>
            <a:r>
              <a:rPr lang="en-US" dirty="0" err="1">
                <a:latin typeface="Arial" panose="020B0604020202020204" pitchFamily="34" charset="0"/>
                <a:cs typeface="Arial" panose="020B0604020202020204" pitchFamily="34" charset="0"/>
              </a:rPr>
              <a:t>ikisi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ikisi</a:t>
            </a:r>
            <a:r>
              <a:rPr lang="en-US" dirty="0">
                <a:latin typeface="Arial" panose="020B0604020202020204" pitchFamily="34" charset="0"/>
                <a:cs typeface="Arial" panose="020B0604020202020204" pitchFamily="34" charset="0"/>
              </a:rPr>
              <a:t> de </a:t>
            </a:r>
            <a:r>
              <a:rPr lang="en-US" dirty="0" err="1">
                <a:latin typeface="Arial" panose="020B0604020202020204" pitchFamily="34" charset="0"/>
                <a:cs typeface="Arial" panose="020B0604020202020204" pitchFamily="34" charset="0"/>
              </a:rPr>
              <a:t>büyük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dört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adet</a:t>
            </a:r>
            <a:r>
              <a:rPr lang="en-US" dirty="0">
                <a:latin typeface="Arial" panose="020B0604020202020204" pitchFamily="34" charset="0"/>
                <a:cs typeface="Arial" panose="020B0604020202020204" pitchFamily="34" charset="0"/>
              </a:rPr>
              <a:t> yay </a:t>
            </a:r>
            <a:r>
              <a:rPr lang="en-US" dirty="0" err="1">
                <a:latin typeface="Arial" panose="020B0604020202020204" pitchFamily="34" charset="0"/>
                <a:cs typeface="Arial" panose="020B0604020202020204" pitchFamily="34" charset="0"/>
              </a:rPr>
              <a:t>parçasından</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meydana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1. </a:t>
            </a:r>
            <a:r>
              <a:rPr lang="en-US" dirty="0" err="1">
                <a:latin typeface="Arial" panose="020B0604020202020204" pitchFamily="34" charset="0"/>
                <a:cs typeface="Arial" panose="020B0604020202020204" pitchFamily="34" charset="0"/>
              </a:rPr>
              <a:t>Dairenin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çizilecegi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paralelkenar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olusturulur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2. </a:t>
            </a:r>
            <a:r>
              <a:rPr lang="en-US" dirty="0" err="1">
                <a:latin typeface="Arial" panose="020B0604020202020204" pitchFamily="34" charset="0"/>
                <a:cs typeface="Arial" panose="020B0604020202020204" pitchFamily="34" charset="0"/>
              </a:rPr>
              <a:t>Genis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köselerden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karsısındaki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ortasına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dikmeler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3. </a:t>
            </a:r>
            <a:r>
              <a:rPr lang="en-US" dirty="0" err="1">
                <a:latin typeface="Arial" panose="020B0604020202020204" pitchFamily="34" charset="0"/>
                <a:cs typeface="Arial" panose="020B0604020202020204" pitchFamily="34" charset="0"/>
              </a:rPr>
              <a:t>Dikmelerin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kesistigi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noktalar</a:t>
            </a:r>
            <a:r>
              <a:rPr lang="en-US" dirty="0">
                <a:latin typeface="Arial" panose="020B0604020202020204" pitchFamily="34" charset="0"/>
                <a:cs typeface="Arial" panose="020B0604020202020204" pitchFamily="34" charset="0"/>
              </a:rPr>
              <a:t>, r </a:t>
            </a:r>
            <a:r>
              <a:rPr lang="en-US" dirty="0" err="1">
                <a:latin typeface="Arial" panose="020B0604020202020204" pitchFamily="34" charset="0"/>
                <a:cs typeface="Arial" panose="020B0604020202020204" pitchFamily="34" charset="0"/>
              </a:rPr>
              <a:t>yarıçaplı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yayların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merkezidir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4. </a:t>
            </a:r>
            <a:r>
              <a:rPr lang="en-US" dirty="0" err="1">
                <a:latin typeface="Arial" panose="020B0604020202020204" pitchFamily="34" charset="0"/>
                <a:cs typeface="Arial" panose="020B0604020202020204" pitchFamily="34" charset="0"/>
              </a:rPr>
              <a:t>Genis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köseler</a:t>
            </a:r>
            <a:r>
              <a:rPr lang="en-US" dirty="0">
                <a:latin typeface="Arial" panose="020B0604020202020204" pitchFamily="34" charset="0"/>
                <a:cs typeface="Arial" panose="020B0604020202020204" pitchFamily="34" charset="0"/>
              </a:rPr>
              <a:t> de, R </a:t>
            </a:r>
            <a:r>
              <a:rPr lang="en-US" dirty="0" err="1">
                <a:latin typeface="Arial" panose="020B0604020202020204" pitchFamily="34" charset="0"/>
                <a:cs typeface="Arial" panose="020B0604020202020204" pitchFamily="34" charset="0"/>
              </a:rPr>
              <a:t>yarıçaplı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büyük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yayların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merkezidir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7E236970-CC16-4A87-B9DC-37F35E762CA3}"/>
              </a:ext>
            </a:extLst>
          </p:cNvPr>
          <p:cNvPicPr>
            <a:picLocks noChangeAspect="1"/>
          </p:cNvPicPr>
          <p:nvPr/>
        </p:nvPicPr>
        <p:blipFill>
          <a:blip r:embed="rId2"/>
          <a:stretch>
            <a:fillRect/>
          </a:stretch>
        </p:blipFill>
        <p:spPr>
          <a:xfrm>
            <a:off x="395536" y="445113"/>
            <a:ext cx="5806612" cy="3234004"/>
          </a:xfrm>
          <a:prstGeom prst="rect">
            <a:avLst/>
          </a:prstGeom>
        </p:spPr>
      </p:pic>
      <p:pic>
        <p:nvPicPr>
          <p:cNvPr id="8" name="Рисунок 7">
            <a:extLst>
              <a:ext uri="{FF2B5EF4-FFF2-40B4-BE49-F238E27FC236}">
                <a16:creationId xmlns:a16="http://schemas.microsoft.com/office/drawing/2014/main" id="{CA166572-2D91-4C17-91A2-DDE0F79D214B}"/>
              </a:ext>
            </a:extLst>
          </p:cNvPr>
          <p:cNvPicPr>
            <a:picLocks noChangeAspect="1"/>
          </p:cNvPicPr>
          <p:nvPr/>
        </p:nvPicPr>
        <p:blipFill rotWithShape="1">
          <a:blip r:embed="rId3"/>
          <a:srcRect l="27161" t="735" r="40942" b="51035"/>
          <a:stretch/>
        </p:blipFill>
        <p:spPr>
          <a:xfrm>
            <a:off x="6420755" y="0"/>
            <a:ext cx="2715259" cy="3291843"/>
          </a:xfrm>
          <a:prstGeom prst="rect">
            <a:avLst/>
          </a:prstGeom>
        </p:spPr>
      </p:pic>
      <p:pic>
        <p:nvPicPr>
          <p:cNvPr id="9" name="Рисунок 8">
            <a:extLst>
              <a:ext uri="{FF2B5EF4-FFF2-40B4-BE49-F238E27FC236}">
                <a16:creationId xmlns:a16="http://schemas.microsoft.com/office/drawing/2014/main" id="{6BECC140-35ED-49BE-8E4A-97A444B80038}"/>
              </a:ext>
            </a:extLst>
          </p:cNvPr>
          <p:cNvPicPr>
            <a:picLocks noChangeAspect="1"/>
          </p:cNvPicPr>
          <p:nvPr/>
        </p:nvPicPr>
        <p:blipFill rotWithShape="1">
          <a:blip r:embed="rId3"/>
          <a:srcRect l="28917" t="60136" r="41048" b="653"/>
          <a:stretch/>
        </p:blipFill>
        <p:spPr>
          <a:xfrm>
            <a:off x="6404298" y="3291843"/>
            <a:ext cx="2715259" cy="2842255"/>
          </a:xfrm>
          <a:prstGeom prst="rect">
            <a:avLst/>
          </a:prstGeom>
        </p:spPr>
      </p:pic>
    </p:spTree>
    <p:extLst>
      <p:ext uri="{BB962C8B-B14F-4D97-AF65-F5344CB8AC3E}">
        <p14:creationId xmlns:p14="http://schemas.microsoft.com/office/powerpoint/2010/main" val="7456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9C5D0F78-7CF6-4466-BC00-AA9BD69D15F3}"/>
              </a:ext>
            </a:extLst>
          </p:cNvPr>
          <p:cNvSpPr>
            <a:spLocks noGrp="1"/>
          </p:cNvSpPr>
          <p:nvPr>
            <p:ph type="sldNum" sz="quarter" idx="12"/>
          </p:nvPr>
        </p:nvSpPr>
        <p:spPr>
          <a:xfrm>
            <a:off x="7812360" y="6381328"/>
            <a:ext cx="762000" cy="365125"/>
          </a:xfrm>
        </p:spPr>
        <p:txBody>
          <a:bodyPr/>
          <a:lstStyle/>
          <a:p>
            <a:fld id="{B19B0651-EE4F-4900-A07F-96A6BFA9D0F0}" type="slidenum">
              <a:rPr lang="ru-RU" smtClean="0"/>
              <a:t>22</a:t>
            </a:fld>
            <a:endParaRPr lang="ru-RU" dirty="0"/>
          </a:p>
        </p:txBody>
      </p:sp>
      <p:sp>
        <p:nvSpPr>
          <p:cNvPr id="5" name="Прямоугольник 4">
            <a:extLst>
              <a:ext uri="{FF2B5EF4-FFF2-40B4-BE49-F238E27FC236}">
                <a16:creationId xmlns:a16="http://schemas.microsoft.com/office/drawing/2014/main" id="{88E00679-431A-4CDD-BD9B-BE17CA402B28}"/>
              </a:ext>
            </a:extLst>
          </p:cNvPr>
          <p:cNvSpPr/>
          <p:nvPr/>
        </p:nvSpPr>
        <p:spPr>
          <a:xfrm>
            <a:off x="2756439" y="0"/>
            <a:ext cx="3631122" cy="461665"/>
          </a:xfrm>
          <a:prstGeom prst="rect">
            <a:avLst/>
          </a:prstGeom>
        </p:spPr>
        <p:txBody>
          <a:bodyPr wrap="none">
            <a:spAutoFit/>
          </a:bodyPr>
          <a:lstStyle/>
          <a:p>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Silindir</a:t>
            </a:r>
            <a:r>
              <a:rPr lang="en-US" sz="2400" b="1" dirty="0">
                <a:solidFill>
                  <a:schemeClr val="bg1"/>
                </a:solidFill>
                <a:latin typeface="Helvetica-Bold"/>
              </a:rPr>
              <a:t> </a:t>
            </a:r>
            <a:r>
              <a:rPr lang="en-US" sz="2400" b="1" dirty="0" err="1">
                <a:solidFill>
                  <a:schemeClr val="bg1"/>
                </a:solidFill>
                <a:latin typeface="Helvetica-Bold"/>
              </a:rPr>
              <a:t>Çizimi</a:t>
            </a:r>
            <a:endParaRPr lang="ru-RU" sz="2400" dirty="0">
              <a:solidFill>
                <a:schemeClr val="bg1"/>
              </a:solidFill>
            </a:endParaRPr>
          </a:p>
        </p:txBody>
      </p:sp>
      <p:sp>
        <p:nvSpPr>
          <p:cNvPr id="8" name="Прямоугольник 7">
            <a:extLst>
              <a:ext uri="{FF2B5EF4-FFF2-40B4-BE49-F238E27FC236}">
                <a16:creationId xmlns:a16="http://schemas.microsoft.com/office/drawing/2014/main" id="{3BEB9315-5782-4EEA-9942-4CEF8DF29671}"/>
              </a:ext>
            </a:extLst>
          </p:cNvPr>
          <p:cNvSpPr/>
          <p:nvPr/>
        </p:nvSpPr>
        <p:spPr>
          <a:xfrm>
            <a:off x="4427984" y="435971"/>
            <a:ext cx="4716016" cy="5478423"/>
          </a:xfrm>
          <a:prstGeom prst="rect">
            <a:avLst/>
          </a:prstGeom>
        </p:spPr>
        <p:txBody>
          <a:bodyPr wrap="square">
            <a:spAutoFit/>
          </a:bodyPr>
          <a:lstStyle/>
          <a:p>
            <a:pPr algn="just"/>
            <a:r>
              <a:rPr lang="en-US" sz="1400" dirty="0">
                <a:latin typeface="Arial" panose="020B0604020202020204" pitchFamily="34" charset="0"/>
                <a:cs typeface="Arial" panose="020B0604020202020204" pitchFamily="34" charset="0"/>
              </a:rPr>
              <a:t>İlk </a:t>
            </a:r>
            <a:r>
              <a:rPr lang="en-US" sz="1400" dirty="0" err="1">
                <a:latin typeface="Arial" panose="020B0604020202020204" pitchFamily="34" charset="0"/>
                <a:cs typeface="Arial" panose="020B0604020202020204" pitchFamily="34" charset="0"/>
              </a:rPr>
              <a:t>olarak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daire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içine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Daire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üzerinde</a:t>
            </a:r>
            <a:r>
              <a:rPr lang="en-US" sz="1400" dirty="0">
                <a:latin typeface="Arial" panose="020B0604020202020204" pitchFamily="34" charset="0"/>
                <a:cs typeface="Arial" panose="020B0604020202020204" pitchFamily="34" charset="0"/>
              </a:rPr>
              <a:t> A, B, C </a:t>
            </a:r>
            <a:r>
              <a:rPr lang="en-US" sz="1400" dirty="0" err="1">
                <a:latin typeface="Arial" panose="020B0604020202020204" pitchFamily="34" charset="0"/>
                <a:cs typeface="Arial" panose="020B0604020202020204" pitchFamily="34" charset="0"/>
              </a:rPr>
              <a:t>gibi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gelişi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güzel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işaretlenir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karenin</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uzaklıkları</a:t>
            </a:r>
            <a:r>
              <a:rPr lang="en-US" sz="1400" dirty="0">
                <a:latin typeface="Arial" panose="020B0604020202020204" pitchFamily="34" charset="0"/>
                <a:cs typeface="Arial" panose="020B0604020202020204" pitchFamily="34" charset="0"/>
              </a:rPr>
              <a:t> a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b </a:t>
            </a:r>
            <a:r>
              <a:rPr lang="en-US" sz="1400" dirty="0" err="1">
                <a:latin typeface="Arial" panose="020B0604020202020204" pitchFamily="34" charset="0"/>
                <a:cs typeface="Arial" panose="020B0604020202020204" pitchFamily="34" charset="0"/>
              </a:rPr>
              <a:t>uzaklıkları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gibi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cetvelle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ölçülür</a:t>
            </a:r>
            <a:r>
              <a:rPr lang="en-US" sz="1400" dirty="0">
                <a:latin typeface="Arial" panose="020B0604020202020204" pitchFamily="34" charset="0"/>
                <a:cs typeface="Arial" panose="020B0604020202020204" pitchFamily="34" charset="0"/>
              </a:rPr>
              <a:t>. </a:t>
            </a:r>
            <a:endParaRPr lang="az-Latn-AZ" sz="1400" dirty="0">
              <a:latin typeface="Arial" panose="020B0604020202020204" pitchFamily="34" charset="0"/>
              <a:cs typeface="Arial" panose="020B0604020202020204" pitchFamily="34" charset="0"/>
            </a:endParaRPr>
          </a:p>
          <a:p>
            <a:pPr algn="just"/>
            <a:endParaRPr lang="az-Latn-AZ"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Yan </a:t>
            </a:r>
            <a:r>
              <a:rPr lang="en-US" sz="1400" dirty="0" err="1">
                <a:latin typeface="Arial" panose="020B0604020202020204" pitchFamily="34" charset="0"/>
                <a:cs typeface="Arial" panose="020B0604020202020204" pitchFamily="34" charset="0"/>
              </a:rPr>
              <a:t>tarafa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ise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çizilecek</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genişliğini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belirtecek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dikdörtgen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 Bu </a:t>
            </a:r>
            <a:r>
              <a:rPr lang="en-US" sz="1400" dirty="0" err="1">
                <a:latin typeface="Arial" panose="020B0604020202020204" pitchFamily="34" charset="0"/>
                <a:cs typeface="Arial" panose="020B0604020202020204" pitchFamily="34" charset="0"/>
              </a:rPr>
              <a:t>dikdörtgenin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silindirin</a:t>
            </a:r>
            <a:r>
              <a:rPr lang="en-US" sz="1400" dirty="0">
                <a:latin typeface="Arial" panose="020B0604020202020204" pitchFamily="34" charset="0"/>
                <a:cs typeface="Arial" panose="020B0604020202020204" pitchFamily="34" charset="0"/>
              </a:rPr>
              <a:t> de</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genişliğidir</a:t>
            </a:r>
            <a:r>
              <a:rPr lang="en-US" sz="1400" dirty="0">
                <a:latin typeface="Arial" panose="020B0604020202020204" pitchFamily="34" charset="0"/>
                <a:cs typeface="Arial" panose="020B0604020202020204" pitchFamily="34" charset="0"/>
              </a:rPr>
              <a:t>.(a)</a:t>
            </a:r>
            <a:br>
              <a:rPr lang="en-US" sz="1400" dirty="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Daha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sonra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karşılıklı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birbirine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dikdörtgen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çiziminde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yatay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dikey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genişlik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ölçüleri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derinliği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belirtir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dikdörtgenin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ölçüleri</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aynı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olmasına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dikkat</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edilmelidir</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endParaRPr lang="az-Latn-AZ" sz="1400" dirty="0">
              <a:latin typeface="Arial" panose="020B0604020202020204" pitchFamily="34" charset="0"/>
              <a:cs typeface="Arial" panose="020B0604020202020204" pitchFamily="34" charset="0"/>
            </a:endParaRPr>
          </a:p>
          <a:p>
            <a:pPr algn="just"/>
            <a:r>
              <a:rPr lang="en-US" sz="1400" dirty="0" err="1">
                <a:latin typeface="Arial" panose="020B0604020202020204" pitchFamily="34" charset="0"/>
                <a:cs typeface="Arial" panose="020B0604020202020204" pitchFamily="34" charset="0"/>
              </a:rPr>
              <a:t>oktaların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karenin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olan</a:t>
            </a:r>
            <a:r>
              <a:rPr lang="en-US" sz="1400" dirty="0">
                <a:latin typeface="Arial" panose="020B0604020202020204" pitchFamily="34" charset="0"/>
                <a:cs typeface="Arial" panose="020B0604020202020204" pitchFamily="34" charset="0"/>
              </a:rPr>
              <a:t> a </a:t>
            </a:r>
            <a:r>
              <a:rPr lang="en-US" sz="1400" dirty="0" err="1">
                <a:latin typeface="Arial" panose="020B0604020202020204" pitchFamily="34" charset="0"/>
                <a:cs typeface="Arial" panose="020B0604020202020204" pitchFamily="34" charset="0"/>
              </a:rPr>
              <a:t>ve</a:t>
            </a:r>
            <a:r>
              <a:rPr lang="en-US" sz="1400" dirty="0">
                <a:latin typeface="Arial" panose="020B0604020202020204" pitchFamily="34" charset="0"/>
                <a:cs typeface="Arial" panose="020B0604020202020204" pitchFamily="34" charset="0"/>
              </a:rPr>
              <a:t> b, c </a:t>
            </a:r>
            <a:r>
              <a:rPr lang="en-US" sz="1400" dirty="0" err="1">
                <a:latin typeface="Arial" panose="020B0604020202020204" pitchFamily="34" charset="0"/>
                <a:cs typeface="Arial" panose="020B0604020202020204" pitchFamily="34" charset="0"/>
              </a:rPr>
              <a:t>uzaklıkları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aynı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ölçüde</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taşınır</a:t>
            </a:r>
            <a:r>
              <a:rPr lang="en-US" sz="1400" dirty="0">
                <a:latin typeface="Arial" panose="020B0604020202020204" pitchFamily="34" charset="0"/>
                <a:cs typeface="Arial" panose="020B0604020202020204" pitchFamily="34" charset="0"/>
              </a:rPr>
              <a:t>.</a:t>
            </a:r>
            <a:r>
              <a:rPr lang="az-Latn-AZ"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Bu </a:t>
            </a:r>
            <a:r>
              <a:rPr lang="en-US" sz="1400" dirty="0" err="1">
                <a:latin typeface="Arial" panose="020B0604020202020204" pitchFamily="34" charset="0"/>
                <a:cs typeface="Arial" panose="020B0604020202020204" pitchFamily="34" charset="0"/>
              </a:rPr>
              <a:t>noktalardan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paraleller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Paralellerin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birbirini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kestiği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birleştirilerek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dairenin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çizimi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tamamlanır</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endParaRPr lang="az-Latn-AZ" sz="1400" dirty="0">
              <a:latin typeface="Arial" panose="020B0604020202020204" pitchFamily="34" charset="0"/>
              <a:cs typeface="Arial" panose="020B0604020202020204" pitchFamily="34" charset="0"/>
            </a:endParaRPr>
          </a:p>
          <a:p>
            <a:pPr algn="just"/>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arka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yüzeyindeki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daireyi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çizmek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için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ön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taraftaki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elips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üzerindeki</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geriye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uzanan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kenarlarına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doğrular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çizilir</a:t>
            </a:r>
            <a:r>
              <a:rPr lang="en-US" sz="1400" dirty="0">
                <a:latin typeface="Arial" panose="020B0604020202020204" pitchFamily="34" charset="0"/>
                <a:cs typeface="Arial" panose="020B0604020202020204" pitchFamily="34" charset="0"/>
              </a:rPr>
              <a:t>.</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Doğrular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üzerinde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prizmanın</a:t>
            </a:r>
            <a:r>
              <a:rPr lang="en-US" sz="1400" dirty="0">
                <a:latin typeface="Arial" panose="020B0604020202020204" pitchFamily="34" charset="0"/>
                <a:cs typeface="Arial" panose="020B0604020202020204" pitchFamily="34" charset="0"/>
              </a:rPr>
              <a:t> h </a:t>
            </a:r>
            <a:r>
              <a:rPr lang="en-US" sz="1400" dirty="0" err="1">
                <a:latin typeface="Arial" panose="020B0604020202020204" pitchFamily="34" charset="0"/>
                <a:cs typeface="Arial" panose="020B0604020202020204" pitchFamily="34" charset="0"/>
              </a:rPr>
              <a:t>yüksekliği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işaretlenir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noktaların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birleştirilmesiyle</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arkadaki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elips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tamamlanır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Silindir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için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elipsler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birbirine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paralel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çizgi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birleştirilerek</a:t>
            </a:r>
            <a:r>
              <a:rPr lang="az-Latn-AZ"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çizim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tamamlanır</a:t>
            </a:r>
            <a:r>
              <a:rPr lang="en-US" sz="1400"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p:txBody>
      </p:sp>
      <p:pic>
        <p:nvPicPr>
          <p:cNvPr id="6146" name="Picture 2">
            <a:extLst>
              <a:ext uri="{FF2B5EF4-FFF2-40B4-BE49-F238E27FC236}">
                <a16:creationId xmlns:a16="http://schemas.microsoft.com/office/drawing/2014/main" id="{61C405EB-0CEA-4D39-B893-E931509D4C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92" t="1407" r="23836" b="3752"/>
          <a:stretch/>
        </p:blipFill>
        <p:spPr bwMode="auto">
          <a:xfrm>
            <a:off x="19836" y="435971"/>
            <a:ext cx="4251826" cy="4721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475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A7536B-C3AD-4F98-971E-24EDC218595D}"/>
              </a:ext>
            </a:extLst>
          </p:cNvPr>
          <p:cNvSpPr>
            <a:spLocks noGrp="1"/>
          </p:cNvSpPr>
          <p:nvPr>
            <p:ph type="sldNum" sz="quarter" idx="12"/>
          </p:nvPr>
        </p:nvSpPr>
        <p:spPr/>
        <p:txBody>
          <a:bodyPr/>
          <a:lstStyle/>
          <a:p>
            <a:fld id="{B19B0651-EE4F-4900-A07F-96A6BFA9D0F0}" type="slidenum">
              <a:rPr lang="ru-RU" smtClean="0"/>
              <a:t>23</a:t>
            </a:fld>
            <a:endParaRPr lang="ru-RU"/>
          </a:p>
        </p:txBody>
      </p:sp>
      <p:pic>
        <p:nvPicPr>
          <p:cNvPr id="4" name="Рисунок 3">
            <a:extLst>
              <a:ext uri="{FF2B5EF4-FFF2-40B4-BE49-F238E27FC236}">
                <a16:creationId xmlns:a16="http://schemas.microsoft.com/office/drawing/2014/main" id="{2ED46F84-8F82-44F3-882C-90005499D95A}"/>
              </a:ext>
            </a:extLst>
          </p:cNvPr>
          <p:cNvPicPr>
            <a:picLocks noChangeAspect="1"/>
          </p:cNvPicPr>
          <p:nvPr/>
        </p:nvPicPr>
        <p:blipFill>
          <a:blip r:embed="rId2"/>
          <a:stretch>
            <a:fillRect/>
          </a:stretch>
        </p:blipFill>
        <p:spPr>
          <a:xfrm>
            <a:off x="79906" y="2763632"/>
            <a:ext cx="8984188" cy="3291018"/>
          </a:xfrm>
          <a:prstGeom prst="rect">
            <a:avLst/>
          </a:prstGeom>
        </p:spPr>
      </p:pic>
      <p:sp>
        <p:nvSpPr>
          <p:cNvPr id="5" name="Прямоугольник 4">
            <a:extLst>
              <a:ext uri="{FF2B5EF4-FFF2-40B4-BE49-F238E27FC236}">
                <a16:creationId xmlns:a16="http://schemas.microsoft.com/office/drawing/2014/main" id="{35A01389-DDD6-4E51-924A-471EEC3064AB}"/>
              </a:ext>
            </a:extLst>
          </p:cNvPr>
          <p:cNvSpPr/>
          <p:nvPr/>
        </p:nvSpPr>
        <p:spPr>
          <a:xfrm>
            <a:off x="2756439" y="0"/>
            <a:ext cx="3631122" cy="461665"/>
          </a:xfrm>
          <a:prstGeom prst="rect">
            <a:avLst/>
          </a:prstGeom>
        </p:spPr>
        <p:txBody>
          <a:bodyPr wrap="none">
            <a:spAutoFit/>
          </a:bodyPr>
          <a:lstStyle/>
          <a:p>
            <a:r>
              <a:rPr lang="az-Latn-AZ" sz="2400" b="1" dirty="0">
                <a:solidFill>
                  <a:schemeClr val="bg1"/>
                </a:solidFill>
                <a:latin typeface="Helvetica-Bold"/>
              </a:rPr>
              <a:t>İ</a:t>
            </a:r>
            <a:r>
              <a:rPr lang="en-US" sz="2400" b="1" dirty="0" err="1">
                <a:solidFill>
                  <a:schemeClr val="bg1"/>
                </a:solidFill>
                <a:latin typeface="Helvetica-Bold"/>
              </a:rPr>
              <a:t>zometrik</a:t>
            </a:r>
            <a:r>
              <a:rPr lang="en-US" sz="2400" b="1" dirty="0">
                <a:solidFill>
                  <a:schemeClr val="bg1"/>
                </a:solidFill>
                <a:latin typeface="Helvetica-Bold"/>
              </a:rPr>
              <a:t> </a:t>
            </a:r>
            <a:r>
              <a:rPr lang="en-US" sz="2400" b="1" dirty="0" err="1">
                <a:solidFill>
                  <a:schemeClr val="bg1"/>
                </a:solidFill>
                <a:latin typeface="Helvetica-Bold"/>
              </a:rPr>
              <a:t>Silindir</a:t>
            </a:r>
            <a:r>
              <a:rPr lang="en-US" sz="2400" b="1" dirty="0">
                <a:solidFill>
                  <a:schemeClr val="bg1"/>
                </a:solidFill>
                <a:latin typeface="Helvetica-Bold"/>
              </a:rPr>
              <a:t> </a:t>
            </a:r>
            <a:r>
              <a:rPr lang="en-US" sz="2400" b="1" dirty="0" err="1">
                <a:solidFill>
                  <a:schemeClr val="bg1"/>
                </a:solidFill>
                <a:latin typeface="Helvetica-Bold"/>
              </a:rPr>
              <a:t>Çizimi</a:t>
            </a:r>
            <a:endParaRPr lang="ru-RU" sz="2400" dirty="0">
              <a:solidFill>
                <a:schemeClr val="bg1"/>
              </a:solidFill>
            </a:endParaRPr>
          </a:p>
        </p:txBody>
      </p:sp>
      <p:sp>
        <p:nvSpPr>
          <p:cNvPr id="6" name="Прямоугольник 5">
            <a:extLst>
              <a:ext uri="{FF2B5EF4-FFF2-40B4-BE49-F238E27FC236}">
                <a16:creationId xmlns:a16="http://schemas.microsoft.com/office/drawing/2014/main" id="{088F8100-2540-4823-BCEB-58823D749406}"/>
              </a:ext>
            </a:extLst>
          </p:cNvPr>
          <p:cNvSpPr/>
          <p:nvPr/>
        </p:nvSpPr>
        <p:spPr>
          <a:xfrm>
            <a:off x="323528" y="616197"/>
            <a:ext cx="4572000" cy="2031325"/>
          </a:xfrm>
          <a:prstGeom prst="rect">
            <a:avLst/>
          </a:prstGeom>
        </p:spPr>
        <p:txBody>
          <a:bodyPr>
            <a:spAutoFit/>
          </a:bodyPr>
          <a:lstStyle/>
          <a:p>
            <a:r>
              <a:rPr lang="en-US" dirty="0" err="1">
                <a:latin typeface="Arial" panose="020B0604020202020204" pitchFamily="34" charset="0"/>
                <a:cs typeface="Arial" panose="020B0604020202020204" pitchFamily="34" charset="0"/>
              </a:rPr>
              <a:t>Ortası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izometrik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silindirin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asagıda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görülmektedir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esmerkezli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daireleri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temsil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ettigi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halde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büyük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merkezleri</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küçük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elipsin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Her </a:t>
            </a:r>
            <a:r>
              <a:rPr lang="en-US" dirty="0" err="1">
                <a:latin typeface="Arial" panose="020B0604020202020204" pitchFamily="34" charset="0"/>
                <a:cs typeface="Arial" panose="020B0604020202020204" pitchFamily="34" charset="0"/>
              </a:rPr>
              <a:t>elipsin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paralelkenarı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merkezleri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vardır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4023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5E72AD3-B375-43B2-B654-BB666DF453EB}"/>
              </a:ext>
            </a:extLst>
          </p:cNvPr>
          <p:cNvSpPr>
            <a:spLocks noGrp="1"/>
          </p:cNvSpPr>
          <p:nvPr>
            <p:ph type="sldNum" sz="quarter" idx="12"/>
          </p:nvPr>
        </p:nvSpPr>
        <p:spPr>
          <a:xfrm>
            <a:off x="8028384" y="6346828"/>
            <a:ext cx="762000" cy="365125"/>
          </a:xfrm>
        </p:spPr>
        <p:txBody>
          <a:bodyPr/>
          <a:lstStyle/>
          <a:p>
            <a:fld id="{B19B0651-EE4F-4900-A07F-96A6BFA9D0F0}" type="slidenum">
              <a:rPr lang="ru-RU" smtClean="0"/>
              <a:t>24</a:t>
            </a:fld>
            <a:endParaRPr lang="ru-RU" dirty="0"/>
          </a:p>
        </p:txBody>
      </p:sp>
      <p:pic>
        <p:nvPicPr>
          <p:cNvPr id="4" name="Рисунок 3">
            <a:extLst>
              <a:ext uri="{FF2B5EF4-FFF2-40B4-BE49-F238E27FC236}">
                <a16:creationId xmlns:a16="http://schemas.microsoft.com/office/drawing/2014/main" id="{F61C659A-34AB-4622-A3FF-8E9799F44B30}"/>
              </a:ext>
            </a:extLst>
          </p:cNvPr>
          <p:cNvPicPr>
            <a:picLocks noChangeAspect="1"/>
          </p:cNvPicPr>
          <p:nvPr/>
        </p:nvPicPr>
        <p:blipFill>
          <a:blip r:embed="rId2"/>
          <a:stretch>
            <a:fillRect/>
          </a:stretch>
        </p:blipFill>
        <p:spPr>
          <a:xfrm>
            <a:off x="89889" y="1124744"/>
            <a:ext cx="9054111" cy="4958973"/>
          </a:xfrm>
          <a:prstGeom prst="rect">
            <a:avLst/>
          </a:prstGeom>
        </p:spPr>
      </p:pic>
      <p:sp>
        <p:nvSpPr>
          <p:cNvPr id="5" name="Прямоугольник 4">
            <a:extLst>
              <a:ext uri="{FF2B5EF4-FFF2-40B4-BE49-F238E27FC236}">
                <a16:creationId xmlns:a16="http://schemas.microsoft.com/office/drawing/2014/main" id="{DF6DA1B7-450E-480A-8F48-A6BE95A30888}"/>
              </a:ext>
            </a:extLst>
          </p:cNvPr>
          <p:cNvSpPr/>
          <p:nvPr/>
        </p:nvSpPr>
        <p:spPr>
          <a:xfrm>
            <a:off x="2627784" y="-11017"/>
            <a:ext cx="4511171"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rilerin </a:t>
            </a:r>
            <a:r>
              <a:rPr lang="az-Latn-AZ" sz="2400" b="1" dirty="0">
                <a:solidFill>
                  <a:schemeClr val="bg1"/>
                </a:solidFill>
                <a:latin typeface="Arial" panose="020B0604020202020204" pitchFamily="34" charset="0"/>
                <a:cs typeface="Arial" panose="020B0604020202020204" pitchFamily="34" charset="0"/>
              </a:rPr>
              <a:t>İ</a:t>
            </a:r>
            <a:r>
              <a:rPr lang="en-US" sz="2400" b="1" dirty="0" err="1">
                <a:solidFill>
                  <a:schemeClr val="bg1"/>
                </a:solidFill>
                <a:latin typeface="Arial" panose="020B0604020202020204" pitchFamily="34" charset="0"/>
                <a:cs typeface="Arial" panose="020B0604020202020204" pitchFamily="34" charset="0"/>
              </a:rPr>
              <a:t>zometrik</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Perspektifi</a:t>
            </a:r>
            <a:endParaRPr lang="ru-RU"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86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81A9773-010D-4C6C-A393-22524BDD1F1F}"/>
              </a:ext>
            </a:extLst>
          </p:cNvPr>
          <p:cNvSpPr>
            <a:spLocks noGrp="1"/>
          </p:cNvSpPr>
          <p:nvPr>
            <p:ph type="sldNum" sz="quarter" idx="12"/>
          </p:nvPr>
        </p:nvSpPr>
        <p:spPr>
          <a:xfrm>
            <a:off x="8001001" y="6391338"/>
            <a:ext cx="762000" cy="365125"/>
          </a:xfrm>
        </p:spPr>
        <p:txBody>
          <a:bodyPr/>
          <a:lstStyle/>
          <a:p>
            <a:fld id="{B19B0651-EE4F-4900-A07F-96A6BFA9D0F0}" type="slidenum">
              <a:rPr lang="ru-RU" smtClean="0"/>
              <a:t>25</a:t>
            </a:fld>
            <a:endParaRPr lang="ru-RU"/>
          </a:p>
        </p:txBody>
      </p:sp>
      <p:sp>
        <p:nvSpPr>
          <p:cNvPr id="4" name="Прямоугольник 3">
            <a:extLst>
              <a:ext uri="{FF2B5EF4-FFF2-40B4-BE49-F238E27FC236}">
                <a16:creationId xmlns:a16="http://schemas.microsoft.com/office/drawing/2014/main" id="{162E2E1B-2E3F-4D4D-BE8B-FF7F1C21C2A1}"/>
              </a:ext>
            </a:extLst>
          </p:cNvPr>
          <p:cNvSpPr/>
          <p:nvPr/>
        </p:nvSpPr>
        <p:spPr>
          <a:xfrm>
            <a:off x="3428097" y="0"/>
            <a:ext cx="2991525"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Dimetrik </a:t>
            </a:r>
            <a:r>
              <a:rPr lang="en-US" sz="2400" b="1" dirty="0" err="1">
                <a:solidFill>
                  <a:schemeClr val="bg1"/>
                </a:solidFill>
                <a:latin typeface="Arial" panose="020B0604020202020204" pitchFamily="34" charset="0"/>
                <a:cs typeface="Arial" panose="020B0604020202020204" pitchFamily="34" charset="0"/>
              </a:rPr>
              <a:t>Perspektif</a:t>
            </a:r>
            <a:endParaRPr lang="ru-RU" sz="2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FDA5E434-122E-4F25-B01B-C88BCABFFB42}"/>
              </a:ext>
            </a:extLst>
          </p:cNvPr>
          <p:cNvSpPr/>
          <p:nvPr/>
        </p:nvSpPr>
        <p:spPr>
          <a:xfrm>
            <a:off x="3379143" y="713653"/>
            <a:ext cx="5742384" cy="2585323"/>
          </a:xfrm>
          <a:prstGeom prst="rect">
            <a:avLst/>
          </a:prstGeom>
        </p:spPr>
        <p:txBody>
          <a:bodyPr wrap="square">
            <a:spAutoFit/>
          </a:bodyPr>
          <a:lstStyle/>
          <a:p>
            <a:r>
              <a:rPr lang="az-Latn-AZ" dirty="0">
                <a:latin typeface="Arial" panose="020B0604020202020204" pitchFamily="34" charset="0"/>
                <a:cs typeface="Arial" panose="020B0604020202020204" pitchFamily="34" charset="0"/>
              </a:rPr>
              <a:t>İ</a:t>
            </a:r>
            <a:r>
              <a:rPr lang="en-US" dirty="0" err="1">
                <a:latin typeface="Arial" panose="020B0604020202020204" pitchFamily="34" charset="0"/>
                <a:cs typeface="Arial" panose="020B0604020202020204" pitchFamily="34" charset="0"/>
              </a:rPr>
              <a:t>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kenarı</a:t>
            </a:r>
            <a:r>
              <a:rPr lang="en-US" dirty="0">
                <a:latin typeface="Arial" panose="020B0604020202020204" pitchFamily="34" charset="0"/>
                <a:cs typeface="Arial" panose="020B0604020202020204" pitchFamily="34" charset="0"/>
              </a:rPr>
              <a:t> da </a:t>
            </a:r>
            <a:r>
              <a:rPr lang="en-US" dirty="0" err="1">
                <a:latin typeface="Arial" panose="020B0604020202020204" pitchFamily="34" charset="0"/>
                <a:cs typeface="Arial" panose="020B0604020202020204" pitchFamily="34" charset="0"/>
              </a:rPr>
              <a:t>aynı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ölçekte</a:t>
            </a:r>
            <a:r>
              <a:rPr lang="en-US" dirty="0">
                <a:latin typeface="Arial" panose="020B0604020202020204" pitchFamily="34" charset="0"/>
                <a:cs typeface="Arial" panose="020B0604020202020204" pitchFamily="34" charset="0"/>
              </a:rPr>
              <a:t> (1:1) </a:t>
            </a:r>
            <a:r>
              <a:rPr lang="en-US" dirty="0" err="1">
                <a:latin typeface="Arial" panose="020B0604020202020204" pitchFamily="34" charset="0"/>
                <a:cs typeface="Arial" panose="020B0604020202020204" pitchFamily="34" charset="0"/>
              </a:rPr>
              <a:t>olup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üçüncü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ölçekte</a:t>
            </a:r>
            <a:r>
              <a:rPr lang="en-US" dirty="0">
                <a:latin typeface="Arial" panose="020B0604020202020204" pitchFamily="34" charset="0"/>
                <a:cs typeface="Arial" panose="020B0604020202020204" pitchFamily="34" charset="0"/>
              </a:rPr>
              <a:t> (1:2</a:t>
            </a:r>
            <a:r>
              <a:rPr lang="az-Latn-AZ"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vb.) </a:t>
            </a:r>
            <a:r>
              <a:rPr lang="en-US" dirty="0" err="1">
                <a:latin typeface="Arial" panose="020B0604020202020204" pitchFamily="34" charset="0"/>
                <a:cs typeface="Arial" panose="020B0604020202020204" pitchFamily="34" charset="0"/>
              </a:rPr>
              <a:t>olan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izdüsümlere</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dimetrik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denilmektedir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Bu </a:t>
            </a:r>
            <a:r>
              <a:rPr lang="en-US" dirty="0" err="1">
                <a:latin typeface="Arial" panose="020B0604020202020204" pitchFamily="34" charset="0"/>
                <a:cs typeface="Arial" panose="020B0604020202020204" pitchFamily="34" charset="0"/>
              </a:rPr>
              <a:t>durumda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tanesi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aynı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açıyı</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yaparken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üçüncü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yapar</a:t>
            </a:r>
            <a:r>
              <a:rPr lang="en-US"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 </a:t>
            </a:r>
            <a:endParaRPr lang="az-Latn-AZ"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Dimetrik </a:t>
            </a:r>
            <a:r>
              <a:rPr lang="en-US" dirty="0" err="1">
                <a:latin typeface="Arial" panose="020B0604020202020204" pitchFamily="34" charset="0"/>
                <a:cs typeface="Arial" panose="020B0604020202020204" pitchFamily="34" charset="0"/>
              </a:rPr>
              <a:t>sözcügü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anlamına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gelir</a:t>
            </a:r>
            <a:r>
              <a:rPr lang="en-US" dirty="0">
                <a:latin typeface="Arial" panose="020B0604020202020204" pitchFamily="34" charset="0"/>
                <a:cs typeface="Arial" panose="020B0604020202020204" pitchFamily="34" charset="0"/>
              </a:rPr>
              <a:t>.</a:t>
            </a:r>
          </a:p>
          <a:p>
            <a:r>
              <a:rPr lang="en-US" dirty="0"/>
              <a:t>•</a:t>
            </a:r>
            <a:r>
              <a:rPr lang="en-US" dirty="0" err="1"/>
              <a:t>Açılar</a:t>
            </a:r>
            <a:r>
              <a:rPr lang="en-US" dirty="0"/>
              <a:t> </a:t>
            </a:r>
            <a:r>
              <a:rPr lang="en-US" dirty="0" err="1"/>
              <a:t>yaklasık</a:t>
            </a:r>
            <a:r>
              <a:rPr lang="en-US" dirty="0"/>
              <a:t> 42° </a:t>
            </a:r>
            <a:r>
              <a:rPr lang="en-US" dirty="0" err="1"/>
              <a:t>ve</a:t>
            </a:r>
            <a:r>
              <a:rPr lang="en-US" dirty="0"/>
              <a:t> 7° </a:t>
            </a:r>
            <a:r>
              <a:rPr lang="en-US" dirty="0" err="1"/>
              <a:t>oldugu</a:t>
            </a:r>
            <a:r>
              <a:rPr lang="en-US" dirty="0"/>
              <a:t> </a:t>
            </a:r>
            <a:r>
              <a:rPr lang="en-US" dirty="0" err="1"/>
              <a:t>taktirde</a:t>
            </a:r>
            <a:r>
              <a:rPr lang="en-US" dirty="0"/>
              <a:t>, 42° </a:t>
            </a:r>
            <a:r>
              <a:rPr lang="en-US" dirty="0" err="1"/>
              <a:t>açı</a:t>
            </a:r>
            <a:r>
              <a:rPr lang="en-US" dirty="0"/>
              <a:t> </a:t>
            </a:r>
            <a:r>
              <a:rPr lang="en-US" dirty="0" err="1"/>
              <a:t>yapan</a:t>
            </a:r>
            <a:endParaRPr lang="en-US" dirty="0"/>
          </a:p>
          <a:p>
            <a:r>
              <a:rPr lang="en-US" dirty="0" err="1"/>
              <a:t>kenarın</a:t>
            </a:r>
            <a:r>
              <a:rPr lang="en-US" dirty="0"/>
              <a:t> </a:t>
            </a:r>
            <a:r>
              <a:rPr lang="en-US" dirty="0" err="1"/>
              <a:t>kısalma</a:t>
            </a:r>
            <a:r>
              <a:rPr lang="en-US" dirty="0"/>
              <a:t> </a:t>
            </a:r>
            <a:r>
              <a:rPr lang="en-US" dirty="0" err="1"/>
              <a:t>oranı</a:t>
            </a:r>
            <a:r>
              <a:rPr lang="en-US" dirty="0"/>
              <a:t> 1:2, </a:t>
            </a:r>
            <a:r>
              <a:rPr lang="en-US" dirty="0" err="1"/>
              <a:t>digerleri</a:t>
            </a:r>
            <a:r>
              <a:rPr lang="en-US" dirty="0"/>
              <a:t> </a:t>
            </a:r>
            <a:r>
              <a:rPr lang="en-US" dirty="0" err="1"/>
              <a:t>ise</a:t>
            </a:r>
            <a:r>
              <a:rPr lang="en-US" dirty="0"/>
              <a:t> 1:1 </a:t>
            </a:r>
            <a:r>
              <a:rPr lang="en-US" dirty="0" err="1"/>
              <a:t>oranında</a:t>
            </a:r>
            <a:r>
              <a:rPr lang="en-US" dirty="0"/>
              <a:t> </a:t>
            </a:r>
            <a:r>
              <a:rPr lang="en-US" dirty="0" err="1"/>
              <a:t>olur</a:t>
            </a:r>
            <a:r>
              <a:rPr lang="en-US" dirty="0"/>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61888A3D-4656-4CCE-AFA7-A55E60ACE65F}"/>
              </a:ext>
            </a:extLst>
          </p:cNvPr>
          <p:cNvPicPr>
            <a:picLocks noChangeAspect="1"/>
          </p:cNvPicPr>
          <p:nvPr/>
        </p:nvPicPr>
        <p:blipFill>
          <a:blip r:embed="rId2"/>
          <a:stretch>
            <a:fillRect/>
          </a:stretch>
        </p:blipFill>
        <p:spPr>
          <a:xfrm>
            <a:off x="143877" y="3429000"/>
            <a:ext cx="9000123" cy="2666648"/>
          </a:xfrm>
          <a:prstGeom prst="rect">
            <a:avLst/>
          </a:prstGeom>
        </p:spPr>
      </p:pic>
      <p:pic>
        <p:nvPicPr>
          <p:cNvPr id="7" name="Рисунок 6">
            <a:extLst>
              <a:ext uri="{FF2B5EF4-FFF2-40B4-BE49-F238E27FC236}">
                <a16:creationId xmlns:a16="http://schemas.microsoft.com/office/drawing/2014/main" id="{FE0A7235-8F54-46AD-B5EA-B5D29BF72603}"/>
              </a:ext>
            </a:extLst>
          </p:cNvPr>
          <p:cNvPicPr>
            <a:picLocks noChangeAspect="1"/>
          </p:cNvPicPr>
          <p:nvPr/>
        </p:nvPicPr>
        <p:blipFill>
          <a:blip r:embed="rId3"/>
          <a:stretch>
            <a:fillRect/>
          </a:stretch>
        </p:blipFill>
        <p:spPr>
          <a:xfrm>
            <a:off x="143877" y="967426"/>
            <a:ext cx="3138897" cy="2165884"/>
          </a:xfrm>
          <a:prstGeom prst="rect">
            <a:avLst/>
          </a:prstGeom>
        </p:spPr>
      </p:pic>
    </p:spTree>
    <p:extLst>
      <p:ext uri="{BB962C8B-B14F-4D97-AF65-F5344CB8AC3E}">
        <p14:creationId xmlns:p14="http://schemas.microsoft.com/office/powerpoint/2010/main" val="2836249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6B93B84-F5B7-4BD6-B681-FBA97032B00B}"/>
              </a:ext>
            </a:extLst>
          </p:cNvPr>
          <p:cNvSpPr>
            <a:spLocks noGrp="1"/>
          </p:cNvSpPr>
          <p:nvPr>
            <p:ph type="sldNum" sz="quarter" idx="12"/>
          </p:nvPr>
        </p:nvSpPr>
        <p:spPr>
          <a:xfrm>
            <a:off x="7812360" y="6391338"/>
            <a:ext cx="762000" cy="365125"/>
          </a:xfrm>
        </p:spPr>
        <p:txBody>
          <a:bodyPr/>
          <a:lstStyle/>
          <a:p>
            <a:fld id="{B19B0651-EE4F-4900-A07F-96A6BFA9D0F0}" type="slidenum">
              <a:rPr lang="ru-RU" smtClean="0"/>
              <a:t>26</a:t>
            </a:fld>
            <a:endParaRPr lang="ru-RU" dirty="0"/>
          </a:p>
        </p:txBody>
      </p:sp>
      <p:sp>
        <p:nvSpPr>
          <p:cNvPr id="4" name="Прямоугольник 3">
            <a:extLst>
              <a:ext uri="{FF2B5EF4-FFF2-40B4-BE49-F238E27FC236}">
                <a16:creationId xmlns:a16="http://schemas.microsoft.com/office/drawing/2014/main" id="{EC027F04-3382-4BD1-A527-F476EB7A752B}"/>
              </a:ext>
            </a:extLst>
          </p:cNvPr>
          <p:cNvSpPr/>
          <p:nvPr/>
        </p:nvSpPr>
        <p:spPr>
          <a:xfrm>
            <a:off x="4932040" y="458381"/>
            <a:ext cx="4211960" cy="6278642"/>
          </a:xfrm>
          <a:prstGeom prst="rect">
            <a:avLst/>
          </a:prstGeom>
        </p:spPr>
        <p:txBody>
          <a:bodyPr wrap="square">
            <a:spAutoFit/>
          </a:bodyPr>
          <a:lstStyle/>
          <a:p>
            <a:pPr algn="just"/>
            <a:r>
              <a:rPr lang="en-US" sz="1600" dirty="0" err="1">
                <a:latin typeface="Arial" panose="020B0604020202020204" pitchFamily="34" charset="0"/>
                <a:cs typeface="Arial" panose="020B0604020202020204" pitchFamily="34" charset="0"/>
              </a:rPr>
              <a:t>Şekilde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görünüşleri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verilen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parçanın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eğri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çizgisi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çok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sayıda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alınıp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işaretlenir</a:t>
            </a:r>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az-Latn-AZ" sz="1600" dirty="0">
                <a:latin typeface="Arial" panose="020B0604020202020204" pitchFamily="34" charset="0"/>
                <a:cs typeface="Arial" panose="020B0604020202020204" pitchFamily="34" charset="0"/>
              </a:rPr>
              <a:t>5) </a:t>
            </a:r>
            <a:r>
              <a:rPr lang="en-US" sz="1600" dirty="0" err="1">
                <a:latin typeface="Arial" panose="020B0604020202020204" pitchFamily="34" charset="0"/>
                <a:cs typeface="Arial" panose="020B0604020202020204" pitchFamily="34" charset="0"/>
              </a:rPr>
              <a:t>Parçanın</a:t>
            </a:r>
            <a:r>
              <a:rPr lang="en-US" sz="1600" dirty="0">
                <a:latin typeface="Arial" panose="020B0604020202020204" pitchFamily="34" charset="0"/>
                <a:cs typeface="Arial" panose="020B0604020202020204" pitchFamily="34" charset="0"/>
              </a:rPr>
              <a:t> ilk </a:t>
            </a:r>
            <a:r>
              <a:rPr lang="en-US" sz="1600" dirty="0" err="1">
                <a:latin typeface="Arial" panose="020B0604020202020204" pitchFamily="34" charset="0"/>
                <a:cs typeface="Arial" panose="020B0604020202020204" pitchFamily="34" charset="0"/>
              </a:rPr>
              <a:t>durumu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dikdörtgenler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prizması</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özelliğindedir</a:t>
            </a:r>
            <a:r>
              <a:rPr lang="en-US" sz="1600" dirty="0">
                <a:latin typeface="Arial" panose="020B0604020202020204" pitchFamily="34" charset="0"/>
                <a:cs typeface="Arial" panose="020B0604020202020204" pitchFamily="34" charset="0"/>
              </a:rPr>
              <a:t>. • Ana </a:t>
            </a:r>
            <a:r>
              <a:rPr lang="en-US" sz="1600" dirty="0" err="1">
                <a:latin typeface="Arial" panose="020B0604020202020204" pitchFamily="34" charset="0"/>
                <a:cs typeface="Arial" panose="020B0604020202020204" pitchFamily="34" charset="0"/>
              </a:rPr>
              <a:t>ölçülere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izometrik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çizilir</a:t>
            </a:r>
            <a:r>
              <a:rPr lang="en-US" sz="1600" dirty="0">
                <a:latin typeface="Arial" panose="020B0604020202020204" pitchFamily="34" charset="0"/>
                <a:cs typeface="Arial" panose="020B0604020202020204" pitchFamily="34" charset="0"/>
              </a:rPr>
              <a:t>. • </a:t>
            </a:r>
            <a:r>
              <a:rPr lang="en-US" sz="1600" dirty="0" err="1">
                <a:latin typeface="Arial" panose="020B0604020202020204" pitchFamily="34" charset="0"/>
                <a:cs typeface="Arial" panose="020B0604020202020204" pitchFamily="34" charset="0"/>
              </a:rPr>
              <a:t>Eğri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yerleştirme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ölçüleri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üzerine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taşınır</a:t>
            </a:r>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marL="342900" indent="-342900" algn="just">
              <a:buAutoNum type="alphaLcParenR"/>
            </a:pPr>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b) </a:t>
            </a:r>
            <a:r>
              <a:rPr lang="en-US" sz="1600" dirty="0" err="1">
                <a:latin typeface="Arial" panose="020B0604020202020204" pitchFamily="34" charset="0"/>
                <a:cs typeface="Arial" panose="020B0604020202020204" pitchFamily="34" charset="0"/>
              </a:rPr>
              <a:t>Aynı</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şekilde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diğer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a:t>
            </a:r>
            <a:r>
              <a:rPr lang="en-US" sz="1600" dirty="0">
                <a:latin typeface="Arial" panose="020B0604020202020204" pitchFamily="34" charset="0"/>
                <a:cs typeface="Arial" panose="020B0604020202020204" pitchFamily="34" charset="0"/>
              </a:rPr>
              <a:t> da </a:t>
            </a:r>
            <a:r>
              <a:rPr lang="en-US" sz="1600" dirty="0" err="1">
                <a:latin typeface="Arial" panose="020B0604020202020204" pitchFamily="34" charset="0"/>
                <a:cs typeface="Arial" panose="020B0604020202020204" pitchFamily="34" charset="0"/>
              </a:rPr>
              <a:t>perspektife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taşınır</a:t>
            </a:r>
            <a:r>
              <a:rPr lang="en-US" sz="1600" dirty="0">
                <a:latin typeface="Arial" panose="020B0604020202020204" pitchFamily="34" charset="0"/>
                <a:cs typeface="Arial" panose="020B0604020202020204" pitchFamily="34" charset="0"/>
              </a:rPr>
              <a:t>. • </a:t>
            </a:r>
            <a:r>
              <a:rPr lang="en-US" sz="1600" dirty="0" err="1">
                <a:latin typeface="Arial" panose="020B0604020202020204" pitchFamily="34" charset="0"/>
                <a:cs typeface="Arial" panose="020B0604020202020204" pitchFamily="34" charset="0"/>
              </a:rPr>
              <a:t>Prizmanın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üst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yüzeyinde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eğri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cetveliyle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birleştirilir</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c)</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Dikdörtgenin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prizmasının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yüksekliği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değişmediği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için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noktalardan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düşey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çizgiler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çizilip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yükseklik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ölçüleri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işaretlenir</a:t>
            </a:r>
            <a:r>
              <a:rPr lang="en-US" sz="1600" dirty="0">
                <a:latin typeface="Arial" panose="020B0604020202020204" pitchFamily="34" charset="0"/>
                <a:cs typeface="Arial" panose="020B0604020202020204" pitchFamily="34" charset="0"/>
              </a:rPr>
              <a:t>..</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az-Latn-AZ" sz="1600" dirty="0">
                <a:latin typeface="Arial" panose="020B0604020202020204" pitchFamily="34" charset="0"/>
                <a:cs typeface="Arial" panose="020B0604020202020204" pitchFamily="34" charset="0"/>
              </a:rPr>
              <a:t>d) Eğriye ait noktalar prizmanın tabanında bulunduktan sonra eğri cetveli ile birleştirilir.</a:t>
            </a:r>
          </a:p>
          <a:p>
            <a:pPr algn="just"/>
            <a:r>
              <a:rPr lang="az-Latn-AZ" sz="1600" dirty="0">
                <a:latin typeface="Arial" panose="020B0604020202020204" pitchFamily="34" charset="0"/>
                <a:cs typeface="Arial" panose="020B0604020202020204" pitchFamily="34" charset="0"/>
              </a:rPr>
              <a:t>• Fazla çizgiler silinip koyulaştırma yapılarak perspektif tamamlanır.</a:t>
            </a:r>
          </a:p>
          <a:p>
            <a:endParaRPr lang="az-Latn-AZ" sz="1600" dirty="0">
              <a:latin typeface="Arial" panose="020B0604020202020204" pitchFamily="34" charset="0"/>
              <a:cs typeface="Arial" panose="020B0604020202020204" pitchFamily="34" charset="0"/>
            </a:endParaRPr>
          </a:p>
          <a:p>
            <a:endParaRPr lang="ru-RU" dirty="0"/>
          </a:p>
        </p:txBody>
      </p:sp>
      <p:sp>
        <p:nvSpPr>
          <p:cNvPr id="5" name="Прямоугольник 4">
            <a:extLst>
              <a:ext uri="{FF2B5EF4-FFF2-40B4-BE49-F238E27FC236}">
                <a16:creationId xmlns:a16="http://schemas.microsoft.com/office/drawing/2014/main" id="{EC1E7F68-A6F7-4285-82EE-9DA3E1622089}"/>
              </a:ext>
            </a:extLst>
          </p:cNvPr>
          <p:cNvSpPr/>
          <p:nvPr/>
        </p:nvSpPr>
        <p:spPr>
          <a:xfrm>
            <a:off x="3682911" y="0"/>
            <a:ext cx="4511171"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rilerin </a:t>
            </a:r>
            <a:r>
              <a:rPr lang="az-Latn-AZ" sz="2400" b="1" dirty="0">
                <a:solidFill>
                  <a:schemeClr val="bg1"/>
                </a:solidFill>
                <a:latin typeface="Arial" panose="020B0604020202020204" pitchFamily="34" charset="0"/>
                <a:cs typeface="Arial" panose="020B0604020202020204" pitchFamily="34" charset="0"/>
              </a:rPr>
              <a:t>İ</a:t>
            </a:r>
            <a:r>
              <a:rPr lang="en-US" sz="2400" b="1" dirty="0" err="1">
                <a:solidFill>
                  <a:schemeClr val="bg1"/>
                </a:solidFill>
                <a:latin typeface="Arial" panose="020B0604020202020204" pitchFamily="34" charset="0"/>
                <a:cs typeface="Arial" panose="020B0604020202020204" pitchFamily="34" charset="0"/>
              </a:rPr>
              <a:t>zometrik</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Perspektifi</a:t>
            </a:r>
            <a:endParaRPr lang="ru-RU" sz="2400" dirty="0">
              <a:solidFill>
                <a:schemeClr val="bg1"/>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D3801647-62DB-4E7B-BCA1-A75FDF95C655}"/>
              </a:ext>
            </a:extLst>
          </p:cNvPr>
          <p:cNvPicPr>
            <a:picLocks noChangeAspect="1"/>
          </p:cNvPicPr>
          <p:nvPr/>
        </p:nvPicPr>
        <p:blipFill>
          <a:blip r:embed="rId2"/>
          <a:stretch>
            <a:fillRect/>
          </a:stretch>
        </p:blipFill>
        <p:spPr>
          <a:xfrm>
            <a:off x="-7486" y="0"/>
            <a:ext cx="3723755" cy="2166537"/>
          </a:xfrm>
          <a:prstGeom prst="rect">
            <a:avLst/>
          </a:prstGeom>
        </p:spPr>
      </p:pic>
      <p:pic>
        <p:nvPicPr>
          <p:cNvPr id="7" name="Рисунок 6">
            <a:extLst>
              <a:ext uri="{FF2B5EF4-FFF2-40B4-BE49-F238E27FC236}">
                <a16:creationId xmlns:a16="http://schemas.microsoft.com/office/drawing/2014/main" id="{548B703E-A65E-4565-BFE3-9B6AA8BD3941}"/>
              </a:ext>
            </a:extLst>
          </p:cNvPr>
          <p:cNvPicPr>
            <a:picLocks noChangeAspect="1"/>
          </p:cNvPicPr>
          <p:nvPr/>
        </p:nvPicPr>
        <p:blipFill rotWithShape="1">
          <a:blip r:embed="rId3"/>
          <a:srcRect l="-990" t="9104" r="-1"/>
          <a:stretch/>
        </p:blipFill>
        <p:spPr>
          <a:xfrm>
            <a:off x="-7487" y="2207431"/>
            <a:ext cx="3723755" cy="1792187"/>
          </a:xfrm>
          <a:prstGeom prst="rect">
            <a:avLst/>
          </a:prstGeom>
        </p:spPr>
      </p:pic>
      <p:pic>
        <p:nvPicPr>
          <p:cNvPr id="8" name="Рисунок 7">
            <a:extLst>
              <a:ext uri="{FF2B5EF4-FFF2-40B4-BE49-F238E27FC236}">
                <a16:creationId xmlns:a16="http://schemas.microsoft.com/office/drawing/2014/main" id="{CADDD2B1-6C96-4B89-B0B5-F526C02680D3}"/>
              </a:ext>
            </a:extLst>
          </p:cNvPr>
          <p:cNvPicPr>
            <a:picLocks noChangeAspect="1"/>
          </p:cNvPicPr>
          <p:nvPr/>
        </p:nvPicPr>
        <p:blipFill rotWithShape="1">
          <a:blip r:embed="rId4"/>
          <a:srcRect l="6239" t="-4108" r="8673" b="-1934"/>
          <a:stretch/>
        </p:blipFill>
        <p:spPr>
          <a:xfrm>
            <a:off x="0" y="3904146"/>
            <a:ext cx="2448272" cy="2253852"/>
          </a:xfrm>
          <a:prstGeom prst="rect">
            <a:avLst/>
          </a:prstGeom>
        </p:spPr>
      </p:pic>
      <p:pic>
        <p:nvPicPr>
          <p:cNvPr id="9" name="Рисунок 8">
            <a:extLst>
              <a:ext uri="{FF2B5EF4-FFF2-40B4-BE49-F238E27FC236}">
                <a16:creationId xmlns:a16="http://schemas.microsoft.com/office/drawing/2014/main" id="{1D9B7D1A-D4D1-4A0F-84FF-AFC5BAB1E534}"/>
              </a:ext>
            </a:extLst>
          </p:cNvPr>
          <p:cNvPicPr>
            <a:picLocks noChangeAspect="1"/>
          </p:cNvPicPr>
          <p:nvPr/>
        </p:nvPicPr>
        <p:blipFill rotWithShape="1">
          <a:blip r:embed="rId5"/>
          <a:srcRect l="25796" t="1599" r="37142" b="25924"/>
          <a:stretch/>
        </p:blipFill>
        <p:spPr>
          <a:xfrm>
            <a:off x="2502432" y="3983681"/>
            <a:ext cx="2056556" cy="2166537"/>
          </a:xfrm>
          <a:prstGeom prst="rect">
            <a:avLst/>
          </a:prstGeom>
        </p:spPr>
      </p:pic>
    </p:spTree>
    <p:extLst>
      <p:ext uri="{BB962C8B-B14F-4D97-AF65-F5344CB8AC3E}">
        <p14:creationId xmlns:p14="http://schemas.microsoft.com/office/powerpoint/2010/main" val="2818726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CD10F31D-7CF4-48A9-8827-345AF7A0FDA2}"/>
              </a:ext>
            </a:extLst>
          </p:cNvPr>
          <p:cNvSpPr>
            <a:spLocks noGrp="1"/>
          </p:cNvSpPr>
          <p:nvPr>
            <p:ph type="sldNum" sz="quarter" idx="12"/>
          </p:nvPr>
        </p:nvSpPr>
        <p:spPr>
          <a:xfrm>
            <a:off x="7740352" y="6275934"/>
            <a:ext cx="762000" cy="365125"/>
          </a:xfrm>
        </p:spPr>
        <p:txBody>
          <a:bodyPr/>
          <a:lstStyle/>
          <a:p>
            <a:fld id="{B19B0651-EE4F-4900-A07F-96A6BFA9D0F0}" type="slidenum">
              <a:rPr lang="ru-RU" smtClean="0"/>
              <a:t>27</a:t>
            </a:fld>
            <a:endParaRPr lang="ru-RU" dirty="0"/>
          </a:p>
        </p:txBody>
      </p:sp>
      <p:sp>
        <p:nvSpPr>
          <p:cNvPr id="4" name="Прямоугольник 3">
            <a:extLst>
              <a:ext uri="{FF2B5EF4-FFF2-40B4-BE49-F238E27FC236}">
                <a16:creationId xmlns:a16="http://schemas.microsoft.com/office/drawing/2014/main" id="{2C96F72B-D9BA-4B38-9EEF-080093EAF72A}"/>
              </a:ext>
            </a:extLst>
          </p:cNvPr>
          <p:cNvSpPr/>
          <p:nvPr/>
        </p:nvSpPr>
        <p:spPr>
          <a:xfrm>
            <a:off x="5387607" y="461422"/>
            <a:ext cx="3756393" cy="5755422"/>
          </a:xfrm>
          <a:prstGeom prst="rect">
            <a:avLst/>
          </a:prstGeom>
        </p:spPr>
        <p:txBody>
          <a:bodyPr wrap="square">
            <a:spAutoFit/>
          </a:bodyPr>
          <a:lstStyle/>
          <a:p>
            <a:pPr algn="just"/>
            <a:r>
              <a:rPr lang="en-US" sz="1600" dirty="0">
                <a:latin typeface="Arial" panose="020B0604020202020204" pitchFamily="34" charset="0"/>
                <a:cs typeface="Arial" panose="020B0604020202020204" pitchFamily="34" charset="0"/>
              </a:rPr>
              <a:t>Dimetrik </a:t>
            </a:r>
            <a:r>
              <a:rPr lang="en-US" sz="1600" dirty="0" err="1">
                <a:latin typeface="Arial" panose="020B0604020202020204" pitchFamily="34" charset="0"/>
                <a:cs typeface="Arial" panose="020B0604020202020204" pitchFamily="34" charset="0"/>
              </a:rPr>
              <a:t>Perspektif</a:t>
            </a:r>
            <a:r>
              <a:rPr lang="az-Latn-AZ" sz="1600" dirty="0">
                <a:latin typeface="Arial" panose="020B0604020202020204" pitchFamily="34" charset="0"/>
                <a:cs typeface="Arial" panose="020B0604020202020204" pitchFamily="34" charset="0"/>
              </a:rPr>
              <a:t> b</a:t>
            </a:r>
            <a:r>
              <a:rPr lang="en-US" sz="1600" dirty="0" err="1">
                <a:latin typeface="Arial" panose="020B0604020202020204" pitchFamily="34" charset="0"/>
                <a:cs typeface="Arial" panose="020B0604020202020204" pitchFamily="34" charset="0"/>
              </a:rPr>
              <a:t>ir</a:t>
            </a:r>
            <a:r>
              <a:rPr lang="en-US" sz="1600" dirty="0">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cismin</a:t>
            </a:r>
            <a:r>
              <a:rPr lang="en-US" sz="1600" dirty="0">
                <a:solidFill>
                  <a:srgbClr val="000000"/>
                </a:solidFill>
                <a:latin typeface="Arial" panose="020B0604020202020204" pitchFamily="34" charset="0"/>
                <a:cs typeface="Arial" panose="020B0604020202020204" pitchFamily="34" charset="0"/>
              </a:rPr>
              <a:t> ana </a:t>
            </a:r>
            <a:r>
              <a:rPr lang="en-US" sz="1600" dirty="0" err="1">
                <a:solidFill>
                  <a:srgbClr val="000000"/>
                </a:solidFill>
                <a:latin typeface="Arial" panose="020B0604020202020204" pitchFamily="34" charset="0"/>
                <a:cs typeface="Arial" panose="020B0604020202020204" pitchFamily="34" charset="0"/>
              </a:rPr>
              <a:t>boyut</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kenarlarından</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iki</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tanesini</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aynı</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boyda</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ve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açıda</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görülecek</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sekilde</a:t>
            </a:r>
            <a:r>
              <a:rPr lang="az-Latn-AZ"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ve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üçüncü</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kenarı</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ise</a:t>
            </a:r>
            <a:r>
              <a:rPr lang="en-US" sz="1600" dirty="0">
                <a:solidFill>
                  <a:srgbClr val="000000"/>
                </a:solidFill>
                <a:latin typeface="Arial" panose="020B0604020202020204" pitchFamily="34" charset="0"/>
                <a:cs typeface="Arial" panose="020B0604020202020204" pitchFamily="34" charset="0"/>
              </a:rPr>
              <a:t> 1:2 </a:t>
            </a:r>
            <a:r>
              <a:rPr lang="en-US" sz="1600" dirty="0" err="1">
                <a:solidFill>
                  <a:srgbClr val="000000"/>
                </a:solidFill>
                <a:latin typeface="Arial" panose="020B0604020202020204" pitchFamily="34" charset="0"/>
                <a:cs typeface="Arial" panose="020B0604020202020204" pitchFamily="34" charset="0"/>
              </a:rPr>
              <a:t>ölçüsünde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ve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farklı</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açıda</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çizilen</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perspektife</a:t>
            </a:r>
            <a:r>
              <a:rPr lang="en-US"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dimetrik</a:t>
            </a:r>
            <a:r>
              <a:rPr lang="az-Latn-AZ" sz="1600" dirty="0">
                <a:solidFill>
                  <a:srgbClr val="000000"/>
                </a:solidFill>
                <a:latin typeface="Arial" panose="020B0604020202020204" pitchFamily="34" charset="0"/>
                <a:cs typeface="Arial" panose="020B0604020202020204" pitchFamily="34" charset="0"/>
              </a:rPr>
              <a:t> </a:t>
            </a:r>
            <a:r>
              <a:rPr lang="en-US" sz="1600" dirty="0" err="1">
                <a:solidFill>
                  <a:srgbClr val="000000"/>
                </a:solidFill>
                <a:latin typeface="Arial" panose="020B0604020202020204" pitchFamily="34" charset="0"/>
                <a:cs typeface="Arial" panose="020B0604020202020204" pitchFamily="34" charset="0"/>
              </a:rPr>
              <a:t>perspektif</a:t>
            </a:r>
            <a:r>
              <a:rPr lang="en-US" sz="1600" dirty="0">
                <a:solidFill>
                  <a:srgbClr val="000000"/>
                </a:solidFill>
                <a:latin typeface="Arial" panose="020B0604020202020204" pitchFamily="34" charset="0"/>
                <a:cs typeface="Arial" panose="020B0604020202020204" pitchFamily="34" charset="0"/>
              </a:rPr>
              <a:t> </a:t>
            </a:r>
            <a:endParaRPr lang="az-Latn-AZ" sz="1600" dirty="0">
              <a:solidFill>
                <a:srgbClr val="000000"/>
              </a:solidFill>
              <a:latin typeface="Arial" panose="020B0604020202020204" pitchFamily="34" charset="0"/>
              <a:cs typeface="Arial" panose="020B0604020202020204" pitchFamily="34" charset="0"/>
            </a:endParaRPr>
          </a:p>
          <a:p>
            <a:pPr algn="just"/>
            <a:r>
              <a:rPr lang="en-US" sz="1600" dirty="0" err="1">
                <a:solidFill>
                  <a:srgbClr val="000000"/>
                </a:solidFill>
                <a:latin typeface="Arial" panose="020B0604020202020204" pitchFamily="34" charset="0"/>
                <a:cs typeface="Arial" panose="020B0604020202020204" pitchFamily="34" charset="0"/>
              </a:rPr>
              <a:t>denir</a:t>
            </a:r>
            <a:r>
              <a:rPr lang="en-US" sz="1600" dirty="0">
                <a:solidFill>
                  <a:srgbClr val="000000"/>
                </a:solidFill>
                <a:latin typeface="Arial" panose="020B0604020202020204" pitchFamily="34" charset="0"/>
                <a:cs typeface="Arial" panose="020B0604020202020204" pitchFamily="34" charset="0"/>
              </a:rPr>
              <a:t>.</a:t>
            </a:r>
            <a:endParaRPr lang="az-Latn-AZ" sz="1600" dirty="0">
              <a:solidFill>
                <a:srgbClr val="000000"/>
              </a:solidFill>
              <a:latin typeface="Arial" panose="020B0604020202020204" pitchFamily="34" charset="0"/>
              <a:cs typeface="Arial" panose="020B0604020202020204" pitchFamily="34" charset="0"/>
            </a:endParaRPr>
          </a:p>
          <a:p>
            <a:pPr algn="just"/>
            <a:endParaRPr lang="az-Latn-AZ" sz="1600" dirty="0">
              <a:solidFill>
                <a:srgbClr val="000000"/>
              </a:solidFill>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Sekilde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küpün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dimetrik</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perspektifinin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olusması</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için</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döndürülmesi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görülmektedir</a:t>
            </a:r>
            <a:r>
              <a:rPr lang="en-US" sz="1600" dirty="0">
                <a:latin typeface="Arial" panose="020B0604020202020204" pitchFamily="34" charset="0"/>
                <a:cs typeface="Arial" panose="020B0604020202020204" pitchFamily="34" charset="0"/>
              </a:rPr>
              <a:t>.</a:t>
            </a:r>
          </a:p>
          <a:p>
            <a:pPr algn="just"/>
            <a:endParaRPr lang="az-Latn-AZ" sz="1600" dirty="0">
              <a:latin typeface="Arial" panose="020B0604020202020204" pitchFamily="34" charset="0"/>
              <a:cs typeface="Arial" panose="020B0604020202020204" pitchFamily="34" charset="0"/>
            </a:endParaRPr>
          </a:p>
          <a:p>
            <a:pPr algn="just"/>
            <a:r>
              <a:rPr lang="en-US" sz="1600" dirty="0" err="1">
                <a:latin typeface="Arial" panose="020B0604020202020204" pitchFamily="34" charset="0"/>
                <a:cs typeface="Arial" panose="020B0604020202020204" pitchFamily="34" charset="0"/>
              </a:rPr>
              <a:t>Küpün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yüzeyleri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temel</a:t>
            </a:r>
            <a:r>
              <a:rPr lang="en-US" sz="1600" dirty="0">
                <a:latin typeface="Arial" panose="020B0604020202020204" pitchFamily="34" charset="0"/>
                <a:cs typeface="Arial" panose="020B0604020202020204" pitchFamily="34" charset="0"/>
              </a:rPr>
              <a:t> iz </a:t>
            </a:r>
            <a:r>
              <a:rPr lang="en-US" sz="1600" dirty="0" err="1">
                <a:latin typeface="Arial" panose="020B0604020202020204" pitchFamily="34" charset="0"/>
                <a:cs typeface="Arial" panose="020B0604020202020204" pitchFamily="34" charset="0"/>
              </a:rPr>
              <a:t>düsüm</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düzlemlerine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paralel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tutulup</a:t>
            </a:r>
            <a:r>
              <a:rPr lang="en-US" sz="1600" dirty="0">
                <a:latin typeface="Arial" panose="020B0604020202020204" pitchFamily="34" charset="0"/>
                <a:cs typeface="Arial" panose="020B0604020202020204" pitchFamily="34" charset="0"/>
              </a:rPr>
              <a:t> iz</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düsümleri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çizilir</a:t>
            </a:r>
            <a:r>
              <a:rPr lang="en-US" sz="1600" dirty="0">
                <a:latin typeface="Arial" panose="020B0604020202020204" pitchFamily="34" charset="0"/>
                <a:cs typeface="Arial" panose="020B0604020202020204" pitchFamily="34" charset="0"/>
              </a:rPr>
              <a:t>.</a:t>
            </a:r>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algn="just"/>
            <a:r>
              <a:rPr lang="en-US" sz="1600" dirty="0" err="1">
                <a:latin typeface="Arial" panose="020B0604020202020204" pitchFamily="34" charset="0"/>
                <a:cs typeface="Arial" panose="020B0604020202020204" pitchFamily="34" charset="0"/>
              </a:rPr>
              <a:t>Yatay</a:t>
            </a:r>
            <a:r>
              <a:rPr lang="en-US" sz="1600" dirty="0">
                <a:latin typeface="Arial" panose="020B0604020202020204" pitchFamily="34" charset="0"/>
                <a:cs typeface="Arial" panose="020B0604020202020204" pitchFamily="34" charset="0"/>
              </a:rPr>
              <a:t> iz </a:t>
            </a:r>
            <a:r>
              <a:rPr lang="en-US" sz="1600" dirty="0" err="1">
                <a:latin typeface="Arial" panose="020B0604020202020204" pitchFamily="34" charset="0"/>
                <a:cs typeface="Arial" panose="020B0604020202020204" pitchFamily="34" charset="0"/>
              </a:rPr>
              <a:t>düşüm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düzleminde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üstten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görünüş</a:t>
            </a:r>
            <a:r>
              <a:rPr lang="en-US" sz="1600" dirty="0">
                <a:latin typeface="Arial" panose="020B0604020202020204" pitchFamily="34" charset="0"/>
                <a:cs typeface="Arial" panose="020B0604020202020204" pitchFamily="34" charset="0"/>
              </a:rPr>
              <a:t> 20˚ 40‘ </a:t>
            </a:r>
            <a:r>
              <a:rPr lang="en-US" sz="1600" dirty="0" err="1">
                <a:latin typeface="Arial" panose="020B0604020202020204" pitchFamily="34" charset="0"/>
                <a:cs typeface="Arial" panose="020B0604020202020204" pitchFamily="34" charset="0"/>
              </a:rPr>
              <a:t>döndürülür</a:t>
            </a:r>
            <a:r>
              <a:rPr lang="en-US" sz="1600" dirty="0">
                <a:latin typeface="Arial" panose="020B0604020202020204" pitchFamily="34" charset="0"/>
                <a:cs typeface="Arial" panose="020B0604020202020204" pitchFamily="34" charset="0"/>
              </a:rPr>
              <a:t>. </a:t>
            </a:r>
            <a:endParaRPr lang="az-Latn-AZ" sz="1600" dirty="0">
              <a:latin typeface="Arial" panose="020B0604020202020204" pitchFamily="34" charset="0"/>
              <a:cs typeface="Arial" panose="020B0604020202020204" pitchFamily="34" charset="0"/>
            </a:endParaRPr>
          </a:p>
          <a:p>
            <a:pPr algn="just"/>
            <a:endParaRPr lang="az-Latn-AZ"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Buna </a:t>
            </a:r>
            <a:r>
              <a:rPr lang="en-US" sz="1600" dirty="0" err="1">
                <a:latin typeface="Arial" panose="020B0604020202020204" pitchFamily="34" charset="0"/>
                <a:cs typeface="Arial" panose="020B0604020202020204" pitchFamily="34" charset="0"/>
              </a:rPr>
              <a:t>göre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önden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yandan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görünüsü</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tamamlanır</a:t>
            </a:r>
            <a:r>
              <a:rPr lang="en-US" sz="1600" dirty="0">
                <a:latin typeface="Arial" panose="020B0604020202020204" pitchFamily="34" charset="0"/>
                <a:cs typeface="Arial" panose="020B0604020202020204" pitchFamily="34" charset="0"/>
              </a:rPr>
              <a:t>. Bu </a:t>
            </a:r>
            <a:r>
              <a:rPr lang="en-US" sz="1600" dirty="0" err="1">
                <a:latin typeface="Arial" panose="020B0604020202020204" pitchFamily="34" charset="0"/>
                <a:cs typeface="Arial" panose="020B0604020202020204" pitchFamily="34" charset="0"/>
              </a:rPr>
              <a:t>durumdayken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yandan</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görünüste</a:t>
            </a:r>
            <a:r>
              <a:rPr lang="en-US" sz="1600" dirty="0">
                <a:latin typeface="Arial" panose="020B0604020202020204" pitchFamily="34" charset="0"/>
                <a:cs typeface="Arial" panose="020B0604020202020204" pitchFamily="34" charset="0"/>
              </a:rPr>
              <a:t> B </a:t>
            </a:r>
            <a:r>
              <a:rPr lang="en-US" sz="1600" dirty="0" err="1">
                <a:latin typeface="Arial" panose="020B0604020202020204" pitchFamily="34" charset="0"/>
                <a:cs typeface="Arial" panose="020B0604020202020204" pitchFamily="34" charset="0"/>
              </a:rPr>
              <a:t>kösesi</a:t>
            </a:r>
            <a:r>
              <a:rPr lang="en-US" sz="1600" dirty="0">
                <a:latin typeface="Arial" panose="020B0604020202020204" pitchFamily="34" charset="0"/>
                <a:cs typeface="Arial" panose="020B0604020202020204" pitchFamily="34" charset="0"/>
              </a:rPr>
              <a:t> ( sag alt </a:t>
            </a:r>
            <a:r>
              <a:rPr lang="en-US" sz="1600" dirty="0" err="1">
                <a:latin typeface="Arial" panose="020B0604020202020204" pitchFamily="34" charset="0"/>
                <a:cs typeface="Arial" panose="020B0604020202020204" pitchFamily="34" charset="0"/>
              </a:rPr>
              <a:t>köse</a:t>
            </a:r>
            <a:r>
              <a:rPr lang="en-US" sz="1600" dirty="0">
                <a:latin typeface="Arial" panose="020B0604020202020204" pitchFamily="34" charset="0"/>
                <a:cs typeface="Arial" panose="020B0604020202020204" pitchFamily="34" charset="0"/>
              </a:rPr>
              <a:t> )</a:t>
            </a:r>
            <a:r>
              <a:rPr lang="az-Latn-AZ"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merkez</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olmak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üzere</a:t>
            </a:r>
            <a:r>
              <a:rPr lang="en-US" sz="1600" dirty="0">
                <a:latin typeface="Arial" panose="020B0604020202020204" pitchFamily="34" charset="0"/>
                <a:cs typeface="Arial" panose="020B0604020202020204" pitchFamily="34" charset="0"/>
              </a:rPr>
              <a:t> 19° 26‘ </a:t>
            </a:r>
            <a:r>
              <a:rPr lang="en-US" sz="1600" dirty="0" err="1">
                <a:latin typeface="Arial" panose="020B0604020202020204" pitchFamily="34" charset="0"/>
                <a:cs typeface="Arial" panose="020B0604020202020204" pitchFamily="34" charset="0"/>
              </a:rPr>
              <a:t>yukarıya</a:t>
            </a:r>
            <a:endParaRPr lang="en-US" sz="1600" dirty="0">
              <a:latin typeface="Arial" panose="020B0604020202020204" pitchFamily="34" charset="0"/>
              <a:cs typeface="Arial" panose="020B0604020202020204" pitchFamily="34" charset="0"/>
            </a:endParaRPr>
          </a:p>
          <a:p>
            <a:pPr algn="just"/>
            <a:r>
              <a:rPr lang="en-US" sz="1600" dirty="0" err="1">
                <a:latin typeface="Arial" panose="020B0604020202020204" pitchFamily="34" charset="0"/>
                <a:cs typeface="Arial" panose="020B0604020202020204" pitchFamily="34" charset="0"/>
              </a:rPr>
              <a:t>kaldırılır</a:t>
            </a:r>
            <a:r>
              <a:rPr lang="en-US" sz="1600" dirty="0">
                <a:latin typeface="Arial" panose="020B0604020202020204" pitchFamily="34" charset="0"/>
                <a:cs typeface="Arial" panose="020B0604020202020204" pitchFamily="34" charset="0"/>
              </a:rPr>
              <a:t>.</a:t>
            </a:r>
            <a:endParaRPr lang="ru-RU" sz="1600"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757BC2F9-2CC5-4815-A422-4B239619EC28}"/>
              </a:ext>
            </a:extLst>
          </p:cNvPr>
          <p:cNvSpPr/>
          <p:nvPr/>
        </p:nvSpPr>
        <p:spPr>
          <a:xfrm>
            <a:off x="3222337" y="-243"/>
            <a:ext cx="3076483"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Dimetrik </a:t>
            </a:r>
            <a:r>
              <a:rPr lang="en-US" sz="2400" b="1" dirty="0" err="1">
                <a:solidFill>
                  <a:schemeClr val="bg1"/>
                </a:solidFill>
                <a:latin typeface="Arial" panose="020B0604020202020204" pitchFamily="34" charset="0"/>
                <a:cs typeface="Arial" panose="020B0604020202020204" pitchFamily="34" charset="0"/>
              </a:rPr>
              <a:t>Perspektif</a:t>
            </a:r>
            <a:r>
              <a:rPr lang="az-Latn-AZ" sz="2400" b="1" dirty="0">
                <a:solidFill>
                  <a:schemeClr val="bg1"/>
                </a:solidFill>
                <a:latin typeface="Arial" panose="020B0604020202020204" pitchFamily="34" charset="0"/>
                <a:cs typeface="Arial" panose="020B0604020202020204" pitchFamily="34" charset="0"/>
              </a:rPr>
              <a:t> </a:t>
            </a:r>
            <a:endParaRPr lang="ru-RU" sz="2400" b="1" dirty="0">
              <a:solidFill>
                <a:schemeClr val="bg1"/>
              </a:solidFill>
            </a:endParaRPr>
          </a:p>
        </p:txBody>
      </p:sp>
      <p:pic>
        <p:nvPicPr>
          <p:cNvPr id="7" name="Рисунок 6">
            <a:extLst>
              <a:ext uri="{FF2B5EF4-FFF2-40B4-BE49-F238E27FC236}">
                <a16:creationId xmlns:a16="http://schemas.microsoft.com/office/drawing/2014/main" id="{D94BD871-E93A-4092-AF30-F9B2A969B950}"/>
              </a:ext>
            </a:extLst>
          </p:cNvPr>
          <p:cNvPicPr>
            <a:picLocks noChangeAspect="1"/>
          </p:cNvPicPr>
          <p:nvPr/>
        </p:nvPicPr>
        <p:blipFill rotWithShape="1">
          <a:blip r:embed="rId2"/>
          <a:srcRect l="7310" t="20118" r="4648" b="1656"/>
          <a:stretch/>
        </p:blipFill>
        <p:spPr>
          <a:xfrm>
            <a:off x="0" y="581732"/>
            <a:ext cx="2613778" cy="2802378"/>
          </a:xfrm>
          <a:prstGeom prst="rect">
            <a:avLst/>
          </a:prstGeom>
        </p:spPr>
      </p:pic>
      <p:pic>
        <p:nvPicPr>
          <p:cNvPr id="8" name="Рисунок 7">
            <a:extLst>
              <a:ext uri="{FF2B5EF4-FFF2-40B4-BE49-F238E27FC236}">
                <a16:creationId xmlns:a16="http://schemas.microsoft.com/office/drawing/2014/main" id="{7DA4CC8B-CC4B-4326-B93F-30403B23C285}"/>
              </a:ext>
            </a:extLst>
          </p:cNvPr>
          <p:cNvPicPr>
            <a:picLocks noChangeAspect="1"/>
          </p:cNvPicPr>
          <p:nvPr/>
        </p:nvPicPr>
        <p:blipFill rotWithShape="1">
          <a:blip r:embed="rId3"/>
          <a:srcRect l="4075"/>
          <a:stretch/>
        </p:blipFill>
        <p:spPr>
          <a:xfrm>
            <a:off x="2682044" y="587496"/>
            <a:ext cx="2613778" cy="2802378"/>
          </a:xfrm>
          <a:prstGeom prst="rect">
            <a:avLst/>
          </a:prstGeom>
        </p:spPr>
      </p:pic>
      <p:pic>
        <p:nvPicPr>
          <p:cNvPr id="9" name="Рисунок 8">
            <a:extLst>
              <a:ext uri="{FF2B5EF4-FFF2-40B4-BE49-F238E27FC236}">
                <a16:creationId xmlns:a16="http://schemas.microsoft.com/office/drawing/2014/main" id="{14FB4448-1041-454C-A552-23991CCA733C}"/>
              </a:ext>
            </a:extLst>
          </p:cNvPr>
          <p:cNvPicPr>
            <a:picLocks noChangeAspect="1"/>
          </p:cNvPicPr>
          <p:nvPr/>
        </p:nvPicPr>
        <p:blipFill rotWithShape="1">
          <a:blip r:embed="rId4"/>
          <a:srcRect r="7299" b="11808"/>
          <a:stretch/>
        </p:blipFill>
        <p:spPr>
          <a:xfrm>
            <a:off x="0" y="3462307"/>
            <a:ext cx="5364088" cy="3340155"/>
          </a:xfrm>
          <a:prstGeom prst="rect">
            <a:avLst/>
          </a:prstGeom>
        </p:spPr>
      </p:pic>
    </p:spTree>
    <p:extLst>
      <p:ext uri="{BB962C8B-B14F-4D97-AF65-F5344CB8AC3E}">
        <p14:creationId xmlns:p14="http://schemas.microsoft.com/office/powerpoint/2010/main" val="3049002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E7F215EA-982B-41A0-B5F5-479182490B8E}"/>
              </a:ext>
            </a:extLst>
          </p:cNvPr>
          <p:cNvSpPr>
            <a:spLocks noGrp="1"/>
          </p:cNvSpPr>
          <p:nvPr>
            <p:ph type="sldNum" sz="quarter" idx="12"/>
          </p:nvPr>
        </p:nvSpPr>
        <p:spPr>
          <a:xfrm>
            <a:off x="8028384" y="6492875"/>
            <a:ext cx="762000" cy="365125"/>
          </a:xfrm>
        </p:spPr>
        <p:txBody>
          <a:bodyPr/>
          <a:lstStyle/>
          <a:p>
            <a:fld id="{B19B0651-EE4F-4900-A07F-96A6BFA9D0F0}" type="slidenum">
              <a:rPr lang="ru-RU" smtClean="0"/>
              <a:t>28</a:t>
            </a:fld>
            <a:endParaRPr lang="ru-RU" dirty="0"/>
          </a:p>
        </p:txBody>
      </p:sp>
      <p:sp>
        <p:nvSpPr>
          <p:cNvPr id="4" name="Прямоугольник 3">
            <a:extLst>
              <a:ext uri="{FF2B5EF4-FFF2-40B4-BE49-F238E27FC236}">
                <a16:creationId xmlns:a16="http://schemas.microsoft.com/office/drawing/2014/main" id="{6C1A1302-7C17-4BC7-B827-441120D73C5C}"/>
              </a:ext>
            </a:extLst>
          </p:cNvPr>
          <p:cNvSpPr/>
          <p:nvPr/>
        </p:nvSpPr>
        <p:spPr>
          <a:xfrm>
            <a:off x="2843808" y="0"/>
            <a:ext cx="3059492" cy="461665"/>
          </a:xfrm>
          <a:prstGeom prst="rect">
            <a:avLst/>
          </a:prstGeom>
        </p:spPr>
        <p:txBody>
          <a:bodyPr wrap="none">
            <a:spAutoFit/>
          </a:bodyPr>
          <a:lstStyle/>
          <a:p>
            <a:r>
              <a:rPr lang="en-US" sz="2400" b="1" dirty="0">
                <a:solidFill>
                  <a:schemeClr val="bg1"/>
                </a:solidFill>
                <a:latin typeface="Helvetica-Bold"/>
              </a:rPr>
              <a:t>Trimetrik </a:t>
            </a:r>
            <a:r>
              <a:rPr lang="en-US" sz="2400" b="1" dirty="0" err="1">
                <a:solidFill>
                  <a:schemeClr val="bg1"/>
                </a:solidFill>
                <a:latin typeface="Helvetica-Bold"/>
              </a:rPr>
              <a:t>Perspektif</a:t>
            </a:r>
            <a:endParaRPr lang="ru-RU" sz="2400" dirty="0">
              <a:solidFill>
                <a:schemeClr val="bg1"/>
              </a:solidFill>
            </a:endParaRPr>
          </a:p>
        </p:txBody>
      </p:sp>
      <p:sp>
        <p:nvSpPr>
          <p:cNvPr id="5" name="Прямоугольник 4">
            <a:extLst>
              <a:ext uri="{FF2B5EF4-FFF2-40B4-BE49-F238E27FC236}">
                <a16:creationId xmlns:a16="http://schemas.microsoft.com/office/drawing/2014/main" id="{AF3D6D21-DC35-4B14-9A5E-C6FCBEF15303}"/>
              </a:ext>
            </a:extLst>
          </p:cNvPr>
          <p:cNvSpPr/>
          <p:nvPr/>
        </p:nvSpPr>
        <p:spPr>
          <a:xfrm>
            <a:off x="749850" y="4221088"/>
            <a:ext cx="8394848" cy="1754326"/>
          </a:xfrm>
          <a:prstGeom prst="rect">
            <a:avLst/>
          </a:prstGeom>
        </p:spPr>
        <p:txBody>
          <a:bodyPr wrap="square">
            <a:spAutoFit/>
          </a:bodyPr>
          <a:lstStyle/>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eksenlerinin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resim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düzlemiyle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yaptıgı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degisik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ölçülerde</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eksenleri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üzerindeki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birbirinden</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farklıysa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meydana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izdüsüme</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trimetrik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perspektif</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Trimetrik </a:t>
            </a:r>
            <a:r>
              <a:rPr lang="en-US" dirty="0" err="1">
                <a:latin typeface="Arial" panose="020B0604020202020204" pitchFamily="34" charset="0"/>
                <a:cs typeface="Arial" panose="020B0604020202020204" pitchFamily="34" charset="0"/>
              </a:rPr>
              <a:t>ifadesi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ölçekli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anlamına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gelmektedir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Kenarların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yaptıgı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oldugu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oranları</a:t>
            </a:r>
            <a:r>
              <a:rPr lang="en-US" dirty="0">
                <a:latin typeface="Arial" panose="020B0604020202020204" pitchFamily="34" charset="0"/>
                <a:cs typeface="Arial" panose="020B0604020202020204" pitchFamily="34" charset="0"/>
              </a:rPr>
              <a:t> da </a:t>
            </a:r>
            <a:r>
              <a:rPr lang="en-US" dirty="0" err="1">
                <a:latin typeface="Arial" panose="020B0604020202020204" pitchFamily="34" charset="0"/>
                <a:cs typeface="Arial" panose="020B0604020202020204" pitchFamily="34" charset="0"/>
              </a:rPr>
              <a:t>farklıdır</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uygulamada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fazla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tercih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edilmeyen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türüdür</a:t>
            </a:r>
            <a:r>
              <a:rPr lang="en-US" dirty="0">
                <a:latin typeface="Helvetica" panose="020B0604020202020204" pitchFamily="34" charset="0"/>
              </a:rPr>
              <a:t>.</a:t>
            </a:r>
            <a:endParaRPr lang="ru-RU" dirty="0"/>
          </a:p>
        </p:txBody>
      </p:sp>
      <p:pic>
        <p:nvPicPr>
          <p:cNvPr id="6" name="Рисунок 5">
            <a:extLst>
              <a:ext uri="{FF2B5EF4-FFF2-40B4-BE49-F238E27FC236}">
                <a16:creationId xmlns:a16="http://schemas.microsoft.com/office/drawing/2014/main" id="{3419EA77-B8F2-4252-9DC9-74D782214193}"/>
              </a:ext>
            </a:extLst>
          </p:cNvPr>
          <p:cNvPicPr>
            <a:picLocks noChangeAspect="1"/>
          </p:cNvPicPr>
          <p:nvPr/>
        </p:nvPicPr>
        <p:blipFill>
          <a:blip r:embed="rId2"/>
          <a:stretch>
            <a:fillRect/>
          </a:stretch>
        </p:blipFill>
        <p:spPr>
          <a:xfrm>
            <a:off x="110772" y="693404"/>
            <a:ext cx="8713283" cy="3268953"/>
          </a:xfrm>
          <a:prstGeom prst="rect">
            <a:avLst/>
          </a:prstGeom>
        </p:spPr>
      </p:pic>
    </p:spTree>
    <p:extLst>
      <p:ext uri="{BB962C8B-B14F-4D97-AF65-F5344CB8AC3E}">
        <p14:creationId xmlns:p14="http://schemas.microsoft.com/office/powerpoint/2010/main" val="3566188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101777C-01C5-4690-A10F-EE911E28939D}"/>
              </a:ext>
            </a:extLst>
          </p:cNvPr>
          <p:cNvSpPr>
            <a:spLocks noGrp="1"/>
          </p:cNvSpPr>
          <p:nvPr>
            <p:ph type="sldNum" sz="quarter" idx="12"/>
          </p:nvPr>
        </p:nvSpPr>
        <p:spPr>
          <a:xfrm>
            <a:off x="7884368" y="6492875"/>
            <a:ext cx="762000" cy="365125"/>
          </a:xfrm>
        </p:spPr>
        <p:txBody>
          <a:bodyPr/>
          <a:lstStyle/>
          <a:p>
            <a:fld id="{B19B0651-EE4F-4900-A07F-96A6BFA9D0F0}" type="slidenum">
              <a:rPr lang="ru-RU" smtClean="0"/>
              <a:t>29</a:t>
            </a:fld>
            <a:endParaRPr lang="ru-RU" dirty="0"/>
          </a:p>
        </p:txBody>
      </p:sp>
      <p:sp>
        <p:nvSpPr>
          <p:cNvPr id="4" name="Прямоугольник 3">
            <a:extLst>
              <a:ext uri="{FF2B5EF4-FFF2-40B4-BE49-F238E27FC236}">
                <a16:creationId xmlns:a16="http://schemas.microsoft.com/office/drawing/2014/main" id="{F46A9BA8-4265-4B13-ABA8-4A4810D5F174}"/>
              </a:ext>
            </a:extLst>
          </p:cNvPr>
          <p:cNvSpPr/>
          <p:nvPr/>
        </p:nvSpPr>
        <p:spPr>
          <a:xfrm>
            <a:off x="2987824" y="-23710"/>
            <a:ext cx="2953053"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IK PERSPEKTIF</a:t>
            </a:r>
            <a:endParaRPr lang="ru-RU" sz="2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49C514AE-88B6-4D99-847F-077D338B9091}"/>
              </a:ext>
            </a:extLst>
          </p:cNvPr>
          <p:cNvSpPr/>
          <p:nvPr/>
        </p:nvSpPr>
        <p:spPr>
          <a:xfrm>
            <a:off x="4327791" y="429277"/>
            <a:ext cx="4665971" cy="5632311"/>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Geri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ölçülerinin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kısalma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degerlerine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seçilen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esas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yüzeye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dogrultusuna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göre</a:t>
            </a:r>
            <a:r>
              <a:rPr lang="en-US" dirty="0">
                <a:latin typeface="Arial" panose="020B0604020202020204" pitchFamily="34" charset="0"/>
                <a:cs typeface="Arial" panose="020B0604020202020204" pitchFamily="34" charset="0"/>
              </a:rPr>
              <a:t>:</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kavaliyer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kabinet</a:t>
            </a:r>
            <a:r>
              <a:rPr lang="en-US" dirty="0">
                <a:latin typeface="Arial" panose="020B0604020202020204" pitchFamily="34" charset="0"/>
                <a:cs typeface="Arial" panose="020B0604020202020204" pitchFamily="34" charset="0"/>
              </a:rPr>
              <a:t> </a:t>
            </a:r>
            <a:endParaRPr lang="az-Latn-AZ"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az-Latn-AZ"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sınıflandırılabilir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Geri </a:t>
            </a:r>
            <a:r>
              <a:rPr lang="en-US" dirty="0" err="1">
                <a:latin typeface="Arial" panose="020B0604020202020204" pitchFamily="34" charset="0"/>
                <a:cs typeface="Arial" panose="020B0604020202020204" pitchFamily="34" charset="0"/>
              </a:rPr>
              <a:t>eksen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açısının</a:t>
            </a:r>
            <a:r>
              <a:rPr lang="en-US" dirty="0">
                <a:latin typeface="Arial" panose="020B0604020202020204" pitchFamily="34" charset="0"/>
                <a:cs typeface="Arial" panose="020B0604020202020204" pitchFamily="34" charset="0"/>
              </a:rPr>
              <a:t> 45° </a:t>
            </a:r>
            <a:r>
              <a:rPr lang="en-US" dirty="0" err="1">
                <a:latin typeface="Arial" panose="020B0604020202020204" pitchFamily="34" charset="0"/>
                <a:cs typeface="Arial" panose="020B0604020202020204" pitchFamily="34" charset="0"/>
              </a:rPr>
              <a:t>ve</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ölçüsünün</a:t>
            </a:r>
            <a:r>
              <a:rPr lang="en-US" dirty="0">
                <a:latin typeface="Arial" panose="020B0604020202020204" pitchFamily="34" charset="0"/>
                <a:cs typeface="Arial" panose="020B0604020202020204" pitchFamily="34" charset="0"/>
              </a:rPr>
              <a:t> 1:1 </a:t>
            </a:r>
            <a:r>
              <a:rPr lang="en-US" dirty="0" err="1">
                <a:latin typeface="Arial" panose="020B0604020202020204" pitchFamily="34" charset="0"/>
                <a:cs typeface="Arial" panose="020B0604020202020204" pitchFamily="34" charset="0"/>
              </a:rPr>
              <a:t>oranında</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alındıgı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kavaliyer</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perspektif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denir</a:t>
            </a:r>
            <a:r>
              <a:rPr lang="en-US" dirty="0">
                <a:latin typeface="Arial" panose="020B0604020202020204" pitchFamily="34" charset="0"/>
                <a:cs typeface="Arial" panose="020B0604020202020204" pitchFamily="34" charset="0"/>
              </a:rPr>
              <a:t>).</a:t>
            </a:r>
            <a:endParaRPr lang="az-Latn-AZ"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köselerinden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geçen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ısınlar</a:t>
            </a:r>
            <a:r>
              <a:rPr lang="en-US" dirty="0">
                <a:latin typeface="Arial" panose="020B0604020202020204" pitchFamily="34" charset="0"/>
                <a:cs typeface="Arial" panose="020B0604020202020204" pitchFamily="34" charset="0"/>
              </a:rPr>
              <a:t>,</a:t>
            </a:r>
          </a:p>
          <a:p>
            <a:pPr algn="just"/>
            <a:r>
              <a:rPr lang="en-US" dirty="0" err="1">
                <a:latin typeface="Arial" panose="020B0604020202020204" pitchFamily="34" charset="0"/>
                <a:cs typeface="Arial" panose="020B0604020202020204" pitchFamily="34" charset="0"/>
              </a:rPr>
              <a:t>izdüsüm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egiktir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aksonometrik</a:t>
            </a:r>
          </a:p>
          <a:p>
            <a:pPr algn="just"/>
            <a:r>
              <a:rPr lang="en-US" dirty="0" err="1">
                <a:latin typeface="Arial" panose="020B0604020202020204" pitchFamily="34" charset="0"/>
                <a:cs typeface="Arial" panose="020B0604020202020204" pitchFamily="34" charset="0"/>
              </a:rPr>
              <a:t>perspektifte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oldugu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gibi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cismin</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kenarları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paralel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çizilir</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Ancak</a:t>
            </a:r>
            <a:r>
              <a:rPr lang="en-US" dirty="0">
                <a:latin typeface="Arial" panose="020B0604020202020204" pitchFamily="34" charset="0"/>
                <a:cs typeface="Arial" panose="020B0604020202020204" pitchFamily="34" charset="0"/>
              </a:rPr>
              <a:t> aksonometrik </a:t>
            </a:r>
            <a:r>
              <a:rPr lang="en-US" dirty="0" err="1">
                <a:latin typeface="Arial" panose="020B0604020202020204" pitchFamily="34" charset="0"/>
                <a:cs typeface="Arial" panose="020B0604020202020204" pitchFamily="34" charset="0"/>
              </a:rPr>
              <a:t>perspektifteki</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gibi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resim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dogrultusu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ısınları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kullanılmaz</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özelligi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uzaydaki</a:t>
            </a:r>
            <a:endParaRPr lang="en-US"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cisme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bakıs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dogrultusunun</a:t>
            </a:r>
            <a:r>
              <a:rPr lang="en-US" dirty="0">
                <a:latin typeface="Arial" panose="020B0604020202020204" pitchFamily="34" charset="0"/>
                <a:cs typeface="Arial" panose="020B0604020202020204" pitchFamily="34" charset="0"/>
              </a:rPr>
              <a:t>,</a:t>
            </a:r>
          </a:p>
          <a:p>
            <a:pPr algn="just"/>
            <a:r>
              <a:rPr lang="en-US" dirty="0" err="1">
                <a:latin typeface="Arial" panose="020B0604020202020204" pitchFamily="34" charset="0"/>
                <a:cs typeface="Arial" panose="020B0604020202020204" pitchFamily="34" charset="0"/>
              </a:rPr>
              <a:t>resim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düzlemine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egik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olmasıdır</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8A1EE9A5-288F-4DBA-B025-8886E94BBFE2}"/>
              </a:ext>
            </a:extLst>
          </p:cNvPr>
          <p:cNvPicPr>
            <a:picLocks noChangeAspect="1"/>
          </p:cNvPicPr>
          <p:nvPr/>
        </p:nvPicPr>
        <p:blipFill rotWithShape="1">
          <a:blip r:embed="rId2"/>
          <a:srcRect l="663" t="4975"/>
          <a:stretch/>
        </p:blipFill>
        <p:spPr>
          <a:xfrm>
            <a:off x="151065" y="416188"/>
            <a:ext cx="4176726" cy="3805017"/>
          </a:xfrm>
          <a:prstGeom prst="rect">
            <a:avLst/>
          </a:prstGeom>
        </p:spPr>
      </p:pic>
      <p:pic>
        <p:nvPicPr>
          <p:cNvPr id="7" name="Рисунок 6">
            <a:extLst>
              <a:ext uri="{FF2B5EF4-FFF2-40B4-BE49-F238E27FC236}">
                <a16:creationId xmlns:a16="http://schemas.microsoft.com/office/drawing/2014/main" id="{363DA6AE-7391-40FA-8C92-E1C76C58C4A1}"/>
              </a:ext>
            </a:extLst>
          </p:cNvPr>
          <p:cNvPicPr>
            <a:picLocks noChangeAspect="1"/>
          </p:cNvPicPr>
          <p:nvPr/>
        </p:nvPicPr>
        <p:blipFill rotWithShape="1">
          <a:blip r:embed="rId3"/>
          <a:srcRect l="1426" t="-2669"/>
          <a:stretch/>
        </p:blipFill>
        <p:spPr>
          <a:xfrm>
            <a:off x="150238" y="4131688"/>
            <a:ext cx="4128824" cy="2271787"/>
          </a:xfrm>
          <a:prstGeom prst="rect">
            <a:avLst/>
          </a:prstGeom>
        </p:spPr>
      </p:pic>
      <p:sp>
        <p:nvSpPr>
          <p:cNvPr id="8" name="Прямоугольник 7">
            <a:extLst>
              <a:ext uri="{FF2B5EF4-FFF2-40B4-BE49-F238E27FC236}">
                <a16:creationId xmlns:a16="http://schemas.microsoft.com/office/drawing/2014/main" id="{A3516E74-796C-4F95-B5D1-4D9BA635E008}"/>
              </a:ext>
            </a:extLst>
          </p:cNvPr>
          <p:cNvSpPr/>
          <p:nvPr/>
        </p:nvSpPr>
        <p:spPr>
          <a:xfrm>
            <a:off x="93608" y="6403475"/>
            <a:ext cx="9650488" cy="523220"/>
          </a:xfrm>
          <a:prstGeom prst="rect">
            <a:avLst/>
          </a:prstGeom>
        </p:spPr>
        <p:txBody>
          <a:bodyPr wrap="square">
            <a:spAutoFit/>
          </a:bodyPr>
          <a:lstStyle/>
          <a:p>
            <a:r>
              <a:rPr lang="en-US" sz="1400" dirty="0" err="1">
                <a:latin typeface="Helvetica" panose="020B0604020202020204" pitchFamily="34" charset="0"/>
              </a:rPr>
              <a:t>E</a:t>
            </a:r>
            <a:r>
              <a:rPr lang="en-US" sz="1400" dirty="0" err="1">
                <a:latin typeface="TTE166C820t00"/>
              </a:rPr>
              <a:t>g</a:t>
            </a:r>
            <a:r>
              <a:rPr lang="en-US" sz="1400" dirty="0" err="1">
                <a:latin typeface="Helvetica" panose="020B0604020202020204" pitchFamily="34" charset="0"/>
              </a:rPr>
              <a:t>ik</a:t>
            </a:r>
            <a:r>
              <a:rPr lang="en-US" sz="1400" dirty="0">
                <a:latin typeface="Helvetica" panose="020B0604020202020204" pitchFamily="34" charset="0"/>
              </a:rPr>
              <a:t> </a:t>
            </a:r>
            <a:r>
              <a:rPr lang="en-US" sz="1400" dirty="0" err="1">
                <a:latin typeface="Helvetica" panose="020B0604020202020204" pitchFamily="34" charset="0"/>
              </a:rPr>
              <a:t>perspektif</a:t>
            </a:r>
            <a:r>
              <a:rPr lang="en-US" sz="1400" dirty="0">
                <a:latin typeface="Helvetica" panose="020B0604020202020204" pitchFamily="34" charset="0"/>
              </a:rPr>
              <a:t> </a:t>
            </a:r>
            <a:r>
              <a:rPr lang="en-US" sz="1400" dirty="0" err="1">
                <a:latin typeface="Helvetica" panose="020B0604020202020204" pitchFamily="34" charset="0"/>
              </a:rPr>
              <a:t>ile</a:t>
            </a:r>
            <a:r>
              <a:rPr lang="en-US" sz="1400" dirty="0">
                <a:latin typeface="Helvetica" panose="020B0604020202020204" pitchFamily="34" charset="0"/>
              </a:rPr>
              <a:t> </a:t>
            </a:r>
            <a:r>
              <a:rPr lang="en-US" sz="1400" dirty="0" err="1">
                <a:latin typeface="Helvetica" panose="020B0604020202020204" pitchFamily="34" charset="0"/>
              </a:rPr>
              <a:t>izometrik</a:t>
            </a:r>
            <a:r>
              <a:rPr lang="en-US" sz="1400" dirty="0">
                <a:latin typeface="Helvetica" panose="020B0604020202020204" pitchFamily="34" charset="0"/>
              </a:rPr>
              <a:t> </a:t>
            </a:r>
            <a:r>
              <a:rPr lang="en-US" sz="1400" dirty="0" err="1">
                <a:latin typeface="Helvetica" panose="020B0604020202020204" pitchFamily="34" charset="0"/>
              </a:rPr>
              <a:t>perspektifin</a:t>
            </a:r>
            <a:r>
              <a:rPr lang="en-US" sz="1400" dirty="0">
                <a:latin typeface="Helvetica" panose="020B0604020202020204" pitchFamily="34" charset="0"/>
              </a:rPr>
              <a:t> </a:t>
            </a:r>
            <a:r>
              <a:rPr lang="en-US" sz="1400" dirty="0" err="1">
                <a:latin typeface="Helvetica" panose="020B0604020202020204" pitchFamily="34" charset="0"/>
              </a:rPr>
              <a:t>bir</a:t>
            </a:r>
            <a:r>
              <a:rPr lang="en-US" sz="1400" dirty="0">
                <a:latin typeface="Helvetica" panose="020B0604020202020204" pitchFamily="34" charset="0"/>
              </a:rPr>
              <a:t> </a:t>
            </a:r>
            <a:r>
              <a:rPr lang="en-US" sz="1400" dirty="0" err="1">
                <a:latin typeface="Helvetica" panose="020B0604020202020204" pitchFamily="34" charset="0"/>
              </a:rPr>
              <a:t>silindir</a:t>
            </a:r>
            <a:endParaRPr lang="az-Latn-AZ" sz="1400" dirty="0">
              <a:latin typeface="Helvetica" panose="020B0604020202020204" pitchFamily="34" charset="0"/>
            </a:endParaRPr>
          </a:p>
          <a:p>
            <a:r>
              <a:rPr lang="en-US" sz="1400" dirty="0">
                <a:latin typeface="Helvetica" panose="020B0604020202020204" pitchFamily="34" charset="0"/>
              </a:rPr>
              <a:t> </a:t>
            </a:r>
            <a:r>
              <a:rPr lang="en-US" sz="1400" dirty="0" err="1">
                <a:latin typeface="Helvetica" panose="020B0604020202020204" pitchFamily="34" charset="0"/>
              </a:rPr>
              <a:t>resminde</a:t>
            </a:r>
            <a:r>
              <a:rPr lang="az-Latn-AZ" sz="1400" dirty="0">
                <a:latin typeface="Helvetica" panose="020B0604020202020204" pitchFamily="34" charset="0"/>
              </a:rPr>
              <a:t> </a:t>
            </a:r>
            <a:r>
              <a:rPr lang="en-US" sz="1400" dirty="0" err="1">
                <a:latin typeface="Helvetica" panose="020B0604020202020204" pitchFamily="34" charset="0"/>
              </a:rPr>
              <a:t>kar</a:t>
            </a:r>
            <a:r>
              <a:rPr lang="en-US" sz="1400" dirty="0" err="1">
                <a:latin typeface="TTE166C820t00"/>
              </a:rPr>
              <a:t>s</a:t>
            </a:r>
            <a:r>
              <a:rPr lang="en-US" sz="1400" dirty="0" err="1">
                <a:latin typeface="Helvetica" panose="020B0604020202020204" pitchFamily="34" charset="0"/>
              </a:rPr>
              <a:t>ıla</a:t>
            </a:r>
            <a:r>
              <a:rPr lang="en-US" sz="1400" dirty="0" err="1">
                <a:latin typeface="TTE166C820t00"/>
              </a:rPr>
              <a:t>s</a:t>
            </a:r>
            <a:r>
              <a:rPr lang="en-US" sz="1400" dirty="0" err="1">
                <a:latin typeface="Helvetica" panose="020B0604020202020204" pitchFamily="34" charset="0"/>
              </a:rPr>
              <a:t>tırılması</a:t>
            </a:r>
            <a:endParaRPr lang="ru-RU" sz="1400" dirty="0"/>
          </a:p>
        </p:txBody>
      </p:sp>
    </p:spTree>
    <p:extLst>
      <p:ext uri="{BB962C8B-B14F-4D97-AF65-F5344CB8AC3E}">
        <p14:creationId xmlns:p14="http://schemas.microsoft.com/office/powerpoint/2010/main" val="2427659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3E5B3DF0-041E-4E38-9E14-C8CA57449215}"/>
              </a:ext>
            </a:extLst>
          </p:cNvPr>
          <p:cNvSpPr>
            <a:spLocks noGrp="1"/>
          </p:cNvSpPr>
          <p:nvPr>
            <p:ph type="sldNum" sz="quarter" idx="12"/>
          </p:nvPr>
        </p:nvSpPr>
        <p:spPr>
          <a:xfrm>
            <a:off x="7833073" y="6464523"/>
            <a:ext cx="762000" cy="365125"/>
          </a:xfrm>
        </p:spPr>
        <p:txBody>
          <a:bodyPr/>
          <a:lstStyle/>
          <a:p>
            <a:fld id="{B19B0651-EE4F-4900-A07F-96A6BFA9D0F0}" type="slidenum">
              <a:rPr lang="ru-RU" smtClean="0"/>
              <a:t>30</a:t>
            </a:fld>
            <a:endParaRPr lang="ru-RU" dirty="0"/>
          </a:p>
        </p:txBody>
      </p:sp>
      <p:sp>
        <p:nvSpPr>
          <p:cNvPr id="4" name="Прямоугольник 3">
            <a:extLst>
              <a:ext uri="{FF2B5EF4-FFF2-40B4-BE49-F238E27FC236}">
                <a16:creationId xmlns:a16="http://schemas.microsoft.com/office/drawing/2014/main" id="{068DCF38-B533-4BD2-91FE-5C83D7D70988}"/>
              </a:ext>
            </a:extLst>
          </p:cNvPr>
          <p:cNvSpPr/>
          <p:nvPr/>
        </p:nvSpPr>
        <p:spPr>
          <a:xfrm>
            <a:off x="64407" y="3645024"/>
            <a:ext cx="8604448" cy="2585323"/>
          </a:xfrm>
          <a:prstGeom prst="rect">
            <a:avLst/>
          </a:prstGeom>
        </p:spPr>
        <p:txBody>
          <a:bodyPr wrap="square">
            <a:spAutoFit/>
          </a:bodyPr>
          <a:lstStyle/>
          <a:p>
            <a:pPr algn="just"/>
            <a:r>
              <a:rPr lang="en-US" dirty="0">
                <a:latin typeface="Helvetica" panose="020B0604020202020204" pitchFamily="34" charset="0"/>
              </a:rPr>
              <a:t>• </a:t>
            </a:r>
            <a:r>
              <a:rPr lang="en-US" dirty="0" err="1">
                <a:latin typeface="Helvetica" panose="020B0604020202020204" pitchFamily="34" charset="0"/>
              </a:rPr>
              <a:t>E</a:t>
            </a:r>
            <a:r>
              <a:rPr lang="en-US" dirty="0" err="1">
                <a:latin typeface="TTE166C820t00"/>
              </a:rPr>
              <a:t>g</a:t>
            </a:r>
            <a:r>
              <a:rPr lang="en-US" dirty="0" err="1">
                <a:latin typeface="Helvetica" panose="020B0604020202020204" pitchFamily="34" charset="0"/>
              </a:rPr>
              <a:t>ik</a:t>
            </a:r>
            <a:r>
              <a:rPr lang="en-US" dirty="0">
                <a:latin typeface="Helvetica" panose="020B0604020202020204" pitchFamily="34" charset="0"/>
              </a:rPr>
              <a:t> </a:t>
            </a:r>
            <a:r>
              <a:rPr lang="en-US" dirty="0" err="1">
                <a:latin typeface="Helvetica" panose="020B0604020202020204" pitchFamily="34" charset="0"/>
              </a:rPr>
              <a:t>perspektif</a:t>
            </a:r>
            <a:r>
              <a:rPr lang="en-US" dirty="0">
                <a:latin typeface="Helvetica" panose="020B0604020202020204" pitchFamily="34" charset="0"/>
              </a:rPr>
              <a:t> </a:t>
            </a:r>
            <a:r>
              <a:rPr lang="en-US" dirty="0" err="1">
                <a:latin typeface="Helvetica" panose="020B0604020202020204" pitchFamily="34" charset="0"/>
              </a:rPr>
              <a:t>çizilirken</a:t>
            </a:r>
            <a:r>
              <a:rPr lang="en-US" dirty="0">
                <a:latin typeface="Helvetica" panose="020B0604020202020204" pitchFamily="34" charset="0"/>
              </a:rPr>
              <a:t>, </a:t>
            </a:r>
            <a:r>
              <a:rPr lang="en-US" dirty="0" err="1">
                <a:latin typeface="Helvetica" panose="020B0604020202020204" pitchFamily="34" charset="0"/>
              </a:rPr>
              <a:t>önce</a:t>
            </a:r>
            <a:r>
              <a:rPr lang="en-US" dirty="0">
                <a:latin typeface="Helvetica" panose="020B0604020202020204" pitchFamily="34" charset="0"/>
              </a:rPr>
              <a:t> </a:t>
            </a:r>
            <a:r>
              <a:rPr lang="en-US" dirty="0" err="1">
                <a:latin typeface="Helvetica" panose="020B0604020202020204" pitchFamily="34" charset="0"/>
              </a:rPr>
              <a:t>cismin</a:t>
            </a:r>
            <a:r>
              <a:rPr lang="en-US" dirty="0">
                <a:latin typeface="Helvetica" panose="020B0604020202020204" pitchFamily="34" charset="0"/>
              </a:rPr>
              <a:t> </a:t>
            </a:r>
            <a:r>
              <a:rPr lang="en-US" dirty="0" err="1">
                <a:latin typeface="Helvetica" panose="020B0604020202020204" pitchFamily="34" charset="0"/>
              </a:rPr>
              <a:t>ön</a:t>
            </a:r>
            <a:r>
              <a:rPr lang="en-US" dirty="0">
                <a:latin typeface="Helvetica" panose="020B0604020202020204" pitchFamily="34" charset="0"/>
              </a:rPr>
              <a:t> </a:t>
            </a:r>
            <a:r>
              <a:rPr lang="en-US" dirty="0" err="1">
                <a:latin typeface="Helvetica" panose="020B0604020202020204" pitchFamily="34" charset="0"/>
              </a:rPr>
              <a:t>görünü</a:t>
            </a:r>
            <a:r>
              <a:rPr lang="en-US" dirty="0" err="1">
                <a:latin typeface="TTE166C820t00"/>
              </a:rPr>
              <a:t>s</a:t>
            </a:r>
            <a:r>
              <a:rPr lang="en-US" dirty="0" err="1">
                <a:latin typeface="Helvetica" panose="020B0604020202020204" pitchFamily="34" charset="0"/>
              </a:rPr>
              <a:t>ü</a:t>
            </a:r>
            <a:r>
              <a:rPr lang="en-US" dirty="0">
                <a:latin typeface="Helvetica" panose="020B0604020202020204" pitchFamily="34" charset="0"/>
              </a:rPr>
              <a:t>, </a:t>
            </a:r>
            <a:r>
              <a:rPr lang="en-US" dirty="0" err="1">
                <a:latin typeface="Helvetica" panose="020B0604020202020204" pitchFamily="34" charset="0"/>
              </a:rPr>
              <a:t>alın</a:t>
            </a:r>
            <a:r>
              <a:rPr lang="en-US" dirty="0">
                <a:latin typeface="Helvetica" panose="020B0604020202020204" pitchFamily="34" charset="0"/>
              </a:rPr>
              <a:t> </a:t>
            </a:r>
            <a:r>
              <a:rPr lang="en-US" dirty="0" err="1">
                <a:latin typeface="Helvetica" panose="020B0604020202020204" pitchFamily="34" charset="0"/>
              </a:rPr>
              <a:t>düzlemine</a:t>
            </a:r>
            <a:r>
              <a:rPr lang="en-US" dirty="0">
                <a:latin typeface="Helvetica" panose="020B0604020202020204" pitchFamily="34" charset="0"/>
              </a:rPr>
              <a:t> </a:t>
            </a:r>
            <a:r>
              <a:rPr lang="en-US" dirty="0" err="1">
                <a:latin typeface="Helvetica" panose="020B0604020202020204" pitchFamily="34" charset="0"/>
              </a:rPr>
              <a:t>çizilir</a:t>
            </a:r>
            <a:r>
              <a:rPr lang="en-US" dirty="0">
                <a:latin typeface="Helvetica" panose="020B0604020202020204" pitchFamily="34" charset="0"/>
              </a:rPr>
              <a:t>.</a:t>
            </a:r>
          </a:p>
          <a:p>
            <a:pPr algn="just"/>
            <a:r>
              <a:rPr lang="en-US" dirty="0">
                <a:latin typeface="Helvetica" panose="020B0604020202020204" pitchFamily="34" charset="0"/>
              </a:rPr>
              <a:t>• </a:t>
            </a:r>
            <a:r>
              <a:rPr lang="en-US" dirty="0" err="1">
                <a:latin typeface="Helvetica" panose="020B0604020202020204" pitchFamily="34" charset="0"/>
              </a:rPr>
              <a:t>Daha</a:t>
            </a:r>
            <a:r>
              <a:rPr lang="en-US" dirty="0">
                <a:latin typeface="Helvetica" panose="020B0604020202020204" pitchFamily="34" charset="0"/>
              </a:rPr>
              <a:t> </a:t>
            </a:r>
            <a:r>
              <a:rPr lang="en-US" dirty="0" err="1">
                <a:latin typeface="Helvetica" panose="020B0604020202020204" pitchFamily="34" charset="0"/>
              </a:rPr>
              <a:t>sonra</a:t>
            </a:r>
            <a:r>
              <a:rPr lang="en-US" dirty="0">
                <a:latin typeface="Helvetica" panose="020B0604020202020204" pitchFamily="34" charset="0"/>
              </a:rPr>
              <a:t> </a:t>
            </a:r>
            <a:r>
              <a:rPr lang="en-US" dirty="0" err="1">
                <a:latin typeface="Helvetica" panose="020B0604020202020204" pitchFamily="34" charset="0"/>
              </a:rPr>
              <a:t>olu</a:t>
            </a:r>
            <a:r>
              <a:rPr lang="en-US" dirty="0" err="1">
                <a:latin typeface="TTE166C820t00"/>
              </a:rPr>
              <a:t>s</a:t>
            </a:r>
            <a:r>
              <a:rPr lang="en-US" dirty="0" err="1">
                <a:latin typeface="Helvetica" panose="020B0604020202020204" pitchFamily="34" charset="0"/>
              </a:rPr>
              <a:t>turulan</a:t>
            </a:r>
            <a:r>
              <a:rPr lang="en-US" dirty="0">
                <a:latin typeface="Helvetica" panose="020B0604020202020204" pitchFamily="34" charset="0"/>
              </a:rPr>
              <a:t> </a:t>
            </a:r>
            <a:r>
              <a:rPr lang="en-US" dirty="0" err="1">
                <a:latin typeface="Helvetica" panose="020B0604020202020204" pitchFamily="34" charset="0"/>
              </a:rPr>
              <a:t>kenarlar</a:t>
            </a:r>
            <a:r>
              <a:rPr lang="en-US" dirty="0">
                <a:latin typeface="Helvetica" panose="020B0604020202020204" pitchFamily="34" charset="0"/>
              </a:rPr>
              <a:t> </a:t>
            </a:r>
            <a:r>
              <a:rPr lang="en-US" dirty="0" err="1">
                <a:latin typeface="Helvetica" panose="020B0604020202020204" pitchFamily="34" charset="0"/>
              </a:rPr>
              <a:t>yer</a:t>
            </a:r>
            <a:r>
              <a:rPr lang="en-US" dirty="0">
                <a:latin typeface="Helvetica" panose="020B0604020202020204" pitchFamily="34" charset="0"/>
              </a:rPr>
              <a:t> </a:t>
            </a:r>
            <a:r>
              <a:rPr lang="en-US" dirty="0" err="1">
                <a:latin typeface="Helvetica" panose="020B0604020202020204" pitchFamily="34" charset="0"/>
              </a:rPr>
              <a:t>ekseni</a:t>
            </a:r>
            <a:r>
              <a:rPr lang="en-US" dirty="0">
                <a:latin typeface="Helvetica" panose="020B0604020202020204" pitchFamily="34" charset="0"/>
              </a:rPr>
              <a:t> </a:t>
            </a:r>
            <a:r>
              <a:rPr lang="en-US" dirty="0" err="1">
                <a:latin typeface="Helvetica" panose="020B0604020202020204" pitchFamily="34" charset="0"/>
              </a:rPr>
              <a:t>ile</a:t>
            </a:r>
            <a:r>
              <a:rPr lang="en-US" dirty="0">
                <a:latin typeface="Helvetica" panose="020B0604020202020204" pitchFamily="34" charset="0"/>
              </a:rPr>
              <a:t> 30°, 45° </a:t>
            </a:r>
            <a:r>
              <a:rPr lang="en-US" dirty="0" err="1">
                <a:latin typeface="Helvetica" panose="020B0604020202020204" pitchFamily="34" charset="0"/>
              </a:rPr>
              <a:t>veya</a:t>
            </a:r>
            <a:r>
              <a:rPr lang="en-US" dirty="0">
                <a:latin typeface="Helvetica" panose="020B0604020202020204" pitchFamily="34" charset="0"/>
              </a:rPr>
              <a:t> 60° </a:t>
            </a:r>
            <a:r>
              <a:rPr lang="en-US" dirty="0" err="1">
                <a:latin typeface="Helvetica" panose="020B0604020202020204" pitchFamily="34" charset="0"/>
              </a:rPr>
              <a:t>açı</a:t>
            </a:r>
            <a:r>
              <a:rPr lang="en-US" dirty="0">
                <a:latin typeface="Helvetica" panose="020B0604020202020204" pitchFamily="34" charset="0"/>
              </a:rPr>
              <a:t> </a:t>
            </a:r>
            <a:r>
              <a:rPr lang="en-US" dirty="0" err="1">
                <a:latin typeface="Helvetica" panose="020B0604020202020204" pitchFamily="34" charset="0"/>
              </a:rPr>
              <a:t>yapacak</a:t>
            </a:r>
            <a:r>
              <a:rPr lang="en-US" dirty="0">
                <a:latin typeface="Helvetica" panose="020B0604020202020204" pitchFamily="34" charset="0"/>
              </a:rPr>
              <a:t> </a:t>
            </a:r>
            <a:r>
              <a:rPr lang="en-US" dirty="0" err="1">
                <a:latin typeface="TTE166C820t00"/>
              </a:rPr>
              <a:t>s</a:t>
            </a:r>
            <a:r>
              <a:rPr lang="en-US" dirty="0" err="1">
                <a:latin typeface="Helvetica" panose="020B0604020202020204" pitchFamily="34" charset="0"/>
              </a:rPr>
              <a:t>ekilde</a:t>
            </a:r>
            <a:r>
              <a:rPr lang="az-Latn-AZ" dirty="0">
                <a:latin typeface="Helvetica" panose="020B0604020202020204" pitchFamily="34" charset="0"/>
              </a:rPr>
              <a:t> </a:t>
            </a:r>
            <a:r>
              <a:rPr lang="en-US" dirty="0" err="1">
                <a:latin typeface="Helvetica" panose="020B0604020202020204" pitchFamily="34" charset="0"/>
              </a:rPr>
              <a:t>uzatılarak</a:t>
            </a:r>
            <a:r>
              <a:rPr lang="en-US" dirty="0">
                <a:latin typeface="Helvetica" panose="020B0604020202020204" pitchFamily="34" charset="0"/>
              </a:rPr>
              <a:t> </a:t>
            </a:r>
            <a:r>
              <a:rPr lang="en-US" dirty="0" err="1">
                <a:latin typeface="Helvetica" panose="020B0604020202020204" pitchFamily="34" charset="0"/>
              </a:rPr>
              <a:t>cisme</a:t>
            </a:r>
            <a:r>
              <a:rPr lang="en-US" dirty="0">
                <a:latin typeface="Helvetica" panose="020B0604020202020204" pitchFamily="34" charset="0"/>
              </a:rPr>
              <a:t>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verilir</a:t>
            </a:r>
            <a:r>
              <a:rPr lang="en-US" dirty="0">
                <a:latin typeface="Helvetica" panose="020B0604020202020204" pitchFamily="34" charset="0"/>
              </a:rPr>
              <a:t>.</a:t>
            </a:r>
          </a:p>
          <a:p>
            <a:pPr algn="just"/>
            <a:r>
              <a:rPr lang="en-US" dirty="0">
                <a:latin typeface="Helvetica" panose="020B0604020202020204" pitchFamily="34" charset="0"/>
              </a:rPr>
              <a:t>• Bu </a:t>
            </a:r>
            <a:r>
              <a:rPr lang="en-US" dirty="0" err="1">
                <a:latin typeface="Helvetica" panose="020B0604020202020204" pitchFamily="34" charset="0"/>
              </a:rPr>
              <a:t>kenarlar</a:t>
            </a:r>
            <a:r>
              <a:rPr lang="en-US" dirty="0">
                <a:latin typeface="Helvetica" panose="020B0604020202020204" pitchFamily="34" charset="0"/>
              </a:rPr>
              <a:t> </a:t>
            </a:r>
            <a:r>
              <a:rPr lang="en-US" dirty="0" err="1">
                <a:latin typeface="Helvetica" panose="020B0604020202020204" pitchFamily="34" charset="0"/>
              </a:rPr>
              <a:t>gerçek</a:t>
            </a:r>
            <a:r>
              <a:rPr lang="en-US" dirty="0">
                <a:latin typeface="Helvetica" panose="020B0604020202020204" pitchFamily="34" charset="0"/>
              </a:rPr>
              <a:t> </a:t>
            </a:r>
            <a:r>
              <a:rPr lang="en-US" dirty="0" err="1">
                <a:latin typeface="Helvetica" panose="020B0604020202020204" pitchFamily="34" charset="0"/>
              </a:rPr>
              <a:t>uzunlukta</a:t>
            </a:r>
            <a:r>
              <a:rPr lang="en-US" dirty="0">
                <a:latin typeface="Helvetica" panose="020B0604020202020204" pitchFamily="34" charset="0"/>
              </a:rPr>
              <a:t> </a:t>
            </a:r>
            <a:r>
              <a:rPr lang="en-US" dirty="0" err="1">
                <a:latin typeface="Helvetica" panose="020B0604020202020204" pitchFamily="34" charset="0"/>
              </a:rPr>
              <a:t>veya</a:t>
            </a:r>
            <a:r>
              <a:rPr lang="en-US" dirty="0">
                <a:latin typeface="Helvetica" panose="020B0604020202020204" pitchFamily="34" charset="0"/>
              </a:rPr>
              <a:t> 3:4, 1:2 </a:t>
            </a:r>
            <a:r>
              <a:rPr lang="en-US" dirty="0" err="1">
                <a:latin typeface="Helvetica" panose="020B0604020202020204" pitchFamily="34" charset="0"/>
              </a:rPr>
              <a:t>gibi</a:t>
            </a:r>
            <a:r>
              <a:rPr lang="en-US" dirty="0">
                <a:latin typeface="Helvetica" panose="020B0604020202020204" pitchFamily="34" charset="0"/>
              </a:rPr>
              <a:t> </a:t>
            </a:r>
            <a:r>
              <a:rPr lang="en-US" dirty="0" err="1">
                <a:latin typeface="Helvetica" panose="020B0604020202020204" pitchFamily="34" charset="0"/>
              </a:rPr>
              <a:t>oranlarda</a:t>
            </a:r>
            <a:r>
              <a:rPr lang="en-US" dirty="0">
                <a:latin typeface="Helvetica" panose="020B0604020202020204" pitchFamily="34" charset="0"/>
              </a:rPr>
              <a:t> </a:t>
            </a:r>
            <a:r>
              <a:rPr lang="en-US" dirty="0" err="1">
                <a:latin typeface="Helvetica" panose="020B0604020202020204" pitchFamily="34" charset="0"/>
              </a:rPr>
              <a:t>kısaltılarak</a:t>
            </a:r>
            <a:r>
              <a:rPr lang="en-US" dirty="0">
                <a:latin typeface="Helvetica" panose="020B0604020202020204" pitchFamily="34" charset="0"/>
              </a:rPr>
              <a:t> </a:t>
            </a:r>
            <a:r>
              <a:rPr lang="en-US" dirty="0" err="1">
                <a:latin typeface="Helvetica" panose="020B0604020202020204" pitchFamily="34" charset="0"/>
              </a:rPr>
              <a:t>çizilebilir</a:t>
            </a:r>
            <a:r>
              <a:rPr lang="en-US" dirty="0">
                <a:latin typeface="Helvetica" panose="020B0604020202020204" pitchFamily="34" charset="0"/>
              </a:rPr>
              <a:t>.</a:t>
            </a:r>
          </a:p>
          <a:p>
            <a:pPr algn="just"/>
            <a:r>
              <a:rPr lang="nn-NO" dirty="0">
                <a:latin typeface="Helvetica" panose="020B0604020202020204" pitchFamily="34" charset="0"/>
              </a:rPr>
              <a:t>• Bunlardan </a:t>
            </a:r>
            <a:r>
              <a:rPr lang="az-Latn-AZ" dirty="0">
                <a:latin typeface="Helvetica" panose="020B0604020202020204" pitchFamily="34" charset="0"/>
              </a:rPr>
              <a:t>üç </a:t>
            </a:r>
            <a:r>
              <a:rPr lang="nn-NO" dirty="0">
                <a:latin typeface="Helvetica" panose="020B0604020202020204" pitchFamily="34" charset="0"/>
              </a:rPr>
              <a:t>tanesinin özel adı vardır:</a:t>
            </a:r>
          </a:p>
          <a:p>
            <a:pPr algn="just"/>
            <a:r>
              <a:rPr lang="en-US" dirty="0">
                <a:latin typeface="Helvetica" panose="020B0604020202020204" pitchFamily="34" charset="0"/>
              </a:rPr>
              <a:t>– Kavaliyer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ölçüsü</a:t>
            </a:r>
            <a:r>
              <a:rPr lang="en-US" dirty="0">
                <a:latin typeface="Helvetica" panose="020B0604020202020204" pitchFamily="34" charset="0"/>
              </a:rPr>
              <a:t> </a:t>
            </a:r>
            <a:r>
              <a:rPr lang="en-US" dirty="0" err="1">
                <a:latin typeface="Helvetica" panose="020B0604020202020204" pitchFamily="34" charset="0"/>
              </a:rPr>
              <a:t>gerçek</a:t>
            </a:r>
            <a:r>
              <a:rPr lang="en-US" dirty="0">
                <a:latin typeface="Helvetica" panose="020B0604020202020204" pitchFamily="34" charset="0"/>
              </a:rPr>
              <a:t> </a:t>
            </a:r>
            <a:r>
              <a:rPr lang="en-US" dirty="0" err="1">
                <a:latin typeface="Helvetica" panose="020B0604020202020204" pitchFamily="34" charset="0"/>
              </a:rPr>
              <a:t>uzunluktadır</a:t>
            </a:r>
            <a:r>
              <a:rPr lang="en-US" dirty="0">
                <a:latin typeface="Helvetica" panose="020B0604020202020204" pitchFamily="34" charset="0"/>
              </a:rPr>
              <a:t>: 1/1)</a:t>
            </a:r>
          </a:p>
          <a:p>
            <a:pPr algn="just"/>
            <a:r>
              <a:rPr lang="en-US" dirty="0">
                <a:latin typeface="Helvetica" panose="020B0604020202020204" pitchFamily="34" charset="0"/>
              </a:rPr>
              <a:t>– </a:t>
            </a:r>
            <a:r>
              <a:rPr lang="en-US" dirty="0" err="1">
                <a:latin typeface="Helvetica" panose="020B0604020202020204" pitchFamily="34" charset="0"/>
              </a:rPr>
              <a:t>Kabinet</a:t>
            </a:r>
            <a:r>
              <a:rPr lang="en-US" dirty="0">
                <a:latin typeface="Helvetica" panose="020B0604020202020204" pitchFamily="34" charset="0"/>
              </a:rPr>
              <a:t> (</a:t>
            </a:r>
            <a:r>
              <a:rPr lang="en-US" dirty="0" err="1">
                <a:latin typeface="Helvetica" panose="020B0604020202020204" pitchFamily="34" charset="0"/>
              </a:rPr>
              <a:t>Derinlik</a:t>
            </a:r>
            <a:r>
              <a:rPr lang="en-US" dirty="0">
                <a:latin typeface="Helvetica" panose="020B0604020202020204" pitchFamily="34" charset="0"/>
              </a:rPr>
              <a:t> </a:t>
            </a:r>
            <a:r>
              <a:rPr lang="en-US" dirty="0" err="1">
                <a:latin typeface="Helvetica" panose="020B0604020202020204" pitchFamily="34" charset="0"/>
              </a:rPr>
              <a:t>ölçüsü</a:t>
            </a:r>
            <a:r>
              <a:rPr lang="en-US" dirty="0">
                <a:latin typeface="Helvetica" panose="020B0604020202020204" pitchFamily="34" charset="0"/>
              </a:rPr>
              <a:t> </a:t>
            </a:r>
            <a:r>
              <a:rPr lang="en-US" dirty="0" err="1">
                <a:latin typeface="Helvetica" panose="020B0604020202020204" pitchFamily="34" charset="0"/>
              </a:rPr>
              <a:t>gerçek</a:t>
            </a:r>
            <a:r>
              <a:rPr lang="en-US" dirty="0">
                <a:latin typeface="Helvetica" panose="020B0604020202020204" pitchFamily="34" charset="0"/>
              </a:rPr>
              <a:t> </a:t>
            </a:r>
            <a:r>
              <a:rPr lang="en-US" dirty="0" err="1">
                <a:latin typeface="Helvetica" panose="020B0604020202020204" pitchFamily="34" charset="0"/>
              </a:rPr>
              <a:t>uzunlu</a:t>
            </a:r>
            <a:r>
              <a:rPr lang="en-US" dirty="0" err="1">
                <a:latin typeface="TTE166C820t00"/>
              </a:rPr>
              <a:t>g</a:t>
            </a:r>
            <a:r>
              <a:rPr lang="en-US" dirty="0" err="1">
                <a:latin typeface="Helvetica" panose="020B0604020202020204" pitchFamily="34" charset="0"/>
              </a:rPr>
              <a:t>un</a:t>
            </a:r>
            <a:r>
              <a:rPr lang="en-US" dirty="0">
                <a:latin typeface="Helvetica" panose="020B0604020202020204" pitchFamily="34" charset="0"/>
              </a:rPr>
              <a:t> </a:t>
            </a:r>
            <a:r>
              <a:rPr lang="en-US" dirty="0" err="1">
                <a:latin typeface="Helvetica" panose="020B0604020202020204" pitchFamily="34" charset="0"/>
              </a:rPr>
              <a:t>yarısı</a:t>
            </a:r>
            <a:r>
              <a:rPr lang="en-US" dirty="0">
                <a:latin typeface="Helvetica" panose="020B0604020202020204" pitchFamily="34" charset="0"/>
              </a:rPr>
              <a:t> </a:t>
            </a:r>
            <a:r>
              <a:rPr lang="en-US" dirty="0" err="1">
                <a:latin typeface="Helvetica" panose="020B0604020202020204" pitchFamily="34" charset="0"/>
              </a:rPr>
              <a:t>kadardır</a:t>
            </a:r>
            <a:r>
              <a:rPr lang="en-US" dirty="0">
                <a:latin typeface="Helvetica" panose="020B0604020202020204" pitchFamily="34" charset="0"/>
              </a:rPr>
              <a:t>: 1/2)</a:t>
            </a:r>
            <a:endParaRPr lang="az-Latn-AZ" dirty="0">
              <a:latin typeface="Helvetica" panose="020B0604020202020204" pitchFamily="34" charset="0"/>
            </a:endParaRPr>
          </a:p>
          <a:p>
            <a:pPr algn="just"/>
            <a:r>
              <a:rPr lang="en-US" dirty="0">
                <a:latin typeface="Arial" panose="020B0604020202020204" pitchFamily="34" charset="0"/>
                <a:cs typeface="Arial" panose="020B0604020202020204" pitchFamily="34" charset="0"/>
              </a:rPr>
              <a:t>– K</a:t>
            </a:r>
            <a:r>
              <a:rPr lang="az-Latn-AZ" dirty="0">
                <a:latin typeface="Arial" panose="020B0604020202020204" pitchFamily="34" charset="0"/>
                <a:cs typeface="Arial" panose="020B0604020202020204" pitchFamily="34" charset="0"/>
              </a:rPr>
              <a:t>uş bakışı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ölçüsü</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uzunlu</a:t>
            </a:r>
            <a:r>
              <a:rPr lang="az-Latn-AZ" dirty="0">
                <a:latin typeface="Arial" panose="020B0604020202020204" pitchFamily="34" charset="0"/>
                <a:cs typeface="Arial" panose="020B0604020202020204" pitchFamily="34" charset="0"/>
              </a:rPr>
              <a:t>k kadardır</a:t>
            </a:r>
            <a:r>
              <a:rPr lang="en-US" dirty="0">
                <a:latin typeface="Arial" panose="020B0604020202020204" pitchFamily="34" charset="0"/>
                <a:cs typeface="Arial" panose="020B0604020202020204" pitchFamily="34" charset="0"/>
              </a:rPr>
              <a:t>: 1/</a:t>
            </a:r>
            <a:r>
              <a:rPr lang="az-Latn-AZ"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a:t>
            </a:r>
          </a:p>
          <a:p>
            <a:pPr algn="just"/>
            <a:endParaRPr lang="ru-RU" dirty="0"/>
          </a:p>
        </p:txBody>
      </p:sp>
      <p:pic>
        <p:nvPicPr>
          <p:cNvPr id="5" name="Рисунок 4">
            <a:extLst>
              <a:ext uri="{FF2B5EF4-FFF2-40B4-BE49-F238E27FC236}">
                <a16:creationId xmlns:a16="http://schemas.microsoft.com/office/drawing/2014/main" id="{3FAEDC6C-7E98-4F25-877C-C86554444386}"/>
              </a:ext>
            </a:extLst>
          </p:cNvPr>
          <p:cNvPicPr>
            <a:picLocks noChangeAspect="1"/>
          </p:cNvPicPr>
          <p:nvPr/>
        </p:nvPicPr>
        <p:blipFill>
          <a:blip r:embed="rId2"/>
          <a:stretch>
            <a:fillRect/>
          </a:stretch>
        </p:blipFill>
        <p:spPr>
          <a:xfrm>
            <a:off x="72160" y="811522"/>
            <a:ext cx="8999679" cy="2628431"/>
          </a:xfrm>
          <a:prstGeom prst="rect">
            <a:avLst/>
          </a:prstGeom>
        </p:spPr>
      </p:pic>
      <p:sp>
        <p:nvSpPr>
          <p:cNvPr id="6" name="Прямоугольник 5">
            <a:extLst>
              <a:ext uri="{FF2B5EF4-FFF2-40B4-BE49-F238E27FC236}">
                <a16:creationId xmlns:a16="http://schemas.microsoft.com/office/drawing/2014/main" id="{55F670CE-AD87-4408-91DA-F2B4CB56AE29}"/>
              </a:ext>
            </a:extLst>
          </p:cNvPr>
          <p:cNvSpPr/>
          <p:nvPr/>
        </p:nvSpPr>
        <p:spPr>
          <a:xfrm>
            <a:off x="2987824" y="-23710"/>
            <a:ext cx="2953053" cy="461665"/>
          </a:xfrm>
          <a:prstGeom prst="rect">
            <a:avLst/>
          </a:prstGeom>
        </p:spPr>
        <p:txBody>
          <a:bodyPr wrap="none">
            <a:spAutoFit/>
          </a:bodyPr>
          <a:lstStyle/>
          <a:p>
            <a:r>
              <a:rPr lang="en-US" sz="2400" b="1" dirty="0">
                <a:solidFill>
                  <a:schemeClr val="bg1"/>
                </a:solidFill>
                <a:latin typeface="Arial" panose="020B0604020202020204" pitchFamily="34" charset="0"/>
                <a:cs typeface="Arial" panose="020B0604020202020204" pitchFamily="34" charset="0"/>
              </a:rPr>
              <a:t>E</a:t>
            </a:r>
            <a:r>
              <a:rPr lang="en-US" sz="2400" dirty="0">
                <a:solidFill>
                  <a:schemeClr val="bg1"/>
                </a:solidFill>
                <a:latin typeface="Arial" panose="020B0604020202020204" pitchFamily="34" charset="0"/>
                <a:cs typeface="Arial" panose="020B0604020202020204" pitchFamily="34" charset="0"/>
              </a:rPr>
              <a:t>G</a:t>
            </a:r>
            <a:r>
              <a:rPr lang="en-US" sz="2400" b="1" dirty="0">
                <a:solidFill>
                  <a:schemeClr val="bg1"/>
                </a:solidFill>
                <a:latin typeface="Arial" panose="020B0604020202020204" pitchFamily="34" charset="0"/>
                <a:cs typeface="Arial" panose="020B0604020202020204" pitchFamily="34" charset="0"/>
              </a:rPr>
              <a:t>IK PERSPEKTIF</a:t>
            </a:r>
            <a:endParaRPr lang="ru-RU"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0701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F289C528-43E2-4852-BAC8-606EEFA860F0}"/>
              </a:ext>
            </a:extLst>
          </p:cNvPr>
          <p:cNvSpPr>
            <a:spLocks noGrp="1"/>
          </p:cNvSpPr>
          <p:nvPr>
            <p:ph type="sldNum" sz="quarter" idx="12"/>
          </p:nvPr>
        </p:nvSpPr>
        <p:spPr>
          <a:xfrm>
            <a:off x="7812360" y="6372042"/>
            <a:ext cx="762000" cy="365125"/>
          </a:xfrm>
        </p:spPr>
        <p:txBody>
          <a:bodyPr/>
          <a:lstStyle/>
          <a:p>
            <a:fld id="{B19B0651-EE4F-4900-A07F-96A6BFA9D0F0}" type="slidenum">
              <a:rPr lang="ru-RU" smtClean="0"/>
              <a:t>31</a:t>
            </a:fld>
            <a:endParaRPr lang="ru-RU" dirty="0"/>
          </a:p>
        </p:txBody>
      </p:sp>
      <p:sp>
        <p:nvSpPr>
          <p:cNvPr id="4" name="Прямоугольник 3">
            <a:extLst>
              <a:ext uri="{FF2B5EF4-FFF2-40B4-BE49-F238E27FC236}">
                <a16:creationId xmlns:a16="http://schemas.microsoft.com/office/drawing/2014/main" id="{1B8F52B8-18BD-4E92-BAFD-1F859236D7EA}"/>
              </a:ext>
            </a:extLst>
          </p:cNvPr>
          <p:cNvSpPr/>
          <p:nvPr/>
        </p:nvSpPr>
        <p:spPr>
          <a:xfrm>
            <a:off x="1543298" y="-69636"/>
            <a:ext cx="6499728" cy="461665"/>
          </a:xfrm>
          <a:prstGeom prst="rect">
            <a:avLst/>
          </a:prstGeom>
        </p:spPr>
        <p:txBody>
          <a:bodyPr wrap="none">
            <a:spAutoFit/>
          </a:bodyPr>
          <a:lstStyle/>
          <a:p>
            <a:r>
              <a:rPr lang="en-US" sz="2400" b="1" dirty="0">
                <a:solidFill>
                  <a:schemeClr val="bg1"/>
                </a:solidFill>
                <a:latin typeface="Helvetica-Bold"/>
              </a:rPr>
              <a:t>KAVALIYER </a:t>
            </a:r>
            <a:r>
              <a:rPr lang="az-Latn-AZ" sz="2400" b="1" dirty="0">
                <a:solidFill>
                  <a:schemeClr val="bg1"/>
                </a:solidFill>
                <a:latin typeface="Helvetica-Bold"/>
              </a:rPr>
              <a:t>VE KABİNET </a:t>
            </a:r>
            <a:r>
              <a:rPr lang="en-US" sz="2400" b="1" dirty="0">
                <a:solidFill>
                  <a:schemeClr val="bg1"/>
                </a:solidFill>
                <a:latin typeface="Helvetica-Bold"/>
              </a:rPr>
              <a:t>PERSPEKTIF</a:t>
            </a:r>
            <a:r>
              <a:rPr lang="az-Latn-AZ" sz="2400" b="1" dirty="0">
                <a:solidFill>
                  <a:schemeClr val="bg1"/>
                </a:solidFill>
                <a:latin typeface="Helvetica-Bold"/>
              </a:rPr>
              <a:t>LER</a:t>
            </a:r>
            <a:endParaRPr lang="ru-RU" sz="2400" dirty="0">
              <a:solidFill>
                <a:schemeClr val="bg1"/>
              </a:solidFill>
            </a:endParaRPr>
          </a:p>
        </p:txBody>
      </p:sp>
      <p:pic>
        <p:nvPicPr>
          <p:cNvPr id="7170" name="Picture 2" descr="eGik perspektif">
            <a:extLst>
              <a:ext uri="{FF2B5EF4-FFF2-40B4-BE49-F238E27FC236}">
                <a16:creationId xmlns:a16="http://schemas.microsoft.com/office/drawing/2014/main" id="{C62C45C8-921A-4605-8FDE-ECF041AD089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36" t="-662" r="16757" b="7546"/>
          <a:stretch/>
        </p:blipFill>
        <p:spPr bwMode="auto">
          <a:xfrm>
            <a:off x="179512" y="407786"/>
            <a:ext cx="2966224" cy="252616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id="{E2E3CFD5-E086-4651-81AA-4A8219FF79DD}"/>
              </a:ext>
            </a:extLst>
          </p:cNvPr>
          <p:cNvSpPr/>
          <p:nvPr/>
        </p:nvSpPr>
        <p:spPr>
          <a:xfrm>
            <a:off x="3145735" y="392029"/>
            <a:ext cx="5991004" cy="3416320"/>
          </a:xfrm>
          <a:prstGeom prst="rect">
            <a:avLst/>
          </a:prstGeom>
        </p:spPr>
        <p:txBody>
          <a:bodyPr wrap="square">
            <a:spAutoFit/>
          </a:bodyPr>
          <a:lstStyle/>
          <a:p>
            <a:r>
              <a:rPr lang="en-US" dirty="0">
                <a:latin typeface="Arial" panose="020B0604020202020204" pitchFamily="34" charset="0"/>
                <a:cs typeface="Arial" panose="020B0604020202020204" pitchFamily="34" charset="0"/>
              </a:rPr>
              <a:t>Kavaliyer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kabinet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perspektifler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sadece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derinlik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boyutunda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farkl</a:t>
            </a:r>
            <a:r>
              <a:rPr lang="az-Latn-AZ" dirty="0">
                <a:latin typeface="Arial" panose="020B0604020202020204" pitchFamily="34" charset="0"/>
                <a:cs typeface="Arial" panose="020B0604020202020204" pitchFamily="34" charset="0"/>
              </a:rPr>
              <a:t>ılık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gösterdi</a:t>
            </a:r>
            <a:r>
              <a:rPr lang="az-Latn-AZ" dirty="0">
                <a:latin typeface="Arial" panose="020B0604020202020204" pitchFamily="34" charset="0"/>
                <a:cs typeface="Arial" panose="020B0604020202020204" pitchFamily="34" charset="0"/>
              </a:rPr>
              <a:t>ğ</a:t>
            </a:r>
            <a:r>
              <a:rPr lang="en-US" dirty="0" err="1">
                <a:latin typeface="Arial" panose="020B0604020202020204" pitchFamily="34" charset="0"/>
                <a:cs typeface="Arial" panose="020B0604020202020204" pitchFamily="34" charset="0"/>
              </a:rPr>
              <a:t>inden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bunlara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ait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çizim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kurallar</a:t>
            </a:r>
            <a:r>
              <a:rPr lang="az-Latn-AZ" dirty="0">
                <a:latin typeface="Arial" panose="020B0604020202020204" pitchFamily="34" charset="0"/>
                <a:cs typeface="Arial" panose="020B0604020202020204" pitchFamily="34" charset="0"/>
              </a:rPr>
              <a:t>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ortak</a:t>
            </a:r>
            <a:r>
              <a:rPr lang="az-Latn-AZ" dirty="0">
                <a:latin typeface="Arial" panose="020B0604020202020204" pitchFamily="34" charset="0"/>
                <a:cs typeface="Arial" panose="020B0604020202020204" pitchFamily="34" charset="0"/>
              </a:rPr>
              <a:t>tır.</a:t>
            </a:r>
          </a:p>
          <a:p>
            <a:r>
              <a:rPr lang="en-US" dirty="0">
                <a:solidFill>
                  <a:srgbClr val="000000"/>
                </a:solidFill>
                <a:latin typeface="Arial" panose="020B0604020202020204" pitchFamily="34" charset="0"/>
                <a:cs typeface="Arial" panose="020B0604020202020204" pitchFamily="34" charset="0"/>
              </a:rPr>
              <a:t>Düşey </a:t>
            </a:r>
            <a:r>
              <a:rPr lang="en-US" dirty="0" err="1">
                <a:solidFill>
                  <a:srgbClr val="000000"/>
                </a:solidFill>
                <a:latin typeface="Arial" panose="020B0604020202020204" pitchFamily="34" charset="0"/>
                <a:cs typeface="Arial" panose="020B0604020202020204" pitchFamily="34" charset="0"/>
              </a:rPr>
              <a:t>düzlemlerinden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resim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düzlemine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olacak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şekilde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konulmuş</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prizmanın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belirli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noktalarında</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eğik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görme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ışınları</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geçirilecek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olursa</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resim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düzleminde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prizmanın</a:t>
            </a:r>
            <a:r>
              <a:rPr lang="en-US" dirty="0">
                <a:solidFill>
                  <a:srgbClr val="000000"/>
                </a:solidFill>
                <a:latin typeface="Arial" panose="020B0604020202020204" pitchFamily="34" charset="0"/>
                <a:cs typeface="Arial" panose="020B0604020202020204" pitchFamily="34" charset="0"/>
              </a:rPr>
              <a:t> 3 </a:t>
            </a:r>
            <a:r>
              <a:rPr lang="en-US" dirty="0" err="1">
                <a:solidFill>
                  <a:srgbClr val="000000"/>
                </a:solidFill>
                <a:latin typeface="Arial" panose="020B0604020202020204" pitchFamily="34" charset="0"/>
                <a:cs typeface="Arial" panose="020B0604020202020204" pitchFamily="34" charset="0"/>
              </a:rPr>
              <a:t>boyutlu</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görünüşleri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bulunur</a:t>
            </a:r>
            <a:r>
              <a:rPr lang="en-US" dirty="0">
                <a:solidFill>
                  <a:srgbClr val="000000"/>
                </a:solidFill>
                <a:latin typeface="Arial" panose="020B0604020202020204" pitchFamily="34" charset="0"/>
                <a:cs typeface="Arial" panose="020B0604020202020204" pitchFamily="34" charset="0"/>
              </a:rPr>
              <a:t>. Bir </a:t>
            </a:r>
            <a:r>
              <a:rPr lang="en-US" dirty="0" err="1">
                <a:solidFill>
                  <a:srgbClr val="000000"/>
                </a:solidFill>
                <a:latin typeface="Arial" panose="020B0604020202020204" pitchFamily="34" charset="0"/>
                <a:cs typeface="Arial" panose="020B0604020202020204" pitchFamily="34" charset="0"/>
              </a:rPr>
              <a:t>şeklin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cismin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eğik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izdüşüm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yöntemiyle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görünüşlerinin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üçboyutlu</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olarak</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çizilmesidir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ve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bu</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çizime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kavaliyer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perspektif</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denilir</a:t>
            </a:r>
            <a:r>
              <a:rPr lang="en-US" dirty="0">
                <a:solidFill>
                  <a:srgbClr val="000000"/>
                </a:solidFill>
                <a:latin typeface="Arial" panose="020B0604020202020204" pitchFamily="34" charset="0"/>
                <a:cs typeface="Arial" panose="020B0604020202020204" pitchFamily="34" charset="0"/>
              </a:rPr>
              <a:t>. Paralel </a:t>
            </a:r>
            <a:r>
              <a:rPr lang="en-US" dirty="0" err="1">
                <a:solidFill>
                  <a:srgbClr val="000000"/>
                </a:solidFill>
                <a:latin typeface="Arial" panose="020B0604020202020204" pitchFamily="34" charset="0"/>
                <a:cs typeface="Arial" panose="020B0604020202020204" pitchFamily="34" charset="0"/>
              </a:rPr>
              <a:t>eğik</a:t>
            </a:r>
            <a:r>
              <a:rPr lang="en-US" dirty="0">
                <a:solidFill>
                  <a:srgbClr val="000000"/>
                </a:solidFill>
                <a:latin typeface="Arial" panose="020B0604020202020204" pitchFamily="34" charset="0"/>
                <a:cs typeface="Arial" panose="020B0604020202020204" pitchFamily="34" charset="0"/>
              </a:rPr>
              <a:t> iz </a:t>
            </a:r>
            <a:r>
              <a:rPr lang="en-US" dirty="0" err="1">
                <a:solidFill>
                  <a:srgbClr val="000000"/>
                </a:solidFill>
                <a:latin typeface="Arial" panose="020B0604020202020204" pitchFamily="34" charset="0"/>
                <a:cs typeface="Arial" panose="020B0604020202020204" pitchFamily="34" charset="0"/>
              </a:rPr>
              <a:t>düşümde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önemli</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kural</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şeklin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düşey</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düzlemlerinden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birinin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resim</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düzlemine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paralelliğidir</a:t>
            </a:r>
            <a:r>
              <a:rPr lang="en-US" dirty="0">
                <a:solidFill>
                  <a:srgbClr val="000000"/>
                </a:solidFill>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pic>
        <p:nvPicPr>
          <p:cNvPr id="7172" name="Picture 4" descr="kavaliyer perspektif">
            <a:extLst>
              <a:ext uri="{FF2B5EF4-FFF2-40B4-BE49-F238E27FC236}">
                <a16:creationId xmlns:a16="http://schemas.microsoft.com/office/drawing/2014/main" id="{2EDE8F50-BB47-480E-B212-78ACA1F406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694" y="3824576"/>
            <a:ext cx="4400603" cy="22003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egik">
            <a:extLst>
              <a:ext uri="{FF2B5EF4-FFF2-40B4-BE49-F238E27FC236}">
                <a16:creationId xmlns:a16="http://schemas.microsoft.com/office/drawing/2014/main" id="{676490EA-FED3-4E91-B1AE-DABAC3DAB84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333" t="1730" r="14563" b="1705"/>
          <a:stretch/>
        </p:blipFill>
        <p:spPr bwMode="auto">
          <a:xfrm>
            <a:off x="179511" y="3191664"/>
            <a:ext cx="2966224" cy="264624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F4C243A1-147C-413D-BCA3-798269F90DC2}"/>
              </a:ext>
            </a:extLst>
          </p:cNvPr>
          <p:cNvSpPr/>
          <p:nvPr/>
        </p:nvSpPr>
        <p:spPr>
          <a:xfrm>
            <a:off x="328444" y="5817970"/>
            <a:ext cx="2668359" cy="369332"/>
          </a:xfrm>
          <a:prstGeom prst="rect">
            <a:avLst/>
          </a:prstGeom>
        </p:spPr>
        <p:txBody>
          <a:bodyPr wrap="none">
            <a:spAutoFit/>
          </a:bodyPr>
          <a:lstStyle/>
          <a:p>
            <a:pPr algn="ctr" fontAlgn="base"/>
            <a:r>
              <a:rPr lang="en-US" dirty="0">
                <a:solidFill>
                  <a:srgbClr val="333333"/>
                </a:solidFill>
                <a:latin typeface="Arial" panose="020B0604020202020204" pitchFamily="34" charset="0"/>
              </a:rPr>
              <a:t>KABİNET PERSPEKTİF</a:t>
            </a:r>
            <a:endParaRPr lang="en-US" b="0" i="0" dirty="0">
              <a:solidFill>
                <a:srgbClr val="333333"/>
              </a:solidFill>
              <a:effectLst/>
              <a:latin typeface="Arial" panose="020B0604020202020204" pitchFamily="34" charset="0"/>
            </a:endParaRPr>
          </a:p>
        </p:txBody>
      </p:sp>
      <p:sp>
        <p:nvSpPr>
          <p:cNvPr id="10" name="Прямоугольник 9">
            <a:extLst>
              <a:ext uri="{FF2B5EF4-FFF2-40B4-BE49-F238E27FC236}">
                <a16:creationId xmlns:a16="http://schemas.microsoft.com/office/drawing/2014/main" id="{2221703A-8D25-4D8E-A324-C1C318FFB8CC}"/>
              </a:ext>
            </a:extLst>
          </p:cNvPr>
          <p:cNvSpPr/>
          <p:nvPr/>
        </p:nvSpPr>
        <p:spPr>
          <a:xfrm>
            <a:off x="196004" y="2866009"/>
            <a:ext cx="2933239" cy="369332"/>
          </a:xfrm>
          <a:prstGeom prst="rect">
            <a:avLst/>
          </a:prstGeom>
        </p:spPr>
        <p:txBody>
          <a:bodyPr wrap="none">
            <a:spAutoFit/>
          </a:bodyPr>
          <a:lstStyle/>
          <a:p>
            <a:pPr algn="ctr" fontAlgn="base"/>
            <a:r>
              <a:rPr lang="en-US" dirty="0">
                <a:solidFill>
                  <a:srgbClr val="333333"/>
                </a:solidFill>
                <a:latin typeface="Arial" panose="020B0604020202020204" pitchFamily="34" charset="0"/>
              </a:rPr>
              <a:t>KA</a:t>
            </a:r>
            <a:r>
              <a:rPr lang="az-Latn-AZ" dirty="0">
                <a:solidFill>
                  <a:srgbClr val="333333"/>
                </a:solidFill>
                <a:latin typeface="Arial" panose="020B0604020202020204" pitchFamily="34" charset="0"/>
              </a:rPr>
              <a:t>VALİYER</a:t>
            </a:r>
            <a:r>
              <a:rPr lang="en-US" dirty="0">
                <a:solidFill>
                  <a:srgbClr val="333333"/>
                </a:solidFill>
                <a:latin typeface="Arial" panose="020B0604020202020204" pitchFamily="34" charset="0"/>
              </a:rPr>
              <a:t> PERSPEKTİF</a:t>
            </a:r>
            <a:endParaRPr lang="en-US"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2438540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A5EED1D6-D768-462F-B078-506A0EDEB06A}"/>
              </a:ext>
            </a:extLst>
          </p:cNvPr>
          <p:cNvSpPr>
            <a:spLocks noGrp="1"/>
          </p:cNvSpPr>
          <p:nvPr>
            <p:ph type="sldNum" sz="quarter" idx="12"/>
          </p:nvPr>
        </p:nvSpPr>
        <p:spPr>
          <a:xfrm>
            <a:off x="7740352" y="6456159"/>
            <a:ext cx="762000" cy="365125"/>
          </a:xfrm>
        </p:spPr>
        <p:txBody>
          <a:bodyPr/>
          <a:lstStyle/>
          <a:p>
            <a:fld id="{B19B0651-EE4F-4900-A07F-96A6BFA9D0F0}" type="slidenum">
              <a:rPr lang="ru-RU" smtClean="0"/>
              <a:t>32</a:t>
            </a:fld>
            <a:endParaRPr lang="ru-RU"/>
          </a:p>
        </p:txBody>
      </p:sp>
      <p:pic>
        <p:nvPicPr>
          <p:cNvPr id="10242" name="Picture 2">
            <a:extLst>
              <a:ext uri="{FF2B5EF4-FFF2-40B4-BE49-F238E27FC236}">
                <a16:creationId xmlns:a16="http://schemas.microsoft.com/office/drawing/2014/main" id="{AF19F205-ACFD-48BC-A2B8-57027A8785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500" t="2752" r="16666" b="6549"/>
          <a:stretch/>
        </p:blipFill>
        <p:spPr bwMode="auto">
          <a:xfrm>
            <a:off x="111570" y="456411"/>
            <a:ext cx="3156587" cy="309045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5E4F0110-1A9C-40B7-A2D5-0E03A77C05D3}"/>
              </a:ext>
            </a:extLst>
          </p:cNvPr>
          <p:cNvSpPr/>
          <p:nvPr/>
        </p:nvSpPr>
        <p:spPr>
          <a:xfrm>
            <a:off x="3056200" y="0"/>
            <a:ext cx="3031600" cy="369332"/>
          </a:xfrm>
          <a:prstGeom prst="rect">
            <a:avLst/>
          </a:prstGeom>
        </p:spPr>
        <p:txBody>
          <a:bodyPr wrap="none">
            <a:spAutoFit/>
          </a:bodyPr>
          <a:lstStyle/>
          <a:p>
            <a:pPr algn="ctr" fontAlgn="base"/>
            <a:r>
              <a:rPr lang="en-US" b="1" dirty="0">
                <a:solidFill>
                  <a:schemeClr val="bg1"/>
                </a:solidFill>
                <a:latin typeface="Arial" panose="020B0604020202020204" pitchFamily="34" charset="0"/>
              </a:rPr>
              <a:t>KUŞ BAKIŞI PERSPEKTİF</a:t>
            </a:r>
            <a:endParaRPr lang="en-US" b="1" i="0" dirty="0">
              <a:solidFill>
                <a:schemeClr val="bg1"/>
              </a:solidFill>
              <a:effectLst/>
              <a:latin typeface="Arial" panose="020B0604020202020204" pitchFamily="34" charset="0"/>
            </a:endParaRPr>
          </a:p>
        </p:txBody>
      </p:sp>
      <p:sp>
        <p:nvSpPr>
          <p:cNvPr id="5" name="Прямоугольник 4">
            <a:extLst>
              <a:ext uri="{FF2B5EF4-FFF2-40B4-BE49-F238E27FC236}">
                <a16:creationId xmlns:a16="http://schemas.microsoft.com/office/drawing/2014/main" id="{5214736A-9C5E-4333-B29B-9BCEE1D6A518}"/>
              </a:ext>
            </a:extLst>
          </p:cNvPr>
          <p:cNvSpPr/>
          <p:nvPr/>
        </p:nvSpPr>
        <p:spPr>
          <a:xfrm>
            <a:off x="3268157" y="494273"/>
            <a:ext cx="5875843" cy="3108543"/>
          </a:xfrm>
          <a:prstGeom prst="rect">
            <a:avLst/>
          </a:prstGeom>
        </p:spPr>
        <p:txBody>
          <a:bodyPr wrap="square">
            <a:spAutoFit/>
          </a:bodyPr>
          <a:lstStyle/>
          <a:p>
            <a:r>
              <a:rPr lang="az-Latn-AZ" sz="1400" dirty="0">
                <a:latin typeface="Helvetica" panose="020B0604020202020204" pitchFamily="34" charset="0"/>
              </a:rPr>
              <a:t>Bütün boyutları 1/1 ölçekle, yataya göre 30º ve 60º açları kullanılarak çizilen perspektiflere kuş bakışı (planometrik) perspektif denir. Eğik perspektifin bu çeşidi kavaliyer ve kabinet perspektif kadar tercih edilmez. Kuş bakışı perspektifi çizilen parçaların üst yüzeyindeki dairenin görüntüsü yine daire biçimindedir. Diger yüzeylerdeki dairelerse izometrik perspektifte anlatılan dört merkezli elips yöntemiyle çizilir.</a:t>
            </a:r>
          </a:p>
          <a:p>
            <a:r>
              <a:rPr lang="az-Latn-AZ" sz="1400" dirty="0">
                <a:latin typeface="Helvetica" panose="020B0604020202020204" pitchFamily="34" charset="0"/>
              </a:rPr>
              <a:t>Kuş bakışı </a:t>
            </a:r>
            <a:r>
              <a:rPr lang="nn-NO" sz="1400" dirty="0">
                <a:latin typeface="Helvetica" panose="020B0604020202020204" pitchFamily="34" charset="0"/>
              </a:rPr>
              <a:t>perspektif türünde, X ve Z eksenlerindeki boyutlar tam boyda alınır.</a:t>
            </a:r>
          </a:p>
          <a:p>
            <a:r>
              <a:rPr lang="en-US" sz="1400" dirty="0">
                <a:latin typeface="Helvetica" panose="020B0604020202020204" pitchFamily="34" charset="0"/>
              </a:rPr>
              <a:t>• </a:t>
            </a:r>
            <a:r>
              <a:rPr lang="en-US" sz="1400" dirty="0" err="1">
                <a:latin typeface="Helvetica" panose="020B0604020202020204" pitchFamily="34" charset="0"/>
              </a:rPr>
              <a:t>Üstten</a:t>
            </a:r>
            <a:r>
              <a:rPr lang="en-US" sz="1400" dirty="0">
                <a:latin typeface="Helvetica" panose="020B0604020202020204" pitchFamily="34" charset="0"/>
              </a:rPr>
              <a:t> </a:t>
            </a:r>
            <a:r>
              <a:rPr lang="en-US" sz="1400" dirty="0" err="1">
                <a:latin typeface="Helvetica" panose="020B0604020202020204" pitchFamily="34" charset="0"/>
              </a:rPr>
              <a:t>görünü</a:t>
            </a:r>
            <a:r>
              <a:rPr lang="en-US" sz="1400" dirty="0" err="1">
                <a:latin typeface="TTE166C820t00"/>
              </a:rPr>
              <a:t>s</a:t>
            </a:r>
            <a:r>
              <a:rPr lang="en-US" sz="1400" dirty="0">
                <a:latin typeface="TTE166C820t00"/>
              </a:rPr>
              <a:t> </a:t>
            </a:r>
            <a:r>
              <a:rPr lang="en-US" sz="1400" dirty="0">
                <a:latin typeface="Helvetica" panose="020B0604020202020204" pitchFamily="34" charset="0"/>
              </a:rPr>
              <a:t>tam </a:t>
            </a:r>
            <a:r>
              <a:rPr lang="en-US" sz="1400" dirty="0" err="1">
                <a:latin typeface="Helvetica" panose="020B0604020202020204" pitchFamily="34" charset="0"/>
              </a:rPr>
              <a:t>boyda</a:t>
            </a:r>
            <a:r>
              <a:rPr lang="en-US" sz="1400" dirty="0">
                <a:latin typeface="Helvetica" panose="020B0604020202020204" pitchFamily="34" charset="0"/>
              </a:rPr>
              <a:t> </a:t>
            </a:r>
            <a:r>
              <a:rPr lang="en-US" sz="1400" dirty="0" err="1">
                <a:latin typeface="Helvetica" panose="020B0604020202020204" pitchFamily="34" charset="0"/>
              </a:rPr>
              <a:t>çizilir</a:t>
            </a:r>
            <a:r>
              <a:rPr lang="en-US" sz="1400" dirty="0">
                <a:latin typeface="Helvetica" panose="020B0604020202020204" pitchFamily="34" charset="0"/>
              </a:rPr>
              <a:t>.</a:t>
            </a:r>
          </a:p>
          <a:p>
            <a:r>
              <a:rPr lang="en-US" sz="1400" dirty="0">
                <a:latin typeface="Helvetica" panose="020B0604020202020204" pitchFamily="34" charset="0"/>
              </a:rPr>
              <a:t>• </a:t>
            </a:r>
            <a:r>
              <a:rPr lang="en-US" sz="1400" dirty="0" err="1">
                <a:latin typeface="Helvetica" panose="020B0604020202020204" pitchFamily="34" charset="0"/>
              </a:rPr>
              <a:t>Üst</a:t>
            </a:r>
            <a:r>
              <a:rPr lang="en-US" sz="1400" dirty="0">
                <a:latin typeface="Helvetica" panose="020B0604020202020204" pitchFamily="34" charset="0"/>
              </a:rPr>
              <a:t> </a:t>
            </a:r>
            <a:r>
              <a:rPr lang="en-US" sz="1400" dirty="0" err="1">
                <a:latin typeface="Helvetica" panose="020B0604020202020204" pitchFamily="34" charset="0"/>
              </a:rPr>
              <a:t>yüzlerinde</a:t>
            </a:r>
            <a:r>
              <a:rPr lang="en-US" sz="1400" dirty="0">
                <a:latin typeface="Helvetica" panose="020B0604020202020204" pitchFamily="34" charset="0"/>
              </a:rPr>
              <a:t> </a:t>
            </a:r>
            <a:r>
              <a:rPr lang="en-US" sz="1400" dirty="0" err="1">
                <a:latin typeface="Helvetica" panose="020B0604020202020204" pitchFamily="34" charset="0"/>
              </a:rPr>
              <a:t>daire</a:t>
            </a:r>
            <a:r>
              <a:rPr lang="en-US" sz="1400" dirty="0">
                <a:latin typeface="Helvetica" panose="020B0604020202020204" pitchFamily="34" charset="0"/>
              </a:rPr>
              <a:t>, </a:t>
            </a:r>
            <a:r>
              <a:rPr lang="en-US" sz="1400" dirty="0" err="1">
                <a:latin typeface="Helvetica" panose="020B0604020202020204" pitchFamily="34" charset="0"/>
              </a:rPr>
              <a:t>dikdörtgen</a:t>
            </a:r>
            <a:r>
              <a:rPr lang="en-US" sz="1400" dirty="0">
                <a:latin typeface="Helvetica" panose="020B0604020202020204" pitchFamily="34" charset="0"/>
              </a:rPr>
              <a:t>, </a:t>
            </a:r>
            <a:r>
              <a:rPr lang="en-US" sz="1400" dirty="0" err="1">
                <a:latin typeface="Helvetica" panose="020B0604020202020204" pitchFamily="34" charset="0"/>
              </a:rPr>
              <a:t>altıgen</a:t>
            </a:r>
            <a:r>
              <a:rPr lang="en-US" sz="1400" dirty="0">
                <a:latin typeface="Helvetica" panose="020B0604020202020204" pitchFamily="34" charset="0"/>
              </a:rPr>
              <a:t> </a:t>
            </a:r>
            <a:r>
              <a:rPr lang="en-US" sz="1400" dirty="0" err="1">
                <a:latin typeface="Helvetica" panose="020B0604020202020204" pitchFamily="34" charset="0"/>
              </a:rPr>
              <a:t>gibi</a:t>
            </a:r>
            <a:r>
              <a:rPr lang="en-US" sz="1400" dirty="0">
                <a:latin typeface="Helvetica" panose="020B0604020202020204" pitchFamily="34" charset="0"/>
              </a:rPr>
              <a:t> </a:t>
            </a:r>
            <a:r>
              <a:rPr lang="en-US" sz="1400" dirty="0" err="1">
                <a:latin typeface="TTE166C820t00"/>
              </a:rPr>
              <a:t>s</a:t>
            </a:r>
            <a:r>
              <a:rPr lang="en-US" sz="1400" dirty="0" err="1">
                <a:latin typeface="Helvetica" panose="020B0604020202020204" pitchFamily="34" charset="0"/>
              </a:rPr>
              <a:t>ekiller</a:t>
            </a:r>
            <a:r>
              <a:rPr lang="en-US" sz="1400" dirty="0">
                <a:latin typeface="Helvetica" panose="020B0604020202020204" pitchFamily="34" charset="0"/>
              </a:rPr>
              <a:t> </a:t>
            </a:r>
            <a:r>
              <a:rPr lang="en-US" sz="1400" dirty="0" err="1">
                <a:latin typeface="Helvetica" panose="020B0604020202020204" pitchFamily="34" charset="0"/>
              </a:rPr>
              <a:t>bulunan</a:t>
            </a:r>
            <a:r>
              <a:rPr lang="en-US" sz="1400" dirty="0">
                <a:latin typeface="Helvetica" panose="020B0604020202020204" pitchFamily="34" charset="0"/>
              </a:rPr>
              <a:t> </a:t>
            </a:r>
            <a:r>
              <a:rPr lang="en-US" sz="1400" dirty="0" err="1">
                <a:latin typeface="Helvetica" panose="020B0604020202020204" pitchFamily="34" charset="0"/>
              </a:rPr>
              <a:t>parçaların</a:t>
            </a:r>
            <a:endParaRPr lang="en-US" sz="1400" dirty="0">
              <a:latin typeface="Helvetica" panose="020B0604020202020204" pitchFamily="34" charset="0"/>
            </a:endParaRPr>
          </a:p>
          <a:p>
            <a:r>
              <a:rPr lang="en-US" sz="1400" dirty="0" err="1">
                <a:latin typeface="Helvetica" panose="020B0604020202020204" pitchFamily="34" charset="0"/>
              </a:rPr>
              <a:t>perspektiflerinin</a:t>
            </a:r>
            <a:r>
              <a:rPr lang="en-US" sz="1400" dirty="0">
                <a:latin typeface="Helvetica" panose="020B0604020202020204" pitchFamily="34" charset="0"/>
              </a:rPr>
              <a:t> </a:t>
            </a:r>
            <a:r>
              <a:rPr lang="en-US" sz="1400" dirty="0" err="1">
                <a:latin typeface="Helvetica" panose="020B0604020202020204" pitchFamily="34" charset="0"/>
              </a:rPr>
              <a:t>çiziminde</a:t>
            </a:r>
            <a:r>
              <a:rPr lang="en-US" sz="1400" dirty="0">
                <a:latin typeface="Helvetica" panose="020B0604020202020204" pitchFamily="34" charset="0"/>
              </a:rPr>
              <a:t> </a:t>
            </a:r>
            <a:r>
              <a:rPr lang="en-US" sz="1400" dirty="0" err="1">
                <a:latin typeface="Helvetica" panose="020B0604020202020204" pitchFamily="34" charset="0"/>
              </a:rPr>
              <a:t>büyük</a:t>
            </a:r>
            <a:r>
              <a:rPr lang="en-US" sz="1400" dirty="0">
                <a:latin typeface="Helvetica" panose="020B0604020202020204" pitchFamily="34" charset="0"/>
              </a:rPr>
              <a:t> </a:t>
            </a:r>
            <a:r>
              <a:rPr lang="en-US" sz="1400" dirty="0" err="1">
                <a:latin typeface="Helvetica" panose="020B0604020202020204" pitchFamily="34" charset="0"/>
              </a:rPr>
              <a:t>kolaylık</a:t>
            </a:r>
            <a:r>
              <a:rPr lang="en-US" sz="1400" dirty="0">
                <a:latin typeface="Helvetica" panose="020B0604020202020204" pitchFamily="34" charset="0"/>
              </a:rPr>
              <a:t> </a:t>
            </a:r>
            <a:r>
              <a:rPr lang="en-US" sz="1400" dirty="0" err="1">
                <a:latin typeface="Helvetica" panose="020B0604020202020204" pitchFamily="34" charset="0"/>
              </a:rPr>
              <a:t>sa</a:t>
            </a:r>
            <a:r>
              <a:rPr lang="en-US" sz="1400" dirty="0" err="1">
                <a:latin typeface="TTE166C820t00"/>
              </a:rPr>
              <a:t>g</a:t>
            </a:r>
            <a:r>
              <a:rPr lang="en-US" sz="1400" dirty="0" err="1">
                <a:latin typeface="Helvetica" panose="020B0604020202020204" pitchFamily="34" charset="0"/>
              </a:rPr>
              <a:t>ladı</a:t>
            </a:r>
            <a:r>
              <a:rPr lang="en-US" sz="1400" dirty="0" err="1">
                <a:latin typeface="TTE166C820t00"/>
              </a:rPr>
              <a:t>g</a:t>
            </a:r>
            <a:r>
              <a:rPr lang="en-US" sz="1400" dirty="0" err="1">
                <a:latin typeface="Helvetica" panose="020B0604020202020204" pitchFamily="34" charset="0"/>
              </a:rPr>
              <a:t>ı</a:t>
            </a:r>
            <a:r>
              <a:rPr lang="en-US" sz="1400" dirty="0">
                <a:latin typeface="Helvetica" panose="020B0604020202020204" pitchFamily="34" charset="0"/>
              </a:rPr>
              <a:t> </a:t>
            </a:r>
            <a:r>
              <a:rPr lang="en-US" sz="1400" dirty="0" err="1">
                <a:latin typeface="Helvetica" panose="020B0604020202020204" pitchFamily="34" charset="0"/>
              </a:rPr>
              <a:t>için</a:t>
            </a:r>
            <a:r>
              <a:rPr lang="en-US" sz="1400" dirty="0">
                <a:latin typeface="Helvetica" panose="020B0604020202020204" pitchFamily="34" charset="0"/>
              </a:rPr>
              <a:t> </a:t>
            </a:r>
            <a:r>
              <a:rPr lang="en-US" sz="1400" dirty="0" err="1">
                <a:latin typeface="Helvetica" panose="020B0604020202020204" pitchFamily="34" charset="0"/>
              </a:rPr>
              <a:t>tercih</a:t>
            </a:r>
            <a:r>
              <a:rPr lang="en-US" sz="1400" dirty="0">
                <a:latin typeface="Helvetica" panose="020B0604020202020204" pitchFamily="34" charset="0"/>
              </a:rPr>
              <a:t> </a:t>
            </a:r>
            <a:r>
              <a:rPr lang="en-US" sz="1400" dirty="0" err="1">
                <a:latin typeface="Helvetica" panose="020B0604020202020204" pitchFamily="34" charset="0"/>
              </a:rPr>
              <a:t>edilmektedir</a:t>
            </a:r>
            <a:r>
              <a:rPr lang="en-US" sz="1400" dirty="0">
                <a:latin typeface="Helvetica" panose="020B0604020202020204" pitchFamily="34" charset="0"/>
              </a:rPr>
              <a:t>.</a:t>
            </a:r>
          </a:p>
          <a:p>
            <a:r>
              <a:rPr lang="en-US" sz="1400" dirty="0">
                <a:latin typeface="Helvetica" panose="020B0604020202020204" pitchFamily="34" charset="0"/>
              </a:rPr>
              <a:t>• </a:t>
            </a:r>
            <a:r>
              <a:rPr lang="en-US" sz="1400" dirty="0" err="1">
                <a:latin typeface="Helvetica" panose="020B0604020202020204" pitchFamily="34" charset="0"/>
              </a:rPr>
              <a:t>Ku</a:t>
            </a:r>
            <a:r>
              <a:rPr lang="en-US" sz="1400" dirty="0" err="1">
                <a:latin typeface="TTE166C820t00"/>
              </a:rPr>
              <a:t>s</a:t>
            </a:r>
            <a:r>
              <a:rPr lang="en-US" sz="1400" dirty="0" err="1">
                <a:latin typeface="Helvetica" panose="020B0604020202020204" pitchFamily="34" charset="0"/>
              </a:rPr>
              <a:t>bakı</a:t>
            </a:r>
            <a:r>
              <a:rPr lang="en-US" sz="1400" dirty="0" err="1">
                <a:latin typeface="TTE166C820t00"/>
              </a:rPr>
              <a:t>s</a:t>
            </a:r>
            <a:r>
              <a:rPr lang="en-US" sz="1400" dirty="0" err="1">
                <a:latin typeface="Helvetica" panose="020B0604020202020204" pitchFamily="34" charset="0"/>
              </a:rPr>
              <a:t>ı</a:t>
            </a:r>
            <a:r>
              <a:rPr lang="en-US" sz="1400" dirty="0">
                <a:latin typeface="Helvetica" panose="020B0604020202020204" pitchFamily="34" charset="0"/>
              </a:rPr>
              <a:t> </a:t>
            </a:r>
            <a:r>
              <a:rPr lang="en-US" sz="1400" dirty="0" err="1">
                <a:latin typeface="Helvetica" panose="020B0604020202020204" pitchFamily="34" charset="0"/>
              </a:rPr>
              <a:t>perspektifte</a:t>
            </a:r>
            <a:r>
              <a:rPr lang="en-US" sz="1400" dirty="0">
                <a:latin typeface="Helvetica" panose="020B0604020202020204" pitchFamily="34" charset="0"/>
              </a:rPr>
              <a:t>, </a:t>
            </a:r>
            <a:r>
              <a:rPr lang="en-US" sz="1400" dirty="0" err="1">
                <a:latin typeface="Helvetica" panose="020B0604020202020204" pitchFamily="34" charset="0"/>
              </a:rPr>
              <a:t>bir</a:t>
            </a:r>
            <a:r>
              <a:rPr lang="en-US" sz="1400" dirty="0">
                <a:latin typeface="Helvetica" panose="020B0604020202020204" pitchFamily="34" charset="0"/>
              </a:rPr>
              <a:t> </a:t>
            </a:r>
            <a:r>
              <a:rPr lang="en-US" sz="1400" dirty="0" err="1">
                <a:latin typeface="Helvetica" panose="020B0604020202020204" pitchFamily="34" charset="0"/>
              </a:rPr>
              <a:t>küpün</a:t>
            </a:r>
            <a:r>
              <a:rPr lang="en-US" sz="1400" dirty="0">
                <a:latin typeface="Helvetica" panose="020B0604020202020204" pitchFamily="34" charset="0"/>
              </a:rPr>
              <a:t> </a:t>
            </a:r>
            <a:r>
              <a:rPr lang="en-US" sz="1400" dirty="0" err="1">
                <a:latin typeface="Helvetica" panose="020B0604020202020204" pitchFamily="34" charset="0"/>
              </a:rPr>
              <a:t>yüzeyindeki</a:t>
            </a:r>
            <a:r>
              <a:rPr lang="en-US" sz="1400" dirty="0">
                <a:latin typeface="Helvetica" panose="020B0604020202020204" pitchFamily="34" charset="0"/>
              </a:rPr>
              <a:t> </a:t>
            </a:r>
            <a:r>
              <a:rPr lang="en-US" sz="1400" dirty="0" err="1">
                <a:latin typeface="Helvetica" panose="020B0604020202020204" pitchFamily="34" charset="0"/>
              </a:rPr>
              <a:t>dairenin</a:t>
            </a:r>
            <a:r>
              <a:rPr lang="en-US" sz="1400" dirty="0">
                <a:latin typeface="Helvetica" panose="020B0604020202020204" pitchFamily="34" charset="0"/>
              </a:rPr>
              <a:t> </a:t>
            </a:r>
            <a:r>
              <a:rPr lang="en-US" sz="1400" dirty="0" err="1">
                <a:latin typeface="Helvetica" panose="020B0604020202020204" pitchFamily="34" charset="0"/>
              </a:rPr>
              <a:t>perspektifi</a:t>
            </a:r>
            <a:r>
              <a:rPr lang="en-US" sz="1400" dirty="0">
                <a:latin typeface="Helvetica" panose="020B0604020202020204" pitchFamily="34" charset="0"/>
              </a:rPr>
              <a:t> de </a:t>
            </a:r>
            <a:r>
              <a:rPr lang="en-US" sz="1400" dirty="0" err="1">
                <a:latin typeface="Helvetica" panose="020B0604020202020204" pitchFamily="34" charset="0"/>
              </a:rPr>
              <a:t>daire</a:t>
            </a:r>
            <a:r>
              <a:rPr lang="en-US" sz="1400" dirty="0">
                <a:latin typeface="Helvetica" panose="020B0604020202020204" pitchFamily="34" charset="0"/>
              </a:rPr>
              <a:t> </a:t>
            </a:r>
            <a:r>
              <a:rPr lang="en-US" sz="1400" dirty="0" err="1">
                <a:latin typeface="Helvetica" panose="020B0604020202020204" pitchFamily="34" charset="0"/>
              </a:rPr>
              <a:t>olarak</a:t>
            </a:r>
            <a:r>
              <a:rPr lang="az-Latn-AZ" sz="1400" dirty="0">
                <a:latin typeface="Helvetica" panose="020B0604020202020204" pitchFamily="34" charset="0"/>
              </a:rPr>
              <a:t> </a:t>
            </a:r>
            <a:r>
              <a:rPr lang="en-US" sz="1400" dirty="0" err="1">
                <a:latin typeface="Helvetica" panose="020B0604020202020204" pitchFamily="34" charset="0"/>
              </a:rPr>
              <a:t>görünür</a:t>
            </a:r>
            <a:r>
              <a:rPr lang="en-US" sz="1400" dirty="0">
                <a:latin typeface="Helvetica" panose="020B0604020202020204" pitchFamily="34" charset="0"/>
              </a:rPr>
              <a:t>. </a:t>
            </a:r>
            <a:r>
              <a:rPr lang="en-US" sz="1400" dirty="0" err="1">
                <a:latin typeface="Helvetica" panose="020B0604020202020204" pitchFamily="34" charset="0"/>
              </a:rPr>
              <a:t>Di</a:t>
            </a:r>
            <a:r>
              <a:rPr lang="en-US" sz="1400" dirty="0" err="1">
                <a:latin typeface="TTE166C820t00"/>
              </a:rPr>
              <a:t>g</a:t>
            </a:r>
            <a:r>
              <a:rPr lang="en-US" sz="1400" dirty="0" err="1">
                <a:latin typeface="Helvetica" panose="020B0604020202020204" pitchFamily="34" charset="0"/>
              </a:rPr>
              <a:t>er</a:t>
            </a:r>
            <a:r>
              <a:rPr lang="en-US" sz="1400" dirty="0">
                <a:latin typeface="Helvetica" panose="020B0604020202020204" pitchFamily="34" charset="0"/>
              </a:rPr>
              <a:t> </a:t>
            </a:r>
            <a:r>
              <a:rPr lang="en-US" sz="1400" dirty="0" err="1">
                <a:latin typeface="Helvetica" panose="020B0604020202020204" pitchFamily="34" charset="0"/>
              </a:rPr>
              <a:t>yüzeydeki</a:t>
            </a:r>
            <a:r>
              <a:rPr lang="en-US" sz="1400" dirty="0">
                <a:latin typeface="Helvetica" panose="020B0604020202020204" pitchFamily="34" charset="0"/>
              </a:rPr>
              <a:t> </a:t>
            </a:r>
            <a:r>
              <a:rPr lang="en-US" sz="1400" dirty="0" err="1">
                <a:latin typeface="Helvetica" panose="020B0604020202020204" pitchFamily="34" charset="0"/>
              </a:rPr>
              <a:t>daireler</a:t>
            </a:r>
            <a:r>
              <a:rPr lang="en-US" sz="1400" dirty="0">
                <a:latin typeface="Helvetica" panose="020B0604020202020204" pitchFamily="34" charset="0"/>
              </a:rPr>
              <a:t> </a:t>
            </a:r>
            <a:r>
              <a:rPr lang="en-US" sz="1400" dirty="0" err="1">
                <a:latin typeface="Helvetica" panose="020B0604020202020204" pitchFamily="34" charset="0"/>
              </a:rPr>
              <a:t>ise</a:t>
            </a:r>
            <a:r>
              <a:rPr lang="en-US" sz="1400" dirty="0">
                <a:latin typeface="Helvetica" panose="020B0604020202020204" pitchFamily="34" charset="0"/>
              </a:rPr>
              <a:t> </a:t>
            </a:r>
            <a:r>
              <a:rPr lang="en-US" sz="1400" dirty="0" err="1">
                <a:latin typeface="Helvetica" panose="020B0604020202020204" pitchFamily="34" charset="0"/>
              </a:rPr>
              <a:t>elips</a:t>
            </a:r>
            <a:r>
              <a:rPr lang="en-US" sz="1400" dirty="0">
                <a:latin typeface="Helvetica" panose="020B0604020202020204" pitchFamily="34" charset="0"/>
              </a:rPr>
              <a:t> </a:t>
            </a:r>
            <a:r>
              <a:rPr lang="en-US" sz="1400" dirty="0" err="1">
                <a:latin typeface="Helvetica" panose="020B0604020202020204" pitchFamily="34" charset="0"/>
              </a:rPr>
              <a:t>olarak</a:t>
            </a:r>
            <a:r>
              <a:rPr lang="en-US" sz="1400" dirty="0">
                <a:latin typeface="Helvetica" panose="020B0604020202020204" pitchFamily="34" charset="0"/>
              </a:rPr>
              <a:t> </a:t>
            </a:r>
            <a:r>
              <a:rPr lang="en-US" sz="1400" dirty="0" err="1">
                <a:latin typeface="Helvetica" panose="020B0604020202020204" pitchFamily="34" charset="0"/>
              </a:rPr>
              <a:t>çizilir</a:t>
            </a:r>
            <a:r>
              <a:rPr lang="az-Latn-AZ" sz="1400" dirty="0">
                <a:latin typeface="Helvetica" panose="020B0604020202020204" pitchFamily="34" charset="0"/>
              </a:rPr>
              <a:t>.</a:t>
            </a:r>
            <a:r>
              <a:rPr lang="en-US" sz="1400" dirty="0">
                <a:latin typeface="Helvetica" panose="020B0604020202020204" pitchFamily="34" charset="0"/>
              </a:rPr>
              <a:t>.</a:t>
            </a:r>
            <a:endParaRPr lang="ru-RU" sz="1400" dirty="0"/>
          </a:p>
        </p:txBody>
      </p:sp>
      <p:pic>
        <p:nvPicPr>
          <p:cNvPr id="6" name="Рисунок 5">
            <a:extLst>
              <a:ext uri="{FF2B5EF4-FFF2-40B4-BE49-F238E27FC236}">
                <a16:creationId xmlns:a16="http://schemas.microsoft.com/office/drawing/2014/main" id="{ED878D75-61CD-4A47-A2A0-81B3FF65AFC2}"/>
              </a:ext>
            </a:extLst>
          </p:cNvPr>
          <p:cNvPicPr>
            <a:picLocks noChangeAspect="1"/>
          </p:cNvPicPr>
          <p:nvPr/>
        </p:nvPicPr>
        <p:blipFill>
          <a:blip r:embed="rId3"/>
          <a:stretch>
            <a:fillRect/>
          </a:stretch>
        </p:blipFill>
        <p:spPr>
          <a:xfrm>
            <a:off x="111570" y="3602816"/>
            <a:ext cx="4781708" cy="2519410"/>
          </a:xfrm>
          <a:prstGeom prst="rect">
            <a:avLst/>
          </a:prstGeom>
        </p:spPr>
      </p:pic>
    </p:spTree>
    <p:extLst>
      <p:ext uri="{BB962C8B-B14F-4D97-AF65-F5344CB8AC3E}">
        <p14:creationId xmlns:p14="http://schemas.microsoft.com/office/powerpoint/2010/main" val="1485982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1661B52-862A-444C-8E57-95E4AE1CB818}"/>
              </a:ext>
            </a:extLst>
          </p:cNvPr>
          <p:cNvSpPr>
            <a:spLocks noGrp="1"/>
          </p:cNvSpPr>
          <p:nvPr>
            <p:ph type="sldNum" sz="quarter" idx="12"/>
          </p:nvPr>
        </p:nvSpPr>
        <p:spPr>
          <a:xfrm>
            <a:off x="8001001" y="6198473"/>
            <a:ext cx="762000" cy="365125"/>
          </a:xfrm>
        </p:spPr>
        <p:txBody>
          <a:bodyPr/>
          <a:lstStyle/>
          <a:p>
            <a:fld id="{B19B0651-EE4F-4900-A07F-96A6BFA9D0F0}" type="slidenum">
              <a:rPr lang="ru-RU" smtClean="0"/>
              <a:t>33</a:t>
            </a:fld>
            <a:endParaRPr lang="ru-RU" dirty="0"/>
          </a:p>
        </p:txBody>
      </p:sp>
      <p:sp>
        <p:nvSpPr>
          <p:cNvPr id="4" name="Прямоугольник 3">
            <a:extLst>
              <a:ext uri="{FF2B5EF4-FFF2-40B4-BE49-F238E27FC236}">
                <a16:creationId xmlns:a16="http://schemas.microsoft.com/office/drawing/2014/main" id="{D083AF3C-0395-47EB-8EFE-FE826B2D1732}"/>
              </a:ext>
            </a:extLst>
          </p:cNvPr>
          <p:cNvSpPr/>
          <p:nvPr/>
        </p:nvSpPr>
        <p:spPr>
          <a:xfrm>
            <a:off x="1027115" y="659011"/>
            <a:ext cx="7089769" cy="517064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az-Latn-AZ" sz="2400" b="1" dirty="0">
                <a:latin typeface="Times New Roman" panose="02020603050405020304" pitchFamily="18" charset="0"/>
              </a:rPr>
              <a:t>KAYNAKLAR</a:t>
            </a:r>
          </a:p>
          <a:p>
            <a:r>
              <a:rPr lang="en-US" dirty="0"/>
              <a:t>BORA </a:t>
            </a:r>
            <a:r>
              <a:rPr lang="en-US" dirty="0" err="1"/>
              <a:t>Halil</a:t>
            </a:r>
            <a:r>
              <a:rPr lang="en-US" dirty="0"/>
              <a:t> </a:t>
            </a:r>
            <a:r>
              <a:rPr lang="en-US" dirty="0" err="1"/>
              <a:t>ve</a:t>
            </a:r>
            <a:r>
              <a:rPr lang="en-US" dirty="0"/>
              <a:t> </a:t>
            </a:r>
            <a:r>
              <a:rPr lang="en-US" dirty="0" err="1"/>
              <a:t>en</a:t>
            </a:r>
            <a:r>
              <a:rPr lang="en-US" dirty="0"/>
              <a:t>, . Zeki, </a:t>
            </a:r>
            <a:r>
              <a:rPr lang="en-US" b="1" dirty="0" err="1"/>
              <a:t>Bilgisayar</a:t>
            </a:r>
            <a:r>
              <a:rPr lang="en-US" b="1" dirty="0"/>
              <a:t> </a:t>
            </a:r>
            <a:r>
              <a:rPr lang="en-US" b="1" dirty="0" err="1"/>
              <a:t>Destekli</a:t>
            </a:r>
            <a:r>
              <a:rPr lang="en-US" b="1" dirty="0"/>
              <a:t> </a:t>
            </a:r>
            <a:r>
              <a:rPr lang="en-US" b="1" dirty="0" err="1"/>
              <a:t>Çizim</a:t>
            </a:r>
            <a:r>
              <a:rPr lang="en-US" b="1" dirty="0"/>
              <a:t> </a:t>
            </a:r>
            <a:r>
              <a:rPr lang="en-US" b="1" dirty="0" err="1"/>
              <a:t>Uygulama</a:t>
            </a:r>
            <a:endParaRPr lang="en-US" b="1" dirty="0"/>
          </a:p>
          <a:p>
            <a:r>
              <a:rPr lang="en-US" b="1" dirty="0" err="1"/>
              <a:t>Örnekleri</a:t>
            </a:r>
            <a:r>
              <a:rPr lang="en-US" dirty="0"/>
              <a:t>. </a:t>
            </a:r>
            <a:r>
              <a:rPr lang="en-US" dirty="0" err="1"/>
              <a:t>stanbul</a:t>
            </a:r>
            <a:r>
              <a:rPr lang="en-US" dirty="0"/>
              <a:t>: </a:t>
            </a:r>
            <a:r>
              <a:rPr lang="en-US" dirty="0" err="1"/>
              <a:t>Ege</a:t>
            </a:r>
            <a:r>
              <a:rPr lang="en-US" dirty="0"/>
              <a:t> </a:t>
            </a:r>
            <a:r>
              <a:rPr lang="en-US" dirty="0" err="1"/>
              <a:t>Basm</a:t>
            </a:r>
            <a:r>
              <a:rPr lang="en-US" dirty="0"/>
              <a:t>, 2004.</a:t>
            </a:r>
          </a:p>
          <a:p>
            <a:r>
              <a:rPr lang="en-US" dirty="0"/>
              <a:t> </a:t>
            </a:r>
            <a:endParaRPr lang="en-US" dirty="0">
              <a:latin typeface="Times New Roman" panose="02020603050405020304" pitchFamily="18" charset="0"/>
            </a:endParaRPr>
          </a:p>
          <a:p>
            <a:r>
              <a:rPr lang="en-US" dirty="0">
                <a:latin typeface="WingdingsOOEnc"/>
              </a:rPr>
              <a:t> </a:t>
            </a:r>
            <a:r>
              <a:rPr lang="en-US" dirty="0">
                <a:latin typeface="Times New Roman" panose="02020603050405020304" pitchFamily="18" charset="0"/>
              </a:rPr>
              <a:t>ÇA</a:t>
            </a:r>
            <a:r>
              <a:rPr lang="en-US" dirty="0">
                <a:latin typeface="TimesNewRoman"/>
              </a:rPr>
              <a:t>Ğ</a:t>
            </a:r>
            <a:r>
              <a:rPr lang="en-US" dirty="0">
                <a:latin typeface="Times New Roman" panose="02020603050405020304" pitchFamily="18" charset="0"/>
              </a:rPr>
              <a:t>LARCA </a:t>
            </a:r>
            <a:r>
              <a:rPr lang="en-US" dirty="0" err="1">
                <a:latin typeface="Times New Roman" panose="02020603050405020304" pitchFamily="18" charset="0"/>
              </a:rPr>
              <a:t>Sadettin</a:t>
            </a:r>
            <a:r>
              <a:rPr lang="en-US" dirty="0">
                <a:latin typeface="Times New Roman" panose="02020603050405020304" pitchFamily="18" charset="0"/>
              </a:rPr>
              <a:t>, </a:t>
            </a:r>
            <a:r>
              <a:rPr lang="en-US" b="1" dirty="0">
                <a:latin typeface="Times New Roman" panose="02020603050405020304" pitchFamily="18" charset="0"/>
              </a:rPr>
              <a:t>Perspektif </a:t>
            </a:r>
            <a:r>
              <a:rPr lang="en-US" b="1" dirty="0" err="1">
                <a:latin typeface="Times New Roman" panose="02020603050405020304" pitchFamily="18" charset="0"/>
              </a:rPr>
              <a:t>Resim</a:t>
            </a:r>
            <a:r>
              <a:rPr lang="en-US" b="1" dirty="0">
                <a:latin typeface="Times New Roman" panose="02020603050405020304" pitchFamily="18" charset="0"/>
              </a:rPr>
              <a:t> </a:t>
            </a:r>
            <a:r>
              <a:rPr lang="en-US" b="1" dirty="0" err="1">
                <a:latin typeface="Times New Roman" panose="02020603050405020304" pitchFamily="18" charset="0"/>
              </a:rPr>
              <a:t>ve</a:t>
            </a:r>
            <a:r>
              <a:rPr lang="en-US" b="1" dirty="0">
                <a:latin typeface="Times New Roman" panose="02020603050405020304" pitchFamily="18" charset="0"/>
              </a:rPr>
              <a:t> </a:t>
            </a:r>
            <a:r>
              <a:rPr lang="en-US" b="1" dirty="0" err="1">
                <a:latin typeface="Times New Roman" panose="02020603050405020304" pitchFamily="18" charset="0"/>
              </a:rPr>
              <a:t>Gölge</a:t>
            </a:r>
            <a:r>
              <a:rPr lang="en-US" b="1" dirty="0">
                <a:latin typeface="Times New Roman" panose="02020603050405020304" pitchFamily="18" charset="0"/>
              </a:rPr>
              <a:t> </a:t>
            </a:r>
            <a:r>
              <a:rPr lang="en-US" b="1" dirty="0" err="1">
                <a:latin typeface="Times New Roman" panose="02020603050405020304" pitchFamily="18" charset="0"/>
              </a:rPr>
              <a:t>Çizimi</a:t>
            </a:r>
            <a:r>
              <a:rPr lang="en-US" dirty="0">
                <a:latin typeface="Times New Roman" panose="02020603050405020304" pitchFamily="18" charset="0"/>
              </a:rPr>
              <a:t>, </a:t>
            </a:r>
            <a:r>
              <a:rPr lang="en-US" dirty="0" err="1">
                <a:latin typeface="TimesNewRoman"/>
              </a:rPr>
              <a:t>İ</a:t>
            </a:r>
            <a:r>
              <a:rPr lang="en-US" dirty="0" err="1">
                <a:latin typeface="Times New Roman" panose="02020603050405020304" pitchFamily="18" charset="0"/>
              </a:rPr>
              <a:t>nk</a:t>
            </a:r>
            <a:r>
              <a:rPr lang="en-US" dirty="0" err="1">
                <a:latin typeface="TimesNewRoman"/>
              </a:rPr>
              <a:t>ı</a:t>
            </a:r>
            <a:r>
              <a:rPr lang="en-US" dirty="0" err="1">
                <a:latin typeface="Times New Roman" panose="02020603050405020304" pitchFamily="18" charset="0"/>
              </a:rPr>
              <a:t>lâp</a:t>
            </a:r>
            <a:r>
              <a:rPr lang="en-US" dirty="0">
                <a:latin typeface="Times New Roman" panose="02020603050405020304" pitchFamily="18" charset="0"/>
              </a:rPr>
              <a:t> </a:t>
            </a:r>
            <a:r>
              <a:rPr lang="en-US" dirty="0" err="1">
                <a:latin typeface="Times New Roman" panose="02020603050405020304" pitchFamily="18" charset="0"/>
              </a:rPr>
              <a:t>Kitabevi,</a:t>
            </a:r>
            <a:r>
              <a:rPr lang="en-US" dirty="0" err="1">
                <a:latin typeface="TimesNewRoman"/>
              </a:rPr>
              <a:t>İ</a:t>
            </a:r>
            <a:r>
              <a:rPr lang="en-US" dirty="0" err="1">
                <a:latin typeface="Times New Roman" panose="02020603050405020304" pitchFamily="18" charset="0"/>
              </a:rPr>
              <a:t>stanbul</a:t>
            </a:r>
            <a:r>
              <a:rPr lang="en-US" dirty="0">
                <a:latin typeface="Times New Roman" panose="02020603050405020304" pitchFamily="18" charset="0"/>
              </a:rPr>
              <a:t>, 1991</a:t>
            </a:r>
            <a:endParaRPr lang="az-Latn-AZ"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METZGER Phil, </a:t>
            </a:r>
            <a:r>
              <a:rPr lang="en-US" b="1" dirty="0">
                <a:latin typeface="Times New Roman" panose="02020603050405020304" pitchFamily="18" charset="0"/>
              </a:rPr>
              <a:t>The Art of Perspective, </a:t>
            </a:r>
            <a:r>
              <a:rPr lang="en-US" dirty="0">
                <a:latin typeface="Times New Roman" panose="02020603050405020304" pitchFamily="18" charset="0"/>
              </a:rPr>
              <a:t>North </a:t>
            </a:r>
            <a:r>
              <a:rPr lang="en-US" dirty="0" err="1">
                <a:latin typeface="Times New Roman" panose="02020603050405020304" pitchFamily="18" charset="0"/>
              </a:rPr>
              <a:t>L</a:t>
            </a:r>
            <a:r>
              <a:rPr lang="en-US" dirty="0" err="1">
                <a:latin typeface="TimesNewRoman"/>
              </a:rPr>
              <a:t>ı</a:t>
            </a:r>
            <a:r>
              <a:rPr lang="en-US" dirty="0" err="1">
                <a:latin typeface="Times New Roman" panose="02020603050405020304" pitchFamily="18" charset="0"/>
              </a:rPr>
              <a:t>ght</a:t>
            </a:r>
            <a:r>
              <a:rPr lang="en-US" dirty="0">
                <a:latin typeface="Times New Roman" panose="02020603050405020304" pitchFamily="18" charset="0"/>
              </a:rPr>
              <a:t> Books, </a:t>
            </a:r>
            <a:r>
              <a:rPr lang="en-US" dirty="0" err="1">
                <a:latin typeface="Times New Roman" panose="02020603050405020304" pitchFamily="18" charset="0"/>
              </a:rPr>
              <a:t>C</a:t>
            </a:r>
            <a:r>
              <a:rPr lang="en-US" dirty="0" err="1">
                <a:latin typeface="TimesNewRoman"/>
              </a:rPr>
              <a:t>ı</a:t>
            </a:r>
            <a:r>
              <a:rPr lang="en-US" dirty="0" err="1">
                <a:latin typeface="Times New Roman" panose="02020603050405020304" pitchFamily="18" charset="0"/>
              </a:rPr>
              <a:t>nc</a:t>
            </a:r>
            <a:r>
              <a:rPr lang="en-US" dirty="0" err="1">
                <a:latin typeface="TimesNewRoman"/>
              </a:rPr>
              <a:t>ı</a:t>
            </a:r>
            <a:r>
              <a:rPr lang="en-US" dirty="0" err="1">
                <a:latin typeface="Times New Roman" panose="02020603050405020304" pitchFamily="18" charset="0"/>
              </a:rPr>
              <a:t>nnat</a:t>
            </a:r>
            <a:r>
              <a:rPr lang="en-US" dirty="0" err="1">
                <a:latin typeface="TimesNewRoman"/>
              </a:rPr>
              <a:t>ı</a:t>
            </a:r>
            <a:endParaRPr lang="az-Latn-AZ" dirty="0">
              <a:latin typeface="TimesNewRoman"/>
            </a:endParaRPr>
          </a:p>
          <a:p>
            <a:endParaRPr lang="en-US" dirty="0">
              <a:latin typeface="TimesNewRoman"/>
            </a:endParaRPr>
          </a:p>
          <a:p>
            <a:r>
              <a:rPr lang="en-US" dirty="0">
                <a:latin typeface="WingdingsOOEnc"/>
              </a:rPr>
              <a:t> </a:t>
            </a:r>
            <a:r>
              <a:rPr lang="en-US" dirty="0">
                <a:latin typeface="Times New Roman" panose="02020603050405020304" pitchFamily="18" charset="0"/>
              </a:rPr>
              <a:t>NORLING Ernest, </a:t>
            </a:r>
            <a:r>
              <a:rPr lang="en-US" b="1" dirty="0">
                <a:latin typeface="Times New Roman" panose="02020603050405020304" pitchFamily="18" charset="0"/>
              </a:rPr>
              <a:t>Perspective Drawing</a:t>
            </a:r>
            <a:r>
              <a:rPr lang="en-US" dirty="0">
                <a:latin typeface="Times New Roman" panose="02020603050405020304" pitchFamily="18" charset="0"/>
              </a:rPr>
              <a:t>, Foster Art Service, USA</a:t>
            </a:r>
            <a:endParaRPr lang="az-Latn-AZ"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PILE John, </a:t>
            </a:r>
            <a:r>
              <a:rPr lang="en-US" b="1" dirty="0">
                <a:latin typeface="Times New Roman" panose="02020603050405020304" pitchFamily="18" charset="0"/>
              </a:rPr>
              <a:t>Perspective for Interior Designers</a:t>
            </a:r>
            <a:r>
              <a:rPr lang="en-US" dirty="0">
                <a:latin typeface="Times New Roman" panose="02020603050405020304" pitchFamily="18" charset="0"/>
              </a:rPr>
              <a:t>, Watson- </a:t>
            </a:r>
            <a:r>
              <a:rPr lang="en-US" dirty="0" err="1">
                <a:latin typeface="Times New Roman" panose="02020603050405020304" pitchFamily="18" charset="0"/>
              </a:rPr>
              <a:t>Gruptill</a:t>
            </a:r>
            <a:r>
              <a:rPr lang="en-US" dirty="0">
                <a:latin typeface="Times New Roman" panose="02020603050405020304" pitchFamily="18" charset="0"/>
              </a:rPr>
              <a:t> Publication,</a:t>
            </a:r>
            <a:r>
              <a:rPr lang="az-Latn-AZ" dirty="0">
                <a:latin typeface="Times New Roman" panose="02020603050405020304" pitchFamily="18" charset="0"/>
              </a:rPr>
              <a:t> </a:t>
            </a:r>
            <a:r>
              <a:rPr lang="en-US" dirty="0">
                <a:latin typeface="Times New Roman" panose="02020603050405020304" pitchFamily="18" charset="0"/>
              </a:rPr>
              <a:t>New York</a:t>
            </a:r>
            <a:endParaRPr lang="az-Latn-AZ" dirty="0">
              <a:latin typeface="Times New Roman" panose="02020603050405020304" pitchFamily="18" charset="0"/>
            </a:endParaRPr>
          </a:p>
          <a:p>
            <a:endParaRPr lang="en-US" dirty="0">
              <a:latin typeface="Times New Roman" panose="02020603050405020304" pitchFamily="18" charset="0"/>
            </a:endParaRPr>
          </a:p>
          <a:p>
            <a:r>
              <a:rPr lang="en-US" dirty="0">
                <a:latin typeface="WingdingsOOEnc"/>
              </a:rPr>
              <a:t> </a:t>
            </a:r>
            <a:r>
              <a:rPr lang="en-US" dirty="0" err="1">
                <a:latin typeface="Times New Roman" panose="02020603050405020304" pitchFamily="18" charset="0"/>
              </a:rPr>
              <a:t>Tüm</a:t>
            </a:r>
            <a:r>
              <a:rPr lang="en-US" dirty="0">
                <a:latin typeface="Times New Roman" panose="02020603050405020304" pitchFamily="18" charset="0"/>
              </a:rPr>
              <a:t> </a:t>
            </a:r>
            <a:r>
              <a:rPr lang="en-US" dirty="0" err="1">
                <a:latin typeface="Times New Roman" panose="02020603050405020304" pitchFamily="18" charset="0"/>
              </a:rPr>
              <a:t>yönleriyle</a:t>
            </a:r>
            <a:r>
              <a:rPr lang="en-US" dirty="0">
                <a:latin typeface="Times New Roman" panose="02020603050405020304" pitchFamily="18" charset="0"/>
              </a:rPr>
              <a:t> </a:t>
            </a:r>
            <a:r>
              <a:rPr lang="en-US" dirty="0" err="1">
                <a:latin typeface="Times New Roman" panose="02020603050405020304" pitchFamily="18" charset="0"/>
              </a:rPr>
              <a:t>Çizim</a:t>
            </a:r>
            <a:r>
              <a:rPr lang="en-US" dirty="0">
                <a:latin typeface="Times New Roman" panose="02020603050405020304" pitchFamily="18" charset="0"/>
              </a:rPr>
              <a:t> </a:t>
            </a:r>
            <a:r>
              <a:rPr lang="en-US" dirty="0" err="1">
                <a:latin typeface="Times New Roman" panose="02020603050405020304" pitchFamily="18" charset="0"/>
              </a:rPr>
              <a:t>Sanat</a:t>
            </a:r>
            <a:r>
              <a:rPr lang="en-US" dirty="0" err="1">
                <a:latin typeface="TimesNewRoman"/>
              </a:rPr>
              <a:t>ı</a:t>
            </a:r>
            <a:r>
              <a:rPr lang="en-US" dirty="0">
                <a:latin typeface="Times New Roman" panose="02020603050405020304" pitchFamily="18" charset="0"/>
              </a:rPr>
              <a:t>, </a:t>
            </a:r>
            <a:r>
              <a:rPr lang="en-US" dirty="0" err="1">
                <a:latin typeface="Times New Roman" panose="02020603050405020304" pitchFamily="18" charset="0"/>
              </a:rPr>
              <a:t>Remzi</a:t>
            </a:r>
            <a:r>
              <a:rPr lang="en-US" dirty="0">
                <a:latin typeface="Times New Roman" panose="02020603050405020304" pitchFamily="18" charset="0"/>
              </a:rPr>
              <a:t> </a:t>
            </a:r>
            <a:r>
              <a:rPr lang="en-US" dirty="0" err="1">
                <a:latin typeface="Times New Roman" panose="02020603050405020304" pitchFamily="18" charset="0"/>
              </a:rPr>
              <a:t>Kitabevi</a:t>
            </a:r>
            <a:r>
              <a:rPr lang="en-US" dirty="0">
                <a:latin typeface="Times New Roman" panose="02020603050405020304" pitchFamily="18" charset="0"/>
              </a:rPr>
              <a:t>, </a:t>
            </a:r>
            <a:r>
              <a:rPr lang="en-US" dirty="0">
                <a:latin typeface="TimesNewRoman"/>
              </a:rPr>
              <a:t>İ</a:t>
            </a:r>
            <a:r>
              <a:rPr lang="en-US" dirty="0">
                <a:latin typeface="Times New Roman" panose="02020603050405020304" pitchFamily="18" charset="0"/>
              </a:rPr>
              <a:t>stanbul, 2006</a:t>
            </a:r>
            <a:endParaRPr lang="az-Latn-AZ" dirty="0">
              <a:latin typeface="Times New Roman" panose="02020603050405020304" pitchFamily="18" charset="0"/>
            </a:endParaRPr>
          </a:p>
          <a:p>
            <a:endParaRPr lang="en-US" dirty="0">
              <a:latin typeface="Times New Roman" panose="02020603050405020304" pitchFamily="18" charset="0"/>
            </a:endParaRPr>
          </a:p>
          <a:p>
            <a:r>
              <a:rPr lang="en-US" dirty="0">
                <a:latin typeface="WingdingsOOEnc"/>
              </a:rPr>
              <a:t> </a:t>
            </a:r>
            <a:r>
              <a:rPr lang="en-US" dirty="0">
                <a:latin typeface="Times New Roman" panose="02020603050405020304" pitchFamily="18" charset="0"/>
              </a:rPr>
              <a:t>BALCI Yusuf </a:t>
            </a:r>
            <a:r>
              <a:rPr lang="en-US" dirty="0" err="1">
                <a:latin typeface="Times New Roman" panose="02020603050405020304" pitchFamily="18" charset="0"/>
              </a:rPr>
              <a:t>Baytekin</a:t>
            </a:r>
            <a:r>
              <a:rPr lang="en-US" dirty="0">
                <a:latin typeface="Times New Roman" panose="02020603050405020304" pitchFamily="18" charset="0"/>
              </a:rPr>
              <a:t>, </a:t>
            </a:r>
            <a:r>
              <a:rPr lang="en-US" dirty="0" err="1">
                <a:latin typeface="Times New Roman" panose="02020603050405020304" pitchFamily="18" charset="0"/>
              </a:rPr>
              <a:t>Nuran</a:t>
            </a:r>
            <a:r>
              <a:rPr lang="en-US" dirty="0">
                <a:latin typeface="Times New Roman" panose="02020603050405020304" pitchFamily="18" charset="0"/>
              </a:rPr>
              <a:t> SAY, </a:t>
            </a:r>
            <a:r>
              <a:rPr lang="en-US" b="1" dirty="0" err="1">
                <a:latin typeface="Times New Roman" panose="02020603050405020304" pitchFamily="18" charset="0"/>
              </a:rPr>
              <a:t>Temel</a:t>
            </a:r>
            <a:r>
              <a:rPr lang="en-US" b="1" dirty="0">
                <a:latin typeface="Times New Roman" panose="02020603050405020304" pitchFamily="18" charset="0"/>
              </a:rPr>
              <a:t> </a:t>
            </a:r>
            <a:r>
              <a:rPr lang="en-US" b="1" dirty="0" err="1">
                <a:latin typeface="Times New Roman" panose="02020603050405020304" pitchFamily="18" charset="0"/>
              </a:rPr>
              <a:t>Sanat</a:t>
            </a:r>
            <a:r>
              <a:rPr lang="en-US" b="1" dirty="0">
                <a:latin typeface="Times New Roman" panose="02020603050405020304" pitchFamily="18" charset="0"/>
              </a:rPr>
              <a:t> </a:t>
            </a:r>
            <a:r>
              <a:rPr lang="en-US" b="1" dirty="0" err="1">
                <a:latin typeface="Times New Roman" panose="02020603050405020304" pitchFamily="18" charset="0"/>
              </a:rPr>
              <a:t>E</a:t>
            </a:r>
            <a:r>
              <a:rPr lang="en-US" b="1" dirty="0" err="1">
                <a:latin typeface="TimesNewRoman,Bold"/>
              </a:rPr>
              <a:t>ğ</a:t>
            </a:r>
            <a:r>
              <a:rPr lang="en-US" b="1" dirty="0" err="1">
                <a:latin typeface="Times New Roman" panose="02020603050405020304" pitchFamily="18" charset="0"/>
              </a:rPr>
              <a:t>itimi</a:t>
            </a:r>
            <a:r>
              <a:rPr lang="en-US" dirty="0">
                <a:latin typeface="Times New Roman" panose="02020603050405020304" pitchFamily="18" charset="0"/>
              </a:rPr>
              <a:t>, </a:t>
            </a:r>
            <a:r>
              <a:rPr lang="en-US" dirty="0" err="1">
                <a:latin typeface="Times New Roman" panose="02020603050405020304" pitchFamily="18" charset="0"/>
              </a:rPr>
              <a:t>Yapa</a:t>
            </a:r>
            <a:r>
              <a:rPr lang="en-US" dirty="0">
                <a:latin typeface="Times New Roman" panose="02020603050405020304" pitchFamily="18" charset="0"/>
              </a:rPr>
              <a:t> </a:t>
            </a:r>
            <a:r>
              <a:rPr lang="en-US" dirty="0" err="1">
                <a:latin typeface="Times New Roman" panose="02020603050405020304" pitchFamily="18" charset="0"/>
              </a:rPr>
              <a:t>yay</a:t>
            </a:r>
            <a:r>
              <a:rPr lang="en-US" dirty="0" err="1">
                <a:latin typeface="TimesNewRoman"/>
              </a:rPr>
              <a:t>ı</a:t>
            </a:r>
            <a:r>
              <a:rPr lang="en-US" dirty="0" err="1">
                <a:latin typeface="Times New Roman" panose="02020603050405020304" pitchFamily="18" charset="0"/>
              </a:rPr>
              <a:t>nlar</a:t>
            </a:r>
            <a:r>
              <a:rPr lang="en-US" dirty="0" err="1">
                <a:latin typeface="TimesNewRoman"/>
              </a:rPr>
              <a:t>ı</a:t>
            </a:r>
            <a:r>
              <a:rPr lang="en-US" dirty="0">
                <a:latin typeface="Times New Roman" panose="02020603050405020304" pitchFamily="18" charset="0"/>
              </a:rPr>
              <a:t>,</a:t>
            </a:r>
            <a:r>
              <a:rPr lang="az-Latn-AZ" dirty="0">
                <a:latin typeface="Times New Roman" panose="02020603050405020304" pitchFamily="18" charset="0"/>
              </a:rPr>
              <a:t> </a:t>
            </a:r>
            <a:r>
              <a:rPr lang="en-US" dirty="0">
                <a:latin typeface="TimesNewRoman"/>
              </a:rPr>
              <a:t>İ</a:t>
            </a:r>
            <a:r>
              <a:rPr lang="en-US" dirty="0">
                <a:latin typeface="Times New Roman" panose="02020603050405020304" pitchFamily="18" charset="0"/>
              </a:rPr>
              <a:t>stanbul, 2003</a:t>
            </a:r>
            <a:endParaRPr lang="ru-RU" dirty="0"/>
          </a:p>
        </p:txBody>
      </p:sp>
    </p:spTree>
    <p:extLst>
      <p:ext uri="{BB962C8B-B14F-4D97-AF65-F5344CB8AC3E}">
        <p14:creationId xmlns:p14="http://schemas.microsoft.com/office/powerpoint/2010/main" val="2107350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2433</TotalTime>
  <Words>1967</Words>
  <Application>Microsoft Office PowerPoint</Application>
  <PresentationFormat>Экран (4:3)</PresentationFormat>
  <Paragraphs>238</Paragraphs>
  <Slides>33</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33</vt:i4>
      </vt:variant>
    </vt:vector>
  </HeadingPairs>
  <TitlesOfParts>
    <vt:vector size="45" baseType="lpstr">
      <vt:lpstr>Arial</vt:lpstr>
      <vt:lpstr>Calibri</vt:lpstr>
      <vt:lpstr>Calibri,Bold</vt:lpstr>
      <vt:lpstr>Helvetica</vt:lpstr>
      <vt:lpstr>Helvetica-Bold</vt:lpstr>
      <vt:lpstr>Impact</vt:lpstr>
      <vt:lpstr>Times New Roman</vt:lpstr>
      <vt:lpstr>TimesNewRoman</vt:lpstr>
      <vt:lpstr>TimesNewRoman,Bold</vt:lpstr>
      <vt:lpstr>TTE166C820t00</vt:lpstr>
      <vt:lpstr>WingdingsOOEnc</vt:lpstr>
      <vt:lpstr>NewsPrint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Mehriban Mikayilova</cp:lastModifiedBy>
  <cp:revision>95</cp:revision>
  <dcterms:created xsi:type="dcterms:W3CDTF">2017-02-12T19:15:26Z</dcterms:created>
  <dcterms:modified xsi:type="dcterms:W3CDTF">2020-03-30T02:12:59Z</dcterms:modified>
</cp:coreProperties>
</file>