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6" r:id="rId2"/>
    <p:sldId id="318" r:id="rId3"/>
    <p:sldId id="319" r:id="rId4"/>
    <p:sldId id="282" r:id="rId5"/>
    <p:sldId id="320" r:id="rId6"/>
    <p:sldId id="321" r:id="rId7"/>
    <p:sldId id="322" r:id="rId8"/>
    <p:sldId id="285" r:id="rId9"/>
    <p:sldId id="298" r:id="rId10"/>
    <p:sldId id="299" r:id="rId11"/>
    <p:sldId id="308" r:id="rId12"/>
    <p:sldId id="309" r:id="rId13"/>
    <p:sldId id="310" r:id="rId14"/>
    <p:sldId id="300" r:id="rId15"/>
    <p:sldId id="301" r:id="rId16"/>
    <p:sldId id="302" r:id="rId17"/>
    <p:sldId id="303" r:id="rId18"/>
    <p:sldId id="304" r:id="rId19"/>
    <p:sldId id="305" r:id="rId20"/>
    <p:sldId id="311" r:id="rId21"/>
    <p:sldId id="289" r:id="rId22"/>
    <p:sldId id="290" r:id="rId23"/>
    <p:sldId id="291" r:id="rId24"/>
    <p:sldId id="292" r:id="rId25"/>
    <p:sldId id="296" r:id="rId26"/>
    <p:sldId id="314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4A079-1555-4FDB-9F5E-B75C3D7E07B2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4F9DD-DF44-4386-9253-ADAABC745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933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31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31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38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63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86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72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01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53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08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26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27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12520-AD4A-4C78-88C6-1144BB3C71BC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F1D1-903E-44AE-8C09-3F813A124A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0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60CAF0F-8CD5-4262-B063-4C708BECC49E}"/>
              </a:ext>
            </a:extLst>
          </p:cNvPr>
          <p:cNvSpPr/>
          <p:nvPr/>
        </p:nvSpPr>
        <p:spPr>
          <a:xfrm>
            <a:off x="495300" y="857250"/>
            <a:ext cx="5656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4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-Bold"/>
              </a:rPr>
              <a:t>KONU 1. MİMARİ PROJENİN  ORFOGRAFİK ÇİZİMLERİ (PLAN, KESİT,GÖRÜNÜŞ) EPÜR ÇİZGİSİ</a:t>
            </a:r>
            <a:endParaRPr lang="en-US" sz="2400" b="1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Helvetica-Bold"/>
            </a:endParaRPr>
          </a:p>
        </p:txBody>
      </p:sp>
    </p:spTree>
    <p:extLst>
      <p:ext uri="{BB962C8B-B14F-4D97-AF65-F5344CB8AC3E}">
        <p14:creationId xmlns:p14="http://schemas.microsoft.com/office/powerpoint/2010/main" val="2988433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7EE3F9-C40E-4B9A-AAD2-1AA1922F98E0}"/>
              </a:ext>
            </a:extLst>
          </p:cNvPr>
          <p:cNvSpPr/>
          <p:nvPr/>
        </p:nvSpPr>
        <p:spPr>
          <a:xfrm>
            <a:off x="5541818" y="199985"/>
            <a:ext cx="64514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err="1">
                <a:latin typeface="Roboto Condensed"/>
              </a:rPr>
              <a:t>Mimari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Projenin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Çizimleri</a:t>
            </a:r>
            <a:r>
              <a:rPr lang="az-Latn-AZ" sz="1600" dirty="0">
                <a:latin typeface="Roboto Condensed"/>
              </a:rPr>
              <a:t>ninin </a:t>
            </a:r>
            <a:r>
              <a:rPr lang="en-US" sz="1600" dirty="0">
                <a:latin typeface="Roboto Condensed"/>
              </a:rPr>
              <a:t> (Plan, </a:t>
            </a:r>
            <a:r>
              <a:rPr lang="en-US" sz="1600" dirty="0" err="1">
                <a:latin typeface="Roboto Condensed"/>
              </a:rPr>
              <a:t>Kesit</a:t>
            </a:r>
            <a:r>
              <a:rPr lang="en-US" sz="1600" dirty="0">
                <a:latin typeface="Roboto Condensed"/>
              </a:rPr>
              <a:t>,</a:t>
            </a:r>
            <a:r>
              <a:rPr lang="az-Latn-AZ" sz="1600" dirty="0">
                <a:latin typeface="Roboto Condensed"/>
              </a:rPr>
              <a:t> G</a:t>
            </a:r>
            <a:r>
              <a:rPr lang="en-US" sz="1600" dirty="0" err="1">
                <a:latin typeface="Roboto Condensed"/>
              </a:rPr>
              <a:t>örünüş</a:t>
            </a:r>
            <a:r>
              <a:rPr lang="en-US" sz="1600" dirty="0">
                <a:latin typeface="Roboto Condensed"/>
              </a:rPr>
              <a:t>) </a:t>
            </a:r>
            <a:r>
              <a:rPr lang="az-Latn-AZ" sz="1600" dirty="0">
                <a:latin typeface="Roboto Condensed"/>
              </a:rPr>
              <a:t>kağıt üzerine aktarılması için ö</a:t>
            </a:r>
            <a:r>
              <a:rPr lang="en-US" sz="1600" dirty="0" err="1">
                <a:latin typeface="Roboto Condensed"/>
              </a:rPr>
              <a:t>lçek</a:t>
            </a:r>
            <a:r>
              <a:rPr lang="az-Latn-AZ" sz="1600" dirty="0">
                <a:latin typeface="Roboto Condensed"/>
              </a:rPr>
              <a:t> kullanılır. Ölçek</a:t>
            </a:r>
            <a:r>
              <a:rPr lang="en-US" sz="1600" dirty="0">
                <a:latin typeface="Roboto Condensed"/>
              </a:rPr>
              <a:t>, </a:t>
            </a:r>
            <a:r>
              <a:rPr lang="en-US" sz="1600" dirty="0" err="1">
                <a:latin typeface="Roboto Condensed"/>
              </a:rPr>
              <a:t>çizimi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yapılacak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olan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proje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veya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arazinin</a:t>
            </a:r>
            <a:r>
              <a:rPr lang="en-US" sz="1600" dirty="0">
                <a:latin typeface="Roboto Condensed"/>
              </a:rPr>
              <a:t> belli </a:t>
            </a:r>
            <a:r>
              <a:rPr lang="en-US" sz="1600" dirty="0" err="1">
                <a:latin typeface="Roboto Condensed"/>
              </a:rPr>
              <a:t>oranlarda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büyütülmüş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ya</a:t>
            </a:r>
            <a:r>
              <a:rPr lang="en-US" sz="1600" dirty="0">
                <a:latin typeface="Roboto Condensed"/>
              </a:rPr>
              <a:t> da </a:t>
            </a:r>
            <a:r>
              <a:rPr lang="en-US" sz="1600" dirty="0" err="1">
                <a:latin typeface="Roboto Condensed"/>
              </a:rPr>
              <a:t>küçültülmüş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halidir</a:t>
            </a:r>
            <a:r>
              <a:rPr lang="en-US" sz="1600" dirty="0">
                <a:latin typeface="Roboto Condensed"/>
              </a:rPr>
              <a:t>. </a:t>
            </a:r>
            <a:r>
              <a:rPr lang="en-US" sz="1600" dirty="0" err="1">
                <a:latin typeface="Roboto Condensed"/>
              </a:rPr>
              <a:t>Uluslararası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alanda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kabul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gören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ölçekler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büyükten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küçüğe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şu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şekildedir</a:t>
            </a:r>
            <a:r>
              <a:rPr lang="en-US" sz="1600" dirty="0">
                <a:latin typeface="Roboto Condensed"/>
              </a:rPr>
              <a:t>; 1/10 </a:t>
            </a:r>
            <a:r>
              <a:rPr lang="en-US" sz="1600" dirty="0" err="1">
                <a:latin typeface="Roboto Condensed"/>
              </a:rPr>
              <a:t>ölçek</a:t>
            </a:r>
            <a:r>
              <a:rPr lang="en-US" sz="1600" dirty="0">
                <a:latin typeface="Roboto Condensed"/>
              </a:rPr>
              <a:t>, 1/20 </a:t>
            </a:r>
            <a:r>
              <a:rPr lang="en-US" sz="1600" dirty="0" err="1">
                <a:latin typeface="Roboto Condensed"/>
              </a:rPr>
              <a:t>ölçek</a:t>
            </a:r>
            <a:r>
              <a:rPr lang="en-US" sz="1600" dirty="0">
                <a:latin typeface="Roboto Condensed"/>
              </a:rPr>
              <a:t>, 1/50 </a:t>
            </a:r>
            <a:r>
              <a:rPr lang="en-US" sz="1600" dirty="0" err="1">
                <a:latin typeface="Roboto Condensed"/>
              </a:rPr>
              <a:t>ölçek</a:t>
            </a:r>
            <a:r>
              <a:rPr lang="en-US" sz="1600" dirty="0">
                <a:latin typeface="Roboto Condensed"/>
              </a:rPr>
              <a:t>, 1/100 </a:t>
            </a:r>
            <a:r>
              <a:rPr lang="en-US" sz="1600" dirty="0" err="1">
                <a:latin typeface="Roboto Condensed"/>
              </a:rPr>
              <a:t>ölçek</a:t>
            </a:r>
            <a:r>
              <a:rPr lang="en-US" sz="1600" dirty="0">
                <a:latin typeface="Roboto Condensed"/>
              </a:rPr>
              <a:t>, 1/200 </a:t>
            </a:r>
            <a:r>
              <a:rPr lang="en-US" sz="1600" dirty="0" err="1">
                <a:latin typeface="Roboto Condensed"/>
              </a:rPr>
              <a:t>ölçek</a:t>
            </a:r>
            <a:r>
              <a:rPr lang="en-US" sz="1600" dirty="0">
                <a:latin typeface="Roboto Condensed"/>
              </a:rPr>
              <a:t>, 1/500 </a:t>
            </a:r>
            <a:r>
              <a:rPr lang="en-US" sz="1600" dirty="0" err="1">
                <a:latin typeface="Roboto Condensed"/>
              </a:rPr>
              <a:t>ölçek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ve</a:t>
            </a:r>
            <a:r>
              <a:rPr lang="en-US" sz="1600" dirty="0">
                <a:latin typeface="Roboto Condensed"/>
              </a:rPr>
              <a:t> 1/1000 </a:t>
            </a:r>
            <a:r>
              <a:rPr lang="en-US" sz="1600" dirty="0" err="1">
                <a:latin typeface="Roboto Condensed"/>
              </a:rPr>
              <a:t>ölçektir</a:t>
            </a:r>
            <a:r>
              <a:rPr lang="en-US" sz="1600" dirty="0">
                <a:latin typeface="Roboto Condensed"/>
              </a:rPr>
              <a:t>. 1/1000 </a:t>
            </a:r>
            <a:r>
              <a:rPr lang="en-US" sz="1600" dirty="0" err="1">
                <a:latin typeface="Roboto Condensed"/>
              </a:rPr>
              <a:t>ölçek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ve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daha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küçük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ölçekler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çevre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düzenlemeleri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için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peyzajda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ve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harita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işlerinde</a:t>
            </a:r>
            <a:r>
              <a:rPr lang="en-US" sz="1600" dirty="0">
                <a:latin typeface="Roboto Condensed"/>
              </a:rPr>
              <a:t> </a:t>
            </a:r>
            <a:r>
              <a:rPr lang="en-US" sz="1600" dirty="0" err="1">
                <a:latin typeface="Roboto Condensed"/>
              </a:rPr>
              <a:t>kullanılmaktadır</a:t>
            </a:r>
            <a:r>
              <a:rPr lang="en-US" sz="1600" dirty="0">
                <a:latin typeface="Roboto Condensed"/>
              </a:rPr>
              <a:t>. Plan, </a:t>
            </a:r>
            <a:r>
              <a:rPr lang="en-US" sz="1600" dirty="0" err="1">
                <a:latin typeface="Roboto Condensed"/>
              </a:rPr>
              <a:t>Kesit</a:t>
            </a:r>
            <a:r>
              <a:rPr lang="en-US" sz="1600" dirty="0">
                <a:latin typeface="Roboto Condensed"/>
              </a:rPr>
              <a:t>, </a:t>
            </a:r>
            <a:r>
              <a:rPr lang="en-US" sz="1600" dirty="0" err="1">
                <a:latin typeface="Roboto Condensed"/>
              </a:rPr>
              <a:t>Görünüş</a:t>
            </a:r>
            <a:r>
              <a:rPr lang="az-Latn-AZ" sz="1600" dirty="0">
                <a:latin typeface="Roboto Condensed"/>
              </a:rPr>
              <a:t>ler için kabul edilən ölçek </a:t>
            </a:r>
            <a:r>
              <a:rPr lang="en-US" sz="1600" dirty="0">
                <a:latin typeface="Roboto Condensed"/>
              </a:rPr>
              <a:t>1/50, 1/100, 1/200</a:t>
            </a:r>
            <a:r>
              <a:rPr lang="az-Latn-AZ" sz="1600" dirty="0">
                <a:latin typeface="Roboto Condensed"/>
              </a:rPr>
              <a:t>, 1</a:t>
            </a:r>
            <a:r>
              <a:rPr lang="en-US" sz="1600" dirty="0">
                <a:latin typeface="Roboto Condensed"/>
              </a:rPr>
              <a:t>/500</a:t>
            </a:r>
            <a:r>
              <a:rPr lang="az-Latn-AZ" sz="1600" dirty="0">
                <a:latin typeface="Roboto Condensed"/>
              </a:rPr>
              <a:t>. </a:t>
            </a:r>
            <a:endParaRPr lang="en-US" sz="1600" dirty="0">
              <a:latin typeface="Roboto Condensed"/>
            </a:endParaRPr>
          </a:p>
          <a:p>
            <a:pPr algn="just"/>
            <a:r>
              <a:rPr lang="en-US" sz="1600" b="1" dirty="0">
                <a:latin typeface="arial" panose="020B0604020202020204" pitchFamily="34" charset="0"/>
              </a:rPr>
              <a:t>1/500 ÖLÇEKLİ PROJELER</a:t>
            </a:r>
            <a:endParaRPr lang="en-US" sz="1600" b="1" dirty="0">
              <a:latin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arial" panose="020B0604020202020204" pitchFamily="34" charset="0"/>
              </a:rPr>
              <a:t>1/500 </a:t>
            </a:r>
            <a:r>
              <a:rPr lang="en-US" sz="1600" dirty="0" err="1">
                <a:latin typeface="arial" panose="020B0604020202020204" pitchFamily="34" charset="0"/>
              </a:rPr>
              <a:t>ölçeği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bir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şehircilik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uygulama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ölçeğidir</a:t>
            </a:r>
            <a:r>
              <a:rPr lang="en-US" sz="1600" dirty="0">
                <a:latin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</a:rPr>
              <a:t>Mimarlık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konularının</a:t>
            </a:r>
            <a:r>
              <a:rPr lang="en-US" sz="1600" dirty="0">
                <a:latin typeface="arial" panose="020B0604020202020204" pitchFamily="34" charset="0"/>
              </a:rPr>
              <a:t> durum </a:t>
            </a:r>
            <a:r>
              <a:rPr lang="en-US" sz="1600" dirty="0" err="1">
                <a:latin typeface="arial" panose="020B0604020202020204" pitchFamily="34" charset="0"/>
              </a:rPr>
              <a:t>planını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kesinlikle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belirleyen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bir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ölçektir</a:t>
            </a:r>
            <a:r>
              <a:rPr lang="en-US" sz="1600" dirty="0">
                <a:latin typeface="arial" panose="020B0604020202020204" pitchFamily="34" charset="0"/>
              </a:rPr>
              <a:t>. Daha </a:t>
            </a:r>
            <a:r>
              <a:rPr lang="en-US" sz="1600" dirty="0" err="1">
                <a:latin typeface="arial" panose="020B0604020202020204" pitchFamily="34" charset="0"/>
              </a:rPr>
              <a:t>önemlisi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gerektiğinde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bir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ön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proje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ölçeğidir</a:t>
            </a:r>
            <a:r>
              <a:rPr lang="en-US" sz="1600" dirty="0">
                <a:latin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</a:rPr>
              <a:t>Gerektiğinde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genel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boyutlar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kotlar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verilebilir</a:t>
            </a:r>
            <a:r>
              <a:rPr lang="en-US" sz="1600" dirty="0">
                <a:latin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</a:rPr>
              <a:t>Planlar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kesitler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doğa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değerleriyle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bütünleştirilerek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iç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içe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çizilebilir</a:t>
            </a:r>
            <a:r>
              <a:rPr lang="en-US" sz="1600" dirty="0">
                <a:latin typeface="arial" panose="020B0604020202020204" pitchFamily="34" charset="0"/>
              </a:rPr>
              <a:t>. 1/500 </a:t>
            </a:r>
            <a:r>
              <a:rPr lang="en-US" sz="1600" dirty="0" err="1">
                <a:latin typeface="arial" panose="020B0604020202020204" pitchFamily="34" charset="0"/>
              </a:rPr>
              <a:t>ölçeği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konuyu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kavramada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getirdiği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kolaylık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kesit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etütleri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kütle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kontrolleri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bakımından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sağladığı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olanaklarla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yararlı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ve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ilginç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bir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örnektir</a:t>
            </a:r>
            <a:r>
              <a:rPr lang="en-US" sz="1600" dirty="0">
                <a:latin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</a:rPr>
              <a:t>Ayrıca</a:t>
            </a:r>
            <a:r>
              <a:rPr lang="en-US" sz="1600" dirty="0">
                <a:latin typeface="arial" panose="020B0604020202020204" pitchFamily="34" charset="0"/>
              </a:rPr>
              <a:t> 1/500 </a:t>
            </a:r>
            <a:r>
              <a:rPr lang="en-US" sz="1600" dirty="0" err="1">
                <a:latin typeface="arial" panose="020B0604020202020204" pitchFamily="34" charset="0"/>
              </a:rPr>
              <a:t>ölçeği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kütle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maketi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ölçeğidir</a:t>
            </a:r>
            <a:r>
              <a:rPr lang="en-US" sz="1600" dirty="0">
                <a:latin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</a:rPr>
              <a:t>Maket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yapımlarında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en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çok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kullanılan</a:t>
            </a: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</a:rPr>
              <a:t>ölçektir</a:t>
            </a:r>
            <a:r>
              <a:rPr lang="en-US" sz="1600" dirty="0">
                <a:latin typeface="arial" panose="020B0604020202020204" pitchFamily="34" charset="0"/>
              </a:rPr>
              <a:t>.</a:t>
            </a:r>
            <a:endParaRPr lang="en-US" sz="1600" dirty="0">
              <a:latin typeface="Times New Roman" panose="02020603050405020304" pitchFamily="18" charset="0"/>
            </a:endParaRPr>
          </a:p>
        </p:txBody>
      </p:sp>
      <p:pic>
        <p:nvPicPr>
          <p:cNvPr id="1030" name="Picture 6" descr="mimari proje ölçekleri">
            <a:extLst>
              <a:ext uri="{FF2B5EF4-FFF2-40B4-BE49-F238E27FC236}">
                <a16:creationId xmlns:a16="http://schemas.microsoft.com/office/drawing/2014/main" id="{49657F64-8202-4AE1-B57E-302358CAF4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" t="-277" r="5474"/>
          <a:stretch/>
        </p:blipFill>
        <p:spPr bwMode="auto">
          <a:xfrm>
            <a:off x="421315" y="199985"/>
            <a:ext cx="4968104" cy="346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51E8B3-F6A7-4BDD-A574-CEDE42566518}"/>
              </a:ext>
            </a:extLst>
          </p:cNvPr>
          <p:cNvSpPr/>
          <p:nvPr/>
        </p:nvSpPr>
        <p:spPr>
          <a:xfrm>
            <a:off x="265042" y="4604994"/>
            <a:ext cx="116619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1/200 ÖLÇEKLİ PROJELER</a:t>
            </a:r>
            <a:endParaRPr lang="en-US" sz="16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1/200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avan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İşlevlerin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çözümlendiği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sisteminin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belirlendiği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biçim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sorunlarının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geliştirildiği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donatının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alındığı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ölçektir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Gene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hacim-mekan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boyutlarının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iki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boyutlu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üç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boyutlu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alınıp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mimarlık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sanatı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açısından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fikren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olgunlaştırıldığı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ölçektir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tekniği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çok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değişkendir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Her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mimar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çiziminde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kendisini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tekniği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kurallarına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bağlı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saymak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istemez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Vardığı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fikri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sonuçları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kişiliğini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yansıttığına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inandığı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tekniğiyle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grafik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zenginlik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içinde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sunmak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açıklamak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ister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1/200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ölçeğinde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kesitlerin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anlatımlı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oluşu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önemlidir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Taşıyıcı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sistem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yükseklikler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belirlenecektir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Görünüşlerde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taşıyıcı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sistem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açıkça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görülmelidir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Dolu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boşlar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rahatlıkla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anlaşılmalıdır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Doğramalar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fazla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ayrıntıya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girilmeden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çizilmelidir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Gereğinde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görünüşler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ağaç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çiçek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insan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araç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gölge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çizimleriyle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hatta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renkli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gerçekler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gizlenmeden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çizilmelidir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6208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E399F5-40DF-477B-8713-3B2EAFEE37B7}"/>
              </a:ext>
            </a:extLst>
          </p:cNvPr>
          <p:cNvSpPr/>
          <p:nvPr/>
        </p:nvSpPr>
        <p:spPr>
          <a:xfrm>
            <a:off x="295764" y="181957"/>
            <a:ext cx="1109207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1/100 ÖLÇEKLİ PROJELER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1/100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kullanıldığı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zaman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nitelikleri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1/200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için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söylenenler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olacaktır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kullanıldığı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zaman durum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farklıdır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1/50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uygulama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projesinin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hazırlık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projesidir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Bütün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kapsamalıdır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sistemi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açıkça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ortaya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konmuş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olmalıdır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u="sng" dirty="0" err="1">
                <a:solidFill>
                  <a:srgbClr val="000000"/>
                </a:solidFill>
                <a:latin typeface="arial" panose="020B0604020202020204" pitchFamily="34" charset="0"/>
              </a:rPr>
              <a:t>Planda</a:t>
            </a:r>
            <a:r>
              <a:rPr lang="en-US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 :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Taşıyıcı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sistem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eksenleri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duvarlar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yükseklik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simgeleri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doğramalar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bacalar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merdiven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basamaklarının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sayısı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mekan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işaretlemeleri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kapıların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açılışları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düşey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kesit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düzlemlerinin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geçtiği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yerler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belirlenmelidir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u="sng" dirty="0" err="1">
                <a:solidFill>
                  <a:srgbClr val="000000"/>
                </a:solidFill>
                <a:latin typeface="arial" panose="020B0604020202020204" pitchFamily="34" charset="0"/>
              </a:rPr>
              <a:t>Kesitte</a:t>
            </a:r>
            <a:r>
              <a:rPr lang="en-US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 :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Kabayapı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açıkça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görülmelidir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Gerekli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kesitler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verilmelidir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Kesinleşmiş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her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önemli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noktanın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yükseklikleri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yazılmalıdır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Yapısal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kararların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kesitin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daha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iyi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kavranmasına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yardımcı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olacak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her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açıklayıcı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çizgi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çizilmeli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yazı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sayılar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yazılmalıdır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u="sng" dirty="0" err="1">
                <a:solidFill>
                  <a:srgbClr val="000000"/>
                </a:solidFill>
                <a:latin typeface="arial" panose="020B0604020202020204" pitchFamily="34" charset="0"/>
              </a:rPr>
              <a:t>Görünüşlerde</a:t>
            </a:r>
            <a:r>
              <a:rPr lang="en-US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 :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Görünüşlerdeki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her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çizgi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planda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kesitte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alınmış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yapısal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kararları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yansıtmalıdır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Fazladan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hiçbir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çizgi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çizilmemelidir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1/50 ÖLÇEKLİ PROJELER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Bir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uygulama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her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çizgisi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her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yazı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sayısı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uygulama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ilgili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kararı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bilgiyi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Ayrıca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niteliği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bakımından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uygulama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projesi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kabayapıyı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açıklayan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ince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bağlı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kalacağı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ilkeleri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saptayan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maksimum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bilgi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veren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tanımlanabilir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Uygulama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projesinde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her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ayrıntı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boyutlandırılır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büyük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özelliği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malzemelerin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belirtilmesinde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malzeme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simgelerine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boyutlandırma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ilkelerine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mimarın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kesinlikle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bağlı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kalması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gerektiğidir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 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1/20 ÖLÇEKLİ PROJELER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Bazı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özel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konularda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küçük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karmaşık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ayrıntılı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çiziminde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fayda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görülen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konularda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1/20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uygulama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kullanılabilir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fakat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esas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detay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ölçeğidir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1/50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ölçekli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projeyle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uygulanmasında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problemlerin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doğabileceği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mutfak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banyo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WC,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servis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ofisleri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gibi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ıslak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mekanların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merdivenlerinin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karakteristik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cephelerinin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1/20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ölçekli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sistem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detayları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çizilir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Sistem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detayları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değişik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seviyeden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geçirilmiş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yatay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kesitlerden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düşey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kesitlerden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görünüşlerden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oluşur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Detay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çizimleri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gerçeğin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kendisidir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Uygulanan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gerçek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çizgilerini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verecektir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Malzemelerin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bilgili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bilinçli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seçimiyle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yapım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tekniğinin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gerçekçi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şekilde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saptanmasıyla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teknolojisine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uygun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çözümlenebilir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 Bu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nedenle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yapının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dış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iç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etkenlere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zamanın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yıpratmasına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karşı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vereceği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başarılı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mücadelenin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temel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çözümlerini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1/20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detay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resimleri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belirler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120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054" y="117693"/>
            <a:ext cx="500326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200" dirty="0">
                <a:latin typeface="Helvetica" panose="020B0604020202020204" pitchFamily="34" charset="0"/>
              </a:rPr>
              <a:t>                        </a:t>
            </a:r>
            <a:r>
              <a:rPr lang="en-US" sz="1600" b="1" i="0" u="none" strike="noStrike" baseline="0" dirty="0" err="1">
                <a:latin typeface="Helvetica-Bold"/>
              </a:rPr>
              <a:t>Çizim</a:t>
            </a:r>
            <a:r>
              <a:rPr lang="en-US" sz="1600" b="1" i="0" u="none" strike="noStrike" baseline="0" dirty="0">
                <a:latin typeface="Helvetica-Bold"/>
              </a:rPr>
              <a:t> </a:t>
            </a:r>
            <a:r>
              <a:rPr lang="en-US" sz="1600" b="1" i="0" u="none" strike="noStrike" baseline="0" dirty="0" err="1">
                <a:latin typeface="Helvetica-Bold"/>
              </a:rPr>
              <a:t>Ölçe</a:t>
            </a:r>
            <a:r>
              <a:rPr lang="en-US" sz="1600" b="0" i="0" u="none" strike="noStrike" baseline="0" dirty="0" err="1">
                <a:latin typeface="TTE169D920t00"/>
              </a:rPr>
              <a:t>g</a:t>
            </a:r>
            <a:r>
              <a:rPr lang="en-US" sz="1600" b="1" i="0" u="none" strike="noStrike" baseline="0" dirty="0" err="1">
                <a:latin typeface="Helvetica-Bold"/>
              </a:rPr>
              <a:t>inin</a:t>
            </a:r>
            <a:r>
              <a:rPr lang="en-US" sz="1600" b="1" i="0" u="none" strike="noStrike" baseline="0" dirty="0">
                <a:latin typeface="Helvetica-Bold"/>
              </a:rPr>
              <a:t> </a:t>
            </a:r>
            <a:r>
              <a:rPr lang="en-US" sz="1600" b="1" i="0" u="none" strike="noStrike" baseline="0" dirty="0" err="1">
                <a:latin typeface="Helvetica-Bold"/>
              </a:rPr>
              <a:t>hisaplanmas</a:t>
            </a:r>
            <a:r>
              <a:rPr lang="az-Latn-AZ" sz="1600" b="1" dirty="0">
                <a:latin typeface="Helvetica-Bold"/>
              </a:rPr>
              <a:t>ı</a:t>
            </a:r>
            <a:endParaRPr lang="az-Latn-AZ" sz="1600" b="1" i="0" u="none" strike="noStrike" baseline="0" dirty="0">
              <a:latin typeface="Helvetica-Bold"/>
            </a:endParaRPr>
          </a:p>
          <a:p>
            <a:endParaRPr lang="en-US" sz="1600" b="1" i="0" u="none" strike="noStrike" baseline="0" dirty="0">
              <a:latin typeface="Helvetica-Bold"/>
            </a:endParaRPr>
          </a:p>
          <a:p>
            <a:r>
              <a:rPr lang="en-US" sz="1600" b="0" i="0" u="none" strike="noStrike" baseline="0" dirty="0">
                <a:latin typeface="Helvetica" panose="020B0604020202020204" pitchFamily="34" charset="0"/>
              </a:rPr>
              <a:t>•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Teknik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resmi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çizilen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cisimlerin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bazıları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çok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büyük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,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bazıları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ise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çok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küçük</a:t>
            </a:r>
            <a:r>
              <a:rPr lang="az-Latn-AZ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boyutlu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olabilir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. Bu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nedenle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büyük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boyutlu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cisimlerin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resimleri</a:t>
            </a:r>
            <a:r>
              <a:rPr lang="az-Latn-AZ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küçültülerek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,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küçük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boyutlu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cisimlerin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resimleri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ise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büyültülerek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çizilir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.</a:t>
            </a:r>
            <a:endParaRPr lang="az-Latn-AZ" sz="1600" b="0" i="0" u="none" strike="noStrike" baseline="0" dirty="0">
              <a:latin typeface="Helvetica" panose="020B0604020202020204" pitchFamily="34" charset="0"/>
            </a:endParaRPr>
          </a:p>
          <a:p>
            <a:endParaRPr lang="az-Latn-AZ" sz="1600" dirty="0">
              <a:solidFill>
                <a:srgbClr val="003366"/>
              </a:solidFill>
              <a:latin typeface="Helvetica" panose="020B0604020202020204" pitchFamily="34" charset="0"/>
            </a:endParaRPr>
          </a:p>
          <a:p>
            <a:r>
              <a:rPr lang="en-US" sz="1600" b="0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• </a:t>
            </a:r>
            <a:r>
              <a:rPr lang="en-US" sz="1600" b="1" i="0" u="none" strike="noStrike" baseline="0" dirty="0">
                <a:solidFill>
                  <a:srgbClr val="C00000"/>
                </a:solidFill>
                <a:latin typeface="Helvetica-Bold"/>
              </a:rPr>
              <a:t>ÖLÇEK = ÇZM ÖLÇÜSÜ / CSMN GERÇEK ÖLÇÜSÜ</a:t>
            </a:r>
            <a:endParaRPr lang="az-Latn-AZ" sz="1600" b="1" i="0" u="none" strike="noStrike" baseline="0" dirty="0">
              <a:solidFill>
                <a:srgbClr val="C00000"/>
              </a:solidFill>
              <a:latin typeface="Helvetica-Bold"/>
            </a:endParaRPr>
          </a:p>
          <a:p>
            <a:endParaRPr lang="en-US" sz="1600" b="1" i="0" u="none" strike="noStrike" baseline="0" dirty="0">
              <a:solidFill>
                <a:srgbClr val="C00000"/>
              </a:solidFill>
              <a:latin typeface="Helvetica-Bold"/>
            </a:endParaRPr>
          </a:p>
          <a:p>
            <a:r>
              <a:rPr lang="en-US" sz="1600" b="0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• </a:t>
            </a:r>
            <a:r>
              <a:rPr lang="en-US" sz="1600" b="0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Gerçek</a:t>
            </a:r>
            <a:r>
              <a:rPr lang="en-US" sz="1600" b="0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ölçek</a:t>
            </a:r>
            <a:r>
              <a:rPr lang="en-US" sz="1600" b="0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: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Cismin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resmi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gerçek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ölçülerinde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çizilir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. (1:1)</a:t>
            </a:r>
          </a:p>
          <a:p>
            <a:r>
              <a:rPr lang="en-US" sz="1600" b="1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• 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Küçültme</a:t>
            </a:r>
            <a:r>
              <a:rPr lang="en-US" sz="1600" b="1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 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ölçe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TTE166C820t00"/>
              </a:rPr>
              <a:t>g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i</a:t>
            </a:r>
            <a:r>
              <a:rPr lang="en-US" sz="1600" b="1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: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Büyük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cisimlerin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küçültülerek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çizildi</a:t>
            </a:r>
            <a:r>
              <a:rPr lang="en-US" sz="1600" b="0" i="0" u="none" strike="noStrike" baseline="0" dirty="0" err="1">
                <a:latin typeface="TTE166C820t00"/>
              </a:rPr>
              <a:t>g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ölçek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çe</a:t>
            </a:r>
            <a:r>
              <a:rPr lang="en-US" sz="1600" b="0" i="0" u="none" strike="noStrike" baseline="0" dirty="0" err="1">
                <a:latin typeface="TTE166C820t00"/>
              </a:rPr>
              <a:t>s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ididir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.</a:t>
            </a:r>
          </a:p>
          <a:p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Yapılar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büyük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oldu</a:t>
            </a:r>
            <a:r>
              <a:rPr lang="en-US" sz="1600" b="0" i="0" u="none" strike="noStrike" baseline="0" dirty="0" err="1">
                <a:latin typeface="TTE166C820t00"/>
              </a:rPr>
              <a:t>g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u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için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in</a:t>
            </a:r>
            <a:r>
              <a:rPr lang="en-US" sz="1600" b="0" i="0" u="none" strike="noStrike" baseline="0" dirty="0" err="1">
                <a:latin typeface="TTE166C820t00"/>
              </a:rPr>
              <a:t>s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aat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teknik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resminde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genellikle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küçültme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ölçe</a:t>
            </a:r>
            <a:r>
              <a:rPr lang="en-US" sz="1600" b="0" i="0" u="none" strike="noStrike" baseline="0" dirty="0" err="1">
                <a:latin typeface="TTE166C820t00"/>
              </a:rPr>
              <a:t>g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kullanılır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. ( 1:20, 1:50, 1:100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gibi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)</a:t>
            </a:r>
          </a:p>
          <a:p>
            <a:pPr fontAlgn="base"/>
            <a:r>
              <a:rPr lang="en-US" sz="1600" b="1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• 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Büyültme</a:t>
            </a:r>
            <a:r>
              <a:rPr lang="en-US" sz="1600" b="1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 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ölçe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TTE166C820t00"/>
              </a:rPr>
              <a:t>g</a:t>
            </a:r>
            <a:r>
              <a:rPr lang="en-US" sz="1600" b="1" i="0" u="none" strike="noStrike" baseline="0" dirty="0" err="1">
                <a:solidFill>
                  <a:srgbClr val="C00000"/>
                </a:solidFill>
                <a:latin typeface="Helvetica" panose="020B0604020202020204" pitchFamily="34" charset="0"/>
              </a:rPr>
              <a:t>i</a:t>
            </a:r>
            <a:r>
              <a:rPr lang="en-US" sz="1600" b="1" i="0" u="none" strike="noStrike" baseline="0" dirty="0">
                <a:solidFill>
                  <a:srgbClr val="C00000"/>
                </a:solidFill>
                <a:latin typeface="Helvetica" panose="020B0604020202020204" pitchFamily="34" charset="0"/>
              </a:rPr>
              <a:t>: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Çok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küçük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cisimler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ise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büyültülerek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 </a:t>
            </a:r>
            <a:r>
              <a:rPr lang="en-US" sz="1600" b="0" i="0" u="none" strike="noStrike" baseline="0" dirty="0" err="1">
                <a:latin typeface="Helvetica" panose="020B0604020202020204" pitchFamily="34" charset="0"/>
              </a:rPr>
              <a:t>çizilir</a:t>
            </a:r>
            <a:r>
              <a:rPr lang="en-US" sz="1600" b="0" i="0" u="none" strike="noStrike" baseline="0" dirty="0">
                <a:latin typeface="Helvetica" panose="020B0604020202020204" pitchFamily="34" charset="0"/>
              </a:rPr>
              <a:t>. (2:1, 10:1</a:t>
            </a:r>
            <a:r>
              <a:rPr lang="az-Latn-AZ" sz="1600" b="0" i="0" u="none" strike="noStrike" baseline="0" dirty="0">
                <a:latin typeface="Helvetica" panose="020B0604020202020204" pitchFamily="34" charset="0"/>
              </a:rPr>
              <a:t> gibi)</a:t>
            </a:r>
            <a:r>
              <a:rPr lang="en-US" sz="1600" dirty="0"/>
              <a:t> </a:t>
            </a:r>
            <a:endParaRPr lang="az-Latn-AZ" sz="1600" dirty="0"/>
          </a:p>
          <a:p>
            <a:pPr fontAlgn="base"/>
            <a:endParaRPr lang="az-Latn-AZ" sz="1600" dirty="0"/>
          </a:p>
          <a:p>
            <a:pPr fontAlgn="base"/>
            <a:r>
              <a:rPr lang="en-US" sz="1600" dirty="0" err="1"/>
              <a:t>Çizmemiz</a:t>
            </a:r>
            <a:r>
              <a:rPr lang="en-US" sz="1600" dirty="0"/>
              <a:t> </a:t>
            </a:r>
            <a:r>
              <a:rPr lang="en-US" sz="1600" dirty="0" err="1"/>
              <a:t>gereken</a:t>
            </a:r>
            <a:r>
              <a:rPr lang="en-US" sz="1600" dirty="0"/>
              <a:t> </a:t>
            </a:r>
            <a:r>
              <a:rPr lang="en-US" sz="1600" dirty="0" err="1"/>
              <a:t>uzunluğun</a:t>
            </a:r>
            <a:r>
              <a:rPr lang="en-US" sz="1600" dirty="0"/>
              <a:t> </a:t>
            </a:r>
            <a:r>
              <a:rPr lang="en-US" sz="1600" b="1" dirty="0" err="1"/>
              <a:t>birimini</a:t>
            </a:r>
            <a:r>
              <a:rPr lang="en-US" sz="1600" b="1" dirty="0"/>
              <a:t> </a:t>
            </a:r>
            <a:r>
              <a:rPr lang="en-US" sz="1600" b="1" dirty="0" err="1"/>
              <a:t>cm’e</a:t>
            </a:r>
            <a:r>
              <a:rPr lang="en-US" sz="1600" b="1" dirty="0"/>
              <a:t> </a:t>
            </a:r>
            <a:r>
              <a:rPr lang="en-US" sz="1600" b="1" dirty="0" err="1"/>
              <a:t>çevir</a:t>
            </a:r>
            <a:r>
              <a:rPr lang="en-US" sz="1600" dirty="0" err="1"/>
              <a:t>iyoruz</a:t>
            </a:r>
            <a:r>
              <a:rPr lang="en-US" sz="1600" dirty="0"/>
              <a:t>.</a:t>
            </a:r>
          </a:p>
          <a:p>
            <a:pPr fontAlgn="base"/>
            <a:r>
              <a:rPr lang="en-US" sz="1600" dirty="0" err="1"/>
              <a:t>Çevirmek</a:t>
            </a:r>
            <a:r>
              <a:rPr lang="en-US" sz="1600" dirty="0"/>
              <a:t> </a:t>
            </a:r>
            <a:r>
              <a:rPr lang="en-US" sz="1600" dirty="0" err="1"/>
              <a:t>istediğin</a:t>
            </a:r>
            <a:r>
              <a:rPr lang="en-US" sz="1600" dirty="0"/>
              <a:t> </a:t>
            </a:r>
            <a:r>
              <a:rPr lang="en-US" sz="1600" b="1" dirty="0" err="1"/>
              <a:t>ölçek</a:t>
            </a:r>
            <a:r>
              <a:rPr lang="en-US" sz="1600" b="1" dirty="0"/>
              <a:t> </a:t>
            </a:r>
            <a:r>
              <a:rPr lang="en-US" sz="1600" b="1" dirty="0" err="1"/>
              <a:t>değerine</a:t>
            </a:r>
            <a:r>
              <a:rPr lang="en-US" sz="1600" b="1" dirty="0"/>
              <a:t> </a:t>
            </a:r>
            <a:r>
              <a:rPr lang="en-US" sz="1600" b="1" dirty="0" err="1"/>
              <a:t>böl</a:t>
            </a:r>
            <a:r>
              <a:rPr lang="az-Latn-AZ" sz="1600" b="1" dirty="0"/>
              <a:t>iyoruz</a:t>
            </a:r>
            <a:endParaRPr lang="en-US" sz="1600" dirty="0"/>
          </a:p>
          <a:p>
            <a:pPr fontAlgn="base"/>
            <a:r>
              <a:rPr lang="en-US" sz="1600" dirty="0" err="1"/>
              <a:t>Çıkan</a:t>
            </a:r>
            <a:r>
              <a:rPr lang="en-US" sz="1600" dirty="0"/>
              <a:t> </a:t>
            </a:r>
            <a:r>
              <a:rPr lang="en-US" sz="1600" dirty="0" err="1"/>
              <a:t>sonuç</a:t>
            </a:r>
            <a:r>
              <a:rPr lang="en-US" sz="1600" dirty="0"/>
              <a:t> </a:t>
            </a:r>
            <a:r>
              <a:rPr lang="en-US" sz="1600" dirty="0" err="1"/>
              <a:t>çizmeniz</a:t>
            </a:r>
            <a:r>
              <a:rPr lang="en-US" sz="1600" dirty="0"/>
              <a:t> </a:t>
            </a:r>
            <a:r>
              <a:rPr lang="en-US" sz="1600" dirty="0" err="1"/>
              <a:t>gereken</a:t>
            </a:r>
            <a:r>
              <a:rPr lang="en-US" sz="1600" dirty="0"/>
              <a:t> </a:t>
            </a:r>
            <a:r>
              <a:rPr lang="en-US" sz="1600" dirty="0" err="1"/>
              <a:t>uzunluğu</a:t>
            </a:r>
            <a:r>
              <a:rPr lang="en-US" sz="1600" dirty="0"/>
              <a:t> </a:t>
            </a:r>
            <a:r>
              <a:rPr lang="en-US" sz="1600" dirty="0" err="1"/>
              <a:t>verir</a:t>
            </a:r>
            <a:r>
              <a:rPr lang="en-US" sz="1600" dirty="0"/>
              <a:t> </a:t>
            </a:r>
            <a:r>
              <a:rPr lang="en-US" sz="1600" dirty="0" err="1"/>
              <a:t>ve</a:t>
            </a:r>
            <a:r>
              <a:rPr lang="en-US" sz="1600" dirty="0"/>
              <a:t> </a:t>
            </a:r>
            <a:r>
              <a:rPr lang="en-US" sz="1600" dirty="0" err="1"/>
              <a:t>bölme</a:t>
            </a:r>
            <a:r>
              <a:rPr lang="en-US" sz="1600" dirty="0"/>
              <a:t> </a:t>
            </a:r>
            <a:r>
              <a:rPr lang="en-US" sz="1600" dirty="0" err="1"/>
              <a:t>işleminde</a:t>
            </a:r>
            <a:r>
              <a:rPr lang="en-US" sz="1600" dirty="0"/>
              <a:t> </a:t>
            </a:r>
            <a:r>
              <a:rPr lang="en-US" sz="1600" dirty="0" err="1"/>
              <a:t>çıkan</a:t>
            </a:r>
            <a:r>
              <a:rPr lang="en-US" sz="1600" dirty="0"/>
              <a:t> </a:t>
            </a:r>
            <a:r>
              <a:rPr lang="en-US" sz="1600" dirty="0" err="1"/>
              <a:t>değer</a:t>
            </a:r>
            <a:r>
              <a:rPr lang="en-US" sz="1600" dirty="0"/>
              <a:t> </a:t>
            </a:r>
            <a:r>
              <a:rPr lang="en-US" sz="1600" dirty="0" err="1"/>
              <a:t>cm’dir</a:t>
            </a:r>
            <a:r>
              <a:rPr lang="en-US" sz="1600" dirty="0"/>
              <a:t>.. </a:t>
            </a:r>
            <a:r>
              <a:rPr lang="en-US" sz="1600" b="1" dirty="0"/>
              <a:t>cm </a:t>
            </a:r>
            <a:r>
              <a:rPr lang="en-US" sz="1600" b="1" dirty="0" err="1"/>
              <a:t>olarak</a:t>
            </a:r>
            <a:r>
              <a:rPr lang="en-US" sz="1600" b="1" dirty="0"/>
              <a:t> </a:t>
            </a:r>
            <a:r>
              <a:rPr lang="en-US" sz="1600" b="1" dirty="0" err="1"/>
              <a:t>çiz</a:t>
            </a:r>
            <a:r>
              <a:rPr lang="en-US" sz="1600" dirty="0" err="1"/>
              <a:t>ersiniz</a:t>
            </a:r>
            <a:r>
              <a:rPr lang="en-US" sz="1600" dirty="0"/>
              <a:t>..</a:t>
            </a:r>
          </a:p>
          <a:p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61317" y="-14068"/>
            <a:ext cx="67665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az-Latn-AZ" b="0" i="0" u="none" strike="noStrike" cap="none" normalizeH="0" baseline="0" dirty="0">
              <a:ln>
                <a:noFill/>
              </a:ln>
              <a:solidFill>
                <a:srgbClr val="696868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Mimari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projelerde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kullanılan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ölçek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çeşitleri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Vaziyet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planı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1/500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ölçek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rgbClr val="696868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Kat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ve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Görünüş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planları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1/50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ölçek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rgbClr val="696868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Kesit-Detay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gösterimleri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1/10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ölçek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te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çizilir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az-Latn-AZ" b="0" i="0" u="none" strike="noStrike" cap="none" normalizeH="0" baseline="0" dirty="0">
              <a:ln>
                <a:noFill/>
              </a:ln>
              <a:solidFill>
                <a:srgbClr val="696868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Mimari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projede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kesit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ve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görünüşler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in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çizildiği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ölçek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oranı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1/50’dir..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</a:rPr>
              <a:t>Örnek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</a:rPr>
              <a:t>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Kat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yüksekliği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3.00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metre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olan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bir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ev</a:t>
            </a:r>
            <a:r>
              <a:rPr kumimoji="0" lang="az-Latn-AZ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çizeceksiniz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diyelim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,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bunu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1/50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ölçeğe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çevirirken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;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mevcut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yüksekliği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50’e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böl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eceğiz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,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bu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kadar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basit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. </a:t>
            </a:r>
            <a:endParaRPr kumimoji="0" lang="az-Latn-AZ" b="0" i="0" u="none" strike="noStrike" cap="none" normalizeH="0" baseline="0" dirty="0">
              <a:ln>
                <a:noFill/>
              </a:ln>
              <a:solidFill>
                <a:srgbClr val="696868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( 3,00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metre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= 300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cm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300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cm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 /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inherit"/>
              </a:rPr>
              <a:t>50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 =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6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cm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olarak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çizilir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inherit"/>
              </a:rPr>
              <a:t>Örnek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herit"/>
              </a:rPr>
              <a:t> 2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: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Diyelim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ki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bir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pencere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çizmeniz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gerek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,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pencerenin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genişliği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; 1,50 m –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yükseliği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2,00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metre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olsun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150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cm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/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inherit"/>
              </a:rPr>
              <a:t>50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=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3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cm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çizilir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200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cm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/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inherit"/>
              </a:rPr>
              <a:t>50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=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4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cm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çizilir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</a:rPr>
              <a:t>1/200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Open Sans"/>
              </a:rPr>
              <a:t>ölçek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Open Sans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1/50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ölçekte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olduğu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gibi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mantık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hep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aynı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endParaRPr lang="az-Latn-AZ" dirty="0">
              <a:solidFill>
                <a:srgbClr val="696868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Bir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uzunluğu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  <a:latin typeface="inherit"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1/200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ölçeğe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çevirmek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için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;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mevcut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uzunluk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696868"/>
                </a:solidFill>
                <a:effectLst/>
              </a:rPr>
              <a:t>değerini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696868"/>
                </a:solidFill>
                <a:effectLst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200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inherit"/>
              </a:rPr>
              <a:t>bölüyoruz</a:t>
            </a:r>
            <a:endParaRPr lang="az-Latn-AZ" b="1" dirty="0"/>
          </a:p>
          <a:p>
            <a:r>
              <a:rPr lang="az-Latn-AZ" b="1" dirty="0"/>
              <a:t>              </a:t>
            </a:r>
            <a:r>
              <a:rPr lang="en-US" b="1" dirty="0" err="1"/>
              <a:t>Örnek</a:t>
            </a:r>
            <a:r>
              <a:rPr lang="en-US" dirty="0"/>
              <a:t>: Kat </a:t>
            </a:r>
            <a:r>
              <a:rPr lang="en-US" dirty="0" err="1"/>
              <a:t>yüksekliği</a:t>
            </a:r>
            <a:r>
              <a:rPr lang="en-US" dirty="0"/>
              <a:t> 12,00 </a:t>
            </a:r>
            <a:r>
              <a:rPr lang="en-US" dirty="0" err="1"/>
              <a:t>metre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apartmanın</a:t>
            </a:r>
            <a:r>
              <a:rPr lang="en-US" dirty="0"/>
              <a:t> </a:t>
            </a:r>
            <a:r>
              <a:rPr lang="az-Latn-AZ" dirty="0"/>
              <a:t>    </a:t>
            </a:r>
          </a:p>
          <a:p>
            <a:r>
              <a:rPr lang="az-Latn-AZ" dirty="0"/>
              <a:t>     </a:t>
            </a:r>
            <a:r>
              <a:rPr lang="en-US" dirty="0" err="1"/>
              <a:t>görünüşünü</a:t>
            </a:r>
            <a:r>
              <a:rPr lang="en-US" dirty="0"/>
              <a:t> 1/200 </a:t>
            </a:r>
            <a:r>
              <a:rPr lang="en-US" dirty="0" err="1"/>
              <a:t>ölçekte</a:t>
            </a:r>
            <a:r>
              <a:rPr lang="en-US" dirty="0"/>
              <a:t> </a:t>
            </a:r>
            <a:r>
              <a:rPr lang="en-US" dirty="0" err="1"/>
              <a:t>çizmemiz</a:t>
            </a:r>
            <a:r>
              <a:rPr lang="en-US" dirty="0"/>
              <a:t> </a:t>
            </a:r>
            <a:r>
              <a:rPr lang="en-US" dirty="0" err="1"/>
              <a:t>gerekiyor</a:t>
            </a:r>
            <a:r>
              <a:rPr lang="en-US" dirty="0"/>
              <a:t>. 12,00 </a:t>
            </a:r>
            <a:r>
              <a:rPr lang="en-US" dirty="0" err="1"/>
              <a:t>metre</a:t>
            </a:r>
            <a:r>
              <a:rPr lang="en-US" dirty="0"/>
              <a:t> = 1200 cm</a:t>
            </a:r>
            <a:r>
              <a:rPr lang="az-Latn-AZ" dirty="0"/>
              <a:t>.</a:t>
            </a:r>
            <a:r>
              <a:rPr lang="az-Latn-AZ" b="1" dirty="0"/>
              <a:t>       </a:t>
            </a:r>
          </a:p>
          <a:p>
            <a:r>
              <a:rPr lang="az-Latn-AZ" b="1" dirty="0"/>
              <a:t>                                      </a:t>
            </a:r>
            <a:r>
              <a:rPr lang="en-US" b="1" dirty="0"/>
              <a:t>1200 cm</a:t>
            </a:r>
            <a:r>
              <a:rPr lang="en-US" dirty="0"/>
              <a:t> / </a:t>
            </a:r>
            <a:r>
              <a:rPr lang="en-US" b="1" dirty="0"/>
              <a:t>200</a:t>
            </a:r>
            <a:r>
              <a:rPr lang="en-US" dirty="0"/>
              <a:t> = </a:t>
            </a:r>
            <a:r>
              <a:rPr lang="en-US" b="1" dirty="0"/>
              <a:t>6 cm</a:t>
            </a:r>
            <a:r>
              <a:rPr lang="en-US" dirty="0"/>
              <a:t> </a:t>
            </a:r>
            <a:r>
              <a:rPr lang="en-US" dirty="0" err="1"/>
              <a:t>çizilir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59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E750C15-2617-41A9-9FB3-1AE7EA303AE3}"/>
              </a:ext>
            </a:extLst>
          </p:cNvPr>
          <p:cNvSpPr/>
          <p:nvPr/>
        </p:nvSpPr>
        <p:spPr>
          <a:xfrm>
            <a:off x="7645257" y="0"/>
            <a:ext cx="421070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600" b="1" dirty="0"/>
              <a:t>KESİT </a:t>
            </a:r>
          </a:p>
          <a:p>
            <a:pPr algn="just"/>
            <a:r>
              <a:rPr lang="en-US" sz="1600" dirty="0"/>
              <a:t>Bir </a:t>
            </a:r>
            <a:r>
              <a:rPr lang="en-US" sz="1600" dirty="0" err="1"/>
              <a:t>cismin</a:t>
            </a:r>
            <a:r>
              <a:rPr lang="en-US" sz="1600" dirty="0"/>
              <a:t> </a:t>
            </a:r>
            <a:r>
              <a:rPr lang="en-US" sz="1600" dirty="0" err="1"/>
              <a:t>kesildiği</a:t>
            </a:r>
            <a:r>
              <a:rPr lang="en-US" sz="1600" dirty="0"/>
              <a:t> </a:t>
            </a:r>
            <a:r>
              <a:rPr lang="en-US" sz="1600" dirty="0" err="1"/>
              <a:t>varsayılarak</a:t>
            </a:r>
            <a:r>
              <a:rPr lang="en-US" sz="1600" dirty="0"/>
              <a:t>, </a:t>
            </a:r>
            <a:r>
              <a:rPr lang="en-US" sz="1600" dirty="0" err="1"/>
              <a:t>görünmeyen</a:t>
            </a:r>
            <a:r>
              <a:rPr lang="en-US" sz="1600" dirty="0"/>
              <a:t> </a:t>
            </a:r>
            <a:r>
              <a:rPr lang="en-US" sz="1600" dirty="0" err="1"/>
              <a:t>iç</a:t>
            </a:r>
            <a:r>
              <a:rPr lang="en-US" sz="1600" dirty="0"/>
              <a:t> </a:t>
            </a:r>
            <a:r>
              <a:rPr lang="en-US" sz="1600" dirty="0" err="1"/>
              <a:t>kısımlarının</a:t>
            </a:r>
            <a:r>
              <a:rPr lang="en-US" sz="1600" dirty="0"/>
              <a:t> </a:t>
            </a:r>
            <a:r>
              <a:rPr lang="en-US" sz="1600" dirty="0" err="1"/>
              <a:t>görünür</a:t>
            </a:r>
            <a:r>
              <a:rPr lang="en-US" sz="1600" dirty="0"/>
              <a:t> </a:t>
            </a:r>
            <a:r>
              <a:rPr lang="en-US" sz="1600" dirty="0" err="1"/>
              <a:t>olarak</a:t>
            </a:r>
            <a:r>
              <a:rPr lang="en-US" sz="1600" dirty="0"/>
              <a:t> </a:t>
            </a:r>
            <a:r>
              <a:rPr lang="en-US" sz="1600" dirty="0" err="1"/>
              <a:t>ifade</a:t>
            </a:r>
            <a:r>
              <a:rPr lang="en-US" sz="1600" dirty="0"/>
              <a:t> </a:t>
            </a:r>
            <a:r>
              <a:rPr lang="en-US" sz="1600" dirty="0" err="1"/>
              <a:t>edildiği</a:t>
            </a:r>
            <a:r>
              <a:rPr lang="en-US" sz="1600" dirty="0"/>
              <a:t> </a:t>
            </a:r>
            <a:r>
              <a:rPr lang="en-US" sz="1600" dirty="0" err="1"/>
              <a:t>görünüşlere</a:t>
            </a:r>
            <a:r>
              <a:rPr lang="en-US" sz="1600" dirty="0"/>
              <a:t> “</a:t>
            </a:r>
            <a:r>
              <a:rPr lang="en-US" sz="1600" dirty="0" err="1"/>
              <a:t>Kesit</a:t>
            </a:r>
            <a:r>
              <a:rPr lang="en-US" sz="1600" dirty="0"/>
              <a:t> </a:t>
            </a:r>
            <a:r>
              <a:rPr lang="en-US" sz="1600" dirty="0" err="1"/>
              <a:t>Görünüş</a:t>
            </a:r>
            <a:r>
              <a:rPr lang="en-US" sz="1600" dirty="0"/>
              <a:t>” </a:t>
            </a:r>
            <a:r>
              <a:rPr lang="en-US" sz="1600" dirty="0" err="1"/>
              <a:t>denir</a:t>
            </a:r>
            <a:r>
              <a:rPr lang="en-US" sz="1600" dirty="0"/>
              <a:t>. </a:t>
            </a:r>
            <a:r>
              <a:rPr lang="en-US" sz="1600" dirty="0" err="1"/>
              <a:t>Cismin</a:t>
            </a:r>
            <a:r>
              <a:rPr lang="en-US" sz="1600" dirty="0"/>
              <a:t> </a:t>
            </a:r>
            <a:r>
              <a:rPr lang="en-US" sz="1600" dirty="0" err="1"/>
              <a:t>görünmeyen</a:t>
            </a:r>
            <a:r>
              <a:rPr lang="en-US" sz="1600" dirty="0"/>
              <a:t> </a:t>
            </a:r>
            <a:r>
              <a:rPr lang="en-US" sz="1600" dirty="0" err="1"/>
              <a:t>bu</a:t>
            </a:r>
            <a:r>
              <a:rPr lang="en-US" sz="1600" dirty="0"/>
              <a:t> </a:t>
            </a:r>
            <a:r>
              <a:rPr lang="en-US" sz="1600" dirty="0" err="1"/>
              <a:t>detaylarının</a:t>
            </a:r>
            <a:r>
              <a:rPr lang="en-US" sz="1600" dirty="0"/>
              <a:t> </a:t>
            </a:r>
            <a:r>
              <a:rPr lang="en-US" sz="1600" dirty="0" err="1"/>
              <a:t>görünür</a:t>
            </a:r>
            <a:r>
              <a:rPr lang="en-US" sz="1600" dirty="0"/>
              <a:t> hale </a:t>
            </a:r>
            <a:r>
              <a:rPr lang="en-US" sz="1600" dirty="0" err="1"/>
              <a:t>getirilerek</a:t>
            </a:r>
            <a:r>
              <a:rPr lang="en-US" sz="1600" dirty="0"/>
              <a:t> </a:t>
            </a:r>
            <a:r>
              <a:rPr lang="en-US" sz="1600" dirty="0" err="1"/>
              <a:t>anlaşılır</a:t>
            </a:r>
            <a:r>
              <a:rPr lang="en-US" sz="1600" dirty="0"/>
              <a:t> </a:t>
            </a:r>
            <a:r>
              <a:rPr lang="en-US" sz="1600" dirty="0" err="1"/>
              <a:t>olması</a:t>
            </a:r>
            <a:r>
              <a:rPr lang="en-US" sz="1600" dirty="0"/>
              <a:t> </a:t>
            </a:r>
            <a:r>
              <a:rPr lang="en-US" sz="1600" dirty="0" err="1"/>
              <a:t>ve</a:t>
            </a:r>
            <a:r>
              <a:rPr lang="en-US" sz="1600" dirty="0"/>
              <a:t> </a:t>
            </a:r>
            <a:r>
              <a:rPr lang="en-US" sz="1600" dirty="0" err="1"/>
              <a:t>ölçülendirilebilmesi</a:t>
            </a:r>
            <a:r>
              <a:rPr lang="en-US" sz="1600" dirty="0"/>
              <a:t> </a:t>
            </a:r>
            <a:r>
              <a:rPr lang="en-US" sz="1600" dirty="0" err="1"/>
              <a:t>için</a:t>
            </a:r>
            <a:r>
              <a:rPr lang="en-US" sz="1600" dirty="0"/>
              <a:t> </a:t>
            </a:r>
            <a:r>
              <a:rPr lang="en-US" sz="1600" dirty="0" err="1"/>
              <a:t>kesit</a:t>
            </a:r>
            <a:r>
              <a:rPr lang="en-US" sz="1600" dirty="0"/>
              <a:t> alma </a:t>
            </a:r>
            <a:r>
              <a:rPr lang="en-US" sz="1600" dirty="0" err="1"/>
              <a:t>işlemi</a:t>
            </a:r>
            <a:r>
              <a:rPr lang="en-US" sz="1600" dirty="0"/>
              <a:t> yapılır</a:t>
            </a:r>
            <a:r>
              <a:rPr lang="az-Latn-AZ" sz="1600" dirty="0"/>
              <a:t>. </a:t>
            </a:r>
            <a:r>
              <a:rPr lang="en-US" sz="1600" dirty="0"/>
              <a:t>Bir </a:t>
            </a:r>
            <a:r>
              <a:rPr lang="en-US" sz="1600" dirty="0" err="1"/>
              <a:t>cismin</a:t>
            </a:r>
            <a:r>
              <a:rPr lang="en-US" sz="1600" dirty="0"/>
              <a:t> </a:t>
            </a:r>
            <a:r>
              <a:rPr lang="en-US" sz="1600" dirty="0" err="1"/>
              <a:t>kesildiği</a:t>
            </a:r>
            <a:r>
              <a:rPr lang="en-US" sz="1600" dirty="0"/>
              <a:t> </a:t>
            </a:r>
            <a:r>
              <a:rPr lang="en-US" sz="1600" dirty="0" err="1"/>
              <a:t>varsayılarak</a:t>
            </a:r>
            <a:r>
              <a:rPr lang="en-US" sz="1600" dirty="0"/>
              <a:t>, </a:t>
            </a:r>
            <a:r>
              <a:rPr lang="en-US" sz="1600" dirty="0" err="1"/>
              <a:t>görünmeyen</a:t>
            </a:r>
            <a:r>
              <a:rPr lang="en-US" sz="1600" dirty="0"/>
              <a:t> </a:t>
            </a:r>
            <a:r>
              <a:rPr lang="en-US" sz="1600" dirty="0" err="1"/>
              <a:t>iç</a:t>
            </a:r>
            <a:r>
              <a:rPr lang="en-US" sz="1600" dirty="0"/>
              <a:t> </a:t>
            </a:r>
            <a:r>
              <a:rPr lang="en-US" sz="1600" dirty="0" err="1"/>
              <a:t>kısımlarının</a:t>
            </a:r>
            <a:r>
              <a:rPr lang="en-US" sz="1600" dirty="0"/>
              <a:t> </a:t>
            </a:r>
            <a:r>
              <a:rPr lang="en-US" sz="1600" dirty="0" err="1"/>
              <a:t>görünür</a:t>
            </a:r>
            <a:r>
              <a:rPr lang="en-US" sz="1600" dirty="0"/>
              <a:t> </a:t>
            </a:r>
            <a:r>
              <a:rPr lang="en-US" sz="1600" dirty="0" err="1"/>
              <a:t>olarak</a:t>
            </a:r>
            <a:r>
              <a:rPr lang="en-US" sz="1600" dirty="0"/>
              <a:t> </a:t>
            </a:r>
            <a:r>
              <a:rPr lang="en-US" sz="1600" dirty="0" err="1"/>
              <a:t>ifade</a:t>
            </a:r>
            <a:r>
              <a:rPr lang="en-US" sz="1600" dirty="0"/>
              <a:t> </a:t>
            </a:r>
            <a:r>
              <a:rPr lang="en-US" sz="1600" dirty="0" err="1"/>
              <a:t>edildiği</a:t>
            </a:r>
            <a:r>
              <a:rPr lang="en-US" sz="1600" dirty="0"/>
              <a:t> </a:t>
            </a:r>
            <a:r>
              <a:rPr lang="en-US" sz="1600" dirty="0" err="1"/>
              <a:t>görünüşlere</a:t>
            </a:r>
            <a:r>
              <a:rPr lang="en-US" sz="1600" dirty="0"/>
              <a:t> “</a:t>
            </a:r>
            <a:r>
              <a:rPr lang="en-US" sz="1600" dirty="0" err="1"/>
              <a:t>Kesit</a:t>
            </a:r>
            <a:r>
              <a:rPr lang="en-US" sz="1600" dirty="0"/>
              <a:t> </a:t>
            </a:r>
            <a:r>
              <a:rPr lang="en-US" sz="1600" dirty="0" err="1"/>
              <a:t>Görünüş</a:t>
            </a:r>
            <a:r>
              <a:rPr lang="en-US" sz="1600" dirty="0"/>
              <a:t>” </a:t>
            </a:r>
            <a:r>
              <a:rPr lang="en-US" sz="1600" dirty="0" err="1"/>
              <a:t>denir</a:t>
            </a:r>
            <a:r>
              <a:rPr lang="en-US" sz="1600" dirty="0"/>
              <a:t>. </a:t>
            </a:r>
            <a:r>
              <a:rPr lang="en-US" sz="1600" dirty="0" err="1"/>
              <a:t>Cismin</a:t>
            </a:r>
            <a:r>
              <a:rPr lang="en-US" sz="1600" dirty="0"/>
              <a:t> </a:t>
            </a:r>
            <a:r>
              <a:rPr lang="en-US" sz="1600" dirty="0" err="1"/>
              <a:t>görünmeyen</a:t>
            </a:r>
            <a:r>
              <a:rPr lang="en-US" sz="1600" dirty="0"/>
              <a:t> </a:t>
            </a:r>
            <a:r>
              <a:rPr lang="en-US" sz="1600" dirty="0" err="1"/>
              <a:t>bu</a:t>
            </a:r>
            <a:r>
              <a:rPr lang="en-US" sz="1600" dirty="0"/>
              <a:t> </a:t>
            </a:r>
            <a:r>
              <a:rPr lang="en-US" sz="1600" dirty="0" err="1"/>
              <a:t>detaylarının</a:t>
            </a:r>
            <a:r>
              <a:rPr lang="en-US" sz="1600" dirty="0"/>
              <a:t> </a:t>
            </a:r>
            <a:r>
              <a:rPr lang="en-US" sz="1600" dirty="0" err="1"/>
              <a:t>görünür</a:t>
            </a:r>
            <a:r>
              <a:rPr lang="en-US" sz="1600" dirty="0"/>
              <a:t> hale </a:t>
            </a:r>
            <a:r>
              <a:rPr lang="en-US" sz="1600" dirty="0" err="1"/>
              <a:t>getirilerek</a:t>
            </a:r>
            <a:r>
              <a:rPr lang="en-US" sz="1600" dirty="0"/>
              <a:t> </a:t>
            </a:r>
            <a:r>
              <a:rPr lang="en-US" sz="1600" dirty="0" err="1"/>
              <a:t>anlaşılır</a:t>
            </a:r>
            <a:r>
              <a:rPr lang="en-US" sz="1600" dirty="0"/>
              <a:t> </a:t>
            </a:r>
            <a:r>
              <a:rPr lang="en-US" sz="1600" dirty="0" err="1"/>
              <a:t>olması</a:t>
            </a:r>
            <a:r>
              <a:rPr lang="en-US" sz="1600" dirty="0"/>
              <a:t> </a:t>
            </a:r>
            <a:r>
              <a:rPr lang="en-US" sz="1600" dirty="0" err="1"/>
              <a:t>ve</a:t>
            </a:r>
            <a:r>
              <a:rPr lang="en-US" sz="1600" dirty="0"/>
              <a:t> </a:t>
            </a:r>
            <a:r>
              <a:rPr lang="en-US" sz="1600" dirty="0" err="1"/>
              <a:t>ölçülendirilebilmesi</a:t>
            </a:r>
            <a:r>
              <a:rPr lang="en-US" sz="1600" dirty="0"/>
              <a:t> </a:t>
            </a:r>
            <a:r>
              <a:rPr lang="en-US" sz="1600" dirty="0" err="1"/>
              <a:t>için</a:t>
            </a:r>
            <a:r>
              <a:rPr lang="en-US" sz="1600" dirty="0"/>
              <a:t> </a:t>
            </a:r>
            <a:r>
              <a:rPr lang="en-US" sz="1600" dirty="0" err="1"/>
              <a:t>kesit</a:t>
            </a:r>
            <a:r>
              <a:rPr lang="en-US" sz="1600" dirty="0"/>
              <a:t> alma </a:t>
            </a:r>
            <a:r>
              <a:rPr lang="en-US" sz="1600" dirty="0" err="1"/>
              <a:t>işlemi</a:t>
            </a:r>
            <a:r>
              <a:rPr lang="en-US" sz="1600" dirty="0"/>
              <a:t> yapılır</a:t>
            </a:r>
            <a:r>
              <a:rPr lang="az-Latn-AZ" sz="1600" dirty="0"/>
              <a:t>.</a:t>
            </a:r>
          </a:p>
          <a:p>
            <a:pPr algn="just"/>
            <a:r>
              <a:rPr lang="en-US" sz="1600" b="1" dirty="0"/>
              <a:t> </a:t>
            </a:r>
            <a:r>
              <a:rPr lang="az-Latn-AZ" sz="1600" b="1" dirty="0"/>
              <a:t>Kesit alma kuralları</a:t>
            </a:r>
          </a:p>
          <a:p>
            <a:pPr algn="just"/>
            <a:r>
              <a:rPr lang="en-US" sz="1600" dirty="0" err="1"/>
              <a:t>Kesit</a:t>
            </a:r>
            <a:r>
              <a:rPr lang="en-US" sz="1600" dirty="0"/>
              <a:t> </a:t>
            </a:r>
            <a:r>
              <a:rPr lang="en-US" sz="1600" dirty="0" err="1"/>
              <a:t>yüzeyinin</a:t>
            </a:r>
            <a:r>
              <a:rPr lang="en-US" sz="1600" dirty="0"/>
              <a:t> </a:t>
            </a:r>
            <a:r>
              <a:rPr lang="en-US" sz="1600" dirty="0" err="1"/>
              <a:t>arkasında</a:t>
            </a:r>
            <a:r>
              <a:rPr lang="en-US" sz="1600" dirty="0"/>
              <a:t> </a:t>
            </a:r>
            <a:r>
              <a:rPr lang="en-US" sz="1600" dirty="0" err="1"/>
              <a:t>kalan</a:t>
            </a:r>
            <a:r>
              <a:rPr lang="en-US" sz="1600" dirty="0"/>
              <a:t> </a:t>
            </a:r>
            <a:r>
              <a:rPr lang="en-US" sz="1600" dirty="0" err="1"/>
              <a:t>görünür</a:t>
            </a:r>
            <a:r>
              <a:rPr lang="en-US" sz="1600" dirty="0"/>
              <a:t> </a:t>
            </a:r>
            <a:r>
              <a:rPr lang="en-US" sz="1600" dirty="0" err="1"/>
              <a:t>ayrıtlar</a:t>
            </a:r>
            <a:r>
              <a:rPr lang="en-US" sz="1600" dirty="0"/>
              <a:t> normal </a:t>
            </a:r>
            <a:r>
              <a:rPr lang="en-US" sz="1600" dirty="0" err="1"/>
              <a:t>olarak</a:t>
            </a:r>
            <a:r>
              <a:rPr lang="en-US" sz="1600" dirty="0"/>
              <a:t> </a:t>
            </a:r>
            <a:r>
              <a:rPr lang="en-US" sz="1600" dirty="0" err="1"/>
              <a:t>çizilir</a:t>
            </a:r>
            <a:r>
              <a:rPr lang="en-US" sz="1600" dirty="0"/>
              <a:t>. </a:t>
            </a:r>
            <a:endParaRPr lang="az-Latn-AZ" sz="1600" dirty="0"/>
          </a:p>
          <a:p>
            <a:pPr algn="just"/>
            <a:r>
              <a:rPr lang="en-US" sz="1600" dirty="0"/>
              <a:t>• </a:t>
            </a:r>
            <a:r>
              <a:rPr lang="en-US" sz="1600" dirty="0" err="1"/>
              <a:t>Kesit</a:t>
            </a:r>
            <a:r>
              <a:rPr lang="en-US" sz="1600" dirty="0"/>
              <a:t> </a:t>
            </a:r>
            <a:r>
              <a:rPr lang="en-US" sz="1600" dirty="0" err="1"/>
              <a:t>düzleminin</a:t>
            </a:r>
            <a:r>
              <a:rPr lang="en-US" sz="1600" dirty="0"/>
              <a:t> </a:t>
            </a:r>
            <a:r>
              <a:rPr lang="en-US" sz="1600" dirty="0" err="1"/>
              <a:t>arkasında</a:t>
            </a:r>
            <a:r>
              <a:rPr lang="en-US" sz="1600" dirty="0"/>
              <a:t> </a:t>
            </a:r>
            <a:r>
              <a:rPr lang="en-US" sz="1600" dirty="0" err="1"/>
              <a:t>kalan</a:t>
            </a:r>
            <a:r>
              <a:rPr lang="en-US" sz="1600" dirty="0"/>
              <a:t> </a:t>
            </a:r>
            <a:r>
              <a:rPr lang="en-US" sz="1600" dirty="0" err="1"/>
              <a:t>kısımlara</a:t>
            </a:r>
            <a:r>
              <a:rPr lang="en-US" sz="1600" dirty="0"/>
              <a:t> </a:t>
            </a:r>
            <a:r>
              <a:rPr lang="en-US" sz="1600" dirty="0" err="1"/>
              <a:t>ait</a:t>
            </a:r>
            <a:r>
              <a:rPr lang="en-US" sz="1600" dirty="0"/>
              <a:t> </a:t>
            </a:r>
            <a:r>
              <a:rPr lang="en-US" sz="1600" dirty="0" err="1"/>
              <a:t>kesik</a:t>
            </a:r>
            <a:r>
              <a:rPr lang="en-US" sz="1600" dirty="0"/>
              <a:t> </a:t>
            </a:r>
            <a:r>
              <a:rPr lang="en-US" sz="1600" dirty="0" err="1"/>
              <a:t>çizgiler</a:t>
            </a:r>
            <a:r>
              <a:rPr lang="en-US" sz="1600" dirty="0"/>
              <a:t>, </a:t>
            </a:r>
            <a:r>
              <a:rPr lang="en-US" sz="1600" dirty="0" err="1"/>
              <a:t>parçanın</a:t>
            </a:r>
            <a:r>
              <a:rPr lang="en-US" sz="1600" dirty="0"/>
              <a:t> </a:t>
            </a:r>
            <a:r>
              <a:rPr lang="en-US" sz="1600" dirty="0" err="1"/>
              <a:t>okunmasında</a:t>
            </a:r>
            <a:r>
              <a:rPr lang="en-US" sz="1600" dirty="0"/>
              <a:t> </a:t>
            </a:r>
            <a:r>
              <a:rPr lang="en-US" sz="1600" dirty="0" err="1"/>
              <a:t>kesin</a:t>
            </a:r>
            <a:r>
              <a:rPr lang="en-US" sz="1600" dirty="0"/>
              <a:t> </a:t>
            </a:r>
            <a:r>
              <a:rPr lang="en-US" sz="1600" dirty="0" err="1"/>
              <a:t>gerekli</a:t>
            </a:r>
            <a:r>
              <a:rPr lang="en-US" sz="1600" dirty="0"/>
              <a:t> </a:t>
            </a:r>
            <a:r>
              <a:rPr lang="en-US" sz="1600" dirty="0" err="1"/>
              <a:t>ise</a:t>
            </a:r>
            <a:r>
              <a:rPr lang="en-US" sz="1600" dirty="0"/>
              <a:t> </a:t>
            </a:r>
            <a:r>
              <a:rPr lang="en-US" sz="1600" dirty="0" err="1"/>
              <a:t>çizilir</a:t>
            </a:r>
            <a:r>
              <a:rPr lang="en-US" sz="1600" dirty="0"/>
              <a:t>; </a:t>
            </a:r>
            <a:r>
              <a:rPr lang="en-US" sz="1600" dirty="0" err="1"/>
              <a:t>aksi</a:t>
            </a:r>
            <a:r>
              <a:rPr lang="en-US" sz="1600" dirty="0"/>
              <a:t> </a:t>
            </a:r>
            <a:r>
              <a:rPr lang="en-US" sz="1600" dirty="0" err="1"/>
              <a:t>halde</a:t>
            </a:r>
            <a:r>
              <a:rPr lang="en-US" sz="1600" dirty="0"/>
              <a:t> </a:t>
            </a:r>
            <a:r>
              <a:rPr lang="en-US" sz="1600" dirty="0" err="1"/>
              <a:t>çizmeye</a:t>
            </a:r>
            <a:r>
              <a:rPr lang="en-US" sz="1600" dirty="0"/>
              <a:t> </a:t>
            </a:r>
            <a:r>
              <a:rPr lang="en-US" sz="1600" dirty="0" err="1"/>
              <a:t>gerek</a:t>
            </a:r>
            <a:r>
              <a:rPr lang="en-US" sz="1600" dirty="0"/>
              <a:t> </a:t>
            </a:r>
            <a:r>
              <a:rPr lang="en-US" sz="1600" dirty="0" err="1"/>
              <a:t>yoktur</a:t>
            </a:r>
            <a:r>
              <a:rPr lang="en-US" sz="1600" dirty="0"/>
              <a:t>. </a:t>
            </a:r>
            <a:endParaRPr lang="az-Latn-AZ" sz="1600" dirty="0"/>
          </a:p>
          <a:p>
            <a:pPr algn="just"/>
            <a:r>
              <a:rPr lang="en-US" sz="1600" dirty="0"/>
              <a:t>• </a:t>
            </a:r>
            <a:r>
              <a:rPr lang="en-US" sz="1600" dirty="0" err="1"/>
              <a:t>Taramanın</a:t>
            </a:r>
            <a:r>
              <a:rPr lang="en-US" sz="1600" dirty="0"/>
              <a:t> </a:t>
            </a:r>
            <a:r>
              <a:rPr lang="en-US" sz="1600" dirty="0" err="1"/>
              <a:t>kenarları</a:t>
            </a:r>
            <a:r>
              <a:rPr lang="en-US" sz="1600" dirty="0"/>
              <a:t> </a:t>
            </a:r>
            <a:r>
              <a:rPr lang="en-US" sz="1600" dirty="0" err="1"/>
              <a:t>kalın</a:t>
            </a:r>
            <a:r>
              <a:rPr lang="en-US" sz="1600" dirty="0"/>
              <a:t> </a:t>
            </a:r>
            <a:r>
              <a:rPr lang="en-US" sz="1600" dirty="0" err="1"/>
              <a:t>sürekli</a:t>
            </a:r>
            <a:r>
              <a:rPr lang="en-US" sz="1600" dirty="0"/>
              <a:t> </a:t>
            </a:r>
            <a:r>
              <a:rPr lang="en-US" sz="1600" dirty="0" err="1"/>
              <a:t>çizgi</a:t>
            </a:r>
            <a:r>
              <a:rPr lang="en-US" sz="1600" dirty="0"/>
              <a:t> </a:t>
            </a:r>
            <a:r>
              <a:rPr lang="en-US" sz="1600" dirty="0" err="1"/>
              <a:t>ile</a:t>
            </a:r>
            <a:r>
              <a:rPr lang="en-US" sz="1600" dirty="0"/>
              <a:t> </a:t>
            </a:r>
            <a:r>
              <a:rPr lang="en-US" sz="1600" dirty="0" err="1"/>
              <a:t>çevrilidir</a:t>
            </a:r>
            <a:r>
              <a:rPr lang="en-US" sz="1600" dirty="0"/>
              <a:t>, </a:t>
            </a:r>
            <a:r>
              <a:rPr lang="en-US" sz="1600" dirty="0" err="1"/>
              <a:t>asla</a:t>
            </a:r>
            <a:r>
              <a:rPr lang="en-US" sz="1600" dirty="0"/>
              <a:t> </a:t>
            </a:r>
            <a:r>
              <a:rPr lang="en-US" sz="1600" dirty="0" err="1"/>
              <a:t>kesik</a:t>
            </a:r>
            <a:r>
              <a:rPr lang="en-US" sz="1600" dirty="0"/>
              <a:t> </a:t>
            </a:r>
            <a:r>
              <a:rPr lang="en-US" sz="1600" dirty="0" err="1"/>
              <a:t>çizgi</a:t>
            </a:r>
            <a:r>
              <a:rPr lang="en-US" sz="1600" dirty="0"/>
              <a:t> </a:t>
            </a:r>
            <a:r>
              <a:rPr lang="en-US" sz="1600" dirty="0" err="1"/>
              <a:t>olamaz</a:t>
            </a:r>
            <a:r>
              <a:rPr lang="en-US" sz="1600" dirty="0"/>
              <a:t>. </a:t>
            </a:r>
            <a:endParaRPr lang="az-Latn-AZ" sz="1600" dirty="0"/>
          </a:p>
          <a:p>
            <a:pPr algn="just"/>
            <a:r>
              <a:rPr lang="en-US" sz="1600" dirty="0"/>
              <a:t>• </a:t>
            </a:r>
            <a:r>
              <a:rPr lang="en-US" sz="1600" dirty="0" err="1"/>
              <a:t>Kesiti</a:t>
            </a:r>
            <a:r>
              <a:rPr lang="en-US" sz="1600" dirty="0"/>
              <a:t> </a:t>
            </a:r>
            <a:r>
              <a:rPr lang="en-US" sz="1600" dirty="0" err="1"/>
              <a:t>alınan</a:t>
            </a:r>
            <a:r>
              <a:rPr lang="en-US" sz="1600" dirty="0"/>
              <a:t> </a:t>
            </a:r>
            <a:r>
              <a:rPr lang="en-US" sz="1600" dirty="0" err="1"/>
              <a:t>tek</a:t>
            </a:r>
            <a:r>
              <a:rPr lang="en-US" sz="1600" dirty="0"/>
              <a:t> </a:t>
            </a:r>
            <a:r>
              <a:rPr lang="en-US" sz="1600" dirty="0" err="1"/>
              <a:t>parçada</a:t>
            </a:r>
            <a:r>
              <a:rPr lang="en-US" sz="1600" dirty="0"/>
              <a:t> </a:t>
            </a:r>
            <a:r>
              <a:rPr lang="en-US" sz="1600" dirty="0" err="1"/>
              <a:t>taramalar</a:t>
            </a:r>
            <a:r>
              <a:rPr lang="en-US" sz="1600" dirty="0"/>
              <a:t> her zaman </a:t>
            </a:r>
            <a:r>
              <a:rPr lang="en-US" sz="1600" dirty="0" err="1"/>
              <a:t>aynı</a:t>
            </a:r>
            <a:r>
              <a:rPr lang="en-US" sz="1600" dirty="0"/>
              <a:t> </a:t>
            </a:r>
            <a:r>
              <a:rPr lang="en-US" sz="1600" dirty="0" err="1"/>
              <a:t>yönde</a:t>
            </a:r>
            <a:r>
              <a:rPr lang="en-US" sz="1600" dirty="0"/>
              <a:t> </a:t>
            </a:r>
            <a:r>
              <a:rPr lang="en-US" sz="1600" dirty="0" err="1"/>
              <a:t>olur</a:t>
            </a:r>
            <a:r>
              <a:rPr lang="en-US" sz="1600" dirty="0"/>
              <a:t>. </a:t>
            </a:r>
            <a:endParaRPr lang="az-Latn-AZ" sz="1600" dirty="0"/>
          </a:p>
          <a:p>
            <a:pPr algn="just"/>
            <a:r>
              <a:rPr lang="en-US" sz="1600" dirty="0"/>
              <a:t>• </a:t>
            </a:r>
            <a:r>
              <a:rPr lang="en-US" sz="1600" dirty="0" err="1"/>
              <a:t>Taramanın</a:t>
            </a:r>
            <a:r>
              <a:rPr lang="en-US" sz="1600" dirty="0"/>
              <a:t> </a:t>
            </a:r>
            <a:r>
              <a:rPr lang="en-US" sz="1600" dirty="0" err="1"/>
              <a:t>içinde</a:t>
            </a:r>
            <a:r>
              <a:rPr lang="en-US" sz="1600" dirty="0"/>
              <a:t> </a:t>
            </a:r>
            <a:r>
              <a:rPr lang="en-US" sz="1600" dirty="0" err="1"/>
              <a:t>hiçbir</a:t>
            </a:r>
            <a:r>
              <a:rPr lang="en-US" sz="1600" dirty="0"/>
              <a:t> </a:t>
            </a:r>
            <a:r>
              <a:rPr lang="en-US" sz="1600" dirty="0" err="1"/>
              <a:t>şekilde</a:t>
            </a:r>
            <a:r>
              <a:rPr lang="en-US" sz="1600" dirty="0"/>
              <a:t> </a:t>
            </a:r>
            <a:r>
              <a:rPr lang="en-US" sz="1600" dirty="0" err="1"/>
              <a:t>sürekli</a:t>
            </a:r>
            <a:r>
              <a:rPr lang="en-US" sz="1600" dirty="0"/>
              <a:t> </a:t>
            </a:r>
            <a:r>
              <a:rPr lang="en-US" sz="1600" dirty="0" err="1"/>
              <a:t>kalın</a:t>
            </a:r>
            <a:r>
              <a:rPr lang="en-US" sz="1600" dirty="0"/>
              <a:t> </a:t>
            </a:r>
            <a:r>
              <a:rPr lang="en-US" sz="1600" dirty="0" err="1"/>
              <a:t>çizgi</a:t>
            </a:r>
            <a:r>
              <a:rPr lang="en-US" sz="1600" dirty="0"/>
              <a:t> </a:t>
            </a:r>
            <a:r>
              <a:rPr lang="en-US" sz="1600" dirty="0" err="1"/>
              <a:t>olamaz</a:t>
            </a:r>
            <a:endParaRPr lang="az-Latn-AZ" sz="1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040C01-FE46-40A3-A8D1-F3BC418CB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5" y="159809"/>
            <a:ext cx="3901719" cy="36868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6E38BB-7C81-408A-9C34-D7FD0D2F4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114" y="159809"/>
            <a:ext cx="3502748" cy="505098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E50CBE-7C12-4C75-A9B2-866201D9E0CE}"/>
              </a:ext>
            </a:extLst>
          </p:cNvPr>
          <p:cNvSpPr/>
          <p:nvPr/>
        </p:nvSpPr>
        <p:spPr>
          <a:xfrm>
            <a:off x="675884" y="526297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b="1" dirty="0"/>
              <a:t>Tarama </a:t>
            </a:r>
            <a:r>
              <a:rPr lang="en-US" b="1" dirty="0" err="1"/>
              <a:t>çizgileri</a:t>
            </a:r>
            <a:r>
              <a:rPr lang="en-US" b="1" dirty="0"/>
              <a:t>; </a:t>
            </a:r>
            <a:endParaRPr lang="az-Latn-AZ" b="1" dirty="0"/>
          </a:p>
          <a:p>
            <a:pPr algn="just"/>
            <a:r>
              <a:rPr lang="en-US" dirty="0"/>
              <a:t>• </a:t>
            </a:r>
            <a:r>
              <a:rPr lang="en-US" dirty="0" err="1"/>
              <a:t>Sürekli</a:t>
            </a:r>
            <a:r>
              <a:rPr lang="en-US" dirty="0"/>
              <a:t> </a:t>
            </a:r>
            <a:r>
              <a:rPr lang="en-US" dirty="0" err="1"/>
              <a:t>ince</a:t>
            </a:r>
            <a:r>
              <a:rPr lang="en-US" dirty="0"/>
              <a:t> </a:t>
            </a:r>
            <a:r>
              <a:rPr lang="en-US" dirty="0" err="1"/>
              <a:t>çizgi</a:t>
            </a:r>
            <a:r>
              <a:rPr lang="en-US" dirty="0"/>
              <a:t> </a:t>
            </a:r>
            <a:r>
              <a:rPr lang="en-US" dirty="0" err="1"/>
              <a:t>şeklinde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eşit</a:t>
            </a:r>
            <a:r>
              <a:rPr lang="en-US" dirty="0"/>
              <a:t> </a:t>
            </a:r>
            <a:r>
              <a:rPr lang="en-US" dirty="0" err="1"/>
              <a:t>aralıklarla</a:t>
            </a:r>
            <a:r>
              <a:rPr lang="en-US" dirty="0"/>
              <a:t> </a:t>
            </a:r>
            <a:r>
              <a:rPr lang="en-US" dirty="0" err="1"/>
              <a:t>çizilir</a:t>
            </a:r>
            <a:r>
              <a:rPr lang="en-US" dirty="0"/>
              <a:t> (2-3 mm). </a:t>
            </a:r>
            <a:endParaRPr lang="az-Latn-AZ" dirty="0"/>
          </a:p>
          <a:p>
            <a:pPr algn="just"/>
            <a:r>
              <a:rPr lang="en-US" dirty="0"/>
              <a:t>• </a:t>
            </a:r>
            <a:r>
              <a:rPr lang="en-US" dirty="0" err="1"/>
              <a:t>Yatayla</a:t>
            </a:r>
            <a:r>
              <a:rPr lang="en-US" dirty="0"/>
              <a:t> 45°açı </a:t>
            </a:r>
            <a:r>
              <a:rPr lang="en-US" dirty="0" err="1"/>
              <a:t>yapar</a:t>
            </a:r>
            <a:r>
              <a:rPr lang="en-US" dirty="0"/>
              <a:t>. • </a:t>
            </a:r>
            <a:r>
              <a:rPr lang="en-US" dirty="0" err="1"/>
              <a:t>Birbirlerine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yakın</a:t>
            </a:r>
            <a:r>
              <a:rPr lang="en-US" dirty="0"/>
              <a:t> </a:t>
            </a:r>
            <a:r>
              <a:rPr lang="en-US" dirty="0" err="1"/>
              <a:t>olmazlar</a:t>
            </a:r>
            <a:r>
              <a:rPr lang="en-US" dirty="0"/>
              <a:t>. </a:t>
            </a:r>
            <a:endParaRPr lang="az-Latn-AZ" dirty="0"/>
          </a:p>
          <a:p>
            <a:pPr algn="just"/>
            <a:r>
              <a:rPr lang="en-US" dirty="0"/>
              <a:t>• </a:t>
            </a:r>
            <a:r>
              <a:rPr lang="en-US" dirty="0" err="1"/>
              <a:t>Belirgin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ince</a:t>
            </a:r>
            <a:r>
              <a:rPr lang="en-US" dirty="0"/>
              <a:t> </a:t>
            </a:r>
            <a:r>
              <a:rPr lang="en-US" dirty="0" err="1"/>
              <a:t>olurlar</a:t>
            </a:r>
            <a:r>
              <a:rPr lang="en-US" dirty="0"/>
              <a:t>. </a:t>
            </a:r>
            <a:endParaRPr lang="az-Latn-AZ" dirty="0"/>
          </a:p>
          <a:p>
            <a:pPr algn="just"/>
            <a:r>
              <a:rPr lang="en-US" dirty="0"/>
              <a:t>• </a:t>
            </a:r>
            <a:r>
              <a:rPr lang="en-US" dirty="0" err="1"/>
              <a:t>Kalın</a:t>
            </a:r>
            <a:r>
              <a:rPr lang="en-US" dirty="0"/>
              <a:t> </a:t>
            </a:r>
            <a:r>
              <a:rPr lang="en-US" dirty="0" err="1"/>
              <a:t>kenar</a:t>
            </a:r>
            <a:r>
              <a:rPr lang="en-US" dirty="0"/>
              <a:t> </a:t>
            </a:r>
            <a:r>
              <a:rPr lang="en-US" dirty="0" err="1"/>
              <a:t>çizgilerinin</a:t>
            </a:r>
            <a:r>
              <a:rPr lang="en-US" dirty="0"/>
              <a:t> </a:t>
            </a:r>
            <a:r>
              <a:rPr lang="en-US" dirty="0" err="1"/>
              <a:t>dışına</a:t>
            </a:r>
            <a:r>
              <a:rPr lang="en-US" dirty="0"/>
              <a:t> </a:t>
            </a:r>
            <a:r>
              <a:rPr lang="en-US" dirty="0" err="1"/>
              <a:t>taşmazlar</a:t>
            </a:r>
            <a:r>
              <a:rPr lang="en-US" dirty="0"/>
              <a:t> </a:t>
            </a:r>
            <a:r>
              <a:rPr lang="az-Latn-AZ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398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26BEC4-00F1-41F0-8477-F7BA19D9E4DF}"/>
              </a:ext>
            </a:extLst>
          </p:cNvPr>
          <p:cNvSpPr/>
          <p:nvPr/>
        </p:nvSpPr>
        <p:spPr>
          <a:xfrm>
            <a:off x="6400800" y="214732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dirty="0"/>
              <a:t>1.</a:t>
            </a:r>
            <a:r>
              <a:rPr lang="en-US" dirty="0" err="1"/>
              <a:t>Ölçeğe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, </a:t>
            </a:r>
            <a:r>
              <a:rPr lang="en-US" dirty="0" err="1"/>
              <a:t>referans</a:t>
            </a:r>
            <a:r>
              <a:rPr lang="en-US" dirty="0"/>
              <a:t> </a:t>
            </a:r>
            <a:r>
              <a:rPr lang="en-US" dirty="0" err="1"/>
              <a:t>yükseklik</a:t>
            </a:r>
            <a:r>
              <a:rPr lang="en-US" dirty="0"/>
              <a:t> </a:t>
            </a:r>
            <a:r>
              <a:rPr lang="en-US" dirty="0" err="1"/>
              <a:t>çizgileri</a:t>
            </a:r>
            <a:r>
              <a:rPr lang="en-US" dirty="0"/>
              <a:t> </a:t>
            </a:r>
            <a:r>
              <a:rPr lang="en-US" dirty="0" err="1"/>
              <a:t>çizilir</a:t>
            </a:r>
            <a:r>
              <a:rPr lang="en-US" dirty="0"/>
              <a:t>. </a:t>
            </a:r>
            <a:endParaRPr lang="az-Latn-AZ" dirty="0"/>
          </a:p>
          <a:p>
            <a:r>
              <a:rPr lang="en-US" dirty="0"/>
              <a:t>2. </a:t>
            </a:r>
            <a:r>
              <a:rPr lang="en-US" dirty="0" err="1"/>
              <a:t>Kesit</a:t>
            </a:r>
            <a:r>
              <a:rPr lang="en-US" dirty="0"/>
              <a:t> </a:t>
            </a:r>
            <a:r>
              <a:rPr lang="en-US" dirty="0" err="1"/>
              <a:t>çizgisi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yönüne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kağıt</a:t>
            </a:r>
            <a:r>
              <a:rPr lang="en-US" dirty="0"/>
              <a:t> </a:t>
            </a:r>
            <a:r>
              <a:rPr lang="en-US" dirty="0" err="1"/>
              <a:t>yerleştirilir</a:t>
            </a:r>
            <a:r>
              <a:rPr lang="en-US" dirty="0"/>
              <a:t>. </a:t>
            </a:r>
            <a:endParaRPr lang="az-Latn-AZ" dirty="0"/>
          </a:p>
          <a:p>
            <a:r>
              <a:rPr lang="en-US" dirty="0"/>
              <a:t>3. </a:t>
            </a:r>
            <a:r>
              <a:rPr lang="en-US" dirty="0" err="1"/>
              <a:t>Kesit</a:t>
            </a:r>
            <a:r>
              <a:rPr lang="en-US" dirty="0"/>
              <a:t> </a:t>
            </a:r>
            <a:r>
              <a:rPr lang="en-US" dirty="0" err="1"/>
              <a:t>çizgisinin</a:t>
            </a:r>
            <a:r>
              <a:rPr lang="en-US" dirty="0"/>
              <a:t> </a:t>
            </a:r>
            <a:r>
              <a:rPr lang="en-US" dirty="0" err="1"/>
              <a:t>plandaki</a:t>
            </a:r>
            <a:r>
              <a:rPr lang="en-US" dirty="0"/>
              <a:t> </a:t>
            </a:r>
            <a:r>
              <a:rPr lang="en-US" dirty="0" err="1"/>
              <a:t>çizgi</a:t>
            </a:r>
            <a:r>
              <a:rPr lang="en-US" dirty="0"/>
              <a:t>/</a:t>
            </a:r>
            <a:r>
              <a:rPr lang="en-US" dirty="0" err="1"/>
              <a:t>çizgilere</a:t>
            </a:r>
            <a:r>
              <a:rPr lang="en-US" dirty="0"/>
              <a:t> </a:t>
            </a:r>
            <a:r>
              <a:rPr lang="en-US" dirty="0" err="1"/>
              <a:t>dokunduğu</a:t>
            </a:r>
            <a:r>
              <a:rPr lang="en-US" dirty="0"/>
              <a:t> </a:t>
            </a:r>
            <a:r>
              <a:rPr lang="en-US" dirty="0" err="1"/>
              <a:t>yerlerin</a:t>
            </a:r>
            <a:r>
              <a:rPr lang="en-US" dirty="0"/>
              <a:t> </a:t>
            </a:r>
            <a:r>
              <a:rPr lang="en-US" dirty="0" err="1"/>
              <a:t>kotları</a:t>
            </a:r>
            <a:r>
              <a:rPr lang="en-US" dirty="0"/>
              <a:t> </a:t>
            </a:r>
            <a:r>
              <a:rPr lang="en-US" dirty="0" err="1"/>
              <a:t>belirlenir</a:t>
            </a:r>
            <a:r>
              <a:rPr lang="en-US" dirty="0"/>
              <a:t>. </a:t>
            </a:r>
            <a:endParaRPr lang="az-Latn-AZ" dirty="0"/>
          </a:p>
          <a:p>
            <a:r>
              <a:rPr lang="en-US" dirty="0"/>
              <a:t>4. </a:t>
            </a:r>
            <a:r>
              <a:rPr lang="en-US" dirty="0" err="1"/>
              <a:t>Belirlenen</a:t>
            </a:r>
            <a:r>
              <a:rPr lang="en-US" dirty="0"/>
              <a:t> </a:t>
            </a:r>
            <a:r>
              <a:rPr lang="en-US" dirty="0" err="1"/>
              <a:t>çizgi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kotlardan</a:t>
            </a:r>
            <a:r>
              <a:rPr lang="en-US" dirty="0"/>
              <a:t>, </a:t>
            </a:r>
            <a:r>
              <a:rPr lang="en-US" dirty="0" err="1"/>
              <a:t>referans</a:t>
            </a:r>
            <a:r>
              <a:rPr lang="en-US" dirty="0"/>
              <a:t> </a:t>
            </a:r>
            <a:r>
              <a:rPr lang="en-US" dirty="0" err="1"/>
              <a:t>yükseklik</a:t>
            </a:r>
            <a:r>
              <a:rPr lang="en-US" dirty="0"/>
              <a:t> </a:t>
            </a:r>
            <a:r>
              <a:rPr lang="en-US" dirty="0" err="1"/>
              <a:t>çizgilerine</a:t>
            </a:r>
            <a:r>
              <a:rPr lang="en-US" dirty="0"/>
              <a:t> </a:t>
            </a:r>
            <a:r>
              <a:rPr lang="en-US" dirty="0" err="1"/>
              <a:t>dikler</a:t>
            </a:r>
            <a:r>
              <a:rPr lang="en-US" dirty="0"/>
              <a:t> </a:t>
            </a:r>
            <a:r>
              <a:rPr lang="en-US" dirty="0" err="1"/>
              <a:t>inilir</a:t>
            </a:r>
            <a:r>
              <a:rPr lang="en-US" dirty="0"/>
              <a:t>. </a:t>
            </a:r>
            <a:endParaRPr lang="az-Latn-AZ" dirty="0"/>
          </a:p>
          <a:p>
            <a:r>
              <a:rPr lang="en-US" dirty="0"/>
              <a:t>5. </a:t>
            </a:r>
            <a:r>
              <a:rPr lang="en-US" dirty="0" err="1"/>
              <a:t>Plandan</a:t>
            </a:r>
            <a:r>
              <a:rPr lang="en-US" dirty="0"/>
              <a:t> </a:t>
            </a:r>
            <a:r>
              <a:rPr lang="en-US" dirty="0" err="1"/>
              <a:t>inilen</a:t>
            </a:r>
            <a:r>
              <a:rPr lang="en-US" dirty="0"/>
              <a:t> </a:t>
            </a:r>
            <a:r>
              <a:rPr lang="en-US" dirty="0" err="1"/>
              <a:t>dik</a:t>
            </a:r>
            <a:r>
              <a:rPr lang="en-US" dirty="0"/>
              <a:t> </a:t>
            </a:r>
            <a:r>
              <a:rPr lang="en-US" dirty="0" err="1"/>
              <a:t>çizgilerin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yüksekliklerde</a:t>
            </a:r>
            <a:r>
              <a:rPr lang="en-US" dirty="0"/>
              <a:t> </a:t>
            </a:r>
            <a:r>
              <a:rPr lang="en-US" dirty="0" err="1"/>
              <a:t>yerleri</a:t>
            </a:r>
            <a:r>
              <a:rPr lang="en-US" dirty="0"/>
              <a:t> </a:t>
            </a:r>
            <a:r>
              <a:rPr lang="en-US" dirty="0" err="1"/>
              <a:t>belirlenir</a:t>
            </a:r>
            <a:r>
              <a:rPr lang="en-US" dirty="0"/>
              <a:t>.</a:t>
            </a:r>
            <a:endParaRPr lang="az-Latn-AZ" dirty="0"/>
          </a:p>
          <a:p>
            <a:r>
              <a:rPr lang="en-US" dirty="0"/>
              <a:t> 6. </a:t>
            </a:r>
            <a:r>
              <a:rPr lang="en-US" dirty="0" err="1"/>
              <a:t>Belirlenen</a:t>
            </a:r>
            <a:r>
              <a:rPr lang="en-US" dirty="0"/>
              <a:t> </a:t>
            </a:r>
            <a:r>
              <a:rPr lang="en-US" dirty="0" err="1"/>
              <a:t>noktalar</a:t>
            </a:r>
            <a:r>
              <a:rPr lang="en-US" dirty="0"/>
              <a:t> (</a:t>
            </a:r>
            <a:r>
              <a:rPr lang="en-US" dirty="0" err="1"/>
              <a:t>plandaki</a:t>
            </a:r>
            <a:r>
              <a:rPr lang="en-US" dirty="0"/>
              <a:t> </a:t>
            </a:r>
            <a:r>
              <a:rPr lang="en-US" dirty="0" err="1"/>
              <a:t>kotlara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) </a:t>
            </a:r>
            <a:r>
              <a:rPr lang="en-US" dirty="0" err="1"/>
              <a:t>birleştirilir</a:t>
            </a:r>
            <a:r>
              <a:rPr lang="en-US" dirty="0"/>
              <a:t>. </a:t>
            </a:r>
            <a:endParaRPr lang="az-Latn-AZ" dirty="0"/>
          </a:p>
          <a:p>
            <a:r>
              <a:rPr lang="en-US" dirty="0"/>
              <a:t>7. </a:t>
            </a:r>
            <a:r>
              <a:rPr lang="en-US" dirty="0" err="1"/>
              <a:t>Kesit</a:t>
            </a:r>
            <a:r>
              <a:rPr lang="en-US" dirty="0"/>
              <a:t> </a:t>
            </a:r>
            <a:r>
              <a:rPr lang="en-US" dirty="0" err="1"/>
              <a:t>çizgisine</a:t>
            </a:r>
            <a:r>
              <a:rPr lang="en-US" dirty="0"/>
              <a:t> </a:t>
            </a:r>
            <a:r>
              <a:rPr lang="en-US" dirty="0" err="1"/>
              <a:t>dokunmayan</a:t>
            </a:r>
            <a:r>
              <a:rPr lang="en-US" dirty="0"/>
              <a:t> </a:t>
            </a:r>
            <a:r>
              <a:rPr lang="en-US" dirty="0" err="1"/>
              <a:t>arkada</a:t>
            </a:r>
            <a:r>
              <a:rPr lang="en-US" dirty="0"/>
              <a:t> </a:t>
            </a:r>
            <a:r>
              <a:rPr lang="en-US" dirty="0" err="1"/>
              <a:t>kalan</a:t>
            </a:r>
            <a:r>
              <a:rPr lang="en-US" dirty="0"/>
              <a:t> </a:t>
            </a:r>
            <a:r>
              <a:rPr lang="en-US" dirty="0" err="1"/>
              <a:t>ögelere</a:t>
            </a:r>
            <a:r>
              <a:rPr lang="en-US" dirty="0"/>
              <a:t> de </a:t>
            </a:r>
            <a:r>
              <a:rPr lang="en-US" dirty="0" err="1"/>
              <a:t>aynı</a:t>
            </a:r>
            <a:r>
              <a:rPr lang="en-US" dirty="0"/>
              <a:t> </a:t>
            </a:r>
            <a:r>
              <a:rPr lang="en-US" dirty="0" err="1"/>
              <a:t>işlem</a:t>
            </a:r>
            <a:r>
              <a:rPr lang="en-US" dirty="0"/>
              <a:t>,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açık</a:t>
            </a:r>
            <a:r>
              <a:rPr lang="en-US" dirty="0"/>
              <a:t> </a:t>
            </a:r>
            <a:r>
              <a:rPr lang="en-US" dirty="0" err="1"/>
              <a:t>renk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kalemle</a:t>
            </a:r>
            <a:r>
              <a:rPr lang="en-US" dirty="0"/>
              <a:t> </a:t>
            </a:r>
            <a:r>
              <a:rPr lang="en-US" dirty="0" err="1"/>
              <a:t>tekrarlanır</a:t>
            </a:r>
            <a:r>
              <a:rPr lang="en-US" dirty="0"/>
              <a:t>.</a:t>
            </a:r>
            <a:endParaRPr lang="az-Latn-AZ" dirty="0"/>
          </a:p>
          <a:p>
            <a:r>
              <a:rPr lang="en-US" dirty="0"/>
              <a:t> 8. </a:t>
            </a:r>
            <a:r>
              <a:rPr lang="en-US" dirty="0" err="1"/>
              <a:t>Sunum</a:t>
            </a:r>
            <a:r>
              <a:rPr lang="en-US" dirty="0"/>
              <a:t> </a:t>
            </a:r>
            <a:r>
              <a:rPr lang="en-US" dirty="0" err="1"/>
              <a:t>tekniğine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en-US" dirty="0" err="1"/>
              <a:t>çizgiler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detaylar</a:t>
            </a:r>
            <a:r>
              <a:rPr lang="en-US" dirty="0"/>
              <a:t> </a:t>
            </a:r>
            <a:r>
              <a:rPr lang="en-US" dirty="0" err="1"/>
              <a:t>eklenir</a:t>
            </a:r>
            <a:r>
              <a:rPr lang="az-Latn-AZ" dirty="0"/>
              <a:t>.</a:t>
            </a:r>
          </a:p>
          <a:p>
            <a:r>
              <a:rPr lang="en-US" dirty="0" err="1"/>
              <a:t>Arazi</a:t>
            </a:r>
            <a:r>
              <a:rPr lang="en-US" dirty="0"/>
              <a:t> </a:t>
            </a:r>
            <a:r>
              <a:rPr lang="en-US" dirty="0" err="1"/>
              <a:t>kesiti</a:t>
            </a:r>
            <a:r>
              <a:rPr lang="en-US" dirty="0"/>
              <a:t> </a:t>
            </a:r>
            <a:r>
              <a:rPr lang="en-US" dirty="0" err="1"/>
              <a:t>çıkarılırken</a:t>
            </a:r>
            <a:r>
              <a:rPr lang="en-US" dirty="0"/>
              <a:t>; </a:t>
            </a:r>
            <a:r>
              <a:rPr lang="en-US" dirty="0" err="1"/>
              <a:t>kot</a:t>
            </a:r>
            <a:r>
              <a:rPr lang="en-US" dirty="0"/>
              <a:t> </a:t>
            </a:r>
            <a:r>
              <a:rPr lang="en-US" dirty="0" err="1"/>
              <a:t>değerlerine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kesit</a:t>
            </a:r>
            <a:r>
              <a:rPr lang="en-US" dirty="0"/>
              <a:t> </a:t>
            </a:r>
            <a:r>
              <a:rPr lang="en-US" dirty="0" err="1"/>
              <a:t>çizim</a:t>
            </a:r>
            <a:r>
              <a:rPr lang="en-US" dirty="0"/>
              <a:t> </a:t>
            </a:r>
            <a:r>
              <a:rPr lang="en-US" dirty="0" err="1"/>
              <a:t>kurallarına</a:t>
            </a:r>
            <a:r>
              <a:rPr lang="en-US" dirty="0"/>
              <a:t> (</a:t>
            </a:r>
            <a:r>
              <a:rPr lang="en-US" dirty="0" err="1"/>
              <a:t>kesit</a:t>
            </a:r>
            <a:r>
              <a:rPr lang="en-US" dirty="0"/>
              <a:t> </a:t>
            </a:r>
            <a:r>
              <a:rPr lang="en-US" dirty="0" err="1"/>
              <a:t>kalın</a:t>
            </a:r>
            <a:r>
              <a:rPr lang="en-US" dirty="0"/>
              <a:t>, </a:t>
            </a:r>
            <a:r>
              <a:rPr lang="en-US" dirty="0" err="1"/>
              <a:t>görünüş</a:t>
            </a:r>
            <a:r>
              <a:rPr lang="en-US" dirty="0"/>
              <a:t> </a:t>
            </a:r>
            <a:r>
              <a:rPr lang="en-US" dirty="0" err="1"/>
              <a:t>ince</a:t>
            </a:r>
            <a:r>
              <a:rPr lang="en-US" dirty="0"/>
              <a:t> </a:t>
            </a:r>
            <a:r>
              <a:rPr lang="en-US" dirty="0" err="1"/>
              <a:t>kalemle</a:t>
            </a:r>
            <a:r>
              <a:rPr lang="en-US" dirty="0"/>
              <a:t> </a:t>
            </a:r>
            <a:r>
              <a:rPr lang="en-US" dirty="0" err="1"/>
              <a:t>çizilmeli</a:t>
            </a:r>
            <a:r>
              <a:rPr lang="en-US" dirty="0"/>
              <a:t>)</a:t>
            </a:r>
            <a:r>
              <a:rPr lang="az-Latn-AZ" dirty="0"/>
              <a:t> </a:t>
            </a:r>
            <a:r>
              <a:rPr lang="en-US" dirty="0" err="1"/>
              <a:t>dikkat</a:t>
            </a:r>
            <a:r>
              <a:rPr lang="en-US" dirty="0"/>
              <a:t> </a:t>
            </a:r>
            <a:r>
              <a:rPr lang="en-US" dirty="0" err="1"/>
              <a:t>edilmelidir</a:t>
            </a:r>
            <a:r>
              <a:rPr lang="en-US" dirty="0"/>
              <a:t>. </a:t>
            </a:r>
            <a:r>
              <a:rPr lang="en-US" dirty="0" err="1"/>
              <a:t>Kot</a:t>
            </a:r>
            <a:r>
              <a:rPr lang="en-US" dirty="0"/>
              <a:t> </a:t>
            </a:r>
            <a:r>
              <a:rPr lang="en-US" dirty="0" err="1"/>
              <a:t>değerlerine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kesit</a:t>
            </a:r>
            <a:r>
              <a:rPr lang="en-US" dirty="0"/>
              <a:t> </a:t>
            </a:r>
            <a:r>
              <a:rPr lang="en-US" dirty="0" err="1"/>
              <a:t>birleştirilirken</a:t>
            </a:r>
            <a:r>
              <a:rPr lang="en-US" dirty="0"/>
              <a:t>, </a:t>
            </a:r>
            <a:r>
              <a:rPr lang="en-US" dirty="0" err="1"/>
              <a:t>parabolik</a:t>
            </a:r>
            <a:r>
              <a:rPr lang="en-US" dirty="0"/>
              <a:t> </a:t>
            </a:r>
            <a:r>
              <a:rPr lang="en-US" dirty="0" err="1"/>
              <a:t>birleşime</a:t>
            </a:r>
            <a:r>
              <a:rPr lang="en-US" dirty="0"/>
              <a:t> </a:t>
            </a:r>
            <a:r>
              <a:rPr lang="en-US" dirty="0" err="1"/>
              <a:t>özen</a:t>
            </a:r>
            <a:r>
              <a:rPr lang="en-US" dirty="0"/>
              <a:t> </a:t>
            </a:r>
            <a:r>
              <a:rPr lang="en-US" dirty="0" err="1"/>
              <a:t>gösterilmelidir</a:t>
            </a:r>
            <a:r>
              <a:rPr lang="en-US" dirty="0"/>
              <a:t>.</a:t>
            </a:r>
          </a:p>
          <a:p>
            <a:endParaRPr lang="ru-RU" dirty="0"/>
          </a:p>
        </p:txBody>
      </p:sp>
      <p:pic>
        <p:nvPicPr>
          <p:cNvPr id="1026" name="Picture 2" descr="Картинки по запросу &quot;Kesit alma aşamaları&quot;">
            <a:extLst>
              <a:ext uri="{FF2B5EF4-FFF2-40B4-BE49-F238E27FC236}">
                <a16:creationId xmlns:a16="http://schemas.microsoft.com/office/drawing/2014/main" id="{96ACC410-AC24-40F3-A3F0-4903CE6BBA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3851" r="7792" b="3217"/>
          <a:stretch/>
        </p:blipFill>
        <p:spPr bwMode="auto">
          <a:xfrm>
            <a:off x="0" y="0"/>
            <a:ext cx="6400800" cy="46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265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A74574-5CD8-4A2D-ABAC-A828B19B6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64" y="271030"/>
            <a:ext cx="3657600" cy="45148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B72E94-779B-4C09-8288-D7D792FA9BFE}"/>
              </a:ext>
            </a:extLst>
          </p:cNvPr>
          <p:cNvSpPr/>
          <p:nvPr/>
        </p:nvSpPr>
        <p:spPr>
          <a:xfrm>
            <a:off x="4322619" y="222561"/>
            <a:ext cx="773083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555555"/>
                </a:solidFill>
                <a:latin typeface="Helvetica Neue"/>
              </a:rPr>
              <a:t>Plan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en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genel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anlamıyla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bir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yapının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bir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düzlem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üzerindeki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iki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boyutlu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izdüşümü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olarak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bir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anlatım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aracıdır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. Bu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esas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olarak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yapının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yatay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düzlemlerle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arakesitlerinin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düzleme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izdüşümleridir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.</a:t>
            </a:r>
          </a:p>
          <a:p>
            <a:pPr algn="just"/>
            <a:r>
              <a:rPr lang="en-US" sz="1600" dirty="0">
                <a:solidFill>
                  <a:srgbClr val="555555"/>
                </a:solidFill>
                <a:latin typeface="Helvetica Neue"/>
              </a:rPr>
              <a:t>Plan,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Mimari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tasarımınbir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anlatım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ve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uygulama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amacı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olarak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tasarımın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gerçekleştirilmesi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için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gerekli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ve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önceden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belirlenen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;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bir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yerleşimin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binanın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bölüm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ve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mekanların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birbirine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göre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konumunu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gösteren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iki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boyutlu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olarak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belirtilen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mimari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özelliklerin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tümüdür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.</a:t>
            </a:r>
          </a:p>
          <a:p>
            <a:pPr algn="just"/>
            <a:r>
              <a:rPr lang="en-US" sz="1600" b="1" dirty="0">
                <a:solidFill>
                  <a:srgbClr val="555555"/>
                </a:solidFill>
                <a:latin typeface="Helvetica Neue"/>
              </a:rPr>
              <a:t>Plan </a:t>
            </a:r>
            <a:r>
              <a:rPr lang="en-US" sz="1600" b="1" dirty="0" err="1">
                <a:solidFill>
                  <a:srgbClr val="555555"/>
                </a:solidFill>
                <a:latin typeface="Helvetica Neue"/>
              </a:rPr>
              <a:t>Yapmayı</a:t>
            </a:r>
            <a:r>
              <a:rPr lang="en-US" sz="1600" b="1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ise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;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tasarımı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plan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olarak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anlatma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şemalar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çizme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tasarım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çalışmalarını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mimari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verilere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göre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düzenleme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olarak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anlamaktayız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.</a:t>
            </a:r>
          </a:p>
          <a:p>
            <a:pPr algn="just"/>
            <a:r>
              <a:rPr lang="en-US" sz="1600" dirty="0">
                <a:solidFill>
                  <a:srgbClr val="555555"/>
                </a:solidFill>
                <a:latin typeface="Helvetica Neue"/>
              </a:rPr>
              <a:t>Plan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anlatımlarını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teknik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olarak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,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şehircilik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ve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mimarlık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düzeylerinde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olmak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üzere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iki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ana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başlıkta</a:t>
            </a:r>
            <a:r>
              <a:rPr lang="en-US" sz="1600" dirty="0">
                <a:solidFill>
                  <a:srgbClr val="555555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555555"/>
                </a:solidFill>
                <a:latin typeface="Helvetica Neue"/>
              </a:rPr>
              <a:t>toplayabiliriz</a:t>
            </a:r>
            <a:r>
              <a:rPr lang="en-US" dirty="0">
                <a:solidFill>
                  <a:srgbClr val="555555"/>
                </a:solidFill>
                <a:latin typeface="Helvetica Neue"/>
              </a:rPr>
              <a:t>.</a:t>
            </a:r>
            <a:endParaRPr lang="en-US" b="0" i="0" dirty="0">
              <a:solidFill>
                <a:srgbClr val="555555"/>
              </a:solidFill>
              <a:effectLst/>
              <a:latin typeface="Helvetica Neu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6D9C46-23D2-4C92-B451-8814D941F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564" y="3032457"/>
            <a:ext cx="5181600" cy="367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89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038" y="2400715"/>
            <a:ext cx="48203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"/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Bütün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geometri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elemanlarının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esası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noktalar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olduğuna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göre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bunların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uzaydaki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yerlerini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belirten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iki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ayrı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düzlem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yani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yatay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ve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alın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(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düşey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)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izdüşüm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düzlemleri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birbirine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dik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olarak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yukarıdaki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şekildeki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gibi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kabl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edilir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.</a:t>
            </a:r>
            <a:r>
              <a:rPr lang="en-US" b="1" dirty="0"/>
              <a:t> </a:t>
            </a:r>
          </a:p>
          <a:p>
            <a:pPr algn="just" fontAlgn="b"/>
            <a:r>
              <a:rPr lang="en-US" b="1" dirty="0" err="1"/>
              <a:t>Epür</a:t>
            </a:r>
            <a:endParaRPr lang="en-US" b="1" dirty="0"/>
          </a:p>
          <a:p>
            <a:pPr algn="just" fontAlgn="b"/>
            <a:r>
              <a:rPr lang="en-US" dirty="0" err="1"/>
              <a:t>Yatay</a:t>
            </a:r>
            <a:r>
              <a:rPr lang="en-US" dirty="0"/>
              <a:t> </a:t>
            </a:r>
            <a:r>
              <a:rPr lang="en-US" dirty="0" err="1"/>
              <a:t>izdüşüm</a:t>
            </a:r>
            <a:r>
              <a:rPr lang="en-US" dirty="0"/>
              <a:t> </a:t>
            </a:r>
            <a:r>
              <a:rPr lang="en-US" dirty="0" err="1"/>
              <a:t>düzlemi</a:t>
            </a:r>
            <a:r>
              <a:rPr lang="en-US" dirty="0"/>
              <a:t> </a:t>
            </a:r>
            <a:r>
              <a:rPr lang="en-US" dirty="0" err="1"/>
              <a:t>yukarıdaki</a:t>
            </a:r>
            <a:r>
              <a:rPr lang="en-US" dirty="0"/>
              <a:t> </a:t>
            </a:r>
            <a:r>
              <a:rPr lang="en-US" dirty="0" err="1"/>
              <a:t>şekildeki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(x) </a:t>
            </a:r>
            <a:r>
              <a:rPr lang="en-US" dirty="0" err="1"/>
              <a:t>ekseni</a:t>
            </a:r>
            <a:r>
              <a:rPr lang="en-US" dirty="0"/>
              <a:t> </a:t>
            </a:r>
            <a:r>
              <a:rPr lang="en-US" dirty="0" err="1"/>
              <a:t>etrafında</a:t>
            </a:r>
            <a:r>
              <a:rPr lang="en-US" dirty="0"/>
              <a:t> </a:t>
            </a:r>
            <a:r>
              <a:rPr lang="en-US" dirty="0" err="1"/>
              <a:t>döndürülerek</a:t>
            </a:r>
            <a:r>
              <a:rPr lang="en-US" dirty="0"/>
              <a:t> </a:t>
            </a:r>
            <a:r>
              <a:rPr lang="en-US" dirty="0" err="1"/>
              <a:t>alın</a:t>
            </a:r>
            <a:r>
              <a:rPr lang="en-US" dirty="0"/>
              <a:t> </a:t>
            </a:r>
            <a:r>
              <a:rPr lang="en-US" dirty="0" err="1"/>
              <a:t>düzlemi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çakıştırılırlar</a:t>
            </a:r>
            <a:r>
              <a:rPr lang="en-US" dirty="0"/>
              <a:t>. Bu </a:t>
            </a:r>
            <a:r>
              <a:rPr lang="en-US" dirty="0" err="1"/>
              <a:t>suretle</a:t>
            </a:r>
            <a:r>
              <a:rPr lang="en-US" dirty="0"/>
              <a:t> </a:t>
            </a:r>
            <a:r>
              <a:rPr lang="en-US" dirty="0" err="1"/>
              <a:t>elde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resme</a:t>
            </a:r>
            <a:r>
              <a:rPr lang="en-US" dirty="0"/>
              <a:t> EPÜR </a:t>
            </a:r>
            <a:r>
              <a:rPr lang="en-US" dirty="0" err="1"/>
              <a:t>denilir</a:t>
            </a:r>
            <a:r>
              <a:rPr lang="en-US" dirty="0"/>
              <a:t>.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resimlerdeki</a:t>
            </a:r>
            <a:r>
              <a:rPr lang="en-US" dirty="0"/>
              <a:t> </a:t>
            </a:r>
            <a:r>
              <a:rPr lang="en-US" dirty="0" err="1"/>
              <a:t>görünüşler</a:t>
            </a:r>
            <a:r>
              <a:rPr lang="en-US" dirty="0"/>
              <a:t>, </a:t>
            </a:r>
            <a:r>
              <a:rPr lang="en-US" dirty="0" err="1"/>
              <a:t>cisimlerin</a:t>
            </a:r>
            <a:r>
              <a:rPr lang="en-US" dirty="0"/>
              <a:t> </a:t>
            </a:r>
            <a:r>
              <a:rPr lang="en-US" dirty="0" err="1"/>
              <a:t>epürlerinden</a:t>
            </a:r>
            <a:r>
              <a:rPr lang="en-US" dirty="0"/>
              <a:t> </a:t>
            </a:r>
            <a:r>
              <a:rPr lang="en-US" dirty="0" err="1"/>
              <a:t>başka</a:t>
            </a:r>
            <a:r>
              <a:rPr lang="en-US" dirty="0"/>
              <a:t> </a:t>
            </a:r>
            <a:r>
              <a:rPr lang="en-US" dirty="0" err="1"/>
              <a:t>birşey</a:t>
            </a:r>
            <a:r>
              <a:rPr lang="en-US" dirty="0"/>
              <a:t> </a:t>
            </a:r>
            <a:r>
              <a:rPr lang="en-US" dirty="0" err="1"/>
              <a:t>değildirler</a:t>
            </a:r>
            <a:r>
              <a:rPr lang="en-US" dirty="0"/>
              <a:t>.</a:t>
            </a:r>
          </a:p>
          <a:p>
            <a:endParaRPr lang="ru-RU" dirty="0"/>
          </a:p>
        </p:txBody>
      </p:sp>
      <p:pic>
        <p:nvPicPr>
          <p:cNvPr id="7" name="Picture 6" descr="Ä°zdÃ¼ÅÃ¼m DÃ¼zlemleri ve EpÃ¼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0" t="-238" r="8113" b="1662"/>
          <a:stretch/>
        </p:blipFill>
        <p:spPr bwMode="auto">
          <a:xfrm>
            <a:off x="5864087" y="81540"/>
            <a:ext cx="5987484" cy="361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16" y="338612"/>
            <a:ext cx="3549370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0" dirty="0" err="1">
                <a:solidFill>
                  <a:srgbClr val="000000"/>
                </a:solidFill>
                <a:effectLst/>
              </a:rPr>
              <a:t>Epürün</a:t>
            </a:r>
            <a:r>
              <a:rPr lang="en-US" sz="32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</a:rPr>
              <a:t>tanımı</a:t>
            </a:r>
            <a:r>
              <a:rPr lang="en-US" sz="3200" b="1" i="0" dirty="0">
                <a:solidFill>
                  <a:srgbClr val="000000"/>
                </a:solidFill>
                <a:effectLst/>
              </a:rPr>
              <a:t>, </a:t>
            </a:r>
            <a:endParaRPr lang="az-Latn-AZ" sz="3200" b="1" i="0" dirty="0">
              <a:solidFill>
                <a:srgbClr val="000000"/>
              </a:solidFill>
              <a:effectLst/>
            </a:endParaRPr>
          </a:p>
          <a:p>
            <a:r>
              <a:rPr lang="en-US" sz="3200" b="1" i="0" dirty="0" err="1">
                <a:solidFill>
                  <a:srgbClr val="000000"/>
                </a:solidFill>
                <a:effectLst/>
              </a:rPr>
              <a:t>nokta</a:t>
            </a:r>
            <a:r>
              <a:rPr lang="en-US" sz="3200" b="1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3200" b="1" i="0" dirty="0" err="1">
                <a:solidFill>
                  <a:srgbClr val="000000"/>
                </a:solidFill>
                <a:effectLst/>
              </a:rPr>
              <a:t>çizgi</a:t>
            </a:r>
            <a:r>
              <a:rPr lang="en-US" sz="3200" b="1" i="0" dirty="0">
                <a:solidFill>
                  <a:srgbClr val="000000"/>
                </a:solidFill>
                <a:effectLst/>
              </a:rPr>
              <a:t>, </a:t>
            </a:r>
            <a:endParaRPr lang="az-Latn-AZ" sz="3200" b="1" i="0" dirty="0">
              <a:solidFill>
                <a:srgbClr val="000000"/>
              </a:solidFill>
              <a:effectLst/>
            </a:endParaRPr>
          </a:p>
          <a:p>
            <a:r>
              <a:rPr lang="en-US" sz="3200" b="1" i="0" dirty="0" err="1">
                <a:solidFill>
                  <a:srgbClr val="000000"/>
                </a:solidFill>
                <a:effectLst/>
              </a:rPr>
              <a:t>yüzeylerin</a:t>
            </a:r>
            <a:r>
              <a:rPr lang="en-US" sz="3200" b="1" i="0" dirty="0">
                <a:solidFill>
                  <a:srgbClr val="000000"/>
                </a:solidFill>
                <a:effectLst/>
              </a:rPr>
              <a:t> </a:t>
            </a:r>
            <a:endParaRPr lang="az-Latn-AZ" sz="3200" b="1" i="0" dirty="0">
              <a:solidFill>
                <a:srgbClr val="000000"/>
              </a:solidFill>
              <a:effectLst/>
            </a:endParaRPr>
          </a:p>
          <a:p>
            <a:r>
              <a:rPr lang="en-US" sz="3200" b="1" i="0" dirty="0" err="1">
                <a:solidFill>
                  <a:srgbClr val="000000"/>
                </a:solidFill>
                <a:effectLst/>
              </a:rPr>
              <a:t>izdüşüm</a:t>
            </a:r>
            <a:r>
              <a:rPr lang="en-US" sz="3200" b="1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</a:rPr>
              <a:t>yöntemleri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5038" y="5565122"/>
            <a:ext cx="44276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Cisimden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yatay,düşey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ve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profil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düzlemlerine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dik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olarak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ışınlar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gönderilir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ve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cismin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düzlemlerde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adeta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gölgesi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oluşturulur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.</a:t>
            </a:r>
            <a:endParaRPr lang="ru-RU" dirty="0"/>
          </a:p>
        </p:txBody>
      </p:sp>
      <p:pic>
        <p:nvPicPr>
          <p:cNvPr id="10" name="Picture 2" descr="izdÃ¼ÅÃ¼m epÃ¼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3" t="4979" r="1"/>
          <a:stretch/>
        </p:blipFill>
        <p:spPr bwMode="auto">
          <a:xfrm>
            <a:off x="6490252" y="3701371"/>
            <a:ext cx="5053206" cy="309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80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834" y="503569"/>
            <a:ext cx="6096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Temel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izdü</a:t>
            </a:r>
            <a:r>
              <a:rPr lang="az-Latn-A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düzlemleri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uzayda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birbirine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vardır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Yatay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üstten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görünüş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paralel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Alın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önden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görünüş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Yatay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yandan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görünüş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Alın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yatay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düzleme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70" y="3474252"/>
            <a:ext cx="3574096" cy="3154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986873"/>
            <a:ext cx="5149668" cy="36416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03903" y="380995"/>
            <a:ext cx="6096000" cy="80791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0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b="1" dirty="0" err="1">
                <a:latin typeface="Arial" panose="020B0604020202020204" pitchFamily="34" charset="0"/>
              </a:rPr>
              <a:t>Epür</a:t>
            </a:r>
            <a:r>
              <a:rPr lang="en-US" b="1" dirty="0">
                <a:latin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</a:rPr>
              <a:t>Düzlem</a:t>
            </a:r>
            <a:r>
              <a:rPr lang="en-US" b="1" dirty="0">
                <a:latin typeface="Arial" panose="020B0604020202020204" pitchFamily="34" charset="0"/>
              </a:rPr>
              <a:t>: </a:t>
            </a:r>
            <a:r>
              <a:rPr lang="az-Latn-AZ" dirty="0" err="1">
                <a:latin typeface="Arial" panose="020B0604020202020204" pitchFamily="34" charset="0"/>
              </a:rPr>
              <a:t>İ</a:t>
            </a:r>
            <a:r>
              <a:rPr lang="en-US" dirty="0" err="1">
                <a:latin typeface="Arial" panose="020B0604020202020204" pitchFamily="34" charset="0"/>
              </a:rPr>
              <a:t>zdü</a:t>
            </a:r>
            <a:r>
              <a:rPr lang="az-Latn-AZ" dirty="0">
                <a:latin typeface="Arial" panose="020B0604020202020204" pitchFamily="34" charset="0"/>
              </a:rPr>
              <a:t>ş</a:t>
            </a:r>
            <a:r>
              <a:rPr lang="en-US" dirty="0" err="1">
                <a:latin typeface="Arial" panose="020B0604020202020204" pitchFamily="34" charset="0"/>
              </a:rPr>
              <a:t>üm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düzleminin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açık</a:t>
            </a:r>
            <a:r>
              <a:rPr lang="en-US" dirty="0">
                <a:latin typeface="Arial" panose="020B0604020202020204" pitchFamily="34" charset="0"/>
              </a:rPr>
              <a:t> </a:t>
            </a:r>
            <a:endParaRPr lang="az-Latn-AZ" dirty="0">
              <a:latin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</a:rPr>
              <a:t>haline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epür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düzlem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denir</a:t>
            </a:r>
            <a:r>
              <a:rPr lang="en-US" dirty="0">
                <a:latin typeface="Arial" panose="020B060402020202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419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660" y="1046553"/>
            <a:ext cx="7334428" cy="445066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20576" y="377148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Üç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görünüşün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epür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düzleminde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gösterilmesi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88240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Ã¼pÃ¼n izdÃ¼ÅÃ¼mÃ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58" y="0"/>
            <a:ext cx="9755414" cy="509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7458" y="5808506"/>
            <a:ext cx="11397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Uzay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şekillerinin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izdüşümlerini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çıkarmaktaki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amaç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izdüşümlerin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epüre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dönüştürülmesiyle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cisimlerin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teknik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resimlerini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elde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etmektir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.</a:t>
            </a:r>
            <a:r>
              <a:rPr lang="en-US" dirty="0"/>
              <a:t> </a:t>
            </a:r>
            <a:r>
              <a:rPr lang="en-US" dirty="0" err="1"/>
              <a:t>Yukarıdaki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küpün</a:t>
            </a:r>
            <a:r>
              <a:rPr lang="en-US" dirty="0"/>
              <a:t> </a:t>
            </a:r>
            <a:r>
              <a:rPr lang="en-US" dirty="0" err="1"/>
              <a:t>diedr</a:t>
            </a:r>
            <a:r>
              <a:rPr lang="en-US" dirty="0"/>
              <a:t> (</a:t>
            </a:r>
            <a:r>
              <a:rPr lang="en-US" dirty="0" err="1"/>
              <a:t>solda</a:t>
            </a:r>
            <a:r>
              <a:rPr lang="en-US" dirty="0"/>
              <a:t>)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epür</a:t>
            </a:r>
            <a:r>
              <a:rPr lang="en-US" dirty="0"/>
              <a:t> (</a:t>
            </a:r>
            <a:r>
              <a:rPr lang="en-US" dirty="0" err="1"/>
              <a:t>sağda</a:t>
            </a:r>
            <a:r>
              <a:rPr lang="en-US" dirty="0"/>
              <a:t>) </a:t>
            </a:r>
            <a:r>
              <a:rPr lang="en-US" dirty="0" err="1"/>
              <a:t>izdüşümlerinin</a:t>
            </a:r>
            <a:r>
              <a:rPr lang="en-US" dirty="0"/>
              <a:t> </a:t>
            </a:r>
            <a:r>
              <a:rPr lang="en-US" dirty="0" err="1"/>
              <a:t>bulunmasını</a:t>
            </a:r>
            <a:r>
              <a:rPr lang="en-US" dirty="0"/>
              <a:t> </a:t>
            </a:r>
            <a:r>
              <a:rPr lang="en-US" dirty="0" err="1"/>
              <a:t>görüyoruz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841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Ã¼Ã§gen prizmanÄ±n izdÃ¼ÅÃ¼mÃ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518" y="465591"/>
            <a:ext cx="7324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41715" y="60340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Yukarıdaki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şekilde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,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üçgen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prizmanın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diedr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(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solda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)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ve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epür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(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sağda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)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izdüşümlerinin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bulunmasını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oppins"/>
              </a:rPr>
              <a:t>görüyoruz</a:t>
            </a:r>
            <a:r>
              <a:rPr lang="en-US" b="0" i="0" dirty="0">
                <a:solidFill>
                  <a:srgbClr val="111111"/>
                </a:solidFill>
                <a:effectLst/>
                <a:latin typeface="Poppins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711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114" y="562344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111111"/>
                </a:solidFill>
                <a:latin typeface="Poppins"/>
              </a:rPr>
              <a:t>Yukarıdaki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örnekte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ise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,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dikdörtgen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tabanlı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piramidin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,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diedr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(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solda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)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ve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epür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(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sağda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)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izdüşümlerinin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bulunmasını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/>
              </a:rPr>
              <a:t>görüyoruz</a:t>
            </a:r>
            <a:r>
              <a:rPr lang="en-US" dirty="0">
                <a:solidFill>
                  <a:srgbClr val="111111"/>
                </a:solidFill>
                <a:latin typeface="Poppins"/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194" name="Picture 2" descr="dikdortgen tabanlÄ± piramidin izdÃ¼ÅÃ¼mÃ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01" y="203992"/>
            <a:ext cx="8785225" cy="541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996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25" y="0"/>
            <a:ext cx="4094912" cy="52248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837" y="726247"/>
            <a:ext cx="4058904" cy="39786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691" y="726247"/>
            <a:ext cx="3365010" cy="377232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D468AA-1191-4F95-96FA-B1B0627D5F90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65625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082" y="815008"/>
            <a:ext cx="3785888" cy="5092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188" y="944218"/>
            <a:ext cx="4817445" cy="439602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F23EF1-3477-434F-A57D-95FEB5EA904E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1612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055" t="825"/>
          <a:stretch/>
        </p:blipFill>
        <p:spPr>
          <a:xfrm>
            <a:off x="1570383" y="1080084"/>
            <a:ext cx="3536909" cy="46095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070" y="993913"/>
            <a:ext cx="4446173" cy="482786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F6E0326-F49B-4FA4-91B9-FCA8DC72C593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64728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64" t="11152"/>
          <a:stretch/>
        </p:blipFill>
        <p:spPr>
          <a:xfrm>
            <a:off x="551201" y="611678"/>
            <a:ext cx="5760540" cy="32105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752" y="533990"/>
            <a:ext cx="4998445" cy="2952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634" y="4013757"/>
            <a:ext cx="3158852" cy="29787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189" y="3600139"/>
            <a:ext cx="3519570" cy="31053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68814" y="5077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6921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635" b="2824"/>
          <a:stretch/>
        </p:blipFill>
        <p:spPr>
          <a:xfrm>
            <a:off x="880217" y="420105"/>
            <a:ext cx="3036458" cy="32802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357" y="420105"/>
            <a:ext cx="3531870" cy="31737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55" y="3690956"/>
            <a:ext cx="3114720" cy="2916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809" y="3690956"/>
            <a:ext cx="3381695" cy="28554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68814" y="5077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74793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58" y="570185"/>
            <a:ext cx="3417877" cy="31339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696" y="420105"/>
            <a:ext cx="3392820" cy="31459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-1270" t="4088" r="-1" b="4759"/>
          <a:stretch/>
        </p:blipFill>
        <p:spPr>
          <a:xfrm>
            <a:off x="390250" y="3854175"/>
            <a:ext cx="4094117" cy="27592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022" y="3704095"/>
            <a:ext cx="4191040" cy="29093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68814" y="5077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5409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://www.sinavmatik.net/dosyalar/soruresim/5277/5277_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57" y="1992086"/>
            <a:ext cx="5787699" cy="278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http://www.sinavmatik.net/dosyalar/soruresim/5277/5277_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266" y="838896"/>
            <a:ext cx="2446501" cy="179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http://www.sinavmatik.net/dosyalar/soruresim/5277/5277_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908" y="2959569"/>
            <a:ext cx="2667219" cy="195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9FEE8EA-10C5-4E44-A99A-32BEAE55F559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40497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ÐÐ°ÑÑÐ¸Ð½ÐºÐ¸ Ð¿Ð¾ Ð·Ð°Ð¿ÑÐ¾ÑÑ izdÃ¼ÅÃ¼m Ã§izimle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94" y="-1"/>
            <a:ext cx="113823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2E793C3-9652-49C1-B7CE-B66B2AD32EB8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71029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138" y="528272"/>
            <a:ext cx="8444964" cy="56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181DA3E-C739-4C1F-8259-534EB5914B39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5435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3" t="5596" r="3258"/>
          <a:stretch/>
        </p:blipFill>
        <p:spPr bwMode="auto">
          <a:xfrm>
            <a:off x="753603" y="495062"/>
            <a:ext cx="6774413" cy="61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964FA0-065B-4616-9EF3-374F308FBC9D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48691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1" y="2166"/>
            <a:ext cx="11193194" cy="685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AB52F5-21F5-4E57-BFC1-CFC6E8820A93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88597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www.sinavmatik.net/dosyalar/soruresim/5277/5277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738" y="908042"/>
            <a:ext cx="5034346" cy="426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 descr="http://www.sinavmatik.net/dosyalar/soruresim/5277/5277_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38" y="783226"/>
            <a:ext cx="4760749" cy="410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84F2F76-869A-4E95-9982-B900DA3DED71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93658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B04648B-3D1A-49F3-BEA4-08CF4DAB0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" t="41224" r="11251" b="-1994"/>
          <a:stretch/>
        </p:blipFill>
        <p:spPr bwMode="auto">
          <a:xfrm>
            <a:off x="0" y="263074"/>
            <a:ext cx="3987208" cy="315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A5050B5-6AE3-4F2B-940E-B1AA116029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" r="7243" b="-1"/>
          <a:stretch/>
        </p:blipFill>
        <p:spPr bwMode="auto">
          <a:xfrm>
            <a:off x="5043054" y="729430"/>
            <a:ext cx="3472133" cy="352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06B5DE6-E0EE-4E32-97E4-60D4F6775C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2" b="6112"/>
          <a:stretch/>
        </p:blipFill>
        <p:spPr bwMode="auto">
          <a:xfrm>
            <a:off x="4556912" y="4344179"/>
            <a:ext cx="3695040" cy="2481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1043FD98-4DEF-498A-A364-A36BAF937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30" y="2599002"/>
            <a:ext cx="3993156" cy="41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Ã¼Ã§gen prizmanÄ±n izdÃ¼ÅÃ¼mÃ¼">
            <a:extLst>
              <a:ext uri="{FF2B5EF4-FFF2-40B4-BE49-F238E27FC236}">
                <a16:creationId xmlns:a16="http://schemas.microsoft.com/office/drawing/2014/main" id="{0E1E76E2-27B3-4209-8216-9E062314A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5"/>
          <a:stretch/>
        </p:blipFill>
        <p:spPr bwMode="auto">
          <a:xfrm>
            <a:off x="74805" y="3625922"/>
            <a:ext cx="4102726" cy="315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D4AFB4-CB0F-4B17-A1E6-680D7D43B064}"/>
              </a:ext>
            </a:extLst>
          </p:cNvPr>
          <p:cNvSpPr/>
          <p:nvPr/>
        </p:nvSpPr>
        <p:spPr>
          <a:xfrm>
            <a:off x="3956700" y="175123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 Kalэn"/>
              </a:rPr>
              <a:t>Görünüş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çıkarma</a:t>
            </a:r>
            <a:r>
              <a:rPr lang="en-US" b="1" dirty="0">
                <a:latin typeface="Times New Roman Kalэn"/>
              </a:rPr>
              <a:t> </a:t>
            </a:r>
            <a:r>
              <a:rPr lang="en-US" b="1" dirty="0" err="1">
                <a:latin typeface="Times New Roman Kalэn"/>
              </a:rPr>
              <a:t>uygulamaları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738789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1700</Words>
  <Application>Microsoft Office PowerPoint</Application>
  <PresentationFormat>Широкоэкранный</PresentationFormat>
  <Paragraphs>107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42" baseType="lpstr">
      <vt:lpstr>Arial</vt:lpstr>
      <vt:lpstr>Arial</vt:lpstr>
      <vt:lpstr>Calibri</vt:lpstr>
      <vt:lpstr>Calibri Light</vt:lpstr>
      <vt:lpstr>Helvetica</vt:lpstr>
      <vt:lpstr>Helvetica Neue</vt:lpstr>
      <vt:lpstr>Helvetica-Bold</vt:lpstr>
      <vt:lpstr>inherit</vt:lpstr>
      <vt:lpstr>Open Sans</vt:lpstr>
      <vt:lpstr>Poppins</vt:lpstr>
      <vt:lpstr>Roboto Condensed</vt:lpstr>
      <vt:lpstr>Times New Roman</vt:lpstr>
      <vt:lpstr>Times New Roman Kalэn</vt:lpstr>
      <vt:lpstr>TTE166C820t00</vt:lpstr>
      <vt:lpstr>TTE169D920t00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Mehriban Mikayilova</cp:lastModifiedBy>
  <cp:revision>62</cp:revision>
  <dcterms:created xsi:type="dcterms:W3CDTF">2018-09-20T12:23:05Z</dcterms:created>
  <dcterms:modified xsi:type="dcterms:W3CDTF">2020-03-25T17:26:43Z</dcterms:modified>
</cp:coreProperties>
</file>