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notesMasterIdLst>
    <p:notesMasterId r:id="rId22"/>
  </p:notesMasterIdLst>
  <p:handoutMasterIdLst>
    <p:handoutMasterId r:id="rId23"/>
  </p:handoutMasterIdLst>
  <p:sldIdLst>
    <p:sldId id="256" r:id="rId2"/>
    <p:sldId id="325" r:id="rId3"/>
    <p:sldId id="361" r:id="rId4"/>
    <p:sldId id="362" r:id="rId5"/>
    <p:sldId id="363" r:id="rId6"/>
    <p:sldId id="364" r:id="rId7"/>
    <p:sldId id="365" r:id="rId8"/>
    <p:sldId id="366" r:id="rId9"/>
    <p:sldId id="367" r:id="rId10"/>
    <p:sldId id="368" r:id="rId11"/>
    <p:sldId id="369" r:id="rId12"/>
    <p:sldId id="370" r:id="rId13"/>
    <p:sldId id="371" r:id="rId14"/>
    <p:sldId id="372" r:id="rId15"/>
    <p:sldId id="373" r:id="rId16"/>
    <p:sldId id="374" r:id="rId17"/>
    <p:sldId id="375" r:id="rId18"/>
    <p:sldId id="376" r:id="rId19"/>
    <p:sldId id="377" r:id="rId20"/>
    <p:sldId id="338" r:id="rId21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74" d="100"/>
          <a:sy n="74" d="100"/>
        </p:scale>
        <p:origin x="124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6534"/>
    </p:cViewPr>
  </p:sorter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24.06.2021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A077E5-FAF6-4FCA-8335-86BF0CFE8A1B}" type="datetimeFigureOut">
              <a:rPr lang="tr-TR" smtClean="0"/>
              <a:t>24.06.2021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FD951-2D20-4726-AA6A-AFD78955988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1037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tr-TR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A2947-FA5D-453E-83C0-691EA497C3A3}" type="slidenum">
              <a:rPr lang="tr-TR" altLang="tr-TR" smtClean="0"/>
              <a:pPr/>
              <a:t>‹#›</a:t>
            </a:fld>
            <a:endParaRPr lang="tr-TR" altLang="tr-T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397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‹#›</a:t>
            </a:fld>
            <a:endParaRPr lang="tr-TR" altLang="tr-TR"/>
          </a:p>
        </p:txBody>
      </p:sp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584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AD343-42BE-4C0D-8C43-9BE1CB1E29F7}" type="slidenum">
              <a:rPr lang="tr-TR" altLang="tr-TR" smtClean="0"/>
              <a:pPr/>
              <a:t>‹#›</a:t>
            </a:fld>
            <a:endParaRPr lang="tr-TR" altLang="tr-T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494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0633C-18C6-44E5-9903-E97B7A49D340}" type="slidenum">
              <a:rPr lang="tr-TR" altLang="tr-TR" smtClean="0"/>
              <a:pPr/>
              <a:t>‹#›</a:t>
            </a:fld>
            <a:endParaRPr lang="tr-TR" altLang="tr-TR"/>
          </a:p>
        </p:txBody>
      </p:sp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555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F721-B687-4810-AD40-7C70B07FDF3E}" type="slidenum">
              <a:rPr lang="tr-TR" altLang="tr-TR" smtClean="0"/>
              <a:pPr/>
              <a:t>‹#›</a:t>
            </a:fld>
            <a:endParaRPr lang="tr-TR" altLang="tr-TR"/>
          </a:p>
        </p:txBody>
      </p:sp>
      <p:pic>
        <p:nvPicPr>
          <p:cNvPr id="11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2404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CE01B-BC79-4EBF-AABB-9049824FFFEA}" type="slidenum">
              <a:rPr lang="tr-TR" altLang="tr-TR" smtClean="0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2896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B2017-C5EA-4040-AFCE-66D928E4D27A}" type="slidenum">
              <a:rPr lang="tr-TR" altLang="tr-TR" smtClean="0"/>
              <a:pPr/>
              <a:t>‹#›</a:t>
            </a:fld>
            <a:endParaRPr lang="tr-TR" altLang="tr-TR"/>
          </a:p>
        </p:txBody>
      </p:sp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645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5059F-8913-415E-B6EE-8A0C42125F00}" type="slidenum">
              <a:rPr lang="tr-TR" altLang="tr-TR" smtClean="0"/>
              <a:pPr/>
              <a:t>‹#›</a:t>
            </a:fld>
            <a:endParaRPr lang="tr-TR" altLang="tr-TR"/>
          </a:p>
        </p:txBody>
      </p:sp>
      <p:pic>
        <p:nvPicPr>
          <p:cNvPr id="9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97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47004-EDAA-4BCF-9DE3-C7477122C224}" type="slidenum">
              <a:rPr lang="tr-TR" altLang="tr-TR" smtClean="0"/>
              <a:pPr/>
              <a:t>‹#›</a:t>
            </a:fld>
            <a:endParaRPr lang="tr-TR" altLang="tr-T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734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AD343-42BE-4C0D-8C43-9BE1CB1E29F7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134279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A82F0-B3AF-4CB7-97F8-ACD6140A6373}" type="slidenum">
              <a:rPr lang="tr-TR" altLang="tr-TR" smtClean="0"/>
              <a:pPr/>
              <a:t>‹#›</a:t>
            </a:fld>
            <a:endParaRPr lang="tr-TR" altLang="tr-T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16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tr-TR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tr-TR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C2AD343-42BE-4C0D-8C43-9BE1CB1E29F7}" type="slidenum">
              <a:rPr lang="tr-TR" altLang="tr-TR" smtClean="0"/>
              <a:pPr/>
              <a:t>‹#›</a:t>
            </a:fld>
            <a:endParaRPr lang="tr-TR" altLang="tr-T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970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tr-TR" altLang="tr-TR" sz="3200" b="1" dirty="0" smtClean="0"/>
              <a:t>EBELİK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BİLİMLERİ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6138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dirty="0" smtClean="0"/>
              <a:t>EBE202, Doğum II </a:t>
            </a:r>
          </a:p>
          <a:p>
            <a:pPr>
              <a:lnSpc>
                <a:spcPct val="90000"/>
              </a:lnSpc>
            </a:pP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sz="2000" b="1" smtClean="0">
                <a:solidFill>
                  <a:srgbClr val="FF0000"/>
                </a:solidFill>
              </a:rPr>
              <a:t>Doç.Dr.Serap</a:t>
            </a:r>
            <a:r>
              <a:rPr lang="tr-TR" sz="2000" b="1" dirty="0" smtClean="0">
                <a:solidFill>
                  <a:srgbClr val="FF0000"/>
                </a:solidFill>
              </a:rPr>
              <a:t> </a:t>
            </a:r>
            <a:r>
              <a:rPr lang="tr-TR" sz="2000" b="1" dirty="0">
                <a:solidFill>
                  <a:srgbClr val="FF0000"/>
                </a:solidFill>
              </a:rPr>
              <a:t>TOPATAN</a:t>
            </a:r>
            <a:endParaRPr lang="tr-TR" sz="20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90768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tr-TR" sz="2400" b="1" dirty="0">
                <a:solidFill>
                  <a:srgbClr val="FF0000"/>
                </a:solidFill>
              </a:rPr>
              <a:t>ERKEN MEMBRAN RÜPTÜRÜ(EMR)</a:t>
            </a:r>
            <a:endParaRPr lang="tr-TR" sz="2800" b="1" cap="none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286000" y="3133535"/>
            <a:ext cx="4572000" cy="172662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2400" dirty="0"/>
              <a:t>EBE202, Doğum </a:t>
            </a:r>
            <a:r>
              <a:rPr lang="tr-TR" sz="2400" dirty="0" smtClean="0"/>
              <a:t>II</a:t>
            </a:r>
          </a:p>
          <a:p>
            <a:pPr algn="ctr">
              <a:lnSpc>
                <a:spcPct val="150000"/>
              </a:lnSpc>
            </a:pPr>
            <a:r>
              <a:rPr lang="tr-TR" sz="2400" dirty="0" smtClean="0"/>
              <a:t> </a:t>
            </a:r>
          </a:p>
          <a:p>
            <a:pPr algn="ctr">
              <a:lnSpc>
                <a:spcPct val="90000"/>
              </a:lnSpc>
            </a:pPr>
            <a:r>
              <a:rPr lang="tr-TR" sz="2000" i="1" dirty="0" smtClean="0"/>
              <a:t>Hafta 15</a:t>
            </a:r>
            <a:endParaRPr lang="tr-TR" sz="2000" i="1" dirty="0"/>
          </a:p>
          <a:p>
            <a:pPr>
              <a:lnSpc>
                <a:spcPct val="9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04155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27584" y="214290"/>
            <a:ext cx="8136904" cy="929258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ERKEN MEMBRAN RÜPTÜRÜ(EMR)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1285860"/>
            <a:ext cx="8321578" cy="4597682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tr-TR" dirty="0" smtClean="0"/>
              <a:t>EMR ,eylemin başlangıcından önce fetüsü çevreleyen </a:t>
            </a:r>
            <a:r>
              <a:rPr lang="tr-TR" dirty="0" err="1" smtClean="0"/>
              <a:t>amniyotik</a:t>
            </a:r>
            <a:r>
              <a:rPr lang="tr-TR" dirty="0" smtClean="0"/>
              <a:t> kesenin </a:t>
            </a:r>
            <a:r>
              <a:rPr lang="tr-TR" dirty="0" err="1" smtClean="0"/>
              <a:t>rüptürüdür</a:t>
            </a:r>
            <a:r>
              <a:rPr lang="tr-TR" dirty="0" smtClean="0"/>
              <a:t>.</a:t>
            </a:r>
          </a:p>
          <a:p>
            <a:pPr algn="ctr">
              <a:lnSpc>
                <a:spcPct val="150000"/>
              </a:lnSpc>
            </a:pPr>
            <a:endParaRPr lang="tr-TR" dirty="0" smtClean="0"/>
          </a:p>
          <a:p>
            <a:pPr algn="ctr">
              <a:lnSpc>
                <a:spcPct val="150000"/>
              </a:lnSpc>
            </a:pPr>
            <a:r>
              <a:rPr lang="tr-TR" dirty="0" smtClean="0"/>
              <a:t>Tüm gebeliklerin</a:t>
            </a:r>
            <a:r>
              <a:rPr lang="tr-TR" dirty="0" smtClean="0">
                <a:solidFill>
                  <a:srgbClr val="FF0000"/>
                </a:solidFill>
              </a:rPr>
              <a:t> %2-28’inde </a:t>
            </a:r>
            <a:r>
              <a:rPr lang="tr-TR" dirty="0" smtClean="0"/>
              <a:t>ortaya çıkar ve bunların %20’sinde </a:t>
            </a:r>
            <a:r>
              <a:rPr lang="tr-TR" dirty="0" err="1" smtClean="0"/>
              <a:t>gestasyonun</a:t>
            </a:r>
            <a:r>
              <a:rPr lang="tr-TR" dirty="0" smtClean="0"/>
              <a:t> 36. haftasından önce görülür.</a:t>
            </a:r>
          </a:p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9960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>
                <a:solidFill>
                  <a:srgbClr val="FF0000"/>
                </a:solidFill>
              </a:rPr>
              <a:t>Erken </a:t>
            </a:r>
            <a:r>
              <a:rPr lang="tr-TR" dirty="0" err="1" smtClean="0">
                <a:solidFill>
                  <a:srgbClr val="FF0000"/>
                </a:solidFill>
              </a:rPr>
              <a:t>Membran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Rüptürü</a:t>
            </a:r>
            <a:r>
              <a:rPr lang="tr-TR" dirty="0" smtClean="0">
                <a:solidFill>
                  <a:srgbClr val="FF0000"/>
                </a:solidFill>
              </a:rPr>
              <a:t> (EMR): </a:t>
            </a:r>
            <a:r>
              <a:rPr lang="tr-TR" dirty="0" err="1" smtClean="0"/>
              <a:t>Gestasyonel</a:t>
            </a:r>
            <a:r>
              <a:rPr lang="tr-TR" dirty="0" smtClean="0"/>
              <a:t> yaş göz önüne alınmaksızın </a:t>
            </a:r>
            <a:r>
              <a:rPr lang="tr-TR" dirty="0" err="1" smtClean="0"/>
              <a:t>fetal</a:t>
            </a:r>
            <a:r>
              <a:rPr lang="tr-TR" dirty="0" smtClean="0"/>
              <a:t> zarların doğum eylemi başlamadan önce yırtılarak </a:t>
            </a:r>
            <a:r>
              <a:rPr lang="tr-TR" dirty="0" err="1" smtClean="0"/>
              <a:t>amniotik</a:t>
            </a:r>
            <a:r>
              <a:rPr lang="tr-TR" dirty="0" smtClean="0"/>
              <a:t> sıvı gelmesidir.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6028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err="1" smtClean="0">
                <a:solidFill>
                  <a:srgbClr val="FF0000"/>
                </a:solidFill>
              </a:rPr>
              <a:t>Preterm</a:t>
            </a:r>
            <a:r>
              <a:rPr lang="tr-TR" dirty="0" smtClean="0">
                <a:solidFill>
                  <a:srgbClr val="FF0000"/>
                </a:solidFill>
              </a:rPr>
              <a:t> EMR: </a:t>
            </a:r>
            <a:r>
              <a:rPr lang="tr-TR" dirty="0" smtClean="0"/>
              <a:t>37. gebelik haftasından önce EMR görülmesidir. </a:t>
            </a:r>
          </a:p>
          <a:p>
            <a:pPr algn="just"/>
            <a:r>
              <a:rPr lang="tr-TR" dirty="0" err="1" smtClean="0">
                <a:solidFill>
                  <a:srgbClr val="FF0000"/>
                </a:solidFill>
              </a:rPr>
              <a:t>Term</a:t>
            </a:r>
            <a:r>
              <a:rPr lang="tr-TR" dirty="0" smtClean="0">
                <a:solidFill>
                  <a:srgbClr val="FF0000"/>
                </a:solidFill>
              </a:rPr>
              <a:t> EMR: </a:t>
            </a:r>
            <a:r>
              <a:rPr lang="tr-TR" dirty="0" smtClean="0"/>
              <a:t>37. gebelik haftasından sonra EMR görülmesidir. </a:t>
            </a:r>
          </a:p>
          <a:p>
            <a:pPr algn="just"/>
            <a:r>
              <a:rPr lang="tr-TR" dirty="0" smtClean="0">
                <a:solidFill>
                  <a:srgbClr val="FF0000"/>
                </a:solidFill>
              </a:rPr>
              <a:t>Zarların Uzamış </a:t>
            </a:r>
            <a:r>
              <a:rPr lang="tr-TR" dirty="0" err="1" smtClean="0">
                <a:solidFill>
                  <a:srgbClr val="FF0000"/>
                </a:solidFill>
              </a:rPr>
              <a:t>rüptürü</a:t>
            </a:r>
            <a:r>
              <a:rPr lang="tr-TR" dirty="0" smtClean="0">
                <a:solidFill>
                  <a:srgbClr val="FF0000"/>
                </a:solidFill>
              </a:rPr>
              <a:t> (uzamış EMR): </a:t>
            </a:r>
            <a:r>
              <a:rPr lang="tr-TR" dirty="0" err="1" smtClean="0"/>
              <a:t>Fetal</a:t>
            </a:r>
            <a:r>
              <a:rPr lang="tr-TR" dirty="0" smtClean="0"/>
              <a:t> zarların yırtılmasından sonra 24 saat veya daha uzun süre geçmesine rağmen doğum eyleminin başlamamasıdır. B</a:t>
            </a:r>
            <a:r>
              <a:rPr lang="tr-TR" sz="2800" dirty="0" smtClean="0"/>
              <a:t>elirgin enfeksiyon riski taşır.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3972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err="1" smtClean="0"/>
              <a:t>Term</a:t>
            </a:r>
            <a:r>
              <a:rPr lang="tr-TR" dirty="0" smtClean="0"/>
              <a:t> gebeliklerin </a:t>
            </a:r>
            <a:r>
              <a:rPr lang="tr-TR" b="1" dirty="0" smtClean="0">
                <a:solidFill>
                  <a:srgbClr val="FF0000"/>
                </a:solidFill>
              </a:rPr>
              <a:t>%90’ında </a:t>
            </a:r>
            <a:r>
              <a:rPr lang="tr-TR" dirty="0" err="1" smtClean="0"/>
              <a:t>membranlar</a:t>
            </a:r>
            <a:r>
              <a:rPr lang="tr-TR" dirty="0" smtClean="0"/>
              <a:t> açıldıktan sonra </a:t>
            </a:r>
            <a:r>
              <a:rPr lang="tr-TR" b="1" dirty="0" smtClean="0">
                <a:solidFill>
                  <a:srgbClr val="FF0000"/>
                </a:solidFill>
              </a:rPr>
              <a:t>24 saat içinde </a:t>
            </a:r>
            <a:r>
              <a:rPr lang="tr-TR" dirty="0" err="1" smtClean="0"/>
              <a:t>uterus</a:t>
            </a:r>
            <a:r>
              <a:rPr lang="tr-TR" dirty="0" smtClean="0"/>
              <a:t> </a:t>
            </a:r>
            <a:r>
              <a:rPr lang="tr-TR" dirty="0" err="1" smtClean="0"/>
              <a:t>kontraksiyonları</a:t>
            </a:r>
            <a:r>
              <a:rPr lang="tr-TR" dirty="0" smtClean="0"/>
              <a:t> başlar.</a:t>
            </a:r>
          </a:p>
          <a:p>
            <a:pPr algn="just">
              <a:lnSpc>
                <a:spcPct val="150000"/>
              </a:lnSpc>
            </a:pP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Erken </a:t>
            </a:r>
            <a:r>
              <a:rPr lang="tr-TR" dirty="0" err="1" smtClean="0"/>
              <a:t>membran</a:t>
            </a:r>
            <a:r>
              <a:rPr lang="tr-TR" dirty="0" smtClean="0"/>
              <a:t> </a:t>
            </a:r>
            <a:r>
              <a:rPr lang="tr-TR" dirty="0" err="1" smtClean="0"/>
              <a:t>rüptürünün</a:t>
            </a:r>
            <a:r>
              <a:rPr lang="tr-TR" dirty="0" smtClean="0"/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preterm</a:t>
            </a:r>
            <a:r>
              <a:rPr lang="tr-TR" b="1" dirty="0" smtClean="0">
                <a:solidFill>
                  <a:srgbClr val="FF0000"/>
                </a:solidFill>
              </a:rPr>
              <a:t> eylem </a:t>
            </a:r>
            <a:r>
              <a:rPr lang="tr-TR" dirty="0" smtClean="0"/>
              <a:t>ile ilişki </a:t>
            </a:r>
            <a:r>
              <a:rPr lang="tr-TR" dirty="0" err="1" smtClean="0"/>
              <a:t>insidansı</a:t>
            </a:r>
            <a:r>
              <a:rPr lang="tr-TR" dirty="0" smtClean="0"/>
              <a:t> yüksektir.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3678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579043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tr-TR" sz="3600" u="sng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tr-TR" sz="3600" b="1" u="sng" dirty="0" smtClean="0">
                <a:solidFill>
                  <a:srgbClr val="FF0000"/>
                </a:solidFill>
              </a:rPr>
              <a:t>HAZIRLAYICI FAKTÖRLER;</a:t>
            </a:r>
          </a:p>
          <a:p>
            <a:endParaRPr lang="tr-TR" sz="3200" dirty="0" smtClean="0"/>
          </a:p>
          <a:p>
            <a:r>
              <a:rPr lang="tr-TR" sz="3200" dirty="0" smtClean="0"/>
              <a:t>Çoğul gebeliklerde ve </a:t>
            </a:r>
            <a:r>
              <a:rPr lang="tr-TR" sz="3200" dirty="0" err="1" smtClean="0"/>
              <a:t>polihidroamniyosta</a:t>
            </a:r>
            <a:r>
              <a:rPr lang="tr-TR" sz="3200" dirty="0" smtClean="0"/>
              <a:t> artan </a:t>
            </a:r>
            <a:r>
              <a:rPr lang="tr-TR" sz="3200" dirty="0" err="1" smtClean="0"/>
              <a:t>intrauterin</a:t>
            </a:r>
            <a:r>
              <a:rPr lang="tr-TR" sz="3200" dirty="0" smtClean="0"/>
              <a:t> basınç; </a:t>
            </a:r>
          </a:p>
          <a:p>
            <a:r>
              <a:rPr lang="tr-TR" sz="3200" dirty="0" err="1" smtClean="0"/>
              <a:t>Servisit</a:t>
            </a:r>
            <a:r>
              <a:rPr lang="tr-TR" sz="3200" dirty="0" smtClean="0"/>
              <a:t> veya </a:t>
            </a:r>
            <a:r>
              <a:rPr lang="tr-TR" sz="3200" dirty="0" err="1" smtClean="0"/>
              <a:t>amniyonitis</a:t>
            </a:r>
            <a:r>
              <a:rPr lang="tr-TR" sz="3200" dirty="0" smtClean="0"/>
              <a:t> gibi </a:t>
            </a:r>
            <a:r>
              <a:rPr lang="tr-TR" sz="3200" dirty="0" err="1" smtClean="0"/>
              <a:t>inflamatuar</a:t>
            </a:r>
            <a:r>
              <a:rPr lang="tr-TR" sz="3200" dirty="0" smtClean="0"/>
              <a:t> süreçler;</a:t>
            </a:r>
          </a:p>
          <a:p>
            <a:r>
              <a:rPr lang="tr-TR" sz="3200" dirty="0" smtClean="0"/>
              <a:t>Plasenta </a:t>
            </a:r>
            <a:r>
              <a:rPr lang="tr-TR" sz="3200" dirty="0" err="1" smtClean="0"/>
              <a:t>previa</a:t>
            </a:r>
            <a:endParaRPr lang="tr-TR" sz="3200" dirty="0" smtClean="0"/>
          </a:p>
          <a:p>
            <a:r>
              <a:rPr lang="tr-TR" sz="3200" dirty="0" err="1" smtClean="0"/>
              <a:t>Ablasyo</a:t>
            </a:r>
            <a:r>
              <a:rPr lang="tr-TR" sz="3200" dirty="0" smtClean="0"/>
              <a:t> </a:t>
            </a:r>
            <a:r>
              <a:rPr lang="tr-TR" sz="3200" dirty="0" err="1" smtClean="0"/>
              <a:t>plesanta</a:t>
            </a:r>
            <a:r>
              <a:rPr lang="tr-TR" sz="3200" dirty="0" smtClean="0"/>
              <a:t>;</a:t>
            </a:r>
          </a:p>
          <a:p>
            <a:r>
              <a:rPr lang="tr-TR" sz="3200" dirty="0" err="1" smtClean="0"/>
              <a:t>İnternal</a:t>
            </a:r>
            <a:r>
              <a:rPr lang="tr-TR" sz="3200" dirty="0" smtClean="0"/>
              <a:t> </a:t>
            </a:r>
            <a:r>
              <a:rPr lang="tr-TR" sz="3200" dirty="0" err="1" smtClean="0"/>
              <a:t>servikal</a:t>
            </a:r>
            <a:r>
              <a:rPr lang="tr-TR" sz="3200" dirty="0" smtClean="0"/>
              <a:t> </a:t>
            </a:r>
            <a:r>
              <a:rPr lang="tr-TR" sz="3200" dirty="0" err="1" smtClean="0"/>
              <a:t>os</a:t>
            </a:r>
            <a:r>
              <a:rPr lang="tr-TR" sz="3200" dirty="0" smtClean="0"/>
              <a:t> anomalileri;</a:t>
            </a:r>
          </a:p>
          <a:p>
            <a:r>
              <a:rPr lang="tr-TR" sz="3200" dirty="0" err="1" smtClean="0"/>
              <a:t>Servikal</a:t>
            </a:r>
            <a:r>
              <a:rPr lang="tr-TR" sz="3200" dirty="0" smtClean="0"/>
              <a:t> yetmezlik </a:t>
            </a:r>
          </a:p>
          <a:p>
            <a:r>
              <a:rPr lang="tr-TR" sz="3200" dirty="0" smtClean="0"/>
              <a:t>Travma </a:t>
            </a:r>
          </a:p>
          <a:p>
            <a:r>
              <a:rPr lang="tr-TR" sz="3200" dirty="0" err="1" smtClean="0"/>
              <a:t>Multiple</a:t>
            </a:r>
            <a:r>
              <a:rPr lang="tr-TR" sz="3200" dirty="0" smtClean="0"/>
              <a:t> </a:t>
            </a:r>
            <a:r>
              <a:rPr lang="tr-TR" sz="3200" dirty="0" err="1" smtClean="0"/>
              <a:t>amniyosentez</a:t>
            </a:r>
            <a:r>
              <a:rPr lang="tr-TR" sz="3200" dirty="0" smtClean="0"/>
              <a:t> ve </a:t>
            </a:r>
          </a:p>
          <a:p>
            <a:r>
              <a:rPr lang="tr-TR" sz="3200" dirty="0" err="1" smtClean="0"/>
              <a:t>Terapotik</a:t>
            </a:r>
            <a:r>
              <a:rPr lang="tr-TR" sz="3200" dirty="0" smtClean="0"/>
              <a:t> </a:t>
            </a:r>
            <a:r>
              <a:rPr lang="tr-TR" sz="3200" dirty="0" err="1" smtClean="0"/>
              <a:t>abortus</a:t>
            </a:r>
            <a:r>
              <a:rPr lang="tr-TR" sz="3200" dirty="0" smtClean="0"/>
              <a:t> </a:t>
            </a:r>
            <a:r>
              <a:rPr lang="tr-TR" sz="3200" dirty="0" err="1" smtClean="0"/>
              <a:t>EMR’ye</a:t>
            </a:r>
            <a:r>
              <a:rPr lang="tr-TR" sz="3200" dirty="0" smtClean="0"/>
              <a:t> neden olan faktörlerdir.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tr-TR" sz="3600" b="1" u="sng" dirty="0" smtClean="0">
              <a:solidFill>
                <a:srgbClr val="FF0000"/>
              </a:solidFill>
            </a:endParaRP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tr-TR" sz="4100" u="sng" dirty="0"/>
          </a:p>
        </p:txBody>
      </p:sp>
    </p:spTree>
    <p:extLst>
      <p:ext uri="{BB962C8B-B14F-4D97-AF65-F5344CB8AC3E}">
        <p14:creationId xmlns:p14="http://schemas.microsoft.com/office/powerpoint/2010/main" val="3676679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88640"/>
            <a:ext cx="8435280" cy="6266168"/>
          </a:xfrm>
        </p:spPr>
        <p:txBody>
          <a:bodyPr/>
          <a:lstStyle/>
          <a:p>
            <a:r>
              <a:rPr lang="tr-TR" dirty="0" smtClean="0"/>
              <a:t>En yaygın risk faktörü ise önceki gebelikte yaşanan EMR öyküsüdür.</a:t>
            </a:r>
          </a:p>
          <a:p>
            <a:endParaRPr lang="tr-TR" dirty="0" smtClean="0"/>
          </a:p>
          <a:p>
            <a:r>
              <a:rPr lang="tr-TR" dirty="0" smtClean="0"/>
              <a:t>EMR, </a:t>
            </a:r>
            <a:r>
              <a:rPr lang="tr-TR" dirty="0" err="1" smtClean="0"/>
              <a:t>intrauterin</a:t>
            </a:r>
            <a:r>
              <a:rPr lang="tr-TR" dirty="0" smtClean="0"/>
              <a:t> bacıncın arttığı veya </a:t>
            </a:r>
            <a:r>
              <a:rPr lang="tr-TR" dirty="0" err="1" smtClean="0"/>
              <a:t>kollajen</a:t>
            </a:r>
            <a:r>
              <a:rPr lang="tr-TR" dirty="0" smtClean="0"/>
              <a:t> metabolizmasındaki değişiklik sonucu bölgesel zayıflık olduğu zaman ortaya çıkar.</a:t>
            </a:r>
          </a:p>
          <a:p>
            <a:endParaRPr lang="tr-TR" dirty="0" smtClean="0"/>
          </a:p>
          <a:p>
            <a:r>
              <a:rPr lang="tr-TR" dirty="0" smtClean="0"/>
              <a:t>Bakteriyel enfeksiyonlarda üretilen bakteriyel </a:t>
            </a:r>
            <a:r>
              <a:rPr lang="tr-TR" dirty="0" err="1" smtClean="0"/>
              <a:t>proteaz</a:t>
            </a:r>
            <a:r>
              <a:rPr lang="tr-TR" dirty="0" smtClean="0"/>
              <a:t> ve </a:t>
            </a:r>
            <a:r>
              <a:rPr lang="tr-TR" dirty="0" err="1" smtClean="0"/>
              <a:t>kollajenler</a:t>
            </a:r>
            <a:r>
              <a:rPr lang="tr-TR" dirty="0" smtClean="0"/>
              <a:t>, </a:t>
            </a:r>
            <a:r>
              <a:rPr lang="tr-TR" dirty="0" err="1" smtClean="0"/>
              <a:t>nötrofillerin</a:t>
            </a:r>
            <a:r>
              <a:rPr lang="tr-TR" dirty="0" smtClean="0"/>
              <a:t> </a:t>
            </a:r>
            <a:r>
              <a:rPr lang="tr-TR" dirty="0" err="1" smtClean="0"/>
              <a:t>inflamatuar</a:t>
            </a:r>
            <a:r>
              <a:rPr lang="tr-TR" dirty="0" smtClean="0"/>
              <a:t> yanıtına ek olarak </a:t>
            </a:r>
            <a:r>
              <a:rPr lang="tr-TR" dirty="0" err="1" smtClean="0"/>
              <a:t>membranların</a:t>
            </a:r>
            <a:r>
              <a:rPr lang="tr-TR" dirty="0" smtClean="0"/>
              <a:t> </a:t>
            </a:r>
            <a:r>
              <a:rPr lang="tr-TR" dirty="0" err="1" smtClean="0"/>
              <a:t>kollajen</a:t>
            </a:r>
            <a:r>
              <a:rPr lang="tr-TR" dirty="0" smtClean="0"/>
              <a:t> içeriğini azaltırlar. </a:t>
            </a:r>
          </a:p>
        </p:txBody>
      </p:sp>
    </p:spTree>
    <p:extLst>
      <p:ext uri="{BB962C8B-B14F-4D97-AF65-F5344CB8AC3E}">
        <p14:creationId xmlns:p14="http://schemas.microsoft.com/office/powerpoint/2010/main" val="744963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2152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	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EMR vakalarında sıklıkla karşılaşılan şikayet; ani başlayan ya da aralıklı sızıntı şeklinde, kontrol edilemeyen </a:t>
            </a:r>
            <a:r>
              <a:rPr lang="tr-TR" dirty="0" err="1" smtClean="0"/>
              <a:t>vajinal</a:t>
            </a:r>
            <a:r>
              <a:rPr lang="tr-TR" dirty="0" smtClean="0"/>
              <a:t> akıntı ve sıvı akışıdır.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Ayırıcı tanıda; idrar kaçırma, </a:t>
            </a:r>
            <a:r>
              <a:rPr lang="tr-TR" dirty="0" err="1" smtClean="0"/>
              <a:t>servikal</a:t>
            </a:r>
            <a:r>
              <a:rPr lang="tr-TR" dirty="0" smtClean="0"/>
              <a:t> </a:t>
            </a:r>
            <a:r>
              <a:rPr lang="tr-TR" dirty="0" err="1" smtClean="0"/>
              <a:t>dilatasyona</a:t>
            </a:r>
            <a:r>
              <a:rPr lang="tr-TR" dirty="0" smtClean="0"/>
              <a:t> bağlı kanlı mukus tıkacının atılması ve enfeksiyon düşünülmelidir. 			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78126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Tanı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Steril </a:t>
            </a:r>
            <a:r>
              <a:rPr lang="tr-TR" dirty="0" err="1" smtClean="0"/>
              <a:t>spekulum</a:t>
            </a:r>
            <a:r>
              <a:rPr lang="tr-TR" dirty="0" smtClean="0"/>
              <a:t> muayenesi</a:t>
            </a:r>
          </a:p>
          <a:p>
            <a:endParaRPr lang="tr-TR" dirty="0" smtClean="0"/>
          </a:p>
          <a:p>
            <a:r>
              <a:rPr lang="tr-TR" dirty="0" err="1" smtClean="0"/>
              <a:t>Nitrazine</a:t>
            </a:r>
            <a:r>
              <a:rPr lang="tr-TR" dirty="0" smtClean="0"/>
              <a:t> kağıdı ile </a:t>
            </a:r>
            <a:r>
              <a:rPr lang="tr-TR" dirty="0" err="1" smtClean="0"/>
              <a:t>pH</a:t>
            </a:r>
            <a:r>
              <a:rPr lang="tr-TR" dirty="0" smtClean="0"/>
              <a:t> testi</a:t>
            </a:r>
          </a:p>
          <a:p>
            <a:endParaRPr lang="tr-TR" dirty="0" smtClean="0"/>
          </a:p>
          <a:p>
            <a:r>
              <a:rPr lang="tr-TR" dirty="0" err="1" smtClean="0"/>
              <a:t>Mikroskopik</a:t>
            </a:r>
            <a:r>
              <a:rPr lang="tr-TR" dirty="0" smtClean="0"/>
              <a:t> inceleme</a:t>
            </a:r>
          </a:p>
          <a:p>
            <a:pPr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40109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tr-TR" b="1" i="1" dirty="0" err="1" smtClean="0">
                <a:solidFill>
                  <a:srgbClr val="FF0000"/>
                </a:solidFill>
              </a:rPr>
              <a:t>Spekulum</a:t>
            </a:r>
            <a:r>
              <a:rPr lang="tr-TR" b="1" i="1" dirty="0" smtClean="0">
                <a:solidFill>
                  <a:srgbClr val="FF0000"/>
                </a:solidFill>
              </a:rPr>
              <a:t> muayenesinde;</a:t>
            </a:r>
          </a:p>
          <a:p>
            <a:pPr algn="ctr">
              <a:lnSpc>
                <a:spcPct val="150000"/>
              </a:lnSpc>
            </a:pPr>
            <a:r>
              <a:rPr lang="tr-TR" dirty="0" smtClean="0"/>
              <a:t> </a:t>
            </a:r>
            <a:r>
              <a:rPr lang="tr-TR" dirty="0" err="1" smtClean="0"/>
              <a:t>serviksten</a:t>
            </a:r>
            <a:r>
              <a:rPr lang="tr-TR" dirty="0" smtClean="0"/>
              <a:t> sıvı akışının izlenmesi veya </a:t>
            </a:r>
          </a:p>
          <a:p>
            <a:pPr algn="ctr">
              <a:lnSpc>
                <a:spcPct val="150000"/>
              </a:lnSpc>
            </a:pPr>
            <a:r>
              <a:rPr lang="tr-TR" dirty="0" err="1" smtClean="0"/>
              <a:t>posterior</a:t>
            </a:r>
            <a:r>
              <a:rPr lang="tr-TR" dirty="0" smtClean="0"/>
              <a:t> </a:t>
            </a:r>
            <a:r>
              <a:rPr lang="tr-TR" dirty="0" err="1" smtClean="0"/>
              <a:t>fornikste</a:t>
            </a:r>
            <a:r>
              <a:rPr lang="tr-TR" dirty="0" smtClean="0"/>
              <a:t> sıvı göllenmesi</a:t>
            </a:r>
          </a:p>
          <a:p>
            <a:pPr algn="ctr">
              <a:lnSpc>
                <a:spcPct val="150000"/>
              </a:lnSpc>
              <a:buNone/>
            </a:pPr>
            <a:r>
              <a:rPr lang="tr-TR" dirty="0" smtClean="0"/>
              <a:t>görülmelidir.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1672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i="1" dirty="0" err="1" smtClean="0">
                <a:solidFill>
                  <a:srgbClr val="FF0000"/>
                </a:solidFill>
              </a:rPr>
              <a:t>dinitrophenylazonaphtoldisulfonat</a:t>
            </a:r>
            <a:r>
              <a:rPr lang="tr-TR" dirty="0" smtClean="0"/>
              <a:t> ile muamele edilmiş bir </a:t>
            </a:r>
            <a:r>
              <a:rPr lang="tr-TR" dirty="0" err="1" smtClean="0"/>
              <a:t>pH</a:t>
            </a:r>
            <a:r>
              <a:rPr lang="tr-TR" dirty="0" smtClean="0"/>
              <a:t> indikatörüdür. </a:t>
            </a:r>
          </a:p>
          <a:p>
            <a:r>
              <a:rPr lang="tr-TR" dirty="0" err="1" smtClean="0"/>
              <a:t>pH</a:t>
            </a:r>
            <a:r>
              <a:rPr lang="tr-TR" dirty="0" smtClean="0"/>
              <a:t> aralığı 4.5-7.5’dir. </a:t>
            </a:r>
          </a:p>
          <a:p>
            <a:r>
              <a:rPr lang="tr-TR" dirty="0" smtClean="0"/>
              <a:t>Bu </a:t>
            </a:r>
            <a:r>
              <a:rPr lang="tr-TR" dirty="0" err="1" smtClean="0"/>
              <a:t>pH</a:t>
            </a:r>
            <a:r>
              <a:rPr lang="tr-TR" dirty="0" smtClean="0"/>
              <a:t> aralığında yedi farklı renk değişikliği göstermektedir.</a:t>
            </a:r>
          </a:p>
          <a:p>
            <a:r>
              <a:rPr lang="tr-TR" dirty="0" smtClean="0"/>
              <a:t>pozitif vakalardaki karakteristik mavi renk </a:t>
            </a:r>
            <a:r>
              <a:rPr lang="tr-TR" dirty="0" err="1" smtClean="0"/>
              <a:t>pH</a:t>
            </a:r>
            <a:r>
              <a:rPr lang="tr-TR" dirty="0" smtClean="0"/>
              <a:t> 6.4-6.8 aralığında ortaya çıkmaktadır. 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Nitrazin</a:t>
            </a:r>
            <a:r>
              <a:rPr lang="tr-TR" dirty="0" smtClean="0"/>
              <a:t> kağıdı,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61122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5750" y="1643063"/>
            <a:ext cx="4429125" cy="500062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tr-TR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tr-TR" sz="3200" dirty="0" smtClean="0"/>
              <a:t>Anneye ve fetusa/yenidoğana ait </a:t>
            </a:r>
            <a:r>
              <a:rPr lang="tr-TR" sz="3200" dirty="0" smtClean="0">
                <a:solidFill>
                  <a:srgbClr val="FF0000"/>
                </a:solidFill>
              </a:rPr>
              <a:t>enfeksiyonlar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tr-TR" sz="3200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tr-TR" sz="3200" dirty="0" smtClean="0">
                <a:solidFill>
                  <a:srgbClr val="FF0000"/>
                </a:solidFill>
              </a:rPr>
              <a:t>Erken doğum eylemi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tr-TR" sz="3200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tr-TR" sz="3200" dirty="0" smtClean="0"/>
              <a:t>Umblikal kordun sıkışmasına bağlı olarak </a:t>
            </a:r>
            <a:r>
              <a:rPr lang="tr-TR" sz="3200" dirty="0" smtClean="0">
                <a:solidFill>
                  <a:srgbClr val="FF0000"/>
                </a:solidFill>
              </a:rPr>
              <a:t>fetal hipoksi ve asfiksi</a:t>
            </a:r>
            <a:r>
              <a:rPr lang="tr-TR" sz="3200" dirty="0" smtClean="0"/>
              <a:t>dir</a:t>
            </a:r>
            <a:endParaRPr lang="tr-TR" sz="3200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4400" dirty="0" smtClean="0">
                <a:latin typeface="Andalus" pitchFamily="2" charset="-78"/>
                <a:cs typeface="Andalus" pitchFamily="2" charset="-78"/>
              </a:rPr>
              <a:t> </a:t>
            </a:r>
            <a:r>
              <a:rPr lang="tr-TR" sz="4000" dirty="0" smtClean="0">
                <a:effectLst/>
                <a:latin typeface="Andalus" pitchFamily="2" charset="-78"/>
                <a:cs typeface="Andalus" pitchFamily="2" charset="-78"/>
              </a:rPr>
              <a:t>Erken </a:t>
            </a:r>
            <a:r>
              <a:rPr lang="tr-TR" sz="4000" dirty="0" err="1" smtClean="0">
                <a:effectLst/>
                <a:latin typeface="Andalus" pitchFamily="2" charset="-78"/>
                <a:cs typeface="Andalus" pitchFamily="2" charset="-78"/>
              </a:rPr>
              <a:t>Membran</a:t>
            </a:r>
            <a:r>
              <a:rPr lang="tr-TR" sz="4000" dirty="0" smtClean="0">
                <a:effectLst/>
                <a:latin typeface="Andalus" pitchFamily="2" charset="-78"/>
                <a:cs typeface="Andalus" pitchFamily="2" charset="-78"/>
              </a:rPr>
              <a:t> </a:t>
            </a:r>
            <a:r>
              <a:rPr lang="tr-TR" sz="4000" dirty="0" err="1" smtClean="0">
                <a:effectLst/>
                <a:latin typeface="Andalus" pitchFamily="2" charset="-78"/>
                <a:cs typeface="Andalus" pitchFamily="2" charset="-78"/>
              </a:rPr>
              <a:t>Rüptürünün</a:t>
            </a:r>
            <a:r>
              <a:rPr lang="tr-TR" sz="4000" dirty="0" smtClean="0">
                <a:effectLst/>
                <a:latin typeface="Andalus" pitchFamily="2" charset="-78"/>
                <a:cs typeface="Andalus" pitchFamily="2" charset="-78"/>
              </a:rPr>
              <a:t/>
            </a:r>
            <a:br>
              <a:rPr lang="tr-TR" sz="4000" dirty="0" smtClean="0">
                <a:effectLst/>
                <a:latin typeface="Andalus" pitchFamily="2" charset="-78"/>
                <a:cs typeface="Andalus" pitchFamily="2" charset="-78"/>
              </a:rPr>
            </a:br>
            <a:r>
              <a:rPr lang="tr-TR" sz="4000" dirty="0" smtClean="0">
                <a:effectLst/>
                <a:latin typeface="Andalus" pitchFamily="2" charset="-78"/>
                <a:cs typeface="Andalus" pitchFamily="2" charset="-78"/>
              </a:rPr>
              <a:t>       Komplikasyonları</a:t>
            </a:r>
            <a:endParaRPr lang="tr-TR" sz="4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90671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Membran</a:t>
            </a:r>
            <a:r>
              <a:rPr lang="tr-TR" dirty="0" smtClean="0"/>
              <a:t> </a:t>
            </a:r>
            <a:r>
              <a:rPr lang="tr-TR" dirty="0" err="1" smtClean="0"/>
              <a:t>rüptüre</a:t>
            </a:r>
            <a:r>
              <a:rPr lang="tr-TR" dirty="0" smtClean="0"/>
              <a:t> olduğu zaman tedavinin amacı ,</a:t>
            </a:r>
            <a:r>
              <a:rPr lang="tr-TR" dirty="0" err="1" smtClean="0"/>
              <a:t>uterusta</a:t>
            </a:r>
            <a:r>
              <a:rPr lang="tr-TR" dirty="0" smtClean="0"/>
              <a:t> sorun olmadığı sürece, </a:t>
            </a:r>
            <a:r>
              <a:rPr lang="tr-TR" dirty="0" err="1" smtClean="0"/>
              <a:t>fetal</a:t>
            </a:r>
            <a:r>
              <a:rPr lang="tr-TR" dirty="0" smtClean="0"/>
              <a:t> </a:t>
            </a:r>
            <a:r>
              <a:rPr lang="tr-TR" dirty="0" err="1" smtClean="0"/>
              <a:t>maturasyon</a:t>
            </a:r>
            <a:r>
              <a:rPr lang="tr-TR" dirty="0" smtClean="0"/>
              <a:t> sağlanıncaya kadar gebeliği devam ettirmektir.</a:t>
            </a:r>
          </a:p>
          <a:p>
            <a:endParaRPr lang="tr-TR" dirty="0" smtClean="0"/>
          </a:p>
          <a:p>
            <a:r>
              <a:rPr lang="tr-TR" dirty="0" smtClean="0"/>
              <a:t>Gebeliğin 26.-35. haftaları arasında </a:t>
            </a:r>
            <a:r>
              <a:rPr lang="tr-TR" dirty="0" err="1" smtClean="0"/>
              <a:t>fetal</a:t>
            </a:r>
            <a:r>
              <a:rPr lang="tr-TR" dirty="0" smtClean="0"/>
              <a:t> tehlike ya da enfeksiyon belirtisi yoksa gebeliği sürdürmek tercih edilmelidir.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42873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642918"/>
            <a:ext cx="8496944" cy="4525962"/>
          </a:xfrm>
        </p:spPr>
        <p:txBody>
          <a:bodyPr/>
          <a:lstStyle/>
          <a:p>
            <a:pPr marL="109537" indent="0">
              <a:buNone/>
            </a:pPr>
            <a:r>
              <a:rPr lang="tr-TR" sz="2800" b="1" dirty="0" smtClean="0">
                <a:solidFill>
                  <a:srgbClr val="FF0000"/>
                </a:solidFill>
              </a:rPr>
              <a:t>Takip, Tedavi, İzlem</a:t>
            </a:r>
          </a:p>
          <a:p>
            <a:endParaRPr lang="tr-TR" dirty="0" smtClean="0"/>
          </a:p>
          <a:p>
            <a:r>
              <a:rPr lang="tr-TR" dirty="0" smtClean="0"/>
              <a:t>Zarların uzamış </a:t>
            </a:r>
            <a:r>
              <a:rPr lang="tr-TR" dirty="0" err="1" smtClean="0"/>
              <a:t>rüptüründe</a:t>
            </a:r>
            <a:r>
              <a:rPr lang="tr-TR" dirty="0" smtClean="0"/>
              <a:t> koruyucu olarak antibiyotik başlanır ve gebe hastaneye yatırılarak yatak istirahatına alınır.</a:t>
            </a:r>
          </a:p>
          <a:p>
            <a:r>
              <a:rPr lang="tr-TR" dirty="0" smtClean="0"/>
              <a:t>Fetüs düzenli izlenir.</a:t>
            </a:r>
          </a:p>
          <a:p>
            <a:r>
              <a:rPr lang="tr-TR" dirty="0" smtClean="0"/>
              <a:t>Annenin yaşam bulguları izlenir.</a:t>
            </a:r>
          </a:p>
          <a:p>
            <a:r>
              <a:rPr lang="tr-TR" dirty="0" smtClean="0"/>
              <a:t>Vajinal muayeneden kaçınılır.</a:t>
            </a:r>
          </a:p>
        </p:txBody>
      </p:sp>
    </p:spTree>
    <p:extLst>
      <p:ext uri="{BB962C8B-B14F-4D97-AF65-F5344CB8AC3E}">
        <p14:creationId xmlns:p14="http://schemas.microsoft.com/office/powerpoint/2010/main" val="1071625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642918"/>
            <a:ext cx="8208912" cy="4525962"/>
          </a:xfrm>
        </p:spPr>
        <p:txBody>
          <a:bodyPr/>
          <a:lstStyle/>
          <a:p>
            <a:pPr marL="109537" lvl="0" indent="0">
              <a:buClr>
                <a:srgbClr val="2DA2BF"/>
              </a:buClr>
              <a:buNone/>
            </a:pPr>
            <a:r>
              <a:rPr lang="tr-TR" sz="2800" b="1" dirty="0">
                <a:solidFill>
                  <a:srgbClr val="FF0000"/>
                </a:solidFill>
              </a:rPr>
              <a:t>Takip, Tedavi, İzlem</a:t>
            </a:r>
          </a:p>
          <a:p>
            <a:pPr marL="109537" indent="0">
              <a:buNone/>
            </a:pPr>
            <a:endParaRPr lang="tr-TR" dirty="0" smtClean="0"/>
          </a:p>
          <a:p>
            <a:r>
              <a:rPr lang="tr-TR" dirty="0" smtClean="0"/>
              <a:t>Akut dönem geçtikten sonra gebe evinde izlenebilir.</a:t>
            </a:r>
          </a:p>
          <a:p>
            <a:r>
              <a:rPr lang="tr-TR" dirty="0" smtClean="0"/>
              <a:t>Evde de sürekli yatak </a:t>
            </a:r>
            <a:r>
              <a:rPr lang="tr-TR" dirty="0" err="1" smtClean="0"/>
              <a:t>istirajati</a:t>
            </a:r>
            <a:r>
              <a:rPr lang="tr-TR" dirty="0" smtClean="0"/>
              <a:t> önerilir ve cinsel ilişki,</a:t>
            </a:r>
            <a:r>
              <a:rPr lang="tr-TR" dirty="0" err="1" smtClean="0"/>
              <a:t>vajinal</a:t>
            </a:r>
            <a:r>
              <a:rPr lang="tr-TR" dirty="0" smtClean="0"/>
              <a:t> duş ve tampon kullanmaktan kaçınması söylenir.</a:t>
            </a:r>
          </a:p>
          <a:p>
            <a:r>
              <a:rPr lang="tr-TR" dirty="0" smtClean="0">
                <a:solidFill>
                  <a:srgbClr val="3333FF"/>
                </a:solidFill>
              </a:rPr>
              <a:t>perine hijyenine dikkat etmesi önerilir.</a:t>
            </a:r>
            <a:endParaRPr lang="tr-TR" dirty="0" smtClean="0"/>
          </a:p>
          <a:p>
            <a:r>
              <a:rPr lang="tr-TR" dirty="0" smtClean="0"/>
              <a:t>Haftalık NST takipleri devam eder.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95869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42396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tr-TR" dirty="0" err="1" smtClean="0"/>
              <a:t>Fetus</a:t>
            </a:r>
            <a:r>
              <a:rPr lang="tr-TR" dirty="0" smtClean="0"/>
              <a:t> </a:t>
            </a:r>
            <a:r>
              <a:rPr lang="tr-TR" dirty="0" err="1" smtClean="0"/>
              <a:t>intrauterin</a:t>
            </a:r>
            <a:r>
              <a:rPr lang="tr-TR" dirty="0" smtClean="0"/>
              <a:t> olarak enfeksiyondan etkilenir.</a:t>
            </a:r>
          </a:p>
          <a:p>
            <a:pPr algn="ctr">
              <a:lnSpc>
                <a:spcPct val="150000"/>
              </a:lnSpc>
            </a:pPr>
            <a:r>
              <a:rPr lang="tr-TR" dirty="0" smtClean="0"/>
              <a:t>Annede </a:t>
            </a:r>
            <a:r>
              <a:rPr lang="tr-TR" dirty="0" smtClean="0">
                <a:solidFill>
                  <a:srgbClr val="FF0000"/>
                </a:solidFill>
              </a:rPr>
              <a:t>ateşin yükselmesi </a:t>
            </a:r>
            <a:r>
              <a:rPr lang="tr-TR" dirty="0" smtClean="0"/>
              <a:t>ve </a:t>
            </a:r>
            <a:r>
              <a:rPr lang="tr-TR" dirty="0" err="1" smtClean="0">
                <a:solidFill>
                  <a:srgbClr val="FF0000"/>
                </a:solidFill>
              </a:rPr>
              <a:t>fetal</a:t>
            </a:r>
            <a:r>
              <a:rPr lang="tr-TR" dirty="0" smtClean="0">
                <a:solidFill>
                  <a:srgbClr val="FF0000"/>
                </a:solidFill>
              </a:rPr>
              <a:t> taşikardi, </a:t>
            </a:r>
            <a:r>
              <a:rPr lang="tr-TR" dirty="0" err="1" smtClean="0"/>
              <a:t>koriyoamniyonitisin</a:t>
            </a:r>
            <a:r>
              <a:rPr lang="tr-TR" dirty="0" smtClean="0"/>
              <a:t> geliştiğini gösterir.</a:t>
            </a:r>
          </a:p>
          <a:p>
            <a:pPr algn="ctr">
              <a:lnSpc>
                <a:spcPct val="150000"/>
              </a:lnSpc>
            </a:pPr>
            <a:r>
              <a:rPr lang="tr-TR" dirty="0" smtClean="0"/>
              <a:t>Enfeksiyon ve </a:t>
            </a:r>
            <a:r>
              <a:rPr lang="tr-TR" dirty="0" err="1" smtClean="0"/>
              <a:t>eftal</a:t>
            </a:r>
            <a:r>
              <a:rPr lang="tr-TR" dirty="0" smtClean="0"/>
              <a:t> </a:t>
            </a:r>
            <a:r>
              <a:rPr lang="tr-TR" dirty="0" err="1" smtClean="0"/>
              <a:t>distres</a:t>
            </a:r>
            <a:r>
              <a:rPr lang="tr-TR" dirty="0" smtClean="0"/>
              <a:t> belirtileri gözlenirse </a:t>
            </a:r>
            <a:r>
              <a:rPr lang="tr-TR" dirty="0" err="1" smtClean="0"/>
              <a:t>vajinal</a:t>
            </a:r>
            <a:r>
              <a:rPr lang="tr-TR" dirty="0" smtClean="0"/>
              <a:t> ya da sezaryen ile doğuma gidilir.</a:t>
            </a:r>
          </a:p>
          <a:p>
            <a:pPr algn="just">
              <a:lnSpc>
                <a:spcPct val="150000"/>
              </a:lnSpc>
            </a:pPr>
            <a:endParaRPr lang="tr-TR" dirty="0" smtClean="0"/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7190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142844" y="1142984"/>
            <a:ext cx="9001156" cy="4525962"/>
          </a:xfrm>
        </p:spPr>
        <p:txBody>
          <a:bodyPr/>
          <a:lstStyle/>
          <a:p>
            <a:r>
              <a:rPr lang="tr-TR" dirty="0" smtClean="0"/>
              <a:t>Tüm </a:t>
            </a:r>
            <a:r>
              <a:rPr lang="tr-TR" dirty="0" err="1" smtClean="0"/>
              <a:t>perinatal</a:t>
            </a:r>
            <a:r>
              <a:rPr lang="tr-TR" dirty="0" smtClean="0"/>
              <a:t> ölümlerin yaklaşık olarak %10’u EMR ile ilişkilidir. </a:t>
            </a:r>
          </a:p>
          <a:p>
            <a:endParaRPr lang="tr-TR" dirty="0"/>
          </a:p>
          <a:p>
            <a:r>
              <a:rPr lang="tr-TR" dirty="0" err="1" smtClean="0"/>
              <a:t>Prematürite</a:t>
            </a:r>
            <a:r>
              <a:rPr lang="tr-TR" dirty="0" smtClean="0"/>
              <a:t> (37 </a:t>
            </a:r>
            <a:r>
              <a:rPr lang="tr-TR" dirty="0" err="1" smtClean="0"/>
              <a:t>hftdan</a:t>
            </a:r>
            <a:r>
              <a:rPr lang="tr-TR" dirty="0" smtClean="0"/>
              <a:t> önce doğum)’ye bağlı en yaygın komplikasyon </a:t>
            </a:r>
            <a:r>
              <a:rPr lang="tr-TR" dirty="0" err="1" smtClean="0">
                <a:solidFill>
                  <a:srgbClr val="FF0000"/>
                </a:solidFill>
              </a:rPr>
              <a:t>Respiratuar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Distress</a:t>
            </a:r>
            <a:r>
              <a:rPr lang="tr-TR" dirty="0" smtClean="0">
                <a:solidFill>
                  <a:srgbClr val="FF0000"/>
                </a:solidFill>
              </a:rPr>
              <a:t> Sendromudur (RDS)</a:t>
            </a:r>
          </a:p>
          <a:p>
            <a:endParaRPr lang="tr-TR" dirty="0" smtClean="0"/>
          </a:p>
          <a:p>
            <a:r>
              <a:rPr lang="tr-TR" dirty="0" err="1" smtClean="0"/>
              <a:t>Fetal</a:t>
            </a:r>
            <a:r>
              <a:rPr lang="tr-TR" dirty="0" smtClean="0"/>
              <a:t>/</a:t>
            </a:r>
            <a:r>
              <a:rPr lang="tr-TR" dirty="0" err="1" smtClean="0"/>
              <a:t>neonatal</a:t>
            </a:r>
            <a:r>
              <a:rPr lang="tr-TR" dirty="0" smtClean="0"/>
              <a:t> enfeksiyon</a:t>
            </a: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tr-TR" dirty="0" err="1" smtClean="0">
                <a:solidFill>
                  <a:srgbClr val="FF0000"/>
                </a:solidFill>
              </a:rPr>
              <a:t>Fetal</a:t>
            </a:r>
            <a:r>
              <a:rPr lang="tr-TR" dirty="0" smtClean="0">
                <a:solidFill>
                  <a:srgbClr val="FF0000"/>
                </a:solidFill>
              </a:rPr>
              <a:t> Etkilenme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048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142844" y="1142984"/>
            <a:ext cx="9001156" cy="4525962"/>
          </a:xfrm>
        </p:spPr>
        <p:txBody>
          <a:bodyPr/>
          <a:lstStyle/>
          <a:p>
            <a:r>
              <a:rPr lang="tr-TR" dirty="0" err="1" smtClean="0"/>
              <a:t>Fetal</a:t>
            </a:r>
            <a:r>
              <a:rPr lang="tr-TR" dirty="0" smtClean="0"/>
              <a:t> tehlikeler (</a:t>
            </a:r>
            <a:r>
              <a:rPr lang="tr-TR" dirty="0" err="1" smtClean="0"/>
              <a:t>kord</a:t>
            </a:r>
            <a:r>
              <a:rPr lang="tr-TR" dirty="0" smtClean="0"/>
              <a:t> </a:t>
            </a:r>
            <a:r>
              <a:rPr lang="tr-TR" dirty="0" err="1" smtClean="0"/>
              <a:t>prolapsusu</a:t>
            </a:r>
            <a:r>
              <a:rPr lang="tr-TR" dirty="0" smtClean="0"/>
              <a:t> veya basısı sonucu </a:t>
            </a:r>
            <a:r>
              <a:rPr lang="tr-TR" dirty="0" err="1" smtClean="0"/>
              <a:t>hipoksi</a:t>
            </a:r>
            <a:r>
              <a:rPr lang="tr-TR" dirty="0" smtClean="0"/>
              <a:t>)</a:t>
            </a:r>
          </a:p>
          <a:p>
            <a:endParaRPr lang="tr-TR" dirty="0" smtClean="0"/>
          </a:p>
          <a:p>
            <a:r>
              <a:rPr lang="tr-TR" dirty="0" smtClean="0"/>
              <a:t>Prezantasyon bozukluğu,</a:t>
            </a:r>
          </a:p>
          <a:p>
            <a:endParaRPr lang="tr-TR" dirty="0" smtClean="0"/>
          </a:p>
          <a:p>
            <a:r>
              <a:rPr lang="tr-TR" dirty="0" smtClean="0"/>
              <a:t>Gebeliğin erken aylarında </a:t>
            </a:r>
            <a:r>
              <a:rPr lang="tr-TR" dirty="0" err="1" smtClean="0"/>
              <a:t>oligohidroamniyoz</a:t>
            </a:r>
            <a:r>
              <a:rPr lang="tr-TR" dirty="0" smtClean="0"/>
              <a:t> ve buna bağlı büyüme geriliği, </a:t>
            </a:r>
            <a:r>
              <a:rPr lang="tr-TR" dirty="0" err="1" smtClean="0"/>
              <a:t>hipoplastik</a:t>
            </a:r>
            <a:r>
              <a:rPr lang="tr-TR" dirty="0" smtClean="0"/>
              <a:t> akciğerler ve kompresyona bağlı kol ve bacaklarda </a:t>
            </a:r>
            <a:r>
              <a:rPr lang="tr-TR" dirty="0" err="1" smtClean="0"/>
              <a:t>deformiteler</a:t>
            </a:r>
            <a:r>
              <a:rPr lang="tr-TR" dirty="0" smtClean="0"/>
              <a:t> gelişebilir.</a:t>
            </a: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tr-TR" dirty="0" err="1" smtClean="0">
                <a:solidFill>
                  <a:srgbClr val="FF0000"/>
                </a:solidFill>
              </a:rPr>
              <a:t>Fetal</a:t>
            </a:r>
            <a:r>
              <a:rPr lang="tr-TR" dirty="0" smtClean="0">
                <a:solidFill>
                  <a:srgbClr val="FF0000"/>
                </a:solidFill>
              </a:rPr>
              <a:t> Etkilenme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622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-243408"/>
            <a:ext cx="7290054" cy="1499616"/>
          </a:xfrm>
        </p:spPr>
        <p:txBody>
          <a:bodyPr>
            <a:normAutofit/>
          </a:bodyPr>
          <a:lstStyle/>
          <a:p>
            <a:r>
              <a:rPr lang="tr-TR" sz="2000" b="1" dirty="0" smtClean="0"/>
              <a:t>Kaynakça </a:t>
            </a:r>
            <a:endParaRPr lang="tr-TR" sz="20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692696"/>
            <a:ext cx="8964488" cy="5949280"/>
          </a:xfrm>
        </p:spPr>
        <p:txBody>
          <a:bodyPr>
            <a:normAutofit/>
          </a:bodyPr>
          <a:lstStyle/>
          <a:p>
            <a:pPr marL="257175" indent="-257175" algn="just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AutoNum type="arabicPeriod"/>
            </a:pPr>
            <a:endParaRPr lang="tr-TR" sz="2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57175" indent="-257175" algn="just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AutoNum type="arabicPeriod"/>
            </a:pPr>
            <a:endParaRPr lang="tr-TR" sz="2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buNone/>
            </a:pPr>
            <a:endParaRPr lang="tr-TR" sz="29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buNone/>
            </a:pPr>
            <a:endParaRPr lang="tr-TR" sz="2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buNone/>
            </a:pPr>
            <a:endParaRPr lang="tr-TR" sz="2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buNone/>
            </a:pPr>
            <a:endParaRPr lang="tr-TR" sz="29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buNone/>
            </a:pPr>
            <a:endParaRPr lang="tr-TR" sz="2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57175" indent="-257175" algn="just">
              <a:lnSpc>
                <a:spcPct val="100000"/>
              </a:lnSpc>
              <a:spcAft>
                <a:spcPts val="0"/>
              </a:spcAft>
              <a:buAutoNum type="arabicPeriod"/>
            </a:pPr>
            <a:endParaRPr lang="tr-TR" sz="2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28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ntegral">
  <a:themeElements>
    <a:clrScheme name="E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E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363</TotalTime>
  <Words>532</Words>
  <Application>Microsoft Office PowerPoint</Application>
  <PresentationFormat>Ekran Gösterisi (4:3)</PresentationFormat>
  <Paragraphs>101</Paragraphs>
  <Slides>20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8" baseType="lpstr">
      <vt:lpstr>Andalus</vt:lpstr>
      <vt:lpstr>Arial</vt:lpstr>
      <vt:lpstr>Calibri</vt:lpstr>
      <vt:lpstr>Times New Roman</vt:lpstr>
      <vt:lpstr>Tw Cen MT</vt:lpstr>
      <vt:lpstr>Tw Cen MT Condensed</vt:lpstr>
      <vt:lpstr>Wingdings 3</vt:lpstr>
      <vt:lpstr>Entegral</vt:lpstr>
      <vt:lpstr>PowerPoint Sunusu</vt:lpstr>
      <vt:lpstr>ERKEN MEMBRAN RÜPTÜRÜ(EMR)</vt:lpstr>
      <vt:lpstr>ERKEN MEMBRAN RÜPTÜRÜ(EMR)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Tanı</vt:lpstr>
      <vt:lpstr>PowerPoint Sunusu</vt:lpstr>
      <vt:lpstr>Nitrazin kağıdı, </vt:lpstr>
      <vt:lpstr> Erken Membran Rüptürünün        Komplikasyonları</vt:lpstr>
      <vt:lpstr>PowerPoint Sunusu</vt:lpstr>
      <vt:lpstr>PowerPoint Sunusu</vt:lpstr>
      <vt:lpstr>PowerPoint Sunusu</vt:lpstr>
      <vt:lpstr>PowerPoint Sunusu</vt:lpstr>
      <vt:lpstr>Fetal Etkilenme</vt:lpstr>
      <vt:lpstr>Fetal Etkilenme</vt:lpstr>
      <vt:lpstr>Kaynakça </vt:lpstr>
    </vt:vector>
  </TitlesOfParts>
  <Company>-=[By NeC]=-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user-1234</dc:creator>
  <cp:lastModifiedBy>serap</cp:lastModifiedBy>
  <cp:revision>44</cp:revision>
  <cp:lastPrinted>1601-01-01T00:00:00Z</cp:lastPrinted>
  <dcterms:created xsi:type="dcterms:W3CDTF">2020-01-14T12:40:39Z</dcterms:created>
  <dcterms:modified xsi:type="dcterms:W3CDTF">2021-06-24T06:55:55Z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