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7" r:id="rId4"/>
    <p:sldId id="267" r:id="rId5"/>
    <p:sldId id="259" r:id="rId6"/>
    <p:sldId id="269" r:id="rId7"/>
    <p:sldId id="260" r:id="rId8"/>
    <p:sldId id="261" r:id="rId9"/>
    <p:sldId id="262" r:id="rId10"/>
    <p:sldId id="263" r:id="rId11"/>
    <p:sldId id="264" r:id="rId12"/>
    <p:sldId id="268" r:id="rId13"/>
    <p:sldId id="258" r:id="rId14"/>
    <p:sldId id="266" r:id="rId15"/>
    <p:sldId id="270" r:id="rId1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9F884-0E12-479C-AB55-CEE6CF896939}" type="datetimeFigureOut">
              <a:rPr lang="tr-TR" smtClean="0"/>
              <a:pPr/>
              <a:t>20.03.2020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DBC89-C80F-42A9-A53E-2514BE57897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9F884-0E12-479C-AB55-CEE6CF896939}" type="datetimeFigureOut">
              <a:rPr lang="tr-TR" smtClean="0"/>
              <a:pPr/>
              <a:t>20.03.2020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DBC89-C80F-42A9-A53E-2514BE57897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9F884-0E12-479C-AB55-CEE6CF896939}" type="datetimeFigureOut">
              <a:rPr lang="tr-TR" smtClean="0"/>
              <a:pPr/>
              <a:t>20.03.2020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DBC89-C80F-42A9-A53E-2514BE57897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9F884-0E12-479C-AB55-CEE6CF896939}" type="datetimeFigureOut">
              <a:rPr lang="tr-TR" smtClean="0"/>
              <a:pPr/>
              <a:t>20.03.2020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DBC89-C80F-42A9-A53E-2514BE57897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9F884-0E12-479C-AB55-CEE6CF896939}" type="datetimeFigureOut">
              <a:rPr lang="tr-TR" smtClean="0"/>
              <a:pPr/>
              <a:t>20.03.2020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DBC89-C80F-42A9-A53E-2514BE57897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9F884-0E12-479C-AB55-CEE6CF896939}" type="datetimeFigureOut">
              <a:rPr lang="tr-TR" smtClean="0"/>
              <a:pPr/>
              <a:t>20.03.2020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DBC89-C80F-42A9-A53E-2514BE57897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9F884-0E12-479C-AB55-CEE6CF896939}" type="datetimeFigureOut">
              <a:rPr lang="tr-TR" smtClean="0"/>
              <a:pPr/>
              <a:t>20.03.2020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DBC89-C80F-42A9-A53E-2514BE57897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9F884-0E12-479C-AB55-CEE6CF896939}" type="datetimeFigureOut">
              <a:rPr lang="tr-TR" smtClean="0"/>
              <a:pPr/>
              <a:t>20.03.2020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DBC89-C80F-42A9-A53E-2514BE57897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9F884-0E12-479C-AB55-CEE6CF896939}" type="datetimeFigureOut">
              <a:rPr lang="tr-TR" smtClean="0"/>
              <a:pPr/>
              <a:t>20.03.2020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DBC89-C80F-42A9-A53E-2514BE57897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9F884-0E12-479C-AB55-CEE6CF896939}" type="datetimeFigureOut">
              <a:rPr lang="tr-TR" smtClean="0"/>
              <a:pPr/>
              <a:t>20.03.2020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DBC89-C80F-42A9-A53E-2514BE57897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9F884-0E12-479C-AB55-CEE6CF896939}" type="datetimeFigureOut">
              <a:rPr lang="tr-TR" smtClean="0"/>
              <a:pPr/>
              <a:t>20.03.2020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DBC89-C80F-42A9-A53E-2514BE57897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29F884-0E12-479C-AB55-CEE6CF896939}" type="datetimeFigureOut">
              <a:rPr lang="tr-TR" smtClean="0"/>
              <a:pPr/>
              <a:t>20.03.2020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FDBC89-C80F-42A9-A53E-2514BE578970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9000"/>
            <a:lum/>
          </a:blip>
          <a:srcRect/>
          <a:stretch>
            <a:fillRect t="-26000" b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323528" y="476672"/>
            <a:ext cx="8136904" cy="4464496"/>
          </a:xfrm>
        </p:spPr>
        <p:txBody>
          <a:bodyPr>
            <a:noAutofit/>
          </a:bodyPr>
          <a:lstStyle/>
          <a:p>
            <a:r>
              <a:rPr lang="tr-TR" sz="6000" b="1" dirty="0" smtClean="0"/>
              <a:t>ELİSA </a:t>
            </a:r>
            <a:br>
              <a:rPr lang="tr-TR" sz="6000" b="1" dirty="0" smtClean="0"/>
            </a:br>
            <a:r>
              <a:rPr lang="tr-TR" sz="6000" b="1" dirty="0" smtClean="0"/>
              <a:t>(</a:t>
            </a:r>
            <a:r>
              <a:rPr lang="en-US" sz="6000" b="1" dirty="0" smtClean="0"/>
              <a:t>Enzyme</a:t>
            </a:r>
            <a:r>
              <a:rPr lang="tr-TR" sz="6000" b="1" dirty="0" smtClean="0"/>
              <a:t> </a:t>
            </a:r>
            <a:r>
              <a:rPr lang="en-US" sz="6000" b="1" dirty="0" smtClean="0"/>
              <a:t>Linked </a:t>
            </a:r>
            <a:r>
              <a:rPr lang="en-US" sz="6000" b="1" dirty="0" err="1" smtClean="0"/>
              <a:t>Immunosorbent</a:t>
            </a:r>
            <a:r>
              <a:rPr lang="en-US" sz="6000" b="1" dirty="0" smtClean="0"/>
              <a:t> Assay</a:t>
            </a:r>
            <a:r>
              <a:rPr lang="tr-TR" sz="6000" b="1" dirty="0" smtClean="0"/>
              <a:t>) </a:t>
            </a:r>
            <a:r>
              <a:rPr lang="ar-SA" sz="4800" dirty="0" smtClean="0"/>
              <a:t/>
            </a:r>
            <a:br>
              <a:rPr lang="ar-SA" sz="4800" dirty="0" smtClean="0"/>
            </a:br>
            <a:endParaRPr lang="tr-TR" sz="4800" b="1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4725144"/>
            <a:ext cx="6400800" cy="913656"/>
          </a:xfrm>
        </p:spPr>
        <p:txBody>
          <a:bodyPr>
            <a:normAutofit/>
          </a:bodyPr>
          <a:lstStyle/>
          <a:p>
            <a:endParaRPr lang="tr-TR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ELISA yönteminin prensibi, özgül antijen-antikor arasındaki reaksiyona dayanır.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844824"/>
            <a:ext cx="9144000" cy="5013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Documents and Settings\nashwao\Desktop\ELISA\antibody.gif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0" y="2924944"/>
            <a:ext cx="4283968" cy="3933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İçerik Yer Tutucusu"/>
          <p:cNvSpPr>
            <a:spLocks noGrp="1"/>
          </p:cNvSpPr>
          <p:nvPr>
            <p:ph sz="half" idx="2"/>
          </p:nvPr>
        </p:nvSpPr>
        <p:spPr>
          <a:xfrm>
            <a:off x="0" y="0"/>
            <a:ext cx="9144000" cy="2924944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tr-TR" dirty="0" smtClean="0"/>
              <a:t>   </a:t>
            </a:r>
            <a:endParaRPr lang="tr-TR" dirty="0"/>
          </a:p>
          <a:p>
            <a:r>
              <a:rPr lang="tr-TR" dirty="0" smtClean="0"/>
              <a:t> ELİSA testi, özgül antijen-antikor bağlanmasının antikorlara </a:t>
            </a:r>
            <a:r>
              <a:rPr lang="tr-TR" dirty="0" err="1" smtClean="0"/>
              <a:t>alkalen</a:t>
            </a:r>
            <a:r>
              <a:rPr lang="tr-TR" dirty="0" smtClean="0"/>
              <a:t> </a:t>
            </a:r>
            <a:r>
              <a:rPr lang="tr-TR" dirty="0" err="1" smtClean="0"/>
              <a:t>fosfataz</a:t>
            </a:r>
            <a:r>
              <a:rPr lang="tr-TR" dirty="0" smtClean="0"/>
              <a:t> veya </a:t>
            </a:r>
            <a:r>
              <a:rPr lang="tr-TR" dirty="0" err="1" smtClean="0"/>
              <a:t>horseradish</a:t>
            </a:r>
            <a:r>
              <a:rPr lang="tr-TR" dirty="0" smtClean="0"/>
              <a:t> peroksidaz gibi bir enzim bağlanması ve ;</a:t>
            </a:r>
            <a:endParaRPr lang="tr-TR" dirty="0"/>
          </a:p>
          <a:p>
            <a:r>
              <a:rPr lang="tr-TR" dirty="0" smtClean="0"/>
              <a:t>Bu enzim substratının renkli ürünlere dönüştürülmesi suretiyle gösterilmesi esasına dayalı </a:t>
            </a:r>
            <a:r>
              <a:rPr lang="tr-TR" dirty="0" err="1" smtClean="0"/>
              <a:t>immünokimyasal</a:t>
            </a:r>
            <a:r>
              <a:rPr lang="tr-TR" dirty="0" smtClean="0"/>
              <a:t> ölçüm tekniğidir.</a:t>
            </a:r>
            <a:endParaRPr lang="tr-T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3140968"/>
            <a:ext cx="3714750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ELİSA </a:t>
            </a:r>
            <a:r>
              <a:rPr lang="tr-TR" dirty="0" err="1"/>
              <a:t>K</a:t>
            </a:r>
            <a:r>
              <a:rPr lang="tr-TR" dirty="0" err="1" smtClean="0"/>
              <a:t>omponentleri</a:t>
            </a:r>
            <a:endParaRPr lang="tr-TR" dirty="0"/>
          </a:p>
        </p:txBody>
      </p:sp>
      <p:sp>
        <p:nvSpPr>
          <p:cNvPr id="6" name="5 İçerik Yer Tutucusu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 fontScale="77500" lnSpcReduction="20000"/>
          </a:bodyPr>
          <a:lstStyle/>
          <a:p>
            <a:endParaRPr lang="tr-TR" b="1" dirty="0" smtClean="0"/>
          </a:p>
          <a:p>
            <a:r>
              <a:rPr lang="tr-TR" b="1" dirty="0" smtClean="0"/>
              <a:t>Katı </a:t>
            </a:r>
            <a:r>
              <a:rPr lang="tr-TR" b="1" dirty="0"/>
              <a:t>faz (Matriks):</a:t>
            </a:r>
            <a:r>
              <a:rPr lang="tr-TR" dirty="0"/>
              <a:t> Manüel </a:t>
            </a:r>
            <a:r>
              <a:rPr lang="tr-TR" dirty="0" smtClean="0"/>
              <a:t>ELİSA  </a:t>
            </a:r>
            <a:r>
              <a:rPr lang="tr-TR" dirty="0"/>
              <a:t>yöntemlerinde kullanılan, genellikle çukurlarına </a:t>
            </a:r>
            <a:r>
              <a:rPr lang="tr-TR" dirty="0" err="1"/>
              <a:t>analitlerin</a:t>
            </a:r>
            <a:r>
              <a:rPr lang="tr-TR" dirty="0"/>
              <a:t> ( antikor veya antijen ) bağlı olduğu 96 çukurlu </a:t>
            </a:r>
            <a:r>
              <a:rPr lang="tr-TR" dirty="0" err="1"/>
              <a:t>mikropleytlerdir</a:t>
            </a:r>
            <a:r>
              <a:rPr lang="tr-TR" dirty="0"/>
              <a:t>.</a:t>
            </a:r>
          </a:p>
          <a:p>
            <a:r>
              <a:rPr lang="tr-TR" b="1" dirty="0"/>
              <a:t>Antikor:</a:t>
            </a:r>
            <a:r>
              <a:rPr lang="tr-TR" dirty="0"/>
              <a:t> </a:t>
            </a:r>
            <a:r>
              <a:rPr lang="tr-TR" dirty="0" err="1"/>
              <a:t>IgG</a:t>
            </a:r>
            <a:r>
              <a:rPr lang="tr-TR" dirty="0"/>
              <a:t> fraksiyonlarıdır.</a:t>
            </a:r>
          </a:p>
          <a:p>
            <a:r>
              <a:rPr lang="tr-TR" b="1" dirty="0"/>
              <a:t>Enzim ve </a:t>
            </a:r>
            <a:r>
              <a:rPr lang="tr-TR" b="1" dirty="0" err="1"/>
              <a:t>substratlar</a:t>
            </a:r>
            <a:r>
              <a:rPr lang="tr-TR" b="1" dirty="0"/>
              <a:t>:</a:t>
            </a:r>
            <a:r>
              <a:rPr lang="tr-TR" dirty="0"/>
              <a:t> </a:t>
            </a:r>
            <a:r>
              <a:rPr lang="tr-TR" dirty="0" err="1"/>
              <a:t>Konjugatın</a:t>
            </a:r>
            <a:r>
              <a:rPr lang="tr-TR" dirty="0"/>
              <a:t> işaretlenmesinde en sık kullanılan </a:t>
            </a:r>
            <a:r>
              <a:rPr lang="tr-TR" dirty="0" err="1"/>
              <a:t>alkalen</a:t>
            </a:r>
            <a:r>
              <a:rPr lang="tr-TR" dirty="0"/>
              <a:t> </a:t>
            </a:r>
            <a:r>
              <a:rPr lang="tr-TR" dirty="0" err="1"/>
              <a:t>fosfataz</a:t>
            </a:r>
            <a:r>
              <a:rPr lang="tr-TR" dirty="0"/>
              <a:t>(AP) ve </a:t>
            </a:r>
            <a:r>
              <a:rPr lang="tr-TR" dirty="0" err="1"/>
              <a:t>horseradish</a:t>
            </a:r>
            <a:r>
              <a:rPr lang="tr-TR" dirty="0"/>
              <a:t> peroksidaz (HRP) </a:t>
            </a:r>
            <a:r>
              <a:rPr lang="tr-TR" dirty="0" smtClean="0"/>
              <a:t>enzimleridir.</a:t>
            </a:r>
            <a:endParaRPr lang="tr-TR" dirty="0"/>
          </a:p>
          <a:p>
            <a:r>
              <a:rPr lang="tr-TR" dirty="0" smtClean="0"/>
              <a:t>AP </a:t>
            </a:r>
            <a:r>
              <a:rPr lang="tr-TR" dirty="0"/>
              <a:t>için BCIP/NBT ( 5-</a:t>
            </a:r>
            <a:r>
              <a:rPr lang="tr-TR" dirty="0" err="1"/>
              <a:t>bromo</a:t>
            </a:r>
            <a:r>
              <a:rPr lang="tr-TR" dirty="0"/>
              <a:t>-4chloro-3-fosfat </a:t>
            </a:r>
            <a:r>
              <a:rPr lang="tr-TR" dirty="0" err="1"/>
              <a:t>indolyl</a:t>
            </a:r>
            <a:r>
              <a:rPr lang="tr-TR" dirty="0"/>
              <a:t>/Nitro mavi tetrazolium)</a:t>
            </a:r>
          </a:p>
          <a:p>
            <a:r>
              <a:rPr lang="tr-TR" dirty="0"/>
              <a:t>HRP için TMB ( </a:t>
            </a:r>
            <a:r>
              <a:rPr lang="tr-TR" dirty="0" err="1"/>
              <a:t>tetramethylbenzidine</a:t>
            </a:r>
            <a:r>
              <a:rPr lang="tr-TR" dirty="0"/>
              <a:t> ) kullanılır.</a:t>
            </a:r>
          </a:p>
          <a:p>
            <a:r>
              <a:rPr lang="tr-TR" b="1" dirty="0"/>
              <a:t>Yıkama:</a:t>
            </a:r>
            <a:r>
              <a:rPr lang="tr-TR" dirty="0"/>
              <a:t> ELİSA yönteminde her bir safha arasında fosfatlı tampon solüsyonu (PBS) ile yıkama işlemi önemli yer tutmaktadır.</a:t>
            </a:r>
          </a:p>
          <a:p>
            <a:r>
              <a:rPr lang="tr-TR" b="1" dirty="0"/>
              <a:t>Durdurma</a:t>
            </a:r>
            <a:r>
              <a:rPr lang="tr-TR" dirty="0"/>
              <a:t>: </a:t>
            </a:r>
            <a:r>
              <a:rPr lang="tr-TR" dirty="0" err="1"/>
              <a:t>ELİSA’nın</a:t>
            </a:r>
            <a:r>
              <a:rPr lang="tr-TR" dirty="0"/>
              <a:t> son safhası olan ‘reaksiyon durdurulması’ basamağında asidik ve bazik çözeltiler </a:t>
            </a:r>
            <a:r>
              <a:rPr lang="tr-TR" dirty="0" smtClean="0"/>
              <a:t>(H₂SO₄, HCI, </a:t>
            </a:r>
            <a:r>
              <a:rPr lang="tr-TR" dirty="0"/>
              <a:t>NaOH ) kullanılır.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t="1117"/>
          <a:stretch>
            <a:fillRect/>
          </a:stretch>
        </p:blipFill>
        <p:spPr bwMode="auto">
          <a:xfrm>
            <a:off x="0" y="1"/>
            <a:ext cx="5292079" cy="3212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3" y="0"/>
            <a:ext cx="3923928" cy="441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3212976"/>
            <a:ext cx="4427984" cy="3645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4365104"/>
            <a:ext cx="4755272" cy="2492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/>
              <a:t>ELİSA Çeşitleri </a:t>
            </a:r>
            <a:br>
              <a:rPr lang="tr-TR" b="1" dirty="0" smtClean="0"/>
            </a:br>
            <a:r>
              <a:rPr lang="tr-TR" b="1" dirty="0" smtClean="0"/>
              <a:t>1. Direkt </a:t>
            </a:r>
            <a:r>
              <a:rPr lang="tr-TR" b="1" dirty="0"/>
              <a:t>ELISA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600200"/>
            <a:ext cx="6516216" cy="5257800"/>
          </a:xfrm>
        </p:spPr>
        <p:txBody>
          <a:bodyPr>
            <a:normAutofit fontScale="85000" lnSpcReduction="20000"/>
          </a:bodyPr>
          <a:lstStyle/>
          <a:p>
            <a:r>
              <a:rPr lang="tr-TR" dirty="0"/>
              <a:t>Direkt ELISA yöntemi yüksek molekül ağırlıklı antijenin miktar tayini için uygundur</a:t>
            </a:r>
            <a:r>
              <a:rPr lang="tr-TR" dirty="0" smtClean="0"/>
              <a:t>.</a:t>
            </a:r>
          </a:p>
          <a:p>
            <a:r>
              <a:rPr lang="tr-TR" dirty="0" smtClean="0"/>
              <a:t>Numune </a:t>
            </a:r>
            <a:r>
              <a:rPr lang="tr-TR" dirty="0"/>
              <a:t>içindeki antijenler nonspesifik olarak </a:t>
            </a:r>
            <a:r>
              <a:rPr lang="tr-TR" dirty="0" err="1"/>
              <a:t>mikrotitre</a:t>
            </a:r>
            <a:r>
              <a:rPr lang="tr-TR" dirty="0"/>
              <a:t> kabının kuyu yüzeyine bağlanır</a:t>
            </a:r>
            <a:r>
              <a:rPr lang="tr-TR" dirty="0" smtClean="0"/>
              <a:t>.</a:t>
            </a:r>
          </a:p>
          <a:p>
            <a:r>
              <a:rPr lang="tr-TR" dirty="0" smtClean="0"/>
              <a:t>İşaretli </a:t>
            </a:r>
            <a:r>
              <a:rPr lang="tr-TR" dirty="0"/>
              <a:t>antikor kuyucuklara eklenir</a:t>
            </a:r>
            <a:r>
              <a:rPr lang="tr-TR" dirty="0" smtClean="0"/>
              <a:t>.</a:t>
            </a:r>
          </a:p>
          <a:p>
            <a:r>
              <a:rPr lang="tr-TR" dirty="0" smtClean="0"/>
              <a:t>Belirli </a:t>
            </a:r>
            <a:r>
              <a:rPr lang="tr-TR" dirty="0"/>
              <a:t>sürelerde inkübe edilir.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Yapılan </a:t>
            </a:r>
            <a:r>
              <a:rPr lang="tr-TR" dirty="0"/>
              <a:t>yıkama işlemi ile bağlanmamış işaretli antikorlar ortamdan uzaklaştırılır</a:t>
            </a:r>
            <a:r>
              <a:rPr lang="tr-TR" dirty="0" smtClean="0"/>
              <a:t>.</a:t>
            </a:r>
          </a:p>
          <a:p>
            <a:r>
              <a:rPr lang="tr-TR" dirty="0" smtClean="0"/>
              <a:t>Kuyulardaki </a:t>
            </a:r>
            <a:r>
              <a:rPr lang="tr-TR" dirty="0"/>
              <a:t>bağlanmış enzim işaretli antikor miktarı, ortama enzimin substratının eklenmesi ile oluşan renk değişimi sayesinde belirlenir.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1484784"/>
            <a:ext cx="2376264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2.</a:t>
            </a:r>
            <a:r>
              <a:rPr lang="tr-TR" b="1" dirty="0"/>
              <a:t> İndirekt ELISA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908720"/>
            <a:ext cx="6804248" cy="5949280"/>
          </a:xfrm>
        </p:spPr>
        <p:txBody>
          <a:bodyPr>
            <a:normAutofit fontScale="77500" lnSpcReduction="20000"/>
          </a:bodyPr>
          <a:lstStyle/>
          <a:p>
            <a:r>
              <a:rPr lang="tr-TR" dirty="0"/>
              <a:t>Numune içindeki antijenler </a:t>
            </a:r>
            <a:r>
              <a:rPr lang="tr-TR" dirty="0" err="1"/>
              <a:t>mikrotitre</a:t>
            </a:r>
            <a:r>
              <a:rPr lang="tr-TR" dirty="0"/>
              <a:t> kabının kuyu yüzeyine bağlanır</a:t>
            </a:r>
            <a:r>
              <a:rPr lang="tr-TR" dirty="0" smtClean="0"/>
              <a:t>.</a:t>
            </a:r>
          </a:p>
          <a:p>
            <a:r>
              <a:rPr lang="tr-TR" dirty="0" smtClean="0"/>
              <a:t>İlk </a:t>
            </a:r>
            <a:r>
              <a:rPr lang="tr-TR" dirty="0"/>
              <a:t>olarak işaretsiz primer antikorlar kuyulara </a:t>
            </a:r>
            <a:r>
              <a:rPr lang="tr-TR" dirty="0" smtClean="0"/>
              <a:t>eklenir.</a:t>
            </a:r>
            <a:endParaRPr lang="tr-TR" dirty="0"/>
          </a:p>
          <a:p>
            <a:r>
              <a:rPr lang="tr-TR" dirty="0" smtClean="0"/>
              <a:t>Antijen </a:t>
            </a:r>
            <a:r>
              <a:rPr lang="tr-TR" dirty="0"/>
              <a:t>ve primer antikor belirli sürelerde inkübe </a:t>
            </a:r>
            <a:r>
              <a:rPr lang="tr-TR" dirty="0" smtClean="0"/>
              <a:t>edilir.</a:t>
            </a:r>
            <a:endParaRPr lang="tr-TR" dirty="0"/>
          </a:p>
          <a:p>
            <a:r>
              <a:rPr lang="tr-TR" dirty="0" smtClean="0"/>
              <a:t>Yapılan </a:t>
            </a:r>
            <a:r>
              <a:rPr lang="tr-TR" dirty="0"/>
              <a:t>yıkama işlemi ile bağlanmayan primer antikorlar ortamdan </a:t>
            </a:r>
            <a:r>
              <a:rPr lang="tr-TR" dirty="0" smtClean="0"/>
              <a:t>uzaklaştırılır.</a:t>
            </a:r>
            <a:endParaRPr lang="tr-TR" dirty="0"/>
          </a:p>
          <a:p>
            <a:r>
              <a:rPr lang="tr-TR" dirty="0" smtClean="0"/>
              <a:t>Sonrasında </a:t>
            </a:r>
            <a:r>
              <a:rPr lang="tr-TR" dirty="0"/>
              <a:t>primer antikorlara spesifik, enzim ile işaretli sekonder antikor kuyulara </a:t>
            </a:r>
            <a:r>
              <a:rPr lang="tr-TR" dirty="0" smtClean="0"/>
              <a:t>eklenir.</a:t>
            </a:r>
            <a:endParaRPr lang="tr-TR" dirty="0"/>
          </a:p>
          <a:p>
            <a:r>
              <a:rPr lang="tr-TR" dirty="0" smtClean="0"/>
              <a:t>Belirli </a:t>
            </a:r>
            <a:r>
              <a:rPr lang="tr-TR" dirty="0"/>
              <a:t>sürelerde inkübe </a:t>
            </a:r>
            <a:r>
              <a:rPr lang="tr-TR" dirty="0" smtClean="0"/>
              <a:t>edilir.</a:t>
            </a:r>
            <a:endParaRPr lang="tr-TR" dirty="0"/>
          </a:p>
          <a:p>
            <a:r>
              <a:rPr lang="tr-TR" dirty="0" smtClean="0"/>
              <a:t>Tekrar </a:t>
            </a:r>
            <a:r>
              <a:rPr lang="tr-TR" dirty="0"/>
              <a:t>yapılan yıkama işlemi ile bağlanmayan işaretli sekonder antikorlar ortamdan </a:t>
            </a:r>
            <a:r>
              <a:rPr lang="tr-TR" dirty="0" smtClean="0"/>
              <a:t>uzaklaştırılır.</a:t>
            </a:r>
            <a:endParaRPr lang="tr-TR" dirty="0"/>
          </a:p>
          <a:p>
            <a:r>
              <a:rPr lang="tr-TR" dirty="0" smtClean="0"/>
              <a:t>Son </a:t>
            </a:r>
            <a:r>
              <a:rPr lang="tr-TR" dirty="0"/>
              <a:t>olarak enzimin substratı kuyulara eklenir ve elde edilen renk değişimi ile antikorlar belirlenir.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1268760"/>
            <a:ext cx="2232248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3.</a:t>
            </a:r>
            <a:r>
              <a:rPr lang="tr-TR" b="1" dirty="0"/>
              <a:t> </a:t>
            </a:r>
            <a:r>
              <a:rPr lang="tr-TR" b="1" dirty="0" err="1"/>
              <a:t>Nonkompotetif</a:t>
            </a:r>
            <a:r>
              <a:rPr lang="tr-TR" b="1" dirty="0"/>
              <a:t> ELISA (</a:t>
            </a:r>
            <a:r>
              <a:rPr lang="tr-TR" b="1" dirty="0" err="1"/>
              <a:t>Sandwich</a:t>
            </a:r>
            <a:r>
              <a:rPr lang="tr-TR" b="1" dirty="0"/>
              <a:t> </a:t>
            </a:r>
            <a:r>
              <a:rPr lang="tr-TR" b="1" dirty="0" smtClean="0"/>
              <a:t>Yöntemi</a:t>
            </a:r>
            <a:r>
              <a:rPr lang="tr-TR" b="1" dirty="0"/>
              <a:t>)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 fontScale="85000" lnSpcReduction="20000"/>
          </a:bodyPr>
          <a:lstStyle/>
          <a:p>
            <a:r>
              <a:rPr lang="tr-TR" dirty="0" smtClean="0"/>
              <a:t>Bu </a:t>
            </a:r>
            <a:r>
              <a:rPr lang="tr-TR" dirty="0"/>
              <a:t>test ile bilinmeyen örneklerin içindeki antijen miktarı </a:t>
            </a:r>
            <a:r>
              <a:rPr lang="tr-TR" dirty="0" smtClean="0"/>
              <a:t>belirlenir.</a:t>
            </a:r>
            <a:endParaRPr lang="tr-TR" dirty="0"/>
          </a:p>
          <a:p>
            <a:r>
              <a:rPr lang="tr-TR" dirty="0" smtClean="0"/>
              <a:t>Direkt </a:t>
            </a:r>
            <a:r>
              <a:rPr lang="tr-TR" dirty="0"/>
              <a:t>veya indirekt ELISA ile oluşan renk değişimi antikorun varlığına işaret ederken; Sandviç ELISA da oluşan renk değişimi antijenin varlığına işaret eder</a:t>
            </a:r>
            <a:r>
              <a:rPr lang="tr-TR" dirty="0" smtClean="0"/>
              <a:t>.</a:t>
            </a:r>
            <a:r>
              <a:rPr lang="tr-TR" dirty="0"/>
              <a:t> </a:t>
            </a:r>
            <a:endParaRPr lang="tr-TR" dirty="0" smtClean="0"/>
          </a:p>
          <a:p>
            <a:r>
              <a:rPr lang="tr-TR" dirty="0" err="1" smtClean="0"/>
              <a:t>Sandwich</a:t>
            </a:r>
            <a:r>
              <a:rPr lang="tr-TR" dirty="0" smtClean="0"/>
              <a:t> </a:t>
            </a:r>
            <a:r>
              <a:rPr lang="tr-TR" dirty="0"/>
              <a:t>ELISA’ da antikorlar (yakalama antikoru) </a:t>
            </a:r>
            <a:r>
              <a:rPr lang="tr-TR" dirty="0" err="1"/>
              <a:t>mikrotitre</a:t>
            </a:r>
            <a:r>
              <a:rPr lang="tr-TR" dirty="0"/>
              <a:t> kabının kuyucuklarının katı fazına </a:t>
            </a:r>
            <a:r>
              <a:rPr lang="tr-TR" dirty="0" err="1"/>
              <a:t>immobilize</a:t>
            </a:r>
            <a:r>
              <a:rPr lang="tr-TR" dirty="0"/>
              <a:t> </a:t>
            </a:r>
            <a:r>
              <a:rPr lang="tr-TR" dirty="0" smtClean="0"/>
              <a:t>edilir.</a:t>
            </a:r>
          </a:p>
          <a:p>
            <a:r>
              <a:rPr lang="tr-TR" dirty="0" smtClean="0"/>
              <a:t>Antijeni </a:t>
            </a:r>
            <a:r>
              <a:rPr lang="tr-TR" dirty="0"/>
              <a:t>içeren örnek daha sonra ilave edilir ve antijen-antikor kompleksinin oluşması </a:t>
            </a:r>
            <a:r>
              <a:rPr lang="tr-TR" dirty="0" smtClean="0"/>
              <a:t>beklenir.</a:t>
            </a:r>
          </a:p>
          <a:p>
            <a:r>
              <a:rPr lang="tr-TR" dirty="0" smtClean="0"/>
              <a:t>Bağlanmamış </a:t>
            </a:r>
            <a:r>
              <a:rPr lang="tr-TR" dirty="0"/>
              <a:t>proteinler yıkama basamakları ile </a:t>
            </a:r>
            <a:r>
              <a:rPr lang="tr-TR" dirty="0" smtClean="0"/>
              <a:t>uzaklaştırılır.</a:t>
            </a:r>
          </a:p>
          <a:p>
            <a:r>
              <a:rPr lang="tr-TR" dirty="0" smtClean="0"/>
              <a:t>Enzim </a:t>
            </a:r>
            <a:r>
              <a:rPr lang="tr-TR" dirty="0"/>
              <a:t>işaretli ikinci bir antikor (</a:t>
            </a:r>
            <a:r>
              <a:rPr lang="tr-TR" dirty="0" err="1"/>
              <a:t>deteksiyon</a:t>
            </a:r>
            <a:r>
              <a:rPr lang="tr-TR" dirty="0"/>
              <a:t> antikoru), yakalama antikoruna bağlanmış antijene farklı bir </a:t>
            </a:r>
            <a:r>
              <a:rPr lang="tr-TR" dirty="0" err="1"/>
              <a:t>epitopundan</a:t>
            </a:r>
            <a:r>
              <a:rPr lang="tr-TR" dirty="0"/>
              <a:t> </a:t>
            </a:r>
            <a:r>
              <a:rPr lang="tr-TR" dirty="0" smtClean="0"/>
              <a:t>bağlanır.</a:t>
            </a:r>
          </a:p>
          <a:p>
            <a:r>
              <a:rPr lang="tr-TR" dirty="0" smtClean="0"/>
              <a:t>Bağlanmayan </a:t>
            </a:r>
            <a:r>
              <a:rPr lang="tr-TR" dirty="0" err="1"/>
              <a:t>deteksiyon</a:t>
            </a:r>
            <a:r>
              <a:rPr lang="tr-TR" dirty="0"/>
              <a:t> antikorunun yıkama işlemi ile uzaklaştırılmasından sonra, ortama enzime ait substrat </a:t>
            </a:r>
            <a:r>
              <a:rPr lang="tr-TR" dirty="0" smtClean="0"/>
              <a:t>eklenir</a:t>
            </a:r>
            <a:endParaRPr lang="tr-T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0"/>
            <a:ext cx="7380312" cy="6858000"/>
          </a:xfrm>
        </p:spPr>
        <p:txBody>
          <a:bodyPr>
            <a:normAutofit fontScale="92500" lnSpcReduction="20000"/>
          </a:bodyPr>
          <a:lstStyle/>
          <a:p>
            <a:r>
              <a:rPr lang="tr-TR" dirty="0" smtClean="0"/>
              <a:t>Substrat </a:t>
            </a:r>
            <a:r>
              <a:rPr lang="tr-TR" dirty="0" err="1" smtClean="0"/>
              <a:t>deteksiyon</a:t>
            </a:r>
            <a:r>
              <a:rPr lang="tr-TR" dirty="0" smtClean="0"/>
              <a:t> antikoruna bağlı enzimle reaksiyona girerek renk değişimine neden olur.</a:t>
            </a:r>
            <a:br>
              <a:rPr lang="tr-TR" dirty="0" smtClean="0"/>
            </a:br>
            <a:r>
              <a:rPr lang="tr-TR" dirty="0" smtClean="0"/>
              <a:t>Bu renk değişimi de spektrofotometre ile ölçülür.</a:t>
            </a:r>
          </a:p>
          <a:p>
            <a:r>
              <a:rPr lang="tr-TR" dirty="0" smtClean="0"/>
              <a:t>Renkli ürün oluşumu, işaretsiz ligandın (serumdaki antijen veya antikor) konsantrasyonu ile doğru orantılıdır.</a:t>
            </a:r>
          </a:p>
          <a:p>
            <a:r>
              <a:rPr lang="tr-TR" dirty="0" smtClean="0"/>
              <a:t>Bu tekniğin ana </a:t>
            </a:r>
            <a:r>
              <a:rPr lang="tr-TR" dirty="0" err="1" smtClean="0"/>
              <a:t>avantaji</a:t>
            </a:r>
            <a:r>
              <a:rPr lang="tr-TR" dirty="0" smtClean="0"/>
              <a:t>, antijenin kullanılmadan önce saflaştırılmasına gereksinim </a:t>
            </a:r>
            <a:r>
              <a:rPr lang="tr-TR" dirty="0" err="1" smtClean="0"/>
              <a:t>olmamasidir</a:t>
            </a:r>
            <a:r>
              <a:rPr lang="tr-TR" dirty="0" smtClean="0"/>
              <a:t> ve sandviç ELISA çok spesifiktir.</a:t>
            </a:r>
          </a:p>
          <a:p>
            <a:r>
              <a:rPr lang="tr-TR" dirty="0" smtClean="0"/>
              <a:t>Bu tekniğin </a:t>
            </a:r>
            <a:r>
              <a:rPr lang="tr-TR" dirty="0" err="1" smtClean="0"/>
              <a:t>dezavantaji</a:t>
            </a:r>
            <a:r>
              <a:rPr lang="tr-TR" dirty="0" smtClean="0"/>
              <a:t> ise her antikorun kullanılamamasıdır. Seçilen </a:t>
            </a:r>
            <a:r>
              <a:rPr lang="tr-TR" dirty="0" err="1" smtClean="0"/>
              <a:t>monoklonal</a:t>
            </a:r>
            <a:r>
              <a:rPr lang="tr-TR" dirty="0" smtClean="0"/>
              <a:t> antikor kombinasyonları aynı antijen üzerinde üst üste binmeden farklı </a:t>
            </a:r>
            <a:r>
              <a:rPr lang="tr-TR" dirty="0" err="1" smtClean="0"/>
              <a:t>epitopları</a:t>
            </a:r>
            <a:r>
              <a:rPr lang="tr-TR" dirty="0" smtClean="0"/>
              <a:t> tanımalıdır.</a:t>
            </a:r>
          </a:p>
          <a:p>
            <a:endParaRPr lang="tr-T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288" y="332656"/>
            <a:ext cx="1800200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/>
          <a:lstStyle/>
          <a:p>
            <a:r>
              <a:rPr lang="tr-TR" b="1" dirty="0" smtClean="0"/>
              <a:t>4. Kompetitif </a:t>
            </a:r>
            <a:r>
              <a:rPr lang="tr-TR" b="1" dirty="0"/>
              <a:t>ELISA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052736"/>
            <a:ext cx="7308304" cy="5805264"/>
          </a:xfrm>
        </p:spPr>
        <p:txBody>
          <a:bodyPr>
            <a:normAutofit fontScale="77500" lnSpcReduction="20000"/>
          </a:bodyPr>
          <a:lstStyle/>
          <a:p>
            <a:r>
              <a:rPr lang="tr-TR" dirty="0" err="1"/>
              <a:t>Mikrotitre</a:t>
            </a:r>
            <a:r>
              <a:rPr lang="tr-TR" dirty="0"/>
              <a:t> kabının kuyucuklarının katı fazına antijen veya antikor </a:t>
            </a:r>
            <a:r>
              <a:rPr lang="tr-TR" dirty="0" smtClean="0"/>
              <a:t>bağlanır.</a:t>
            </a:r>
          </a:p>
          <a:p>
            <a:r>
              <a:rPr lang="tr-TR" dirty="0" smtClean="0"/>
              <a:t>Çukurlara </a:t>
            </a:r>
            <a:r>
              <a:rPr lang="tr-TR" dirty="0"/>
              <a:t>serum ( </a:t>
            </a:r>
            <a:r>
              <a:rPr lang="tr-TR" dirty="0" err="1"/>
              <a:t>işeretsiz</a:t>
            </a:r>
            <a:r>
              <a:rPr lang="tr-TR" dirty="0"/>
              <a:t> ligand içerir ) ve </a:t>
            </a:r>
            <a:r>
              <a:rPr lang="tr-TR" dirty="0" smtClean="0"/>
              <a:t>reaktif         </a:t>
            </a:r>
            <a:r>
              <a:rPr lang="tr-TR" dirty="0"/>
              <a:t>( işaretli ligand içerir ) </a:t>
            </a:r>
            <a:r>
              <a:rPr lang="tr-TR" dirty="0" smtClean="0"/>
              <a:t>eklenir.</a:t>
            </a:r>
          </a:p>
          <a:p>
            <a:r>
              <a:rPr lang="tr-TR" dirty="0" smtClean="0"/>
              <a:t>İnkübasyon </a:t>
            </a:r>
            <a:r>
              <a:rPr lang="tr-TR" dirty="0"/>
              <a:t>süresince </a:t>
            </a:r>
            <a:r>
              <a:rPr lang="tr-TR" dirty="0" err="1"/>
              <a:t>immobilize</a:t>
            </a:r>
            <a:r>
              <a:rPr lang="tr-TR" dirty="0"/>
              <a:t> antijen veya antikora bağlanmak için işaretsiz ligand ile enzim işaretli ligand </a:t>
            </a:r>
            <a:r>
              <a:rPr lang="tr-TR" dirty="0" smtClean="0"/>
              <a:t>yarışırlar.</a:t>
            </a:r>
          </a:p>
          <a:p>
            <a:r>
              <a:rPr lang="tr-TR" dirty="0" smtClean="0"/>
              <a:t>İnkübasyon </a:t>
            </a:r>
            <a:r>
              <a:rPr lang="tr-TR" dirty="0"/>
              <a:t>ve yıkama işleminden sonra substrat </a:t>
            </a:r>
            <a:r>
              <a:rPr lang="tr-TR" dirty="0" smtClean="0"/>
              <a:t>eklenir.</a:t>
            </a:r>
          </a:p>
          <a:p>
            <a:r>
              <a:rPr lang="tr-TR" dirty="0" smtClean="0"/>
              <a:t>Reaksiyon </a:t>
            </a:r>
            <a:r>
              <a:rPr lang="tr-TR" dirty="0"/>
              <a:t>sonucu oluşan renk değişikliği, hasta örneğindeki işaretsiz ligand miktarı ile ters orantılıdır. Örnekte ne kadar az işaretsiz ligand varsa birleşen işaretli ligand miktarı da o kadar fazla </a:t>
            </a:r>
            <a:r>
              <a:rPr lang="tr-TR" dirty="0" smtClean="0"/>
              <a:t>olacaktır.</a:t>
            </a:r>
          </a:p>
          <a:p>
            <a:r>
              <a:rPr lang="tr-TR" dirty="0" smtClean="0"/>
              <a:t>Sonuçlar </a:t>
            </a:r>
            <a:r>
              <a:rPr lang="tr-TR" dirty="0"/>
              <a:t>spektrofotometrik olarak değerlendirilir.</a:t>
            </a:r>
          </a:p>
          <a:p>
            <a:r>
              <a:rPr lang="tr-TR" dirty="0"/>
              <a:t>Kompetitif ELISA yöntemi, sıklıkla antikor ölçümünde kullanılmaktadır.</a:t>
            </a:r>
          </a:p>
          <a:p>
            <a:endParaRPr lang="tr-T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1484784"/>
            <a:ext cx="1835696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79378"/>
            <a:ext cx="9144000" cy="4578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436096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r>
              <a:rPr lang="tr-TR" dirty="0"/>
              <a:t>ELİSA yönteminde kullanılan reaktiflerin uzun ömürlü olması ve atık maddeleri ile ilgili radyasyon tehlikesi olmaması nedeniyle </a:t>
            </a:r>
            <a:r>
              <a:rPr lang="tr-TR" dirty="0" smtClean="0"/>
              <a:t>RİA (Radioimmunoassay </a:t>
            </a:r>
            <a:r>
              <a:rPr lang="tr-TR" dirty="0"/>
              <a:t>) yöntemine göre çokça tercih edilmeye başlanmıştır. </a:t>
            </a:r>
          </a:p>
          <a:p>
            <a:r>
              <a:rPr lang="tr-TR" dirty="0" smtClean="0"/>
              <a:t>ELİSA </a:t>
            </a:r>
            <a:r>
              <a:rPr lang="tr-TR" dirty="0"/>
              <a:t>yönteminin en önemli avantajlarından biri de tanı laboratuvarlarında az zamanda çok sayıda örnekle çalışma imkanı sağlamasıdır.Bu testlerin kullanılırlığının artmasıyla birlikle  üretimlerinin de yaygınlaşması nedeniyle maliyetlerinde  düşme olmuştur. </a:t>
            </a:r>
          </a:p>
          <a:p>
            <a:r>
              <a:rPr lang="tr-TR" dirty="0" smtClean="0"/>
              <a:t>Bu </a:t>
            </a:r>
            <a:r>
              <a:rPr lang="tr-TR" dirty="0"/>
              <a:t>nedenle birçok hastane ve laboratuvarda ELİSA testleri güvenilir ve ekonomik sonuçlar verdiğinden sık olarak kullanılmaktadır.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tr-TR" dirty="0"/>
              <a:t>ELİSA Kullanım Alanları: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620688"/>
            <a:ext cx="9144000" cy="6237312"/>
          </a:xfrm>
        </p:spPr>
        <p:txBody>
          <a:bodyPr>
            <a:normAutofit fontScale="77500" lnSpcReduction="20000"/>
          </a:bodyPr>
          <a:lstStyle/>
          <a:p>
            <a:r>
              <a:rPr lang="tr-TR" b="1" dirty="0" smtClean="0"/>
              <a:t>Hastalık </a:t>
            </a:r>
            <a:r>
              <a:rPr lang="tr-TR" b="1" dirty="0"/>
              <a:t>Etkenine Ait Ürünlerin (antijen) Aranmasında:</a:t>
            </a:r>
          </a:p>
          <a:p>
            <a:r>
              <a:rPr lang="tr-TR" dirty="0"/>
              <a:t>Hepatit B virüs antijenleri: </a:t>
            </a:r>
            <a:r>
              <a:rPr lang="tr-TR" dirty="0" err="1"/>
              <a:t>HBsAg</a:t>
            </a:r>
            <a:r>
              <a:rPr lang="tr-TR" dirty="0"/>
              <a:t>, </a:t>
            </a:r>
            <a:r>
              <a:rPr lang="tr-TR" dirty="0" err="1"/>
              <a:t>HBeAg</a:t>
            </a:r>
            <a:r>
              <a:rPr lang="tr-TR" dirty="0"/>
              <a:t> tayini, </a:t>
            </a:r>
            <a:r>
              <a:rPr lang="tr-TR" dirty="0" err="1"/>
              <a:t>Rotavirüs</a:t>
            </a:r>
            <a:r>
              <a:rPr lang="tr-TR" dirty="0"/>
              <a:t> antijeni, çeşitli materyallerde </a:t>
            </a:r>
            <a:r>
              <a:rPr lang="tr-TR" dirty="0" err="1"/>
              <a:t>klamidya</a:t>
            </a:r>
            <a:r>
              <a:rPr lang="tr-TR" dirty="0"/>
              <a:t> antijeni aranması, </a:t>
            </a:r>
            <a:r>
              <a:rPr lang="tr-TR" dirty="0" err="1"/>
              <a:t>Epstein</a:t>
            </a:r>
            <a:r>
              <a:rPr lang="tr-TR" dirty="0"/>
              <a:t> </a:t>
            </a:r>
            <a:r>
              <a:rPr lang="tr-TR" dirty="0" err="1"/>
              <a:t>Barr</a:t>
            </a:r>
            <a:r>
              <a:rPr lang="tr-TR" dirty="0"/>
              <a:t> virüs </a:t>
            </a:r>
            <a:r>
              <a:rPr lang="tr-TR" dirty="0" err="1"/>
              <a:t>Ag</a:t>
            </a:r>
            <a:r>
              <a:rPr lang="tr-TR" dirty="0"/>
              <a:t>, RSV </a:t>
            </a:r>
            <a:r>
              <a:rPr lang="tr-TR" dirty="0" err="1"/>
              <a:t>Ag</a:t>
            </a:r>
            <a:r>
              <a:rPr lang="tr-TR" dirty="0"/>
              <a:t>, </a:t>
            </a:r>
            <a:r>
              <a:rPr lang="tr-TR" dirty="0" err="1"/>
              <a:t>adenovirüs</a:t>
            </a:r>
            <a:r>
              <a:rPr lang="tr-TR" dirty="0"/>
              <a:t> antijenlerinin aranması vb</a:t>
            </a:r>
            <a:r>
              <a:rPr lang="tr-TR" dirty="0" smtClean="0"/>
              <a:t>.</a:t>
            </a:r>
            <a:endParaRPr lang="tr-TR" dirty="0"/>
          </a:p>
          <a:p>
            <a:r>
              <a:rPr lang="tr-TR" b="1" dirty="0"/>
              <a:t>Hasta Kanında Oluşan Antikor Yanıtının Saptanmasında:</a:t>
            </a:r>
          </a:p>
          <a:p>
            <a:r>
              <a:rPr lang="tr-TR" dirty="0"/>
              <a:t> En sık kullanıldığı alan, bütün hepatit </a:t>
            </a:r>
            <a:r>
              <a:rPr lang="tr-TR" dirty="0" err="1"/>
              <a:t>marker'ları</a:t>
            </a:r>
            <a:r>
              <a:rPr lang="tr-TR" dirty="0"/>
              <a:t> ve TORCH grubu tayinidir</a:t>
            </a:r>
            <a:r>
              <a:rPr lang="tr-TR" dirty="0" smtClean="0"/>
              <a:t>.</a:t>
            </a:r>
          </a:p>
          <a:p>
            <a:r>
              <a:rPr lang="tr-TR" dirty="0" smtClean="0"/>
              <a:t>Anti-HAV </a:t>
            </a:r>
            <a:r>
              <a:rPr lang="tr-TR" dirty="0" err="1" smtClean="0"/>
              <a:t>IgM</a:t>
            </a:r>
            <a:r>
              <a:rPr lang="tr-TR" dirty="0" smtClean="0"/>
              <a:t> ve </a:t>
            </a:r>
            <a:r>
              <a:rPr lang="tr-TR" dirty="0" err="1" smtClean="0"/>
              <a:t>IgG</a:t>
            </a:r>
            <a:r>
              <a:rPr lang="tr-TR" dirty="0" smtClean="0"/>
              <a:t>, Anti-</a:t>
            </a:r>
            <a:r>
              <a:rPr lang="tr-TR" dirty="0" err="1" smtClean="0"/>
              <a:t>HBe</a:t>
            </a:r>
            <a:r>
              <a:rPr lang="tr-TR" dirty="0" smtClean="0"/>
              <a:t>, Anti-</a:t>
            </a:r>
            <a:r>
              <a:rPr lang="tr-TR" dirty="0" err="1" smtClean="0"/>
              <a:t>HBc</a:t>
            </a:r>
            <a:r>
              <a:rPr lang="tr-TR" dirty="0" smtClean="0"/>
              <a:t> </a:t>
            </a:r>
            <a:r>
              <a:rPr lang="tr-TR" dirty="0" err="1" smtClean="0"/>
              <a:t>IgM</a:t>
            </a:r>
            <a:r>
              <a:rPr lang="tr-TR" dirty="0" smtClean="0"/>
              <a:t> ve </a:t>
            </a:r>
            <a:r>
              <a:rPr lang="tr-TR" dirty="0" err="1" smtClean="0"/>
              <a:t>IgG</a:t>
            </a:r>
            <a:r>
              <a:rPr lang="tr-TR" dirty="0" smtClean="0"/>
              <a:t>, Anti-HCV ve Anti-HCV </a:t>
            </a:r>
            <a:r>
              <a:rPr lang="tr-TR" dirty="0" err="1" smtClean="0"/>
              <a:t>IgM</a:t>
            </a:r>
            <a:r>
              <a:rPr lang="tr-TR" dirty="0" smtClean="0"/>
              <a:t>, Anti-Delta ve Anti-Delta </a:t>
            </a:r>
            <a:r>
              <a:rPr lang="tr-TR" dirty="0" err="1" smtClean="0"/>
              <a:t>IgM</a:t>
            </a:r>
            <a:r>
              <a:rPr lang="tr-TR" dirty="0" smtClean="0"/>
              <a:t>, Anti-CMV </a:t>
            </a:r>
            <a:r>
              <a:rPr lang="tr-TR" dirty="0" err="1" smtClean="0"/>
              <a:t>IgM</a:t>
            </a:r>
            <a:r>
              <a:rPr lang="tr-TR" dirty="0" smtClean="0"/>
              <a:t> ve </a:t>
            </a:r>
            <a:r>
              <a:rPr lang="tr-TR" dirty="0" err="1" smtClean="0"/>
              <a:t>IgG</a:t>
            </a:r>
            <a:r>
              <a:rPr lang="tr-TR" dirty="0" smtClean="0"/>
              <a:t>, Anti-EBV </a:t>
            </a:r>
            <a:r>
              <a:rPr lang="tr-TR" dirty="0" err="1" smtClean="0"/>
              <a:t>IgM</a:t>
            </a:r>
            <a:r>
              <a:rPr lang="tr-TR" dirty="0" smtClean="0"/>
              <a:t> ve </a:t>
            </a:r>
            <a:r>
              <a:rPr lang="tr-TR" dirty="0" err="1" smtClean="0"/>
              <a:t>IgG</a:t>
            </a:r>
            <a:r>
              <a:rPr lang="tr-TR" dirty="0" smtClean="0"/>
              <a:t>, Anti-HSV 1 ve 2'nin </a:t>
            </a:r>
            <a:r>
              <a:rPr lang="tr-TR" dirty="0" err="1" smtClean="0"/>
              <a:t>IgM</a:t>
            </a:r>
            <a:r>
              <a:rPr lang="tr-TR" dirty="0" smtClean="0"/>
              <a:t> ve </a:t>
            </a:r>
            <a:r>
              <a:rPr lang="tr-TR" dirty="0" err="1" smtClean="0"/>
              <a:t>IgG</a:t>
            </a:r>
            <a:r>
              <a:rPr lang="tr-TR" dirty="0" smtClean="0"/>
              <a:t> tayinleri, Anti-</a:t>
            </a:r>
            <a:r>
              <a:rPr lang="tr-TR" dirty="0" err="1" smtClean="0"/>
              <a:t>Rubella</a:t>
            </a:r>
            <a:r>
              <a:rPr lang="tr-TR" dirty="0" smtClean="0"/>
              <a:t> </a:t>
            </a:r>
            <a:r>
              <a:rPr lang="tr-TR" dirty="0" err="1" smtClean="0"/>
              <a:t>IgM</a:t>
            </a:r>
            <a:r>
              <a:rPr lang="tr-TR" dirty="0" smtClean="0"/>
              <a:t> ve </a:t>
            </a:r>
            <a:r>
              <a:rPr lang="tr-TR" dirty="0" err="1" smtClean="0"/>
              <a:t>IgG</a:t>
            </a:r>
            <a:r>
              <a:rPr lang="tr-TR" dirty="0" smtClean="0"/>
              <a:t>, </a:t>
            </a:r>
            <a:r>
              <a:rPr lang="tr-TR" dirty="0" err="1" smtClean="0"/>
              <a:t>Rubeola</a:t>
            </a:r>
            <a:r>
              <a:rPr lang="tr-TR" dirty="0" smtClean="0"/>
              <a:t> </a:t>
            </a:r>
            <a:r>
              <a:rPr lang="tr-TR" dirty="0" err="1" smtClean="0"/>
              <a:t>IgM</a:t>
            </a:r>
            <a:r>
              <a:rPr lang="tr-TR" dirty="0" smtClean="0"/>
              <a:t> ve </a:t>
            </a:r>
            <a:r>
              <a:rPr lang="tr-TR" dirty="0" err="1" smtClean="0"/>
              <a:t>IgG</a:t>
            </a:r>
            <a:r>
              <a:rPr lang="tr-TR" dirty="0" smtClean="0"/>
              <a:t>, Anti-</a:t>
            </a:r>
            <a:r>
              <a:rPr lang="tr-TR" dirty="0" err="1" smtClean="0"/>
              <a:t>toksoplasma</a:t>
            </a:r>
            <a:r>
              <a:rPr lang="tr-TR" dirty="0" smtClean="0"/>
              <a:t> </a:t>
            </a:r>
            <a:r>
              <a:rPr lang="tr-TR" dirty="0" err="1" smtClean="0"/>
              <a:t>IgM</a:t>
            </a:r>
            <a:r>
              <a:rPr lang="tr-TR" dirty="0" smtClean="0"/>
              <a:t> ve </a:t>
            </a:r>
            <a:r>
              <a:rPr lang="tr-TR" dirty="0" err="1" smtClean="0"/>
              <a:t>IgG</a:t>
            </a:r>
            <a:r>
              <a:rPr lang="tr-TR" dirty="0" smtClean="0"/>
              <a:t>, Anti-HIV 1+2, </a:t>
            </a:r>
            <a:r>
              <a:rPr lang="tr-TR" dirty="0" err="1" smtClean="0"/>
              <a:t>Entamoeba</a:t>
            </a:r>
            <a:r>
              <a:rPr lang="tr-TR" dirty="0" smtClean="0"/>
              <a:t> </a:t>
            </a:r>
            <a:r>
              <a:rPr lang="tr-TR" dirty="0" err="1" smtClean="0"/>
              <a:t>histolitika</a:t>
            </a:r>
            <a:r>
              <a:rPr lang="tr-TR" dirty="0" smtClean="0"/>
              <a:t> ve daha birçok </a:t>
            </a:r>
            <a:r>
              <a:rPr lang="tr-TR" dirty="0" err="1" smtClean="0"/>
              <a:t>infeksiyon</a:t>
            </a:r>
            <a:r>
              <a:rPr lang="tr-TR" dirty="0" smtClean="0"/>
              <a:t> hastalığının tanısında ELİSA yöntemini kullanıyoruz.</a:t>
            </a:r>
          </a:p>
          <a:p>
            <a:r>
              <a:rPr lang="tr-TR" dirty="0" smtClean="0"/>
              <a:t>Ayrıca</a:t>
            </a:r>
            <a:r>
              <a:rPr lang="tr-TR" dirty="0"/>
              <a:t>, </a:t>
            </a:r>
            <a:r>
              <a:rPr lang="tr-TR" dirty="0" err="1"/>
              <a:t>tiroid</a:t>
            </a:r>
            <a:r>
              <a:rPr lang="tr-TR" dirty="0"/>
              <a:t> hormon düzeylerinden Beta-HCG, anti-sperm antikor (ASA), prostat spesifik antijen (PSA), </a:t>
            </a:r>
            <a:r>
              <a:rPr lang="tr-TR" dirty="0" err="1"/>
              <a:t>ferritin</a:t>
            </a:r>
            <a:r>
              <a:rPr lang="tr-TR" dirty="0"/>
              <a:t> ve </a:t>
            </a:r>
            <a:r>
              <a:rPr lang="tr-TR" dirty="0" err="1"/>
              <a:t>digoksin</a:t>
            </a:r>
            <a:r>
              <a:rPr lang="tr-TR" dirty="0"/>
              <a:t> tayinine kadar birçok hormon ve ilaç düzeyinin saptanmasında ELİSA tekniğini kullanmaktayız.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94124379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592</Words>
  <Application>Microsoft Office PowerPoint</Application>
  <PresentationFormat>Ekran Gösterisi (4:3)</PresentationFormat>
  <Paragraphs>59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16" baseType="lpstr">
      <vt:lpstr>Ofis Teması</vt:lpstr>
      <vt:lpstr>ELİSA  (Enzyme Linked Immunosorbent Assay)  </vt:lpstr>
      <vt:lpstr>ELISA yönteminin prensibi, özgül antijen-antikor arasındaki reaksiyona dayanır.</vt:lpstr>
      <vt:lpstr>PowerPoint Sunusu</vt:lpstr>
      <vt:lpstr>PowerPoint Sunusu</vt:lpstr>
      <vt:lpstr>ELİSA Komponentleri</vt:lpstr>
      <vt:lpstr>PowerPoint Sunusu</vt:lpstr>
      <vt:lpstr>ELİSA Çeşitleri  1. Direkt ELISA</vt:lpstr>
      <vt:lpstr>2. İndirekt ELISA </vt:lpstr>
      <vt:lpstr>3. Nonkompotetif ELISA (Sandwich Yöntemi)</vt:lpstr>
      <vt:lpstr>PowerPoint Sunusu</vt:lpstr>
      <vt:lpstr>4. Kompetitif ELISA</vt:lpstr>
      <vt:lpstr>PowerPoint Sunusu</vt:lpstr>
      <vt:lpstr>PowerPoint Sunusu</vt:lpstr>
      <vt:lpstr>PowerPoint Sunusu</vt:lpstr>
      <vt:lpstr>ELİSA Kullanım Alanları: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ELİSA  (Enzyme Linked Immunosorbent Assay)</dc:title>
  <dc:creator>hp</dc:creator>
  <cp:lastModifiedBy>Acer</cp:lastModifiedBy>
  <cp:revision>8</cp:revision>
  <dcterms:created xsi:type="dcterms:W3CDTF">2016-12-18T22:21:54Z</dcterms:created>
  <dcterms:modified xsi:type="dcterms:W3CDTF">2020-03-20T12:27:11Z</dcterms:modified>
</cp:coreProperties>
</file>