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5"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6" r:id="rId18"/>
    <p:sldId id="257" r:id="rId19"/>
    <p:sldId id="25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3/20/2020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3/20/2020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3/20/2020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3/20/2020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3/20/2020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3/20/2020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3/20/2020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3/20/2020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3/20/2020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newsflash/>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www.google.com.tr/search?q=reverse+pcr&amp;biw=1366&amp;bih=643&amp;tbm=isch&amp;tbo=u&amp;source=univ&amp;sa=X&amp;ei=VnBSVNaxIIvnygOj3oHACg&amp;sqi=2&amp;ved=0CBoQsAQ" TargetMode="External"/><Relationship Id="rId3" Type="http://schemas.openxmlformats.org/officeDocument/2006/relationships/hyperlink" Target="http://www.mikrobiyoloji.org/TR/Genel/BelgeGoster.aspx?F6E10F8892433CFFAAF6AA849816B2EFA311BE869018F1B9" TargetMode="External"/><Relationship Id="rId7" Type="http://schemas.openxmlformats.org/officeDocument/2006/relationships/hyperlink" Target="https://www.google.com.tr/search?q=asymmetric+pcr&amp;sa=X&amp;biw=1366&amp;bih=643&amp;tbm=isch&amp;tbo=u&amp;source=univ&amp;ei=dW9SVOLaIcHB7Aag84CQBQ&amp;ved=0CB8QsAQ" TargetMode="External"/><Relationship Id="rId2" Type="http://schemas.openxmlformats.org/officeDocument/2006/relationships/hyperlink" Target="http://vetdergi.kafkas.edu.tr/extdocs/8_1/71_76.pdf" TargetMode="External"/><Relationship Id="rId1" Type="http://schemas.openxmlformats.org/officeDocument/2006/relationships/slideLayout" Target="../slideLayouts/slideLayout7.xml"/><Relationship Id="rId6" Type="http://schemas.openxmlformats.org/officeDocument/2006/relationships/hyperlink" Target="http://www.nobel.gen.tr/Makaleler/Derleme-Issue%202-91f549e0e2f44a299dbcf195e2b28a8e.pdf" TargetMode="External"/><Relationship Id="rId5" Type="http://schemas.openxmlformats.org/officeDocument/2006/relationships/hyperlink" Target="http://library.cu.edu.tr/tezler/7662.pdf" TargetMode="External"/><Relationship Id="rId4" Type="http://schemas.openxmlformats.org/officeDocument/2006/relationships/hyperlink" Target="http://www.dilekbalik.com/seminer/doktora_ylisans/eakbulut.pdf"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youtube.com/watch?v=iQsu3Kz9NYo" TargetMode="External"/><Relationship Id="rId13" Type="http://schemas.openxmlformats.org/officeDocument/2006/relationships/hyperlink" Target="http://www.refgen.com/rt-pcr.asp" TargetMode="External"/><Relationship Id="rId3" Type="http://schemas.openxmlformats.org/officeDocument/2006/relationships/hyperlink" Target="https://www.google.com.tr/search?q=inverse+pcr+nedir&amp;biw=1366&amp;bih=600&amp;source=lnms&amp;tbm=isch&amp;sa=X&amp;ei=13FSVMzGKITT7QbpioCIBQ&amp;ved=0CAYQ_AUoAQ" TargetMode="External"/><Relationship Id="rId7" Type="http://schemas.openxmlformats.org/officeDocument/2006/relationships/hyperlink" Target="http://www.acikders.org.tr/pluginfile.php/1096/mod_resource/content/0/konu5.pdf" TargetMode="External"/><Relationship Id="rId12" Type="http://schemas.openxmlformats.org/officeDocument/2006/relationships/hyperlink" Target="https://www.google.com.tr/search?biw=1366&amp;bih=643&amp;tbm=isch&amp;source=univ&amp;sa=X&amp;ei=DXFSVM6PCebl7gb0pYCYBQ&amp;ved=0CBoQsAQ&amp;q=INVERSE%20PCR" TargetMode="External"/><Relationship Id="rId2" Type="http://schemas.openxmlformats.org/officeDocument/2006/relationships/hyperlink" Target="http://www.klinikmikrobiyoloji.com/indir/PCRmodifikasyon.pdf" TargetMode="External"/><Relationship Id="rId1" Type="http://schemas.openxmlformats.org/officeDocument/2006/relationships/slideLayout" Target="../slideLayouts/slideLayout7.xml"/><Relationship Id="rId6" Type="http://schemas.openxmlformats.org/officeDocument/2006/relationships/hyperlink" Target="http://tr.wikipedia.org/wiki/Polimeraz_zincir_tepkimesi" TargetMode="External"/><Relationship Id="rId11" Type="http://schemas.openxmlformats.org/officeDocument/2006/relationships/hyperlink" Target="http://gmo-crl.jrc.ec.europa.eu/capacitybuilding/manuals/Manual%20TR/bolum6.pdf" TargetMode="External"/><Relationship Id="rId5" Type="http://schemas.openxmlformats.org/officeDocument/2006/relationships/hyperlink" Target="http://www.deu.edu.tr/UploadedFiles/Birimler/16928/dna_dizi_analizi.pdf" TargetMode="External"/><Relationship Id="rId15" Type="http://schemas.openxmlformats.org/officeDocument/2006/relationships/hyperlink" Target="http://en.wikipedia.org/wiki/Nested_polymerase_chain_reaction" TargetMode="External"/><Relationship Id="rId10" Type="http://schemas.openxmlformats.org/officeDocument/2006/relationships/hyperlink" Target="https://www.google.com.tr/url?sa=t&amp;rct=j&amp;q=&amp;esrc=s&amp;source=web&amp;cd=5&amp;ved=0CDoQFjAE&amp;url=http://derim.com.tr/article/download/5000011981/5000012451&amp;ei=IXFSVNjCD-es7Aak94DwBA&amp;usg=AFQjCNFSGV0JLstRBoafsQ3pth0o2G7dVQ&amp;cad=rja" TargetMode="External"/><Relationship Id="rId4" Type="http://schemas.openxmlformats.org/officeDocument/2006/relationships/hyperlink" Target="http://yunus.hacettepe.edu.tr/~mergen/sunu/s_pcr.pdf" TargetMode="External"/><Relationship Id="rId9" Type="http://schemas.openxmlformats.org/officeDocument/2006/relationships/hyperlink" Target="http://www.youtube.com/watch?v=_YgXcJ4n-kQ" TargetMode="External"/><Relationship Id="rId14" Type="http://schemas.openxmlformats.org/officeDocument/2006/relationships/hyperlink" Target="https://www.google.com.tr/search?q=nested+pcr&amp;biw=1366&amp;bih=643&amp;tbm=isch&amp;tbo=u&amp;source=univ&amp;sa=X&amp;ei=AXBSVMrjO-vY7AasnYDwBA&amp;ved=0CCIQsA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m.c.lnkd.licdn.com/mpr/mpr/p/3/005/072/330/0493cef.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533400" y="381000"/>
            <a:ext cx="7848600" cy="2554545"/>
          </a:xfrm>
          <a:prstGeom prst="rect">
            <a:avLst/>
          </a:prstGeom>
          <a:noFill/>
        </p:spPr>
        <p:txBody>
          <a:bodyPr wrap="square" rtlCol="0">
            <a:spAutoFit/>
          </a:bodyPr>
          <a:lstStyle/>
          <a:p>
            <a:r>
              <a:rPr lang="tr-TR" sz="8000" b="1" dirty="0" smtClean="0">
                <a:solidFill>
                  <a:srgbClr val="FFFF00"/>
                </a:solidFill>
                <a:latin typeface="Curlz MT" pitchFamily="82" charset="0"/>
              </a:rPr>
              <a:t>  PCR  ÇEŞİTLERİ</a:t>
            </a:r>
          </a:p>
          <a:p>
            <a:endParaRPr lang="tr-TR" sz="8000" dirty="0">
              <a:solidFill>
                <a:srgbClr val="FFFF00"/>
              </a:solidFill>
            </a:endParaRPr>
          </a:p>
        </p:txBody>
      </p:sp>
      <p:sp>
        <p:nvSpPr>
          <p:cNvPr id="5" name="Rectangle 4"/>
          <p:cNvSpPr/>
          <p:nvPr/>
        </p:nvSpPr>
        <p:spPr>
          <a:xfrm>
            <a:off x="0" y="5257800"/>
            <a:ext cx="3962400" cy="1200329"/>
          </a:xfrm>
          <a:prstGeom prst="rect">
            <a:avLst/>
          </a:prstGeom>
        </p:spPr>
        <p:txBody>
          <a:bodyPr wrap="square">
            <a:spAutoFit/>
          </a:bodyPr>
          <a:lstStyle/>
          <a:p>
            <a:r>
              <a:rPr lang="tr-TR" dirty="0" err="1" smtClean="0">
                <a:solidFill>
                  <a:srgbClr val="FFFF00"/>
                </a:solidFill>
              </a:rPr>
              <a:t>Serbülent</a:t>
            </a:r>
            <a:r>
              <a:rPr lang="tr-TR" dirty="0" smtClean="0">
                <a:solidFill>
                  <a:srgbClr val="FFFF00"/>
                </a:solidFill>
              </a:rPr>
              <a:t> YİĞİT</a:t>
            </a:r>
          </a:p>
          <a:p>
            <a:r>
              <a:rPr lang="tr-TR" dirty="0" smtClean="0">
                <a:solidFill>
                  <a:srgbClr val="FFFF00"/>
                </a:solidFill>
              </a:rPr>
              <a:t>                        </a:t>
            </a:r>
          </a:p>
          <a:p>
            <a:r>
              <a:rPr lang="tr-TR" dirty="0" smtClean="0">
                <a:solidFill>
                  <a:srgbClr val="FFFF00"/>
                </a:solidFill>
              </a:rPr>
              <a:t>                          </a:t>
            </a:r>
          </a:p>
          <a:p>
            <a:r>
              <a:rPr lang="tr-TR" dirty="0" smtClean="0">
                <a:solidFill>
                  <a:srgbClr val="FFFF00"/>
                </a:solidFill>
              </a:rPr>
              <a:t>                          </a:t>
            </a:r>
            <a:endParaRPr lang="tr-TR" dirty="0">
              <a:solidFill>
                <a:srgbClr val="FFFF00"/>
              </a:solidFill>
            </a:endParaRP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1"/>
            <a:ext cx="8686800" cy="2369880"/>
          </a:xfrm>
          <a:prstGeom prst="rect">
            <a:avLst/>
          </a:prstGeom>
          <a:noFill/>
        </p:spPr>
        <p:txBody>
          <a:bodyPr wrap="square" rtlCol="0">
            <a:spAutoFit/>
          </a:bodyPr>
          <a:lstStyle/>
          <a:p>
            <a:pPr algn="just"/>
            <a:r>
              <a:rPr lang="tr-TR" dirty="0" smtClean="0"/>
              <a:t>                                             </a:t>
            </a:r>
            <a:r>
              <a:rPr lang="tr-TR" sz="4000" b="1" dirty="0" smtClean="0"/>
              <a:t>PCR NEDİR?</a:t>
            </a:r>
          </a:p>
          <a:p>
            <a:pPr algn="just"/>
            <a:r>
              <a:rPr lang="tr-TR" dirty="0" smtClean="0"/>
              <a:t> PCR;DNA üzerindeki spesifik parça kopyalarının in vitro ortamda  primerler ile yönlendirilerek , enzimatik olarak sentezlenmesine dayalı bir yöntemdir. PCR bir zincir reaksiyonudur, çünkü yeni DNA zincirlerinin sayısı her döngüde iki katına çıkar ve yeni zincirler bir sonraki döngüde kalıp görevi görürler. Bir döngü 3-5 dakika sürer ve istenildiği kadar tekrar edilir. 25-30 döngü sonunda, DNA miktarında yaklaşık 1.000 000 kez artış olur. </a:t>
            </a:r>
            <a:endParaRPr lang="tr-TR" dirty="0"/>
          </a:p>
        </p:txBody>
      </p:sp>
      <p:pic>
        <p:nvPicPr>
          <p:cNvPr id="3" name="Picture 2"/>
          <p:cNvPicPr/>
          <p:nvPr/>
        </p:nvPicPr>
        <p:blipFill>
          <a:blip r:embed="rId2" cstate="print"/>
          <a:srcRect/>
          <a:stretch>
            <a:fillRect/>
          </a:stretch>
        </p:blipFill>
        <p:spPr bwMode="auto">
          <a:xfrm>
            <a:off x="1600200" y="2514600"/>
            <a:ext cx="5754370" cy="3660775"/>
          </a:xfrm>
          <a:prstGeom prst="rect">
            <a:avLst/>
          </a:prstGeom>
          <a:solidFill>
            <a:schemeClr val="tx1"/>
          </a:solidFill>
          <a:ln>
            <a:noFill/>
            <a:prstDash val="lgDashDotDot"/>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dk1">
              <a:shade val="50000"/>
            </a:schemeClr>
          </a:lnRef>
          <a:fillRef idx="1">
            <a:schemeClr val="dk1"/>
          </a:fillRef>
          <a:effectRef idx="0">
            <a:schemeClr val="dk1"/>
          </a:effectRef>
          <a:fontRef idx="minor">
            <a:schemeClr val="lt1"/>
          </a:fontRef>
        </p:style>
      </p:pic>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nenedirvikipedi.com/wp-content/uploads/2013/07/DNA.jpg"/>
          <p:cNvPicPr>
            <a:picLocks noChangeAspect="1" noChangeArrowheads="1"/>
          </p:cNvPicPr>
          <p:nvPr/>
        </p:nvPicPr>
        <p:blipFill>
          <a:blip r:embed="rId2" cstate="print"/>
          <a:srcRect/>
          <a:stretch>
            <a:fillRect/>
          </a:stretch>
        </p:blipFill>
        <p:spPr bwMode="auto">
          <a:xfrm>
            <a:off x="0" y="228600"/>
            <a:ext cx="8494241" cy="5562600"/>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2" name="TextBox 1"/>
          <p:cNvSpPr txBox="1"/>
          <p:nvPr/>
        </p:nvSpPr>
        <p:spPr>
          <a:xfrm>
            <a:off x="0" y="1752600"/>
            <a:ext cx="8915400" cy="3139321"/>
          </a:xfrm>
          <a:prstGeom prst="rect">
            <a:avLst/>
          </a:prstGeom>
          <a:noFill/>
        </p:spPr>
        <p:txBody>
          <a:bodyPr wrap="square" rtlCol="0">
            <a:spAutoFit/>
          </a:bodyPr>
          <a:lstStyle/>
          <a:p>
            <a:r>
              <a:rPr lang="tr-TR" dirty="0" smtClean="0"/>
              <a:t>      </a:t>
            </a:r>
            <a:r>
              <a:rPr lang="tr-TR" b="1" dirty="0" smtClean="0">
                <a:solidFill>
                  <a:schemeClr val="tx1">
                    <a:lumMod val="95000"/>
                    <a:lumOff val="5000"/>
                  </a:schemeClr>
                </a:solidFill>
              </a:rPr>
              <a:t>PCR mekanizması in vivo olan  DNA replikasyonunun in vitro ortamda gerçekleşmesidir. Çift zincir DNA (dsDNA)  tek zincir haline dönüşür(ssDNA), kopyalanarak çoğaltılır,tekrar bağlanır.</a:t>
            </a:r>
          </a:p>
          <a:p>
            <a:r>
              <a:rPr lang="tr-TR" b="1" dirty="0" smtClean="0">
                <a:solidFill>
                  <a:schemeClr val="tx1">
                    <a:lumMod val="95000"/>
                    <a:lumOff val="5000"/>
                  </a:schemeClr>
                </a:solidFill>
              </a:rPr>
              <a:t>Bu teknik:</a:t>
            </a:r>
          </a:p>
          <a:p>
            <a:r>
              <a:rPr lang="tr-TR" b="1" dirty="0" smtClean="0">
                <a:solidFill>
                  <a:schemeClr val="tx1">
                    <a:lumMod val="95000"/>
                    <a:lumOff val="5000"/>
                  </a:schemeClr>
                </a:solidFill>
              </a:rPr>
              <a:t> </a:t>
            </a:r>
            <a:r>
              <a:rPr lang="tr-TR" b="1" dirty="0" smtClean="0">
                <a:solidFill>
                  <a:srgbClr val="FF0000"/>
                </a:solidFill>
              </a:rPr>
              <a:t>DENATÜRASYON: </a:t>
            </a:r>
            <a:r>
              <a:rPr lang="tr-TR" b="1" dirty="0" smtClean="0">
                <a:solidFill>
                  <a:schemeClr val="tx1">
                    <a:lumMod val="95000"/>
                    <a:lumOff val="5000"/>
                  </a:schemeClr>
                </a:solidFill>
              </a:rPr>
              <a:t>DNA'nın yüksek ısıda çözünerek tek zincirli hale gelmesi</a:t>
            </a:r>
            <a:r>
              <a:rPr lang="tr-TR" sz="1600" b="1" dirty="0" smtClean="0">
                <a:solidFill>
                  <a:schemeClr val="tx1">
                    <a:lumMod val="95000"/>
                    <a:lumOff val="5000"/>
                  </a:schemeClr>
                </a:solidFill>
              </a:rPr>
              <a:t>(genellikle 94 0C).</a:t>
            </a:r>
          </a:p>
          <a:p>
            <a:r>
              <a:rPr lang="tr-TR" b="1" dirty="0" smtClean="0">
                <a:solidFill>
                  <a:schemeClr val="tx1">
                    <a:lumMod val="95000"/>
                    <a:lumOff val="5000"/>
                  </a:schemeClr>
                </a:solidFill>
              </a:rPr>
              <a:t> </a:t>
            </a:r>
            <a:r>
              <a:rPr lang="tr-TR" b="1" dirty="0" smtClean="0">
                <a:solidFill>
                  <a:srgbClr val="FF0000"/>
                </a:solidFill>
              </a:rPr>
              <a:t>ANNEALİNG(YAPIŞMA): </a:t>
            </a:r>
            <a:r>
              <a:rPr lang="tr-TR" b="1" dirty="0" smtClean="0">
                <a:solidFill>
                  <a:schemeClr val="tx1">
                    <a:lumMod val="95000"/>
                    <a:lumOff val="5000"/>
                  </a:schemeClr>
                </a:solidFill>
              </a:rPr>
              <a:t>Primerlerin tek iplikli DNA molekülü üzerinde komplementer olduğu bölgelere hibridize olduğu sıcaklık annealing (yapışma) sıcaklığıdır</a:t>
            </a:r>
            <a:r>
              <a:rPr lang="tr-TR" sz="1600" b="1" dirty="0" smtClean="0">
                <a:solidFill>
                  <a:schemeClr val="tx1">
                    <a:lumMod val="95000"/>
                    <a:lumOff val="5000"/>
                  </a:schemeClr>
                </a:solidFill>
              </a:rPr>
              <a:t>.( 50-70 0C)</a:t>
            </a:r>
          </a:p>
          <a:p>
            <a:r>
              <a:rPr lang="tr-TR" b="1" dirty="0" smtClean="0">
                <a:solidFill>
                  <a:schemeClr val="tx1">
                    <a:lumMod val="95000"/>
                    <a:lumOff val="5000"/>
                  </a:schemeClr>
                </a:solidFill>
              </a:rPr>
              <a:t> </a:t>
            </a:r>
          </a:p>
          <a:p>
            <a:r>
              <a:rPr lang="tr-TR" b="1" dirty="0" smtClean="0">
                <a:solidFill>
                  <a:srgbClr val="FF0000"/>
                </a:solidFill>
              </a:rPr>
              <a:t>PRİMER UZAMASI: </a:t>
            </a:r>
            <a:r>
              <a:rPr lang="tr-TR" b="1" dirty="0" smtClean="0">
                <a:solidFill>
                  <a:schemeClr val="tx1">
                    <a:lumMod val="95000"/>
                    <a:lumOff val="5000"/>
                  </a:schemeClr>
                </a:solidFill>
              </a:rPr>
              <a:t>Mg+2 varlığında  katalizör olan DNA Polimeraz  ile primerlere nükleotid eklenmesi ile DNA zincirinin uzaması.</a:t>
            </a:r>
          </a:p>
          <a:p>
            <a:endParaRPr lang="tr-TR" dirty="0"/>
          </a:p>
        </p:txBody>
      </p:sp>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609600" y="304800"/>
            <a:ext cx="8229600" cy="6324600"/>
          </a:xfrm>
          <a:prstGeom prst="rect">
            <a:avLst/>
          </a:prstGeom>
          <a:noFill/>
          <a:ln w="34925">
            <a:solidFill>
              <a:srgbClr val="FFFFFF"/>
            </a:solidFill>
            <a:miter lim="800000"/>
            <a:headEnd/>
            <a:tailEnd/>
          </a:ln>
          <a:effectLst>
            <a:glow rad="228600">
              <a:schemeClr val="accent2">
                <a:satMod val="175000"/>
                <a:alpha val="40000"/>
              </a:schemeClr>
            </a:glow>
            <a:outerShdw blurRad="317500" dir="2700000" algn="ctr">
              <a:srgbClr val="000000">
                <a:alpha val="43000"/>
              </a:srgbClr>
            </a:outerShdw>
            <a:softEdge rad="127000"/>
          </a:effectLst>
        </p:spPr>
      </p:pic>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descr="http://rack.3.mshcdn.com/media/ZgkyMDEzLzAzLzI2L2U3L0ROQWltYWdlLjMwMzQxLmpwZwpwCXRodW1iCTk1MHg1MzQjCmUJanBn/5a25c74b/fee/DNA-image.jpg"/>
          <p:cNvPicPr>
            <a:picLocks noChangeAspect="1" noChangeArrowheads="1"/>
          </p:cNvPicPr>
          <p:nvPr/>
        </p:nvPicPr>
        <p:blipFill>
          <a:blip r:embed="rId2" cstate="print"/>
          <a:srcRect/>
          <a:stretch>
            <a:fillRect/>
          </a:stretch>
        </p:blipFill>
        <p:spPr bwMode="auto">
          <a:xfrm>
            <a:off x="0" y="1219200"/>
            <a:ext cx="8382000" cy="4114800"/>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2" name="TextBox 1"/>
          <p:cNvSpPr txBox="1"/>
          <p:nvPr/>
        </p:nvSpPr>
        <p:spPr>
          <a:xfrm>
            <a:off x="228600" y="381000"/>
            <a:ext cx="8686800" cy="2677656"/>
          </a:xfrm>
          <a:prstGeom prst="rect">
            <a:avLst/>
          </a:prstGeom>
          <a:noFill/>
        </p:spPr>
        <p:txBody>
          <a:bodyPr wrap="square" rtlCol="0">
            <a:spAutoFit/>
          </a:bodyPr>
          <a:lstStyle/>
          <a:p>
            <a:r>
              <a:rPr lang="tr-TR" dirty="0" smtClean="0"/>
              <a:t>        </a:t>
            </a:r>
            <a:r>
              <a:rPr lang="tr-TR" sz="2400" b="1" dirty="0" smtClean="0"/>
              <a:t>GEREKEN MALZEMELER : </a:t>
            </a:r>
          </a:p>
          <a:p>
            <a:pPr>
              <a:buFont typeface="Wingdings" pitchFamily="2" charset="2"/>
              <a:buChar char="Ø"/>
            </a:pPr>
            <a:r>
              <a:rPr lang="tr-TR" dirty="0" smtClean="0"/>
              <a:t>     Kalıp DNA</a:t>
            </a:r>
          </a:p>
          <a:p>
            <a:pPr>
              <a:buFont typeface="Wingdings" pitchFamily="2" charset="2"/>
              <a:buChar char="Ø"/>
            </a:pPr>
            <a:r>
              <a:rPr lang="tr-TR" dirty="0" smtClean="0"/>
              <a:t>     Primer(1 ya ada daha fazla 3'-5'tamamlayıcı uclu)</a:t>
            </a:r>
          </a:p>
          <a:p>
            <a:pPr>
              <a:buFont typeface="Wingdings" pitchFamily="2" charset="2"/>
              <a:buChar char="Ø"/>
            </a:pPr>
            <a:r>
              <a:rPr lang="tr-TR" dirty="0" smtClean="0"/>
              <a:t>     DNA Polimeraz</a:t>
            </a:r>
          </a:p>
          <a:p>
            <a:pPr>
              <a:buFont typeface="Wingdings" pitchFamily="2" charset="2"/>
              <a:buChar char="Ø"/>
            </a:pPr>
            <a:r>
              <a:rPr lang="tr-TR" dirty="0" smtClean="0"/>
              <a:t>     dNTP</a:t>
            </a:r>
          </a:p>
          <a:p>
            <a:pPr>
              <a:buFont typeface="Wingdings" pitchFamily="2" charset="2"/>
              <a:buChar char="Ø"/>
            </a:pPr>
            <a:r>
              <a:rPr lang="tr-TR" dirty="0" smtClean="0"/>
              <a:t>     Tampon çözelti</a:t>
            </a:r>
          </a:p>
          <a:p>
            <a:pPr>
              <a:buFont typeface="Wingdings" pitchFamily="2" charset="2"/>
              <a:buChar char="Ø"/>
            </a:pPr>
            <a:r>
              <a:rPr lang="tr-TR" dirty="0" smtClean="0"/>
              <a:t>     Mg+2</a:t>
            </a:r>
          </a:p>
          <a:p>
            <a:pPr>
              <a:buFont typeface="Wingdings" pitchFamily="2" charset="2"/>
              <a:buChar char="Ø"/>
            </a:pPr>
            <a:r>
              <a:rPr lang="tr-TR" dirty="0" smtClean="0"/>
              <a:t>     Distile su</a:t>
            </a:r>
          </a:p>
          <a:p>
            <a:endParaRPr lang="tr-TR" dirty="0"/>
          </a:p>
        </p:txBody>
      </p:sp>
    </p:spTree>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381000" y="228600"/>
            <a:ext cx="8382000" cy="220980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pic>
      <p:pic>
        <p:nvPicPr>
          <p:cNvPr id="3" name="Picture 2" descr="C:\Users\ayşe\Desktop\pcr\pcr cihazı.JPG"/>
          <p:cNvPicPr/>
          <p:nvPr/>
        </p:nvPicPr>
        <p:blipFill>
          <a:blip r:embed="rId3" cstate="print"/>
          <a:srcRect/>
          <a:stretch>
            <a:fillRect/>
          </a:stretch>
        </p:blipFill>
        <p:spPr bwMode="auto">
          <a:xfrm>
            <a:off x="2286000" y="2667000"/>
            <a:ext cx="4495800" cy="3962400"/>
          </a:xfrm>
          <a:prstGeom prst="rect">
            <a:avLst/>
          </a:prstGeom>
          <a:ln>
            <a:headEnd/>
            <a:tailEnd/>
          </a:ln>
          <a:effectLst>
            <a:glow rad="228600">
              <a:schemeClr val="accent2">
                <a:satMod val="175000"/>
                <a:alpha val="40000"/>
              </a:schemeClr>
            </a:glow>
            <a:outerShdw blurRad="50800" dist="25000" dir="5400000" rotWithShape="0">
              <a:schemeClr val="dk1">
                <a:shade val="30000"/>
                <a:satMod val="150000"/>
                <a:alpha val="38000"/>
              </a:schemeClr>
            </a:outerShdw>
          </a:effectLst>
        </p:spPr>
        <p:style>
          <a:lnRef idx="1">
            <a:schemeClr val="dk1"/>
          </a:lnRef>
          <a:fillRef idx="2">
            <a:schemeClr val="dk1"/>
          </a:fillRef>
          <a:effectRef idx="1">
            <a:schemeClr val="dk1"/>
          </a:effectRef>
          <a:fontRef idx="minor">
            <a:schemeClr val="dk1"/>
          </a:fontRef>
        </p:style>
      </p:pic>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ayşe\Desktop\pcr\pcr mantığı1.png"/>
          <p:cNvPicPr/>
          <p:nvPr/>
        </p:nvPicPr>
        <p:blipFill>
          <a:blip r:embed="rId2" cstate="print"/>
          <a:srcRect/>
          <a:stretch>
            <a:fillRect/>
          </a:stretch>
        </p:blipFill>
        <p:spPr bwMode="auto">
          <a:xfrm>
            <a:off x="685800" y="762000"/>
            <a:ext cx="7924800" cy="548640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lnRef>
          <a:fillRef idx="1">
            <a:schemeClr val="lt1"/>
          </a:fillRef>
          <a:effectRef idx="0">
            <a:schemeClr val="dk1"/>
          </a:effectRef>
          <a:fontRef idx="minor">
            <a:schemeClr val="dk1"/>
          </a:fontRef>
        </p:style>
      </p:pic>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219200"/>
            <a:ext cx="6553200" cy="4708981"/>
          </a:xfrm>
          <a:prstGeom prst="rect">
            <a:avLst/>
          </a:prstGeom>
          <a:noFill/>
        </p:spPr>
        <p:txBody>
          <a:bodyPr wrap="square" rtlCol="0">
            <a:spAutoFit/>
          </a:bodyPr>
          <a:lstStyle/>
          <a:p>
            <a:r>
              <a:rPr lang="tr-TR" dirty="0" smtClean="0"/>
              <a:t>      </a:t>
            </a:r>
            <a:r>
              <a:rPr lang="tr-TR" sz="2400" b="1" dirty="0" smtClean="0"/>
              <a:t>PCR ÇEŞİTLERİ</a:t>
            </a:r>
          </a:p>
          <a:p>
            <a:endParaRPr lang="tr-TR" sz="2400" b="1" dirty="0" smtClean="0"/>
          </a:p>
          <a:p>
            <a:r>
              <a:rPr lang="tr-TR" b="1" dirty="0" smtClean="0"/>
              <a:t>1) </a:t>
            </a:r>
            <a:r>
              <a:rPr lang="tr-TR" dirty="0" smtClean="0"/>
              <a:t>NESTED (yuvalanmış) PCR</a:t>
            </a:r>
          </a:p>
          <a:p>
            <a:r>
              <a:rPr lang="tr-TR" b="1" dirty="0" smtClean="0"/>
              <a:t>2) </a:t>
            </a:r>
            <a:r>
              <a:rPr lang="tr-TR" dirty="0" smtClean="0"/>
              <a:t>ANCHORED (demirlenmiş) PCR</a:t>
            </a:r>
          </a:p>
          <a:p>
            <a:r>
              <a:rPr lang="tr-TR" b="1" dirty="0" smtClean="0"/>
              <a:t>3) </a:t>
            </a:r>
            <a:r>
              <a:rPr lang="tr-TR" dirty="0" smtClean="0"/>
              <a:t>REVERS TRANSKRİPSİYON (geri) PCR</a:t>
            </a:r>
          </a:p>
          <a:p>
            <a:r>
              <a:rPr lang="tr-TR" b="1" dirty="0" smtClean="0"/>
              <a:t>4) </a:t>
            </a:r>
            <a:r>
              <a:rPr lang="tr-TR" dirty="0" smtClean="0"/>
              <a:t>ASİMETRİK PCR</a:t>
            </a:r>
          </a:p>
          <a:p>
            <a:r>
              <a:rPr lang="tr-TR" b="1" dirty="0" smtClean="0"/>
              <a:t>5) </a:t>
            </a:r>
            <a:r>
              <a:rPr lang="tr-TR" dirty="0" smtClean="0"/>
              <a:t>İNVERSE(ters) PCR</a:t>
            </a:r>
          </a:p>
          <a:p>
            <a:r>
              <a:rPr lang="tr-TR" b="1" dirty="0" smtClean="0"/>
              <a:t>6)</a:t>
            </a:r>
            <a:r>
              <a:rPr lang="tr-TR" dirty="0" smtClean="0"/>
              <a:t>İN SİTU PCR	</a:t>
            </a:r>
          </a:p>
          <a:p>
            <a:r>
              <a:rPr lang="tr-TR" b="1" dirty="0" smtClean="0"/>
              <a:t>7)</a:t>
            </a:r>
            <a:r>
              <a:rPr lang="tr-TR" dirty="0" smtClean="0"/>
              <a:t>MULTİPLEX (çoklu) PCR</a:t>
            </a:r>
          </a:p>
          <a:p>
            <a:r>
              <a:rPr lang="tr-TR" b="1" dirty="0" smtClean="0"/>
              <a:t>8)</a:t>
            </a:r>
            <a:r>
              <a:rPr lang="tr-TR" dirty="0" smtClean="0"/>
              <a:t>RASTGELE ÇOĞALTILMIŞ POLİMORFİK DNA (RADP)</a:t>
            </a:r>
          </a:p>
          <a:p>
            <a:r>
              <a:rPr lang="tr-TR" b="1" dirty="0" smtClean="0"/>
              <a:t>9) </a:t>
            </a:r>
            <a:r>
              <a:rPr lang="tr-TR" dirty="0" smtClean="0"/>
              <a:t>İMMONO PCR	</a:t>
            </a:r>
          </a:p>
          <a:p>
            <a:r>
              <a:rPr lang="tr-TR" b="1" dirty="0" smtClean="0"/>
              <a:t>10)</a:t>
            </a:r>
            <a:r>
              <a:rPr lang="tr-TR" dirty="0" smtClean="0"/>
              <a:t>REAL TİME PCR</a:t>
            </a:r>
          </a:p>
          <a:p>
            <a:r>
              <a:rPr lang="tr-TR" b="1" dirty="0" smtClean="0"/>
              <a:t>11) </a:t>
            </a:r>
            <a:r>
              <a:rPr lang="tr-TR" dirty="0" smtClean="0"/>
              <a:t>ALLELE ÖZGÜ PCR	</a:t>
            </a:r>
          </a:p>
          <a:p>
            <a:r>
              <a:rPr lang="tr-TR" b="1" dirty="0" smtClean="0"/>
              <a:t>12) </a:t>
            </a:r>
            <a:r>
              <a:rPr lang="tr-TR" dirty="0" smtClean="0"/>
              <a:t>HOT START PCR </a:t>
            </a:r>
            <a:r>
              <a:rPr lang="tr-TR" b="1" dirty="0" smtClean="0"/>
              <a:t>...</a:t>
            </a:r>
          </a:p>
          <a:p>
            <a:r>
              <a:rPr lang="tr-TR" dirty="0" smtClean="0"/>
              <a:t>	</a:t>
            </a:r>
          </a:p>
          <a:p>
            <a:endParaRPr lang="tr-TR" dirty="0"/>
          </a:p>
        </p:txBody>
      </p:sp>
      <p:pic>
        <p:nvPicPr>
          <p:cNvPr id="82948" name="Picture 4" descr="http://www.extremetech.com/wp-content/uploads/2014/01/dnahead.jpg"/>
          <p:cNvPicPr>
            <a:picLocks noChangeAspect="1" noChangeArrowheads="1"/>
          </p:cNvPicPr>
          <p:nvPr/>
        </p:nvPicPr>
        <p:blipFill>
          <a:blip r:embed="rId2" cstate="print"/>
          <a:srcRect/>
          <a:stretch>
            <a:fillRect/>
          </a:stretch>
        </p:blipFill>
        <p:spPr bwMode="auto">
          <a:xfrm rot="5400000">
            <a:off x="3848100" y="1562100"/>
            <a:ext cx="6858000" cy="3733800"/>
          </a:xfrm>
          <a:prstGeom prst="rect">
            <a:avLst/>
          </a:prstGeom>
          <a:noFill/>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0"/>
            <a:ext cx="8991600" cy="2862322"/>
          </a:xfrm>
          <a:prstGeom prst="rect">
            <a:avLst/>
          </a:prstGeom>
          <a:noFill/>
        </p:spPr>
        <p:txBody>
          <a:bodyPr wrap="square" rtlCol="0">
            <a:spAutoFit/>
          </a:bodyPr>
          <a:lstStyle/>
          <a:p>
            <a:r>
              <a:rPr lang="tr-TR" b="1" dirty="0" smtClean="0"/>
              <a:t>1) NESTED (yuvalanmış) PCR:   </a:t>
            </a:r>
            <a:r>
              <a:rPr lang="tr-TR" dirty="0" smtClean="0"/>
              <a:t>“Nested” PCR özgün olmayan ürünlerin oluşumunu engelleyen, yüksek özgünlükte bir PCR yöntemidir. Bu yöntemde, ardarda iki PCR yapılır. İlk PCR özgün olmayan  ürünlerin oluşumuyla sonuçlanır. İkinci PCR ise ilk PCR sonucu çoğaltılmış DNA’nın iç kısımlarına ait dizileri içeren “nested” primerler ile yapılır. İlk PCR ürünleri ikinci PCR için kalıp olarak kullanılır ve istenilen hedef bölge çoğaltılarak özgün ürünler elde edilir. </a:t>
            </a:r>
          </a:p>
          <a:p>
            <a:r>
              <a:rPr lang="tr-TR" dirty="0" smtClean="0"/>
              <a:t>	</a:t>
            </a:r>
            <a:r>
              <a:rPr lang="tr-TR" b="1" dirty="0" smtClean="0"/>
              <a:t>!!! STANDART PCR den farklı olarak 2 çift primer ile 2 adımlı PCR reaksiyonunun olmasıdır.</a:t>
            </a:r>
          </a:p>
          <a:p>
            <a:r>
              <a:rPr lang="tr-TR" b="1" dirty="0" smtClean="0"/>
              <a:t>	!!! AVANTAJ:Doğru ürünlerin çoğaltılmasında ve yüksek özgünlük sağlar.</a:t>
            </a:r>
          </a:p>
          <a:p>
            <a:endParaRPr lang="tr-TR" dirty="0"/>
          </a:p>
        </p:txBody>
      </p:sp>
      <p:pic>
        <p:nvPicPr>
          <p:cNvPr id="4" name="Picture 3"/>
          <p:cNvPicPr/>
          <p:nvPr/>
        </p:nvPicPr>
        <p:blipFill>
          <a:blip r:embed="rId2" cstate="print"/>
          <a:srcRect/>
          <a:stretch>
            <a:fillRect/>
          </a:stretch>
        </p:blipFill>
        <p:spPr bwMode="auto">
          <a:xfrm>
            <a:off x="1295400" y="2667000"/>
            <a:ext cx="6858000" cy="3886200"/>
          </a:xfrm>
          <a:prstGeom prst="rect">
            <a:avLst/>
          </a:prstGeom>
          <a:blipFill>
            <a:blip r:embed="rId3" cstate="print"/>
            <a:tile tx="0" ty="0" sx="100000" sy="100000" flip="none" algn="tl"/>
          </a:blipFill>
          <a:ln w="9525">
            <a:solidFill>
              <a:schemeClr val="tx1"/>
            </a:solidFill>
            <a:prstDash val="dash"/>
            <a:miter lim="800000"/>
            <a:headEnd/>
            <a:tailEnd/>
          </a:ln>
        </p:spPr>
      </p:pic>
    </p:spTree>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534400" cy="2585323"/>
          </a:xfrm>
          <a:prstGeom prst="rect">
            <a:avLst/>
          </a:prstGeom>
          <a:noFill/>
        </p:spPr>
        <p:txBody>
          <a:bodyPr wrap="square" rtlCol="0">
            <a:spAutoFit/>
          </a:bodyPr>
          <a:lstStyle/>
          <a:p>
            <a:r>
              <a:rPr lang="tr-TR" b="1" dirty="0" smtClean="0"/>
              <a:t>Nested PCR’’ Teknolojisinin En Önemli Uygulama Alanları</a:t>
            </a:r>
            <a:endParaRPr lang="tr-TR" dirty="0" smtClean="0"/>
          </a:p>
          <a:p>
            <a:pPr>
              <a:buFont typeface="Wingdings" pitchFamily="2" charset="2"/>
              <a:buChar char="§"/>
            </a:pPr>
            <a:r>
              <a:rPr lang="tr-TR" b="1" i="1" dirty="0" smtClean="0"/>
              <a:t>Hastalıkların teşhisinde:</a:t>
            </a:r>
            <a:r>
              <a:rPr lang="tr-TR" i="1" dirty="0" smtClean="0"/>
              <a:t> Günümüzde Nested PCR metodu kullanılarak protozoa, bakteri ve virüs gibi birçok hastalık etmeni teşhis edilebilmektedir. Bu hastalıkların başında tüberküloz gelmektedir.Ayrıca Q humması, şark çıbanı , Spiroket hastalığı </a:t>
            </a:r>
          </a:p>
          <a:p>
            <a:endParaRPr lang="tr-TR" dirty="0" smtClean="0"/>
          </a:p>
          <a:p>
            <a:pPr>
              <a:buFont typeface="Wingdings" pitchFamily="2" charset="2"/>
              <a:buChar char="§"/>
            </a:pPr>
            <a:r>
              <a:rPr lang="tr-TR" b="1" i="1" dirty="0" smtClean="0"/>
              <a:t>Genetiği Değiştirilmiş Organizmaların Teşhisinde</a:t>
            </a:r>
            <a:endParaRPr lang="tr-TR" dirty="0" smtClean="0"/>
          </a:p>
          <a:p>
            <a:pPr>
              <a:buFont typeface="Wingdings" pitchFamily="2" charset="2"/>
              <a:buChar char="§"/>
            </a:pPr>
            <a:r>
              <a:rPr lang="tr-TR" b="1" i="1" dirty="0" smtClean="0"/>
              <a:t>Gen ekspresyonu</a:t>
            </a:r>
            <a:endParaRPr lang="tr-TR" dirty="0" smtClean="0"/>
          </a:p>
          <a:p>
            <a:endParaRPr lang="tr-TR" dirty="0" smtClean="0"/>
          </a:p>
          <a:p>
            <a:endParaRPr lang="tr-TR" dirty="0"/>
          </a:p>
        </p:txBody>
      </p:sp>
      <p:pic>
        <p:nvPicPr>
          <p:cNvPr id="3" name="Picture 2" descr="C:\Users\ayşe\Desktop\pcr\nested1.gif"/>
          <p:cNvPicPr/>
          <p:nvPr/>
        </p:nvPicPr>
        <p:blipFill>
          <a:blip r:embed="rId2" cstate="print"/>
          <a:srcRect/>
          <a:stretch>
            <a:fillRect/>
          </a:stretch>
        </p:blipFill>
        <p:spPr bwMode="auto">
          <a:xfrm>
            <a:off x="914400" y="2438400"/>
            <a:ext cx="7239000" cy="4267200"/>
          </a:xfrm>
          <a:prstGeom prst="rect">
            <a:avLst/>
          </a:prstGeom>
          <a:noFill/>
          <a:ln w="9525">
            <a:noFill/>
            <a:miter lim="800000"/>
            <a:headEnd/>
            <a:tailEnd/>
          </a:ln>
          <a:effectLst>
            <a:glow rad="228600">
              <a:schemeClr val="accent6">
                <a:satMod val="175000"/>
                <a:alpha val="40000"/>
              </a:schemeClr>
            </a:glow>
          </a:effectLst>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7200"/>
            <a:ext cx="8382000" cy="2308324"/>
          </a:xfrm>
          <a:prstGeom prst="rect">
            <a:avLst/>
          </a:prstGeom>
          <a:noFill/>
        </p:spPr>
        <p:txBody>
          <a:bodyPr wrap="square" rtlCol="0">
            <a:spAutoFit/>
          </a:bodyPr>
          <a:lstStyle/>
          <a:p>
            <a:r>
              <a:rPr lang="tr-TR" b="1" dirty="0" smtClean="0"/>
              <a:t>2) ANCHORED (demirlenmiş) PCR : </a:t>
            </a:r>
            <a:r>
              <a:rPr lang="tr-TR" dirty="0" smtClean="0"/>
              <a:t>Bu PCR tipinde  çoğaltılacak olan DNA'nın sadece bir bölgesinin yani bir primer bölgesinin bilindiiği durumlarda uygulanır. Bu amaçla çoğaltılacak DNA bilinen bir diziye bağlanır ve bu bilinen dizi 2. primer bölgesi olarak kullanılır.</a:t>
            </a:r>
          </a:p>
          <a:p>
            <a:r>
              <a:rPr lang="tr-TR" dirty="0" smtClean="0"/>
              <a:t>	</a:t>
            </a:r>
            <a:r>
              <a:rPr lang="tr-TR" b="1" dirty="0" smtClean="0"/>
              <a:t>!!!  Tek primer biliniyor.</a:t>
            </a:r>
          </a:p>
          <a:p>
            <a:r>
              <a:rPr lang="tr-TR" b="1" dirty="0" smtClean="0"/>
              <a:t>	!!!   Vektöre klonlama ile diğer primer elde edilir.</a:t>
            </a:r>
          </a:p>
          <a:p>
            <a:r>
              <a:rPr lang="tr-TR" b="1" dirty="0" smtClean="0"/>
              <a:t> </a:t>
            </a:r>
          </a:p>
          <a:p>
            <a:endParaRPr lang="tr-TR" dirty="0"/>
          </a:p>
        </p:txBody>
      </p:sp>
      <p:pic>
        <p:nvPicPr>
          <p:cNvPr id="3" name="Picture 2" descr="C:\Users\ayşe\Desktop\pcr\anchored1.jpg"/>
          <p:cNvPicPr/>
          <p:nvPr/>
        </p:nvPicPr>
        <p:blipFill>
          <a:blip r:embed="rId2" cstate="print"/>
          <a:srcRect/>
          <a:stretch>
            <a:fillRect/>
          </a:stretch>
        </p:blipFill>
        <p:spPr bwMode="auto">
          <a:xfrm>
            <a:off x="838200" y="2362200"/>
            <a:ext cx="7315200" cy="4081145"/>
          </a:xfrm>
          <a:prstGeom prst="rect">
            <a:avLst/>
          </a:prstGeom>
          <a:noFill/>
          <a:ln w="9525">
            <a:noFill/>
            <a:miter lim="800000"/>
            <a:headEnd/>
            <a:tailEnd/>
          </a:ln>
          <a:effectLst>
            <a:glow rad="228600">
              <a:schemeClr val="accent6">
                <a:satMod val="175000"/>
                <a:alpha val="40000"/>
              </a:schemeClr>
            </a:glow>
          </a:effectLst>
        </p:spPr>
      </p:pic>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915400" cy="2308324"/>
          </a:xfrm>
          <a:prstGeom prst="rect">
            <a:avLst/>
          </a:prstGeom>
          <a:noFill/>
        </p:spPr>
        <p:txBody>
          <a:bodyPr wrap="square" rtlCol="0">
            <a:spAutoFit/>
          </a:bodyPr>
          <a:lstStyle/>
          <a:p>
            <a:r>
              <a:rPr lang="tr-TR" b="1" dirty="0" smtClean="0"/>
              <a:t>3) REVERS TRANSKRİPSİYON  (geri) PCR : </a:t>
            </a:r>
            <a:r>
              <a:rPr lang="tr-TR" dirty="0" smtClean="0"/>
              <a:t>Bu yöntemde RNA DNA'ya çevrilerek  </a:t>
            </a:r>
            <a:r>
              <a:rPr lang="tr-TR" dirty="0" err="1" smtClean="0"/>
              <a:t>mRNA</a:t>
            </a:r>
            <a:r>
              <a:rPr lang="tr-TR" dirty="0" smtClean="0"/>
              <a:t> gibi ürünlerin miktarı gösterilir. RT- PCR 2 aşamalı olup RNA'dan  tamalayıcı DNA sentezi ve DNA'nında standart PCR ile çoğaltılmasını kapsar.</a:t>
            </a:r>
          </a:p>
          <a:p>
            <a:r>
              <a:rPr lang="tr-TR" dirty="0" smtClean="0"/>
              <a:t>	</a:t>
            </a:r>
            <a:r>
              <a:rPr lang="tr-TR" b="1" dirty="0" smtClean="0"/>
              <a:t>!!!  AVANTAJ:</a:t>
            </a:r>
          </a:p>
          <a:p>
            <a:r>
              <a:rPr lang="tr-TR" dirty="0" smtClean="0"/>
              <a:t> RT-PCR sensitivitesi yüksek bir deteksiyon tekniğidir.</a:t>
            </a:r>
          </a:p>
          <a:p>
            <a:r>
              <a:rPr lang="tr-TR" dirty="0" smtClean="0"/>
              <a:t> mRNA’yı cDNA’ya çevirmenin amacı mRNA’yı daha dayanıklı cDNA sayesinde daha kolay ve ayrıntılı inceleyebilmektir.</a:t>
            </a:r>
          </a:p>
          <a:p>
            <a:r>
              <a:rPr lang="tr-TR" dirty="0" smtClean="0"/>
              <a:t> 	</a:t>
            </a:r>
            <a:endParaRPr lang="tr-TR" dirty="0"/>
          </a:p>
        </p:txBody>
      </p:sp>
      <p:pic>
        <p:nvPicPr>
          <p:cNvPr id="3" name="Picture 2" descr="http://upload.wikimedia.org/wikipedia/en/thumb/c/c2/Reverse_transcription_polymerase_chain_reaction.jpg/220px-Reverse_transcription_polymerase_chain_reaction.jpg"/>
          <p:cNvPicPr/>
          <p:nvPr/>
        </p:nvPicPr>
        <p:blipFill>
          <a:blip r:embed="rId2" cstate="print"/>
          <a:srcRect/>
          <a:stretch>
            <a:fillRect/>
          </a:stretch>
        </p:blipFill>
        <p:spPr bwMode="auto">
          <a:xfrm>
            <a:off x="1371600" y="2362200"/>
            <a:ext cx="6629400" cy="4191000"/>
          </a:xfrm>
          <a:prstGeom prst="rect">
            <a:avLst/>
          </a:prstGeom>
          <a:noFill/>
          <a:ln w="9525">
            <a:noFill/>
            <a:miter lim="800000"/>
            <a:headEnd/>
            <a:tailEnd/>
          </a:ln>
          <a:effectLst>
            <a:glow rad="228600">
              <a:schemeClr val="accent6">
                <a:satMod val="175000"/>
                <a:alpha val="40000"/>
              </a:schemeClr>
            </a:glow>
          </a:effectLst>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152400" y="838200"/>
            <a:ext cx="8001000" cy="4815840"/>
          </a:xfrm>
          <a:prstGeom prst="rect">
            <a:avLst/>
          </a:prstGeom>
          <a:noFill/>
          <a:ln w="9525">
            <a:noFill/>
            <a:miter lim="800000"/>
            <a:headEnd/>
            <a:tailEnd/>
          </a:ln>
          <a:effectLst>
            <a:outerShdw blurRad="127000" dist="38100" dir="2700000" algn="ctr">
              <a:srgbClr val="000000">
                <a:alpha val="45000"/>
              </a:srgbClr>
            </a:outerShdw>
            <a:softEdge rad="63500"/>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2" name="TextBox 1"/>
          <p:cNvSpPr txBox="1"/>
          <p:nvPr/>
        </p:nvSpPr>
        <p:spPr>
          <a:xfrm>
            <a:off x="685800" y="1"/>
            <a:ext cx="6705600" cy="3139321"/>
          </a:xfrm>
          <a:prstGeom prst="rect">
            <a:avLst/>
          </a:prstGeom>
          <a:noFill/>
        </p:spPr>
        <p:txBody>
          <a:bodyPr wrap="square" rtlCol="0">
            <a:spAutoFit/>
          </a:bodyPr>
          <a:lstStyle/>
          <a:p>
            <a:r>
              <a:rPr lang="tr-TR" b="1" dirty="0" smtClean="0"/>
              <a:t> a) </a:t>
            </a:r>
            <a:r>
              <a:rPr lang="tr-TR" dirty="0" smtClean="0"/>
              <a:t>RT Reaksiyonu ( Reverse Transkripsiyon)</a:t>
            </a:r>
          </a:p>
          <a:p>
            <a:r>
              <a:rPr lang="tr-TR" dirty="0" smtClean="0"/>
              <a:t>  Tek sarmallı RNA’nın</a:t>
            </a:r>
          </a:p>
          <a:p>
            <a:r>
              <a:rPr lang="tr-TR" dirty="0" smtClean="0"/>
              <a:t>Kalıp RNA</a:t>
            </a:r>
          </a:p>
          <a:p>
            <a:r>
              <a:rPr lang="tr-TR" dirty="0" smtClean="0"/>
              <a:t>Revers transkriptaz enzimi</a:t>
            </a:r>
          </a:p>
          <a:p>
            <a:r>
              <a:rPr lang="tr-TR" dirty="0" smtClean="0"/>
              <a:t>Revers transkriptaz buffer</a:t>
            </a:r>
          </a:p>
          <a:p>
            <a:r>
              <a:rPr lang="tr-TR" dirty="0" smtClean="0"/>
              <a:t>Primer</a:t>
            </a:r>
          </a:p>
          <a:p>
            <a:r>
              <a:rPr lang="tr-TR" dirty="0" smtClean="0"/>
              <a:t>dNTP’ler</a:t>
            </a:r>
          </a:p>
          <a:p>
            <a:r>
              <a:rPr lang="tr-TR" dirty="0" smtClean="0"/>
              <a:t>         RNaz inhibitör   kullanılarak cDNA’ya transkripsiyonu yapılır. </a:t>
            </a:r>
          </a:p>
          <a:p>
            <a:endParaRPr lang="tr-TR" dirty="0" smtClean="0"/>
          </a:p>
          <a:p>
            <a:endParaRPr lang="tr-TR" dirty="0" smtClean="0"/>
          </a:p>
          <a:p>
            <a:endParaRPr lang="tr-TR" dirty="0"/>
          </a:p>
        </p:txBody>
      </p:sp>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915400" cy="1477328"/>
          </a:xfrm>
          <a:prstGeom prst="rect">
            <a:avLst/>
          </a:prstGeom>
          <a:noFill/>
        </p:spPr>
        <p:txBody>
          <a:bodyPr wrap="square" rtlCol="0">
            <a:spAutoFit/>
          </a:bodyPr>
          <a:lstStyle/>
          <a:p>
            <a:r>
              <a:rPr lang="tr-TR" b="1" dirty="0" smtClean="0"/>
              <a:t>4) ASİMETRİK PCR :  </a:t>
            </a:r>
            <a:r>
              <a:rPr lang="tr-TR" dirty="0" smtClean="0"/>
              <a:t>Bu yöntem  ,orjinal DNA dizisinin bir zincirinin seçici olarak kullanılması ile yapılan çoğaltma işlemidir.!!!Kullanılan 2 çeşit primerden biri daha fazla kullanılır. Bu nedenle asimetrik pcr </a:t>
            </a:r>
            <a:r>
              <a:rPr lang="tr-TR" b="1" dirty="0" smtClean="0"/>
              <a:t>sonucu ipliklerden biri diğerinden fazla miktarda çoğaltılır.</a:t>
            </a:r>
          </a:p>
          <a:p>
            <a:endParaRPr lang="tr-TR" dirty="0"/>
          </a:p>
        </p:txBody>
      </p:sp>
      <p:pic>
        <p:nvPicPr>
          <p:cNvPr id="3" name="Picture 2" descr="http://www.mikrobiyoloji.org/TR/Genel/ResimGoster.aspx?DIL=1&amp;BELGEANAH=2711&amp;RESIMISIM=j110015800_7.jpg"/>
          <p:cNvPicPr/>
          <p:nvPr/>
        </p:nvPicPr>
        <p:blipFill>
          <a:blip r:embed="rId2" cstate="print"/>
          <a:srcRect/>
          <a:stretch>
            <a:fillRect/>
          </a:stretch>
        </p:blipFill>
        <p:spPr bwMode="auto">
          <a:xfrm>
            <a:off x="1371600" y="1752600"/>
            <a:ext cx="6172200" cy="4800600"/>
          </a:xfrm>
          <a:prstGeom prst="rect">
            <a:avLst/>
          </a:prstGeom>
          <a:noFill/>
          <a:ln w="9525">
            <a:noFill/>
            <a:miter lim="800000"/>
            <a:headEnd/>
            <a:tailEnd/>
          </a:ln>
          <a:effectLst>
            <a:glow rad="228600">
              <a:schemeClr val="accent6">
                <a:satMod val="175000"/>
                <a:alpha val="40000"/>
              </a:schemeClr>
            </a:glow>
          </a:effectLst>
        </p:spPr>
      </p:pic>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dspace.jorum.ac.uk/xmlui/bitstream/handle/10949/12070/files/asset12.gif"/>
          <p:cNvPicPr>
            <a:picLocks noChangeAspect="1" noChangeArrowheads="1"/>
          </p:cNvPicPr>
          <p:nvPr/>
        </p:nvPicPr>
        <p:blipFill>
          <a:blip r:embed="rId2" cstate="print"/>
          <a:srcRect/>
          <a:stretch>
            <a:fillRect/>
          </a:stretch>
        </p:blipFill>
        <p:spPr bwMode="auto">
          <a:xfrm>
            <a:off x="1066800" y="2286000"/>
            <a:ext cx="7543800" cy="3581400"/>
          </a:xfrm>
          <a:prstGeom prst="rect">
            <a:avLst/>
          </a:prstGeom>
          <a:no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sp>
        <p:nvSpPr>
          <p:cNvPr id="2" name="TextBox 1"/>
          <p:cNvSpPr txBox="1"/>
          <p:nvPr/>
        </p:nvSpPr>
        <p:spPr>
          <a:xfrm>
            <a:off x="228600" y="685800"/>
            <a:ext cx="8534400" cy="2308324"/>
          </a:xfrm>
          <a:prstGeom prst="rect">
            <a:avLst/>
          </a:prstGeom>
          <a:noFill/>
        </p:spPr>
        <p:txBody>
          <a:bodyPr wrap="square" rtlCol="0">
            <a:spAutoFit/>
          </a:bodyPr>
          <a:lstStyle/>
          <a:p>
            <a:r>
              <a:rPr lang="tr-TR" b="1" dirty="0" smtClean="0"/>
              <a:t>5)İNVERSE(ters) PCR : </a:t>
            </a:r>
            <a:r>
              <a:rPr lang="tr-TR" dirty="0" smtClean="0"/>
              <a:t>Dizisi bilinen bir segmente komşu olan DNA dizilerini çoğaltmak  için kullanılır. </a:t>
            </a:r>
          </a:p>
          <a:p>
            <a:r>
              <a:rPr lang="tr-TR" dirty="0" smtClean="0"/>
              <a:t>Hedef DNA, RE enzimle kesilir ve sirküler/lineer DNA dizisi içine  yerleştirilir. Ucu dışa doğru olan 2 primer kullanılarak çemberin çevresi  amplifiye edilmektedir.Ters PCR özellikle transpozonlar ile  gen yakalanması yöntemi (gene tagging) ile birlikte kullanıldığında bilinmeyen DNA dizilerinin çoğaltılması için kullanılır.</a:t>
            </a:r>
          </a:p>
          <a:p>
            <a:r>
              <a:rPr lang="tr-TR" dirty="0" smtClean="0"/>
              <a:t>	</a:t>
            </a:r>
            <a:r>
              <a:rPr lang="tr-TR" b="1" dirty="0" smtClean="0"/>
              <a:t>!!! Özellikle genoma eklenen yan dizileri saptamada kullanılır.</a:t>
            </a:r>
          </a:p>
          <a:p>
            <a:endParaRPr lang="tr-TR" dirty="0"/>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ayşe\Desktop\pcr\inverse1.png"/>
          <p:cNvPicPr/>
          <p:nvPr/>
        </p:nvPicPr>
        <p:blipFill>
          <a:blip r:embed="rId2" cstate="print"/>
          <a:srcRect/>
          <a:stretch>
            <a:fillRect/>
          </a:stretch>
        </p:blipFill>
        <p:spPr bwMode="auto">
          <a:xfrm>
            <a:off x="685800" y="-1371600"/>
            <a:ext cx="7772400" cy="8915400"/>
          </a:xfrm>
          <a:prstGeom prst="rect">
            <a:avLst/>
          </a:prstGeom>
          <a:noFill/>
          <a:ln w="9525">
            <a:noFill/>
            <a:miter lim="800000"/>
            <a:headEnd/>
            <a:tailEnd/>
          </a:ln>
          <a:scene3d>
            <a:camera prst="perspectiveRelaxed"/>
            <a:lightRig rig="threePt" dir="t"/>
          </a:scene3d>
          <a:sp3d>
            <a:bevelT w="114300" prst="artDeco"/>
          </a:sp3d>
        </p:spPr>
      </p:pic>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7" name="Picture 5" descr="D:\b-387262-hareketli_manzara_.gif"/>
          <p:cNvPicPr>
            <a:picLocks noChangeAspect="1" noChangeArrowheads="1" noCrop="1"/>
          </p:cNvPicPr>
          <p:nvPr/>
        </p:nvPicPr>
        <p:blipFill>
          <a:blip r:embed="rId2" cstate="print"/>
          <a:srcRect/>
          <a:stretch>
            <a:fillRect/>
          </a:stretch>
        </p:blipFill>
        <p:spPr bwMode="auto">
          <a:xfrm>
            <a:off x="990600" y="381000"/>
            <a:ext cx="6934200" cy="4848225"/>
          </a:xfrm>
          <a:prstGeom prst="rect">
            <a:avLst/>
          </a:prstGeom>
          <a:noFill/>
        </p:spPr>
      </p:pic>
      <p:sp>
        <p:nvSpPr>
          <p:cNvPr id="6" name="TextBox 5"/>
          <p:cNvSpPr txBox="1"/>
          <p:nvPr/>
        </p:nvSpPr>
        <p:spPr>
          <a:xfrm>
            <a:off x="914400" y="5334000"/>
            <a:ext cx="7086600" cy="1200329"/>
          </a:xfrm>
          <a:prstGeom prst="rect">
            <a:avLst/>
          </a:prstGeom>
          <a:noFill/>
        </p:spPr>
        <p:txBody>
          <a:bodyPr wrap="square" rtlCol="0">
            <a:spAutoFit/>
          </a:bodyPr>
          <a:lstStyle/>
          <a:p>
            <a:r>
              <a:rPr lang="tr-TR" sz="7200" b="1" dirty="0" smtClean="0">
                <a:solidFill>
                  <a:srgbClr val="C00000"/>
                </a:solidFill>
              </a:rPr>
              <a:t>  TEŞEKKÜRLER...</a:t>
            </a:r>
            <a:endParaRPr lang="tr-TR" sz="7200" b="1" dirty="0">
              <a:solidFill>
                <a:srgbClr val="C00000"/>
              </a:solidFill>
            </a:endParaRPr>
          </a:p>
        </p:txBody>
      </p:sp>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915400" cy="369332"/>
          </a:xfrm>
          <a:prstGeom prst="rect">
            <a:avLst/>
          </a:prstGeom>
        </p:spPr>
        <p:txBody>
          <a:bodyPr wrap="square">
            <a:spAutoFit/>
          </a:bodyPr>
          <a:lstStyle/>
          <a:p>
            <a:endParaRPr lang="tr-TR" dirty="0"/>
          </a:p>
        </p:txBody>
      </p:sp>
      <p:sp>
        <p:nvSpPr>
          <p:cNvPr id="4" name="TextBox 3"/>
          <p:cNvSpPr txBox="1"/>
          <p:nvPr/>
        </p:nvSpPr>
        <p:spPr>
          <a:xfrm>
            <a:off x="228600" y="0"/>
            <a:ext cx="8610600" cy="6463308"/>
          </a:xfrm>
          <a:prstGeom prst="rect">
            <a:avLst/>
          </a:prstGeom>
          <a:noFill/>
        </p:spPr>
        <p:txBody>
          <a:bodyPr wrap="square" rtlCol="0">
            <a:spAutoFit/>
          </a:bodyPr>
          <a:lstStyle/>
          <a:p>
            <a:pPr>
              <a:buFont typeface="Wingdings" pitchFamily="2" charset="2"/>
              <a:buChar char="v"/>
            </a:pPr>
            <a:r>
              <a:rPr lang="tr-TR" dirty="0" smtClean="0">
                <a:hlinkClick r:id="rId2"/>
              </a:rPr>
              <a:t>GENOMİK UYGULAMALAR  İSTANBUL ÜNİ. YAYINLARI</a:t>
            </a:r>
          </a:p>
          <a:p>
            <a:pPr>
              <a:buFont typeface="Wingdings" pitchFamily="2" charset="2"/>
              <a:buChar char="v"/>
            </a:pPr>
            <a:r>
              <a:rPr lang="tr-TR" dirty="0" smtClean="0">
                <a:hlinkClick r:id="rId2"/>
              </a:rPr>
              <a:t>GENETİK KAVRAMLAR PALME YAYINCILIK</a:t>
            </a:r>
          </a:p>
          <a:p>
            <a:pPr>
              <a:buFont typeface="Wingdings" pitchFamily="2" charset="2"/>
              <a:buChar char="v"/>
            </a:pPr>
            <a:r>
              <a:rPr lang="tr-TR" dirty="0" smtClean="0">
                <a:hlinkClick r:id="rId2"/>
              </a:rPr>
              <a:t>BİYOLOJİ  CAMPBELL-REECE  PALME YAYINCILIK</a:t>
            </a:r>
          </a:p>
          <a:p>
            <a:pPr>
              <a:buFont typeface="Wingdings" pitchFamily="2" charset="2"/>
              <a:buChar char="v"/>
            </a:pPr>
            <a:r>
              <a:rPr lang="tr-TR" dirty="0" smtClean="0"/>
              <a:t>LEWİ’S GENES X  SYF. 59-64</a:t>
            </a:r>
          </a:p>
          <a:p>
            <a:pPr>
              <a:buFont typeface="Wingdings" pitchFamily="2" charset="2"/>
              <a:buChar char="v"/>
            </a:pPr>
            <a:r>
              <a:rPr lang="tr-TR" dirty="0" smtClean="0"/>
              <a:t>Watson J.D. Molecular Biology of the Gene   SYF. 658-59</a:t>
            </a:r>
          </a:p>
          <a:p>
            <a:pPr>
              <a:buFont typeface="Wingdings" pitchFamily="2" charset="2"/>
              <a:buChar char="v"/>
            </a:pPr>
            <a:r>
              <a:rPr lang="tr-TR" dirty="0" smtClean="0">
                <a:hlinkClick r:id="rId2"/>
              </a:rPr>
              <a:t>TIBBİ GENETİK WILLARD SYF. 44</a:t>
            </a:r>
          </a:p>
          <a:p>
            <a:pPr>
              <a:buFont typeface="Wingdings" pitchFamily="2" charset="2"/>
              <a:buChar char="v"/>
            </a:pPr>
            <a:r>
              <a:rPr lang="tr-TR" dirty="0" smtClean="0">
                <a:hlinkClick r:id="rId2"/>
              </a:rPr>
              <a:t>TIBBİ GENETİĞİN ESASLARI İSTANBUL TIP EVİ SYF.42</a:t>
            </a:r>
          </a:p>
          <a:p>
            <a:pPr>
              <a:buFont typeface="Wingdings" pitchFamily="2" charset="2"/>
              <a:buChar char="v"/>
            </a:pPr>
            <a:r>
              <a:rPr lang="tr-TR" dirty="0" smtClean="0">
                <a:hlinkClick r:id="rId2"/>
              </a:rPr>
              <a:t>MOLEKÜLER GENETİĞİN ESASLARI 192</a:t>
            </a:r>
          </a:p>
          <a:p>
            <a:pPr>
              <a:buFont typeface="Wingdings" pitchFamily="2" charset="2"/>
              <a:buChar char="v"/>
            </a:pPr>
            <a:endParaRPr lang="tr-TR" dirty="0" smtClean="0">
              <a:hlinkClick r:id="rId2"/>
            </a:endParaRPr>
          </a:p>
          <a:p>
            <a:pPr>
              <a:buFont typeface="Wingdings" pitchFamily="2" charset="2"/>
              <a:buChar char="v"/>
            </a:pPr>
            <a:r>
              <a:rPr lang="tr-TR" dirty="0" smtClean="0">
                <a:hlinkClick r:id="rId2"/>
              </a:rPr>
              <a:t>http://vetdergi.kafkas.edu.tr/extdocs/8_1/71_76.pdf</a:t>
            </a:r>
            <a:endParaRPr lang="tr-TR" dirty="0" smtClean="0"/>
          </a:p>
          <a:p>
            <a:pPr>
              <a:buFont typeface="Wingdings" pitchFamily="2" charset="2"/>
              <a:buChar char="v"/>
            </a:pPr>
            <a:r>
              <a:rPr lang="tr-TR" dirty="0" smtClean="0">
                <a:hlinkClick r:id="rId3"/>
              </a:rPr>
              <a:t>http://www.mikrobiyoloji.org/TR/Genel/BelgeGoster.aspx?F6E10F8892433CFFAAF6AA849816B2EFA311BE869018F1B9#04.02</a:t>
            </a:r>
            <a:r>
              <a:rPr lang="tr-TR" dirty="0" smtClean="0"/>
              <a:t>. </a:t>
            </a:r>
          </a:p>
          <a:p>
            <a:pPr>
              <a:buFont typeface="Wingdings" pitchFamily="2" charset="2"/>
              <a:buChar char="v"/>
            </a:pPr>
            <a:r>
              <a:rPr lang="tr-TR" dirty="0" smtClean="0">
                <a:hlinkClick r:id="rId4"/>
              </a:rPr>
              <a:t>http://www.dilekbalik.com/seminer/doktora_ylisans/eakbulut.pdf</a:t>
            </a:r>
            <a:r>
              <a:rPr lang="tr-TR" dirty="0" smtClean="0"/>
              <a:t> </a:t>
            </a:r>
          </a:p>
          <a:p>
            <a:pPr>
              <a:buFont typeface="Wingdings" pitchFamily="2" charset="2"/>
              <a:buChar char="v"/>
            </a:pPr>
            <a:r>
              <a:rPr lang="tr-TR" dirty="0" smtClean="0">
                <a:hlinkClick r:id="rId5"/>
              </a:rPr>
              <a:t>http://library.cu.edu.tr/tezler/7662.pdf</a:t>
            </a:r>
            <a:endParaRPr lang="tr-TR" dirty="0" smtClean="0"/>
          </a:p>
          <a:p>
            <a:pPr>
              <a:buFont typeface="Wingdings" pitchFamily="2" charset="2"/>
              <a:buChar char="v"/>
            </a:pPr>
            <a:r>
              <a:rPr lang="tr-TR" dirty="0" smtClean="0">
                <a:hlinkClick r:id="rId6"/>
              </a:rPr>
              <a:t>http://www.nobel.gen.tr/Makaleler/Derleme-Issue%202-91f549e0e2f44a299dbcf195e2b28a8e.pdf</a:t>
            </a:r>
            <a:r>
              <a:rPr lang="tr-TR" dirty="0" smtClean="0"/>
              <a:t> </a:t>
            </a:r>
          </a:p>
          <a:p>
            <a:pPr>
              <a:buFont typeface="Wingdings" pitchFamily="2" charset="2"/>
              <a:buChar char="v"/>
            </a:pPr>
            <a:r>
              <a:rPr lang="tr-TR" dirty="0" smtClean="0">
                <a:hlinkClick r:id="rId7"/>
              </a:rPr>
              <a:t>https://www.google.com.tr/search?q=asymmetric+pcr&amp;sa=X&amp;biw=1366&amp;bih=643&amp;tbm=isch&amp;tbo=u&amp;source=univ&amp;ei=dW9SVOLaIcHB7Aag84CQBQ&amp;ved=0CB8QsAQ#imgdii=_</a:t>
            </a:r>
            <a:endParaRPr lang="tr-TR" dirty="0" smtClean="0"/>
          </a:p>
          <a:p>
            <a:pPr>
              <a:buFont typeface="Wingdings" pitchFamily="2" charset="2"/>
              <a:buChar char="v"/>
            </a:pPr>
            <a:r>
              <a:rPr lang="tr-TR" dirty="0" smtClean="0">
                <a:hlinkClick r:id="rId6"/>
              </a:rPr>
              <a:t>http://www.nobel.gen.tr/Makaleler/Derleme-Issue%202-91f549e0e2f44a299dbcf195e2b28a8e.pdf</a:t>
            </a:r>
            <a:r>
              <a:rPr lang="tr-TR" dirty="0" smtClean="0"/>
              <a:t> </a:t>
            </a:r>
          </a:p>
          <a:p>
            <a:pPr>
              <a:buFont typeface="Wingdings" pitchFamily="2" charset="2"/>
              <a:buChar char="v"/>
            </a:pPr>
            <a:r>
              <a:rPr lang="tr-TR" dirty="0" smtClean="0">
                <a:hlinkClick r:id="rId8"/>
              </a:rPr>
              <a:t>https://www.google.com.tr/search?q=reverse+pcr&amp;biw=1366&amp;bih=643&amp;tbm=isch&amp;tbo=u&amp;source=univ&amp;sa=X&amp;ei=VnBSVNaxIIvnygOj3oHACg&amp;sqi=2&amp;ved=0CBoQsAQ</a:t>
            </a:r>
            <a:r>
              <a:rPr lang="tr-TR" dirty="0" smtClean="0"/>
              <a:t> </a:t>
            </a:r>
          </a:p>
        </p:txBody>
      </p:sp>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09600"/>
            <a:ext cx="8610600" cy="8125301"/>
          </a:xfrm>
          <a:prstGeom prst="rect">
            <a:avLst/>
          </a:prstGeom>
          <a:noFill/>
        </p:spPr>
        <p:txBody>
          <a:bodyPr wrap="square" rtlCol="0">
            <a:spAutoFit/>
          </a:bodyPr>
          <a:lstStyle/>
          <a:p>
            <a:pPr>
              <a:buFont typeface="Wingdings" pitchFamily="2" charset="2"/>
              <a:buChar char="v"/>
            </a:pPr>
            <a:r>
              <a:rPr lang="tr-TR" dirty="0" smtClean="0">
                <a:hlinkClick r:id="rId2"/>
              </a:rPr>
              <a:t>http://www.klinikmikrobiyoloji.com/indir/PCRmodifikasyon.pdf</a:t>
            </a:r>
            <a:endParaRPr lang="tr-TR" dirty="0" smtClean="0"/>
          </a:p>
          <a:p>
            <a:pPr>
              <a:buFont typeface="Wingdings" pitchFamily="2" charset="2"/>
              <a:buChar char="v"/>
            </a:pPr>
            <a:r>
              <a:rPr lang="tr-TR" dirty="0" smtClean="0">
                <a:hlinkClick r:id="rId3"/>
              </a:rPr>
              <a:t>https://www.google.com.tr/search?q=inverse+pcr+nedir&amp;biw=1366&amp;bih=600&amp;source=lnms&amp;tbm=isch&amp;sa=X&amp;ei=13FSVMzGKITT7QbpioCIBQ&amp;ved=0CAYQ_AUoAQ</a:t>
            </a:r>
            <a:endParaRPr lang="tr-TR" dirty="0" smtClean="0"/>
          </a:p>
          <a:p>
            <a:pPr>
              <a:buFont typeface="Wingdings" pitchFamily="2" charset="2"/>
              <a:buChar char="v"/>
            </a:pPr>
            <a:r>
              <a:rPr lang="tr-TR" dirty="0" smtClean="0">
                <a:hlinkClick r:id="rId4"/>
              </a:rPr>
              <a:t>http://yunus.hacettepe.edu.tr/~mergen/sunu/s_pcr.pdf</a:t>
            </a:r>
            <a:endParaRPr lang="tr-TR" dirty="0" smtClean="0"/>
          </a:p>
          <a:p>
            <a:pPr>
              <a:buFont typeface="Wingdings" pitchFamily="2" charset="2"/>
              <a:buChar char="v"/>
            </a:pPr>
            <a:r>
              <a:rPr lang="tr-TR" dirty="0" smtClean="0">
                <a:hlinkClick r:id="rId5"/>
              </a:rPr>
              <a:t>http://www.deu.edu.tr/UploadedFiles/Birimler/16928/dna_dizi_analizi.pdf</a:t>
            </a:r>
            <a:endParaRPr lang="tr-TR" dirty="0" smtClean="0"/>
          </a:p>
          <a:p>
            <a:pPr>
              <a:buFont typeface="Wingdings" pitchFamily="2" charset="2"/>
              <a:buChar char="v"/>
            </a:pPr>
            <a:r>
              <a:rPr lang="tr-TR" dirty="0" smtClean="0">
                <a:hlinkClick r:id="rId6"/>
              </a:rPr>
              <a:t>http://tr.wikipedia.org/wiki/Polimeraz_zincir_tepkimesi</a:t>
            </a:r>
            <a:endParaRPr lang="tr-TR" dirty="0" smtClean="0"/>
          </a:p>
          <a:p>
            <a:pPr>
              <a:buFont typeface="Wingdings" pitchFamily="2" charset="2"/>
              <a:buChar char="v"/>
            </a:pPr>
            <a:r>
              <a:rPr lang="tr-TR" dirty="0" smtClean="0">
                <a:hlinkClick r:id="rId7"/>
              </a:rPr>
              <a:t>http://www.acikders.org.tr/pluginfile.php/1096/mod_resource/content/0/konu5.pdf</a:t>
            </a:r>
            <a:endParaRPr lang="tr-TR" dirty="0" smtClean="0"/>
          </a:p>
          <a:p>
            <a:pPr>
              <a:buFont typeface="Wingdings" pitchFamily="2" charset="2"/>
              <a:buChar char="v"/>
            </a:pPr>
            <a:r>
              <a:rPr lang="tr-TR" dirty="0" smtClean="0">
                <a:hlinkClick r:id="rId8"/>
              </a:rPr>
              <a:t>http://www.youtube.com/watch?v=iQsu3Kz9NYo</a:t>
            </a:r>
            <a:endParaRPr lang="tr-TR" dirty="0" smtClean="0"/>
          </a:p>
          <a:p>
            <a:pPr>
              <a:buFont typeface="Wingdings" pitchFamily="2" charset="2"/>
              <a:buChar char="v"/>
            </a:pPr>
            <a:r>
              <a:rPr lang="tr-TR" dirty="0" smtClean="0">
                <a:hlinkClick r:id="rId9"/>
              </a:rPr>
              <a:t>http://www.youtube.com/watch?v=_YgXcJ4n-kQ</a:t>
            </a:r>
            <a:endParaRPr lang="tr-TR" dirty="0" smtClean="0"/>
          </a:p>
          <a:p>
            <a:pPr>
              <a:buFont typeface="Wingdings" pitchFamily="2" charset="2"/>
              <a:buChar char="v"/>
            </a:pPr>
            <a:r>
              <a:rPr lang="tr-TR" dirty="0" smtClean="0">
                <a:hlinkClick r:id="rId10"/>
              </a:rPr>
              <a:t>https://www.google.com.tr/url?sa=t&amp;rct=j&amp;q=&amp;esrc=s&amp;source=web&amp;cd=5&amp;ved=0CDoQFjAE&amp;url=http%3A%2F%2Fderim.com.tr%2Farticle%2Fdownload%2F5000011981%2F5000012451&amp;ei=IXFSVNjCD-es7Aak94DwBA&amp;usg=AFQjCNFSGV0JLstRBoafsQ3pth0o2G7dVQ&amp;cad=rja</a:t>
            </a:r>
            <a:r>
              <a:rPr lang="tr-TR" dirty="0" smtClean="0"/>
              <a:t> </a:t>
            </a:r>
          </a:p>
          <a:p>
            <a:pPr>
              <a:buFont typeface="Wingdings" pitchFamily="2" charset="2"/>
              <a:buChar char="v"/>
            </a:pPr>
            <a:r>
              <a:rPr lang="tr-TR" dirty="0" smtClean="0">
                <a:hlinkClick r:id="rId11"/>
              </a:rPr>
              <a:t>http://gmo-crl.jrc.ec.europa.eu/capacitybuilding/manuals/Manual%20TR/bolum6.pdf</a:t>
            </a:r>
            <a:r>
              <a:rPr lang="tr-TR" dirty="0" smtClean="0"/>
              <a:t> </a:t>
            </a:r>
          </a:p>
          <a:p>
            <a:pPr>
              <a:buFont typeface="Wingdings" pitchFamily="2" charset="2"/>
              <a:buChar char="v"/>
            </a:pPr>
            <a:r>
              <a:rPr lang="tr-TR" dirty="0" smtClean="0">
                <a:hlinkClick r:id="rId12"/>
              </a:rPr>
              <a:t>https://www.google.com.tr/search?biw=1366&amp;bih=643&amp;tbm=isch&amp;source=univ&amp;sa=X&amp;ei=DXFSVM6PCebl7gb0pYCYBQ&amp;ved=0CBoQsAQ&amp;q=INVERSE%20PCR</a:t>
            </a:r>
            <a:endParaRPr lang="tr-TR" dirty="0" smtClean="0"/>
          </a:p>
          <a:p>
            <a:pPr>
              <a:buFont typeface="Wingdings" pitchFamily="2" charset="2"/>
              <a:buChar char="v"/>
            </a:pPr>
            <a:r>
              <a:rPr lang="tr-TR" dirty="0" smtClean="0">
                <a:hlinkClick r:id="rId13"/>
              </a:rPr>
              <a:t>http://www.refgen.com/rt-pcr.asp</a:t>
            </a:r>
            <a:endParaRPr lang="tr-TR" dirty="0" smtClean="0"/>
          </a:p>
          <a:p>
            <a:pPr>
              <a:buFont typeface="Wingdings" pitchFamily="2" charset="2"/>
              <a:buChar char="v"/>
            </a:pPr>
            <a:r>
              <a:rPr lang="tr-TR" dirty="0" smtClean="0">
                <a:hlinkClick r:id="rId14"/>
              </a:rPr>
              <a:t>https://www.google.com.tr/search?q=nested+pcr&amp;biw=1366&amp;bih=643&amp;tbm=isch&amp;tbo=u&amp;source=univ&amp;sa=X&amp;ei=AXBSVMrjO-vY7AasnYDwBA&amp;ved=0CCIQsAQ</a:t>
            </a:r>
            <a:r>
              <a:rPr lang="tr-TR" dirty="0" smtClean="0"/>
              <a:t> </a:t>
            </a:r>
            <a:r>
              <a:rPr lang="tr-TR" dirty="0" smtClean="0">
                <a:hlinkClick r:id="rId15"/>
              </a:rPr>
              <a:t>http://en.wikipedia.org/wiki/Nested_polymerase_chain_reaction</a:t>
            </a:r>
            <a:r>
              <a:rPr lang="tr-TR" dirty="0" smtClean="0"/>
              <a:t> </a:t>
            </a:r>
          </a:p>
          <a:p>
            <a:pPr>
              <a:buFont typeface="Wingdings" pitchFamily="2" charset="2"/>
              <a:buChar char="v"/>
            </a:pPr>
            <a:endParaRPr lang="tr-TR" dirty="0" smtClean="0"/>
          </a:p>
          <a:p>
            <a:pPr>
              <a:buFont typeface="Wingdings" pitchFamily="2" charset="2"/>
              <a:buChar char="v"/>
            </a:pPr>
            <a:endParaRPr lang="tr-TR" dirty="0" smtClean="0"/>
          </a:p>
          <a:p>
            <a:r>
              <a:rPr lang="tr-TR" dirty="0" smtClean="0"/>
              <a:t> </a:t>
            </a:r>
          </a:p>
          <a:p>
            <a:pPr>
              <a:buFont typeface="Wingdings" pitchFamily="2" charset="2"/>
              <a:buChar char="v"/>
            </a:pPr>
            <a:endParaRPr lang="tr-TR" dirty="0" smtClean="0"/>
          </a:p>
          <a:p>
            <a:pPr>
              <a:buFont typeface="Wingdings" pitchFamily="2" charset="2"/>
              <a:buChar char="v"/>
            </a:pPr>
            <a:endParaRPr lang="tr-TR" dirty="0" smtClean="0"/>
          </a:p>
          <a:p>
            <a:pPr>
              <a:buFont typeface="Wingdings" pitchFamily="2" charset="2"/>
              <a:buChar char="v"/>
            </a:pPr>
            <a:endParaRPr lang="tr-TR" dirty="0" smtClean="0"/>
          </a:p>
          <a:p>
            <a:pPr>
              <a:buFont typeface="Wingdings" pitchFamily="2" charset="2"/>
              <a:buChar char="v"/>
            </a:pPr>
            <a:endParaRPr lang="tr-TR" dirty="0" smtClean="0"/>
          </a:p>
          <a:p>
            <a:pPr>
              <a:buFont typeface="Wingdings" pitchFamily="2" charset="2"/>
              <a:buChar char="v"/>
            </a:pPr>
            <a:endParaRPr lang="tr-TR" dirty="0"/>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182</TotalTime>
  <Words>690</Words>
  <Application>Microsoft Office PowerPoint</Application>
  <PresentationFormat>Ekran Gösterisi (4:3)</PresentationFormat>
  <Paragraphs>103</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Trek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ayşe</dc:creator>
  <cp:lastModifiedBy>Acer</cp:lastModifiedBy>
  <cp:revision>30</cp:revision>
  <dcterms:created xsi:type="dcterms:W3CDTF">2006-08-16T00:00:00Z</dcterms:created>
  <dcterms:modified xsi:type="dcterms:W3CDTF">2020-03-20T12:29:34Z</dcterms:modified>
</cp:coreProperties>
</file>