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458" r:id="rId2"/>
    <p:sldId id="462" r:id="rId3"/>
    <p:sldId id="463" r:id="rId4"/>
    <p:sldId id="464" r:id="rId5"/>
    <p:sldId id="465" r:id="rId6"/>
    <p:sldId id="466" r:id="rId7"/>
    <p:sldId id="467" r:id="rId8"/>
    <p:sldId id="468" r:id="rId9"/>
    <p:sldId id="469" r:id="rId10"/>
    <p:sldId id="470" r:id="rId11"/>
    <p:sldId id="471" r:id="rId12"/>
    <p:sldId id="472" r:id="rId13"/>
    <p:sldId id="473" r:id="rId14"/>
    <p:sldId id="474" r:id="rId15"/>
    <p:sldId id="475" r:id="rId16"/>
    <p:sldId id="476" r:id="rId17"/>
    <p:sldId id="477" r:id="rId18"/>
    <p:sldId id="478" r:id="rId19"/>
    <p:sldId id="479" r:id="rId20"/>
    <p:sldId id="480" r:id="rId21"/>
    <p:sldId id="481" r:id="rId22"/>
    <p:sldId id="482" r:id="rId23"/>
    <p:sldId id="483" r:id="rId24"/>
    <p:sldId id="484" r:id="rId25"/>
    <p:sldId id="485" r:id="rId26"/>
    <p:sldId id="486" r:id="rId27"/>
    <p:sldId id="487" r:id="rId28"/>
    <p:sldId id="488" r:id="rId29"/>
    <p:sldId id="489" r:id="rId30"/>
    <p:sldId id="490" r:id="rId31"/>
    <p:sldId id="491" r:id="rId32"/>
    <p:sldId id="492" r:id="rId33"/>
    <p:sldId id="493" r:id="rId34"/>
    <p:sldId id="494" r:id="rId35"/>
    <p:sldId id="495" r:id="rId36"/>
    <p:sldId id="496" r:id="rId37"/>
    <p:sldId id="497" r:id="rId38"/>
    <p:sldId id="498" r:id="rId39"/>
    <p:sldId id="502" r:id="rId40"/>
    <p:sldId id="499" r:id="rId41"/>
    <p:sldId id="500" r:id="rId42"/>
    <p:sldId id="501" r:id="rId43"/>
    <p:sldId id="503" r:id="rId44"/>
    <p:sldId id="504" r:id="rId45"/>
    <p:sldId id="505" r:id="rId46"/>
    <p:sldId id="506" r:id="rId47"/>
    <p:sldId id="507" r:id="rId48"/>
    <p:sldId id="459" r:id="rId49"/>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 xmlns:p15="http://schemas.microsoft.com/office/powerpoint/2012/main" userId="AbuSina" providerId="None"/>
      </p:ext>
    </p:extLst>
  </p:cmAuthor>
  <p:cmAuthor id="2" name="UZEM - Part 1" initials="U-P1" lastIdx="1" clrIdx="1">
    <p:extLst>
      <p:ext uri="{19B8F6BF-5375-455C-9EA6-DF929625EA0E}">
        <p15:presenceInfo xmlns="" xmlns:p15="http://schemas.microsoft.com/office/powerpoint/2012/main"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127" d="100"/>
          <a:sy n="127" d="100"/>
        </p:scale>
        <p:origin x="-104" y="-864"/>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commentAuthors" Target="commentAuthors.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14.10.17</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14.10.17</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theme" Target="../theme/theme1.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14.10.17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a:solidFill>
                  <a:schemeClr val="bg1"/>
                </a:solidFill>
              </a:rPr>
              <a:t>Medyada Diğer Metin </a:t>
            </a:r>
            <a:r>
              <a:rPr lang="tr-TR" sz="2000" dirty="0" smtClean="0">
                <a:solidFill>
                  <a:schemeClr val="bg1"/>
                </a:solidFill>
              </a:rPr>
              <a:t>Türleri</a:t>
            </a:r>
            <a:endParaRPr lang="tr-TR" sz="2000" dirty="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lnSpcReduction="20000"/>
          </a:bodyPr>
          <a:lstStyle/>
          <a:p>
            <a:r>
              <a:rPr lang="en-US" dirty="0" smtClean="0"/>
              <a:t>B</a:t>
            </a:r>
            <a:r>
              <a:rPr lang="tr-TR" dirty="0" smtClean="0"/>
              <a:t>u derste işleyeceğimiz konular;</a:t>
            </a:r>
          </a:p>
          <a:p>
            <a:pPr marL="342900" indent="-342900">
              <a:buFont typeface="Arial"/>
              <a:buChar char="•"/>
            </a:pPr>
            <a:r>
              <a:rPr lang="tr-TR" b="1" dirty="0" smtClean="0"/>
              <a:t>Basın Bülteni Kavramı</a:t>
            </a:r>
          </a:p>
          <a:p>
            <a:pPr marL="342900" indent="-342900">
              <a:buFont typeface="Arial"/>
              <a:buChar char="•"/>
            </a:pPr>
            <a:r>
              <a:rPr lang="tr-TR" b="1" dirty="0" smtClean="0"/>
              <a:t>Basın Bülteni Yazma Teknikleri</a:t>
            </a:r>
          </a:p>
          <a:p>
            <a:pPr marL="342900" indent="-342900">
              <a:buFont typeface="Arial"/>
              <a:buChar char="•"/>
            </a:pPr>
            <a:r>
              <a:rPr lang="tr-TR" b="1" dirty="0" smtClean="0"/>
              <a:t>Basın Bültenleri Türleri</a:t>
            </a:r>
          </a:p>
          <a:p>
            <a:pPr marL="342900" indent="-342900">
              <a:buFont typeface="Arial"/>
              <a:buChar char="•"/>
            </a:pPr>
            <a:r>
              <a:rPr lang="tr-TR" b="1" dirty="0" smtClean="0"/>
              <a:t>Radyo ve Televizyon Bültenleri</a:t>
            </a:r>
          </a:p>
          <a:p>
            <a:pPr marL="342900" indent="-342900">
              <a:buFont typeface="Arial"/>
              <a:buChar char="•"/>
            </a:pPr>
            <a:r>
              <a:rPr lang="tr-TR" b="1" dirty="0" smtClean="0"/>
              <a:t>Basın Makalesi</a:t>
            </a:r>
          </a:p>
          <a:p>
            <a:pPr marL="342900" indent="-342900">
              <a:buFont typeface="Arial"/>
              <a:buChar char="•"/>
            </a:pPr>
            <a:r>
              <a:rPr lang="tr-TR" b="1" dirty="0" smtClean="0"/>
              <a:t>Basın Dosyası</a:t>
            </a:r>
          </a:p>
          <a:p>
            <a:pPr marL="342900" indent="-342900">
              <a:buFont typeface="Arial"/>
              <a:buChar char="•"/>
            </a:pPr>
            <a:r>
              <a:rPr lang="tr-TR" b="1" dirty="0" smtClean="0"/>
              <a:t>Konuşma Metinleri</a:t>
            </a:r>
          </a:p>
          <a:p>
            <a:pPr marL="342900" indent="-342900">
              <a:buFont typeface="Arial"/>
              <a:buChar char="•"/>
            </a:pPr>
            <a:r>
              <a:rPr lang="tr-TR" b="1" dirty="0" smtClean="0"/>
              <a:t>Basın Röportajı</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94777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Bir işletmenin halkla ilişkiler konusunda giriştiği çabaların en fazla yoğunlaştığı alan basınla kurulan ilişkilerdir. Yazılı basın denildiğinde akla önce gazete daha sonra dergiler gelir. Kamuoyu oluşturmada en etkin araç olarak basının rolünü bugün bütün toplumlar kabul </a:t>
            </a:r>
            <a:r>
              <a:rPr lang="tr-TR" dirty="0" smtClean="0"/>
              <a:t>etmektedir.</a:t>
            </a:r>
          </a:p>
          <a:p>
            <a:r>
              <a:rPr lang="tr-TR" dirty="0"/>
              <a:t>İşletmelerde görev yapan halkla ilişkiler uzmanlarının yerel ve ulusal basınla çok iyi ilişkiler kurmaları gerekir. Çok geniş bir kitleye seslenen basının işletme açısından önemi büyüktür. Basında yer almasını başarabilen bir firma kendisini kamuoyuna tanıtmak için çok büyük bir olanak yaratmış olur. Üstelik basın aracılığı ile böyle bir işlevin yerine getirilmesi duyuru ve reklam gibi bir ücret karşılığı olmamakta, üretilen haber basının ilgisini çektiği takdirde hiçbir ücret ödenmeksizin firmanın tanıtımı yapılmaktadır.</a:t>
            </a:r>
          </a:p>
        </p:txBody>
      </p:sp>
      <p:sp>
        <p:nvSpPr>
          <p:cNvPr id="3" name="Metin Yer Tutucusu 2"/>
          <p:cNvSpPr>
            <a:spLocks noGrp="1"/>
          </p:cNvSpPr>
          <p:nvPr>
            <p:ph type="body" sz="quarter" idx="11"/>
          </p:nvPr>
        </p:nvSpPr>
        <p:spPr/>
        <p:txBody>
          <a:bodyPr/>
          <a:lstStyle/>
          <a:p>
            <a:r>
              <a:rPr lang="tr-TR" dirty="0" smtClean="0"/>
              <a:t>Giriş</a:t>
            </a:r>
            <a:endParaRPr lang="tr-TR" dirty="0"/>
          </a:p>
        </p:txBody>
      </p:sp>
    </p:spTree>
    <p:extLst>
      <p:ext uri="{BB962C8B-B14F-4D97-AF65-F5344CB8AC3E}">
        <p14:creationId xmlns:p14="http://schemas.microsoft.com/office/powerpoint/2010/main" val="48956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Halkla ilişkiler uzmanlarının basınla olumlu, düzenli ve sürekli iletişim kurmaları gerekir. Basında görev yapan yazı işleri müdürleri, köşe yazarları, ekonomi yazarları ile tanışmalı; aralarında yakın ve birbirlerini destekleyen türde ilişkiler </a:t>
            </a:r>
            <a:r>
              <a:rPr lang="tr-TR" dirty="0" smtClean="0"/>
              <a:t>kurmalıdır.</a:t>
            </a:r>
          </a:p>
          <a:p>
            <a:r>
              <a:rPr lang="tr-TR" dirty="0" smtClean="0"/>
              <a:t>Basının </a:t>
            </a:r>
            <a:r>
              <a:rPr lang="tr-TR" dirty="0"/>
              <a:t>güvenilirliğini, saygınlığını kazanmış bir halkla ilişkiler uzmanı öncelikle kendi kuruluşunu çok iyi tanıyıp dürüst, tam ve doğru bilgiler aktardığı sürece bu etkili kitle iletişim aracından yararlanabilir. Bu nedenle halkla ilişkiler uzmanı, bir gazeteci gibi okuyucuların ilgisini çekecek geniş kitleleri ilgilendiren haberleri üretme yeteneğine sahip olmalıdır.</a:t>
            </a:r>
          </a:p>
        </p:txBody>
      </p:sp>
      <p:sp>
        <p:nvSpPr>
          <p:cNvPr id="3" name="Metin Yer Tutucusu 2"/>
          <p:cNvSpPr>
            <a:spLocks noGrp="1"/>
          </p:cNvSpPr>
          <p:nvPr>
            <p:ph type="body" sz="quarter" idx="11"/>
          </p:nvPr>
        </p:nvSpPr>
        <p:spPr/>
        <p:txBody>
          <a:bodyPr/>
          <a:lstStyle/>
          <a:p>
            <a:endParaRPr lang="tr-TR"/>
          </a:p>
        </p:txBody>
      </p:sp>
    </p:spTree>
    <p:extLst>
      <p:ext uri="{BB962C8B-B14F-4D97-AF65-F5344CB8AC3E}">
        <p14:creationId xmlns:p14="http://schemas.microsoft.com/office/powerpoint/2010/main" val="3699692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Basın bültenleri, kurum ile ilgili etkinlikleri, stratejileri, düşünceleri ve olayları içeren haber değeri taşıyan, önemli bilgilere yer veren ve medyaya gönderilen yazılı metinlerdir. Daha kısa bir şekilde </a:t>
            </a:r>
            <a:r>
              <a:rPr lang="tr-TR" b="1" dirty="0"/>
              <a:t>“Basın bülteni, kurumun faaliyetlerini basına periyodik olarak duyurmak amacıyla hazırlanan duyurulardır” </a:t>
            </a:r>
            <a:r>
              <a:rPr lang="tr-TR" dirty="0"/>
              <a:t>diye tanımlanabilir</a:t>
            </a:r>
            <a:r>
              <a:rPr lang="tr-TR" dirty="0" smtClean="0"/>
              <a:t>.</a:t>
            </a:r>
          </a:p>
          <a:p>
            <a:r>
              <a:rPr lang="tr-TR" dirty="0"/>
              <a:t>Halkla ilişkiler uygulamaları içinde en çok kullanılan yöntemlerden biri olan basın bültenlerinde kurumun amblemi, adresi, telefon ve </a:t>
            </a:r>
            <a:r>
              <a:rPr lang="tr-TR" dirty="0" err="1"/>
              <a:t>belgeçer</a:t>
            </a:r>
            <a:r>
              <a:rPr lang="tr-TR" dirty="0"/>
              <a:t> numaraları, hangi tarihte çıkarıldığı, kaçıncı yılı olduğu ve bülten numarası yer almalıdır</a:t>
            </a:r>
            <a:r>
              <a:rPr lang="tr-TR" dirty="0" smtClean="0"/>
              <a:t>.</a:t>
            </a:r>
            <a:endParaRPr lang="tr-TR" dirty="0"/>
          </a:p>
        </p:txBody>
      </p:sp>
      <p:sp>
        <p:nvSpPr>
          <p:cNvPr id="3" name="Metin Yer Tutucusu 2"/>
          <p:cNvSpPr>
            <a:spLocks noGrp="1"/>
          </p:cNvSpPr>
          <p:nvPr>
            <p:ph type="body" sz="quarter" idx="11"/>
          </p:nvPr>
        </p:nvSpPr>
        <p:spPr/>
        <p:txBody>
          <a:bodyPr/>
          <a:lstStyle/>
          <a:p>
            <a:r>
              <a:rPr lang="en-US" dirty="0" smtClean="0"/>
              <a:t>B</a:t>
            </a:r>
            <a:r>
              <a:rPr lang="tr-TR" dirty="0" smtClean="0"/>
              <a:t>asın Bülteni Kavramı</a:t>
            </a:r>
            <a:endParaRPr lang="tr-TR" dirty="0"/>
          </a:p>
        </p:txBody>
      </p:sp>
    </p:spTree>
    <p:extLst>
      <p:ext uri="{BB962C8B-B14F-4D97-AF65-F5344CB8AC3E}">
        <p14:creationId xmlns:p14="http://schemas.microsoft.com/office/powerpoint/2010/main" val="265088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Bültenler, kurumun çalışmalarıyla ilgili kişi ve grupları bilgilendirmek amacıyla belirli zamanlarda yayımlanır. Basın bültenleri, basınla ilişkilerde kullanılan en yaygın yöntemlerden biridir. </a:t>
            </a:r>
            <a:endParaRPr lang="tr-TR" dirty="0" smtClean="0"/>
          </a:p>
          <a:p>
            <a:r>
              <a:rPr lang="tr-TR" dirty="0" smtClean="0"/>
              <a:t>Haftalık </a:t>
            </a:r>
            <a:r>
              <a:rPr lang="tr-TR" dirty="0"/>
              <a:t>ve aylık olduğu gibi önemli bir etkinliğin özellikle hatırlatılması için zamana bağlı olmaksızın da çıkarılabilmektedir. Basın bültenleri sayesinde basın görevlileri, kurumun etkinliklerini daha kolay izleyebilmekte ve haber değeri olan gelişmeleri değerlendirme yoluna gitmektedir.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Basın bültenleri içerik bakımından haber özelliği taşımalıdır. Ayrıca bülteni yazan kişinin objektif gazetecilik kurallarına uyması da gerekmektedir. Basına gönderilen bültenler güncel nitelik taşımalı ve basın organlarına sabah saatlerinde ulaştırılmalıdır. </a:t>
            </a:r>
          </a:p>
          <a:p>
            <a:r>
              <a:rPr lang="tr-TR" dirty="0" smtClean="0"/>
              <a:t>Hemen </a:t>
            </a:r>
            <a:r>
              <a:rPr lang="tr-TR" dirty="0"/>
              <a:t>her konuda yazılan basın bültenlerinin uygulamada en sık görülen örnekleri, ürün veya kuruluşla ilgili değişiklikleri aktaran duyurular, yönetimde yaşanan değişiklikler ve yapılan konuşma metinleriyle ilgili olanlarıdır.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en-US" dirty="0" smtClean="0"/>
              <a:t>B</a:t>
            </a:r>
            <a:r>
              <a:rPr lang="tr-TR" dirty="0" smtClean="0"/>
              <a:t>ir basın bülteni yazılırken dikkat edilmesi gereken genel kuralları şu şekilde sıralayabiliriz:</a:t>
            </a:r>
          </a:p>
          <a:p>
            <a:pPr marL="342900" indent="-342900">
              <a:buFont typeface="Arial"/>
              <a:buChar char="•"/>
            </a:pPr>
            <a:r>
              <a:rPr lang="en-US" dirty="0" smtClean="0"/>
              <a:t>T</a:t>
            </a:r>
            <a:r>
              <a:rPr lang="tr-TR" dirty="0" smtClean="0"/>
              <a:t>emel olarak halkla ilişkiler mesajlarının hazırlanmasında dikkat edilecek kurallar geçerlidir.</a:t>
            </a:r>
          </a:p>
          <a:p>
            <a:pPr marL="342900" indent="-342900">
              <a:buFont typeface="Arial"/>
              <a:buChar char="•"/>
            </a:pPr>
            <a:r>
              <a:rPr lang="en-US" dirty="0" smtClean="0"/>
              <a:t>M</a:t>
            </a:r>
            <a:r>
              <a:rPr lang="tr-TR" dirty="0" err="1" smtClean="0"/>
              <a:t>ümkün</a:t>
            </a:r>
            <a:r>
              <a:rPr lang="tr-TR" dirty="0" smtClean="0"/>
              <a:t> olduğunca yabancı kelimeler ve zor anlaşılır kavramların kullanımından kaçınılmalıdır, istisnası, medyanın belli bir konulu hedef kitleye hitap etmesidir.</a:t>
            </a:r>
          </a:p>
          <a:p>
            <a:pPr marL="342900" indent="-342900">
              <a:buFont typeface="Arial"/>
              <a:buChar char="•"/>
            </a:pPr>
            <a:r>
              <a:rPr lang="en-US" dirty="0" smtClean="0"/>
              <a:t>K</a:t>
            </a:r>
            <a:r>
              <a:rPr lang="tr-TR" dirty="0" err="1" smtClean="0"/>
              <a:t>ısalık</a:t>
            </a:r>
            <a:r>
              <a:rPr lang="tr-TR" dirty="0" smtClean="0"/>
              <a:t> önemlidir. </a:t>
            </a:r>
            <a:r>
              <a:rPr lang="en-US" dirty="0" smtClean="0"/>
              <a:t>A</a:t>
            </a:r>
            <a:r>
              <a:rPr lang="tr-TR" dirty="0" err="1" smtClean="0"/>
              <a:t>cil</a:t>
            </a:r>
            <a:r>
              <a:rPr lang="tr-TR" dirty="0" smtClean="0"/>
              <a:t> durumlar dışında basın gönderileri en fazla iki sayfa olmalıdır. </a:t>
            </a:r>
            <a:r>
              <a:rPr lang="en-US" dirty="0" smtClean="0"/>
              <a:t>U</a:t>
            </a:r>
            <a:r>
              <a:rPr lang="tr-TR" dirty="0" err="1" smtClean="0"/>
              <a:t>zun</a:t>
            </a:r>
            <a:r>
              <a:rPr lang="tr-TR" dirty="0" smtClean="0"/>
              <a:t> paragraflar, cümleler ve kelimeler kullanmaktan kaçınılmalıdır.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342900" indent="-342900">
              <a:buFont typeface="Arial"/>
              <a:buChar char="•"/>
            </a:pPr>
            <a:r>
              <a:rPr lang="en-US" dirty="0" smtClean="0"/>
              <a:t>K</a:t>
            </a:r>
            <a:r>
              <a:rPr lang="tr-TR" dirty="0" err="1" smtClean="0"/>
              <a:t>ullanılan</a:t>
            </a:r>
            <a:r>
              <a:rPr lang="tr-TR" dirty="0" smtClean="0"/>
              <a:t> tarz bilinçli ve objektif, hatta göndericiye yani yazara biraz mesafeli olmalıdır. </a:t>
            </a:r>
            <a:r>
              <a:rPr lang="en-US" dirty="0" smtClean="0"/>
              <a:t>B</a:t>
            </a:r>
            <a:r>
              <a:rPr lang="tr-TR" dirty="0" smtClean="0"/>
              <a:t>asın bildirisi/basın bülteni öyle yazılmalıdır ki, sanki üçüncü birisi hakkında haber veriliyor izlenimi verebilsin.</a:t>
            </a:r>
          </a:p>
          <a:p>
            <a:pPr marL="342900" indent="-342900">
              <a:buFont typeface="Arial"/>
              <a:buChar char="•"/>
            </a:pPr>
            <a:r>
              <a:rPr lang="en-US" dirty="0" smtClean="0"/>
              <a:t>B</a:t>
            </a:r>
            <a:r>
              <a:rPr lang="tr-TR" dirty="0" smtClean="0"/>
              <a:t>asın gönderilerinde “ben”, “biz” gibi ifadelere yer verilmemelidir. </a:t>
            </a:r>
            <a:r>
              <a:rPr lang="en-US" dirty="0" smtClean="0"/>
              <a:t>B</a:t>
            </a:r>
            <a:r>
              <a:rPr lang="tr-TR" dirty="0" smtClean="0"/>
              <a:t>unun yerine gazetecilikte kullanılan haber yazım tekniği kullanılmalıdır.</a:t>
            </a:r>
          </a:p>
          <a:p>
            <a:pPr marL="342900" indent="-342900">
              <a:buFont typeface="Arial"/>
              <a:buChar char="•"/>
            </a:pPr>
            <a:r>
              <a:rPr lang="en-US" dirty="0" smtClean="0"/>
              <a:t>G</a:t>
            </a:r>
            <a:r>
              <a:rPr lang="tr-TR" dirty="0" err="1" smtClean="0"/>
              <a:t>azetecinin</a:t>
            </a:r>
            <a:r>
              <a:rPr lang="tr-TR" dirty="0" smtClean="0"/>
              <a:t> yapacağı iş elinden alınmamalıdır. </a:t>
            </a:r>
            <a:r>
              <a:rPr lang="en-US" dirty="0" smtClean="0"/>
              <a:t>B</a:t>
            </a:r>
            <a:r>
              <a:rPr lang="tr-TR" dirty="0" smtClean="0"/>
              <a:t>asın bülteni iyi bir gazetecinin haberini oluşturacağı bir malzemedir. </a:t>
            </a:r>
            <a:r>
              <a:rPr lang="en-US" dirty="0" smtClean="0"/>
              <a:t>B</a:t>
            </a:r>
            <a:r>
              <a:rPr lang="tr-TR" dirty="0" smtClean="0"/>
              <a:t>unun için değiştirme ve tamamlama imkanına sahip olmalıdır.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342900" indent="-342900">
              <a:buFont typeface="Arial"/>
              <a:buChar char="•"/>
            </a:pPr>
            <a:r>
              <a:rPr lang="en-US" dirty="0" smtClean="0"/>
              <a:t>B</a:t>
            </a:r>
            <a:r>
              <a:rPr lang="tr-TR" dirty="0" smtClean="0"/>
              <a:t>asın bültenlerinin şekil açısından çok da mükemmel olmalarına gerek yoktur. </a:t>
            </a:r>
            <a:r>
              <a:rPr lang="en-US" dirty="0" smtClean="0"/>
              <a:t>B</a:t>
            </a:r>
            <a:r>
              <a:rPr lang="tr-TR" dirty="0" err="1" smtClean="0"/>
              <a:t>ilgisayarda</a:t>
            </a:r>
            <a:r>
              <a:rPr lang="tr-TR" dirty="0" smtClean="0"/>
              <a:t> yazılmış ve fotokopi yoluyla çoğaltılmış olmaları yeterlidir.</a:t>
            </a:r>
          </a:p>
          <a:p>
            <a:pPr marL="342900" indent="-342900">
              <a:buFont typeface="Arial"/>
              <a:buChar char="•"/>
            </a:pPr>
            <a:r>
              <a:rPr lang="en-US" dirty="0" smtClean="0"/>
              <a:t>H</a:t>
            </a:r>
            <a:r>
              <a:rPr lang="tr-TR" dirty="0" smtClean="0"/>
              <a:t>er zaman için iki satır aralıklı ve tek yüze yazılmalıdır. </a:t>
            </a:r>
            <a:r>
              <a:rPr lang="en-US" dirty="0" smtClean="0"/>
              <a:t>S</a:t>
            </a:r>
            <a:r>
              <a:rPr lang="tr-TR" dirty="0" smtClean="0"/>
              <a:t>ağdan ve soldan, gazetecinin notlarını ve düzeltmelerini kolayca yapabileceği geniş boşluklar bırakılmalıdır.</a:t>
            </a:r>
          </a:p>
          <a:p>
            <a:pPr marL="342900" indent="-342900">
              <a:buFont typeface="Arial"/>
              <a:buChar char="•"/>
            </a:pPr>
            <a:r>
              <a:rPr lang="en-US" dirty="0" smtClean="0"/>
              <a:t>B</a:t>
            </a:r>
            <a:r>
              <a:rPr lang="tr-TR" dirty="0" err="1" smtClean="0"/>
              <a:t>elirsiz</a:t>
            </a:r>
            <a:r>
              <a:rPr lang="tr-TR" dirty="0" smtClean="0"/>
              <a:t> değil, somut ifadeler iletilmelidir. Özellikle de rakamlarda bu duruma dikkat edilmelidir.</a:t>
            </a:r>
          </a:p>
          <a:p>
            <a:pPr marL="342900" indent="-342900">
              <a:buFont typeface="Arial"/>
              <a:buChar char="•"/>
            </a:pPr>
            <a:r>
              <a:rPr lang="en-US" dirty="0" smtClean="0"/>
              <a:t>H</a:t>
            </a:r>
            <a:r>
              <a:rPr lang="tr-TR" dirty="0" smtClean="0"/>
              <a:t>er zaman için tam tarih verilmelidir. “Yarın”, “dün” gibi ifadeler kullanılmamalıdır.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342900" indent="-342900">
              <a:buFont typeface="Arial"/>
              <a:buChar char="•"/>
            </a:pPr>
            <a:r>
              <a:rPr lang="en-US" dirty="0" smtClean="0"/>
              <a:t>A</a:t>
            </a:r>
            <a:r>
              <a:rPr lang="tr-TR" dirty="0" err="1" smtClean="0"/>
              <a:t>mbargo</a:t>
            </a:r>
            <a:r>
              <a:rPr lang="tr-TR" dirty="0" smtClean="0"/>
              <a:t> ibareleri tehlikelidir ve fazla kullanılmamalıdır.</a:t>
            </a:r>
          </a:p>
          <a:p>
            <a:pPr marL="342900" indent="-342900">
              <a:buFont typeface="Arial"/>
              <a:buChar char="•"/>
            </a:pPr>
            <a:r>
              <a:rPr lang="en-US" dirty="0" smtClean="0"/>
              <a:t>G</a:t>
            </a:r>
            <a:r>
              <a:rPr lang="tr-TR" dirty="0" err="1" smtClean="0"/>
              <a:t>eçerli</a:t>
            </a:r>
            <a:r>
              <a:rPr lang="tr-TR" dirty="0" smtClean="0"/>
              <a:t> mesleki nedenlerden ötürü biraz fazla uzun olan bası bültenlerinde ara başlıklar kullanılmalı ve muhtemel bir özet hazırlanarak iletilmelidir.</a:t>
            </a:r>
          </a:p>
          <a:p>
            <a:pPr marL="342900" indent="-342900">
              <a:buFont typeface="Arial"/>
              <a:buChar char="•"/>
            </a:pPr>
            <a:r>
              <a:rPr lang="en-US" dirty="0" smtClean="0"/>
              <a:t>A</a:t>
            </a:r>
            <a:r>
              <a:rPr lang="tr-TR" dirty="0" err="1" smtClean="0"/>
              <a:t>lıntılarda</a:t>
            </a:r>
            <a:r>
              <a:rPr lang="tr-TR" dirty="0" smtClean="0"/>
              <a:t> metin gevşetilebilir ve ilginç bir biçimde oluşturulabilir.</a:t>
            </a:r>
          </a:p>
          <a:p>
            <a:pPr marL="342900" indent="-342900">
              <a:buFont typeface="Arial"/>
              <a:buChar char="•"/>
            </a:pPr>
            <a:r>
              <a:rPr lang="en-US" dirty="0" smtClean="0"/>
              <a:t>B</a:t>
            </a:r>
            <a:r>
              <a:rPr lang="tr-TR" dirty="0" smtClean="0"/>
              <a:t>asın gönderisinin ilk sayfası kural olarak kuruluşun grafik çizgisiyle uyum içerisinde oluşturulmalı ve önceden hazırlanmalıdır.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Gerek zamana ve duruma göre yayınlanan basın bültenleri gerekse periyodik biçimde belli aralıklarla hazırlanarak gönderilen basın bültenleri Frank </a:t>
            </a:r>
            <a:r>
              <a:rPr lang="tr-TR" dirty="0" err="1"/>
              <a:t>Jafkins’e</a:t>
            </a:r>
            <a:r>
              <a:rPr lang="tr-TR" dirty="0"/>
              <a:t> göre aşağıdaki formüle uygun olarak yazılmalıdır</a:t>
            </a:r>
            <a:r>
              <a:rPr lang="tr-TR" dirty="0" smtClean="0"/>
              <a:t>.</a:t>
            </a:r>
          </a:p>
          <a:p>
            <a:endParaRPr lang="tr-TR" dirty="0"/>
          </a:p>
        </p:txBody>
      </p:sp>
      <p:sp>
        <p:nvSpPr>
          <p:cNvPr id="3" name="Metin Yer Tutucusu 2"/>
          <p:cNvSpPr>
            <a:spLocks noGrp="1"/>
          </p:cNvSpPr>
          <p:nvPr>
            <p:ph type="body" sz="quarter" idx="11"/>
          </p:nvPr>
        </p:nvSpPr>
        <p:spPr/>
        <p:txBody>
          <a:bodyPr/>
          <a:lstStyle/>
          <a:p>
            <a:r>
              <a:rPr lang="tr-TR" dirty="0"/>
              <a:t>Basın Bülteni Yazma Teknikleri</a:t>
            </a:r>
          </a:p>
        </p:txBody>
      </p:sp>
      <p:pic>
        <p:nvPicPr>
          <p:cNvPr id="4" name="Picture 3" descr="Ekran Resmi 2017-10-14 11.34.1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0445" y="3275039"/>
            <a:ext cx="8451132" cy="2715398"/>
          </a:xfrm>
          <a:prstGeom prst="rect">
            <a:avLst/>
          </a:prstGeom>
        </p:spPr>
      </p:pic>
    </p:spTree>
    <p:extLst>
      <p:ext uri="{BB962C8B-B14F-4D97-AF65-F5344CB8AC3E}">
        <p14:creationId xmlns:p14="http://schemas.microsoft.com/office/powerpoint/2010/main" val="3939563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Basın bültenlerinin bu formüle uygun olarak yazılması, yazım aşamasında, gerekli bilgilerin bültende yer almasını sağlarken yazdıktan sonra aktarılması gereken bir noktanın atlanıp atlanmadığını kontrol imkânı sağlamaktadır. </a:t>
            </a:r>
            <a:endParaRPr lang="tr-TR" dirty="0" smtClean="0"/>
          </a:p>
          <a:p>
            <a:r>
              <a:rPr lang="tr-TR" dirty="0" smtClean="0"/>
              <a:t>Frank </a:t>
            </a:r>
            <a:r>
              <a:rPr lang="tr-TR" dirty="0" err="1"/>
              <a:t>Jefkins</a:t>
            </a:r>
            <a:r>
              <a:rPr lang="tr-TR" dirty="0"/>
              <a:t> formülünün yanında basın bültenlerinin genelde iki çeşit hazırlama tekniği vardır. </a:t>
            </a:r>
            <a:r>
              <a:rPr lang="en-US" dirty="0" smtClean="0"/>
              <a:t>B</a:t>
            </a:r>
            <a:r>
              <a:rPr lang="tr-TR" dirty="0" smtClean="0"/>
              <a:t>unlar;</a:t>
            </a:r>
          </a:p>
          <a:p>
            <a:pPr marL="342900" indent="-342900">
              <a:buFont typeface="Arial"/>
              <a:buChar char="•"/>
            </a:pPr>
            <a:r>
              <a:rPr lang="tr-TR" b="1" dirty="0"/>
              <a:t>Düz Metin Hâlindeki Basın </a:t>
            </a:r>
            <a:r>
              <a:rPr lang="tr-TR" b="1" dirty="0" smtClean="0"/>
              <a:t>Bültenleri,</a:t>
            </a:r>
          </a:p>
          <a:p>
            <a:pPr marL="342900" indent="-342900">
              <a:buFont typeface="Arial"/>
              <a:buChar char="•"/>
            </a:pPr>
            <a:r>
              <a:rPr lang="tr-TR" b="1" dirty="0"/>
              <a:t>Haber Hâlindeki Basın Bültenleri</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Kurumla ilgili ya da kurumun yöneticisi tarafından doğrudan verilen ve haber aktarma yüklemlerinin kullanılmadığı metinlerdir. Düz metin basın bültenlerinde, olay yetkili kişinin ağzından doğrudan aktarılır. Bu tür bültenleri, bir muhabirin alarak haber şekline dönüştürmesi, habere başlık ve spot ekleyerek yetkili kişinin aktardığı sözleri haber aktarma yüklemleriyle süsleyerek haberde işlemesi gereklidir. </a:t>
            </a:r>
            <a:endParaRPr lang="tr-TR" dirty="0" smtClean="0"/>
          </a:p>
        </p:txBody>
      </p:sp>
      <p:sp>
        <p:nvSpPr>
          <p:cNvPr id="3" name="Metin Yer Tutucusu 2"/>
          <p:cNvSpPr>
            <a:spLocks noGrp="1"/>
          </p:cNvSpPr>
          <p:nvPr>
            <p:ph type="body" sz="quarter" idx="11"/>
          </p:nvPr>
        </p:nvSpPr>
        <p:spPr/>
        <p:txBody>
          <a:bodyPr/>
          <a:lstStyle/>
          <a:p>
            <a:r>
              <a:rPr lang="tr-TR" dirty="0"/>
              <a:t>Düz Metin Hâlindeki Basın Bültenleri</a:t>
            </a:r>
          </a:p>
        </p:txBody>
      </p:sp>
    </p:spTree>
    <p:extLst>
      <p:ext uri="{BB962C8B-B14F-4D97-AF65-F5344CB8AC3E}">
        <p14:creationId xmlns:p14="http://schemas.microsoft.com/office/powerpoint/2010/main" val="3939563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Düz metinleri habere dönüştürürken cümle sıralarını ve sözcükleri aynen uygulayacaksın diye bir zorunluluk yoktur. Burada yapılması gereken basın bültenini bir bilgi kaynağı olarak kabul ederek haberi yazmaktır.</a:t>
            </a:r>
          </a:p>
          <a:p>
            <a:r>
              <a:rPr lang="tr-TR" b="1" dirty="0" smtClean="0"/>
              <a:t>Örnek,</a:t>
            </a:r>
          </a:p>
          <a:p>
            <a:r>
              <a:rPr lang="en-US" dirty="0" smtClean="0"/>
              <a:t>B</a:t>
            </a:r>
            <a:r>
              <a:rPr lang="tr-TR" dirty="0" err="1" smtClean="0"/>
              <a:t>aşbakan</a:t>
            </a:r>
            <a:r>
              <a:rPr lang="tr-TR" dirty="0" smtClean="0"/>
              <a:t>, Ramazan Bayramı nedeniyle bir bildiri yayınladı. </a:t>
            </a:r>
            <a:r>
              <a:rPr lang="en-US" dirty="0" smtClean="0"/>
              <a:t>B</a:t>
            </a:r>
            <a:r>
              <a:rPr lang="tr-TR" dirty="0" err="1" smtClean="0"/>
              <a:t>ildiri</a:t>
            </a:r>
            <a:r>
              <a:rPr lang="tr-TR" dirty="0" smtClean="0"/>
              <a:t> şöyledir: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Bu tür bültenler, </a:t>
            </a:r>
            <a:r>
              <a:rPr lang="tr-TR" b="1" dirty="0"/>
              <a:t>başlık, spot, haber metni ve ara başlıklarla, haber yazımının tüm unsurlarını içerecek şekilde hazırlanır.</a:t>
            </a:r>
            <a:r>
              <a:rPr lang="tr-TR" dirty="0"/>
              <a:t> Bu tür bültenlerin haber merkezlerinde ufak değişikliklerle yayına verilmesi mümkün olmaktadır. Bu nedenle bu bülten türü haber merkezleri tarafından ek çaba sarf ettirmemesi nedeniyle daha fazla tercih edilmektedir.</a:t>
            </a:r>
          </a:p>
        </p:txBody>
      </p:sp>
      <p:sp>
        <p:nvSpPr>
          <p:cNvPr id="3" name="Metin Yer Tutucusu 2"/>
          <p:cNvSpPr>
            <a:spLocks noGrp="1"/>
          </p:cNvSpPr>
          <p:nvPr>
            <p:ph type="body" sz="quarter" idx="11"/>
          </p:nvPr>
        </p:nvSpPr>
        <p:spPr/>
        <p:txBody>
          <a:bodyPr/>
          <a:lstStyle/>
          <a:p>
            <a:r>
              <a:rPr lang="tr-TR" dirty="0"/>
              <a:t>Haber Hâlindeki Basın Bültenleri</a:t>
            </a:r>
          </a:p>
        </p:txBody>
      </p:sp>
    </p:spTree>
    <p:extLst>
      <p:ext uri="{BB962C8B-B14F-4D97-AF65-F5344CB8AC3E}">
        <p14:creationId xmlns:p14="http://schemas.microsoft.com/office/powerpoint/2010/main" val="3939563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endParaRPr lang="tr-TR" dirty="0"/>
          </a:p>
        </p:txBody>
      </p:sp>
      <p:sp>
        <p:nvSpPr>
          <p:cNvPr id="3" name="Metin Yer Tutucusu 2"/>
          <p:cNvSpPr>
            <a:spLocks noGrp="1"/>
          </p:cNvSpPr>
          <p:nvPr>
            <p:ph type="body" sz="quarter" idx="11"/>
          </p:nvPr>
        </p:nvSpPr>
        <p:spPr/>
        <p:txBody>
          <a:bodyPr/>
          <a:lstStyle/>
          <a:p>
            <a:endParaRPr lang="tr-TR" dirty="0"/>
          </a:p>
        </p:txBody>
      </p:sp>
      <p:pic>
        <p:nvPicPr>
          <p:cNvPr id="4" name="Picture 3"/>
          <p:cNvPicPr>
            <a:picLocks noChangeAspect="1"/>
          </p:cNvPicPr>
          <p:nvPr/>
        </p:nvPicPr>
        <p:blipFill>
          <a:blip r:embed="rId2"/>
          <a:stretch>
            <a:fillRect/>
          </a:stretch>
        </p:blipFill>
        <p:spPr>
          <a:xfrm>
            <a:off x="3351704" y="0"/>
            <a:ext cx="5297099" cy="6858000"/>
          </a:xfrm>
          <a:prstGeom prst="rect">
            <a:avLst/>
          </a:prstGeom>
        </p:spPr>
      </p:pic>
      <p:sp>
        <p:nvSpPr>
          <p:cNvPr id="5" name="Rectangle 4"/>
          <p:cNvSpPr/>
          <p:nvPr/>
        </p:nvSpPr>
        <p:spPr>
          <a:xfrm>
            <a:off x="3839843" y="1740127"/>
            <a:ext cx="719970" cy="14001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562260" y="5172765"/>
            <a:ext cx="4977389" cy="93767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614664" y="764833"/>
            <a:ext cx="4977389" cy="10653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9563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Basın bültenleri, kişi ya da bir olayla ilgili bilgi vermek, ya da kişilerin veya kuruluşların imajını oluşturmak amacıyla yazılır. Basın bültenleri ile ilgili çeşitli sınıflamalar yapılır. </a:t>
            </a:r>
            <a:r>
              <a:rPr lang="tr-TR" dirty="0" err="1"/>
              <a:t>Jefkins’e</a:t>
            </a:r>
            <a:r>
              <a:rPr lang="tr-TR" dirty="0"/>
              <a:t> göre basın bültenlerinin sınıflandırılması şöyledir: </a:t>
            </a:r>
            <a:endParaRPr lang="tr-TR" dirty="0" smtClean="0"/>
          </a:p>
          <a:p>
            <a:r>
              <a:rPr lang="tr-TR" b="1" dirty="0" smtClean="0"/>
              <a:t>Tek </a:t>
            </a:r>
            <a:r>
              <a:rPr lang="tr-TR" b="1" dirty="0"/>
              <a:t>Sayfalık Basın </a:t>
            </a:r>
            <a:r>
              <a:rPr lang="tr-TR" b="1" dirty="0" smtClean="0"/>
              <a:t>Bültenleri: </a:t>
            </a:r>
            <a:r>
              <a:rPr lang="tr-TR" dirty="0"/>
              <a:t>Yayınlanmaya hazır tek sayfalık basın bültenleri yedi unsur formülüne uygun olarak hazırlanmalıdır. Bu bültende, bilgiler oldukça açık, net ve özet olarak verildiği için editörün haberi kısaltmasına olanak tanımaz. </a:t>
            </a:r>
          </a:p>
        </p:txBody>
      </p:sp>
      <p:sp>
        <p:nvSpPr>
          <p:cNvPr id="3" name="Metin Yer Tutucusu 2"/>
          <p:cNvSpPr>
            <a:spLocks noGrp="1"/>
          </p:cNvSpPr>
          <p:nvPr>
            <p:ph type="body" sz="quarter" idx="11"/>
          </p:nvPr>
        </p:nvSpPr>
        <p:spPr/>
        <p:txBody>
          <a:bodyPr/>
          <a:lstStyle/>
          <a:p>
            <a:r>
              <a:rPr lang="tr-TR" dirty="0"/>
              <a:t>Basın </a:t>
            </a:r>
            <a:r>
              <a:rPr lang="tr-TR" dirty="0" smtClean="0"/>
              <a:t>Bültenleri </a:t>
            </a:r>
            <a:r>
              <a:rPr lang="tr-TR" dirty="0" smtClean="0"/>
              <a:t>Türleri</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Destekleyici Bilgi İçeren Basın </a:t>
            </a:r>
            <a:r>
              <a:rPr lang="tr-TR" b="1" dirty="0" smtClean="0"/>
              <a:t>Bültenleri: </a:t>
            </a:r>
            <a:r>
              <a:rPr lang="tr-TR" dirty="0"/>
              <a:t>Bu tür bültenler yayınlanmak amacından çok, gazeteciyi konuyla ilgili bilgilendirmek amacındadır. Gazeteci bu bilgileri konu hakkında bir sonraki yazımda kullanmak üzere bilgi dosyasında tutar. Aynı zamanda destekleyici bilgilerle gazeteci kurum hakkında bilgilerini güncelleştirmiş ve geliştirmiş olur. </a:t>
            </a:r>
            <a:endParaRPr lang="tr-TR" dirty="0" smtClean="0"/>
          </a:p>
          <a:p>
            <a:r>
              <a:rPr lang="tr-TR" b="1" dirty="0" smtClean="0"/>
              <a:t>Özet </a:t>
            </a:r>
            <a:r>
              <a:rPr lang="tr-TR" b="1" dirty="0"/>
              <a:t>Eklenmiş Teknik </a:t>
            </a:r>
            <a:r>
              <a:rPr lang="tr-TR" b="1" dirty="0" smtClean="0"/>
              <a:t>Bültenler: </a:t>
            </a:r>
            <a:r>
              <a:rPr lang="tr-TR" dirty="0"/>
              <a:t>Teknik ürünler genellikle iki veya üç sayfalık uzun açıklamalar gerektirir. Fakat editöre kolaylık sağlamak için, haberin giriş paragrafında konuyu açıklayan bir özet eklenmesi gerekir.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b="1" dirty="0"/>
              <a:t>Konuşma veya Rapor Metinlerini Destekleyen </a:t>
            </a:r>
            <a:r>
              <a:rPr lang="tr-TR" b="1" dirty="0" err="1"/>
              <a:t>Özetleyici</a:t>
            </a:r>
            <a:r>
              <a:rPr lang="tr-TR" b="1" dirty="0"/>
              <a:t> Basın </a:t>
            </a:r>
            <a:r>
              <a:rPr lang="tr-TR" b="1" dirty="0" smtClean="0"/>
              <a:t>Bültenleri: </a:t>
            </a:r>
            <a:r>
              <a:rPr lang="tr-TR" dirty="0"/>
              <a:t>Gazetelere her gün yüzlerce basın bülteni gelir. Editörlerde bunların içerisinde çok uzun olanları incelemeye vakit bulamazlar. Örgüt raporları, kataloglar, yıllık bilançolar ve konuşma metinleri oldukça uzun olduğu için editörün dikkatini çekecek, okumasını kolaylaştıracak bir çözüm bulmak gerekir. Bu nedenle, rapor veya konuşma metinlerinin yanında ek olarak sunulan özetler, editörün işini kolaylaştırır.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Açıklayıcı Ek Fotoğraf Altı </a:t>
            </a:r>
            <a:r>
              <a:rPr lang="tr-TR" b="1" dirty="0" smtClean="0"/>
              <a:t>Bilgisi: </a:t>
            </a:r>
            <a:r>
              <a:rPr lang="tr-TR" dirty="0"/>
              <a:t>Genelde, hem halkla ilişkiler yazarının gönderdiği fotoğraflar, hem de gazetecinin kendisinin çektiği fotoğraflar konuyu açıklasa da ilave bilgiye ihtiyaç duyulur. Fotoğraf başlığı kadar kısa, basın bülteni kadar uzun olmayan, ikisinin arasında açıklayıcı bilgilerdir. Böylelikle haber daha açıklayıcı hale gelerek istenilen etki yaratılmış olur. </a:t>
            </a:r>
          </a:p>
          <a:p>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Kısa </a:t>
            </a:r>
            <a:r>
              <a:rPr lang="tr-TR" b="1" dirty="0" smtClean="0"/>
              <a:t>Duyurular: </a:t>
            </a:r>
            <a:r>
              <a:rPr lang="tr-TR" dirty="0"/>
              <a:t>Bunlar, kurumdaki yeni atamalar, terfiler, adres ve telefon değişiklikleri gibi basit bilgileri içeren tek bir cümle veya tek bir paragraftan oluşan duyurulardır. Gazetelerde bu tür duyuruları, genellikle ekonomi sayfalarında “Şirketlerden Haberler” gibi başlıklar altında verilerek hedef kitle bilgilendirilir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Radyo, geniş bir dinleyici kitlesini etkileyerek, alışkanlık ve güven yaratır. Böylelikle radyoya kişisel yakınlık hissedilir ve yüz yüze ilişkiye yakın bir durum yaratılır. Diğer araçlara göre radyo, çok farklı demografik özellikleri olan geniş kitlelere erişmede daha hızlı bir haber dağıtma özelliğine sahiptir. </a:t>
            </a:r>
          </a:p>
          <a:p>
            <a:r>
              <a:rPr lang="tr-TR" dirty="0"/>
              <a:t>Halkla ilişkiler yazarları, radyodan, basın bültenleri, açık oturumlar, sohbet programları, röportajlar, kamusal duyurular, kısa duyurular gibi çeşitli şekillerde yararlanırlar. </a:t>
            </a:r>
          </a:p>
        </p:txBody>
      </p:sp>
      <p:sp>
        <p:nvSpPr>
          <p:cNvPr id="3" name="Metin Yer Tutucusu 2"/>
          <p:cNvSpPr>
            <a:spLocks noGrp="1"/>
          </p:cNvSpPr>
          <p:nvPr>
            <p:ph type="body" sz="quarter" idx="11"/>
          </p:nvPr>
        </p:nvSpPr>
        <p:spPr/>
        <p:txBody>
          <a:bodyPr/>
          <a:lstStyle/>
          <a:p>
            <a:r>
              <a:rPr lang="tr-TR" dirty="0"/>
              <a:t>Radyo </a:t>
            </a:r>
            <a:r>
              <a:rPr lang="tr-TR" dirty="0" smtClean="0"/>
              <a:t>Bültenleri</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Radyoların çoğu, halkla ilişkiler uzmanlarından gelen bültenleri yeniden düzenleyerek yayınladığı için, bir çok kuruluş basın bültenlerini aynen radyoya da göndermektedirler. Ancak ilkeli, titiz çalışan, iyi bir kurum veya halkla ilişkiler ajansı radyoya göndereceği bülteni radyonun özelliklerine göre farklı bir formatta hazırlar. </a:t>
            </a:r>
            <a:endParaRPr lang="tr-TR" dirty="0" smtClean="0"/>
          </a:p>
          <a:p>
            <a:r>
              <a:rPr lang="tr-TR" dirty="0" smtClean="0"/>
              <a:t>Radyoya </a:t>
            </a:r>
            <a:r>
              <a:rPr lang="tr-TR" dirty="0"/>
              <a:t>gönderilen bültenler hem içerik hem de biçim açısından </a:t>
            </a:r>
            <a:r>
              <a:rPr lang="tr-TR" dirty="0" smtClean="0"/>
              <a:t>şu özellikleri </a:t>
            </a:r>
            <a:r>
              <a:rPr lang="tr-TR" dirty="0"/>
              <a:t>taşımalıdır;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457200" indent="-457200">
              <a:buAutoNum type="arabicPeriod"/>
            </a:pPr>
            <a:r>
              <a:rPr lang="tr-TR" dirty="0" smtClean="0"/>
              <a:t>Radyoda </a:t>
            </a:r>
            <a:r>
              <a:rPr lang="tr-TR" dirty="0"/>
              <a:t>tıpkı gazete ve dergilerde olduğu gibi, haber niteliği taşıyan mesajların gönderilmesi gerekir. </a:t>
            </a:r>
            <a:endParaRPr lang="tr-TR" dirty="0" smtClean="0"/>
          </a:p>
          <a:p>
            <a:pPr marL="457200" indent="-457200">
              <a:buAutoNum type="arabicPeriod"/>
            </a:pPr>
            <a:r>
              <a:rPr lang="tr-TR" dirty="0" smtClean="0"/>
              <a:t>Cümleler</a:t>
            </a:r>
            <a:r>
              <a:rPr lang="tr-TR" dirty="0"/>
              <a:t>, yazılı basına gönderilen mesajlara oranla daha kısa ve anlaşılır olmalıdır. Böylelikle spikere kelime ve cümle aralarında nefes alma fırsatı vermiş oluruz. </a:t>
            </a:r>
            <a:endParaRPr lang="tr-TR" dirty="0" smtClean="0"/>
          </a:p>
          <a:p>
            <a:pPr marL="457200" indent="-457200">
              <a:buAutoNum type="arabicPeriod"/>
            </a:pPr>
            <a:r>
              <a:rPr lang="tr-TR" dirty="0" smtClean="0"/>
              <a:t>Her </a:t>
            </a:r>
            <a:r>
              <a:rPr lang="tr-TR" dirty="0"/>
              <a:t>cümlede 10 kelime bulunması idealdir. İlk birkaç kelime, dinleyiciyi mesaja konsantre etme amacıyla dinleyicinin adaptasyonunu sağlar. Eğer mesajınızın en önemli kelime ve cümleleri girişte verilirse, dinleyicinin adaptasyon ve algılama hızı yavaş olduğundan mesajın özü kaçırılmış olur.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smtClean="0"/>
              <a:t>4. Radyoya </a:t>
            </a:r>
            <a:r>
              <a:rPr lang="tr-TR" dirty="0"/>
              <a:t>gönderilen bültenler olabildiğince kısa olmalıdır. Süre olarak 30 ile 60 saniye arasında kalmak en doğrusudur. </a:t>
            </a:r>
            <a:endParaRPr lang="tr-TR" dirty="0" smtClean="0"/>
          </a:p>
          <a:p>
            <a:r>
              <a:rPr lang="tr-TR" dirty="0" smtClean="0"/>
              <a:t>5</a:t>
            </a:r>
            <a:r>
              <a:rPr lang="tr-TR" dirty="0"/>
              <a:t>. Noktalama işaretlerine dikkat etmeli, kısaltmaları açık olarak belirtmelidir (Örneğin; TBMM, THY, THK vb. yerine Türkiye Büyük Millet Meclisi, Türk Hava Yolları, Türk Hava Kurumu yazmak gerekir). </a:t>
            </a:r>
            <a:endParaRPr lang="tr-TR" dirty="0" smtClean="0"/>
          </a:p>
          <a:p>
            <a:r>
              <a:rPr lang="tr-TR" dirty="0" smtClean="0"/>
              <a:t>6</a:t>
            </a:r>
            <a:r>
              <a:rPr lang="tr-TR" dirty="0"/>
              <a:t>. Numaraları da rakamla yazdıktan sonra parantez içerisinde yazıyla belirtilirse olası bir yanlışlığın önüne geçilmiş olur. Örneğin; 5.950.000 (Beş milyon dokuz yüz elli bin).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7. Radyo bültenlerinin formatı basın bültenlerinin formatında </a:t>
            </a:r>
            <a:r>
              <a:rPr lang="tr-TR" dirty="0" smtClean="0"/>
              <a:t>hazırlanmaktadır. </a:t>
            </a:r>
            <a:r>
              <a:rPr lang="tr-TR" dirty="0"/>
              <a:t>Sadece ek olarak metnin üstüne mesajın yayın süresi belirtilmelidir. Örneğin; Radyo Bülteni 45’ gibi. Spikerler dakikada 150-160 kelime okurlar. Yayının süresini buna göre ayarlayabilirsiniz. Ancak bu ölçüm bazen kelime uzunlukları nedeniyle yanıltıcı olabilir. O zaman, satır sayısına göre bir hesaplama yapılırsa daha doğru bir zamanlama elde edilir. Bilgisayarda 16 satırlık bir yazı bir dakikalık konuşmaya, 8 satırlık bir yazı 30 saniyelik bir konuşmaya denk gelmektedir.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8. 5 N 1 K kuralına burada da uymak ve sınırlı süre içerisinde mesajı istenen şekilde verebilmek için sözcük seçimlerinde oldukça titiz davranmalı. </a:t>
            </a:r>
            <a:endParaRPr lang="tr-TR" dirty="0" smtClean="0"/>
          </a:p>
          <a:p>
            <a:r>
              <a:rPr lang="tr-TR" dirty="0" smtClean="0"/>
              <a:t>9</a:t>
            </a:r>
            <a:r>
              <a:rPr lang="tr-TR" dirty="0"/>
              <a:t>. Radyo kulağa hitap eden bir araç olduğu için bültenin konuşma dilinde yazılması gerekir. 10. Radyo bültenleri, radyoya postayla değil, elden veya e-mail ile </a:t>
            </a:r>
            <a:r>
              <a:rPr lang="tr-TR" dirty="0" smtClean="0"/>
              <a:t>gönderilebilir.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Televizyonun, söyleneni görüntü ile güçlendirmesi, görüntüyü ön plana getirerek belirli düşünce ve görüşü oluşturması onu diğer araçlara nazaran daha etkili bir duruma getirmektedir. Televizyon da mesajlar aynı konuşma dilinde olduğu gibi, süratle ekrandan geçip anında kaybolmaktadır. Verilen iletiyi yenilemek pek mümkün değildir. Halkla ilişkiler açısından radyo için söylediklerimizi televizyon için de söylememiz mümkündür.</a:t>
            </a:r>
          </a:p>
        </p:txBody>
      </p:sp>
      <p:sp>
        <p:nvSpPr>
          <p:cNvPr id="3" name="Metin Yer Tutucusu 2"/>
          <p:cNvSpPr>
            <a:spLocks noGrp="1"/>
          </p:cNvSpPr>
          <p:nvPr>
            <p:ph type="body" sz="quarter" idx="11"/>
          </p:nvPr>
        </p:nvSpPr>
        <p:spPr/>
        <p:txBody>
          <a:bodyPr/>
          <a:lstStyle/>
          <a:p>
            <a:r>
              <a:rPr lang="tr-TR" dirty="0"/>
              <a:t>Televizyon </a:t>
            </a:r>
            <a:r>
              <a:rPr lang="tr-TR" dirty="0" smtClean="0"/>
              <a:t>Bültenleri</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 Televizyon bültenleri önce yazılı hazırlanır sonra ses ve görüntüye dönüştürülür. Diğer bir deyişle, sözcüklerle birlikte görsellik de oldukça önem kazanır. </a:t>
            </a:r>
            <a:endParaRPr lang="tr-TR" dirty="0" smtClean="0"/>
          </a:p>
          <a:p>
            <a:r>
              <a:rPr lang="tr-TR" dirty="0" smtClean="0"/>
              <a:t>• </a:t>
            </a:r>
            <a:r>
              <a:rPr lang="tr-TR" dirty="0"/>
              <a:t>Televizyon için hazırlanan mesajlar film formatında hazırlanır. </a:t>
            </a:r>
            <a:endParaRPr lang="tr-TR" dirty="0" smtClean="0"/>
          </a:p>
          <a:p>
            <a:r>
              <a:rPr lang="tr-TR" dirty="0" smtClean="0"/>
              <a:t>• </a:t>
            </a:r>
            <a:r>
              <a:rPr lang="tr-TR" dirty="0"/>
              <a:t>Hazırlanan mesaj, slayt fotoğraflar, görüntülerle desteklense bile durağanlıktan kurtarılmalıdır. Görüntüye bir hareketlilik getirilerek akışa çekicilik kazandırılmalıdır. Aynı zamanda bu görüntüler hem ses hem de müzikle desteklenmelidir.</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 • Televizyon için hazırlanan bu mesajlar mutlaka profesyonel film ve televizyon uzmanları, kurgucular ve yazarlar tarafından hazırlanmalıdır. </a:t>
            </a:r>
            <a:endParaRPr lang="tr-TR" dirty="0" smtClean="0"/>
          </a:p>
          <a:p>
            <a:r>
              <a:rPr lang="tr-TR" dirty="0" smtClean="0"/>
              <a:t>• </a:t>
            </a:r>
            <a:r>
              <a:rPr lang="tr-TR" dirty="0"/>
              <a:t>Mesajın yazılı metninin görüntülerle çok iyi bir uyum sağlamasına önem verilmeli. </a:t>
            </a:r>
            <a:endParaRPr lang="tr-TR" dirty="0" smtClean="0"/>
          </a:p>
          <a:p>
            <a:r>
              <a:rPr lang="tr-TR" dirty="0" smtClean="0"/>
              <a:t>• </a:t>
            </a:r>
            <a:r>
              <a:rPr lang="tr-TR" dirty="0"/>
              <a:t>Gönderilen metnin, film kaydının her sahnesinin süresi açık olarak belirtilmelidir.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en-US" dirty="0" smtClean="0"/>
              <a:t>M</a:t>
            </a:r>
            <a:r>
              <a:rPr lang="tr-TR" dirty="0" err="1" smtClean="0"/>
              <a:t>akale</a:t>
            </a:r>
            <a:r>
              <a:rPr lang="tr-TR" dirty="0" smtClean="0"/>
              <a:t> yazmak halkla ilişkiler uzmanlarının önemli görevlerinden birisidir. </a:t>
            </a:r>
            <a:r>
              <a:rPr lang="en-US" dirty="0" smtClean="0"/>
              <a:t>P</a:t>
            </a:r>
            <a:r>
              <a:rPr lang="tr-TR" dirty="0" smtClean="0"/>
              <a:t>ek çok kuruluşta makale yazmak, basın bülteni yazmaktan daha önemli olarak görülmemektedir. </a:t>
            </a:r>
            <a:r>
              <a:rPr lang="en-US" dirty="0" smtClean="0"/>
              <a:t>O</a:t>
            </a:r>
            <a:r>
              <a:rPr lang="tr-TR" dirty="0" err="1" smtClean="0"/>
              <a:t>ysa</a:t>
            </a:r>
            <a:r>
              <a:rPr lang="tr-TR" dirty="0" smtClean="0"/>
              <a:t> basın makaleleri de basın bültenlerinin gördüğü işlevi yerine getirmeye çalışmaktadır.</a:t>
            </a:r>
          </a:p>
          <a:p>
            <a:r>
              <a:rPr lang="tr-TR" b="1" i="1" dirty="0"/>
              <a:t>Makale, herhangi bir konuda açıklayıcı, bilgilendirici, inandırıcı özelliklere sahip, kanıtlar, belgeler ile desteklenen bilimsel üslupla yazılan düşünce yazılarıdır. </a:t>
            </a:r>
            <a:r>
              <a:rPr lang="tr-TR" dirty="0"/>
              <a:t>Çoğunlukla bu iki kavram birbiriyle karıştırılır. Basın bültenleri, basın makalelerine benzemelerine karşın bir çok farklılıklar taşırlar</a:t>
            </a:r>
            <a:r>
              <a:rPr lang="tr-TR" dirty="0" smtClean="0"/>
              <a:t>. </a:t>
            </a:r>
            <a:r>
              <a:rPr lang="en-US" dirty="0" smtClean="0"/>
              <a:t>B</a:t>
            </a:r>
            <a:r>
              <a:rPr lang="tr-TR" dirty="0" smtClean="0"/>
              <a:t>u farklılıkları şu şekilde sıralayabiliriz:</a:t>
            </a:r>
            <a:endParaRPr lang="tr-TR" dirty="0"/>
          </a:p>
        </p:txBody>
      </p:sp>
      <p:sp>
        <p:nvSpPr>
          <p:cNvPr id="3" name="Metin Yer Tutucusu 2"/>
          <p:cNvSpPr>
            <a:spLocks noGrp="1"/>
          </p:cNvSpPr>
          <p:nvPr>
            <p:ph type="body" sz="quarter" idx="11"/>
          </p:nvPr>
        </p:nvSpPr>
        <p:spPr/>
        <p:txBody>
          <a:bodyPr/>
          <a:lstStyle/>
          <a:p>
            <a:r>
              <a:rPr lang="en-US" dirty="0" smtClean="0"/>
              <a:t>B</a:t>
            </a:r>
            <a:r>
              <a:rPr lang="tr-TR" dirty="0" smtClean="0"/>
              <a:t>asın Makalesi</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457200" indent="-457200">
              <a:buAutoNum type="arabicPeriod"/>
            </a:pPr>
            <a:r>
              <a:rPr lang="tr-TR" dirty="0" smtClean="0"/>
              <a:t>Basın </a:t>
            </a:r>
            <a:r>
              <a:rPr lang="tr-TR" dirty="0"/>
              <a:t>bültenleri, basın makalelerine oranla daha kısadır ve daha az yer kaplar. </a:t>
            </a:r>
            <a:endParaRPr lang="tr-TR" dirty="0" smtClean="0"/>
          </a:p>
          <a:p>
            <a:pPr marL="457200" indent="-457200">
              <a:buAutoNum type="arabicPeriod"/>
            </a:pPr>
            <a:r>
              <a:rPr lang="tr-TR" dirty="0" smtClean="0"/>
              <a:t>Basın </a:t>
            </a:r>
            <a:r>
              <a:rPr lang="tr-TR" dirty="0"/>
              <a:t>bültenleri birkaç medyaya gönderilebilmesinin yanı sıra çoğunlukla geneldir. Basın makaleleri ise daha önceden belirlenmiş bir kitle iletişim aracı için hazırlanmıştır. </a:t>
            </a:r>
            <a:endParaRPr lang="tr-TR" dirty="0" smtClean="0"/>
          </a:p>
          <a:p>
            <a:pPr marL="457200" indent="-457200">
              <a:buAutoNum type="arabicPeriod"/>
            </a:pPr>
            <a:r>
              <a:rPr lang="tr-TR" dirty="0" smtClean="0"/>
              <a:t>Basın </a:t>
            </a:r>
            <a:r>
              <a:rPr lang="tr-TR" dirty="0"/>
              <a:t>bültenleri medya editörleri tarafından yeniden yazılabilir. Ancak basın makaleleri editörler tarafından yeniden yazılmaz. </a:t>
            </a:r>
            <a:endParaRPr lang="tr-TR" dirty="0" smtClean="0"/>
          </a:p>
          <a:p>
            <a:pPr marL="457200" indent="-457200">
              <a:buAutoNum type="arabicPeriod"/>
            </a:pPr>
            <a:r>
              <a:rPr lang="tr-TR" dirty="0" smtClean="0"/>
              <a:t>Basın </a:t>
            </a:r>
            <a:r>
              <a:rPr lang="tr-TR" dirty="0"/>
              <a:t>bültenlerini yazan kişi belirli olmasına rağmen medyada bu kişinin ismi yayınlanmaz. Basın makalelerinin yazarları bellidir ve bu isim adı altında yayınlanır. Kimi zaman ise gölge yazarların adı ile </a:t>
            </a:r>
            <a:r>
              <a:rPr lang="tr-TR" dirty="0" smtClean="0"/>
              <a:t>yayınlanır.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 5. Basın bültenlerinde girişte 5N 1K kuralı ile olayın özeti verilir. Basın makalelerinde ise girişte olayın özetinin verilmesi gerekmez. Girişin dikkat çekmesi yeterlidir. </a:t>
            </a:r>
            <a:endParaRPr lang="tr-TR" dirty="0" smtClean="0"/>
          </a:p>
          <a:p>
            <a:r>
              <a:rPr lang="tr-TR" dirty="0" smtClean="0"/>
              <a:t>6</a:t>
            </a:r>
            <a:r>
              <a:rPr lang="tr-TR" dirty="0"/>
              <a:t>. Basın bültenleri, verilere dayanarak yorumsuz bir şekilde yazılır. Makaleler ise, bu açıdan daha esnektir. Mizahi tarz taşıyabileceği gibi kişisel görüş ve yorumlara da yer verilir. </a:t>
            </a:r>
            <a:endParaRPr lang="tr-TR" dirty="0" smtClean="0"/>
          </a:p>
          <a:p>
            <a:r>
              <a:rPr lang="tr-TR" dirty="0" smtClean="0"/>
              <a:t>7</a:t>
            </a:r>
            <a:r>
              <a:rPr lang="tr-TR" dirty="0"/>
              <a:t>. Basın bültenlerinin yaşam süresi daha kısadır. Basın makalelerinin yaşam süresi ise daha uzun ömürlüdür </a:t>
            </a:r>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en-US" dirty="0" smtClean="0"/>
              <a:t>B</a:t>
            </a:r>
            <a:r>
              <a:rPr lang="tr-TR" dirty="0" smtClean="0"/>
              <a:t>asın dosyaları, basın konferanslarına veya basın gezilerine katılan basın mensuplarını katıldıkları faaliyet hakkında bilgilendirmeyi amaçlayan çeşitli malzemeyi içeren dosyalardır. </a:t>
            </a:r>
            <a:r>
              <a:rPr lang="en-US" dirty="0" smtClean="0"/>
              <a:t>B</a:t>
            </a:r>
            <a:r>
              <a:rPr lang="tr-TR" dirty="0" smtClean="0"/>
              <a:t>asın mensubu düzenlenen bu faaliyetlere katılamamışsa, daha sonra bu dosyaların posta veya kurye iletilmesi de mümkündür.</a:t>
            </a:r>
          </a:p>
          <a:p>
            <a:r>
              <a:rPr lang="en-US" dirty="0" smtClean="0"/>
              <a:t>B</a:t>
            </a:r>
            <a:r>
              <a:rPr lang="tr-TR" dirty="0" smtClean="0"/>
              <a:t>asın dosyasının arkasındaki strateji, çoğu medyanın bir bülteni tam olarak kullanmayacağı bilincine dayandırılmaktadır. </a:t>
            </a:r>
            <a:r>
              <a:rPr lang="en-US" dirty="0" smtClean="0"/>
              <a:t>F</a:t>
            </a:r>
            <a:r>
              <a:rPr lang="tr-TR" dirty="0" err="1" smtClean="0"/>
              <a:t>akat</a:t>
            </a:r>
            <a:r>
              <a:rPr lang="tr-TR" dirty="0" smtClean="0"/>
              <a:t> medyanın haberleri için yeniden yazılacak materyalin buradan sağlanacağı da unutulmamalıdır.</a:t>
            </a:r>
            <a:endParaRPr lang="tr-TR" dirty="0"/>
          </a:p>
        </p:txBody>
      </p:sp>
      <p:sp>
        <p:nvSpPr>
          <p:cNvPr id="3" name="Metin Yer Tutucusu 2"/>
          <p:cNvSpPr>
            <a:spLocks noGrp="1"/>
          </p:cNvSpPr>
          <p:nvPr>
            <p:ph type="body" sz="quarter" idx="11"/>
          </p:nvPr>
        </p:nvSpPr>
        <p:spPr/>
        <p:txBody>
          <a:bodyPr/>
          <a:lstStyle/>
          <a:p>
            <a:r>
              <a:rPr lang="en-US" dirty="0" smtClean="0"/>
              <a:t>B</a:t>
            </a:r>
            <a:r>
              <a:rPr lang="tr-TR" dirty="0" smtClean="0"/>
              <a:t>asın Dosyası</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lnSpcReduction="10000"/>
          </a:bodyPr>
          <a:lstStyle/>
          <a:p>
            <a:pPr marL="342900" indent="-342900">
              <a:buFont typeface="Arial"/>
              <a:buChar char="•"/>
            </a:pPr>
            <a:r>
              <a:rPr lang="en-US" dirty="0" smtClean="0"/>
              <a:t>B</a:t>
            </a:r>
            <a:r>
              <a:rPr lang="tr-TR" dirty="0" smtClean="0"/>
              <a:t>asın dosyasında bulunabilecek olan başlıca malzemeler şunlardır:</a:t>
            </a:r>
          </a:p>
          <a:p>
            <a:pPr marL="342900" indent="-342900">
              <a:buFont typeface="Arial"/>
              <a:buChar char="•"/>
            </a:pPr>
            <a:r>
              <a:rPr lang="en-US" dirty="0" smtClean="0"/>
              <a:t>B</a:t>
            </a:r>
            <a:r>
              <a:rPr lang="tr-TR" dirty="0" smtClean="0"/>
              <a:t>asın bülteni,</a:t>
            </a:r>
          </a:p>
          <a:p>
            <a:pPr marL="342900" indent="-342900">
              <a:buFont typeface="Arial"/>
              <a:buChar char="•"/>
            </a:pPr>
            <a:r>
              <a:rPr lang="tr-TR" dirty="0" smtClean="0"/>
              <a:t>toplantıya/seyahate katılan kişilerin listesi,</a:t>
            </a:r>
          </a:p>
          <a:p>
            <a:pPr marL="342900" indent="-342900">
              <a:buFont typeface="Arial"/>
              <a:buChar char="•"/>
            </a:pPr>
            <a:r>
              <a:rPr lang="en-US" dirty="0" smtClean="0"/>
              <a:t>K</a:t>
            </a:r>
            <a:r>
              <a:rPr lang="tr-TR" dirty="0" err="1" smtClean="0"/>
              <a:t>uruluş</a:t>
            </a:r>
            <a:r>
              <a:rPr lang="tr-TR" dirty="0" smtClean="0"/>
              <a:t> hakkında önemli ve kısa bilgilerin yer aldığı broşür veya rapor,</a:t>
            </a:r>
          </a:p>
          <a:p>
            <a:pPr marL="342900" indent="-342900">
              <a:buFont typeface="Arial"/>
              <a:buChar char="•"/>
            </a:pPr>
            <a:r>
              <a:rPr lang="en-US" dirty="0" smtClean="0"/>
              <a:t>K</a:t>
            </a:r>
            <a:r>
              <a:rPr lang="tr-TR" dirty="0" smtClean="0"/>
              <a:t>onu ile ilgili kuruluşun çıkarmış olduğu yayınlar,</a:t>
            </a:r>
          </a:p>
          <a:p>
            <a:pPr marL="342900" indent="-342900">
              <a:buFont typeface="Arial"/>
              <a:buChar char="•"/>
            </a:pPr>
            <a:r>
              <a:rPr lang="en-US" dirty="0" smtClean="0"/>
              <a:t>K</a:t>
            </a:r>
            <a:r>
              <a:rPr lang="tr-TR" dirty="0" smtClean="0"/>
              <a:t>urum yayını,</a:t>
            </a:r>
          </a:p>
          <a:p>
            <a:pPr marL="342900" indent="-342900">
              <a:buFont typeface="Arial"/>
              <a:buChar char="•"/>
            </a:pPr>
            <a:r>
              <a:rPr lang="tr-TR" dirty="0" smtClean="0"/>
              <a:t>fotoğraflar</a:t>
            </a:r>
          </a:p>
          <a:p>
            <a:pPr marL="342900" indent="-342900">
              <a:buFont typeface="Arial"/>
              <a:buChar char="•"/>
            </a:pPr>
            <a:r>
              <a:rPr lang="en-US" dirty="0" smtClean="0"/>
              <a:t>K</a:t>
            </a:r>
            <a:r>
              <a:rPr lang="tr-TR" dirty="0" err="1" smtClean="0"/>
              <a:t>uruluş</a:t>
            </a:r>
            <a:r>
              <a:rPr lang="tr-TR" dirty="0" smtClean="0"/>
              <a:t> hakkında bilgi veren CD, DVD veya USB bellekler.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Konuşma metinlerinin hazırlanması ve sunumu, halkla ilişkilerde dikkat edilmesi gereken önemli noktalardan birini oluşturur. Halkla ilişkiler etkinliklerinde farklı konuşma türlerinden yararlanılır. Konuşma metninin hazırlanmasında belirli kurallara dikkat edilmesi gerekmektedir. Bu kurallar şu şekilde </a:t>
            </a:r>
            <a:r>
              <a:rPr lang="tr-TR" dirty="0" smtClean="0"/>
              <a:t>özetlenebilir:</a:t>
            </a:r>
          </a:p>
          <a:p>
            <a:r>
              <a:rPr lang="tr-TR" b="1" dirty="0"/>
              <a:t>Konuşma metninin tamamını yazılı olarak hazırlama: </a:t>
            </a:r>
            <a:r>
              <a:rPr lang="tr-TR" dirty="0"/>
              <a:t>Konuşmayı metne sadık kalarak doğrudan kâğıttan okumak, ciddi ve resmi bir konuşma için uygun bir hazırlanma biçimidir. Metnin çizgisiz kâğıda, bilgisayarla ya da daktiloyla (çift satır aralığıyla ve iri harflerle) yazılarak hazırlanması, konuşma sırasında metnin takibini kolaylaştıracaktır.</a:t>
            </a:r>
            <a:endParaRPr lang="tr-TR" dirty="0"/>
          </a:p>
        </p:txBody>
      </p:sp>
      <p:sp>
        <p:nvSpPr>
          <p:cNvPr id="3" name="Metin Yer Tutucusu 2"/>
          <p:cNvSpPr>
            <a:spLocks noGrp="1"/>
          </p:cNvSpPr>
          <p:nvPr>
            <p:ph type="body" sz="quarter" idx="11"/>
          </p:nvPr>
        </p:nvSpPr>
        <p:spPr/>
        <p:txBody>
          <a:bodyPr/>
          <a:lstStyle/>
          <a:p>
            <a:r>
              <a:rPr lang="en-US" dirty="0" smtClean="0"/>
              <a:t>K</a:t>
            </a:r>
            <a:r>
              <a:rPr lang="tr-TR" dirty="0" err="1" smtClean="0"/>
              <a:t>onuşma</a:t>
            </a:r>
            <a:r>
              <a:rPr lang="tr-TR" dirty="0" smtClean="0"/>
              <a:t> Metinleri</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Konuşma sırasında zaman zaman yararlanılacak not kartları hazırlama: </a:t>
            </a:r>
            <a:r>
              <a:rPr lang="tr-TR" dirty="0"/>
              <a:t>Doğal, rahat ve içten bir konuşma için benimsenebilecek hazırlanma biçimidir. Hitap edilen topluluğun (dinleyicilerin) özelliklerini belirleme (yaş, cinsiyet, kültür düzeyi, diğer belirgin özellikleri, konuşmayı dinlemekten amaçlarının ne olduğu</a:t>
            </a:r>
            <a:r>
              <a:rPr lang="tr-TR" dirty="0" smtClean="0"/>
              <a:t>)</a:t>
            </a:r>
          </a:p>
          <a:p>
            <a:r>
              <a:rPr lang="tr-TR" dirty="0"/>
              <a:t>Ayrıca konuşmaya başlamadan önce dinleyiciyi hazırlamak da gerekmektedir. Dinleyici fiziksel ve düşünsel olarak konuşmayı dinlemeye hazır hale getirilmelidir.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b="1" dirty="0"/>
              <a:t>a. Fiziksel olarak: </a:t>
            </a:r>
            <a:r>
              <a:rPr lang="tr-TR" dirty="0"/>
              <a:t>Dinleyiciyi selamlayarak ilk iletişimi kurma. </a:t>
            </a:r>
          </a:p>
          <a:p>
            <a:r>
              <a:rPr lang="tr-TR" b="1" dirty="0"/>
              <a:t>b. Düşünsel olarak: </a:t>
            </a:r>
            <a:r>
              <a:rPr lang="tr-TR" dirty="0"/>
              <a:t>Konuşmanın içeriğini, amacını, belirgin özelliklerini, süresini, konuşma sonunda sorulara ve tartışma bölümüne yer verilip verilmeyeceğini bildiren kısa (bir iki cümlelik) bir ön açıklama yapılması.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Haber ile röportaj tekniklerinin birleştirildiği yazı tekniğine haber röportaj </a:t>
            </a:r>
            <a:r>
              <a:rPr lang="tr-TR" dirty="0" smtClean="0"/>
              <a:t>adı verilmektedir. </a:t>
            </a:r>
            <a:r>
              <a:rPr lang="tr-TR" dirty="0"/>
              <a:t>Haber röportajda haber ve röportaj unsurları iç içe yer almaktadır. Daha çok haber ağırlıklıdır. Amaç, haberin renklenmesi ve haberin dinamizm kazanmasını sağlamaktır. </a:t>
            </a:r>
            <a:endParaRPr lang="tr-TR" dirty="0" smtClean="0"/>
          </a:p>
          <a:p>
            <a:r>
              <a:rPr lang="en-US" dirty="0" smtClean="0"/>
              <a:t>G</a:t>
            </a:r>
            <a:r>
              <a:rPr lang="tr-TR" dirty="0" err="1" smtClean="0"/>
              <a:t>azetecilerin</a:t>
            </a:r>
            <a:r>
              <a:rPr lang="tr-TR" dirty="0" smtClean="0"/>
              <a:t> kuruluş hakkında bilgi alma yöntemlerinden birisi de kuruluş yöneticileri veya yetkili diğer kişilerle röportaj yapmalarıdır. </a:t>
            </a:r>
            <a:r>
              <a:rPr lang="en-US" dirty="0" smtClean="0"/>
              <a:t>K</a:t>
            </a:r>
            <a:r>
              <a:rPr lang="tr-TR" dirty="0" err="1" smtClean="0"/>
              <a:t>uruluşun</a:t>
            </a:r>
            <a:r>
              <a:rPr lang="tr-TR" dirty="0" smtClean="0"/>
              <a:t> genel görünümü için oldukça avantajlı olabilecek olan röportaj tekliflerine kuruluş yöneticilerinin açık olması gerekmektedir.</a:t>
            </a:r>
          </a:p>
          <a:p>
            <a:r>
              <a:rPr lang="en-US" dirty="0" smtClean="0"/>
              <a:t>B</a:t>
            </a:r>
            <a:r>
              <a:rPr lang="tr-TR" dirty="0" smtClean="0"/>
              <a:t>ir gazeteciden röportaj yapmak teklifi geldiğinde röportajı verecek kişinin bir takım ön hazırlıklar yapması gerekmektedir. </a:t>
            </a:r>
            <a:r>
              <a:rPr lang="en-US" dirty="0" smtClean="0"/>
              <a:t>B</a:t>
            </a:r>
            <a:r>
              <a:rPr lang="tr-TR" dirty="0" smtClean="0"/>
              <a:t>u ön hazırlıkları şu şekilde sıralayabiliriz:</a:t>
            </a:r>
            <a:endParaRPr lang="tr-TR" dirty="0"/>
          </a:p>
        </p:txBody>
      </p:sp>
      <p:sp>
        <p:nvSpPr>
          <p:cNvPr id="3" name="Metin Yer Tutucusu 2"/>
          <p:cNvSpPr>
            <a:spLocks noGrp="1"/>
          </p:cNvSpPr>
          <p:nvPr>
            <p:ph type="body" sz="quarter" idx="11"/>
          </p:nvPr>
        </p:nvSpPr>
        <p:spPr/>
        <p:txBody>
          <a:bodyPr/>
          <a:lstStyle/>
          <a:p>
            <a:r>
              <a:rPr lang="tr-TR" dirty="0" smtClean="0"/>
              <a:t>Basın Röportajı</a:t>
            </a:r>
            <a:endParaRPr lang="tr-TR" dirty="0"/>
          </a:p>
        </p:txBody>
      </p:sp>
    </p:spTree>
    <p:extLst>
      <p:ext uri="{BB962C8B-B14F-4D97-AF65-F5344CB8AC3E}">
        <p14:creationId xmlns:p14="http://schemas.microsoft.com/office/powerpoint/2010/main" val="3939563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lnSpcReduction="10000"/>
          </a:bodyPr>
          <a:lstStyle/>
          <a:p>
            <a:pPr marL="342900" indent="-342900">
              <a:buFont typeface="Arial"/>
              <a:buChar char="•"/>
            </a:pPr>
            <a:r>
              <a:rPr lang="en-US" dirty="0" smtClean="0"/>
              <a:t>S</a:t>
            </a:r>
            <a:r>
              <a:rPr lang="tr-TR" dirty="0" smtClean="0"/>
              <a:t>izinle röportaj yapacak kişinin kişiliği ve özellikleriyle meşgul olun. </a:t>
            </a:r>
            <a:r>
              <a:rPr lang="en-US" dirty="0" smtClean="0"/>
              <a:t>G</a:t>
            </a:r>
            <a:r>
              <a:rPr lang="tr-TR" dirty="0" smtClean="0"/>
              <a:t>üçlü ve zayıf yönlerini, hobilerini, en sevdiği sorularının neler olduğunu, siyasi ve </a:t>
            </a:r>
            <a:r>
              <a:rPr lang="tr-TR" dirty="0" err="1" smtClean="0"/>
              <a:t>konusal</a:t>
            </a:r>
            <a:r>
              <a:rPr lang="tr-TR" dirty="0" smtClean="0"/>
              <a:t> eğilimlerini saptamaya çalışın.</a:t>
            </a:r>
          </a:p>
          <a:p>
            <a:pPr marL="342900" indent="-342900">
              <a:buFont typeface="Arial"/>
              <a:buChar char="•"/>
            </a:pPr>
            <a:r>
              <a:rPr lang="en-US" dirty="0" smtClean="0"/>
              <a:t>G</a:t>
            </a:r>
            <a:r>
              <a:rPr lang="tr-TR" dirty="0" err="1" smtClean="0"/>
              <a:t>azetecinin</a:t>
            </a:r>
            <a:r>
              <a:rPr lang="tr-TR" dirty="0" smtClean="0"/>
              <a:t> son yazdığı makaleleri veya yayınlanan programlarını inceleyin. Ön görüşmede bunlardan bahsedin.</a:t>
            </a:r>
          </a:p>
          <a:p>
            <a:pPr marL="342900" indent="-342900">
              <a:buFont typeface="Arial"/>
              <a:buChar char="•"/>
            </a:pPr>
            <a:r>
              <a:rPr lang="en-US" dirty="0" smtClean="0"/>
              <a:t>R</a:t>
            </a:r>
            <a:r>
              <a:rPr lang="tr-TR" dirty="0" err="1" smtClean="0"/>
              <a:t>öportaja</a:t>
            </a:r>
            <a:r>
              <a:rPr lang="tr-TR" dirty="0" smtClean="0"/>
              <a:t> karar verdikten sonra gününü saptarken, konu ve muhtemel sorular hakkında bilgi edinmeye çalışın. </a:t>
            </a:r>
          </a:p>
          <a:p>
            <a:pPr marL="342900" indent="-342900">
              <a:buFont typeface="Arial"/>
              <a:buChar char="•"/>
            </a:pPr>
            <a:r>
              <a:rPr lang="en-US" dirty="0" smtClean="0"/>
              <a:t>G</a:t>
            </a:r>
            <a:r>
              <a:rPr lang="tr-TR" dirty="0" err="1" smtClean="0"/>
              <a:t>azeteciye</a:t>
            </a:r>
            <a:r>
              <a:rPr lang="tr-TR" dirty="0" smtClean="0"/>
              <a:t> iletebileceğiniz bilgileri ve elinizde olan konuları, güncel, yeni, nadir, sıra dışı ve ayrıcalıklı olması bakımından analiz edin.</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pPr marL="342900" indent="-342900">
              <a:buFont typeface="Arial"/>
              <a:buChar char="•"/>
            </a:pPr>
            <a:r>
              <a:rPr lang="en-US" dirty="0" smtClean="0"/>
              <a:t>S</a:t>
            </a:r>
            <a:r>
              <a:rPr lang="tr-TR" dirty="0" err="1" smtClean="0"/>
              <a:t>erbest</a:t>
            </a:r>
            <a:r>
              <a:rPr lang="tr-TR" dirty="0" smtClean="0"/>
              <a:t> çalışan gazeteciye röportajın yayınlanacağı medya hakkında sorular sorun.</a:t>
            </a:r>
          </a:p>
          <a:p>
            <a:pPr marL="342900" indent="-342900">
              <a:buFont typeface="Arial"/>
              <a:buChar char="•"/>
            </a:pPr>
            <a:r>
              <a:rPr lang="en-US" dirty="0" smtClean="0"/>
              <a:t>G</a:t>
            </a:r>
            <a:r>
              <a:rPr lang="tr-TR" dirty="0" err="1" smtClean="0"/>
              <a:t>azeteciler</a:t>
            </a:r>
            <a:r>
              <a:rPr lang="tr-TR" dirty="0" smtClean="0"/>
              <a:t>, kişilerin ağzından çıkabilecek bir hata veya sıra dışı bir söz için özellikle beklemektedirler. </a:t>
            </a:r>
            <a:r>
              <a:rPr lang="en-US" dirty="0" smtClean="0"/>
              <a:t>B</a:t>
            </a:r>
            <a:r>
              <a:rPr lang="tr-TR" dirty="0" smtClean="0"/>
              <a:t>unu elde edebilmek içi aynı soruyu farklı şekilde veya bire bir aynı olarak tekrar tekrar sorabilmektedirler. </a:t>
            </a:r>
            <a:r>
              <a:rPr lang="en-US" dirty="0" smtClean="0"/>
              <a:t>B</a:t>
            </a:r>
            <a:r>
              <a:rPr lang="tr-TR" dirty="0" smtClean="0"/>
              <a:t>undan dolayı ifadelerin net ve yerinde olmasına dikkat edin, konuşurken düşünmeyi de unutmayın.</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Haber-röportaj insan ilişkilerinde bir deneme, bir çalışmadır. Haber-röportaj hazırlamak için yapılan görüşmelerde konulmuş kesin ve katı kurallar yoktur. Bu nedenle bir muhabir yapacağı haber-röportajla ne elde edebileceği ve ne yapabileceğini ortaya koyma fırsatı kazanmış olur. Muhabirin yaratıcılığı bu noktada çok önemlidir. </a:t>
            </a:r>
            <a:endParaRPr lang="tr-TR" dirty="0" smtClean="0"/>
          </a:p>
          <a:p>
            <a:r>
              <a:rPr lang="tr-TR" dirty="0" smtClean="0"/>
              <a:t>Haber</a:t>
            </a:r>
            <a:r>
              <a:rPr lang="tr-TR" dirty="0"/>
              <a:t>-röportaj çeşitli aşamalardan geçilerek gerçekleştirilir. Bu aşamaları tamamlayan gazeteci, araştırmalar ve yaptığı görüşmeler sonucunda elde ettiği bilgileri değerlendirerek haber-röportaj hazırlayabilir.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Haber-röportajın konusu belirlendikten sonra yapılacak </a:t>
            </a:r>
            <a:r>
              <a:rPr lang="tr-TR" b="1" dirty="0"/>
              <a:t>ilk iş röportaj yapılacak kişilere ulaşmaktır</a:t>
            </a:r>
            <a:r>
              <a:rPr lang="tr-TR" dirty="0"/>
              <a:t>. İlgili kişiye ulaşabilmede muhabirin iletişim kurma becerileri ön plana çıkar. Yaklaşma yollarının başında ise randevu almak gelir. </a:t>
            </a:r>
            <a:endParaRPr lang="tr-TR" dirty="0" smtClean="0"/>
          </a:p>
          <a:p>
            <a:r>
              <a:rPr lang="tr-TR" dirty="0" smtClean="0"/>
              <a:t>Haber</a:t>
            </a:r>
            <a:r>
              <a:rPr lang="tr-TR" dirty="0"/>
              <a:t>-röportaj yapmak için </a:t>
            </a:r>
            <a:r>
              <a:rPr lang="tr-TR" b="1" dirty="0"/>
              <a:t>önce randevu almak </a:t>
            </a:r>
            <a:r>
              <a:rPr lang="tr-TR" dirty="0"/>
              <a:t>zorunludur. Randevuyu almakla haber-röportajın en önemli kısımlarından biri çözülmüş olur. Randevu alırken </a:t>
            </a:r>
            <a:r>
              <a:rPr lang="tr-TR" b="1" dirty="0"/>
              <a:t>önce gazetecinin kendini tanıtması, röportajı verecek olan kişiye sormak istediği noktaları, özet hâlinde belirtmesi gerekir.</a:t>
            </a:r>
            <a:r>
              <a:rPr lang="tr-TR" dirty="0"/>
              <a:t> Randevu belirlendikten sonra gazeteci görüşme yapılacak kişiye belirli gün ve saatte gidip röportaj yapmak durumundadır. </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dirty="0"/>
              <a:t>Haber-röportajın ikinci aşamasında, gazetecinin kendisini röportaj için hazırlaması yer alır. </a:t>
            </a:r>
            <a:r>
              <a:rPr lang="en-US" dirty="0" smtClean="0"/>
              <a:t>B</a:t>
            </a:r>
            <a:r>
              <a:rPr lang="tr-TR" dirty="0" smtClean="0"/>
              <a:t>u aşamada, şu hususlara </a:t>
            </a:r>
            <a:r>
              <a:rPr lang="tr-TR" dirty="0"/>
              <a:t>dikkat edilmesi </a:t>
            </a:r>
            <a:r>
              <a:rPr lang="tr-TR" dirty="0" smtClean="0"/>
              <a:t>önemlidir:</a:t>
            </a:r>
          </a:p>
          <a:p>
            <a:r>
              <a:rPr lang="tr-TR" dirty="0"/>
              <a:t>Haber-röportaj verecek kimse hakkında bilgi sahibi olmalıdır. </a:t>
            </a:r>
            <a:endParaRPr lang="tr-TR" dirty="0" smtClean="0"/>
          </a:p>
          <a:p>
            <a:pPr marL="342900" indent="-342900">
              <a:buFont typeface="Arial"/>
              <a:buChar char="•"/>
            </a:pPr>
            <a:r>
              <a:rPr lang="tr-TR" dirty="0" smtClean="0"/>
              <a:t>Bilgi </a:t>
            </a:r>
            <a:r>
              <a:rPr lang="tr-TR" dirty="0"/>
              <a:t>edinme için arşivlerden yararlanmalıdır</a:t>
            </a:r>
            <a:r>
              <a:rPr lang="tr-TR" dirty="0" smtClean="0"/>
              <a:t>.</a:t>
            </a:r>
          </a:p>
          <a:p>
            <a:pPr marL="342900" indent="-342900">
              <a:buFont typeface="Arial"/>
              <a:buChar char="•"/>
            </a:pPr>
            <a:r>
              <a:rPr lang="tr-TR" dirty="0" smtClean="0"/>
              <a:t>Soru </a:t>
            </a:r>
            <a:r>
              <a:rPr lang="tr-TR" dirty="0"/>
              <a:t>soracağı konu hakkında bilgi sahibi olmalıdır. </a:t>
            </a:r>
            <a:endParaRPr lang="tr-TR" dirty="0" smtClean="0"/>
          </a:p>
          <a:p>
            <a:pPr marL="342900" indent="-342900">
              <a:buFont typeface="Arial"/>
              <a:buChar char="•"/>
            </a:pPr>
            <a:r>
              <a:rPr lang="tr-TR" dirty="0" smtClean="0"/>
              <a:t>Soracağı </a:t>
            </a:r>
            <a:r>
              <a:rPr lang="tr-TR" dirty="0"/>
              <a:t>soruları düzenlemeli, mümkünse bir liste belirlemelidir</a:t>
            </a:r>
            <a:r>
              <a:rPr lang="tr-TR" dirty="0" smtClean="0"/>
              <a:t>.</a:t>
            </a:r>
          </a:p>
          <a:p>
            <a:pPr marL="342900" indent="-342900">
              <a:buFont typeface="Arial"/>
              <a:buChar char="•"/>
            </a:pPr>
            <a:r>
              <a:rPr lang="tr-TR" dirty="0"/>
              <a:t>Görüşülen kişi soruları, yanıtlamaktan kaçınırsa ona başka yönden yaklaşmak için elinde fazla soru bulunmalıdır. Yani elinde haber-röportajı hazırlamak için yeterli miktarda soru bulunmalıdır.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Haber-röportajın üçüncü aşaması ise röportajın yapılmasıdır. Görüşmenin amacı, karşı tarafı konuşturmak olduğuna göre, belki en uygun yol, biraz yarı resmî bir hava içinde söze başlamak, yüzden gülümsemeyi eksik etmemektir. Yalnız kaçamak ifadeler kullanılmamalı, daima açık yüreklilikle işe başlanmalıdır. </a:t>
            </a:r>
            <a:endParaRPr lang="tr-TR" dirty="0" smtClean="0"/>
          </a:p>
          <a:p>
            <a:r>
              <a:rPr lang="tr-TR" dirty="0" smtClean="0"/>
              <a:t>Röportaj </a:t>
            </a:r>
            <a:r>
              <a:rPr lang="tr-TR" dirty="0"/>
              <a:t>sırasında, mümkün olduğu ölçüde karşımızdaki kişiyi tedirgin etmemeye çalışmalı, sorulan sorularla canını sıkabilecek durumlar yaratmamalıyız. Röportaj sırasında gazeteci, kendinden söz etmemelidir. Röportajı verenle hiçbir zaman tartışmamalıdır. Daima, nazik ve dikkatli olmalıdır. Karşısındakini dikkatle dinlemelidir.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Röportaj sırasında, soruların açık ve kesin olması gazeteci için çok önemlidir. Bu şekilde hem röportaj verende güven uyandıracak hem de kendisinin konuya hâkim olduğunu gösterebilecektir. Hele hele röportaj veren konuşmaktan kaçınıyor, kaçak güreşiyorsa gazeteci buzları eritmek için elinden gelen her yolu denemelidir. Röportaj veren yanıt vermeyi reddetse bile bunu söyletebilmek gazeteci için bir </a:t>
            </a:r>
            <a:r>
              <a:rPr lang="tr-TR" dirty="0" smtClean="0"/>
              <a:t>gerekliliktir.</a:t>
            </a:r>
            <a:endParaRPr lang="tr-TR"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3939563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smtClean="0"/>
              <a:t>Öğr</a:t>
            </a:r>
            <a:r>
              <a:rPr lang="tr-TR" dirty="0" smtClean="0"/>
              <a:t>. Gör. Şerif ARSLAN</a:t>
            </a:r>
            <a:endParaRPr lang="tr-TR" dirty="0"/>
          </a:p>
        </p:txBody>
      </p:sp>
      <p:sp>
        <p:nvSpPr>
          <p:cNvPr id="4" name="Metin Yer Tutucusu 3"/>
          <p:cNvSpPr>
            <a:spLocks noGrp="1"/>
          </p:cNvSpPr>
          <p:nvPr>
            <p:ph type="body" sz="quarter" idx="15"/>
          </p:nvPr>
        </p:nvSpPr>
        <p:spPr/>
        <p:txBody>
          <a:bodyPr/>
          <a:lstStyle/>
          <a:p>
            <a:r>
              <a:rPr lang="tr-TR" dirty="0" smtClean="0"/>
              <a:t>Ders Adı: Metin Yazarlığı</a:t>
            </a:r>
            <a:endParaRPr lang="tr-TR" dirty="0"/>
          </a:p>
        </p:txBody>
      </p:sp>
      <p:sp>
        <p:nvSpPr>
          <p:cNvPr id="5" name="Metin Yer Tutucusu 4"/>
          <p:cNvSpPr>
            <a:spLocks noGrp="1"/>
          </p:cNvSpPr>
          <p:nvPr>
            <p:ph type="body" sz="quarter" idx="16"/>
          </p:nvPr>
        </p:nvSpPr>
        <p:spPr/>
        <p:txBody>
          <a:bodyPr/>
          <a:lstStyle/>
          <a:p>
            <a:r>
              <a:rPr lang="tr-TR" dirty="0" smtClean="0"/>
              <a:t>Konu Adı: </a:t>
            </a:r>
            <a:r>
              <a:rPr lang="tr-TR" dirty="0"/>
              <a:t>Medyada Diğer Metin Türleri</a:t>
            </a:r>
            <a:r>
              <a:rPr lang="en-US" dirty="0"/>
              <a:t> </a:t>
            </a:r>
            <a:endParaRPr lang="tr-TR" dirty="0"/>
          </a:p>
        </p:txBody>
      </p:sp>
      <p:sp>
        <p:nvSpPr>
          <p:cNvPr id="6" name="Metin Yer Tutucusu 5"/>
          <p:cNvSpPr>
            <a:spLocks noGrp="1"/>
          </p:cNvSpPr>
          <p:nvPr>
            <p:ph type="body" sz="quarter" idx="17"/>
          </p:nvPr>
        </p:nvSpPr>
        <p:spPr/>
        <p:txBody>
          <a:bodyPr/>
          <a:lstStyle/>
          <a:p>
            <a:r>
              <a:rPr lang="tr-TR" dirty="0" smtClean="0"/>
              <a:t>Ünite 8</a:t>
            </a:r>
            <a:endParaRPr lang="tr-TR" dirty="0"/>
          </a:p>
        </p:txBody>
      </p:sp>
    </p:spTree>
    <p:extLst>
      <p:ext uri="{BB962C8B-B14F-4D97-AF65-F5344CB8AC3E}">
        <p14:creationId xmlns:p14="http://schemas.microsoft.com/office/powerpoint/2010/main" val="206257771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10231</TotalTime>
  <Words>3169</Words>
  <Application>Microsoft Macintosh PowerPoint</Application>
  <PresentationFormat>Custom</PresentationFormat>
  <Paragraphs>135</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Şerif ASLAN</cp:lastModifiedBy>
  <cp:revision>1246</cp:revision>
  <dcterms:created xsi:type="dcterms:W3CDTF">2014-09-15T07:14:39Z</dcterms:created>
  <dcterms:modified xsi:type="dcterms:W3CDTF">2017-10-14T14:01:27Z</dcterms:modified>
</cp:coreProperties>
</file>