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00"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1"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8"/>
  </p:normalViewPr>
  <p:slideViewPr>
    <p:cSldViewPr snapToGrid="0" snapToObjects="1">
      <p:cViewPr varScale="1">
        <p:scale>
          <a:sx n="124" d="100"/>
          <a:sy n="124" d="100"/>
        </p:scale>
        <p:origin x="64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tr-TR" smtClean="0"/>
              <a:t>Asıl başlık stili için tıklayın</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t>11/26/17</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tıklayın</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11/26/17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tr-TR" smtClean="0"/>
              <a:t>Asıl başlık stili için tıklayın</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Ana metin stillerini düzenlemek için tıklayın</a:t>
            </a:r>
          </a:p>
        </p:txBody>
      </p:sp>
      <p:sp>
        <p:nvSpPr>
          <p:cNvPr id="4" name="Date Placeholder 3"/>
          <p:cNvSpPr>
            <a:spLocks noGrp="1"/>
          </p:cNvSpPr>
          <p:nvPr>
            <p:ph type="dt" sz="half" idx="10"/>
          </p:nvPr>
        </p:nvSpPr>
        <p:spPr/>
        <p:txBody>
          <a:bodyPr/>
          <a:lstStyle/>
          <a:p>
            <a:fld id="{0F7F47CF-67C9-420C-80A5-E2069FF0C2DF}" type="datetimeFigureOut">
              <a:rPr lang="en-US" dirty="0"/>
              <a:t>11/26/17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tr-TR" smtClean="0"/>
              <a:t>Asıl başlık stili için tıklayın</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dirty="0"/>
              <a:t>11/26/17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tr-TR" smtClean="0"/>
              <a:t>Asıl başlık stili için tıklayın</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tıklayın</a:t>
            </a:r>
          </a:p>
        </p:txBody>
      </p:sp>
      <p:sp>
        <p:nvSpPr>
          <p:cNvPr id="12" name="Content Placeholder 3"/>
          <p:cNvSpPr>
            <a:spLocks noGrp="1"/>
          </p:cNvSpPr>
          <p:nvPr>
            <p:ph sz="quarter" idx="13"/>
          </p:nvPr>
        </p:nvSpPr>
        <p:spPr>
          <a:xfrm>
            <a:off x="685802" y="2861733"/>
            <a:ext cx="5088712" cy="2512852"/>
          </a:xfrm>
        </p:spPr>
        <p:txBody>
          <a:bodyPr anchor="t"/>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tıklayın</a:t>
            </a:r>
          </a:p>
        </p:txBody>
      </p:sp>
      <p:sp>
        <p:nvSpPr>
          <p:cNvPr id="13" name="Content Placeholder 5"/>
          <p:cNvSpPr>
            <a:spLocks noGrp="1"/>
          </p:cNvSpPr>
          <p:nvPr>
            <p:ph sz="quarter" idx="14"/>
          </p:nvPr>
        </p:nvSpPr>
        <p:spPr>
          <a:xfrm>
            <a:off x="5993969" y="2861733"/>
            <a:ext cx="5088713" cy="2512852"/>
          </a:xfrm>
        </p:spPr>
        <p:txBody>
          <a:bodyPr anchor="t"/>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dirty="0"/>
              <a:t>11/26/17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tıklayın</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dirty="0"/>
              <a:t>11/26/17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dirty="0"/>
              <a:t>11/26/17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Açıklama Yazı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tr-TR" smtClean="0"/>
              <a:t>Asıl başlık stili için tıklayın</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tıklayın</a:t>
            </a:r>
          </a:p>
        </p:txBody>
      </p:sp>
      <p:sp>
        <p:nvSpPr>
          <p:cNvPr id="5" name="Date Placeholder 4"/>
          <p:cNvSpPr>
            <a:spLocks noGrp="1"/>
          </p:cNvSpPr>
          <p:nvPr>
            <p:ph type="dt" sz="half" idx="10"/>
          </p:nvPr>
        </p:nvSpPr>
        <p:spPr/>
        <p:txBody>
          <a:bodyPr/>
          <a:lstStyle/>
          <a:p>
            <a:fld id="{50C3BFE2-83B7-4B0A-B9D3-AB28331082B3}" type="datetimeFigureOut">
              <a:rPr lang="en-US" dirty="0"/>
              <a:t>11/26/17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çıklama Yazılı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tr-TR" smtClean="0"/>
              <a:t>Asıl başlık stili için tıklayın</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Resmi yer tutucuya sürükleyin veya eklemek için simgeye tıklayın</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tıklayın</a:t>
            </a:r>
          </a:p>
        </p:txBody>
      </p:sp>
      <p:sp>
        <p:nvSpPr>
          <p:cNvPr id="5" name="Date Placeholder 4"/>
          <p:cNvSpPr>
            <a:spLocks noGrp="1"/>
          </p:cNvSpPr>
          <p:nvPr>
            <p:ph type="dt" sz="half" idx="10"/>
          </p:nvPr>
        </p:nvSpPr>
        <p:spPr/>
        <p:txBody>
          <a:bodyPr/>
          <a:lstStyle/>
          <a:p>
            <a:fld id="{12EF78E3-FDA3-4D28-AAA2-0B81F349A39D}" type="datetimeFigureOut">
              <a:rPr lang="en-US" dirty="0"/>
              <a:t>11/26/17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tr-TR" smtClean="0"/>
              <a:t>Asıl başlık stili için tıklayın</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Resmi yer tutucuya sürükleyin veya eklemek için simgeye tıklayın</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tıklayın</a:t>
            </a:r>
          </a:p>
        </p:txBody>
      </p:sp>
      <p:sp>
        <p:nvSpPr>
          <p:cNvPr id="5" name="Date Placeholder 4"/>
          <p:cNvSpPr>
            <a:spLocks noGrp="1"/>
          </p:cNvSpPr>
          <p:nvPr>
            <p:ph type="dt" sz="half" idx="10"/>
          </p:nvPr>
        </p:nvSpPr>
        <p:spPr/>
        <p:txBody>
          <a:bodyPr/>
          <a:lstStyle/>
          <a:p>
            <a:fld id="{341D2AC3-6A0B-4169-B1EA-E3AE8B351BDD}" type="datetimeFigureOut">
              <a:rPr lang="en-US" dirty="0"/>
              <a:t>11/26/17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tr-TR" smtClean="0"/>
              <a:t>Asıl başlık stili için tıklayın</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tıklayın</a:t>
            </a:r>
          </a:p>
        </p:txBody>
      </p:sp>
      <p:sp>
        <p:nvSpPr>
          <p:cNvPr id="5" name="Date Placeholder 4"/>
          <p:cNvSpPr>
            <a:spLocks noGrp="1"/>
          </p:cNvSpPr>
          <p:nvPr>
            <p:ph type="dt" sz="half" idx="10"/>
          </p:nvPr>
        </p:nvSpPr>
        <p:spPr/>
        <p:txBody>
          <a:bodyPr/>
          <a:lstStyle/>
          <a:p>
            <a:fld id="{DD4B9363-8B87-41B7-9F8E-64519CBB8F34}" type="datetimeFigureOut">
              <a:rPr lang="en-US" dirty="0"/>
              <a:t>11/26/17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tr-TR" smtClean="0"/>
              <a:t>Asıl başlık stili için tıklayın</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tıklayın</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tıklayın</a:t>
            </a:r>
          </a:p>
        </p:txBody>
      </p:sp>
      <p:sp>
        <p:nvSpPr>
          <p:cNvPr id="5" name="Date Placeholder 4"/>
          <p:cNvSpPr>
            <a:spLocks noGrp="1"/>
          </p:cNvSpPr>
          <p:nvPr>
            <p:ph type="dt" sz="half" idx="10"/>
          </p:nvPr>
        </p:nvSpPr>
        <p:spPr/>
        <p:txBody>
          <a:bodyPr/>
          <a:lstStyle/>
          <a:p>
            <a:fld id="{EAEF5746-5284-4951-9F37-7AE924EDBCB7}" type="datetimeFigureOut">
              <a:rPr lang="en-US" dirty="0"/>
              <a:t>11/26/17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tr-TR" smtClean="0"/>
              <a:t>Asıl başlık stili için tıklayın</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tıklayın</a:t>
            </a:r>
          </a:p>
        </p:txBody>
      </p:sp>
      <p:sp>
        <p:nvSpPr>
          <p:cNvPr id="5" name="Date Placeholder 4"/>
          <p:cNvSpPr>
            <a:spLocks noGrp="1"/>
          </p:cNvSpPr>
          <p:nvPr>
            <p:ph type="dt" sz="half" idx="10"/>
          </p:nvPr>
        </p:nvSpPr>
        <p:spPr/>
        <p:txBody>
          <a:bodyPr/>
          <a:lstStyle/>
          <a:p>
            <a:fld id="{02398B29-7265-4A65-A2A4-6703C057B7C1}" type="datetimeFigureOut">
              <a:rPr lang="en-US" dirty="0"/>
              <a:t>11/26/17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tr-TR" smtClean="0"/>
              <a:t>Asıl başlık stili için tıklayın</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tıklayın</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Ana metin stillerini düzenlemek için tıklayın</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tıklayın</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Ana metin stillerini düzenlemek için tıklayın</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tıklayın</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Ana metin stillerini düzenlemek için tıklayın</a:t>
            </a:r>
          </a:p>
        </p:txBody>
      </p:sp>
      <p:sp>
        <p:nvSpPr>
          <p:cNvPr id="3" name="Date Placeholder 2"/>
          <p:cNvSpPr>
            <a:spLocks noGrp="1"/>
          </p:cNvSpPr>
          <p:nvPr>
            <p:ph type="dt" sz="half" idx="10"/>
          </p:nvPr>
        </p:nvSpPr>
        <p:spPr/>
        <p:txBody>
          <a:bodyPr/>
          <a:lstStyle/>
          <a:p>
            <a:fld id="{28FBA082-94DF-4C4B-A041-6624924AB0A8}" type="datetimeFigureOut">
              <a:rPr lang="en-US" dirty="0"/>
              <a:t>11/26/17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tr-TR" smtClean="0"/>
              <a:t>Asıl başlık stili için tıklayın</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tıklayın</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Resmi yer tutucuya sürükleyin veya eklemek için simgeye tıklayın</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Ana metin stillerini düzenlemek için tıklayın</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tıklayın</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Resmi yer tutucuya sürükleyin veya eklemek için simgeye tıklayın</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Ana metin stillerini düzenlemek için tıklayın</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tıklayın</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Resmi yer tutucuya sürükleyin veya eklemek için simgeye tıklayın</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Ana metin stillerini düzenlemek için tıklayın</a:t>
            </a:r>
          </a:p>
        </p:txBody>
      </p:sp>
      <p:sp>
        <p:nvSpPr>
          <p:cNvPr id="3" name="Date Placeholder 2"/>
          <p:cNvSpPr>
            <a:spLocks noGrp="1"/>
          </p:cNvSpPr>
          <p:nvPr>
            <p:ph type="dt" sz="half" idx="10"/>
          </p:nvPr>
        </p:nvSpPr>
        <p:spPr/>
        <p:txBody>
          <a:bodyPr/>
          <a:lstStyle/>
          <a:p>
            <a:fld id="{B27686C4-3AB5-4E0C-86CA-FB108C350AA9}" type="datetimeFigureOut">
              <a:rPr lang="en-US" dirty="0"/>
              <a:t>11/26/17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tr-TR" smtClean="0"/>
              <a:t>Asıl başlık stili için tıklayın</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dirty="0"/>
              <a:t>11/26/17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tr-TR" smtClean="0"/>
              <a:t>Asıl başlık stili için tıklayın</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dirty="0"/>
              <a:t>11/26/17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tr-TR" smtClean="0"/>
              <a:t>Asıl başlık stili için tıklayın</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11/26/17</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BASIN BÜLTENİ YAZMA</a:t>
            </a:r>
            <a:endParaRPr lang="tr-TR" dirty="0"/>
          </a:p>
        </p:txBody>
      </p:sp>
      <p:sp>
        <p:nvSpPr>
          <p:cNvPr id="3" name="Alt Konu Başlığı 2"/>
          <p:cNvSpPr>
            <a:spLocks noGrp="1"/>
          </p:cNvSpPr>
          <p:nvPr>
            <p:ph type="subTitle" idx="1"/>
          </p:nvPr>
        </p:nvSpPr>
        <p:spPr/>
        <p:txBody>
          <a:bodyPr/>
          <a:lstStyle/>
          <a:p>
            <a:r>
              <a:rPr lang="tr-TR" dirty="0" smtClean="0"/>
              <a:t>ÖĞR. GÖR. ŞERİF ARSLAN</a:t>
            </a:r>
            <a:endParaRPr lang="tr-TR" dirty="0"/>
          </a:p>
        </p:txBody>
      </p:sp>
    </p:spTree>
    <p:extLst>
      <p:ext uri="{BB962C8B-B14F-4D97-AF65-F5344CB8AC3E}">
        <p14:creationId xmlns:p14="http://schemas.microsoft.com/office/powerpoint/2010/main" val="1233805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BASIN BÜLTENİ</a:t>
            </a:r>
          </a:p>
        </p:txBody>
      </p:sp>
      <p:sp>
        <p:nvSpPr>
          <p:cNvPr id="3" name="İçerik Yer Tutucusu 2"/>
          <p:cNvSpPr>
            <a:spLocks noGrp="1"/>
          </p:cNvSpPr>
          <p:nvPr>
            <p:ph sz="quarter" idx="13"/>
          </p:nvPr>
        </p:nvSpPr>
        <p:spPr/>
        <p:txBody>
          <a:bodyPr>
            <a:normAutofit/>
          </a:bodyPr>
          <a:lstStyle/>
          <a:p>
            <a:r>
              <a:rPr lang="tr-TR" sz="2800" cap="none" dirty="0" smtClean="0"/>
              <a:t>Halkla ilişkilerde hedef kitle ile iletişim kurmada en çok kullanılan kaynak basındır. Kurumlar, basınla, gazetecilerle karşılıklı anlayışa dayanan iyi ilişkiler kurmalıdırlar. Onların görev ve gereksinimleri tanıyarak birlikte çalışabilme ortamı yaratmaları, hem basının haber alma, hem de kurumun halkla ilişkiler gereksiniminin giderilmesinde önemli ve olumlu bir rol oynamaktadır. </a:t>
            </a:r>
            <a:endParaRPr lang="tr-TR" sz="2800" cap="none" dirty="0"/>
          </a:p>
        </p:txBody>
      </p:sp>
    </p:spTree>
    <p:extLst>
      <p:ext uri="{BB962C8B-B14F-4D97-AF65-F5344CB8AC3E}">
        <p14:creationId xmlns:p14="http://schemas.microsoft.com/office/powerpoint/2010/main" val="926792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2800" cap="none" dirty="0" smtClean="0"/>
              <a:t>Basın bültenleri, kurum, kişi, olay vb. İle ilgili olarak hedef kitleyi bilgilendirmek iyi bir imaj oluşturmak amacıyla yazılır. Halkla ilişkiler yazarının en çok kullandığı araçlardan birisi olan basın bülteni, kurum ile ilgili etkinlikleri, stratejileri, düşünceleri, olayları vb. İçeren haber değeri taşıyan, önemli bilgiler veren ve medyaya gönderilen yazılı metinlerdir.</a:t>
            </a:r>
            <a:endParaRPr lang="tr-TR" sz="2800" cap="none" dirty="0"/>
          </a:p>
        </p:txBody>
      </p:sp>
    </p:spTree>
    <p:extLst>
      <p:ext uri="{BB962C8B-B14F-4D97-AF65-F5344CB8AC3E}">
        <p14:creationId xmlns:p14="http://schemas.microsoft.com/office/powerpoint/2010/main" val="1714282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Autofit/>
          </a:bodyPr>
          <a:lstStyle/>
          <a:p>
            <a:r>
              <a:rPr lang="tr-TR" sz="2800" cap="none" dirty="0" smtClean="0"/>
              <a:t>Halkla ilişkiler yazarları, basında en az gazeteci ve radyo-televizyon yayınları kadar önemli rol oynayan kişilerdendir. Aradaki en önemli fark, halkla ilişkiler yazarları müşterilerini temsil eder, gazeteci veya yayıncılar ise halkın habercisi olarak çalışırlar. Halkla ilişkiler uzmanları müşterilerinin tanıtımını yaparak onlara yardım etmektedirler, aynı zamanda da haber niteliği taşıyan olayları gazetecilere temin etmektedirler. </a:t>
            </a:r>
            <a:endParaRPr lang="tr-TR" sz="2800" cap="none" dirty="0"/>
          </a:p>
        </p:txBody>
      </p:sp>
    </p:spTree>
    <p:extLst>
      <p:ext uri="{BB962C8B-B14F-4D97-AF65-F5344CB8AC3E}">
        <p14:creationId xmlns:p14="http://schemas.microsoft.com/office/powerpoint/2010/main" val="1311554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Basın Bülteni ve Basın Makalesi Arasındaki İlişki </a:t>
            </a:r>
          </a:p>
        </p:txBody>
      </p:sp>
      <p:sp>
        <p:nvSpPr>
          <p:cNvPr id="3" name="İçerik Yer Tutucusu 2"/>
          <p:cNvSpPr>
            <a:spLocks noGrp="1"/>
          </p:cNvSpPr>
          <p:nvPr>
            <p:ph sz="quarter" idx="13"/>
          </p:nvPr>
        </p:nvSpPr>
        <p:spPr/>
        <p:txBody>
          <a:bodyPr>
            <a:normAutofit/>
          </a:bodyPr>
          <a:lstStyle/>
          <a:p>
            <a:r>
              <a:rPr lang="tr-TR" sz="2800" cap="none" dirty="0" smtClean="0"/>
              <a:t>Daha önce de ifade edildiği gibi, basın bültenleri haber değeri taşıyan nitelikteki haberlerle kurum olarak kendinizi tanıtmanın en kolay yollarından birisidir. Bu tanıtma yollarından bir diğeri de basın makaleleridir</a:t>
            </a:r>
            <a:endParaRPr lang="tr-TR" sz="2800" cap="none" dirty="0"/>
          </a:p>
        </p:txBody>
      </p:sp>
    </p:spTree>
    <p:extLst>
      <p:ext uri="{BB962C8B-B14F-4D97-AF65-F5344CB8AC3E}">
        <p14:creationId xmlns:p14="http://schemas.microsoft.com/office/powerpoint/2010/main" val="1521370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2800" cap="none" dirty="0" smtClean="0"/>
              <a:t>Makale, herhangi bir konuda açıklayıcı, bilgilendirici, inandırıcı özelliklere sahip, kanıtlar, belgeler ile desteklenen bilimsel üslupla yazılan düşünce yazılarıdır. Çoğunlukla bu iki kavram birbiriyle karıştırılır. Basın bültenleri, basın makalelerine benzemelerine karşın bir çok farklılıklar taşırlar. </a:t>
            </a:r>
            <a:endParaRPr lang="tr-TR" sz="2800" cap="none" dirty="0"/>
          </a:p>
        </p:txBody>
      </p:sp>
    </p:spTree>
    <p:extLst>
      <p:ext uri="{BB962C8B-B14F-4D97-AF65-F5344CB8AC3E}">
        <p14:creationId xmlns:p14="http://schemas.microsoft.com/office/powerpoint/2010/main" val="1736381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Autofit/>
          </a:bodyPr>
          <a:lstStyle/>
          <a:p>
            <a:r>
              <a:rPr lang="tr-TR" sz="2600" cap="none" dirty="0" smtClean="0"/>
              <a:t>Basın bültenleri, basın makalelerine oranla daha kısadır ve daha az yer kaplar. </a:t>
            </a:r>
          </a:p>
          <a:p>
            <a:r>
              <a:rPr lang="tr-TR" sz="2600" cap="none" dirty="0" smtClean="0"/>
              <a:t>Basın bültenleri birkaç medyaya gönderilebilmesinin yanı sıra çoğunlukla geneldir. Basın makaleleri ise daha önceden belirlenmiş bir kitle iletişim aracı için hazırlanmıştır. </a:t>
            </a:r>
          </a:p>
          <a:p>
            <a:r>
              <a:rPr lang="tr-TR" sz="2600" cap="none" dirty="0" smtClean="0"/>
              <a:t>Basın bültenleri medya editörleri tarafından yeniden yazılabilir. Ancak basın makaleleri editörler tarafından yeniden yazılmaz. </a:t>
            </a:r>
            <a:endParaRPr lang="tr-TR" sz="2600" cap="none" dirty="0"/>
          </a:p>
        </p:txBody>
      </p:sp>
    </p:spTree>
    <p:extLst>
      <p:ext uri="{BB962C8B-B14F-4D97-AF65-F5344CB8AC3E}">
        <p14:creationId xmlns:p14="http://schemas.microsoft.com/office/powerpoint/2010/main" val="1207549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Autofit/>
          </a:bodyPr>
          <a:lstStyle/>
          <a:p>
            <a:r>
              <a:rPr lang="tr-TR" sz="2800" cap="none" dirty="0" smtClean="0"/>
              <a:t>Basın bültenlerini yazan kişi belirli olmasına rağmen medyada bu kişinin ismi yayınlanmaz. Basın makalelerinin yazarları bellidir ve bu isim adı altında yayınlanır. Kimi zaman ise gölge yazarların adı ile yayınlanır. </a:t>
            </a:r>
          </a:p>
          <a:p>
            <a:r>
              <a:rPr lang="tr-TR" sz="2800" cap="none" dirty="0" smtClean="0"/>
              <a:t>Basın bültenlerinde girişte 5n 1k kuralı ile olayın özeti verilir. Basın makalelerinde ise girişte olayın özetinin verilmesi gerekmez. Girişin dikkat çekmesi yeterlidir. </a:t>
            </a:r>
            <a:endParaRPr lang="tr-TR" sz="2800" cap="none" dirty="0"/>
          </a:p>
        </p:txBody>
      </p:sp>
    </p:spTree>
    <p:extLst>
      <p:ext uri="{BB962C8B-B14F-4D97-AF65-F5344CB8AC3E}">
        <p14:creationId xmlns:p14="http://schemas.microsoft.com/office/powerpoint/2010/main" val="1562015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2800" cap="none" dirty="0" smtClean="0"/>
              <a:t>Basın bültenleri, verilere dayanarak yorumsuz bir şekilde yazılır. Makaleler ise, bu açıdan daha esnektir. Mizahi tarz taşıyabileceği gibi kişisel görüş ve yorumlara da yer verilir. </a:t>
            </a:r>
          </a:p>
          <a:p>
            <a:r>
              <a:rPr lang="tr-TR" sz="2800" cap="none" dirty="0" smtClean="0"/>
              <a:t>Basın bültenlerinin yaşam süresi daha kısadır. Basın makalelerinin yaşam süresi ise daha uzun ömürlüdür </a:t>
            </a:r>
            <a:endParaRPr lang="tr-TR" sz="2800" cap="none" dirty="0"/>
          </a:p>
        </p:txBody>
      </p:sp>
    </p:spTree>
    <p:extLst>
      <p:ext uri="{BB962C8B-B14F-4D97-AF65-F5344CB8AC3E}">
        <p14:creationId xmlns:p14="http://schemas.microsoft.com/office/powerpoint/2010/main" val="1961651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Basın Bülteni Yazım Kuralları</a:t>
            </a:r>
          </a:p>
        </p:txBody>
      </p:sp>
      <p:sp>
        <p:nvSpPr>
          <p:cNvPr id="3" name="İçerik Yer Tutucusu 2"/>
          <p:cNvSpPr>
            <a:spLocks noGrp="1"/>
          </p:cNvSpPr>
          <p:nvPr>
            <p:ph sz="quarter" idx="13"/>
          </p:nvPr>
        </p:nvSpPr>
        <p:spPr/>
        <p:txBody>
          <a:bodyPr>
            <a:normAutofit/>
          </a:bodyPr>
          <a:lstStyle/>
          <a:p>
            <a:r>
              <a:rPr lang="tr-TR" sz="2400" cap="none" dirty="0" smtClean="0"/>
              <a:t>Bir halkla ilişkiler yazarı gazeteleri ve dergileri çok iyi okumalı, aynı zamanda da radyoları-televizyonları da takip ederek onların kullandığı stili öğrenmelidir. Basın bülteninizi de gönderdiğiniz gazetenin stiline göre yazmalısınız. Basın bülteninizde, aslında yaptığınız gazetenin stilini taklit etmektir. Medyaya halkla ilişkiler ajanslarından, kurumların halkla ilişkiler bölümlerinden her gün yüzlerce bülten geliyor. Siz de bu yüzlerce bülten içinden sizinkinin yayınlanması için çaba gösteriyorsunuz. </a:t>
            </a:r>
            <a:endParaRPr lang="tr-TR" sz="2400" cap="none" dirty="0"/>
          </a:p>
        </p:txBody>
      </p:sp>
    </p:spTree>
    <p:extLst>
      <p:ext uri="{BB962C8B-B14F-4D97-AF65-F5344CB8AC3E}">
        <p14:creationId xmlns:p14="http://schemas.microsoft.com/office/powerpoint/2010/main" val="1305946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2800" cap="none" dirty="0" smtClean="0"/>
              <a:t>Kuşkusuz bültenin içeriği çok büyük önem taşıyor. Aynı zamanda sunuluş biçimi de öyle. Eğer yazdığınız bültenin konusu haber olacak değerdeyse, ancak yanlış bir şekilde sunuluyorsa yayınlanma şansı oldukça azdır. Fakat söylemek istediğinizi bir gazeteci gibi yazarsanız, kullanılma şansı yüksektir. İşte bu nedenlerle, halkla ilişkiler yazarı, haber yazma kurallarını çok iyi bilmek zorundadır. </a:t>
            </a:r>
            <a:endParaRPr lang="tr-TR" sz="2800" cap="none" dirty="0"/>
          </a:p>
        </p:txBody>
      </p:sp>
    </p:spTree>
    <p:extLst>
      <p:ext uri="{BB962C8B-B14F-4D97-AF65-F5344CB8AC3E}">
        <p14:creationId xmlns:p14="http://schemas.microsoft.com/office/powerpoint/2010/main" val="1754558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Autofit/>
          </a:bodyPr>
          <a:lstStyle/>
          <a:p>
            <a:r>
              <a:rPr lang="tr-TR" sz="2500" cap="none" dirty="0" smtClean="0"/>
              <a:t>Halkla ilişkiler yazarı basın bülteni yazarken bazı haber yazım kurallarından faydalanır. Öncelikle insanların ilgisini çekecek etkili bir giriş yapmalıdır. Bu girişte haberin özeti verilir. </a:t>
            </a:r>
            <a:r>
              <a:rPr lang="tr-TR" sz="2500" i="1" u="sng" cap="none" dirty="0" smtClean="0">
                <a:solidFill>
                  <a:srgbClr val="FF0000"/>
                </a:solidFill>
              </a:rPr>
              <a:t>Burada mutlaka uygulanması gereken kural 5 N 1 K kuralıdır. </a:t>
            </a:r>
            <a:r>
              <a:rPr lang="tr-TR" sz="2500" cap="none" dirty="0" smtClean="0"/>
              <a:t>Kimin hakkında yazıyorsunuz? Ne hakkında (hangi olay) yazıyorsunuz? Neden bu olay hakkında yazıyorsunuz? Bu olay ne zaman oldu? Bu olay nerede gerçekleşti? Bu olay nasıl gerçekleşti? </a:t>
            </a:r>
            <a:endParaRPr lang="tr-TR" sz="2500" cap="none" dirty="0"/>
          </a:p>
        </p:txBody>
      </p:sp>
    </p:spTree>
    <p:extLst>
      <p:ext uri="{BB962C8B-B14F-4D97-AF65-F5344CB8AC3E}">
        <p14:creationId xmlns:p14="http://schemas.microsoft.com/office/powerpoint/2010/main" val="17602482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2800" cap="none" dirty="0" smtClean="0"/>
              <a:t>Bunlardan birisinin eksik olması haberin anlaşılır olmasını engeller. Bu altı soru </a:t>
            </a:r>
            <a:r>
              <a:rPr lang="tr-TR" sz="2800" cap="none" dirty="0" err="1" smtClean="0"/>
              <a:t>birarada</a:t>
            </a:r>
            <a:r>
              <a:rPr lang="tr-TR" sz="2800" cap="none" dirty="0" smtClean="0"/>
              <a:t> bulundukları zaman, basit dil bilgisi kurallarına göre, özne ve yüklemden oluşan cümleler ortaya çıkar. Aynı zamanda da yer, durum, neden ve zamanı gösteren zarf ve sıfatları da içerir. Bültenin girişinde bunlar yerli yerinde kullanılırsa haberin özeti verilecek şekilde düzenlenmiş olur.</a:t>
            </a:r>
            <a:endParaRPr lang="tr-TR" sz="2800" cap="none" dirty="0"/>
          </a:p>
        </p:txBody>
      </p:sp>
    </p:spTree>
    <p:extLst>
      <p:ext uri="{BB962C8B-B14F-4D97-AF65-F5344CB8AC3E}">
        <p14:creationId xmlns:p14="http://schemas.microsoft.com/office/powerpoint/2010/main" val="757347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Autofit/>
          </a:bodyPr>
          <a:lstStyle/>
          <a:p>
            <a:r>
              <a:rPr lang="tr-TR" sz="2500" cap="none" dirty="0" smtClean="0"/>
              <a:t>Halkla ilişkiler yazarının en çok kullandığı haber yazım tekniği ters piramit kuralıdır. Bu kurala göre, haberin içeriğini oluşturan konular ilgiye göre azalan bir sıra izlerler. </a:t>
            </a:r>
          </a:p>
          <a:p>
            <a:r>
              <a:rPr lang="tr-TR" sz="2500" cap="none" dirty="0" smtClean="0"/>
              <a:t>Ters piramit haber yazma kuralı dışında kullanılan bir diğer yöntemde düz piramit kuralıdır. Haber bölümünde de belirtildiği gibi ters piramit kuralının tamamen tersi bir şekilde düzenlenen haber türüdür. Ayrıntıdan başlayarak, esasa ulaşmayı hedef alan bir kuraldır. </a:t>
            </a:r>
            <a:endParaRPr lang="tr-TR" sz="2500" cap="none" dirty="0"/>
          </a:p>
        </p:txBody>
      </p:sp>
    </p:spTree>
    <p:extLst>
      <p:ext uri="{BB962C8B-B14F-4D97-AF65-F5344CB8AC3E}">
        <p14:creationId xmlns:p14="http://schemas.microsoft.com/office/powerpoint/2010/main" val="608327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a:xfrm>
            <a:off x="685800" y="1837766"/>
            <a:ext cx="10394707" cy="3536820"/>
          </a:xfrm>
        </p:spPr>
        <p:txBody>
          <a:bodyPr>
            <a:noAutofit/>
          </a:bodyPr>
          <a:lstStyle/>
          <a:p>
            <a:pPr marL="0" indent="0">
              <a:buNone/>
            </a:pPr>
            <a:r>
              <a:rPr lang="tr-TR" sz="2500" u="sng" cap="none" dirty="0" smtClean="0"/>
              <a:t>Basın bültenlerini yazarken bazı önemli noktalara dikkat edersek başarılı olabiliriz. </a:t>
            </a:r>
          </a:p>
          <a:p>
            <a:r>
              <a:rPr lang="tr-TR" sz="2500" cap="none" dirty="0" smtClean="0"/>
              <a:t>Giriş paragrafını 14 satırdan daha uzun yazmayın. </a:t>
            </a:r>
          </a:p>
          <a:p>
            <a:r>
              <a:rPr lang="tr-TR" sz="2500" cap="none" dirty="0" smtClean="0"/>
              <a:t>Çok fazla süslü sıfatlar ve anlaşılmaz sözcükler kullanmaktan kaçının </a:t>
            </a:r>
          </a:p>
          <a:p>
            <a:r>
              <a:rPr lang="tr-TR" sz="2500" cap="none" dirty="0" smtClean="0"/>
              <a:t>Ürün veya kurum ismini büyük harflerle yazmayın. </a:t>
            </a:r>
          </a:p>
          <a:p>
            <a:r>
              <a:rPr lang="tr-TR" sz="2500" cap="none" dirty="0" smtClean="0"/>
              <a:t>Olay ile ilgisiz bir bülten yazmayın. Kendi içerisinde tutarlı olmasına özen gösterin. </a:t>
            </a:r>
            <a:endParaRPr lang="tr-TR" sz="2500" cap="none" dirty="0"/>
          </a:p>
        </p:txBody>
      </p:sp>
    </p:spTree>
    <p:extLst>
      <p:ext uri="{BB962C8B-B14F-4D97-AF65-F5344CB8AC3E}">
        <p14:creationId xmlns:p14="http://schemas.microsoft.com/office/powerpoint/2010/main" val="2136334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2800" cap="none" dirty="0" smtClean="0"/>
              <a:t>Haber değeri taşımasına önem verin. </a:t>
            </a:r>
          </a:p>
          <a:p>
            <a:r>
              <a:rPr lang="tr-TR" sz="2800" cap="none" dirty="0" smtClean="0"/>
              <a:t>Sadece bilim adamları ve mühendislerin anlayacağı teknik bir dil kullanmaktan kaçının. </a:t>
            </a:r>
          </a:p>
          <a:p>
            <a:r>
              <a:rPr lang="tr-TR" sz="2800" cap="none" dirty="0" smtClean="0"/>
              <a:t>Üslup olarak çok ticari bir dil kullanmaktan, reklam gibi görülmesinden kaçının.</a:t>
            </a:r>
            <a:endParaRPr lang="tr-TR" sz="2800" cap="none" dirty="0"/>
          </a:p>
        </p:txBody>
      </p:sp>
    </p:spTree>
    <p:extLst>
      <p:ext uri="{BB962C8B-B14F-4D97-AF65-F5344CB8AC3E}">
        <p14:creationId xmlns:p14="http://schemas.microsoft.com/office/powerpoint/2010/main" val="1593687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Autofit/>
          </a:bodyPr>
          <a:lstStyle/>
          <a:p>
            <a:pPr marL="0" indent="0">
              <a:buNone/>
            </a:pPr>
            <a:r>
              <a:rPr lang="tr-TR" sz="2800" u="sng" cap="none" dirty="0" smtClean="0"/>
              <a:t>Basın bülteni “yedi unsur formülüne” uygun olarak düzenlenmesi gerekir. Bu formül haberin planlanmasına ve kontrol edilmesine yardımcı olmaktadır. </a:t>
            </a:r>
          </a:p>
          <a:p>
            <a:r>
              <a:rPr lang="tr-TR" sz="2800" cap="none" dirty="0" smtClean="0"/>
              <a:t>1. Konu; yazılması düşünülen konu ne hakkındadır? </a:t>
            </a:r>
          </a:p>
          <a:p>
            <a:r>
              <a:rPr lang="tr-TR" sz="2800" cap="none" dirty="0" smtClean="0"/>
              <a:t>2. Kuruluş; kurumun ismi nedir? </a:t>
            </a:r>
          </a:p>
          <a:p>
            <a:r>
              <a:rPr lang="tr-TR" sz="2800" cap="none" dirty="0" smtClean="0"/>
              <a:t>3. Yer; kurumun bulunduğu yer neresidir? </a:t>
            </a:r>
            <a:endParaRPr lang="tr-TR" sz="2800" cap="none" dirty="0"/>
          </a:p>
        </p:txBody>
      </p:sp>
    </p:spTree>
    <p:extLst>
      <p:ext uri="{BB962C8B-B14F-4D97-AF65-F5344CB8AC3E}">
        <p14:creationId xmlns:p14="http://schemas.microsoft.com/office/powerpoint/2010/main" val="1691851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Autofit/>
          </a:bodyPr>
          <a:lstStyle/>
          <a:p>
            <a:r>
              <a:rPr lang="tr-TR" sz="2400" cap="none" dirty="0" smtClean="0"/>
              <a:t>4. Avantajlar; basın bülteninde yer alan konuda yeni olan nedir? Bültende yer alan haberin hedef kitleye sağlayacağı yarar nedir? </a:t>
            </a:r>
          </a:p>
          <a:p>
            <a:r>
              <a:rPr lang="tr-TR" sz="2400" cap="none" dirty="0" smtClean="0"/>
              <a:t>5. Uygulamalar; ürün ya da hizmetin yararları nelerdir? Kimler yararlanacaktır? </a:t>
            </a:r>
          </a:p>
          <a:p>
            <a:r>
              <a:rPr lang="tr-TR" sz="2400" cap="none" dirty="0" smtClean="0"/>
              <a:t>6. Ayrıntılar; ürünün boyutları, rengi, ücreti, performansı ile ilgili ayrıntılar nelerdir? </a:t>
            </a:r>
          </a:p>
          <a:p>
            <a:r>
              <a:rPr lang="tr-TR" sz="2400" cap="none" dirty="0" smtClean="0"/>
              <a:t>7. Kaynak; haberin kaynağı kimdir? Neresidir? Örneğin, haberleşme merkeziyle olayın gerçekleştiği yer birbirinden farklı </a:t>
            </a:r>
            <a:r>
              <a:rPr lang="tr-TR" sz="2400" cap="none" dirty="0" err="1" smtClean="0"/>
              <a:t>olabili</a:t>
            </a:r>
            <a:endParaRPr lang="tr-TR" sz="2400" cap="none" dirty="0"/>
          </a:p>
        </p:txBody>
      </p:sp>
    </p:spTree>
    <p:extLst>
      <p:ext uri="{BB962C8B-B14F-4D97-AF65-F5344CB8AC3E}">
        <p14:creationId xmlns:p14="http://schemas.microsoft.com/office/powerpoint/2010/main" val="111879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774022" y="-279030"/>
            <a:ext cx="5640513" cy="6661881"/>
          </a:xfrm>
        </p:spPr>
      </p:pic>
    </p:spTree>
    <p:extLst>
      <p:ext uri="{BB962C8B-B14F-4D97-AF65-F5344CB8AC3E}">
        <p14:creationId xmlns:p14="http://schemas.microsoft.com/office/powerpoint/2010/main" val="1311590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Basın Bültenlerinde İçerik, Biçim ve Üslup </a:t>
            </a:r>
          </a:p>
        </p:txBody>
      </p:sp>
      <p:sp>
        <p:nvSpPr>
          <p:cNvPr id="3" name="İçerik Yer Tutucusu 2"/>
          <p:cNvSpPr>
            <a:spLocks noGrp="1"/>
          </p:cNvSpPr>
          <p:nvPr>
            <p:ph sz="quarter" idx="13"/>
          </p:nvPr>
        </p:nvSpPr>
        <p:spPr/>
        <p:txBody>
          <a:bodyPr>
            <a:normAutofit/>
          </a:bodyPr>
          <a:lstStyle/>
          <a:p>
            <a:r>
              <a:rPr lang="tr-TR" sz="2800" cap="none" dirty="0" smtClean="0"/>
              <a:t>Basın bülteni hazırlarken çok katı kurallar olmamakla birlikte biçim, üslup ve içerik açısından bazı noktalara dikkat etmek gerekir. </a:t>
            </a:r>
            <a:endParaRPr lang="tr-TR" sz="2800" cap="none" dirty="0"/>
          </a:p>
        </p:txBody>
      </p:sp>
    </p:spTree>
    <p:extLst>
      <p:ext uri="{BB962C8B-B14F-4D97-AF65-F5344CB8AC3E}">
        <p14:creationId xmlns:p14="http://schemas.microsoft.com/office/powerpoint/2010/main" val="2131095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2800" cap="none" dirty="0" smtClean="0"/>
              <a:t>1. Antetli kağıt; basın bültenleri genellikle kuruluşun kimliğini yansıtan renk ve dizaynda diğer bültenlerden ayırıcı olmasına dikkat edilerek antetli kağıtlara yazılmalıdır. Çünkü bültenin diğerlerinden ayırt edici olması parlak kağıtlar ve rengarenk başlık kullanılması anlamına gelmemelidir. Sadece iş mektuplarından farklı ve gönderenin kim olduğunun anlaşılması anlamındadır. </a:t>
            </a:r>
            <a:endParaRPr lang="tr-TR" sz="2800" cap="none" dirty="0"/>
          </a:p>
        </p:txBody>
      </p:sp>
    </p:spTree>
    <p:extLst>
      <p:ext uri="{BB962C8B-B14F-4D97-AF65-F5344CB8AC3E}">
        <p14:creationId xmlns:p14="http://schemas.microsoft.com/office/powerpoint/2010/main" val="15815011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2400" cap="none" dirty="0" smtClean="0"/>
              <a:t>Kağıdın en üst tarafına “basın bülteni", “..... şirketinden haberler” ile birlikte kurumun logosu veya sembolü yerleştirilmelidir. Kağıdın alt tarafında ise, kurumun adresi, telefonu, faks numarası, e-mail adresi ve bilgi alınabilecek kişinin adı, telefon numarası gibi bilgilere yer verilmelidir. Haber metni standart yazı karakterinde (örneğin; </a:t>
            </a:r>
            <a:r>
              <a:rPr lang="tr-TR" sz="2400" cap="none" dirty="0" err="1" smtClean="0"/>
              <a:t>times</a:t>
            </a:r>
            <a:r>
              <a:rPr lang="tr-TR" sz="2400" cap="none" dirty="0" smtClean="0"/>
              <a:t>, </a:t>
            </a:r>
            <a:r>
              <a:rPr lang="tr-TR" sz="2400" cap="none" dirty="0" err="1" smtClean="0"/>
              <a:t>ariel</a:t>
            </a:r>
            <a:r>
              <a:rPr lang="tr-TR" sz="2400" cap="none" dirty="0" smtClean="0"/>
              <a:t>, </a:t>
            </a:r>
            <a:r>
              <a:rPr lang="tr-TR" sz="2400" cap="none" dirty="0" err="1" smtClean="0"/>
              <a:t>times</a:t>
            </a:r>
            <a:r>
              <a:rPr lang="tr-TR" sz="2400" cap="none" dirty="0" smtClean="0"/>
              <a:t> </a:t>
            </a:r>
            <a:r>
              <a:rPr lang="tr-TR" sz="2400" cap="none" dirty="0" err="1" smtClean="0"/>
              <a:t>new</a:t>
            </a:r>
            <a:r>
              <a:rPr lang="tr-TR" sz="2400" cap="none" dirty="0" smtClean="0"/>
              <a:t> roman </a:t>
            </a:r>
            <a:r>
              <a:rPr lang="tr-TR" sz="2400" cap="none" dirty="0" err="1" smtClean="0"/>
              <a:t>vb</a:t>
            </a:r>
            <a:r>
              <a:rPr lang="tr-TR" sz="2400" cap="none" dirty="0" smtClean="0"/>
              <a:t>) ve 12 punto olarak yazılmalıdır. </a:t>
            </a:r>
            <a:endParaRPr lang="tr-TR" sz="2400" cap="none" dirty="0"/>
          </a:p>
        </p:txBody>
      </p:sp>
    </p:spTree>
    <p:extLst>
      <p:ext uri="{BB962C8B-B14F-4D97-AF65-F5344CB8AC3E}">
        <p14:creationId xmlns:p14="http://schemas.microsoft.com/office/powerpoint/2010/main" val="8851661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2800" cap="none" dirty="0" smtClean="0"/>
              <a:t>2. Başlıklar; başlık basın bültenindeki haberin konusunu kısaca özetleyen ve dikkati çeken nitelikte olmalıdır. Bazen editörler, gazetelerinin stiline uygun veya sayfa düzenine uygun kendi yazdıkları başlıkları kullanırlar. </a:t>
            </a:r>
            <a:endParaRPr lang="tr-TR" sz="2800" cap="none" dirty="0"/>
          </a:p>
        </p:txBody>
      </p:sp>
    </p:spTree>
    <p:extLst>
      <p:ext uri="{BB962C8B-B14F-4D97-AF65-F5344CB8AC3E}">
        <p14:creationId xmlns:p14="http://schemas.microsoft.com/office/powerpoint/2010/main" val="13676384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a:xfrm>
            <a:off x="685800" y="2063396"/>
            <a:ext cx="5119099" cy="3311189"/>
          </a:xfrm>
        </p:spPr>
        <p:txBody>
          <a:bodyPr>
            <a:noAutofit/>
          </a:bodyPr>
          <a:lstStyle/>
          <a:p>
            <a:r>
              <a:rPr lang="tr-TR" sz="2400" cap="none" dirty="0" smtClean="0"/>
              <a:t>İyi başlıklar bilgilendiricidir,</a:t>
            </a:r>
          </a:p>
          <a:p>
            <a:r>
              <a:rPr lang="tr-TR" sz="2400" cap="none" dirty="0" smtClean="0"/>
              <a:t>Başlıklar olumlu ifadelerle formüle edilmelidir,</a:t>
            </a:r>
          </a:p>
          <a:p>
            <a:r>
              <a:rPr lang="tr-TR" sz="2400" cap="none" dirty="0" smtClean="0"/>
              <a:t>Başlıklarda mastar fiil kullanılmamalı,</a:t>
            </a:r>
          </a:p>
          <a:p>
            <a:r>
              <a:rPr lang="tr-TR" sz="2400" cap="none" dirty="0" smtClean="0"/>
              <a:t>Fiillerle ifade edilmiş başlıklar isimlere oranla daha etkilidir</a:t>
            </a:r>
            <a:endParaRPr lang="tr-TR" sz="2400" cap="none" dirty="0"/>
          </a:p>
        </p:txBody>
      </p:sp>
      <p:sp>
        <p:nvSpPr>
          <p:cNvPr id="4" name="İçerik Yer Tutucusu 2"/>
          <p:cNvSpPr txBox="1">
            <a:spLocks/>
          </p:cNvSpPr>
          <p:nvPr/>
        </p:nvSpPr>
        <p:spPr>
          <a:xfrm>
            <a:off x="5804899" y="2063395"/>
            <a:ext cx="5119099" cy="3311189"/>
          </a:xfrm>
          <a:prstGeom prst="rect">
            <a:avLst/>
          </a:prstGeom>
        </p:spPr>
        <p:txBody>
          <a:bodyPr vert="horz" lIns="91440" tIns="45720" rIns="91440" bIns="45720" rtlCol="0" anchor="ctr">
            <a:normAutofit/>
          </a:bodyPr>
          <a:lst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a:lstStyle>
          <a:p>
            <a:r>
              <a:rPr lang="tr-TR" sz="2800" cap="none" dirty="0" smtClean="0"/>
              <a:t>Fiil cümlelerinde mümkün ise şimdiki zaman kullanılmalıdır,</a:t>
            </a:r>
          </a:p>
          <a:p>
            <a:r>
              <a:rPr lang="tr-TR" sz="2800" cap="none" dirty="0" smtClean="0"/>
              <a:t>Kısa, açık olmalı ve haber hakkında ipucu vermelidir,</a:t>
            </a:r>
          </a:p>
          <a:p>
            <a:r>
              <a:rPr lang="tr-TR" sz="2800" cap="none" dirty="0" smtClean="0"/>
              <a:t>Başlık atmak genellikle zordur</a:t>
            </a:r>
            <a:endParaRPr lang="tr-TR" sz="2800" cap="none" dirty="0"/>
          </a:p>
        </p:txBody>
      </p:sp>
    </p:spTree>
    <p:extLst>
      <p:ext uri="{BB962C8B-B14F-4D97-AF65-F5344CB8AC3E}">
        <p14:creationId xmlns:p14="http://schemas.microsoft.com/office/powerpoint/2010/main" val="13814847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Autofit/>
          </a:bodyPr>
          <a:lstStyle/>
          <a:p>
            <a:r>
              <a:rPr lang="tr-TR" sz="2600" cap="none" dirty="0" smtClean="0"/>
              <a:t>3. Alt ve ara başlıklar; alt ve ara başlıklar okumayı kolaylaştıran, aynı zamanda da anlaşılırlığı sağlamada oldukça etkilidirler. Ancak editörler bazen bunları hiç dikkate almayıp, kendi düşündükleri bölümleri ön plana çıkartmak isteyebilirler. Bu nedenle, bültende alt başlık koymak yerine uygun yer cümlelerin seçimi editöre bırakılmalıdır. Eğer yazılan teknik bir bülten ise konuyu açıklamak ya da sayfa dizaynı için gerek görülürse alt ve ara başlıklar kullanılabilir.</a:t>
            </a:r>
            <a:endParaRPr lang="tr-TR" sz="2600" cap="none" dirty="0"/>
          </a:p>
        </p:txBody>
      </p:sp>
    </p:spTree>
    <p:extLst>
      <p:ext uri="{BB962C8B-B14F-4D97-AF65-F5344CB8AC3E}">
        <p14:creationId xmlns:p14="http://schemas.microsoft.com/office/powerpoint/2010/main" val="203800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2800" cap="none" dirty="0" smtClean="0"/>
              <a:t>4. Giriş paragrafı; giriş haberin, ayrıntılı açıklamalar öncesinde yer alan ilk bölümüdür. Giriş aslında anlatının haberidir. Kronolojik değil olguların önem derecesine göre düzenlenir. İlginç olmayan zaman ve yerle ilgili bilgilerin ve boş lafların girişte yer almaması gerekir. Bazı temel düşünceleri ileterek konuya yönelik köprü kurar. </a:t>
            </a:r>
            <a:endParaRPr lang="tr-TR" sz="2800" cap="none" dirty="0"/>
          </a:p>
        </p:txBody>
      </p:sp>
    </p:spTree>
    <p:extLst>
      <p:ext uri="{BB962C8B-B14F-4D97-AF65-F5344CB8AC3E}">
        <p14:creationId xmlns:p14="http://schemas.microsoft.com/office/powerpoint/2010/main" val="10772139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2800" cap="none" dirty="0"/>
              <a:t>Giriş okumayı sürdürmeye sevk etmeli, yani heyecan yaratıp meraklandırmalıdır. Aynı zamanda 5 N 1 K sorularına yanıt verebilmelidir. Gereksiz ayrıntılardan arındırılmalıdır. Giriş fazla uzun tutulmamalı ve giriş sonrasındaki haber metninde aynı ifadeler kullanılmamalıdır. Çünkü yinelemeler bıktırır ve profesyonelce bir yaklaşım değildir</a:t>
            </a:r>
            <a:r>
              <a:rPr lang="tr-TR" sz="2800" cap="none" dirty="0" smtClean="0"/>
              <a:t>.</a:t>
            </a:r>
            <a:endParaRPr lang="tr-TR" sz="2800" dirty="0"/>
          </a:p>
        </p:txBody>
      </p:sp>
    </p:spTree>
    <p:extLst>
      <p:ext uri="{BB962C8B-B14F-4D97-AF65-F5344CB8AC3E}">
        <p14:creationId xmlns:p14="http://schemas.microsoft.com/office/powerpoint/2010/main" val="14471420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2800" cap="none" dirty="0" smtClean="0"/>
              <a:t>5. Büyük harf kullanımı; kurum, ürün, kişi isimleri tamamen büyük harflerle yazılmamalı. Büyük harfler, coğrafik bir bölge veya özel isimlerin ilk harflerinde kullanılabilir. Özel durumlar, amblem ve logolar bunların dışında tutulabilir</a:t>
            </a:r>
            <a:endParaRPr lang="tr-TR" sz="2800" cap="none" dirty="0"/>
          </a:p>
        </p:txBody>
      </p:sp>
    </p:spTree>
    <p:extLst>
      <p:ext uri="{BB962C8B-B14F-4D97-AF65-F5344CB8AC3E}">
        <p14:creationId xmlns:p14="http://schemas.microsoft.com/office/powerpoint/2010/main" val="1863325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2800" cap="none" dirty="0" smtClean="0"/>
              <a:t>6. Alt çizgiler; medya metninde italik dizilsin anlamına gelen alt çizgilere yer verilmemelidir. Haber metninde vurgulanacak yerlerin belirtilmesi halkla ilişkiler yazarının değil editörün inisiyatifindedir. </a:t>
            </a:r>
            <a:endParaRPr lang="tr-TR" sz="2800" cap="none" dirty="0"/>
          </a:p>
        </p:txBody>
      </p:sp>
    </p:spTree>
    <p:extLst>
      <p:ext uri="{BB962C8B-B14F-4D97-AF65-F5344CB8AC3E}">
        <p14:creationId xmlns:p14="http://schemas.microsoft.com/office/powerpoint/2010/main" val="1549483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2800" cap="none" dirty="0" smtClean="0"/>
              <a:t>7. Kısaltmalar; kısaltmalarda, göze güzel görünmemesi ve gereksiz yer kaplaması nedeniyle “T.R.T.”, “P.T.T.”, “U.S.A.” Gibi noktalar kullanmaktan kaçınılmalı. Bunun yerine, “TRT”, “PTT”, “USA” şeklinde yazmak daha uygun. Aynı zamanda meslek dili ve isimlerin baş harflerini kullanmaktan kaçının. Siz bu teknik terimlerin ve baş harflerin ne anlama geldiğini anlayabilirsiniz. </a:t>
            </a:r>
            <a:endParaRPr lang="tr-TR" sz="2800" cap="none" dirty="0"/>
          </a:p>
        </p:txBody>
      </p:sp>
    </p:spTree>
    <p:extLst>
      <p:ext uri="{BB962C8B-B14F-4D97-AF65-F5344CB8AC3E}">
        <p14:creationId xmlns:p14="http://schemas.microsoft.com/office/powerpoint/2010/main" val="1467108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2800" cap="none" dirty="0" smtClean="0"/>
              <a:t>8. Rakamlar; rakamlar genel imla kurallarının gerektirdiği gibi birden dokuza kadar yazıyla (özel günler, tarih, fiyat, ölçü veya adres numaraları bunların dışında tutulmalı) ifade edilmeli. 10’dan daha büyük rakamlar kullanılmak istendiğinde ise rakam kullanılmalı. Eğer büyük rakamların yanına parantez içerisine yazıyla da belirtilirse olası bir yanlışlığın önüne geçilmiş olur.</a:t>
            </a:r>
            <a:endParaRPr lang="tr-TR" sz="2800" cap="none" dirty="0"/>
          </a:p>
        </p:txBody>
      </p:sp>
    </p:spTree>
    <p:extLst>
      <p:ext uri="{BB962C8B-B14F-4D97-AF65-F5344CB8AC3E}">
        <p14:creationId xmlns:p14="http://schemas.microsoft.com/office/powerpoint/2010/main" val="2775934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2800" cap="none" dirty="0" smtClean="0"/>
              <a:t>9. Tarih; yazılan her bültende mutlaka tarih atılmalıdır. Eğer metnin içerisinde bir zaman açıklanmak durumundaysa (bugün, haftaya </a:t>
            </a:r>
            <a:r>
              <a:rPr lang="tr-TR" sz="2800" cap="none" dirty="0" err="1" smtClean="0"/>
              <a:t>vb</a:t>
            </a:r>
            <a:r>
              <a:rPr lang="tr-TR" sz="2800" cap="none" dirty="0" smtClean="0"/>
              <a:t>) açık tarih parantez içerisinde belirtilmelidir (12 nisan 2013 gibi). </a:t>
            </a:r>
            <a:endParaRPr lang="tr-TR" sz="2800" cap="none" dirty="0"/>
          </a:p>
        </p:txBody>
      </p:sp>
    </p:spTree>
    <p:extLst>
      <p:ext uri="{BB962C8B-B14F-4D97-AF65-F5344CB8AC3E}">
        <p14:creationId xmlns:p14="http://schemas.microsoft.com/office/powerpoint/2010/main" val="11782294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2800" cap="none" dirty="0" smtClean="0"/>
              <a:t>10. Devam; bülten birden fazla sayfa içeriyorsa, sayfanın sağ alt köşesine “devam ediyor”, “devamı öteki sayfada” gibi ifadeler yer almalıdır. Devam eden sayfada ise sayfa numarası ve bültenin başlığı yeniden belirtilmelidir. Bülten bittiğinde ise, “ ********* ”, “son” gibi ifadelere yer verilmelidir. </a:t>
            </a:r>
            <a:endParaRPr lang="tr-TR" sz="2800" cap="none" dirty="0"/>
          </a:p>
        </p:txBody>
      </p:sp>
    </p:spTree>
    <p:extLst>
      <p:ext uri="{BB962C8B-B14F-4D97-AF65-F5344CB8AC3E}">
        <p14:creationId xmlns:p14="http://schemas.microsoft.com/office/powerpoint/2010/main" val="5564638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2800" cap="none" dirty="0" smtClean="0"/>
              <a:t>11. Tırnak işareti; basın bültenlerinde bir kişinin düşüncesi, konuşması, açıklaması vb. Kullanılmadıkça, tırnak işareti kullanılmaz. Marka ve ürün isimlerinde tırnak işareti veya alt çizgisi kullanılmamalıdır.</a:t>
            </a:r>
            <a:endParaRPr lang="tr-TR" sz="2800" cap="none" dirty="0"/>
          </a:p>
        </p:txBody>
      </p:sp>
    </p:spTree>
    <p:extLst>
      <p:ext uri="{BB962C8B-B14F-4D97-AF65-F5344CB8AC3E}">
        <p14:creationId xmlns:p14="http://schemas.microsoft.com/office/powerpoint/2010/main" val="1974678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2800" cap="none" dirty="0" smtClean="0"/>
              <a:t>12. Ambargo; ambargo, belirtilen tarih ve saatten önce bültenin basılmamasıdır. Halkla ilişkiler yazarı ambargodan mümkün olduğu ölçüde kaçınmalıdır. Ancak ambargo kullanmak zorunda kalırsa mutlaka bitiş saatini belirtmelidir. </a:t>
            </a:r>
            <a:endParaRPr lang="tr-TR" sz="2800" cap="none" dirty="0"/>
          </a:p>
        </p:txBody>
      </p:sp>
    </p:spTree>
    <p:extLst>
      <p:ext uri="{BB962C8B-B14F-4D97-AF65-F5344CB8AC3E}">
        <p14:creationId xmlns:p14="http://schemas.microsoft.com/office/powerpoint/2010/main" val="9792144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2800" cap="none" dirty="0" smtClean="0"/>
              <a:t>13. Yazar; basın bülteninin sonunda, metni yazan halkla ilişkiler yazarının adı, </a:t>
            </a:r>
            <a:r>
              <a:rPr lang="tr-TR" sz="2800" cap="none" dirty="0" err="1" smtClean="0"/>
              <a:t>ünvanı</a:t>
            </a:r>
            <a:r>
              <a:rPr lang="tr-TR" sz="2800" cap="none" dirty="0" smtClean="0"/>
              <a:t>, telefonu, faksı, e-mail adresi mutlaka belirtilmelidir.</a:t>
            </a:r>
            <a:endParaRPr lang="tr-TR" sz="2800" cap="none" dirty="0"/>
          </a:p>
        </p:txBody>
      </p:sp>
    </p:spTree>
    <p:extLst>
      <p:ext uri="{BB962C8B-B14F-4D97-AF65-F5344CB8AC3E}">
        <p14:creationId xmlns:p14="http://schemas.microsoft.com/office/powerpoint/2010/main" val="14899229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3362289" y="-15822"/>
            <a:ext cx="4795392" cy="6628188"/>
          </a:xfrm>
        </p:spPr>
      </p:pic>
    </p:spTree>
    <p:extLst>
      <p:ext uri="{BB962C8B-B14F-4D97-AF65-F5344CB8AC3E}">
        <p14:creationId xmlns:p14="http://schemas.microsoft.com/office/powerpoint/2010/main" val="14752932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Basın Bültenlerinin Türleri </a:t>
            </a:r>
          </a:p>
        </p:txBody>
      </p:sp>
      <p:sp>
        <p:nvSpPr>
          <p:cNvPr id="3" name="İçerik Yer Tutucusu 2"/>
          <p:cNvSpPr>
            <a:spLocks noGrp="1"/>
          </p:cNvSpPr>
          <p:nvPr>
            <p:ph sz="quarter" idx="13"/>
          </p:nvPr>
        </p:nvSpPr>
        <p:spPr/>
        <p:txBody>
          <a:bodyPr>
            <a:normAutofit/>
          </a:bodyPr>
          <a:lstStyle/>
          <a:p>
            <a:pPr marL="0" indent="0">
              <a:buNone/>
            </a:pPr>
            <a:r>
              <a:rPr lang="tr-TR" sz="3600" cap="none" dirty="0" smtClean="0"/>
              <a:t>Tek sayfalık basın bültenleri</a:t>
            </a:r>
          </a:p>
          <a:p>
            <a:r>
              <a:rPr lang="tr-TR" sz="2800" cap="none" dirty="0" smtClean="0"/>
              <a:t>Yayınlanmaya hazır tek sayfalık basın bültenleri yedi unsur formülüne uygun olarak hazırlanmalıdır. Bu bültende, bilgiler oldukça açık, net ve özet olarak verildiği için editörün haberi kısaltmasına olanak tanımaz. </a:t>
            </a:r>
            <a:endParaRPr lang="tr-TR" sz="2800" cap="none" dirty="0"/>
          </a:p>
        </p:txBody>
      </p:sp>
    </p:spTree>
    <p:extLst>
      <p:ext uri="{BB962C8B-B14F-4D97-AF65-F5344CB8AC3E}">
        <p14:creationId xmlns:p14="http://schemas.microsoft.com/office/powerpoint/2010/main" val="4076661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lnSpcReduction="10000"/>
          </a:bodyPr>
          <a:lstStyle/>
          <a:p>
            <a:pPr marL="0" indent="0">
              <a:buNone/>
            </a:pPr>
            <a:r>
              <a:rPr lang="tr-TR" sz="3600" cap="none" dirty="0" smtClean="0"/>
              <a:t>Destekleyici bilgi içeren basın bültenleri</a:t>
            </a:r>
          </a:p>
          <a:p>
            <a:r>
              <a:rPr lang="tr-TR" sz="2800" cap="none" dirty="0" smtClean="0"/>
              <a:t>Bu tür bültenler yayınlanmak amacından çok, gazeteciyi konuyla ilgili bilgilendirmek amacındadır. Gazeteci bu bilgileri konu hakkında bir sonraki yazımda kullanmak üzere bilgi dosyasında tutar. Aynı zamanda destekleyici bilgilerle gazeteci kurum hakkında bilgilerini güncelleştirmiş ve geliştirmiş olur</a:t>
            </a:r>
            <a:endParaRPr lang="tr-TR" sz="2800" cap="none" dirty="0"/>
          </a:p>
        </p:txBody>
      </p:sp>
    </p:spTree>
    <p:extLst>
      <p:ext uri="{BB962C8B-B14F-4D97-AF65-F5344CB8AC3E}">
        <p14:creationId xmlns:p14="http://schemas.microsoft.com/office/powerpoint/2010/main" val="11725188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3600" dirty="0"/>
              <a:t>Özet Eklenmiş Teknik </a:t>
            </a:r>
            <a:r>
              <a:rPr lang="tr-TR" sz="3600" dirty="0" smtClean="0"/>
              <a:t>Bültenler</a:t>
            </a:r>
          </a:p>
          <a:p>
            <a:r>
              <a:rPr lang="tr-TR" sz="2800" cap="none" dirty="0" smtClean="0"/>
              <a:t>Teknik ürünler genellikle iki veya üç sayfalık uzun açıklamalar gerektirir. Fakat editöre kolaylık sağlamak için, haberin giriş paragrafında konuyu açıklayan bir özet eklenmesi gerekir. </a:t>
            </a:r>
            <a:endParaRPr lang="tr-TR" sz="2800" cap="none" dirty="0"/>
          </a:p>
        </p:txBody>
      </p:sp>
    </p:spTree>
    <p:extLst>
      <p:ext uri="{BB962C8B-B14F-4D97-AF65-F5344CB8AC3E}">
        <p14:creationId xmlns:p14="http://schemas.microsoft.com/office/powerpoint/2010/main" val="12147704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Autofit/>
          </a:bodyPr>
          <a:lstStyle/>
          <a:p>
            <a:r>
              <a:rPr lang="tr-TR" sz="2500" dirty="0"/>
              <a:t>Konuşma veya Rapor Metinlerini Destekleyen </a:t>
            </a:r>
            <a:r>
              <a:rPr lang="tr-TR" sz="2500" dirty="0" err="1"/>
              <a:t>Özetleyici</a:t>
            </a:r>
            <a:r>
              <a:rPr lang="tr-TR" sz="2500" dirty="0"/>
              <a:t> Basın </a:t>
            </a:r>
            <a:r>
              <a:rPr lang="tr-TR" sz="2500" dirty="0" smtClean="0"/>
              <a:t>Bültenleri</a:t>
            </a:r>
          </a:p>
          <a:p>
            <a:r>
              <a:rPr lang="tr-TR" sz="2500" cap="none" dirty="0" smtClean="0"/>
              <a:t>Gazetelere her gün yüzlerce basın bülteni gelir. Editörlerde bunların içerisinde çok uzun olanları incelemeye vakit bulamazlar. Örgüt raporları, kataloglar, yıllık bilançolar ve konuşma metinleri oldukça uzun olduğu için editörün dikkatini çekecek, okumasını kolaylaştıracak bir çözüm bulmak gerekir. Bu nedenle, rapor veya konuşma metinlerinin yanında ek olarak sunulan özetler, editörün işini kolaylaştırır. </a:t>
            </a:r>
            <a:endParaRPr lang="tr-TR" sz="2500" cap="none" dirty="0"/>
          </a:p>
        </p:txBody>
      </p:sp>
    </p:spTree>
    <p:extLst>
      <p:ext uri="{BB962C8B-B14F-4D97-AF65-F5344CB8AC3E}">
        <p14:creationId xmlns:p14="http://schemas.microsoft.com/office/powerpoint/2010/main" val="5198538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Autofit/>
          </a:bodyPr>
          <a:lstStyle/>
          <a:p>
            <a:r>
              <a:rPr lang="tr-TR" sz="3600" dirty="0"/>
              <a:t>Açıklayıcı Ek Fotoğraf Altı </a:t>
            </a:r>
            <a:r>
              <a:rPr lang="tr-TR" sz="3600" dirty="0" smtClean="0"/>
              <a:t>Bilgisi</a:t>
            </a:r>
          </a:p>
          <a:p>
            <a:r>
              <a:rPr lang="tr-TR" sz="2500" cap="none" dirty="0" smtClean="0"/>
              <a:t>Genelde, hem halkla ilişkiler yazarının gönderdiği fotoğraflar, hem de gazetecinin kendisinin çektiği fotoğraflar konuyu açıklasa da ilave bilgiye ihtiyaç duyulur. Fotoğraf başlığı kadar kısa, basın bülteni kadar uzun olmayan, ikisinin arasında açıklayıcı bilgilerdir. Böylelikle haber daha açıklayıcı hale gelerek istenilen etki yaratılmış olur. </a:t>
            </a:r>
            <a:endParaRPr lang="tr-TR" sz="2500" cap="none" dirty="0"/>
          </a:p>
        </p:txBody>
      </p:sp>
    </p:spTree>
    <p:extLst>
      <p:ext uri="{BB962C8B-B14F-4D97-AF65-F5344CB8AC3E}">
        <p14:creationId xmlns:p14="http://schemas.microsoft.com/office/powerpoint/2010/main" val="12209036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lnSpcReduction="10000"/>
          </a:bodyPr>
          <a:lstStyle/>
          <a:p>
            <a:r>
              <a:rPr lang="tr-TR" sz="3600" dirty="0"/>
              <a:t>Kısa </a:t>
            </a:r>
            <a:r>
              <a:rPr lang="tr-TR" sz="3600" dirty="0" smtClean="0"/>
              <a:t>Duyurular</a:t>
            </a:r>
          </a:p>
          <a:p>
            <a:r>
              <a:rPr lang="tr-TR" sz="2800" cap="none" dirty="0" smtClean="0"/>
              <a:t>Bunlar, kurumdaki yeni atamalar, terfiler, adres ve telefon değişiklikleri gibi basit bilgileri içeren tek bir cümle veya tek bir paragraftan oluşan duyurulardır. Gazetelerde bu tür duyuruları, genellikle ekonomi sayfalarında “şirketlerden haberler” gibi başlıklar altında verilerek hedef kitle bilgilendirilir</a:t>
            </a:r>
            <a:endParaRPr lang="tr-TR" sz="2800" cap="none" dirty="0"/>
          </a:p>
        </p:txBody>
      </p:sp>
    </p:spTree>
    <p:extLst>
      <p:ext uri="{BB962C8B-B14F-4D97-AF65-F5344CB8AC3E}">
        <p14:creationId xmlns:p14="http://schemas.microsoft.com/office/powerpoint/2010/main" val="5214825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Basın Bültenlerinin Yeni </a:t>
            </a:r>
            <a:r>
              <a:rPr lang="tr-TR" dirty="0" err="1" smtClean="0"/>
              <a:t>KurallarI</a:t>
            </a:r>
            <a:endParaRPr lang="tr-TR" dirty="0"/>
          </a:p>
        </p:txBody>
      </p:sp>
      <p:sp>
        <p:nvSpPr>
          <p:cNvPr id="3" name="İçerik Yer Tutucusu 2"/>
          <p:cNvSpPr>
            <a:spLocks noGrp="1"/>
          </p:cNvSpPr>
          <p:nvPr>
            <p:ph sz="quarter" idx="13"/>
          </p:nvPr>
        </p:nvSpPr>
        <p:spPr/>
        <p:txBody>
          <a:bodyPr>
            <a:noAutofit/>
          </a:bodyPr>
          <a:lstStyle/>
          <a:p>
            <a:r>
              <a:rPr lang="tr-TR" sz="2800" cap="none" dirty="0" smtClean="0"/>
              <a:t>Basın bülteni göndermek için “büyük haber” beklemeyin; sürekli basın bülteni göndermek için haber değeri taşıyan iyi nedenler bulun. </a:t>
            </a:r>
          </a:p>
          <a:p>
            <a:r>
              <a:rPr lang="tr-TR" sz="2800" cap="none" dirty="0" smtClean="0"/>
              <a:t>Sadece küçük bir grup gazeteciyi hedeflemeyin. Bunun yerine doğrudan hedef kitlenizin hoşuna gidecek basın bülteni yaratın. </a:t>
            </a:r>
          </a:p>
          <a:p>
            <a:r>
              <a:rPr lang="tr-TR" sz="2800" cap="none" dirty="0" smtClean="0"/>
              <a:t>Anahtar sözcükler açısından zengin metni olan bültenler yazın</a:t>
            </a:r>
            <a:endParaRPr lang="tr-TR" sz="2800" cap="none" dirty="0"/>
          </a:p>
        </p:txBody>
      </p:sp>
    </p:spTree>
    <p:extLst>
      <p:ext uri="{BB962C8B-B14F-4D97-AF65-F5344CB8AC3E}">
        <p14:creationId xmlns:p14="http://schemas.microsoft.com/office/powerpoint/2010/main" val="6756140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Autofit/>
          </a:bodyPr>
          <a:lstStyle/>
          <a:p>
            <a:r>
              <a:rPr lang="tr-TR" sz="2500" cap="none" dirty="0" smtClean="0"/>
              <a:t>Tüketicileri bülteninize bir şekilde karşılık vermeye zorlayan teklifler ekleyin. </a:t>
            </a:r>
          </a:p>
          <a:p>
            <a:r>
              <a:rPr lang="tr-TR" sz="2500" cap="none" dirty="0" smtClean="0"/>
              <a:t>Bültenlere potansiyel müşterileri internet sitenizdeki sayfaya ulaştıracak linkler yerleştirin. </a:t>
            </a:r>
          </a:p>
          <a:p>
            <a:r>
              <a:rPr lang="tr-TR" sz="2500" cap="none" dirty="0" smtClean="0"/>
              <a:t>Basın bültenlerindeki sözcük seçimini, arama motorları ve tarayıcılar için optimize edin. • Bülteninizi önemli bazı sitelerden bulunabilmesini sağlayın. </a:t>
            </a:r>
          </a:p>
          <a:p>
            <a:r>
              <a:rPr lang="tr-TR" sz="2500" cap="none" dirty="0" smtClean="0"/>
              <a:t>Basın bültenleri ile insanları satış sürecine yönlendirin</a:t>
            </a:r>
            <a:endParaRPr lang="tr-TR" sz="2500" cap="none" dirty="0"/>
          </a:p>
        </p:txBody>
      </p:sp>
    </p:spTree>
    <p:extLst>
      <p:ext uri="{BB962C8B-B14F-4D97-AF65-F5344CB8AC3E}">
        <p14:creationId xmlns:p14="http://schemas.microsoft.com/office/powerpoint/2010/main" val="13000193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3"/>
          </p:nvPr>
        </p:nvSpPr>
        <p:spPr/>
        <p:txBody>
          <a:bodyPr>
            <a:normAutofit/>
          </a:bodyPr>
          <a:lstStyle/>
          <a:p>
            <a:r>
              <a:rPr lang="tr-TR" sz="4000" dirty="0" smtClean="0"/>
              <a:t>TEŞEKKÜRLER</a:t>
            </a:r>
            <a:r>
              <a:rPr lang="mr-IN" sz="4000" dirty="0" smtClean="0"/>
              <a:t>…</a:t>
            </a:r>
            <a:endParaRPr lang="tr-TR" sz="4000" dirty="0"/>
          </a:p>
        </p:txBody>
      </p:sp>
    </p:spTree>
    <p:extLst>
      <p:ext uri="{BB962C8B-B14F-4D97-AF65-F5344CB8AC3E}">
        <p14:creationId xmlns:p14="http://schemas.microsoft.com/office/powerpoint/2010/main" val="19567057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Ana Olay">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Ana Etkinlik</Template>
  <TotalTime>29</TotalTime>
  <Words>2121</Words>
  <Application>Microsoft Macintosh PowerPoint</Application>
  <PresentationFormat>Geniş Ekran</PresentationFormat>
  <Paragraphs>85</Paragraphs>
  <Slides>46</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46</vt:i4>
      </vt:variant>
    </vt:vector>
  </HeadingPairs>
  <TitlesOfParts>
    <vt:vector size="50" baseType="lpstr">
      <vt:lpstr>Impact</vt:lpstr>
      <vt:lpstr>Mangal</vt:lpstr>
      <vt:lpstr>Arial</vt:lpstr>
      <vt:lpstr>Ana Olay</vt:lpstr>
      <vt:lpstr>BASIN BÜLTENİ YAZMA</vt:lpstr>
      <vt:lpstr>BASIN BÜLTENİ</vt:lpstr>
      <vt:lpstr>PowerPoint Sunusu</vt:lpstr>
      <vt:lpstr>PowerPoint Sunusu</vt:lpstr>
      <vt:lpstr>Basın Bülteni ve Basın Makalesi Arasındaki İlişki </vt:lpstr>
      <vt:lpstr>PowerPoint Sunusu</vt:lpstr>
      <vt:lpstr>PowerPoint Sunusu</vt:lpstr>
      <vt:lpstr>PowerPoint Sunusu</vt:lpstr>
      <vt:lpstr>PowerPoint Sunusu</vt:lpstr>
      <vt:lpstr>Basın Bülteni Yazım Kuralları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Basın Bültenlerinde İçerik, Biçim ve Üslup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Basın Bültenlerinin Türleri </vt:lpstr>
      <vt:lpstr>PowerPoint Sunusu</vt:lpstr>
      <vt:lpstr>PowerPoint Sunusu</vt:lpstr>
      <vt:lpstr>PowerPoint Sunusu</vt:lpstr>
      <vt:lpstr>PowerPoint Sunusu</vt:lpstr>
      <vt:lpstr>PowerPoint Sunusu</vt:lpstr>
      <vt:lpstr>Basın Bültenlerinin Yeni KurallarI</vt:lpstr>
      <vt:lpstr>PowerPoint Sunusu</vt:lpstr>
      <vt:lpstr>PowerPoint Sunusu</vt:lpstr>
    </vt:vector>
  </TitlesOfParts>
  <Company/>
  <LinksUpToDate>false</LinksUpToDate>
  <SharedDoc>false</SharedDoc>
  <HyperlinksChanged>false</HyperlinksChanged>
  <AppVersion>15.0035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BASIN BÜLTENİ YAZMA</dc:title>
  <dc:creator>Microsoft Office Kullanıcısı</dc:creator>
  <cp:lastModifiedBy>Microsoft Office Kullanıcısı</cp:lastModifiedBy>
  <cp:revision>35</cp:revision>
  <dcterms:created xsi:type="dcterms:W3CDTF">2017-11-26T19:04:29Z</dcterms:created>
  <dcterms:modified xsi:type="dcterms:W3CDTF">2017-11-26T19:34:14Z</dcterms:modified>
</cp:coreProperties>
</file>