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tr-TR" smtClean="0"/>
              <a:t>Asıl başlık stili için tıklatın</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4D221652-277D-4091-B976-9BEDE205B266}" type="datetimeFigureOut">
              <a:rPr lang="tr-TR" smtClean="0"/>
              <a:t>23.10.2018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613278C-4BF8-4F3A-B3D8-7E8820305002}"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4D221652-277D-4091-B976-9BEDE205B266}" type="datetimeFigureOut">
              <a:rPr lang="tr-TR" smtClean="0"/>
              <a:t>23.10.2018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613278C-4BF8-4F3A-B3D8-7E8820305002}"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tr-TR" smtClean="0"/>
              <a:t>Asıl başlık stili için tıklatın</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tr-TR" smtClean="0"/>
              <a:t>Asıl metin stillerini düzenlemek için tıklatın</a:t>
            </a:r>
          </a:p>
        </p:txBody>
      </p:sp>
      <p:sp>
        <p:nvSpPr>
          <p:cNvPr id="4" name="Date Placeholder 3"/>
          <p:cNvSpPr>
            <a:spLocks noGrp="1"/>
          </p:cNvSpPr>
          <p:nvPr>
            <p:ph type="dt" sz="half" idx="10"/>
          </p:nvPr>
        </p:nvSpPr>
        <p:spPr/>
        <p:txBody>
          <a:bodyPr/>
          <a:lstStyle/>
          <a:p>
            <a:fld id="{4D221652-277D-4091-B976-9BEDE205B266}" type="datetimeFigureOut">
              <a:rPr lang="tr-TR" smtClean="0"/>
              <a:t>23.10.2018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613278C-4BF8-4F3A-B3D8-7E8820305002}"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4D221652-277D-4091-B976-9BEDE205B266}" type="datetimeFigureOut">
              <a:rPr lang="tr-TR" smtClean="0"/>
              <a:t>23.10.2018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5613278C-4BF8-4F3A-B3D8-7E8820305002}" type="slidenum">
              <a:rPr lang="tr-TR" smtClean="0"/>
              <a:t>‹#›</a:t>
            </a:fld>
            <a:endParaRPr lang="tr-TR"/>
          </a:p>
        </p:txBody>
      </p:sp>
      <p:sp>
        <p:nvSpPr>
          <p:cNvPr id="8" name="Title 7"/>
          <p:cNvSpPr>
            <a:spLocks noGrp="1"/>
          </p:cNvSpPr>
          <p:nvPr>
            <p:ph type="title"/>
          </p:nvPr>
        </p:nvSpPr>
        <p:spPr/>
        <p:txBody>
          <a:bodyPr/>
          <a:lstStyle/>
          <a:p>
            <a:r>
              <a:rPr lang="tr-TR" smtClean="0"/>
              <a:t>Asıl başlık stili için tıklatın</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tr-TR" smtClean="0"/>
              <a:t>Asıl metin stillerini düzenlemek için tıklatın</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tr-TR" smtClean="0"/>
              <a:t>Asıl metin stillerini düzenlemek için tıklatın</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4D221652-277D-4091-B976-9BEDE205B266}" type="datetimeFigureOut">
              <a:rPr lang="tr-TR" smtClean="0"/>
              <a:t>23.10.2018</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5613278C-4BF8-4F3A-B3D8-7E8820305002}"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4D221652-277D-4091-B976-9BEDE205B266}" type="datetimeFigureOut">
              <a:rPr lang="tr-TR" smtClean="0"/>
              <a:t>23.10.2018</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5613278C-4BF8-4F3A-B3D8-7E8820305002}"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221652-277D-4091-B976-9BEDE205B266}" type="datetimeFigureOut">
              <a:rPr lang="tr-TR" smtClean="0"/>
              <a:t>23.10.2018</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5613278C-4BF8-4F3A-B3D8-7E8820305002}"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tr-TR" smtClean="0"/>
              <a:t>Asıl başlık stili için tıklatın</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tr-TR" smtClean="0"/>
              <a:t>Asıl metin stillerini düzenlemek için tıklatın</a:t>
            </a:r>
          </a:p>
        </p:txBody>
      </p:sp>
      <p:sp>
        <p:nvSpPr>
          <p:cNvPr id="5" name="Date Placeholder 4"/>
          <p:cNvSpPr>
            <a:spLocks noGrp="1"/>
          </p:cNvSpPr>
          <p:nvPr>
            <p:ph type="dt" sz="half" idx="10"/>
          </p:nvPr>
        </p:nvSpPr>
        <p:spPr/>
        <p:txBody>
          <a:bodyPr/>
          <a:lstStyle/>
          <a:p>
            <a:fld id="{4D221652-277D-4091-B976-9BEDE205B266}" type="datetimeFigureOut">
              <a:rPr lang="tr-TR" smtClean="0"/>
              <a:t>23.10.2018</a:t>
            </a:fld>
            <a:endParaRPr lang="tr-TR"/>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tr-TR"/>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5613278C-4BF8-4F3A-B3D8-7E8820305002}"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tr-TR" smtClean="0"/>
              <a:t>Resim eklemek için simgeyi tıklatın</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tr-TR" smtClean="0"/>
              <a:t>Asıl başlık stili için tıklatın</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D221652-277D-4091-B976-9BEDE205B266}" type="datetimeFigureOut">
              <a:rPr lang="tr-TR" smtClean="0"/>
              <a:t>23.10.2018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5613278C-4BF8-4F3A-B3D8-7E8820305002}"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4D221652-277D-4091-B976-9BEDE205B266}" type="datetimeFigureOut">
              <a:rPr lang="tr-TR" smtClean="0"/>
              <a:t>23.10.2018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613278C-4BF8-4F3A-B3D8-7E8820305002}"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4D221652-277D-4091-B976-9BEDE205B266}" type="datetimeFigureOut">
              <a:rPr lang="tr-TR" smtClean="0"/>
              <a:t>23.10.2018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613278C-4BF8-4F3A-B3D8-7E8820305002}"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4D221652-277D-4091-B976-9BEDE205B266}" type="datetimeFigureOut">
              <a:rPr lang="tr-TR" smtClean="0"/>
              <a:t>23.10.2018</a:t>
            </a:fld>
            <a:endParaRPr lang="tr-TR"/>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tr-TR"/>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5613278C-4BF8-4F3A-B3D8-7E8820305002}"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sz="4800" b="1" dirty="0" smtClean="0"/>
              <a:t>HABER YAZMA TEKNİKLERİ</a:t>
            </a:r>
            <a:endParaRPr lang="tr-TR" sz="4800" b="1" dirty="0"/>
          </a:p>
        </p:txBody>
      </p:sp>
      <p:sp>
        <p:nvSpPr>
          <p:cNvPr id="3" name="Alt Başlık 2"/>
          <p:cNvSpPr>
            <a:spLocks noGrp="1"/>
          </p:cNvSpPr>
          <p:nvPr>
            <p:ph type="subTitle" idx="1"/>
          </p:nvPr>
        </p:nvSpPr>
        <p:spPr/>
        <p:txBody>
          <a:bodyPr/>
          <a:lstStyle/>
          <a:p>
            <a:r>
              <a:rPr lang="tr-TR" dirty="0" smtClean="0"/>
              <a:t>ÖĞR. GÖR. ŞERİF ARSLAN</a:t>
            </a:r>
            <a:endParaRPr lang="tr-TR" dirty="0"/>
          </a:p>
        </p:txBody>
      </p:sp>
    </p:spTree>
    <p:extLst>
      <p:ext uri="{BB962C8B-B14F-4D97-AF65-F5344CB8AC3E}">
        <p14:creationId xmlns:p14="http://schemas.microsoft.com/office/powerpoint/2010/main" val="2742199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5N-1K Kuralı</a:t>
            </a:r>
          </a:p>
        </p:txBody>
      </p:sp>
      <p:sp>
        <p:nvSpPr>
          <p:cNvPr id="3" name="İçerik Yer Tutucusu 2"/>
          <p:cNvSpPr>
            <a:spLocks noGrp="1"/>
          </p:cNvSpPr>
          <p:nvPr>
            <p:ph idx="1"/>
          </p:nvPr>
        </p:nvSpPr>
        <p:spPr/>
        <p:txBody>
          <a:bodyPr/>
          <a:lstStyle/>
          <a:p>
            <a:r>
              <a:rPr lang="tr-TR" dirty="0"/>
              <a:t>Olay ve olguları haberleştiren muhabir haberi belli bir bütünlük içinde verebilmek için 5N-1K kuralına başvurmaktadır. </a:t>
            </a:r>
            <a:endParaRPr lang="tr-TR" dirty="0" smtClean="0"/>
          </a:p>
          <a:p>
            <a:endParaRPr lang="tr-TR" dirty="0"/>
          </a:p>
          <a:p>
            <a:r>
              <a:rPr lang="tr-TR" dirty="0" smtClean="0"/>
              <a:t>Haberin </a:t>
            </a:r>
            <a:r>
              <a:rPr lang="tr-TR" dirty="0"/>
              <a:t>yazımı açısından günümüzde kullanılan en geçerli yöntem, haberi 5N-1K kuralına göre oluşturmaktır. </a:t>
            </a:r>
            <a:endParaRPr lang="tr-TR" dirty="0" smtClean="0"/>
          </a:p>
          <a:p>
            <a:r>
              <a:rPr lang="tr-TR" dirty="0" smtClean="0"/>
              <a:t>5N-1K </a:t>
            </a:r>
            <a:r>
              <a:rPr lang="tr-TR" dirty="0"/>
              <a:t>kuralı </a:t>
            </a:r>
            <a:endParaRPr lang="tr-TR" dirty="0" smtClean="0"/>
          </a:p>
          <a:p>
            <a:r>
              <a:rPr lang="tr-TR" sz="2400" dirty="0" smtClean="0"/>
              <a:t>KİM</a:t>
            </a:r>
            <a:r>
              <a:rPr lang="tr-TR" sz="2400" dirty="0"/>
              <a:t>, NE, NEREDE, NE ZAMAN, NASIL, NEDEN (NİÇİN) </a:t>
            </a:r>
            <a:endParaRPr lang="tr-TR" sz="2400" dirty="0" smtClean="0"/>
          </a:p>
          <a:p>
            <a:r>
              <a:rPr lang="tr-TR" dirty="0" smtClean="0"/>
              <a:t>sorularına </a:t>
            </a:r>
            <a:r>
              <a:rPr lang="tr-TR" dirty="0"/>
              <a:t>göre haberin oluşturulması anlamına gelir.</a:t>
            </a:r>
          </a:p>
        </p:txBody>
      </p:sp>
    </p:spTree>
    <p:extLst>
      <p:ext uri="{BB962C8B-B14F-4D97-AF65-F5344CB8AC3E}">
        <p14:creationId xmlns:p14="http://schemas.microsoft.com/office/powerpoint/2010/main" val="2035820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Haber Yazma Teknikleri</a:t>
            </a:r>
          </a:p>
        </p:txBody>
      </p:sp>
      <p:sp>
        <p:nvSpPr>
          <p:cNvPr id="3" name="İçerik Yer Tutucusu 2"/>
          <p:cNvSpPr>
            <a:spLocks noGrp="1"/>
          </p:cNvSpPr>
          <p:nvPr>
            <p:ph idx="1"/>
          </p:nvPr>
        </p:nvSpPr>
        <p:spPr/>
        <p:txBody>
          <a:bodyPr/>
          <a:lstStyle/>
          <a:p>
            <a:r>
              <a:rPr lang="tr-TR" dirty="0" smtClean="0"/>
              <a:t>Haber </a:t>
            </a:r>
            <a:r>
              <a:rPr lang="tr-TR" dirty="0"/>
              <a:t>yazma </a:t>
            </a:r>
            <a:r>
              <a:rPr lang="tr-TR"/>
              <a:t>teknikleri </a:t>
            </a:r>
            <a:r>
              <a:rPr lang="tr-TR" smtClean="0"/>
              <a:t>beş gruba </a:t>
            </a:r>
            <a:r>
              <a:rPr lang="tr-TR" dirty="0"/>
              <a:t>ayrılmaktadır:</a:t>
            </a:r>
          </a:p>
          <a:p>
            <a:pPr>
              <a:buFont typeface="Arial" panose="020B0604020202020204" pitchFamily="34" charset="0"/>
              <a:buChar char="•"/>
            </a:pPr>
            <a:r>
              <a:rPr lang="tr-TR" dirty="0" smtClean="0"/>
              <a:t>Ters </a:t>
            </a:r>
            <a:r>
              <a:rPr lang="tr-TR" dirty="0"/>
              <a:t>piramit tekniği</a:t>
            </a:r>
          </a:p>
          <a:p>
            <a:pPr>
              <a:buFont typeface="Arial" panose="020B0604020202020204" pitchFamily="34" charset="0"/>
              <a:buChar char="•"/>
            </a:pPr>
            <a:r>
              <a:rPr lang="tr-TR" dirty="0" smtClean="0"/>
              <a:t>Düz </a:t>
            </a:r>
            <a:r>
              <a:rPr lang="tr-TR" dirty="0"/>
              <a:t>(normal) piramit tekniği</a:t>
            </a:r>
          </a:p>
          <a:p>
            <a:pPr>
              <a:buFont typeface="Arial" panose="020B0604020202020204" pitchFamily="34" charset="0"/>
              <a:buChar char="•"/>
            </a:pPr>
            <a:r>
              <a:rPr lang="tr-TR" dirty="0" smtClean="0"/>
              <a:t>Dörtgen </a:t>
            </a:r>
            <a:r>
              <a:rPr lang="tr-TR" dirty="0"/>
              <a:t>ya da kare tekniği</a:t>
            </a:r>
          </a:p>
          <a:p>
            <a:pPr>
              <a:buFont typeface="Arial" panose="020B0604020202020204" pitchFamily="34" charset="0"/>
              <a:buChar char="•"/>
            </a:pPr>
            <a:r>
              <a:rPr lang="tr-TR" dirty="0" smtClean="0"/>
              <a:t>Ters </a:t>
            </a:r>
            <a:r>
              <a:rPr lang="tr-TR" dirty="0"/>
              <a:t>piramit tekniği ile kare tekniğinin birleştirilmesi</a:t>
            </a:r>
          </a:p>
          <a:p>
            <a:pPr>
              <a:buFont typeface="Arial" panose="020B0604020202020204" pitchFamily="34" charset="0"/>
              <a:buChar char="•"/>
            </a:pPr>
            <a:r>
              <a:rPr lang="tr-TR" dirty="0" smtClean="0"/>
              <a:t>Serbest </a:t>
            </a:r>
            <a:r>
              <a:rPr lang="tr-TR" dirty="0"/>
              <a:t>yazım şekli</a:t>
            </a:r>
          </a:p>
        </p:txBody>
      </p:sp>
    </p:spTree>
    <p:extLst>
      <p:ext uri="{BB962C8B-B14F-4D97-AF65-F5344CB8AC3E}">
        <p14:creationId xmlns:p14="http://schemas.microsoft.com/office/powerpoint/2010/main" val="4134132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Ters Piramit </a:t>
            </a:r>
            <a:r>
              <a:rPr lang="tr-TR" dirty="0" smtClean="0"/>
              <a:t>Tekniği</a:t>
            </a:r>
            <a:endParaRPr lang="tr-TR" dirty="0"/>
          </a:p>
        </p:txBody>
      </p:sp>
      <p:sp>
        <p:nvSpPr>
          <p:cNvPr id="3" name="İçerik Yer Tutucusu 2"/>
          <p:cNvSpPr>
            <a:spLocks noGrp="1"/>
          </p:cNvSpPr>
          <p:nvPr>
            <p:ph idx="1"/>
          </p:nvPr>
        </p:nvSpPr>
        <p:spPr/>
        <p:txBody>
          <a:bodyPr>
            <a:normAutofit/>
          </a:bodyPr>
          <a:lstStyle/>
          <a:p>
            <a:r>
              <a:rPr lang="tr-TR" sz="2400" dirty="0" smtClean="0"/>
              <a:t>Haber </a:t>
            </a:r>
            <a:r>
              <a:rPr lang="tr-TR" sz="2400" dirty="0"/>
              <a:t>yazımında en eski teknik, ters piramit tekniğidir. Ters piramit tekniği, günümüzde de en çok kullanılan haber yazma tekniğidir. Bu teknikte habere yönelik bilgilerin, hedef kitlenin ilgisine göre en önemliden daha az önemliye doğru sıralanması öngörülür</a:t>
            </a:r>
            <a:r>
              <a:rPr lang="tr-TR" sz="2400" dirty="0" smtClean="0"/>
              <a:t>.</a:t>
            </a:r>
          </a:p>
          <a:p>
            <a:r>
              <a:rPr lang="tr-TR" sz="2400" dirty="0"/>
              <a:t>Ters piramit tekniğinde haberin 20–28 cümleden oluşturulması önerilmektedir. Bu teknikte haber iki kısımdan oluşmaktadır: Bunlar; giriş ve gövdedir.</a:t>
            </a:r>
          </a:p>
        </p:txBody>
      </p:sp>
    </p:spTree>
    <p:extLst>
      <p:ext uri="{BB962C8B-B14F-4D97-AF65-F5344CB8AC3E}">
        <p14:creationId xmlns:p14="http://schemas.microsoft.com/office/powerpoint/2010/main" val="37431623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1027" name="Picture 3" descr="C:\Users\admin\Desktop\Resim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9897" y="1052736"/>
            <a:ext cx="8086973" cy="5112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1804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Düz (Normal) Piramit </a:t>
            </a:r>
            <a:r>
              <a:rPr lang="tr-TR" dirty="0" smtClean="0"/>
              <a:t>Tekniği</a:t>
            </a:r>
            <a:endParaRPr lang="tr-TR" dirty="0"/>
          </a:p>
        </p:txBody>
      </p:sp>
      <p:sp>
        <p:nvSpPr>
          <p:cNvPr id="3" name="İçerik Yer Tutucusu 2"/>
          <p:cNvSpPr>
            <a:spLocks noGrp="1"/>
          </p:cNvSpPr>
          <p:nvPr>
            <p:ph idx="1"/>
          </p:nvPr>
        </p:nvSpPr>
        <p:spPr/>
        <p:txBody>
          <a:bodyPr>
            <a:normAutofit/>
          </a:bodyPr>
          <a:lstStyle/>
          <a:p>
            <a:r>
              <a:rPr lang="tr-TR" sz="2400" dirty="0" smtClean="0"/>
              <a:t>Düz </a:t>
            </a:r>
            <a:r>
              <a:rPr lang="tr-TR" sz="2400" dirty="0"/>
              <a:t>piramit tekniği, ters piramit tekniğinin aksine ayrıntıdan başlanarak haberin en önemli unsurlarının sonda verilmesi yöntemidir. </a:t>
            </a:r>
            <a:endParaRPr lang="tr-TR" sz="2400" dirty="0" smtClean="0"/>
          </a:p>
          <a:p>
            <a:r>
              <a:rPr lang="tr-TR" sz="2400" dirty="0" smtClean="0"/>
              <a:t>Bu </a:t>
            </a:r>
            <a:r>
              <a:rPr lang="tr-TR" sz="2400" dirty="0"/>
              <a:t>teknik, olay çok önemli değilse, güncelliğini yitirmiyorsa, okurun zamanı yeterliyse, haberin yayınlanacağı alan ve süreye ilişkin sınırlama yoksa kullanılır.</a:t>
            </a:r>
          </a:p>
        </p:txBody>
      </p:sp>
    </p:spTree>
    <p:extLst>
      <p:ext uri="{BB962C8B-B14F-4D97-AF65-F5344CB8AC3E}">
        <p14:creationId xmlns:p14="http://schemas.microsoft.com/office/powerpoint/2010/main" val="35632954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2051" name="Picture 3" descr="C:\Users\admin\Desktop\Resim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047006"/>
            <a:ext cx="6984776" cy="56769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6902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3075" name="Picture 3" descr="C:\Users\admin\Desktop\Resim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476672"/>
            <a:ext cx="7145338" cy="6135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6717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Dörtgen ya da Kare (Kutu) </a:t>
            </a:r>
            <a:r>
              <a:rPr lang="tr-TR" dirty="0" smtClean="0"/>
              <a:t>Tekniği</a:t>
            </a:r>
            <a:endParaRPr lang="tr-TR" dirty="0"/>
          </a:p>
        </p:txBody>
      </p:sp>
      <p:sp>
        <p:nvSpPr>
          <p:cNvPr id="3" name="İçerik Yer Tutucusu 2"/>
          <p:cNvSpPr>
            <a:spLocks noGrp="1"/>
          </p:cNvSpPr>
          <p:nvPr>
            <p:ph idx="1"/>
          </p:nvPr>
        </p:nvSpPr>
        <p:spPr/>
        <p:txBody>
          <a:bodyPr>
            <a:normAutofit/>
          </a:bodyPr>
          <a:lstStyle/>
          <a:p>
            <a:r>
              <a:rPr lang="tr-TR" sz="2000" dirty="0" smtClean="0"/>
              <a:t>Ters </a:t>
            </a:r>
            <a:r>
              <a:rPr lang="tr-TR" sz="2000" dirty="0"/>
              <a:t>piramit tekniğinin uygulanamayacağı durumlarda, haberi oluşturan verilerin tümü aynı önemdeyse bu durumda dörtgen ya da kare tekniğini uygulamak gerekmektedir.</a:t>
            </a:r>
          </a:p>
          <a:p>
            <a:r>
              <a:rPr lang="tr-TR" sz="2000" dirty="0"/>
              <a:t>Dörtgen tekniğinde haber üst üste dikdörtgen bloklar hâlinde düşünülebilir. Az ve öz bilgi içeren haber girişinden sonra haberin ayrıntıları önemi azalan bir sıra hâlinde eş değer paragraflar içinde haber gövdesinde yer alır. Konu, açıklayıcı nitelik taşıyan eşit değerdeki paragraflar hâlinde anlatılır. Kimi zaman da haber gövdesinde olayın geçmişine ilişkin bilgi ve fikirler verilir.</a:t>
            </a:r>
          </a:p>
        </p:txBody>
      </p:sp>
    </p:spTree>
    <p:extLst>
      <p:ext uri="{BB962C8B-B14F-4D97-AF65-F5344CB8AC3E}">
        <p14:creationId xmlns:p14="http://schemas.microsoft.com/office/powerpoint/2010/main" val="32281217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4099" name="Picture 3" descr="C:\Users\admin\Desktop\Resim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332656"/>
            <a:ext cx="6535737" cy="6326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93070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5124" name="Picture 4" descr="C:\Users\admin\Desktop\Resim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136353"/>
            <a:ext cx="7126287" cy="5200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6276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Ters Piramit Tekniğiyle Kare Tekniğinin </a:t>
            </a:r>
            <a:r>
              <a:rPr lang="tr-TR" dirty="0" smtClean="0"/>
              <a:t>Birleştirilmesi</a:t>
            </a:r>
            <a:endParaRPr lang="tr-TR" dirty="0"/>
          </a:p>
        </p:txBody>
      </p:sp>
      <p:sp>
        <p:nvSpPr>
          <p:cNvPr id="3" name="İçerik Yer Tutucusu 2"/>
          <p:cNvSpPr>
            <a:spLocks noGrp="1"/>
          </p:cNvSpPr>
          <p:nvPr>
            <p:ph idx="1"/>
          </p:nvPr>
        </p:nvSpPr>
        <p:spPr/>
        <p:txBody>
          <a:bodyPr>
            <a:normAutofit/>
          </a:bodyPr>
          <a:lstStyle/>
          <a:p>
            <a:r>
              <a:rPr lang="tr-TR" sz="2000" dirty="0" smtClean="0"/>
              <a:t>Ters </a:t>
            </a:r>
            <a:r>
              <a:rPr lang="tr-TR" sz="2000" dirty="0"/>
              <a:t>piramit tekniği ile dörtgen tekniğinin birleştirilmesiyle oluşturulan bu teknikte, önemli ve dikkat çekici unsurlar başta verilmekte, ayrıntılar haberin sonuna bırakılmaktadır. </a:t>
            </a:r>
            <a:endParaRPr lang="tr-TR" sz="2000" dirty="0" smtClean="0"/>
          </a:p>
          <a:p>
            <a:r>
              <a:rPr lang="tr-TR" sz="2000" dirty="0" smtClean="0"/>
              <a:t>Bu </a:t>
            </a:r>
            <a:r>
              <a:rPr lang="tr-TR" sz="2000" dirty="0"/>
              <a:t>kuralla yazılan haberin önemi girişten sonra giderek azalmaktadır. Haberi oluşturan ana olay ve olaylardan başka, haberde adı geçen kişinin tanıtılması, haberi oluşturan konunun bağlı olduğu yan kavramların açıklanması, haberde adı geçen kişilerle ilgili ayrıntılı bilgilerin verilmesi bu teknikle olmaktadır.</a:t>
            </a:r>
          </a:p>
        </p:txBody>
      </p:sp>
    </p:spTree>
    <p:extLst>
      <p:ext uri="{BB962C8B-B14F-4D97-AF65-F5344CB8AC3E}">
        <p14:creationId xmlns:p14="http://schemas.microsoft.com/office/powerpoint/2010/main" val="3586535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a:t>Örneğin toplumsal yaşamda çok tanınan bir sanayicinin ölümü bu kurala göre yazılabilecek haberlerdendir. Çünkü hem ölüm hem bu kişinin kişisel geçmişi hem kurmuş olduğu şirketler hem de ölümünün yarattığı etki ayrı bölümlerde ele alınabilecek konulardır. </a:t>
            </a:r>
            <a:endParaRPr lang="tr-TR" sz="2000" dirty="0" smtClean="0"/>
          </a:p>
          <a:p>
            <a:r>
              <a:rPr lang="tr-TR" sz="2000" dirty="0" smtClean="0"/>
              <a:t>Bunun </a:t>
            </a:r>
            <a:r>
              <a:rPr lang="tr-TR" sz="2000" dirty="0"/>
              <a:t>gibi tanınmış kişilerin evlilikleri, kariyerlerindeki gelişmeler, tarihî eserlerle ilgili haberler, köklü kurumlarla ilgili haberler bu tekniğe uygun yazılabilmektedir. Uygulama da en az kullanılan haber yazma tekniklerinden biridir.</a:t>
            </a:r>
          </a:p>
        </p:txBody>
      </p:sp>
    </p:spTree>
    <p:extLst>
      <p:ext uri="{BB962C8B-B14F-4D97-AF65-F5344CB8AC3E}">
        <p14:creationId xmlns:p14="http://schemas.microsoft.com/office/powerpoint/2010/main" val="25488033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6147" name="Picture 3" descr="C:\Users\admin\Desktop\Resim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124744"/>
            <a:ext cx="7783513" cy="4486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55631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Konuşma Biçiminde Haber Yazma </a:t>
            </a:r>
            <a:r>
              <a:rPr lang="tr-TR" dirty="0" smtClean="0"/>
              <a:t>Tekniği</a:t>
            </a:r>
            <a:endParaRPr lang="tr-TR" dirty="0"/>
          </a:p>
        </p:txBody>
      </p:sp>
      <p:sp>
        <p:nvSpPr>
          <p:cNvPr id="3" name="İçerik Yer Tutucusu 2"/>
          <p:cNvSpPr>
            <a:spLocks noGrp="1"/>
          </p:cNvSpPr>
          <p:nvPr>
            <p:ph idx="1"/>
          </p:nvPr>
        </p:nvSpPr>
        <p:spPr/>
        <p:txBody>
          <a:bodyPr>
            <a:noAutofit/>
          </a:bodyPr>
          <a:lstStyle/>
          <a:p>
            <a:r>
              <a:rPr lang="tr-TR" sz="2400" dirty="0" smtClean="0"/>
              <a:t>Son </a:t>
            </a:r>
            <a:r>
              <a:rPr lang="tr-TR" sz="2400" dirty="0"/>
              <a:t>yıllarda gazeteciler, haberlerini belli haber yazma tekniklerine bağlı kalmadan, içlerinden geldiği gibi ya da edebî kaygılarla farklı üsluplar geliştirerek yazmaktadır. </a:t>
            </a:r>
            <a:endParaRPr lang="tr-TR" sz="2400" dirty="0" smtClean="0"/>
          </a:p>
          <a:p>
            <a:r>
              <a:rPr lang="tr-TR" sz="2400" dirty="0" smtClean="0"/>
              <a:t>Bu </a:t>
            </a:r>
            <a:r>
              <a:rPr lang="tr-TR" sz="2400" dirty="0"/>
              <a:t>teknik, yeni ve az uygulanan bir teknik olması nedeniyle eleştiriye ve tartışmaya açıktır. Haberin anlaşılır olması kaydıyla belli kurallara bağlı kalınmadan yazılması esastır. </a:t>
            </a:r>
          </a:p>
        </p:txBody>
      </p:sp>
    </p:spTree>
    <p:extLst>
      <p:ext uri="{BB962C8B-B14F-4D97-AF65-F5344CB8AC3E}">
        <p14:creationId xmlns:p14="http://schemas.microsoft.com/office/powerpoint/2010/main" val="16692379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400" dirty="0"/>
              <a:t>Son yıllarda yaygınlaşan konuşma tarzında haber yazma tekniği, daha çok televizyon haberciliğinde kullanılmaktadır. Ayrıca gazetelerin hafta sonu ekleri ve dergilerde gezi ve izlenim haberlerinin yazımında bu teknikler tercih edilmektedir</a:t>
            </a:r>
            <a:r>
              <a:rPr lang="tr-TR" sz="2400" dirty="0" smtClean="0"/>
              <a:t>.</a:t>
            </a:r>
            <a:endParaRPr lang="tr-TR" sz="2400" dirty="0"/>
          </a:p>
        </p:txBody>
      </p:sp>
    </p:spTree>
    <p:extLst>
      <p:ext uri="{BB962C8B-B14F-4D97-AF65-F5344CB8AC3E}">
        <p14:creationId xmlns:p14="http://schemas.microsoft.com/office/powerpoint/2010/main" val="1014857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7171" name="Picture 3" descr="C:\Users\admin\Desktop\Resim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340768"/>
            <a:ext cx="6526213"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10077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SERBEST YAZIM </a:t>
            </a:r>
            <a:r>
              <a:rPr lang="tr-TR" dirty="0" smtClean="0"/>
              <a:t>TEKNİĞİ</a:t>
            </a:r>
            <a:endParaRPr lang="tr-TR" dirty="0"/>
          </a:p>
        </p:txBody>
      </p:sp>
      <p:sp>
        <p:nvSpPr>
          <p:cNvPr id="3" name="İçerik Yer Tutucusu 2"/>
          <p:cNvSpPr>
            <a:spLocks noGrp="1"/>
          </p:cNvSpPr>
          <p:nvPr>
            <p:ph idx="1"/>
          </p:nvPr>
        </p:nvSpPr>
        <p:spPr/>
        <p:txBody>
          <a:bodyPr>
            <a:normAutofit/>
          </a:bodyPr>
          <a:lstStyle/>
          <a:p>
            <a:r>
              <a:rPr lang="tr-TR" sz="2000" dirty="0" smtClean="0"/>
              <a:t>Belirli </a:t>
            </a:r>
            <a:r>
              <a:rPr lang="tr-TR" sz="2000" dirty="0"/>
              <a:t>bir tekniği olmayan bu yazım biçimi, yukarıda bahsedilen haber tekniklerindeki sınırlamalara bağlı kalmadan ve bunların standartlarına uymadan, ancak anlaşılır olmak kaydıyla, haberin, muhabirin “içinden geldiği gibi” yazmasıdır. </a:t>
            </a:r>
            <a:endParaRPr lang="tr-TR" sz="2000" dirty="0" smtClean="0"/>
          </a:p>
          <a:p>
            <a:r>
              <a:rPr lang="tr-TR" sz="2000" dirty="0" smtClean="0"/>
              <a:t>Son </a:t>
            </a:r>
            <a:r>
              <a:rPr lang="tr-TR" sz="2000" dirty="0"/>
              <a:t>yıllarda yaygınlaşan bu tür haberler, daha fazla izlenme savaşı veren televizyonların haber programlarında yoğun olarak kullanılmaktadır. Bu haberlerde izleyiciler, olayı görmüş ve yaşamış gibi haberin içine çekilmesi yönünde bir haber kurgulaması yapılmaktadır.</a:t>
            </a:r>
          </a:p>
        </p:txBody>
      </p:sp>
    </p:spTree>
    <p:extLst>
      <p:ext uri="{BB962C8B-B14F-4D97-AF65-F5344CB8AC3E}">
        <p14:creationId xmlns:p14="http://schemas.microsoft.com/office/powerpoint/2010/main" val="31552662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8195" name="Picture 3" descr="C:\Users\admin\Desktop\Resim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620688"/>
            <a:ext cx="6497638" cy="5954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10174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pPr algn="ctr"/>
            <a:r>
              <a:rPr lang="tr-TR" sz="3200" dirty="0" smtClean="0"/>
              <a:t>TEŞEKKÜRLER…</a:t>
            </a:r>
            <a:endParaRPr lang="tr-TR" sz="3200" dirty="0"/>
          </a:p>
        </p:txBody>
      </p:sp>
    </p:spTree>
    <p:extLst>
      <p:ext uri="{BB962C8B-B14F-4D97-AF65-F5344CB8AC3E}">
        <p14:creationId xmlns:p14="http://schemas.microsoft.com/office/powerpoint/2010/main" val="185566294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çılar">
  <a:themeElements>
    <a:clrScheme name="Açılar">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çılar">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çıla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17</TotalTime>
  <Words>614</Words>
  <Application>Microsoft Office PowerPoint</Application>
  <PresentationFormat>Ekran Gösterisi (4:3)</PresentationFormat>
  <Paragraphs>38</Paragraphs>
  <Slides>20</Slides>
  <Notes>0</Notes>
  <HiddenSlides>0</HiddenSlides>
  <MMClips>0</MMClips>
  <ScaleCrop>false</ScaleCrop>
  <HeadingPairs>
    <vt:vector size="4" baseType="variant">
      <vt:variant>
        <vt:lpstr>Tema</vt:lpstr>
      </vt:variant>
      <vt:variant>
        <vt:i4>1</vt:i4>
      </vt:variant>
      <vt:variant>
        <vt:lpstr>Slayt Başlıkları</vt:lpstr>
      </vt:variant>
      <vt:variant>
        <vt:i4>20</vt:i4>
      </vt:variant>
    </vt:vector>
  </HeadingPairs>
  <TitlesOfParts>
    <vt:vector size="21" baseType="lpstr">
      <vt:lpstr>Açılar</vt:lpstr>
      <vt:lpstr>HABER YAZMA TEKNİKLERİ</vt:lpstr>
      <vt:lpstr>5N-1K Kuralı</vt:lpstr>
      <vt:lpstr>Haber Yazma Teknikleri</vt:lpstr>
      <vt:lpstr>Ters Piramit Tekniği</vt:lpstr>
      <vt:lpstr>PowerPoint Sunusu</vt:lpstr>
      <vt:lpstr>Düz (Normal) Piramit Tekniği</vt:lpstr>
      <vt:lpstr>PowerPoint Sunusu</vt:lpstr>
      <vt:lpstr>PowerPoint Sunusu</vt:lpstr>
      <vt:lpstr>Dörtgen ya da Kare (Kutu) Tekniği</vt:lpstr>
      <vt:lpstr>PowerPoint Sunusu</vt:lpstr>
      <vt:lpstr>PowerPoint Sunusu</vt:lpstr>
      <vt:lpstr>Ters Piramit Tekniğiyle Kare Tekniğinin Birleştirilmesi</vt:lpstr>
      <vt:lpstr>PowerPoint Sunusu</vt:lpstr>
      <vt:lpstr>PowerPoint Sunusu</vt:lpstr>
      <vt:lpstr>Konuşma Biçiminde Haber Yazma Tekniği</vt:lpstr>
      <vt:lpstr>PowerPoint Sunusu</vt:lpstr>
      <vt:lpstr>PowerPoint Sunusu</vt:lpstr>
      <vt:lpstr>SERBEST YAZIM TEKNİĞİ</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HABER YAZMA TEKNİKLERİ</dc:title>
  <dc:creator>admin</dc:creator>
  <cp:lastModifiedBy>admin</cp:lastModifiedBy>
  <cp:revision>16</cp:revision>
  <dcterms:created xsi:type="dcterms:W3CDTF">2018-10-23T12:17:29Z</dcterms:created>
  <dcterms:modified xsi:type="dcterms:W3CDTF">2018-10-23T12:34:45Z</dcterms:modified>
</cp:coreProperties>
</file>