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6" autoAdjust="0"/>
    <p:restoredTop sz="94674"/>
  </p:normalViewPr>
  <p:slideViewPr>
    <p:cSldViewPr>
      <p:cViewPr varScale="1">
        <p:scale>
          <a:sx n="124" d="100"/>
          <a:sy n="124" d="100"/>
        </p:scale>
        <p:origin x="1840"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C34D564B-C838-4AA4-BCF1-3743B4DDEE4F}" type="datetimeFigureOut">
              <a:rPr lang="tr-TR" smtClean="0"/>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5D82026-E959-4002-AA3B-38883E38819D}"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C34D564B-C838-4AA4-BCF1-3743B4DDEE4F}" type="datetimeFigureOut">
              <a:rPr lang="tr-TR" smtClean="0"/>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5D82026-E959-4002-AA3B-38883E38819D}"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C34D564B-C838-4AA4-BCF1-3743B4DDEE4F}" type="datetimeFigureOut">
              <a:rPr lang="tr-TR" smtClean="0"/>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5D82026-E959-4002-AA3B-38883E38819D}"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C34D564B-C838-4AA4-BCF1-3743B4DDEE4F}" type="datetimeFigureOut">
              <a:rPr lang="tr-TR" smtClean="0"/>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5D82026-E959-4002-AA3B-38883E38819D}"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C34D564B-C838-4AA4-BCF1-3743B4DDEE4F}" type="datetimeFigureOut">
              <a:rPr lang="tr-TR" smtClean="0"/>
              <a:t>18.03.2020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05D82026-E959-4002-AA3B-38883E38819D}"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C34D564B-C838-4AA4-BCF1-3743B4DDEE4F}" type="datetimeFigureOut">
              <a:rPr lang="tr-TR" smtClean="0"/>
              <a:t>18.03.2020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05D82026-E959-4002-AA3B-38883E38819D}"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C34D564B-C838-4AA4-BCF1-3743B4DDEE4F}" type="datetimeFigureOut">
              <a:rPr lang="tr-TR" smtClean="0"/>
              <a:t>18.03.2020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05D82026-E959-4002-AA3B-38883E38819D}"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C34D564B-C838-4AA4-BCF1-3743B4DDEE4F}" type="datetimeFigureOut">
              <a:rPr lang="tr-TR" smtClean="0"/>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5D82026-E959-4002-AA3B-38883E38819D}"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C34D564B-C838-4AA4-BCF1-3743B4DDEE4F}" type="datetimeFigureOut">
              <a:rPr lang="tr-TR" smtClean="0"/>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5D82026-E959-4002-AA3B-38883E38819D}"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C34D564B-C838-4AA4-BCF1-3743B4DDEE4F}" type="datetimeFigureOut">
              <a:rPr lang="tr-TR" smtClean="0"/>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5D82026-E959-4002-AA3B-38883E38819D}"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C34D564B-C838-4AA4-BCF1-3743B4DDEE4F}" type="datetimeFigureOut">
              <a:rPr lang="tr-TR" smtClean="0"/>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5D82026-E959-4002-AA3B-38883E38819D}"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4D564B-C838-4AA4-BCF1-3743B4DDEE4F}" type="datetimeFigureOut">
              <a:rPr lang="tr-TR" smtClean="0"/>
              <a:t>18.03.2020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D82026-E959-4002-AA3B-38883E38819D}"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a:bodyPr>
          <a:lstStyle/>
          <a:p>
            <a:r>
              <a:rPr lang="tr-TR" sz="4800" b="1" dirty="0">
                <a:solidFill>
                  <a:srgbClr val="FF0000"/>
                </a:solidFill>
              </a:rPr>
              <a:t>4.BÖLÜM</a:t>
            </a:r>
          </a:p>
        </p:txBody>
      </p:sp>
      <p:sp>
        <p:nvSpPr>
          <p:cNvPr id="3" name="2 Alt Başlık"/>
          <p:cNvSpPr>
            <a:spLocks noGrp="1"/>
          </p:cNvSpPr>
          <p:nvPr>
            <p:ph type="subTitle" idx="1"/>
          </p:nvPr>
        </p:nvSpPr>
        <p:spPr/>
        <p:txBody>
          <a:bodyPr/>
          <a:lstStyle/>
          <a:p>
            <a:r>
              <a:rPr lang="tr-TR" sz="3600" b="1" dirty="0">
                <a:solidFill>
                  <a:schemeClr val="tx1"/>
                </a:solidFill>
              </a:rPr>
              <a:t>ANKET SORULARI ve ANKETİN YAPISI</a:t>
            </a:r>
          </a:p>
          <a:p>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b="1" dirty="0"/>
              <a:t>Giriş</a:t>
            </a:r>
            <a:br>
              <a:rPr lang="tr-TR" b="1" dirty="0"/>
            </a:br>
            <a:endParaRPr lang="tr-TR" b="1" dirty="0"/>
          </a:p>
        </p:txBody>
      </p:sp>
      <p:sp>
        <p:nvSpPr>
          <p:cNvPr id="3" name="2 İçerik Yer Tutucusu"/>
          <p:cNvSpPr>
            <a:spLocks noGrp="1"/>
          </p:cNvSpPr>
          <p:nvPr>
            <p:ph idx="1"/>
          </p:nvPr>
        </p:nvSpPr>
        <p:spPr/>
        <p:txBody>
          <a:bodyPr/>
          <a:lstStyle/>
          <a:p>
            <a:r>
              <a:rPr lang="tr-TR" dirty="0"/>
              <a:t>Kamuoyu araştırmalarının diğer bölümlerinden daha çok soru formundaki soruların yazımı, düzenlenmesi ve yerleştirilmesi bilimsellik ve sanatsallık içerir. Sorulacak her sorunun özel bir sebebi olmalıdır, çünkü gereksiz sorular boşuna zaman, para ve enerji demektir. Bütün sorular kamuoyu araştırmasının amaçlarına uygun olması gerekir.</a:t>
            </a:r>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5697559"/>
          </a:xfrm>
        </p:spPr>
        <p:txBody>
          <a:bodyPr/>
          <a:lstStyle/>
          <a:p>
            <a:r>
              <a:rPr lang="tr-TR" dirty="0"/>
              <a:t>Telefonla ankette soruların sorulması özel bir önem ister, çünkü iletişim sözlüdür ve soruların daha çok tekrar edici ve daha az karmaşık olması gereklidir.</a:t>
            </a:r>
          </a:p>
          <a:p>
            <a:r>
              <a:rPr lang="tr-TR" dirty="0"/>
              <a:t>Bu bölümde sadece soruların üslubu ile ilgili değil soru formunun yapısı, anketörlerin eğitimi, sorular arasındaki geçişler ve soruların sıralanışını içerir.</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b="1" dirty="0"/>
              <a:t>Soru Tipleri </a:t>
            </a:r>
            <a:br>
              <a:rPr lang="tr-TR" dirty="0"/>
            </a:br>
            <a:endParaRPr lang="tr-TR" dirty="0"/>
          </a:p>
        </p:txBody>
      </p:sp>
      <p:sp>
        <p:nvSpPr>
          <p:cNvPr id="3" name="2 İçerik Yer Tutucusu"/>
          <p:cNvSpPr>
            <a:spLocks noGrp="1"/>
          </p:cNvSpPr>
          <p:nvPr>
            <p:ph idx="1"/>
          </p:nvPr>
        </p:nvSpPr>
        <p:spPr>
          <a:xfrm>
            <a:off x="457200" y="1285860"/>
            <a:ext cx="8229600" cy="4840303"/>
          </a:xfrm>
        </p:spPr>
        <p:txBody>
          <a:bodyPr>
            <a:normAutofit lnSpcReduction="10000"/>
          </a:bodyPr>
          <a:lstStyle/>
          <a:p>
            <a:r>
              <a:rPr lang="tr-TR" dirty="0"/>
              <a:t>Temel iki soru tipi vardır: Açık ve kapalı uçlu sorular.</a:t>
            </a:r>
          </a:p>
          <a:p>
            <a:pPr>
              <a:buNone/>
            </a:pPr>
            <a:r>
              <a:rPr lang="tr-TR" dirty="0"/>
              <a:t>   </a:t>
            </a:r>
            <a:r>
              <a:rPr lang="tr-TR" b="1" dirty="0"/>
              <a:t>Kapalı Uçlu Sorulara Karşı Açık Uçlu Sorular</a:t>
            </a:r>
          </a:p>
          <a:p>
            <a:pPr>
              <a:buNone/>
            </a:pPr>
            <a:endParaRPr lang="tr-TR" dirty="0"/>
          </a:p>
          <a:p>
            <a:r>
              <a:rPr lang="tr-TR" b="1" dirty="0"/>
              <a:t>Kapalı uçlu sorular</a:t>
            </a:r>
            <a:r>
              <a:rPr lang="tr-TR" dirty="0"/>
              <a:t>, iki ya da daha çok arasından birinin cevaplanmasını içerir.</a:t>
            </a:r>
          </a:p>
          <a:p>
            <a:r>
              <a:rPr lang="tr-TR" dirty="0"/>
              <a:t>Kapalı uçlu sorular en hızlı sorulan ve en çabuk cevaplandırılan sorulardır, çünkü cevaplar üzerinde çok az düşünmeyi gerektirir.</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626121"/>
          </a:xfrm>
        </p:spPr>
        <p:txBody>
          <a:bodyPr/>
          <a:lstStyle/>
          <a:p>
            <a:r>
              <a:rPr lang="tr-TR" b="1" dirty="0"/>
              <a:t>Açık uçlu sorular</a:t>
            </a:r>
            <a:r>
              <a:rPr lang="tr-TR" dirty="0"/>
              <a:t>, cevabı alınmak için cevap verenin kelimelerinin takip edildiği sorulardır.</a:t>
            </a:r>
          </a:p>
          <a:p>
            <a:r>
              <a:rPr lang="tr-TR" dirty="0"/>
              <a:t>Açık uçlu sorular bir kişinin nasıl cevap vereceğini bilmediğimiz veya önceden konulan cevap kategorileri tarafından cevapları sınıflandırmak istemediğiniz zaman kullanılır.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b="1" dirty="0"/>
              <a:t>SORULARI NASIL YAZARSIN?</a:t>
            </a:r>
            <a:br>
              <a:rPr lang="tr-TR" dirty="0"/>
            </a:br>
            <a:endParaRPr lang="tr-TR" dirty="0"/>
          </a:p>
        </p:txBody>
      </p:sp>
      <p:sp>
        <p:nvSpPr>
          <p:cNvPr id="3" name="2 İçerik Yer Tutucusu"/>
          <p:cNvSpPr>
            <a:spLocks noGrp="1"/>
          </p:cNvSpPr>
          <p:nvPr>
            <p:ph idx="1"/>
          </p:nvPr>
        </p:nvSpPr>
        <p:spPr/>
        <p:txBody>
          <a:bodyPr/>
          <a:lstStyle/>
          <a:p>
            <a:r>
              <a:rPr lang="tr-TR" dirty="0"/>
              <a:t>Soruların yazılması ile ilgili değişik yöntemler vardır.</a:t>
            </a:r>
          </a:p>
          <a:p>
            <a:pPr>
              <a:buNone/>
            </a:pPr>
            <a:r>
              <a:rPr lang="tr-TR" dirty="0"/>
              <a:t>   </a:t>
            </a:r>
            <a:r>
              <a:rPr lang="tr-TR" b="1" dirty="0"/>
              <a:t> Kelimeler</a:t>
            </a:r>
          </a:p>
          <a:p>
            <a:r>
              <a:rPr lang="tr-TR" dirty="0"/>
              <a:t>Sorular </a:t>
            </a:r>
            <a:r>
              <a:rPr lang="tr-TR" dirty="0" err="1"/>
              <a:t>gramatik</a:t>
            </a:r>
            <a:r>
              <a:rPr lang="tr-TR" dirty="0"/>
              <a:t> olarak doğru olmalı ve karmaşık sözcüklerin kullanılmaması konusunda dikkatli olunmalıdır.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428604"/>
            <a:ext cx="8229600" cy="5786478"/>
          </a:xfrm>
        </p:spPr>
        <p:txBody>
          <a:bodyPr/>
          <a:lstStyle/>
          <a:p>
            <a:r>
              <a:rPr lang="tr-TR" dirty="0"/>
              <a:t>Argo ve düşük seviyeli cümleler kullanılmamalıdır. Amaç açık, kesin ve görüştüğünüz bütün insanlar için aynı anlama gelen kelimeleri kullanmak olmalıdır. Burada hatırlanması gereken bazı konuları şöyle sıralayabiliriz:</a:t>
            </a:r>
          </a:p>
          <a:p>
            <a:pPr lvl="0"/>
            <a:r>
              <a:rPr lang="tr-TR" dirty="0"/>
              <a:t>Soruda zaman dilimi “bu yıl” veya “geçen dört yıl içinde” gibi belirgin olmalıdır.</a:t>
            </a:r>
          </a:p>
          <a:p>
            <a:pPr lvl="0"/>
            <a:r>
              <a:rPr lang="tr-TR" dirty="0"/>
              <a:t>Yukarıdan bakan bir ses kullanmaksızın belirli olmayı istemelisiniz. Genel bilinen anlamlar dışında gereksiz anlamlandırmalar yapmayın.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554683"/>
          </a:xfrm>
        </p:spPr>
        <p:txBody>
          <a:bodyPr>
            <a:normAutofit fontScale="92500" lnSpcReduction="20000"/>
          </a:bodyPr>
          <a:lstStyle/>
          <a:p>
            <a:pPr lvl="0"/>
            <a:r>
              <a:rPr lang="tr-TR" dirty="0"/>
              <a:t>Cevap kategorileri sorularda olduğu gibi açık ve belirli olmalıdır. </a:t>
            </a:r>
          </a:p>
          <a:p>
            <a:pPr lvl="0"/>
            <a:r>
              <a:rPr lang="tr-TR" dirty="0"/>
              <a:t>Araştırmaların bir özelliği, sözcük ve deyimler cevaplayanları uygun olmalı, lise düzeyinden daha yüksek olmamalıdır. </a:t>
            </a:r>
          </a:p>
          <a:p>
            <a:pPr>
              <a:buNone/>
            </a:pPr>
            <a:r>
              <a:rPr lang="tr-TR" dirty="0"/>
              <a:t>      </a:t>
            </a:r>
            <a:r>
              <a:rPr lang="tr-TR" b="1" dirty="0"/>
              <a:t>Soruların Uzunluğu </a:t>
            </a:r>
          </a:p>
          <a:p>
            <a:r>
              <a:rPr lang="tr-TR" dirty="0"/>
              <a:t>Bir soru çok uzunsa yanlış anlaşılabilir. Cevap verenler sık sık ilk cümleyi unuturlar. Açık, sade bir üslupla yazıldığı zaman sorular da kısa olur.</a:t>
            </a:r>
          </a:p>
          <a:p>
            <a:r>
              <a:rPr lang="tr-TR" dirty="0"/>
              <a:t>Uzun sorular telefonla ankette cevaplayanlara düşünme fırsatı verdiği için önemlidir. Uzun sorular, sorulara duyarlı veya açıklayıcı cevapların verilmesini sağlar. </a:t>
            </a:r>
          </a:p>
          <a:p>
            <a:pPr lvl="0">
              <a:buNone/>
            </a:pP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b="1" dirty="0"/>
              <a:t>Soru Süresi </a:t>
            </a:r>
            <a:br>
              <a:rPr lang="tr-TR" dirty="0"/>
            </a:br>
            <a:endParaRPr lang="tr-TR" dirty="0"/>
          </a:p>
        </p:txBody>
      </p:sp>
      <p:sp>
        <p:nvSpPr>
          <p:cNvPr id="3" name="2 İçerik Yer Tutucusu"/>
          <p:cNvSpPr>
            <a:spLocks noGrp="1"/>
          </p:cNvSpPr>
          <p:nvPr>
            <p:ph idx="1"/>
          </p:nvPr>
        </p:nvSpPr>
        <p:spPr/>
        <p:txBody>
          <a:bodyPr/>
          <a:lstStyle/>
          <a:p>
            <a:r>
              <a:rPr lang="tr-TR" dirty="0"/>
              <a:t>Her bir soru deneğe yöneltilirken bir defa sadece bir şey sorulmalıdır. İyi hazırlanmış bir soru yöneltildiğinde yeni bir soru gerekli olur. Örneğin: Yabancı petrol üzerindeki verilerimizin arttırılması yoluyla Amerikalıların kullandığı benzinin azaltılmasını ister misiniz?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554683"/>
          </a:xfrm>
        </p:spPr>
        <p:txBody>
          <a:bodyPr/>
          <a:lstStyle/>
          <a:p>
            <a:r>
              <a:rPr lang="tr-TR" dirty="0"/>
              <a:t>Bir kişi “Hayır” cevabını verdiği zaman benzin kullanımının azaltılmasını istemediği veya kullanımın azaltılmasını istediği fakat bunun vergilerin yükseltilmesi ile olmamasını istediği anlamına gelir.</a:t>
            </a:r>
          </a:p>
          <a:p>
            <a:r>
              <a:rPr lang="tr-TR" dirty="0"/>
              <a:t>Kısaca, bir soruyla bir defada iki şey sorulmamalı, çünkü cevaplayanın cevabını hangisini içerdiğinden emin olamazsınız.</a:t>
            </a:r>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42910" y="214290"/>
            <a:ext cx="7772400" cy="1470025"/>
          </a:xfrm>
        </p:spPr>
        <p:txBody>
          <a:bodyPr/>
          <a:lstStyle/>
          <a:p>
            <a:r>
              <a:rPr lang="tr-TR" dirty="0"/>
              <a:t>SORU SÜRESİ</a:t>
            </a:r>
          </a:p>
        </p:txBody>
      </p:sp>
      <p:sp>
        <p:nvSpPr>
          <p:cNvPr id="3" name="2 Alt Başlık"/>
          <p:cNvSpPr>
            <a:spLocks noGrp="1"/>
          </p:cNvSpPr>
          <p:nvPr>
            <p:ph type="subTitle" idx="1"/>
          </p:nvPr>
        </p:nvSpPr>
        <p:spPr>
          <a:xfrm>
            <a:off x="714348" y="1643050"/>
            <a:ext cx="7143800" cy="2428892"/>
          </a:xfrm>
        </p:spPr>
        <p:txBody>
          <a:bodyPr>
            <a:normAutofit/>
          </a:bodyPr>
          <a:lstStyle/>
          <a:p>
            <a:pPr algn="l"/>
            <a:r>
              <a:rPr lang="tr-TR" sz="2800" dirty="0">
                <a:solidFill>
                  <a:schemeClr val="tx1"/>
                </a:solidFill>
              </a:rPr>
              <a:t>Her bir soru deneğe yöneltilirken bir defa sadece bir şey sorulmalıdır.</a:t>
            </a:r>
          </a:p>
          <a:p>
            <a:pPr algn="l"/>
            <a:r>
              <a:rPr lang="tr-TR" sz="2800" dirty="0">
                <a:solidFill>
                  <a:schemeClr val="tx1"/>
                </a:solidFill>
              </a:rPr>
              <a:t>Eğer iyi bir soru sorulmadığı zaman yeni bir soru sorulması gerekir.</a:t>
            </a:r>
          </a:p>
        </p:txBody>
      </p:sp>
    </p:spTree>
    <p:extLst>
      <p:ext uri="{BB962C8B-B14F-4D97-AF65-F5344CB8AC3E}">
        <p14:creationId xmlns:p14="http://schemas.microsoft.com/office/powerpoint/2010/main" val="4249849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Örneğin;</a:t>
            </a:r>
          </a:p>
        </p:txBody>
      </p:sp>
      <p:sp>
        <p:nvSpPr>
          <p:cNvPr id="3" name="2 İçerik Yer Tutucusu"/>
          <p:cNvSpPr>
            <a:spLocks noGrp="1"/>
          </p:cNvSpPr>
          <p:nvPr>
            <p:ph idx="1"/>
          </p:nvPr>
        </p:nvSpPr>
        <p:spPr/>
        <p:txBody>
          <a:bodyPr/>
          <a:lstStyle/>
          <a:p>
            <a:r>
              <a:rPr lang="tr-TR" dirty="0"/>
              <a:t>Yabancı petrol üzerindeki vergilerimizin artırılması yoluyla Amerikalıların kullandığı benzinin azaltılmasını ister misiniz?</a:t>
            </a:r>
          </a:p>
          <a:p>
            <a:endParaRPr lang="tr-TR" dirty="0"/>
          </a:p>
        </p:txBody>
      </p:sp>
    </p:spTree>
    <p:extLst>
      <p:ext uri="{BB962C8B-B14F-4D97-AF65-F5344CB8AC3E}">
        <p14:creationId xmlns:p14="http://schemas.microsoft.com/office/powerpoint/2010/main" val="3086210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571480"/>
            <a:ext cx="8229600" cy="4525963"/>
          </a:xfrm>
        </p:spPr>
        <p:txBody>
          <a:bodyPr>
            <a:normAutofit fontScale="85000" lnSpcReduction="10000"/>
          </a:bodyPr>
          <a:lstStyle/>
          <a:p>
            <a:r>
              <a:rPr lang="tr-TR" dirty="0"/>
              <a:t>Bir kişi ‘HAYIR’ cevabını verdiği zaman benzin kullanımının azaltılmasını istediği fakat  bunun vergiler yükseltilmesi ile olmadığını  istediği anlamına gelir.</a:t>
            </a:r>
          </a:p>
          <a:p>
            <a:r>
              <a:rPr lang="tr-TR" dirty="0"/>
              <a:t>Bundan dolayı Amerikalıların kullandığı benzinin azaltılması sorulmalı ve ondan sonra bir veya daha fazla soruyla bunun nasıl yapılacağı  test edilmelidir.</a:t>
            </a:r>
          </a:p>
          <a:p>
            <a:pPr>
              <a:buNone/>
            </a:pPr>
            <a:r>
              <a:rPr lang="tr-TR" dirty="0"/>
              <a:t>   </a:t>
            </a:r>
          </a:p>
          <a:p>
            <a:pPr>
              <a:buNone/>
            </a:pPr>
            <a:r>
              <a:rPr lang="tr-TR" dirty="0"/>
              <a:t> *** Kısacası bir soruyla bir defada iki şey sorulmamalı, çünkü cevaplayanın cevabının hangisini içerdiğinden emin olamazsınız.</a:t>
            </a:r>
          </a:p>
        </p:txBody>
      </p:sp>
    </p:spTree>
    <p:extLst>
      <p:ext uri="{BB962C8B-B14F-4D97-AF65-F5344CB8AC3E}">
        <p14:creationId xmlns:p14="http://schemas.microsoft.com/office/powerpoint/2010/main" val="823999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TAHMİNLERLE İLGİLİ UYARI</a:t>
            </a:r>
          </a:p>
        </p:txBody>
      </p:sp>
      <p:sp>
        <p:nvSpPr>
          <p:cNvPr id="3" name="2 İçerik Yer Tutucusu"/>
          <p:cNvSpPr>
            <a:spLocks noGrp="1"/>
          </p:cNvSpPr>
          <p:nvPr>
            <p:ph idx="1"/>
          </p:nvPr>
        </p:nvSpPr>
        <p:spPr/>
        <p:txBody>
          <a:bodyPr/>
          <a:lstStyle/>
          <a:p>
            <a:r>
              <a:rPr lang="tr-TR" dirty="0"/>
              <a:t>Sorulara, cevap verenlerin bir konu ile ilgili çok fazla görüş bildirmeleri, cevaplayanların belirli görüşleri vermeleri veya benzer yolları kullanmaları konusunda dikkatli olunmalıdır.</a:t>
            </a:r>
          </a:p>
          <a:p>
            <a:endParaRPr lang="tr-TR" dirty="0"/>
          </a:p>
        </p:txBody>
      </p:sp>
    </p:spTree>
    <p:extLst>
      <p:ext uri="{BB962C8B-B14F-4D97-AF65-F5344CB8AC3E}">
        <p14:creationId xmlns:p14="http://schemas.microsoft.com/office/powerpoint/2010/main" val="213579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Örnek Sorular</a:t>
            </a:r>
          </a:p>
        </p:txBody>
      </p:sp>
      <p:sp>
        <p:nvSpPr>
          <p:cNvPr id="3" name="2 İçerik Yer Tutucusu"/>
          <p:cNvSpPr>
            <a:spLocks noGrp="1"/>
          </p:cNvSpPr>
          <p:nvPr>
            <p:ph idx="1"/>
          </p:nvPr>
        </p:nvSpPr>
        <p:spPr/>
        <p:txBody>
          <a:bodyPr/>
          <a:lstStyle/>
          <a:p>
            <a:r>
              <a:rPr lang="tr-TR" dirty="0"/>
              <a:t>Vahşi at anlaşmazlığı üzerine Ed </a:t>
            </a:r>
            <a:r>
              <a:rPr lang="tr-TR" dirty="0" err="1"/>
              <a:t>Weber’in</a:t>
            </a:r>
            <a:r>
              <a:rPr lang="tr-TR" dirty="0"/>
              <a:t> hazırladığı standı beğeniyor musunuz?</a:t>
            </a:r>
          </a:p>
          <a:p>
            <a:r>
              <a:rPr lang="tr-TR" dirty="0"/>
              <a:t>İşe arabayla giderken hangi radyoyu dinlersiniz?</a:t>
            </a:r>
          </a:p>
          <a:p>
            <a:endParaRPr lang="tr-TR" dirty="0"/>
          </a:p>
          <a:p>
            <a:pPr>
              <a:buNone/>
            </a:pPr>
            <a:r>
              <a:rPr lang="tr-TR" dirty="0"/>
              <a:t>&gt; Bu sorular hala kullanılabilir, fakat özel bir kullanıcıya ihtiyaç vardır. Soruya filtre kullanılmasıyla ilgili şöyle bir teknik vardır;</a:t>
            </a:r>
          </a:p>
        </p:txBody>
      </p:sp>
    </p:spTree>
    <p:extLst>
      <p:ext uri="{BB962C8B-B14F-4D97-AF65-F5344CB8AC3E}">
        <p14:creationId xmlns:p14="http://schemas.microsoft.com/office/powerpoint/2010/main" val="3614496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229600" cy="5911873"/>
          </a:xfrm>
        </p:spPr>
        <p:txBody>
          <a:bodyPr/>
          <a:lstStyle/>
          <a:p>
            <a:r>
              <a:rPr lang="tr-TR" dirty="0"/>
              <a:t>Ed </a:t>
            </a:r>
            <a:r>
              <a:rPr lang="tr-TR" dirty="0" err="1"/>
              <a:t>Weber</a:t>
            </a:r>
            <a:r>
              <a:rPr lang="tr-TR" dirty="0"/>
              <a:t> ve vahşi atlar anlaşmazlığı ile ilgili herhangi bir şey duydunuz ya da okudunuz mu?</a:t>
            </a:r>
          </a:p>
          <a:p>
            <a:r>
              <a:rPr lang="tr-TR" dirty="0"/>
              <a:t>Bu tip soru filtreleri ankete katılanların konu ile ilgili herhangi bir şey bilip bilmediklerini ortaya çıkarır.</a:t>
            </a:r>
          </a:p>
          <a:p>
            <a:r>
              <a:rPr lang="tr-TR" dirty="0"/>
              <a:t>Diğer bir  yaklaşım, bütün deneklerin aynı bilgiye sahip olduklarından emin olduğundan yola çıkar.</a:t>
            </a:r>
          </a:p>
        </p:txBody>
      </p:sp>
    </p:spTree>
    <p:extLst>
      <p:ext uri="{BB962C8B-B14F-4D97-AF65-F5344CB8AC3E}">
        <p14:creationId xmlns:p14="http://schemas.microsoft.com/office/powerpoint/2010/main" val="3299661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Örneğin;</a:t>
            </a:r>
          </a:p>
        </p:txBody>
      </p:sp>
      <p:sp>
        <p:nvSpPr>
          <p:cNvPr id="3" name="2 İçerik Yer Tutucusu"/>
          <p:cNvSpPr>
            <a:spLocks noGrp="1"/>
          </p:cNvSpPr>
          <p:nvPr>
            <p:ph idx="1"/>
          </p:nvPr>
        </p:nvSpPr>
        <p:spPr/>
        <p:txBody>
          <a:bodyPr>
            <a:normAutofit/>
          </a:bodyPr>
          <a:lstStyle/>
          <a:p>
            <a:r>
              <a:rPr lang="tr-TR" sz="2000" dirty="0"/>
              <a:t>Belediye Başkanı Ed </a:t>
            </a:r>
            <a:r>
              <a:rPr lang="tr-TR" sz="2000" dirty="0" err="1"/>
              <a:t>Weber</a:t>
            </a:r>
            <a:r>
              <a:rPr lang="tr-TR" sz="2000" dirty="0"/>
              <a:t>, </a:t>
            </a:r>
            <a:r>
              <a:rPr lang="tr-TR" sz="2000" dirty="0" err="1"/>
              <a:t>Main</a:t>
            </a:r>
            <a:r>
              <a:rPr lang="tr-TR" sz="2000" dirty="0"/>
              <a:t> Parktaki koşan vahşi at sürüsüne taraftardır, Ed </a:t>
            </a:r>
            <a:r>
              <a:rPr lang="tr-TR" sz="2000" dirty="0" err="1"/>
              <a:t>Weber’in</a:t>
            </a:r>
            <a:r>
              <a:rPr lang="tr-TR" sz="2000" dirty="0"/>
              <a:t> planını uygun buluyor musunuz, bulmuyor musunuz ?</a:t>
            </a:r>
          </a:p>
          <a:p>
            <a:r>
              <a:rPr lang="tr-TR" sz="2000" dirty="0"/>
              <a:t>Bununla birlikte bu teknik kullanılmamalıdır. Genel olarak anket sırasında yeni bilgilerin elde edilmesiyle görüşlerin oluşturulmasından çok insanların sahip oldukları görüşler üzerine şeylerle ilgili sorular sormayı istemelisiniz.</a:t>
            </a:r>
          </a:p>
          <a:p>
            <a:endParaRPr lang="tr-TR" sz="2000" dirty="0"/>
          </a:p>
        </p:txBody>
      </p:sp>
    </p:spTree>
    <p:extLst>
      <p:ext uri="{BB962C8B-B14F-4D97-AF65-F5344CB8AC3E}">
        <p14:creationId xmlns:p14="http://schemas.microsoft.com/office/powerpoint/2010/main" val="809675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357166"/>
            <a:ext cx="8286808" cy="4572031"/>
          </a:xfrm>
        </p:spPr>
        <p:txBody>
          <a:bodyPr/>
          <a:lstStyle/>
          <a:p>
            <a:r>
              <a:rPr lang="tr-TR" dirty="0"/>
              <a:t>Şayet______bilirseniz,_________ az veya çok yapar mısınız ?</a:t>
            </a:r>
          </a:p>
          <a:p>
            <a:endParaRPr lang="tr-TR" dirty="0"/>
          </a:p>
          <a:p>
            <a:r>
              <a:rPr lang="tr-TR" dirty="0"/>
              <a:t>Şayet sosyal güvenlik kesintileri ile bütçenin ayarlandığını bilirseniz, denk bir bütçe istediğini elde etmek için bu durumun az ya da çok etkiler mi?</a:t>
            </a:r>
          </a:p>
        </p:txBody>
      </p:sp>
    </p:spTree>
    <p:extLst>
      <p:ext uri="{BB962C8B-B14F-4D97-AF65-F5344CB8AC3E}">
        <p14:creationId xmlns:p14="http://schemas.microsoft.com/office/powerpoint/2010/main" val="757443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571480"/>
            <a:ext cx="8229600" cy="4525963"/>
          </a:xfrm>
        </p:spPr>
        <p:txBody>
          <a:bodyPr>
            <a:normAutofit/>
          </a:bodyPr>
          <a:lstStyle/>
          <a:p>
            <a:r>
              <a:rPr lang="tr-TR" sz="2800" dirty="0"/>
              <a:t>Bir soruyla çok fazla bilgi elde edildiği zaman cevaplayan, cevapta konu ile ilgili genel düşünceyi sık vurgulayacaktır. Böyle bir durumda sorunuzun değişmesi veya anketin sona erdirilmesi sizin açınızdan bilinen genel bilgiler içeren sorulardan daha iyi </a:t>
            </a:r>
            <a:r>
              <a:rPr lang="tr-TR" sz="2800" dirty="0" err="1"/>
              <a:t>olucaktır</a:t>
            </a:r>
            <a:r>
              <a:rPr lang="tr-TR" sz="2800" dirty="0"/>
              <a:t>.</a:t>
            </a:r>
          </a:p>
          <a:p>
            <a:pPr>
              <a:buNone/>
            </a:pPr>
            <a:endParaRPr lang="tr-TR" sz="2800" dirty="0"/>
          </a:p>
        </p:txBody>
      </p:sp>
    </p:spTree>
    <p:extLst>
      <p:ext uri="{BB962C8B-B14F-4D97-AF65-F5344CB8AC3E}">
        <p14:creationId xmlns:p14="http://schemas.microsoft.com/office/powerpoint/2010/main" val="2942499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714356"/>
            <a:ext cx="8229600" cy="4525963"/>
          </a:xfrm>
        </p:spPr>
        <p:txBody>
          <a:bodyPr>
            <a:normAutofit/>
          </a:bodyPr>
          <a:lstStyle/>
          <a:p>
            <a:r>
              <a:rPr lang="tr-TR" sz="2400" dirty="0"/>
              <a:t>Örneğin; Geçen 6 aylık sürede çinko fiyatlarının yükseldiğini düşünüyor musunuz? Diye bir soru sorarsanız, insanların çoğu geçen 6 ay içersinde genel olarak fiyatlardaki değişmeler konusundaki fikirlerini cevap olarak size anlatacaklardır. </a:t>
            </a:r>
          </a:p>
          <a:p>
            <a:r>
              <a:rPr lang="tr-TR" sz="2400" dirty="0"/>
              <a:t>Eğer çinko fiyatları hakkında kimin ne bildiğini öğrenmek için filtre soru yöneltmelisiniz.</a:t>
            </a:r>
          </a:p>
          <a:p>
            <a:endParaRPr lang="tr-TR" sz="2400" dirty="0"/>
          </a:p>
          <a:p>
            <a:r>
              <a:rPr lang="tr-TR" sz="2400" dirty="0"/>
              <a:t>Bir soruyla birden çok şey öğrenilmek veya insanların görüşleri hakkında tahminler içeren sorular sık sık yanlış sonuçlar verir. </a:t>
            </a:r>
          </a:p>
        </p:txBody>
      </p:sp>
    </p:spTree>
    <p:extLst>
      <p:ext uri="{BB962C8B-B14F-4D97-AF65-F5344CB8AC3E}">
        <p14:creationId xmlns:p14="http://schemas.microsoft.com/office/powerpoint/2010/main" val="3971161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142852"/>
            <a:ext cx="8229600" cy="989034"/>
          </a:xfrm>
        </p:spPr>
        <p:txBody>
          <a:bodyPr>
            <a:normAutofit/>
          </a:bodyPr>
          <a:lstStyle/>
          <a:p>
            <a:pPr algn="l"/>
            <a:r>
              <a:rPr lang="tr-TR" sz="2800" dirty="0"/>
              <a:t>Örneğin;</a:t>
            </a:r>
          </a:p>
        </p:txBody>
      </p:sp>
      <p:sp>
        <p:nvSpPr>
          <p:cNvPr id="3" name="2 İçerik Yer Tutucusu"/>
          <p:cNvSpPr>
            <a:spLocks noGrp="1"/>
          </p:cNvSpPr>
          <p:nvPr>
            <p:ph idx="1"/>
          </p:nvPr>
        </p:nvSpPr>
        <p:spPr>
          <a:xfrm>
            <a:off x="285720" y="1071546"/>
            <a:ext cx="8229600" cy="4525963"/>
          </a:xfrm>
        </p:spPr>
        <p:txBody>
          <a:bodyPr>
            <a:normAutofit/>
          </a:bodyPr>
          <a:lstStyle/>
          <a:p>
            <a:r>
              <a:rPr lang="tr-TR" sz="2400" dirty="0"/>
              <a:t>Ekonomik gelişmeyi sağlamak için Amerika Birleşik Devletleri’nin iş güvenliği düzenlemelerini askıya aldığını düşünüyor musunuz?</a:t>
            </a:r>
          </a:p>
          <a:p>
            <a:endParaRPr lang="tr-TR" sz="1800" dirty="0"/>
          </a:p>
          <a:p>
            <a:r>
              <a:rPr lang="tr-TR" sz="1800" dirty="0"/>
              <a:t>Bu tahminler iki konu arasında ilişki kurar. Bir kişi ‘’HAYIR’’  cevabını verdiği zaman; ekonominin gelişmesine rağmen düzenlemelerin askıya alınmasına karşı çıkıyor olabilir, ekonomik gelişmeler konusunda düzenlemelerin her hangi bir etkisinin olduğunu reddediyor olabilir veya daha çok gelişmeye yol açacak bir harekete karşı çıktığını söylüyor olabilir.</a:t>
            </a:r>
          </a:p>
          <a:p>
            <a:r>
              <a:rPr lang="tr-TR" sz="1800" dirty="0"/>
              <a:t>Soru iki ihtimal içerebilir: Güvenlik düzenlemeleri ile ekonomik gelişmeyi ilişkilendirebilir veya denek gelişmeleri düşünerek cevap verebilir. Bunun için sadece bu soruyla deneğin gerçekte ne düşündüğünü öğrenemezsiniz.</a:t>
            </a:r>
          </a:p>
        </p:txBody>
      </p:sp>
    </p:spTree>
    <p:extLst>
      <p:ext uri="{BB962C8B-B14F-4D97-AF65-F5344CB8AC3E}">
        <p14:creationId xmlns:p14="http://schemas.microsoft.com/office/powerpoint/2010/main" val="4036129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Hatırlatma:</a:t>
            </a:r>
          </a:p>
        </p:txBody>
      </p:sp>
      <p:sp>
        <p:nvSpPr>
          <p:cNvPr id="3" name="2 İçerik Yer Tutucusu"/>
          <p:cNvSpPr>
            <a:spLocks noGrp="1"/>
          </p:cNvSpPr>
          <p:nvPr>
            <p:ph idx="1"/>
          </p:nvPr>
        </p:nvSpPr>
        <p:spPr/>
        <p:txBody>
          <a:bodyPr/>
          <a:lstStyle/>
          <a:p>
            <a:r>
              <a:rPr lang="tr-TR" dirty="0"/>
              <a:t>Uyarı sizin için normal görünen fakat normal bir denek için çok karmaşık olabilen farklı yöntemlerle hazırlanmış bir dişi sorulardan kaçınmalısınız.</a:t>
            </a:r>
          </a:p>
        </p:txBody>
      </p:sp>
    </p:spTree>
    <p:extLst>
      <p:ext uri="{BB962C8B-B14F-4D97-AF65-F5344CB8AC3E}">
        <p14:creationId xmlns:p14="http://schemas.microsoft.com/office/powerpoint/2010/main" val="2231067319"/>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987</Words>
  <Application>Microsoft Macintosh PowerPoint</Application>
  <PresentationFormat>Ekran Gösterisi (4:3)</PresentationFormat>
  <Paragraphs>67</Paragraphs>
  <Slides>22</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22</vt:i4>
      </vt:variant>
    </vt:vector>
  </HeadingPairs>
  <TitlesOfParts>
    <vt:vector size="25" baseType="lpstr">
      <vt:lpstr>Arial</vt:lpstr>
      <vt:lpstr>Calibri</vt:lpstr>
      <vt:lpstr>Ofis Teması</vt:lpstr>
      <vt:lpstr>4.BÖLÜM</vt:lpstr>
      <vt:lpstr>Giriş </vt:lpstr>
      <vt:lpstr>PowerPoint Sunusu</vt:lpstr>
      <vt:lpstr>Soru Tipleri  </vt:lpstr>
      <vt:lpstr>PowerPoint Sunusu</vt:lpstr>
      <vt:lpstr>SORULARI NASIL YAZARSIN? </vt:lpstr>
      <vt:lpstr>PowerPoint Sunusu</vt:lpstr>
      <vt:lpstr>PowerPoint Sunusu</vt:lpstr>
      <vt:lpstr>Soru Süresi  </vt:lpstr>
      <vt:lpstr>PowerPoint Sunusu</vt:lpstr>
      <vt:lpstr>SORU SÜRESİ</vt:lpstr>
      <vt:lpstr>Örneğin;</vt:lpstr>
      <vt:lpstr>PowerPoint Sunusu</vt:lpstr>
      <vt:lpstr>TAHMİNLERLE İLGİLİ UYARI</vt:lpstr>
      <vt:lpstr>Örnek Sorular</vt:lpstr>
      <vt:lpstr>PowerPoint Sunusu</vt:lpstr>
      <vt:lpstr>Örneğin;</vt:lpstr>
      <vt:lpstr>PowerPoint Sunusu</vt:lpstr>
      <vt:lpstr>PowerPoint Sunusu</vt:lpstr>
      <vt:lpstr>PowerPoint Sunusu</vt:lpstr>
      <vt:lpstr>Örneğin;</vt:lpstr>
      <vt:lpstr>Hatırlatma: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4.BÖLÜM</dc:title>
  <dc:creator>HT Book</dc:creator>
  <cp:lastModifiedBy>ŞERİF ARSLAN</cp:lastModifiedBy>
  <cp:revision>4</cp:revision>
  <dcterms:created xsi:type="dcterms:W3CDTF">2018-02-28T05:30:18Z</dcterms:created>
  <dcterms:modified xsi:type="dcterms:W3CDTF">2020-03-18T08:19:57Z</dcterms:modified>
</cp:coreProperties>
</file>