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458" r:id="rId2"/>
    <p:sldId id="509" r:id="rId3"/>
    <p:sldId id="462" r:id="rId4"/>
    <p:sldId id="463" r:id="rId5"/>
    <p:sldId id="464" r:id="rId6"/>
    <p:sldId id="465" r:id="rId7"/>
    <p:sldId id="466" r:id="rId8"/>
    <p:sldId id="467" r:id="rId9"/>
    <p:sldId id="468" r:id="rId10"/>
    <p:sldId id="469" r:id="rId11"/>
    <p:sldId id="470" r:id="rId12"/>
    <p:sldId id="471" r:id="rId13"/>
    <p:sldId id="472" r:id="rId14"/>
    <p:sldId id="473" r:id="rId15"/>
    <p:sldId id="474" r:id="rId16"/>
    <p:sldId id="475" r:id="rId17"/>
    <p:sldId id="476" r:id="rId18"/>
    <p:sldId id="477" r:id="rId19"/>
    <p:sldId id="478" r:id="rId20"/>
    <p:sldId id="479" r:id="rId21"/>
    <p:sldId id="480" r:id="rId22"/>
    <p:sldId id="481" r:id="rId23"/>
    <p:sldId id="482" r:id="rId24"/>
    <p:sldId id="483" r:id="rId25"/>
    <p:sldId id="484" r:id="rId26"/>
    <p:sldId id="485" r:id="rId27"/>
    <p:sldId id="486" r:id="rId28"/>
    <p:sldId id="487" r:id="rId29"/>
    <p:sldId id="488" r:id="rId30"/>
    <p:sldId id="489" r:id="rId31"/>
    <p:sldId id="490" r:id="rId32"/>
    <p:sldId id="491" r:id="rId33"/>
    <p:sldId id="492" r:id="rId34"/>
    <p:sldId id="493" r:id="rId35"/>
    <p:sldId id="494" r:id="rId36"/>
    <p:sldId id="495" r:id="rId37"/>
    <p:sldId id="496" r:id="rId38"/>
    <p:sldId id="497" r:id="rId39"/>
    <p:sldId id="498" r:id="rId40"/>
    <p:sldId id="499" r:id="rId41"/>
    <p:sldId id="500" r:id="rId42"/>
    <p:sldId id="501" r:id="rId43"/>
    <p:sldId id="502" r:id="rId44"/>
    <p:sldId id="503" r:id="rId45"/>
    <p:sldId id="504" r:id="rId46"/>
    <p:sldId id="505" r:id="rId47"/>
    <p:sldId id="506" r:id="rId48"/>
    <p:sldId id="507" r:id="rId49"/>
    <p:sldId id="508" r:id="rId50"/>
    <p:sldId id="459" r:id="rId51"/>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cmAuthor>
  <p:cmAuthor id="2" name="UZEM - Part 1" initials="U-P1"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113" d="100"/>
          <a:sy n="113" d="100"/>
        </p:scale>
        <p:origin x="-672" y="-96"/>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20/02/2018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20/02/2018</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20/02/2018</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İnsan Kaynakları Yönetimi ve Çevresel Etkiler</a:t>
            </a: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solidFill>
                  <a:srgbClr val="FF0000"/>
                </a:solidFill>
              </a:rPr>
              <a:t>BU DERSTE İŞLENECEK KONULAR</a:t>
            </a:r>
          </a:p>
          <a:p>
            <a:endParaRPr lang="en-US" dirty="0"/>
          </a:p>
          <a:p>
            <a:pPr marL="342900" indent="-342900">
              <a:buFont typeface="Wingdings" charset="2"/>
              <a:buChar char="Ø"/>
            </a:pPr>
            <a:r>
              <a:rPr lang="en-US" b="1" dirty="0" smtClean="0"/>
              <a:t>İKY </a:t>
            </a:r>
            <a:r>
              <a:rPr lang="en-US" b="1" dirty="0" err="1" smtClean="0"/>
              <a:t>ve</a:t>
            </a:r>
            <a:r>
              <a:rPr lang="en-US" b="1" dirty="0" smtClean="0"/>
              <a:t> </a:t>
            </a:r>
            <a:r>
              <a:rPr lang="en-US" b="1" dirty="0" err="1" smtClean="0"/>
              <a:t>Çevresel</a:t>
            </a:r>
            <a:r>
              <a:rPr lang="en-US" b="1" dirty="0" smtClean="0"/>
              <a:t> </a:t>
            </a:r>
            <a:r>
              <a:rPr lang="en-US" b="1" dirty="0" err="1" smtClean="0"/>
              <a:t>Etkiler</a:t>
            </a:r>
            <a:endParaRPr lang="en-US" b="1" dirty="0" smtClean="0"/>
          </a:p>
          <a:p>
            <a:pPr marL="342900" indent="-342900">
              <a:buFont typeface="Wingdings" charset="2"/>
              <a:buChar char="Ø"/>
            </a:pPr>
            <a:r>
              <a:rPr lang="en-US" b="1" dirty="0" smtClean="0"/>
              <a:t>D</a:t>
            </a:r>
            <a:r>
              <a:rPr lang="tr-TR" b="1" dirty="0" smtClean="0"/>
              <a:t>ı</a:t>
            </a:r>
            <a:r>
              <a:rPr lang="en-US" b="1" dirty="0" smtClean="0"/>
              <a:t>ş </a:t>
            </a:r>
            <a:r>
              <a:rPr lang="en-US" b="1" dirty="0" err="1" smtClean="0"/>
              <a:t>Çevre</a:t>
            </a:r>
            <a:r>
              <a:rPr lang="en-US" b="1" dirty="0" smtClean="0"/>
              <a:t> </a:t>
            </a:r>
            <a:r>
              <a:rPr lang="en-US" b="1" dirty="0" err="1" smtClean="0"/>
              <a:t>Faktörler</a:t>
            </a:r>
            <a:r>
              <a:rPr lang="tr-TR" b="1" dirty="0" smtClean="0"/>
              <a:t>i</a:t>
            </a:r>
            <a:endParaRPr lang="en-US" b="1" dirty="0" smtClean="0"/>
          </a:p>
          <a:p>
            <a:pPr marL="342900" indent="-342900">
              <a:buFont typeface="Wingdings" charset="2"/>
              <a:buChar char="Ø"/>
            </a:pPr>
            <a:r>
              <a:rPr lang="en-US" b="1" dirty="0" err="1" smtClean="0"/>
              <a:t>İç</a:t>
            </a:r>
            <a:r>
              <a:rPr lang="en-US" b="1" dirty="0" smtClean="0"/>
              <a:t> </a:t>
            </a:r>
            <a:r>
              <a:rPr lang="en-US" b="1" dirty="0" err="1" smtClean="0"/>
              <a:t>Çevresel</a:t>
            </a:r>
            <a:r>
              <a:rPr lang="en-US" b="1" dirty="0" smtClean="0"/>
              <a:t> </a:t>
            </a:r>
            <a:r>
              <a:rPr lang="en-US" b="1" dirty="0" err="1" smtClean="0"/>
              <a:t>Faktörler</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898311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Yoğun </a:t>
            </a:r>
            <a:r>
              <a:rPr lang="tr-TR" dirty="0"/>
              <a:t>rekabet ortamı içerisinde örgütlerin stratejik amaçları gerçekleştirmesi, çevrenin yakından izlenmesi ve çevresel faktörlerde meydana gelen değişiklikler doğrultusunda önlemler alınması gerektirmektedir</a:t>
            </a:r>
            <a:r>
              <a:rPr lang="tr-TR" dirty="0" smtClean="0"/>
              <a:t>. Çünkü </a:t>
            </a:r>
            <a:r>
              <a:rPr lang="tr-TR" dirty="0"/>
              <a:t>açık sistem olan örgütler, örgüt kültürü, stratejisi, yapısı ve sistemleri gibi iç faktörler kadar, örgütün dışında mevcut olan teknoloji, rekabet</a:t>
            </a:r>
            <a:r>
              <a:rPr lang="tr-TR" dirty="0" smtClean="0"/>
              <a:t>, yasalar, sosyal </a:t>
            </a:r>
            <a:r>
              <a:rPr lang="tr-TR" dirty="0"/>
              <a:t>değerler gibi faktörlerden ve bu faktörlerdeki değişimlerden de etkilenir. İç ve dış faktörlerinin hepsi aynı zamanda örgütün </a:t>
            </a:r>
            <a:r>
              <a:rPr lang="tr-TR" dirty="0" err="1"/>
              <a:t>İKY'nin</a:t>
            </a:r>
            <a:r>
              <a:rPr lang="tr-TR" dirty="0"/>
              <a:t> amaçları, stratejileri eylem planları üzerinde de önemli etkiye sahiptir</a:t>
            </a:r>
            <a:r>
              <a:rPr lang="tr-TR" dirty="0" smtClean="0"/>
              <a:t>. Yüksek </a:t>
            </a:r>
            <a:r>
              <a:rPr lang="tr-TR" dirty="0"/>
              <a:t>performanslı bir İKY için çevrenin yakından izlemesi önem arz etmektedir.</a:t>
            </a:r>
          </a:p>
        </p:txBody>
      </p:sp>
      <p:sp>
        <p:nvSpPr>
          <p:cNvPr id="3" name="Metin Yer Tutucusu 2"/>
          <p:cNvSpPr>
            <a:spLocks noGrp="1"/>
          </p:cNvSpPr>
          <p:nvPr>
            <p:ph type="body" sz="quarter" idx="11"/>
          </p:nvPr>
        </p:nvSpPr>
        <p:spPr/>
        <p:txBody>
          <a:bodyPr/>
          <a:lstStyle/>
          <a:p>
            <a:r>
              <a:rPr lang="tr-TR" dirty="0" smtClean="0"/>
              <a:t>GİRİŞ</a:t>
            </a:r>
            <a:endParaRPr lang="tr-TR" dirty="0"/>
          </a:p>
        </p:txBody>
      </p:sp>
    </p:spTree>
    <p:extLst>
      <p:ext uri="{BB962C8B-B14F-4D97-AF65-F5344CB8AC3E}">
        <p14:creationId xmlns:p14="http://schemas.microsoft.com/office/powerpoint/2010/main" val="94777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İnsan Kaynakları </a:t>
            </a:r>
            <a:r>
              <a:rPr lang="tr-TR" dirty="0"/>
              <a:t>yönetici ve profesyonelleri, </a:t>
            </a:r>
            <a:r>
              <a:rPr lang="tr-TR" dirty="0" err="1"/>
              <a:t>İKY'nin</a:t>
            </a:r>
            <a:r>
              <a:rPr lang="tr-TR" dirty="0"/>
              <a:t> amaçlarını belirlemek, stratejik tercihte bulunmak, eylem planlarını hazırlamak ve esnek bir iş gücü yapısını yaratmak için stratejik </a:t>
            </a:r>
            <a:r>
              <a:rPr lang="tr-TR" dirty="0" err="1"/>
              <a:t>İKY'nin</a:t>
            </a:r>
            <a:r>
              <a:rPr lang="tr-TR" dirty="0"/>
              <a:t> bütüncül bir parçası olarak çevresel faktörlerinin etkilerinin analiz etmek durumundadırlar. Aynı zamanda böyle bir analizle, örgütün faaliyetlerini engelleyen faktörler ile amaçlarını gerçekleştirmesine yardımcı olan faktörleri belirtmek mümkün olur.</a:t>
            </a:r>
          </a:p>
        </p:txBody>
      </p:sp>
      <p:sp>
        <p:nvSpPr>
          <p:cNvPr id="3" name="Metin Yer Tutucusu 2"/>
          <p:cNvSpPr>
            <a:spLocks noGrp="1"/>
          </p:cNvSpPr>
          <p:nvPr>
            <p:ph type="body" sz="quarter" idx="11"/>
          </p:nvPr>
        </p:nvSpPr>
        <p:spPr/>
        <p:txBody>
          <a:bodyPr/>
          <a:lstStyle/>
          <a:p>
            <a:r>
              <a:rPr lang="tr-TR" dirty="0"/>
              <a:t>GİRİŞ</a:t>
            </a:r>
          </a:p>
        </p:txBody>
      </p:sp>
      <p:pic>
        <p:nvPicPr>
          <p:cNvPr id="4" name="Picture 3"/>
          <p:cNvPicPr>
            <a:picLocks noChangeAspect="1"/>
          </p:cNvPicPr>
          <p:nvPr/>
        </p:nvPicPr>
        <p:blipFill>
          <a:blip r:embed="rId2"/>
          <a:stretch>
            <a:fillRect/>
          </a:stretch>
        </p:blipFill>
        <p:spPr>
          <a:xfrm>
            <a:off x="6729724" y="4010051"/>
            <a:ext cx="5362279" cy="2774158"/>
          </a:xfrm>
          <a:prstGeom prst="rect">
            <a:avLst/>
          </a:prstGeom>
        </p:spPr>
      </p:pic>
    </p:spTree>
    <p:extLst>
      <p:ext uri="{BB962C8B-B14F-4D97-AF65-F5344CB8AC3E}">
        <p14:creationId xmlns:p14="http://schemas.microsoft.com/office/powerpoint/2010/main" val="4895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Stratejik İKY, çevresel faktörleri anlamayı ve onları analiz etmeyi gerektirmektedir. İKY işlevinin güçlü ve zayıf yönlerinin analizi aynı zamanda onun stratejik amaçlarının başarılmasına engel olan veya başarılmasını sağlayan olumlu ve olumsuz yönlerinin ortaya koyabilir.</a:t>
            </a:r>
          </a:p>
        </p:txBody>
      </p:sp>
      <p:sp>
        <p:nvSpPr>
          <p:cNvPr id="3" name="Metin Yer Tutucusu 2"/>
          <p:cNvSpPr>
            <a:spLocks noGrp="1"/>
          </p:cNvSpPr>
          <p:nvPr>
            <p:ph type="body" sz="quarter" idx="11"/>
          </p:nvPr>
        </p:nvSpPr>
        <p:spPr/>
        <p:txBody>
          <a:bodyPr/>
          <a:lstStyle/>
          <a:p>
            <a:r>
              <a:rPr lang="tr-TR" dirty="0"/>
              <a:t>GİRİŞ</a:t>
            </a:r>
          </a:p>
        </p:txBody>
      </p:sp>
      <p:pic>
        <p:nvPicPr>
          <p:cNvPr id="4" name="Picture 3"/>
          <p:cNvPicPr>
            <a:picLocks noChangeAspect="1"/>
          </p:cNvPicPr>
          <p:nvPr/>
        </p:nvPicPr>
        <p:blipFill>
          <a:blip r:embed="rId2"/>
          <a:stretch>
            <a:fillRect/>
          </a:stretch>
        </p:blipFill>
        <p:spPr>
          <a:xfrm>
            <a:off x="4843708" y="3640265"/>
            <a:ext cx="7268296" cy="3217735"/>
          </a:xfrm>
          <a:prstGeom prst="rect">
            <a:avLst/>
          </a:prstGeom>
        </p:spPr>
      </p:pic>
    </p:spTree>
    <p:extLst>
      <p:ext uri="{BB962C8B-B14F-4D97-AF65-F5344CB8AC3E}">
        <p14:creationId xmlns:p14="http://schemas.microsoft.com/office/powerpoint/2010/main" val="369969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Genel olarak çevre, canlı organizmaların ve insanların faaliyetleri üzerinde beli bir dönem içinde, derhal veya sonradan, doğrudan ve dolaylı bir şekilde etki yaratabilecek</a:t>
            </a:r>
            <a:r>
              <a:rPr lang="tr-TR" dirty="0" smtClean="0"/>
              <a:t>, fiziksel, kimyasal, sosyal, kültürel, siyasal </a:t>
            </a:r>
            <a:r>
              <a:rPr lang="tr-TR" dirty="0"/>
              <a:t>ve ekonomik faktörlerin tümü olarak nitelendirilebilir</a:t>
            </a:r>
            <a:r>
              <a:rPr lang="tr-TR" dirty="0" smtClean="0"/>
              <a:t>.</a:t>
            </a:r>
            <a:endParaRPr lang="tr-TR" dirty="0"/>
          </a:p>
        </p:txBody>
      </p:sp>
      <p:sp>
        <p:nvSpPr>
          <p:cNvPr id="3" name="Metin Yer Tutucusu 2"/>
          <p:cNvSpPr>
            <a:spLocks noGrp="1"/>
          </p:cNvSpPr>
          <p:nvPr>
            <p:ph type="body" sz="quarter" idx="11"/>
          </p:nvPr>
        </p:nvSpPr>
        <p:spPr/>
        <p:txBody>
          <a:bodyPr/>
          <a:lstStyle/>
          <a:p>
            <a:r>
              <a:rPr lang="tr-TR" dirty="0"/>
              <a:t>ÇEVRENİN TANIMI VE İKY AÇISINDAN ÖNEMİ</a:t>
            </a:r>
          </a:p>
        </p:txBody>
      </p:sp>
    </p:spTree>
    <p:extLst>
      <p:ext uri="{BB962C8B-B14F-4D97-AF65-F5344CB8AC3E}">
        <p14:creationId xmlns:p14="http://schemas.microsoft.com/office/powerpoint/2010/main" val="265088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Örgütler kendilerine kaynak sağlayan ve sınırlar belirleyen çevreleri ile iç içe yaşarlar</a:t>
            </a:r>
            <a:r>
              <a:rPr lang="tr-TR" dirty="0" smtClean="0"/>
              <a:t>. Çevre </a:t>
            </a:r>
            <a:r>
              <a:rPr lang="tr-TR" dirty="0"/>
              <a:t>ile birçok yönden alışveriş ilişkisi içinde bulunan örgütler, çevreden aldıkları girdileri, uygun görülen ve ihtiyaç duyulan çıktılara dönüştürerek tekrar çevreye sunarlar</a:t>
            </a:r>
            <a:r>
              <a:rPr lang="tr-TR" dirty="0" smtClean="0"/>
              <a:t>. Bu </a:t>
            </a:r>
            <a:r>
              <a:rPr lang="tr-TR" dirty="0"/>
              <a:t>nedenle çevre, örgütlerin varlıklarını sürdürmelerinde önemli yeri olan bir olgudur.</a:t>
            </a:r>
            <a:endParaRPr lang="en-US" dirty="0"/>
          </a:p>
        </p:txBody>
      </p:sp>
      <p:sp>
        <p:nvSpPr>
          <p:cNvPr id="3" name="Text Placeholder 2"/>
          <p:cNvSpPr>
            <a:spLocks noGrp="1"/>
          </p:cNvSpPr>
          <p:nvPr>
            <p:ph type="body" sz="quarter" idx="11"/>
          </p:nvPr>
        </p:nvSpPr>
        <p:spPr/>
        <p:txBody>
          <a:bodyPr/>
          <a:lstStyle/>
          <a:p>
            <a:r>
              <a:rPr lang="tr-TR" dirty="0"/>
              <a:t>ÇEVRENİN TANIMI VE İKY AÇISINDAN ÖNEMİ</a:t>
            </a:r>
          </a:p>
          <a:p>
            <a:endParaRPr lang="en-US" dirty="0"/>
          </a:p>
        </p:txBody>
      </p:sp>
      <p:pic>
        <p:nvPicPr>
          <p:cNvPr id="4" name="Picture 3"/>
          <p:cNvPicPr>
            <a:picLocks noChangeAspect="1"/>
          </p:cNvPicPr>
          <p:nvPr/>
        </p:nvPicPr>
        <p:blipFill>
          <a:blip r:embed="rId2"/>
          <a:stretch>
            <a:fillRect/>
          </a:stretch>
        </p:blipFill>
        <p:spPr>
          <a:xfrm>
            <a:off x="6709725" y="3622344"/>
            <a:ext cx="4859221" cy="3235656"/>
          </a:xfrm>
          <a:prstGeom prst="rect">
            <a:avLst/>
          </a:prstGeom>
        </p:spPr>
      </p:pic>
    </p:spTree>
    <p:extLst>
      <p:ext uri="{BB962C8B-B14F-4D97-AF65-F5344CB8AC3E}">
        <p14:creationId xmlns:p14="http://schemas.microsoft.com/office/powerpoint/2010/main" val="3268601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7650" y="1177925"/>
            <a:ext cx="5862099" cy="5289550"/>
          </a:xfrm>
        </p:spPr>
        <p:txBody>
          <a:bodyPr/>
          <a:lstStyle/>
          <a:p>
            <a:r>
              <a:rPr lang="tr-TR" dirty="0" smtClean="0"/>
              <a:t>Küreselleşen </a:t>
            </a:r>
            <a:r>
              <a:rPr lang="tr-TR" dirty="0"/>
              <a:t>dünyada iş örgütlerinin stratejik amaçlarını gerçekleştirmeleri, yukarıda belirttiğimiz şekilde nitelendirilen ve sürekli olarak değişen ulusal ve uluslararası çevreye uyum sağlamalarına bağlıdır. Çevrede meydana gelen değişimler, işletmeleri de değişmeye zorlayarak onları çevrenin isteklerine cevap verme durumuna getirmektedir.</a:t>
            </a:r>
            <a:endParaRPr lang="en-US" dirty="0"/>
          </a:p>
        </p:txBody>
      </p:sp>
      <p:sp>
        <p:nvSpPr>
          <p:cNvPr id="3" name="Text Placeholder 2"/>
          <p:cNvSpPr>
            <a:spLocks noGrp="1"/>
          </p:cNvSpPr>
          <p:nvPr>
            <p:ph type="body" sz="quarter" idx="11"/>
          </p:nvPr>
        </p:nvSpPr>
        <p:spPr/>
        <p:txBody>
          <a:bodyPr/>
          <a:lstStyle/>
          <a:p>
            <a:r>
              <a:rPr lang="tr-TR" dirty="0"/>
              <a:t>ÇEVRENİN TANIMI VE İKY AÇISINDAN ÖNEMİ</a:t>
            </a:r>
          </a:p>
          <a:p>
            <a:endParaRPr lang="en-US" dirty="0"/>
          </a:p>
        </p:txBody>
      </p:sp>
      <p:pic>
        <p:nvPicPr>
          <p:cNvPr id="4" name="Picture 3"/>
          <p:cNvPicPr>
            <a:picLocks noChangeAspect="1"/>
          </p:cNvPicPr>
          <p:nvPr/>
        </p:nvPicPr>
        <p:blipFill>
          <a:blip r:embed="rId2"/>
          <a:stretch>
            <a:fillRect/>
          </a:stretch>
        </p:blipFill>
        <p:spPr>
          <a:xfrm>
            <a:off x="6792593" y="2000145"/>
            <a:ext cx="4738313" cy="3553735"/>
          </a:xfrm>
          <a:prstGeom prst="rect">
            <a:avLst/>
          </a:prstGeom>
        </p:spPr>
      </p:pic>
    </p:spTree>
    <p:extLst>
      <p:ext uri="{BB962C8B-B14F-4D97-AF65-F5344CB8AC3E}">
        <p14:creationId xmlns:p14="http://schemas.microsoft.com/office/powerpoint/2010/main" val="69665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Birbiriyle </a:t>
            </a:r>
            <a:r>
              <a:rPr lang="tr-TR" dirty="0"/>
              <a:t>karşılıklı ilişkisi olan birçok faktör, </a:t>
            </a:r>
            <a:r>
              <a:rPr lang="tr-TR" dirty="0" err="1"/>
              <a:t>İKY'yi</a:t>
            </a:r>
            <a:r>
              <a:rPr lang="tr-TR" dirty="0"/>
              <a:t> etkilemektedir. Bu faktörler, firmanın hem dış, hem de iç çevresiyle  ilgilidir. İş örgütleri, dış çevresel faktörlerin insan kaynakları yönetimini etkilemesi üzerinde pek az denetime sahiptir. Firmanın kendi içindeki -başta şirket kültürü olmak üzere- faktörler de firmanın insan kaynakları yönetimi üzerinde etkiye sahiptir.</a:t>
            </a:r>
            <a:endParaRPr lang="en-US" dirty="0"/>
          </a:p>
        </p:txBody>
      </p:sp>
      <p:sp>
        <p:nvSpPr>
          <p:cNvPr id="3" name="Text Placeholder 2"/>
          <p:cNvSpPr>
            <a:spLocks noGrp="1"/>
          </p:cNvSpPr>
          <p:nvPr>
            <p:ph type="body" sz="quarter" idx="11"/>
          </p:nvPr>
        </p:nvSpPr>
        <p:spPr/>
        <p:txBody>
          <a:bodyPr/>
          <a:lstStyle/>
          <a:p>
            <a:r>
              <a:rPr lang="tr-TR" dirty="0"/>
              <a:t>ÇEVRENİN TANIMI VE İKY AÇISINDAN ÖNEMİ</a:t>
            </a:r>
          </a:p>
          <a:p>
            <a:endParaRPr lang="en-US" dirty="0"/>
          </a:p>
        </p:txBody>
      </p:sp>
    </p:spTree>
    <p:extLst>
      <p:ext uri="{BB962C8B-B14F-4D97-AF65-F5344CB8AC3E}">
        <p14:creationId xmlns:p14="http://schemas.microsoft.com/office/powerpoint/2010/main" val="215995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Sosyal ve açık sistem olan örgütlerin kesin sınırlarını belirlemek, oldukça güçtür. Ayrıca örgüt ve çevre kavramlarının gerek içerik, gerekse nitelik açısından çok geniş kapsamlı olmaları nedeniyle bu iki olguyu ilişkilendirmede, bir kavram kargaşası </a:t>
            </a:r>
            <a:r>
              <a:rPr lang="tr-TR" dirty="0" smtClean="0"/>
              <a:t>yaşanmaktadır. Stratejik </a:t>
            </a:r>
            <a:r>
              <a:rPr lang="tr-TR" dirty="0"/>
              <a:t>hedeflerin belirlenmesi ve </a:t>
            </a:r>
            <a:r>
              <a:rPr lang="tr-TR" dirty="0" err="1"/>
              <a:t>İKY'nin</a:t>
            </a:r>
            <a:r>
              <a:rPr lang="tr-TR" dirty="0"/>
              <a:t> şirketin stratejisi ile </a:t>
            </a:r>
            <a:r>
              <a:rPr lang="tr-TR" dirty="0" smtClean="0"/>
              <a:t>bütünleştirmesi</a:t>
            </a:r>
            <a:r>
              <a:rPr lang="tr-TR" dirty="0"/>
              <a:t>, kuşkusuz ilk başta çevresel analizlerin yapılmasını gerektirir. Sonuç olarak, İK yöneticisi belirli bir eyleme geçmeden veya belirlemeden önce, olası iç ve dış çevresel etkilerin yapısını gözden geçirmelidir</a:t>
            </a:r>
            <a:r>
              <a:rPr lang="tr-TR" dirty="0" smtClean="0"/>
              <a:t>.</a:t>
            </a:r>
            <a:endParaRPr lang="tr-TR" dirty="0"/>
          </a:p>
        </p:txBody>
      </p:sp>
      <p:sp>
        <p:nvSpPr>
          <p:cNvPr id="3" name="Text Placeholder 2"/>
          <p:cNvSpPr>
            <a:spLocks noGrp="1"/>
          </p:cNvSpPr>
          <p:nvPr>
            <p:ph type="body" sz="quarter" idx="11"/>
          </p:nvPr>
        </p:nvSpPr>
        <p:spPr/>
        <p:txBody>
          <a:bodyPr/>
          <a:lstStyle/>
          <a:p>
            <a:r>
              <a:rPr lang="tr-TR" dirty="0"/>
              <a:t>ÇEVRENİN TANIMI VE İKY AÇISINDAN ÖNEMİ</a:t>
            </a:r>
          </a:p>
          <a:p>
            <a:endParaRPr lang="en-US" dirty="0"/>
          </a:p>
        </p:txBody>
      </p:sp>
    </p:spTree>
    <p:extLst>
      <p:ext uri="{BB962C8B-B14F-4D97-AF65-F5344CB8AC3E}">
        <p14:creationId xmlns:p14="http://schemas.microsoft.com/office/powerpoint/2010/main" val="27350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Bu </a:t>
            </a:r>
            <a:r>
              <a:rPr lang="tr-TR" dirty="0"/>
              <a:t>durum, İK yöneticisini şu temel sorulara cevaplar bulmaya </a:t>
            </a:r>
            <a:r>
              <a:rPr lang="tr-TR" dirty="0" smtClean="0"/>
              <a:t>zorlar:</a:t>
            </a:r>
            <a:endParaRPr lang="tr-TR" dirty="0"/>
          </a:p>
          <a:p>
            <a:r>
              <a:rPr lang="tr-TR" b="1" dirty="0"/>
              <a:t>*Şimdi biz neredeyiz?</a:t>
            </a:r>
          </a:p>
          <a:p>
            <a:r>
              <a:rPr lang="tr-TR" b="1" dirty="0"/>
              <a:t>*Gelecekte ne yapmak istiyoruz?</a:t>
            </a:r>
          </a:p>
          <a:p>
            <a:r>
              <a:rPr lang="tr-TR" b="1" dirty="0"/>
              <a:t>*Bizim için hangi yol en iyisidir?</a:t>
            </a:r>
          </a:p>
          <a:p>
            <a:r>
              <a:rPr lang="tr-TR" b="1" dirty="0"/>
              <a:t>*Onu nasıl ve ne zaman uygulayabiliriz?</a:t>
            </a:r>
            <a:endParaRPr lang="en-US" b="1" dirty="0"/>
          </a:p>
        </p:txBody>
      </p:sp>
      <p:sp>
        <p:nvSpPr>
          <p:cNvPr id="3" name="Text Placeholder 2"/>
          <p:cNvSpPr>
            <a:spLocks noGrp="1"/>
          </p:cNvSpPr>
          <p:nvPr>
            <p:ph type="body" sz="quarter" idx="11"/>
          </p:nvPr>
        </p:nvSpPr>
        <p:spPr/>
        <p:txBody>
          <a:bodyPr/>
          <a:lstStyle/>
          <a:p>
            <a:r>
              <a:rPr lang="tr-TR" dirty="0"/>
              <a:t>ÇEVRENİN TANIMI VE İKY AÇISINDAN ÖNEMİ</a:t>
            </a:r>
          </a:p>
          <a:p>
            <a:endParaRPr lang="en-US" dirty="0"/>
          </a:p>
        </p:txBody>
      </p:sp>
    </p:spTree>
    <p:extLst>
      <p:ext uri="{BB962C8B-B14F-4D97-AF65-F5344CB8AC3E}">
        <p14:creationId xmlns:p14="http://schemas.microsoft.com/office/powerpoint/2010/main" val="379126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Bilindiği gibi dış çevre, örgütü yakından ilgilendiren, varlığına ve gelişmesine etki eden ve kontrol edilip yönlendirilmesi güç olan örgüt dışındaki faktörlerden oluşur. Bu düşünceden hareketle dış çevre, "bir sistemle ilgili olan ve sistemin dışında kalan her şey" olarak tanımlanmaktadır.</a:t>
            </a:r>
          </a:p>
          <a:p>
            <a:r>
              <a:rPr lang="tr-TR" dirty="0" smtClean="0"/>
              <a:t>Konumuz </a:t>
            </a:r>
            <a:r>
              <a:rPr lang="tr-TR" dirty="0"/>
              <a:t>açısından dış çevre ise, </a:t>
            </a:r>
            <a:r>
              <a:rPr lang="tr-TR" dirty="0" err="1"/>
              <a:t>İKY'yi</a:t>
            </a:r>
            <a:r>
              <a:rPr lang="tr-TR" dirty="0"/>
              <a:t> fiili ve potansiyel olarak etkileyen tüm dışsal olguları içermektedir. Bir başka deyişle dış çevre, örgüt dışında olan ve onun performansını etkileyebilen çok sayıdaki güçten oluşmaktadır.</a:t>
            </a:r>
            <a:endParaRPr lang="en-US" dirty="0"/>
          </a:p>
        </p:txBody>
      </p:sp>
      <p:sp>
        <p:nvSpPr>
          <p:cNvPr id="3" name="Text Placeholder 2"/>
          <p:cNvSpPr>
            <a:spLocks noGrp="1"/>
          </p:cNvSpPr>
          <p:nvPr>
            <p:ph type="body" sz="quarter" idx="11"/>
          </p:nvPr>
        </p:nvSpPr>
        <p:spPr/>
        <p:txBody>
          <a:bodyPr/>
          <a:lstStyle/>
          <a:p>
            <a:r>
              <a:rPr lang="tr-TR" dirty="0"/>
              <a:t>DIŞ ÇEVRE FAKTÖRLERİ</a:t>
            </a:r>
            <a:endParaRPr lang="en-US" dirty="0"/>
          </a:p>
        </p:txBody>
      </p:sp>
    </p:spTree>
    <p:extLst>
      <p:ext uri="{BB962C8B-B14F-4D97-AF65-F5344CB8AC3E}">
        <p14:creationId xmlns:p14="http://schemas.microsoft.com/office/powerpoint/2010/main" val="231537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İşgücü piyasası, bir örgütün ihtiyaç duyduğu işgücünü tedarik ettiği piyasa veya firmalar için dış işgücü havuzudur.</a:t>
            </a:r>
          </a:p>
          <a:p>
            <a:r>
              <a:rPr lang="tr-TR" dirty="0" smtClean="0"/>
              <a:t>İnsan </a:t>
            </a:r>
            <a:r>
              <a:rPr lang="tr-TR" dirty="0"/>
              <a:t>kaynakları yönetimi işlevleri yerine getirilirken, işgücü piyasasındaki şimdiki ve gelecekteki eğilimlerin ve değişimlerin göz önüne alınması ve bu eğilimlerin analizi gerekir. Böyle bir analiz, </a:t>
            </a:r>
            <a:r>
              <a:rPr lang="tr-TR" dirty="0" err="1"/>
              <a:t>İKY'yi</a:t>
            </a:r>
            <a:r>
              <a:rPr lang="tr-TR" dirty="0"/>
              <a:t> önemli ölçüde etkiler. Çünkü bir örgüt, işverenlere kaynak sağlayan aynı işgücü piyasasından rakipleriyle birlikte yararlanır. Örgütsel etkinliğin bir ölçütü de, örgütün önemli ve üstün kaynakları için rekabet etme yeteneğidir.</a:t>
            </a:r>
            <a:endParaRPr lang="en-US" dirty="0"/>
          </a:p>
        </p:txBody>
      </p:sp>
      <p:sp>
        <p:nvSpPr>
          <p:cNvPr id="3" name="Text Placeholder 2"/>
          <p:cNvSpPr>
            <a:spLocks noGrp="1"/>
          </p:cNvSpPr>
          <p:nvPr>
            <p:ph type="body" sz="quarter" idx="11"/>
          </p:nvPr>
        </p:nvSpPr>
        <p:spPr/>
        <p:txBody>
          <a:bodyPr/>
          <a:lstStyle/>
          <a:p>
            <a:r>
              <a:rPr lang="en-US" dirty="0" err="1" smtClean="0"/>
              <a:t>İş</a:t>
            </a:r>
            <a:r>
              <a:rPr lang="en-US" dirty="0" smtClean="0"/>
              <a:t> </a:t>
            </a:r>
            <a:r>
              <a:rPr lang="en-US" dirty="0" err="1" smtClean="0"/>
              <a:t>Gücü</a:t>
            </a:r>
            <a:r>
              <a:rPr lang="en-US" dirty="0" smtClean="0"/>
              <a:t> </a:t>
            </a:r>
            <a:r>
              <a:rPr lang="en-US" dirty="0" err="1" smtClean="0"/>
              <a:t>Piyasası</a:t>
            </a:r>
            <a:endParaRPr lang="en-US" dirty="0"/>
          </a:p>
        </p:txBody>
      </p:sp>
    </p:spTree>
    <p:extLst>
      <p:ext uri="{BB962C8B-B14F-4D97-AF65-F5344CB8AC3E}">
        <p14:creationId xmlns:p14="http://schemas.microsoft.com/office/powerpoint/2010/main" val="3461025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İşgücünün yapısı sürekli değişmektedir. Bu değişiklikler kuşkusuz bir örgütün işgücünün niteliklerinde de değişikliklere neden olmaktadır. Bir örgüt içerisindeki bireylerdeki değişimler yönetimin işgücüyle ilgili politika ve yaklaşımlarına etki etmektedir. Dolayısıyla insan kaynakları uzman ve kurmayları, işgücü yapısındaki çeşitli değişiklikleri incelemek ve analiz etmek durumundadırlar.</a:t>
            </a:r>
            <a:endParaRPr lang="en-US" dirty="0"/>
          </a:p>
        </p:txBody>
      </p:sp>
      <p:sp>
        <p:nvSpPr>
          <p:cNvPr id="3" name="Text Placeholder 2"/>
          <p:cNvSpPr>
            <a:spLocks noGrp="1"/>
          </p:cNvSpPr>
          <p:nvPr>
            <p:ph type="body" sz="quarter" idx="11"/>
          </p:nvPr>
        </p:nvSpPr>
        <p:spPr/>
        <p:txBody>
          <a:bodyPr/>
          <a:lstStyle/>
          <a:p>
            <a:r>
              <a:rPr lang="en-US" dirty="0" err="1"/>
              <a:t>İş</a:t>
            </a:r>
            <a:r>
              <a:rPr lang="en-US" dirty="0"/>
              <a:t> </a:t>
            </a:r>
            <a:r>
              <a:rPr lang="en-US" dirty="0" err="1"/>
              <a:t>Gücü</a:t>
            </a:r>
            <a:r>
              <a:rPr lang="en-US" dirty="0"/>
              <a:t> </a:t>
            </a:r>
            <a:r>
              <a:rPr lang="en-US" dirty="0" err="1"/>
              <a:t>Piyasası</a:t>
            </a:r>
            <a:endParaRPr lang="en-US" dirty="0"/>
          </a:p>
          <a:p>
            <a:endParaRPr lang="en-US" dirty="0"/>
          </a:p>
        </p:txBody>
      </p:sp>
      <p:pic>
        <p:nvPicPr>
          <p:cNvPr id="4" name="Picture 3"/>
          <p:cNvPicPr>
            <a:picLocks noChangeAspect="1"/>
          </p:cNvPicPr>
          <p:nvPr/>
        </p:nvPicPr>
        <p:blipFill>
          <a:blip r:embed="rId2"/>
          <a:stretch>
            <a:fillRect/>
          </a:stretch>
        </p:blipFill>
        <p:spPr>
          <a:xfrm>
            <a:off x="7292603" y="3610263"/>
            <a:ext cx="3894653" cy="2924042"/>
          </a:xfrm>
          <a:prstGeom prst="rect">
            <a:avLst/>
          </a:prstGeom>
        </p:spPr>
      </p:pic>
    </p:spTree>
    <p:extLst>
      <p:ext uri="{BB962C8B-B14F-4D97-AF65-F5344CB8AC3E}">
        <p14:creationId xmlns:p14="http://schemas.microsoft.com/office/powerpoint/2010/main" val="1976090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dirty="0"/>
              <a:t>Bu bağlamda, özellikle insan kaynakları planlaması, personel tedarik ve seçimi gibi insan kaynakları işlevlerinin başarıyla ifa edilebilmesi için bir firmanın başvuracağı işgücü piyasasındaki yaş, cinsiyet, ırk, din, dil vb. kişisel özellikler ile yetenekler açısından işgücünün yapısında meydana gelebilecek değişiklikleri göz önünde bulundurması gerekir. Ayrıca bireysel farklılıkların dağılım durumunun, bu piyasalardaki insanların eğitim ve öğrenim durumlarının ve mesleki niteliklerinin gelecekte nasıl bir görüntü vereceği, incelenmesi gereken hususlar arasındadır. </a:t>
            </a:r>
          </a:p>
          <a:p>
            <a:r>
              <a:rPr lang="tr-TR" dirty="0" smtClean="0"/>
              <a:t>İnsan </a:t>
            </a:r>
            <a:r>
              <a:rPr lang="tr-TR" dirty="0"/>
              <a:t>kaynağı uzmanları belirttiğimiz değişkenlerin örgütsel insan kaynağı ihtiyacı üzerindeki etkilerinin anlamak amacıyla dış çevredeki işgücü yapısını ve çalışma kalıbını öğrenmek durumundadırlar</a:t>
            </a:r>
            <a:r>
              <a:rPr lang="tr-TR" dirty="0" smtClean="0"/>
              <a:t>.</a:t>
            </a:r>
            <a:endParaRPr lang="tr-TR" dirty="0"/>
          </a:p>
        </p:txBody>
      </p:sp>
      <p:sp>
        <p:nvSpPr>
          <p:cNvPr id="3" name="Text Placeholder 2"/>
          <p:cNvSpPr>
            <a:spLocks noGrp="1"/>
          </p:cNvSpPr>
          <p:nvPr>
            <p:ph type="body" sz="quarter" idx="11"/>
          </p:nvPr>
        </p:nvSpPr>
        <p:spPr/>
        <p:txBody>
          <a:bodyPr/>
          <a:lstStyle/>
          <a:p>
            <a:r>
              <a:rPr lang="en-US" dirty="0" err="1"/>
              <a:t>İş</a:t>
            </a:r>
            <a:r>
              <a:rPr lang="en-US" dirty="0"/>
              <a:t> </a:t>
            </a:r>
            <a:r>
              <a:rPr lang="en-US" dirty="0" err="1"/>
              <a:t>Gücü</a:t>
            </a:r>
            <a:r>
              <a:rPr lang="en-US" dirty="0"/>
              <a:t> </a:t>
            </a:r>
            <a:r>
              <a:rPr lang="en-US" dirty="0" err="1"/>
              <a:t>Piyasası</a:t>
            </a:r>
            <a:endParaRPr lang="en-US" dirty="0"/>
          </a:p>
          <a:p>
            <a:endParaRPr lang="en-US" dirty="0"/>
          </a:p>
        </p:txBody>
      </p:sp>
    </p:spTree>
    <p:extLst>
      <p:ext uri="{BB962C8B-B14F-4D97-AF65-F5344CB8AC3E}">
        <p14:creationId xmlns:p14="http://schemas.microsoft.com/office/powerpoint/2010/main" val="2672207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İnsan </a:t>
            </a:r>
            <a:r>
              <a:rPr lang="tr-TR" dirty="0"/>
              <a:t>kaynaklarını etkileyen başka bir dış çevresel faktör, iş hukuku çerçevesinde yasalar ve bunlarla ilgili tüzükler, yönetmelikler ve bunları yorumlayan mahkeme içtihatları; toplu iş sözleşmeleri, iç yönetmelikler, iş yeri uygulamaları; ve uluslararası iş hukuku kaynaklarıdır</a:t>
            </a:r>
            <a:r>
              <a:rPr lang="tr-TR" dirty="0" smtClean="0"/>
              <a:t>. Bugün </a:t>
            </a:r>
            <a:r>
              <a:rPr lang="tr-TR" dirty="0"/>
              <a:t>yöneticiler, örgütler üzerinde çok büyük bir etkiye sahip olan çok geniş sayıda hukuki düzenleme ve sınırlamalarla karşı karşıya bulunmaktadırlar</a:t>
            </a:r>
            <a:r>
              <a:rPr lang="tr-TR" dirty="0" smtClean="0"/>
              <a:t>.</a:t>
            </a:r>
            <a:endParaRPr lang="tr-TR" dirty="0"/>
          </a:p>
        </p:txBody>
      </p:sp>
      <p:sp>
        <p:nvSpPr>
          <p:cNvPr id="3" name="Text Placeholder 2"/>
          <p:cNvSpPr>
            <a:spLocks noGrp="1"/>
          </p:cNvSpPr>
          <p:nvPr>
            <p:ph type="body" sz="quarter" idx="11"/>
          </p:nvPr>
        </p:nvSpPr>
        <p:spPr/>
        <p:txBody>
          <a:bodyPr/>
          <a:lstStyle/>
          <a:p>
            <a:r>
              <a:rPr lang="en-US" dirty="0" err="1" smtClean="0"/>
              <a:t>Yasal</a:t>
            </a:r>
            <a:r>
              <a:rPr lang="en-US" dirty="0" smtClean="0"/>
              <a:t> </a:t>
            </a:r>
            <a:r>
              <a:rPr lang="en-US" dirty="0" err="1" smtClean="0"/>
              <a:t>Düzenlemeler</a:t>
            </a:r>
            <a:endParaRPr lang="en-US" dirty="0"/>
          </a:p>
        </p:txBody>
      </p:sp>
    </p:spTree>
    <p:extLst>
      <p:ext uri="{BB962C8B-B14F-4D97-AF65-F5344CB8AC3E}">
        <p14:creationId xmlns:p14="http://schemas.microsoft.com/office/powerpoint/2010/main" val="254008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7650" y="1177925"/>
            <a:ext cx="6762063" cy="5289550"/>
          </a:xfrm>
        </p:spPr>
        <p:txBody>
          <a:bodyPr/>
          <a:lstStyle/>
          <a:p>
            <a:r>
              <a:rPr lang="tr-TR" dirty="0"/>
              <a:t>Devletin para-kredi, ithalat-ihracat ve ticari politikalarıyla sınırlamaları dolaylı biçimde </a:t>
            </a:r>
            <a:r>
              <a:rPr lang="tr-TR" dirty="0" err="1"/>
              <a:t>İKY'yi</a:t>
            </a:r>
            <a:r>
              <a:rPr lang="tr-TR" dirty="0"/>
              <a:t> etkileyebilir</a:t>
            </a:r>
            <a:r>
              <a:rPr lang="tr-TR" dirty="0" smtClean="0"/>
              <a:t>. Bir </a:t>
            </a:r>
            <a:r>
              <a:rPr lang="tr-TR" dirty="0"/>
              <a:t>örgüt, diğer faaliyetlerinde olduğu gibi İKY </a:t>
            </a:r>
            <a:r>
              <a:rPr lang="tr-TR" dirty="0" smtClean="0"/>
              <a:t>işlevlerini de </a:t>
            </a:r>
            <a:r>
              <a:rPr lang="tr-TR" dirty="0"/>
              <a:t>yerine getirirken çok sayıdaki devlet politikalarını ve yasal düzenlemeleri göz önüne almak durumundadır</a:t>
            </a:r>
            <a:r>
              <a:rPr lang="tr-TR" dirty="0" smtClean="0"/>
              <a:t>.</a:t>
            </a:r>
            <a:endParaRPr lang="en-US" dirty="0"/>
          </a:p>
        </p:txBody>
      </p:sp>
      <p:sp>
        <p:nvSpPr>
          <p:cNvPr id="3" name="Text Placeholder 2"/>
          <p:cNvSpPr>
            <a:spLocks noGrp="1"/>
          </p:cNvSpPr>
          <p:nvPr>
            <p:ph type="body" sz="quarter" idx="11"/>
          </p:nvPr>
        </p:nvSpPr>
        <p:spPr/>
        <p:txBody>
          <a:bodyPr/>
          <a:lstStyle/>
          <a:p>
            <a:r>
              <a:rPr lang="en-US" dirty="0" err="1"/>
              <a:t>Yasal</a:t>
            </a:r>
            <a:r>
              <a:rPr lang="en-US" dirty="0"/>
              <a:t> </a:t>
            </a:r>
            <a:r>
              <a:rPr lang="en-US" dirty="0" err="1"/>
              <a:t>Düzenlemeler</a:t>
            </a:r>
            <a:endParaRPr lang="en-US" dirty="0"/>
          </a:p>
          <a:p>
            <a:endParaRPr lang="en-US" dirty="0"/>
          </a:p>
        </p:txBody>
      </p:sp>
      <p:pic>
        <p:nvPicPr>
          <p:cNvPr id="4" name="Picture 3"/>
          <p:cNvPicPr>
            <a:picLocks noChangeAspect="1"/>
          </p:cNvPicPr>
          <p:nvPr/>
        </p:nvPicPr>
        <p:blipFill>
          <a:blip r:embed="rId2"/>
          <a:stretch>
            <a:fillRect/>
          </a:stretch>
        </p:blipFill>
        <p:spPr>
          <a:xfrm>
            <a:off x="7479661" y="1980144"/>
            <a:ext cx="4206268" cy="3224805"/>
          </a:xfrm>
          <a:prstGeom prst="rect">
            <a:avLst/>
          </a:prstGeom>
        </p:spPr>
      </p:pic>
    </p:spTree>
    <p:extLst>
      <p:ext uri="{BB962C8B-B14F-4D97-AF65-F5344CB8AC3E}">
        <p14:creationId xmlns:p14="http://schemas.microsoft.com/office/powerpoint/2010/main" val="2099537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Örgütler, içinde yer aldıkları toplumsal sistemin sahip olduğu niteliksel ve niceliksel tüm özelliklerinden etkilenir. Bu ise, örgüt yönetimlerinin, ancak toplumun </a:t>
            </a:r>
            <a:r>
              <a:rPr lang="tr-TR" dirty="0" err="1"/>
              <a:t>sosyo</a:t>
            </a:r>
            <a:r>
              <a:rPr lang="tr-TR" dirty="0"/>
              <a:t>-kültürel yapısını bilmesiyle etkin olabileceği sonucunu doğurur.</a:t>
            </a:r>
          </a:p>
          <a:p>
            <a:r>
              <a:rPr lang="tr-TR" dirty="0"/>
              <a:t>       Toplumun tutum ve inançlarının doğrudan karlılığı </a:t>
            </a:r>
            <a:r>
              <a:rPr lang="tr-TR" dirty="0" smtClean="0"/>
              <a:t>etkileyebileceğinden dolayı</a:t>
            </a:r>
            <a:r>
              <a:rPr lang="tr-TR" dirty="0"/>
              <a:t>, bunlar kaçınılmaz olarak firmanın davranışına etki eder. Bir şirket, bir vicdana veya ahlaka </a:t>
            </a:r>
            <a:r>
              <a:rPr lang="tr-TR" dirty="0" smtClean="0"/>
              <a:t>sahipmiş </a:t>
            </a:r>
            <a:r>
              <a:rPr lang="tr-TR" dirty="0"/>
              <a:t>gibi davrandığı zaman, onun sosyal sorumluluğa sahip olduğu söylenebilir</a:t>
            </a:r>
            <a:r>
              <a:rPr lang="tr-TR" dirty="0" smtClean="0"/>
              <a:t>.</a:t>
            </a:r>
            <a:endParaRPr lang="tr-TR" dirty="0"/>
          </a:p>
        </p:txBody>
      </p:sp>
      <p:sp>
        <p:nvSpPr>
          <p:cNvPr id="3" name="Text Placeholder 2"/>
          <p:cNvSpPr>
            <a:spLocks noGrp="1"/>
          </p:cNvSpPr>
          <p:nvPr>
            <p:ph type="body" sz="quarter" idx="11"/>
          </p:nvPr>
        </p:nvSpPr>
        <p:spPr/>
        <p:txBody>
          <a:bodyPr/>
          <a:lstStyle/>
          <a:p>
            <a:r>
              <a:rPr lang="tr-TR" dirty="0"/>
              <a:t>Toplum ve </a:t>
            </a:r>
            <a:r>
              <a:rPr lang="tr-TR" dirty="0" smtClean="0"/>
              <a:t>Kültür</a:t>
            </a:r>
            <a:endParaRPr lang="tr-TR" dirty="0"/>
          </a:p>
        </p:txBody>
      </p:sp>
    </p:spTree>
    <p:extLst>
      <p:ext uri="{BB962C8B-B14F-4D97-AF65-F5344CB8AC3E}">
        <p14:creationId xmlns:p14="http://schemas.microsoft.com/office/powerpoint/2010/main" val="1251116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err="1" smtClean="0"/>
              <a:t>Ç</a:t>
            </a:r>
            <a:r>
              <a:rPr lang="tr-TR" dirty="0"/>
              <a:t>alışanlar, çalışma koşullarının iyileştirilmesi, ücret düzeyinin yükseltilmesi, iş verenlerin veya </a:t>
            </a:r>
            <a:r>
              <a:rPr lang="tr-TR" dirty="0" smtClean="0"/>
              <a:t>yöneticilerin haksız </a:t>
            </a:r>
            <a:r>
              <a:rPr lang="tr-TR" dirty="0"/>
              <a:t>ve keyfi işlemlerine karşı kendilerini korumak vb. amaçlarla sendika çatısı altında örgütlenme yoluna girmişlerdir. Sendikaların ekonomik işlevleri çerçevesinde; toplu pazarlık yapmak suretiyle sendikalar, işverenle birlikte çalışma koşullarını belirler ve toplu iş sözleşmesi imzalarlar. Tolu iş sözleşmesi emredici hukuk niteliğinde olduğu için firma, </a:t>
            </a:r>
            <a:r>
              <a:rPr lang="tr-TR" dirty="0" err="1"/>
              <a:t>İKY'ye</a:t>
            </a:r>
            <a:r>
              <a:rPr lang="tr-TR" dirty="0"/>
              <a:t> ilişkin politika ve </a:t>
            </a:r>
            <a:r>
              <a:rPr lang="tr-TR" dirty="0" smtClean="0"/>
              <a:t>uygulamalarını </a:t>
            </a:r>
            <a:r>
              <a:rPr lang="tr-TR" dirty="0"/>
              <a:t>bu sözleşme çerçevesinde gerçekleştirme durumundadır.</a:t>
            </a:r>
            <a:endParaRPr lang="en-US" dirty="0"/>
          </a:p>
        </p:txBody>
      </p:sp>
      <p:sp>
        <p:nvSpPr>
          <p:cNvPr id="3" name="Text Placeholder 2"/>
          <p:cNvSpPr>
            <a:spLocks noGrp="1"/>
          </p:cNvSpPr>
          <p:nvPr>
            <p:ph type="body" sz="quarter" idx="11"/>
          </p:nvPr>
        </p:nvSpPr>
        <p:spPr/>
        <p:txBody>
          <a:bodyPr/>
          <a:lstStyle/>
          <a:p>
            <a:r>
              <a:rPr lang="tr-TR" dirty="0"/>
              <a:t>Sendikalar</a:t>
            </a:r>
            <a:endParaRPr lang="en-US" dirty="0"/>
          </a:p>
        </p:txBody>
      </p:sp>
    </p:spTree>
    <p:extLst>
      <p:ext uri="{BB962C8B-B14F-4D97-AF65-F5344CB8AC3E}">
        <p14:creationId xmlns:p14="http://schemas.microsoft.com/office/powerpoint/2010/main" val="3580150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Öte yandan sendikalar, sendikasız sektördeki uygulamaları "</a:t>
            </a:r>
            <a:r>
              <a:rPr lang="tr-TR" dirty="0" smtClean="0"/>
              <a:t>tehdit" </a:t>
            </a:r>
            <a:r>
              <a:rPr lang="tr-TR" dirty="0"/>
              <a:t>etkisiyle arttırabilmektedir. Yasal mevzuatın varlığı, işverenlere, </a:t>
            </a:r>
            <a:r>
              <a:rPr lang="tr-TR" dirty="0" err="1"/>
              <a:t>sendikalılaşmayı</a:t>
            </a:r>
            <a:r>
              <a:rPr lang="tr-TR" dirty="0"/>
              <a:t> engellemek üzere, sendikasız işverenlerin ücretleri yükseltme dürtüsü getirebilir.</a:t>
            </a:r>
          </a:p>
          <a:p>
            <a:r>
              <a:rPr lang="tr-TR" dirty="0" smtClean="0"/>
              <a:t>Sendikalar</a:t>
            </a:r>
            <a:r>
              <a:rPr lang="tr-TR" dirty="0"/>
              <a:t>, örgütler için önemli bir dış </a:t>
            </a:r>
            <a:r>
              <a:rPr lang="tr-TR" dirty="0" err="1"/>
              <a:t>çevrel</a:t>
            </a:r>
            <a:r>
              <a:rPr lang="tr-TR" dirty="0"/>
              <a:t> faktördür. Firma yönetimleri her ne kadar insan kaynakları politikalarını bilimsel ve nesnel ölçütlere göre oluşturmaya çalışırsa çalışsın, sendikanın söz konusu olduğu durumlarda grev gibi caydırıcı nedenlerle bu ölçütlerden ödün vermek durumundadır.</a:t>
            </a:r>
            <a:endParaRPr lang="en-US" dirty="0"/>
          </a:p>
        </p:txBody>
      </p:sp>
      <p:sp>
        <p:nvSpPr>
          <p:cNvPr id="3" name="Text Placeholder 2"/>
          <p:cNvSpPr>
            <a:spLocks noGrp="1"/>
          </p:cNvSpPr>
          <p:nvPr>
            <p:ph type="body" sz="quarter" idx="11"/>
          </p:nvPr>
        </p:nvSpPr>
        <p:spPr/>
        <p:txBody>
          <a:bodyPr/>
          <a:lstStyle/>
          <a:p>
            <a:r>
              <a:rPr lang="tr-TR" dirty="0"/>
              <a:t>Sendikalar</a:t>
            </a:r>
            <a:endParaRPr lang="en-US" dirty="0"/>
          </a:p>
        </p:txBody>
      </p:sp>
    </p:spTree>
    <p:extLst>
      <p:ext uri="{BB962C8B-B14F-4D97-AF65-F5344CB8AC3E}">
        <p14:creationId xmlns:p14="http://schemas.microsoft.com/office/powerpoint/2010/main" val="161924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a:t>Hissedarlar, bir şirketin asıl sahibidirler. Şirket için bir çıkar grubu olarak da kabul edilen hissedarların firmanın kuruluşu ve faaliyetini sürdürmesi için </a:t>
            </a:r>
            <a:r>
              <a:rPr lang="tr-TR" dirty="0" smtClean="0"/>
              <a:t>sermaye </a:t>
            </a:r>
            <a:r>
              <a:rPr lang="tr-TR" dirty="0"/>
              <a:t>yatırmalarından dolayı yönetimin örgütün yararına olacağı düşüncesiyle oluşturdukları programlara etki edebilmektedirler. Hissedarlar, yönetim tarafından oluşturulan belirli bir programın gelecekteki projeleri, </a:t>
            </a:r>
            <a:r>
              <a:rPr lang="tr-TR" dirty="0" err="1"/>
              <a:t>maaliyetleri</a:t>
            </a:r>
            <a:r>
              <a:rPr lang="tr-TR" dirty="0"/>
              <a:t>, karları ve gelirleri nasıl etkileyeceği konusuyla yakından  ilgilenirler. </a:t>
            </a:r>
            <a:endParaRPr lang="en-US" dirty="0"/>
          </a:p>
        </p:txBody>
      </p:sp>
      <p:sp>
        <p:nvSpPr>
          <p:cNvPr id="3" name="Text Placeholder 2"/>
          <p:cNvSpPr>
            <a:spLocks noGrp="1"/>
          </p:cNvSpPr>
          <p:nvPr>
            <p:ph type="body" sz="quarter" idx="11"/>
          </p:nvPr>
        </p:nvSpPr>
        <p:spPr/>
        <p:txBody>
          <a:bodyPr/>
          <a:lstStyle/>
          <a:p>
            <a:r>
              <a:rPr lang="tr-TR" dirty="0"/>
              <a:t>Hissedarlar</a:t>
            </a:r>
            <a:endParaRPr lang="en-US" dirty="0"/>
          </a:p>
        </p:txBody>
      </p:sp>
    </p:spTree>
    <p:extLst>
      <p:ext uri="{BB962C8B-B14F-4D97-AF65-F5344CB8AC3E}">
        <p14:creationId xmlns:p14="http://schemas.microsoft.com/office/powerpoint/2010/main" val="226820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Yöneticiler, belirli bir programın ekonomik faaliyet ve yararları hakkında hissedarlara açıklama yapmak durumundadırlar. Hissedarlar, yukarıda da belirttiğimiz gibi yaptıkları yatırımın getirisini almak ve hisse başına düşen karın artmasını isterler. Dolayısıyla onlar İK birimi tarafından tasarlanmış programların kendi çıkarlarına olumsuz yönde etki edip edemeyeceği veya kar payını azaltıp azaltmayacağını bilmektedirler. Hissedarlar, bu yöneticilere bu yönde baskı yaparlar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Hissedarlar</a:t>
            </a:r>
            <a:endParaRPr lang="en-US" dirty="0"/>
          </a:p>
        </p:txBody>
      </p:sp>
      <p:pic>
        <p:nvPicPr>
          <p:cNvPr id="4" name="Picture 3"/>
          <p:cNvPicPr>
            <a:picLocks noChangeAspect="1"/>
          </p:cNvPicPr>
          <p:nvPr/>
        </p:nvPicPr>
        <p:blipFill>
          <a:blip r:embed="rId2"/>
          <a:stretch>
            <a:fillRect/>
          </a:stretch>
        </p:blipFill>
        <p:spPr>
          <a:xfrm>
            <a:off x="7529375" y="4070295"/>
            <a:ext cx="3968323" cy="2543797"/>
          </a:xfrm>
          <a:prstGeom prst="rect">
            <a:avLst/>
          </a:prstGeom>
        </p:spPr>
      </p:pic>
    </p:spTree>
    <p:extLst>
      <p:ext uri="{BB962C8B-B14F-4D97-AF65-F5344CB8AC3E}">
        <p14:creationId xmlns:p14="http://schemas.microsoft.com/office/powerpoint/2010/main" val="2228648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Örgütün diş çevresel faktörlerinden birisi olan müşteriler, herhangi bir mal veya hizmete yarar sağlamak için satın alınıp kullanılan veya tüketen mal ve hizmetin sunulması karşısında ödeme yapan kişi veya birimlerdir. Örgütlerin ürettiği mal veya hizmetlerin satışı hayati öneme sahiptir. Bu satışlar sayesinde iş örgütleri varlığını sürdürür ve karını </a:t>
            </a:r>
            <a:r>
              <a:rPr lang="tr-TR" dirty="0" err="1"/>
              <a:t>azamileştirir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Müşteriler</a:t>
            </a:r>
            <a:endParaRPr lang="en-US" dirty="0"/>
          </a:p>
        </p:txBody>
      </p:sp>
    </p:spTree>
    <p:extLst>
      <p:ext uri="{BB962C8B-B14F-4D97-AF65-F5344CB8AC3E}">
        <p14:creationId xmlns:p14="http://schemas.microsoft.com/office/powerpoint/2010/main" val="4042361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Müşteri, aslında tatmin duygusu satın alır. Örgüt faaliyetlerini başarılı bir şekilde yürütebilmek için müşterinin bu tatmin olabilme özelliğini her zaman göz önünde bulundurarak müşterinin istek ve ihtiyaçlarına cevap vermeye çalışır. Müşteriler, sürekli olarak yüksek kaliteli ürünler ve satış sonrası hizmet isterler. Satışlar, üründeki kalite ve müşteri hizmetindeki memnuniyete göre azalır veya artar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Müşteriler</a:t>
            </a:r>
            <a:endParaRPr lang="en-US" dirty="0"/>
          </a:p>
        </p:txBody>
      </p:sp>
    </p:spTree>
    <p:extLst>
      <p:ext uri="{BB962C8B-B14F-4D97-AF65-F5344CB8AC3E}">
        <p14:creationId xmlns:p14="http://schemas.microsoft.com/office/powerpoint/2010/main" val="2631960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Müşterinin tatminini sağlayacak kalitede mal ve hizmet üretecek nitelikte iş görenlere istihdam etmek, motive etmek ve eğitip geliştirmek zorunluluğu söz konusudur. Ayrıca müşteri isteklerindeki değişikliklerde dikkate alınmalıdır</a:t>
            </a:r>
            <a:r>
              <a:rPr lang="tr-TR" dirty="0" smtClean="0"/>
              <a:t>.</a:t>
            </a:r>
            <a:endParaRPr lang="tr-TR" dirty="0"/>
          </a:p>
        </p:txBody>
      </p:sp>
      <p:sp>
        <p:nvSpPr>
          <p:cNvPr id="3" name="Text Placeholder 2"/>
          <p:cNvSpPr>
            <a:spLocks noGrp="1"/>
          </p:cNvSpPr>
          <p:nvPr>
            <p:ph type="body" sz="quarter" idx="11"/>
          </p:nvPr>
        </p:nvSpPr>
        <p:spPr/>
        <p:txBody>
          <a:bodyPr/>
          <a:lstStyle/>
          <a:p>
            <a:r>
              <a:rPr lang="tr-TR" dirty="0"/>
              <a:t>Müşteriler</a:t>
            </a:r>
            <a:endParaRPr lang="en-US" dirty="0"/>
          </a:p>
        </p:txBody>
      </p:sp>
      <p:pic>
        <p:nvPicPr>
          <p:cNvPr id="4" name="Picture 3"/>
          <p:cNvPicPr>
            <a:picLocks noChangeAspect="1"/>
          </p:cNvPicPr>
          <p:nvPr/>
        </p:nvPicPr>
        <p:blipFill>
          <a:blip r:embed="rId2"/>
          <a:stretch>
            <a:fillRect/>
          </a:stretch>
        </p:blipFill>
        <p:spPr>
          <a:xfrm>
            <a:off x="5169788" y="3162098"/>
            <a:ext cx="7022212" cy="3695901"/>
          </a:xfrm>
          <a:prstGeom prst="rect">
            <a:avLst/>
          </a:prstGeom>
        </p:spPr>
      </p:pic>
    </p:spTree>
    <p:extLst>
      <p:ext uri="{BB962C8B-B14F-4D97-AF65-F5344CB8AC3E}">
        <p14:creationId xmlns:p14="http://schemas.microsoft.com/office/powerpoint/2010/main" val="1198899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 örgütleri hem mal veya hizmet, hem de işgücü piyasalarında yoğun bir rekabetle karşı karşıya kalabilirler. Rekabet ortamında rakipler, sürekli olarak kaynakları elde etmek mücadelesi içerisindedirler. bu mücadele, ulusal </a:t>
            </a:r>
            <a:r>
              <a:rPr lang="tr-TR" dirty="0" smtClean="0"/>
              <a:t>sınırları aşarak </a:t>
            </a:r>
            <a:r>
              <a:rPr lang="tr-TR" dirty="0"/>
              <a:t>uluslararası düzeyde devam etmektedir. Bir firmanın dolayısıyla insan kaynakları departmanının temek görevi, rekabette etkili olmak için uygun sayıda ve üstün nitelikte iş göreni tedarik ve muhafaza etmektedir. </a:t>
            </a:r>
            <a:endParaRPr lang="en-US" dirty="0"/>
          </a:p>
        </p:txBody>
      </p:sp>
      <p:sp>
        <p:nvSpPr>
          <p:cNvPr id="3" name="Text Placeholder 2"/>
          <p:cNvSpPr>
            <a:spLocks noGrp="1"/>
          </p:cNvSpPr>
          <p:nvPr>
            <p:ph type="body" sz="quarter" idx="11"/>
          </p:nvPr>
        </p:nvSpPr>
        <p:spPr/>
        <p:txBody>
          <a:bodyPr/>
          <a:lstStyle/>
          <a:p>
            <a:r>
              <a:rPr lang="tr-TR" dirty="0"/>
              <a:t>Rakipler</a:t>
            </a:r>
            <a:endParaRPr lang="en-US" dirty="0"/>
          </a:p>
        </p:txBody>
      </p:sp>
    </p:spTree>
    <p:extLst>
      <p:ext uri="{BB962C8B-B14F-4D97-AF65-F5344CB8AC3E}">
        <p14:creationId xmlns:p14="http://schemas.microsoft.com/office/powerpoint/2010/main" val="2590910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 örgütleri, rekabette üstünlük sağlayabilmeleri için kaliteyi arttırmada maliyetleri düşürmede etkili olabilecek uygun beşeri sermayeyi istihdam etmek zorundadır.</a:t>
            </a:r>
          </a:p>
          <a:p>
            <a:r>
              <a:rPr lang="tr-TR" dirty="0" smtClean="0"/>
              <a:t>Bunlar </a:t>
            </a:r>
            <a:r>
              <a:rPr lang="tr-TR" dirty="0"/>
              <a:t>dışında işgücü piyasasındaki rekabet durumu planlamacılar tarafından göz önünde bulundurulmalıdır. Ayrıca, aynı sektörde ve aynı coğrafi bölgede faaliyet gösteren rakip örgütlerin önerdikleri ücretler ve çeşitli sosyal ödeme ve hizmetlerde incelenmesi gereken ayrı bir husustur.</a:t>
            </a:r>
            <a:endParaRPr lang="en-US" dirty="0"/>
          </a:p>
        </p:txBody>
      </p:sp>
      <p:sp>
        <p:nvSpPr>
          <p:cNvPr id="3" name="Text Placeholder 2"/>
          <p:cNvSpPr>
            <a:spLocks noGrp="1"/>
          </p:cNvSpPr>
          <p:nvPr>
            <p:ph type="body" sz="quarter" idx="11"/>
          </p:nvPr>
        </p:nvSpPr>
        <p:spPr/>
        <p:txBody>
          <a:bodyPr/>
          <a:lstStyle/>
          <a:p>
            <a:r>
              <a:rPr lang="tr-TR" dirty="0"/>
              <a:t>Rakipler</a:t>
            </a:r>
            <a:endParaRPr lang="en-US" dirty="0"/>
          </a:p>
        </p:txBody>
      </p:sp>
    </p:spTree>
    <p:extLst>
      <p:ext uri="{BB962C8B-B14F-4D97-AF65-F5344CB8AC3E}">
        <p14:creationId xmlns:p14="http://schemas.microsoft.com/office/powerpoint/2010/main" val="1774977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Çağımız teknolojinin çok hızlı değişmesine ve gelişmesine tanık olmaktadır. Teknolojinin hızı ve büyük boyutlara varan gelişimi, örgütlerin yapısal ve işlevsel niteliklerine doğrudan etki yapmakta, mal veya hizmet üretiminde çeşitlilik yaratmaktadır. Bu gelişme, birçok işin veya mesleğin ortadan kalkmasına ve yeni iş ve mesleklerin ortaya çıkmasına neden olmaktadır. Bugün pek az sayıdaki firma, 30-40 yıl öncesinde kullandıkları teknolojiyle faaliyetlerini sürdürmektedir. Son yirmi yıldır, mikro işleme dayalı teknoloji, hem mavi yakalı </a:t>
            </a:r>
            <a:r>
              <a:rPr lang="tr-TR" dirty="0" smtClean="0"/>
              <a:t>hem de </a:t>
            </a:r>
            <a:r>
              <a:rPr lang="tr-TR" dirty="0"/>
              <a:t>beyaz yakalı iş görenler için çalışma dünyasına şekil vermiştir. Bugün sıkça duyduğumuz "yeni teknoloji", "ileri teknoloji" , "</a:t>
            </a:r>
            <a:r>
              <a:rPr lang="tr-TR" dirty="0" err="1"/>
              <a:t>mikroelektronik</a:t>
            </a:r>
            <a:r>
              <a:rPr lang="tr-TR" dirty="0"/>
              <a:t> teknoloji" ve "enformasyon teknoloji" terimleri, günlük konuşmalarımızda birbirinin yerine kullanılmaktadır.</a:t>
            </a:r>
            <a:endParaRPr lang="en-US" dirty="0"/>
          </a:p>
        </p:txBody>
      </p:sp>
      <p:sp>
        <p:nvSpPr>
          <p:cNvPr id="3" name="Text Placeholder 2"/>
          <p:cNvSpPr>
            <a:spLocks noGrp="1"/>
          </p:cNvSpPr>
          <p:nvPr>
            <p:ph type="body" sz="quarter" idx="11"/>
          </p:nvPr>
        </p:nvSpPr>
        <p:spPr/>
        <p:txBody>
          <a:bodyPr/>
          <a:lstStyle/>
          <a:p>
            <a:r>
              <a:rPr lang="tr-TR" dirty="0"/>
              <a:t>Teknoloji</a:t>
            </a:r>
            <a:endParaRPr lang="en-US" dirty="0"/>
          </a:p>
        </p:txBody>
      </p:sp>
    </p:spTree>
    <p:extLst>
      <p:ext uri="{BB962C8B-B14F-4D97-AF65-F5344CB8AC3E}">
        <p14:creationId xmlns:p14="http://schemas.microsoft.com/office/powerpoint/2010/main" val="3868697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İKY açısından baktığımızda, teknolojik ve bunun neden olduğu örgütsel değişim süreci örgütte motivasyonda ve iş </a:t>
            </a:r>
            <a:r>
              <a:rPr lang="tr-TR" dirty="0" smtClean="0"/>
              <a:t>gücünün </a:t>
            </a:r>
            <a:r>
              <a:rPr lang="tr-TR" dirty="0"/>
              <a:t>düzenlenmesinde çok büyük değişiklikleri ön görmektedir; yatay örgüt yapısı, yaygınlaştırılmış karar-alma, biçimsel olamayan iş ekibi denetimi, esnek çalışma yapıları vs. İK departmanı ilgilileri-söz konusu değişime göre insan kaynakları strateji ve uygulamalarını </a:t>
            </a:r>
            <a:r>
              <a:rPr lang="tr-TR" dirty="0" smtClean="0"/>
              <a:t>değiştirerek </a:t>
            </a:r>
            <a:r>
              <a:rPr lang="tr-TR" dirty="0"/>
              <a:t>yeni strateji ve yapılar oluşturmak zorunda kalmıştır. Bu değişim devam edecektir.</a:t>
            </a:r>
            <a:endParaRPr lang="en-US" dirty="0"/>
          </a:p>
        </p:txBody>
      </p:sp>
      <p:sp>
        <p:nvSpPr>
          <p:cNvPr id="3" name="Text Placeholder 2"/>
          <p:cNvSpPr>
            <a:spLocks noGrp="1"/>
          </p:cNvSpPr>
          <p:nvPr>
            <p:ph type="body" sz="quarter" idx="11"/>
          </p:nvPr>
        </p:nvSpPr>
        <p:spPr/>
        <p:txBody>
          <a:bodyPr/>
          <a:lstStyle/>
          <a:p>
            <a:r>
              <a:rPr lang="tr-TR" dirty="0"/>
              <a:t>Teknoloji</a:t>
            </a:r>
            <a:endParaRPr lang="en-US" dirty="0"/>
          </a:p>
        </p:txBody>
      </p:sp>
    </p:spTree>
    <p:extLst>
      <p:ext uri="{BB962C8B-B14F-4D97-AF65-F5344CB8AC3E}">
        <p14:creationId xmlns:p14="http://schemas.microsoft.com/office/powerpoint/2010/main" val="4202456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Teknolojideki hızlı değişimler, örgütün tümünü olduğu gibi İKY işlevlerini ve bu işlevleri yerine getirme yolunu önemli ölçüde etkilemektedir. Bu nedenle, teknolojik değişimler </a:t>
            </a:r>
            <a:r>
              <a:rPr lang="tr-TR" dirty="0" err="1"/>
              <a:t>İKY'yi</a:t>
            </a:r>
            <a:r>
              <a:rPr lang="tr-TR" dirty="0"/>
              <a:t> etkileyen önemli bir dış çevresel faktördür</a:t>
            </a:r>
            <a:r>
              <a:rPr lang="tr-TR" dirty="0" smtClean="0"/>
              <a:t>.</a:t>
            </a:r>
            <a:endParaRPr lang="tr-TR" dirty="0"/>
          </a:p>
        </p:txBody>
      </p:sp>
      <p:sp>
        <p:nvSpPr>
          <p:cNvPr id="3" name="Text Placeholder 2"/>
          <p:cNvSpPr>
            <a:spLocks noGrp="1"/>
          </p:cNvSpPr>
          <p:nvPr>
            <p:ph type="body" sz="quarter" idx="11"/>
          </p:nvPr>
        </p:nvSpPr>
        <p:spPr/>
        <p:txBody>
          <a:bodyPr/>
          <a:lstStyle/>
          <a:p>
            <a:r>
              <a:rPr lang="tr-TR" dirty="0"/>
              <a:t>Teknoloji</a:t>
            </a:r>
            <a:endParaRPr lang="en-US" dirty="0"/>
          </a:p>
        </p:txBody>
      </p:sp>
    </p:spTree>
    <p:extLst>
      <p:ext uri="{BB962C8B-B14F-4D97-AF65-F5344CB8AC3E}">
        <p14:creationId xmlns:p14="http://schemas.microsoft.com/office/powerpoint/2010/main" val="396797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Ülkenin genel ekonomisinde söz konusu olabilecek </a:t>
            </a:r>
            <a:r>
              <a:rPr lang="tr-TR" dirty="0" smtClean="0"/>
              <a:t>durgunluklar </a:t>
            </a:r>
            <a:r>
              <a:rPr lang="tr-TR" dirty="0"/>
              <a:t>veya gelişme durumu </a:t>
            </a:r>
            <a:r>
              <a:rPr lang="tr-TR" dirty="0" err="1"/>
              <a:t>İKY'yi</a:t>
            </a:r>
            <a:r>
              <a:rPr lang="tr-TR" dirty="0"/>
              <a:t> yakından etkileyen bir başka çevresel unsurdur. Enflasyon oranı, faiz oranları, emisyon hacmi, işsizlik düzeyi, ücret/fiyat kontrolleri, ekonomik gelişme, hem örgütsel plan ve amaçları</a:t>
            </a:r>
            <a:r>
              <a:rPr lang="tr-TR" dirty="0" smtClean="0"/>
              <a:t>, hem </a:t>
            </a:r>
            <a:r>
              <a:rPr lang="tr-TR" dirty="0"/>
              <a:t>de iş görenlerin varlığını nitelik ve nicelik yönünden önemli ölçüde etkiler.</a:t>
            </a:r>
            <a:endParaRPr lang="en-US" dirty="0"/>
          </a:p>
        </p:txBody>
      </p:sp>
      <p:sp>
        <p:nvSpPr>
          <p:cNvPr id="3" name="Text Placeholder 2"/>
          <p:cNvSpPr>
            <a:spLocks noGrp="1"/>
          </p:cNvSpPr>
          <p:nvPr>
            <p:ph type="body" sz="quarter" idx="11"/>
          </p:nvPr>
        </p:nvSpPr>
        <p:spPr/>
        <p:txBody>
          <a:bodyPr/>
          <a:lstStyle/>
          <a:p>
            <a:r>
              <a:rPr lang="tr-TR" dirty="0"/>
              <a:t>Ekonomik Koşullar</a:t>
            </a:r>
            <a:endParaRPr lang="en-US" dirty="0"/>
          </a:p>
        </p:txBody>
      </p:sp>
      <p:pic>
        <p:nvPicPr>
          <p:cNvPr id="4" name="Picture 3"/>
          <p:cNvPicPr>
            <a:picLocks noChangeAspect="1"/>
          </p:cNvPicPr>
          <p:nvPr/>
        </p:nvPicPr>
        <p:blipFill>
          <a:blip r:embed="rId2"/>
          <a:stretch>
            <a:fillRect/>
          </a:stretch>
        </p:blipFill>
        <p:spPr>
          <a:xfrm>
            <a:off x="6609729" y="3661406"/>
            <a:ext cx="5402278" cy="3035566"/>
          </a:xfrm>
          <a:prstGeom prst="rect">
            <a:avLst/>
          </a:prstGeom>
        </p:spPr>
      </p:pic>
    </p:spTree>
    <p:extLst>
      <p:ext uri="{BB962C8B-B14F-4D97-AF65-F5344CB8AC3E}">
        <p14:creationId xmlns:p14="http://schemas.microsoft.com/office/powerpoint/2010/main" val="1833818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Ekonomik koşullar ücret düzeyinin belirlenmesinde, işe alma ve işten çıkarma kararlarının alınmasında rol oynar. Genel ekonomik koşullarda meydana gelen ve gelecekte meydana gelebilecek değişiklikler, insan kaynakları planlamasını önemli derecede etkiler. Bu nedenle planlamacılar, genel ekonomik koşullarda söz konusu olabilecek değişiklikleri çok iyi bir biçimde görüp tahmin etmek zorundadırlar.</a:t>
            </a:r>
            <a:endParaRPr lang="en-US" dirty="0"/>
          </a:p>
        </p:txBody>
      </p:sp>
      <p:sp>
        <p:nvSpPr>
          <p:cNvPr id="3" name="Text Placeholder 2"/>
          <p:cNvSpPr>
            <a:spLocks noGrp="1"/>
          </p:cNvSpPr>
          <p:nvPr>
            <p:ph type="body" sz="quarter" idx="11"/>
          </p:nvPr>
        </p:nvSpPr>
        <p:spPr/>
        <p:txBody>
          <a:bodyPr/>
          <a:lstStyle/>
          <a:p>
            <a:r>
              <a:rPr lang="tr-TR" dirty="0"/>
              <a:t>Ekonomik Koşullar</a:t>
            </a:r>
            <a:endParaRPr lang="en-US" dirty="0"/>
          </a:p>
          <a:p>
            <a:endParaRPr lang="en-US" dirty="0"/>
          </a:p>
        </p:txBody>
      </p:sp>
    </p:spTree>
    <p:extLst>
      <p:ext uri="{BB962C8B-B14F-4D97-AF65-F5344CB8AC3E}">
        <p14:creationId xmlns:p14="http://schemas.microsoft.com/office/powerpoint/2010/main" val="217012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İşgücü arzını etkileyen coğrafik bir faktör göçtür. Bir ülkenin belirli bir bölgesine veya yabancı ülkelere yoğun göç olayı konumuz açısından öneme sahiptir. Örneğin; ülkemizin Doğu ve Güney Doğu Bölgesi'nden Batı'ya göç, ilk olarak sözünü ettiğimiz bölgelerdeki işverenler açısından bir sakınca doğurur. Batı bölgelerindeki işverenler açısından ise bir üstünlük sağlar. Özellikle yakın geçmişte ülkemizin Batı Avrupa ülkelerine doğru gerçekleşen nitelikte işgücü göçü, yurt içinde işgücü arzının azalmasına yol açmıştır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Coğrafik Koşullar</a:t>
            </a:r>
            <a:endParaRPr lang="en-US" dirty="0"/>
          </a:p>
        </p:txBody>
      </p:sp>
    </p:spTree>
    <p:extLst>
      <p:ext uri="{BB962C8B-B14F-4D97-AF65-F5344CB8AC3E}">
        <p14:creationId xmlns:p14="http://schemas.microsoft.com/office/powerpoint/2010/main" val="2207363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Stratejik yaklaşım açısından bakıldığında örgütler, dış çevrenin </a:t>
            </a:r>
            <a:r>
              <a:rPr lang="tr-TR" dirty="0" smtClean="0"/>
              <a:t>analizini </a:t>
            </a:r>
            <a:r>
              <a:rPr lang="tr-TR" dirty="0"/>
              <a:t>yapmaktadırlar. </a:t>
            </a:r>
            <a:r>
              <a:rPr lang="tr-TR" dirty="0" smtClean="0"/>
              <a:t>İK </a:t>
            </a:r>
            <a:r>
              <a:rPr lang="tr-TR" dirty="0"/>
              <a:t>yöneticileri de kendi alanlarına giren konularda dış </a:t>
            </a:r>
            <a:r>
              <a:rPr lang="tr-TR" dirty="0" smtClean="0"/>
              <a:t>çevresel </a:t>
            </a:r>
            <a:r>
              <a:rPr lang="tr-TR" dirty="0"/>
              <a:t>faktörlerle ilgili analizlere göre kararlar almak ve stratejileri belirlemek durumundadırlar.</a:t>
            </a:r>
            <a:endParaRPr lang="en-US" dirty="0"/>
          </a:p>
        </p:txBody>
      </p:sp>
      <p:sp>
        <p:nvSpPr>
          <p:cNvPr id="3" name="Text Placeholder 2"/>
          <p:cNvSpPr>
            <a:spLocks noGrp="1"/>
          </p:cNvSpPr>
          <p:nvPr>
            <p:ph type="body" sz="quarter" idx="11"/>
          </p:nvPr>
        </p:nvSpPr>
        <p:spPr/>
        <p:txBody>
          <a:bodyPr/>
          <a:lstStyle/>
          <a:p>
            <a:r>
              <a:rPr lang="tr-TR" dirty="0"/>
              <a:t>Coğrafik Koşullar</a:t>
            </a:r>
            <a:endParaRPr lang="en-US" dirty="0"/>
          </a:p>
          <a:p>
            <a:endParaRPr lang="en-US" dirty="0"/>
          </a:p>
        </p:txBody>
      </p:sp>
    </p:spTree>
    <p:extLst>
      <p:ext uri="{BB962C8B-B14F-4D97-AF65-F5344CB8AC3E}">
        <p14:creationId xmlns:p14="http://schemas.microsoft.com/office/powerpoint/2010/main" val="2465422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Uygulamaya baktığımızda yöneticiler dış çevredeki değişiklikleri </a:t>
            </a:r>
            <a:r>
              <a:rPr lang="tr-TR" b="1" dirty="0" err="1">
                <a:solidFill>
                  <a:srgbClr val="FF0000"/>
                </a:solidFill>
              </a:rPr>
              <a:t>proaktif</a:t>
            </a:r>
            <a:r>
              <a:rPr lang="tr-TR" b="1" dirty="0">
                <a:solidFill>
                  <a:srgbClr val="FF0000"/>
                </a:solidFill>
              </a:rPr>
              <a:t> veya reaktif </a:t>
            </a:r>
            <a:r>
              <a:rPr lang="tr-TR" dirty="0"/>
              <a:t>olarak yaklaşmaktadırlar. </a:t>
            </a:r>
            <a:r>
              <a:rPr lang="tr-TR" dirty="0" smtClean="0"/>
              <a:t>Bir </a:t>
            </a:r>
            <a:r>
              <a:rPr lang="tr-TR" b="1" dirty="0" err="1">
                <a:solidFill>
                  <a:srgbClr val="FF0000"/>
                </a:solidFill>
              </a:rPr>
              <a:t>proaktif</a:t>
            </a:r>
            <a:r>
              <a:rPr lang="tr-TR" b="1" dirty="0">
                <a:solidFill>
                  <a:srgbClr val="FF0000"/>
                </a:solidFill>
              </a:rPr>
              <a:t> davranış</a:t>
            </a:r>
            <a:r>
              <a:rPr lang="tr-TR" dirty="0"/>
              <a:t>, çevresel değişikliklerin neler olacağını önceden sezinleyerek veya  tahmin ederek önceden eyleme geçmeyi içermektedir. </a:t>
            </a:r>
            <a:r>
              <a:rPr lang="tr-TR" b="1" dirty="0">
                <a:solidFill>
                  <a:srgbClr val="FF0000"/>
                </a:solidFill>
              </a:rPr>
              <a:t>Reaktif davranış </a:t>
            </a:r>
            <a:r>
              <a:rPr lang="tr-TR" dirty="0"/>
              <a:t>ise çevresel değişiklikler vuku bulduktan sonra tepki göstermeyi içermektedir.</a:t>
            </a:r>
            <a:endParaRPr lang="en-US" dirty="0"/>
          </a:p>
        </p:txBody>
      </p:sp>
      <p:sp>
        <p:nvSpPr>
          <p:cNvPr id="3" name="Text Placeholder 2"/>
          <p:cNvSpPr>
            <a:spLocks noGrp="1"/>
          </p:cNvSpPr>
          <p:nvPr>
            <p:ph type="body" sz="quarter" idx="11"/>
          </p:nvPr>
        </p:nvSpPr>
        <p:spPr/>
        <p:txBody>
          <a:bodyPr/>
          <a:lstStyle/>
          <a:p>
            <a:r>
              <a:rPr lang="tr-TR" dirty="0"/>
              <a:t>Coğrafik Koşullar</a:t>
            </a:r>
            <a:endParaRPr lang="en-US" dirty="0"/>
          </a:p>
          <a:p>
            <a:endParaRPr lang="en-US" dirty="0"/>
          </a:p>
        </p:txBody>
      </p:sp>
    </p:spTree>
    <p:extLst>
      <p:ext uri="{BB962C8B-B14F-4D97-AF65-F5344CB8AC3E}">
        <p14:creationId xmlns:p14="http://schemas.microsoft.com/office/powerpoint/2010/main" val="506109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Örgütlerin kolayca </a:t>
            </a:r>
            <a:r>
              <a:rPr lang="tr-TR" dirty="0" smtClean="0"/>
              <a:t>denetleyemediği </a:t>
            </a:r>
            <a:r>
              <a:rPr lang="tr-TR" dirty="0"/>
              <a:t>veya denetim dışında olan dış çevre etkenlerinin yanında, görece olarak daha kolay denetlenebilen iç çevre, İnsan Kaynakları Yönetimi açısından önemli bir etkiye sahiptir. Başlıca iç çevre faktörleri; firmanın misyonu, politikaları, örgüt kültürü, üst </a:t>
            </a:r>
            <a:r>
              <a:rPr lang="tr-TR" dirty="0" smtClean="0"/>
              <a:t>yöneticilerin yönetim </a:t>
            </a:r>
            <a:r>
              <a:rPr lang="tr-TR" dirty="0"/>
              <a:t>tarzı, </a:t>
            </a:r>
            <a:r>
              <a:rPr lang="tr-TR" dirty="0" err="1"/>
              <a:t>içşi</a:t>
            </a:r>
            <a:r>
              <a:rPr lang="tr-TR" dirty="0"/>
              <a:t>-yönetim </a:t>
            </a:r>
            <a:r>
              <a:rPr lang="tr-TR" dirty="0" smtClean="0"/>
              <a:t>ilişkileridir</a:t>
            </a:r>
            <a:r>
              <a:rPr lang="tr-TR" dirty="0"/>
              <a:t>. Bu faktörler, insan kaynakları ile diğer departmanlar arasındaki karşılıklı etkileşmeyi </a:t>
            </a:r>
            <a:r>
              <a:rPr lang="tr-TR" dirty="0" smtClean="0"/>
              <a:t>belirlemede </a:t>
            </a:r>
            <a:r>
              <a:rPr lang="tr-TR" dirty="0"/>
              <a:t>de önemli bir etkiye sahiptir.</a:t>
            </a:r>
            <a:endParaRPr lang="en-US" dirty="0"/>
          </a:p>
        </p:txBody>
      </p:sp>
      <p:sp>
        <p:nvSpPr>
          <p:cNvPr id="3" name="Text Placeholder 2"/>
          <p:cNvSpPr>
            <a:spLocks noGrp="1"/>
          </p:cNvSpPr>
          <p:nvPr>
            <p:ph type="body" sz="quarter" idx="11"/>
          </p:nvPr>
        </p:nvSpPr>
        <p:spPr/>
        <p:txBody>
          <a:bodyPr/>
          <a:lstStyle/>
          <a:p>
            <a:r>
              <a:rPr lang="en-US" dirty="0" smtClean="0"/>
              <a:t>İÇ ÇEVRESEL FAKTÖRLER</a:t>
            </a:r>
            <a:endParaRPr lang="en-US" dirty="0"/>
          </a:p>
        </p:txBody>
      </p:sp>
    </p:spTree>
    <p:extLst>
      <p:ext uri="{BB962C8B-B14F-4D97-AF65-F5344CB8AC3E}">
        <p14:creationId xmlns:p14="http://schemas.microsoft.com/office/powerpoint/2010/main" val="304798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Bir örgütün misyonu, örgütün varlığının amacı veya nedenidir. Misyon , şirketin topluma sunduğu şeyleri-otomobiller veya ev temizleme gibi bir hizmet ifade etmektedir. Mükemmel bir biçimde tasarlanmış bir misyon, bir şirketi </a:t>
            </a:r>
            <a:r>
              <a:rPr lang="tr-TR" dirty="0" smtClean="0"/>
              <a:t>benzerlerinden </a:t>
            </a:r>
            <a:r>
              <a:rPr lang="tr-TR" dirty="0"/>
              <a:t>ayıran ve ürettiği ürünler ve bu ürünleri sunduğu pazarlar açısından işletmenin faaliyetlerinin hacmini belirten ana ve yegane amacı ortaya koyar.</a:t>
            </a:r>
            <a:endParaRPr lang="en-US" dirty="0"/>
          </a:p>
        </p:txBody>
      </p:sp>
      <p:sp>
        <p:nvSpPr>
          <p:cNvPr id="3" name="Text Placeholder 2"/>
          <p:cNvSpPr>
            <a:spLocks noGrp="1"/>
          </p:cNvSpPr>
          <p:nvPr>
            <p:ph type="body" sz="quarter" idx="11"/>
          </p:nvPr>
        </p:nvSpPr>
        <p:spPr/>
        <p:txBody>
          <a:bodyPr/>
          <a:lstStyle/>
          <a:p>
            <a:r>
              <a:rPr lang="tr-TR" dirty="0"/>
              <a:t>Misyon, Amaçlar, Hedefler ve Stratejiler</a:t>
            </a:r>
            <a:endParaRPr lang="en-US" dirty="0"/>
          </a:p>
        </p:txBody>
      </p:sp>
      <p:pic>
        <p:nvPicPr>
          <p:cNvPr id="4" name="Picture 3"/>
          <p:cNvPicPr>
            <a:picLocks noChangeAspect="1"/>
          </p:cNvPicPr>
          <p:nvPr/>
        </p:nvPicPr>
        <p:blipFill>
          <a:blip r:embed="rId2"/>
          <a:stretch>
            <a:fillRect/>
          </a:stretch>
        </p:blipFill>
        <p:spPr>
          <a:xfrm>
            <a:off x="7641981" y="3830280"/>
            <a:ext cx="3737552" cy="2644318"/>
          </a:xfrm>
          <a:prstGeom prst="rect">
            <a:avLst/>
          </a:prstGeom>
        </p:spPr>
      </p:pic>
    </p:spTree>
    <p:extLst>
      <p:ext uri="{BB962C8B-B14F-4D97-AF65-F5344CB8AC3E}">
        <p14:creationId xmlns:p14="http://schemas.microsoft.com/office/powerpoint/2010/main" val="294710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İKY' de etkili olan amaçlar, belirli bir süre içerisinde gerçekleştirilmesi arzu edilen veya ulaşılmak istenen sonuçlardır. Amaçların belirgin ifadesi ise örgütün hedefini gösterir. Örgütsel amaç ve hedefler, diğer işletme faaliyetlerinde olduğu gibi </a:t>
            </a:r>
            <a:r>
              <a:rPr lang="tr-TR" dirty="0" err="1"/>
              <a:t>İKY'ye</a:t>
            </a:r>
            <a:r>
              <a:rPr lang="tr-TR" dirty="0"/>
              <a:t> ilişkin faaliyetler içinde yol göstericidir</a:t>
            </a:r>
            <a:r>
              <a:rPr lang="tr-TR" dirty="0" smtClean="0"/>
              <a:t>.</a:t>
            </a:r>
          </a:p>
          <a:p>
            <a:r>
              <a:rPr lang="tr-TR" dirty="0" smtClean="0"/>
              <a:t>Örgütsel </a:t>
            </a:r>
            <a:r>
              <a:rPr lang="tr-TR" dirty="0"/>
              <a:t>stratejilerde İKY strateji ve uygulamalarını doğrudan etkilemektedir. Bilindiği gibi stratejiler örgütün stratejik amaçlarını eylem planlarına dönüştürür ve örgüt için yön oluşturur. Dolayısıyla stratejiler örgütün tüm unsurlarını etkiler.</a:t>
            </a:r>
            <a:endParaRPr lang="en-US" dirty="0"/>
          </a:p>
        </p:txBody>
      </p:sp>
      <p:sp>
        <p:nvSpPr>
          <p:cNvPr id="3" name="Text Placeholder 2"/>
          <p:cNvSpPr>
            <a:spLocks noGrp="1"/>
          </p:cNvSpPr>
          <p:nvPr>
            <p:ph type="body" sz="quarter" idx="11"/>
          </p:nvPr>
        </p:nvSpPr>
        <p:spPr/>
        <p:txBody>
          <a:bodyPr/>
          <a:lstStyle/>
          <a:p>
            <a:r>
              <a:rPr lang="tr-TR" dirty="0"/>
              <a:t>Misyon, Amaçlar, Hedefler ve Stratejiler</a:t>
            </a:r>
            <a:endParaRPr lang="en-US" dirty="0"/>
          </a:p>
          <a:p>
            <a:endParaRPr lang="en-US" dirty="0"/>
          </a:p>
        </p:txBody>
      </p:sp>
    </p:spTree>
    <p:extLst>
      <p:ext uri="{BB962C8B-B14F-4D97-AF65-F5344CB8AC3E}">
        <p14:creationId xmlns:p14="http://schemas.microsoft.com/office/powerpoint/2010/main" val="98249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7650" y="1177925"/>
            <a:ext cx="6652067" cy="5289550"/>
          </a:xfrm>
        </p:spPr>
        <p:txBody>
          <a:bodyPr/>
          <a:lstStyle/>
          <a:p>
            <a:r>
              <a:rPr lang="tr-TR" dirty="0"/>
              <a:t>Karar almada yön gösteren siyasalara, işlem dizilerine ve yönetmelere genel olarak politika denmektedir. Politikalar bir örgütün amaçlarıyla ve hedefleriyle ilişkilidir. Bunları gerçekleştirmek için gerekli olan eylemlere yol gösterir. Bu nedenle politikalar, yönetim süreçlerinin üstesinden gelmenin araçlarını sağlar ve karar almada yol gösterici nitelik kazanır.</a:t>
            </a:r>
            <a:endParaRPr lang="en-US" dirty="0"/>
          </a:p>
        </p:txBody>
      </p:sp>
      <p:sp>
        <p:nvSpPr>
          <p:cNvPr id="3" name="Text Placeholder 2"/>
          <p:cNvSpPr>
            <a:spLocks noGrp="1"/>
          </p:cNvSpPr>
          <p:nvPr>
            <p:ph type="body" sz="quarter" idx="11"/>
          </p:nvPr>
        </p:nvSpPr>
        <p:spPr/>
        <p:txBody>
          <a:bodyPr/>
          <a:lstStyle/>
          <a:p>
            <a:r>
              <a:rPr lang="tr-TR" dirty="0"/>
              <a:t>Politikalar</a:t>
            </a:r>
            <a:endParaRPr lang="en-US" dirty="0"/>
          </a:p>
        </p:txBody>
      </p:sp>
      <p:pic>
        <p:nvPicPr>
          <p:cNvPr id="4" name="Picture 3"/>
          <p:cNvPicPr>
            <a:picLocks noChangeAspect="1"/>
          </p:cNvPicPr>
          <p:nvPr/>
        </p:nvPicPr>
        <p:blipFill>
          <a:blip r:embed="rId2"/>
          <a:stretch>
            <a:fillRect/>
          </a:stretch>
        </p:blipFill>
        <p:spPr>
          <a:xfrm>
            <a:off x="7121363" y="1810131"/>
            <a:ext cx="4762952" cy="3175301"/>
          </a:xfrm>
          <a:prstGeom prst="rect">
            <a:avLst/>
          </a:prstGeom>
        </p:spPr>
      </p:pic>
    </p:spTree>
    <p:extLst>
      <p:ext uri="{BB962C8B-B14F-4D97-AF65-F5344CB8AC3E}">
        <p14:creationId xmlns:p14="http://schemas.microsoft.com/office/powerpoint/2010/main" val="1395153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Politikalar</a:t>
            </a:r>
            <a:r>
              <a:rPr lang="tr-TR" dirty="0"/>
              <a:t>, yöneticilerin işlerini nasıl başaracağı konusunda önemli bir etkiye sahiptir ve yol göstericidir. Birçok büyük firma her ana işlevsel alana erişkin politikalara sahiptir. Gerek pazarlama, üretim finans alanlarında, gerekse İKY </a:t>
            </a:r>
            <a:r>
              <a:rPr lang="tr-TR" dirty="0" smtClean="0"/>
              <a:t>alanında </a:t>
            </a:r>
            <a:r>
              <a:rPr lang="tr-TR" dirty="0"/>
              <a:t>politikalar oluşturmak suretiyle </a:t>
            </a:r>
            <a:r>
              <a:rPr lang="tr-TR" dirty="0" smtClean="0"/>
              <a:t>yöneticilerin </a:t>
            </a:r>
            <a:r>
              <a:rPr lang="tr-TR" dirty="0"/>
              <a:t>hedeflere ulaşmak için izleyecekleri yollar veya işlem dizileri ortaya konulmuş olur</a:t>
            </a:r>
            <a:r>
              <a:rPr lang="tr-TR" dirty="0" smtClean="0"/>
              <a:t>.</a:t>
            </a:r>
          </a:p>
          <a:p>
            <a:r>
              <a:rPr lang="tr-TR" dirty="0" err="1" smtClean="0"/>
              <a:t>İKY'ye</a:t>
            </a:r>
            <a:r>
              <a:rPr lang="tr-TR" dirty="0" smtClean="0"/>
              <a:t> </a:t>
            </a:r>
            <a:r>
              <a:rPr lang="tr-TR" dirty="0"/>
              <a:t>ilişkin bazı politika ifadeleri şu şekilde </a:t>
            </a:r>
            <a:r>
              <a:rPr lang="tr-TR" dirty="0" smtClean="0"/>
              <a:t>sıralanmaktadır:</a:t>
            </a:r>
            <a:endParaRPr lang="en-US" dirty="0"/>
          </a:p>
        </p:txBody>
      </p:sp>
      <p:sp>
        <p:nvSpPr>
          <p:cNvPr id="3" name="Text Placeholder 2"/>
          <p:cNvSpPr>
            <a:spLocks noGrp="1"/>
          </p:cNvSpPr>
          <p:nvPr>
            <p:ph type="body" sz="quarter" idx="11"/>
          </p:nvPr>
        </p:nvSpPr>
        <p:spPr/>
        <p:txBody>
          <a:bodyPr/>
          <a:lstStyle/>
          <a:p>
            <a:r>
              <a:rPr lang="tr-TR" dirty="0"/>
              <a:t>Politikalar</a:t>
            </a:r>
            <a:endParaRPr lang="en-US" dirty="0"/>
          </a:p>
        </p:txBody>
      </p:sp>
    </p:spTree>
    <p:extLst>
      <p:ext uri="{BB962C8B-B14F-4D97-AF65-F5344CB8AC3E}">
        <p14:creationId xmlns:p14="http://schemas.microsoft.com/office/powerpoint/2010/main" val="993567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b="1" dirty="0" smtClean="0"/>
              <a:t>İş </a:t>
            </a:r>
            <a:r>
              <a:rPr lang="tr-TR" b="1" dirty="0"/>
              <a:t>görenlere çalışacakları güvenli bir iş yeri sağlamak.</a:t>
            </a:r>
          </a:p>
          <a:p>
            <a:pPr marL="342900" indent="-342900">
              <a:buFont typeface="Arial"/>
              <a:buChar char="•"/>
            </a:pPr>
            <a:r>
              <a:rPr lang="tr-TR" b="1" dirty="0" smtClean="0"/>
              <a:t>Tüm </a:t>
            </a:r>
            <a:r>
              <a:rPr lang="tr-TR" b="1" dirty="0" err="1"/>
              <a:t>işgörenleri</a:t>
            </a:r>
            <a:r>
              <a:rPr lang="tr-TR" b="1" dirty="0"/>
              <a:t> mümkün olduğunca beşeri potansiyellerini </a:t>
            </a:r>
            <a:r>
              <a:rPr lang="tr-TR" b="1" dirty="0" smtClean="0"/>
              <a:t>kullanmaları yönünde </a:t>
            </a:r>
            <a:r>
              <a:rPr lang="tr-TR" b="1" dirty="0"/>
              <a:t>özendirmek.</a:t>
            </a:r>
          </a:p>
          <a:p>
            <a:pPr marL="342900" indent="-342900">
              <a:buFont typeface="Arial"/>
              <a:buChar char="•"/>
            </a:pPr>
            <a:r>
              <a:rPr lang="tr-TR" b="1" dirty="0" smtClean="0"/>
              <a:t>Hem </a:t>
            </a:r>
            <a:r>
              <a:rPr lang="tr-TR" b="1" dirty="0"/>
              <a:t>nitelik, </a:t>
            </a:r>
            <a:r>
              <a:rPr lang="tr-TR" b="1" dirty="0" smtClean="0"/>
              <a:t>hem de </a:t>
            </a:r>
            <a:r>
              <a:rPr lang="tr-TR" b="1" dirty="0"/>
              <a:t>nicelik açısından yüksek bir verimlilik düzeyine </a:t>
            </a:r>
            <a:r>
              <a:rPr lang="tr-TR" b="1" dirty="0" smtClean="0"/>
              <a:t>ulaşmayı teşvik </a:t>
            </a:r>
            <a:r>
              <a:rPr lang="tr-TR" b="1" dirty="0"/>
              <a:t>edecek parasal ödülleri sağlamak.</a:t>
            </a:r>
          </a:p>
          <a:p>
            <a:pPr marL="342900" indent="-342900">
              <a:buFont typeface="Arial"/>
              <a:buChar char="•"/>
            </a:pPr>
            <a:r>
              <a:rPr lang="tr-TR" b="1" dirty="0" smtClean="0"/>
              <a:t>Mevcut </a:t>
            </a:r>
            <a:r>
              <a:rPr lang="tr-TR" b="1" dirty="0"/>
              <a:t>çalışanlardan performans düzeyi uygun olanların boşalan </a:t>
            </a:r>
            <a:r>
              <a:rPr lang="tr-TR" b="1" dirty="0" smtClean="0"/>
              <a:t>üst pozisyonlara </a:t>
            </a:r>
            <a:r>
              <a:rPr lang="tr-TR" b="1" dirty="0"/>
              <a:t>öncelikli olarak terfi etmelerini garanti etmek.</a:t>
            </a:r>
            <a:endParaRPr lang="en-US" b="1" dirty="0"/>
          </a:p>
        </p:txBody>
      </p:sp>
      <p:sp>
        <p:nvSpPr>
          <p:cNvPr id="3" name="Text Placeholder 2"/>
          <p:cNvSpPr>
            <a:spLocks noGrp="1"/>
          </p:cNvSpPr>
          <p:nvPr>
            <p:ph type="body" sz="quarter" idx="11"/>
          </p:nvPr>
        </p:nvSpPr>
        <p:spPr/>
        <p:txBody>
          <a:bodyPr/>
          <a:lstStyle/>
          <a:p>
            <a:r>
              <a:rPr lang="tr-TR" dirty="0"/>
              <a:t>Politikalar</a:t>
            </a:r>
            <a:endParaRPr lang="en-US" dirty="0"/>
          </a:p>
        </p:txBody>
      </p:sp>
    </p:spTree>
    <p:extLst>
      <p:ext uri="{BB962C8B-B14F-4D97-AF65-F5344CB8AC3E}">
        <p14:creationId xmlns:p14="http://schemas.microsoft.com/office/powerpoint/2010/main" val="2686018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a:t>Bir örgütteki işleri yapma yolunu ifade eden örgüt kültürü, işbirliği </a:t>
            </a:r>
            <a:r>
              <a:rPr lang="tr-TR" dirty="0" smtClean="0"/>
              <a:t>durumunu</a:t>
            </a:r>
            <a:r>
              <a:rPr lang="tr-TR" dirty="0"/>
              <a:t>, kara ve sorunlara nasıl yaklaşılacağını, işlerin nasıl yapılacağını gösteren, dışsal adaptasyon ve içsel bütünleşme (entegrasyon) sorunlarıyla başa çıkmak için bir grup tarafından ortaya atılan, keşfedilen, öğrenilerek geliştirilen ve yeni üyelere, bu tür sorunlarla ilişkilerine, algılamalarına, düşünmeleri ve hissetmeleri için bir yol olarak öğretilen varsayımlar modelidir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Örgüt Kültürü</a:t>
            </a:r>
            <a:endParaRPr lang="en-US" dirty="0"/>
          </a:p>
        </p:txBody>
      </p:sp>
    </p:spTree>
    <p:extLst>
      <p:ext uri="{BB962C8B-B14F-4D97-AF65-F5344CB8AC3E}">
        <p14:creationId xmlns:p14="http://schemas.microsoft.com/office/powerpoint/2010/main" val="1613305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Bir örgüt içerisinde paylaşılan değerler</a:t>
            </a:r>
            <a:r>
              <a:rPr lang="tr-TR" dirty="0" smtClean="0"/>
              <a:t>, inançlar </a:t>
            </a:r>
            <a:r>
              <a:rPr lang="tr-TR" dirty="0"/>
              <a:t>ve alışkanlıklar olarak da tanımlanan örgüt kültürü, </a:t>
            </a:r>
            <a:r>
              <a:rPr lang="tr-TR" dirty="0" err="1"/>
              <a:t>işgörenlere</a:t>
            </a:r>
            <a:r>
              <a:rPr lang="tr-TR" dirty="0"/>
              <a:t> işlerin nasıl </a:t>
            </a:r>
            <a:r>
              <a:rPr lang="tr-TR" dirty="0" smtClean="0"/>
              <a:t>yapılacağını</a:t>
            </a:r>
            <a:r>
              <a:rPr lang="tr-TR" dirty="0"/>
              <a:t>, neyin önemli olduğunu ve hangi tür davranışın </a:t>
            </a:r>
            <a:r>
              <a:rPr lang="tr-TR" dirty="0" smtClean="0"/>
              <a:t>ödüllendirileceğini </a:t>
            </a:r>
            <a:r>
              <a:rPr lang="tr-TR" dirty="0"/>
              <a:t>açıklar. Bu bakımdan örgüt kültürü, İKY politika </a:t>
            </a:r>
            <a:r>
              <a:rPr lang="tr-TR" dirty="0" smtClean="0"/>
              <a:t>bu </a:t>
            </a:r>
            <a:r>
              <a:rPr lang="tr-TR" dirty="0"/>
              <a:t>uygulamalarını önemli ölçüde etkileyen bir iç çevresel faktörüdür. Örgüt kültürü değişmez değildir. Özellikle dış çevresel faktörlerdeki değişiklikler, örgüt kültürünü ve dolasıyla İKY görev, işlev ve politikalarının değişmesine etki edebilir.</a:t>
            </a:r>
            <a:endParaRPr lang="en-US" dirty="0"/>
          </a:p>
        </p:txBody>
      </p:sp>
      <p:sp>
        <p:nvSpPr>
          <p:cNvPr id="3" name="Text Placeholder 2"/>
          <p:cNvSpPr>
            <a:spLocks noGrp="1"/>
          </p:cNvSpPr>
          <p:nvPr>
            <p:ph type="body" sz="quarter" idx="11"/>
          </p:nvPr>
        </p:nvSpPr>
        <p:spPr/>
        <p:txBody>
          <a:bodyPr/>
          <a:lstStyle/>
          <a:p>
            <a:r>
              <a:rPr lang="tr-TR" dirty="0"/>
              <a:t>Örgüt Kültürü</a:t>
            </a:r>
            <a:endParaRPr lang="en-US" dirty="0"/>
          </a:p>
          <a:p>
            <a:endParaRPr lang="en-US" dirty="0"/>
          </a:p>
        </p:txBody>
      </p:sp>
    </p:spTree>
    <p:extLst>
      <p:ext uri="{BB962C8B-B14F-4D97-AF65-F5344CB8AC3E}">
        <p14:creationId xmlns:p14="http://schemas.microsoft.com/office/powerpoint/2010/main" val="305767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Yöneticilerin bölümler arasında mevcut olan karşılıklı ilişkilerin farkında olmaları ve bu ilişkileri kendileri için en avantajlı olacak şekilde kullanmaları gerekir. Sistemin etkili olarak çalışması için yöneticiler, diğer birimlerle iş birliği içerisinde olmak durumundadırlar. Eğer ilişki kurulmaz ise birçok departmanın verimliliği tehlikeye sokulmuş olur. Bir başka deyişle, örgütteki tüm işlevler sistemin bir unsuru durumundadır. Bu nedenle İK sisteminin etkili olması için işlevsel </a:t>
            </a:r>
            <a:r>
              <a:rPr lang="tr-TR" dirty="0" smtClean="0"/>
              <a:t>emsalleriyle karşılıklı </a:t>
            </a:r>
            <a:r>
              <a:rPr lang="tr-TR" dirty="0"/>
              <a:t>etkileşim içerisinde olmalıdır. İK yöneticisinin görevi de, tüm İK sistemlerinin üretim, muhasebe ve finansman pazarlama, bilgi ve teknoloji gibi işletmenin diğer sistemleriyle uyumlu duruma gelmesini temin etmektedir.</a:t>
            </a:r>
            <a:endParaRPr lang="en-US" dirty="0"/>
          </a:p>
        </p:txBody>
      </p:sp>
      <p:sp>
        <p:nvSpPr>
          <p:cNvPr id="3" name="Text Placeholder 2"/>
          <p:cNvSpPr>
            <a:spLocks noGrp="1"/>
          </p:cNvSpPr>
          <p:nvPr>
            <p:ph type="body" sz="quarter" idx="11"/>
          </p:nvPr>
        </p:nvSpPr>
        <p:spPr/>
        <p:txBody>
          <a:bodyPr/>
          <a:lstStyle/>
          <a:p>
            <a:r>
              <a:rPr lang="tr-TR" dirty="0"/>
              <a:t>Örgütün Diğer Birimleri</a:t>
            </a:r>
            <a:endParaRPr lang="en-US" dirty="0"/>
          </a:p>
        </p:txBody>
      </p:sp>
    </p:spTree>
    <p:extLst>
      <p:ext uri="{BB962C8B-B14F-4D97-AF65-F5344CB8AC3E}">
        <p14:creationId xmlns:p14="http://schemas.microsoft.com/office/powerpoint/2010/main" val="40409414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Bir örgütte çalışanların tümü veya bir kısmı bir sendikaya üye iseler ve bu sendikada ilgili yasada belirtilen koşulları yerine getirmişse yani yetkili sendika durumunda ise, söz konusu işçi sendikası ile işveren arasında yapılan toplu </a:t>
            </a:r>
            <a:r>
              <a:rPr lang="tr-TR" dirty="0" smtClean="0"/>
              <a:t>pazarlık </a:t>
            </a:r>
            <a:r>
              <a:rPr lang="tr-TR" dirty="0"/>
              <a:t>sonucunda çalışma koşulları </a:t>
            </a:r>
            <a:r>
              <a:rPr lang="tr-TR" dirty="0" smtClean="0"/>
              <a:t>konusunda </a:t>
            </a:r>
            <a:r>
              <a:rPr lang="tr-TR" dirty="0"/>
              <a:t>anlaşmaya varılmaya çalışılır. Pazarlık, anlaşma ile sonuçlanırsa, taraflar arasında toplu iş sözleşmesi imzalanır. Toplu iş sözleşmesi yükümleri, emredici hukuk niteliğindedir. Dolayısıyla hem yönetim, </a:t>
            </a:r>
            <a:r>
              <a:rPr lang="tr-TR" dirty="0" smtClean="0"/>
              <a:t>hem de </a:t>
            </a:r>
            <a:r>
              <a:rPr lang="tr-TR" dirty="0"/>
              <a:t>işçiler bu sözleşme hükümlerine göre hareket ederler. Bu sözleşmeler, genelde yöneticilerin eylemlerine sınırlamalar getirmektedir. </a:t>
            </a:r>
            <a:r>
              <a:rPr lang="tr-TR" dirty="0" err="1"/>
              <a:t>İKY'ye</a:t>
            </a:r>
            <a:r>
              <a:rPr lang="tr-TR" dirty="0"/>
              <a:t> </a:t>
            </a:r>
            <a:r>
              <a:rPr lang="tr-TR" dirty="0" smtClean="0"/>
              <a:t>ilişkin </a:t>
            </a:r>
            <a:r>
              <a:rPr lang="tr-TR" dirty="0"/>
              <a:t>birçok faaliyet, toplu iş sözleşmesinde yer alan hükümlere göre yürütülmek zorundadır.</a:t>
            </a:r>
            <a:endParaRPr lang="en-US" dirty="0"/>
          </a:p>
        </p:txBody>
      </p:sp>
      <p:sp>
        <p:nvSpPr>
          <p:cNvPr id="3" name="Text Placeholder 2"/>
          <p:cNvSpPr>
            <a:spLocks noGrp="1"/>
          </p:cNvSpPr>
          <p:nvPr>
            <p:ph type="body" sz="quarter" idx="11"/>
          </p:nvPr>
        </p:nvSpPr>
        <p:spPr/>
        <p:txBody>
          <a:bodyPr/>
          <a:lstStyle/>
          <a:p>
            <a:r>
              <a:rPr lang="tr-TR" dirty="0"/>
              <a:t>Toplu İş Sözleşmesi</a:t>
            </a:r>
            <a:endParaRPr lang="en-US" dirty="0"/>
          </a:p>
        </p:txBody>
      </p:sp>
    </p:spTree>
    <p:extLst>
      <p:ext uri="{BB962C8B-B14F-4D97-AF65-F5344CB8AC3E}">
        <p14:creationId xmlns:p14="http://schemas.microsoft.com/office/powerpoint/2010/main" val="3205397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Örgütler rakiplerine üstün gelmek amacıyla sürekli olarak stratejiler geliştirir. Bunun için </a:t>
            </a:r>
            <a:r>
              <a:rPr lang="tr-TR" dirty="0">
                <a:latin typeface="Calibri"/>
                <a:cs typeface="Calibri"/>
              </a:rPr>
              <a:t>firmalar tarafından üç genel strateji kullanılmaktadır. Bunlar;</a:t>
            </a:r>
          </a:p>
          <a:p>
            <a:pPr marL="342900" indent="-342900">
              <a:buFont typeface="Arial"/>
              <a:buChar char="•"/>
            </a:pPr>
            <a:r>
              <a:rPr lang="tr-TR" b="1" dirty="0" smtClean="0">
                <a:solidFill>
                  <a:srgbClr val="FF0000"/>
                </a:solidFill>
                <a:latin typeface="Calibri"/>
                <a:cs typeface="Calibri"/>
              </a:rPr>
              <a:t>Farklılaşma</a:t>
            </a:r>
          </a:p>
          <a:p>
            <a:pPr marL="342900" indent="-342900">
              <a:buFont typeface="Arial"/>
              <a:buChar char="•"/>
            </a:pPr>
            <a:r>
              <a:rPr lang="mr-IN" b="1" dirty="0" smtClean="0">
                <a:solidFill>
                  <a:srgbClr val="FF0000"/>
                </a:solidFill>
                <a:latin typeface="Calibri"/>
                <a:cs typeface="Calibri"/>
              </a:rPr>
              <a:t>Odak stratejiler</a:t>
            </a:r>
          </a:p>
          <a:p>
            <a:pPr marL="342900" indent="-342900">
              <a:buFont typeface="Arial"/>
              <a:buChar char="•"/>
            </a:pPr>
            <a:r>
              <a:rPr lang="tr-TR" b="1" dirty="0" smtClean="0">
                <a:solidFill>
                  <a:srgbClr val="FF0000"/>
                </a:solidFill>
                <a:latin typeface="Calibri"/>
                <a:cs typeface="Calibri"/>
              </a:rPr>
              <a:t>Maliyet liderliği</a:t>
            </a:r>
          </a:p>
          <a:p>
            <a:r>
              <a:rPr lang="tr-TR" dirty="0" smtClean="0"/>
              <a:t>Bu </a:t>
            </a:r>
            <a:r>
              <a:rPr lang="tr-TR" dirty="0"/>
              <a:t>üç strateji, İKY için önem arz etmektedir. Bu rekabetçi stratejileri başarıyla uygulayabilmek, </a:t>
            </a:r>
            <a:r>
              <a:rPr lang="tr-TR" dirty="0" err="1"/>
              <a:t>işgörenlerin</a:t>
            </a:r>
            <a:r>
              <a:rPr lang="tr-TR" dirty="0"/>
              <a:t> ihtiyaç duyulan rol davranışında bulunulmasını ve İKY </a:t>
            </a:r>
            <a:r>
              <a:rPr lang="tr-TR" dirty="0" smtClean="0"/>
              <a:t>uygulamalarını </a:t>
            </a:r>
            <a:r>
              <a:rPr lang="tr-TR" dirty="0"/>
              <a:t>gerektirmektedir.</a:t>
            </a:r>
            <a:endParaRPr lang="en-US" dirty="0"/>
          </a:p>
        </p:txBody>
      </p:sp>
      <p:sp>
        <p:nvSpPr>
          <p:cNvPr id="3" name="Text Placeholder 2"/>
          <p:cNvSpPr>
            <a:spLocks noGrp="1"/>
          </p:cNvSpPr>
          <p:nvPr>
            <p:ph type="body" sz="quarter" idx="11"/>
          </p:nvPr>
        </p:nvSpPr>
        <p:spPr/>
        <p:txBody>
          <a:bodyPr/>
          <a:lstStyle/>
          <a:p>
            <a:r>
              <a:rPr lang="tr-TR" dirty="0"/>
              <a:t>Rekabetçi Stratejiler</a:t>
            </a:r>
            <a:endParaRPr lang="en-US" dirty="0"/>
          </a:p>
        </p:txBody>
      </p:sp>
    </p:spTree>
    <p:extLst>
      <p:ext uri="{BB962C8B-B14F-4D97-AF65-F5344CB8AC3E}">
        <p14:creationId xmlns:p14="http://schemas.microsoft.com/office/powerpoint/2010/main" val="15059916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smtClean="0"/>
              <a:t>Çevre </a:t>
            </a:r>
            <a:r>
              <a:rPr lang="tr-TR" dirty="0"/>
              <a:t>olgusu</a:t>
            </a:r>
            <a:r>
              <a:rPr lang="tr-TR" dirty="0" smtClean="0"/>
              <a:t>, bir </a:t>
            </a:r>
            <a:r>
              <a:rPr lang="tr-TR" dirty="0"/>
              <a:t>organizma grubunun gelişmesini etkileyen ve çevreleyen tüm koşulları ve etkileri içerir. Her organizma üzerinde </a:t>
            </a:r>
            <a:r>
              <a:rPr lang="tr-TR" dirty="0" smtClean="0"/>
              <a:t>doğrudan </a:t>
            </a:r>
            <a:r>
              <a:rPr lang="tr-TR" dirty="0"/>
              <a:t>ve dolaylı etki gücüne ve yaşamsal öneme sahip olan çevre örgütler ve dolayısıyla İKY içinde önemli bir olgudur</a:t>
            </a:r>
            <a:r>
              <a:rPr lang="tr-TR" dirty="0" smtClean="0"/>
              <a:t>.</a:t>
            </a:r>
          </a:p>
          <a:p>
            <a:pPr marL="342900" indent="-342900">
              <a:buFont typeface="Arial"/>
              <a:buChar char="•"/>
            </a:pPr>
            <a:r>
              <a:rPr lang="tr-TR" dirty="0" smtClean="0"/>
              <a:t>Çevresel </a:t>
            </a:r>
            <a:r>
              <a:rPr lang="tr-TR" dirty="0"/>
              <a:t>koşullarda meydana gelen değişiklikler, örgütleri de değişmeye zorlayarak onların çevrenin </a:t>
            </a:r>
            <a:r>
              <a:rPr lang="tr-TR" dirty="0" smtClean="0"/>
              <a:t>isteklerine </a:t>
            </a:r>
            <a:r>
              <a:rPr lang="tr-TR" dirty="0"/>
              <a:t>cevap verme durumuna getirmektedir. Bu çerçevede, </a:t>
            </a:r>
            <a:r>
              <a:rPr lang="tr-TR" dirty="0" smtClean="0"/>
              <a:t>özellikle </a:t>
            </a:r>
            <a:r>
              <a:rPr lang="tr-TR" dirty="0"/>
              <a:t>SİKY de iç ve dış çevreyi değerlendirmeyi gerekmektedir. </a:t>
            </a:r>
            <a:r>
              <a:rPr lang="tr-TR" dirty="0" err="1"/>
              <a:t>İKY'de</a:t>
            </a:r>
            <a:r>
              <a:rPr lang="tr-TR" dirty="0"/>
              <a:t> hedeflenen stratejik amaçların gerçekleştirilebilmesi, çevresel faktörlerin izlenip analiz edilmesine bağlıdır. Bu çalışmalar sonucunda elde edilen veriler kullanılmak suretiyle, İK faaliyet ve uygulamalarına yön verilir.</a:t>
            </a:r>
            <a:endParaRPr lang="en-US" dirty="0"/>
          </a:p>
        </p:txBody>
      </p:sp>
      <p:sp>
        <p:nvSpPr>
          <p:cNvPr id="3" name="Text Placeholder 2"/>
          <p:cNvSpPr>
            <a:spLocks noGrp="1"/>
          </p:cNvSpPr>
          <p:nvPr>
            <p:ph type="body" sz="quarter" idx="11"/>
          </p:nvPr>
        </p:nvSpPr>
        <p:spPr/>
        <p:txBody>
          <a:bodyPr/>
          <a:lstStyle/>
          <a:p>
            <a:r>
              <a:rPr lang="tr-TR" dirty="0"/>
              <a:t>ÖZET</a:t>
            </a:r>
            <a:endParaRPr lang="en-US" dirty="0"/>
          </a:p>
        </p:txBody>
      </p:sp>
    </p:spTree>
    <p:extLst>
      <p:ext uri="{BB962C8B-B14F-4D97-AF65-F5344CB8AC3E}">
        <p14:creationId xmlns:p14="http://schemas.microsoft.com/office/powerpoint/2010/main" val="9531225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smtClean="0"/>
              <a:t>Bu </a:t>
            </a:r>
            <a:r>
              <a:rPr lang="tr-TR" dirty="0"/>
              <a:t>bölümde </a:t>
            </a:r>
            <a:r>
              <a:rPr lang="tr-TR" dirty="0" err="1"/>
              <a:t>İKY'yi</a:t>
            </a:r>
            <a:r>
              <a:rPr lang="tr-TR" dirty="0"/>
              <a:t> etkileyen iç ve dış çevresel faktörler üzerinde durulmuştur. Dış çevresel faktörler, işgücü, yasal düzenlemeler, toplum, sendikalar, hissedarlar, müşteriler, teknoloji, coğrafik koşullar, rekabet ve ekonomidir.</a:t>
            </a:r>
          </a:p>
          <a:p>
            <a:pPr marL="342900" indent="-342900">
              <a:buFont typeface="Arial"/>
              <a:buChar char="•"/>
            </a:pPr>
            <a:r>
              <a:rPr lang="tr-TR" dirty="0" smtClean="0"/>
              <a:t>Çevresel </a:t>
            </a:r>
            <a:r>
              <a:rPr lang="tr-TR" dirty="0"/>
              <a:t>değişiklikleri önceden sezinlemeyi öngören </a:t>
            </a:r>
            <a:r>
              <a:rPr lang="tr-TR" dirty="0" err="1"/>
              <a:t>proaktif</a:t>
            </a:r>
            <a:r>
              <a:rPr lang="tr-TR" dirty="0"/>
              <a:t> bir davranış bu konuda çok önemlidir.</a:t>
            </a:r>
          </a:p>
          <a:p>
            <a:pPr marL="342900" indent="-342900">
              <a:buFont typeface="Arial"/>
              <a:buChar char="•"/>
            </a:pPr>
            <a:r>
              <a:rPr lang="tr-TR" dirty="0" smtClean="0"/>
              <a:t>İç </a:t>
            </a:r>
            <a:r>
              <a:rPr lang="tr-TR" dirty="0"/>
              <a:t>çevresel faktörlere gelince: bunlar, firmanın misyonu, değerleri, politikaları, kültürü, üst yöneticilerin tutum ve </a:t>
            </a:r>
            <a:r>
              <a:rPr lang="tr-TR" dirty="0" smtClean="0"/>
              <a:t>davranışları </a:t>
            </a:r>
            <a:r>
              <a:rPr lang="tr-TR" dirty="0"/>
              <a:t>örgütün diğer bölümleri ve toplu iş sözleşmeleridir.</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55855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smtClean="0"/>
              <a:t>İK </a:t>
            </a:r>
            <a:r>
              <a:rPr lang="tr-TR" dirty="0"/>
              <a:t>departmanının iç çevresel faktörleri izlemek suretiyle, örgütsel stratejilere ve hedeflere uygun sağlaması işgücünün ve diğer birimlerin ihtiyaçlarına cevap verilmesi ile mümkün olur.</a:t>
            </a:r>
          </a:p>
          <a:p>
            <a:pPr marL="342900" indent="-342900">
              <a:buFont typeface="Arial"/>
              <a:buChar char="•"/>
            </a:pPr>
            <a:r>
              <a:rPr lang="tr-TR" dirty="0" smtClean="0"/>
              <a:t>Sonuç </a:t>
            </a:r>
            <a:r>
              <a:rPr lang="tr-TR" dirty="0"/>
              <a:t>olarak İK bölümleri, çevrede meydana gelen değişiklikleri izleyip gerekli verileri elde ettikten sonra, İK faaliyet ve uygulamalarını bu veriler doğrultusunda yerine getirmek durumundadır. Böyle yapmak </a:t>
            </a:r>
            <a:r>
              <a:rPr lang="tr-TR" dirty="0" smtClean="0"/>
              <a:t>suretiyle </a:t>
            </a:r>
            <a:r>
              <a:rPr lang="tr-TR" dirty="0"/>
              <a:t>örgütün daha rekabetçi ve esnek olmasına ve </a:t>
            </a:r>
            <a:r>
              <a:rPr lang="tr-TR" dirty="0" err="1"/>
              <a:t>çevrel</a:t>
            </a:r>
            <a:r>
              <a:rPr lang="tr-TR" dirty="0"/>
              <a:t> değişimlere uyum göstermesine katkıda bulunur.</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2173359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smtClean="0"/>
              <a:t>Öğr</a:t>
            </a:r>
            <a:r>
              <a:rPr lang="tr-TR" dirty="0" smtClean="0"/>
              <a:t>. Gör. Şerif ARSLAN</a:t>
            </a:r>
            <a:endParaRPr lang="tr-TR" dirty="0"/>
          </a:p>
        </p:txBody>
      </p:sp>
      <p:sp>
        <p:nvSpPr>
          <p:cNvPr id="4" name="Metin Yer Tutucusu 3"/>
          <p:cNvSpPr>
            <a:spLocks noGrp="1"/>
          </p:cNvSpPr>
          <p:nvPr>
            <p:ph type="body" sz="quarter" idx="15"/>
          </p:nvPr>
        </p:nvSpPr>
        <p:spPr/>
        <p:txBody>
          <a:bodyPr/>
          <a:lstStyle/>
          <a:p>
            <a:r>
              <a:rPr lang="tr-TR" dirty="0" smtClean="0"/>
              <a:t>Ders Adı: İnsan Kaynakları Yönetimi</a:t>
            </a:r>
            <a:endParaRPr lang="tr-TR" dirty="0"/>
          </a:p>
        </p:txBody>
      </p:sp>
      <p:sp>
        <p:nvSpPr>
          <p:cNvPr id="5" name="Metin Yer Tutucusu 4"/>
          <p:cNvSpPr>
            <a:spLocks noGrp="1"/>
          </p:cNvSpPr>
          <p:nvPr>
            <p:ph type="body" sz="quarter" idx="16"/>
          </p:nvPr>
        </p:nvSpPr>
        <p:spPr/>
        <p:txBody>
          <a:bodyPr/>
          <a:lstStyle/>
          <a:p>
            <a:r>
              <a:rPr lang="tr-TR" dirty="0" smtClean="0"/>
              <a:t>Konu Adı: İKY ve Çevresel Etkiler</a:t>
            </a:r>
            <a:endParaRPr lang="tr-TR" dirty="0"/>
          </a:p>
        </p:txBody>
      </p:sp>
      <p:sp>
        <p:nvSpPr>
          <p:cNvPr id="6" name="Metin Yer Tutucusu 5"/>
          <p:cNvSpPr>
            <a:spLocks noGrp="1"/>
          </p:cNvSpPr>
          <p:nvPr>
            <p:ph type="body" sz="quarter" idx="17"/>
          </p:nvPr>
        </p:nvSpPr>
        <p:spPr/>
        <p:txBody>
          <a:bodyPr/>
          <a:lstStyle/>
          <a:p>
            <a:r>
              <a:rPr lang="tr-TR" dirty="0" smtClean="0"/>
              <a:t>Ünite 2</a:t>
            </a:r>
            <a:endParaRPr lang="tr-TR"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10117</TotalTime>
  <Words>3161</Words>
  <Application>Microsoft Office PowerPoint</Application>
  <PresentationFormat>Özel</PresentationFormat>
  <Paragraphs>125</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admin</cp:lastModifiedBy>
  <cp:revision>1244</cp:revision>
  <dcterms:created xsi:type="dcterms:W3CDTF">2014-09-15T07:14:39Z</dcterms:created>
  <dcterms:modified xsi:type="dcterms:W3CDTF">2018-02-20T08:42:49Z</dcterms:modified>
</cp:coreProperties>
</file>