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handoutMasterIdLst>
    <p:handoutMasterId r:id="rId80"/>
  </p:handoutMasterIdLst>
  <p:sldIdLst>
    <p:sldId id="458" r:id="rId2"/>
    <p:sldId id="539" r:id="rId3"/>
    <p:sldId id="462" r:id="rId4"/>
    <p:sldId id="463" r:id="rId5"/>
    <p:sldId id="466" r:id="rId6"/>
    <p:sldId id="467" r:id="rId7"/>
    <p:sldId id="468" r:id="rId8"/>
    <p:sldId id="470" r:id="rId9"/>
    <p:sldId id="471" r:id="rId10"/>
    <p:sldId id="472" r:id="rId11"/>
    <p:sldId id="473" r:id="rId12"/>
    <p:sldId id="474" r:id="rId13"/>
    <p:sldId id="475" r:id="rId14"/>
    <p:sldId id="477" r:id="rId15"/>
    <p:sldId id="479" r:id="rId16"/>
    <p:sldId id="480" r:id="rId17"/>
    <p:sldId id="481" r:id="rId18"/>
    <p:sldId id="482" r:id="rId19"/>
    <p:sldId id="483" r:id="rId20"/>
    <p:sldId id="484" r:id="rId21"/>
    <p:sldId id="485" r:id="rId22"/>
    <p:sldId id="487" r:id="rId23"/>
    <p:sldId id="488" r:id="rId24"/>
    <p:sldId id="489" r:id="rId25"/>
    <p:sldId id="490" r:id="rId26"/>
    <p:sldId id="492" r:id="rId27"/>
    <p:sldId id="493" r:id="rId28"/>
    <p:sldId id="494" r:id="rId29"/>
    <p:sldId id="495" r:id="rId30"/>
    <p:sldId id="496" r:id="rId31"/>
    <p:sldId id="497" r:id="rId32"/>
    <p:sldId id="498" r:id="rId33"/>
    <p:sldId id="499" r:id="rId34"/>
    <p:sldId id="500" r:id="rId35"/>
    <p:sldId id="501" r:id="rId36"/>
    <p:sldId id="502" r:id="rId37"/>
    <p:sldId id="503" r:id="rId38"/>
    <p:sldId id="504" r:id="rId39"/>
    <p:sldId id="505" r:id="rId40"/>
    <p:sldId id="506" r:id="rId41"/>
    <p:sldId id="507" r:id="rId42"/>
    <p:sldId id="508" r:id="rId43"/>
    <p:sldId id="509" r:id="rId44"/>
    <p:sldId id="464" r:id="rId45"/>
    <p:sldId id="465" r:id="rId46"/>
    <p:sldId id="510" r:id="rId47"/>
    <p:sldId id="511" r:id="rId48"/>
    <p:sldId id="512" r:id="rId49"/>
    <p:sldId id="513" r:id="rId50"/>
    <p:sldId id="540" r:id="rId51"/>
    <p:sldId id="514" r:id="rId52"/>
    <p:sldId id="515" r:id="rId53"/>
    <p:sldId id="516" r:id="rId54"/>
    <p:sldId id="517" r:id="rId55"/>
    <p:sldId id="518" r:id="rId56"/>
    <p:sldId id="519" r:id="rId57"/>
    <p:sldId id="520" r:id="rId58"/>
    <p:sldId id="521" r:id="rId59"/>
    <p:sldId id="522" r:id="rId60"/>
    <p:sldId id="523" r:id="rId61"/>
    <p:sldId id="524" r:id="rId62"/>
    <p:sldId id="525" r:id="rId63"/>
    <p:sldId id="526" r:id="rId64"/>
    <p:sldId id="527" r:id="rId65"/>
    <p:sldId id="528" r:id="rId66"/>
    <p:sldId id="529" r:id="rId67"/>
    <p:sldId id="530" r:id="rId68"/>
    <p:sldId id="541" r:id="rId69"/>
    <p:sldId id="531" r:id="rId70"/>
    <p:sldId id="532" r:id="rId71"/>
    <p:sldId id="533" r:id="rId72"/>
    <p:sldId id="534" r:id="rId73"/>
    <p:sldId id="535" r:id="rId74"/>
    <p:sldId id="536" r:id="rId75"/>
    <p:sldId id="537" r:id="rId76"/>
    <p:sldId id="538" r:id="rId77"/>
    <p:sldId id="459" r:id="rId78"/>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2" pos="5654"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cmAuthor>
  <p:cmAuthor id="2" name="UZEM - Part 1" initials="U-P1"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471"/>
    <a:srgbClr val="16A085"/>
    <a:srgbClr val="2980B9"/>
    <a:srgbClr val="98CCFE"/>
    <a:srgbClr val="74B5E0"/>
    <a:srgbClr val="1F608B"/>
    <a:srgbClr val="50B8A4"/>
    <a:srgbClr val="FFFFFF"/>
    <a:srgbClr val="222A35"/>
    <a:srgbClr val="F39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26" autoAdjust="0"/>
    <p:restoredTop sz="96318" autoAdjust="0"/>
  </p:normalViewPr>
  <p:slideViewPr>
    <p:cSldViewPr snapToGrid="0">
      <p:cViewPr varScale="1">
        <p:scale>
          <a:sx n="113" d="100"/>
          <a:sy n="113" d="100"/>
        </p:scale>
        <p:origin x="-672" y="-96"/>
      </p:cViewPr>
      <p:guideLst>
        <p:guide orient="horz" pos="2183"/>
        <p:guide pos="5654"/>
      </p:guideLst>
    </p:cSldViewPr>
  </p:slideViewPr>
  <p:outlineViewPr>
    <p:cViewPr>
      <p:scale>
        <a:sx n="33" d="100"/>
        <a:sy n="33" d="100"/>
      </p:scale>
      <p:origin x="0" y="0"/>
    </p:cViewPr>
  </p:outlineViewPr>
  <p:notesTextViewPr>
    <p:cViewPr>
      <p:scale>
        <a:sx n="3" d="2"/>
        <a:sy n="3" d="2"/>
      </p:scale>
      <p:origin x="0" y="0"/>
    </p:cViewPr>
  </p:notesTextViewPr>
  <p:sorterViewPr>
    <p:cViewPr>
      <p:scale>
        <a:sx n="60" d="100"/>
        <a:sy n="60" d="100"/>
      </p:scale>
      <p:origin x="0" y="-924"/>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21/09/2017</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iriş">
    <p:bg>
      <p:bgPr>
        <a:solidFill>
          <a:srgbClr val="222A35"/>
        </a:solidFill>
        <a:effectLst/>
      </p:bgPr>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pic>
        <p:nvPicPr>
          <p:cNvPr id="4" name="Resim 3"/>
          <p:cNvPicPr>
            <a:picLocks noChangeAspect="1"/>
          </p:cNvPicPr>
          <p:nvPr userDrawn="1"/>
        </p:nvPicPr>
        <p:blipFill>
          <a:blip r:embed="rId3">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cxnSp>
        <p:nvCxnSpPr>
          <p:cNvPr id="5" name="Straight Connector 14"/>
          <p:cNvCxnSpPr/>
          <p:nvPr userDrawn="1"/>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0" hasCustomPrompt="1"/>
          </p:nvPr>
        </p:nvSpPr>
        <p:spPr>
          <a:xfrm>
            <a:off x="0" y="3810000"/>
            <a:ext cx="12192000" cy="495300"/>
          </a:xfrm>
        </p:spPr>
        <p:txBody>
          <a:bodyPr>
            <a:normAutofit/>
          </a:bodyPr>
          <a:lstStyle>
            <a:lvl1pPr marL="0" indent="0" algn="ctr">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ünite adı</a:t>
            </a:r>
            <a:endParaRPr lang="tr-TR" dirty="0"/>
          </a:p>
        </p:txBody>
      </p:sp>
    </p:spTree>
    <p:extLst>
      <p:ext uri="{BB962C8B-B14F-4D97-AF65-F5344CB8AC3E}">
        <p14:creationId xmlns:p14="http://schemas.microsoft.com/office/powerpoint/2010/main" val="9979489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5148302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ünite alt başlıkları - üçlü">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068" y="3004481"/>
            <a:ext cx="68001" cy="86500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62663" y="4229502"/>
            <a:ext cx="67406" cy="99658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60" name="Group 1"/>
          <p:cNvGrpSpPr>
            <a:grpSpLocks/>
          </p:cNvGrpSpPr>
          <p:nvPr userDrawn="1"/>
        </p:nvGrpSpPr>
        <p:grpSpPr bwMode="auto">
          <a:xfrm>
            <a:off x="6010274" y="1715129"/>
            <a:ext cx="171589" cy="980186"/>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28113" y="2685867"/>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7724" y="3869483"/>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487097" y="2786583"/>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069462" y="400468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7" name="Metin Yer Tutucusu 76"/>
          <p:cNvSpPr>
            <a:spLocks noGrp="1"/>
          </p:cNvSpPr>
          <p:nvPr>
            <p:ph type="body" sz="quarter" idx="11"/>
          </p:nvPr>
        </p:nvSpPr>
        <p:spPr>
          <a:xfrm>
            <a:off x="7155543" y="3181220"/>
            <a:ext cx="3514725" cy="930275"/>
          </a:xfrm>
        </p:spPr>
        <p:txBody>
          <a:bodyPr>
            <a:noAutofit/>
          </a:bodyPr>
          <a:lstStyle>
            <a:lvl1pPr marL="0" indent="0" algn="r" eaLnBrk="1" fontAlgn="auto" hangingPunct="1">
              <a:spcBef>
                <a:spcPts val="0"/>
              </a:spcBef>
              <a:spcAft>
                <a:spcPts val="0"/>
              </a:spcAft>
              <a:buFont typeface="+mj-lt"/>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264277" y="4409168"/>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6264" y="2597646"/>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0735" y="3864023"/>
            <a:ext cx="432000" cy="432000"/>
          </a:xfrm>
          <a:prstGeom prst="rect">
            <a:avLst/>
          </a:prstGeom>
        </p:spPr>
      </p:pic>
      <p:grpSp>
        <p:nvGrpSpPr>
          <p:cNvPr id="31" name="Group 13"/>
          <p:cNvGrpSpPr/>
          <p:nvPr userDrawn="1"/>
        </p:nvGrpSpPr>
        <p:grpSpPr>
          <a:xfrm>
            <a:off x="5928604" y="5208398"/>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34"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35" name="Metin Yer Tutucusu 9"/>
          <p:cNvSpPr>
            <a:spLocks noGrp="1"/>
          </p:cNvSpPr>
          <p:nvPr>
            <p:ph type="body" sz="quarter" idx="13"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Tree>
    <p:extLst>
      <p:ext uri="{BB962C8B-B14F-4D97-AF65-F5344CB8AC3E}">
        <p14:creationId xmlns:p14="http://schemas.microsoft.com/office/powerpoint/2010/main" val="30873448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smtClean="0"/>
              <a:t>ünite adı </a:t>
            </a:r>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76542452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45125416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p:nvPr>
        </p:nvSpPr>
        <p:spPr>
          <a:xfrm>
            <a:off x="1485984" y="5606413"/>
            <a:ext cx="3609975" cy="1390650"/>
          </a:xfrm>
        </p:spPr>
        <p:txBody>
          <a:bodyPr>
            <a:noAutofit/>
          </a:bodyPr>
          <a:lstStyle>
            <a:lvl1pPr marL="0" indent="0" algn="l" rtl="0"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88214398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spTree>
    <p:extLst>
      <p:ext uri="{BB962C8B-B14F-4D97-AF65-F5344CB8AC3E}">
        <p14:creationId xmlns:p14="http://schemas.microsoft.com/office/powerpoint/2010/main" val="89679501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l"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28" name="Group 105"/>
          <p:cNvGrpSpPr/>
          <p:nvPr userDrawn="1"/>
        </p:nvGrpSpPr>
        <p:grpSpPr>
          <a:xfrm>
            <a:off x="2" y="6429375"/>
            <a:ext cx="12191999" cy="441582"/>
            <a:chOff x="2" y="2110197"/>
            <a:chExt cx="12191999" cy="134339"/>
          </a:xfrm>
        </p:grpSpPr>
        <p:sp>
          <p:nvSpPr>
            <p:cNvPr id="29"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0"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1"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2"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3"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4"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Tree>
    <p:extLst>
      <p:ext uri="{BB962C8B-B14F-4D97-AF65-F5344CB8AC3E}">
        <p14:creationId xmlns:p14="http://schemas.microsoft.com/office/powerpoint/2010/main" val="202697990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userDrawn="1"/>
            </p:nvSpPr>
            <p:spPr>
              <a:xfrm>
                <a:off x="9055386" y="1783716"/>
                <a:ext cx="1962280" cy="1323439"/>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cxnSp>
            <p:nvCxnSpPr>
              <p:cNvPr id="37" name="Straight Connector 43"/>
              <p:cNvCxnSpPr/>
              <p:nvPr userDrawn="1"/>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Tree>
    <p:extLst>
      <p:ext uri="{BB962C8B-B14F-4D97-AF65-F5344CB8AC3E}">
        <p14:creationId xmlns:p14="http://schemas.microsoft.com/office/powerpoint/2010/main" val="240580003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maddeli - 6lı">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45216" y="1581064"/>
            <a:ext cx="10077049" cy="5057860"/>
            <a:chOff x="1208420" y="2024619"/>
            <a:chExt cx="8137812" cy="408452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41"/>
            <p:cNvSpPr txBox="1"/>
            <p:nvPr/>
          </p:nvSpPr>
          <p:spPr>
            <a:xfrm>
              <a:off x="7849667" y="2024619"/>
              <a:ext cx="1496565" cy="1068755"/>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sp>
          <p:nvSpPr>
            <p:cNvPr id="60" name="TextBox 47"/>
            <p:cNvSpPr txBox="1"/>
            <p:nvPr/>
          </p:nvSpPr>
          <p:spPr>
            <a:xfrm>
              <a:off x="4483485" y="2047298"/>
              <a:ext cx="1542490" cy="1068755"/>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sp>
          <p:nvSpPr>
            <p:cNvPr id="66" name="TextBox 55"/>
            <p:cNvSpPr txBox="1"/>
            <p:nvPr/>
          </p:nvSpPr>
          <p:spPr>
            <a:xfrm>
              <a:off x="6165985" y="2047298"/>
              <a:ext cx="1608194" cy="1068755"/>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grpSp>
          <p:nvGrpSpPr>
            <p:cNvPr id="74" name="Group 65"/>
            <p:cNvGrpSpPr/>
            <p:nvPr userDrawn="1"/>
          </p:nvGrpSpPr>
          <p:grpSpPr>
            <a:xfrm>
              <a:off x="1208420" y="2024619"/>
              <a:ext cx="1522075" cy="1196122"/>
              <a:chOff x="1208420" y="1761036"/>
              <a:chExt cx="1522075" cy="1196122"/>
            </a:xfrm>
          </p:grpSpPr>
          <p:sp>
            <p:nvSpPr>
              <p:cNvPr id="75" name="TextBox 66"/>
              <p:cNvSpPr txBox="1"/>
              <p:nvPr/>
            </p:nvSpPr>
            <p:spPr>
              <a:xfrm>
                <a:off x="1208420" y="1761036"/>
                <a:ext cx="1522075" cy="1068755"/>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20686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72"/>
            <p:cNvSpPr txBox="1"/>
            <p:nvPr/>
          </p:nvSpPr>
          <p:spPr>
            <a:xfrm>
              <a:off x="2870505" y="2047298"/>
              <a:ext cx="1542976" cy="1068755"/>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19185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38" name="TextBox 66"/>
          <p:cNvSpPr txBox="1"/>
          <p:nvPr userDrawn="1"/>
        </p:nvSpPr>
        <p:spPr>
          <a:xfrm>
            <a:off x="10325178" y="1567021"/>
            <a:ext cx="1485781"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6</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39" name="Straight Connector 68"/>
          <p:cNvCxnSpPr/>
          <p:nvPr userDrawn="1"/>
        </p:nvCxnSpPr>
        <p:spPr>
          <a:xfrm>
            <a:off x="2432847" y="306222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8"/>
          <p:cNvCxnSpPr/>
          <p:nvPr userDrawn="1"/>
        </p:nvCxnSpPr>
        <p:spPr>
          <a:xfrm>
            <a:off x="4470865"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8"/>
          <p:cNvCxnSpPr/>
          <p:nvPr userDrawn="1"/>
        </p:nvCxnSpPr>
        <p:spPr>
          <a:xfrm>
            <a:off x="6447144" y="305238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8"/>
          <p:cNvCxnSpPr/>
          <p:nvPr userDrawn="1"/>
        </p:nvCxnSpPr>
        <p:spPr>
          <a:xfrm>
            <a:off x="8384073" y="306660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8"/>
          <p:cNvCxnSpPr/>
          <p:nvPr userDrawn="1"/>
        </p:nvCxnSpPr>
        <p:spPr>
          <a:xfrm>
            <a:off x="10458709"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sp>
        <p:nvSpPr>
          <p:cNvPr id="44" name="Metin Yer Tutucusu 11"/>
          <p:cNvSpPr>
            <a:spLocks noGrp="1"/>
          </p:cNvSpPr>
          <p:nvPr>
            <p:ph type="body" sz="quarter" idx="13" hasCustomPrompt="1"/>
          </p:nvPr>
        </p:nvSpPr>
        <p:spPr>
          <a:xfrm>
            <a:off x="2446187" y="3196774"/>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45" name="Metin Yer Tutucusu 11"/>
          <p:cNvSpPr>
            <a:spLocks noGrp="1"/>
          </p:cNvSpPr>
          <p:nvPr>
            <p:ph type="body" sz="quarter" idx="14" hasCustomPrompt="1"/>
          </p:nvPr>
        </p:nvSpPr>
        <p:spPr>
          <a:xfrm>
            <a:off x="445197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46" name="Metin Yer Tutucusu 11"/>
          <p:cNvSpPr>
            <a:spLocks noGrp="1"/>
          </p:cNvSpPr>
          <p:nvPr>
            <p:ph type="body" sz="quarter" idx="15" hasCustomPrompt="1"/>
          </p:nvPr>
        </p:nvSpPr>
        <p:spPr>
          <a:xfrm>
            <a:off x="6472495"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47" name="Metin Yer Tutucusu 11"/>
          <p:cNvSpPr>
            <a:spLocks noGrp="1"/>
          </p:cNvSpPr>
          <p:nvPr>
            <p:ph type="body" sz="quarter" idx="16" hasCustomPrompt="1"/>
          </p:nvPr>
        </p:nvSpPr>
        <p:spPr>
          <a:xfrm>
            <a:off x="840453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48" name="Metin Yer Tutucusu 11"/>
          <p:cNvSpPr>
            <a:spLocks noGrp="1"/>
          </p:cNvSpPr>
          <p:nvPr>
            <p:ph type="body" sz="quarter" idx="17" hasCustomPrompt="1"/>
          </p:nvPr>
        </p:nvSpPr>
        <p:spPr>
          <a:xfrm>
            <a:off x="10557800" y="3211525"/>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6</a:t>
            </a:r>
            <a:endParaRPr lang="tr-TR" dirty="0"/>
          </a:p>
        </p:txBody>
      </p:sp>
    </p:spTree>
    <p:extLst>
      <p:ext uri="{BB962C8B-B14F-4D97-AF65-F5344CB8AC3E}">
        <p14:creationId xmlns:p14="http://schemas.microsoft.com/office/powerpoint/2010/main" val="266098749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283374228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8" name="Oval 167"/>
          <p:cNvSpPr/>
          <p:nvPr userDrawn="1"/>
        </p:nvSpPr>
        <p:spPr>
          <a:xfrm>
            <a:off x="3820212" y="48872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Oval 168"/>
          <p:cNvSpPr/>
          <p:nvPr userDrawn="1"/>
        </p:nvSpPr>
        <p:spPr>
          <a:xfrm>
            <a:off x="8018826" y="34864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Oval 169"/>
          <p:cNvSpPr/>
          <p:nvPr userDrawn="1"/>
        </p:nvSpPr>
        <p:spPr>
          <a:xfrm>
            <a:off x="8018826" y="48872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277325934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maddeli - 5 li">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7" name="Metin Yer Tutucusu 8"/>
          <p:cNvSpPr>
            <a:spLocks noGrp="1"/>
          </p:cNvSpPr>
          <p:nvPr>
            <p:ph type="body" sz="quarter" idx="17" hasCustomPrompt="1"/>
          </p:nvPr>
        </p:nvSpPr>
        <p:spPr>
          <a:xfrm>
            <a:off x="6575688" y="4856977"/>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327122757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addeli - 7">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295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17464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0673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8" name="Oval 167"/>
          <p:cNvSpPr/>
          <p:nvPr userDrawn="1"/>
        </p:nvSpPr>
        <p:spPr>
          <a:xfrm>
            <a:off x="3820212" y="44681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9" name="Oval 168"/>
          <p:cNvSpPr/>
          <p:nvPr userDrawn="1"/>
        </p:nvSpPr>
        <p:spPr>
          <a:xfrm>
            <a:off x="8018826" y="30673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0" name="Oval 169"/>
          <p:cNvSpPr/>
          <p:nvPr userDrawn="1"/>
        </p:nvSpPr>
        <p:spPr>
          <a:xfrm>
            <a:off x="8018826" y="44681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17464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135865735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4" name="Metin Yer Tutucusu 3"/>
          <p:cNvSpPr>
            <a:spLocks noGrp="1"/>
          </p:cNvSpPr>
          <p:nvPr>
            <p:ph type="body" sz="quarter" idx="12"/>
          </p:nvPr>
        </p:nvSpPr>
        <p:spPr>
          <a:xfrm>
            <a:off x="809625" y="1647825"/>
            <a:ext cx="10887075" cy="4924425"/>
          </a:xfrm>
        </p:spPr>
        <p:txBody>
          <a:bodyPr>
            <a:normAutofit/>
          </a:bodyPr>
          <a:lstStyle>
            <a:lvl1pPr marL="342900" marR="0" indent="-342900" algn="l" defTabSz="914400" rtl="0" eaLnBrk="1" fontAlgn="auto" latinLnBrk="0" hangingPunct="1">
              <a:lnSpc>
                <a:spcPct val="150000"/>
              </a:lnSpc>
              <a:spcBef>
                <a:spcPts val="1000"/>
              </a:spcBef>
              <a:spcAft>
                <a:spcPts val="0"/>
              </a:spcAft>
              <a:buClr>
                <a:srgbClr val="00B050"/>
              </a:buClr>
              <a:buSzPct val="120000"/>
              <a:buFont typeface="+mj-lt"/>
              <a:buAutoNum type="arabicPeriod"/>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endParaRPr lang="tr-TR" dirty="0" smtClean="0"/>
          </a:p>
        </p:txBody>
      </p:sp>
    </p:spTree>
    <p:extLst>
      <p:ext uri="{BB962C8B-B14F-4D97-AF65-F5344CB8AC3E}">
        <p14:creationId xmlns:p14="http://schemas.microsoft.com/office/powerpoint/2010/main" val="105795518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127464310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6" y="1647825"/>
            <a:ext cx="1075058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65000"/>
                    <a:lumOff val="3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25724857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0" y="425173"/>
            <a:ext cx="6070600" cy="536852"/>
          </a:xfrm>
        </p:spPr>
        <p:txBody>
          <a:bodyPr>
            <a:normAutofit/>
          </a:bodyPr>
          <a:lstStyle>
            <a:lvl1pPr marL="0" indent="0" algn="ctr">
              <a:buNone/>
              <a:defRPr sz="32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06579"/>
            <a:ext cx="2762250" cy="341737"/>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9" name="Metin Yer Tutucusu 8"/>
          <p:cNvSpPr>
            <a:spLocks noGrp="1"/>
          </p:cNvSpPr>
          <p:nvPr>
            <p:ph type="body" sz="quarter" idx="12" hasCustomPrompt="1"/>
          </p:nvPr>
        </p:nvSpPr>
        <p:spPr>
          <a:xfrm>
            <a:off x="1193800" y="1585917"/>
            <a:ext cx="9750425" cy="2942097"/>
          </a:xfrm>
        </p:spPr>
        <p:txBody>
          <a:bodyPr>
            <a:normAutofit/>
          </a:bodyPr>
          <a:lstStyle>
            <a:lvl1pPr marL="0" indent="0">
              <a:lnSpc>
                <a:spcPct val="150000"/>
              </a:lnSpc>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Düz yazı</a:t>
            </a:r>
            <a:endParaRPr lang="tr-TR" dirty="0"/>
          </a:p>
        </p:txBody>
      </p:sp>
    </p:spTree>
    <p:extLst>
      <p:ext uri="{BB962C8B-B14F-4D97-AF65-F5344CB8AC3E}">
        <p14:creationId xmlns:p14="http://schemas.microsoft.com/office/powerpoint/2010/main" val="385296145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40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Konu Başlığı</a:t>
            </a:r>
            <a:endParaRPr lang="tr-TR" dirty="0"/>
          </a:p>
        </p:txBody>
      </p:sp>
    </p:spTree>
    <p:extLst>
      <p:ext uri="{BB962C8B-B14F-4D97-AF65-F5344CB8AC3E}">
        <p14:creationId xmlns:p14="http://schemas.microsoft.com/office/powerpoint/2010/main" val="339471360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konu başlığı -  ara başlık">
    <p:spTree>
      <p:nvGrpSpPr>
        <p:cNvPr id="1" name=""/>
        <p:cNvGrpSpPr/>
        <p:nvPr/>
      </p:nvGrpSpPr>
      <p:grpSpPr>
        <a:xfrm>
          <a:off x="0" y="0"/>
          <a:ext cx="0" cy="0"/>
          <a:chOff x="0" y="0"/>
          <a:chExt cx="0" cy="0"/>
        </a:xfrm>
      </p:grpSpPr>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809625" y="1647825"/>
            <a:ext cx="10644437" cy="414337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a:t>
            </a: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ssage</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9916015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üz metin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1577478" y="1731754"/>
            <a:ext cx="9037044"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p:txBody>
      </p:sp>
      <p:sp>
        <p:nvSpPr>
          <p:cNvPr id="10" name="Rectangle 115"/>
          <p:cNvSpPr/>
          <p:nvPr userDrawn="1"/>
        </p:nvSpPr>
        <p:spPr>
          <a:xfrm rot="16200000">
            <a:off x="-3016245" y="3012017"/>
            <a:ext cx="6857998" cy="833964"/>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8093259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4551817" y="1731754"/>
            <a:ext cx="640405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63242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p:nvPr>
        </p:nvSpPr>
        <p:spPr>
          <a:xfrm>
            <a:off x="662073" y="1751702"/>
            <a:ext cx="5398345" cy="4924425"/>
          </a:xfrm>
        </p:spPr>
        <p:txBody>
          <a:bodyPr numCol="1" spcCol="360000">
            <a:norm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3" name="Grup 2"/>
          <p:cNvGrpSpPr/>
          <p:nvPr userDrawn="1"/>
        </p:nvGrpSpPr>
        <p:grpSpPr>
          <a:xfrm>
            <a:off x="8213748" y="1751702"/>
            <a:ext cx="2989902" cy="3755907"/>
            <a:chOff x="8129463" y="2060694"/>
            <a:chExt cx="3369439" cy="4448847"/>
          </a:xfrm>
        </p:grpSpPr>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8373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139828"/>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016454" y="1925898"/>
            <a:ext cx="6917846" cy="4658623"/>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3" name="Grup 2"/>
          <p:cNvGrpSpPr/>
          <p:nvPr userDrawn="1"/>
        </p:nvGrpSpPr>
        <p:grpSpPr>
          <a:xfrm>
            <a:off x="292321" y="1925899"/>
            <a:ext cx="3898679" cy="3416568"/>
            <a:chOff x="292321" y="1925899"/>
            <a:chExt cx="4590943" cy="4424304"/>
          </a:xfrm>
        </p:grpSpPr>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310529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73FBC63-C649-42C3-9C85-0F873F8F0B35}" type="datetimeFigureOut">
              <a:rPr lang="id-ID" smtClean="0"/>
              <a:t>21/09/2017</a:t>
            </a:fld>
            <a:endParaRPr lang="id-ID"/>
          </a:p>
        </p:txBody>
      </p:sp>
      <p:sp>
        <p:nvSpPr>
          <p:cNvPr id="4" name="Altbilgi Yer Tutucusu 3"/>
          <p:cNvSpPr>
            <a:spLocks noGrp="1"/>
          </p:cNvSpPr>
          <p:nvPr>
            <p:ph type="ftr" sz="quarter" idx="11"/>
          </p:nvPr>
        </p:nvSpPr>
        <p:spPr/>
        <p:txBody>
          <a:bodyPr/>
          <a:lstStyle/>
          <a:p>
            <a:endParaRPr lang="id-ID"/>
          </a:p>
        </p:txBody>
      </p:sp>
      <p:sp>
        <p:nvSpPr>
          <p:cNvPr id="5" name="Slayt Numarası Yer Tutucusu 4"/>
          <p:cNvSpPr>
            <a:spLocks noGrp="1"/>
          </p:cNvSpPr>
          <p:nvPr>
            <p:ph type="sldNum" sz="quarter" idx="12"/>
          </p:nvPr>
        </p:nvSpPr>
        <p:spPr/>
        <p:txBody>
          <a:bodyPr/>
          <a:lstStyle/>
          <a:p>
            <a:fld id="{6176DFD3-2AF0-4B06-81C8-CF1C6F54D29C}" type="slidenum">
              <a:rPr lang="id-ID" smtClean="0"/>
              <a:t>‹#›</a:t>
            </a:fld>
            <a:endParaRPr lang="id-ID"/>
          </a:p>
        </p:txBody>
      </p:sp>
    </p:spTree>
    <p:extLst>
      <p:ext uri="{BB962C8B-B14F-4D97-AF65-F5344CB8AC3E}">
        <p14:creationId xmlns:p14="http://schemas.microsoft.com/office/powerpoint/2010/main" val="3948428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üz metin">
    <p:spTree>
      <p:nvGrpSpPr>
        <p:cNvPr id="1" name=""/>
        <p:cNvGrpSpPr/>
        <p:nvPr/>
      </p:nvGrpSpPr>
      <p:grpSpPr>
        <a:xfrm>
          <a:off x="0" y="0"/>
          <a:ext cx="0" cy="0"/>
          <a:chOff x="0" y="0"/>
          <a:chExt cx="0" cy="0"/>
        </a:xfrm>
      </p:grpSpPr>
      <p:sp>
        <p:nvSpPr>
          <p:cNvPr id="23" name="Rectangle 110"/>
          <p:cNvSpPr/>
          <p:nvPr userDrawn="1"/>
        </p:nvSpPr>
        <p:spPr>
          <a:xfrm rot="16200000">
            <a:off x="5264813" y="-5267721"/>
            <a:ext cx="1659469" cy="121949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Metin Yer Tutucusu 7"/>
          <p:cNvSpPr>
            <a:spLocks noGrp="1"/>
          </p:cNvSpPr>
          <p:nvPr>
            <p:ph type="body" sz="quarter" idx="10" hasCustomPrompt="1"/>
          </p:nvPr>
        </p:nvSpPr>
        <p:spPr>
          <a:xfrm>
            <a:off x="3060705" y="267435"/>
            <a:ext cx="6070600" cy="773802"/>
          </a:xfrm>
        </p:spPr>
        <p:txBody>
          <a:bodyPr>
            <a:normAutofit/>
          </a:bodyPr>
          <a:lstStyle>
            <a:lvl1pPr marL="0" indent="0" algn="ctr">
              <a:buNone/>
              <a:defRPr sz="4000" b="1">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4" name="Metin Yer Tutucusu 9"/>
          <p:cNvSpPr>
            <a:spLocks noGrp="1"/>
          </p:cNvSpPr>
          <p:nvPr>
            <p:ph type="body" sz="quarter" idx="11" hasCustomPrompt="1"/>
          </p:nvPr>
        </p:nvSpPr>
        <p:spPr>
          <a:xfrm>
            <a:off x="4714875" y="1033318"/>
            <a:ext cx="2762250" cy="395288"/>
          </a:xfrm>
        </p:spPr>
        <p:txBody>
          <a:bodyPr>
            <a:noAutofit/>
          </a:bodyPr>
          <a:lstStyle>
            <a:lvl1pPr marL="0" indent="0" algn="ctr">
              <a:buNone/>
              <a:defRPr sz="2600" b="1">
                <a:solidFill>
                  <a:srgbClr val="F8C47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5" name="Metin Yer Tutucusu 3"/>
          <p:cNvSpPr>
            <a:spLocks noGrp="1"/>
          </p:cNvSpPr>
          <p:nvPr>
            <p:ph type="body" sz="quarter" idx="12" hasCustomPrompt="1"/>
          </p:nvPr>
        </p:nvSpPr>
        <p:spPr>
          <a:xfrm>
            <a:off x="2491939" y="1940300"/>
            <a:ext cx="7590524" cy="4469024"/>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32232372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spTree>
    <p:extLst>
      <p:ext uri="{BB962C8B-B14F-4D97-AF65-F5344CB8AC3E}">
        <p14:creationId xmlns:p14="http://schemas.microsoft.com/office/powerpoint/2010/main" val="67364621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5070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3712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Teşekkürler</a:t>
            </a:r>
            <a:endParaRPr lang="tr-TR" dirty="0"/>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Hoca adı (</a:t>
            </a:r>
            <a:r>
              <a:rPr lang="tr-TR" dirty="0" err="1" smtClean="0"/>
              <a:t>Ünvanı</a:t>
            </a:r>
            <a:r>
              <a:rPr lang="tr-TR" dirty="0" smtClean="0"/>
              <a:t> ile)</a:t>
            </a:r>
            <a:endParaRPr lang="tr-TR" dirty="0"/>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Ders adı</a:t>
            </a:r>
            <a:endParaRPr lang="tr-TR" dirty="0"/>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adı</a:t>
            </a:r>
            <a:endParaRPr lang="tr-TR" dirty="0"/>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t>
            </a:r>
            <a:r>
              <a:rPr lang="tr-TR" dirty="0" err="1" smtClean="0"/>
              <a:t>no</a:t>
            </a:r>
            <a:r>
              <a:rPr lang="tr-TR" dirty="0" smtClean="0"/>
              <a:t> (Ünite 1, 2, 3.. şeklinde)</a:t>
            </a:r>
            <a:endParaRPr lang="tr-TR" dirty="0"/>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109592289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28983" y="379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Başlık Slaydı">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177925"/>
            <a:ext cx="11722100" cy="5289550"/>
          </a:xfrm>
        </p:spPr>
        <p:txBody>
          <a:bodyPr>
            <a:normAutofit/>
          </a:bodyPr>
          <a:lstStyle>
            <a:lvl1pPr marL="0" indent="0">
              <a:lnSpc>
                <a:spcPct val="150000"/>
              </a:lnSpc>
              <a:buFont typeface="Arial" panose="020B0604020202020204" pitchFamily="34" charset="0"/>
              <a:buNone/>
              <a:defRPr sz="2400"/>
            </a:lvl1pPr>
          </a:lstStyle>
          <a:p>
            <a:pPr lvl="0"/>
            <a:r>
              <a:rPr lang="tr-TR" dirty="0" smtClean="0"/>
              <a:t>İçerik…</a:t>
            </a:r>
          </a:p>
          <a:p>
            <a:pPr lvl="0"/>
            <a:r>
              <a:rPr lang="tr-TR" dirty="0" smtClean="0"/>
              <a:t>İçerik…</a:t>
            </a:r>
          </a:p>
          <a:p>
            <a:pPr lvl="0"/>
            <a:r>
              <a:rPr lang="tr-TR" dirty="0" smtClean="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smtClean="0"/>
              <a:t>Ana Başlık</a:t>
            </a:r>
            <a:endParaRPr lang="tr-TR" dirty="0"/>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Tree>
    <p:extLst>
      <p:ext uri="{BB962C8B-B14F-4D97-AF65-F5344CB8AC3E}">
        <p14:creationId xmlns:p14="http://schemas.microsoft.com/office/powerpoint/2010/main" val="2396294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FBC63-C649-42C3-9C85-0F873F8F0B35}" type="datetimeFigureOut">
              <a:rPr lang="id-ID" smtClean="0"/>
              <a:t>21/09/2017</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6DFD3-2AF0-4B06-81C8-CF1C6F54D29C}" type="slidenum">
              <a:rPr lang="id-ID" smtClean="0"/>
              <a:t>‹#›</a:t>
            </a:fld>
            <a:endParaRPr lang="id-ID"/>
          </a:p>
        </p:txBody>
      </p:sp>
    </p:spTree>
    <p:extLst>
      <p:ext uri="{BB962C8B-B14F-4D97-AF65-F5344CB8AC3E}">
        <p14:creationId xmlns:p14="http://schemas.microsoft.com/office/powerpoint/2010/main" val="1373060955"/>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702" r:id="rId3"/>
    <p:sldLayoutId id="2147483650" r:id="rId4"/>
    <p:sldLayoutId id="2147483693" r:id="rId5"/>
    <p:sldLayoutId id="2147483700" r:id="rId6"/>
    <p:sldLayoutId id="2147483675" r:id="rId7"/>
    <p:sldLayoutId id="2147483676" r:id="rId8"/>
    <p:sldLayoutId id="2147483699" r:id="rId9"/>
    <p:sldLayoutId id="2147483677" r:id="rId10"/>
    <p:sldLayoutId id="2147483695" r:id="rId11"/>
    <p:sldLayoutId id="2147483678" r:id="rId12"/>
    <p:sldLayoutId id="2147483679" r:id="rId13"/>
    <p:sldLayoutId id="2147483694" r:id="rId14"/>
    <p:sldLayoutId id="2147483692" r:id="rId15"/>
    <p:sldLayoutId id="2147483680" r:id="rId16"/>
    <p:sldLayoutId id="2147483681" r:id="rId17"/>
    <p:sldLayoutId id="2147483682" r:id="rId18"/>
    <p:sldLayoutId id="2147483683" r:id="rId19"/>
    <p:sldLayoutId id="2147483684" r:id="rId20"/>
    <p:sldLayoutId id="2147483698" r:id="rId21"/>
    <p:sldLayoutId id="2147483696" r:id="rId22"/>
    <p:sldLayoutId id="2147483685" r:id="rId23"/>
    <p:sldLayoutId id="2147483686" r:id="rId24"/>
    <p:sldLayoutId id="2147483687" r:id="rId25"/>
    <p:sldLayoutId id="2147483697" r:id="rId26"/>
    <p:sldLayoutId id="2147483651" r:id="rId27"/>
    <p:sldLayoutId id="2147483688" r:id="rId28"/>
    <p:sldLayoutId id="2147483689" r:id="rId29"/>
    <p:sldLayoutId id="2147483690" r:id="rId30"/>
    <p:sldLayoutId id="2147483691" r:id="rId31"/>
    <p:sldLayoutId id="2147483652" r:id="rId32"/>
    <p:sldLayoutId id="2147483653" r:id="rId33"/>
    <p:sldLayoutId id="2147483654" r:id="rId34"/>
    <p:sldLayoutId id="2147483655" r:id="rId35"/>
    <p:sldLayoutId id="2147483656" r:id="rId36"/>
    <p:sldLayoutId id="2147483657" r:id="rId37"/>
    <p:sldLayoutId id="2147483658" r:id="rId38"/>
    <p:sldLayoutId id="2147483660" r:id="rId39"/>
    <p:sldLayoutId id="2147483659" r:id="rId40"/>
    <p:sldLayoutId id="2147483661" r:id="rId41"/>
    <p:sldLayoutId id="2147483662" r:id="rId42"/>
    <p:sldLayoutId id="2147483663" r:id="rId43"/>
    <p:sldLayoutId id="2147483664" r:id="rId44"/>
    <p:sldLayoutId id="2147483665" r:id="rId45"/>
    <p:sldLayoutId id="2147483666" r:id="rId46"/>
    <p:sldLayoutId id="2147483670" r:id="rId47"/>
    <p:sldLayoutId id="2147483668" r:id="rId48"/>
    <p:sldLayoutId id="2147483667" r:id="rId49"/>
    <p:sldLayoutId id="2147483669" r:id="rId50"/>
    <p:sldLayoutId id="2147483672" r:id="rId51"/>
    <p:sldLayoutId id="2147483674" r:id="rId52"/>
    <p:sldLayoutId id="2147483703" r:id="rId5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19" name="Rectangle 18"/>
          <p:cNvSpPr/>
          <p:nvPr/>
        </p:nvSpPr>
        <p:spPr>
          <a:xfrm>
            <a:off x="2127378" y="4067869"/>
            <a:ext cx="7937244" cy="400110"/>
          </a:xfrm>
          <a:prstGeom prst="rect">
            <a:avLst/>
          </a:prstGeom>
          <a:noFill/>
          <a:ln>
            <a:solidFill>
              <a:srgbClr val="222A35"/>
            </a:solidFill>
          </a:ln>
        </p:spPr>
        <p:txBody>
          <a:bodyPr wrap="square">
            <a:spAutoFit/>
          </a:bodyPr>
          <a:lstStyle/>
          <a:p>
            <a:pPr algn="ctr"/>
            <a:r>
              <a:rPr lang="tr-TR" sz="2000" dirty="0" smtClean="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TASARIMI VE İŞ ANALİZİ</a:t>
            </a:r>
            <a:endParaRPr lang="tr-TR" sz="2000" dirty="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15" name="Straight Connector 14"/>
          <p:cNvCxnSpPr/>
          <p:nvPr/>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pic>
        <p:nvPicPr>
          <p:cNvPr id="18" name="Resim 17"/>
          <p:cNvPicPr>
            <a:picLocks noChangeAspect="1"/>
          </p:cNvPicPr>
          <p:nvPr/>
        </p:nvPicPr>
        <p:blipFill>
          <a:blip r:embed="rId2">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pic>
        <p:nvPicPr>
          <p:cNvPr id="21" name="Resim 20"/>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spTree>
    <p:extLst>
      <p:ext uri="{BB962C8B-B14F-4D97-AF65-F5344CB8AC3E}">
        <p14:creationId xmlns:p14="http://schemas.microsoft.com/office/powerpoint/2010/main" val="24073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Bu </a:t>
            </a:r>
            <a:r>
              <a:rPr lang="en-US" dirty="0" err="1" smtClean="0"/>
              <a:t>derste</a:t>
            </a:r>
            <a:r>
              <a:rPr lang="en-US" dirty="0" smtClean="0"/>
              <a:t> </a:t>
            </a:r>
            <a:r>
              <a:rPr lang="en-US" dirty="0" err="1" smtClean="0"/>
              <a:t>işleyeceğimiz</a:t>
            </a:r>
            <a:r>
              <a:rPr lang="en-US" dirty="0" smtClean="0"/>
              <a:t> </a:t>
            </a:r>
            <a:r>
              <a:rPr lang="en-US" dirty="0" err="1" smtClean="0"/>
              <a:t>konular</a:t>
            </a:r>
            <a:endParaRPr lang="en-US" dirty="0" smtClean="0"/>
          </a:p>
          <a:p>
            <a:r>
              <a:rPr lang="en-US" dirty="0" err="1" smtClean="0"/>
              <a:t>İş</a:t>
            </a:r>
            <a:r>
              <a:rPr lang="en-US" dirty="0" smtClean="0"/>
              <a:t> </a:t>
            </a:r>
            <a:r>
              <a:rPr lang="en-US" dirty="0" err="1" smtClean="0"/>
              <a:t>Analizi</a:t>
            </a:r>
            <a:endParaRPr lang="en-US" dirty="0" smtClean="0"/>
          </a:p>
          <a:p>
            <a:r>
              <a:rPr lang="en-US" dirty="0" err="1" smtClean="0"/>
              <a:t>İş</a:t>
            </a:r>
            <a:r>
              <a:rPr lang="en-US" dirty="0" smtClean="0"/>
              <a:t> </a:t>
            </a:r>
            <a:r>
              <a:rPr lang="en-US" dirty="0" err="1" smtClean="0"/>
              <a:t>Analizi</a:t>
            </a:r>
            <a:r>
              <a:rPr lang="en-US" dirty="0" smtClean="0"/>
              <a:t> </a:t>
            </a:r>
            <a:r>
              <a:rPr lang="en-US" dirty="0" err="1" smtClean="0"/>
              <a:t>Süreci</a:t>
            </a:r>
            <a:endParaRPr lang="en-US" dirty="0" smtClean="0"/>
          </a:p>
          <a:p>
            <a:r>
              <a:rPr lang="en-US" dirty="0" err="1" smtClean="0"/>
              <a:t>İş</a:t>
            </a:r>
            <a:r>
              <a:rPr lang="en-US" dirty="0" smtClean="0"/>
              <a:t> </a:t>
            </a:r>
            <a:r>
              <a:rPr lang="en-US" dirty="0" err="1" smtClean="0"/>
              <a:t>Analizi</a:t>
            </a:r>
            <a:r>
              <a:rPr lang="en-US" dirty="0" smtClean="0"/>
              <a:t> </a:t>
            </a:r>
            <a:r>
              <a:rPr lang="en-US" dirty="0" err="1" smtClean="0"/>
              <a:t>Veri</a:t>
            </a:r>
            <a:r>
              <a:rPr lang="en-US" dirty="0" smtClean="0"/>
              <a:t> </a:t>
            </a:r>
            <a:r>
              <a:rPr lang="en-US" dirty="0" err="1" smtClean="0"/>
              <a:t>Toplama</a:t>
            </a:r>
            <a:r>
              <a:rPr lang="en-US" dirty="0" smtClean="0"/>
              <a:t> </a:t>
            </a:r>
            <a:r>
              <a:rPr lang="en-US" dirty="0" err="1" smtClean="0"/>
              <a:t>Yöntemleri</a:t>
            </a:r>
            <a:endParaRPr lang="en-US" dirty="0" smtClean="0"/>
          </a:p>
          <a:p>
            <a:r>
              <a:rPr lang="en-US" dirty="0" err="1" smtClean="0"/>
              <a:t>İş</a:t>
            </a:r>
            <a:r>
              <a:rPr lang="en-US" dirty="0" smtClean="0"/>
              <a:t> </a:t>
            </a:r>
            <a:r>
              <a:rPr lang="en-US" dirty="0" err="1" smtClean="0"/>
              <a:t>Tasarımı</a:t>
            </a:r>
            <a:endParaRPr lang="en-US" dirty="0" smtClean="0"/>
          </a:p>
          <a:p>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110555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dirty="0" smtClean="0"/>
              <a:t>İş </a:t>
            </a:r>
            <a:r>
              <a:rPr lang="tr-TR" dirty="0"/>
              <a:t>analizi, örgütlerin amaçlarını gerçekleştirebilmesi, varlıklarını </a:t>
            </a:r>
            <a:r>
              <a:rPr lang="tr-TR" dirty="0" smtClean="0"/>
              <a:t>devam ettirebilmesi için </a:t>
            </a:r>
            <a:r>
              <a:rPr lang="tr-TR" dirty="0"/>
              <a:t>gerekli tüm İKY faaliyetlerinin merkezinde yer alır. çünkü, </a:t>
            </a:r>
            <a:r>
              <a:rPr lang="tr-TR" dirty="0" err="1" smtClean="0"/>
              <a:t>İKY’nin</a:t>
            </a:r>
            <a:r>
              <a:rPr lang="tr-TR" dirty="0" smtClean="0"/>
              <a:t> </a:t>
            </a:r>
            <a:r>
              <a:rPr lang="tr-TR" dirty="0"/>
              <a:t>işlevini yerine getirebilmesi, öncelikle işler hakkında sistemli bir şekilde elde edilen bilgileri gerektirmektedir. </a:t>
            </a:r>
            <a:r>
              <a:rPr lang="tr-TR" dirty="0" smtClean="0"/>
              <a:t>İşler </a:t>
            </a:r>
            <a:r>
              <a:rPr lang="tr-TR" dirty="0"/>
              <a:t>hakkında doğru ve sistemli bir şekilde elde edilen bilgiler olmaksızın İKY faaliyet ve programlarını etkili olarak yerine </a:t>
            </a:r>
            <a:r>
              <a:rPr lang="tr-TR" dirty="0" smtClean="0"/>
              <a:t>getirmek, </a:t>
            </a:r>
            <a:r>
              <a:rPr lang="tr-TR" dirty="0"/>
              <a:t>kişi-iş uyumunu sağlamak mümkün olmaz. </a:t>
            </a:r>
            <a:endParaRPr lang="en-US" dirty="0"/>
          </a:p>
        </p:txBody>
      </p:sp>
      <p:sp>
        <p:nvSpPr>
          <p:cNvPr id="3" name="Metin Yer Tutucusu 2"/>
          <p:cNvSpPr>
            <a:spLocks noGrp="1"/>
          </p:cNvSpPr>
          <p:nvPr>
            <p:ph type="body" sz="quarter" idx="11"/>
          </p:nvPr>
        </p:nvSpPr>
        <p:spPr/>
        <p:txBody>
          <a:bodyPr/>
          <a:lstStyle/>
          <a:p>
            <a:r>
              <a:rPr lang="en-US" dirty="0" err="1" smtClean="0"/>
              <a:t>Giriş</a:t>
            </a:r>
            <a:endParaRPr lang="en-US" dirty="0"/>
          </a:p>
        </p:txBody>
      </p:sp>
      <p:pic>
        <p:nvPicPr>
          <p:cNvPr id="4" name="Picture 3"/>
          <p:cNvPicPr>
            <a:picLocks noChangeAspect="1"/>
          </p:cNvPicPr>
          <p:nvPr/>
        </p:nvPicPr>
        <p:blipFill>
          <a:blip r:embed="rId2"/>
          <a:stretch>
            <a:fillRect/>
          </a:stretch>
        </p:blipFill>
        <p:spPr>
          <a:xfrm>
            <a:off x="6216528" y="4313561"/>
            <a:ext cx="5244786" cy="2171669"/>
          </a:xfrm>
          <a:prstGeom prst="rect">
            <a:avLst/>
          </a:prstGeom>
        </p:spPr>
      </p:pic>
    </p:spTree>
    <p:extLst>
      <p:ext uri="{BB962C8B-B14F-4D97-AF65-F5344CB8AC3E}">
        <p14:creationId xmlns:p14="http://schemas.microsoft.com/office/powerpoint/2010/main" val="947772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Bu bilgiler de iş analizi ile elde edilebilmektedir. Bu analiz sonucu elde edilen veriler kullanılarak </a:t>
            </a:r>
            <a:r>
              <a:rPr lang="tr-TR" dirty="0" smtClean="0"/>
              <a:t>iş </a:t>
            </a:r>
            <a:r>
              <a:rPr lang="tr-TR" dirty="0"/>
              <a:t>tanımları ve iş gerekleri belgeleri geliştirilir. iş tanımları ve iş </a:t>
            </a:r>
            <a:r>
              <a:rPr lang="tr-TR" dirty="0" err="1"/>
              <a:t>şartnamaleri</a:t>
            </a:r>
            <a:r>
              <a:rPr lang="tr-TR" dirty="0"/>
              <a:t> gruplara ayrılan faaliyetlerin ve işlerin sınırlarını, birbirleriyle ilişkilerini, özelliklerini ve bir iş görenden beklenen davranışları, görevleri ve ödevleri ortaya koymaktadır. Bu nedenle iş analizi, insan kaynaklarının etkili yönetimi için önceden yapılması gereken bir faaliyettir.</a:t>
            </a:r>
          </a:p>
        </p:txBody>
      </p:sp>
      <p:sp>
        <p:nvSpPr>
          <p:cNvPr id="3" name="Metin Yer Tutucusu 2"/>
          <p:cNvSpPr>
            <a:spLocks noGrp="1"/>
          </p:cNvSpPr>
          <p:nvPr>
            <p:ph type="body" sz="quarter" idx="11"/>
          </p:nvPr>
        </p:nvSpPr>
        <p:spPr/>
        <p:txBody>
          <a:bodyPr/>
          <a:lstStyle/>
          <a:p>
            <a:endParaRPr lang="tr-TR"/>
          </a:p>
        </p:txBody>
      </p:sp>
    </p:spTree>
    <p:extLst>
      <p:ext uri="{BB962C8B-B14F-4D97-AF65-F5344CB8AC3E}">
        <p14:creationId xmlns:p14="http://schemas.microsoft.com/office/powerpoint/2010/main" val="489565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İKY, faaliyetlerinin etkili bir şekilde ifa edilmesi, doğru bilgilere girdi olarak kullanılmasını gerektirir. İK uzmanlarının ihtiyaç duyduğu bu bilgilerin başında her bir iş ile ilgili bilgiler gelmektedir</a:t>
            </a:r>
            <a:r>
              <a:rPr lang="tr-TR" dirty="0" smtClean="0"/>
              <a:t>. İşin </a:t>
            </a:r>
            <a:r>
              <a:rPr lang="tr-TR" dirty="0"/>
              <a:t>yapısı, unsurları, sorumlulukları, iş </a:t>
            </a:r>
            <a:r>
              <a:rPr lang="tr-TR" dirty="0" smtClean="0"/>
              <a:t>gerekleri </a:t>
            </a:r>
            <a:r>
              <a:rPr lang="tr-TR" dirty="0"/>
              <a:t>gibi iş hakkındaki veriler, iş analizi çalışmalarıyla elde edilmektedir. </a:t>
            </a:r>
            <a:endParaRPr lang="en-US" dirty="0"/>
          </a:p>
        </p:txBody>
      </p:sp>
      <p:sp>
        <p:nvSpPr>
          <p:cNvPr id="3" name="Text Placeholder 2"/>
          <p:cNvSpPr>
            <a:spLocks noGrp="1"/>
          </p:cNvSpPr>
          <p:nvPr>
            <p:ph type="body" sz="quarter" idx="11"/>
          </p:nvPr>
        </p:nvSpPr>
        <p:spPr/>
        <p:txBody>
          <a:bodyPr/>
          <a:lstStyle/>
          <a:p>
            <a:r>
              <a:rPr lang="tr-TR" dirty="0"/>
              <a:t>İŞ </a:t>
            </a:r>
            <a:r>
              <a:rPr lang="tr-TR" dirty="0" smtClean="0"/>
              <a:t>ANALİZİ</a:t>
            </a:r>
            <a:endParaRPr lang="en-US" dirty="0"/>
          </a:p>
        </p:txBody>
      </p:sp>
      <p:pic>
        <p:nvPicPr>
          <p:cNvPr id="4" name="Picture 3"/>
          <p:cNvPicPr>
            <a:picLocks noChangeAspect="1"/>
          </p:cNvPicPr>
          <p:nvPr/>
        </p:nvPicPr>
        <p:blipFill>
          <a:blip r:embed="rId2"/>
          <a:stretch>
            <a:fillRect/>
          </a:stretch>
        </p:blipFill>
        <p:spPr>
          <a:xfrm>
            <a:off x="7862772" y="3285850"/>
            <a:ext cx="3151149" cy="3019240"/>
          </a:xfrm>
          <a:prstGeom prst="rect">
            <a:avLst/>
          </a:prstGeom>
        </p:spPr>
      </p:pic>
    </p:spTree>
    <p:extLst>
      <p:ext uri="{BB962C8B-B14F-4D97-AF65-F5344CB8AC3E}">
        <p14:creationId xmlns:p14="http://schemas.microsoft.com/office/powerpoint/2010/main" val="1149048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G</a:t>
            </a:r>
            <a:r>
              <a:rPr lang="tr-TR" dirty="0" smtClean="0"/>
              <a:t>ünümüz </a:t>
            </a:r>
            <a:r>
              <a:rPr lang="tr-TR" dirty="0"/>
              <a:t>İK yöneticileri, sosyal bilimler ile mühendislik ve üretim koşullarını uzlaştırma yoluna giderek, işlerin tasarlanmasına, çalışma rollerinin geliştirilmesine ve dolayısıyla etkinliği sağlamaya çava gösterirler. </a:t>
            </a:r>
            <a:r>
              <a:rPr lang="tr-TR" dirty="0" smtClean="0"/>
              <a:t>Bu </a:t>
            </a:r>
            <a:r>
              <a:rPr lang="tr-TR" dirty="0"/>
              <a:t>konuda örgütsel amaçlardan, örgüt planlamasından ve iş analizinden yararlanılır. bilindiği gibi örgüt planlaması, daha çok üst kademelere ilişkin rol gerekleri ile ve yönetsel hiyerarşi içinde beklenen davranışın </a:t>
            </a:r>
            <a:r>
              <a:rPr lang="tr-TR" dirty="0" smtClean="0"/>
              <a:t>tanımlanması </a:t>
            </a:r>
            <a:r>
              <a:rPr lang="tr-TR" dirty="0"/>
              <a:t>ile ilgilidir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smtClean="0"/>
              <a:t>İş Analizinin Tanımı ve Önemi</a:t>
            </a:r>
            <a:endParaRPr lang="en-US" dirty="0"/>
          </a:p>
        </p:txBody>
      </p:sp>
    </p:spTree>
    <p:extLst>
      <p:ext uri="{BB962C8B-B14F-4D97-AF65-F5344CB8AC3E}">
        <p14:creationId xmlns:p14="http://schemas.microsoft.com/office/powerpoint/2010/main" val="727234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İş </a:t>
            </a:r>
            <a:r>
              <a:rPr lang="tr-TR" dirty="0"/>
              <a:t>analizi bu sürecin genellikle örgüt planlaması ile yapılandan daha özel ve ayrıntılı olarak yürütülmesini sağlar. iş analizi ile sağlanan bu </a:t>
            </a:r>
            <a:r>
              <a:rPr lang="tr-TR" dirty="0" smtClean="0"/>
              <a:t>tür </a:t>
            </a:r>
            <a:r>
              <a:rPr lang="tr-TR" dirty="0"/>
              <a:t>ayrıntıların </a:t>
            </a:r>
            <a:r>
              <a:rPr lang="tr-TR" dirty="0" smtClean="0"/>
              <a:t>yönetsel </a:t>
            </a:r>
            <a:r>
              <a:rPr lang="tr-TR" dirty="0"/>
              <a:t>işlerde bile yararlı </a:t>
            </a:r>
            <a:r>
              <a:rPr lang="tr-TR" dirty="0" smtClean="0"/>
              <a:t>olmasından </a:t>
            </a:r>
            <a:r>
              <a:rPr lang="tr-TR" dirty="0"/>
              <a:t>dolayı bazı işletmeler, yönetim kademelerindeki bir çok pozisyon için rol gereklerini saptayacak iş analizi tekniklerinden yararlanmaktadır</a:t>
            </a:r>
            <a:r>
              <a:rPr lang="tr-TR" dirty="0" smtClean="0"/>
              <a:t>.</a:t>
            </a:r>
          </a:p>
          <a:p>
            <a:r>
              <a:rPr lang="tr-TR" b="1" dirty="0">
                <a:solidFill>
                  <a:srgbClr val="FF0000"/>
                </a:solidFill>
              </a:rPr>
              <a:t>İş analizi, </a:t>
            </a:r>
            <a:r>
              <a:rPr lang="tr-TR" dirty="0"/>
              <a:t>işleri tanımlama ve kaydetme ile işi ifa etmek için zorunlu olan becerileri ve diğer gerekleri belirtme sürecidir. burada tanımlanan ve kaydedilenler; bir işin amacı, o işin başlıca ödev ve görevleri ve işin içinde ifa edildiği koşullardır</a:t>
            </a:r>
            <a:r>
              <a:rPr lang="tr-TR" dirty="0" smtClean="0"/>
              <a:t>.</a:t>
            </a:r>
            <a:endParaRPr lang="en-US" dirty="0"/>
          </a:p>
          <a:p>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820891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r-TR" dirty="0" smtClean="0"/>
              <a:t>İş </a:t>
            </a:r>
            <a:r>
              <a:rPr lang="tr-TR" dirty="0"/>
              <a:t>analizi, "işlerin doğru, etkin ve sağlıklı bir şekilde değerlendirilmesi amacıyla örgütte yer alan her işin ayrı ayrı niteliği, niceliği, gerekleri, sorumlulukları ve çalışma koşullarını bilimsel yöntemlerle inceleyen ve </a:t>
            </a:r>
            <a:r>
              <a:rPr lang="tr-TR" dirty="0" smtClean="0"/>
              <a:t>bilgi </a:t>
            </a:r>
            <a:r>
              <a:rPr lang="tr-TR" dirty="0"/>
              <a:t>toplayan bir tekniktir." </a:t>
            </a:r>
            <a:r>
              <a:rPr lang="tr-TR" b="1" dirty="0"/>
              <a:t>kısaca iş analizini, işlerin nasıl yapılacağı değil, nasıl yapıldığının, ayrıntılarının ve çevresel durumunun ortaya konulması olarak tanımlayabiliriz</a:t>
            </a:r>
            <a:r>
              <a:rPr lang="tr-TR" b="1" dirty="0" smtClean="0"/>
              <a:t>.</a:t>
            </a:r>
            <a:endParaRPr lang="en-US" b="1" dirty="0"/>
          </a:p>
        </p:txBody>
      </p:sp>
      <p:sp>
        <p:nvSpPr>
          <p:cNvPr id="3" name="Text Placeholder 2"/>
          <p:cNvSpPr>
            <a:spLocks noGrp="1"/>
          </p:cNvSpPr>
          <p:nvPr>
            <p:ph type="body" sz="quarter" idx="11"/>
          </p:nvPr>
        </p:nvSpPr>
        <p:spPr/>
        <p:txBody>
          <a:bodyPr/>
          <a:lstStyle/>
          <a:p>
            <a:endParaRPr lang="en-US"/>
          </a:p>
        </p:txBody>
      </p:sp>
      <p:pic>
        <p:nvPicPr>
          <p:cNvPr id="4" name="Picture 3"/>
          <p:cNvPicPr>
            <a:picLocks noChangeAspect="1"/>
          </p:cNvPicPr>
          <p:nvPr/>
        </p:nvPicPr>
        <p:blipFill>
          <a:blip r:embed="rId2"/>
          <a:stretch>
            <a:fillRect/>
          </a:stretch>
        </p:blipFill>
        <p:spPr>
          <a:xfrm>
            <a:off x="6632009" y="3863820"/>
            <a:ext cx="4975150" cy="2705238"/>
          </a:xfrm>
          <a:prstGeom prst="rect">
            <a:avLst/>
          </a:prstGeom>
        </p:spPr>
      </p:pic>
    </p:spTree>
    <p:extLst>
      <p:ext uri="{BB962C8B-B14F-4D97-AF65-F5344CB8AC3E}">
        <p14:creationId xmlns:p14="http://schemas.microsoft.com/office/powerpoint/2010/main" val="36201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İş </a:t>
            </a:r>
            <a:r>
              <a:rPr lang="tr-TR" dirty="0"/>
              <a:t>analizi </a:t>
            </a:r>
            <a:r>
              <a:rPr lang="tr-TR" dirty="0" smtClean="0"/>
              <a:t>sonucunda </a:t>
            </a:r>
            <a:r>
              <a:rPr lang="tr-TR" dirty="0"/>
              <a:t>ortaya çıkarılan ve çeşitli amaçlarla kullanılan belgelerden birisi, iş tanımlarıdır. </a:t>
            </a:r>
            <a:r>
              <a:rPr lang="tr-TR" b="1" dirty="0" smtClean="0">
                <a:solidFill>
                  <a:srgbClr val="FF0000"/>
                </a:solidFill>
              </a:rPr>
              <a:t>İş </a:t>
            </a:r>
            <a:r>
              <a:rPr lang="tr-TR" b="1" dirty="0">
                <a:solidFill>
                  <a:srgbClr val="FF0000"/>
                </a:solidFill>
              </a:rPr>
              <a:t>tanımı,</a:t>
            </a:r>
            <a:r>
              <a:rPr lang="tr-TR" dirty="0"/>
              <a:t> belirli bir işte yapılması gereken görevlerin, ödevlerin ve davranışların yazılı bir ifadesidir. </a:t>
            </a:r>
            <a:r>
              <a:rPr lang="tr-TR" dirty="0" smtClean="0"/>
              <a:t>Başka </a:t>
            </a:r>
            <a:r>
              <a:rPr lang="tr-TR" dirty="0"/>
              <a:t>bir değişle iş tanımı, bir işte ifa edilen temel görevlerin bir yada iki sayfalık özeti olup o işe ilişkin rol beklentilerinin bir parçasını oluşturur. </a:t>
            </a:r>
            <a:r>
              <a:rPr lang="tr-TR" dirty="0" smtClean="0"/>
              <a:t>İkincisi </a:t>
            </a:r>
            <a:r>
              <a:rPr lang="tr-TR" dirty="0"/>
              <a:t>belge ise, iş şartnamesidir. </a:t>
            </a:r>
            <a:r>
              <a:rPr lang="tr-TR" b="1" dirty="0">
                <a:solidFill>
                  <a:srgbClr val="FF0000"/>
                </a:solidFill>
              </a:rPr>
              <a:t>iş şartnamesi,</a:t>
            </a:r>
            <a:r>
              <a:rPr lang="tr-TR" dirty="0">
                <a:solidFill>
                  <a:srgbClr val="FF0000"/>
                </a:solidFill>
              </a:rPr>
              <a:t> </a:t>
            </a:r>
            <a:r>
              <a:rPr lang="tr-TR" dirty="0"/>
              <a:t>bir işi yapacak kişilerin sahip olması gereken niteliklerin belirtildiği bir belgedir. </a:t>
            </a:r>
            <a:endParaRPr lang="en-US" dirty="0"/>
          </a:p>
          <a:p>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992882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İş </a:t>
            </a:r>
            <a:r>
              <a:rPr lang="tr-TR" dirty="0"/>
              <a:t>analizi, seçim, terfi, performans değerleme gibi istihdam kararlarının alınmasında </a:t>
            </a:r>
            <a:r>
              <a:rPr lang="tr-TR" dirty="0" smtClean="0"/>
              <a:t>kullanılan </a:t>
            </a:r>
            <a:r>
              <a:rPr lang="tr-TR" dirty="0"/>
              <a:t>yöntemlere yasal olarak geçerli hale sokabilmek için zorunludur ve aynı </a:t>
            </a:r>
            <a:r>
              <a:rPr lang="tr-TR" dirty="0" smtClean="0"/>
              <a:t>zamanda </a:t>
            </a:r>
            <a:r>
              <a:rPr lang="tr-TR" dirty="0"/>
              <a:t>başka amaçlara da hizmet eder.</a:t>
            </a:r>
            <a:endParaRPr lang="en-US" dirty="0"/>
          </a:p>
          <a:p>
            <a:r>
              <a:rPr lang="tr-TR" dirty="0" smtClean="0"/>
              <a:t>Örgüt </a:t>
            </a:r>
            <a:r>
              <a:rPr lang="tr-TR" dirty="0"/>
              <a:t>içerisinde yapılan her çalışma, genelde firmanın stratejik amaçlarına ve hedeflerine yöneliktir. </a:t>
            </a:r>
            <a:r>
              <a:rPr lang="tr-TR" dirty="0" smtClean="0"/>
              <a:t>Bu </a:t>
            </a:r>
            <a:r>
              <a:rPr lang="tr-TR" dirty="0"/>
              <a:t>bakımdan, iş analizi süreciyle bu hedef ve amaçlara ulaşılmasına katkıda bulunulur. </a:t>
            </a:r>
            <a:r>
              <a:rPr lang="tr-TR" dirty="0" smtClean="0"/>
              <a:t>İş </a:t>
            </a:r>
            <a:r>
              <a:rPr lang="tr-TR" dirty="0"/>
              <a:t>analizi sonucu elde edilen veriler, örgüt üyelerinin davranışlarının değerlemesine önemli ölçüde yardımcı olur. </a:t>
            </a:r>
            <a:r>
              <a:rPr lang="tr-TR" dirty="0" smtClean="0"/>
              <a:t>İş </a:t>
            </a:r>
            <a:r>
              <a:rPr lang="tr-TR" dirty="0"/>
              <a:t>analizi sonucu elde edilen bilgiler, aynı zamanda çeşitli faaliyetlerin ifa edilmesinde kullanılmaktadır. </a:t>
            </a:r>
            <a:r>
              <a:rPr lang="tr-TR" dirty="0" smtClean="0"/>
              <a:t>Bu </a:t>
            </a:r>
            <a:r>
              <a:rPr lang="tr-TR" dirty="0"/>
              <a:t>faaliyet alanları şunlardır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smtClean="0"/>
              <a:t>İş Analizinin Kullanım Amaçları</a:t>
            </a:r>
            <a:endParaRPr lang="en-US" dirty="0"/>
          </a:p>
        </p:txBody>
      </p:sp>
    </p:spTree>
    <p:extLst>
      <p:ext uri="{BB962C8B-B14F-4D97-AF65-F5344CB8AC3E}">
        <p14:creationId xmlns:p14="http://schemas.microsoft.com/office/powerpoint/2010/main" val="2058965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 </a:t>
            </a:r>
            <a:r>
              <a:rPr lang="tr-TR" b="1" dirty="0" smtClean="0"/>
              <a:t>İş Değerlemesi Çalışmaları: </a:t>
            </a:r>
            <a:r>
              <a:rPr lang="tr-TR" dirty="0"/>
              <a:t>iş analizi çalışmaları sonucu hazırlanan iş tanımları, </a:t>
            </a:r>
            <a:r>
              <a:rPr lang="tr-TR" dirty="0" smtClean="0"/>
              <a:t>işlerin </a:t>
            </a:r>
            <a:r>
              <a:rPr lang="tr-TR" dirty="0"/>
              <a:t>işletmeye olan katkıları açısından değerlemeye alınır. </a:t>
            </a:r>
            <a:r>
              <a:rPr lang="tr-TR" dirty="0" smtClean="0"/>
              <a:t>Maaş </a:t>
            </a:r>
            <a:r>
              <a:rPr lang="tr-TR" dirty="0"/>
              <a:t>ve ücret farklılıkları, iş </a:t>
            </a:r>
            <a:r>
              <a:rPr lang="tr-TR" dirty="0" smtClean="0"/>
              <a:t>gereklerindeki </a:t>
            </a:r>
            <a:r>
              <a:rPr lang="tr-TR" dirty="0"/>
              <a:t>mevcut farkları yansıtacak biçimde oluşturulur. </a:t>
            </a:r>
            <a:r>
              <a:rPr lang="tr-TR" dirty="0" smtClean="0"/>
              <a:t>Bu </a:t>
            </a:r>
            <a:r>
              <a:rPr lang="tr-TR" dirty="0"/>
              <a:t>bakımdan iş analiz, iş değerlemesi ile bireysel değerleme arasındaki farkı ortaya koymak açısından önemlidir.</a:t>
            </a:r>
            <a:endParaRPr lang="en-US" dirty="0"/>
          </a:p>
          <a:p>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616893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smtClean="0"/>
              <a:t>- Personel Seçimi: </a:t>
            </a:r>
            <a:r>
              <a:rPr lang="tr-TR" dirty="0" smtClean="0"/>
              <a:t>yeni </a:t>
            </a:r>
            <a:r>
              <a:rPr lang="tr-TR" dirty="0"/>
              <a:t>eleman alınırken başvuran adayların yetenekleri ile boş bulunan veya boşalacak işin gerekleri arasında bir uygunluğun olup olmadığının belirlenmesi gerekir. </a:t>
            </a:r>
            <a:r>
              <a:rPr lang="tr-TR" dirty="0" smtClean="0"/>
              <a:t>Bu</a:t>
            </a:r>
            <a:r>
              <a:rPr lang="tr-TR" dirty="0"/>
              <a:t>, işe uygun eleman alma politikasının izlenmesini ortaya koyar. </a:t>
            </a:r>
            <a:r>
              <a:rPr lang="tr-TR" dirty="0" smtClean="0"/>
              <a:t>Bunu </a:t>
            </a:r>
            <a:r>
              <a:rPr lang="tr-TR" dirty="0"/>
              <a:t>sağlayabilmek, nesnel ölçütler olarak kabul ettiğimiz işin yapısı, özellikleri ile ustalık, sorumluluk ve çalışma koşullarının bilinmesini yani işin tanımlanmasına olanak sağlayan iş analizinin yapılmasını gerektirir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807473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342900" indent="-342900">
              <a:buFontTx/>
              <a:buChar char="-"/>
            </a:pPr>
            <a:r>
              <a:rPr lang="tr-TR" b="1" dirty="0" smtClean="0"/>
              <a:t>Eğitim Ve Geliştirme İhtiyaçlarının Belirlenmesi: </a:t>
            </a:r>
            <a:r>
              <a:rPr lang="tr-TR" dirty="0" smtClean="0"/>
              <a:t>bilindiği </a:t>
            </a:r>
            <a:r>
              <a:rPr lang="tr-TR" dirty="0"/>
              <a:t>gibi eğitim programları, eksik olan fakat etkili yada önemli derecede başarı düzeyi ile uygun moral için gerekli bulunan beceri, bilgi vs. dürtüleri sağlayacak biçimde tasarlanmalıdır. </a:t>
            </a:r>
            <a:r>
              <a:rPr lang="tr-TR" dirty="0" smtClean="0"/>
              <a:t>Eğitim</a:t>
            </a:r>
            <a:r>
              <a:rPr lang="tr-TR" dirty="0"/>
              <a:t>, fiili ve beklenen davranış arasında bir uyum meydana getirir. </a:t>
            </a:r>
            <a:r>
              <a:rPr lang="tr-TR" dirty="0" smtClean="0"/>
              <a:t>İş </a:t>
            </a:r>
            <a:r>
              <a:rPr lang="tr-TR" dirty="0"/>
              <a:t>analizi sonucu elde edilen veriler ise kimin, hangi konularda ve ne derecede eğitime ihtiyacı olduğunun saptanmasına yardımcı olur</a:t>
            </a:r>
            <a:r>
              <a:rPr lang="tr-TR" dirty="0" smtClean="0"/>
              <a:t>.</a:t>
            </a:r>
          </a:p>
          <a:p>
            <a:pPr marL="342900" indent="-342900">
              <a:buFontTx/>
              <a:buChar char="-"/>
            </a:pPr>
            <a:r>
              <a:rPr lang="tr-TR" b="1" dirty="0" smtClean="0"/>
              <a:t>Performans </a:t>
            </a:r>
            <a:r>
              <a:rPr lang="tr-TR" b="1" dirty="0"/>
              <a:t>Değerlendirme: </a:t>
            </a:r>
            <a:r>
              <a:rPr lang="tr-TR" dirty="0"/>
              <a:t>iş analizi çalışmaları sonucunda performans değerlemede kullanılacak standartlar belirlenir ve bu standartlar iş tanımlarında yer alır. Dolayısıyla her bir işte çalışanların performansının bu standartlara göre değerlendirme yoluna gidilir</a:t>
            </a:r>
            <a:r>
              <a:rPr lang="tr-TR" dirty="0" smtClean="0"/>
              <a:t>.</a:t>
            </a:r>
            <a:endParaRPr lang="en-US" dirty="0"/>
          </a:p>
          <a:p>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759868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smtClean="0"/>
              <a:t>- İş Güvenliği ve İşçi Sağlığı: </a:t>
            </a:r>
            <a:r>
              <a:rPr lang="tr-TR" dirty="0" smtClean="0"/>
              <a:t>hangi </a:t>
            </a:r>
            <a:r>
              <a:rPr lang="tr-TR" dirty="0"/>
              <a:t>işlerin ne gibi tehlikeler doğurduğu, iş çevresinin ne gibi sağlığa zararlı ve tehlikeli koşullar arz ettiği iş analizi çalışmalarıyla ortaya konulabilmektedir. </a:t>
            </a:r>
            <a:r>
              <a:rPr lang="tr-TR" dirty="0" smtClean="0"/>
              <a:t>Tehlike </a:t>
            </a:r>
            <a:r>
              <a:rPr lang="tr-TR" dirty="0"/>
              <a:t>arz eden koşulların, bu şekilde belirlenip tanımlanmasıyla gerekli önlemlerin alınması mümkün olur</a:t>
            </a:r>
            <a:r>
              <a:rPr lang="tr-TR" dirty="0" smtClean="0"/>
              <a:t>.</a:t>
            </a:r>
          </a:p>
          <a:p>
            <a:r>
              <a:rPr lang="tr-TR" b="1" dirty="0"/>
              <a:t>- Yönetim-sendika Arasındaki Bazı Uyuşmazlıkların Çözümü: </a:t>
            </a:r>
            <a:r>
              <a:rPr lang="tr-TR" dirty="0"/>
              <a:t>Bunların yanı sıra iş analizi, her bir pozisyonun görevleri konusunda yönetim ile işçi sendikaları arasında ortak bir anlayış sağlamak suretiyle iş uyuşmazlıklarını ortadan kaldırır yada en aza indirir. </a:t>
            </a:r>
            <a:endParaRPr lang="en-US" dirty="0"/>
          </a:p>
          <a:p>
            <a:r>
              <a:rPr lang="tr-TR" b="1" dirty="0"/>
              <a:t>- Çalışma Süreçleri: </a:t>
            </a:r>
            <a:r>
              <a:rPr lang="tr-TR" dirty="0"/>
              <a:t>iş analizi sonucu elde edilen veriler, en uygun iş süreçleri olarak varsayılanların bir göstergesini sağlar. </a:t>
            </a:r>
            <a:endParaRPr lang="en-US" dirty="0"/>
          </a:p>
          <a:p>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696275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smtClean="0"/>
              <a:t>- Meslekler Arasında Ücret Oranlarını Karşılaştırma: </a:t>
            </a:r>
            <a:r>
              <a:rPr lang="tr-TR" dirty="0" smtClean="0"/>
              <a:t>iş </a:t>
            </a:r>
            <a:r>
              <a:rPr lang="tr-TR" dirty="0"/>
              <a:t>tanımları aracılığı ile bir işletme, kendi ücret ölçeğini diğer işletmelerinki ile karşılaştırabilir. </a:t>
            </a:r>
            <a:r>
              <a:rPr lang="tr-TR" dirty="0" smtClean="0"/>
              <a:t>Karşılaştırılabilir </a:t>
            </a:r>
            <a:r>
              <a:rPr lang="tr-TR" dirty="0"/>
              <a:t>işler için çeşitli ayarlamalara gidebilir.</a:t>
            </a:r>
            <a:endParaRPr lang="en-US" dirty="0"/>
          </a:p>
          <a:p>
            <a:r>
              <a:rPr lang="tr-TR" b="1" dirty="0" smtClean="0"/>
              <a:t>- Meslekler veya İşler Hakkında Tanıtıcı Bilgi Vermek: </a:t>
            </a:r>
            <a:r>
              <a:rPr lang="tr-TR" dirty="0" smtClean="0"/>
              <a:t>iş </a:t>
            </a:r>
            <a:r>
              <a:rPr lang="tr-TR" dirty="0"/>
              <a:t>tanımları, özellikle okullarda öğrencilerin meslek seçimi ve </a:t>
            </a:r>
            <a:r>
              <a:rPr lang="tr-TR" dirty="0" smtClean="0"/>
              <a:t>rehabilitasyon</a:t>
            </a:r>
            <a:r>
              <a:rPr lang="tr-TR" dirty="0"/>
              <a:t>-danışmanlık gibi alanlarda önemli ölçüde değere sahiptir. </a:t>
            </a:r>
            <a:r>
              <a:rPr lang="tr-TR" dirty="0" smtClean="0"/>
              <a:t>Bu </a:t>
            </a:r>
            <a:r>
              <a:rPr lang="tr-TR" dirty="0"/>
              <a:t>bilgiler, deneyimsiz ve ehliyetsiz iş yerleri için yol gösterici durumundadır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456356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İş </a:t>
            </a:r>
            <a:r>
              <a:rPr lang="tr-TR" dirty="0"/>
              <a:t>analizi süreci, iki ana aşamadan oluşmaktadır. </a:t>
            </a:r>
            <a:r>
              <a:rPr lang="tr-TR" dirty="0" smtClean="0"/>
              <a:t>Bu </a:t>
            </a:r>
            <a:r>
              <a:rPr lang="tr-TR" dirty="0"/>
              <a:t>aşamalardan birincisi, </a:t>
            </a:r>
            <a:r>
              <a:rPr lang="tr-TR" b="1" dirty="0"/>
              <a:t>veri toplama</a:t>
            </a:r>
            <a:r>
              <a:rPr lang="tr-TR" dirty="0"/>
              <a:t>, ikincisi ise </a:t>
            </a:r>
            <a:r>
              <a:rPr lang="tr-TR" b="1" dirty="0"/>
              <a:t>iş tanımları, iş </a:t>
            </a:r>
            <a:r>
              <a:rPr lang="tr-TR" b="1" dirty="0" smtClean="0"/>
              <a:t>şartnameleri </a:t>
            </a:r>
            <a:r>
              <a:rPr lang="tr-TR" b="1" dirty="0"/>
              <a:t>ve iş standartlarının hazırlanmasıdır</a:t>
            </a:r>
            <a:r>
              <a:rPr lang="tr-TR" dirty="0"/>
              <a:t>. </a:t>
            </a:r>
            <a:r>
              <a:rPr lang="tr-TR" dirty="0" smtClean="0"/>
              <a:t>İş </a:t>
            </a:r>
            <a:r>
              <a:rPr lang="tr-TR" dirty="0"/>
              <a:t>analisti, işer hakkında bilgi toplar ve o işi yapacak kişide bulunması gereken özellikleri ortaya çıkarır. </a:t>
            </a:r>
            <a:r>
              <a:rPr lang="tr-TR" dirty="0" smtClean="0"/>
              <a:t>İşler </a:t>
            </a:r>
            <a:r>
              <a:rPr lang="tr-TR" dirty="0"/>
              <a:t>hakkında toplanan veriler kullanılarak, belirttiğimiz iş tanımları, iş şartnameleri ve iş standartları çıkarılır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İş Analizi </a:t>
            </a:r>
            <a:r>
              <a:rPr lang="tr-TR" dirty="0" smtClean="0"/>
              <a:t>Süreci</a:t>
            </a:r>
            <a:endParaRPr lang="en-US" dirty="0"/>
          </a:p>
        </p:txBody>
      </p:sp>
    </p:spTree>
    <p:extLst>
      <p:ext uri="{BB962C8B-B14F-4D97-AF65-F5344CB8AC3E}">
        <p14:creationId xmlns:p14="http://schemas.microsoft.com/office/powerpoint/2010/main" val="1342582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İş analizi yapmak, oldukça güç ve zaman alıcı bir iştir. İş analizi sürecinin başarıyla yürütülmesi için bu işe girişmeden önce bazı kararların alınması ve bir planlamaya gidilmesi zorunludur. Öncelikle işletmenin yönetim anlayışı ve felsefesi, örgüt yapısı, bu yapı içerisindeki birimlerde yer alan süreçler ve işler, ilişkiler, kullanılan teknoloji vb. İncelenir. Hazırlık aşamasından daha önceki iş analizi çalışmalarına ilişkin tüm belge ve dokümanlar gözden geçirilir. Analizi yapacak uzman kişilerin ilk görevi ise özellikle birbiriyle aynı olan işleri belirlemek ve hangi işlerin analiz alacağını saptamak olacaktır.</a:t>
            </a:r>
            <a:endParaRPr lang="en-US" dirty="0"/>
          </a:p>
        </p:txBody>
      </p:sp>
      <p:sp>
        <p:nvSpPr>
          <p:cNvPr id="3" name="Text Placeholder 2"/>
          <p:cNvSpPr>
            <a:spLocks noGrp="1"/>
          </p:cNvSpPr>
          <p:nvPr>
            <p:ph type="body" sz="quarter" idx="11"/>
          </p:nvPr>
        </p:nvSpPr>
        <p:spPr/>
        <p:txBody>
          <a:bodyPr/>
          <a:lstStyle/>
          <a:p>
            <a:r>
              <a:rPr lang="tr-TR" dirty="0"/>
              <a:t>Hazırlık ve </a:t>
            </a:r>
            <a:r>
              <a:rPr lang="tr-TR" dirty="0" smtClean="0"/>
              <a:t>Planlama</a:t>
            </a:r>
            <a:endParaRPr lang="en-US" dirty="0"/>
          </a:p>
        </p:txBody>
      </p:sp>
    </p:spTree>
    <p:extLst>
      <p:ext uri="{BB962C8B-B14F-4D97-AF65-F5344CB8AC3E}">
        <p14:creationId xmlns:p14="http://schemas.microsoft.com/office/powerpoint/2010/main" val="336427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Ayrıca yönetim-işçi işbirliğinin sağlanması, çalışmanın başarıyla yürütülmesi için önemli olduğundan iş analizini planlayıp yürütecek komitelere işçi veya sendika temsilcilerini dahil etmek ve çalışmalar hakkında tüm iş görenleri bilgilendirmek zorunludur. Daha sonra şu sorulara verilecek cevaplar doğrultusunda bir plan yapılır:</a:t>
            </a:r>
            <a:endParaRPr lang="en-US" dirty="0" smtClean="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078651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 İş analizi ile neler yapılacak?</a:t>
            </a:r>
            <a:endParaRPr lang="en-US" b="1" dirty="0"/>
          </a:p>
          <a:p>
            <a:r>
              <a:rPr lang="tr-TR" b="1" dirty="0"/>
              <a:t>- Hangi bilgiler toplanacak?</a:t>
            </a:r>
            <a:endParaRPr lang="en-US" b="1" dirty="0"/>
          </a:p>
          <a:p>
            <a:r>
              <a:rPr lang="tr-TR" b="1" dirty="0"/>
              <a:t>- Bu bilgileri toplamak için hangi yöntemlerden yararlanılacak?</a:t>
            </a:r>
            <a:endParaRPr lang="en-US" b="1" dirty="0"/>
          </a:p>
          <a:p>
            <a:r>
              <a:rPr lang="tr-TR" b="1" dirty="0" smtClean="0"/>
              <a:t>- İş </a:t>
            </a:r>
            <a:r>
              <a:rPr lang="tr-TR" b="1" dirty="0"/>
              <a:t>analizi çalışmalarını kimler yürütecek ve bunların seçimi, eğitimi nasıl sağlanacak</a:t>
            </a:r>
            <a:r>
              <a:rPr lang="tr-TR" b="1" dirty="0" smtClean="0"/>
              <a:t>?</a:t>
            </a:r>
          </a:p>
          <a:p>
            <a:r>
              <a:rPr lang="tr-TR" dirty="0"/>
              <a:t>Öte yandan tüm personele, yapılan iş analizi çalışmaları hakkında açıklamalarda bulunulmalı ve yararları konusunda çalışanlar ikna edilmelidirler. Bu çalışma esnasında </a:t>
            </a:r>
            <a:r>
              <a:rPr lang="tr-TR" b="1" dirty="0"/>
              <a:t>DOĞRULUK-ÖZEN-DİKKAT</a:t>
            </a:r>
            <a:r>
              <a:rPr lang="tr-TR" dirty="0"/>
              <a:t> ilkelerine uyulmalıdır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465437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İş analizi, bir iş hakkında bilgi toplama sürecidir. İş analizi, aşağıda belirtilen alanlarda bilgi sağlamaya yöneliktir. Bunlar;</a:t>
            </a:r>
            <a:endParaRPr lang="en-US" dirty="0" smtClean="0"/>
          </a:p>
          <a:p>
            <a:r>
              <a:rPr lang="tr-TR" dirty="0" smtClean="0"/>
              <a:t>- Temel görevleri yerine getirmek için ne kadar zaman harcanması gerekir?</a:t>
            </a:r>
            <a:endParaRPr lang="en-US" dirty="0" smtClean="0"/>
          </a:p>
          <a:p>
            <a:r>
              <a:rPr lang="tr-TR" dirty="0" smtClean="0"/>
              <a:t>- Görevler bir iş içerisinde nasıl gruplandırılmaktadır?</a:t>
            </a:r>
            <a:endParaRPr lang="en-US" dirty="0" smtClean="0"/>
          </a:p>
          <a:p>
            <a:r>
              <a:rPr lang="tr-TR" dirty="0" smtClean="0"/>
              <a:t>- İşgören performansının iyileştirilebilmesi için bir iş, nasıl tasarlanabilir?</a:t>
            </a:r>
            <a:endParaRPr lang="en-US" dirty="0" smtClean="0"/>
          </a:p>
          <a:p>
            <a:r>
              <a:rPr lang="tr-TR" dirty="0" smtClean="0"/>
              <a:t>- Belirli bir işi ifa etmek için hangi tür becerilere ihtiyaç duyulmaktadır?</a:t>
            </a:r>
            <a:endParaRPr lang="en-US" dirty="0" smtClean="0"/>
          </a:p>
          <a:p>
            <a:r>
              <a:rPr lang="tr-TR" dirty="0" smtClean="0"/>
              <a:t>- Belirli tipteki bir iş için hangi tür kişiler uygun olabilir?</a:t>
            </a:r>
            <a:endParaRPr lang="en-US" dirty="0" smtClean="0"/>
          </a:p>
          <a:p>
            <a:r>
              <a:rPr lang="tr-TR" dirty="0" smtClean="0"/>
              <a:t>- Hangi görev grubu, bir takım veya küçük bir grup tarafından ele alınabilmektedir?</a:t>
            </a:r>
            <a:endParaRPr lang="en-US" dirty="0"/>
          </a:p>
        </p:txBody>
      </p:sp>
      <p:sp>
        <p:nvSpPr>
          <p:cNvPr id="3" name="Text Placeholder 2"/>
          <p:cNvSpPr>
            <a:spLocks noGrp="1"/>
          </p:cNvSpPr>
          <p:nvPr>
            <p:ph type="body" sz="quarter" idx="11"/>
          </p:nvPr>
        </p:nvSpPr>
        <p:spPr/>
        <p:txBody>
          <a:bodyPr/>
          <a:lstStyle/>
          <a:p>
            <a:r>
              <a:rPr lang="tr-TR" dirty="0"/>
              <a:t>Elde edilmesi gereken verilerin- bilgilerin </a:t>
            </a:r>
            <a:r>
              <a:rPr lang="tr-TR" dirty="0" smtClean="0"/>
              <a:t>karşılaştırılması</a:t>
            </a:r>
            <a:endParaRPr lang="en-US" dirty="0"/>
          </a:p>
        </p:txBody>
      </p:sp>
    </p:spTree>
    <p:extLst>
      <p:ext uri="{BB962C8B-B14F-4D97-AF65-F5344CB8AC3E}">
        <p14:creationId xmlns:p14="http://schemas.microsoft.com/office/powerpoint/2010/main" val="2458743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r-TR" dirty="0" smtClean="0"/>
              <a:t>İş analizinden elde edilen verilerin niteliği, kullanım amacına göre farklılık gösterse de, genel olarak bir iş analiziyle elde edilecek bilgiler, üç ana grupta toplanmaktadır. Bunlar;</a:t>
            </a:r>
            <a:endParaRPr lang="en-US" dirty="0" smtClean="0"/>
          </a:p>
          <a:p>
            <a:r>
              <a:rPr lang="tr-TR" b="1" dirty="0" smtClean="0"/>
              <a:t>1-</a:t>
            </a:r>
            <a:r>
              <a:rPr lang="tr-TR" dirty="0" smtClean="0"/>
              <a:t>işin içeriği, genel ifadelerden görevlerin ve </a:t>
            </a:r>
            <a:r>
              <a:rPr lang="tr-TR" dirty="0" err="1" smtClean="0"/>
              <a:t>izleksel</a:t>
            </a:r>
            <a:r>
              <a:rPr lang="tr-TR" dirty="0" smtClean="0"/>
              <a:t> adımların çok ayrıntılı tanımlarına kadar sıralanan görev ve sorumluluklarına ilişkin bilgileri ortaya koyar.</a:t>
            </a:r>
            <a:endParaRPr lang="en-US" dirty="0" smtClean="0"/>
          </a:p>
          <a:p>
            <a:r>
              <a:rPr lang="tr-TR" b="1" dirty="0" smtClean="0"/>
              <a:t>2-</a:t>
            </a:r>
            <a:r>
              <a:rPr lang="tr-TR" dirty="0" smtClean="0"/>
              <a:t>iş gerekleri, </a:t>
            </a:r>
            <a:r>
              <a:rPr lang="tr-TR" dirty="0" err="1" smtClean="0"/>
              <a:t>işgörenlerin</a:t>
            </a:r>
            <a:r>
              <a:rPr lang="tr-TR" dirty="0" smtClean="0"/>
              <a:t> belirli bir durumda işin içeriğini ifa etmek için sahip olmaları gereken biçimsel nitelikleri, bilgiyi, becerileri, yetenekleri ve kişilik özelliklerini gösterir.</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078198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3-</a:t>
            </a:r>
            <a:r>
              <a:rPr lang="tr-TR" dirty="0"/>
              <a:t>İşin Çerçevesi, belirli bir iş hakkında durumsal ve destekleyici bilgiyi; işin amacını: alan verilerini (yönetilen finansal, beşeri, veya maddi kaynakların büyüklüğü gibi); hatalardan kaynaklanan potansiyel sonuçları; alınan veya sağlanan gözetimin miktarı ve yakınlığını; ve çalışma yeri, kültürel yapı, fiziksel gerekler ve çalışma koşullarını içerir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309507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a:bodyPr>
          <a:lstStyle/>
          <a:p>
            <a:r>
              <a:rPr lang="tr-TR" dirty="0" smtClean="0"/>
              <a:t>İş analizi, kolay olmayan bir incelemedir. Böyle güç bir işin başarıyla yapılabilmesi için iş hakkındaki bilgileri toparlayacak analistlerin seçimi ve eğitimi konusu önem kazanmaktadır. Başarı bu kişilere bağlı olacağından, onların teknik bilgiye sahip olmaları yanında sosyal konuları inceleyip araştıracak bir niteliğe ve bilgi birikimine de sahip olmaları gerekir. </a:t>
            </a:r>
            <a:endParaRPr lang="en-US" dirty="0" smtClean="0"/>
          </a:p>
          <a:p>
            <a:r>
              <a:rPr lang="tr-TR" dirty="0" smtClean="0"/>
              <a:t>Analizi yapacakların seçiminde kullanılacak ölçütleri belirledikten sonra, analistlerin sayısı karşılaştırılmalıdır. Analist sayısı gerekenden az olursa; analizi yapan kişi başına düşen işgören ve iş sayısı artacağından, incelenecek hususlarda ihmaller ve gözden kaçma olabilir. Analist sayısı gereğinden fazla olursa, aynı karışıklıklarla birlikte personelde bıkkınlık doğabilir. Bu bakımdan iş hakkındaki bilgileri toparlama yöntem veya yöntemlerini de dikkate alarak en uygun analist sayısı hesaplanmalıdır. </a:t>
            </a:r>
            <a:endParaRPr lang="en-US" dirty="0"/>
          </a:p>
        </p:txBody>
      </p:sp>
      <p:sp>
        <p:nvSpPr>
          <p:cNvPr id="3" name="Text Placeholder 2"/>
          <p:cNvSpPr>
            <a:spLocks noGrp="1"/>
          </p:cNvSpPr>
          <p:nvPr>
            <p:ph type="body" sz="quarter" idx="11"/>
          </p:nvPr>
        </p:nvSpPr>
        <p:spPr/>
        <p:txBody>
          <a:bodyPr/>
          <a:lstStyle/>
          <a:p>
            <a:r>
              <a:rPr lang="tr-TR" dirty="0" smtClean="0"/>
              <a:t>İş Analistlerinin Seçimi ve Eğitimi</a:t>
            </a:r>
            <a:endParaRPr lang="en-US" dirty="0"/>
          </a:p>
        </p:txBody>
      </p:sp>
    </p:spTree>
    <p:extLst>
      <p:ext uri="{BB962C8B-B14F-4D97-AF65-F5344CB8AC3E}">
        <p14:creationId xmlns:p14="http://schemas.microsoft.com/office/powerpoint/2010/main" val="2717801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Bu aşamadan sonra analistlerin seçimi konusu gelir. Analistlerin seçim ve eğitimi, işle ilgili verilerin sağlıklı biçimde toplanması ve değerlenmesi açısından önemlidir. Bu konudaki amaca ulaşılması, analistlere olduğu kadar onların çalışma yöntemlerine ve hazırladıkları formlara da dayanır. Analistlerin seçimi için başlıca üç kaynağa başvurulur;</a:t>
            </a:r>
            <a:endParaRPr lang="en-US" dirty="0"/>
          </a:p>
          <a:p>
            <a:r>
              <a:rPr lang="tr-TR" b="1" dirty="0"/>
              <a:t>1-İşletme içinden,</a:t>
            </a:r>
            <a:endParaRPr lang="en-US" b="1" dirty="0"/>
          </a:p>
          <a:p>
            <a:r>
              <a:rPr lang="tr-TR" b="1" dirty="0"/>
              <a:t>2-İşletme dışından,</a:t>
            </a:r>
            <a:endParaRPr lang="en-US" b="1" dirty="0"/>
          </a:p>
          <a:p>
            <a:r>
              <a:rPr lang="tr-TR" b="1" dirty="0"/>
              <a:t>3-Analiz işlerinde uzman danışman kuruluşlardan</a:t>
            </a:r>
            <a:r>
              <a:rPr lang="tr-TR" b="1" dirty="0" smtClean="0"/>
              <a:t>.</a:t>
            </a:r>
            <a:endParaRPr lang="en-US" b="1" dirty="0"/>
          </a:p>
        </p:txBody>
      </p:sp>
      <p:sp>
        <p:nvSpPr>
          <p:cNvPr id="3" name="Text Placeholder 2"/>
          <p:cNvSpPr>
            <a:spLocks noGrp="1"/>
          </p:cNvSpPr>
          <p:nvPr>
            <p:ph type="body" sz="quarter" idx="11"/>
          </p:nvPr>
        </p:nvSpPr>
        <p:spPr/>
        <p:txBody>
          <a:bodyPr/>
          <a:lstStyle/>
          <a:p>
            <a:endParaRPr lang="en-US"/>
          </a:p>
        </p:txBody>
      </p:sp>
      <p:pic>
        <p:nvPicPr>
          <p:cNvPr id="4" name="Picture 3"/>
          <p:cNvPicPr>
            <a:picLocks noChangeAspect="1"/>
          </p:cNvPicPr>
          <p:nvPr/>
        </p:nvPicPr>
        <p:blipFill>
          <a:blip r:embed="rId2"/>
          <a:stretch>
            <a:fillRect/>
          </a:stretch>
        </p:blipFill>
        <p:spPr>
          <a:xfrm>
            <a:off x="7949457" y="3859951"/>
            <a:ext cx="3492500" cy="2324100"/>
          </a:xfrm>
          <a:prstGeom prst="rect">
            <a:avLst/>
          </a:prstGeom>
        </p:spPr>
      </p:pic>
    </p:spTree>
    <p:extLst>
      <p:ext uri="{BB962C8B-B14F-4D97-AF65-F5344CB8AC3E}">
        <p14:creationId xmlns:p14="http://schemas.microsoft.com/office/powerpoint/2010/main" val="281909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a:bodyPr>
          <a:lstStyle/>
          <a:p>
            <a:r>
              <a:rPr lang="tr-TR" dirty="0" smtClean="0"/>
              <a:t>Yukarıda </a:t>
            </a:r>
            <a:r>
              <a:rPr lang="tr-TR" dirty="0"/>
              <a:t>belirtilenlerin dahilinde iş analizini yapacak elemanın ya da elemanların yerine yerine getirmesi gereken işlevleri de açıklamak konunun daha iyi anlaşılması açısından yararlı olacaktır. </a:t>
            </a:r>
            <a:endParaRPr lang="tr-TR" dirty="0" smtClean="0"/>
          </a:p>
          <a:p>
            <a:pPr marL="342900" indent="-342900">
              <a:buFont typeface="Arial"/>
              <a:buChar char="•"/>
            </a:pPr>
            <a:r>
              <a:rPr lang="tr-TR" b="1" dirty="0" smtClean="0"/>
              <a:t>Teknik </a:t>
            </a:r>
            <a:r>
              <a:rPr lang="tr-TR" b="1" dirty="0"/>
              <a:t>yönden yeterli iş analisti, işte neyi arayacağını bilir. </a:t>
            </a:r>
            <a:endParaRPr lang="tr-TR" b="1" dirty="0" smtClean="0"/>
          </a:p>
          <a:p>
            <a:pPr marL="342900" indent="-342900">
              <a:buFont typeface="Arial"/>
              <a:buChar char="•"/>
            </a:pPr>
            <a:r>
              <a:rPr lang="tr-TR" b="1" dirty="0" smtClean="0"/>
              <a:t>Analist</a:t>
            </a:r>
            <a:r>
              <a:rPr lang="tr-TR" b="1" dirty="0"/>
              <a:t>, iş hakkında diğer iş görenlere ve gözeticilere olduğu kadar o işi bizzat yapanlara da sorular yöneltir. </a:t>
            </a:r>
            <a:endParaRPr lang="tr-TR" b="1" dirty="0" smtClean="0"/>
          </a:p>
          <a:p>
            <a:pPr marL="342900" indent="-342900">
              <a:buFont typeface="Arial"/>
              <a:buChar char="•"/>
            </a:pPr>
            <a:r>
              <a:rPr lang="tr-TR" b="1" dirty="0"/>
              <a:t>Analist, aynı zamanda, performans ve çıktı kayıtları üstünde çalışmaktadır; kendi firmasının ve diğer firmaların benzer işlere ilişkin analizlerinden haberdardır,</a:t>
            </a:r>
          </a:p>
          <a:p>
            <a:pPr marL="342900" indent="-342900">
              <a:buFont typeface="Arial"/>
              <a:buChar char="•"/>
            </a:pPr>
            <a:r>
              <a:rPr lang="tr-TR" b="1" dirty="0" smtClean="0"/>
              <a:t>Sadece </a:t>
            </a:r>
            <a:r>
              <a:rPr lang="tr-TR" b="1" dirty="0"/>
              <a:t>hangi koşullar altında neyin, nasıl ve niçin yapıldığına ve işi yapanlardan hangi özel nitelikler istendiğine dikkat ederek işin analizini yapar</a:t>
            </a:r>
            <a:r>
              <a:rPr lang="tr-TR" b="1" dirty="0" smtClean="0"/>
              <a:t>.</a:t>
            </a:r>
            <a:endParaRPr lang="en-US" dirty="0"/>
          </a:p>
          <a:p>
            <a:endParaRPr lang="tr-TR" b="1" dirty="0" smtClean="0"/>
          </a:p>
        </p:txBody>
      </p:sp>
      <p:sp>
        <p:nvSpPr>
          <p:cNvPr id="3" name="Text Placeholder 2"/>
          <p:cNvSpPr>
            <a:spLocks noGrp="1"/>
          </p:cNvSpPr>
          <p:nvPr>
            <p:ph type="body" sz="quarter" idx="11"/>
          </p:nvPr>
        </p:nvSpPr>
        <p:spPr/>
        <p:txBody>
          <a:bodyPr/>
          <a:lstStyle/>
          <a:p>
            <a:r>
              <a:rPr lang="tr-TR" dirty="0"/>
              <a:t>İş Analistinin İşlevleri</a:t>
            </a:r>
            <a:endParaRPr lang="en-US" dirty="0"/>
          </a:p>
        </p:txBody>
      </p:sp>
    </p:spTree>
    <p:extLst>
      <p:ext uri="{BB962C8B-B14F-4D97-AF65-F5344CB8AC3E}">
        <p14:creationId xmlns:p14="http://schemas.microsoft.com/office/powerpoint/2010/main" val="1664814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r-TR" dirty="0" smtClean="0"/>
              <a:t>Daha önce anlatılan içerik ve bilgiler genelde bedensel çalışma gerektiren işlerle ilgiliydi. Ancak yönetsel işlerin analizinin yapılması da söz konusu olabilmektedir. Yönetsel işlerin analizi konusuna, çeşitli nedenlerle özel ilginin gösterildiği bir gerçektir. Bu nedenlerden birisi, yöneticilerin çalışma tarzlarını işe uydurmaktan çok iş ödevlerine çalışma tarzlarını uyarlamalarıdır. </a:t>
            </a:r>
            <a:endParaRPr lang="en-US" dirty="0"/>
          </a:p>
        </p:txBody>
      </p:sp>
      <p:sp>
        <p:nvSpPr>
          <p:cNvPr id="3" name="Text Placeholder 2"/>
          <p:cNvSpPr>
            <a:spLocks noGrp="1"/>
          </p:cNvSpPr>
          <p:nvPr>
            <p:ph type="body" sz="quarter" idx="11"/>
          </p:nvPr>
        </p:nvSpPr>
        <p:spPr/>
        <p:txBody>
          <a:bodyPr/>
          <a:lstStyle/>
          <a:p>
            <a:r>
              <a:rPr lang="tr-TR" dirty="0" smtClean="0"/>
              <a:t>Yönetsel </a:t>
            </a:r>
            <a:r>
              <a:rPr lang="tr-TR" dirty="0"/>
              <a:t>İşler İçin İş </a:t>
            </a:r>
            <a:r>
              <a:rPr lang="tr-TR" dirty="0" smtClean="0"/>
              <a:t>Analizi</a:t>
            </a:r>
            <a:endParaRPr lang="en-US" dirty="0"/>
          </a:p>
        </p:txBody>
      </p:sp>
    </p:spTree>
    <p:extLst>
      <p:ext uri="{BB962C8B-B14F-4D97-AF65-F5344CB8AC3E}">
        <p14:creationId xmlns:p14="http://schemas.microsoft.com/office/powerpoint/2010/main" val="1023360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Başka bir neden ise, yöneticilerin, faaliyetlerin saatten saate, günden güne değişiklik göstermesinden dolayı zaman boyutunda yaptıkları şeylere tanımlamanın zorluğudur. Acil veya istisnai durumlar ortaya çıktıkça, bir yöneticinin işinin içeriği de değişmektedir. Bu karışık durumlara karşın, yönetsel işleri analiz etmek için geliştirilmiş bir kaç yöntem söz konusudur. </a:t>
            </a:r>
            <a:r>
              <a:rPr lang="tr-TR" dirty="0" smtClean="0"/>
              <a:t>Bunlar;</a:t>
            </a:r>
          </a:p>
          <a:p>
            <a:pPr marL="342900" indent="-342900">
              <a:buFont typeface="Wingdings" charset="2"/>
              <a:buChar char="§"/>
            </a:pPr>
            <a:r>
              <a:rPr lang="tr-TR" b="1" dirty="0" smtClean="0"/>
              <a:t>Yönetim pozisyon tanımı soru-formu</a:t>
            </a:r>
            <a:r>
              <a:rPr lang="tr-TR" dirty="0" smtClean="0"/>
              <a:t>, </a:t>
            </a:r>
            <a:endParaRPr lang="tr-TR" b="1" dirty="0" smtClean="0"/>
          </a:p>
          <a:p>
            <a:pPr marL="342900" indent="-342900">
              <a:buFont typeface="Wingdings" charset="2"/>
              <a:buChar char="§"/>
            </a:pPr>
            <a:r>
              <a:rPr lang="tr-TR" b="1" dirty="0" smtClean="0"/>
              <a:t>Gözetimci görev tanımı soru-formu </a:t>
            </a:r>
            <a:r>
              <a:rPr lang="tr-TR" dirty="0" smtClean="0"/>
              <a:t>ve </a:t>
            </a:r>
            <a:endParaRPr lang="tr-TR" b="1" dirty="0" smtClean="0"/>
          </a:p>
          <a:p>
            <a:pPr marL="342900" indent="-342900">
              <a:buFont typeface="Wingdings" charset="2"/>
              <a:buChar char="§"/>
            </a:pPr>
            <a:r>
              <a:rPr lang="tr-TR" b="1" dirty="0" smtClean="0"/>
              <a:t>Hay plan </a:t>
            </a:r>
            <a:r>
              <a:rPr lang="tr-TR" dirty="0" smtClean="0"/>
              <a:t>gibi yöntemlerdir.</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482396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r-TR" dirty="0" smtClean="0"/>
              <a:t>İş, amaca göre ayrı ayrı incelendikten sonra, belirlenen özellikler veya toparlanan veriler, düzenli bir biçimde düzenlenir ve belirli formlar üzerinde yazılı olarak gösterilir. Yapılan bu işlem, iş tanımı olup ortaya konmak istenen gerçek amaç ise, iş özelliklerini belirtmektedir.</a:t>
            </a:r>
            <a:endParaRPr lang="en-US" dirty="0" smtClean="0"/>
          </a:p>
          <a:p>
            <a:r>
              <a:rPr lang="tr-TR" b="1" dirty="0" smtClean="0"/>
              <a:t>İş tanımlarının unsurları: </a:t>
            </a:r>
            <a:r>
              <a:rPr lang="tr-TR" dirty="0" smtClean="0"/>
              <a:t>İş tanımlarında amaca ve örgütün tercihine bağlı olarak aşağıdaki unsurlar yer almaktadır:</a:t>
            </a:r>
            <a:endParaRPr lang="en-US" dirty="0" smtClean="0"/>
          </a:p>
          <a:p>
            <a:r>
              <a:rPr lang="tr-TR" b="1" dirty="0" smtClean="0"/>
              <a:t>1-işin kimliği ve konumu: </a:t>
            </a:r>
            <a:r>
              <a:rPr lang="tr-TR" dirty="0" smtClean="0"/>
              <a:t>bu kısımda işin adı, işin bağlı bulunduğu departman ya da birimlerin adları, kod numaraları, yerine ve iş tanımının hazırlandığı tarih yazılır. Bundan başka, gerekirse o işi yapan diğer iş görenlerin sayısı, söz konusu bölümün yönetici ve amirinin isimleri, o işi yapanlara verilen ücret yazılabilecek hususlar arasındadır.</a:t>
            </a:r>
            <a:endParaRPr lang="en-US" dirty="0" smtClean="0"/>
          </a:p>
        </p:txBody>
      </p:sp>
      <p:sp>
        <p:nvSpPr>
          <p:cNvPr id="3" name="Text Placeholder 2"/>
          <p:cNvSpPr>
            <a:spLocks noGrp="1"/>
          </p:cNvSpPr>
          <p:nvPr>
            <p:ph type="body" sz="quarter" idx="11"/>
          </p:nvPr>
        </p:nvSpPr>
        <p:spPr/>
        <p:txBody>
          <a:bodyPr/>
          <a:lstStyle/>
          <a:p>
            <a:r>
              <a:rPr lang="tr-TR" dirty="0"/>
              <a:t>İş </a:t>
            </a:r>
            <a:r>
              <a:rPr lang="tr-TR" dirty="0" smtClean="0"/>
              <a:t>Tanımları</a:t>
            </a:r>
            <a:endParaRPr lang="en-US" dirty="0"/>
          </a:p>
        </p:txBody>
      </p:sp>
    </p:spTree>
    <p:extLst>
      <p:ext uri="{BB962C8B-B14F-4D97-AF65-F5344CB8AC3E}">
        <p14:creationId xmlns:p14="http://schemas.microsoft.com/office/powerpoint/2010/main" val="20242457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2- işin amacı ve özeti: </a:t>
            </a:r>
            <a:r>
              <a:rPr lang="tr-TR" dirty="0"/>
              <a:t>işin amacı başlığında, işin niçin ve nasıl yapıldığı kısaca belirtilir.</a:t>
            </a:r>
            <a:endParaRPr lang="en-US" dirty="0"/>
          </a:p>
          <a:p>
            <a:r>
              <a:rPr lang="tr-TR" b="1" dirty="0"/>
              <a:t>3-Görev ve Sorumluluklar: </a:t>
            </a:r>
            <a:r>
              <a:rPr lang="tr-TR" dirty="0"/>
              <a:t>Bu bölüm işgörenin yapması gereken şeyler onları nasıl yaptığı niçin </a:t>
            </a:r>
            <a:r>
              <a:rPr lang="tr-TR" dirty="0" smtClean="0"/>
              <a:t>yaptığı </a:t>
            </a:r>
            <a:r>
              <a:rPr lang="tr-TR" dirty="0"/>
              <a:t>ve ne zaman yaptığı işi hangi noktadan devraldığı, ne gibi katkılarda bulunduktan sonra işi hangi  noktada kime aktardığı yani işin aşamaları konularındaki bilgilere yer verilir. Bunu dışında, işin kapsadığı sorumluluklar belirtilir. Ayrıca örgütün stratejik işletme amaçlarından kaynaklanan </a:t>
            </a:r>
            <a:r>
              <a:rPr lang="tr-TR" dirty="0" smtClean="0"/>
              <a:t>her bir </a:t>
            </a:r>
            <a:r>
              <a:rPr lang="tr-TR" dirty="0"/>
              <a:t>işte </a:t>
            </a:r>
            <a:r>
              <a:rPr lang="tr-TR" dirty="0" smtClean="0"/>
              <a:t>ulaşılması </a:t>
            </a:r>
            <a:r>
              <a:rPr lang="tr-TR" dirty="0"/>
              <a:t>gereken performans </a:t>
            </a:r>
            <a:r>
              <a:rPr lang="tr-TR" dirty="0" smtClean="0"/>
              <a:t>standartlarına </a:t>
            </a:r>
            <a:r>
              <a:rPr lang="tr-TR" dirty="0"/>
              <a:t>da bu kapsamda yer verilir.</a:t>
            </a:r>
            <a:endParaRPr lang="en-US" dirty="0"/>
          </a:p>
          <a:p>
            <a:r>
              <a:rPr lang="tr-TR" b="1" dirty="0"/>
              <a:t>4-İlişkiler: </a:t>
            </a:r>
            <a:r>
              <a:rPr lang="tr-TR" dirty="0"/>
              <a:t>İş tanımının bu bölümü işin örgüt </a:t>
            </a:r>
            <a:r>
              <a:rPr lang="tr-TR" dirty="0" smtClean="0"/>
              <a:t>yapısı içindeki </a:t>
            </a:r>
            <a:r>
              <a:rPr lang="tr-TR" dirty="0"/>
              <a:t>yeri örgütün içinde ve dışında yer alan diğer pozisyon veya kuruluşlarla ilişkilerini içerir. </a:t>
            </a:r>
            <a:endParaRPr lang="en-US" dirty="0"/>
          </a:p>
          <a:p>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624657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smtClean="0"/>
              <a:t>5- Bilgi, beceri, yetenek gerekleri, üst bilgi: </a:t>
            </a:r>
            <a:r>
              <a:rPr lang="tr-TR" dirty="0" smtClean="0"/>
              <a:t>bu bölümün işi yapmak için olan en az düzeyde bilgi beceriler, yetenekler, deneyimler ve biçimsel niteliklerle ilgilidir.</a:t>
            </a:r>
            <a:endParaRPr lang="en-US" dirty="0" smtClean="0"/>
          </a:p>
          <a:p>
            <a:r>
              <a:rPr lang="tr-TR" b="1" dirty="0" smtClean="0"/>
              <a:t>6-Problem çözme: </a:t>
            </a:r>
            <a:r>
              <a:rPr lang="tr-TR" dirty="0" smtClean="0"/>
              <a:t>bu bölüm ise karar almada gerekli olan özgün düşünme durumunu ve problem çözmenin söz konusu olduğu çevreyi tanımlar. Örneğin; iş basit, rutin ve tekrarlamalı çözümleri veya karmaşık, değişik ve yaratıcı çözümleri gerektiriyor mu?</a:t>
            </a:r>
            <a:endParaRPr lang="en-US" dirty="0" smtClean="0"/>
          </a:p>
          <a:p>
            <a:r>
              <a:rPr lang="tr-TR" b="1" dirty="0" smtClean="0"/>
              <a:t>7- Yetki: </a:t>
            </a:r>
            <a:r>
              <a:rPr lang="tr-TR" dirty="0" smtClean="0"/>
              <a:t>bu pozisyonun karar alma yetkisini veya hareket etme özgürlüğünü ortaya koyan belirli hakların ve sınırlamaları ön görmektedir. Örneğin; işte üste danışılmadan hangi kararlar alınabilmelidir? Hangi kararlar üste bırakılmalıdır? İşe alma ve işten çıkarma hakkını kapsıyor mu?</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740990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8-İşte Kullanılan Araç ve Gereçler: </a:t>
            </a:r>
            <a:r>
              <a:rPr lang="tr-TR" dirty="0"/>
              <a:t>İş tanımının bu bölümünde işin yapım ve akışı içinde ne tür makine, araç ve malzeme kullanıldığı sürekli ve geçici olarak belirtilir.</a:t>
            </a:r>
            <a:endParaRPr lang="en-US" dirty="0"/>
          </a:p>
          <a:p>
            <a:r>
              <a:rPr lang="tr-TR" b="1" dirty="0"/>
              <a:t>9- Performans Standartları: </a:t>
            </a:r>
            <a:r>
              <a:rPr lang="tr-TR" dirty="0"/>
              <a:t>Bu bölümde performans standartları ve performansı değerlendirmede kullanılan kriterler yer alır. </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604464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İş </a:t>
            </a:r>
            <a:r>
              <a:rPr lang="tr-TR" dirty="0"/>
              <a:t>tanımları, aşağıda belirttiğimiz alanlarda kullanılmaktadır:</a:t>
            </a:r>
            <a:endParaRPr lang="en-US" dirty="0"/>
          </a:p>
          <a:p>
            <a:r>
              <a:rPr lang="tr-TR" dirty="0"/>
              <a:t>1- Seçim, </a:t>
            </a:r>
            <a:endParaRPr lang="en-US" dirty="0"/>
          </a:p>
          <a:p>
            <a:r>
              <a:rPr lang="tr-TR" dirty="0"/>
              <a:t>2-Terfi,</a:t>
            </a:r>
            <a:endParaRPr lang="en-US" dirty="0"/>
          </a:p>
          <a:p>
            <a:r>
              <a:rPr lang="tr-TR" dirty="0"/>
              <a:t>3-Performans değerlendirme,</a:t>
            </a:r>
            <a:endParaRPr lang="en-US" dirty="0"/>
          </a:p>
          <a:p>
            <a:r>
              <a:rPr lang="tr-TR" dirty="0"/>
              <a:t>4-</a:t>
            </a:r>
            <a:r>
              <a:rPr lang="tr-TR" dirty="0" smtClean="0"/>
              <a:t>Performans </a:t>
            </a:r>
            <a:r>
              <a:rPr lang="tr-TR" dirty="0"/>
              <a:t>stantları oluşturma,</a:t>
            </a:r>
            <a:endParaRPr lang="en-US" dirty="0"/>
          </a:p>
          <a:p>
            <a:r>
              <a:rPr lang="tr-TR" dirty="0"/>
              <a:t>5- İş değerlemesi,</a:t>
            </a:r>
            <a:endParaRPr lang="en-US" dirty="0"/>
          </a:p>
          <a:p>
            <a:r>
              <a:rPr lang="tr-TR" dirty="0"/>
              <a:t>6-Eğitim.</a:t>
            </a:r>
            <a:endParaRPr lang="en-US" dirty="0"/>
          </a:p>
          <a:p>
            <a:endParaRPr lang="en-US" dirty="0"/>
          </a:p>
        </p:txBody>
      </p:sp>
      <p:sp>
        <p:nvSpPr>
          <p:cNvPr id="3" name="Text Placeholder 2"/>
          <p:cNvSpPr>
            <a:spLocks noGrp="1"/>
          </p:cNvSpPr>
          <p:nvPr>
            <p:ph type="body" sz="quarter" idx="11"/>
          </p:nvPr>
        </p:nvSpPr>
        <p:spPr/>
        <p:txBody>
          <a:bodyPr/>
          <a:lstStyle/>
          <a:p>
            <a:r>
              <a:rPr lang="tr-TR" dirty="0"/>
              <a:t>İş Tanımlarının Kullanım Alanları</a:t>
            </a:r>
            <a:endParaRPr lang="en-US" dirty="0"/>
          </a:p>
        </p:txBody>
      </p:sp>
    </p:spTree>
    <p:extLst>
      <p:ext uri="{BB962C8B-B14F-4D97-AF65-F5344CB8AC3E}">
        <p14:creationId xmlns:p14="http://schemas.microsoft.com/office/powerpoint/2010/main" val="20731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r-TR" dirty="0" smtClean="0"/>
              <a:t>İşletme içinde bir kişinin belirli bir işi başarıyla ifa etmesi için ihtiyaç duyduğu öğrenim, iş deneyimi, iş becerisi gibi beşeri nitelikleri belirten ve iş analizi sonucunda elde edilen veriler doğrultusunda hazırlanan yazılı belgedir. İş şartnameleri, çoğu kez iş tanımlarının bir bölümünü oluşturacak biçimde hazırlanmaktadır. İş şartnameleri, işe eleman seçiminde, eğitim ihtiyacının saptanmasında ve iş değerlemesinde yol gösterici olarak işlev görmektedir.</a:t>
            </a:r>
            <a:endParaRPr lang="en-US" dirty="0" smtClean="0"/>
          </a:p>
          <a:p>
            <a:r>
              <a:rPr lang="tr-TR" b="1" dirty="0" smtClean="0"/>
              <a:t>İş şartnamesinin kullanım amacı: </a:t>
            </a:r>
            <a:r>
              <a:rPr lang="tr-TR" dirty="0" smtClean="0"/>
              <a:t>iş şartnamesi, tedarik, seçim ve terfide kullanılmaktadır. İş şartnamesi, iş ile işgören arasında uyumu sağlamak amacıyla belirli bir iş için genellikle hangi niteliklerin uygun ve yerinde olacağını ön görür. </a:t>
            </a:r>
            <a:endParaRPr lang="en-US" dirty="0" smtClean="0"/>
          </a:p>
        </p:txBody>
      </p:sp>
      <p:sp>
        <p:nvSpPr>
          <p:cNvPr id="3" name="Text Placeholder 2"/>
          <p:cNvSpPr>
            <a:spLocks noGrp="1"/>
          </p:cNvSpPr>
          <p:nvPr>
            <p:ph type="body" sz="quarter" idx="11"/>
          </p:nvPr>
        </p:nvSpPr>
        <p:spPr/>
        <p:txBody>
          <a:bodyPr/>
          <a:lstStyle/>
          <a:p>
            <a:r>
              <a:rPr lang="tr-TR" dirty="0"/>
              <a:t>İş </a:t>
            </a:r>
            <a:r>
              <a:rPr lang="tr-TR" dirty="0" smtClean="0"/>
              <a:t>Şartnameleri</a:t>
            </a:r>
            <a:endParaRPr lang="en-US" dirty="0"/>
          </a:p>
        </p:txBody>
      </p:sp>
    </p:spTree>
    <p:extLst>
      <p:ext uri="{BB962C8B-B14F-4D97-AF65-F5344CB8AC3E}">
        <p14:creationId xmlns:p14="http://schemas.microsoft.com/office/powerpoint/2010/main" val="573469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İş şartnamesinin unsurları: iş şartnamelerinde genellikle aşağıda sıralanan unsurların bulunması gerekir:</a:t>
            </a:r>
            <a:endParaRPr lang="en-US" dirty="0"/>
          </a:p>
          <a:p>
            <a:r>
              <a:rPr lang="tr-TR" b="1" dirty="0"/>
              <a:t>1. İşin Kimliği: </a:t>
            </a:r>
            <a:r>
              <a:rPr lang="tr-TR" dirty="0"/>
              <a:t>Bu bölümde iş tanımlarında olduğu gibi işin u</a:t>
            </a:r>
            <a:r>
              <a:rPr lang="tr-TR" dirty="0" smtClean="0"/>
              <a:t>nvanı</a:t>
            </a:r>
            <a:r>
              <a:rPr lang="tr-TR" dirty="0"/>
              <a:t>, statüsü, bağlı olduğu departman veya bölümü, kodu yer alır.</a:t>
            </a:r>
            <a:endParaRPr lang="en-US" dirty="0"/>
          </a:p>
          <a:p>
            <a:r>
              <a:rPr lang="tr-TR" b="1" dirty="0"/>
              <a:t>2. Deneyim: </a:t>
            </a:r>
            <a:r>
              <a:rPr lang="tr-TR" dirty="0"/>
              <a:t>Bu kısımda bir iş görenin bir işi yapabilmesi için gerekli olan en az deneyim süresi ve türü, nitel veya nicel terimlerle ifade edilir.,</a:t>
            </a:r>
            <a:endParaRPr lang="en-US" dirty="0"/>
          </a:p>
          <a:p>
            <a:r>
              <a:rPr lang="tr-TR" b="1" dirty="0"/>
              <a:t>3. Öğrenim Gerekleri: </a:t>
            </a:r>
            <a:r>
              <a:rPr lang="tr-TR" dirty="0"/>
              <a:t>Bu gerekler, işi başarıyla ifa edebilmek için gerekli olan özel kurs ve teknik eğitim dahil, en az biçimsel öğretim düzeyini içermektedir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6342371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4. Özel Bilgi Gerekleri: </a:t>
            </a:r>
            <a:r>
              <a:rPr lang="tr-TR" dirty="0"/>
              <a:t>Bu başlık altında öğrenim ve deneyimle ifade edilemeyen bazı özel bilgi gereklerine yer verilebilir. İş görenlerin sahip olması gereken belirli materyaller, süreçler, teçhizat, sistemler, ürünler veya diğer konular hakkındaki bilgilerdir.</a:t>
            </a:r>
            <a:endParaRPr lang="en-US" dirty="0"/>
          </a:p>
          <a:p>
            <a:r>
              <a:rPr lang="tr-TR" b="1" dirty="0"/>
              <a:t>5. Fiziksel Gerek ve Beceriler: </a:t>
            </a:r>
            <a:r>
              <a:rPr lang="tr-TR" dirty="0"/>
              <a:t>Bu gerekler, işin yapılmasında söz konusu olan el becerisi, göz-el-ayak uyumu, motor koordinasyonu ve renk farklılaştırma gibi fiziksel becerileri öngörmektedir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2311840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6. Kişilik Gerekleri: </a:t>
            </a:r>
            <a:r>
              <a:rPr lang="tr-TR" dirty="0"/>
              <a:t>Bu gerekler ise çoğu kez tasvir edilmesi en güç olanlardır. Çünkü bu gerekler, yapısal olarak </a:t>
            </a:r>
            <a:r>
              <a:rPr lang="tr-TR" dirty="0" smtClean="0"/>
              <a:t>öznel </a:t>
            </a:r>
            <a:r>
              <a:rPr lang="tr-TR" dirty="0"/>
              <a:t>niteliktedir. İşin başarıyla yürütülmesi için gerekli olan kişilik özelliklerine iş şartnamelerinde yer verilmektedir. Bir bireyin özel bir duruma uyma ve başkalarıyla uyumlu olarak çalışma yeteneği, yargılama, kişisel girişimi, işbirlikçi olma, yaratıcılık kabiliyeti ile zihinsel dikkat ve atiklik gibi özellikler, kişilik gereklerine örneklerdir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982052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İşler hakkındaki bilgiler, üç ana kaynaktan elde edilebilir:</a:t>
            </a:r>
            <a:endParaRPr lang="en-US" dirty="0" smtClean="0"/>
          </a:p>
          <a:p>
            <a:r>
              <a:rPr lang="tr-TR" b="1" dirty="0" smtClean="0"/>
              <a:t>1. Bu işlerde çalışan iş görenler,</a:t>
            </a:r>
            <a:endParaRPr lang="en-US" b="1" dirty="0" smtClean="0"/>
          </a:p>
          <a:p>
            <a:r>
              <a:rPr lang="tr-TR" b="1" dirty="0" smtClean="0"/>
              <a:t>2. Bu işleri bilen gözetimciler dahil diğer iş görenler,</a:t>
            </a:r>
            <a:endParaRPr lang="en-US" b="1" dirty="0" smtClean="0"/>
          </a:p>
          <a:p>
            <a:r>
              <a:rPr lang="tr-TR" b="1" dirty="0" smtClean="0"/>
              <a:t>3. İşlerini yapmakta olan </a:t>
            </a:r>
            <a:r>
              <a:rPr lang="tr-TR" b="1" dirty="0" err="1" smtClean="0"/>
              <a:t>işgörenleri</a:t>
            </a:r>
            <a:r>
              <a:rPr lang="tr-TR" b="1" dirty="0" smtClean="0"/>
              <a:t> izleyen bağımsız gözlemciler.</a:t>
            </a:r>
            <a:endParaRPr lang="en-US" b="1" dirty="0" smtClean="0"/>
          </a:p>
          <a:p>
            <a:r>
              <a:rPr lang="tr-TR" dirty="0" smtClean="0"/>
              <a:t>Bu kaynaklarla bağlantı kurmak için birkaç bilgi toplama yöntemi kullanılır. En yaygın olanlardan üçü: </a:t>
            </a:r>
            <a:r>
              <a:rPr lang="tr-TR" b="1" dirty="0" smtClean="0">
                <a:solidFill>
                  <a:srgbClr val="FF0000"/>
                </a:solidFill>
              </a:rPr>
              <a:t>gözlem, görüşme ve soru-formu</a:t>
            </a:r>
            <a:r>
              <a:rPr lang="tr-TR" dirty="0" smtClean="0"/>
              <a:t> yöntemidir.</a:t>
            </a:r>
            <a:endParaRPr lang="en-US" dirty="0" smtClean="0"/>
          </a:p>
          <a:p>
            <a:endParaRPr lang="en-US" dirty="0"/>
          </a:p>
        </p:txBody>
      </p:sp>
      <p:sp>
        <p:nvSpPr>
          <p:cNvPr id="3" name="Text Placeholder 2"/>
          <p:cNvSpPr>
            <a:spLocks noGrp="1"/>
          </p:cNvSpPr>
          <p:nvPr>
            <p:ph type="body" sz="quarter" idx="11"/>
          </p:nvPr>
        </p:nvSpPr>
        <p:spPr/>
        <p:txBody>
          <a:bodyPr/>
          <a:lstStyle/>
          <a:p>
            <a:r>
              <a:rPr lang="tr-TR" dirty="0"/>
              <a:t>İŞ ANALİZİ VERİ TOPLAMA </a:t>
            </a:r>
            <a:r>
              <a:rPr lang="tr-TR" dirty="0" smtClean="0"/>
              <a:t>YÖNTEMLERİ</a:t>
            </a:r>
            <a:endParaRPr lang="en-US" dirty="0"/>
          </a:p>
        </p:txBody>
      </p:sp>
    </p:spTree>
    <p:extLst>
      <p:ext uri="{BB962C8B-B14F-4D97-AF65-F5344CB8AC3E}">
        <p14:creationId xmlns:p14="http://schemas.microsoft.com/office/powerpoint/2010/main" val="1946799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Gözlem Yöntemi: </a:t>
            </a:r>
            <a:r>
              <a:rPr lang="tr-TR" dirty="0"/>
              <a:t>Gözlem, belirli bir işin gereklerini yerine getirmede </a:t>
            </a:r>
            <a:r>
              <a:rPr lang="tr-TR" dirty="0" smtClean="0"/>
              <a:t>söz </a:t>
            </a:r>
            <a:r>
              <a:rPr lang="tr-TR" dirty="0"/>
              <a:t>konusu olan görev ve ödevleri tanımlama yöntemidir. Bu yöntem, iş analistinin, personeli normal bir iş gününde işleri ifa ederlerken gözlemlemesini ve bu gözlemlere sistemli olarak kayda geçirilmesini gerektirir. Bu yöntem, işlerde el becerilerini kullanma ile ilgili bilgileri toplamak için kullanılır ve aynı zamanda, </a:t>
            </a:r>
            <a:r>
              <a:rPr lang="tr-TR" dirty="0" smtClean="0"/>
              <a:t>fiziksel </a:t>
            </a:r>
            <a:r>
              <a:rPr lang="tr-TR" dirty="0"/>
              <a:t>ve zihinsel görevler arasındaki ilişkileri analistin belirlemesine yardım eder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978582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Gözlem yöntemiyle, daha çok zihinsel faaliyet gerektiren işlerle, iş </a:t>
            </a:r>
            <a:r>
              <a:rPr lang="tr-TR" dirty="0" smtClean="0"/>
              <a:t>sürecinin </a:t>
            </a:r>
            <a:r>
              <a:rPr lang="tr-TR" dirty="0"/>
              <a:t>uzun olduğu işlerde sağlıklı bilgi elde etmek oldukça zordur. Belirtilen nedenle gözlem tekniği, sadece,</a:t>
            </a:r>
            <a:endParaRPr lang="en-US" dirty="0"/>
          </a:p>
          <a:p>
            <a:r>
              <a:rPr lang="tr-TR" b="1" dirty="0"/>
              <a:t>1. Çalışma daha çok otomatik olarak denetlendiğinde,</a:t>
            </a:r>
            <a:endParaRPr lang="en-US" b="1" dirty="0"/>
          </a:p>
          <a:p>
            <a:r>
              <a:rPr lang="tr-TR" b="1" dirty="0"/>
              <a:t>2. Bedensel olduğunda,</a:t>
            </a:r>
            <a:endParaRPr lang="en-US" b="1" dirty="0"/>
          </a:p>
          <a:p>
            <a:r>
              <a:rPr lang="tr-TR" b="1" dirty="0"/>
              <a:t>3. İş süreci oldukça kısa olduğunda kullanılmalıdır</a:t>
            </a:r>
            <a:r>
              <a:rPr lang="tr-TR" b="1" dirty="0" smtClean="0"/>
              <a:t>.</a:t>
            </a:r>
            <a:endParaRPr lang="en-US" b="1" dirty="0"/>
          </a:p>
        </p:txBody>
      </p:sp>
      <p:sp>
        <p:nvSpPr>
          <p:cNvPr id="3" name="Text Placeholder 2"/>
          <p:cNvSpPr>
            <a:spLocks noGrp="1"/>
          </p:cNvSpPr>
          <p:nvPr>
            <p:ph type="body" sz="quarter" idx="11"/>
          </p:nvPr>
        </p:nvSpPr>
        <p:spPr/>
        <p:txBody>
          <a:bodyPr/>
          <a:lstStyle/>
          <a:p>
            <a:endParaRPr lang="en-US"/>
          </a:p>
        </p:txBody>
      </p:sp>
      <p:pic>
        <p:nvPicPr>
          <p:cNvPr id="4" name="Picture 3"/>
          <p:cNvPicPr>
            <a:picLocks noChangeAspect="1"/>
          </p:cNvPicPr>
          <p:nvPr/>
        </p:nvPicPr>
        <p:blipFill>
          <a:blip r:embed="rId2"/>
          <a:stretch>
            <a:fillRect/>
          </a:stretch>
        </p:blipFill>
        <p:spPr>
          <a:xfrm>
            <a:off x="7031810" y="4344641"/>
            <a:ext cx="4759540" cy="2196711"/>
          </a:xfrm>
          <a:prstGeom prst="rect">
            <a:avLst/>
          </a:prstGeom>
        </p:spPr>
      </p:pic>
    </p:spTree>
    <p:extLst>
      <p:ext uri="{BB962C8B-B14F-4D97-AF65-F5344CB8AC3E}">
        <p14:creationId xmlns:p14="http://schemas.microsoft.com/office/powerpoint/2010/main" val="29541274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Görüşme Yöntemi: </a:t>
            </a:r>
            <a:r>
              <a:rPr lang="tr-TR" dirty="0"/>
              <a:t>Bir işin sorumluluklarını, görevlerini ve ödevlerini belirleme yöntemlerinden birisi olan gözlem yöntemine yapılan itirazların birçoğu görüşme yöntemini </a:t>
            </a:r>
            <a:r>
              <a:rPr lang="tr-TR" dirty="0" smtClean="0"/>
              <a:t>kullanmak </a:t>
            </a:r>
            <a:r>
              <a:rPr lang="tr-TR" dirty="0"/>
              <a:t>suretiyle </a:t>
            </a:r>
            <a:r>
              <a:rPr lang="tr-TR" dirty="0" smtClean="0"/>
              <a:t>giderilebilmektedir</a:t>
            </a:r>
            <a:r>
              <a:rPr lang="tr-TR" dirty="0"/>
              <a:t>. Çünkü işgören, kendisini ve yaptığı işi, kelimelerle özetleyebilir. Bir birey, kendi zihinsel işlemlerini, bir </a:t>
            </a:r>
            <a:r>
              <a:rPr lang="tr-TR" dirty="0" smtClean="0"/>
              <a:t>gözlemciden </a:t>
            </a:r>
            <a:r>
              <a:rPr lang="tr-TR" dirty="0"/>
              <a:t>daha iyi değerleyebilir. Sonuç olarak, fiziksel çabaların yoğun olmadığı görevlerle ilgili sorunlar en aza indirilir. Bu yöntemle zihinsel ve davranışsal faaliyetlerin her ikisinin birlikte açıklanması mümkündür. </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1527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smtClean="0"/>
              <a:t>Soru-formu yöntemi: </a:t>
            </a:r>
            <a:r>
              <a:rPr lang="tr-TR" dirty="0" smtClean="0"/>
              <a:t>Soru-formu yöntemi veya </a:t>
            </a:r>
            <a:r>
              <a:rPr lang="tr-TR" dirty="0" err="1" smtClean="0"/>
              <a:t>işgörenlerin</a:t>
            </a:r>
            <a:r>
              <a:rPr lang="tr-TR" dirty="0" smtClean="0"/>
              <a:t> yazılı açıklamaları, amaç ve sürece göre görüşme yöntemine benzer. Ancak bu yöntemin görüşme yönteminden farkı, işgörenin hikaye şeklinde iş ile ilgili açıklamaları yazması ya da bir soru formunu doldurmasıdır. Genellikle ifa edilen görevler, çalışma koşuları ve kullanılan malzeme ve teçhizat hakkında önemli ayrıntıların işi bizzat ifa edenden elde edilmesi yoluna gidilir.</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7844196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Bir </a:t>
            </a:r>
            <a:r>
              <a:rPr lang="tr-TR" dirty="0"/>
              <a:t>iş hakkında bilgi elde etmenin başka bir yolu önceki dönemlerde o iş hakkında hazırlanmış iş tanımlarından yararlanmaktır. Bu, çeşitli çalışmaların tekrarını önler ve son çalışma için değerli bir temel sağlayabilir. </a:t>
            </a:r>
            <a:r>
              <a:rPr lang="tr-TR" dirty="0" smtClean="0"/>
              <a:t>Böylece </a:t>
            </a:r>
            <a:r>
              <a:rPr lang="tr-TR" dirty="0"/>
              <a:t>önceden geliştirilmiş iş tanımları işletmeler için yararlı olabilmektedir. Bununla birlikte böyle bir bilgiyi ya da diğer firmalardan hazır olarak elde edilebilen herhangi bir iş tanımını kullanmadan önce, bunların geliştirilmesine yol açan analiz süreçlerini incelemek gerekir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Daha önceki İş Tanımlarının İncelenmesi</a:t>
            </a:r>
            <a:endParaRPr lang="en-US" dirty="0"/>
          </a:p>
        </p:txBody>
      </p:sp>
    </p:spTree>
    <p:extLst>
      <p:ext uri="{BB962C8B-B14F-4D97-AF65-F5344CB8AC3E}">
        <p14:creationId xmlns:p14="http://schemas.microsoft.com/office/powerpoint/2010/main" val="886881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smtClean="0"/>
              <a:t>İş </a:t>
            </a:r>
            <a:r>
              <a:rPr lang="tr-TR" b="1" dirty="0"/>
              <a:t>Araçlarının İncelenmesi: </a:t>
            </a:r>
            <a:r>
              <a:rPr lang="tr-TR" dirty="0"/>
              <a:t>Bazı durumlarda işin ifası sırasında kullanılan malzemeleri incelemek suretiyle belirli bir işin görevlerine ilişkin önemli bilgiler toparlamak mümkün olabilir. Örneğin, bir halıcının kullandığı aletler, bir sekreterin kullandığı iletişim aracı ya da bir muhasebecinin kullandığı bilgisayar. Bu yöntemin sağladığı yarar oldukça sınırlıdır, fakat belli durumlarda tamamlayıcı değere sahip olabilir.</a:t>
            </a:r>
            <a:endParaRPr lang="en-US" dirty="0"/>
          </a:p>
          <a:p>
            <a:r>
              <a:rPr lang="tr-TR" b="1" dirty="0"/>
              <a:t>İşleri Bizzat İfa Etme: </a:t>
            </a:r>
            <a:r>
              <a:rPr lang="tr-TR" dirty="0"/>
              <a:t>Bir şeyi öğrenmenin en iyi yolu onu bizzat yapmaktır. Bu varsayım, psikoloji alanında yapılan laboratuvar araştırmalarından önemli destek bulmuştur. Bu nedenle bir iş analistinin iş hakkında bilgi etmesinin en iyi yollarından birisi, o işin görevlerini bizzat analist tarafından yerine getirilmesidir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537431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Bu bölümün başlangıcından itibaren yaptığımız açıklamalarla iş analizinin ne olduğunu, amaçlarını, yöntem ve tekniklerini ve çıktılarını ortaya koymaya çalıştık. Yaptığımız bu açıklamalar, geleneksel olarak nitelendirilen iş analizi yaklaşımlarıyla ilgili bulunmaktaydı.</a:t>
            </a:r>
            <a:endParaRPr lang="en-US" dirty="0" smtClean="0"/>
          </a:p>
          <a:p>
            <a:r>
              <a:rPr lang="tr-TR" dirty="0" smtClean="0"/>
              <a:t>Geleneksel iş analizi, görev yönelimlidir, yani odak noktası iştir ve kişi-iş uyumunu esas alır. Daha önce belirtildiği gibi İKY uygulamalarının başarıyla gerçekleştirilebilmesi için ihtiyaç duyulan işle ilgili doğru bilgiler, iş analizi çalışmaları sonucunda elde edilmektedir. Geleneksel iş analizi, geçmişte var olan ve hali hazırda var olan bir iş için görev tanımı ile iş performansı için gerekli olan bilgi, beceri ve nitelikleri ortaya koyarak önemli bir işlevi yerine getirmiş olmasına karşın, </a:t>
            </a:r>
            <a:r>
              <a:rPr lang="tr-TR" dirty="0" err="1" smtClean="0"/>
              <a:t>İKY'yi</a:t>
            </a:r>
            <a:r>
              <a:rPr lang="tr-TR" dirty="0" smtClean="0"/>
              <a:t> geleceğe hazırlayıp geliştirmede yeterli durumda değildir.</a:t>
            </a:r>
            <a:endParaRPr lang="en-US" dirty="0"/>
          </a:p>
        </p:txBody>
      </p:sp>
      <p:sp>
        <p:nvSpPr>
          <p:cNvPr id="3" name="Metin Yer Tutucusu 2"/>
          <p:cNvSpPr>
            <a:spLocks noGrp="1"/>
          </p:cNvSpPr>
          <p:nvPr>
            <p:ph type="body" sz="quarter" idx="11"/>
          </p:nvPr>
        </p:nvSpPr>
        <p:spPr/>
        <p:txBody>
          <a:bodyPr/>
          <a:lstStyle/>
          <a:p>
            <a:r>
              <a:rPr lang="tr-TR" dirty="0"/>
              <a:t>YETKİNLİK MODELLEME VE STRATEJİK İŞ </a:t>
            </a:r>
            <a:r>
              <a:rPr lang="tr-TR" dirty="0" smtClean="0"/>
              <a:t>ANALİZİ</a:t>
            </a:r>
            <a:endParaRPr lang="en-US" dirty="0"/>
          </a:p>
        </p:txBody>
      </p:sp>
    </p:spTree>
    <p:extLst>
      <p:ext uri="{BB962C8B-B14F-4D97-AF65-F5344CB8AC3E}">
        <p14:creationId xmlns:p14="http://schemas.microsoft.com/office/powerpoint/2010/main" val="36996920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Bu ihtiyacı karşılamak amacıyla geleneksel iş analizi dışında iş analizine iki yaklaşım eleştirilmiştir. Bunlardan birisi </a:t>
            </a:r>
            <a:r>
              <a:rPr lang="tr-TR" b="1" dirty="0" smtClean="0">
                <a:solidFill>
                  <a:srgbClr val="FF0000"/>
                </a:solidFill>
              </a:rPr>
              <a:t>"yetkinlik modelleme"</a:t>
            </a:r>
            <a:r>
              <a:rPr lang="tr-TR" dirty="0" smtClean="0"/>
              <a:t>, diğeri ise </a:t>
            </a:r>
            <a:r>
              <a:rPr lang="tr-TR" b="1" dirty="0" smtClean="0">
                <a:solidFill>
                  <a:srgbClr val="FF0000"/>
                </a:solidFill>
              </a:rPr>
              <a:t>"stratejik iş </a:t>
            </a:r>
            <a:r>
              <a:rPr lang="tr-TR" b="1" dirty="0" err="1" smtClean="0">
                <a:solidFill>
                  <a:srgbClr val="FF0000"/>
                </a:solidFill>
              </a:rPr>
              <a:t>analizi"</a:t>
            </a:r>
            <a:r>
              <a:rPr lang="tr-TR" dirty="0" err="1" smtClean="0"/>
              <a:t>dir</a:t>
            </a:r>
            <a:r>
              <a:rPr lang="tr-TR" dirty="0" smtClean="0"/>
              <a:t>. Bu yaklaşım, aslında yazındaki benzerliklerden dolayı kesin çizgilerle ayırt edilmemekle birlikte, aralarında farklılıklar da bulunmaktadır. Söz konusu benzerlikleri ve farklılıkları ortaya koymak suretiyle aynı zamanda yetkinlik modelleme ve stratejik iş analizi yaklaşımlarına sırasıyla daha fazla açıklık getirmeye çalışacağız</a:t>
            </a:r>
            <a:r>
              <a:rPr lang="en-US" dirty="0" smtClean="0"/>
              <a:t>.</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6508827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Yukarıda ifade ettiğimiz nedenlerle birçok örgüt, işe odaklanmaktan, yani işgörenin ne yaptığından, bireylere ve onların yetkinliklerine doğru yönelme ihtiyacı duymaktadır. Aynı zamanda bu örgütler, amaçları ve stratejileri doğrultusunda ortaya çıkacak olan işlere yönelmektedir. Bu yönelme, yetkinlik modellemeyi gündeme getirmiştir. Bu yeni yaklaşımda kişinin ne yaptığından çok, nasıl yaptığı önemlidir ve dolayısıyla çalışanın kendisine odaklanılır. Öte yandan kişinin işinde performansını artırabilmesi için sahip olması gereken yetkinlikler, yetkinlik modelleme çalışmalarıyla belirlenir.</a:t>
            </a:r>
            <a:endParaRPr lang="en-US" dirty="0"/>
          </a:p>
        </p:txBody>
      </p:sp>
      <p:sp>
        <p:nvSpPr>
          <p:cNvPr id="3" name="Text Placeholder 2"/>
          <p:cNvSpPr>
            <a:spLocks noGrp="1"/>
          </p:cNvSpPr>
          <p:nvPr>
            <p:ph type="body" sz="quarter" idx="11"/>
          </p:nvPr>
        </p:nvSpPr>
        <p:spPr/>
        <p:txBody>
          <a:bodyPr/>
          <a:lstStyle/>
          <a:p>
            <a:r>
              <a:rPr lang="tr-TR" dirty="0"/>
              <a:t>Yetkinlik Modelleme (</a:t>
            </a:r>
            <a:r>
              <a:rPr lang="tr-TR" dirty="0" err="1"/>
              <a:t>Cempetency</a:t>
            </a:r>
            <a:r>
              <a:rPr lang="tr-TR" dirty="0"/>
              <a:t> </a:t>
            </a:r>
            <a:r>
              <a:rPr lang="tr-TR" dirty="0" err="1"/>
              <a:t>Modeling</a:t>
            </a:r>
            <a:r>
              <a:rPr lang="tr-TR" dirty="0" smtClean="0"/>
              <a:t>)</a:t>
            </a:r>
            <a:endParaRPr lang="en-US" dirty="0"/>
          </a:p>
        </p:txBody>
      </p:sp>
    </p:spTree>
    <p:extLst>
      <p:ext uri="{BB962C8B-B14F-4D97-AF65-F5344CB8AC3E}">
        <p14:creationId xmlns:p14="http://schemas.microsoft.com/office/powerpoint/2010/main" val="28303510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r-TR" b="1" dirty="0"/>
              <a:t>Yetkinlik Kavramı Tanımları: </a:t>
            </a:r>
            <a:r>
              <a:rPr lang="tr-TR" dirty="0" err="1"/>
              <a:t>Shippmann</a:t>
            </a:r>
            <a:r>
              <a:rPr lang="tr-TR" dirty="0"/>
              <a:t> ve arkadaşları yazın incelemesi yaparak ortak bir tanım geliştirmişlerdir. Buna göre yetkinlik, "belirli bir görev veya faaliyetin başarılı performansı ya da belirli bir bilgi veya beceri alanında yeterli düzey" olarak tanımlanmaktadır. </a:t>
            </a:r>
            <a:endParaRPr lang="en-US" dirty="0"/>
          </a:p>
          <a:p>
            <a:r>
              <a:rPr lang="tr-TR" dirty="0" smtClean="0"/>
              <a:t>Kapsamlı </a:t>
            </a:r>
            <a:r>
              <a:rPr lang="tr-TR" dirty="0"/>
              <a:t>bir tanım </a:t>
            </a:r>
            <a:r>
              <a:rPr lang="tr-TR" dirty="0" err="1"/>
              <a:t>Hayton</a:t>
            </a:r>
            <a:r>
              <a:rPr lang="tr-TR" dirty="0"/>
              <a:t> ve </a:t>
            </a:r>
            <a:r>
              <a:rPr lang="tr-TR" dirty="0" err="1"/>
              <a:t>Kelley</a:t>
            </a:r>
            <a:r>
              <a:rPr lang="tr-TR" dirty="0"/>
              <a:t> tarafından yapılmıştır. Bu yazarlar, bireysel yetkinlikler olarak niteledikleri kavramın belirli bir çıktıyı elde etmek için gerekli bilgiyi, o bilgiyi kullanma becerilerini ve arzu edilen sonuca doğru bilgi ve becerilerin uygulamaya sokulmasında motive olmak için gerekli kişilik özelliklerini içerdiğini ifade etmektedirler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8588083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Yetkinlik Modelleme Yaklaşımının Niteliği: </a:t>
            </a:r>
            <a:r>
              <a:rPr lang="tr-TR" dirty="0"/>
              <a:t>Yetkinlik modelleme, genel olarak, her bir işte üstün performans için gerekli olan özellikleri veya yetkinlikleri belirleme uygulamasını ortaya koymaktadır. Bu yetkinlikler, bilgi, beceri, yetenek ve diğer özellikleri kapsar. Diğer özellikler olarak nitelendirilenler, daha ziyade kişilik özellikleridir. </a:t>
            </a:r>
            <a:r>
              <a:rPr lang="tr-TR" dirty="0" smtClean="0"/>
              <a:t>Bu </a:t>
            </a:r>
            <a:r>
              <a:rPr lang="tr-TR" dirty="0"/>
              <a:t>özellikler ile işin kapsamlı bir resmi ortaya konulmuş olur. Yetkinlik modelleme yaklaşımında işe odaklanma yerine her bir işi veya pozisyonu işgal eden bireylerin sahip olmaları gereken bilgi, beceri ve yetenekleri ile göstermeleri </a:t>
            </a:r>
            <a:r>
              <a:rPr lang="tr-TR" dirty="0" smtClean="0"/>
              <a:t>gereken </a:t>
            </a:r>
            <a:r>
              <a:rPr lang="tr-TR" dirty="0"/>
              <a:t>davranışları belirlenir, sonuçta </a:t>
            </a:r>
            <a:r>
              <a:rPr lang="tr-TR" dirty="0" smtClean="0"/>
              <a:t>her bir </a:t>
            </a:r>
            <a:r>
              <a:rPr lang="tr-TR" dirty="0"/>
              <a:t>pozisyon için yetkinlik modeli geliştirilmiş olur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9865563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Yetkinlikler, bireysel bilgi, beceri, yetenek ve diğer özellikler veya bunların kombinasyonudur. Yetkinlik modelleri ise söz konusu işlerde etkili performans için ihtiyaç duyulan bilgi, beceri, yetenek ve diğer özelliklerin bir toplamıdır.</a:t>
            </a:r>
            <a:endParaRPr lang="en-US" dirty="0" smtClean="0"/>
          </a:p>
          <a:p>
            <a:r>
              <a:rPr lang="tr-TR" b="1" dirty="0" smtClean="0">
                <a:solidFill>
                  <a:srgbClr val="FF0000"/>
                </a:solidFill>
              </a:rPr>
              <a:t>Yetkinlik modellemenin önemli özellikleri</a:t>
            </a:r>
          </a:p>
          <a:p>
            <a:r>
              <a:rPr lang="tr-TR" dirty="0"/>
              <a:t>1. Üst kademe yöneticileri, genellikle yetkinlik modellemeye daha fazla önem verirler.</a:t>
            </a:r>
            <a:endParaRPr lang="en-US" dirty="0"/>
          </a:p>
          <a:p>
            <a:r>
              <a:rPr lang="tr-TR" dirty="0"/>
              <a:t>2. Yetkinlik modelleri çok kere üstün performanslı olanları ortalama performansa sahip olanlardan ayırt etmeye çalışır.</a:t>
            </a:r>
            <a:endParaRPr lang="en-US" dirty="0"/>
          </a:p>
          <a:p>
            <a:endParaRPr lang="en-US" b="1" dirty="0" smtClean="0">
              <a:solidFill>
                <a:srgbClr val="FF0000"/>
              </a:solidFill>
            </a:endParaRPr>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0029662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3. </a:t>
            </a:r>
            <a:r>
              <a:rPr lang="tr-TR" dirty="0" smtClean="0"/>
              <a:t>Y</a:t>
            </a:r>
            <a:r>
              <a:rPr lang="en-US" dirty="0" err="1" smtClean="0"/>
              <a:t>etkinlik</a:t>
            </a:r>
            <a:r>
              <a:rPr lang="en-US" dirty="0" smtClean="0"/>
              <a:t> </a:t>
            </a:r>
            <a:r>
              <a:rPr lang="en-US" dirty="0" err="1" smtClean="0"/>
              <a:t>modelleri</a:t>
            </a:r>
            <a:r>
              <a:rPr lang="en-US" dirty="0" smtClean="0"/>
              <a:t>, </a:t>
            </a:r>
            <a:r>
              <a:rPr lang="en-US" dirty="0" err="1" smtClean="0"/>
              <a:t>yetkinliklerin</a:t>
            </a:r>
            <a:r>
              <a:rPr lang="en-US" dirty="0" smtClean="0"/>
              <a:t> </a:t>
            </a:r>
            <a:r>
              <a:rPr lang="en-US" dirty="0" err="1" smtClean="0"/>
              <a:t>yönetsel</a:t>
            </a:r>
            <a:r>
              <a:rPr lang="en-US" dirty="0" smtClean="0"/>
              <a:t> </a:t>
            </a:r>
            <a:r>
              <a:rPr lang="en-US" dirty="0" err="1" smtClean="0"/>
              <a:t>kademeye</a:t>
            </a:r>
            <a:r>
              <a:rPr lang="en-US" dirty="0" smtClean="0"/>
              <a:t> </a:t>
            </a:r>
            <a:r>
              <a:rPr lang="en-US" dirty="0" err="1" smtClean="0"/>
              <a:t>göre</a:t>
            </a:r>
            <a:r>
              <a:rPr lang="en-US" dirty="0" smtClean="0"/>
              <a:t> </a:t>
            </a:r>
            <a:r>
              <a:rPr lang="en-US" dirty="0" err="1" smtClean="0"/>
              <a:t>nasıl</a:t>
            </a:r>
            <a:r>
              <a:rPr lang="en-US" dirty="0" smtClean="0"/>
              <a:t> </a:t>
            </a:r>
            <a:r>
              <a:rPr lang="en-US" dirty="0" err="1" smtClean="0"/>
              <a:t>değişiklik</a:t>
            </a:r>
            <a:r>
              <a:rPr lang="en-US" dirty="0" smtClean="0"/>
              <a:t> </a:t>
            </a:r>
            <a:r>
              <a:rPr lang="en-US" dirty="0" err="1" smtClean="0"/>
              <a:t>gösterdiğine</a:t>
            </a:r>
            <a:r>
              <a:rPr lang="en-US" dirty="0" smtClean="0"/>
              <a:t> </a:t>
            </a:r>
            <a:r>
              <a:rPr lang="en-US" dirty="0" err="1" smtClean="0"/>
              <a:t>ilişkin</a:t>
            </a:r>
            <a:r>
              <a:rPr lang="en-US" dirty="0" smtClean="0"/>
              <a:t> </a:t>
            </a:r>
            <a:r>
              <a:rPr lang="en-US" dirty="0" err="1" smtClean="0"/>
              <a:t>açıklamaları</a:t>
            </a:r>
            <a:r>
              <a:rPr lang="en-US" dirty="0" smtClean="0"/>
              <a:t> </a:t>
            </a:r>
            <a:r>
              <a:rPr lang="en-US" dirty="0" err="1" smtClean="0"/>
              <a:t>içerir</a:t>
            </a:r>
            <a:r>
              <a:rPr lang="en-US" dirty="0" smtClean="0"/>
              <a:t>.</a:t>
            </a:r>
          </a:p>
          <a:p>
            <a:r>
              <a:rPr lang="en-US" dirty="0" smtClean="0"/>
              <a:t>4. </a:t>
            </a:r>
            <a:r>
              <a:rPr lang="tr-TR" dirty="0" smtClean="0"/>
              <a:t>Y</a:t>
            </a:r>
            <a:r>
              <a:rPr lang="en-US" dirty="0" err="1" smtClean="0"/>
              <a:t>etkinlik</a:t>
            </a:r>
            <a:r>
              <a:rPr lang="en-US" dirty="0" smtClean="0"/>
              <a:t> </a:t>
            </a:r>
            <a:r>
              <a:rPr lang="en-US" dirty="0" err="1" smtClean="0"/>
              <a:t>modellemeye</a:t>
            </a:r>
            <a:r>
              <a:rPr lang="en-US" dirty="0" smtClean="0"/>
              <a:t> </a:t>
            </a:r>
            <a:r>
              <a:rPr lang="en-US" dirty="0" err="1" smtClean="0"/>
              <a:t>üst</a:t>
            </a:r>
            <a:r>
              <a:rPr lang="en-US" dirty="0" smtClean="0"/>
              <a:t> </a:t>
            </a:r>
            <a:r>
              <a:rPr lang="en-US" dirty="0" err="1" smtClean="0"/>
              <a:t>kademeden</a:t>
            </a:r>
            <a:r>
              <a:rPr lang="en-US" dirty="0" smtClean="0"/>
              <a:t> </a:t>
            </a:r>
            <a:r>
              <a:rPr lang="en-US" dirty="0" err="1" smtClean="0"/>
              <a:t>başlanır</a:t>
            </a:r>
            <a:r>
              <a:rPr lang="en-US" dirty="0" smtClean="0"/>
              <a:t>.</a:t>
            </a:r>
          </a:p>
          <a:p>
            <a:r>
              <a:rPr lang="en-US" dirty="0" smtClean="0"/>
              <a:t>5. </a:t>
            </a:r>
            <a:r>
              <a:rPr lang="tr-TR" dirty="0" smtClean="0"/>
              <a:t>Y</a:t>
            </a:r>
            <a:r>
              <a:rPr lang="en-US" dirty="0" err="1" smtClean="0"/>
              <a:t>etkinlik</a:t>
            </a:r>
            <a:r>
              <a:rPr lang="en-US" dirty="0" smtClean="0"/>
              <a:t> </a:t>
            </a:r>
            <a:r>
              <a:rPr lang="en-US" dirty="0" err="1" smtClean="0"/>
              <a:t>modelleme</a:t>
            </a:r>
            <a:r>
              <a:rPr lang="en-US" dirty="0" smtClean="0"/>
              <a:t>, </a:t>
            </a:r>
            <a:r>
              <a:rPr lang="en-US" dirty="0" err="1" smtClean="0"/>
              <a:t>gelecekteki</a:t>
            </a:r>
            <a:r>
              <a:rPr lang="en-US" dirty="0" smtClean="0"/>
              <a:t> </a:t>
            </a:r>
            <a:r>
              <a:rPr lang="en-US" dirty="0" err="1" smtClean="0"/>
              <a:t>iş</a:t>
            </a:r>
            <a:r>
              <a:rPr lang="en-US" dirty="0" smtClean="0"/>
              <a:t> </a:t>
            </a:r>
            <a:r>
              <a:rPr lang="en-US" dirty="0" err="1" smtClean="0"/>
              <a:t>gereklerini</a:t>
            </a:r>
            <a:r>
              <a:rPr lang="en-US" dirty="0" smtClean="0"/>
              <a:t> </a:t>
            </a:r>
            <a:r>
              <a:rPr lang="en-US" dirty="0" err="1" smtClean="0"/>
              <a:t>doğrudan</a:t>
            </a:r>
            <a:r>
              <a:rPr lang="en-US" dirty="0" smtClean="0"/>
              <a:t> </a:t>
            </a:r>
            <a:r>
              <a:rPr lang="en-US" dirty="0" err="1" smtClean="0"/>
              <a:t>veya</a:t>
            </a:r>
            <a:r>
              <a:rPr lang="en-US" dirty="0" smtClean="0"/>
              <a:t> </a:t>
            </a:r>
            <a:r>
              <a:rPr lang="en-US" dirty="0" err="1" smtClean="0"/>
              <a:t>dolaylı</a:t>
            </a:r>
            <a:r>
              <a:rPr lang="en-US" dirty="0" smtClean="0"/>
              <a:t> </a:t>
            </a:r>
            <a:r>
              <a:rPr lang="en-US" dirty="0" err="1" smtClean="0"/>
              <a:t>olarak</a:t>
            </a:r>
            <a:r>
              <a:rPr lang="en-US" dirty="0" smtClean="0"/>
              <a:t> </a:t>
            </a:r>
            <a:r>
              <a:rPr lang="en-US" dirty="0" err="1" smtClean="0"/>
              <a:t>göz</a:t>
            </a:r>
            <a:r>
              <a:rPr lang="en-US" dirty="0" smtClean="0"/>
              <a:t> </a:t>
            </a:r>
            <a:r>
              <a:rPr lang="en-US" dirty="0" err="1" smtClean="0"/>
              <a:t>önünde</a:t>
            </a:r>
            <a:r>
              <a:rPr lang="en-US" dirty="0" smtClean="0"/>
              <a:t> </a:t>
            </a:r>
            <a:r>
              <a:rPr lang="en-US" dirty="0" err="1" smtClean="0"/>
              <a:t>bulundurur</a:t>
            </a:r>
            <a:r>
              <a:rPr lang="en-US"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0131459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20000"/>
          </a:bodyPr>
          <a:lstStyle/>
          <a:p>
            <a:r>
              <a:rPr lang="tr-TR" dirty="0" smtClean="0"/>
              <a:t>3. Yetkinlik modelleri, yetkinliklerin yönetsel kademeye göre nasıl değişiklik gösterdiğine ilişkin açıklamaları içerir.</a:t>
            </a:r>
            <a:endParaRPr lang="en-US" dirty="0" smtClean="0"/>
          </a:p>
          <a:p>
            <a:r>
              <a:rPr lang="tr-TR" dirty="0" smtClean="0"/>
              <a:t>4. Yetkinlik modelleme, genellikle, işletme amaç ve stratejileriyle bağlantılı olarak yapılır.</a:t>
            </a:r>
            <a:endParaRPr lang="en-US" dirty="0" smtClean="0"/>
          </a:p>
          <a:p>
            <a:r>
              <a:rPr lang="tr-TR" dirty="0" smtClean="0"/>
              <a:t>5. Yetkinlik modellemeye üst kademe yönetiminden başlanır. </a:t>
            </a:r>
            <a:endParaRPr lang="en-US" dirty="0" smtClean="0"/>
          </a:p>
          <a:p>
            <a:r>
              <a:rPr lang="tr-TR" dirty="0" smtClean="0"/>
              <a:t>6. Yetkinlik modelleme, gelecekteki iş gereklerini doğrudan ve dolaylı olarak göz önünde bulundurur.</a:t>
            </a:r>
            <a:endParaRPr lang="en-US" dirty="0" smtClean="0"/>
          </a:p>
          <a:p>
            <a:r>
              <a:rPr lang="tr-TR" dirty="0" smtClean="0"/>
              <a:t>7. Yetkinlik modelleri, örgüte özel dilin, resimlerin veya şemaların kullanımını kolaylaştıracak tarzda oluşturulur.</a:t>
            </a:r>
            <a:endParaRPr lang="en-US" dirty="0" smtClean="0"/>
          </a:p>
          <a:p>
            <a:r>
              <a:rPr lang="tr-TR" dirty="0" smtClean="0"/>
              <a:t>8. Genellikle belirli sayıdaki yetkinlik, birçok fonksiyon veya iş grubu için ortak olarak tasarlanabilir.</a:t>
            </a:r>
            <a:endParaRPr lang="en-US" dirty="0" smtClean="0"/>
          </a:p>
          <a:p>
            <a:r>
              <a:rPr lang="tr-TR" dirty="0" smtClean="0"/>
              <a:t>9. Örgüt, yetkinlik modelleri sayesinde işgörenlere aynı özelliklere göre kiralar, eğitir, değerlendirir, ücretlendirir ve terfi ettirir.</a:t>
            </a:r>
            <a:endParaRPr lang="en-US" dirty="0" smtClean="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8295236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Yetkinlik </a:t>
            </a:r>
            <a:r>
              <a:rPr lang="tr-TR" dirty="0"/>
              <a:t>modellemede başlıca bilgi kaynağı stratejik planlamadan ve strateji uygulamasından sorumlu olanlardır. Çalışmanın başlangıç noktasını işletmenin amaç ve stratejilerini ortaya koymak ve analizini yapmak oluşturduğundan söz konusu kişilerden işletme amaç ve stratejileriyle ilgili olarak doğrudan bilgi elde etme imkanı vardır. İşletme amaç ve stratejilerinin üst yönetimci veya onun sorumluluğunda belirlenmesi nedeniyle, yetkinlik modellemede bilgi toplamaya üst yönetimden başlanır, aşağı doğru inilir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Yetkinlik Modeli Oluşturmada </a:t>
            </a:r>
            <a:r>
              <a:rPr lang="tr-TR" dirty="0" smtClean="0"/>
              <a:t>Yöntem</a:t>
            </a:r>
            <a:endParaRPr lang="en-US" dirty="0"/>
          </a:p>
        </p:txBody>
      </p:sp>
    </p:spTree>
    <p:extLst>
      <p:ext uri="{BB962C8B-B14F-4D97-AF65-F5344CB8AC3E}">
        <p14:creationId xmlns:p14="http://schemas.microsoft.com/office/powerpoint/2010/main" val="18220264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Yetkinlik modelleme çalışmaları süresince konunun farklı türdeki uzmanlarından yararlanılır. Bu uzmanlar arasında işleri bizzat ifa edenler, yöneticiler ve amirler, İK profesyonelleri, strateji planlamacıları, İK biriminden hizmet alan iç müşteriler, dışarıdan veya içeriden danışmanlar, ilgili teknik alanlardaki uzmanlar sayılabilir.</a:t>
            </a:r>
            <a:endParaRPr lang="en-US" dirty="0"/>
          </a:p>
          <a:p>
            <a:r>
              <a:rPr lang="tr-TR" dirty="0"/>
              <a:t>Belirtilen yollarla elde edilen veriler kullanılarak panel, </a:t>
            </a:r>
            <a:r>
              <a:rPr lang="tr-TR" dirty="0" err="1"/>
              <a:t>çalıştay</a:t>
            </a:r>
            <a:r>
              <a:rPr lang="tr-TR" dirty="0"/>
              <a:t> veya grup süreçleri içerisinde yetkinlikler belirlenmeye çalışılır. Uzmanların düzenleyeceği ilk panel örgütün stratejisini yetkinliklerin </a:t>
            </a:r>
            <a:r>
              <a:rPr lang="tr-TR" dirty="0" smtClean="0"/>
              <a:t>içerisine </a:t>
            </a:r>
            <a:r>
              <a:rPr lang="tr-TR" dirty="0"/>
              <a:t>transfer etmekten sorumludur. Bu bağlamda uzmanlar geleceği öngörürler ve tanımlarlar. Uzun dönemli işletme stratejilerinin derinlemesine analizi yapıldıktan sonra bu </a:t>
            </a:r>
            <a:r>
              <a:rPr lang="tr-TR" dirty="0" smtClean="0"/>
              <a:t>stratejileri </a:t>
            </a:r>
            <a:r>
              <a:rPr lang="tr-TR" dirty="0"/>
              <a:t>başarmak için gerekli kilit yetkinlikleri belirlerler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8654261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Uzmanlar, panel veya </a:t>
            </a:r>
            <a:r>
              <a:rPr lang="tr-TR" dirty="0" err="1"/>
              <a:t>çalıştaylarda</a:t>
            </a:r>
            <a:r>
              <a:rPr lang="tr-TR" dirty="0"/>
              <a:t> örgütün üst kademelerinden başlayarak aşağı doğru </a:t>
            </a:r>
            <a:r>
              <a:rPr lang="tr-TR" dirty="0" smtClean="0"/>
              <a:t>her bir </a:t>
            </a:r>
            <a:r>
              <a:rPr lang="tr-TR" dirty="0"/>
              <a:t>pozisyonda </a:t>
            </a:r>
            <a:r>
              <a:rPr lang="tr-TR" dirty="0" smtClean="0"/>
              <a:t>bulunan </a:t>
            </a:r>
            <a:r>
              <a:rPr lang="tr-TR" dirty="0" err="1"/>
              <a:t>işgörenler</a:t>
            </a:r>
            <a:r>
              <a:rPr lang="tr-TR" dirty="0"/>
              <a:t> için kritik yetkinliklerin neler olduğunu tartışmalar sonucu belirlerler.</a:t>
            </a:r>
            <a:endParaRPr lang="en-US" dirty="0"/>
          </a:p>
          <a:p>
            <a:r>
              <a:rPr lang="tr-TR" dirty="0" smtClean="0"/>
              <a:t>Yetkinlik </a:t>
            </a:r>
            <a:r>
              <a:rPr lang="tr-TR" dirty="0"/>
              <a:t>modelleme süreci sonucunda geliştirilen yetkinlik modeli, tanımlanan gelecekte doğru kişileri işe almada, yüksek performanslı kişileri vasat </a:t>
            </a:r>
            <a:r>
              <a:rPr lang="tr-TR" dirty="0" smtClean="0"/>
              <a:t>olanlardan </a:t>
            </a:r>
            <a:r>
              <a:rPr lang="tr-TR" dirty="0"/>
              <a:t>ayırt etmede, üstün performanslı olanları elde tutmada ve eğitim ve geliştirmede örgütler için önemli avantajlar sağlamaktadır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6240312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r-TR" dirty="0"/>
              <a:t>Geleneksel iş analizi, başlangıçta da belirtildiği gibi geçmişte ve şimdi mevcut olan işlerle ilgilidir. Bununla birlikte hızla değişen bir çevrede iş yerinde ifa edilen görevler ve etkili performans için gerekli olan bilgi, beceri ve yetenekler geçici olmakta ve bunların yerine yeni işler, görevler ve beşeri özellikler almaktadır. </a:t>
            </a:r>
            <a:endParaRPr lang="tr-TR" dirty="0" smtClean="0"/>
          </a:p>
          <a:p>
            <a:r>
              <a:rPr lang="tr-TR" dirty="0" smtClean="0"/>
              <a:t>Öte </a:t>
            </a:r>
            <a:r>
              <a:rPr lang="tr-TR" dirty="0"/>
              <a:t>yandan bilgi ve iletişim teknolojilerinde yeniliklerin etkisi konumuz açısından önem arz etmektedir. Çünkü teknolojik yenilikler, yeni işleri doğurmakta, yeni işler de yeni bilgi ve beceriler getirmektedir. Bunlar dışında ürün yaşam döngüsünün gittikçe kısalması, işlerin daha az durağan/statik olması vs. gibi durumlar da söz konusudur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Stratejik İş </a:t>
            </a:r>
            <a:r>
              <a:rPr lang="tr-TR" dirty="0" smtClean="0"/>
              <a:t>Analizi</a:t>
            </a:r>
            <a:endParaRPr lang="en-US" dirty="0"/>
          </a:p>
        </p:txBody>
      </p:sp>
    </p:spTree>
    <p:extLst>
      <p:ext uri="{BB962C8B-B14F-4D97-AF65-F5344CB8AC3E}">
        <p14:creationId xmlns:p14="http://schemas.microsoft.com/office/powerpoint/2010/main" val="26066976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a:bodyPr>
          <a:lstStyle/>
          <a:p>
            <a:r>
              <a:rPr lang="tr-TR" dirty="0"/>
              <a:t>Bütün bu durumlar, iş analizine daha </a:t>
            </a:r>
            <a:r>
              <a:rPr lang="tr-TR" dirty="0" err="1"/>
              <a:t>proaktif</a:t>
            </a:r>
            <a:r>
              <a:rPr lang="tr-TR" dirty="0"/>
              <a:t> ve stratejik yaklaşımda bulunma ihtiyacını yaratmaktadır. Bu yaklaşım günümüzde stratejik iş analizi olarak isimlendirilmektedir. </a:t>
            </a:r>
            <a:r>
              <a:rPr lang="tr-TR" b="1" dirty="0"/>
              <a:t>Stratejik iş analizinin amacı, </a:t>
            </a:r>
            <a:r>
              <a:rPr lang="tr-TR" dirty="0"/>
              <a:t>gelecekte mevcut olacağı tahmin edilen bir işin etkili performansı için gerekli bilgi, beceri ve yetenekler ile ifa edilecek görevleri belirtmektedir. Stratejik iş analizi, bu yüzden, betimleyici iş analizinden  </a:t>
            </a:r>
            <a:r>
              <a:rPr lang="tr-TR" dirty="0" err="1"/>
              <a:t>kestirimci</a:t>
            </a:r>
            <a:r>
              <a:rPr lang="tr-TR" dirty="0"/>
              <a:t> iş analizine bir dönüşümü temsil etmektedir. </a:t>
            </a:r>
            <a:endParaRPr lang="en-US" dirty="0"/>
          </a:p>
          <a:p>
            <a:r>
              <a:rPr lang="tr-TR" dirty="0"/>
              <a:t>Stratejik iş analizinde takip edilen süreç ile yetkinlik </a:t>
            </a:r>
            <a:r>
              <a:rPr lang="tr-TR" dirty="0" smtClean="0"/>
              <a:t>modelleme </a:t>
            </a:r>
            <a:r>
              <a:rPr lang="tr-TR" dirty="0"/>
              <a:t>birbirine benzer adımları içermektedir. Stratejik iş analizinde de </a:t>
            </a:r>
            <a:r>
              <a:rPr lang="tr-TR" dirty="0" err="1"/>
              <a:t>çalıştay</a:t>
            </a:r>
            <a:r>
              <a:rPr lang="tr-TR" dirty="0"/>
              <a:t>, panel gibi çeşitli grup tartışma </a:t>
            </a:r>
            <a:r>
              <a:rPr lang="tr-TR" dirty="0" smtClean="0"/>
              <a:t>teknikleri kullanılmaktadır. </a:t>
            </a:r>
            <a:r>
              <a:rPr lang="tr-TR" dirty="0"/>
              <a:t>Yetkinlik modellemede olduğu gibi stratejik iş analizinde de gelecekle ilgili </a:t>
            </a:r>
            <a:r>
              <a:rPr lang="tr-TR" dirty="0" err="1"/>
              <a:t>öngörümlemede</a:t>
            </a:r>
            <a:r>
              <a:rPr lang="tr-TR" dirty="0"/>
              <a:t> bulunanlar uzmanlar ve iş analistleridir. </a:t>
            </a:r>
            <a:r>
              <a:rPr lang="tr-TR" b="1" dirty="0"/>
              <a:t>Yetkinlik modellemeden farklı olarak stratejik iş analizi, stratejik konuları mevut iş analiziyle birleştirmektedir.</a:t>
            </a:r>
            <a:r>
              <a:rPr lang="en-US" b="1" dirty="0"/>
              <a:t> </a:t>
            </a:r>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5217136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Stratejik iş analizinde öncelikle iç ve dış çevresel analiz yapılmalı ve işi etkileyebilecek çevre hakkında bilgi toplanmalıdır. Bilindiği gibi </a:t>
            </a:r>
            <a:r>
              <a:rPr lang="tr-TR" dirty="0" smtClean="0"/>
              <a:t>çevresel </a:t>
            </a:r>
            <a:r>
              <a:rPr lang="tr-TR" dirty="0"/>
              <a:t>analiz gelecekteki koşulları </a:t>
            </a:r>
            <a:r>
              <a:rPr lang="tr-TR" dirty="0" err="1"/>
              <a:t>öngörümleyerek</a:t>
            </a:r>
            <a:r>
              <a:rPr lang="tr-TR" dirty="0"/>
              <a:t> geçilecek eylem için rasyonel bir esas sağlar. Stratejik iş analizi sürecinde de gelecekteki iş değişikliklerini kestirmede uzmanlardan (strateji planlamacıları, süreçle ilgili sorumluluğu olanlar, amirler, yöneticiler, İK profesyonelleri) yararlanılmaktadır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1931402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İş tasarımı (</a:t>
            </a:r>
            <a:r>
              <a:rPr lang="tr-TR" b="1" dirty="0" err="1"/>
              <a:t>job</a:t>
            </a:r>
            <a:r>
              <a:rPr lang="tr-TR" b="1" dirty="0"/>
              <a:t> </a:t>
            </a:r>
            <a:r>
              <a:rPr lang="tr-TR" b="1" dirty="0" err="1"/>
              <a:t>design</a:t>
            </a:r>
            <a:r>
              <a:rPr lang="tr-TR" b="1" dirty="0"/>
              <a:t>), </a:t>
            </a:r>
            <a:r>
              <a:rPr lang="tr-TR" dirty="0"/>
              <a:t>işlerin kapsam ve ilişkilerini belirlemeyi ifade eder. İş tasarımı kısaca, işi yapanlar üzerindeki etkisini göz önüne alarak işin sosyal ve yapısal görünümlerini yeniden yapılandırma amacına ve düşüncesine yönelik bir dizi faaliyet olarak tanımlanabilir. Bir başka tanımla iş tasarımı, ifa edilecek spesifik görevleri, bu görevleri yerine getirmede kullanılan yöntemi ve işin </a:t>
            </a:r>
            <a:r>
              <a:rPr lang="tr-TR" dirty="0" smtClean="0"/>
              <a:t>örgütteki </a:t>
            </a:r>
            <a:r>
              <a:rPr lang="tr-TR" dirty="0"/>
              <a:t>diğer işlerle ilişkilerini belirleme sürecidir.</a:t>
            </a:r>
            <a:endParaRPr lang="en-US" dirty="0"/>
          </a:p>
          <a:p>
            <a:r>
              <a:rPr lang="tr-TR" dirty="0"/>
              <a:t>İş tasarımı, anahtar iş unsurlarının tasarlanması veya yeniden tasarlanması üzerine odaklanmaktadır. Bu nedenle iş analizi, bir işin unsurlarının neler olduğunun belirlenmesine yönelik iken, iş tasarımı hangi unsurların bir araya getirilebileceğini ve bu unsurların nasıl düzenlenmesi gerektiğini belirleme sürecidir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İŞ </a:t>
            </a:r>
            <a:r>
              <a:rPr lang="tr-TR" dirty="0" smtClean="0"/>
              <a:t>TASARIMI</a:t>
            </a:r>
            <a:endParaRPr lang="en-US" dirty="0"/>
          </a:p>
        </p:txBody>
      </p:sp>
    </p:spTree>
    <p:extLst>
      <p:ext uri="{BB962C8B-B14F-4D97-AF65-F5344CB8AC3E}">
        <p14:creationId xmlns:p14="http://schemas.microsoft.com/office/powerpoint/2010/main" val="8784830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Çalışanların verimliliklerini ve motivasyonlarını artırmak maksadıyla yapılan iş tasarımının çeşitli yöntemleri bulunmaktadır. Bu yöntemlerden iş basitleştirme, iş genişletme ve işi zenginleştirme düzenlemeleri klasik yöntemlerdendir. Bunların dışında yeni teknikler ve düzenlemeler geliştirilmiştir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İş Tasarım </a:t>
            </a:r>
            <a:r>
              <a:rPr lang="tr-TR" dirty="0" smtClean="0"/>
              <a:t>Yöntemleri</a:t>
            </a:r>
            <a:endParaRPr lang="en-US" dirty="0"/>
          </a:p>
        </p:txBody>
      </p:sp>
    </p:spTree>
    <p:extLst>
      <p:ext uri="{BB962C8B-B14F-4D97-AF65-F5344CB8AC3E}">
        <p14:creationId xmlns:p14="http://schemas.microsoft.com/office/powerpoint/2010/main" val="1909588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20000"/>
          </a:bodyPr>
          <a:lstStyle/>
          <a:p>
            <a:r>
              <a:rPr lang="tr-TR" b="1" dirty="0"/>
              <a:t>İş Basitleştirme (</a:t>
            </a:r>
            <a:r>
              <a:rPr lang="tr-TR" b="1" dirty="0" err="1"/>
              <a:t>Job</a:t>
            </a:r>
            <a:r>
              <a:rPr lang="tr-TR" b="1" dirty="0"/>
              <a:t> </a:t>
            </a:r>
            <a:r>
              <a:rPr lang="tr-TR" b="1" dirty="0" err="1"/>
              <a:t>Simplification</a:t>
            </a:r>
            <a:r>
              <a:rPr lang="tr-TR" b="1" dirty="0"/>
              <a:t>): </a:t>
            </a:r>
            <a:r>
              <a:rPr lang="tr-TR" dirty="0"/>
              <a:t>Bu yaklaşım Taylor'un "Bilimsel Yönetim" hareketine dayanır. Zaman ve hareket etütleri ve insan-makine etkileşimini esas alarak verimliliği artırma amacına yöneliktir. Bunu </a:t>
            </a:r>
            <a:r>
              <a:rPr lang="tr-TR" dirty="0" smtClean="0"/>
              <a:t>gerçekleştirmek </a:t>
            </a:r>
            <a:r>
              <a:rPr lang="tr-TR" dirty="0"/>
              <a:t>için tam bir iş bölümü, katı bir hiyerarşi ve işgücünün standartlaştırılması gibi araçları kullanılır. İnsan faktörüne pek önem vermeyen bu yaklaşımın amacı, işi en küçük parçalara ayırarak kolayca eğitim vermek, niteliksiz </a:t>
            </a:r>
            <a:r>
              <a:rPr lang="tr-TR" dirty="0" smtClean="0"/>
              <a:t>iş gücü </a:t>
            </a:r>
            <a:r>
              <a:rPr lang="tr-TR" dirty="0"/>
              <a:t>kullanmak ve bu suretle maliyetleri düşürmektir.</a:t>
            </a:r>
            <a:endParaRPr lang="en-US" dirty="0"/>
          </a:p>
          <a:p>
            <a:r>
              <a:rPr lang="tr-TR" dirty="0"/>
              <a:t>İş basitleştirmenin temel yaklaşımı, bir işle ilgili aynı sonuca daha az masrafla, daha az emek harcayarak, daha az yorularak, daha kısa zamanda ulaşmaktır. Bunu gerçekleştirmek için gereksiz işlerin elenmesi, işlemlerin iş yükü dengesini sağlayacak ve iş görmeyi kolaylaştıracak şekilde birleştirilmesi, işlem sıralarının değiştirilmesi ve gerekli işlemlerin basitleştirilmesi en çok uygulanan yöntemlerdir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4125633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İş Rotasyonu: </a:t>
            </a:r>
            <a:r>
              <a:rPr lang="tr-TR" dirty="0"/>
              <a:t>İşletmelerde bir eğitim yöntemi olarak da </a:t>
            </a:r>
            <a:r>
              <a:rPr lang="tr-TR" dirty="0" smtClean="0"/>
              <a:t>kullanılan </a:t>
            </a:r>
            <a:r>
              <a:rPr lang="tr-TR" dirty="0"/>
              <a:t>iş rotasyonu tekniği, </a:t>
            </a:r>
            <a:r>
              <a:rPr lang="tr-TR" dirty="0" err="1"/>
              <a:t>işgörenleri</a:t>
            </a:r>
            <a:r>
              <a:rPr lang="tr-TR" dirty="0"/>
              <a:t> farklı görevler içeren işlerde </a:t>
            </a:r>
            <a:r>
              <a:rPr lang="tr-TR" dirty="0" smtClean="0"/>
              <a:t>periyodik </a:t>
            </a:r>
            <a:r>
              <a:rPr lang="tr-TR" dirty="0"/>
              <a:t>olarak görevlendirmeyi veya bir iş ya da görevden başka birine hareket ettirmeyi öngörür. Buna göre, belirli bir çalışanın önceden belirlenmiş bir programa göre benzer beceri gereklerine sahip farklı işlerde yine programda belirtilen sürelerde çalıştırılmasıdır. İş rotasyonu, işgörenin </a:t>
            </a:r>
            <a:r>
              <a:rPr lang="tr-TR" dirty="0" smtClean="0"/>
              <a:t>görevlerini farklılaştırarak </a:t>
            </a:r>
            <a:r>
              <a:rPr lang="tr-TR" dirty="0"/>
              <a:t>can sıkıntısını azaltmayı, aşırı uzmanlaşmanın neden olduğu monotonluğu ortadan kaldırmayı amaçlamaktadır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0130643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İş rotasyonu bazı sakıncalar da yaratabilmektedir. Bunlar;</a:t>
            </a:r>
            <a:endParaRPr lang="en-US" dirty="0"/>
          </a:p>
          <a:p>
            <a:r>
              <a:rPr lang="tr-TR" dirty="0"/>
              <a:t>- Eğitim maliyetlerini artırır.</a:t>
            </a:r>
            <a:endParaRPr lang="en-US" dirty="0"/>
          </a:p>
          <a:p>
            <a:r>
              <a:rPr lang="tr-TR" dirty="0"/>
              <a:t>- Bir işgören daha az etkin olacağı yeni bir işe geçtiğinde düşük verimlilik olur.</a:t>
            </a:r>
            <a:endParaRPr lang="en-US" dirty="0"/>
          </a:p>
          <a:p>
            <a:r>
              <a:rPr lang="tr-TR" dirty="0"/>
              <a:t>- Bir iş grubunun üyeleri rotasyonla gelmiş </a:t>
            </a:r>
            <a:r>
              <a:rPr lang="tr-TR" dirty="0" err="1"/>
              <a:t>işgörenleri</a:t>
            </a:r>
            <a:r>
              <a:rPr lang="tr-TR" dirty="0"/>
              <a:t> kabul etmediklerinde beklenen yarar elde edilemez.</a:t>
            </a:r>
            <a:endParaRPr lang="en-US" dirty="0"/>
          </a:p>
          <a:p>
            <a:r>
              <a:rPr lang="tr-TR" dirty="0"/>
              <a:t>- Rotasyonla gelmiş </a:t>
            </a:r>
            <a:r>
              <a:rPr lang="tr-TR" dirty="0" err="1"/>
              <a:t>işgörenlerin</a:t>
            </a:r>
            <a:r>
              <a:rPr lang="tr-TR" dirty="0"/>
              <a:t> sorularına cevap vermek ve çalışmalarını izlemek için gözetim işine daha fazla zaman harcanması söz konusudur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6020501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İş Genişletme (</a:t>
            </a:r>
            <a:r>
              <a:rPr lang="tr-TR" b="1" dirty="0" err="1"/>
              <a:t>Job</a:t>
            </a:r>
            <a:r>
              <a:rPr lang="tr-TR" b="1" dirty="0"/>
              <a:t> </a:t>
            </a:r>
            <a:r>
              <a:rPr lang="tr-TR" b="1" dirty="0" err="1"/>
              <a:t>Enlargement</a:t>
            </a:r>
            <a:r>
              <a:rPr lang="tr-TR" b="1" dirty="0"/>
              <a:t>):</a:t>
            </a:r>
            <a:r>
              <a:rPr lang="tr-TR" dirty="0"/>
              <a:t> İşler hacimce dar olduklarında ve oldukça fazla uzmanlaşmayı gerektirdiğinde, personeli motive etmek gerçekten </a:t>
            </a:r>
            <a:r>
              <a:rPr lang="tr-TR" dirty="0" err="1"/>
              <a:t>zorlaşmaktadır.Bu</a:t>
            </a:r>
            <a:r>
              <a:rPr lang="tr-TR" dirty="0"/>
              <a:t> nedenle birçok örgüt, diğer iş tasarım seçeneklerini araştırmıştır. İş basitleştirmenin sakıncalarının üstesinden gelmenin ilk çabaları, iş hacmini artırmak suretiyle bir işin yatay genişlemesini sağlama yönünde olmuştur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3681649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İş Zenginleştirme (</a:t>
            </a:r>
            <a:r>
              <a:rPr lang="tr-TR" b="1" dirty="0" err="1"/>
              <a:t>Job</a:t>
            </a:r>
            <a:r>
              <a:rPr lang="tr-TR" b="1" dirty="0"/>
              <a:t> </a:t>
            </a:r>
            <a:r>
              <a:rPr lang="tr-TR" b="1" dirty="0" err="1"/>
              <a:t>Enrichment</a:t>
            </a:r>
            <a:r>
              <a:rPr lang="tr-TR" b="1" dirty="0"/>
              <a:t>): </a:t>
            </a:r>
            <a:r>
              <a:rPr lang="tr-TR" dirty="0"/>
              <a:t>Yukarıda açıklanan iş tasarımı tekniklerinden genellikle işin ortaya </a:t>
            </a:r>
            <a:r>
              <a:rPr lang="tr-TR" dirty="0" smtClean="0"/>
              <a:t>çıkaracağı </a:t>
            </a:r>
            <a:r>
              <a:rPr lang="tr-TR" dirty="0"/>
              <a:t>olumsuz fonksiyonları gidermek hedef olarak alınmıştır. Ancak bu etkinliği artırmada yeterli olmayıp aynı zamanda yetki ve sorumluluğun </a:t>
            </a:r>
            <a:r>
              <a:rPr lang="tr-TR" dirty="0" smtClean="0"/>
              <a:t>artırılması</a:t>
            </a:r>
            <a:r>
              <a:rPr lang="tr-TR" dirty="0"/>
              <a:t>, işin davranış açısından daha anlamlı kılınması gerekmektedir. İşler, insanların arzu ettikleri özelliklere sahip olacak şekilde, örgütler de insanların istedikleri ortamı yaratacak şekilde yeniden düzenlenmelidir. Böylece çalışanlara kendilerini denemeleri için daha fazla imkan, gelişmiş becerilerini kullanmada daha çok fırsat, daha çok gelişme ve fikirleriyle katkıda bulunma şansı verilmiş olacaktır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5512291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İş zenginleştirme faaliyet alanının dikey yönde genişletilmesi olarak tanımlanır. Buna göre iş zenginleştirme, iş genişletmenin ötesinde, çalışanlara işle ilgili </a:t>
            </a:r>
            <a:r>
              <a:rPr lang="tr-TR" dirty="0" smtClean="0"/>
              <a:t>planlama</a:t>
            </a:r>
            <a:r>
              <a:rPr lang="tr-TR" dirty="0"/>
              <a:t>, yürütme ve kontrol sorumluluğu verilmektedir. Bu, işgörenlere kendi çalışma hızlarını belirleme, gerçekleştirdikleri işlerin kalitesinden sorumlu olma, hatalarını düzeltme, çalışma yöntemlerini kullanacakları makine ve teçhizatı seçme ve kendi eylemlerini kontrol etme imkanını tanınması anlamına gelmektedir.</a:t>
            </a:r>
            <a:endParaRPr lang="en-US" dirty="0"/>
          </a:p>
          <a:p>
            <a:r>
              <a:rPr lang="tr-TR" dirty="0"/>
              <a:t>İş </a:t>
            </a:r>
            <a:r>
              <a:rPr lang="tr-TR" dirty="0" smtClean="0"/>
              <a:t>zenginleştirme </a:t>
            </a:r>
            <a:r>
              <a:rPr lang="tr-TR" dirty="0"/>
              <a:t>gibi işi yeniden tasarlama programının amacı, organizasyon amaçlarına maksimum katılma fırsatını tanıyan bir iş çevresi yaratmak ve </a:t>
            </a:r>
            <a:r>
              <a:rPr lang="tr-TR" dirty="0" smtClean="0"/>
              <a:t>her birine </a:t>
            </a:r>
            <a:r>
              <a:rPr lang="tr-TR" dirty="0"/>
              <a:t>yüksek </a:t>
            </a:r>
            <a:r>
              <a:rPr lang="tr-TR" dirty="0" smtClean="0"/>
              <a:t>kaliteli bir </a:t>
            </a:r>
            <a:r>
              <a:rPr lang="tr-TR" dirty="0"/>
              <a:t>iş çevresi sunarak verimliliği iki katına çıkarmaktır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3891033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10000"/>
          </a:bodyPr>
          <a:lstStyle/>
          <a:p>
            <a:r>
              <a:rPr lang="tr-TR" b="1" dirty="0"/>
              <a:t>İş Karakteristikleri Modeli: </a:t>
            </a:r>
            <a:r>
              <a:rPr lang="tr-TR" dirty="0"/>
              <a:t>Birçok örgütün iş genişletme ve iş zenginleştirme programlarını uygulamış ve karma sonuçları almış olmasına karşın, bu yaklaşımların hiçbiri işleri analiz etme ve motive edici işleri tasarlama açısından kavramsal bir çerçeve sağlamamıştır. Ancak </a:t>
            </a:r>
            <a:r>
              <a:rPr lang="tr-TR" dirty="0" err="1"/>
              <a:t>Hackman</a:t>
            </a:r>
            <a:r>
              <a:rPr lang="tr-TR" dirty="0"/>
              <a:t> ve </a:t>
            </a:r>
            <a:r>
              <a:rPr lang="tr-TR" dirty="0" err="1"/>
              <a:t>Oldham'ın</a:t>
            </a:r>
            <a:r>
              <a:rPr lang="tr-TR" dirty="0"/>
              <a:t> iş zenginleştirme modeli olarak bilinen iş karakteristikleri modeli, iş tasarımına böyle bir kavramsal çerçeveyi getiren etkili bir yaklaşımdır. Bu model, </a:t>
            </a:r>
            <a:r>
              <a:rPr lang="tr-TR" b="1" dirty="0"/>
              <a:t>beş ana iş karakteristiğinin</a:t>
            </a:r>
            <a:r>
              <a:rPr lang="tr-TR" dirty="0"/>
              <a:t>, bu karakteristikler arasındaki ilişkileri ile bunların işgören verimliliği, motivasyonu ve tatmini üzerindeki etkilerini tanımlamaktadır.</a:t>
            </a:r>
            <a:endParaRPr lang="en-US" dirty="0"/>
          </a:p>
          <a:p>
            <a:r>
              <a:rPr lang="tr-TR" b="1" dirty="0"/>
              <a:t>- Beceri Çeşitliliği: </a:t>
            </a:r>
            <a:r>
              <a:rPr lang="tr-TR" dirty="0"/>
              <a:t>İşi icra ederken bir seri farklı faaliyeti yerine getirme derecesidir. Böylece bir işgören, farklı beceri ve yetenekleri kullanabilir.</a:t>
            </a:r>
            <a:endParaRPr lang="en-US" dirty="0"/>
          </a:p>
          <a:p>
            <a:r>
              <a:rPr lang="tr-TR" b="1" dirty="0"/>
              <a:t>- Görev Kimliği: </a:t>
            </a:r>
            <a:r>
              <a:rPr lang="tr-TR" dirty="0"/>
              <a:t>Bir iş gören tarafından ne derece baştan sona kadar yapılıp yapılmadığı ile ilgilidir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3805843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 Görevin Anlamlılığı: </a:t>
            </a:r>
            <a:r>
              <a:rPr lang="tr-TR" dirty="0"/>
              <a:t>Bir işin diğer çalışanların yaşantıları veya işleri üzerinde sahip olduğu fiili etkinin derecesidir.</a:t>
            </a:r>
            <a:endParaRPr lang="en-US" dirty="0"/>
          </a:p>
          <a:p>
            <a:r>
              <a:rPr lang="tr-TR" b="1" dirty="0"/>
              <a:t>- Özerklik (Otonomi): </a:t>
            </a:r>
            <a:r>
              <a:rPr lang="tr-TR" dirty="0"/>
              <a:t>Bir işin çalışmayı programlamada ve onu icra ederken kullanılacak işlemleri belirlemede bireye sağladığı özgürlüğün, bağımsızlığın ve </a:t>
            </a:r>
            <a:r>
              <a:rPr lang="tr-TR" dirty="0" smtClean="0"/>
              <a:t>inisiyatif </a:t>
            </a:r>
            <a:r>
              <a:rPr lang="tr-TR" dirty="0"/>
              <a:t>kullanmanın derecesidir</a:t>
            </a:r>
            <a:r>
              <a:rPr lang="tr-TR" dirty="0" smtClean="0"/>
              <a:t>.</a:t>
            </a:r>
            <a:endParaRPr lang="en-US" dirty="0"/>
          </a:p>
          <a:p>
            <a:r>
              <a:rPr lang="tr-TR" b="1" dirty="0"/>
              <a:t>- Geribildirim: </a:t>
            </a:r>
            <a:r>
              <a:rPr lang="tr-TR" dirty="0" err="1"/>
              <a:t>İşgörenin</a:t>
            </a:r>
            <a:r>
              <a:rPr lang="tr-TR" dirty="0"/>
              <a:t> performansıyla ilgili fiili sonuçlar hakkında sahip olduğu bilgi </a:t>
            </a:r>
            <a:r>
              <a:rPr lang="tr-TR" dirty="0" smtClean="0"/>
              <a:t>derecesidir</a:t>
            </a:r>
            <a:r>
              <a:rPr lang="en-US"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1985461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endParaRPr lang="en-US"/>
          </a:p>
        </p:txBody>
      </p:sp>
      <p:sp>
        <p:nvSpPr>
          <p:cNvPr id="4" name="Rectangle 3"/>
          <p:cNvSpPr/>
          <p:nvPr/>
        </p:nvSpPr>
        <p:spPr>
          <a:xfrm>
            <a:off x="294640" y="1310640"/>
            <a:ext cx="3474720" cy="522224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a:p>
        </p:txBody>
      </p:sp>
      <p:sp>
        <p:nvSpPr>
          <p:cNvPr id="5" name="Rectangle 4"/>
          <p:cNvSpPr/>
          <p:nvPr/>
        </p:nvSpPr>
        <p:spPr>
          <a:xfrm>
            <a:off x="4368800" y="1310640"/>
            <a:ext cx="3373120" cy="522224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a:p>
        </p:txBody>
      </p:sp>
      <p:sp>
        <p:nvSpPr>
          <p:cNvPr id="6" name="Rectangle 5"/>
          <p:cNvSpPr/>
          <p:nvPr/>
        </p:nvSpPr>
        <p:spPr>
          <a:xfrm>
            <a:off x="8371840" y="1300480"/>
            <a:ext cx="3454400" cy="5222240"/>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a:p>
        </p:txBody>
      </p:sp>
      <p:sp>
        <p:nvSpPr>
          <p:cNvPr id="7" name="TextBox 6"/>
          <p:cNvSpPr txBox="1"/>
          <p:nvPr/>
        </p:nvSpPr>
        <p:spPr>
          <a:xfrm>
            <a:off x="599440" y="1574800"/>
            <a:ext cx="2915920" cy="461665"/>
          </a:xfrm>
          <a:prstGeom prst="rect">
            <a:avLst/>
          </a:prstGeom>
          <a:noFill/>
        </p:spPr>
        <p:txBody>
          <a:bodyPr wrap="square" rtlCol="0">
            <a:spAutoFit/>
          </a:bodyPr>
          <a:lstStyle/>
          <a:p>
            <a:pPr algn="ctr"/>
            <a:r>
              <a:rPr lang="en-US" sz="2400" b="1" dirty="0" smtClean="0"/>
              <a:t>Ana </a:t>
            </a:r>
            <a:r>
              <a:rPr lang="en-US" sz="2400" b="1" dirty="0" err="1" smtClean="0"/>
              <a:t>İş</a:t>
            </a:r>
            <a:r>
              <a:rPr lang="en-US" sz="2400" b="1" dirty="0" smtClean="0"/>
              <a:t> </a:t>
            </a:r>
            <a:r>
              <a:rPr lang="en-US" sz="2400" b="1" dirty="0" err="1" smtClean="0"/>
              <a:t>Boyutları</a:t>
            </a:r>
            <a:endParaRPr lang="en-US" sz="2400" b="1" dirty="0"/>
          </a:p>
        </p:txBody>
      </p:sp>
      <p:sp>
        <p:nvSpPr>
          <p:cNvPr id="9" name="TextBox 8"/>
          <p:cNvSpPr txBox="1"/>
          <p:nvPr/>
        </p:nvSpPr>
        <p:spPr>
          <a:xfrm>
            <a:off x="4572000" y="1463040"/>
            <a:ext cx="2915920" cy="830997"/>
          </a:xfrm>
          <a:prstGeom prst="rect">
            <a:avLst/>
          </a:prstGeom>
          <a:noFill/>
        </p:spPr>
        <p:txBody>
          <a:bodyPr wrap="square" rtlCol="0">
            <a:spAutoFit/>
          </a:bodyPr>
          <a:lstStyle/>
          <a:p>
            <a:pPr algn="ctr"/>
            <a:r>
              <a:rPr lang="en-US" sz="2400" b="1" dirty="0" err="1" smtClean="0"/>
              <a:t>Kritik</a:t>
            </a:r>
            <a:r>
              <a:rPr lang="en-US" sz="2400" b="1" dirty="0" smtClean="0"/>
              <a:t> </a:t>
            </a:r>
            <a:r>
              <a:rPr lang="en-US" sz="2400" b="1" dirty="0" err="1" smtClean="0"/>
              <a:t>Psikolojik</a:t>
            </a:r>
            <a:r>
              <a:rPr lang="en-US" sz="2400" b="1" dirty="0" smtClean="0"/>
              <a:t> </a:t>
            </a:r>
            <a:r>
              <a:rPr lang="en-US" sz="2400" b="1" dirty="0" err="1" smtClean="0"/>
              <a:t>ifadeler</a:t>
            </a:r>
            <a:endParaRPr lang="en-US" sz="2400" b="1" dirty="0"/>
          </a:p>
        </p:txBody>
      </p:sp>
      <p:sp>
        <p:nvSpPr>
          <p:cNvPr id="10" name="TextBox 9"/>
          <p:cNvSpPr txBox="1"/>
          <p:nvPr/>
        </p:nvSpPr>
        <p:spPr>
          <a:xfrm>
            <a:off x="8636000" y="1727200"/>
            <a:ext cx="2915920" cy="461665"/>
          </a:xfrm>
          <a:prstGeom prst="rect">
            <a:avLst/>
          </a:prstGeom>
          <a:noFill/>
        </p:spPr>
        <p:txBody>
          <a:bodyPr wrap="square" rtlCol="0">
            <a:spAutoFit/>
          </a:bodyPr>
          <a:lstStyle/>
          <a:p>
            <a:pPr algn="ctr"/>
            <a:r>
              <a:rPr lang="en-US" sz="2400" b="1" dirty="0" err="1" smtClean="0"/>
              <a:t>Kişisel</a:t>
            </a:r>
            <a:r>
              <a:rPr lang="en-US" sz="2400" b="1" dirty="0" smtClean="0"/>
              <a:t> </a:t>
            </a:r>
            <a:r>
              <a:rPr lang="en-US" sz="2400" b="1" dirty="0" err="1" smtClean="0"/>
              <a:t>İş</a:t>
            </a:r>
            <a:r>
              <a:rPr lang="en-US" sz="2400" b="1" dirty="0" smtClean="0"/>
              <a:t> </a:t>
            </a:r>
            <a:r>
              <a:rPr lang="en-US" sz="2400" b="1" dirty="0" err="1" smtClean="0"/>
              <a:t>Getirileri</a:t>
            </a:r>
            <a:endParaRPr lang="en-US" sz="2400" b="1" dirty="0"/>
          </a:p>
        </p:txBody>
      </p:sp>
      <p:sp>
        <p:nvSpPr>
          <p:cNvPr id="11" name="Right Arrow 10"/>
          <p:cNvSpPr/>
          <p:nvPr/>
        </p:nvSpPr>
        <p:spPr>
          <a:xfrm>
            <a:off x="3870960" y="1656080"/>
            <a:ext cx="355600" cy="193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ight Arrow 11"/>
          <p:cNvSpPr/>
          <p:nvPr/>
        </p:nvSpPr>
        <p:spPr>
          <a:xfrm>
            <a:off x="7833360" y="1849120"/>
            <a:ext cx="416560" cy="13208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67360" y="2153920"/>
            <a:ext cx="3098800" cy="1767840"/>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6" name="TextBox 15"/>
          <p:cNvSpPr txBox="1"/>
          <p:nvPr/>
        </p:nvSpPr>
        <p:spPr>
          <a:xfrm>
            <a:off x="711200" y="2448560"/>
            <a:ext cx="2519680" cy="1200328"/>
          </a:xfrm>
          <a:prstGeom prst="rect">
            <a:avLst/>
          </a:prstGeom>
          <a:noFill/>
        </p:spPr>
        <p:txBody>
          <a:bodyPr wrap="square" rtlCol="0">
            <a:spAutoFit/>
          </a:bodyPr>
          <a:lstStyle/>
          <a:p>
            <a:pPr algn="ctr"/>
            <a:r>
              <a:rPr lang="en-US" sz="2400" dirty="0" err="1" smtClean="0"/>
              <a:t>Beceri</a:t>
            </a:r>
            <a:r>
              <a:rPr lang="en-US" sz="2400" dirty="0" smtClean="0"/>
              <a:t> </a:t>
            </a:r>
            <a:r>
              <a:rPr lang="en-US" sz="2400" dirty="0" err="1" smtClean="0"/>
              <a:t>Türü</a:t>
            </a:r>
            <a:endParaRPr lang="en-US" sz="2400" dirty="0" smtClean="0"/>
          </a:p>
          <a:p>
            <a:pPr algn="ctr"/>
            <a:r>
              <a:rPr lang="en-US" sz="2400" dirty="0" err="1" smtClean="0"/>
              <a:t>Görev</a:t>
            </a:r>
            <a:r>
              <a:rPr lang="en-US" sz="2400" dirty="0" smtClean="0"/>
              <a:t> </a:t>
            </a:r>
            <a:r>
              <a:rPr lang="en-US" sz="2400" dirty="0" err="1" smtClean="0"/>
              <a:t>Kimliği</a:t>
            </a:r>
            <a:endParaRPr lang="en-US" sz="2400" dirty="0" smtClean="0"/>
          </a:p>
          <a:p>
            <a:pPr algn="ctr"/>
            <a:r>
              <a:rPr lang="tr-TR" sz="2400" dirty="0" err="1" smtClean="0"/>
              <a:t>Gö</a:t>
            </a:r>
            <a:r>
              <a:rPr lang="en-US" sz="2400" dirty="0" err="1" smtClean="0"/>
              <a:t>revin</a:t>
            </a:r>
            <a:r>
              <a:rPr lang="en-US" sz="2400" dirty="0" smtClean="0"/>
              <a:t> </a:t>
            </a:r>
            <a:r>
              <a:rPr lang="en-US" sz="2400" dirty="0" err="1" smtClean="0"/>
              <a:t>Anlamlılığı</a:t>
            </a:r>
            <a:endParaRPr lang="en-US" sz="2400" dirty="0"/>
          </a:p>
        </p:txBody>
      </p:sp>
      <p:sp>
        <p:nvSpPr>
          <p:cNvPr id="17" name="Rectangle 16"/>
          <p:cNvSpPr/>
          <p:nvPr/>
        </p:nvSpPr>
        <p:spPr>
          <a:xfrm>
            <a:off x="4551680" y="2397760"/>
            <a:ext cx="3098800" cy="955040"/>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8" name="TextBox 17"/>
          <p:cNvSpPr txBox="1"/>
          <p:nvPr/>
        </p:nvSpPr>
        <p:spPr>
          <a:xfrm>
            <a:off x="4795520" y="2560320"/>
            <a:ext cx="2519680" cy="707886"/>
          </a:xfrm>
          <a:prstGeom prst="rect">
            <a:avLst/>
          </a:prstGeom>
          <a:noFill/>
        </p:spPr>
        <p:txBody>
          <a:bodyPr wrap="square" rtlCol="0">
            <a:spAutoFit/>
          </a:bodyPr>
          <a:lstStyle/>
          <a:p>
            <a:pPr algn="ctr"/>
            <a:r>
              <a:rPr lang="tr-TR" sz="2000" dirty="0" smtClean="0"/>
              <a:t>İşin Hissedilmiş Anlamı</a:t>
            </a:r>
            <a:endParaRPr lang="en-US" sz="2000" dirty="0"/>
          </a:p>
        </p:txBody>
      </p:sp>
      <p:sp>
        <p:nvSpPr>
          <p:cNvPr id="19" name="Rectangle 18"/>
          <p:cNvSpPr/>
          <p:nvPr/>
        </p:nvSpPr>
        <p:spPr>
          <a:xfrm>
            <a:off x="8564880" y="2397760"/>
            <a:ext cx="3098800" cy="894080"/>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20" name="TextBox 19"/>
          <p:cNvSpPr txBox="1"/>
          <p:nvPr/>
        </p:nvSpPr>
        <p:spPr>
          <a:xfrm>
            <a:off x="8808720" y="2489200"/>
            <a:ext cx="2519680" cy="707886"/>
          </a:xfrm>
          <a:prstGeom prst="rect">
            <a:avLst/>
          </a:prstGeom>
          <a:noFill/>
        </p:spPr>
        <p:txBody>
          <a:bodyPr wrap="square" rtlCol="0">
            <a:spAutoFit/>
          </a:bodyPr>
          <a:lstStyle/>
          <a:p>
            <a:pPr algn="ctr"/>
            <a:r>
              <a:rPr lang="tr-TR" sz="2000" dirty="0" smtClean="0"/>
              <a:t>Yüksek İçsel İş Motivasyonu</a:t>
            </a:r>
            <a:endParaRPr lang="en-US" sz="2000" dirty="0"/>
          </a:p>
        </p:txBody>
      </p:sp>
      <p:sp>
        <p:nvSpPr>
          <p:cNvPr id="23" name="Rectangle 22"/>
          <p:cNvSpPr/>
          <p:nvPr/>
        </p:nvSpPr>
        <p:spPr>
          <a:xfrm>
            <a:off x="8564880" y="3373120"/>
            <a:ext cx="3098800" cy="894080"/>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24" name="TextBox 23"/>
          <p:cNvSpPr txBox="1"/>
          <p:nvPr/>
        </p:nvSpPr>
        <p:spPr>
          <a:xfrm>
            <a:off x="8808720" y="3464560"/>
            <a:ext cx="2519680" cy="707886"/>
          </a:xfrm>
          <a:prstGeom prst="rect">
            <a:avLst/>
          </a:prstGeom>
          <a:noFill/>
        </p:spPr>
        <p:txBody>
          <a:bodyPr wrap="square" rtlCol="0">
            <a:spAutoFit/>
          </a:bodyPr>
          <a:lstStyle/>
          <a:p>
            <a:pPr algn="ctr"/>
            <a:r>
              <a:rPr lang="tr-TR" sz="2000" dirty="0" smtClean="0"/>
              <a:t>Yüksek Kalitede İş </a:t>
            </a:r>
            <a:r>
              <a:rPr lang="tr-TR" sz="2000" dirty="0" err="1" smtClean="0"/>
              <a:t>Performanı</a:t>
            </a:r>
            <a:endParaRPr lang="en-US" sz="2000" dirty="0"/>
          </a:p>
        </p:txBody>
      </p:sp>
      <p:sp>
        <p:nvSpPr>
          <p:cNvPr id="25" name="Rectangle 24"/>
          <p:cNvSpPr/>
          <p:nvPr/>
        </p:nvSpPr>
        <p:spPr>
          <a:xfrm>
            <a:off x="8554720" y="4399280"/>
            <a:ext cx="3098800" cy="894080"/>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26" name="TextBox 25"/>
          <p:cNvSpPr txBox="1"/>
          <p:nvPr/>
        </p:nvSpPr>
        <p:spPr>
          <a:xfrm>
            <a:off x="8798560" y="4490720"/>
            <a:ext cx="2519680" cy="707886"/>
          </a:xfrm>
          <a:prstGeom prst="rect">
            <a:avLst/>
          </a:prstGeom>
          <a:noFill/>
        </p:spPr>
        <p:txBody>
          <a:bodyPr wrap="square" rtlCol="0">
            <a:spAutoFit/>
          </a:bodyPr>
          <a:lstStyle/>
          <a:p>
            <a:pPr algn="ctr"/>
            <a:r>
              <a:rPr lang="tr-TR" sz="2000" dirty="0" smtClean="0"/>
              <a:t>İşle İlgili Yüksek Tatmin</a:t>
            </a:r>
            <a:endParaRPr lang="en-US" sz="2000" dirty="0"/>
          </a:p>
        </p:txBody>
      </p:sp>
      <p:sp>
        <p:nvSpPr>
          <p:cNvPr id="27" name="Rectangle 26"/>
          <p:cNvSpPr/>
          <p:nvPr/>
        </p:nvSpPr>
        <p:spPr>
          <a:xfrm>
            <a:off x="8575040" y="5486400"/>
            <a:ext cx="3098800" cy="894080"/>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28" name="TextBox 27"/>
          <p:cNvSpPr txBox="1"/>
          <p:nvPr/>
        </p:nvSpPr>
        <p:spPr>
          <a:xfrm>
            <a:off x="8818880" y="5577840"/>
            <a:ext cx="2519680" cy="707886"/>
          </a:xfrm>
          <a:prstGeom prst="rect">
            <a:avLst/>
          </a:prstGeom>
          <a:noFill/>
        </p:spPr>
        <p:txBody>
          <a:bodyPr wrap="square" rtlCol="0">
            <a:spAutoFit/>
          </a:bodyPr>
          <a:lstStyle/>
          <a:p>
            <a:pPr algn="ctr"/>
            <a:r>
              <a:rPr lang="tr-TR" sz="2000" dirty="0" smtClean="0"/>
              <a:t>Düşük devamsızlık ve personel devri</a:t>
            </a:r>
            <a:endParaRPr lang="en-US" sz="2000" dirty="0"/>
          </a:p>
        </p:txBody>
      </p:sp>
      <p:sp>
        <p:nvSpPr>
          <p:cNvPr id="29" name="Rectangle 28"/>
          <p:cNvSpPr/>
          <p:nvPr/>
        </p:nvSpPr>
        <p:spPr>
          <a:xfrm>
            <a:off x="4551680" y="3515360"/>
            <a:ext cx="3098800" cy="1280160"/>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30" name="TextBox 29"/>
          <p:cNvSpPr txBox="1"/>
          <p:nvPr/>
        </p:nvSpPr>
        <p:spPr>
          <a:xfrm>
            <a:off x="4795520" y="3677920"/>
            <a:ext cx="2519680" cy="1015663"/>
          </a:xfrm>
          <a:prstGeom prst="rect">
            <a:avLst/>
          </a:prstGeom>
          <a:noFill/>
        </p:spPr>
        <p:txBody>
          <a:bodyPr wrap="square" rtlCol="0">
            <a:spAutoFit/>
          </a:bodyPr>
          <a:lstStyle/>
          <a:p>
            <a:pPr algn="ctr"/>
            <a:r>
              <a:rPr lang="tr-TR" sz="2000" dirty="0" smtClean="0"/>
              <a:t>İşin Çıktıları</a:t>
            </a:r>
            <a:r>
              <a:rPr lang="en-US" sz="2000" dirty="0" smtClean="0"/>
              <a:t> </a:t>
            </a:r>
            <a:r>
              <a:rPr lang="en-US" sz="2000" dirty="0" err="1" smtClean="0"/>
              <a:t>Açısından</a:t>
            </a:r>
            <a:r>
              <a:rPr lang="en-US" sz="2000" dirty="0" smtClean="0"/>
              <a:t> Kabul </a:t>
            </a:r>
            <a:r>
              <a:rPr lang="en-US" sz="2000" dirty="0" err="1" smtClean="0"/>
              <a:t>Edilmiş</a:t>
            </a:r>
            <a:r>
              <a:rPr lang="en-US" sz="2000" dirty="0" smtClean="0"/>
              <a:t> </a:t>
            </a:r>
            <a:r>
              <a:rPr lang="en-US" sz="2000" dirty="0" err="1" smtClean="0"/>
              <a:t>Sorumluluk</a:t>
            </a:r>
            <a:endParaRPr lang="tr-TR" sz="2000" dirty="0" smtClean="0"/>
          </a:p>
        </p:txBody>
      </p:sp>
      <p:sp>
        <p:nvSpPr>
          <p:cNvPr id="31" name="Rectangle 30"/>
          <p:cNvSpPr/>
          <p:nvPr/>
        </p:nvSpPr>
        <p:spPr>
          <a:xfrm>
            <a:off x="4551680" y="4897120"/>
            <a:ext cx="3098800" cy="1280160"/>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32" name="TextBox 31"/>
          <p:cNvSpPr txBox="1"/>
          <p:nvPr/>
        </p:nvSpPr>
        <p:spPr>
          <a:xfrm>
            <a:off x="4795520" y="5059680"/>
            <a:ext cx="2519680" cy="1015663"/>
          </a:xfrm>
          <a:prstGeom prst="rect">
            <a:avLst/>
          </a:prstGeom>
          <a:noFill/>
        </p:spPr>
        <p:txBody>
          <a:bodyPr wrap="square" rtlCol="0">
            <a:spAutoFit/>
          </a:bodyPr>
          <a:lstStyle/>
          <a:p>
            <a:pPr algn="ctr"/>
            <a:r>
              <a:rPr lang="tr-TR" sz="2000" dirty="0" smtClean="0"/>
              <a:t>İş faaliyetlerinin fiili sonuçları hakkında bilgi</a:t>
            </a:r>
          </a:p>
        </p:txBody>
      </p:sp>
      <p:sp>
        <p:nvSpPr>
          <p:cNvPr id="33" name="Rectangle 32"/>
          <p:cNvSpPr/>
          <p:nvPr/>
        </p:nvSpPr>
        <p:spPr>
          <a:xfrm>
            <a:off x="477520" y="3992880"/>
            <a:ext cx="3098800" cy="822960"/>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34" name="TextBox 33"/>
          <p:cNvSpPr txBox="1"/>
          <p:nvPr/>
        </p:nvSpPr>
        <p:spPr>
          <a:xfrm>
            <a:off x="721360" y="4145280"/>
            <a:ext cx="2519680" cy="461665"/>
          </a:xfrm>
          <a:prstGeom prst="rect">
            <a:avLst/>
          </a:prstGeom>
          <a:noFill/>
        </p:spPr>
        <p:txBody>
          <a:bodyPr wrap="square" rtlCol="0">
            <a:spAutoFit/>
          </a:bodyPr>
          <a:lstStyle/>
          <a:p>
            <a:pPr algn="ctr"/>
            <a:r>
              <a:rPr lang="tr-TR" sz="2400" dirty="0" smtClean="0"/>
              <a:t>Özerklik</a:t>
            </a:r>
            <a:endParaRPr lang="en-US" sz="2400" dirty="0"/>
          </a:p>
        </p:txBody>
      </p:sp>
      <p:sp>
        <p:nvSpPr>
          <p:cNvPr id="35" name="Rectangle 34"/>
          <p:cNvSpPr/>
          <p:nvPr/>
        </p:nvSpPr>
        <p:spPr>
          <a:xfrm>
            <a:off x="447040" y="5222240"/>
            <a:ext cx="3098800" cy="822960"/>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36" name="TextBox 35"/>
          <p:cNvSpPr txBox="1"/>
          <p:nvPr/>
        </p:nvSpPr>
        <p:spPr>
          <a:xfrm>
            <a:off x="690880" y="5374640"/>
            <a:ext cx="2519680" cy="461665"/>
          </a:xfrm>
          <a:prstGeom prst="rect">
            <a:avLst/>
          </a:prstGeom>
          <a:noFill/>
        </p:spPr>
        <p:txBody>
          <a:bodyPr wrap="square" rtlCol="0">
            <a:spAutoFit/>
          </a:bodyPr>
          <a:lstStyle/>
          <a:p>
            <a:pPr algn="ctr"/>
            <a:r>
              <a:rPr lang="tr-TR" sz="2400" dirty="0" smtClean="0"/>
              <a:t>Geribildirim</a:t>
            </a:r>
            <a:endParaRPr lang="en-US" sz="2400" dirty="0"/>
          </a:p>
        </p:txBody>
      </p:sp>
      <p:sp>
        <p:nvSpPr>
          <p:cNvPr id="37" name="Right Arrow 36"/>
          <p:cNvSpPr/>
          <p:nvPr/>
        </p:nvSpPr>
        <p:spPr>
          <a:xfrm>
            <a:off x="3891280" y="2794000"/>
            <a:ext cx="355600" cy="193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ight Arrow 37"/>
          <p:cNvSpPr/>
          <p:nvPr/>
        </p:nvSpPr>
        <p:spPr>
          <a:xfrm>
            <a:off x="3881120" y="4267200"/>
            <a:ext cx="355600" cy="193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ight Arrow 38"/>
          <p:cNvSpPr/>
          <p:nvPr/>
        </p:nvSpPr>
        <p:spPr>
          <a:xfrm>
            <a:off x="3901440" y="5567680"/>
            <a:ext cx="355600" cy="193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ight Arrow 39"/>
          <p:cNvSpPr/>
          <p:nvPr/>
        </p:nvSpPr>
        <p:spPr>
          <a:xfrm>
            <a:off x="7843520" y="2844800"/>
            <a:ext cx="416560" cy="13208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Metin kutusu 1"/>
          <p:cNvSpPr txBox="1"/>
          <p:nvPr/>
        </p:nvSpPr>
        <p:spPr>
          <a:xfrm>
            <a:off x="3081866" y="958241"/>
            <a:ext cx="5289973" cy="369332"/>
          </a:xfrm>
          <a:prstGeom prst="rect">
            <a:avLst/>
          </a:prstGeom>
          <a:noFill/>
        </p:spPr>
        <p:txBody>
          <a:bodyPr wrap="square" rtlCol="0">
            <a:spAutoFit/>
          </a:bodyPr>
          <a:lstStyle/>
          <a:p>
            <a:pPr algn="ctr"/>
            <a:r>
              <a:rPr lang="tr-TR" b="1" dirty="0" smtClean="0"/>
              <a:t>İŞ KARAKTERİSTİKLERİ MODELİ</a:t>
            </a:r>
            <a:endParaRPr lang="tr-TR" b="1" dirty="0"/>
          </a:p>
        </p:txBody>
      </p:sp>
    </p:spTree>
    <p:extLst>
      <p:ext uri="{BB962C8B-B14F-4D97-AF65-F5344CB8AC3E}">
        <p14:creationId xmlns:p14="http://schemas.microsoft.com/office/powerpoint/2010/main" val="3821556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Model</a:t>
            </a:r>
            <a:r>
              <a:rPr lang="tr-TR" dirty="0"/>
              <a:t>, bir iş beş ana iş karakteristiğine ne kadar fazla sahip olursa, işin motive edici olma potansiyelinin de o kadar büyük olacağını öngörmektedir. Bu koşullar, bir işi ne kadar fazla nitelendirirse, işgörenin motivasyonu, performansı ve tatmini o derece büyük ve onun devamsızlık durumu ile işten ayrılma ihtimali de o kadar düşük olur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7874034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Süreç Yenileme (</a:t>
            </a:r>
            <a:r>
              <a:rPr lang="tr-TR" b="1" dirty="0" err="1"/>
              <a:t>Reengineering</a:t>
            </a:r>
            <a:r>
              <a:rPr lang="tr-TR" b="1" dirty="0"/>
              <a:t>): </a:t>
            </a:r>
            <a:r>
              <a:rPr lang="tr-TR" dirty="0"/>
              <a:t>1990'ların başlarında ve ortalarında süreç yenileme, işin tasarımı veya </a:t>
            </a:r>
            <a:r>
              <a:rPr lang="tr-TR" dirty="0" smtClean="0"/>
              <a:t>yeniden </a:t>
            </a:r>
            <a:r>
              <a:rPr lang="tr-TR" dirty="0"/>
              <a:t>tasarımı hakkında popüler bir kavram haline geldi. Süreç yenileme, esas olarak firmanın daha fazla rekabetçi olması için iş sistemini yeniden düşünmeyi ve yeniden tasarlamayı içermektedir. Süreç yenileme, maliyet, kalite, hizmet ve hız gibi performansın önemli çağdaş ölçütlerinde kesin iyileşmeler sağlamak için iş süreçlerinin temelden yeniden ele alınması ve radikal bir şekilde yeniden tasarlanmasıdır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689026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a:bodyPr>
          <a:lstStyle/>
          <a:p>
            <a:r>
              <a:rPr lang="tr-TR" dirty="0" smtClean="0"/>
              <a:t>Şimdiye kadar iş ile işgören arasında uyumu sağlayarak verimliliği ve etkinliği artırmaya ve çalışanları motive etmeye yönelik bilinen ana iş tasarım yaklaşımları ele alınmıştır. Günümüzde bu yaklaşımlar dışında bazı alternatif düzenlemeler de iş tasarım yaklaşımları olarak kullanılmaktadır. Bu düzenlemeler de, çalışanları motive edebilecek iş tasarım teknikleri olarak kullanılmaktadır.</a:t>
            </a:r>
            <a:endParaRPr lang="en-US" dirty="0" smtClean="0"/>
          </a:p>
          <a:p>
            <a:r>
              <a:rPr lang="tr-TR" b="1" dirty="0" smtClean="0"/>
              <a:t>Standart çalışma programları: </a:t>
            </a:r>
            <a:r>
              <a:rPr lang="tr-TR" dirty="0" smtClean="0"/>
              <a:t>Sabit bir çalışma haftasına göre çalışmanın programlanmasını öngörmektedir. Örneğin, işgören günde belirli saatler arasında 7,5 saat olmak üzere bir haftada 45 saat çalışmak durumundadır. Bu programlar, işyerinin çalışma düzenine göre vardiya durumunu ve her bir vardiyanın hangi saatte başlayacağını ve hangi saatte sona ereceğini önceden belirlemiştir ve sabittir. Herhangi bir esneklik söz konusu değildir.</a:t>
            </a:r>
            <a:endParaRPr lang="en-US" dirty="0"/>
          </a:p>
        </p:txBody>
      </p:sp>
      <p:sp>
        <p:nvSpPr>
          <p:cNvPr id="3" name="Text Placeholder 2"/>
          <p:cNvSpPr>
            <a:spLocks noGrp="1"/>
          </p:cNvSpPr>
          <p:nvPr>
            <p:ph type="body" sz="quarter" idx="11"/>
          </p:nvPr>
        </p:nvSpPr>
        <p:spPr/>
        <p:txBody>
          <a:bodyPr>
            <a:normAutofit fontScale="77500" lnSpcReduction="20000"/>
          </a:bodyPr>
          <a:lstStyle/>
          <a:p>
            <a:r>
              <a:rPr lang="tr-TR" dirty="0" err="1"/>
              <a:t>İşgören</a:t>
            </a:r>
            <a:r>
              <a:rPr lang="tr-TR" dirty="0"/>
              <a:t> Motivasyonu ve Uyumu Açısından İş Tasarımı Konusunda Alternatif </a:t>
            </a:r>
            <a:r>
              <a:rPr lang="tr-TR" dirty="0" smtClean="0"/>
              <a:t>Düzenlemeler</a:t>
            </a:r>
            <a:endParaRPr lang="en-US" dirty="0"/>
          </a:p>
        </p:txBody>
      </p:sp>
    </p:spTree>
    <p:extLst>
      <p:ext uri="{BB962C8B-B14F-4D97-AF65-F5344CB8AC3E}">
        <p14:creationId xmlns:p14="http://schemas.microsoft.com/office/powerpoint/2010/main" val="27132243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a:bodyPr>
          <a:lstStyle/>
          <a:p>
            <a:r>
              <a:rPr lang="tr-TR" b="1" dirty="0"/>
              <a:t>Esnek Zamanlı Programlar: </a:t>
            </a:r>
            <a:r>
              <a:rPr lang="tr-TR" dirty="0"/>
              <a:t>Standart olmayan bir çalışma </a:t>
            </a:r>
            <a:r>
              <a:rPr lang="tr-TR" dirty="0" smtClean="0"/>
              <a:t>programı </a:t>
            </a:r>
            <a:r>
              <a:rPr lang="tr-TR" dirty="0"/>
              <a:t>olan esnek zamanlı çalışma programı, örgütler açısından popüler olan bir yöntemdir. Basitçe ifade edilerse, esnek zaman, işgörenlere çalışma zamanlamasında ve iş dışı faaliyetlerde günlük tercihte bulunma olanağı veren bir programdır. Yani, işgörenin hangi saatler arasında </a:t>
            </a:r>
            <a:r>
              <a:rPr lang="tr-TR" dirty="0" smtClean="0"/>
              <a:t>çalışacağını </a:t>
            </a:r>
            <a:r>
              <a:rPr lang="tr-TR" dirty="0"/>
              <a:t>kendisi karar vermektedir. Böyle bir program devamsızlığı azaltır, işgören moralini yükseltir, </a:t>
            </a:r>
            <a:r>
              <a:rPr lang="tr-TR" dirty="0" smtClean="0"/>
              <a:t>program </a:t>
            </a:r>
            <a:r>
              <a:rPr lang="tr-TR" dirty="0"/>
              <a:t>daha iyi iş ilişkilerini ortaya koyar ve karar almada daha yüksek düzeyde işgören katılımını teşvik eder.</a:t>
            </a:r>
            <a:endParaRPr lang="en-US" dirty="0"/>
          </a:p>
          <a:p>
            <a:r>
              <a:rPr lang="tr-TR" dirty="0"/>
              <a:t>Bilindiği üzere ülkemizde 1475 sayılı İş Yasası değiştirilerek günümüz iş yaşamı koşulları dikkate alarak 4857 sayılı iş yasası 10.06ç.2003 tarihinde yürürlüğe girmiştir.  Söz konusu yasada esnek çalışma düzenlemelerine yer verilmiştir. Bu yasayla getirilen yeni hükümler arasında </a:t>
            </a:r>
            <a:r>
              <a:rPr lang="tr-TR" dirty="0" smtClean="0"/>
              <a:t>aşağıda </a:t>
            </a:r>
            <a:r>
              <a:rPr lang="tr-TR" dirty="0"/>
              <a:t>belirttiğimiz sıkıştırılmış iş haftaları kısmi çalışma ve çağrı üzerine çalışma hükümleri de yer almaktadır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9936558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Sıkıştırılmış İş haftaları: </a:t>
            </a:r>
            <a:r>
              <a:rPr lang="tr-TR" dirty="0"/>
              <a:t>Uygulamanın esnek çalışma yöntemlerden birisidir. Buna göre iş gören bir haftada çalışması gereken örneğin toplam 45 saati 6 gün yerine 4 veya 5 günde sıkıştırabilir. Yani bir işçi haftada 45 saat çalışması gerekiyorsa standart işgünü saatlerinin dışına çıkarak 4 </a:t>
            </a:r>
            <a:r>
              <a:rPr lang="tr-TR" dirty="0" smtClean="0"/>
              <a:t>veya </a:t>
            </a:r>
            <a:r>
              <a:rPr lang="tr-TR" dirty="0"/>
              <a:t>5 günde bu 45 saatlik çalışmayı gerçekleştirebilir. Böyle bir programda bir örgütün makine ve teçhizatında daha fazla istifade etmesine ve işçi devrimi devamsızlığı azaltmasına imkan vermektedir.</a:t>
            </a:r>
            <a:endParaRPr lang="en-US" dirty="0"/>
          </a:p>
          <a:p>
            <a:r>
              <a:rPr lang="tr-TR" b="1" dirty="0"/>
              <a:t>Kısmi (</a:t>
            </a:r>
            <a:r>
              <a:rPr lang="tr-TR" b="1" dirty="0" err="1"/>
              <a:t>Part</a:t>
            </a:r>
            <a:r>
              <a:rPr lang="tr-TR" b="1" dirty="0"/>
              <a:t>-time) Çalışma: </a:t>
            </a:r>
            <a:r>
              <a:rPr lang="tr-TR" dirty="0"/>
              <a:t>Sürekli bir kısmi çalışma programı kısaltılmış günlük program niteliğindedir. İşgörenler sürekli olarak örneğin, saat 13.00'dan 17.00'a kadar yarım gün çalışabilmektedir. </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1534516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Çağrı Üzerine Çalışma: </a:t>
            </a:r>
            <a:r>
              <a:rPr lang="tr-TR" dirty="0"/>
              <a:t>Uluslararası Çalışma Örgütünün bir çalışmasına göre, çağrı üzerine çalışmanın işçilerin sadece ihtiyaç duyulduğunda çağrılıp çalıştırılması esasına dayanan bir çalışma olduğu belirtilmektedir. Bu tür çalışma, iş yerinin iş yükündeki dalgalanmalara bağlı olarak gerçekleşmekte ve işçiler belli bir dönem için çalıştırılmaktadır. Kısmi süreli bir iş sözleşmesi olan çağrı üzerine çalışma sistemine göre, işçi kendisine ihtiyaç duyulması halinde belirli bir iş görme edimini yerine getirmek üzere kendisine çağrıda bulunulur ve bu çağrı üzerine yapmayı üstlendiği işi yerine getirir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0489291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İş Paylaşımı: </a:t>
            </a:r>
            <a:r>
              <a:rPr lang="tr-TR" dirty="0"/>
              <a:t>Bu da bir tür kısmi çalışmadır. Ancak iş paylaşımında, iki insan düzenli bir tam gün çalışması için sorumluluğu paylaşmaktadır. Her ikisi işin yarısını yapabilmektedir veya bir kişi diğerinden daha fazla çalışabilmektedir. Buna göre her bir işçi işe gelir, işin bir bölümünü yapar, iş yerinden ayrılır, diğer işçi işin kalan kısmını yapar. Her bir işçiye yaptıkları iş kısmı kadar ücret ödenir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8782585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b="1" dirty="0"/>
              <a:t>Yer ve Zaman Kavramlarından Bağımsız Çalışma (</a:t>
            </a:r>
            <a:r>
              <a:rPr lang="tr-TR" b="1" dirty="0" err="1"/>
              <a:t>Teleworking</a:t>
            </a:r>
            <a:r>
              <a:rPr lang="tr-TR" b="1" dirty="0"/>
              <a:t>): </a:t>
            </a:r>
            <a:r>
              <a:rPr lang="tr-TR" dirty="0"/>
              <a:t>Bu teknik özellikle iletişim teknolojilerinin gelişmesine bağlı olarak Batılı bölgelerde gelişmektedir. Bu yöntem, bir işgörenin çalışma zamanının önemli bir kısmını işyerinden veya işverenden uzakta çalışmasını gerektiren geniş bir iş etkinliği dizisini kapsamaktadır. Temelde iş yeri dışında çalışmanın iki önemli türü söz konusu olmaktadır. Bunlar; </a:t>
            </a:r>
            <a:r>
              <a:rPr lang="tr-TR" dirty="0" smtClean="0"/>
              <a:t>Evden </a:t>
            </a:r>
            <a:r>
              <a:rPr lang="tr-TR" dirty="0"/>
              <a:t>Çalışma (</a:t>
            </a:r>
            <a:r>
              <a:rPr lang="tr-TR" dirty="0" err="1"/>
              <a:t>Telecommuting</a:t>
            </a:r>
            <a:r>
              <a:rPr lang="tr-TR" dirty="0"/>
              <a:t>), İş Merkezlerinde Çalışma ( </a:t>
            </a:r>
            <a:r>
              <a:rPr lang="tr-TR" dirty="0" err="1"/>
              <a:t>Satallite</a:t>
            </a:r>
            <a:r>
              <a:rPr lang="tr-TR" dirty="0"/>
              <a:t> </a:t>
            </a:r>
            <a:r>
              <a:rPr lang="tr-TR" dirty="0" err="1"/>
              <a:t>Offices</a:t>
            </a:r>
            <a:r>
              <a:rPr lang="tr-TR" dirty="0"/>
              <a:t>, </a:t>
            </a:r>
            <a:r>
              <a:rPr lang="tr-TR" dirty="0" err="1"/>
              <a:t>Neighborhood</a:t>
            </a:r>
            <a:r>
              <a:rPr lang="tr-TR" dirty="0"/>
              <a:t> </a:t>
            </a:r>
            <a:r>
              <a:rPr lang="tr-TR" dirty="0" err="1"/>
              <a:t>Work</a:t>
            </a:r>
            <a:r>
              <a:rPr lang="tr-TR" dirty="0"/>
              <a:t> </a:t>
            </a:r>
            <a:r>
              <a:rPr lang="tr-TR" dirty="0" err="1"/>
              <a:t>Centers</a:t>
            </a:r>
            <a:r>
              <a:rPr lang="tr-TR" dirty="0"/>
              <a:t>). Bunların tümü, örgütlerin bilgi ve iletişim teknolojisinden yararlanma olanaklarına göre, işyeri dışında yapılan, çalışanların ihtiyaç duyduğu esnekliği sağlayan, işyerinin coğrafi ve örgütsel engellerini ortadan kaldıran farklı çalışma etkinliklerini içerir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1169120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3"/>
          </p:nvPr>
        </p:nvSpPr>
        <p:spPr/>
        <p:txBody>
          <a:bodyPr/>
          <a:lstStyle/>
          <a:p>
            <a:endParaRPr lang="tr-TR"/>
          </a:p>
        </p:txBody>
      </p:sp>
      <p:sp>
        <p:nvSpPr>
          <p:cNvPr id="3" name="Metin Yer Tutucusu 2"/>
          <p:cNvSpPr>
            <a:spLocks noGrp="1"/>
          </p:cNvSpPr>
          <p:nvPr>
            <p:ph type="body" sz="quarter" idx="14"/>
          </p:nvPr>
        </p:nvSpPr>
        <p:spPr/>
        <p:txBody>
          <a:bodyPr/>
          <a:lstStyle/>
          <a:p>
            <a:r>
              <a:rPr lang="tr-TR" dirty="0" err="1" smtClean="0"/>
              <a:t>Öğr</a:t>
            </a:r>
            <a:r>
              <a:rPr lang="tr-TR" dirty="0" smtClean="0"/>
              <a:t>. Gör. Şerif ARSLAN</a:t>
            </a:r>
            <a:endParaRPr lang="tr-TR" dirty="0"/>
          </a:p>
        </p:txBody>
      </p:sp>
      <p:sp>
        <p:nvSpPr>
          <p:cNvPr id="4" name="Metin Yer Tutucusu 3"/>
          <p:cNvSpPr>
            <a:spLocks noGrp="1"/>
          </p:cNvSpPr>
          <p:nvPr>
            <p:ph type="body" sz="quarter" idx="15"/>
          </p:nvPr>
        </p:nvSpPr>
        <p:spPr/>
        <p:txBody>
          <a:bodyPr/>
          <a:lstStyle/>
          <a:p>
            <a:r>
              <a:rPr lang="tr-TR" dirty="0" smtClean="0"/>
              <a:t>Ders Adı: İnsan Kaynakları Yönetimi</a:t>
            </a:r>
            <a:endParaRPr lang="tr-TR" dirty="0"/>
          </a:p>
        </p:txBody>
      </p:sp>
      <p:sp>
        <p:nvSpPr>
          <p:cNvPr id="5" name="Metin Yer Tutucusu 4"/>
          <p:cNvSpPr>
            <a:spLocks noGrp="1"/>
          </p:cNvSpPr>
          <p:nvPr>
            <p:ph type="body" sz="quarter" idx="16"/>
          </p:nvPr>
        </p:nvSpPr>
        <p:spPr/>
        <p:txBody>
          <a:bodyPr/>
          <a:lstStyle/>
          <a:p>
            <a:r>
              <a:rPr lang="tr-TR" dirty="0" smtClean="0"/>
              <a:t>Konu Adı: İş Tasarımı ve İş Analizi</a:t>
            </a:r>
            <a:endParaRPr lang="tr-TR" dirty="0"/>
          </a:p>
        </p:txBody>
      </p:sp>
      <p:sp>
        <p:nvSpPr>
          <p:cNvPr id="6" name="Metin Yer Tutucusu 5"/>
          <p:cNvSpPr>
            <a:spLocks noGrp="1"/>
          </p:cNvSpPr>
          <p:nvPr>
            <p:ph type="body" sz="quarter" idx="17"/>
          </p:nvPr>
        </p:nvSpPr>
        <p:spPr/>
        <p:txBody>
          <a:bodyPr/>
          <a:lstStyle/>
          <a:p>
            <a:r>
              <a:rPr lang="tr-TR" dirty="0" smtClean="0"/>
              <a:t>Ünite 3</a:t>
            </a:r>
            <a:endParaRPr lang="tr-TR" dirty="0"/>
          </a:p>
        </p:txBody>
      </p:sp>
    </p:spTree>
    <p:extLst>
      <p:ext uri="{BB962C8B-B14F-4D97-AF65-F5344CB8AC3E}">
        <p14:creationId xmlns:p14="http://schemas.microsoft.com/office/powerpoint/2010/main" val="2062577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Custom 1">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10335</TotalTime>
  <Words>6132</Words>
  <Application>Microsoft Office PowerPoint</Application>
  <PresentationFormat>Özel</PresentationFormat>
  <Paragraphs>207</Paragraphs>
  <Slides>77</Slides>
  <Notes>0</Notes>
  <HiddenSlides>0</HiddenSlides>
  <MMClips>0</MMClips>
  <ScaleCrop>false</ScaleCrop>
  <HeadingPairs>
    <vt:vector size="4" baseType="variant">
      <vt:variant>
        <vt:lpstr>Tema</vt:lpstr>
      </vt:variant>
      <vt:variant>
        <vt:i4>1</vt:i4>
      </vt:variant>
      <vt:variant>
        <vt:lpstr>Slayt Başlıkları</vt:lpstr>
      </vt:variant>
      <vt:variant>
        <vt:i4>77</vt:i4>
      </vt:variant>
    </vt:vector>
  </HeadingPairs>
  <TitlesOfParts>
    <vt:vector size="78" baseType="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SignAddict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admin</cp:lastModifiedBy>
  <cp:revision>1295</cp:revision>
  <dcterms:created xsi:type="dcterms:W3CDTF">2014-09-15T07:14:39Z</dcterms:created>
  <dcterms:modified xsi:type="dcterms:W3CDTF">2017-09-21T06:36:25Z</dcterms:modified>
</cp:coreProperties>
</file>