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73" r:id="rId4"/>
    <p:sldId id="266" r:id="rId5"/>
    <p:sldId id="265" r:id="rId6"/>
    <p:sldId id="269" r:id="rId7"/>
    <p:sldId id="267" r:id="rId8"/>
    <p:sldId id="270" r:id="rId9"/>
    <p:sldId id="261" r:id="rId10"/>
    <p:sldId id="264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088478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154965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396089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03685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89644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47523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5126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627058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536117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382152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1026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94BE7-C245-4A6A-AC61-5B3928CF1A0F}" type="datetimeFigureOut">
              <a:rPr lang="tr-TR" smtClean="0"/>
              <a:pPr/>
              <a:t>6.5.2020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CF15F-A0F3-4B67-B6A6-E25427A49E1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12145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Başlık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72BFC5"/>
                </a:solidFill>
              </a:rPr>
              <a:t>KUKLA İLE HİKAYE ANLATIMI</a:t>
            </a:r>
            <a:endParaRPr lang="tr-TR" dirty="0" smtClean="0"/>
          </a:p>
        </p:txBody>
      </p:sp>
      <p:sp>
        <p:nvSpPr>
          <p:cNvPr id="37891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 </a:t>
            </a:r>
          </a:p>
        </p:txBody>
      </p:sp>
      <p:pic>
        <p:nvPicPr>
          <p:cNvPr id="37892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00808"/>
            <a:ext cx="640871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951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eaLnBrk="1" hangingPunct="1"/>
            <a:r>
              <a:rPr lang="tr-TR" dirty="0" smtClean="0">
                <a:solidFill>
                  <a:srgbClr val="FF0000"/>
                </a:solidFill>
              </a:rPr>
              <a:t>KUKLALAR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38915" name="İçerik Yer Tutucusu 2"/>
          <p:cNvSpPr>
            <a:spLocks noGrp="1"/>
          </p:cNvSpPr>
          <p:nvPr>
            <p:ph idx="1"/>
          </p:nvPr>
        </p:nvSpPr>
        <p:spPr>
          <a:xfrm>
            <a:off x="457200" y="1840499"/>
            <a:ext cx="8229600" cy="4525963"/>
          </a:xfrm>
        </p:spPr>
        <p:txBody>
          <a:bodyPr/>
          <a:lstStyle/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None/>
            </a:pPr>
            <a:endParaRPr lang="tr-TR" sz="2000" b="1" dirty="0" smtClean="0">
              <a:solidFill>
                <a:srgbClr val="9BBB59">
                  <a:lumMod val="75000"/>
                </a:srgbClr>
              </a:solidFill>
              <a:latin typeface="Century Gothic"/>
              <a:cs typeface="Tahoma" pitchFamily="34"/>
            </a:endParaRPr>
          </a:p>
          <a:p>
            <a:pPr>
              <a:buNone/>
            </a:pPr>
            <a:r>
              <a:rPr lang="tr-TR" sz="2800" dirty="0" smtClean="0">
                <a:solidFill>
                  <a:srgbClr val="000000"/>
                </a:solidFill>
              </a:rPr>
              <a:t>	</a:t>
            </a: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Çok eski yüzyıllardan beri kuklalar çeşitli olayları anlatmak  ve bunları geleceğe aktarmak için kuklaları kullanmışlardır. Mısır </a:t>
            </a:r>
            <a:r>
              <a:rPr lang="tr-TR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literratüründe</a:t>
            </a: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rastlanan Kral </a:t>
            </a:r>
            <a:r>
              <a:rPr lang="tr-TR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Osiris’in</a:t>
            </a: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doğum gününde, Yunanlıların mitolojik hikayelerin anlatılmasında, Hindistan’daki gölge kuklaları, İtalya ‘</a:t>
            </a:r>
            <a:r>
              <a:rPr lang="tr-TR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nın</a:t>
            </a: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ünlü ip kuklası</a:t>
            </a:r>
          </a:p>
          <a:p>
            <a:pPr>
              <a:buNone/>
            </a:pP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Pinochio</a:t>
            </a: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ve Japon kukla ustaları ile bizde kukla ustaları Hacivat ve Karagöz ile kuklaları sevdirmişlerdir.</a:t>
            </a:r>
            <a:endParaRPr lang="tr-TR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2128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user\Desktop\kuk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4365104"/>
            <a:ext cx="5760640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990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eaLnBrk="1" hangingPunct="1"/>
            <a:r>
              <a:rPr lang="tr-TR" dirty="0" smtClean="0">
                <a:solidFill>
                  <a:srgbClr val="FF0000"/>
                </a:solidFill>
              </a:rPr>
              <a:t>KUKLA İLE HİKAYE ANLATIMI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38915" name="İçerik Yer Tutucusu 2"/>
          <p:cNvSpPr>
            <a:spLocks noGrp="1"/>
          </p:cNvSpPr>
          <p:nvPr>
            <p:ph idx="1"/>
          </p:nvPr>
        </p:nvSpPr>
        <p:spPr>
          <a:xfrm>
            <a:off x="457200" y="1840499"/>
            <a:ext cx="8229600" cy="4525963"/>
          </a:xfrm>
        </p:spPr>
        <p:txBody>
          <a:bodyPr/>
          <a:lstStyle/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None/>
            </a:pPr>
            <a:endParaRPr lang="tr-TR" sz="2000" b="1" dirty="0" smtClean="0">
              <a:solidFill>
                <a:srgbClr val="9BBB59">
                  <a:lumMod val="75000"/>
                </a:srgbClr>
              </a:solidFill>
              <a:latin typeface="Century Gothic"/>
              <a:cs typeface="Tahoma" pitchFamily="34"/>
            </a:endParaRPr>
          </a:p>
          <a:p>
            <a:pPr>
              <a:buNone/>
            </a:pPr>
            <a:r>
              <a:rPr lang="tr-TR" sz="2800" dirty="0" smtClean="0">
                <a:solidFill>
                  <a:srgbClr val="000000"/>
                </a:solidFill>
              </a:rPr>
              <a:t>	</a:t>
            </a:r>
            <a:r>
              <a:rPr lang="tr-TR" sz="2000" b="1" dirty="0" smtClean="0">
                <a:solidFill>
                  <a:schemeClr val="bg2">
                    <a:lumMod val="10000"/>
                  </a:schemeClr>
                </a:solidFill>
                <a:latin typeface="Century Gothic"/>
                <a:cs typeface="Tahoma" pitchFamily="34"/>
              </a:rPr>
              <a:t> </a:t>
            </a: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Kuklalar üç boyutlu olması nedeniyle, çocuklar onları canlı gibi algılayabilirler. Bazen kuklaları serbest zamanda kendileri de hazırlayabilirler</a:t>
            </a: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tr-TR" sz="20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Kuklalar; kâğıt, hamur, kumaş, ahşap, kaşık, kullanılmayan oyuncak bebekler, pet şişe vb. malzemelerden yapılabildiği gibi piyasada hazır olarak da satılmaktadır. </a:t>
            </a:r>
          </a:p>
          <a:p>
            <a:pPr>
              <a:buNone/>
            </a:pPr>
            <a:endParaRPr lang="tr-TR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2128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990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r-T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KUKLANIN ÇOCUK HAYATINDAKİ ÖNEMİ</a:t>
            </a:r>
            <a:endParaRPr lang="tr-TR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2128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tr-TR" sz="20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tr-TR" sz="20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Çocukları, eğlendirir, düşündürür ve güldürür.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Yaratıcı güçlerini ortaya çıkarır.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Tüm gelişimlerine , özellikle dil ve sosyal gelişimine katkı sağlar.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Çocukların kendilerini ifade etmelerini sağlar.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Öğretmenin çocukları tanımasına yardımcı olur.</a:t>
            </a:r>
          </a:p>
          <a:p>
            <a:pPr>
              <a:buNone/>
            </a:pPr>
            <a:endParaRPr lang="tr-TR" sz="20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6965" y="4293096"/>
            <a:ext cx="373520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990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KUKLA İLE HİKAYE ANLATIMINDA DİKKAT EDİLECEK  NOKTALAR</a:t>
            </a:r>
            <a:endParaRPr lang="tr-TR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İçerik Yer Tutucusu 2"/>
          <p:cNvSpPr>
            <a:spLocks noGrp="1"/>
          </p:cNvSpPr>
          <p:nvPr>
            <p:ph idx="1"/>
          </p:nvPr>
        </p:nvSpPr>
        <p:spPr>
          <a:xfrm>
            <a:off x="457200" y="1840499"/>
            <a:ext cx="8229600" cy="4525963"/>
          </a:xfrm>
        </p:spPr>
        <p:txBody>
          <a:bodyPr/>
          <a:lstStyle/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endParaRPr lang="tr-TR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cs typeface="Tahoma" pitchFamily="34"/>
            </a:endParaRP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Öncelikle hikayeye uygun hikaye seçilmelidir.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Öğretmen kukla çeşitlerinin yapılışı, oynatılışı ve sahne düzenini çok iyi bilmelidir.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Kuklalar hazır  alınabileceği gibi, öğretmen çocuklarla birlikte hazırlayabilir.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Hikaye sunulmadan önce öğretmen ön deneme yapmalı, eksiklikleri gidermeli, anlatım sırsında seri hareket etmelidir.</a:t>
            </a:r>
          </a:p>
          <a:p>
            <a:pPr>
              <a:buNone/>
            </a:pPr>
            <a:endParaRPr lang="tr-TR" sz="2800" dirty="0" smtClean="0">
              <a:solidFill>
                <a:srgbClr val="000000"/>
              </a:solidFill>
            </a:endParaRPr>
          </a:p>
        </p:txBody>
      </p:sp>
      <p:pic>
        <p:nvPicPr>
          <p:cNvPr id="3891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2128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4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2627785" y="4653136"/>
            <a:ext cx="4104456" cy="18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990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KUKLA İLE HİKAYE ANLATIMINDA DİKKAT EDİLECEK  NOKTALAR</a:t>
            </a:r>
            <a:endParaRPr lang="tr-TR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İçerik Yer Tutucusu 2"/>
          <p:cNvSpPr>
            <a:spLocks noGrp="1"/>
          </p:cNvSpPr>
          <p:nvPr>
            <p:ph idx="1"/>
          </p:nvPr>
        </p:nvSpPr>
        <p:spPr>
          <a:xfrm>
            <a:off x="457200" y="1840499"/>
            <a:ext cx="8229600" cy="4525963"/>
          </a:xfrm>
        </p:spPr>
        <p:txBody>
          <a:bodyPr/>
          <a:lstStyle/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endParaRPr lang="tr-TR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cs typeface="Tahoma" pitchFamily="34"/>
            </a:endParaRP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Kullanılan kukla ve sahne hakkında çocuklar bilgilendirilmelidir.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Hikayede  fazla karakter olmamalı, oynatıcı zorlana bilir.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Gölge kukla da olduğu gibi sınıfın karartılması gerekiyorsa, çocuklar haberdar edilmeli, nedeni açıklanmalıdır.</a:t>
            </a:r>
            <a:endParaRPr lang="tr-TR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sz="2800" dirty="0" smtClean="0">
              <a:solidFill>
                <a:srgbClr val="000000"/>
              </a:solidFill>
            </a:endParaRPr>
          </a:p>
        </p:txBody>
      </p:sp>
      <p:pic>
        <p:nvPicPr>
          <p:cNvPr id="3891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2128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835696" y="3717032"/>
            <a:ext cx="5472608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990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KUKLA İLE HİKAYE ANLATIMINDA DİKKAT EDİLECEK  NOKTALAR</a:t>
            </a:r>
            <a:endParaRPr lang="tr-TR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İçerik Yer Tutucusu 2"/>
          <p:cNvSpPr>
            <a:spLocks noGrp="1"/>
          </p:cNvSpPr>
          <p:nvPr>
            <p:ph idx="1"/>
          </p:nvPr>
        </p:nvSpPr>
        <p:spPr>
          <a:xfrm>
            <a:off x="457200" y="1840499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endParaRPr lang="tr-TR" sz="20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Oynatıcını sahneden görünmemesine dikkat edilmelidir.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Çocuklara gereksiz müdahalelerde bulunmamalıdır.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Öğretmen sahne arkasında olacağı için, mutlaka yardımcı öğretmenin çocuklarla birlikte olması sağlanmalı.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İlgisi dağılan çocuklara  yardımcı öğretmen sessizce uyarması sağlanmalı.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Çocukların ilgisi dağıldı ise hikaye toparlanıp, etkinlik bitirilmelidir.</a:t>
            </a:r>
          </a:p>
          <a:p>
            <a:pPr lvl="0">
              <a:buNone/>
            </a:pPr>
            <a:endParaRPr lang="tr-T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sz="2800" dirty="0" smtClean="0">
              <a:solidFill>
                <a:srgbClr val="000000"/>
              </a:solidFill>
            </a:endParaRPr>
          </a:p>
        </p:txBody>
      </p:sp>
      <p:pic>
        <p:nvPicPr>
          <p:cNvPr id="3891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2128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990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KUKLA İLE HİKAYE ANLATIMINDA DİKKAT EDİLECEK  NOKTALAR</a:t>
            </a:r>
            <a:endParaRPr lang="tr-TR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İçerik Yer Tutucusu 2"/>
          <p:cNvSpPr>
            <a:spLocks noGrp="1"/>
          </p:cNvSpPr>
          <p:nvPr>
            <p:ph idx="1"/>
          </p:nvPr>
        </p:nvSpPr>
        <p:spPr>
          <a:xfrm>
            <a:off x="457200" y="1840499"/>
            <a:ext cx="8229600" cy="4525963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Öğretmen hikayeye uygun kuklaları hareket ettirirken, ses iniş-çıkışları ile de bunu desteklemelidir. Ancak abartıya kaçmamalıdır.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Kukla sahnesi ile çocukların oturdukları yer arasındaki mesafe iyi ayarlanmalıdır.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Hikayeden sonra kuklalar sınıfta bırakılarak çocukların kendi oyunlarını oluşturmalarına fırsat verilmelidir.</a:t>
            </a:r>
          </a:p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endParaRPr lang="tr-TR" sz="20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2128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990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Başlık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tr-TR" b="1" dirty="0">
                <a:solidFill>
                  <a:srgbClr val="263B86"/>
                </a:solidFill>
                <a:latin typeface="Century Gothic" pitchFamily="34"/>
                <a:cs typeface="Tunga" pitchFamily="2"/>
              </a:rPr>
              <a:t>Kukla Çeşitleri</a:t>
            </a:r>
            <a:endParaRPr lang="tr-TR" dirty="0" smtClean="0"/>
          </a:p>
        </p:txBody>
      </p:sp>
      <p:sp>
        <p:nvSpPr>
          <p:cNvPr id="4096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r>
              <a:rPr lang="tr-TR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Yüzük kuklası</a:t>
            </a:r>
          </a:p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r>
              <a:rPr lang="tr-TR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Parmak</a:t>
            </a:r>
          </a:p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r>
              <a:rPr lang="tr-TR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El </a:t>
            </a:r>
            <a:r>
              <a:rPr lang="tr-TR" sz="2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kuklası                             </a:t>
            </a:r>
            <a:endParaRPr lang="tr-TR" sz="28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r>
              <a:rPr lang="tr-TR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Avuç kuklası</a:t>
            </a:r>
          </a:p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r>
              <a:rPr lang="tr-TR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Çomak kukla</a:t>
            </a:r>
          </a:p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r>
              <a:rPr lang="tr-TR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Masa Kukla</a:t>
            </a:r>
          </a:p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r>
              <a:rPr lang="tr-TR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Kaşık kukla</a:t>
            </a:r>
          </a:p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r>
              <a:rPr lang="tr-TR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Gölge kukla</a:t>
            </a:r>
          </a:p>
          <a:p>
            <a:pPr marL="0" lvl="0" indent="0">
              <a:spcBef>
                <a:spcPts val="601"/>
              </a:spcBef>
              <a:buClr>
                <a:srgbClr val="FBC01E"/>
              </a:buClr>
              <a:buSzPct val="45000"/>
              <a:buFont typeface="Wingdings" pitchFamily="2" charset="2"/>
              <a:buChar char="Ø"/>
            </a:pPr>
            <a:r>
              <a:rPr lang="tr-TR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İpli kukla </a:t>
            </a:r>
          </a:p>
          <a:p>
            <a:pPr lvl="0"/>
            <a:endParaRPr lang="tr-TR" sz="3000" dirty="0">
              <a:solidFill>
                <a:prstClr val="black"/>
              </a:solidFill>
            </a:endParaRPr>
          </a:p>
          <a:p>
            <a:pPr>
              <a:buNone/>
            </a:pPr>
            <a:endParaRPr lang="tr-TR" dirty="0" smtClean="0"/>
          </a:p>
        </p:txBody>
      </p:sp>
      <p:pic>
        <p:nvPicPr>
          <p:cNvPr id="40964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4788024" y="1484784"/>
            <a:ext cx="3745710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9517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tr-TR" dirty="0">
                <a:solidFill>
                  <a:prstClr val="black"/>
                </a:solidFill>
              </a:rPr>
              <a:t>KAYNAKLAR</a:t>
            </a:r>
            <a:endParaRPr lang="tr-TR" dirty="0" smtClean="0"/>
          </a:p>
        </p:txBody>
      </p:sp>
      <p:sp>
        <p:nvSpPr>
          <p:cNvPr id="38915" name="İçerik Yer Tutucusu 2"/>
          <p:cNvSpPr>
            <a:spLocks noGrp="1"/>
          </p:cNvSpPr>
          <p:nvPr>
            <p:ph idx="1"/>
          </p:nvPr>
        </p:nvSpPr>
        <p:spPr>
          <a:xfrm>
            <a:off x="457200" y="1840499"/>
            <a:ext cx="8229600" cy="4525963"/>
          </a:xfrm>
        </p:spPr>
        <p:txBody>
          <a:bodyPr/>
          <a:lstStyle/>
          <a:p>
            <a:pPr lvl="0"/>
            <a:r>
              <a:rPr lang="tr-TR" sz="2800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tr-TR" sz="2400" dirty="0">
                <a:solidFill>
                  <a:prstClr val="black"/>
                </a:solidFill>
              </a:rPr>
              <a:t>Gönen, M. (2013) Çocuk Edebiyatı Ankara: Eğiten </a:t>
            </a:r>
            <a:r>
              <a:rPr lang="tr-TR" sz="2400" dirty="0" smtClean="0">
                <a:solidFill>
                  <a:prstClr val="black"/>
                </a:solidFill>
              </a:rPr>
              <a:t>Kitap.</a:t>
            </a:r>
            <a:endParaRPr lang="tr-TR" sz="2400" dirty="0">
              <a:solidFill>
                <a:prstClr val="black"/>
              </a:solidFill>
            </a:endParaRPr>
          </a:p>
          <a:p>
            <a:pPr lvl="0"/>
            <a:r>
              <a:rPr lang="tr-TR" sz="2400" dirty="0">
                <a:solidFill>
                  <a:prstClr val="black"/>
                </a:solidFill>
              </a:rPr>
              <a:t>Güleç, H Ç – </a:t>
            </a:r>
            <a:r>
              <a:rPr lang="tr-TR" sz="2400" dirty="0" err="1" smtClean="0">
                <a:solidFill>
                  <a:prstClr val="black"/>
                </a:solidFill>
              </a:rPr>
              <a:t>Geçgel</a:t>
            </a:r>
            <a:r>
              <a:rPr lang="tr-TR" sz="2400" dirty="0" smtClean="0">
                <a:solidFill>
                  <a:prstClr val="black"/>
                </a:solidFill>
              </a:rPr>
              <a:t>, H. </a:t>
            </a:r>
            <a:r>
              <a:rPr lang="tr-TR" sz="2400" dirty="0">
                <a:solidFill>
                  <a:prstClr val="black"/>
                </a:solidFill>
              </a:rPr>
              <a:t>(2005) Çocuk Edebiyatı Ankara: </a:t>
            </a:r>
            <a:r>
              <a:rPr lang="tr-TR" sz="2400" dirty="0" smtClean="0">
                <a:solidFill>
                  <a:prstClr val="black"/>
                </a:solidFill>
              </a:rPr>
              <a:t>Kök</a:t>
            </a:r>
          </a:p>
          <a:p>
            <a:pPr lvl="0">
              <a:buNone/>
            </a:pPr>
            <a:r>
              <a:rPr lang="tr-TR" sz="2400" dirty="0" smtClean="0">
                <a:solidFill>
                  <a:prstClr val="black"/>
                </a:solidFill>
              </a:rPr>
              <a:t>	</a:t>
            </a:r>
            <a:r>
              <a:rPr lang="tr-TR" sz="2400" dirty="0" smtClean="0">
                <a:solidFill>
                  <a:prstClr val="black"/>
                </a:solidFill>
              </a:rPr>
              <a:t> Yayıncılık.</a:t>
            </a:r>
          </a:p>
          <a:p>
            <a:pPr lvl="0"/>
            <a:r>
              <a:rPr lang="tr-TR" sz="2400" dirty="0" smtClean="0">
                <a:solidFill>
                  <a:prstClr val="black"/>
                </a:solidFill>
              </a:rPr>
              <a:t>Turla, A. (2015) Okul Öncesi Dönemde Çocuk Edebiyatı Ankara: Hedef Yayıncılık.</a:t>
            </a:r>
          </a:p>
          <a:p>
            <a:pPr lvl="0"/>
            <a:r>
              <a:rPr lang="tr-TR" sz="2400" dirty="0" smtClean="0">
                <a:solidFill>
                  <a:prstClr val="black"/>
                </a:solidFill>
              </a:rPr>
              <a:t>Tür, G. – Turla, A. (1999) Okul Öncesinde Çocuk, Edebiyat ve Kitap İstanbul: Yapa Yayıncılık</a:t>
            </a:r>
          </a:p>
          <a:p>
            <a:pPr lvl="0"/>
            <a:endParaRPr lang="tr-TR" sz="2400" dirty="0">
              <a:solidFill>
                <a:prstClr val="black"/>
              </a:solidFill>
            </a:endParaRPr>
          </a:p>
          <a:p>
            <a:pPr lvl="0"/>
            <a:endParaRPr lang="tr-TR" dirty="0">
              <a:solidFill>
                <a:prstClr val="black"/>
              </a:solidFill>
            </a:endParaRPr>
          </a:p>
          <a:p>
            <a:pPr>
              <a:buNone/>
            </a:pPr>
            <a:endParaRPr lang="tr-TR" sz="2800" dirty="0">
              <a:solidFill>
                <a:srgbClr val="333333"/>
              </a:solidFill>
              <a:latin typeface="Roboto"/>
            </a:endParaRPr>
          </a:p>
        </p:txBody>
      </p:sp>
      <p:pic>
        <p:nvPicPr>
          <p:cNvPr id="3891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1529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295</Words>
  <Application>Microsoft Office PowerPoint</Application>
  <PresentationFormat>Ekran Gösterisi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Ofis Teması</vt:lpstr>
      <vt:lpstr>KUKLA İLE HİKAYE ANLATIMI</vt:lpstr>
      <vt:lpstr>KUKLALAR</vt:lpstr>
      <vt:lpstr>KUKLA İLE HİKAYE ANLATIMI</vt:lpstr>
      <vt:lpstr>KUKLANIN ÇOCUK HAYATINDAKİ ÖNEMİ</vt:lpstr>
      <vt:lpstr>KUKLA İLE HİKAYE ANLATIMINDA DİKKAT EDİLECEK  NOKTALAR</vt:lpstr>
      <vt:lpstr>KUKLA İLE HİKAYE ANLATIMINDA DİKKAT EDİLECEK  NOKTALAR</vt:lpstr>
      <vt:lpstr>KUKLA İLE HİKAYE ANLATIMINDA DİKKAT EDİLECEK  NOKTALAR</vt:lpstr>
      <vt:lpstr>KUKLA İLE HİKAYE ANLATIMINDA DİKKAT EDİLECEK  NOKTALAR</vt:lpstr>
      <vt:lpstr>Kukla Çeşitleri</vt:lpstr>
      <vt:lpstr>KAYNAKLAR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DRAMA VE OYUN</dc:title>
  <dc:creator>dr ahmet</dc:creator>
  <cp:lastModifiedBy>user</cp:lastModifiedBy>
  <cp:revision>10</cp:revision>
  <dcterms:created xsi:type="dcterms:W3CDTF">2020-03-18T20:10:24Z</dcterms:created>
  <dcterms:modified xsi:type="dcterms:W3CDTF">2020-05-06T09:55:34Z</dcterms:modified>
</cp:coreProperties>
</file>