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38"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p:scale>
          <a:sx n="50" d="100"/>
          <a:sy n="50" d="100"/>
        </p:scale>
        <p:origin x="-2220"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chart>
    <c:plotArea>
      <c:layout/>
      <c:barChart>
        <c:barDir val="col"/>
        <c:grouping val="stacked"/>
        <c:overlap val="100"/>
        <c:axId val="75683712"/>
        <c:axId val="76781824"/>
      </c:barChart>
      <c:catAx>
        <c:axId val="75683712"/>
        <c:scaling>
          <c:orientation val="minMax"/>
        </c:scaling>
        <c:axPos val="b"/>
        <c:tickLblPos val="nextTo"/>
        <c:crossAx val="76781824"/>
        <c:crosses val="autoZero"/>
        <c:auto val="1"/>
        <c:lblAlgn val="ctr"/>
        <c:lblOffset val="100"/>
      </c:catAx>
      <c:valAx>
        <c:axId val="76781824"/>
        <c:scaling>
          <c:orientation val="minMax"/>
        </c:scaling>
        <c:axPos val="l"/>
        <c:majorGridlines/>
        <c:numFmt formatCode="General" sourceLinked="1"/>
        <c:tickLblPos val="nextTo"/>
        <c:crossAx val="75683712"/>
        <c:crosses val="autoZero"/>
        <c:crossBetween val="between"/>
      </c:valAx>
    </c:plotArea>
    <c:legend>
      <c:legendPos val="r"/>
      <c:layout/>
    </c:legend>
    <c:plotVisOnly val="1"/>
  </c:chart>
  <c:txPr>
    <a:bodyPr/>
    <a:lstStyle/>
    <a:p>
      <a:pPr>
        <a:defRPr sz="1800"/>
      </a:pPr>
      <a:endParaRPr lang="tr-TR"/>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0.23445</cdr:x>
      <cdr:y>0.03182</cdr:y>
    </cdr:from>
    <cdr:to>
      <cdr:x>0.54069</cdr:x>
      <cdr:y>0.38184</cdr:y>
    </cdr:to>
    <cdr:sp macro="" textlink="">
      <cdr:nvSpPr>
        <cdr:cNvPr id="2" name="1 Oval"/>
        <cdr:cNvSpPr/>
      </cdr:nvSpPr>
      <cdr:spPr>
        <a:xfrm xmlns:a="http://schemas.openxmlformats.org/drawingml/2006/main">
          <a:off x="1929408" y="144016"/>
          <a:ext cx="2520280" cy="1584176"/>
        </a:xfrm>
        <a:prstGeom xmlns:a="http://schemas.openxmlformats.org/drawingml/2006/main" prst="ellipse">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tr-TR" sz="2800" dirty="0" smtClean="0"/>
            <a:t>Etkileşimli</a:t>
          </a:r>
        </a:p>
        <a:p xmlns:a="http://schemas.openxmlformats.org/drawingml/2006/main">
          <a:r>
            <a:rPr lang="tr-TR" sz="2800" dirty="0" smtClean="0"/>
            <a:t>Okuma</a:t>
          </a:r>
        </a:p>
      </cdr:txBody>
    </cdr:sp>
  </cdr:relSizeAnchor>
  <cdr:relSizeAnchor xmlns:cdr="http://schemas.openxmlformats.org/drawingml/2006/chartDrawing">
    <cdr:from>
      <cdr:x>0.30445</cdr:x>
      <cdr:y>0.46139</cdr:y>
    </cdr:from>
    <cdr:to>
      <cdr:x>0.45319</cdr:x>
      <cdr:y>0.68413</cdr:y>
    </cdr:to>
    <cdr:sp macro="" textlink="">
      <cdr:nvSpPr>
        <cdr:cNvPr id="4" name="3 Artı"/>
        <cdr:cNvSpPr/>
      </cdr:nvSpPr>
      <cdr:spPr>
        <a:xfrm xmlns:a="http://schemas.openxmlformats.org/drawingml/2006/main">
          <a:off x="2505472" y="2088232"/>
          <a:ext cx="1224136" cy="1008112"/>
        </a:xfrm>
        <a:prstGeom xmlns:a="http://schemas.openxmlformats.org/drawingml/2006/main" prst="mathPlus">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tr-TR"/>
        </a:p>
      </cdr:txBody>
    </cdr:sp>
  </cdr:relSizeAnchor>
  <cdr:relSizeAnchor xmlns:cdr="http://schemas.openxmlformats.org/drawingml/2006/chartDrawing">
    <cdr:from>
      <cdr:x>0.1907</cdr:x>
      <cdr:y>0.71595</cdr:y>
    </cdr:from>
    <cdr:to>
      <cdr:x>0.63694</cdr:x>
      <cdr:y>1</cdr:y>
    </cdr:to>
    <cdr:sp macro="" textlink="">
      <cdr:nvSpPr>
        <cdr:cNvPr id="5" name="4 Oval"/>
        <cdr:cNvSpPr/>
      </cdr:nvSpPr>
      <cdr:spPr>
        <a:xfrm xmlns:a="http://schemas.openxmlformats.org/drawingml/2006/main">
          <a:off x="1569368" y="3240360"/>
          <a:ext cx="3672408" cy="1285603"/>
        </a:xfrm>
        <a:prstGeom xmlns:a="http://schemas.openxmlformats.org/drawingml/2006/main" prst="ellipse">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tr-TR" sz="2400" dirty="0"/>
            <a:t>E</a:t>
          </a:r>
          <a:r>
            <a:rPr lang="tr-TR" sz="2400" dirty="0" smtClean="0"/>
            <a:t>rken</a:t>
          </a:r>
          <a:r>
            <a:rPr lang="tr-TR" sz="2000" dirty="0" smtClean="0"/>
            <a:t> Okuryazarlık</a:t>
          </a:r>
        </a:p>
        <a:p xmlns:a="http://schemas.openxmlformats.org/drawingml/2006/main">
          <a:r>
            <a:rPr lang="tr-TR" sz="2000" dirty="0" smtClean="0"/>
            <a:t>Becerilerini Destekleme</a:t>
          </a:r>
          <a:endParaRPr lang="tr-TR" dirty="0"/>
        </a:p>
      </cdr:txBody>
    </cdr:sp>
  </cdr:relSizeAnchor>
  <cdr:relSizeAnchor xmlns:cdr="http://schemas.openxmlformats.org/drawingml/2006/chartDrawing">
    <cdr:from>
      <cdr:x>0.52319</cdr:x>
      <cdr:y>0.4773</cdr:y>
    </cdr:from>
    <cdr:to>
      <cdr:x>0.65444</cdr:x>
      <cdr:y>0.60458</cdr:y>
    </cdr:to>
    <cdr:sp macro="" textlink="">
      <cdr:nvSpPr>
        <cdr:cNvPr id="6" name="5 Eşittir"/>
        <cdr:cNvSpPr/>
      </cdr:nvSpPr>
      <cdr:spPr>
        <a:xfrm xmlns:a="http://schemas.openxmlformats.org/drawingml/2006/main">
          <a:off x="4305672" y="2160240"/>
          <a:ext cx="1080120" cy="576064"/>
        </a:xfrm>
        <a:prstGeom xmlns:a="http://schemas.openxmlformats.org/drawingml/2006/main" prst="mathEqual">
          <a:avLst>
            <a:gd name="adj1" fmla="val 23520"/>
            <a:gd name="adj2" fmla="val 31970"/>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tr-TR"/>
        </a:p>
      </cdr:txBody>
    </cdr:sp>
  </cdr:relSizeAnchor>
  <cdr:relSizeAnchor xmlns:cdr="http://schemas.openxmlformats.org/drawingml/2006/chartDrawing">
    <cdr:from>
      <cdr:x>0.72444</cdr:x>
      <cdr:y>0.3182</cdr:y>
    </cdr:from>
    <cdr:to>
      <cdr:x>0.92305</cdr:x>
      <cdr:y>0.75888</cdr:y>
    </cdr:to>
    <cdr:sp macro="" textlink="">
      <cdr:nvSpPr>
        <cdr:cNvPr id="7" name="6 Oval"/>
        <cdr:cNvSpPr/>
      </cdr:nvSpPr>
      <cdr:spPr>
        <a:xfrm xmlns:a="http://schemas.openxmlformats.org/drawingml/2006/main">
          <a:off x="5961856" y="1440160"/>
          <a:ext cx="1634480" cy="1994520"/>
        </a:xfrm>
        <a:prstGeom xmlns:a="http://schemas.openxmlformats.org/drawingml/2006/main" prst="ellipse">
          <a:avLst/>
        </a:prstGeom>
        <a:ln xmlns:a="http://schemas.openxmlformats.org/drawingml/2006/main">
          <a:solidFill>
            <a:schemeClr val="accent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tr-TR" sz="2000" dirty="0"/>
            <a:t> </a:t>
          </a:r>
          <a:r>
            <a:rPr lang="tr-TR" sz="2000" dirty="0" smtClean="0"/>
            <a:t> </a:t>
          </a:r>
        </a:p>
        <a:p xmlns:a="http://schemas.openxmlformats.org/drawingml/2006/main">
          <a:endParaRPr lang="tr-TR" sz="2000" dirty="0"/>
        </a:p>
        <a:p xmlns:a="http://schemas.openxmlformats.org/drawingml/2006/main">
          <a:r>
            <a:rPr lang="tr-TR" sz="2800" dirty="0"/>
            <a:t>E</a:t>
          </a:r>
          <a:r>
            <a:rPr lang="tr-TR" sz="2800" dirty="0" smtClean="0"/>
            <a:t>KOP</a:t>
          </a:r>
        </a:p>
      </cdr:txBody>
    </cdr:sp>
  </cdr:relSizeAnchor>
  <cdr:relSizeAnchor xmlns:cdr="http://schemas.openxmlformats.org/drawingml/2006/chartDrawing">
    <cdr:from>
      <cdr:x>0.08333</cdr:x>
      <cdr:y>0.05917</cdr:y>
    </cdr:from>
    <cdr:to>
      <cdr:x>0.19444</cdr:x>
      <cdr:y>0.96604</cdr:y>
    </cdr:to>
    <cdr:sp macro="" textlink="">
      <cdr:nvSpPr>
        <cdr:cNvPr id="8" name="7 Akış Çizelgesi: İşlem"/>
        <cdr:cNvSpPr/>
      </cdr:nvSpPr>
      <cdr:spPr>
        <a:xfrm xmlns:a="http://schemas.openxmlformats.org/drawingml/2006/main">
          <a:off x="685800" y="267816"/>
          <a:ext cx="914391" cy="4104460"/>
        </a:xfrm>
        <a:prstGeom xmlns:a="http://schemas.openxmlformats.org/drawingml/2006/main" prst="flowChartProcess">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tr-TR" dirty="0" smtClean="0"/>
        </a:p>
        <a:p xmlns:a="http://schemas.openxmlformats.org/drawingml/2006/main">
          <a:r>
            <a:rPr lang="tr-TR" sz="1800" dirty="0" smtClean="0"/>
            <a:t>T</a:t>
          </a:r>
        </a:p>
        <a:p xmlns:a="http://schemas.openxmlformats.org/drawingml/2006/main">
          <a:r>
            <a:rPr lang="tr-TR" sz="1800" dirty="0" smtClean="0"/>
            <a:t>E</a:t>
          </a:r>
        </a:p>
        <a:p xmlns:a="http://schemas.openxmlformats.org/drawingml/2006/main">
          <a:r>
            <a:rPr lang="tr-TR" sz="1800" dirty="0" smtClean="0"/>
            <a:t>K</a:t>
          </a:r>
        </a:p>
        <a:p xmlns:a="http://schemas.openxmlformats.org/drawingml/2006/main">
          <a:r>
            <a:rPr lang="tr-TR" sz="1800" dirty="0" smtClean="0"/>
            <a:t>R</a:t>
          </a:r>
        </a:p>
        <a:p xmlns:a="http://schemas.openxmlformats.org/drawingml/2006/main">
          <a:r>
            <a:rPr lang="tr-TR" sz="1800" dirty="0" smtClean="0"/>
            <a:t>A</a:t>
          </a:r>
        </a:p>
        <a:p xmlns:a="http://schemas.openxmlformats.org/drawingml/2006/main">
          <a:r>
            <a:rPr lang="tr-TR" sz="1800" dirty="0" smtClean="0"/>
            <a:t>R</a:t>
          </a:r>
        </a:p>
        <a:p xmlns:a="http://schemas.openxmlformats.org/drawingml/2006/main">
          <a:r>
            <a:rPr lang="tr-TR" sz="1800" dirty="0" smtClean="0"/>
            <a:t>L</a:t>
          </a:r>
        </a:p>
        <a:p xmlns:a="http://schemas.openxmlformats.org/drawingml/2006/main">
          <a:r>
            <a:rPr lang="tr-TR" sz="1800" dirty="0" smtClean="0"/>
            <a:t>I</a:t>
          </a:r>
        </a:p>
        <a:p xmlns:a="http://schemas.openxmlformats.org/drawingml/2006/main">
          <a:endParaRPr lang="tr-TR" sz="1800" dirty="0" smtClean="0"/>
        </a:p>
        <a:p xmlns:a="http://schemas.openxmlformats.org/drawingml/2006/main">
          <a:r>
            <a:rPr lang="tr-TR" sz="1800" dirty="0" smtClean="0"/>
            <a:t>O</a:t>
          </a:r>
        </a:p>
        <a:p xmlns:a="http://schemas.openxmlformats.org/drawingml/2006/main">
          <a:r>
            <a:rPr lang="tr-TR" sz="1800" dirty="0" smtClean="0"/>
            <a:t>K</a:t>
          </a:r>
        </a:p>
        <a:p xmlns:a="http://schemas.openxmlformats.org/drawingml/2006/main">
          <a:r>
            <a:rPr lang="tr-TR" sz="1800" dirty="0" smtClean="0"/>
            <a:t>U</a:t>
          </a:r>
        </a:p>
        <a:p xmlns:a="http://schemas.openxmlformats.org/drawingml/2006/main">
          <a:r>
            <a:rPr lang="tr-TR" sz="1800" dirty="0" smtClean="0"/>
            <a:t>M</a:t>
          </a:r>
        </a:p>
        <a:p xmlns:a="http://schemas.openxmlformats.org/drawingml/2006/main">
          <a:r>
            <a:rPr lang="tr-TR" sz="1800" dirty="0"/>
            <a:t>A</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5056611-AD9D-4F5F-9487-DEE1DD9A61F8}"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E7E4CE5-59A1-4289-B8EB-5F9D49B15F3C}"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2D565AE-4A5E-4453-8B9A-3088ECC57DC9}"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7005847A-6A02-4F04-B20B-65985F34A1CD}"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FAB89251-E1FA-4E0C-BB44-56D69E9F4699}"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D417EE8E-214F-42C4-8BF8-AC1DB8DF3D04}"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135E8D20-DF14-4EF0-9AAC-1A9433B03915}"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9796652-B9A0-4095-9360-150586F7DEB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336A4C8-08CA-4900-BDBB-E02AD1B466E5}"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0252DC8-2B27-485C-BB9A-4403B0BB9263}"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DD2D6159-AED2-41D8-A101-E568F94BFA33}"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lvl1pPr>
          </a:lstStyle>
          <a:p>
            <a:pPr>
              <a:defRPr/>
            </a:pPr>
            <a:fld id="{27DDF9D8-F9D7-45F8-A8B6-09DA3C58BE7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cstate="print"/>
          <a:srcRect/>
          <a:stretch>
            <a:fillRect/>
          </a:stretch>
        </p:blipFill>
        <p:spPr bwMode="auto">
          <a:xfrm>
            <a:off x="0" y="-104775"/>
            <a:ext cx="9144000" cy="6951663"/>
          </a:xfrm>
          <a:prstGeom prst="rect">
            <a:avLst/>
          </a:prstGeom>
          <a:noFill/>
          <a:ln w="9525">
            <a:noFill/>
            <a:miter lim="800000"/>
            <a:headEnd/>
            <a:tailEnd/>
          </a:ln>
        </p:spPr>
      </p:pic>
      <p:sp>
        <p:nvSpPr>
          <p:cNvPr id="2051" name="Rectangle 2"/>
          <p:cNvSpPr>
            <a:spLocks noGrp="1" noRot="1" noChangeArrowheads="1"/>
          </p:cNvSpPr>
          <p:nvPr>
            <p:ph type="ctrTitle"/>
          </p:nvPr>
        </p:nvSpPr>
        <p:spPr/>
        <p:txBody>
          <a:bodyPr/>
          <a:lstStyle/>
          <a:p>
            <a:pPr eaLnBrk="1" hangingPunct="1"/>
            <a:r>
              <a:rPr lang="tr-TR" sz="5400" smtClean="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endParaRPr lang="tr-TR" b="1" dirty="0" smtClean="0"/>
          </a:p>
          <a:p>
            <a:pPr eaLnBrk="1" hangingPunct="1">
              <a:lnSpc>
                <a:spcPct val="90000"/>
              </a:lnSpc>
            </a:pPr>
            <a:endParaRPr lang="tr-TR" b="1" dirty="0" smtClean="0"/>
          </a:p>
          <a:p>
            <a:pPr eaLnBrk="1" hangingPunct="1">
              <a:lnSpc>
                <a:spcPct val="90000"/>
              </a:lnSpc>
            </a:pPr>
            <a:r>
              <a:rPr lang="tr-TR" b="1" dirty="0" err="1" smtClean="0"/>
              <a:t>Öğr</a:t>
            </a:r>
            <a:r>
              <a:rPr lang="tr-TR" b="1" dirty="0" smtClean="0"/>
              <a:t>. Gör. Şerife ŞAHİN</a:t>
            </a:r>
          </a:p>
          <a:p>
            <a:pPr eaLnBrk="1" hangingPunct="1">
              <a:lnSpc>
                <a:spcPct val="90000"/>
              </a:lnSpc>
            </a:pPr>
            <a:endParaRPr lang="tr-TR" b="1" dirty="0" smtClean="0"/>
          </a:p>
          <a:p>
            <a:pPr eaLnBrk="1" hangingPunct="1">
              <a:lnSpc>
                <a:spcPct val="90000"/>
              </a:lnSpc>
            </a:pPr>
            <a:endParaRPr lang="tr-TR"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sz="2800" b="1" dirty="0" smtClean="0">
                <a:latin typeface="Times New Roman" pitchFamily="18" charset="0"/>
                <a:cs typeface="Times New Roman" pitchFamily="18" charset="0"/>
              </a:rPr>
              <a:t>ETKİLEŞİMLİ KİTAP OKUMA PROGRAMI</a:t>
            </a:r>
            <a:br>
              <a:rPr lang="tr-TR" sz="2800" b="1" dirty="0" smtClean="0">
                <a:latin typeface="Times New Roman" pitchFamily="18" charset="0"/>
                <a:cs typeface="Times New Roman" pitchFamily="18" charset="0"/>
              </a:rPr>
            </a:br>
            <a:r>
              <a:rPr lang="tr-TR" sz="2800" b="1" dirty="0" smtClean="0">
                <a:latin typeface="Times New Roman" pitchFamily="18" charset="0"/>
                <a:cs typeface="Times New Roman" pitchFamily="18" charset="0"/>
              </a:rPr>
              <a:t>(EKOP)</a:t>
            </a:r>
            <a:endParaRPr lang="tr-TR" sz="2800" dirty="0" smtClean="0">
              <a:latin typeface="Times New Roman" pitchFamily="18" charset="0"/>
              <a:cs typeface="Times New Roman" pitchFamily="18" charset="0"/>
            </a:endParaRPr>
          </a:p>
        </p:txBody>
      </p:sp>
      <p:sp>
        <p:nvSpPr>
          <p:cNvPr id="3075" name="İçerik Yer Tutucusu 2"/>
          <p:cNvSpPr>
            <a:spLocks noGrp="1"/>
          </p:cNvSpPr>
          <p:nvPr>
            <p:ph idx="1"/>
          </p:nvPr>
        </p:nvSpPr>
        <p:spPr/>
        <p:txBody>
          <a:bodyPr/>
          <a:lstStyle/>
          <a:p>
            <a:pPr lvl="1" eaLnBrk="1" hangingPunct="1">
              <a:buNone/>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Ekop</a:t>
            </a:r>
            <a:r>
              <a:rPr lang="tr-TR" dirty="0" smtClean="0">
                <a:latin typeface="Times New Roman" pitchFamily="18" charset="0"/>
                <a:cs typeface="Times New Roman" pitchFamily="18" charset="0"/>
              </a:rPr>
              <a:t>, okul öncesi dönemdeki çocukların dil ve erken okur yazarlık becerilerini desteklemeyi hedefleyen, kapsamlı, sistematik bütüncül bir yaklaşım ile uygulayıcının kitabı okuyan kişi konumundan dinleyici konumuna geçtiği, çocukların okuma sürecinin başından sonuna kadar etkin bir şekilde katılım gösterdiği uygulamalardır.</a:t>
            </a:r>
            <a:endParaRPr lang="tr-TR" dirty="0" smtClean="0">
              <a:latin typeface="Times New Roman" pitchFamily="18" charset="0"/>
              <a:cs typeface="Times New Roman" pitchFamily="18" charset="0"/>
            </a:endParaRPr>
          </a:p>
        </p:txBody>
      </p:sp>
      <p:pic>
        <p:nvPicPr>
          <p:cNvPr id="307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EKOP BİLEŞENLERİ</a:t>
            </a:r>
            <a:endParaRPr lang="tr-TR" b="1" dirty="0"/>
          </a:p>
        </p:txBody>
      </p:sp>
      <p:graphicFrame>
        <p:nvGraphicFramePr>
          <p:cNvPr id="7" name="6 İçerik Yer Tutucusu"/>
          <p:cNvGraphicFramePr>
            <a:graphicFrameLocks noGrp="1"/>
          </p:cNvGraphicFramePr>
          <p:nvPr>
            <p:ph idx="1"/>
          </p:nvPr>
        </p:nvGraphicFramePr>
        <p:xfrm>
          <a:off x="914400" y="1447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b="1" dirty="0" smtClean="0"/>
              <a:t>EKOP UYGULAMA ADIMLARI</a:t>
            </a:r>
            <a:endParaRPr lang="tr-TR" dirty="0" smtClean="0"/>
          </a:p>
        </p:txBody>
      </p:sp>
      <p:sp>
        <p:nvSpPr>
          <p:cNvPr id="5123" name="İçerik Yer Tutucusu 2"/>
          <p:cNvSpPr>
            <a:spLocks noGrp="1"/>
          </p:cNvSpPr>
          <p:nvPr>
            <p:ph idx="1"/>
          </p:nvPr>
        </p:nvSpPr>
        <p:spPr/>
        <p:txBody>
          <a:bodyPr/>
          <a:lstStyle/>
          <a:p>
            <a:pPr eaLnBrk="1" hangingPunct="1">
              <a:buNone/>
            </a:pPr>
            <a:endParaRPr lang="tr-TR" dirty="0" smtClean="0"/>
          </a:p>
          <a:p>
            <a:pPr eaLnBrk="1" hangingPunct="1">
              <a:buNone/>
            </a:pPr>
            <a:r>
              <a:rPr lang="tr-TR" dirty="0" smtClean="0"/>
              <a:t>	</a:t>
            </a:r>
            <a:r>
              <a:rPr lang="tr-TR" sz="2800" dirty="0" err="1" smtClean="0">
                <a:latin typeface="Times New Roman" pitchFamily="18" charset="0"/>
                <a:cs typeface="Times New Roman" pitchFamily="18" charset="0"/>
              </a:rPr>
              <a:t>Ekop</a:t>
            </a:r>
            <a:r>
              <a:rPr lang="tr-TR" sz="2800" dirty="0" smtClean="0">
                <a:latin typeface="Times New Roman" pitchFamily="18" charset="0"/>
                <a:cs typeface="Times New Roman" pitchFamily="18" charset="0"/>
              </a:rPr>
              <a:t> uygulamaları, yetişkin tarafından çocuklara öykü okumaya başlamadan önce çocukların katılımcı olmalarını sağlaması ve bu katılımın öykü okuma sırasında ve sonrasında devam etmesini teşvik etmek bakımından geleneksel uygulamalardan farklılaşmaktadır.</a:t>
            </a:r>
          </a:p>
          <a:p>
            <a:pPr eaLnBrk="1" hangingPunct="1"/>
            <a:endParaRPr lang="tr-TR" dirty="0" smtClean="0"/>
          </a:p>
          <a:p>
            <a:pPr eaLnBrk="1" hangingPunct="1"/>
            <a:endParaRPr lang="tr-TR" dirty="0" smtClean="0"/>
          </a:p>
        </p:txBody>
      </p:sp>
      <p:pic>
        <p:nvPicPr>
          <p:cNvPr id="5124"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28600"/>
            <a:ext cx="8229600" cy="1143000"/>
          </a:xfrm>
        </p:spPr>
        <p:txBody>
          <a:bodyPr/>
          <a:lstStyle/>
          <a:p>
            <a:pPr eaLnBrk="1" hangingPunct="1">
              <a:defRPr/>
            </a:pPr>
            <a:r>
              <a:rPr lang="tr-TR" sz="3200" b="1" dirty="0" smtClean="0">
                <a:latin typeface="Times New Roman" pitchFamily="18" charset="0"/>
                <a:cs typeface="Times New Roman" pitchFamily="18" charset="0"/>
              </a:rPr>
              <a:t>OKUMA ÖNCESİ EKOP UYGULAMA </a:t>
            </a:r>
            <a:r>
              <a:rPr lang="tr-TR" sz="3200" b="1" dirty="0" smtClean="0">
                <a:latin typeface="Times New Roman" pitchFamily="18" charset="0"/>
                <a:cs typeface="Times New Roman" pitchFamily="18" charset="0"/>
              </a:rPr>
              <a:t>ADIMLARI</a:t>
            </a:r>
            <a:endParaRPr lang="tr-TR" sz="3200" dirty="0" smtClean="0">
              <a:latin typeface="Times New Roman" pitchFamily="18" charset="0"/>
              <a:cs typeface="Times New Roman" pitchFamily="18" charset="0"/>
            </a:endParaRPr>
          </a:p>
        </p:txBody>
      </p:sp>
      <p:sp>
        <p:nvSpPr>
          <p:cNvPr id="6147" name="İçerik Yer Tutucusu 2"/>
          <p:cNvSpPr>
            <a:spLocks noGrp="1"/>
          </p:cNvSpPr>
          <p:nvPr>
            <p:ph idx="1"/>
          </p:nvPr>
        </p:nvSpPr>
        <p:spPr/>
        <p:txBody>
          <a:bodyPr/>
          <a:lstStyle/>
          <a:p>
            <a:pPr>
              <a:buFont typeface="Wingdings" pitchFamily="2" charset="2"/>
              <a:buChar char="ü"/>
            </a:pPr>
            <a:r>
              <a:rPr lang="tr-TR" sz="2800" dirty="0" smtClean="0">
                <a:latin typeface="Times New Roman" pitchFamily="18" charset="0"/>
                <a:cs typeface="Times New Roman" pitchFamily="18" charset="0"/>
              </a:rPr>
              <a:t>Gelişimsel açıdan uygun bir resimli çocuk kitabının seçilmesi</a:t>
            </a:r>
          </a:p>
          <a:p>
            <a:pPr>
              <a:buFont typeface="Wingdings" pitchFamily="2" charset="2"/>
              <a:buChar char="ü"/>
            </a:pPr>
            <a:r>
              <a:rPr lang="tr-TR" sz="2800" dirty="0" smtClean="0">
                <a:latin typeface="Times New Roman" pitchFamily="18" charset="0"/>
                <a:cs typeface="Times New Roman" pitchFamily="18" charset="0"/>
              </a:rPr>
              <a:t>Hedef sözcüklerin ve sesbirimlerin belirlenmesi</a:t>
            </a:r>
          </a:p>
          <a:p>
            <a:pPr>
              <a:buFont typeface="Wingdings" pitchFamily="2" charset="2"/>
              <a:buChar char="ü"/>
            </a:pPr>
            <a:r>
              <a:rPr lang="tr-TR" sz="2800" dirty="0" smtClean="0">
                <a:latin typeface="Times New Roman" pitchFamily="18" charset="0"/>
                <a:cs typeface="Times New Roman" pitchFamily="18" charset="0"/>
              </a:rPr>
              <a:t>Soruların, örneklerin ve açıklamaların belirlenmesi</a:t>
            </a:r>
          </a:p>
          <a:p>
            <a:pPr>
              <a:buFont typeface="Wingdings" pitchFamily="2" charset="2"/>
              <a:buChar char="ü"/>
            </a:pPr>
            <a:r>
              <a:rPr lang="tr-TR" sz="2800" dirty="0" smtClean="0">
                <a:latin typeface="Times New Roman" pitchFamily="18" charset="0"/>
                <a:cs typeface="Times New Roman" pitchFamily="18" charset="0"/>
              </a:rPr>
              <a:t>Fiziksel düzenlemelerin yapılması</a:t>
            </a:r>
          </a:p>
          <a:p>
            <a:pPr>
              <a:buFont typeface="Wingdings" pitchFamily="2" charset="2"/>
              <a:buChar char="ü"/>
            </a:pPr>
            <a:r>
              <a:rPr lang="tr-TR" sz="2800" dirty="0" smtClean="0">
                <a:latin typeface="Times New Roman" pitchFamily="18" charset="0"/>
                <a:cs typeface="Times New Roman" pitchFamily="18" charset="0"/>
              </a:rPr>
              <a:t>Çocukların sınıf içinde yerleşimi</a:t>
            </a:r>
            <a:endParaRPr lang="tr-TR" sz="2800" dirty="0" smtClean="0">
              <a:latin typeface="Times New Roman" pitchFamily="18" charset="0"/>
              <a:cs typeface="Times New Roman" pitchFamily="18" charset="0"/>
            </a:endParaRPr>
          </a:p>
        </p:txBody>
      </p:sp>
      <p:pic>
        <p:nvPicPr>
          <p:cNvPr id="6148"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7171" name="İçerik Yer Tutucusu 2"/>
          <p:cNvSpPr>
            <a:spLocks noGrp="1"/>
          </p:cNvSpPr>
          <p:nvPr>
            <p:ph idx="1"/>
          </p:nvPr>
        </p:nvSpPr>
        <p:spPr>
          <a:xfrm>
            <a:off x="457200" y="1143000"/>
            <a:ext cx="8229600" cy="4525963"/>
          </a:xfrm>
        </p:spPr>
        <p:txBody>
          <a:bodyPr/>
          <a:lstStyle/>
          <a:p>
            <a:pPr eaLnBrk="1" hangingPunct="1">
              <a:lnSpc>
                <a:spcPct val="90000"/>
              </a:lnSpc>
              <a:buNone/>
            </a:pPr>
            <a:r>
              <a:rPr lang="tr-TR" sz="2800" dirty="0" smtClean="0"/>
              <a:t/>
            </a:r>
            <a:br>
              <a:rPr lang="tr-TR" sz="2800" dirty="0" smtClean="0"/>
            </a:br>
            <a:endParaRPr lang="tr-TR" sz="2800" dirty="0" smtClean="0"/>
          </a:p>
          <a:p>
            <a:pPr>
              <a:buFont typeface="Wingdings" pitchFamily="2" charset="2"/>
              <a:buChar char="ü"/>
            </a:pPr>
            <a:r>
              <a:rPr lang="tr-TR" sz="2800" dirty="0" smtClean="0">
                <a:latin typeface="Times New Roman" pitchFamily="18" charset="0"/>
                <a:cs typeface="Times New Roman" pitchFamily="18" charset="0"/>
              </a:rPr>
              <a:t>Kitapla tanışma</a:t>
            </a:r>
          </a:p>
          <a:p>
            <a:pPr>
              <a:buFont typeface="Wingdings" pitchFamily="2" charset="2"/>
              <a:buChar char="ü"/>
            </a:pPr>
            <a:r>
              <a:rPr lang="tr-TR" sz="2800" dirty="0" smtClean="0">
                <a:latin typeface="Times New Roman" pitchFamily="18" charset="0"/>
                <a:cs typeface="Times New Roman" pitchFamily="18" charset="0"/>
              </a:rPr>
              <a:t>Açık uçlu sorular yoluyla çocukların tahminde bulunmalarını sağlama</a:t>
            </a:r>
          </a:p>
          <a:p>
            <a:pPr>
              <a:buFont typeface="Wingdings" pitchFamily="2" charset="2"/>
              <a:buChar char="ü"/>
            </a:pPr>
            <a:r>
              <a:rPr lang="tr-TR" sz="2800" dirty="0" smtClean="0">
                <a:latin typeface="Times New Roman" pitchFamily="18" charset="0"/>
                <a:cs typeface="Times New Roman" pitchFamily="18" charset="0"/>
              </a:rPr>
              <a:t>Çocuklardan gelen yanıtların yeniden düzenlenmesi</a:t>
            </a:r>
            <a:endParaRPr lang="tr-TR" sz="2800" dirty="0" smtClean="0">
              <a:latin typeface="Times New Roman" pitchFamily="18" charset="0"/>
              <a:cs typeface="Times New Roman" pitchFamily="18" charset="0"/>
            </a:endParaRPr>
          </a:p>
        </p:txBody>
      </p:sp>
      <p:pic>
        <p:nvPicPr>
          <p:cNvPr id="7172"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3400" y="304800"/>
            <a:ext cx="8229600" cy="1143000"/>
          </a:xfrm>
        </p:spPr>
        <p:txBody>
          <a:bodyPr/>
          <a:lstStyle/>
          <a:p>
            <a:pPr eaLnBrk="1" hangingPunct="1">
              <a:defRPr/>
            </a:pPr>
            <a:r>
              <a:rPr lang="tr-TR" dirty="0" smtClean="0">
                <a:latin typeface="Times New Roman" pitchFamily="18" charset="0"/>
                <a:cs typeface="Times New Roman" pitchFamily="18" charset="0"/>
              </a:rPr>
              <a:t>Uygun Resimli Kitabın </a:t>
            </a:r>
            <a:r>
              <a:rPr lang="tr-TR" dirty="0" smtClean="0">
                <a:latin typeface="Times New Roman" pitchFamily="18" charset="0"/>
                <a:cs typeface="Times New Roman" pitchFamily="18" charset="0"/>
              </a:rPr>
              <a:t>Seçilmesi</a:t>
            </a:r>
            <a:endParaRPr lang="tr-TR" dirty="0" smtClean="0">
              <a:latin typeface="Times New Roman" pitchFamily="18" charset="0"/>
              <a:cs typeface="Times New Roman" pitchFamily="18" charset="0"/>
            </a:endParaRPr>
          </a:p>
        </p:txBody>
      </p:sp>
      <p:sp>
        <p:nvSpPr>
          <p:cNvPr id="8195" name="İçerik Yer Tutucusu 2"/>
          <p:cNvSpPr>
            <a:spLocks noGrp="1"/>
          </p:cNvSpPr>
          <p:nvPr>
            <p:ph idx="1"/>
          </p:nvPr>
        </p:nvSpPr>
        <p:spPr>
          <a:xfrm>
            <a:off x="457200" y="1676400"/>
            <a:ext cx="8229600" cy="4449763"/>
          </a:xfrm>
        </p:spPr>
        <p:txBody>
          <a:bodyPr/>
          <a:lstStyle/>
          <a:p>
            <a:pPr eaLnBrk="1" hangingPunct="1">
              <a:lnSpc>
                <a:spcPct val="90000"/>
              </a:lnSpc>
              <a:buFont typeface="Wingdings" pitchFamily="2" charset="2"/>
              <a:buChar char="Ø"/>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Ekop</a:t>
            </a:r>
            <a:r>
              <a:rPr lang="tr-TR" dirty="0" smtClean="0">
                <a:latin typeface="Times New Roman" pitchFamily="18" charset="0"/>
                <a:cs typeface="Times New Roman" pitchFamily="18" charset="0"/>
              </a:rPr>
              <a:t> uygulamalarında ilk adım, bu uygulamada kullanılacak nitelikli resimli kitabın seçimidir. Ayrıca çocukların gelişim özelliklerinin, ilgi ve ihtiyaçlarının da dikkate alınması gerekir.</a:t>
            </a:r>
          </a:p>
          <a:p>
            <a:pPr eaLnBrk="1" hangingPunct="1">
              <a:lnSpc>
                <a:spcPct val="90000"/>
              </a:lnSpc>
              <a:buFont typeface="Wingdings" pitchFamily="2" charset="2"/>
              <a:buChar char="Ø"/>
            </a:pPr>
            <a:r>
              <a:rPr lang="tr-TR" sz="2800" dirty="0" smtClean="0">
                <a:latin typeface="Times New Roman" pitchFamily="18" charset="0"/>
                <a:cs typeface="Times New Roman" pitchFamily="18" charset="0"/>
              </a:rPr>
              <a:t>K</a:t>
            </a:r>
            <a:r>
              <a:rPr lang="tr-TR" sz="2800" dirty="0" smtClean="0">
                <a:latin typeface="Times New Roman" pitchFamily="18" charset="0"/>
                <a:cs typeface="Times New Roman" pitchFamily="18" charset="0"/>
              </a:rPr>
              <a:t>itabın eğitim programında yer alan kazanımlar için de belirleyici olmaktadır.Bu nedenle çocuk kitaplarının biçimsel ve içerik açısından sahip olması gereke özellikler bilinmelidir.</a:t>
            </a:r>
            <a:endParaRPr lang="tr-TR" sz="2800" dirty="0" smtClean="0">
              <a:latin typeface="Times New Roman" pitchFamily="18" charset="0"/>
              <a:cs typeface="Times New Roman" pitchFamily="18" charset="0"/>
            </a:endParaRPr>
          </a:p>
        </p:txBody>
      </p:sp>
      <p:pic>
        <p:nvPicPr>
          <p:cNvPr id="819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sz="3600" dirty="0" smtClean="0">
                <a:latin typeface="Times New Roman" pitchFamily="18" charset="0"/>
                <a:cs typeface="Times New Roman" pitchFamily="18" charset="0"/>
              </a:rPr>
              <a:t>2-Hedef Sözcüklerin ve Sesbirimlerinin Belirlenmesi</a:t>
            </a:r>
          </a:p>
        </p:txBody>
      </p:sp>
      <p:sp>
        <p:nvSpPr>
          <p:cNvPr id="9219" name="İçerik Yer Tutucusu 2"/>
          <p:cNvSpPr>
            <a:spLocks noGrp="1"/>
          </p:cNvSpPr>
          <p:nvPr>
            <p:ph idx="1"/>
          </p:nvPr>
        </p:nvSpPr>
        <p:spPr/>
        <p:txBody>
          <a:bodyPr/>
          <a:lstStyle/>
          <a:p>
            <a:pPr eaLnBrk="1" hangingPunct="1">
              <a:lnSpc>
                <a:spcPct val="90000"/>
              </a:lnSpc>
              <a:buFont typeface="Wingdings" pitchFamily="2" charset="2"/>
              <a:buChar char="Ø"/>
            </a:pPr>
            <a:r>
              <a:rPr lang="tr-TR" dirty="0" smtClean="0">
                <a:latin typeface="Times New Roman" pitchFamily="18" charset="0"/>
                <a:cs typeface="Times New Roman" pitchFamily="18" charset="0"/>
              </a:rPr>
              <a:t>	EKOP uygulamalarında seçilen öykünün konusu, teması kadar hedef sözcük ve ses  birimlerinin yapısı önemli</a:t>
            </a:r>
            <a:r>
              <a:rPr lang="tr-TR" dirty="0" smtClean="0"/>
              <a:t>.</a:t>
            </a:r>
          </a:p>
          <a:p>
            <a:pPr eaLnBrk="1" hangingPunct="1">
              <a:lnSpc>
                <a:spcPct val="90000"/>
              </a:lnSpc>
              <a:buFont typeface="Wingdings" pitchFamily="2" charset="2"/>
              <a:buChar char="Ø"/>
            </a:pPr>
            <a:r>
              <a:rPr lang="tr-TR" dirty="0" smtClean="0">
                <a:latin typeface="Times New Roman" pitchFamily="18" charset="0"/>
                <a:cs typeface="Times New Roman" pitchFamily="18" charset="0"/>
              </a:rPr>
              <a:t>Hedef sözcüklerin belirlenmesinde çocukların takvim yaşı ve gelişim özellikleri önemlidir.</a:t>
            </a:r>
          </a:p>
          <a:p>
            <a:pPr eaLnBrk="1" hangingPunct="1">
              <a:lnSpc>
                <a:spcPct val="90000"/>
              </a:lnSpc>
              <a:buFont typeface="Wingdings" pitchFamily="2" charset="2"/>
              <a:buChar char="Ø"/>
            </a:pPr>
            <a:endParaRPr lang="tr-TR" dirty="0" smtClean="0">
              <a:latin typeface="Times New Roman" pitchFamily="18" charset="0"/>
              <a:cs typeface="Times New Roman" pitchFamily="18" charset="0"/>
            </a:endParaRPr>
          </a:p>
        </p:txBody>
      </p:sp>
      <p:pic>
        <p:nvPicPr>
          <p:cNvPr id="9220"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8229600" cy="1143000"/>
          </a:xfrm>
        </p:spPr>
        <p:txBody>
          <a:bodyPr/>
          <a:lstStyle/>
          <a:p>
            <a:pPr eaLnBrk="1" hangingPunct="1">
              <a:defRPr/>
            </a:pPr>
            <a:r>
              <a:rPr lang="tr-TR" sz="2800" dirty="0" smtClean="0"/>
              <a:t>3- </a:t>
            </a:r>
            <a:r>
              <a:rPr lang="tr-TR" sz="2800" dirty="0" smtClean="0">
                <a:latin typeface="Times New Roman" pitchFamily="18" charset="0"/>
                <a:cs typeface="Times New Roman" pitchFamily="18" charset="0"/>
              </a:rPr>
              <a:t>Soruların, Örneklerin ve Açıklamaların Belirlenmesi</a:t>
            </a:r>
          </a:p>
        </p:txBody>
      </p:sp>
      <p:sp>
        <p:nvSpPr>
          <p:cNvPr id="10243" name="İçerik Yer Tutucusu 2"/>
          <p:cNvSpPr>
            <a:spLocks noGrp="1"/>
          </p:cNvSpPr>
          <p:nvPr>
            <p:ph idx="1"/>
          </p:nvPr>
        </p:nvSpPr>
        <p:spPr>
          <a:xfrm>
            <a:off x="457200" y="1381125"/>
            <a:ext cx="8229600" cy="4525963"/>
          </a:xfrm>
        </p:spPr>
        <p:txBody>
          <a:bodyPr/>
          <a:lstStyle/>
          <a:p>
            <a:pPr eaLnBrk="1" hangingPunct="1">
              <a:buNone/>
            </a:pPr>
            <a:r>
              <a:rPr lang="tr-TR" dirty="0" smtClean="0"/>
              <a:t>	</a:t>
            </a:r>
            <a:r>
              <a:rPr lang="tr-TR" dirty="0" smtClean="0"/>
              <a:t> </a:t>
            </a:r>
            <a:r>
              <a:rPr lang="tr-TR" dirty="0" smtClean="0">
                <a:latin typeface="Times New Roman" pitchFamily="18" charset="0"/>
                <a:cs typeface="Times New Roman" pitchFamily="18" charset="0"/>
              </a:rPr>
              <a:t>Öykü okunmaya başlamadan önce hedef sözcüklere ve ses birimlerine ilişkin yapılacak vurgular, hedef sözcüklere/ ses birimlerine ilişkin hangi örnekler vereceğini, hangi soruları soracağını belirlemeli ve çocukların katılımını sağlayacak düzenlemeler yapmalıdır. </a:t>
            </a:r>
            <a:endParaRPr lang="tr-TR" dirty="0" smtClean="0">
              <a:latin typeface="Times New Roman" pitchFamily="18" charset="0"/>
              <a:cs typeface="Times New Roman" pitchFamily="18" charset="0"/>
            </a:endParaRPr>
          </a:p>
        </p:txBody>
      </p:sp>
      <p:pic>
        <p:nvPicPr>
          <p:cNvPr id="10244"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457200" y="381000"/>
            <a:ext cx="8229600" cy="1143000"/>
          </a:xfrm>
        </p:spPr>
        <p:txBody>
          <a:bodyPr/>
          <a:lstStyle/>
          <a:p>
            <a:pPr eaLnBrk="1" hangingPunct="1"/>
            <a:r>
              <a:rPr lang="tr-TR" sz="4000" dirty="0" smtClean="0">
                <a:latin typeface="Times New Roman" pitchFamily="18" charset="0"/>
                <a:cs typeface="Times New Roman" pitchFamily="18" charset="0"/>
              </a:rPr>
              <a:t>4-Fiziksel Düzenlemelerin Yapılması</a:t>
            </a:r>
            <a:endParaRPr lang="tr-TR" sz="4000" dirty="0" smtClean="0">
              <a:latin typeface="Times New Roman" pitchFamily="18" charset="0"/>
              <a:cs typeface="Times New Roman" pitchFamily="18" charset="0"/>
            </a:endParaRPr>
          </a:p>
        </p:txBody>
      </p:sp>
      <p:sp>
        <p:nvSpPr>
          <p:cNvPr id="11267" name="İçerik Yer Tutucusu 2"/>
          <p:cNvSpPr>
            <a:spLocks noGrp="1"/>
          </p:cNvSpPr>
          <p:nvPr>
            <p:ph idx="1"/>
          </p:nvPr>
        </p:nvSpPr>
        <p:spPr/>
        <p:txBody>
          <a:bodyPr/>
          <a:lstStyle/>
          <a:p>
            <a:pPr>
              <a:buNone/>
            </a:pPr>
            <a:r>
              <a:rPr lang="tr-TR" sz="2800" dirty="0" smtClean="0"/>
              <a:t>	</a:t>
            </a:r>
            <a:r>
              <a:rPr lang="tr-TR" sz="2800" dirty="0" smtClean="0">
                <a:latin typeface="Times New Roman" pitchFamily="18" charset="0"/>
                <a:cs typeface="Times New Roman" pitchFamily="18" charset="0"/>
              </a:rPr>
              <a:t>EKOP çalışmasının yapılacağı alanda çocuğun dikkatini dağıtan uyaranların ortadan kaldırılması gerekir.Ayrıca çocukların fiziksel ihtiyaçlarının giderilmiş olması EKOP bölünme olasılığını ortadan kaldıracaktır.</a:t>
            </a:r>
          </a:p>
          <a:p>
            <a:pPr eaLnBrk="1" hangingPunct="1"/>
            <a:endParaRPr lang="tr-TR" sz="2500" b="1" dirty="0" smtClean="0">
              <a:solidFill>
                <a:srgbClr val="000000"/>
              </a:solidFill>
            </a:endParaRPr>
          </a:p>
          <a:p>
            <a:pPr eaLnBrk="1" hangingPunct="1"/>
            <a:endParaRPr lang="tr-TR" dirty="0" smtClean="0"/>
          </a:p>
        </p:txBody>
      </p:sp>
      <p:pic>
        <p:nvPicPr>
          <p:cNvPr id="11268"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81000"/>
            <a:ext cx="8229600" cy="1143000"/>
          </a:xfrm>
        </p:spPr>
        <p:txBody>
          <a:bodyPr/>
          <a:lstStyle/>
          <a:p>
            <a:pPr eaLnBrk="1" hangingPunct="1">
              <a:defRPr/>
            </a:pPr>
            <a:r>
              <a:rPr lang="tr-TR" sz="3600" dirty="0" smtClean="0">
                <a:latin typeface="Times New Roman" pitchFamily="18" charset="0"/>
                <a:cs typeface="Times New Roman" pitchFamily="18" charset="0"/>
              </a:rPr>
              <a:t>5- Çocukların Sınıf İçinde Yerleşimi</a:t>
            </a:r>
          </a:p>
        </p:txBody>
      </p:sp>
      <p:sp>
        <p:nvSpPr>
          <p:cNvPr id="3" name="İçerik Yer Tutucusu 2"/>
          <p:cNvSpPr>
            <a:spLocks noGrp="1"/>
          </p:cNvSpPr>
          <p:nvPr>
            <p:ph idx="1"/>
          </p:nvPr>
        </p:nvSpPr>
        <p:spPr/>
        <p:txBody>
          <a:bodyPr/>
          <a:lstStyle/>
          <a:p>
            <a:pPr marL="0" indent="0" eaLnBrk="1" hangingPunct="1">
              <a:spcBef>
                <a:spcPct val="0"/>
              </a:spcBef>
              <a:buFont typeface="Wingdings" pitchFamily="2" charset="2"/>
              <a:buChar char="Ø"/>
              <a:defRPr/>
            </a:pPr>
            <a:r>
              <a:rPr lang="tr-TR" dirty="0" smtClean="0">
                <a:latin typeface="Times New Roman" pitchFamily="18" charset="0"/>
                <a:cs typeface="Times New Roman" pitchFamily="18" charset="0"/>
              </a:rPr>
              <a:t>Bütün çocukların kitabın resimlerini görebilecekleri ve rahat bir pozisyonda </a:t>
            </a:r>
            <a:r>
              <a:rPr lang="tr-TR" dirty="0" smtClean="0">
                <a:latin typeface="Times New Roman" pitchFamily="18" charset="0"/>
                <a:cs typeface="Times New Roman" pitchFamily="18" charset="0"/>
              </a:rPr>
              <a:t>o</a:t>
            </a:r>
          </a:p>
          <a:p>
            <a:pPr marL="0" indent="0" eaLnBrk="1" hangingPunct="1">
              <a:spcBef>
                <a:spcPct val="0"/>
              </a:spcBef>
              <a:buFontTx/>
              <a:buNone/>
              <a:defRPr/>
            </a:pPr>
            <a:r>
              <a:rPr lang="tr-TR" dirty="0" smtClean="0">
                <a:latin typeface="Times New Roman" pitchFamily="18" charset="0"/>
                <a:cs typeface="Times New Roman" pitchFamily="18" charset="0"/>
              </a:rPr>
              <a:t>oturmaları sağlanmalıdır</a:t>
            </a:r>
            <a:r>
              <a:rPr lang="tr-TR" dirty="0" smtClean="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marL="0" indent="0" eaLnBrk="1" hangingPunct="1">
              <a:spcBef>
                <a:spcPct val="0"/>
              </a:spcBef>
              <a:buFont typeface="Wingdings" pitchFamily="2" charset="2"/>
              <a:buChar char="Ø"/>
              <a:defRPr/>
            </a:pPr>
            <a:r>
              <a:rPr lang="tr-TR" dirty="0" smtClean="0">
                <a:latin typeface="Times New Roman" pitchFamily="18" charset="0"/>
                <a:cs typeface="Times New Roman" pitchFamily="18" charset="0"/>
              </a:rPr>
              <a:t>Yetişkin </a:t>
            </a:r>
            <a:r>
              <a:rPr lang="tr-TR" dirty="0" smtClean="0">
                <a:latin typeface="Times New Roman" pitchFamily="18" charset="0"/>
                <a:cs typeface="Times New Roman" pitchFamily="18" charset="0"/>
              </a:rPr>
              <a:t>okuma süresince aynı hizada ve göz teması kuracak şekilde oturmalıdır.</a:t>
            </a:r>
            <a:r>
              <a:rPr lang="tr-TR"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p:txBody>
      </p:sp>
      <p:pic>
        <p:nvPicPr>
          <p:cNvPr id="12292"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a:xfrm>
            <a:off x="457200" y="381000"/>
            <a:ext cx="8229600" cy="1143000"/>
          </a:xfrm>
        </p:spPr>
        <p:txBody>
          <a:bodyPr/>
          <a:lstStyle/>
          <a:p>
            <a:pPr eaLnBrk="1" hangingPunct="1"/>
            <a:r>
              <a:rPr lang="tr-TR" dirty="0" smtClean="0">
                <a:latin typeface="Times New Roman" pitchFamily="18" charset="0"/>
                <a:cs typeface="Times New Roman" pitchFamily="18" charset="0"/>
              </a:rPr>
              <a:t>6- Kitapla Tanışma</a:t>
            </a:r>
            <a:endParaRPr lang="tr-TR" dirty="0" smtClean="0">
              <a:latin typeface="Times New Roman" pitchFamily="18" charset="0"/>
              <a:cs typeface="Times New Roman" pitchFamily="18" charset="0"/>
            </a:endParaRPr>
          </a:p>
        </p:txBody>
      </p:sp>
      <p:sp>
        <p:nvSpPr>
          <p:cNvPr id="13315" name="İçerik Yer Tutucusu 2"/>
          <p:cNvSpPr>
            <a:spLocks noGrp="1"/>
          </p:cNvSpPr>
          <p:nvPr>
            <p:ph idx="1"/>
          </p:nvPr>
        </p:nvSpPr>
        <p:spPr/>
        <p:txBody>
          <a:bodyPr/>
          <a:lstStyle/>
          <a:p>
            <a:pPr eaLnBrk="1" hangingPunct="1">
              <a:buNone/>
            </a:pPr>
            <a:r>
              <a:rPr lang="tr-TR" sz="2600" dirty="0" smtClean="0"/>
              <a:t>	 </a:t>
            </a:r>
            <a:r>
              <a:rPr lang="tr-TR" sz="2800" dirty="0" smtClean="0">
                <a:latin typeface="Times New Roman" pitchFamily="18" charset="0"/>
                <a:cs typeface="Times New Roman" pitchFamily="18" charset="0"/>
              </a:rPr>
              <a:t>İlk uygulamalarda, her kitabın bir ön, birde arka kapak sayfasının bulunduğu, kitapların sırt kısmında kitap adını yazdığı, içinde birden fazla sayfanın olduğu anlatılmalı. </a:t>
            </a:r>
          </a:p>
          <a:p>
            <a:pPr eaLnBrk="1" hangingPunct="1">
              <a:buNone/>
            </a:pPr>
            <a:r>
              <a:rPr lang="tr-TR" sz="28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Ön kapak bütün çocukların görebileceği gibi tutularak başlık parmakla gösterilerek yüksek sesle okunmalıdır.</a:t>
            </a:r>
          </a:p>
          <a:p>
            <a:pPr eaLnBrk="1" hangingPunct="1">
              <a:buNone/>
            </a:pPr>
            <a:r>
              <a:rPr lang="tr-TR" sz="28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Kapak sayfasındaki yazarın adı soyadı, kitabı resimleyen ve yayın evi parmakla gösterilerek okunmalıdır.</a:t>
            </a:r>
          </a:p>
          <a:p>
            <a:pPr eaLnBrk="1" hangingPunct="1">
              <a:buNone/>
            </a:pPr>
            <a:endParaRPr lang="tr-TR" sz="2600" dirty="0" smtClean="0"/>
          </a:p>
        </p:txBody>
      </p:sp>
      <p:pic>
        <p:nvPicPr>
          <p:cNvPr id="1331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İçerik Yer Tutucusu 2"/>
          <p:cNvSpPr>
            <a:spLocks noGrp="1"/>
          </p:cNvSpPr>
          <p:nvPr>
            <p:ph idx="1"/>
          </p:nvPr>
        </p:nvSpPr>
        <p:spPr>
          <a:xfrm>
            <a:off x="457200" y="1362075"/>
            <a:ext cx="8229600" cy="4525963"/>
          </a:xfrm>
        </p:spPr>
        <p:txBody>
          <a:bodyPr/>
          <a:lstStyle/>
          <a:p>
            <a:pPr eaLnBrk="1" hangingPunct="1">
              <a:buNone/>
            </a:pPr>
            <a:r>
              <a:rPr lang="tr-TR" dirty="0" smtClean="0"/>
              <a:t>	</a:t>
            </a:r>
          </a:p>
          <a:p>
            <a:pPr eaLnBrk="1" hangingPunct="1">
              <a:buNone/>
            </a:pPr>
            <a:r>
              <a:rPr lang="tr-TR"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Her EKOP uygulamasında yazar, yayın evi ve resimleyenin görevleri kitabın biçimsel özellikleri hakkında bilgi vermeye gerek yoktur.</a:t>
            </a:r>
          </a:p>
          <a:p>
            <a:pPr eaLnBrk="1" hangingPunct="1">
              <a:buNone/>
            </a:pPr>
            <a:endParaRPr lang="tr-TR" dirty="0" smtClean="0"/>
          </a:p>
        </p:txBody>
      </p:sp>
      <p:pic>
        <p:nvPicPr>
          <p:cNvPr id="14340"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
        <p:nvSpPr>
          <p:cNvPr id="5" name="4 Başlık"/>
          <p:cNvSpPr>
            <a:spLocks noGrp="1"/>
          </p:cNvSpPr>
          <p:nvPr>
            <p:ph type="title"/>
          </p:nvPr>
        </p:nvSpPr>
        <p:spPr/>
        <p:txBody>
          <a:bodyPr/>
          <a:lstStyle/>
          <a:p>
            <a:endParaRPr lang="tr-TR"/>
          </a:p>
        </p:txBody>
      </p:sp>
      <p:sp>
        <p:nvSpPr>
          <p:cNvPr id="6" name="Başlık 1"/>
          <p:cNvSpPr txBox="1">
            <a:spLocks/>
          </p:cNvSpPr>
          <p:nvPr/>
        </p:nvSpPr>
        <p:spPr bwMode="auto">
          <a:xfrm>
            <a:off x="457200" y="3810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4400" b="0"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381000"/>
            <a:ext cx="8229600" cy="1143000"/>
          </a:xfrm>
        </p:spPr>
        <p:txBody>
          <a:bodyPr/>
          <a:lstStyle/>
          <a:p>
            <a:pPr eaLnBrk="1" hangingPunct="1"/>
            <a:r>
              <a:rPr lang="tr-TR" sz="2800" dirty="0" smtClean="0">
                <a:latin typeface="Times New Roman" pitchFamily="18" charset="0"/>
                <a:cs typeface="Times New Roman" pitchFamily="18" charset="0"/>
              </a:rPr>
              <a:t>7-Açık Uçlu Sorularla Çocukların Tahminlerde Bulunmalarını Sağlama</a:t>
            </a:r>
            <a:endParaRPr lang="tr-TR" sz="2800" dirty="0" smtClean="0">
              <a:latin typeface="Times New Roman" pitchFamily="18" charset="0"/>
              <a:cs typeface="Times New Roman" pitchFamily="18" charset="0"/>
            </a:endParaRPr>
          </a:p>
        </p:txBody>
      </p:sp>
      <p:sp>
        <p:nvSpPr>
          <p:cNvPr id="15363" name="İçerik Yer Tutucusu 2"/>
          <p:cNvSpPr>
            <a:spLocks noGrp="1"/>
          </p:cNvSpPr>
          <p:nvPr>
            <p:ph idx="1"/>
          </p:nvPr>
        </p:nvSpPr>
        <p:spPr/>
        <p:txBody>
          <a:bodyPr/>
          <a:lstStyle/>
          <a:p>
            <a:pPr>
              <a:buFont typeface="Wingdings" pitchFamily="2" charset="2"/>
              <a:buChar char="Ø"/>
            </a:pPr>
            <a:r>
              <a:rPr lang="tr-TR" dirty="0" smtClean="0">
                <a:latin typeface="Times New Roman" pitchFamily="18" charset="0"/>
                <a:cs typeface="Times New Roman" pitchFamily="18" charset="0"/>
              </a:rPr>
              <a:t>Açık uçlu sorular çocukların var olan bilgilerini aktif hale getirecek ve okunan öykünün anlaşılmasını kolaylaştıracaktır.</a:t>
            </a:r>
          </a:p>
          <a:p>
            <a:pPr>
              <a:buFont typeface="Wingdings" pitchFamily="2" charset="2"/>
              <a:buChar char="Ø"/>
            </a:pPr>
            <a:r>
              <a:rPr lang="tr-TR" dirty="0" smtClean="0">
                <a:latin typeface="Times New Roman" pitchFamily="18" charset="0"/>
                <a:cs typeface="Times New Roman" pitchFamily="18" charset="0"/>
              </a:rPr>
              <a:t>EKOP ta çocukların kitapla tanıştırıldıklarından itibaren açık uçlu soruların sorulması gerekir, bu da çocuklarda ifade edici sözcük dağarcığını desteklemektedir.</a:t>
            </a:r>
          </a:p>
          <a:p>
            <a:pPr eaLnBrk="1" hangingPunct="1">
              <a:buNone/>
            </a:pPr>
            <a:endParaRPr lang="tr-TR" dirty="0" smtClean="0">
              <a:solidFill>
                <a:srgbClr val="000000"/>
              </a:solidFill>
            </a:endParaRPr>
          </a:p>
        </p:txBody>
      </p:sp>
      <p:pic>
        <p:nvPicPr>
          <p:cNvPr id="15364"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381000"/>
            <a:ext cx="8229600" cy="1143000"/>
          </a:xfrm>
        </p:spPr>
        <p:txBody>
          <a:bodyPr/>
          <a:lstStyle/>
          <a:p>
            <a:pPr eaLnBrk="1" hangingPunct="1"/>
            <a:r>
              <a:rPr lang="tr-TR" sz="3200" dirty="0" smtClean="0"/>
              <a:t>8-Çocuklardan Gelen Yanıtların Yeniden Düzenlenme</a:t>
            </a:r>
            <a:endParaRPr lang="tr-TR" dirty="0" smtClean="0"/>
          </a:p>
        </p:txBody>
      </p:sp>
      <p:sp>
        <p:nvSpPr>
          <p:cNvPr id="16387" name="İçerik Yer Tutucusu 2"/>
          <p:cNvSpPr>
            <a:spLocks noGrp="1"/>
          </p:cNvSpPr>
          <p:nvPr>
            <p:ph idx="1"/>
          </p:nvPr>
        </p:nvSpPr>
        <p:spPr>
          <a:xfrm>
            <a:off x="457200" y="1600200"/>
            <a:ext cx="8229600" cy="4648200"/>
          </a:xfrm>
        </p:spPr>
        <p:txBody>
          <a:bodyPr/>
          <a:lstStyle/>
          <a:p>
            <a:pPr eaLnBrk="1" hangingPunct="1">
              <a:buNone/>
            </a:pPr>
            <a:r>
              <a:rPr lang="tr-TR" dirty="0" smtClean="0"/>
              <a:t>	</a:t>
            </a:r>
          </a:p>
          <a:p>
            <a:pPr eaLnBrk="1" hangingPunct="1">
              <a:buNone/>
            </a:pPr>
            <a:r>
              <a:rPr lang="tr-TR"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Çocuklardan gelen yanıtlar dikkatlice dinlenmeli, ifadeler. Bu ifadelere yeni sözcükler, yapılar eklenerek genişletilmeli yeniden düzenlenmeli.</a:t>
            </a:r>
          </a:p>
          <a:p>
            <a:pPr eaLnBrk="1" hangingPunct="1">
              <a:buNone/>
            </a:pPr>
            <a:endParaRPr lang="tr-TR" dirty="0" smtClean="0"/>
          </a:p>
        </p:txBody>
      </p:sp>
      <p:pic>
        <p:nvPicPr>
          <p:cNvPr id="16388"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a:xfrm>
            <a:off x="457200" y="381000"/>
            <a:ext cx="8229600" cy="1143000"/>
          </a:xfrm>
        </p:spPr>
        <p:txBody>
          <a:bodyPr/>
          <a:lstStyle/>
          <a:p>
            <a:pPr eaLnBrk="1" hangingPunct="1"/>
            <a:r>
              <a:rPr lang="tr-TR" sz="2800" b="1" dirty="0" smtClean="0">
                <a:latin typeface="Times New Roman" pitchFamily="18" charset="0"/>
                <a:cs typeface="Times New Roman" pitchFamily="18" charset="0"/>
              </a:rPr>
              <a:t>OKUMA SIRASINDA EKOP UYGULAMALARI</a:t>
            </a:r>
            <a:endParaRPr lang="tr-TR" sz="2800" dirty="0" smtClean="0">
              <a:latin typeface="Times New Roman" pitchFamily="18" charset="0"/>
              <a:cs typeface="Times New Roman" pitchFamily="18" charset="0"/>
            </a:endParaRPr>
          </a:p>
        </p:txBody>
      </p:sp>
      <p:sp>
        <p:nvSpPr>
          <p:cNvPr id="17411" name="İçerik Yer Tutucusu 2"/>
          <p:cNvSpPr>
            <a:spLocks noGrp="1"/>
          </p:cNvSpPr>
          <p:nvPr>
            <p:ph idx="1"/>
          </p:nvPr>
        </p:nvSpPr>
        <p:spPr/>
        <p:txBody>
          <a:bodyPr/>
          <a:lstStyle/>
          <a:p>
            <a:pPr>
              <a:buFont typeface="Wingdings" pitchFamily="2" charset="2"/>
              <a:buChar char="Ø"/>
            </a:pPr>
            <a:r>
              <a:rPr lang="tr-TR" dirty="0" smtClean="0">
                <a:latin typeface="Times New Roman" pitchFamily="18" charset="0"/>
                <a:cs typeface="Times New Roman" pitchFamily="18" charset="0"/>
              </a:rPr>
              <a:t>Hedef sözcüklerinin anlamlarının açıklanması</a:t>
            </a:r>
          </a:p>
          <a:p>
            <a:pPr>
              <a:buFont typeface="Wingdings" pitchFamily="2" charset="2"/>
              <a:buChar char="Ø"/>
            </a:pPr>
            <a:r>
              <a:rPr lang="tr-TR" dirty="0" smtClean="0">
                <a:latin typeface="Times New Roman" pitchFamily="18" charset="0"/>
                <a:cs typeface="Times New Roman" pitchFamily="18" charset="0"/>
              </a:rPr>
              <a:t>Hedef sözcüklerin anlamlarının resimlerle ve ek materyallerle desteklenmesi</a:t>
            </a:r>
          </a:p>
          <a:p>
            <a:pPr>
              <a:buFont typeface="Wingdings" pitchFamily="2" charset="2"/>
              <a:buChar char="Ø"/>
            </a:pPr>
            <a:r>
              <a:rPr lang="tr-TR" dirty="0" smtClean="0">
                <a:latin typeface="Times New Roman" pitchFamily="18" charset="0"/>
                <a:cs typeface="Times New Roman" pitchFamily="18" charset="0"/>
              </a:rPr>
              <a:t>Çocukların kendi yaşamları ile ilişkilendirebilecekleri örneklerin sunulması</a:t>
            </a:r>
          </a:p>
          <a:p>
            <a:pPr>
              <a:buFont typeface="Wingdings" pitchFamily="2" charset="2"/>
              <a:buChar char="Ø"/>
            </a:pPr>
            <a:r>
              <a:rPr lang="tr-TR" dirty="0" smtClean="0">
                <a:latin typeface="Times New Roman" pitchFamily="18" charset="0"/>
                <a:cs typeface="Times New Roman" pitchFamily="18" charset="0"/>
              </a:rPr>
              <a:t>Hedef sözcüklerin anlamlarının tekrarlanması</a:t>
            </a:r>
          </a:p>
          <a:p>
            <a:pPr>
              <a:buFont typeface="Wingdings" pitchFamily="2" charset="2"/>
              <a:buChar char="Ø"/>
            </a:pPr>
            <a:r>
              <a:rPr lang="tr-TR" dirty="0" smtClean="0">
                <a:latin typeface="Times New Roman" pitchFamily="18" charset="0"/>
                <a:cs typeface="Times New Roman" pitchFamily="18" charset="0"/>
              </a:rPr>
              <a:t>Geçmiş deneyimler ile öykünün </a:t>
            </a:r>
            <a:r>
              <a:rPr lang="tr-TR" dirty="0" smtClean="0"/>
              <a:t>desteklenmesi</a:t>
            </a:r>
          </a:p>
          <a:p>
            <a:pPr eaLnBrk="1" hangingPunct="1">
              <a:buFont typeface="Wingdings" pitchFamily="2" charset="2"/>
              <a:buChar char="Ø"/>
            </a:pPr>
            <a:endParaRPr lang="tr-TR" dirty="0" smtClean="0"/>
          </a:p>
        </p:txBody>
      </p:sp>
      <p:pic>
        <p:nvPicPr>
          <p:cNvPr id="17412"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p:cNvSpPr>
            <a:spLocks noGrp="1"/>
          </p:cNvSpPr>
          <p:nvPr>
            <p:ph type="title"/>
          </p:nvPr>
        </p:nvSpPr>
        <p:spPr>
          <a:xfrm>
            <a:off x="457200" y="381000"/>
            <a:ext cx="8229600" cy="1143000"/>
          </a:xfrm>
        </p:spPr>
        <p:txBody>
          <a:bodyPr/>
          <a:lstStyle/>
          <a:p>
            <a:pPr eaLnBrk="1" hangingPunct="1"/>
            <a:endParaRPr lang="tr-TR" dirty="0" smtClean="0"/>
          </a:p>
        </p:txBody>
      </p:sp>
      <p:sp>
        <p:nvSpPr>
          <p:cNvPr id="18435" name="İçerik Yer Tutucusu 2"/>
          <p:cNvSpPr>
            <a:spLocks noGrp="1"/>
          </p:cNvSpPr>
          <p:nvPr>
            <p:ph idx="1"/>
          </p:nvPr>
        </p:nvSpPr>
        <p:spPr>
          <a:xfrm>
            <a:off x="533400" y="1447800"/>
            <a:ext cx="8229600" cy="4525963"/>
          </a:xfrm>
        </p:spPr>
        <p:txBody>
          <a:bodyPr/>
          <a:lstStyle/>
          <a:p>
            <a:pPr>
              <a:buFont typeface="Wingdings" pitchFamily="2" charset="2"/>
              <a:buChar char="Ø"/>
            </a:pPr>
            <a:endParaRPr lang="tr-TR" sz="2800" dirty="0" smtClean="0">
              <a:latin typeface="Times New Roman" pitchFamily="18" charset="0"/>
              <a:cs typeface="Times New Roman" pitchFamily="18" charset="0"/>
            </a:endParaRPr>
          </a:p>
          <a:p>
            <a:pPr>
              <a:buFont typeface="Wingdings" pitchFamily="2" charset="2"/>
              <a:buChar char="Ø"/>
            </a:pPr>
            <a:r>
              <a:rPr lang="tr-TR" sz="2800" dirty="0" smtClean="0">
                <a:latin typeface="Times New Roman" pitchFamily="18" charset="0"/>
                <a:cs typeface="Times New Roman" pitchFamily="18" charset="0"/>
              </a:rPr>
              <a:t>Sesbilgisel </a:t>
            </a:r>
            <a:r>
              <a:rPr lang="tr-TR" sz="2800" dirty="0" err="1" smtClean="0">
                <a:latin typeface="Times New Roman" pitchFamily="18" charset="0"/>
                <a:cs typeface="Times New Roman" pitchFamily="18" charset="0"/>
              </a:rPr>
              <a:t>farkındalığı</a:t>
            </a:r>
            <a:r>
              <a:rPr lang="tr-TR" sz="2800" dirty="0" smtClean="0">
                <a:latin typeface="Times New Roman" pitchFamily="18" charset="0"/>
                <a:cs typeface="Times New Roman" pitchFamily="18" charset="0"/>
              </a:rPr>
              <a:t> ve yazı </a:t>
            </a:r>
            <a:r>
              <a:rPr lang="tr-TR" sz="2800" dirty="0" err="1" smtClean="0">
                <a:latin typeface="Times New Roman" pitchFamily="18" charset="0"/>
                <a:cs typeface="Times New Roman" pitchFamily="18" charset="0"/>
              </a:rPr>
              <a:t>farkındalığı</a:t>
            </a:r>
            <a:r>
              <a:rPr lang="tr-TR" sz="2800" dirty="0" smtClean="0">
                <a:latin typeface="Times New Roman" pitchFamily="18" charset="0"/>
                <a:cs typeface="Times New Roman" pitchFamily="18" charset="0"/>
              </a:rPr>
              <a:t> becerilerinin desteklenmesi</a:t>
            </a:r>
          </a:p>
          <a:p>
            <a:pPr>
              <a:buFont typeface="Wingdings" pitchFamily="2" charset="2"/>
              <a:buChar char="Ø"/>
            </a:pPr>
            <a:r>
              <a:rPr lang="tr-TR" sz="2800" dirty="0" smtClean="0">
                <a:latin typeface="Times New Roman" pitchFamily="18" charset="0"/>
                <a:cs typeface="Times New Roman" pitchFamily="18" charset="0"/>
              </a:rPr>
              <a:t>5N 1K sorularının kullanılması</a:t>
            </a:r>
          </a:p>
          <a:p>
            <a:pPr>
              <a:buFont typeface="Wingdings" pitchFamily="2" charset="2"/>
              <a:buChar char="Ø"/>
            </a:pPr>
            <a:r>
              <a:rPr lang="tr-TR" sz="2800" dirty="0" smtClean="0">
                <a:latin typeface="Times New Roman" pitchFamily="18" charset="0"/>
                <a:cs typeface="Times New Roman" pitchFamily="18" charset="0"/>
              </a:rPr>
              <a:t>Açık uçlu soruların sorulması</a:t>
            </a:r>
          </a:p>
          <a:p>
            <a:pPr>
              <a:buFont typeface="Wingdings" pitchFamily="2" charset="2"/>
              <a:buChar char="Ø"/>
            </a:pPr>
            <a:r>
              <a:rPr lang="tr-TR" sz="2800" dirty="0" smtClean="0">
                <a:latin typeface="Times New Roman" pitchFamily="18" charset="0"/>
                <a:cs typeface="Times New Roman" pitchFamily="18" charset="0"/>
              </a:rPr>
              <a:t>Tekrarlar ve genişletmelerin kullanımı</a:t>
            </a:r>
          </a:p>
          <a:p>
            <a:pPr>
              <a:buFont typeface="Wingdings" pitchFamily="2" charset="2"/>
              <a:buChar char="Ø"/>
            </a:pPr>
            <a:r>
              <a:rPr lang="tr-TR" sz="2800" dirty="0" smtClean="0">
                <a:latin typeface="Times New Roman" pitchFamily="18" charset="0"/>
                <a:cs typeface="Times New Roman" pitchFamily="18" charset="0"/>
              </a:rPr>
              <a:t>Cümle tamamlama ile sözcük dağarcığının desteklenmesi</a:t>
            </a:r>
          </a:p>
          <a:p>
            <a:pPr eaLnBrk="1" hangingPunct="1">
              <a:lnSpc>
                <a:spcPct val="90000"/>
              </a:lnSpc>
              <a:buNone/>
            </a:pPr>
            <a:endParaRPr lang="tr-TR" sz="2800" b="1" dirty="0" smtClean="0">
              <a:solidFill>
                <a:srgbClr val="000000"/>
              </a:solidFill>
            </a:endParaRPr>
          </a:p>
        </p:txBody>
      </p:sp>
      <p:pic>
        <p:nvPicPr>
          <p:cNvPr id="18436"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457200" y="381000"/>
            <a:ext cx="8229600" cy="1143000"/>
          </a:xfrm>
        </p:spPr>
        <p:txBody>
          <a:bodyPr/>
          <a:lstStyle/>
          <a:p>
            <a:pPr eaLnBrk="1" hangingPunct="1"/>
            <a:r>
              <a:rPr lang="tr-TR" sz="3200" b="1" dirty="0" smtClean="0">
                <a:latin typeface="Times New Roman" pitchFamily="18" charset="0"/>
                <a:cs typeface="Times New Roman" pitchFamily="18" charset="0"/>
              </a:rPr>
              <a:t>OKUMA SONRASINDA EKOP UYGULAMALARI</a:t>
            </a:r>
            <a:endParaRPr lang="tr-TR" sz="3200" dirty="0" smtClean="0">
              <a:latin typeface="Times New Roman" pitchFamily="18" charset="0"/>
              <a:cs typeface="Times New Roman" pitchFamily="18" charset="0"/>
            </a:endParaRPr>
          </a:p>
        </p:txBody>
      </p:sp>
      <p:sp>
        <p:nvSpPr>
          <p:cNvPr id="19459" name="İçerik Yer Tutucusu 2"/>
          <p:cNvSpPr>
            <a:spLocks noGrp="1"/>
          </p:cNvSpPr>
          <p:nvPr>
            <p:ph idx="1"/>
          </p:nvPr>
        </p:nvSpPr>
        <p:spPr/>
        <p:txBody>
          <a:bodyPr/>
          <a:lstStyle/>
          <a:p>
            <a:pPr>
              <a:buNone/>
            </a:pPr>
            <a:r>
              <a:rPr lang="tr-TR" sz="2800" dirty="0" smtClean="0"/>
              <a:t>	</a:t>
            </a:r>
          </a:p>
          <a:p>
            <a:pPr>
              <a:buNone/>
            </a:pPr>
            <a:r>
              <a:rPr lang="tr-TR" sz="280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Açık uçlu sorular aracılığıyla öyküyü özetleme.</a:t>
            </a:r>
          </a:p>
          <a:p>
            <a:pPr>
              <a:buNone/>
            </a:pPr>
            <a:r>
              <a:rPr lang="tr-TR" dirty="0" smtClean="0">
                <a:latin typeface="Times New Roman" pitchFamily="18" charset="0"/>
                <a:cs typeface="Times New Roman" pitchFamily="18" charset="0"/>
              </a:rPr>
              <a:t>	Etkinliler aracılığıyla kazanımların kalıcılığını sağlama.</a:t>
            </a:r>
            <a:endParaRPr lang="tr-TR" dirty="0" smtClean="0">
              <a:latin typeface="Times New Roman" pitchFamily="18" charset="0"/>
              <a:cs typeface="Times New Roman" pitchFamily="18" charset="0"/>
            </a:endParaRPr>
          </a:p>
        </p:txBody>
      </p:sp>
      <p:pic>
        <p:nvPicPr>
          <p:cNvPr id="19460"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457200" y="381000"/>
            <a:ext cx="8229600" cy="1143000"/>
          </a:xfrm>
        </p:spPr>
        <p:txBody>
          <a:bodyPr/>
          <a:lstStyle/>
          <a:p>
            <a:pPr eaLnBrk="1" hangingPunct="1"/>
            <a:r>
              <a:rPr lang="tr-TR" dirty="0" smtClean="0"/>
              <a:t>KAYNAKÇA</a:t>
            </a:r>
            <a:endParaRPr lang="tr-TR" dirty="0" smtClean="0"/>
          </a:p>
        </p:txBody>
      </p:sp>
      <p:sp>
        <p:nvSpPr>
          <p:cNvPr id="20483" name="İçerik Yer Tutucusu 2"/>
          <p:cNvSpPr>
            <a:spLocks noGrp="1"/>
          </p:cNvSpPr>
          <p:nvPr>
            <p:ph idx="1"/>
          </p:nvPr>
        </p:nvSpPr>
        <p:spPr/>
        <p:txBody>
          <a:bodyPr/>
          <a:lstStyle/>
          <a:p>
            <a:pPr lvl="0"/>
            <a:endParaRPr lang="tr-TR" sz="1800" dirty="0" smtClean="0">
              <a:solidFill>
                <a:prstClr val="black"/>
              </a:solidFill>
              <a:latin typeface="Times New Roman" pitchFamily="18" charset="0"/>
              <a:cs typeface="Times New Roman" pitchFamily="18" charset="0"/>
            </a:endParaRPr>
          </a:p>
          <a:p>
            <a:r>
              <a:rPr lang="tr-TR" sz="2400" dirty="0" err="1" smtClean="0">
                <a:latin typeface="Times New Roman" pitchFamily="18" charset="0"/>
                <a:cs typeface="Times New Roman" pitchFamily="18" charset="0"/>
              </a:rPr>
              <a:t>Ergül</a:t>
            </a:r>
            <a:r>
              <a:rPr lang="tr-TR" sz="2400" dirty="0" smtClean="0">
                <a:latin typeface="Times New Roman" pitchFamily="18" charset="0"/>
                <a:cs typeface="Times New Roman" pitchFamily="18" charset="0"/>
              </a:rPr>
              <a:t>, C, (2016)Etkileşimli Kitap Okuma Programı (EKOP), Ankara: Eğiten Kitap</a:t>
            </a:r>
            <a:endParaRPr lang="tr-TR" sz="2400" dirty="0" smtClean="0">
              <a:solidFill>
                <a:prstClr val="black"/>
              </a:solidFill>
              <a:latin typeface="Times New Roman" pitchFamily="18" charset="0"/>
              <a:cs typeface="Times New Roman" pitchFamily="18" charset="0"/>
            </a:endParaRPr>
          </a:p>
          <a:p>
            <a:pPr lvl="0"/>
            <a:r>
              <a:rPr lang="tr-TR" sz="2400" dirty="0" smtClean="0">
                <a:solidFill>
                  <a:prstClr val="black"/>
                </a:solidFill>
                <a:latin typeface="Times New Roman" pitchFamily="18" charset="0"/>
                <a:cs typeface="Times New Roman" pitchFamily="18" charset="0"/>
              </a:rPr>
              <a:t>Gönen, M. (2013) Çocuk Edebiyatı Ankara: Eğiten Kitap.</a:t>
            </a:r>
          </a:p>
          <a:p>
            <a:pPr lvl="0"/>
            <a:r>
              <a:rPr lang="tr-TR" sz="2400" dirty="0" smtClean="0">
                <a:solidFill>
                  <a:prstClr val="black"/>
                </a:solidFill>
                <a:latin typeface="Times New Roman" pitchFamily="18" charset="0"/>
                <a:cs typeface="Times New Roman" pitchFamily="18" charset="0"/>
              </a:rPr>
              <a:t>Güleç, H Ç – </a:t>
            </a:r>
            <a:r>
              <a:rPr lang="tr-TR" sz="2400" dirty="0" err="1" smtClean="0">
                <a:solidFill>
                  <a:prstClr val="black"/>
                </a:solidFill>
                <a:latin typeface="Times New Roman" pitchFamily="18" charset="0"/>
                <a:cs typeface="Times New Roman" pitchFamily="18" charset="0"/>
              </a:rPr>
              <a:t>Geçgel</a:t>
            </a:r>
            <a:r>
              <a:rPr lang="tr-TR" sz="2400" dirty="0" smtClean="0">
                <a:solidFill>
                  <a:prstClr val="black"/>
                </a:solidFill>
                <a:latin typeface="Times New Roman" pitchFamily="18" charset="0"/>
                <a:cs typeface="Times New Roman" pitchFamily="18" charset="0"/>
              </a:rPr>
              <a:t>, H. (2005) Çocuk Edebiyatı Ankara: Kök</a:t>
            </a:r>
          </a:p>
          <a:p>
            <a:pPr lvl="0">
              <a:buNone/>
            </a:pPr>
            <a:r>
              <a:rPr lang="tr-TR" sz="2400" dirty="0" smtClean="0">
                <a:solidFill>
                  <a:prstClr val="black"/>
                </a:solidFill>
                <a:latin typeface="Times New Roman" pitchFamily="18" charset="0"/>
                <a:cs typeface="Times New Roman" pitchFamily="18" charset="0"/>
              </a:rPr>
              <a:t>	 Yayıncılık.</a:t>
            </a:r>
          </a:p>
          <a:p>
            <a:pPr lvl="0"/>
            <a:r>
              <a:rPr lang="tr-TR" sz="2400" dirty="0" smtClean="0">
                <a:solidFill>
                  <a:prstClr val="black"/>
                </a:solidFill>
                <a:latin typeface="Times New Roman" pitchFamily="18" charset="0"/>
                <a:cs typeface="Times New Roman" pitchFamily="18" charset="0"/>
              </a:rPr>
              <a:t>Turla, A. (2015) Okul Öncesi Dönemde Çocuk Edebiyatı Ankara: Hedef Yayıncılık.</a:t>
            </a:r>
          </a:p>
          <a:p>
            <a:pPr lvl="0"/>
            <a:r>
              <a:rPr lang="tr-TR" sz="2400" dirty="0" smtClean="0">
                <a:solidFill>
                  <a:prstClr val="black"/>
                </a:solidFill>
                <a:latin typeface="Times New Roman" pitchFamily="18" charset="0"/>
                <a:cs typeface="Times New Roman" pitchFamily="18" charset="0"/>
              </a:rPr>
              <a:t>Tür, G. – Turla, A. (1999) Okul Öncesinde Çocuk, Edebiyat ve Kitap İstanbul: Yapa Yayıncılık</a:t>
            </a:r>
          </a:p>
          <a:p>
            <a:pPr eaLnBrk="1" hangingPunct="1">
              <a:buNone/>
            </a:pPr>
            <a:r>
              <a:rPr lang="tr-TR" sz="2400" dirty="0" smtClean="0">
                <a:latin typeface="Times New Roman" pitchFamily="18" charset="0"/>
                <a:cs typeface="Times New Roman" pitchFamily="18" charset="0"/>
              </a:rPr>
              <a:t>	</a:t>
            </a:r>
            <a:endParaRPr lang="tr-TR" sz="2400" dirty="0" smtClean="0">
              <a:latin typeface="Times New Roman" pitchFamily="18" charset="0"/>
              <a:cs typeface="Times New Roman" pitchFamily="18" charset="0"/>
            </a:endParaRPr>
          </a:p>
        </p:txBody>
      </p:sp>
      <p:pic>
        <p:nvPicPr>
          <p:cNvPr id="20484" name="Picture 4" descr="sunu"/>
          <p:cNvPicPr>
            <a:picLocks noChangeAspect="1" noChangeArrowheads="1"/>
          </p:cNvPicPr>
          <p:nvPr/>
        </p:nvPicPr>
        <p:blipFill>
          <a:blip r:embed="rId2" cstate="print"/>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191</TotalTime>
  <Words>277</Words>
  <Application>Microsoft Office PowerPoint</Application>
  <PresentationFormat>Ekran Gösterisi (4:3)</PresentationFormat>
  <Paragraphs>93</Paragraphs>
  <Slides>19</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19</vt:i4>
      </vt:variant>
    </vt:vector>
  </HeadingPairs>
  <TitlesOfParts>
    <vt:vector size="22" baseType="lpstr">
      <vt:lpstr>Arial</vt:lpstr>
      <vt:lpstr>Calibri</vt:lpstr>
      <vt:lpstr>Varsayılan Tasarım</vt:lpstr>
      <vt:lpstr> </vt:lpstr>
      <vt:lpstr>ETKİLEŞİMLİ KİTAP OKUMA PROGRAMI (EKOP)</vt:lpstr>
      <vt:lpstr>EKOP BİLEŞENLERİ</vt:lpstr>
      <vt:lpstr>EKOP UYGULAMA ADIMLARI</vt:lpstr>
      <vt:lpstr>OKUMA ÖNCESİ EKOP UYGULAMA ADIMLARI</vt:lpstr>
      <vt:lpstr>Slayt 6</vt:lpstr>
      <vt:lpstr>Uygun Resimli Kitabın Seçilmesi</vt:lpstr>
      <vt:lpstr>2-Hedef Sözcüklerin ve Sesbirimlerinin Belirlenmesi</vt:lpstr>
      <vt:lpstr>3- Soruların, Örneklerin ve Açıklamaların Belirlenmesi</vt:lpstr>
      <vt:lpstr>4-Fiziksel Düzenlemelerin Yapılması</vt:lpstr>
      <vt:lpstr>5- Çocukların Sınıf İçinde Yerleşimi</vt:lpstr>
      <vt:lpstr>6- Kitapla Tanışma</vt:lpstr>
      <vt:lpstr>Slayt 13</vt:lpstr>
      <vt:lpstr>7-Açık Uçlu Sorularla Çocukların Tahminlerde Bulunmalarını Sağlama</vt:lpstr>
      <vt:lpstr>8-Çocuklardan Gelen Yanıtların Yeniden Düzenlenme</vt:lpstr>
      <vt:lpstr>OKUMA SIRASINDA EKOP UYGULAMALARI</vt:lpstr>
      <vt:lpstr>Slayt 17</vt:lpstr>
      <vt:lpstr>OKUMA SONRASINDA EKOP UYGULAMALARI</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user</cp:lastModifiedBy>
  <cp:revision>13</cp:revision>
  <cp:lastPrinted>1601-01-01T00:00:00Z</cp:lastPrinted>
  <dcterms:created xsi:type="dcterms:W3CDTF">2013-05-22T05:54:15Z</dcterms:created>
  <dcterms:modified xsi:type="dcterms:W3CDTF">2020-05-06T14:28:30Z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