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300" r:id="rId5"/>
    <p:sldId id="301" r:id="rId6"/>
    <p:sldId id="302" r:id="rId7"/>
    <p:sldId id="303"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318" r:id="rId23"/>
    <p:sldId id="319" r:id="rId24"/>
    <p:sldId id="320" r:id="rId25"/>
    <p:sldId id="321" r:id="rId26"/>
    <p:sldId id="322" r:id="rId2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35" autoAdjust="0"/>
    <p:restoredTop sz="94667" autoAdjust="0"/>
  </p:normalViewPr>
  <p:slideViewPr>
    <p:cSldViewPr>
      <p:cViewPr>
        <p:scale>
          <a:sx n="50" d="100"/>
          <a:sy n="50" d="100"/>
        </p:scale>
        <p:origin x="-2220" y="-5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B76C3F-CB1E-4DC0-9BBC-EAA7009ED7F5}" type="datetimeFigureOut">
              <a:rPr lang="tr-TR" smtClean="0"/>
              <a:pPr/>
              <a:t>22.3.2020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0D709-93A4-408E-9182-1F3CFC555A1A}"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50E0D709-93A4-408E-9182-1F3CFC555A1A}" type="slidenum">
              <a:rPr lang="tr-TR" smtClean="0"/>
              <a:pPr/>
              <a:t>19</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50E0D709-93A4-408E-9182-1F3CFC555A1A}" type="slidenum">
              <a:rPr lang="tr-TR" smtClean="0"/>
              <a:pPr/>
              <a:t>20</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4B27A746-D3B2-41C5-9154-B2E3EE9CD7B0}" type="slidenum">
              <a:rPr lang="tr-TR"/>
              <a:pPr>
                <a:defRPr/>
              </a:pPr>
              <a:t>‹#›</a:t>
            </a:fld>
            <a:endParaRPr lang="tr-TR"/>
          </a:p>
        </p:txBody>
      </p:sp>
    </p:spTree>
    <p:extLst>
      <p:ext uri="{BB962C8B-B14F-4D97-AF65-F5344CB8AC3E}">
        <p14:creationId xmlns:p14="http://schemas.microsoft.com/office/powerpoint/2010/main" xmlns="" val="245264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07822FC1-2A53-4DA0-970B-7FE3E1217F4B}" type="slidenum">
              <a:rPr lang="tr-TR"/>
              <a:pPr>
                <a:defRPr/>
              </a:pPr>
              <a:t>‹#›</a:t>
            </a:fld>
            <a:endParaRPr lang="tr-TR"/>
          </a:p>
        </p:txBody>
      </p:sp>
    </p:spTree>
    <p:extLst>
      <p:ext uri="{BB962C8B-B14F-4D97-AF65-F5344CB8AC3E}">
        <p14:creationId xmlns:p14="http://schemas.microsoft.com/office/powerpoint/2010/main" xmlns="" val="1899028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7A542C16-D6AC-4122-916E-EFB5178AAD86}" type="slidenum">
              <a:rPr lang="tr-TR"/>
              <a:pPr>
                <a:defRPr/>
              </a:pPr>
              <a:t>‹#›</a:t>
            </a:fld>
            <a:endParaRPr lang="tr-TR"/>
          </a:p>
        </p:txBody>
      </p:sp>
    </p:spTree>
    <p:extLst>
      <p:ext uri="{BB962C8B-B14F-4D97-AF65-F5344CB8AC3E}">
        <p14:creationId xmlns:p14="http://schemas.microsoft.com/office/powerpoint/2010/main" xmlns="" val="775006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1C0F6BC1-EE3F-439B-A14D-F68B567AC44B}" type="slidenum">
              <a:rPr lang="tr-TR"/>
              <a:pPr>
                <a:defRPr/>
              </a:pPr>
              <a:t>‹#›</a:t>
            </a:fld>
            <a:endParaRPr lang="tr-TR"/>
          </a:p>
        </p:txBody>
      </p:sp>
    </p:spTree>
    <p:extLst>
      <p:ext uri="{BB962C8B-B14F-4D97-AF65-F5344CB8AC3E}">
        <p14:creationId xmlns:p14="http://schemas.microsoft.com/office/powerpoint/2010/main" xmlns="" val="1794851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984FB63E-4B6B-440E-A9FA-6FBD5C9B1FE2}" type="slidenum">
              <a:rPr lang="tr-TR"/>
              <a:pPr>
                <a:defRPr/>
              </a:pPr>
              <a:t>‹#›</a:t>
            </a:fld>
            <a:endParaRPr lang="tr-TR"/>
          </a:p>
        </p:txBody>
      </p:sp>
    </p:spTree>
    <p:extLst>
      <p:ext uri="{BB962C8B-B14F-4D97-AF65-F5344CB8AC3E}">
        <p14:creationId xmlns:p14="http://schemas.microsoft.com/office/powerpoint/2010/main" xmlns="" val="3413651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099D27EA-5971-474E-A007-D9ADCF299269}" type="slidenum">
              <a:rPr lang="tr-TR"/>
              <a:pPr>
                <a:defRPr/>
              </a:pPr>
              <a:t>‹#›</a:t>
            </a:fld>
            <a:endParaRPr lang="tr-TR"/>
          </a:p>
        </p:txBody>
      </p:sp>
    </p:spTree>
    <p:extLst>
      <p:ext uri="{BB962C8B-B14F-4D97-AF65-F5344CB8AC3E}">
        <p14:creationId xmlns:p14="http://schemas.microsoft.com/office/powerpoint/2010/main" xmlns="" val="1429748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9286C4F2-F7FE-4E62-B91F-47CD8B7B4CFF}" type="slidenum">
              <a:rPr lang="tr-TR"/>
              <a:pPr>
                <a:defRPr/>
              </a:pPr>
              <a:t>‹#›</a:t>
            </a:fld>
            <a:endParaRPr lang="tr-TR"/>
          </a:p>
        </p:txBody>
      </p:sp>
    </p:spTree>
    <p:extLst>
      <p:ext uri="{BB962C8B-B14F-4D97-AF65-F5344CB8AC3E}">
        <p14:creationId xmlns:p14="http://schemas.microsoft.com/office/powerpoint/2010/main" xmlns="" val="3136794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22763111-3DF1-4254-A160-D886F897AD1C}" type="slidenum">
              <a:rPr lang="tr-TR"/>
              <a:pPr>
                <a:defRPr/>
              </a:pPr>
              <a:t>‹#›</a:t>
            </a:fld>
            <a:endParaRPr lang="tr-TR"/>
          </a:p>
        </p:txBody>
      </p:sp>
    </p:spTree>
    <p:extLst>
      <p:ext uri="{BB962C8B-B14F-4D97-AF65-F5344CB8AC3E}">
        <p14:creationId xmlns:p14="http://schemas.microsoft.com/office/powerpoint/2010/main" xmlns="" val="110168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1C384392-ED0E-4F57-ABD9-4EE352D28C4F}" type="slidenum">
              <a:rPr lang="tr-TR"/>
              <a:pPr>
                <a:defRPr/>
              </a:pPr>
              <a:t>‹#›</a:t>
            </a:fld>
            <a:endParaRPr lang="tr-TR"/>
          </a:p>
        </p:txBody>
      </p:sp>
    </p:spTree>
    <p:extLst>
      <p:ext uri="{BB962C8B-B14F-4D97-AF65-F5344CB8AC3E}">
        <p14:creationId xmlns:p14="http://schemas.microsoft.com/office/powerpoint/2010/main" xmlns="" val="4020753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23C217ED-CB2D-4D1D-B6A5-476E33B95A4E}" type="slidenum">
              <a:rPr lang="tr-TR"/>
              <a:pPr>
                <a:defRPr/>
              </a:pPr>
              <a:t>‹#›</a:t>
            </a:fld>
            <a:endParaRPr lang="tr-TR"/>
          </a:p>
        </p:txBody>
      </p:sp>
    </p:spTree>
    <p:extLst>
      <p:ext uri="{BB962C8B-B14F-4D97-AF65-F5344CB8AC3E}">
        <p14:creationId xmlns:p14="http://schemas.microsoft.com/office/powerpoint/2010/main" xmlns="" val="3254666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B4675055-04F3-4235-9A1D-D3A3F2BF1F8B}" type="slidenum">
              <a:rPr lang="tr-TR"/>
              <a:pPr>
                <a:defRPr/>
              </a:pPr>
              <a:t>‹#›</a:t>
            </a:fld>
            <a:endParaRPr lang="tr-TR"/>
          </a:p>
        </p:txBody>
      </p:sp>
    </p:spTree>
    <p:extLst>
      <p:ext uri="{BB962C8B-B14F-4D97-AF65-F5344CB8AC3E}">
        <p14:creationId xmlns:p14="http://schemas.microsoft.com/office/powerpoint/2010/main" xmlns="" val="2639462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267E9A7A-DE03-4365-B38D-3A1BB565912C}"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sunu kapak"/>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04775"/>
            <a:ext cx="9144000" cy="695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Rectangle 2"/>
          <p:cNvSpPr>
            <a:spLocks noGrp="1" noRot="1" noChangeArrowheads="1"/>
          </p:cNvSpPr>
          <p:nvPr>
            <p:ph type="ctrTitle"/>
          </p:nvPr>
        </p:nvSpPr>
        <p:spPr/>
        <p:txBody>
          <a:bodyPr/>
          <a:lstStyle/>
          <a:p>
            <a:pPr eaLnBrk="1" hangingPunct="1"/>
            <a:r>
              <a:rPr lang="tr-TR" sz="5400" smtClean="0"/>
              <a:t> </a:t>
            </a:r>
          </a:p>
        </p:txBody>
      </p:sp>
      <p:sp>
        <p:nvSpPr>
          <p:cNvPr id="2052" name="Rectangle 8"/>
          <p:cNvSpPr>
            <a:spLocks noGrp="1" noChangeArrowheads="1"/>
          </p:cNvSpPr>
          <p:nvPr>
            <p:ph type="subTitle" idx="1"/>
          </p:nvPr>
        </p:nvSpPr>
        <p:spPr>
          <a:xfrm>
            <a:off x="2590800" y="1619250"/>
            <a:ext cx="6400800" cy="2266950"/>
          </a:xfrm>
        </p:spPr>
        <p:txBody>
          <a:bodyPr/>
          <a:lstStyle/>
          <a:p>
            <a:pPr eaLnBrk="1" hangingPunct="1">
              <a:lnSpc>
                <a:spcPct val="90000"/>
              </a:lnSpc>
            </a:pPr>
            <a:endParaRPr lang="tr-TR" b="1" dirty="0" smtClean="0"/>
          </a:p>
          <a:p>
            <a:pPr eaLnBrk="1" hangingPunct="1">
              <a:lnSpc>
                <a:spcPct val="90000"/>
              </a:lnSpc>
            </a:pPr>
            <a:r>
              <a:rPr lang="tr-TR" b="1" dirty="0" smtClean="0"/>
              <a:t>HİKAYE ANLATMA  TENİKLERİ VE ÖNEMİ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dirty="0" smtClean="0">
                <a:solidFill>
                  <a:srgbClr val="C00000"/>
                </a:solidFill>
              </a:rPr>
              <a:t>HİKAYE</a:t>
            </a:r>
            <a:endParaRPr lang="tr-TR" dirty="0" smtClean="0"/>
          </a:p>
        </p:txBody>
      </p:sp>
      <p:sp>
        <p:nvSpPr>
          <p:cNvPr id="3075" name="İçerik Yer Tutucusu 2"/>
          <p:cNvSpPr>
            <a:spLocks noGrp="1"/>
          </p:cNvSpPr>
          <p:nvPr>
            <p:ph idx="1"/>
          </p:nvPr>
        </p:nvSpPr>
        <p:spPr/>
        <p:txBody>
          <a:bodyPr/>
          <a:lstStyle/>
          <a:p>
            <a:pPr>
              <a:buNone/>
            </a:pPr>
            <a:r>
              <a:rPr lang="tr-TR" dirty="0" smtClean="0"/>
              <a:t>		Bir ya da birkaç kişinin başından geçen kısa hayat olaylarını anlatan bir edebiyat türüdür. Hikayeler gerçek ya da gerçeğe yakın olan konuları ele alır.</a:t>
            </a:r>
          </a:p>
          <a:p>
            <a:pPr>
              <a:buNone/>
            </a:pPr>
            <a:r>
              <a:rPr lang="tr-TR" dirty="0" smtClean="0"/>
              <a:t>		Olay belli bir zaman ve yerde geçer. Hikayeler hayatın bütününden kopmuş yaşam parçalarıdır (</a:t>
            </a:r>
            <a:r>
              <a:rPr lang="tr-TR" dirty="0" err="1" smtClean="0"/>
              <a:t>Oğuzkan</a:t>
            </a:r>
            <a:r>
              <a:rPr lang="tr-TR" dirty="0" smtClean="0"/>
              <a:t>, 1997)</a:t>
            </a:r>
          </a:p>
          <a:p>
            <a:pPr>
              <a:buNone/>
            </a:pPr>
            <a:endParaRPr lang="tr-TR" dirty="0"/>
          </a:p>
        </p:txBody>
      </p:sp>
      <p:pic>
        <p:nvPicPr>
          <p:cNvPr id="307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dirty="0" smtClean="0">
                <a:solidFill>
                  <a:srgbClr val="C00000"/>
                </a:solidFill>
              </a:rPr>
              <a:t>HİKAYE</a:t>
            </a:r>
            <a:endParaRPr lang="tr-TR" dirty="0" smtClean="0"/>
          </a:p>
        </p:txBody>
      </p:sp>
      <p:sp>
        <p:nvSpPr>
          <p:cNvPr id="4099" name="İçerik Yer Tutucusu 2"/>
          <p:cNvSpPr>
            <a:spLocks noGrp="1"/>
          </p:cNvSpPr>
          <p:nvPr>
            <p:ph idx="1"/>
          </p:nvPr>
        </p:nvSpPr>
        <p:spPr/>
        <p:txBody>
          <a:bodyPr/>
          <a:lstStyle/>
          <a:p>
            <a:pPr>
              <a:spcBef>
                <a:spcPts val="601"/>
              </a:spcBef>
              <a:buFont typeface="Wingdings" pitchFamily="2" charset="2"/>
              <a:buChar char="v"/>
            </a:pPr>
            <a:r>
              <a:rPr lang="tr-TR" dirty="0" smtClean="0">
                <a:solidFill>
                  <a:schemeClr val="tx1">
                    <a:lumMod val="95000"/>
                    <a:lumOff val="5000"/>
                  </a:schemeClr>
                </a:solidFill>
                <a:cs typeface="Tahoma" pitchFamily="34"/>
              </a:rPr>
              <a:t>Zengin bir hayal gücüne sahip olan çocuk, hikayeler yolu ile düşünmede esneklik kazanmaktadır. </a:t>
            </a:r>
          </a:p>
          <a:p>
            <a:pPr>
              <a:spcBef>
                <a:spcPts val="601"/>
              </a:spcBef>
              <a:buFont typeface="Wingdings" pitchFamily="2" charset="2"/>
              <a:buChar char="v"/>
            </a:pPr>
            <a:r>
              <a:rPr lang="tr-TR" dirty="0" smtClean="0">
                <a:solidFill>
                  <a:schemeClr val="tx1">
                    <a:lumMod val="95000"/>
                    <a:lumOff val="5000"/>
                  </a:schemeClr>
                </a:solidFill>
                <a:cs typeface="Tahoma" pitchFamily="34"/>
              </a:rPr>
              <a:t>Çocuklar hikaye dinleyerek bildikleri sözcüklere yenilerini de katarak kelime dağarcıklarını ve yaratıcılıklarını geliştirirler. Bu yüzden öğretmen farklı teknikler kullanarak çocukların yaratıcılıklarını desteklemelidir.</a:t>
            </a:r>
          </a:p>
          <a:p>
            <a:endParaRPr lang="tr-TR" dirty="0">
              <a:solidFill>
                <a:schemeClr val="tx1">
                  <a:lumMod val="95000"/>
                  <a:lumOff val="5000"/>
                </a:schemeClr>
              </a:solidFill>
            </a:endParaRPr>
          </a:p>
        </p:txBody>
      </p:sp>
      <p:pic>
        <p:nvPicPr>
          <p:cNvPr id="410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dirty="0" smtClean="0">
                <a:solidFill>
                  <a:srgbClr val="C00000"/>
                </a:solidFill>
              </a:rPr>
              <a:t>HİKAYE</a:t>
            </a:r>
            <a:endParaRPr lang="tr-TR" dirty="0" smtClean="0"/>
          </a:p>
        </p:txBody>
      </p:sp>
      <p:sp>
        <p:nvSpPr>
          <p:cNvPr id="5123" name="İçerik Yer Tutucusu 2"/>
          <p:cNvSpPr>
            <a:spLocks noGrp="1"/>
          </p:cNvSpPr>
          <p:nvPr>
            <p:ph idx="1"/>
          </p:nvPr>
        </p:nvSpPr>
        <p:spPr/>
        <p:txBody>
          <a:bodyPr/>
          <a:lstStyle/>
          <a:p>
            <a:pPr>
              <a:buNone/>
            </a:pPr>
            <a:r>
              <a:rPr lang="tr-TR" sz="2800" dirty="0" smtClean="0"/>
              <a:t>	Okul öncesi dönemde çocuklar yaşamlarından alınmış olayları hareketli bir anlatımla verildiği hikayeleri zevkle dinlerler.</a:t>
            </a:r>
          </a:p>
          <a:p>
            <a:pPr>
              <a:buNone/>
            </a:pPr>
            <a:endParaRPr lang="tr-TR" sz="2800" dirty="0" smtClean="0"/>
          </a:p>
          <a:p>
            <a:pPr>
              <a:buNone/>
            </a:pPr>
            <a:r>
              <a:rPr lang="tr-TR" sz="2800" dirty="0" smtClean="0"/>
              <a:t>	Çoğu zaman olaya yabancı değillerdir. Belki de yaşadığı bir olay hikayede tekrar edilmektedir.</a:t>
            </a:r>
          </a:p>
          <a:p>
            <a:endParaRPr lang="tr-TR" sz="2800" dirty="0" smtClean="0"/>
          </a:p>
          <a:p>
            <a:pPr eaLnBrk="1" hangingPunct="1"/>
            <a:endParaRPr lang="tr-TR" dirty="0" smtClean="0"/>
          </a:p>
          <a:p>
            <a:pPr eaLnBrk="1" hangingPunct="1"/>
            <a:endParaRPr lang="tr-TR" dirty="0" smtClean="0"/>
          </a:p>
          <a:p>
            <a:pPr eaLnBrk="1" hangingPunct="1"/>
            <a:endParaRPr lang="tr-TR" dirty="0" smtClean="0"/>
          </a:p>
        </p:txBody>
      </p:sp>
      <p:pic>
        <p:nvPicPr>
          <p:cNvPr id="512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smtClean="0"/>
          </a:p>
        </p:txBody>
      </p:sp>
      <p:sp>
        <p:nvSpPr>
          <p:cNvPr id="6147" name="İçerik Yer Tutucusu 2"/>
          <p:cNvSpPr>
            <a:spLocks noGrp="1"/>
          </p:cNvSpPr>
          <p:nvPr>
            <p:ph idx="1"/>
          </p:nvPr>
        </p:nvSpPr>
        <p:spPr/>
        <p:txBody>
          <a:bodyPr/>
          <a:lstStyle/>
          <a:p>
            <a:pPr>
              <a:buNone/>
            </a:pPr>
            <a:r>
              <a:rPr lang="tr-TR" b="1" i="1" dirty="0" smtClean="0">
                <a:solidFill>
                  <a:srgbClr val="263B86"/>
                </a:solidFill>
                <a:latin typeface="Century Gothic"/>
                <a:cs typeface="Tahoma" pitchFamily="34"/>
              </a:rPr>
              <a:t>	Okul öncesi çocuğa yönelik hikayelerin özellikleri:</a:t>
            </a:r>
          </a:p>
          <a:p>
            <a:pPr lvl="1">
              <a:buFont typeface="Wingdings" pitchFamily="2" charset="2"/>
              <a:buChar char="Ø"/>
            </a:pPr>
            <a:r>
              <a:rPr lang="tr-TR" dirty="0" smtClean="0"/>
              <a:t>Çocukların ilgilerine, yaşam deneyimlerine ve kavrayış güçlerine uygun olmalı</a:t>
            </a:r>
          </a:p>
          <a:p>
            <a:pPr lvl="1">
              <a:buFont typeface="Wingdings" pitchFamily="2" charset="2"/>
              <a:buChar char="Ø"/>
            </a:pPr>
            <a:r>
              <a:rPr lang="tr-TR" dirty="0" smtClean="0"/>
              <a:t>Çocuğun düşüncesine aykırı olmayan sade ve gerçekçi plan,</a:t>
            </a:r>
          </a:p>
          <a:p>
            <a:pPr lvl="1">
              <a:buFont typeface="Wingdings" pitchFamily="2" charset="2"/>
              <a:buChar char="Ø"/>
            </a:pPr>
            <a:r>
              <a:rPr lang="tr-TR" dirty="0" smtClean="0"/>
              <a:t>Mantıklı sonuçlarla biten hareketli plan,</a:t>
            </a:r>
          </a:p>
          <a:p>
            <a:pPr lvl="1">
              <a:buFont typeface="Wingdings" pitchFamily="2" charset="2"/>
              <a:buChar char="Ø"/>
            </a:pPr>
            <a:r>
              <a:rPr lang="tr-TR" dirty="0" smtClean="0"/>
              <a:t>Somut, doğru ilgiyi dağıtmayan,</a:t>
            </a:r>
            <a:endParaRPr lang="tr-TR" dirty="0"/>
          </a:p>
        </p:txBody>
      </p:sp>
      <p:pic>
        <p:nvPicPr>
          <p:cNvPr id="6148"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smtClean="0"/>
          </a:p>
        </p:txBody>
      </p:sp>
      <p:sp>
        <p:nvSpPr>
          <p:cNvPr id="7171" name="İçerik Yer Tutucusu 2"/>
          <p:cNvSpPr>
            <a:spLocks noGrp="1"/>
          </p:cNvSpPr>
          <p:nvPr>
            <p:ph idx="1"/>
          </p:nvPr>
        </p:nvSpPr>
        <p:spPr>
          <a:xfrm>
            <a:off x="533400" y="1371600"/>
            <a:ext cx="8153400" cy="4297363"/>
          </a:xfrm>
        </p:spPr>
        <p:txBody>
          <a:bodyPr/>
          <a:lstStyle/>
          <a:p>
            <a:pPr>
              <a:buFont typeface="Wingdings" pitchFamily="2" charset="2"/>
              <a:buChar char="Ø"/>
            </a:pPr>
            <a:r>
              <a:rPr lang="tr-TR" sz="2800" dirty="0" smtClean="0"/>
              <a:t>Özellikleri iyi anlatan, gerçekliğe uygunluğu bakımından hiç kuşkuya yer vermeyen kişiler(kahramanlar)</a:t>
            </a:r>
          </a:p>
          <a:p>
            <a:pPr>
              <a:buFont typeface="Wingdings" pitchFamily="2" charset="2"/>
              <a:buChar char="Ø"/>
            </a:pPr>
            <a:r>
              <a:rPr lang="tr-TR" sz="2800" dirty="0" smtClean="0"/>
              <a:t>Kısa ve paragraflar ile kısa bol ve canlı konuşmalara dayalı sürükleyici bir anlatım,</a:t>
            </a:r>
          </a:p>
          <a:p>
            <a:pPr>
              <a:buFont typeface="Wingdings" pitchFamily="2" charset="2"/>
              <a:buChar char="Ø"/>
            </a:pPr>
            <a:r>
              <a:rPr lang="tr-TR" sz="2800" dirty="0" smtClean="0"/>
              <a:t>Çocuk seviyesine uygun basit ruh çözümlemeleri,</a:t>
            </a:r>
          </a:p>
          <a:p>
            <a:pPr>
              <a:buFont typeface="Wingdings" pitchFamily="2" charset="2"/>
              <a:buChar char="Ø"/>
            </a:pPr>
            <a:r>
              <a:rPr lang="tr-TR" sz="2800" dirty="0" smtClean="0"/>
              <a:t>Kabalığa kaçmamak ve yerinde olmak şartıyla güldürücü konuşmalar,</a:t>
            </a:r>
          </a:p>
        </p:txBody>
      </p:sp>
      <p:pic>
        <p:nvPicPr>
          <p:cNvPr id="7172"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smtClean="0"/>
          </a:p>
        </p:txBody>
      </p:sp>
      <p:sp>
        <p:nvSpPr>
          <p:cNvPr id="8195" name="İçerik Yer Tutucusu 2"/>
          <p:cNvSpPr>
            <a:spLocks noGrp="1"/>
          </p:cNvSpPr>
          <p:nvPr>
            <p:ph idx="1"/>
          </p:nvPr>
        </p:nvSpPr>
        <p:spPr/>
        <p:txBody>
          <a:bodyPr/>
          <a:lstStyle/>
          <a:p>
            <a:pPr>
              <a:buFont typeface="Wingdings" pitchFamily="2" charset="2"/>
              <a:buChar char="Ø"/>
            </a:pPr>
            <a:r>
              <a:rPr lang="tr-TR" dirty="0" smtClean="0"/>
              <a:t>Küçük şeylere (ayrıntılara) karşı sürekli bir ilginin uyandırılmış olması,</a:t>
            </a:r>
          </a:p>
          <a:p>
            <a:pPr>
              <a:buFont typeface="Wingdings" pitchFamily="2" charset="2"/>
              <a:buChar char="Ø"/>
            </a:pPr>
            <a:r>
              <a:rPr lang="tr-TR" dirty="0" smtClean="0"/>
              <a:t>Her durumda heyecanlı yanlarının daima belirtilmesi,</a:t>
            </a:r>
          </a:p>
          <a:p>
            <a:pPr>
              <a:buFont typeface="Wingdings" pitchFamily="2" charset="2"/>
              <a:buChar char="Ø"/>
            </a:pPr>
            <a:r>
              <a:rPr lang="tr-TR" dirty="0" smtClean="0"/>
              <a:t>Metinle ilgili güzel ve anlamlı resimler(</a:t>
            </a:r>
            <a:r>
              <a:rPr lang="tr-TR" dirty="0" err="1" smtClean="0"/>
              <a:t>oğuzkan</a:t>
            </a:r>
            <a:r>
              <a:rPr lang="tr-TR" dirty="0" smtClean="0"/>
              <a:t>, 1987: 101-102).</a:t>
            </a:r>
          </a:p>
          <a:p>
            <a:pPr eaLnBrk="1" hangingPunct="1"/>
            <a:endParaRPr lang="tr-TR" dirty="0" smtClean="0"/>
          </a:p>
        </p:txBody>
      </p:sp>
      <p:pic>
        <p:nvPicPr>
          <p:cNvPr id="81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smtClean="0"/>
          </a:p>
        </p:txBody>
      </p:sp>
      <p:sp>
        <p:nvSpPr>
          <p:cNvPr id="9219" name="İçerik Yer Tutucusu 2"/>
          <p:cNvSpPr>
            <a:spLocks noGrp="1"/>
          </p:cNvSpPr>
          <p:nvPr>
            <p:ph idx="1"/>
          </p:nvPr>
        </p:nvSpPr>
        <p:spPr/>
        <p:txBody>
          <a:bodyPr/>
          <a:lstStyle/>
          <a:p>
            <a:pPr lvl="0">
              <a:spcBef>
                <a:spcPts val="601"/>
              </a:spcBef>
              <a:buClr>
                <a:srgbClr val="FBC01E"/>
              </a:buClr>
              <a:buSzPct val="45000"/>
              <a:buFont typeface="Wingdings" pitchFamily="2" charset="2"/>
              <a:buChar char="v"/>
            </a:pPr>
            <a:r>
              <a:rPr lang="tr-TR" sz="2800" b="1" dirty="0" smtClean="0">
                <a:solidFill>
                  <a:srgbClr val="263B86"/>
                </a:solidFill>
                <a:latin typeface="Century Gothic"/>
                <a:cs typeface="Tahoma" pitchFamily="34"/>
              </a:rPr>
              <a:t>Parmak oyunu, bilmece, tekerleme, sohbet, şiir etkinlikleri ile çocuklar hikâye dinlemeye hazırlanırlar. </a:t>
            </a:r>
          </a:p>
          <a:p>
            <a:pPr lvl="0">
              <a:spcBef>
                <a:spcPts val="601"/>
              </a:spcBef>
              <a:buClr>
                <a:srgbClr val="FBC01E"/>
              </a:buClr>
              <a:buSzPct val="45000"/>
              <a:buFont typeface="Wingdings" pitchFamily="2" charset="2"/>
              <a:buChar char="v"/>
            </a:pPr>
            <a:endParaRPr lang="tr-TR" sz="2800" b="1" dirty="0" smtClean="0">
              <a:solidFill>
                <a:srgbClr val="263B86"/>
              </a:solidFill>
              <a:latin typeface="Century Gothic"/>
              <a:cs typeface="Tahoma" pitchFamily="34"/>
            </a:endParaRPr>
          </a:p>
          <a:p>
            <a:pPr lvl="0">
              <a:spcBef>
                <a:spcPts val="601"/>
              </a:spcBef>
              <a:buClr>
                <a:srgbClr val="FBC01E"/>
              </a:buClr>
              <a:buSzPct val="45000"/>
              <a:buFont typeface="Wingdings" pitchFamily="2" charset="2"/>
              <a:buChar char="v"/>
            </a:pPr>
            <a:r>
              <a:rPr lang="tr-TR" sz="2800" b="1" dirty="0" smtClean="0">
                <a:solidFill>
                  <a:srgbClr val="263B86"/>
                </a:solidFill>
                <a:latin typeface="Century Gothic"/>
                <a:cs typeface="Tahoma" pitchFamily="34"/>
              </a:rPr>
              <a:t>Öğretmen çocuklara her gün bir öykü anlatır. Çocuklar istediğinde öykü sayısı artırılabilir.</a:t>
            </a:r>
          </a:p>
          <a:p>
            <a:endParaRPr lang="tr-TR" sz="2800" dirty="0"/>
          </a:p>
        </p:txBody>
      </p:sp>
      <p:pic>
        <p:nvPicPr>
          <p:cNvPr id="922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28600"/>
            <a:ext cx="8229600" cy="1143000"/>
          </a:xfrm>
        </p:spPr>
        <p:txBody>
          <a:bodyPr/>
          <a:lstStyle/>
          <a:p>
            <a:pPr eaLnBrk="1" hangingPunct="1">
              <a:defRPr/>
            </a:pPr>
            <a:endParaRPr lang="tr-TR" sz="2800" dirty="0" smtClean="0"/>
          </a:p>
        </p:txBody>
      </p:sp>
      <p:sp>
        <p:nvSpPr>
          <p:cNvPr id="10243" name="İçerik Yer Tutucusu 2"/>
          <p:cNvSpPr>
            <a:spLocks noGrp="1"/>
          </p:cNvSpPr>
          <p:nvPr>
            <p:ph idx="1"/>
          </p:nvPr>
        </p:nvSpPr>
        <p:spPr>
          <a:xfrm>
            <a:off x="457200" y="1381125"/>
            <a:ext cx="8229600" cy="4525963"/>
          </a:xfrm>
        </p:spPr>
        <p:txBody>
          <a:bodyPr/>
          <a:lstStyle/>
          <a:p>
            <a:pPr marL="0" lvl="0" indent="0">
              <a:spcBef>
                <a:spcPts val="601"/>
              </a:spcBef>
              <a:buClr>
                <a:srgbClr val="FBC01E"/>
              </a:buClr>
              <a:buSzPct val="45000"/>
              <a:buFont typeface="Arial" pitchFamily="32"/>
              <a:buChar char="•"/>
            </a:pPr>
            <a:r>
              <a:rPr lang="tr-TR" sz="2000" dirty="0" smtClean="0"/>
              <a:t>	</a:t>
            </a:r>
          </a:p>
          <a:p>
            <a:pPr marL="0" lvl="0" indent="0">
              <a:spcBef>
                <a:spcPts val="601"/>
              </a:spcBef>
              <a:buClr>
                <a:srgbClr val="FBC01E"/>
              </a:buClr>
              <a:buSzPct val="45000"/>
              <a:buFont typeface="Arial" pitchFamily="32"/>
              <a:buChar char="•"/>
            </a:pPr>
            <a:r>
              <a:rPr lang="tr-TR" b="1" dirty="0" smtClean="0">
                <a:solidFill>
                  <a:srgbClr val="263B86"/>
                </a:solidFill>
                <a:latin typeface="Century Gothic"/>
                <a:cs typeface="Tahoma" pitchFamily="34"/>
              </a:rPr>
              <a:t>Çocuklara anlatılacak </a:t>
            </a:r>
            <a:r>
              <a:rPr lang="tr-TR" b="1" dirty="0" smtClean="0">
                <a:solidFill>
                  <a:srgbClr val="FF0000"/>
                </a:solidFill>
                <a:latin typeface="Century Gothic"/>
                <a:cs typeface="Tahoma" pitchFamily="34"/>
              </a:rPr>
              <a:t>öykülerin konusu, anlatım tekniği, anlatım sırasında kullanılan jest ve mimikler, öykü anlatımının şekli </a:t>
            </a:r>
            <a:r>
              <a:rPr lang="tr-TR" b="1" dirty="0" smtClean="0">
                <a:solidFill>
                  <a:srgbClr val="263B86"/>
                </a:solidFill>
                <a:latin typeface="Century Gothic"/>
                <a:cs typeface="Tahoma" pitchFamily="34"/>
              </a:rPr>
              <a:t>öğretmen tarafından </a:t>
            </a:r>
            <a:r>
              <a:rPr lang="tr-TR" b="1" dirty="0" smtClean="0">
                <a:solidFill>
                  <a:srgbClr val="FF0000"/>
                </a:solidFill>
                <a:latin typeface="Century Gothic"/>
                <a:cs typeface="Tahoma" pitchFamily="34"/>
              </a:rPr>
              <a:t>çocukların gelişim seviyelerine</a:t>
            </a:r>
            <a:r>
              <a:rPr lang="tr-TR" b="1" dirty="0" smtClean="0">
                <a:solidFill>
                  <a:srgbClr val="263B86"/>
                </a:solidFill>
                <a:latin typeface="Century Gothic"/>
                <a:cs typeface="Tahoma" pitchFamily="34"/>
              </a:rPr>
              <a:t> ve yaşlarına uygun şekilde belirlenir.</a:t>
            </a:r>
            <a:endParaRPr lang="tr-TR" b="1" dirty="0">
              <a:solidFill>
                <a:srgbClr val="263B86"/>
              </a:solidFill>
              <a:latin typeface="Century Gothic"/>
              <a:cs typeface="Tahoma" pitchFamily="34"/>
            </a:endParaRPr>
          </a:p>
        </p:txBody>
      </p:sp>
      <p:pic>
        <p:nvPicPr>
          <p:cNvPr id="1024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p:cNvSpPr>
            <a:spLocks noGrp="1"/>
          </p:cNvSpPr>
          <p:nvPr>
            <p:ph type="title"/>
          </p:nvPr>
        </p:nvSpPr>
        <p:spPr>
          <a:xfrm>
            <a:off x="533400" y="381000"/>
            <a:ext cx="8229600" cy="1143000"/>
          </a:xfrm>
        </p:spPr>
        <p:txBody>
          <a:bodyPr/>
          <a:lstStyle/>
          <a:p>
            <a:pPr eaLnBrk="1" hangingPunct="1"/>
            <a:endParaRPr lang="tr-TR" dirty="0" smtClean="0"/>
          </a:p>
        </p:txBody>
      </p:sp>
      <p:sp>
        <p:nvSpPr>
          <p:cNvPr id="11267" name="İçerik Yer Tutucusu 2"/>
          <p:cNvSpPr>
            <a:spLocks noGrp="1"/>
          </p:cNvSpPr>
          <p:nvPr>
            <p:ph idx="1"/>
          </p:nvPr>
        </p:nvSpPr>
        <p:spPr>
          <a:xfrm>
            <a:off x="533400" y="1600200"/>
            <a:ext cx="8229600" cy="4525963"/>
          </a:xfrm>
        </p:spPr>
        <p:txBody>
          <a:bodyPr/>
          <a:lstStyle/>
          <a:p>
            <a:pPr lvl="0">
              <a:buNone/>
            </a:pPr>
            <a:r>
              <a:rPr lang="tr-TR" sz="2800" dirty="0" smtClean="0"/>
              <a:t>	Hikayelerin kısa, bir ya da iki kahramanlı, canlı ve ilgi çekici bir konunun ele alındığı hikayeler okul öncesi için uygundur.</a:t>
            </a:r>
          </a:p>
          <a:p>
            <a:pPr lvl="0">
              <a:buNone/>
            </a:pPr>
            <a:r>
              <a:rPr lang="tr-TR" sz="2800" dirty="0" smtClean="0"/>
              <a:t>	Kendisi ve yakın çevresi ile ilgili, hayvanların özelliklerini, yaşam biçimlerini doğa olaylarını, pek çok olayın nedenlerini ele alan hikayeleri zevkle dinlerler.</a:t>
            </a:r>
          </a:p>
          <a:p>
            <a:pPr lvl="0">
              <a:buNone/>
            </a:pPr>
            <a:r>
              <a:rPr lang="tr-TR" sz="2800" dirty="0" smtClean="0"/>
              <a:t>	Çocuklar hikayeler aracılığıyla yaşamdaki pek çok sorunun cevabını bulabilirler.</a:t>
            </a:r>
          </a:p>
          <a:p>
            <a:pPr>
              <a:buNone/>
            </a:pPr>
            <a:endParaRPr lang="tr-TR" sz="2800" dirty="0"/>
          </a:p>
        </p:txBody>
      </p:sp>
      <p:pic>
        <p:nvPicPr>
          <p:cNvPr id="11268"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81000"/>
            <a:ext cx="8229600" cy="1143000"/>
          </a:xfrm>
        </p:spPr>
        <p:txBody>
          <a:bodyPr/>
          <a:lstStyle/>
          <a:p>
            <a:pPr eaLnBrk="1" hangingPunct="1">
              <a:defRPr/>
            </a:pPr>
            <a:endParaRPr lang="tr-TR" sz="3600" dirty="0" smtClean="0"/>
          </a:p>
        </p:txBody>
      </p:sp>
      <p:sp>
        <p:nvSpPr>
          <p:cNvPr id="3" name="İçerik Yer Tutucusu 2"/>
          <p:cNvSpPr>
            <a:spLocks noGrp="1"/>
          </p:cNvSpPr>
          <p:nvPr>
            <p:ph idx="1"/>
          </p:nvPr>
        </p:nvSpPr>
        <p:spPr/>
        <p:txBody>
          <a:bodyPr/>
          <a:lstStyle/>
          <a:p>
            <a:pPr lvl="0">
              <a:buNone/>
            </a:pPr>
            <a:r>
              <a:rPr lang="tr-TR" dirty="0" smtClean="0"/>
              <a:t>	</a:t>
            </a:r>
          </a:p>
          <a:p>
            <a:pPr lvl="0">
              <a:buNone/>
            </a:pPr>
            <a:r>
              <a:rPr lang="tr-TR" b="1" dirty="0" smtClean="0">
                <a:solidFill>
                  <a:srgbClr val="00B050"/>
                </a:solidFill>
                <a:latin typeface="Century Gothic"/>
                <a:cs typeface="Tahoma" pitchFamily="34"/>
              </a:rPr>
              <a:t>	</a:t>
            </a:r>
            <a:r>
              <a:rPr lang="tr-TR" b="1" dirty="0" smtClean="0">
                <a:solidFill>
                  <a:srgbClr val="002060"/>
                </a:solidFill>
                <a:latin typeface="Century Gothic"/>
                <a:cs typeface="Tahoma" pitchFamily="34"/>
              </a:rPr>
              <a:t>Hikâyelerde eğlence unsurunun bulunması  çocukların hikâye dinlemekten daha fazla zevk almasını sağlayacağından çocukların kitaplara ve okumaya ilgilerini artırır.</a:t>
            </a:r>
            <a:endParaRPr lang="tr-TR" b="1" dirty="0">
              <a:solidFill>
                <a:srgbClr val="002060"/>
              </a:solidFill>
              <a:latin typeface="Century Gothic"/>
              <a:cs typeface="Tahoma" pitchFamily="34"/>
            </a:endParaRPr>
          </a:p>
        </p:txBody>
      </p:sp>
      <p:pic>
        <p:nvPicPr>
          <p:cNvPr id="12292"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Başlık 1"/>
          <p:cNvSpPr>
            <a:spLocks noGrp="1"/>
          </p:cNvSpPr>
          <p:nvPr>
            <p:ph type="title"/>
          </p:nvPr>
        </p:nvSpPr>
        <p:spPr>
          <a:xfrm>
            <a:off x="457200" y="381000"/>
            <a:ext cx="8229600" cy="1143000"/>
          </a:xfrm>
        </p:spPr>
        <p:txBody>
          <a:bodyPr/>
          <a:lstStyle/>
          <a:p>
            <a:pPr eaLnBrk="1" hangingPunct="1"/>
            <a:endParaRPr lang="tr-TR" dirty="0" smtClean="0"/>
          </a:p>
        </p:txBody>
      </p:sp>
      <p:sp>
        <p:nvSpPr>
          <p:cNvPr id="13315" name="İçerik Yer Tutucusu 2"/>
          <p:cNvSpPr>
            <a:spLocks noGrp="1"/>
          </p:cNvSpPr>
          <p:nvPr>
            <p:ph idx="1"/>
          </p:nvPr>
        </p:nvSpPr>
        <p:spPr/>
        <p:txBody>
          <a:bodyPr/>
          <a:lstStyle/>
          <a:p>
            <a:pPr marL="0" lvl="0" indent="0">
              <a:spcBef>
                <a:spcPts val="601"/>
              </a:spcBef>
              <a:buClr>
                <a:srgbClr val="FBC01E"/>
              </a:buClr>
              <a:buSzPct val="45000"/>
              <a:buNone/>
            </a:pPr>
            <a:r>
              <a:rPr lang="tr-TR" sz="2800" dirty="0" smtClean="0"/>
              <a:t>	</a:t>
            </a:r>
          </a:p>
          <a:p>
            <a:pPr marL="400050" lvl="1" indent="0">
              <a:spcBef>
                <a:spcPts val="601"/>
              </a:spcBef>
              <a:buClr>
                <a:srgbClr val="FBC01E"/>
              </a:buClr>
              <a:buSzPct val="45000"/>
              <a:buNone/>
            </a:pPr>
            <a:r>
              <a:rPr lang="tr-TR" sz="3600" b="1" dirty="0" smtClean="0">
                <a:solidFill>
                  <a:srgbClr val="00B050"/>
                </a:solidFill>
                <a:latin typeface="Century Gothic"/>
                <a:cs typeface="Tahoma" pitchFamily="34"/>
              </a:rPr>
              <a:t>	</a:t>
            </a:r>
            <a:r>
              <a:rPr lang="tr-TR" sz="3600" b="1" dirty="0" smtClean="0">
                <a:solidFill>
                  <a:srgbClr val="002060"/>
                </a:solidFill>
                <a:latin typeface="Century Gothic"/>
                <a:cs typeface="Tahoma" pitchFamily="34"/>
              </a:rPr>
              <a:t>Öğretmen, öyküyü anlatmadan önce ön hazırlık yapmalıdır. </a:t>
            </a:r>
          </a:p>
          <a:p>
            <a:pPr marL="0" lvl="0" indent="0">
              <a:spcBef>
                <a:spcPts val="601"/>
              </a:spcBef>
              <a:buClr>
                <a:srgbClr val="FBC01E"/>
              </a:buClr>
              <a:buSzPct val="45000"/>
              <a:buNone/>
            </a:pPr>
            <a:r>
              <a:rPr lang="tr-TR" sz="3600" b="1" dirty="0" smtClean="0">
                <a:solidFill>
                  <a:srgbClr val="002060"/>
                </a:solidFill>
                <a:latin typeface="Century Gothic"/>
                <a:cs typeface="Tahoma" pitchFamily="34"/>
              </a:rPr>
              <a:t>	Öyküyü önce kendisi birkaç kez okumalı, çocuklar için uygun olup olmadığına karar vermelidir. </a:t>
            </a:r>
          </a:p>
          <a:p>
            <a:pPr marL="0" lvl="0" indent="0">
              <a:spcBef>
                <a:spcPts val="601"/>
              </a:spcBef>
              <a:buClr>
                <a:srgbClr val="FBC01E"/>
              </a:buClr>
              <a:buSzPct val="45000"/>
              <a:buNone/>
            </a:pPr>
            <a:endParaRPr lang="tr-TR" sz="2800" b="1" dirty="0" smtClean="0">
              <a:solidFill>
                <a:srgbClr val="002060"/>
              </a:solidFill>
              <a:latin typeface="Century Gothic"/>
              <a:cs typeface="Tahoma" pitchFamily="34"/>
            </a:endParaRPr>
          </a:p>
          <a:p>
            <a:pPr marL="0" lvl="0" indent="0">
              <a:spcBef>
                <a:spcPts val="601"/>
              </a:spcBef>
              <a:buClr>
                <a:srgbClr val="FBC01E"/>
              </a:buClr>
              <a:buSzPct val="45000"/>
              <a:buNone/>
            </a:pPr>
            <a:endParaRPr lang="tr-TR" sz="2800" b="1" dirty="0" smtClean="0">
              <a:solidFill>
                <a:srgbClr val="00B050"/>
              </a:solidFill>
              <a:latin typeface="Century Gothic"/>
              <a:cs typeface="Tahoma" pitchFamily="34"/>
            </a:endParaRPr>
          </a:p>
          <a:p>
            <a:pPr marL="0" lvl="0" indent="0">
              <a:spcBef>
                <a:spcPts val="601"/>
              </a:spcBef>
              <a:buClr>
                <a:srgbClr val="FBC01E"/>
              </a:buClr>
              <a:buSzPct val="45000"/>
              <a:buNone/>
            </a:pPr>
            <a:endParaRPr lang="tr-TR" sz="2800" b="1" dirty="0" smtClean="0">
              <a:solidFill>
                <a:srgbClr val="00B050"/>
              </a:solidFill>
              <a:latin typeface="Century Gothic"/>
              <a:cs typeface="Tahoma" pitchFamily="34"/>
            </a:endParaRPr>
          </a:p>
          <a:p>
            <a:pPr marL="0" lvl="0" indent="0">
              <a:spcBef>
                <a:spcPts val="601"/>
              </a:spcBef>
              <a:buClr>
                <a:srgbClr val="FBC01E"/>
              </a:buClr>
              <a:buSzPct val="45000"/>
              <a:buNone/>
            </a:pPr>
            <a:endParaRPr lang="tr-TR" sz="2800" b="1" dirty="0" smtClean="0">
              <a:solidFill>
                <a:srgbClr val="00B050"/>
              </a:solidFill>
              <a:latin typeface="Century Gothic"/>
              <a:cs typeface="Tahoma" pitchFamily="34"/>
            </a:endParaRPr>
          </a:p>
          <a:p>
            <a:pPr marL="0" lvl="0" indent="0">
              <a:spcBef>
                <a:spcPts val="601"/>
              </a:spcBef>
              <a:buClr>
                <a:srgbClr val="FBC01E"/>
              </a:buClr>
              <a:buSzPct val="45000"/>
              <a:buNone/>
            </a:pPr>
            <a:endParaRPr lang="tr-TR" sz="2800" b="1" dirty="0" smtClean="0">
              <a:solidFill>
                <a:srgbClr val="00B050"/>
              </a:solidFill>
              <a:latin typeface="Century Gothic"/>
              <a:cs typeface="Tahoma" pitchFamily="34"/>
            </a:endParaRPr>
          </a:p>
          <a:p>
            <a:pPr marL="0" lvl="0" indent="0">
              <a:spcBef>
                <a:spcPts val="601"/>
              </a:spcBef>
              <a:buClr>
                <a:srgbClr val="FBC01E"/>
              </a:buClr>
              <a:buSzPct val="45000"/>
              <a:buFont typeface="Arial" pitchFamily="32"/>
              <a:buChar char="•"/>
            </a:pPr>
            <a:r>
              <a:rPr lang="tr-TR" sz="2800" b="1" dirty="0" smtClean="0">
                <a:solidFill>
                  <a:srgbClr val="00B050"/>
                </a:solidFill>
                <a:latin typeface="Century Gothic"/>
                <a:cs typeface="Tahoma" pitchFamily="34"/>
              </a:rPr>
              <a:t>Eğer çocuklar için yeterince uygun değilse olaylarda çok abartı veya olağanüstü ve olumsuz öğeler varsa çıkarılır, gerekli düzeltmeler yapılır, anlatım gerçeğe yaklaştırılır. Hikâyelerde farklı özelliklerde karakterlerin bulunması çocuklara yeni görüş açıları kazandırır.</a:t>
            </a:r>
            <a:endParaRPr lang="tr-TR" sz="2800" b="1" dirty="0">
              <a:solidFill>
                <a:srgbClr val="00B050"/>
              </a:solidFill>
              <a:latin typeface="Century Gothic"/>
              <a:cs typeface="Tahoma" pitchFamily="34"/>
            </a:endParaRPr>
          </a:p>
        </p:txBody>
      </p:sp>
      <p:pic>
        <p:nvPicPr>
          <p:cNvPr id="1331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a:xfrm>
            <a:off x="457200" y="381000"/>
            <a:ext cx="8229600" cy="1143000"/>
          </a:xfrm>
        </p:spPr>
        <p:txBody>
          <a:bodyPr/>
          <a:lstStyle/>
          <a:p>
            <a:endParaRPr lang="tr-TR" sz="3600" dirty="0"/>
          </a:p>
        </p:txBody>
      </p:sp>
      <p:sp>
        <p:nvSpPr>
          <p:cNvPr id="14339" name="İçerik Yer Tutucusu 2"/>
          <p:cNvSpPr>
            <a:spLocks noGrp="1"/>
          </p:cNvSpPr>
          <p:nvPr>
            <p:ph idx="1"/>
          </p:nvPr>
        </p:nvSpPr>
        <p:spPr>
          <a:xfrm>
            <a:off x="457200" y="1362075"/>
            <a:ext cx="8229600" cy="5038725"/>
          </a:xfrm>
        </p:spPr>
        <p:txBody>
          <a:bodyPr/>
          <a:lstStyle/>
          <a:p>
            <a:pPr lvl="0">
              <a:buNone/>
            </a:pPr>
            <a:r>
              <a:rPr lang="tr-TR" sz="2800" dirty="0" smtClean="0"/>
              <a:t>	</a:t>
            </a:r>
          </a:p>
          <a:p>
            <a:pPr lvl="0">
              <a:buNone/>
            </a:pPr>
            <a:r>
              <a:rPr lang="tr-TR" sz="2800" b="1" dirty="0" smtClean="0">
                <a:solidFill>
                  <a:srgbClr val="00B050"/>
                </a:solidFill>
                <a:latin typeface="Century Gothic"/>
                <a:cs typeface="Tahoma" pitchFamily="34"/>
              </a:rPr>
              <a:t>	</a:t>
            </a:r>
            <a:r>
              <a:rPr lang="tr-TR" sz="2800" b="1" dirty="0" smtClean="0">
                <a:solidFill>
                  <a:srgbClr val="002060"/>
                </a:solidFill>
                <a:latin typeface="Century Gothic"/>
                <a:cs typeface="Tahoma" pitchFamily="34"/>
              </a:rPr>
              <a:t>Hikâyelerin yaşamın içinden konuları ele alması, çocuğun içinde yaşadığı toplumun kültürel özelliklerini daha iyi tanımasına yardımcı olur.</a:t>
            </a:r>
          </a:p>
          <a:p>
            <a:pPr lvl="0"/>
            <a:endParaRPr lang="tr-TR" sz="2800" b="1" dirty="0" smtClean="0">
              <a:solidFill>
                <a:srgbClr val="002060"/>
              </a:solidFill>
              <a:latin typeface="Century Gothic"/>
              <a:cs typeface="Tahoma" pitchFamily="34"/>
            </a:endParaRPr>
          </a:p>
          <a:p>
            <a:pPr marL="400050" lvl="1" indent="0">
              <a:spcBef>
                <a:spcPts val="601"/>
              </a:spcBef>
              <a:buClr>
                <a:srgbClr val="FBC01E"/>
              </a:buClr>
              <a:buSzPct val="45000"/>
              <a:buFont typeface="Arial" pitchFamily="32"/>
              <a:buChar char="•"/>
            </a:pPr>
            <a:r>
              <a:rPr lang="tr-TR" b="1" dirty="0" smtClean="0">
                <a:solidFill>
                  <a:srgbClr val="002060"/>
                </a:solidFill>
                <a:latin typeface="Century Gothic"/>
                <a:cs typeface="Tahoma" pitchFamily="34"/>
              </a:rPr>
              <a:t>Öykü yeterince işlenmemiş ise çeşitli olaylar ekleyerek genişletilir. Eğer çok uzun ise gerekli kısaltmalar yapılarak çocuklara uygun hale getirilir. </a:t>
            </a:r>
          </a:p>
          <a:p>
            <a:pPr marL="0" lvl="0" indent="0">
              <a:spcBef>
                <a:spcPts val="601"/>
              </a:spcBef>
              <a:buClr>
                <a:srgbClr val="FBC01E"/>
              </a:buClr>
              <a:buSzPct val="45000"/>
              <a:buFont typeface="Arial" pitchFamily="32"/>
              <a:buChar char="•"/>
            </a:pPr>
            <a:endParaRPr lang="tr-TR" sz="2800" b="1" dirty="0" smtClean="0">
              <a:solidFill>
                <a:srgbClr val="002060"/>
              </a:solidFill>
              <a:latin typeface="Century Gothic"/>
              <a:cs typeface="Tahoma" pitchFamily="34"/>
            </a:endParaRPr>
          </a:p>
          <a:p>
            <a:pPr marL="0" lvl="0" indent="0">
              <a:spcBef>
                <a:spcPts val="601"/>
              </a:spcBef>
              <a:buClr>
                <a:srgbClr val="FBC01E"/>
              </a:buClr>
              <a:buSzPct val="45000"/>
              <a:buFont typeface="Arial" pitchFamily="32"/>
              <a:buChar char="•"/>
            </a:pPr>
            <a:endParaRPr lang="tr-TR" sz="2800" b="1" dirty="0" smtClean="0">
              <a:solidFill>
                <a:srgbClr val="263B86"/>
              </a:solidFill>
              <a:latin typeface="Century Gothic"/>
              <a:cs typeface="Tahoma" pitchFamily="34"/>
            </a:endParaRPr>
          </a:p>
          <a:p>
            <a:pPr marL="0" lvl="0" indent="0">
              <a:spcBef>
                <a:spcPts val="601"/>
              </a:spcBef>
              <a:buClr>
                <a:srgbClr val="FBC01E"/>
              </a:buClr>
              <a:buSzPct val="45000"/>
              <a:buFont typeface="Arial" pitchFamily="32"/>
              <a:buChar char="•"/>
            </a:pPr>
            <a:endParaRPr lang="tr-TR" sz="2800" b="1" dirty="0" smtClean="0">
              <a:solidFill>
                <a:srgbClr val="263B86"/>
              </a:solidFill>
              <a:latin typeface="Century Gothic"/>
              <a:cs typeface="Tahoma" pitchFamily="34"/>
            </a:endParaRPr>
          </a:p>
          <a:p>
            <a:pPr marL="0" lvl="0" indent="0">
              <a:spcBef>
                <a:spcPts val="601"/>
              </a:spcBef>
              <a:buClr>
                <a:srgbClr val="FBC01E"/>
              </a:buClr>
              <a:buSzPct val="45000"/>
              <a:buFont typeface="Arial" pitchFamily="32"/>
              <a:buChar char="•"/>
            </a:pPr>
            <a:endParaRPr lang="tr-TR" sz="2800" b="1" dirty="0" smtClean="0">
              <a:solidFill>
                <a:srgbClr val="263B86"/>
              </a:solidFill>
              <a:latin typeface="Century Gothic"/>
              <a:cs typeface="Tahoma" pitchFamily="34"/>
            </a:endParaRPr>
          </a:p>
          <a:p>
            <a:pPr marL="0" lvl="0" indent="0">
              <a:spcBef>
                <a:spcPts val="601"/>
              </a:spcBef>
              <a:buClr>
                <a:srgbClr val="FBC01E"/>
              </a:buClr>
              <a:buSzPct val="45000"/>
              <a:buFont typeface="Arial" pitchFamily="32"/>
              <a:buChar char="•"/>
            </a:pPr>
            <a:endParaRPr lang="tr-TR" sz="2800" b="1" dirty="0" smtClean="0">
              <a:solidFill>
                <a:srgbClr val="263B86"/>
              </a:solidFill>
              <a:latin typeface="Century Gothic"/>
              <a:cs typeface="Tahoma" pitchFamily="34"/>
            </a:endParaRPr>
          </a:p>
          <a:p>
            <a:pPr marL="0" lvl="0" indent="0">
              <a:spcBef>
                <a:spcPts val="601"/>
              </a:spcBef>
              <a:buClr>
                <a:srgbClr val="FBC01E"/>
              </a:buClr>
              <a:buSzPct val="45000"/>
              <a:buFont typeface="Arial" pitchFamily="32"/>
              <a:buChar char="•"/>
            </a:pPr>
            <a:endParaRPr lang="tr-TR" sz="2800" b="1" dirty="0" smtClean="0">
              <a:solidFill>
                <a:srgbClr val="263B86"/>
              </a:solidFill>
              <a:latin typeface="Century Gothic"/>
              <a:cs typeface="Tahoma" pitchFamily="34"/>
            </a:endParaRPr>
          </a:p>
        </p:txBody>
      </p:sp>
      <p:pic>
        <p:nvPicPr>
          <p:cNvPr id="1434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Başlık 1"/>
          <p:cNvSpPr>
            <a:spLocks noGrp="1"/>
          </p:cNvSpPr>
          <p:nvPr>
            <p:ph type="title"/>
          </p:nvPr>
        </p:nvSpPr>
        <p:spPr>
          <a:xfrm>
            <a:off x="457200" y="381000"/>
            <a:ext cx="8229600" cy="1143000"/>
          </a:xfrm>
        </p:spPr>
        <p:txBody>
          <a:bodyPr/>
          <a:lstStyle/>
          <a:p>
            <a:pPr eaLnBrk="1" hangingPunct="1"/>
            <a:endParaRPr lang="tr-TR" dirty="0" smtClean="0"/>
          </a:p>
        </p:txBody>
      </p:sp>
      <p:sp>
        <p:nvSpPr>
          <p:cNvPr id="15363" name="İçerik Yer Tutucusu 2"/>
          <p:cNvSpPr>
            <a:spLocks noGrp="1"/>
          </p:cNvSpPr>
          <p:nvPr>
            <p:ph idx="1"/>
          </p:nvPr>
        </p:nvSpPr>
        <p:spPr/>
        <p:txBody>
          <a:bodyPr/>
          <a:lstStyle/>
          <a:p>
            <a:pPr marL="0" lvl="0" indent="0">
              <a:spcBef>
                <a:spcPts val="601"/>
              </a:spcBef>
              <a:buClr>
                <a:srgbClr val="FBC01E"/>
              </a:buClr>
              <a:buSzPct val="45000"/>
              <a:buFont typeface="Arial" pitchFamily="32"/>
              <a:buChar char="•"/>
            </a:pPr>
            <a:r>
              <a:rPr lang="tr-TR" dirty="0" smtClean="0"/>
              <a:t>	</a:t>
            </a:r>
            <a:r>
              <a:rPr lang="tr-TR" b="1" dirty="0" smtClean="0">
                <a:solidFill>
                  <a:srgbClr val="002060"/>
                </a:solidFill>
                <a:latin typeface="Century Gothic"/>
                <a:cs typeface="Tahoma" pitchFamily="34"/>
              </a:rPr>
              <a:t>Öyküde bilinmeyen kelimeler varsa bunun yerine çocukların bildiği kelimeler kullanılır. Bu çalışmadan sonra öyküdeki karakterler ve onların davranışları incelenir.</a:t>
            </a:r>
          </a:p>
          <a:p>
            <a:endParaRPr lang="tr-TR" dirty="0" smtClean="0"/>
          </a:p>
          <a:p>
            <a:pPr lvl="0"/>
            <a:endParaRPr lang="tr-TR" b="1" dirty="0">
              <a:solidFill>
                <a:srgbClr val="00B050"/>
              </a:solidFill>
              <a:latin typeface="Century Gothic"/>
              <a:cs typeface="Tahoma" pitchFamily="34"/>
            </a:endParaRPr>
          </a:p>
        </p:txBody>
      </p:sp>
      <p:pic>
        <p:nvPicPr>
          <p:cNvPr id="1536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a:xfrm>
            <a:off x="457200" y="381000"/>
            <a:ext cx="8229600" cy="1143000"/>
          </a:xfrm>
        </p:spPr>
        <p:txBody>
          <a:bodyPr/>
          <a:lstStyle/>
          <a:p>
            <a:pPr eaLnBrk="1" hangingPunct="1"/>
            <a:endParaRPr lang="tr-TR" dirty="0" smtClean="0"/>
          </a:p>
        </p:txBody>
      </p:sp>
      <p:sp>
        <p:nvSpPr>
          <p:cNvPr id="16387" name="İçerik Yer Tutucusu 2"/>
          <p:cNvSpPr>
            <a:spLocks noGrp="1"/>
          </p:cNvSpPr>
          <p:nvPr>
            <p:ph idx="1"/>
          </p:nvPr>
        </p:nvSpPr>
        <p:spPr>
          <a:xfrm>
            <a:off x="457200" y="1600200"/>
            <a:ext cx="8229600" cy="4648200"/>
          </a:xfrm>
        </p:spPr>
        <p:txBody>
          <a:bodyPr/>
          <a:lstStyle/>
          <a:p>
            <a:pPr marL="800100" lvl="2" indent="0">
              <a:spcBef>
                <a:spcPts val="601"/>
              </a:spcBef>
              <a:buClr>
                <a:srgbClr val="FBC01E"/>
              </a:buClr>
              <a:buSzPct val="45000"/>
              <a:buNone/>
            </a:pPr>
            <a:r>
              <a:rPr lang="tr-TR" sz="3200" b="1" dirty="0" smtClean="0">
                <a:solidFill>
                  <a:srgbClr val="002060"/>
                </a:solidFill>
                <a:latin typeface="Century Gothic"/>
                <a:cs typeface="Tahoma" pitchFamily="34"/>
              </a:rPr>
              <a:t>Hikâye anlatırken resimleri gösterilerek hikâye kesilmez, hikâye ile ilgili sorular sorarak bölünmez.</a:t>
            </a:r>
          </a:p>
          <a:p>
            <a:pPr marL="400050" lvl="1" indent="0">
              <a:spcBef>
                <a:spcPts val="601"/>
              </a:spcBef>
              <a:buClr>
                <a:srgbClr val="FBC01E"/>
              </a:buClr>
              <a:buSzPct val="45000"/>
              <a:buNone/>
            </a:pPr>
            <a:r>
              <a:rPr lang="tr-TR" sz="3200" b="1" dirty="0" smtClean="0">
                <a:solidFill>
                  <a:srgbClr val="002060"/>
                </a:solidFill>
                <a:latin typeface="Century Gothic"/>
                <a:cs typeface="Tahoma" pitchFamily="34"/>
              </a:rPr>
              <a:t>Hikâye anlatımı bittikten sonra sorular sorulabilir.</a:t>
            </a:r>
          </a:p>
          <a:p>
            <a:pPr marL="400050" lvl="1" indent="0">
              <a:spcBef>
                <a:spcPts val="601"/>
              </a:spcBef>
              <a:buClr>
                <a:srgbClr val="FBC01E"/>
              </a:buClr>
              <a:buSzPct val="45000"/>
              <a:buFont typeface="Arial" pitchFamily="32"/>
              <a:buChar char="•"/>
            </a:pPr>
            <a:endParaRPr lang="tr-TR" b="1" dirty="0" smtClean="0">
              <a:solidFill>
                <a:srgbClr val="00B050"/>
              </a:solidFill>
              <a:latin typeface="Century Gothic"/>
              <a:cs typeface="Tahoma" pitchFamily="34"/>
            </a:endParaRPr>
          </a:p>
        </p:txBody>
      </p:sp>
      <p:pic>
        <p:nvPicPr>
          <p:cNvPr id="16388"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Başlık 1"/>
          <p:cNvSpPr>
            <a:spLocks noGrp="1"/>
          </p:cNvSpPr>
          <p:nvPr>
            <p:ph type="title"/>
          </p:nvPr>
        </p:nvSpPr>
        <p:spPr>
          <a:xfrm>
            <a:off x="457200" y="381000"/>
            <a:ext cx="8229600" cy="1143000"/>
          </a:xfrm>
        </p:spPr>
        <p:txBody>
          <a:bodyPr/>
          <a:lstStyle/>
          <a:p>
            <a:pPr eaLnBrk="1" hangingPunct="1"/>
            <a:endParaRPr lang="tr-TR" dirty="0" smtClean="0"/>
          </a:p>
        </p:txBody>
      </p:sp>
      <p:sp>
        <p:nvSpPr>
          <p:cNvPr id="17411" name="İçerik Yer Tutucusu 2"/>
          <p:cNvSpPr>
            <a:spLocks noGrp="1"/>
          </p:cNvSpPr>
          <p:nvPr>
            <p:ph idx="1"/>
          </p:nvPr>
        </p:nvSpPr>
        <p:spPr/>
        <p:txBody>
          <a:bodyPr/>
          <a:lstStyle/>
          <a:p>
            <a:pPr marL="0" lvl="0" indent="0">
              <a:spcBef>
                <a:spcPts val="601"/>
              </a:spcBef>
              <a:buClr>
                <a:srgbClr val="FBC01E"/>
              </a:buClr>
              <a:buSzPct val="45000"/>
              <a:buFont typeface="Arial" pitchFamily="32"/>
              <a:buChar char="•"/>
            </a:pPr>
            <a:r>
              <a:rPr lang="tr-TR" sz="2800" dirty="0" smtClean="0"/>
              <a:t>	</a:t>
            </a:r>
            <a:r>
              <a:rPr lang="tr-TR" sz="2800" b="1" dirty="0" smtClean="0">
                <a:solidFill>
                  <a:srgbClr val="263B86"/>
                </a:solidFill>
                <a:latin typeface="Century Gothic"/>
                <a:cs typeface="Tahoma" pitchFamily="34"/>
              </a:rPr>
              <a:t>Öğretmen öyküyü inceledikten sonra birkaç kez anlatma denemesini yaparak nerede vurgu yapacağını, nerede sakin bir ifade kullanacağını yani ses tonunu nasıl kullanacağını belirler. </a:t>
            </a:r>
          </a:p>
          <a:p>
            <a:pPr marL="0" lvl="0" indent="0">
              <a:spcBef>
                <a:spcPts val="601"/>
              </a:spcBef>
              <a:buClr>
                <a:srgbClr val="FBC01E"/>
              </a:buClr>
              <a:buSzPct val="45000"/>
              <a:buFont typeface="Arial" pitchFamily="32"/>
              <a:buChar char="•"/>
            </a:pPr>
            <a:r>
              <a:rPr lang="tr-TR" sz="2800" b="1" dirty="0" smtClean="0">
                <a:solidFill>
                  <a:srgbClr val="263B86"/>
                </a:solidFill>
                <a:latin typeface="Century Gothic"/>
                <a:cs typeface="Tahoma" pitchFamily="34"/>
              </a:rPr>
              <a:t>Ayrıca jest ve mimiklerini nerede ve nasıl kullanacağına da karar verir.</a:t>
            </a:r>
            <a:endParaRPr lang="tr-TR" sz="2800" b="1" dirty="0">
              <a:solidFill>
                <a:srgbClr val="263B86"/>
              </a:solidFill>
              <a:latin typeface="Century Gothic"/>
              <a:cs typeface="Tahoma" pitchFamily="34"/>
            </a:endParaRPr>
          </a:p>
        </p:txBody>
      </p:sp>
      <p:pic>
        <p:nvPicPr>
          <p:cNvPr id="17412"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Başlık 1"/>
          <p:cNvSpPr>
            <a:spLocks noGrp="1"/>
          </p:cNvSpPr>
          <p:nvPr>
            <p:ph type="title"/>
          </p:nvPr>
        </p:nvSpPr>
        <p:spPr>
          <a:xfrm>
            <a:off x="457200" y="381000"/>
            <a:ext cx="8229600" cy="1143000"/>
          </a:xfrm>
        </p:spPr>
        <p:txBody>
          <a:bodyPr/>
          <a:lstStyle/>
          <a:p>
            <a:pPr eaLnBrk="1" hangingPunct="1"/>
            <a:endParaRPr lang="tr-TR" dirty="0" smtClean="0"/>
          </a:p>
        </p:txBody>
      </p:sp>
      <p:sp>
        <p:nvSpPr>
          <p:cNvPr id="18435" name="İçerik Yer Tutucusu 2"/>
          <p:cNvSpPr>
            <a:spLocks noGrp="1"/>
          </p:cNvSpPr>
          <p:nvPr>
            <p:ph idx="1"/>
          </p:nvPr>
        </p:nvSpPr>
        <p:spPr/>
        <p:txBody>
          <a:bodyPr/>
          <a:lstStyle/>
          <a:p>
            <a:pPr marL="400050" lvl="1" indent="0">
              <a:spcBef>
                <a:spcPts val="601"/>
              </a:spcBef>
              <a:buClr>
                <a:srgbClr val="FBC01E"/>
              </a:buClr>
              <a:buSzPct val="45000"/>
              <a:buFont typeface="Arial" pitchFamily="32"/>
              <a:buChar char="•"/>
            </a:pPr>
            <a:r>
              <a:rPr lang="tr-TR" sz="3600" b="1" dirty="0" smtClean="0">
                <a:solidFill>
                  <a:srgbClr val="002060"/>
                </a:solidFill>
                <a:latin typeface="Century Gothic"/>
                <a:cs typeface="Tahoma" pitchFamily="34"/>
              </a:rPr>
              <a:t>Öykünün anlatım süresi tespit edilir (bu süre çocukların dikkat sürelerini geçmemelidir). </a:t>
            </a:r>
          </a:p>
          <a:p>
            <a:pPr marL="0" lvl="0" indent="0">
              <a:spcBef>
                <a:spcPts val="601"/>
              </a:spcBef>
              <a:buClr>
                <a:srgbClr val="FBC01E"/>
              </a:buClr>
              <a:buSzPct val="45000"/>
              <a:buFont typeface="Arial" pitchFamily="32"/>
              <a:buChar char="•"/>
            </a:pPr>
            <a:endParaRPr lang="tr-TR" sz="3600" b="1" dirty="0" smtClean="0">
              <a:solidFill>
                <a:srgbClr val="002060"/>
              </a:solidFill>
              <a:latin typeface="Century Gothic"/>
              <a:cs typeface="Tahoma" pitchFamily="34"/>
            </a:endParaRPr>
          </a:p>
          <a:p>
            <a:pPr marL="400050" lvl="1" indent="0">
              <a:spcBef>
                <a:spcPts val="601"/>
              </a:spcBef>
              <a:buClr>
                <a:srgbClr val="FBC01E"/>
              </a:buClr>
              <a:buSzPct val="45000"/>
              <a:buFont typeface="Arial" pitchFamily="32"/>
              <a:buChar char="•"/>
            </a:pPr>
            <a:r>
              <a:rPr lang="tr-TR" sz="3600" b="1" dirty="0" smtClean="0">
                <a:solidFill>
                  <a:srgbClr val="002060"/>
                </a:solidFill>
                <a:latin typeface="Century Gothic"/>
                <a:cs typeface="Tahoma" pitchFamily="34"/>
              </a:rPr>
              <a:t>Hikâyenin hangi teknikle anlatılacağına karar vermelidir.</a:t>
            </a:r>
          </a:p>
          <a:p>
            <a:pPr marL="0" lvl="0" indent="0">
              <a:spcBef>
                <a:spcPts val="601"/>
              </a:spcBef>
              <a:buClr>
                <a:srgbClr val="FBC01E"/>
              </a:buClr>
              <a:buSzPct val="45000"/>
              <a:buFont typeface="Arial" pitchFamily="32"/>
              <a:buChar char="•"/>
            </a:pPr>
            <a:endParaRPr lang="tr-TR" sz="3600" b="1" dirty="0" smtClean="0">
              <a:solidFill>
                <a:srgbClr val="002060"/>
              </a:solidFill>
              <a:latin typeface="Century Gothic"/>
              <a:cs typeface="Tahoma" pitchFamily="34"/>
            </a:endParaRPr>
          </a:p>
          <a:p>
            <a:pPr marL="0" lvl="0" indent="0">
              <a:spcBef>
                <a:spcPts val="601"/>
              </a:spcBef>
              <a:buClr>
                <a:srgbClr val="FBC01E"/>
              </a:buClr>
              <a:buSzPct val="45000"/>
              <a:buFont typeface="Arial" pitchFamily="32"/>
              <a:buChar char="•"/>
            </a:pPr>
            <a:endParaRPr lang="tr-TR" sz="2800" b="1" dirty="0" smtClean="0">
              <a:solidFill>
                <a:srgbClr val="263B86"/>
              </a:solidFill>
              <a:latin typeface="Century Gothic"/>
              <a:cs typeface="Tahoma" pitchFamily="34"/>
            </a:endParaRPr>
          </a:p>
          <a:p>
            <a:pPr marL="0" lvl="0" indent="0">
              <a:spcBef>
                <a:spcPts val="601"/>
              </a:spcBef>
              <a:buClr>
                <a:srgbClr val="FBC01E"/>
              </a:buClr>
              <a:buSzPct val="45000"/>
              <a:buFont typeface="Arial" pitchFamily="32"/>
              <a:buChar char="•"/>
            </a:pPr>
            <a:endParaRPr lang="tr-TR" sz="2800" b="1" dirty="0" smtClean="0">
              <a:solidFill>
                <a:srgbClr val="263B86"/>
              </a:solidFill>
              <a:latin typeface="Century Gothic"/>
              <a:cs typeface="Tahoma" pitchFamily="34"/>
            </a:endParaRPr>
          </a:p>
          <a:p>
            <a:pPr marL="0" lvl="0" indent="0">
              <a:spcBef>
                <a:spcPts val="601"/>
              </a:spcBef>
              <a:buClr>
                <a:srgbClr val="FBC01E"/>
              </a:buClr>
              <a:buSzPct val="45000"/>
              <a:buFont typeface="Arial" pitchFamily="32"/>
              <a:buChar char="•"/>
            </a:pPr>
            <a:endParaRPr lang="tr-TR" sz="2800" b="1" dirty="0" smtClean="0">
              <a:solidFill>
                <a:srgbClr val="263B86"/>
              </a:solidFill>
              <a:latin typeface="Century Gothic"/>
              <a:cs typeface="Tahoma" pitchFamily="34"/>
            </a:endParaRPr>
          </a:p>
          <a:p>
            <a:pPr marL="0" lvl="0" indent="0">
              <a:spcBef>
                <a:spcPts val="601"/>
              </a:spcBef>
              <a:buClr>
                <a:srgbClr val="FBC01E"/>
              </a:buClr>
              <a:buSzPct val="45000"/>
              <a:buFont typeface="Arial" pitchFamily="32"/>
              <a:buChar char="•"/>
            </a:pPr>
            <a:endParaRPr lang="tr-TR" sz="2800" b="1" dirty="0" smtClean="0">
              <a:solidFill>
                <a:srgbClr val="263B86"/>
              </a:solidFill>
              <a:latin typeface="Century Gothic"/>
              <a:cs typeface="Tahoma" pitchFamily="34"/>
            </a:endParaRPr>
          </a:p>
          <a:p>
            <a:pPr marL="0" lvl="0" indent="0">
              <a:spcBef>
                <a:spcPts val="601"/>
              </a:spcBef>
              <a:buClr>
                <a:srgbClr val="FBC01E"/>
              </a:buClr>
              <a:buSzPct val="45000"/>
              <a:buFont typeface="Arial" pitchFamily="32"/>
              <a:buChar char="•"/>
            </a:pPr>
            <a:endParaRPr lang="tr-TR" sz="2800" b="1" dirty="0" smtClean="0">
              <a:solidFill>
                <a:srgbClr val="263B86"/>
              </a:solidFill>
              <a:latin typeface="Century Gothic"/>
              <a:cs typeface="Tahoma" pitchFamily="34"/>
            </a:endParaRPr>
          </a:p>
          <a:p>
            <a:pPr marL="0" lvl="0" indent="0">
              <a:spcBef>
                <a:spcPts val="601"/>
              </a:spcBef>
              <a:buClr>
                <a:srgbClr val="FBC01E"/>
              </a:buClr>
              <a:buSzPct val="45000"/>
              <a:buFont typeface="Arial" pitchFamily="32"/>
              <a:buChar char="•"/>
            </a:pPr>
            <a:endParaRPr lang="tr-TR" sz="2800" b="1" dirty="0" smtClean="0">
              <a:solidFill>
                <a:srgbClr val="263B86"/>
              </a:solidFill>
              <a:latin typeface="Century Gothic"/>
              <a:cs typeface="Tahoma" pitchFamily="34"/>
            </a:endParaRPr>
          </a:p>
          <a:p>
            <a:pPr marL="0" lvl="0" indent="0">
              <a:spcBef>
                <a:spcPts val="601"/>
              </a:spcBef>
              <a:buClr>
                <a:srgbClr val="FBC01E"/>
              </a:buClr>
              <a:buSzPct val="45000"/>
              <a:buNone/>
            </a:pPr>
            <a:endParaRPr lang="tr-TR" sz="2800" b="1" dirty="0" smtClean="0">
              <a:solidFill>
                <a:srgbClr val="263B86"/>
              </a:solidFill>
              <a:latin typeface="Century Gothic"/>
              <a:cs typeface="Tahoma" pitchFamily="34"/>
            </a:endParaRPr>
          </a:p>
          <a:p>
            <a:pPr marL="0" lvl="0" indent="0">
              <a:spcBef>
                <a:spcPts val="601"/>
              </a:spcBef>
              <a:buNone/>
            </a:pPr>
            <a:endParaRPr lang="tr-TR" sz="2800" b="1" dirty="0" smtClean="0">
              <a:solidFill>
                <a:srgbClr val="263B86"/>
              </a:solidFill>
              <a:latin typeface="Century Gothic"/>
              <a:cs typeface="Tahoma" pitchFamily="34"/>
            </a:endParaRPr>
          </a:p>
          <a:p>
            <a:endParaRPr lang="tr-TR" sz="2800" dirty="0"/>
          </a:p>
        </p:txBody>
      </p:sp>
      <p:pic>
        <p:nvPicPr>
          <p:cNvPr id="1843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Başlık 1"/>
          <p:cNvSpPr>
            <a:spLocks noGrp="1"/>
          </p:cNvSpPr>
          <p:nvPr>
            <p:ph type="title"/>
          </p:nvPr>
        </p:nvSpPr>
        <p:spPr>
          <a:xfrm>
            <a:off x="457200" y="381000"/>
            <a:ext cx="8229600" cy="1143000"/>
          </a:xfrm>
        </p:spPr>
        <p:txBody>
          <a:bodyPr/>
          <a:lstStyle/>
          <a:p>
            <a:pPr eaLnBrk="1" hangingPunct="1"/>
            <a:r>
              <a:rPr lang="tr-TR" dirty="0" smtClean="0">
                <a:solidFill>
                  <a:schemeClr val="bg2">
                    <a:lumMod val="10000"/>
                  </a:schemeClr>
                </a:solidFill>
                <a:latin typeface="Century Gothic" pitchFamily="34"/>
                <a:cs typeface="Tunga" pitchFamily="2"/>
              </a:rPr>
              <a:t>ÖYKÜ TEKNİKLERİ</a:t>
            </a:r>
            <a:endParaRPr lang="tr-TR" dirty="0" smtClean="0"/>
          </a:p>
        </p:txBody>
      </p:sp>
      <p:sp>
        <p:nvSpPr>
          <p:cNvPr id="19459" name="İçerik Yer Tutucusu 2"/>
          <p:cNvSpPr>
            <a:spLocks noGrp="1"/>
          </p:cNvSpPr>
          <p:nvPr>
            <p:ph idx="1"/>
          </p:nvPr>
        </p:nvSpPr>
        <p:spPr/>
        <p:txBody>
          <a:bodyPr/>
          <a:lstStyle/>
          <a:p>
            <a:pPr marL="0" lvl="0" indent="0">
              <a:spcBef>
                <a:spcPts val="601"/>
              </a:spcBef>
              <a:buClr>
                <a:srgbClr val="FBC01E"/>
              </a:buClr>
              <a:buSzPct val="45000"/>
              <a:buFont typeface="Arial" pitchFamily="32"/>
              <a:buChar char="•"/>
            </a:pPr>
            <a:r>
              <a:rPr lang="tr-TR" b="1" dirty="0" smtClean="0">
                <a:solidFill>
                  <a:srgbClr val="002060"/>
                </a:solidFill>
                <a:latin typeface="Century Gothic"/>
                <a:cs typeface="Tahoma" pitchFamily="34"/>
              </a:rPr>
              <a:t>Yazarın üç şeye gereksinimi vardır: </a:t>
            </a:r>
          </a:p>
          <a:p>
            <a:pPr marL="0" lvl="0" indent="0">
              <a:spcBef>
                <a:spcPts val="601"/>
              </a:spcBef>
              <a:buClr>
                <a:srgbClr val="FBC01E"/>
              </a:buClr>
              <a:buSzPct val="45000"/>
              <a:buFont typeface="Arial" pitchFamily="32"/>
              <a:buChar char="•"/>
            </a:pPr>
            <a:r>
              <a:rPr lang="tr-TR" b="1" dirty="0" smtClean="0">
                <a:solidFill>
                  <a:srgbClr val="FF0000"/>
                </a:solidFill>
                <a:latin typeface="Century Gothic"/>
                <a:cs typeface="Tahoma" pitchFamily="34"/>
              </a:rPr>
              <a:t>DENEYİM-GÖZLEM-HAYAL GÜCÜ. </a:t>
            </a:r>
          </a:p>
          <a:p>
            <a:pPr marL="0" lvl="0" indent="0">
              <a:spcBef>
                <a:spcPts val="601"/>
              </a:spcBef>
              <a:buClr>
                <a:srgbClr val="FBC01E"/>
              </a:buClr>
              <a:buSzPct val="45000"/>
              <a:buFont typeface="Arial" pitchFamily="32"/>
              <a:buChar char="•"/>
            </a:pPr>
            <a:endParaRPr lang="tr-TR" b="1" dirty="0" smtClean="0">
              <a:solidFill>
                <a:srgbClr val="263B86"/>
              </a:solidFill>
              <a:latin typeface="Century Gothic"/>
              <a:cs typeface="Tahoma" pitchFamily="34"/>
            </a:endParaRPr>
          </a:p>
          <a:p>
            <a:pPr marL="0" lvl="0" indent="0">
              <a:spcBef>
                <a:spcPts val="601"/>
              </a:spcBef>
              <a:buClr>
                <a:srgbClr val="FBC01E"/>
              </a:buClr>
              <a:buSzPct val="45000"/>
              <a:buFont typeface="Arial" pitchFamily="32"/>
              <a:buChar char="•"/>
            </a:pPr>
            <a:r>
              <a:rPr lang="tr-TR" b="1" dirty="0" smtClean="0">
                <a:solidFill>
                  <a:srgbClr val="002060"/>
                </a:solidFill>
                <a:latin typeface="Century Gothic"/>
                <a:cs typeface="Tahoma" pitchFamily="34"/>
              </a:rPr>
              <a:t>Bunlardan ikisi varsa bile edebiyatta belli bir düzeye gelmesi mümkündür. Bu üç özelliği harekete geçirecek ise okunarak edinilmiş </a:t>
            </a:r>
            <a:r>
              <a:rPr lang="tr-TR" b="1" dirty="0" err="1" smtClean="0">
                <a:solidFill>
                  <a:srgbClr val="FF0000"/>
                </a:solidFill>
                <a:latin typeface="Century Gothic"/>
                <a:cs typeface="Tahoma" pitchFamily="34"/>
              </a:rPr>
              <a:t>BİRİKİM</a:t>
            </a:r>
            <a:r>
              <a:rPr lang="tr-TR" b="1" dirty="0" err="1" smtClean="0">
                <a:solidFill>
                  <a:srgbClr val="002060"/>
                </a:solidFill>
                <a:latin typeface="Century Gothic"/>
                <a:cs typeface="Tahoma" pitchFamily="34"/>
              </a:rPr>
              <a:t>’dir</a:t>
            </a:r>
            <a:r>
              <a:rPr lang="tr-TR" b="1" dirty="0" smtClean="0">
                <a:solidFill>
                  <a:srgbClr val="002060"/>
                </a:solidFill>
                <a:latin typeface="Century Gothic"/>
                <a:cs typeface="Tahoma" pitchFamily="34"/>
              </a:rPr>
              <a:t>.</a:t>
            </a:r>
          </a:p>
          <a:p>
            <a:endParaRPr lang="tr-TR" sz="2500" dirty="0" smtClean="0">
              <a:solidFill>
                <a:srgbClr val="002060"/>
              </a:solidFill>
            </a:endParaRPr>
          </a:p>
        </p:txBody>
      </p:sp>
      <p:pic>
        <p:nvPicPr>
          <p:cNvPr id="1946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858000"/>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Başlık 1"/>
          <p:cNvSpPr>
            <a:spLocks noGrp="1"/>
          </p:cNvSpPr>
          <p:nvPr>
            <p:ph type="title"/>
          </p:nvPr>
        </p:nvSpPr>
        <p:spPr>
          <a:xfrm>
            <a:off x="457200" y="381000"/>
            <a:ext cx="8229600" cy="1143000"/>
          </a:xfrm>
        </p:spPr>
        <p:txBody>
          <a:bodyPr/>
          <a:lstStyle/>
          <a:p>
            <a:pPr eaLnBrk="1" hangingPunct="1"/>
            <a:endParaRPr lang="tr-TR" dirty="0" smtClean="0"/>
          </a:p>
        </p:txBody>
      </p:sp>
      <p:sp>
        <p:nvSpPr>
          <p:cNvPr id="20483" name="İçerik Yer Tutucusu 2"/>
          <p:cNvSpPr>
            <a:spLocks noGrp="1"/>
          </p:cNvSpPr>
          <p:nvPr>
            <p:ph idx="1"/>
          </p:nvPr>
        </p:nvSpPr>
        <p:spPr/>
        <p:txBody>
          <a:bodyPr/>
          <a:lstStyle/>
          <a:p>
            <a:pPr marL="0" lvl="0" indent="0">
              <a:spcBef>
                <a:spcPts val="601"/>
              </a:spcBef>
              <a:buClr>
                <a:srgbClr val="FBC01E"/>
              </a:buClr>
              <a:buSzPct val="45000"/>
              <a:buNone/>
            </a:pPr>
            <a:r>
              <a:rPr lang="tr-TR" sz="4000" b="1" dirty="0" smtClean="0">
                <a:solidFill>
                  <a:srgbClr val="002060"/>
                </a:solidFill>
                <a:latin typeface="Century Gothic"/>
                <a:cs typeface="Tahoma" pitchFamily="34"/>
              </a:rPr>
              <a:t>	Yazarın malzemesi SÖZCÜKLER. </a:t>
            </a:r>
          </a:p>
          <a:p>
            <a:pPr marL="0" lvl="0" indent="0">
              <a:spcBef>
                <a:spcPts val="601"/>
              </a:spcBef>
              <a:buClr>
                <a:srgbClr val="FBC01E"/>
              </a:buClr>
              <a:buSzPct val="45000"/>
              <a:buNone/>
            </a:pPr>
            <a:r>
              <a:rPr lang="tr-TR" sz="4000" b="1" i="1" dirty="0" smtClean="0">
                <a:solidFill>
                  <a:srgbClr val="002060"/>
                </a:solidFill>
                <a:latin typeface="Century Gothic"/>
                <a:cs typeface="Tahoma" pitchFamily="34"/>
              </a:rPr>
              <a:t>	Herkesin kullandığı sözcükleri herkesten farklı kullanmak gibi güç bir iş bekliyor yazarı</a:t>
            </a:r>
            <a:r>
              <a:rPr lang="tr-TR" sz="2800" b="1" i="1" dirty="0" smtClean="0">
                <a:solidFill>
                  <a:schemeClr val="accent3">
                    <a:lumMod val="75000"/>
                  </a:schemeClr>
                </a:solidFill>
                <a:latin typeface="Century Gothic"/>
                <a:cs typeface="Tahoma" pitchFamily="34"/>
              </a:rPr>
              <a:t>. </a:t>
            </a:r>
            <a:endParaRPr lang="tr-TR" sz="2800" b="1" dirty="0">
              <a:solidFill>
                <a:schemeClr val="accent3">
                  <a:lumMod val="75000"/>
                </a:schemeClr>
              </a:solidFill>
              <a:latin typeface="Century Gothic"/>
              <a:cs typeface="Tahoma" pitchFamily="34"/>
            </a:endParaRPr>
          </a:p>
        </p:txBody>
      </p:sp>
      <p:pic>
        <p:nvPicPr>
          <p:cNvPr id="20484" name="Picture 4" descr="sunu"/>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Başlık 1"/>
          <p:cNvSpPr>
            <a:spLocks noGrp="1"/>
          </p:cNvSpPr>
          <p:nvPr>
            <p:ph type="title"/>
          </p:nvPr>
        </p:nvSpPr>
        <p:spPr>
          <a:xfrm>
            <a:off x="457200" y="381000"/>
            <a:ext cx="8229600" cy="1143000"/>
          </a:xfrm>
        </p:spPr>
        <p:txBody>
          <a:bodyPr/>
          <a:lstStyle/>
          <a:p>
            <a:pPr eaLnBrk="1" hangingPunct="1"/>
            <a:r>
              <a:rPr lang="tr-TR" sz="3600" b="1" dirty="0" smtClean="0">
                <a:solidFill>
                  <a:srgbClr val="002060"/>
                </a:solidFill>
                <a:latin typeface="Century Gothic" pitchFamily="34"/>
                <a:cs typeface="Tunga" pitchFamily="2"/>
              </a:rPr>
              <a:t/>
            </a:r>
            <a:br>
              <a:rPr lang="tr-TR" sz="3600" b="1" dirty="0" smtClean="0">
                <a:solidFill>
                  <a:srgbClr val="002060"/>
                </a:solidFill>
                <a:latin typeface="Century Gothic" pitchFamily="34"/>
                <a:cs typeface="Tunga" pitchFamily="2"/>
              </a:rPr>
            </a:br>
            <a:r>
              <a:rPr lang="tr-TR" sz="3600" b="1" dirty="0" smtClean="0">
                <a:solidFill>
                  <a:srgbClr val="002060"/>
                </a:solidFill>
                <a:latin typeface="Century Gothic" pitchFamily="34"/>
                <a:cs typeface="Tunga" pitchFamily="2"/>
              </a:rPr>
              <a:t>ÖYKÜDE TEKNİK KONULAR: </a:t>
            </a:r>
            <a:r>
              <a:rPr lang="tr-TR" sz="3600" dirty="0" smtClean="0">
                <a:solidFill>
                  <a:srgbClr val="263B86"/>
                </a:solidFill>
                <a:latin typeface="Century Gothic" pitchFamily="34"/>
                <a:cs typeface="Tunga" pitchFamily="2"/>
              </a:rPr>
              <a:t/>
            </a:r>
            <a:br>
              <a:rPr lang="tr-TR" sz="3600" dirty="0" smtClean="0">
                <a:solidFill>
                  <a:srgbClr val="263B86"/>
                </a:solidFill>
                <a:latin typeface="Century Gothic" pitchFamily="34"/>
                <a:cs typeface="Tunga" pitchFamily="2"/>
              </a:rPr>
            </a:br>
            <a:endParaRPr lang="tr-TR" sz="3600" dirty="0" smtClean="0"/>
          </a:p>
        </p:txBody>
      </p:sp>
      <p:sp>
        <p:nvSpPr>
          <p:cNvPr id="21507" name="İçerik Yer Tutucusu 2"/>
          <p:cNvSpPr>
            <a:spLocks noGrp="1"/>
          </p:cNvSpPr>
          <p:nvPr>
            <p:ph idx="1"/>
          </p:nvPr>
        </p:nvSpPr>
        <p:spPr/>
        <p:txBody>
          <a:bodyPr/>
          <a:lstStyle/>
          <a:p>
            <a:pPr marL="0" lvl="1" indent="0">
              <a:spcBef>
                <a:spcPts val="601"/>
              </a:spcBef>
              <a:spcAft>
                <a:spcPts val="1417"/>
              </a:spcAft>
              <a:buClr>
                <a:srgbClr val="FBC01E"/>
              </a:buClr>
              <a:buNone/>
            </a:pPr>
            <a:r>
              <a:rPr lang="tr-TR" b="1" dirty="0" smtClean="0">
                <a:solidFill>
                  <a:srgbClr val="263B86"/>
                </a:solidFill>
                <a:latin typeface="Century Gothic"/>
                <a:cs typeface="Tahoma" pitchFamily="34"/>
              </a:rPr>
              <a:t>	</a:t>
            </a:r>
          </a:p>
          <a:p>
            <a:pPr marL="0" lvl="1" indent="0">
              <a:spcBef>
                <a:spcPts val="601"/>
              </a:spcBef>
              <a:spcAft>
                <a:spcPts val="1417"/>
              </a:spcAft>
              <a:buClr>
                <a:srgbClr val="FBC01E"/>
              </a:buClr>
              <a:buNone/>
            </a:pPr>
            <a:r>
              <a:rPr lang="tr-TR" b="1" dirty="0" smtClean="0">
                <a:solidFill>
                  <a:srgbClr val="263B86"/>
                </a:solidFill>
                <a:latin typeface="Century Gothic"/>
                <a:cs typeface="Tahoma" pitchFamily="34"/>
              </a:rPr>
              <a:t>Mekan, zaman,  karakterler yaratmak, olay örgüsü, öykü dili, anlatım dili, kurgu, olay örgüsü, öykü dili, anlatım dili, kurgu, ilk ve son cümlenin önemi</a:t>
            </a:r>
            <a:endParaRPr lang="tr-TR" sz="1600" b="1" dirty="0" smtClean="0">
              <a:solidFill>
                <a:srgbClr val="263B86"/>
              </a:solidFill>
              <a:latin typeface="Century Gothic"/>
              <a:cs typeface="Tahoma" pitchFamily="34"/>
            </a:endParaRPr>
          </a:p>
          <a:p>
            <a:pPr>
              <a:buNone/>
            </a:pPr>
            <a:endParaRPr lang="tr-TR" dirty="0"/>
          </a:p>
        </p:txBody>
      </p:sp>
      <p:pic>
        <p:nvPicPr>
          <p:cNvPr id="21508" name="Picture 4" descr="sunu"/>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Başlık 1"/>
          <p:cNvSpPr>
            <a:spLocks noGrp="1"/>
          </p:cNvSpPr>
          <p:nvPr>
            <p:ph type="title"/>
          </p:nvPr>
        </p:nvSpPr>
        <p:spPr>
          <a:xfrm>
            <a:off x="457200" y="381000"/>
            <a:ext cx="8229600" cy="1143000"/>
          </a:xfrm>
        </p:spPr>
        <p:txBody>
          <a:bodyPr/>
          <a:lstStyle/>
          <a:p>
            <a:pPr eaLnBrk="1" hangingPunct="1"/>
            <a:r>
              <a:rPr lang="tr-TR" sz="4000" b="1" dirty="0" smtClean="0">
                <a:solidFill>
                  <a:srgbClr val="333399"/>
                </a:solidFill>
                <a:latin typeface="Tahoma" pitchFamily="34"/>
                <a:cs typeface="Tahoma" pitchFamily="34"/>
              </a:rPr>
              <a:t>H</a:t>
            </a:r>
            <a:r>
              <a:rPr lang="tr-TR" sz="4000" b="1" dirty="0" smtClean="0">
                <a:solidFill>
                  <a:srgbClr val="333399"/>
                </a:solidFill>
                <a:latin typeface="Tahoma" pitchFamily="34"/>
                <a:cs typeface="Arial" pitchFamily="34"/>
              </a:rPr>
              <a:t>İ</a:t>
            </a:r>
            <a:r>
              <a:rPr lang="tr-TR" sz="4000" b="1" dirty="0" smtClean="0">
                <a:solidFill>
                  <a:srgbClr val="333399"/>
                </a:solidFill>
                <a:latin typeface="Tahoma" pitchFamily="34"/>
                <a:cs typeface="Tahoma" pitchFamily="34"/>
              </a:rPr>
              <a:t>KAYE ANLATMA TEKN</a:t>
            </a:r>
            <a:r>
              <a:rPr lang="tr-TR" sz="4000" b="1" dirty="0" smtClean="0">
                <a:solidFill>
                  <a:srgbClr val="333399"/>
                </a:solidFill>
                <a:latin typeface="Tahoma" pitchFamily="34"/>
                <a:cs typeface="Arial" pitchFamily="34"/>
              </a:rPr>
              <a:t>İ</a:t>
            </a:r>
            <a:r>
              <a:rPr lang="tr-TR" sz="4000" b="1" dirty="0" smtClean="0">
                <a:solidFill>
                  <a:srgbClr val="333399"/>
                </a:solidFill>
                <a:latin typeface="Tahoma" pitchFamily="34"/>
                <a:cs typeface="Tahoma" pitchFamily="34"/>
              </a:rPr>
              <a:t>KLER</a:t>
            </a:r>
            <a:r>
              <a:rPr lang="tr-TR" sz="4000" b="1" dirty="0" smtClean="0">
                <a:solidFill>
                  <a:srgbClr val="333399"/>
                </a:solidFill>
                <a:latin typeface="Tahoma" pitchFamily="34"/>
                <a:cs typeface="Arial" pitchFamily="34"/>
              </a:rPr>
              <a:t>İ</a:t>
            </a:r>
            <a:endParaRPr lang="tr-TR" sz="4000" dirty="0" smtClean="0"/>
          </a:p>
        </p:txBody>
      </p:sp>
      <p:sp>
        <p:nvSpPr>
          <p:cNvPr id="22531" name="İçerik Yer Tutucusu 2"/>
          <p:cNvSpPr>
            <a:spLocks noGrp="1"/>
          </p:cNvSpPr>
          <p:nvPr>
            <p:ph idx="1"/>
          </p:nvPr>
        </p:nvSpPr>
        <p:spPr/>
        <p:txBody>
          <a:bodyPr/>
          <a:lstStyle/>
          <a:p>
            <a:pPr marL="343080" lvl="0" indent="-343080">
              <a:buNone/>
            </a:pPr>
            <a:r>
              <a:rPr lang="tr-TR" dirty="0" smtClean="0">
                <a:solidFill>
                  <a:srgbClr val="000000"/>
                </a:solidFill>
                <a:latin typeface="Tahoma" pitchFamily="34"/>
                <a:cs typeface="Tahoma" pitchFamily="34"/>
              </a:rPr>
              <a:t>	Çocuklar</a:t>
            </a:r>
            <a:r>
              <a:rPr lang="tr-TR" dirty="0" smtClean="0">
                <a:solidFill>
                  <a:srgbClr val="000000"/>
                </a:solidFill>
                <a:latin typeface="Tahoma" pitchFamily="32"/>
                <a:cs typeface="Tahoma" pitchFamily="34"/>
              </a:rPr>
              <a:t> için hikaye anlatmak ya da dinlemek e</a:t>
            </a:r>
            <a:r>
              <a:rPr lang="tr-TR" dirty="0" smtClean="0">
                <a:solidFill>
                  <a:srgbClr val="000000"/>
                </a:solidFill>
                <a:latin typeface="Tahoma" pitchFamily="32"/>
                <a:cs typeface="Arial" pitchFamily="34"/>
              </a:rPr>
              <a:t>ğ</a:t>
            </a:r>
            <a:r>
              <a:rPr lang="tr-TR" dirty="0" smtClean="0">
                <a:solidFill>
                  <a:srgbClr val="000000"/>
                </a:solidFill>
                <a:latin typeface="Tahoma" pitchFamily="32"/>
                <a:cs typeface="Tahoma" pitchFamily="34"/>
              </a:rPr>
              <a:t>lenceli bir etkinliktir.  </a:t>
            </a:r>
          </a:p>
          <a:p>
            <a:pPr marL="343080" lvl="0" indent="-343080">
              <a:buNone/>
            </a:pPr>
            <a:endParaRPr lang="tr-TR" dirty="0" smtClean="0">
              <a:solidFill>
                <a:srgbClr val="000000"/>
              </a:solidFill>
              <a:latin typeface="Tahoma" pitchFamily="32"/>
              <a:cs typeface="Tahoma" pitchFamily="34"/>
            </a:endParaRPr>
          </a:p>
          <a:p>
            <a:pPr marL="343080" lvl="0" indent="-343080">
              <a:buNone/>
            </a:pPr>
            <a:r>
              <a:rPr lang="tr-TR" dirty="0" smtClean="0">
                <a:solidFill>
                  <a:srgbClr val="000000"/>
                </a:solidFill>
                <a:latin typeface="Tahoma" pitchFamily="34"/>
                <a:cs typeface="Tahoma" pitchFamily="34"/>
              </a:rPr>
              <a:t>   Evde</a:t>
            </a:r>
            <a:r>
              <a:rPr lang="tr-TR" dirty="0" smtClean="0">
                <a:solidFill>
                  <a:srgbClr val="000000"/>
                </a:solidFill>
                <a:latin typeface="Tahoma" pitchFamily="32"/>
                <a:cs typeface="Tahoma" pitchFamily="34"/>
              </a:rPr>
              <a:t> ya da okul öncesi e</a:t>
            </a:r>
            <a:r>
              <a:rPr lang="tr-TR" dirty="0" smtClean="0">
                <a:solidFill>
                  <a:srgbClr val="000000"/>
                </a:solidFill>
                <a:latin typeface="Tahoma" pitchFamily="32"/>
                <a:cs typeface="Arial" pitchFamily="34"/>
              </a:rPr>
              <a:t>ğ</a:t>
            </a:r>
            <a:r>
              <a:rPr lang="tr-TR" dirty="0" smtClean="0">
                <a:solidFill>
                  <a:srgbClr val="000000"/>
                </a:solidFill>
                <a:latin typeface="Tahoma" pitchFamily="32"/>
                <a:cs typeface="Tahoma" pitchFamily="34"/>
              </a:rPr>
              <a:t>itim kurumlar</a:t>
            </a:r>
            <a:r>
              <a:rPr lang="tr-TR" dirty="0" smtClean="0">
                <a:solidFill>
                  <a:srgbClr val="000000"/>
                </a:solidFill>
                <a:latin typeface="Tahoma" pitchFamily="32"/>
                <a:cs typeface="Arial" pitchFamily="34"/>
              </a:rPr>
              <a:t>ı</a:t>
            </a:r>
            <a:r>
              <a:rPr lang="tr-TR" dirty="0" smtClean="0">
                <a:solidFill>
                  <a:srgbClr val="000000"/>
                </a:solidFill>
                <a:latin typeface="Tahoma" pitchFamily="32"/>
                <a:cs typeface="Tahoma" pitchFamily="34"/>
              </a:rPr>
              <a:t>nda  kitaptan anlatman</a:t>
            </a:r>
            <a:r>
              <a:rPr lang="tr-TR" dirty="0" smtClean="0">
                <a:solidFill>
                  <a:srgbClr val="000000"/>
                </a:solidFill>
                <a:latin typeface="Tahoma" pitchFamily="32"/>
                <a:cs typeface="Arial" pitchFamily="34"/>
              </a:rPr>
              <a:t>ı</a:t>
            </a:r>
            <a:r>
              <a:rPr lang="tr-TR" dirty="0" smtClean="0">
                <a:solidFill>
                  <a:srgbClr val="000000"/>
                </a:solidFill>
                <a:latin typeface="Tahoma" pitchFamily="32"/>
                <a:cs typeface="Tahoma" pitchFamily="34"/>
              </a:rPr>
              <a:t>n yan</a:t>
            </a:r>
            <a:r>
              <a:rPr lang="tr-TR" dirty="0" smtClean="0">
                <a:solidFill>
                  <a:srgbClr val="000000"/>
                </a:solidFill>
                <a:latin typeface="Tahoma" pitchFamily="32"/>
                <a:cs typeface="Arial" pitchFamily="34"/>
              </a:rPr>
              <a:t>ı</a:t>
            </a:r>
            <a:r>
              <a:rPr lang="tr-TR" dirty="0" smtClean="0">
                <a:solidFill>
                  <a:srgbClr val="000000"/>
                </a:solidFill>
                <a:latin typeface="Tahoma" pitchFamily="32"/>
                <a:cs typeface="Tahoma" pitchFamily="34"/>
              </a:rPr>
              <a:t> s</a:t>
            </a:r>
            <a:r>
              <a:rPr lang="tr-TR" dirty="0" smtClean="0">
                <a:solidFill>
                  <a:srgbClr val="000000"/>
                </a:solidFill>
                <a:latin typeface="Tahoma" pitchFamily="32"/>
                <a:cs typeface="Arial" pitchFamily="34"/>
              </a:rPr>
              <a:t>ı</a:t>
            </a:r>
            <a:r>
              <a:rPr lang="tr-TR" dirty="0" smtClean="0">
                <a:solidFill>
                  <a:srgbClr val="000000"/>
                </a:solidFill>
                <a:latin typeface="Tahoma" pitchFamily="32"/>
                <a:cs typeface="Tahoma" pitchFamily="34"/>
              </a:rPr>
              <a:t>ra farkl</a:t>
            </a:r>
            <a:r>
              <a:rPr lang="tr-TR" dirty="0" smtClean="0">
                <a:solidFill>
                  <a:srgbClr val="000000"/>
                </a:solidFill>
                <a:latin typeface="Tahoma" pitchFamily="32"/>
                <a:cs typeface="Arial" pitchFamily="34"/>
              </a:rPr>
              <a:t>ı</a:t>
            </a:r>
            <a:r>
              <a:rPr lang="tr-TR" dirty="0" smtClean="0">
                <a:solidFill>
                  <a:srgbClr val="000000"/>
                </a:solidFill>
                <a:latin typeface="Tahoma" pitchFamily="32"/>
                <a:cs typeface="Tahoma" pitchFamily="34"/>
              </a:rPr>
              <a:t> teknikler kullan</a:t>
            </a:r>
            <a:r>
              <a:rPr lang="tr-TR" dirty="0" smtClean="0">
                <a:solidFill>
                  <a:srgbClr val="000000"/>
                </a:solidFill>
                <a:latin typeface="Tahoma" pitchFamily="32"/>
                <a:cs typeface="Arial" pitchFamily="34"/>
              </a:rPr>
              <a:t>ı</a:t>
            </a:r>
            <a:r>
              <a:rPr lang="tr-TR" dirty="0" smtClean="0">
                <a:solidFill>
                  <a:srgbClr val="000000"/>
                </a:solidFill>
                <a:latin typeface="Tahoma" pitchFamily="32"/>
                <a:cs typeface="Tahoma" pitchFamily="34"/>
              </a:rPr>
              <a:t>larak etkinlik daha canl</a:t>
            </a:r>
            <a:r>
              <a:rPr lang="tr-TR" dirty="0" smtClean="0">
                <a:solidFill>
                  <a:srgbClr val="000000"/>
                </a:solidFill>
                <a:latin typeface="Tahoma" pitchFamily="32"/>
                <a:cs typeface="Arial" pitchFamily="34"/>
              </a:rPr>
              <a:t>ı</a:t>
            </a:r>
            <a:r>
              <a:rPr lang="tr-TR" dirty="0" smtClean="0">
                <a:solidFill>
                  <a:srgbClr val="000000"/>
                </a:solidFill>
                <a:latin typeface="Tahoma" pitchFamily="32"/>
                <a:cs typeface="Tahoma" pitchFamily="34"/>
              </a:rPr>
              <a:t> hale ve istenir hale getirilir.     </a:t>
            </a:r>
            <a:endParaRPr lang="tr-TR" dirty="0"/>
          </a:p>
        </p:txBody>
      </p:sp>
      <p:pic>
        <p:nvPicPr>
          <p:cNvPr id="22532"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Başlık 1"/>
          <p:cNvSpPr>
            <a:spLocks noGrp="1"/>
          </p:cNvSpPr>
          <p:nvPr>
            <p:ph type="title"/>
          </p:nvPr>
        </p:nvSpPr>
        <p:spPr>
          <a:xfrm>
            <a:off x="457200" y="304800"/>
            <a:ext cx="8229600" cy="1143000"/>
          </a:xfrm>
        </p:spPr>
        <p:txBody>
          <a:bodyPr/>
          <a:lstStyle/>
          <a:p>
            <a:pPr eaLnBrk="1" hangingPunct="1"/>
            <a:r>
              <a:rPr lang="tr-TR" dirty="0" smtClean="0"/>
              <a:t/>
            </a:r>
            <a:br>
              <a:rPr lang="tr-TR" dirty="0" smtClean="0"/>
            </a:br>
            <a:r>
              <a:rPr lang="tr-TR" dirty="0" smtClean="0"/>
              <a:t/>
            </a:r>
            <a:br>
              <a:rPr lang="tr-TR" dirty="0" smtClean="0"/>
            </a:br>
            <a:r>
              <a:rPr lang="tr-TR" dirty="0" smtClean="0"/>
              <a:t>Hikaye Anlatma Teknikleri</a:t>
            </a:r>
            <a:br>
              <a:rPr lang="tr-TR" dirty="0" smtClean="0"/>
            </a:br>
            <a:r>
              <a:rPr lang="tr-TR" dirty="0" smtClean="0"/>
              <a:t/>
            </a:r>
            <a:br>
              <a:rPr lang="tr-TR" dirty="0" smtClean="0"/>
            </a:br>
            <a:endParaRPr lang="tr-TR" dirty="0" smtClean="0"/>
          </a:p>
        </p:txBody>
      </p:sp>
      <p:sp>
        <p:nvSpPr>
          <p:cNvPr id="23555" name="İçerik Yer Tutucusu 2"/>
          <p:cNvSpPr>
            <a:spLocks noGrp="1"/>
          </p:cNvSpPr>
          <p:nvPr>
            <p:ph idx="1"/>
          </p:nvPr>
        </p:nvSpPr>
        <p:spPr>
          <a:xfrm>
            <a:off x="457200" y="1343025"/>
            <a:ext cx="8229600" cy="4525963"/>
          </a:xfrm>
        </p:spPr>
        <p:txBody>
          <a:bodyPr/>
          <a:lstStyle/>
          <a:p>
            <a:pPr>
              <a:buNone/>
            </a:pPr>
            <a:r>
              <a:rPr lang="tr-TR" sz="2400" b="1" dirty="0" smtClean="0">
                <a:solidFill>
                  <a:srgbClr val="002060"/>
                </a:solidFill>
                <a:latin typeface="Century Gothic"/>
                <a:cs typeface="Tahoma" pitchFamily="34"/>
              </a:rPr>
              <a:t>Düz anlatma (Araç kullanmadan),</a:t>
            </a:r>
          </a:p>
          <a:p>
            <a:pPr marL="0" lvl="0" indent="0">
              <a:spcBef>
                <a:spcPts val="601"/>
              </a:spcBef>
              <a:buClr>
                <a:srgbClr val="FBC01E"/>
              </a:buClr>
              <a:buSzPct val="45000"/>
              <a:buNone/>
            </a:pPr>
            <a:r>
              <a:rPr lang="tr-TR" sz="2400" b="1" dirty="0" smtClean="0">
                <a:solidFill>
                  <a:srgbClr val="002060"/>
                </a:solidFill>
                <a:latin typeface="Century Gothic"/>
                <a:cs typeface="Tahoma" pitchFamily="34"/>
              </a:rPr>
              <a:t>Kitaptan anlatma,</a:t>
            </a:r>
          </a:p>
          <a:p>
            <a:pPr marL="0" lvl="0" indent="0">
              <a:spcBef>
                <a:spcPts val="601"/>
              </a:spcBef>
              <a:buClr>
                <a:srgbClr val="FBC01E"/>
              </a:buClr>
              <a:buSzPct val="45000"/>
              <a:buNone/>
            </a:pPr>
            <a:r>
              <a:rPr lang="tr-TR" sz="2400" b="1" dirty="0" smtClean="0">
                <a:solidFill>
                  <a:srgbClr val="002060"/>
                </a:solidFill>
                <a:latin typeface="Century Gothic"/>
                <a:cs typeface="Tahoma" pitchFamily="34"/>
              </a:rPr>
              <a:t>Etkileşimli Kitap okuma (EKOP)</a:t>
            </a:r>
          </a:p>
          <a:p>
            <a:pPr marL="0" lvl="0" indent="0">
              <a:spcBef>
                <a:spcPts val="601"/>
              </a:spcBef>
              <a:buClr>
                <a:srgbClr val="FBC01E"/>
              </a:buClr>
              <a:buSzPct val="45000"/>
              <a:buFont typeface="Arial" pitchFamily="32"/>
              <a:buChar char="•"/>
            </a:pPr>
            <a:r>
              <a:rPr lang="tr-TR" sz="2400" b="1" dirty="0" smtClean="0">
                <a:solidFill>
                  <a:srgbClr val="002060"/>
                </a:solidFill>
                <a:latin typeface="Century Gothic"/>
                <a:cs typeface="Tahoma" pitchFamily="34"/>
              </a:rPr>
              <a:t>Pazen tahta ile anlatma,</a:t>
            </a:r>
          </a:p>
          <a:p>
            <a:pPr marL="0" lvl="0" indent="0">
              <a:spcBef>
                <a:spcPts val="601"/>
              </a:spcBef>
              <a:buClr>
                <a:srgbClr val="FBC01E"/>
              </a:buClr>
              <a:buSzPct val="45000"/>
              <a:buFont typeface="Arial" pitchFamily="32"/>
              <a:buChar char="•"/>
            </a:pPr>
            <a:r>
              <a:rPr lang="tr-TR" sz="2400" b="1" dirty="0" smtClean="0">
                <a:solidFill>
                  <a:srgbClr val="002060"/>
                </a:solidFill>
                <a:latin typeface="Century Gothic"/>
                <a:cs typeface="Tahoma" pitchFamily="34"/>
              </a:rPr>
              <a:t>Şimşek kart ile anlatma,</a:t>
            </a:r>
          </a:p>
          <a:p>
            <a:pPr marL="0" lvl="0" indent="0">
              <a:spcBef>
                <a:spcPts val="601"/>
              </a:spcBef>
              <a:buClr>
                <a:srgbClr val="FBC01E"/>
              </a:buClr>
              <a:buSzPct val="45000"/>
              <a:buFont typeface="Arial" pitchFamily="32"/>
              <a:buChar char="•"/>
            </a:pPr>
            <a:r>
              <a:rPr lang="tr-TR" sz="2400" b="1" dirty="0" smtClean="0">
                <a:solidFill>
                  <a:srgbClr val="002060"/>
                </a:solidFill>
                <a:latin typeface="Century Gothic"/>
                <a:cs typeface="Tahoma" pitchFamily="34"/>
              </a:rPr>
              <a:t>Kuklalar ile anlatma,</a:t>
            </a:r>
          </a:p>
          <a:p>
            <a:pPr marL="0" lvl="0" indent="0">
              <a:spcBef>
                <a:spcPts val="601"/>
              </a:spcBef>
              <a:buClr>
                <a:srgbClr val="FBC01E"/>
              </a:buClr>
              <a:buSzPct val="45000"/>
              <a:buFont typeface="Arial" pitchFamily="32"/>
              <a:buChar char="•"/>
            </a:pPr>
            <a:r>
              <a:rPr lang="tr-TR" sz="2400" b="1" dirty="0" smtClean="0">
                <a:solidFill>
                  <a:srgbClr val="002060"/>
                </a:solidFill>
                <a:latin typeface="Century Gothic"/>
                <a:cs typeface="Tahoma" pitchFamily="34"/>
              </a:rPr>
              <a:t>Hikâye kartları ile anlatma,</a:t>
            </a:r>
          </a:p>
          <a:p>
            <a:pPr marL="0" lvl="0" indent="0">
              <a:spcBef>
                <a:spcPts val="601"/>
              </a:spcBef>
              <a:buClr>
                <a:srgbClr val="FBC01E"/>
              </a:buClr>
              <a:buSzPct val="45000"/>
              <a:buFont typeface="Arial" pitchFamily="32"/>
              <a:buChar char="•"/>
            </a:pPr>
            <a:r>
              <a:rPr lang="tr-TR" sz="2400" b="1" dirty="0" smtClean="0">
                <a:solidFill>
                  <a:srgbClr val="002060"/>
                </a:solidFill>
                <a:latin typeface="Century Gothic"/>
                <a:cs typeface="Tahoma" pitchFamily="34"/>
              </a:rPr>
              <a:t>Televizyon şeridi ile anlatma,</a:t>
            </a:r>
          </a:p>
          <a:p>
            <a:pPr marL="0" lvl="0" indent="0">
              <a:spcBef>
                <a:spcPts val="601"/>
              </a:spcBef>
              <a:buClr>
                <a:srgbClr val="FBC01E"/>
              </a:buClr>
              <a:buSzPct val="45000"/>
              <a:buFont typeface="Arial" pitchFamily="32"/>
              <a:buChar char="•"/>
            </a:pPr>
            <a:r>
              <a:rPr lang="tr-TR" sz="2400" b="1" dirty="0" smtClean="0">
                <a:solidFill>
                  <a:srgbClr val="002060"/>
                </a:solidFill>
                <a:latin typeface="Century Gothic"/>
                <a:cs typeface="Tahoma" pitchFamily="34"/>
              </a:rPr>
              <a:t>Projeksiyon ile anlatma,</a:t>
            </a:r>
          </a:p>
          <a:p>
            <a:endParaRPr lang="tr-TR" sz="2400" dirty="0" smtClean="0">
              <a:solidFill>
                <a:srgbClr val="002060"/>
              </a:solidFill>
            </a:endParaRPr>
          </a:p>
          <a:p>
            <a:pPr>
              <a:buNone/>
            </a:pPr>
            <a:endParaRPr lang="tr-TR" sz="2400" dirty="0" smtClean="0">
              <a:solidFill>
                <a:srgbClr val="002060"/>
              </a:solidFill>
            </a:endParaRPr>
          </a:p>
          <a:p>
            <a:pPr eaLnBrk="1" hangingPunct="1">
              <a:buNone/>
            </a:pPr>
            <a:r>
              <a:rPr lang="tr-TR" sz="2200" dirty="0" smtClean="0">
                <a:solidFill>
                  <a:srgbClr val="002060"/>
                </a:solidFill>
              </a:rPr>
              <a:t>.</a:t>
            </a:r>
          </a:p>
        </p:txBody>
      </p:sp>
      <p:pic>
        <p:nvPicPr>
          <p:cNvPr id="2355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Başlık 1"/>
          <p:cNvSpPr>
            <a:spLocks noGrp="1"/>
          </p:cNvSpPr>
          <p:nvPr>
            <p:ph type="title"/>
          </p:nvPr>
        </p:nvSpPr>
        <p:spPr>
          <a:xfrm>
            <a:off x="457200" y="381000"/>
            <a:ext cx="8229600" cy="1143000"/>
          </a:xfrm>
        </p:spPr>
        <p:txBody>
          <a:bodyPr/>
          <a:lstStyle/>
          <a:p>
            <a:pPr eaLnBrk="1" hangingPunct="1"/>
            <a:r>
              <a:rPr lang="tr-TR" sz="4800" dirty="0" smtClean="0"/>
              <a:t/>
            </a:r>
            <a:br>
              <a:rPr lang="tr-TR" sz="4800" dirty="0" smtClean="0"/>
            </a:br>
            <a:r>
              <a:rPr lang="tr-TR" sz="4800" dirty="0" smtClean="0"/>
              <a:t>Hikaye Anlatma Teknikleri</a:t>
            </a:r>
            <a:br>
              <a:rPr lang="tr-TR" sz="4800" dirty="0" smtClean="0"/>
            </a:br>
            <a:endParaRPr lang="tr-TR" sz="4800" dirty="0" smtClean="0"/>
          </a:p>
        </p:txBody>
      </p:sp>
      <p:sp>
        <p:nvSpPr>
          <p:cNvPr id="24579" name="İçerik Yer Tutucusu 2"/>
          <p:cNvSpPr>
            <a:spLocks noGrp="1"/>
          </p:cNvSpPr>
          <p:nvPr>
            <p:ph idx="1"/>
          </p:nvPr>
        </p:nvSpPr>
        <p:spPr/>
        <p:txBody>
          <a:bodyPr/>
          <a:lstStyle/>
          <a:p>
            <a:pPr marL="0" lvl="0" indent="0">
              <a:spcBef>
                <a:spcPts val="601"/>
              </a:spcBef>
              <a:buClr>
                <a:srgbClr val="FBC01E"/>
              </a:buClr>
              <a:buSzPct val="45000"/>
              <a:buNone/>
            </a:pPr>
            <a:r>
              <a:rPr lang="tr-TR" sz="2800" b="1" dirty="0" smtClean="0">
                <a:solidFill>
                  <a:srgbClr val="002060"/>
                </a:solidFill>
                <a:latin typeface="Century Gothic"/>
                <a:cs typeface="Tahoma" pitchFamily="34"/>
              </a:rPr>
              <a:t>Slâyt, tepegöz, TV, CD ile anlatma</a:t>
            </a:r>
          </a:p>
          <a:p>
            <a:pPr marL="0" lvl="0" indent="0">
              <a:spcBef>
                <a:spcPts val="601"/>
              </a:spcBef>
              <a:buClr>
                <a:srgbClr val="FBC01E"/>
              </a:buClr>
              <a:buSzPct val="45000"/>
              <a:buNone/>
            </a:pPr>
            <a:r>
              <a:rPr lang="tr-TR" sz="2800" b="1" dirty="0" err="1" smtClean="0">
                <a:solidFill>
                  <a:srgbClr val="002060"/>
                </a:solidFill>
                <a:latin typeface="Century Gothic"/>
                <a:cs typeface="Tahoma" pitchFamily="34"/>
              </a:rPr>
              <a:t>Storyline</a:t>
            </a:r>
            <a:r>
              <a:rPr lang="tr-TR" sz="2800" b="1" dirty="0" smtClean="0">
                <a:solidFill>
                  <a:srgbClr val="002060"/>
                </a:solidFill>
                <a:latin typeface="Century Gothic"/>
                <a:cs typeface="Tahoma" pitchFamily="34"/>
              </a:rPr>
              <a:t> yöntemi ile anlatma                              </a:t>
            </a:r>
          </a:p>
          <a:p>
            <a:pPr marL="0" lvl="0" indent="0">
              <a:spcBef>
                <a:spcPts val="601"/>
              </a:spcBef>
              <a:buClr>
                <a:srgbClr val="FBC01E"/>
              </a:buClr>
              <a:buSzPct val="45000"/>
              <a:buFont typeface="Arial" pitchFamily="32"/>
              <a:buChar char="•"/>
            </a:pPr>
            <a:r>
              <a:rPr lang="tr-TR" sz="2800" b="1" dirty="0" smtClean="0">
                <a:solidFill>
                  <a:srgbClr val="002060"/>
                </a:solidFill>
                <a:latin typeface="Century Gothic"/>
                <a:cs typeface="Tahoma" pitchFamily="34"/>
              </a:rPr>
              <a:t>Masal kutusu ile anlatma</a:t>
            </a:r>
          </a:p>
          <a:p>
            <a:pPr marL="0" lvl="0" indent="0">
              <a:spcBef>
                <a:spcPts val="601"/>
              </a:spcBef>
              <a:buClr>
                <a:srgbClr val="FBC01E"/>
              </a:buClr>
              <a:buSzPct val="45000"/>
              <a:buFont typeface="Arial" pitchFamily="32"/>
              <a:buChar char="•"/>
            </a:pPr>
            <a:r>
              <a:rPr lang="tr-TR" sz="2800" b="1" dirty="0" smtClean="0">
                <a:solidFill>
                  <a:srgbClr val="002060"/>
                </a:solidFill>
                <a:latin typeface="Century Gothic"/>
                <a:cs typeface="Tahoma" pitchFamily="34"/>
              </a:rPr>
              <a:t>Hikaye Evi ile anlatma</a:t>
            </a:r>
          </a:p>
          <a:p>
            <a:pPr marL="0" lvl="0" indent="0">
              <a:spcBef>
                <a:spcPts val="601"/>
              </a:spcBef>
              <a:buClr>
                <a:srgbClr val="FBC01E"/>
              </a:buClr>
              <a:buSzPct val="45000"/>
              <a:buFont typeface="Arial" pitchFamily="32"/>
              <a:buChar char="•"/>
            </a:pPr>
            <a:r>
              <a:rPr lang="tr-TR" sz="2800" b="1" dirty="0" smtClean="0">
                <a:solidFill>
                  <a:srgbClr val="002060"/>
                </a:solidFill>
                <a:latin typeface="Century Gothic"/>
                <a:cs typeface="Tahoma" pitchFamily="34"/>
              </a:rPr>
              <a:t>Mutfak Önlüğü ile anlatma</a:t>
            </a:r>
          </a:p>
          <a:p>
            <a:pPr marL="0" lvl="0" indent="0">
              <a:spcBef>
                <a:spcPts val="601"/>
              </a:spcBef>
              <a:buClr>
                <a:srgbClr val="FBC01E"/>
              </a:buClr>
              <a:buSzPct val="45000"/>
              <a:buFont typeface="Arial" pitchFamily="32"/>
              <a:buChar char="•"/>
            </a:pPr>
            <a:r>
              <a:rPr lang="tr-TR" sz="2800" b="1" dirty="0" smtClean="0">
                <a:solidFill>
                  <a:srgbClr val="002060"/>
                </a:solidFill>
                <a:latin typeface="Century Gothic"/>
                <a:cs typeface="Tahoma" pitchFamily="34"/>
              </a:rPr>
              <a:t>Papatya tekniği ile anlatma</a:t>
            </a:r>
          </a:p>
          <a:p>
            <a:pPr marL="0" lvl="0" indent="0">
              <a:spcBef>
                <a:spcPts val="601"/>
              </a:spcBef>
              <a:buClr>
                <a:srgbClr val="FBC01E"/>
              </a:buClr>
              <a:buSzPct val="45000"/>
              <a:buFont typeface="Arial" pitchFamily="32"/>
              <a:buChar char="•"/>
            </a:pPr>
            <a:r>
              <a:rPr lang="tr-TR" sz="2800" b="1" dirty="0" smtClean="0">
                <a:solidFill>
                  <a:srgbClr val="002060"/>
                </a:solidFill>
                <a:latin typeface="Century Gothic"/>
                <a:cs typeface="Tahoma" pitchFamily="34"/>
              </a:rPr>
              <a:t>Tırtıl Tekniği ile anlatma</a:t>
            </a:r>
          </a:p>
          <a:p>
            <a:pPr marL="0" lvl="0" indent="0">
              <a:spcBef>
                <a:spcPts val="601"/>
              </a:spcBef>
              <a:buClr>
                <a:srgbClr val="FBC01E"/>
              </a:buClr>
              <a:buSzPct val="45000"/>
              <a:buFont typeface="Arial" pitchFamily="32"/>
              <a:buChar char="•"/>
            </a:pPr>
            <a:r>
              <a:rPr lang="tr-TR" sz="2800" b="1" dirty="0" smtClean="0">
                <a:solidFill>
                  <a:srgbClr val="002060"/>
                </a:solidFill>
                <a:latin typeface="Century Gothic"/>
                <a:cs typeface="Tahoma" pitchFamily="34"/>
              </a:rPr>
              <a:t>Albüm Tekniği ile anlatma</a:t>
            </a:r>
          </a:p>
          <a:p>
            <a:pPr marL="0" lvl="0" indent="0">
              <a:spcBef>
                <a:spcPts val="601"/>
              </a:spcBef>
              <a:buClr>
                <a:srgbClr val="FBC01E"/>
              </a:buClr>
              <a:buSzPct val="45000"/>
              <a:buFont typeface="Arial" pitchFamily="32"/>
              <a:buChar char="•"/>
            </a:pPr>
            <a:r>
              <a:rPr lang="tr-TR" sz="2800" b="1" dirty="0" err="1" smtClean="0">
                <a:solidFill>
                  <a:srgbClr val="002060"/>
                </a:solidFill>
                <a:latin typeface="Century Gothic"/>
                <a:cs typeface="Tahoma" pitchFamily="34"/>
              </a:rPr>
              <a:t>Origami</a:t>
            </a:r>
            <a:r>
              <a:rPr lang="tr-TR" sz="2800" b="1" dirty="0" smtClean="0">
                <a:solidFill>
                  <a:srgbClr val="002060"/>
                </a:solidFill>
                <a:latin typeface="Century Gothic"/>
                <a:cs typeface="Tahoma" pitchFamily="34"/>
              </a:rPr>
              <a:t> Tekniği ile anlatma</a:t>
            </a:r>
          </a:p>
          <a:p>
            <a:pPr marL="0" lvl="0" indent="0">
              <a:spcBef>
                <a:spcPts val="601"/>
              </a:spcBef>
              <a:buNone/>
            </a:pPr>
            <a:endParaRPr lang="tr-TR" sz="1800" b="1" dirty="0" smtClean="0">
              <a:solidFill>
                <a:srgbClr val="263B86"/>
              </a:solidFill>
              <a:latin typeface="Century Gothic"/>
              <a:cs typeface="Tahoma" pitchFamily="34"/>
            </a:endParaRPr>
          </a:p>
          <a:p>
            <a:pPr marL="0" lvl="0" indent="0">
              <a:spcBef>
                <a:spcPts val="601"/>
              </a:spcBef>
              <a:buClr>
                <a:srgbClr val="FBC01E"/>
              </a:buClr>
              <a:buSzPct val="45000"/>
              <a:buNone/>
            </a:pPr>
            <a:endParaRPr lang="tr-TR" sz="2800" b="1" dirty="0" smtClean="0">
              <a:solidFill>
                <a:srgbClr val="002060"/>
              </a:solidFill>
              <a:latin typeface="Century Gothic"/>
              <a:cs typeface="Tahoma" pitchFamily="34"/>
            </a:endParaRPr>
          </a:p>
        </p:txBody>
      </p:sp>
      <p:pic>
        <p:nvPicPr>
          <p:cNvPr id="2458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Başlık 1"/>
          <p:cNvSpPr>
            <a:spLocks noGrp="1"/>
          </p:cNvSpPr>
          <p:nvPr>
            <p:ph type="title"/>
          </p:nvPr>
        </p:nvSpPr>
        <p:spPr>
          <a:xfrm>
            <a:off x="457200" y="381000"/>
            <a:ext cx="8229600" cy="1143000"/>
          </a:xfrm>
        </p:spPr>
        <p:txBody>
          <a:bodyPr/>
          <a:lstStyle/>
          <a:p>
            <a:pPr eaLnBrk="1" hangingPunct="1"/>
            <a:r>
              <a:rPr lang="tr-TR" b="1" dirty="0" smtClean="0">
                <a:solidFill>
                  <a:srgbClr val="263B86"/>
                </a:solidFill>
                <a:latin typeface="Century Gothic" pitchFamily="34"/>
                <a:cs typeface="Tunga" pitchFamily="2"/>
              </a:rPr>
              <a:t>HİKAYE ANLATMA TEKNİKLERİ</a:t>
            </a:r>
            <a:endParaRPr lang="tr-TR" dirty="0" smtClean="0"/>
          </a:p>
        </p:txBody>
      </p:sp>
      <p:sp>
        <p:nvSpPr>
          <p:cNvPr id="25603" name="İçerik Yer Tutucusu 2"/>
          <p:cNvSpPr>
            <a:spLocks noGrp="1"/>
          </p:cNvSpPr>
          <p:nvPr>
            <p:ph idx="1"/>
          </p:nvPr>
        </p:nvSpPr>
        <p:spPr/>
        <p:txBody>
          <a:bodyPr/>
          <a:lstStyle/>
          <a:p>
            <a:pPr>
              <a:buNone/>
            </a:pPr>
            <a:r>
              <a:rPr lang="tr-TR" sz="2000" dirty="0" smtClean="0"/>
              <a:t>	</a:t>
            </a:r>
            <a:r>
              <a:rPr lang="tr-TR" sz="3600" dirty="0" smtClean="0"/>
              <a:t>Tren vagonu ile anlatım</a:t>
            </a:r>
          </a:p>
          <a:p>
            <a:pPr>
              <a:buNone/>
            </a:pPr>
            <a:r>
              <a:rPr lang="tr-TR" sz="3600" dirty="0" smtClean="0"/>
              <a:t>	Yelpaze ile anlatım</a:t>
            </a:r>
          </a:p>
          <a:p>
            <a:pPr>
              <a:buNone/>
            </a:pPr>
            <a:r>
              <a:rPr lang="tr-TR" sz="3600" dirty="0" smtClean="0"/>
              <a:t>	İpe asma  ile anlatım</a:t>
            </a:r>
          </a:p>
          <a:p>
            <a:pPr>
              <a:buNone/>
            </a:pPr>
            <a:r>
              <a:rPr lang="tr-TR" sz="3600" dirty="0" smtClean="0"/>
              <a:t>	Şemsiye  ile anlatım</a:t>
            </a:r>
          </a:p>
          <a:p>
            <a:pPr>
              <a:buNone/>
            </a:pPr>
            <a:r>
              <a:rPr lang="tr-TR" sz="3600" dirty="0" smtClean="0"/>
              <a:t>	Hazırlanan bir fondan bir fonda hikaye anlatma</a:t>
            </a:r>
          </a:p>
          <a:p>
            <a:pPr>
              <a:buNone/>
            </a:pPr>
            <a:r>
              <a:rPr lang="tr-TR" sz="3600" dirty="0" smtClean="0"/>
              <a:t>	</a:t>
            </a:r>
            <a:r>
              <a:rPr lang="tr-TR" sz="3600" dirty="0" err="1" smtClean="0"/>
              <a:t>Puzzle</a:t>
            </a:r>
            <a:r>
              <a:rPr lang="tr-TR" sz="3600" dirty="0" smtClean="0"/>
              <a:t> ile hikaye anlatma</a:t>
            </a:r>
          </a:p>
          <a:p>
            <a:endParaRPr lang="tr-TR" sz="3600" dirty="0"/>
          </a:p>
        </p:txBody>
      </p:sp>
      <p:pic>
        <p:nvPicPr>
          <p:cNvPr id="2560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Başlık 1"/>
          <p:cNvSpPr>
            <a:spLocks noGrp="1"/>
          </p:cNvSpPr>
          <p:nvPr>
            <p:ph type="title"/>
          </p:nvPr>
        </p:nvSpPr>
        <p:spPr>
          <a:xfrm>
            <a:off x="457200" y="381000"/>
            <a:ext cx="8229600" cy="1143000"/>
          </a:xfrm>
        </p:spPr>
        <p:txBody>
          <a:bodyPr/>
          <a:lstStyle/>
          <a:p>
            <a:pPr eaLnBrk="1" hangingPunct="1"/>
            <a:r>
              <a:rPr lang="tr-TR" sz="4800" dirty="0" smtClean="0"/>
              <a:t/>
            </a:r>
            <a:br>
              <a:rPr lang="tr-TR" sz="4800" dirty="0" smtClean="0"/>
            </a:br>
            <a:r>
              <a:rPr lang="tr-TR" sz="4800" dirty="0" smtClean="0"/>
              <a:t>KAYNAKLAR</a:t>
            </a:r>
          </a:p>
        </p:txBody>
      </p:sp>
      <p:sp>
        <p:nvSpPr>
          <p:cNvPr id="24579" name="İçerik Yer Tutucusu 2"/>
          <p:cNvSpPr>
            <a:spLocks noGrp="1"/>
          </p:cNvSpPr>
          <p:nvPr>
            <p:ph idx="1"/>
          </p:nvPr>
        </p:nvSpPr>
        <p:spPr/>
        <p:txBody>
          <a:bodyPr/>
          <a:lstStyle/>
          <a:p>
            <a:pPr marL="0" lvl="0" indent="0">
              <a:spcBef>
                <a:spcPts val="601"/>
              </a:spcBef>
              <a:buClr>
                <a:srgbClr val="FBC01E"/>
              </a:buClr>
              <a:buSzPct val="45000"/>
              <a:buNone/>
            </a:pPr>
            <a:r>
              <a:rPr lang="tr-TR" sz="2800" dirty="0" smtClean="0"/>
              <a:t>1- </a:t>
            </a:r>
            <a:r>
              <a:rPr lang="tr-TR" sz="2800" dirty="0" err="1" smtClean="0"/>
              <a:t>Gökşen</a:t>
            </a:r>
            <a:r>
              <a:rPr lang="tr-TR" sz="2800" dirty="0" smtClean="0"/>
              <a:t> EN (1985). Örnekleriyle Çocuk Edebiyatımız. İstanbul: Evrim Matbaacılık.</a:t>
            </a:r>
            <a:endParaRPr lang="tr-TR" sz="1800" b="1" dirty="0" smtClean="0">
              <a:solidFill>
                <a:srgbClr val="263B86"/>
              </a:solidFill>
              <a:latin typeface="Century Gothic"/>
              <a:cs typeface="Tahoma" pitchFamily="34"/>
            </a:endParaRPr>
          </a:p>
          <a:p>
            <a:pPr marL="0" lvl="0" indent="0">
              <a:spcBef>
                <a:spcPts val="601"/>
              </a:spcBef>
              <a:buClr>
                <a:srgbClr val="FBC01E"/>
              </a:buClr>
              <a:buSzPct val="45000"/>
              <a:buNone/>
            </a:pPr>
            <a:r>
              <a:rPr lang="tr-TR" sz="2800" dirty="0" smtClean="0"/>
              <a:t> </a:t>
            </a:r>
            <a:r>
              <a:rPr lang="tr-TR" sz="2800" dirty="0" smtClean="0"/>
              <a:t>2-Tür G, Turla A. (1999). Okul Öncesinde Çocuk, Edebiyat ve Kitap. İstanbul: YA-PA Yayın Pazarlama</a:t>
            </a:r>
          </a:p>
          <a:p>
            <a:pPr marL="0" lvl="0" indent="0">
              <a:spcBef>
                <a:spcPts val="601"/>
              </a:spcBef>
              <a:buClr>
                <a:srgbClr val="FBC01E"/>
              </a:buClr>
              <a:buSzPct val="45000"/>
              <a:buNone/>
            </a:pPr>
            <a:r>
              <a:rPr lang="tr-TR" sz="2800" dirty="0" smtClean="0"/>
              <a:t>3- Güleç HÇ. </a:t>
            </a:r>
            <a:r>
              <a:rPr lang="tr-TR" sz="2800" dirty="0" err="1" smtClean="0"/>
              <a:t>Geçgel</a:t>
            </a:r>
            <a:r>
              <a:rPr lang="tr-TR" sz="2800" dirty="0" smtClean="0"/>
              <a:t> H. (2005). Çocuk Edebiyatı. Ankara: Kök Yayıncılık</a:t>
            </a:r>
          </a:p>
          <a:p>
            <a:pPr marL="0" lvl="0" indent="0">
              <a:spcBef>
                <a:spcPts val="601"/>
              </a:spcBef>
              <a:buClr>
                <a:srgbClr val="FBC01E"/>
              </a:buClr>
              <a:buSzPct val="45000"/>
              <a:buNone/>
            </a:pPr>
            <a:r>
              <a:rPr lang="tr-TR" sz="2800" dirty="0" smtClean="0"/>
              <a:t> 4- Çılgın AS. (2007). Çocuk Edebiyatı. İstanbul:</a:t>
            </a:r>
            <a:r>
              <a:rPr lang="tr-TR" sz="2800" dirty="0" err="1" smtClean="0"/>
              <a:t>Morpa</a:t>
            </a:r>
            <a:r>
              <a:rPr lang="tr-TR" sz="2800" dirty="0" smtClean="0"/>
              <a:t> Yayın Pazarlama </a:t>
            </a:r>
            <a:endParaRPr lang="tr-TR" sz="2800" b="1" dirty="0" smtClean="0">
              <a:solidFill>
                <a:srgbClr val="002060"/>
              </a:solidFill>
              <a:latin typeface="Century Gothic"/>
              <a:cs typeface="Tahoma" pitchFamily="34"/>
            </a:endParaRPr>
          </a:p>
        </p:txBody>
      </p:sp>
      <p:pic>
        <p:nvPicPr>
          <p:cNvPr id="2458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Başlık 1"/>
          <p:cNvSpPr>
            <a:spLocks noGrp="1"/>
          </p:cNvSpPr>
          <p:nvPr>
            <p:ph type="title"/>
          </p:nvPr>
        </p:nvSpPr>
        <p:spPr>
          <a:xfrm>
            <a:off x="457200" y="381000"/>
            <a:ext cx="8229600" cy="1143000"/>
          </a:xfrm>
        </p:spPr>
        <p:txBody>
          <a:bodyPr/>
          <a:lstStyle/>
          <a:p>
            <a:pPr eaLnBrk="1" hangingPunct="1"/>
            <a:endParaRPr lang="tr-TR" dirty="0" smtClean="0"/>
          </a:p>
        </p:txBody>
      </p:sp>
      <p:sp>
        <p:nvSpPr>
          <p:cNvPr id="25603" name="İçerik Yer Tutucusu 2"/>
          <p:cNvSpPr>
            <a:spLocks noGrp="1"/>
          </p:cNvSpPr>
          <p:nvPr>
            <p:ph idx="1"/>
          </p:nvPr>
        </p:nvSpPr>
        <p:spPr/>
        <p:txBody>
          <a:bodyPr/>
          <a:lstStyle/>
          <a:p>
            <a:pPr>
              <a:buNone/>
            </a:pPr>
            <a:r>
              <a:rPr lang="tr-TR" sz="3600" dirty="0" smtClean="0"/>
              <a:t> </a:t>
            </a:r>
            <a:r>
              <a:rPr lang="tr-TR" dirty="0" smtClean="0"/>
              <a:t>5-</a:t>
            </a:r>
            <a:r>
              <a:rPr lang="tr-TR" dirty="0" err="1" smtClean="0"/>
              <a:t>Oğuzkan</a:t>
            </a:r>
            <a:r>
              <a:rPr lang="tr-TR" dirty="0" smtClean="0"/>
              <a:t> AF. (2001). Çocuk Edebiyatı. Ankara: Anı Yayıncılık.</a:t>
            </a:r>
          </a:p>
          <a:p>
            <a:pPr>
              <a:buNone/>
            </a:pPr>
            <a:r>
              <a:rPr lang="tr-TR" dirty="0" smtClean="0"/>
              <a:t> 6- </a:t>
            </a:r>
            <a:r>
              <a:rPr lang="tr-TR" dirty="0" err="1" smtClean="0"/>
              <a:t>Güleryüz</a:t>
            </a:r>
            <a:r>
              <a:rPr lang="tr-TR" dirty="0" smtClean="0"/>
              <a:t> H. (2003). Yaratıcı Çocuk Edebiyatı. Ankara: </a:t>
            </a:r>
            <a:r>
              <a:rPr lang="tr-TR" dirty="0" err="1" smtClean="0"/>
              <a:t>Pegem</a:t>
            </a:r>
            <a:r>
              <a:rPr lang="tr-TR" dirty="0" smtClean="0"/>
              <a:t> Yayıncılık</a:t>
            </a:r>
          </a:p>
          <a:p>
            <a:pPr>
              <a:buNone/>
            </a:pPr>
            <a:r>
              <a:rPr lang="tr-TR" dirty="0" smtClean="0"/>
              <a:t>7-Unutkan P. Ö (2007). Etkinliklerle Hikayeler.İstanbul: </a:t>
            </a:r>
            <a:r>
              <a:rPr lang="tr-TR" dirty="0" err="1" smtClean="0"/>
              <a:t>Morpa</a:t>
            </a:r>
            <a:r>
              <a:rPr lang="tr-TR" dirty="0" smtClean="0"/>
              <a:t> yayıncılık</a:t>
            </a:r>
          </a:p>
          <a:p>
            <a:pPr>
              <a:buNone/>
            </a:pPr>
            <a:r>
              <a:rPr lang="tr-TR" dirty="0" smtClean="0"/>
              <a:t>8- Gönen M. (2013). Çocuk Edebiyatı</a:t>
            </a:r>
            <a:r>
              <a:rPr lang="tr-TR" dirty="0" smtClean="0"/>
              <a:t>. Ankara: Eğiten Yayıncılık</a:t>
            </a:r>
            <a:endParaRPr lang="tr-TR" dirty="0"/>
          </a:p>
        </p:txBody>
      </p:sp>
      <p:pic>
        <p:nvPicPr>
          <p:cNvPr id="2560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454" y="6324600"/>
            <a:ext cx="9600454" cy="1018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473</TotalTime>
  <Words>444</Words>
  <Application>Microsoft Office PowerPoint</Application>
  <PresentationFormat>Ekran Gösterisi (4:3)</PresentationFormat>
  <Paragraphs>125</Paragraphs>
  <Slides>26</Slides>
  <Notes>2</Notes>
  <HiddenSlides>0</HiddenSlides>
  <MMClips>0</MMClips>
  <ScaleCrop>false</ScaleCrop>
  <HeadingPairs>
    <vt:vector size="4" baseType="variant">
      <vt:variant>
        <vt:lpstr>Tema</vt:lpstr>
      </vt:variant>
      <vt:variant>
        <vt:i4>1</vt:i4>
      </vt:variant>
      <vt:variant>
        <vt:lpstr>Slayt Başlıkları</vt:lpstr>
      </vt:variant>
      <vt:variant>
        <vt:i4>26</vt:i4>
      </vt:variant>
    </vt:vector>
  </HeadingPairs>
  <TitlesOfParts>
    <vt:vector size="27" baseType="lpstr">
      <vt:lpstr>Varsayılan Tasarım</vt:lpstr>
      <vt:lpstr> </vt:lpstr>
      <vt:lpstr>HİKAYE</vt:lpstr>
      <vt:lpstr>HİKAYE</vt:lpstr>
      <vt:lpstr>HİKAYE</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ÖYKÜ TEKNİKLERİ</vt:lpstr>
      <vt:lpstr>Slayt 19</vt:lpstr>
      <vt:lpstr> ÖYKÜDE TEKNİK KONULAR:  </vt:lpstr>
      <vt:lpstr>HİKAYE ANLATMA TEKNİKLERİ</vt:lpstr>
      <vt:lpstr>  Hikaye Anlatma Teknikleri  </vt:lpstr>
      <vt:lpstr> Hikaye Anlatma Teknikleri </vt:lpstr>
      <vt:lpstr>HİKAYE ANLATMA TEKNİKLERİ</vt:lpstr>
      <vt:lpstr> KAYNAKLAR</vt:lpstr>
      <vt:lpstr>Slayt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part-time</dc:creator>
  <cp:lastModifiedBy>user</cp:lastModifiedBy>
  <cp:revision>18</cp:revision>
  <cp:lastPrinted>1601-01-01T00:00:00Z</cp:lastPrinted>
  <dcterms:created xsi:type="dcterms:W3CDTF">2013-05-22T05:54:15Z</dcterms:created>
  <dcterms:modified xsi:type="dcterms:W3CDTF">2020-03-22T20:16:03Z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