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2" r:id="rId36"/>
    <p:sldId id="333" r:id="rId37"/>
    <p:sldId id="334" r:id="rId38"/>
    <p:sldId id="335" r:id="rId39"/>
    <p:sldId id="336" r:id="rId40"/>
    <p:sldId id="337" r:id="rId41"/>
    <p:sldId id="338" r:id="rId42"/>
    <p:sldId id="339" r:id="rId43"/>
    <p:sldId id="340" r:id="rId44"/>
    <p:sldId id="341" r:id="rId45"/>
    <p:sldId id="342" r:id="rId46"/>
    <p:sldId id="343" r:id="rId4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35" autoAdjust="0"/>
    <p:restoredTop sz="94667" autoAdjust="0"/>
  </p:normalViewPr>
  <p:slideViewPr>
    <p:cSldViewPr>
      <p:cViewPr>
        <p:scale>
          <a:sx n="50" d="100"/>
          <a:sy n="50" d="100"/>
        </p:scale>
        <p:origin x="-2220"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B76C3F-CB1E-4DC0-9BBC-EAA7009ED7F5}" type="datetimeFigureOut">
              <a:rPr lang="tr-TR" smtClean="0"/>
              <a:pPr/>
              <a:t>20.3.2020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0D709-93A4-408E-9182-1F3CFC555A1A}"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0E0D709-93A4-408E-9182-1F3CFC555A1A}" type="slidenum">
              <a:rPr lang="tr-TR" smtClean="0"/>
              <a:pPr/>
              <a:t>20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B27A746-D3B2-41C5-9154-B2E3EE9CD7B0}" type="slidenum">
              <a:rPr lang="tr-TR"/>
              <a:pPr>
                <a:defRPr/>
              </a:pPr>
              <a:t>‹#›</a:t>
            </a:fld>
            <a:endParaRPr lang="tr-TR"/>
          </a:p>
        </p:txBody>
      </p:sp>
    </p:spTree>
    <p:extLst>
      <p:ext uri="{BB962C8B-B14F-4D97-AF65-F5344CB8AC3E}">
        <p14:creationId xmlns:p14="http://schemas.microsoft.com/office/powerpoint/2010/main" xmlns="" val="24526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07822FC1-2A53-4DA0-970B-7FE3E1217F4B}" type="slidenum">
              <a:rPr lang="tr-TR"/>
              <a:pPr>
                <a:defRPr/>
              </a:pPr>
              <a:t>‹#›</a:t>
            </a:fld>
            <a:endParaRPr lang="tr-TR"/>
          </a:p>
        </p:txBody>
      </p:sp>
    </p:spTree>
    <p:extLst>
      <p:ext uri="{BB962C8B-B14F-4D97-AF65-F5344CB8AC3E}">
        <p14:creationId xmlns:p14="http://schemas.microsoft.com/office/powerpoint/2010/main" xmlns="" val="189902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A542C16-D6AC-4122-916E-EFB5178AAD86}" type="slidenum">
              <a:rPr lang="tr-TR"/>
              <a:pPr>
                <a:defRPr/>
              </a:pPr>
              <a:t>‹#›</a:t>
            </a:fld>
            <a:endParaRPr lang="tr-TR"/>
          </a:p>
        </p:txBody>
      </p:sp>
    </p:spTree>
    <p:extLst>
      <p:ext uri="{BB962C8B-B14F-4D97-AF65-F5344CB8AC3E}">
        <p14:creationId xmlns:p14="http://schemas.microsoft.com/office/powerpoint/2010/main" xmlns="" val="775006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0F6BC1-EE3F-439B-A14D-F68B567AC44B}" type="slidenum">
              <a:rPr lang="tr-TR"/>
              <a:pPr>
                <a:defRPr/>
              </a:pPr>
              <a:t>‹#›</a:t>
            </a:fld>
            <a:endParaRPr lang="tr-TR"/>
          </a:p>
        </p:txBody>
      </p:sp>
    </p:spTree>
    <p:extLst>
      <p:ext uri="{BB962C8B-B14F-4D97-AF65-F5344CB8AC3E}">
        <p14:creationId xmlns:p14="http://schemas.microsoft.com/office/powerpoint/2010/main" xmlns="" val="179485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984FB63E-4B6B-440E-A9FA-6FBD5C9B1FE2}" type="slidenum">
              <a:rPr lang="tr-TR"/>
              <a:pPr>
                <a:defRPr/>
              </a:pPr>
              <a:t>‹#›</a:t>
            </a:fld>
            <a:endParaRPr lang="tr-TR"/>
          </a:p>
        </p:txBody>
      </p:sp>
    </p:spTree>
    <p:extLst>
      <p:ext uri="{BB962C8B-B14F-4D97-AF65-F5344CB8AC3E}">
        <p14:creationId xmlns:p14="http://schemas.microsoft.com/office/powerpoint/2010/main" xmlns="" val="341365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099D27EA-5971-474E-A007-D9ADCF299269}" type="slidenum">
              <a:rPr lang="tr-TR"/>
              <a:pPr>
                <a:defRPr/>
              </a:pPr>
              <a:t>‹#›</a:t>
            </a:fld>
            <a:endParaRPr lang="tr-TR"/>
          </a:p>
        </p:txBody>
      </p:sp>
    </p:spTree>
    <p:extLst>
      <p:ext uri="{BB962C8B-B14F-4D97-AF65-F5344CB8AC3E}">
        <p14:creationId xmlns:p14="http://schemas.microsoft.com/office/powerpoint/2010/main" xmlns="" val="142974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9286C4F2-F7FE-4E62-B91F-47CD8B7B4CFF}" type="slidenum">
              <a:rPr lang="tr-TR"/>
              <a:pPr>
                <a:defRPr/>
              </a:pPr>
              <a:t>‹#›</a:t>
            </a:fld>
            <a:endParaRPr lang="tr-TR"/>
          </a:p>
        </p:txBody>
      </p:sp>
    </p:spTree>
    <p:extLst>
      <p:ext uri="{BB962C8B-B14F-4D97-AF65-F5344CB8AC3E}">
        <p14:creationId xmlns:p14="http://schemas.microsoft.com/office/powerpoint/2010/main" xmlns="" val="313679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2763111-3DF1-4254-A160-D886F897AD1C}" type="slidenum">
              <a:rPr lang="tr-TR"/>
              <a:pPr>
                <a:defRPr/>
              </a:pPr>
              <a:t>‹#›</a:t>
            </a:fld>
            <a:endParaRPr lang="tr-TR"/>
          </a:p>
        </p:txBody>
      </p:sp>
    </p:spTree>
    <p:extLst>
      <p:ext uri="{BB962C8B-B14F-4D97-AF65-F5344CB8AC3E}">
        <p14:creationId xmlns:p14="http://schemas.microsoft.com/office/powerpoint/2010/main" xmlns="" val="1101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C384392-ED0E-4F57-ABD9-4EE352D28C4F}" type="slidenum">
              <a:rPr lang="tr-TR"/>
              <a:pPr>
                <a:defRPr/>
              </a:pPr>
              <a:t>‹#›</a:t>
            </a:fld>
            <a:endParaRPr lang="tr-TR"/>
          </a:p>
        </p:txBody>
      </p:sp>
    </p:spTree>
    <p:extLst>
      <p:ext uri="{BB962C8B-B14F-4D97-AF65-F5344CB8AC3E}">
        <p14:creationId xmlns:p14="http://schemas.microsoft.com/office/powerpoint/2010/main" xmlns="" val="4020753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3C217ED-CB2D-4D1D-B6A5-476E33B95A4E}" type="slidenum">
              <a:rPr lang="tr-TR"/>
              <a:pPr>
                <a:defRPr/>
              </a:pPr>
              <a:t>‹#›</a:t>
            </a:fld>
            <a:endParaRPr lang="tr-TR"/>
          </a:p>
        </p:txBody>
      </p:sp>
    </p:spTree>
    <p:extLst>
      <p:ext uri="{BB962C8B-B14F-4D97-AF65-F5344CB8AC3E}">
        <p14:creationId xmlns:p14="http://schemas.microsoft.com/office/powerpoint/2010/main" xmlns="" val="325466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4675055-04F3-4235-9A1D-D3A3F2BF1F8B}" type="slidenum">
              <a:rPr lang="tr-TR"/>
              <a:pPr>
                <a:defRPr/>
              </a:pPr>
              <a:t>‹#›</a:t>
            </a:fld>
            <a:endParaRPr lang="tr-TR"/>
          </a:p>
        </p:txBody>
      </p:sp>
    </p:spTree>
    <p:extLst>
      <p:ext uri="{BB962C8B-B14F-4D97-AF65-F5344CB8AC3E}">
        <p14:creationId xmlns:p14="http://schemas.microsoft.com/office/powerpoint/2010/main" xmlns="" val="26394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267E9A7A-DE03-4365-B38D-3A1BB565912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sunu kapak"/>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04775"/>
            <a:ext cx="9144000" cy="695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2"/>
          <p:cNvSpPr>
            <a:spLocks noGrp="1" noRot="1" noChangeArrowheads="1"/>
          </p:cNvSpPr>
          <p:nvPr>
            <p:ph type="ctrTitle"/>
          </p:nvPr>
        </p:nvSpPr>
        <p:spPr/>
        <p:txBody>
          <a:bodyPr/>
          <a:lstStyle/>
          <a:p>
            <a:pPr eaLnBrk="1" hangingPunct="1"/>
            <a:r>
              <a:rPr lang="tr-TR" sz="5400" smtClean="0"/>
              <a:t> </a:t>
            </a:r>
          </a:p>
        </p:txBody>
      </p:sp>
      <p:sp>
        <p:nvSpPr>
          <p:cNvPr id="2052" name="Rectangle 8"/>
          <p:cNvSpPr>
            <a:spLocks noGrp="1" noChangeArrowheads="1"/>
          </p:cNvSpPr>
          <p:nvPr>
            <p:ph type="subTitle" idx="1"/>
          </p:nvPr>
        </p:nvSpPr>
        <p:spPr>
          <a:xfrm>
            <a:off x="2590800" y="1619250"/>
            <a:ext cx="6400800" cy="2266950"/>
          </a:xfrm>
        </p:spPr>
        <p:txBody>
          <a:bodyPr/>
          <a:lstStyle/>
          <a:p>
            <a:pPr eaLnBrk="1" hangingPunct="1">
              <a:lnSpc>
                <a:spcPct val="90000"/>
              </a:lnSpc>
            </a:pPr>
            <a:endParaRPr lang="tr-TR" b="1" dirty="0" smtClean="0"/>
          </a:p>
          <a:p>
            <a:pPr eaLnBrk="1" hangingPunct="1">
              <a:lnSpc>
                <a:spcPct val="90000"/>
              </a:lnSpc>
            </a:pPr>
            <a:r>
              <a:rPr lang="tr-TR" b="1" dirty="0" smtClean="0"/>
              <a:t>DRAMADA TEKNİKLER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Başlık 1"/>
          <p:cNvSpPr>
            <a:spLocks noGrp="1"/>
          </p:cNvSpPr>
          <p:nvPr>
            <p:ph type="title"/>
          </p:nvPr>
        </p:nvSpPr>
        <p:spPr/>
        <p:txBody>
          <a:bodyPr/>
          <a:lstStyle/>
          <a:p>
            <a:pPr eaLnBrk="1" hangingPunct="1"/>
            <a:r>
              <a:rPr lang="tr-TR" dirty="0" smtClean="0"/>
              <a:t>DRAMADA TEKNİK KULLANMANIN AMAÇLARI</a:t>
            </a:r>
          </a:p>
        </p:txBody>
      </p:sp>
      <p:sp>
        <p:nvSpPr>
          <p:cNvPr id="3075" name="İçerik Yer Tutucusu 2"/>
          <p:cNvSpPr>
            <a:spLocks noGrp="1"/>
          </p:cNvSpPr>
          <p:nvPr>
            <p:ph idx="1"/>
          </p:nvPr>
        </p:nvSpPr>
        <p:spPr/>
        <p:txBody>
          <a:bodyPr/>
          <a:lstStyle/>
          <a:p>
            <a:pPr>
              <a:buFont typeface="Arial" pitchFamily="34" charset="0"/>
              <a:buChar char="•"/>
            </a:pPr>
            <a:r>
              <a:rPr lang="tr-TR" dirty="0" smtClean="0"/>
              <a:t>Canlandırmalara bir sanat formu katmak</a:t>
            </a:r>
          </a:p>
          <a:p>
            <a:pPr>
              <a:buFont typeface="Arial" pitchFamily="34" charset="0"/>
              <a:buChar char="•"/>
            </a:pPr>
            <a:r>
              <a:rPr lang="tr-TR" dirty="0" smtClean="0"/>
              <a:t>Drama sürecine yeni bilgiler eklemek</a:t>
            </a:r>
          </a:p>
          <a:p>
            <a:pPr>
              <a:buFont typeface="Arial" pitchFamily="34" charset="0"/>
              <a:buChar char="•"/>
            </a:pPr>
            <a:r>
              <a:rPr lang="tr-TR" dirty="0" smtClean="0"/>
              <a:t>Sürece ilgi çekmek, merakı ayakta tutmak, daha sonra ne olacak hissi uyandırmak</a:t>
            </a:r>
          </a:p>
          <a:p>
            <a:pPr>
              <a:buFont typeface="Arial" pitchFamily="34" charset="0"/>
              <a:buChar char="•"/>
            </a:pPr>
            <a:r>
              <a:rPr lang="tr-TR" dirty="0" smtClean="0"/>
              <a:t>Süreç için bir odak bulmak</a:t>
            </a:r>
          </a:p>
          <a:p>
            <a:pPr>
              <a:buFont typeface="Arial" pitchFamily="34" charset="0"/>
              <a:buChar char="•"/>
            </a:pPr>
            <a:r>
              <a:rPr lang="tr-TR" dirty="0" smtClean="0"/>
              <a:t>Sürecin gidişatını değiştirmek</a:t>
            </a:r>
          </a:p>
          <a:p>
            <a:pPr>
              <a:buFont typeface="Arial" pitchFamily="34" charset="0"/>
              <a:buChar char="•"/>
            </a:pPr>
            <a:r>
              <a:rPr lang="tr-TR" dirty="0" smtClean="0"/>
              <a:t>Sorunu çözmek dolayısıyla süreci bitirmek</a:t>
            </a:r>
          </a:p>
          <a:p>
            <a:pPr>
              <a:buFont typeface="Arial" pitchFamily="34" charset="0"/>
              <a:buChar char="•"/>
            </a:pPr>
            <a:r>
              <a:rPr lang="tr-TR" dirty="0" smtClean="0"/>
              <a:t>Süreci monotonluktan çıkarmak</a:t>
            </a:r>
            <a:endParaRPr lang="tr-TR" dirty="0"/>
          </a:p>
        </p:txBody>
      </p:sp>
      <p:pic>
        <p:nvPicPr>
          <p:cNvPr id="307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dirty="0" smtClean="0"/>
              <a:t>YARATICI DRAMADA KULLANILAN TEKNİKLER</a:t>
            </a:r>
          </a:p>
        </p:txBody>
      </p:sp>
      <p:sp>
        <p:nvSpPr>
          <p:cNvPr id="4099" name="İçerik Yer Tutucusu 2"/>
          <p:cNvSpPr>
            <a:spLocks noGrp="1"/>
          </p:cNvSpPr>
          <p:nvPr>
            <p:ph idx="1"/>
          </p:nvPr>
        </p:nvSpPr>
        <p:spPr/>
        <p:txBody>
          <a:bodyPr/>
          <a:lstStyle/>
          <a:p>
            <a:pPr eaLnBrk="1" hangingPunct="1">
              <a:lnSpc>
                <a:spcPct val="80000"/>
              </a:lnSpc>
              <a:defRPr/>
            </a:pPr>
            <a:r>
              <a:rPr lang="tr-TR" dirty="0" smtClean="0"/>
              <a:t>Doğaçlama</a:t>
            </a:r>
          </a:p>
          <a:p>
            <a:pPr eaLnBrk="1" hangingPunct="1">
              <a:lnSpc>
                <a:spcPct val="80000"/>
              </a:lnSpc>
              <a:defRPr/>
            </a:pPr>
            <a:r>
              <a:rPr lang="tr-TR" dirty="0" smtClean="0"/>
              <a:t>Rol Oynama</a:t>
            </a:r>
          </a:p>
          <a:p>
            <a:pPr eaLnBrk="1" hangingPunct="1">
              <a:lnSpc>
                <a:spcPct val="80000"/>
              </a:lnSpc>
              <a:defRPr/>
            </a:pPr>
            <a:r>
              <a:rPr lang="tr-TR" dirty="0" smtClean="0"/>
              <a:t>Rol Değiştirme</a:t>
            </a:r>
          </a:p>
          <a:p>
            <a:pPr eaLnBrk="1" hangingPunct="1">
              <a:lnSpc>
                <a:spcPct val="80000"/>
              </a:lnSpc>
              <a:defRPr/>
            </a:pPr>
            <a:r>
              <a:rPr lang="tr-TR" dirty="0" smtClean="0"/>
              <a:t>Eş Zamanlı Doğaçlama</a:t>
            </a:r>
          </a:p>
          <a:p>
            <a:pPr eaLnBrk="1" hangingPunct="1">
              <a:lnSpc>
                <a:spcPct val="80000"/>
              </a:lnSpc>
              <a:defRPr/>
            </a:pPr>
            <a:r>
              <a:rPr lang="tr-TR" dirty="0" smtClean="0"/>
              <a:t>Öğretmenin Rolde Olması(Rol Alması)</a:t>
            </a:r>
          </a:p>
          <a:p>
            <a:pPr eaLnBrk="1" hangingPunct="1">
              <a:lnSpc>
                <a:spcPct val="80000"/>
              </a:lnSpc>
              <a:defRPr/>
            </a:pPr>
            <a:r>
              <a:rPr lang="tr-TR" dirty="0" smtClean="0"/>
              <a:t>Küçük Grupla Yapılan Doğaçlama-Rol Oynama</a:t>
            </a:r>
          </a:p>
          <a:p>
            <a:pPr eaLnBrk="1" hangingPunct="1">
              <a:lnSpc>
                <a:spcPct val="80000"/>
              </a:lnSpc>
              <a:defRPr/>
            </a:pPr>
            <a:r>
              <a:rPr lang="tr-TR" dirty="0" smtClean="0"/>
              <a:t>Tüm Grupla Doğaçlama-Rol Oynama</a:t>
            </a:r>
          </a:p>
          <a:p>
            <a:pPr eaLnBrk="1" hangingPunct="1">
              <a:lnSpc>
                <a:spcPct val="80000"/>
              </a:lnSpc>
              <a:defRPr/>
            </a:pPr>
            <a:r>
              <a:rPr lang="tr-TR" dirty="0" err="1" smtClean="0"/>
              <a:t>Dramatizasyon</a:t>
            </a:r>
            <a:endParaRPr lang="tr-TR" dirty="0" smtClean="0"/>
          </a:p>
        </p:txBody>
      </p:sp>
      <p:pic>
        <p:nvPicPr>
          <p:cNvPr id="410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5123" name="İçerik Yer Tutucusu 2"/>
          <p:cNvSpPr>
            <a:spLocks noGrp="1"/>
          </p:cNvSpPr>
          <p:nvPr>
            <p:ph idx="1"/>
          </p:nvPr>
        </p:nvSpPr>
        <p:spPr/>
        <p:txBody>
          <a:bodyPr/>
          <a:lstStyle/>
          <a:p>
            <a:pPr eaLnBrk="1" hangingPunct="1">
              <a:lnSpc>
                <a:spcPct val="80000"/>
              </a:lnSpc>
              <a:defRPr/>
            </a:pPr>
            <a:r>
              <a:rPr lang="tr-TR" sz="2800" dirty="0" smtClean="0"/>
              <a:t>Geriye Dönüş</a:t>
            </a:r>
          </a:p>
          <a:p>
            <a:pPr eaLnBrk="1" hangingPunct="1">
              <a:lnSpc>
                <a:spcPct val="80000"/>
              </a:lnSpc>
              <a:defRPr/>
            </a:pPr>
            <a:r>
              <a:rPr lang="tr-TR" sz="2800" dirty="0" smtClean="0"/>
              <a:t>Röportaj-Söyleşi-Sorgu-Görüşme</a:t>
            </a:r>
          </a:p>
          <a:p>
            <a:pPr eaLnBrk="1" hangingPunct="1">
              <a:lnSpc>
                <a:spcPct val="80000"/>
              </a:lnSpc>
              <a:defRPr/>
            </a:pPr>
            <a:r>
              <a:rPr lang="tr-TR" sz="2800" dirty="0" smtClean="0"/>
              <a:t>Sıcak Sandalye</a:t>
            </a:r>
          </a:p>
          <a:p>
            <a:pPr eaLnBrk="1" hangingPunct="1">
              <a:lnSpc>
                <a:spcPct val="80000"/>
              </a:lnSpc>
              <a:defRPr/>
            </a:pPr>
            <a:r>
              <a:rPr lang="tr-TR" sz="2800" dirty="0" smtClean="0"/>
              <a:t>Bilinç Koridoru</a:t>
            </a:r>
          </a:p>
          <a:p>
            <a:pPr eaLnBrk="1" hangingPunct="1">
              <a:lnSpc>
                <a:spcPct val="80000"/>
              </a:lnSpc>
              <a:defRPr/>
            </a:pPr>
            <a:r>
              <a:rPr lang="tr-TR" sz="2800" dirty="0" smtClean="0"/>
              <a:t>Donuk İmge</a:t>
            </a:r>
          </a:p>
          <a:p>
            <a:pPr eaLnBrk="1" hangingPunct="1">
              <a:lnSpc>
                <a:spcPct val="80000"/>
              </a:lnSpc>
              <a:defRPr/>
            </a:pPr>
            <a:r>
              <a:rPr lang="tr-TR" sz="2800" dirty="0" smtClean="0"/>
              <a:t>Dedikodu Halkası</a:t>
            </a:r>
          </a:p>
          <a:p>
            <a:pPr eaLnBrk="1" hangingPunct="1">
              <a:lnSpc>
                <a:spcPct val="80000"/>
              </a:lnSpc>
              <a:defRPr/>
            </a:pPr>
            <a:r>
              <a:rPr lang="tr-TR" sz="2800" dirty="0" smtClean="0"/>
              <a:t>Rol İçinde Yazma</a:t>
            </a:r>
          </a:p>
          <a:p>
            <a:pPr eaLnBrk="1" hangingPunct="1">
              <a:lnSpc>
                <a:spcPct val="80000"/>
              </a:lnSpc>
              <a:defRPr/>
            </a:pPr>
            <a:r>
              <a:rPr lang="tr-TR" sz="2800" dirty="0" smtClean="0"/>
              <a:t>İç Ses(Kafa Sesi)</a:t>
            </a:r>
          </a:p>
          <a:p>
            <a:pPr eaLnBrk="1" hangingPunct="1">
              <a:lnSpc>
                <a:spcPct val="80000"/>
              </a:lnSpc>
              <a:defRPr/>
            </a:pPr>
            <a:r>
              <a:rPr lang="tr-TR" sz="2800" dirty="0" smtClean="0"/>
              <a:t>Toplantı Düzenleme</a:t>
            </a:r>
          </a:p>
          <a:p>
            <a:pPr eaLnBrk="1" hangingPunct="1">
              <a:lnSpc>
                <a:spcPct val="80000"/>
              </a:lnSpc>
              <a:defRPr/>
            </a:pPr>
            <a:r>
              <a:rPr lang="tr-TR" sz="2800" dirty="0" smtClean="0"/>
              <a:t>Sözsüz Oyun/Canlandırma</a:t>
            </a:r>
          </a:p>
          <a:p>
            <a:pPr eaLnBrk="1" hangingPunct="1">
              <a:lnSpc>
                <a:spcPct val="80000"/>
              </a:lnSpc>
              <a:defRPr/>
            </a:pPr>
            <a:endParaRPr lang="tr-TR" sz="2800" dirty="0" smtClean="0"/>
          </a:p>
          <a:p>
            <a:pPr eaLnBrk="1" hangingPunct="1"/>
            <a:endParaRPr lang="tr-TR" dirty="0" smtClean="0"/>
          </a:p>
          <a:p>
            <a:pPr eaLnBrk="1" hangingPunct="1"/>
            <a:endParaRPr lang="tr-TR" dirty="0" smtClean="0"/>
          </a:p>
          <a:p>
            <a:pPr eaLnBrk="1" hangingPunct="1"/>
            <a:endParaRPr lang="tr-TR" dirty="0" smtClean="0"/>
          </a:p>
        </p:txBody>
      </p:sp>
      <p:pic>
        <p:nvPicPr>
          <p:cNvPr id="512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6147" name="İçerik Yer Tutucusu 2"/>
          <p:cNvSpPr>
            <a:spLocks noGrp="1"/>
          </p:cNvSpPr>
          <p:nvPr>
            <p:ph idx="1"/>
          </p:nvPr>
        </p:nvSpPr>
        <p:spPr/>
        <p:txBody>
          <a:bodyPr/>
          <a:lstStyle/>
          <a:p>
            <a:pPr eaLnBrk="1" hangingPunct="1">
              <a:lnSpc>
                <a:spcPct val="90000"/>
              </a:lnSpc>
              <a:defRPr/>
            </a:pPr>
            <a:r>
              <a:rPr lang="tr-TR" dirty="0" smtClean="0"/>
              <a:t>Rol Kartları</a:t>
            </a:r>
          </a:p>
          <a:p>
            <a:pPr eaLnBrk="1" hangingPunct="1">
              <a:lnSpc>
                <a:spcPct val="90000"/>
              </a:lnSpc>
              <a:defRPr/>
            </a:pPr>
            <a:r>
              <a:rPr lang="tr-TR" dirty="0" smtClean="0"/>
              <a:t>Özel Mülkiyet-Yarım Kalmış Materyal</a:t>
            </a:r>
          </a:p>
          <a:p>
            <a:pPr eaLnBrk="1" hangingPunct="1">
              <a:lnSpc>
                <a:spcPct val="90000"/>
              </a:lnSpc>
              <a:defRPr/>
            </a:pPr>
            <a:r>
              <a:rPr lang="tr-TR" dirty="0" smtClean="0"/>
              <a:t>Ritüeller-</a:t>
            </a:r>
            <a:r>
              <a:rPr lang="tr-TR" dirty="0" err="1" smtClean="0"/>
              <a:t>Seramoniler</a:t>
            </a:r>
            <a:endParaRPr lang="tr-TR" dirty="0" smtClean="0"/>
          </a:p>
          <a:p>
            <a:pPr eaLnBrk="1" hangingPunct="1">
              <a:lnSpc>
                <a:spcPct val="90000"/>
              </a:lnSpc>
              <a:defRPr/>
            </a:pPr>
            <a:r>
              <a:rPr lang="tr-TR" dirty="0" smtClean="0"/>
              <a:t>Telefon Görüşmeleri</a:t>
            </a:r>
          </a:p>
          <a:p>
            <a:pPr eaLnBrk="1" hangingPunct="1">
              <a:lnSpc>
                <a:spcPct val="90000"/>
              </a:lnSpc>
              <a:defRPr/>
            </a:pPr>
            <a:r>
              <a:rPr lang="tr-TR" dirty="0" smtClean="0"/>
              <a:t>Gerçek An-Doğruluk Anı</a:t>
            </a:r>
          </a:p>
          <a:p>
            <a:pPr eaLnBrk="1" hangingPunct="1">
              <a:lnSpc>
                <a:spcPct val="90000"/>
              </a:lnSpc>
              <a:defRPr/>
            </a:pPr>
            <a:r>
              <a:rPr lang="tr-TR" dirty="0" smtClean="0"/>
              <a:t>Bölünmüş Ekran</a:t>
            </a:r>
          </a:p>
          <a:p>
            <a:pPr eaLnBrk="1" hangingPunct="1">
              <a:lnSpc>
                <a:spcPct val="90000"/>
              </a:lnSpc>
              <a:defRPr/>
            </a:pPr>
            <a:r>
              <a:rPr lang="tr-TR" dirty="0" smtClean="0"/>
              <a:t>Grup Heykelleri-Tablo Oluşturma</a:t>
            </a:r>
          </a:p>
        </p:txBody>
      </p:sp>
      <p:pic>
        <p:nvPicPr>
          <p:cNvPr id="614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7171" name="İçerik Yer Tutucusu 2"/>
          <p:cNvSpPr>
            <a:spLocks noGrp="1"/>
          </p:cNvSpPr>
          <p:nvPr>
            <p:ph idx="1"/>
          </p:nvPr>
        </p:nvSpPr>
        <p:spPr>
          <a:xfrm>
            <a:off x="533400" y="1371600"/>
            <a:ext cx="8153400" cy="4297363"/>
          </a:xfrm>
        </p:spPr>
        <p:txBody>
          <a:bodyPr/>
          <a:lstStyle/>
          <a:p>
            <a:pPr eaLnBrk="1" hangingPunct="1">
              <a:lnSpc>
                <a:spcPct val="90000"/>
              </a:lnSpc>
              <a:defRPr/>
            </a:pPr>
            <a:r>
              <a:rPr lang="tr-TR" sz="2800" dirty="0" smtClean="0"/>
              <a:t>Akışkan Heykel</a:t>
            </a:r>
          </a:p>
          <a:p>
            <a:pPr eaLnBrk="1" hangingPunct="1">
              <a:lnSpc>
                <a:spcPct val="90000"/>
              </a:lnSpc>
              <a:defRPr/>
            </a:pPr>
            <a:r>
              <a:rPr lang="tr-TR" sz="2800" dirty="0" smtClean="0"/>
              <a:t>Yaratıcı Drama ile Uyarlanmış Altı Şapkalı Düşünme Tekniği</a:t>
            </a:r>
          </a:p>
          <a:p>
            <a:pPr eaLnBrk="1" hangingPunct="1">
              <a:lnSpc>
                <a:spcPct val="90000"/>
              </a:lnSpc>
              <a:defRPr/>
            </a:pPr>
            <a:r>
              <a:rPr lang="tr-TR" sz="2800" dirty="0" smtClean="0"/>
              <a:t>Yaratıcı Drama ile Uyarlanmış İstasyon Tekniği</a:t>
            </a:r>
          </a:p>
          <a:p>
            <a:pPr eaLnBrk="1" hangingPunct="1">
              <a:lnSpc>
                <a:spcPct val="90000"/>
              </a:lnSpc>
              <a:defRPr/>
            </a:pPr>
            <a:r>
              <a:rPr lang="tr-TR" sz="2800" dirty="0" smtClean="0"/>
              <a:t>Anlatı Tekniği</a:t>
            </a:r>
          </a:p>
          <a:p>
            <a:pPr eaLnBrk="1" hangingPunct="1">
              <a:lnSpc>
                <a:spcPct val="90000"/>
              </a:lnSpc>
              <a:defRPr/>
            </a:pPr>
            <a:r>
              <a:rPr lang="tr-TR" sz="2800" dirty="0" smtClean="0"/>
              <a:t>Forum Tiyatro</a:t>
            </a:r>
          </a:p>
          <a:p>
            <a:pPr eaLnBrk="1" hangingPunct="1">
              <a:lnSpc>
                <a:spcPct val="90000"/>
              </a:lnSpc>
              <a:defRPr/>
            </a:pPr>
            <a:r>
              <a:rPr lang="tr-TR" sz="2800" dirty="0" smtClean="0"/>
              <a:t>Fragman</a:t>
            </a:r>
          </a:p>
        </p:txBody>
      </p:sp>
      <p:pic>
        <p:nvPicPr>
          <p:cNvPr id="717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8195" name="İçerik Yer Tutucusu 2"/>
          <p:cNvSpPr>
            <a:spLocks noGrp="1"/>
          </p:cNvSpPr>
          <p:nvPr>
            <p:ph idx="1"/>
          </p:nvPr>
        </p:nvSpPr>
        <p:spPr/>
        <p:txBody>
          <a:bodyPr/>
          <a:lstStyle/>
          <a:p>
            <a:pPr eaLnBrk="1" hangingPunct="1">
              <a:lnSpc>
                <a:spcPct val="90000"/>
              </a:lnSpc>
              <a:defRPr/>
            </a:pPr>
            <a:r>
              <a:rPr lang="tr-TR" dirty="0" smtClean="0"/>
              <a:t>Aradaki Boşluk</a:t>
            </a:r>
          </a:p>
          <a:p>
            <a:pPr eaLnBrk="1" hangingPunct="1">
              <a:lnSpc>
                <a:spcPct val="90000"/>
              </a:lnSpc>
              <a:defRPr/>
            </a:pPr>
            <a:r>
              <a:rPr lang="tr-TR" dirty="0" smtClean="0"/>
              <a:t>Anı İşaretleme</a:t>
            </a:r>
          </a:p>
          <a:p>
            <a:pPr eaLnBrk="1" hangingPunct="1">
              <a:lnSpc>
                <a:spcPct val="90000"/>
              </a:lnSpc>
              <a:defRPr/>
            </a:pPr>
            <a:r>
              <a:rPr lang="tr-TR" dirty="0" smtClean="0"/>
              <a:t>Baş üstü Konuşmaları</a:t>
            </a:r>
          </a:p>
          <a:p>
            <a:pPr eaLnBrk="1" hangingPunct="1">
              <a:lnSpc>
                <a:spcPct val="90000"/>
              </a:lnSpc>
              <a:defRPr/>
            </a:pPr>
            <a:r>
              <a:rPr lang="tr-TR" dirty="0" smtClean="0"/>
              <a:t>Buz Dağ</a:t>
            </a:r>
          </a:p>
          <a:p>
            <a:pPr eaLnBrk="1" hangingPunct="1">
              <a:lnSpc>
                <a:spcPct val="90000"/>
              </a:lnSpc>
              <a:defRPr/>
            </a:pPr>
            <a:r>
              <a:rPr lang="tr-TR" dirty="0" smtClean="0"/>
              <a:t>Uzman Görüşü</a:t>
            </a:r>
          </a:p>
          <a:p>
            <a:pPr eaLnBrk="1" hangingPunct="1">
              <a:lnSpc>
                <a:spcPct val="90000"/>
              </a:lnSpc>
              <a:defRPr/>
            </a:pPr>
            <a:r>
              <a:rPr lang="tr-TR" dirty="0" smtClean="0"/>
              <a:t>Duvardaki Rol</a:t>
            </a:r>
          </a:p>
          <a:p>
            <a:pPr eaLnBrk="1" hangingPunct="1">
              <a:lnSpc>
                <a:spcPct val="90000"/>
              </a:lnSpc>
              <a:defRPr/>
            </a:pPr>
            <a:r>
              <a:rPr lang="tr-TR" dirty="0" smtClean="0"/>
              <a:t>Duvarların Kulakları Var</a:t>
            </a:r>
          </a:p>
          <a:p>
            <a:pPr eaLnBrk="1" hangingPunct="1">
              <a:lnSpc>
                <a:spcPct val="90000"/>
              </a:lnSpc>
              <a:defRPr/>
            </a:pPr>
            <a:r>
              <a:rPr lang="tr-TR" dirty="0" smtClean="0"/>
              <a:t>Düşünce İzleme</a:t>
            </a:r>
          </a:p>
          <a:p>
            <a:pPr eaLnBrk="1" hangingPunct="1">
              <a:lnSpc>
                <a:spcPct val="90000"/>
              </a:lnSpc>
              <a:defRPr/>
            </a:pPr>
            <a:r>
              <a:rPr lang="tr-TR" dirty="0" smtClean="0"/>
              <a:t>Harita ya da Şema Oluşturma</a:t>
            </a:r>
          </a:p>
          <a:p>
            <a:pPr eaLnBrk="1" hangingPunct="1">
              <a:lnSpc>
                <a:spcPct val="90000"/>
              </a:lnSpc>
              <a:defRPr/>
            </a:pPr>
            <a:r>
              <a:rPr lang="tr-TR" dirty="0" smtClean="0"/>
              <a:t>Yaşam Çemberi</a:t>
            </a:r>
          </a:p>
          <a:p>
            <a:pPr eaLnBrk="1" hangingPunct="1"/>
            <a:endParaRPr lang="tr-TR" dirty="0" smtClean="0"/>
          </a:p>
        </p:txBody>
      </p:sp>
      <p:pic>
        <p:nvPicPr>
          <p:cNvPr id="81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endParaRPr lang="tr-TR" dirty="0" smtClean="0"/>
          </a:p>
        </p:txBody>
      </p:sp>
      <p:sp>
        <p:nvSpPr>
          <p:cNvPr id="9219" name="İçerik Yer Tutucusu 2"/>
          <p:cNvSpPr>
            <a:spLocks noGrp="1"/>
          </p:cNvSpPr>
          <p:nvPr>
            <p:ph idx="1"/>
          </p:nvPr>
        </p:nvSpPr>
        <p:spPr/>
        <p:txBody>
          <a:bodyPr/>
          <a:lstStyle/>
          <a:p>
            <a:pPr eaLnBrk="1" hangingPunct="1">
              <a:lnSpc>
                <a:spcPct val="90000"/>
              </a:lnSpc>
              <a:defRPr/>
            </a:pPr>
            <a:r>
              <a:rPr lang="tr-TR" sz="2800" dirty="0" smtClean="0"/>
              <a:t>Hazır Roller</a:t>
            </a:r>
          </a:p>
          <a:p>
            <a:pPr eaLnBrk="1" hangingPunct="1">
              <a:lnSpc>
                <a:spcPct val="90000"/>
              </a:lnSpc>
              <a:defRPr/>
            </a:pPr>
            <a:r>
              <a:rPr lang="tr-TR" sz="2800" dirty="0" smtClean="0"/>
              <a:t>Manşet</a:t>
            </a:r>
          </a:p>
          <a:p>
            <a:pPr eaLnBrk="1" hangingPunct="1">
              <a:lnSpc>
                <a:spcPct val="90000"/>
              </a:lnSpc>
              <a:defRPr/>
            </a:pPr>
            <a:r>
              <a:rPr lang="tr-TR" sz="2800" dirty="0" smtClean="0"/>
              <a:t>Senin Yerinde Olsaydım</a:t>
            </a:r>
          </a:p>
          <a:p>
            <a:pPr eaLnBrk="1" hangingPunct="1">
              <a:lnSpc>
                <a:spcPct val="90000"/>
              </a:lnSpc>
              <a:defRPr/>
            </a:pPr>
            <a:r>
              <a:rPr lang="tr-TR" sz="2800" dirty="0" smtClean="0"/>
              <a:t>Şu Yol-Bu Yol</a:t>
            </a:r>
          </a:p>
          <a:p>
            <a:pPr eaLnBrk="1" hangingPunct="1">
              <a:lnSpc>
                <a:spcPct val="90000"/>
              </a:lnSpc>
              <a:defRPr/>
            </a:pPr>
            <a:r>
              <a:rPr lang="tr-TR" sz="2800" dirty="0" smtClean="0"/>
              <a:t>Tekrar Canlandırma</a:t>
            </a:r>
          </a:p>
          <a:p>
            <a:pPr eaLnBrk="1" hangingPunct="1">
              <a:lnSpc>
                <a:spcPct val="90000"/>
              </a:lnSpc>
              <a:defRPr/>
            </a:pPr>
            <a:r>
              <a:rPr lang="tr-TR" sz="2800" dirty="0" smtClean="0"/>
              <a:t>Zaman Çizgisi</a:t>
            </a:r>
          </a:p>
          <a:p>
            <a:pPr eaLnBrk="1" hangingPunct="1">
              <a:lnSpc>
                <a:spcPct val="90000"/>
              </a:lnSpc>
              <a:defRPr/>
            </a:pPr>
            <a:r>
              <a:rPr lang="tr-TR" sz="2800" dirty="0" smtClean="0"/>
              <a:t>Mekanı Tanımlamak</a:t>
            </a:r>
          </a:p>
          <a:p>
            <a:pPr eaLnBrk="1" hangingPunct="1">
              <a:lnSpc>
                <a:spcPct val="90000"/>
              </a:lnSpc>
              <a:defRPr/>
            </a:pPr>
            <a:r>
              <a:rPr lang="tr-TR" sz="2800" dirty="0" smtClean="0"/>
              <a:t>Toplu Çizim</a:t>
            </a:r>
          </a:p>
          <a:p>
            <a:pPr eaLnBrk="1" hangingPunct="1">
              <a:lnSpc>
                <a:spcPct val="90000"/>
              </a:lnSpc>
              <a:defRPr/>
            </a:pPr>
            <a:r>
              <a:rPr lang="tr-TR" sz="2800" dirty="0" smtClean="0"/>
              <a:t>Yaşamda Bir Gün</a:t>
            </a:r>
          </a:p>
          <a:p>
            <a:pPr eaLnBrk="1" hangingPunct="1">
              <a:lnSpc>
                <a:spcPct val="90000"/>
              </a:lnSpc>
              <a:defRPr/>
            </a:pPr>
            <a:r>
              <a:rPr lang="tr-TR" sz="2800" dirty="0" smtClean="0"/>
              <a:t>Boş Ekran</a:t>
            </a:r>
          </a:p>
          <a:p>
            <a:pPr eaLnBrk="1" hangingPunct="1">
              <a:lnSpc>
                <a:spcPct val="90000"/>
              </a:lnSpc>
              <a:defRPr/>
            </a:pPr>
            <a:r>
              <a:rPr lang="tr-TR" sz="2800" dirty="0" smtClean="0"/>
              <a:t>Rol Koridoru </a:t>
            </a:r>
          </a:p>
        </p:txBody>
      </p:sp>
      <p:pic>
        <p:nvPicPr>
          <p:cNvPr id="922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8229600" cy="1143000"/>
          </a:xfrm>
        </p:spPr>
        <p:txBody>
          <a:bodyPr/>
          <a:lstStyle/>
          <a:p>
            <a:pPr eaLnBrk="1" hangingPunct="1">
              <a:defRPr/>
            </a:pPr>
            <a:r>
              <a:rPr lang="tr-TR" sz="2800" dirty="0" smtClean="0"/>
              <a:t>DOĞAÇLAMA</a:t>
            </a:r>
          </a:p>
        </p:txBody>
      </p:sp>
      <p:sp>
        <p:nvSpPr>
          <p:cNvPr id="10243" name="İçerik Yer Tutucusu 2"/>
          <p:cNvSpPr>
            <a:spLocks noGrp="1"/>
          </p:cNvSpPr>
          <p:nvPr>
            <p:ph idx="1"/>
          </p:nvPr>
        </p:nvSpPr>
        <p:spPr>
          <a:xfrm>
            <a:off x="457200" y="1381125"/>
            <a:ext cx="8229600" cy="4525963"/>
          </a:xfrm>
        </p:spPr>
        <p:txBody>
          <a:bodyPr/>
          <a:lstStyle/>
          <a:p>
            <a:pPr>
              <a:buNone/>
            </a:pPr>
            <a:r>
              <a:rPr lang="tr-TR" sz="2000" dirty="0" smtClean="0"/>
              <a:t>	Verilen bir durum ya da nesnenin göz önünde bulundurularak anında, kendiliğin­den (spontane) canlandırma yapılır. </a:t>
            </a:r>
          </a:p>
          <a:p>
            <a:pPr>
              <a:buNone/>
            </a:pPr>
            <a:r>
              <a:rPr lang="tr-TR" sz="2000" dirty="0" smtClean="0"/>
              <a:t>		Kim?, ne?, nerde?, kimle? gibi değişkenler doğaçlamaya yön verir. </a:t>
            </a:r>
          </a:p>
          <a:p>
            <a:pPr>
              <a:buNone/>
            </a:pPr>
            <a:r>
              <a:rPr lang="tr-TR" sz="2000" dirty="0" smtClean="0"/>
              <a:t>		Doğaçlama, kalıpları önceden belirlenmeksizin herhangi bir şey ya da durumla ilgili olarak değişik anlatım araçlarını kullanmaktır. </a:t>
            </a:r>
          </a:p>
          <a:p>
            <a:pPr>
              <a:buNone/>
            </a:pPr>
            <a:r>
              <a:rPr lang="tr-TR" sz="2000" dirty="0" smtClean="0"/>
              <a:t>		Özgür yaratma eylemi olarak da tanımlanabilecek doğaçlama, kullanıldığı alana bağlı olarak biçimsel değişiklik gösterir.</a:t>
            </a:r>
            <a:endParaRPr lang="tr-TR" sz="2000" dirty="0"/>
          </a:p>
        </p:txBody>
      </p:sp>
      <p:pic>
        <p:nvPicPr>
          <p:cNvPr id="1024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533400" y="381000"/>
            <a:ext cx="8229600" cy="1143000"/>
          </a:xfrm>
        </p:spPr>
        <p:txBody>
          <a:bodyPr/>
          <a:lstStyle/>
          <a:p>
            <a:pPr eaLnBrk="1" hangingPunct="1"/>
            <a:r>
              <a:rPr lang="tr-TR" dirty="0" smtClean="0"/>
              <a:t>DOĞAÇLAMA</a:t>
            </a:r>
          </a:p>
        </p:txBody>
      </p:sp>
      <p:sp>
        <p:nvSpPr>
          <p:cNvPr id="11267" name="İçerik Yer Tutucusu 2"/>
          <p:cNvSpPr>
            <a:spLocks noGrp="1"/>
          </p:cNvSpPr>
          <p:nvPr>
            <p:ph idx="1"/>
          </p:nvPr>
        </p:nvSpPr>
        <p:spPr>
          <a:xfrm>
            <a:off x="533400" y="1600200"/>
            <a:ext cx="8229600" cy="4525963"/>
          </a:xfrm>
        </p:spPr>
        <p:txBody>
          <a:bodyPr/>
          <a:lstStyle/>
          <a:p>
            <a:pPr>
              <a:buNone/>
            </a:pPr>
            <a:r>
              <a:rPr lang="tr-TR" sz="2800" dirty="0" smtClean="0"/>
              <a:t>	Bu süreçte bireysel ve grupsal yaratıcılığın ön plana çıktığı, daha az kesin olarak belirlenmiş bir süreçte saptanan bir konu ya da temadan çıkılır ya da saptanan hedefe doğru belli aşamalarda yol alınır.</a:t>
            </a:r>
            <a:endParaRPr lang="tr-TR" sz="2800" dirty="0"/>
          </a:p>
        </p:txBody>
      </p:sp>
      <p:pic>
        <p:nvPicPr>
          <p:cNvPr id="1126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81000"/>
            <a:ext cx="8229600" cy="1143000"/>
          </a:xfrm>
        </p:spPr>
        <p:txBody>
          <a:bodyPr/>
          <a:lstStyle/>
          <a:p>
            <a:pPr eaLnBrk="1" hangingPunct="1">
              <a:defRPr/>
            </a:pPr>
            <a:r>
              <a:rPr lang="tr-TR" sz="3600" dirty="0" smtClean="0"/>
              <a:t>DOĞAÇLAMA</a:t>
            </a:r>
          </a:p>
        </p:txBody>
      </p:sp>
      <p:sp>
        <p:nvSpPr>
          <p:cNvPr id="3" name="İçerik Yer Tutucusu 2"/>
          <p:cNvSpPr>
            <a:spLocks noGrp="1"/>
          </p:cNvSpPr>
          <p:nvPr>
            <p:ph idx="1"/>
          </p:nvPr>
        </p:nvSpPr>
        <p:spPr/>
        <p:txBody>
          <a:bodyPr/>
          <a:lstStyle/>
          <a:p>
            <a:pPr>
              <a:buNone/>
            </a:pPr>
            <a:r>
              <a:rPr lang="tr-TR" dirty="0" smtClean="0"/>
              <a:t>	Doğaçlama, her türlü araç gereçten ya da öyküden yola çıkılarak yapılabilir. </a:t>
            </a:r>
          </a:p>
          <a:p>
            <a:pPr>
              <a:buNone/>
            </a:pPr>
            <a:r>
              <a:rPr lang="tr-TR" dirty="0" smtClean="0"/>
              <a:t>	Anlık katılımla başlayabileceği gibi öncesinde kısa kurgular oluşturularak da yapılabilir. Bu da yaratıcı düşüncenin gelişi­mine doğrudan katkı sağlar. </a:t>
            </a:r>
          </a:p>
          <a:p>
            <a:pPr eaLnBrk="1" hangingPunct="1">
              <a:defRPr/>
            </a:pPr>
            <a:endParaRPr lang="tr-TR" dirty="0" smtClean="0"/>
          </a:p>
        </p:txBody>
      </p:sp>
      <p:pic>
        <p:nvPicPr>
          <p:cNvPr id="1229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a:xfrm>
            <a:off x="457200" y="381000"/>
            <a:ext cx="8229600" cy="1143000"/>
          </a:xfrm>
        </p:spPr>
        <p:txBody>
          <a:bodyPr/>
          <a:lstStyle/>
          <a:p>
            <a:pPr eaLnBrk="1" hangingPunct="1"/>
            <a:r>
              <a:rPr lang="tr-TR" dirty="0" smtClean="0"/>
              <a:t>DOĞAÇLAMA</a:t>
            </a:r>
          </a:p>
        </p:txBody>
      </p:sp>
      <p:sp>
        <p:nvSpPr>
          <p:cNvPr id="13315" name="İçerik Yer Tutucusu 2"/>
          <p:cNvSpPr>
            <a:spLocks noGrp="1"/>
          </p:cNvSpPr>
          <p:nvPr>
            <p:ph idx="1"/>
          </p:nvPr>
        </p:nvSpPr>
        <p:spPr/>
        <p:txBody>
          <a:bodyPr/>
          <a:lstStyle/>
          <a:p>
            <a:pPr>
              <a:buNone/>
            </a:pPr>
            <a:r>
              <a:rPr lang="tr-TR" sz="2800" dirty="0" smtClean="0"/>
              <a:t>	Hazırlık yapılarak gerçekleştirilen doğaçlamalarda, küçük kümelerde canlandırmalar için önceden üzerinde konuşulur ve düzenleme yapılır. Daha sonra prova yapıp kümenin geri kalanına kısa sahneler olarak sunular yapılır.</a:t>
            </a:r>
            <a:endParaRPr lang="tr-TR" sz="2800" dirty="0"/>
          </a:p>
        </p:txBody>
      </p:sp>
      <p:pic>
        <p:nvPicPr>
          <p:cNvPr id="1331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a:xfrm>
            <a:off x="457200" y="381000"/>
            <a:ext cx="8229600" cy="1143000"/>
          </a:xfrm>
        </p:spPr>
        <p:txBody>
          <a:bodyPr/>
          <a:lstStyle/>
          <a:p>
            <a:r>
              <a:rPr lang="tr-TR" sz="3600" dirty="0" smtClean="0"/>
              <a:t>Rol Oynama</a:t>
            </a:r>
            <a:endParaRPr lang="tr-TR" sz="3600" dirty="0"/>
          </a:p>
        </p:txBody>
      </p:sp>
      <p:sp>
        <p:nvSpPr>
          <p:cNvPr id="14339" name="İçerik Yer Tutucusu 2"/>
          <p:cNvSpPr>
            <a:spLocks noGrp="1"/>
          </p:cNvSpPr>
          <p:nvPr>
            <p:ph idx="1"/>
          </p:nvPr>
        </p:nvSpPr>
        <p:spPr>
          <a:xfrm>
            <a:off x="457200" y="1362075"/>
            <a:ext cx="8229600" cy="5038725"/>
          </a:xfrm>
        </p:spPr>
        <p:txBody>
          <a:bodyPr/>
          <a:lstStyle/>
          <a:p>
            <a:pPr>
              <a:buNone/>
            </a:pPr>
            <a:r>
              <a:rPr lang="tr-TR" sz="2800" dirty="0" smtClean="0"/>
              <a:t>	Dramatik oyunda olayların ve durumların canlandırıldığı görülür; rol oynamada ise oyundaki karakterlerin özellikleri ve hisleri canlandırılır. Doğaçlama, her ikisinin karışımıdır. </a:t>
            </a:r>
          </a:p>
          <a:p>
            <a:pPr>
              <a:buNone/>
            </a:pPr>
            <a:r>
              <a:rPr lang="tr-TR" dirty="0" smtClean="0"/>
              <a:t>	Rol oynama, öğrencilerin kendi adlarına söyleyemediklerini ve yapamadıklarını, girdikleri rol içinde yapmalarını kolaylaştırır. </a:t>
            </a:r>
          </a:p>
          <a:p>
            <a:pPr>
              <a:buNone/>
            </a:pPr>
            <a:r>
              <a:rPr lang="tr-TR" dirty="0" smtClean="0"/>
              <a:t>	Onlara, kendilerini cesaret ve güvenle anlatma olanağı verir. </a:t>
            </a:r>
          </a:p>
          <a:p>
            <a:pPr eaLnBrk="1" hangingPunct="1"/>
            <a:endParaRPr lang="tr-TR" dirty="0" smtClean="0"/>
          </a:p>
        </p:txBody>
      </p:sp>
      <p:pic>
        <p:nvPicPr>
          <p:cNvPr id="1434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a:xfrm>
            <a:off x="457200" y="381000"/>
            <a:ext cx="8229600" cy="1143000"/>
          </a:xfrm>
        </p:spPr>
        <p:txBody>
          <a:bodyPr/>
          <a:lstStyle/>
          <a:p>
            <a:pPr eaLnBrk="1" hangingPunct="1"/>
            <a:r>
              <a:rPr lang="tr-TR" sz="3600" dirty="0" err="1" smtClean="0"/>
              <a:t>Dramatizasyon</a:t>
            </a:r>
            <a:endParaRPr lang="tr-TR" dirty="0" smtClean="0"/>
          </a:p>
        </p:txBody>
      </p:sp>
      <p:sp>
        <p:nvSpPr>
          <p:cNvPr id="15363" name="İçerik Yer Tutucusu 2"/>
          <p:cNvSpPr>
            <a:spLocks noGrp="1"/>
          </p:cNvSpPr>
          <p:nvPr>
            <p:ph idx="1"/>
          </p:nvPr>
        </p:nvSpPr>
        <p:spPr/>
        <p:txBody>
          <a:bodyPr/>
          <a:lstStyle/>
          <a:p>
            <a:pPr>
              <a:buNone/>
            </a:pPr>
            <a:r>
              <a:rPr lang="tr-TR" dirty="0" smtClean="0"/>
              <a:t>	</a:t>
            </a:r>
            <a:r>
              <a:rPr lang="tr-TR" dirty="0" err="1" smtClean="0"/>
              <a:t>Dramatizasyon</a:t>
            </a:r>
            <a:r>
              <a:rPr lang="tr-TR" dirty="0" smtClean="0"/>
              <a:t>, oyunlaştırma; bir duygu ve düşüncenin, durumun, sorunun ya da olayın hareket, mimik, ses ve sözle bir grup önünde canlandırılmasıdır.</a:t>
            </a:r>
          </a:p>
          <a:p>
            <a:pPr>
              <a:buNone/>
            </a:pPr>
            <a:r>
              <a:rPr lang="tr-TR" dirty="0" smtClean="0"/>
              <a:t>	</a:t>
            </a:r>
            <a:r>
              <a:rPr lang="tr-TR" dirty="0" err="1" smtClean="0"/>
              <a:t>Dramatizasyon</a:t>
            </a:r>
            <a:r>
              <a:rPr lang="tr-TR" dirty="0" smtClean="0"/>
              <a:t> yöntemi ile öğrenciler kendilerini başkalarının yerine koyarak, bulunduğu zamandan farklı bir zaman ve boyutta olay ve durumları rol yaparak canlandırırlar.</a:t>
            </a:r>
          </a:p>
          <a:p>
            <a:endParaRPr lang="tr-TR" dirty="0" smtClean="0"/>
          </a:p>
          <a:p>
            <a:endParaRPr lang="tr-TR" dirty="0"/>
          </a:p>
        </p:txBody>
      </p:sp>
      <p:pic>
        <p:nvPicPr>
          <p:cNvPr id="1536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Başlık 1"/>
          <p:cNvSpPr>
            <a:spLocks noGrp="1"/>
          </p:cNvSpPr>
          <p:nvPr>
            <p:ph type="title"/>
          </p:nvPr>
        </p:nvSpPr>
        <p:spPr>
          <a:xfrm>
            <a:off x="457200" y="381000"/>
            <a:ext cx="8229600" cy="1143000"/>
          </a:xfrm>
        </p:spPr>
        <p:txBody>
          <a:bodyPr/>
          <a:lstStyle/>
          <a:p>
            <a:pPr eaLnBrk="1" hangingPunct="1"/>
            <a:r>
              <a:rPr lang="tr-TR" sz="3200" dirty="0" smtClean="0"/>
              <a:t>ÖĞRETMENİN ROL ALMASI</a:t>
            </a:r>
            <a:endParaRPr lang="tr-TR" dirty="0" smtClean="0"/>
          </a:p>
        </p:txBody>
      </p:sp>
      <p:sp>
        <p:nvSpPr>
          <p:cNvPr id="16387" name="İçerik Yer Tutucusu 2"/>
          <p:cNvSpPr>
            <a:spLocks noGrp="1"/>
          </p:cNvSpPr>
          <p:nvPr>
            <p:ph idx="1"/>
          </p:nvPr>
        </p:nvSpPr>
        <p:spPr>
          <a:xfrm>
            <a:off x="457200" y="1600200"/>
            <a:ext cx="8229600" cy="4648200"/>
          </a:xfrm>
        </p:spPr>
        <p:txBody>
          <a:bodyPr/>
          <a:lstStyle/>
          <a:p>
            <a:pPr>
              <a:buNone/>
            </a:pPr>
            <a:r>
              <a:rPr lang="tr-TR" sz="2800" dirty="0" smtClean="0"/>
              <a:t>	Dramatik kurguyu biçimlendirmek için çok önemli bir tekniktir. Drama çalışmalarında öğrencilerle birlikte öğretmenin de rol alması anlamına gelir. </a:t>
            </a:r>
          </a:p>
          <a:p>
            <a:pPr>
              <a:buNone/>
            </a:pPr>
            <a:r>
              <a:rPr lang="tr-TR" sz="2800" dirty="0" smtClean="0"/>
              <a:t>	Öğretmenlerden beklenen çocuklardan en iyi tepkiyi alabilmek için onları eyleme geçirebilme gücüne sahip olmaktır. Özellikle çocuklardan rol içinde yardım ve öneri isteyen birinin rolüne öğretmenin girmesi durumunda önemli kazanımlar elde edilebilir. </a:t>
            </a:r>
          </a:p>
          <a:p>
            <a:pPr eaLnBrk="1" hangingPunct="1"/>
            <a:endParaRPr lang="tr-TR" dirty="0" smtClean="0"/>
          </a:p>
        </p:txBody>
      </p:sp>
      <p:pic>
        <p:nvPicPr>
          <p:cNvPr id="1638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p:cNvSpPr>
            <a:spLocks noGrp="1"/>
          </p:cNvSpPr>
          <p:nvPr>
            <p:ph type="title"/>
          </p:nvPr>
        </p:nvSpPr>
        <p:spPr>
          <a:xfrm>
            <a:off x="457200" y="381000"/>
            <a:ext cx="8229600" cy="1143000"/>
          </a:xfrm>
        </p:spPr>
        <p:txBody>
          <a:bodyPr/>
          <a:lstStyle/>
          <a:p>
            <a:pPr eaLnBrk="1" hangingPunct="1"/>
            <a:r>
              <a:rPr lang="tr-TR" sz="4000" dirty="0" smtClean="0"/>
              <a:t>ÖĞRETMENİN ROL ALMASI</a:t>
            </a:r>
            <a:endParaRPr lang="tr-TR" dirty="0" smtClean="0"/>
          </a:p>
        </p:txBody>
      </p:sp>
      <p:sp>
        <p:nvSpPr>
          <p:cNvPr id="17411" name="İçerik Yer Tutucusu 2"/>
          <p:cNvSpPr>
            <a:spLocks noGrp="1"/>
          </p:cNvSpPr>
          <p:nvPr>
            <p:ph idx="1"/>
          </p:nvPr>
        </p:nvSpPr>
        <p:spPr/>
        <p:txBody>
          <a:bodyPr/>
          <a:lstStyle/>
          <a:p>
            <a:pPr>
              <a:buNone/>
            </a:pPr>
            <a:r>
              <a:rPr lang="tr-TR" sz="2800" dirty="0" smtClean="0"/>
              <a:t>	Eğitimde </a:t>
            </a:r>
            <a:r>
              <a:rPr lang="tr-TR" sz="2800" dirty="0" err="1" smtClean="0"/>
              <a:t>dramanın</a:t>
            </a:r>
            <a:r>
              <a:rPr lang="tr-TR" sz="2800" dirty="0" smtClean="0"/>
              <a:t> özünü çatışmalar oluşturur. Öğretmenin role girmesi tekniğinde önemli olan bu ikilemleri ve çatışma anlarını zenginleştirmektir. Öğretmenin role girdiğini ya da rolden çıktığını göstermek için bir kostüm giymesi ya da elinde bir şey tutması vb. bir belirteç kullanması gerekir.</a:t>
            </a:r>
          </a:p>
          <a:p>
            <a:endParaRPr lang="tr-TR" dirty="0" smtClean="0"/>
          </a:p>
        </p:txBody>
      </p:sp>
      <p:pic>
        <p:nvPicPr>
          <p:cNvPr id="1741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p:cNvSpPr>
            <a:spLocks noGrp="1"/>
          </p:cNvSpPr>
          <p:nvPr>
            <p:ph type="title"/>
          </p:nvPr>
        </p:nvSpPr>
        <p:spPr>
          <a:xfrm>
            <a:off x="457200" y="381000"/>
            <a:ext cx="8229600" cy="1143000"/>
          </a:xfrm>
        </p:spPr>
        <p:txBody>
          <a:bodyPr/>
          <a:lstStyle/>
          <a:p>
            <a:pPr eaLnBrk="1" hangingPunct="1"/>
            <a:r>
              <a:rPr lang="tr-TR" sz="3200" dirty="0" smtClean="0"/>
              <a:t>Rol Kartları</a:t>
            </a:r>
            <a:endParaRPr lang="tr-TR" dirty="0" smtClean="0"/>
          </a:p>
        </p:txBody>
      </p:sp>
      <p:sp>
        <p:nvSpPr>
          <p:cNvPr id="18435" name="İçerik Yer Tutucusu 2"/>
          <p:cNvSpPr>
            <a:spLocks noGrp="1"/>
          </p:cNvSpPr>
          <p:nvPr>
            <p:ph idx="1"/>
          </p:nvPr>
        </p:nvSpPr>
        <p:spPr/>
        <p:txBody>
          <a:bodyPr/>
          <a:lstStyle/>
          <a:p>
            <a:pPr>
              <a:buNone/>
            </a:pPr>
            <a:r>
              <a:rPr lang="tr-TR" sz="2800" dirty="0" smtClean="0"/>
              <a:t>	Rol kartları, oynanacak olan rol kişilerini ve kişilerin içinde bulunduğu koşullar hakkındaki ayrıntılı bilginin iletilmesini sağlar. </a:t>
            </a:r>
          </a:p>
          <a:p>
            <a:pPr>
              <a:buNone/>
            </a:pPr>
            <a:r>
              <a:rPr lang="tr-TR" sz="2800" dirty="0" smtClean="0"/>
              <a:t>	Bunlar eğitimcinin bir dizi değişik rolü birden tanıtmak için süre kazanmak istediği durumlarda yararlı olabilir. </a:t>
            </a:r>
          </a:p>
          <a:p>
            <a:pPr>
              <a:buNone/>
            </a:pPr>
            <a:r>
              <a:rPr lang="tr-TR" sz="2800" dirty="0" smtClean="0"/>
              <a:t>	Ayrıca, eğitimcinin, çocukların kendi rollerinden başkasının ayrıntılarını bilmesini istemediği durumlarda kullanılır. </a:t>
            </a:r>
            <a:endParaRPr lang="tr-TR" sz="2800" b="1" dirty="0" smtClean="0">
              <a:solidFill>
                <a:srgbClr val="000000"/>
              </a:solidFill>
            </a:endParaRPr>
          </a:p>
        </p:txBody>
      </p:sp>
      <p:pic>
        <p:nvPicPr>
          <p:cNvPr id="1843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p:cNvSpPr>
            <a:spLocks noGrp="1"/>
          </p:cNvSpPr>
          <p:nvPr>
            <p:ph type="title"/>
          </p:nvPr>
        </p:nvSpPr>
        <p:spPr>
          <a:xfrm>
            <a:off x="457200" y="381000"/>
            <a:ext cx="8229600" cy="1143000"/>
          </a:xfrm>
        </p:spPr>
        <p:txBody>
          <a:bodyPr/>
          <a:lstStyle/>
          <a:p>
            <a:pPr eaLnBrk="1" hangingPunct="1"/>
            <a:r>
              <a:rPr lang="tr-TR" sz="4000" dirty="0" smtClean="0"/>
              <a:t>Donuk İmge</a:t>
            </a:r>
            <a:endParaRPr lang="tr-TR" dirty="0" smtClean="0"/>
          </a:p>
        </p:txBody>
      </p:sp>
      <p:sp>
        <p:nvSpPr>
          <p:cNvPr id="19459" name="İçerik Yer Tutucusu 2"/>
          <p:cNvSpPr>
            <a:spLocks noGrp="1"/>
          </p:cNvSpPr>
          <p:nvPr>
            <p:ph idx="1"/>
          </p:nvPr>
        </p:nvSpPr>
        <p:spPr/>
        <p:txBody>
          <a:bodyPr/>
          <a:lstStyle/>
          <a:p>
            <a:r>
              <a:rPr lang="tr-TR" sz="2800" dirty="0" smtClean="0"/>
              <a:t>Drama sırasında önemli bir durumu gerçekleştirilirken öğrencilerin/ katılımcıların donuk bir fotoğraf oluşturmasıdır. Oyundaki eylem ve söz, bir fotoğraf gibi ya da videodaki gibi dondurulur.</a:t>
            </a:r>
          </a:p>
          <a:p>
            <a:r>
              <a:rPr lang="tr-TR" sz="2800" dirty="0" smtClean="0"/>
              <a:t>Bu teknikte gruptakiler, bir anı, bir düşünceyi, bir konuyu veya bir resmi dondurmak için kendi vücutlarını kullanarak hareketsiz bir görüntü ortaya çıkarırlar. </a:t>
            </a:r>
          </a:p>
          <a:p>
            <a:r>
              <a:rPr lang="tr-TR" sz="2800" dirty="0" smtClean="0"/>
              <a:t>Görüntülerdeki önemli anları, düşüncelerdeki odak noktalarını vurgulamak basit gibi gözükse de aslında etkili bir tekniktir. </a:t>
            </a:r>
          </a:p>
          <a:p>
            <a:endParaRPr lang="tr-TR" sz="2800" dirty="0" smtClean="0"/>
          </a:p>
          <a:p>
            <a:pPr eaLnBrk="1" hangingPunct="1"/>
            <a:r>
              <a:rPr lang="tr-TR" sz="2500" dirty="0" smtClean="0">
                <a:solidFill>
                  <a:srgbClr val="000000"/>
                </a:solidFill>
              </a:rPr>
              <a:t>.</a:t>
            </a:r>
            <a:endParaRPr lang="tr-TR" sz="2500" dirty="0" smtClean="0"/>
          </a:p>
        </p:txBody>
      </p:sp>
      <p:pic>
        <p:nvPicPr>
          <p:cNvPr id="1946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0"/>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457200" y="381000"/>
            <a:ext cx="8229600" cy="1143000"/>
          </a:xfrm>
        </p:spPr>
        <p:txBody>
          <a:bodyPr/>
          <a:lstStyle/>
          <a:p>
            <a:pPr eaLnBrk="1" hangingPunct="1"/>
            <a:r>
              <a:rPr lang="tr-TR" dirty="0" smtClean="0"/>
              <a:t>Sorgu-Görüşme (Röportaj):</a:t>
            </a:r>
            <a:br>
              <a:rPr lang="tr-TR" dirty="0" smtClean="0"/>
            </a:br>
            <a:endParaRPr lang="tr-TR" dirty="0" smtClean="0"/>
          </a:p>
        </p:txBody>
      </p:sp>
      <p:sp>
        <p:nvSpPr>
          <p:cNvPr id="20483" name="İçerik Yer Tutucusu 2"/>
          <p:cNvSpPr>
            <a:spLocks noGrp="1"/>
          </p:cNvSpPr>
          <p:nvPr>
            <p:ph idx="1"/>
          </p:nvPr>
        </p:nvSpPr>
        <p:spPr/>
        <p:txBody>
          <a:bodyPr/>
          <a:lstStyle/>
          <a:p>
            <a:pPr>
              <a:buNone/>
            </a:pPr>
            <a:r>
              <a:rPr lang="tr-TR" sz="2800" dirty="0" smtClean="0"/>
              <a:t>	Drama çalışmalarında, bilgi, tutum, davranış ve yetenekleri ortaya çıkarabilmek için farklı durumlar yaratılmasına dayalı olan tekniktir. </a:t>
            </a:r>
          </a:p>
          <a:p>
            <a:pPr>
              <a:buNone/>
            </a:pPr>
            <a:r>
              <a:rPr lang="tr-TR" sz="2800" dirty="0" smtClean="0"/>
              <a:t>		Uygun sorular sorarak bireylerin olası tepkileri ele alıp işlemesine yönelik işlevi vardır. </a:t>
            </a:r>
          </a:p>
          <a:p>
            <a:pPr>
              <a:buNone/>
            </a:pPr>
            <a:r>
              <a:rPr lang="tr-TR" sz="2800" dirty="0" smtClean="0"/>
              <a:t>		Sorunları konuşma, aileler, öğretmenler, arkadaşlarla görüşme, dedektif öyküleri, mahkeme oturumları, iş görüşmeleri, sözlü sınavlar, haberler ve belgeseller bu tür çalışmalar için uygundur.</a:t>
            </a:r>
          </a:p>
          <a:p>
            <a:pPr eaLnBrk="1" hangingPunct="1"/>
            <a:r>
              <a:rPr lang="tr-TR" sz="2800" dirty="0" smtClean="0">
                <a:solidFill>
                  <a:srgbClr val="000000"/>
                </a:solidFill>
              </a:rPr>
              <a:t>. </a:t>
            </a:r>
            <a:endParaRPr lang="tr-TR" sz="2800" dirty="0" smtClean="0"/>
          </a:p>
        </p:txBody>
      </p:sp>
      <p:pic>
        <p:nvPicPr>
          <p:cNvPr id="2048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Başlık 1"/>
          <p:cNvSpPr>
            <a:spLocks noGrp="1"/>
          </p:cNvSpPr>
          <p:nvPr>
            <p:ph type="title"/>
          </p:nvPr>
        </p:nvSpPr>
        <p:spPr>
          <a:xfrm>
            <a:off x="457200" y="381000"/>
            <a:ext cx="8229600" cy="1143000"/>
          </a:xfrm>
        </p:spPr>
        <p:txBody>
          <a:bodyPr/>
          <a:lstStyle/>
          <a:p>
            <a:pPr eaLnBrk="1" hangingPunct="1"/>
            <a:r>
              <a:rPr lang="tr-TR" sz="3600" dirty="0" smtClean="0"/>
              <a:t>BİLİNÇ KORİDORU</a:t>
            </a:r>
          </a:p>
        </p:txBody>
      </p:sp>
      <p:sp>
        <p:nvSpPr>
          <p:cNvPr id="21507" name="İçerik Yer Tutucusu 2"/>
          <p:cNvSpPr>
            <a:spLocks noGrp="1"/>
          </p:cNvSpPr>
          <p:nvPr>
            <p:ph idx="1"/>
          </p:nvPr>
        </p:nvSpPr>
        <p:spPr/>
        <p:txBody>
          <a:bodyPr/>
          <a:lstStyle/>
          <a:p>
            <a:pPr>
              <a:buNone/>
            </a:pPr>
            <a:r>
              <a:rPr lang="tr-TR" sz="2800" dirty="0" smtClean="0"/>
              <a:t>	Bir karakterin yaşamındaki bir ikilem olduğunda ya da bir seçim yapması gerektiğinde kullanılabilen bir tekniktir.</a:t>
            </a:r>
          </a:p>
          <a:p>
            <a:pPr>
              <a:buNone/>
            </a:pPr>
            <a:r>
              <a:rPr lang="tr-TR" sz="2800" dirty="0" smtClean="0"/>
              <a:t>	 Önce öğrenciler , birer duvar gibi karşılıklı dizilerek bir koridor oluştururlar. Karakter öğrencilerin oluşturduğu koridorda yavaş yavaş ilerlerken, öğrencilerin her biri farklı düşünce ve duyguları yansıtan birer cümle söyleyerek karakterin vicdanının sesi olurlar.  </a:t>
            </a:r>
            <a:endParaRPr lang="tr-TR" sz="3100" dirty="0" smtClean="0">
              <a:solidFill>
                <a:srgbClr val="000000"/>
              </a:solidFill>
            </a:endParaRPr>
          </a:p>
        </p:txBody>
      </p:sp>
      <p:pic>
        <p:nvPicPr>
          <p:cNvPr id="21508" name="Picture 4" descr="sunu"/>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Başlık 1"/>
          <p:cNvSpPr>
            <a:spLocks noGrp="1"/>
          </p:cNvSpPr>
          <p:nvPr>
            <p:ph type="title"/>
          </p:nvPr>
        </p:nvSpPr>
        <p:spPr>
          <a:xfrm>
            <a:off x="457200" y="381000"/>
            <a:ext cx="8229600" cy="1143000"/>
          </a:xfrm>
        </p:spPr>
        <p:txBody>
          <a:bodyPr/>
          <a:lstStyle/>
          <a:p>
            <a:pPr eaLnBrk="1" hangingPunct="1"/>
            <a:r>
              <a:rPr lang="tr-TR" sz="4000" dirty="0" smtClean="0"/>
              <a:t>BİLİNÇ KORİDORU</a:t>
            </a:r>
          </a:p>
        </p:txBody>
      </p:sp>
      <p:sp>
        <p:nvSpPr>
          <p:cNvPr id="22531" name="İçerik Yer Tutucusu 2"/>
          <p:cNvSpPr>
            <a:spLocks noGrp="1"/>
          </p:cNvSpPr>
          <p:nvPr>
            <p:ph idx="1"/>
          </p:nvPr>
        </p:nvSpPr>
        <p:spPr/>
        <p:txBody>
          <a:bodyPr/>
          <a:lstStyle/>
          <a:p>
            <a:pPr>
              <a:buNone/>
            </a:pPr>
            <a:r>
              <a:rPr lang="tr-TR" dirty="0" smtClean="0"/>
              <a:t>	Burada her öğrencinin farklı öneriler sunma olasılığı vardır. Karakter koridorda ilerlerken, seslerin şiddeti artar hatta giderek yükselir. Bu süreçte , koridor boyunca önerilen düşünceler ve duygusal uyarımlar karakterin bir karara varmasına yardımcı olmaktadır. (</a:t>
            </a:r>
            <a:r>
              <a:rPr lang="tr-TR" dirty="0" err="1" smtClean="0"/>
              <a:t>O’Neill</a:t>
            </a:r>
            <a:r>
              <a:rPr lang="tr-TR" dirty="0" smtClean="0"/>
              <a:t> ve Lambert, 1984, </a:t>
            </a:r>
            <a:r>
              <a:rPr lang="tr-TR" dirty="0" err="1" smtClean="0"/>
              <a:t>Neelands</a:t>
            </a:r>
            <a:r>
              <a:rPr lang="tr-TR" dirty="0" smtClean="0"/>
              <a:t>, 1990)</a:t>
            </a:r>
          </a:p>
          <a:p>
            <a:pPr>
              <a:buNone/>
            </a:pPr>
            <a:endParaRPr lang="tr-TR" dirty="0" smtClean="0"/>
          </a:p>
          <a:p>
            <a:pPr eaLnBrk="1" hangingPunct="1">
              <a:buFontTx/>
              <a:buNone/>
            </a:pPr>
            <a:endParaRPr lang="tr-TR" dirty="0" smtClean="0"/>
          </a:p>
        </p:txBody>
      </p:sp>
      <p:pic>
        <p:nvPicPr>
          <p:cNvPr id="2253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457200" y="381000"/>
            <a:ext cx="8229600" cy="1143000"/>
          </a:xfrm>
        </p:spPr>
        <p:txBody>
          <a:bodyPr/>
          <a:lstStyle/>
          <a:p>
            <a:pPr eaLnBrk="1" hangingPunct="1"/>
            <a:r>
              <a:rPr lang="tr-TR" dirty="0" smtClean="0"/>
              <a:t>BİLİNÇ KORİDORU</a:t>
            </a:r>
          </a:p>
        </p:txBody>
      </p:sp>
      <p:sp>
        <p:nvSpPr>
          <p:cNvPr id="23555" name="İçerik Yer Tutucusu 2"/>
          <p:cNvSpPr>
            <a:spLocks noGrp="1"/>
          </p:cNvSpPr>
          <p:nvPr>
            <p:ph idx="1"/>
          </p:nvPr>
        </p:nvSpPr>
        <p:spPr>
          <a:xfrm>
            <a:off x="457200" y="1343025"/>
            <a:ext cx="8229600" cy="4525963"/>
          </a:xfrm>
        </p:spPr>
        <p:txBody>
          <a:bodyPr/>
          <a:lstStyle/>
          <a:p>
            <a:pPr>
              <a:buNone/>
            </a:pPr>
            <a:r>
              <a:rPr lang="tr-TR" sz="2400" dirty="0" smtClean="0"/>
              <a:t>	</a:t>
            </a:r>
          </a:p>
          <a:p>
            <a:pPr>
              <a:buNone/>
            </a:pPr>
            <a:r>
              <a:rPr lang="tr-TR" sz="2400" dirty="0" smtClean="0"/>
              <a:t>		</a:t>
            </a:r>
            <a:r>
              <a:rPr lang="tr-TR" dirty="0" smtClean="0"/>
              <a:t>Bu süreçte, koridor boyunca önerilen düşünceler ve duygusal uyarımlar, karakterin bir karara varmasına yardımcı olur. Ana karakter geçidin sonuna ulaştığında kararını verir.</a:t>
            </a:r>
          </a:p>
          <a:p>
            <a:pPr>
              <a:buNone/>
            </a:pPr>
            <a:r>
              <a:rPr lang="tr-TR" dirty="0" smtClean="0"/>
              <a:t>	 Bu teknik “düşünce tüneli” olarak da bilinir.</a:t>
            </a:r>
          </a:p>
          <a:p>
            <a:pPr eaLnBrk="1" hangingPunct="1">
              <a:buNone/>
            </a:pPr>
            <a:r>
              <a:rPr lang="tr-TR" dirty="0" smtClean="0">
                <a:solidFill>
                  <a:srgbClr val="000000"/>
                </a:solidFill>
              </a:rPr>
              <a:t>.</a:t>
            </a:r>
          </a:p>
        </p:txBody>
      </p:sp>
      <p:pic>
        <p:nvPicPr>
          <p:cNvPr id="2355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1"/>
          <p:cNvSpPr>
            <a:spLocks noGrp="1"/>
          </p:cNvSpPr>
          <p:nvPr>
            <p:ph type="title"/>
          </p:nvPr>
        </p:nvSpPr>
        <p:spPr>
          <a:xfrm>
            <a:off x="457200" y="381000"/>
            <a:ext cx="8229600" cy="1143000"/>
          </a:xfrm>
        </p:spPr>
        <p:txBody>
          <a:bodyPr/>
          <a:lstStyle/>
          <a:p>
            <a:pPr eaLnBrk="1" hangingPunct="1"/>
            <a:r>
              <a:rPr lang="tr-TR" sz="4800" dirty="0" smtClean="0"/>
              <a:t>ROL KORİDORU</a:t>
            </a:r>
          </a:p>
        </p:txBody>
      </p:sp>
      <p:sp>
        <p:nvSpPr>
          <p:cNvPr id="24579" name="İçerik Yer Tutucusu 2"/>
          <p:cNvSpPr>
            <a:spLocks noGrp="1"/>
          </p:cNvSpPr>
          <p:nvPr>
            <p:ph idx="1"/>
          </p:nvPr>
        </p:nvSpPr>
        <p:spPr/>
        <p:txBody>
          <a:bodyPr/>
          <a:lstStyle/>
          <a:p>
            <a:r>
              <a:rPr lang="tr-TR" sz="2800" dirty="0" smtClean="0"/>
              <a:t>İki koridor oluşturulur. Ancak bir koridorda diğerine göre 1 fazla birey olur. Örneğin, 25 kişilik bir grupta 13’ye karşı 13 kişi. Son katılımcının eşi olmaz.</a:t>
            </a:r>
          </a:p>
          <a:p>
            <a:r>
              <a:rPr lang="tr-TR" sz="2800" dirty="0" smtClean="0"/>
              <a:t>Örneğin anne oğul arasında geçen bir diyalogda koridorun bir tarafı anne bir tarafı oğul olur. </a:t>
            </a:r>
            <a:r>
              <a:rPr lang="tr-TR" sz="2800" dirty="0" err="1" smtClean="0"/>
              <a:t>Diyaloğa</a:t>
            </a:r>
            <a:r>
              <a:rPr lang="tr-TR" sz="2800" dirty="0" smtClean="0"/>
              <a:t> koridorun başındaki çiftler başlar. Liderin yönergesi ile öndekiler sıranın sonuna geçer. Diğer çift önündeki çiftin kaldığı yerden doğaçlamaya devam eder.</a:t>
            </a:r>
          </a:p>
          <a:p>
            <a:pPr eaLnBrk="1" hangingPunct="1"/>
            <a:endParaRPr lang="tr-TR" sz="2800" dirty="0" smtClean="0"/>
          </a:p>
        </p:txBody>
      </p:sp>
      <p:pic>
        <p:nvPicPr>
          <p:cNvPr id="2458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Başlık 1"/>
          <p:cNvSpPr>
            <a:spLocks noGrp="1"/>
          </p:cNvSpPr>
          <p:nvPr>
            <p:ph type="title"/>
          </p:nvPr>
        </p:nvSpPr>
        <p:spPr>
          <a:xfrm>
            <a:off x="457200" y="381000"/>
            <a:ext cx="8229600" cy="1143000"/>
          </a:xfrm>
        </p:spPr>
        <p:txBody>
          <a:bodyPr/>
          <a:lstStyle/>
          <a:p>
            <a:pPr eaLnBrk="1" hangingPunct="1"/>
            <a:r>
              <a:rPr lang="tr-TR" sz="5400" dirty="0" smtClean="0"/>
              <a:t>Geriye Dönüş </a:t>
            </a:r>
          </a:p>
        </p:txBody>
      </p:sp>
      <p:sp>
        <p:nvSpPr>
          <p:cNvPr id="25603" name="İçerik Yer Tutucusu 2"/>
          <p:cNvSpPr>
            <a:spLocks noGrp="1"/>
          </p:cNvSpPr>
          <p:nvPr>
            <p:ph idx="1"/>
          </p:nvPr>
        </p:nvSpPr>
        <p:spPr/>
        <p:txBody>
          <a:bodyPr/>
          <a:lstStyle/>
          <a:p>
            <a:pPr>
              <a:buNone/>
            </a:pPr>
            <a:r>
              <a:rPr lang="tr-TR" sz="2000" dirty="0" smtClean="0"/>
              <a:t>	Drama sürecinde, rol kişi ya da kişileri saniyeler, dakikalar, günler ya da yıllar önce olan olayları canlandırır.</a:t>
            </a:r>
          </a:p>
          <a:p>
            <a:pPr>
              <a:buNone/>
            </a:pPr>
            <a:r>
              <a:rPr lang="tr-TR" sz="2000" dirty="0" smtClean="0"/>
              <a:t>	 Bu süreç karakterlerin geçmişlerini, odaklandıkları ya da içinde bulundukları durumu görmelerini sağlar. Aynı zamanda bugünle de bağlantı kurmaya yardımcı olur. 	</a:t>
            </a:r>
          </a:p>
          <a:p>
            <a:pPr>
              <a:buNone/>
            </a:pPr>
            <a:r>
              <a:rPr lang="tr-TR" sz="2000" dirty="0" smtClean="0"/>
              <a:t>	Dramatik geçmiş ve şimdi” kavramları arasındaki ilişki, oyun ya da doğaçlama devam ederken geçmişte yaşanmış olan sahneler, aralara serpiştirilerek pekiştirilebilir. </a:t>
            </a:r>
          </a:p>
          <a:p>
            <a:pPr>
              <a:buNone/>
            </a:pPr>
            <a:r>
              <a:rPr lang="tr-TR" sz="2000" dirty="0" smtClean="0"/>
              <a:t>	Bir karakterin geçmişinde yaşanmış önemli bir sahne “Donuk İmge” ile ya da sahnenin değişik yerinde canlandırılabilir. Sözlü ya da sözsüz doğaçlama olarak gerçekleştirmek olasıdır</a:t>
            </a:r>
            <a:r>
              <a:rPr lang="tr-TR" sz="2800" dirty="0" smtClean="0"/>
              <a:t>.</a:t>
            </a:r>
          </a:p>
          <a:p>
            <a:endParaRPr lang="tr-TR" sz="2800" dirty="0"/>
          </a:p>
        </p:txBody>
      </p:sp>
      <p:pic>
        <p:nvPicPr>
          <p:cNvPr id="2560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p:cNvSpPr>
            <a:spLocks noGrp="1"/>
          </p:cNvSpPr>
          <p:nvPr>
            <p:ph type="title"/>
          </p:nvPr>
        </p:nvSpPr>
        <p:spPr>
          <a:xfrm>
            <a:off x="457200" y="381000"/>
            <a:ext cx="8229600" cy="1143000"/>
          </a:xfrm>
        </p:spPr>
        <p:txBody>
          <a:bodyPr/>
          <a:lstStyle/>
          <a:p>
            <a:pPr eaLnBrk="1" hangingPunct="1"/>
            <a:r>
              <a:rPr lang="tr-TR" dirty="0" smtClean="0"/>
              <a:t>DEDİKODU HALKASI</a:t>
            </a:r>
          </a:p>
        </p:txBody>
      </p:sp>
      <p:sp>
        <p:nvSpPr>
          <p:cNvPr id="26627" name="İçerik Yer Tutucusu 2"/>
          <p:cNvSpPr>
            <a:spLocks noGrp="1"/>
          </p:cNvSpPr>
          <p:nvPr>
            <p:ph idx="1"/>
          </p:nvPr>
        </p:nvSpPr>
        <p:spPr/>
        <p:txBody>
          <a:bodyPr/>
          <a:lstStyle/>
          <a:p>
            <a:pPr>
              <a:buNone/>
            </a:pPr>
            <a:r>
              <a:rPr lang="tr-TR" sz="2800" dirty="0" smtClean="0"/>
              <a:t>	</a:t>
            </a:r>
          </a:p>
          <a:p>
            <a:pPr>
              <a:buNone/>
            </a:pPr>
            <a:r>
              <a:rPr lang="tr-TR" sz="2800" dirty="0" smtClean="0"/>
              <a:t>	Karakterin davranışları, topluluğun içinde söylenti ve dedikodunun yayılması şeklinde yorumlanır. Halkanın etrafında söylentiler yayılırken, abartılı hale getirilerek çarpıklaştırılır. </a:t>
            </a:r>
            <a:r>
              <a:rPr lang="tr-TR" sz="2800" dirty="0" err="1" smtClean="0"/>
              <a:t>Dramanın</a:t>
            </a:r>
            <a:r>
              <a:rPr lang="tr-TR" sz="2800" dirty="0" smtClean="0"/>
              <a:t> daha ileri aşamaları için gerginlik ve çelişkileri belirlemede faydalı bir tekniktir. </a:t>
            </a:r>
          </a:p>
          <a:p>
            <a:pPr eaLnBrk="1" hangingPunct="1">
              <a:spcBef>
                <a:spcPct val="0"/>
              </a:spcBef>
              <a:buNone/>
            </a:pPr>
            <a:r>
              <a:rPr lang="tr-TR" sz="2600" dirty="0" smtClean="0">
                <a:solidFill>
                  <a:srgbClr val="000000"/>
                </a:solidFill>
              </a:rPr>
              <a:t>.</a:t>
            </a:r>
          </a:p>
        </p:txBody>
      </p:sp>
      <p:pic>
        <p:nvPicPr>
          <p:cNvPr id="2662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457200" y="381000"/>
            <a:ext cx="8229600" cy="1143000"/>
          </a:xfrm>
        </p:spPr>
        <p:txBody>
          <a:bodyPr/>
          <a:lstStyle/>
          <a:p>
            <a:pPr eaLnBrk="1" hangingPunct="1"/>
            <a:r>
              <a:rPr lang="tr-TR" sz="3200" dirty="0" smtClean="0"/>
              <a:t>Toplantı Düzenleme</a:t>
            </a:r>
            <a:endParaRPr lang="tr-TR" dirty="0" smtClean="0"/>
          </a:p>
        </p:txBody>
      </p:sp>
      <p:sp>
        <p:nvSpPr>
          <p:cNvPr id="27651" name="İçerik Yer Tutucusu 2"/>
          <p:cNvSpPr>
            <a:spLocks noGrp="1"/>
          </p:cNvSpPr>
          <p:nvPr>
            <p:ph idx="1"/>
          </p:nvPr>
        </p:nvSpPr>
        <p:spPr>
          <a:xfrm>
            <a:off x="457200" y="1676400"/>
            <a:ext cx="8229600" cy="4525963"/>
          </a:xfrm>
        </p:spPr>
        <p:txBody>
          <a:bodyPr/>
          <a:lstStyle/>
          <a:p>
            <a:pPr>
              <a:buNone/>
            </a:pPr>
            <a:r>
              <a:rPr lang="tr-TR" sz="2400" dirty="0" smtClean="0"/>
              <a:t>		</a:t>
            </a:r>
            <a:r>
              <a:rPr lang="tr-TR" sz="2000" dirty="0" smtClean="0"/>
              <a:t>Drama içinde kimi olayları kontrol etmek ya da yönlendirmek için kullanılan etkin bir tekniktir. Grup çalışmalarında yeni bir odak yaratmak amacıyla da kullanılır. Katılımcıların , konuşma becerilerinin de açığa çıkması ve gelişmesi için olanak yaratır. </a:t>
            </a:r>
          </a:p>
          <a:p>
            <a:pPr>
              <a:buNone/>
            </a:pPr>
            <a:r>
              <a:rPr lang="tr-TR" sz="2000" dirty="0" smtClean="0"/>
              <a:t>		Parlamento toplantıları, değişik kümelerin toplanması, aile toplantıları, gösteriler, sendika toplantıları, protesto mitingleri örnek oluşturabilir. </a:t>
            </a:r>
          </a:p>
          <a:p>
            <a:pPr>
              <a:buNone/>
            </a:pPr>
            <a:r>
              <a:rPr lang="tr-TR" sz="2000" dirty="0" smtClean="0"/>
              <a:t>		Öğretmen toplantıları iyi biçimde yapılandırabilir, başkan olarak oturumları denetleyebilir, başkalarının bireysel gereksinim ve ilgilerini dengeleyebilir, pazarlıkları yönetebilir, olaylar oluşturabilir, drama çalışmasını başlatıp yönlendirebilir</a:t>
            </a:r>
          </a:p>
        </p:txBody>
      </p:sp>
      <p:pic>
        <p:nvPicPr>
          <p:cNvPr id="2765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0"/>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1"/>
          <p:cNvSpPr>
            <a:spLocks noGrp="1"/>
          </p:cNvSpPr>
          <p:nvPr>
            <p:ph type="title"/>
          </p:nvPr>
        </p:nvSpPr>
        <p:spPr>
          <a:xfrm>
            <a:off x="457200" y="381000"/>
            <a:ext cx="8229600" cy="1143000"/>
          </a:xfrm>
        </p:spPr>
        <p:txBody>
          <a:bodyPr/>
          <a:lstStyle/>
          <a:p>
            <a:pPr eaLnBrk="1" hangingPunct="1"/>
            <a:r>
              <a:rPr lang="tr-TR" dirty="0" smtClean="0"/>
              <a:t>Özel Mülkiyet</a:t>
            </a:r>
          </a:p>
        </p:txBody>
      </p:sp>
      <p:sp>
        <p:nvSpPr>
          <p:cNvPr id="28675" name="İçerik Yer Tutucusu 2"/>
          <p:cNvSpPr>
            <a:spLocks noGrp="1"/>
          </p:cNvSpPr>
          <p:nvPr>
            <p:ph idx="1"/>
          </p:nvPr>
        </p:nvSpPr>
        <p:spPr/>
        <p:txBody>
          <a:bodyPr/>
          <a:lstStyle/>
          <a:p>
            <a:pPr>
              <a:buNone/>
            </a:pPr>
            <a:r>
              <a:rPr lang="tr-TR" dirty="0" smtClean="0">
                <a:solidFill>
                  <a:srgbClr val="000000"/>
                </a:solidFill>
              </a:rPr>
              <a:t>		</a:t>
            </a:r>
            <a:r>
              <a:rPr lang="tr-TR" dirty="0" smtClean="0"/>
              <a:t> Bir karakter, nesneler, mektuplar, kostümler, oyuncaklar, kimlik belgeleri vb. dikkatle seçilmiş kişisel eşyalar yardımıyla tanıtılır. </a:t>
            </a:r>
          </a:p>
          <a:p>
            <a:pPr>
              <a:buNone/>
            </a:pPr>
            <a:r>
              <a:rPr lang="tr-TR" dirty="0" smtClean="0"/>
              <a:t>		Bu nesneler aracılığıyla toplanan verilerle kurulan ilişki karakter hakkında önemli ipuçları verebilmektedir</a:t>
            </a:r>
          </a:p>
        </p:txBody>
      </p:sp>
      <p:pic>
        <p:nvPicPr>
          <p:cNvPr id="2867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p:cNvSpPr>
            <a:spLocks noGrp="1"/>
          </p:cNvSpPr>
          <p:nvPr>
            <p:ph type="title"/>
          </p:nvPr>
        </p:nvSpPr>
        <p:spPr>
          <a:xfrm>
            <a:off x="457200" y="381000"/>
            <a:ext cx="8229600" cy="1143000"/>
          </a:xfrm>
        </p:spPr>
        <p:txBody>
          <a:bodyPr/>
          <a:lstStyle/>
          <a:p>
            <a:pPr eaLnBrk="1" hangingPunct="1"/>
            <a:r>
              <a:rPr lang="tr-TR" dirty="0" smtClean="0"/>
              <a:t>Aradaki Boşluk</a:t>
            </a:r>
            <a:br>
              <a:rPr lang="tr-TR" dirty="0" smtClean="0"/>
            </a:br>
            <a:endParaRPr lang="tr-TR" dirty="0" smtClean="0"/>
          </a:p>
        </p:txBody>
      </p:sp>
      <p:sp>
        <p:nvSpPr>
          <p:cNvPr id="29699" name="İçerik Yer Tutucusu 2"/>
          <p:cNvSpPr>
            <a:spLocks noGrp="1"/>
          </p:cNvSpPr>
          <p:nvPr>
            <p:ph idx="1"/>
          </p:nvPr>
        </p:nvSpPr>
        <p:spPr/>
        <p:txBody>
          <a:bodyPr/>
          <a:lstStyle/>
          <a:p>
            <a:pPr>
              <a:buNone/>
            </a:pPr>
            <a:r>
              <a:rPr lang="tr-TR" sz="2800" dirty="0" smtClean="0"/>
              <a:t>	Öğrenciler, karakterleri birbirlerine olan yakınlık derecelerini </a:t>
            </a:r>
            <a:r>
              <a:rPr lang="tr-TR" sz="2800" dirty="0" err="1" smtClean="0"/>
              <a:t>gözönünde</a:t>
            </a:r>
            <a:r>
              <a:rPr lang="tr-TR" sz="2800" dirty="0" smtClean="0"/>
              <a:t> bulundurarak </a:t>
            </a:r>
            <a:r>
              <a:rPr lang="tr-TR" sz="2800" dirty="0" err="1" smtClean="0"/>
              <a:t>mesafelendirip</a:t>
            </a:r>
            <a:r>
              <a:rPr lang="tr-TR" sz="2800" dirty="0" smtClean="0"/>
              <a:t> düzenlerler (Ne kadar yakın? Ne kadar uzak? Kim Kime yakın?...). </a:t>
            </a:r>
          </a:p>
          <a:p>
            <a:endParaRPr lang="tr-TR" sz="2800" dirty="0" smtClean="0"/>
          </a:p>
          <a:p>
            <a:pPr>
              <a:buNone/>
            </a:pPr>
            <a:r>
              <a:rPr lang="tr-TR" sz="2800" dirty="0" smtClean="0"/>
              <a:t>	Ayrıca zaman içinde bu boşluğun değişimini göz önünde bulundurabilirler. Diğer taraftan öğrenciler bu mesafeyi isimlendirebilirler. (Örn:güç, korku, ihanet, gelenek...vb) </a:t>
            </a:r>
            <a:endParaRPr lang="tr-TR" sz="2800" dirty="0"/>
          </a:p>
        </p:txBody>
      </p:sp>
      <p:pic>
        <p:nvPicPr>
          <p:cNvPr id="2970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373019"/>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Başlık 1"/>
          <p:cNvSpPr>
            <a:spLocks noGrp="1"/>
          </p:cNvSpPr>
          <p:nvPr>
            <p:ph type="title"/>
          </p:nvPr>
        </p:nvSpPr>
        <p:spPr>
          <a:xfrm>
            <a:off x="457200" y="381000"/>
            <a:ext cx="8229600" cy="1143000"/>
          </a:xfrm>
        </p:spPr>
        <p:txBody>
          <a:bodyPr/>
          <a:lstStyle/>
          <a:p>
            <a:pPr eaLnBrk="1" hangingPunct="1"/>
            <a:r>
              <a:rPr lang="tr-TR" dirty="0" smtClean="0"/>
              <a:t>Bölünmüş Ekran</a:t>
            </a:r>
            <a:br>
              <a:rPr lang="tr-TR" dirty="0" smtClean="0"/>
            </a:br>
            <a:endParaRPr lang="tr-TR" dirty="0" smtClean="0"/>
          </a:p>
        </p:txBody>
      </p:sp>
      <p:sp>
        <p:nvSpPr>
          <p:cNvPr id="30723" name="İçerik Yer Tutucusu 2"/>
          <p:cNvSpPr>
            <a:spLocks noGrp="1"/>
          </p:cNvSpPr>
          <p:nvPr>
            <p:ph idx="1"/>
          </p:nvPr>
        </p:nvSpPr>
        <p:spPr/>
        <p:txBody>
          <a:bodyPr/>
          <a:lstStyle/>
          <a:p>
            <a:pPr>
              <a:buNone/>
            </a:pPr>
            <a:r>
              <a:rPr lang="tr-TR" sz="2400" dirty="0" smtClean="0"/>
              <a:t>	</a:t>
            </a:r>
          </a:p>
          <a:p>
            <a:pPr>
              <a:buNone/>
            </a:pPr>
            <a:r>
              <a:rPr lang="tr-TR" sz="2400" dirty="0" smtClean="0"/>
              <a:t>		Öğrenciler farklı zamanlarda ve farklı yerlerde gerçekleşen iki veya daha fazla sahne planlarlar, daha sonra filmlerde olduğu gibi bu iki sahnenin arasındaki olayları, ileri ya da geri gitme biçiminde çalışırlar. </a:t>
            </a:r>
          </a:p>
          <a:p>
            <a:pPr>
              <a:buNone/>
            </a:pPr>
            <a:r>
              <a:rPr lang="tr-TR" sz="2400" dirty="0" smtClean="0"/>
              <a:t>		Bu iki sahnenin kurgusu, bağlantıları, karşılıklı ilişkileri çok dikkatli bir şekilde hazırlanmalıdır. </a:t>
            </a:r>
            <a:endParaRPr lang="tr-TR" sz="2400" dirty="0"/>
          </a:p>
        </p:txBody>
      </p:sp>
      <p:pic>
        <p:nvPicPr>
          <p:cNvPr id="3072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a:xfrm>
            <a:off x="457200" y="381000"/>
            <a:ext cx="8229600" cy="1143000"/>
          </a:xfrm>
        </p:spPr>
        <p:txBody>
          <a:bodyPr/>
          <a:lstStyle/>
          <a:p>
            <a:pPr eaLnBrk="1" hangingPunct="1"/>
            <a:r>
              <a:rPr lang="tr-TR" dirty="0" smtClean="0"/>
              <a:t>Yarım Kalmış Materyaller</a:t>
            </a:r>
          </a:p>
        </p:txBody>
      </p:sp>
      <p:sp>
        <p:nvSpPr>
          <p:cNvPr id="31747" name="İçerik Yer Tutucusu 2"/>
          <p:cNvSpPr>
            <a:spLocks noGrp="1"/>
          </p:cNvSpPr>
          <p:nvPr>
            <p:ph idx="1"/>
          </p:nvPr>
        </p:nvSpPr>
        <p:spPr/>
        <p:txBody>
          <a:bodyPr/>
          <a:lstStyle/>
          <a:p>
            <a:pPr>
              <a:buNone/>
            </a:pPr>
            <a:r>
              <a:rPr lang="tr-TR" sz="3600" dirty="0" smtClean="0"/>
              <a:t>	Gruba tamamlanmamış yazı, resim veya şema sunulur. </a:t>
            </a:r>
          </a:p>
          <a:p>
            <a:pPr>
              <a:buNone/>
            </a:pPr>
            <a:r>
              <a:rPr lang="tr-TR" sz="3600" dirty="0" smtClean="0"/>
              <a:t>	Onların görevi bunu tamamlamak veya bitmemesine sebep olan problemi çözmektir. </a:t>
            </a:r>
            <a:endParaRPr lang="tr-TR" sz="3600" dirty="0"/>
          </a:p>
        </p:txBody>
      </p:sp>
      <p:pic>
        <p:nvPicPr>
          <p:cNvPr id="31748"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a:xfrm>
            <a:off x="457200" y="381000"/>
            <a:ext cx="8229600" cy="1143000"/>
          </a:xfrm>
        </p:spPr>
        <p:txBody>
          <a:bodyPr/>
          <a:lstStyle/>
          <a:p>
            <a:pPr eaLnBrk="1" hangingPunct="1"/>
            <a:r>
              <a:rPr lang="tr-TR" sz="3600" dirty="0" smtClean="0"/>
              <a:t>Telefon görüşmesi</a:t>
            </a:r>
            <a:endParaRPr lang="tr-TR" dirty="0" smtClean="0"/>
          </a:p>
        </p:txBody>
      </p:sp>
      <p:sp>
        <p:nvSpPr>
          <p:cNvPr id="32771" name="İçerik Yer Tutucusu 2"/>
          <p:cNvSpPr>
            <a:spLocks noGrp="1"/>
          </p:cNvSpPr>
          <p:nvPr>
            <p:ph idx="1"/>
          </p:nvPr>
        </p:nvSpPr>
        <p:spPr/>
        <p:txBody>
          <a:bodyPr/>
          <a:lstStyle/>
          <a:p>
            <a:pPr>
              <a:buNone/>
            </a:pPr>
            <a:r>
              <a:rPr lang="tr-TR" dirty="0" smtClean="0"/>
              <a:t>		Dinleyiciler bir telefon görüşmesinde sadece bir tarafı ya da iki tarafı da dinlerler.</a:t>
            </a:r>
          </a:p>
          <a:p>
            <a:pPr>
              <a:buNone/>
            </a:pPr>
            <a:r>
              <a:rPr lang="tr-TR" dirty="0" smtClean="0"/>
              <a:t>		Öğretmen bu konuşmaları </a:t>
            </a:r>
            <a:r>
              <a:rPr lang="tr-TR" dirty="0" err="1" smtClean="0"/>
              <a:t>dramaya</a:t>
            </a:r>
            <a:r>
              <a:rPr lang="tr-TR" dirty="0" smtClean="0"/>
              <a:t> yeni bir bilgi eklemek, hikayeyi geliştirmek için kullanabilir. </a:t>
            </a:r>
            <a:endParaRPr lang="tr-TR" dirty="0"/>
          </a:p>
        </p:txBody>
      </p:sp>
      <p:pic>
        <p:nvPicPr>
          <p:cNvPr id="32772"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Sıcak Sandalye :</a:t>
            </a: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Sıcak sandalye tekniği, bir karakterle veya içinde bulunduğu role iyi konsantre olmuş biriyle röportaj yapmaktır. </a:t>
            </a:r>
          </a:p>
          <a:p>
            <a:pPr>
              <a:buNone/>
            </a:pPr>
            <a:r>
              <a:rPr lang="tr-TR" sz="2400" dirty="0" smtClean="0"/>
              <a:t>		Gruptakiler ve öğretmen sorular yöneltir. Bu durum, doğaçlama yoluyla yapılan hareketin durdurulması ve karakterlerin olduğu yerden alınıp, soru soracaklarla karşı karşıya gelmek için ‘sıcak sandalye’ ye oturtulmasıyla başlar. 	</a:t>
            </a:r>
          </a:p>
          <a:p>
            <a:pPr>
              <a:buNone/>
            </a:pPr>
            <a:r>
              <a:rPr lang="tr-TR" sz="2400" dirty="0" smtClean="0"/>
              <a:t>	Karakterlerin ve rollerin anlaşılmasına destek olmakla beraber motivasyonun da önemini anlamak için bu teknik kullanılabilmektedir</a:t>
            </a:r>
            <a:r>
              <a:rPr lang="tr-TR" sz="2800" dirty="0" smtClean="0"/>
              <a:t>. </a:t>
            </a:r>
            <a:endParaRPr lang="tr-TR" sz="28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Başlık 1"/>
          <p:cNvSpPr>
            <a:spLocks noGrp="1"/>
          </p:cNvSpPr>
          <p:nvPr>
            <p:ph type="title"/>
          </p:nvPr>
        </p:nvSpPr>
        <p:spPr>
          <a:xfrm>
            <a:off x="457200" y="381000"/>
            <a:ext cx="8229600" cy="1143000"/>
          </a:xfrm>
        </p:spPr>
        <p:txBody>
          <a:bodyPr/>
          <a:lstStyle/>
          <a:p>
            <a:pPr eaLnBrk="1" hangingPunct="1"/>
            <a:r>
              <a:rPr lang="tr-TR" sz="4000" dirty="0" smtClean="0"/>
              <a:t>Sözsüz-Sessiz Canlandırma </a:t>
            </a:r>
            <a:endParaRPr lang="tr-TR" dirty="0" smtClean="0"/>
          </a:p>
        </p:txBody>
      </p:sp>
      <p:sp>
        <p:nvSpPr>
          <p:cNvPr id="34819" name="İçerik Yer Tutucusu 2"/>
          <p:cNvSpPr>
            <a:spLocks noGrp="1"/>
          </p:cNvSpPr>
          <p:nvPr>
            <p:ph idx="1"/>
          </p:nvPr>
        </p:nvSpPr>
        <p:spPr/>
        <p:txBody>
          <a:bodyPr/>
          <a:lstStyle/>
          <a:p>
            <a:pPr>
              <a:buNone/>
            </a:pPr>
            <a:r>
              <a:rPr lang="tr-TR" sz="2800" dirty="0" smtClean="0"/>
              <a:t>		Bu teknik çocuklara, bir yandan bedenlerini tanıma ve beden dilini etkili biçimde kullanma olanağı verirken diğer yandan belirli bir etkinliğe odaklanarak iyi birer gözlemci olmalarına yardımcı olmaktadır. </a:t>
            </a:r>
          </a:p>
          <a:p>
            <a:pPr>
              <a:buNone/>
            </a:pPr>
            <a:r>
              <a:rPr lang="tr-TR" sz="2800" dirty="0" smtClean="0"/>
              <a:t>		Sözsüz oyun, duygu ve düşüncelerin, sözcükler olmadan ifade edilmesidir. Yapılacak alıştırmalar çocukların, dil becerilerini, beden ve yüz ifadelerini anlamlı biçimde kullanmalarında önemli rol oynamaktadır.</a:t>
            </a:r>
            <a:endParaRPr lang="tr-TR" sz="2800" dirty="0"/>
          </a:p>
        </p:txBody>
      </p:sp>
      <p:pic>
        <p:nvPicPr>
          <p:cNvPr id="34820"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373019"/>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Başlık 1"/>
          <p:cNvSpPr>
            <a:spLocks noGrp="1"/>
          </p:cNvSpPr>
          <p:nvPr>
            <p:ph type="title"/>
          </p:nvPr>
        </p:nvSpPr>
        <p:spPr>
          <a:xfrm>
            <a:off x="457200" y="381000"/>
            <a:ext cx="8229600" cy="1143000"/>
          </a:xfrm>
        </p:spPr>
        <p:txBody>
          <a:bodyPr/>
          <a:lstStyle/>
          <a:p>
            <a:pPr eaLnBrk="1" hangingPunct="1"/>
            <a:r>
              <a:rPr lang="tr-TR" sz="4000" dirty="0" smtClean="0"/>
              <a:t>Düşünce İzleme</a:t>
            </a:r>
            <a:br>
              <a:rPr lang="tr-TR" sz="4000" dirty="0" smtClean="0"/>
            </a:br>
            <a:endParaRPr lang="tr-TR" dirty="0" smtClean="0"/>
          </a:p>
        </p:txBody>
      </p:sp>
      <p:sp>
        <p:nvSpPr>
          <p:cNvPr id="35843" name="İçerik Yer Tutucusu 2"/>
          <p:cNvSpPr>
            <a:spLocks noGrp="1"/>
          </p:cNvSpPr>
          <p:nvPr>
            <p:ph idx="1"/>
          </p:nvPr>
        </p:nvSpPr>
        <p:spPr>
          <a:xfrm>
            <a:off x="304800" y="1371601"/>
            <a:ext cx="8382000" cy="5181600"/>
          </a:xfrm>
        </p:spPr>
        <p:txBody>
          <a:bodyPr/>
          <a:lstStyle/>
          <a:p>
            <a:pPr>
              <a:buNone/>
            </a:pPr>
            <a:r>
              <a:rPr lang="tr-TR" sz="2400" dirty="0" smtClean="0"/>
              <a:t>	Bir kümedeki katılımcılar canlandırmalarını yaparken bir pozisyonda donarlar. Öğretmen/lider o kişilere düşünce ve duygularını yüksek sesle ve birkaç tümceyle anlatmaları için soru sorar. Bu her bireyin omzuna hafifçe dokunma ya da onların başının üstünde mukavvadan yapılmış bir düşünce balonu tutmayla olur. </a:t>
            </a:r>
          </a:p>
          <a:p>
            <a:pPr>
              <a:buNone/>
            </a:pPr>
            <a:r>
              <a:rPr lang="tr-TR" sz="2400" dirty="0" smtClean="0"/>
              <a:t>		Seçenek olarak düşünce izleme, sınıfın bir üyesinin sınıf içindeki bir karakterin duygularını ve düşüncelerini yüksek sesle söylemesi biçiminde de olabilir. Bu teknik, kolaylıkla “Donuk İmge” tekniğiyle birleştirilebilir. Aynı oranda doğaçlama için yararlı bir belirtidir.</a:t>
            </a:r>
            <a:endParaRPr lang="tr-TR" sz="2400" dirty="0"/>
          </a:p>
        </p:txBody>
      </p:sp>
      <p:pic>
        <p:nvPicPr>
          <p:cNvPr id="35844"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Fotoğraf Anı – Tablo</a:t>
            </a:r>
            <a:br>
              <a:rPr lang="tr-TR" sz="4000" dirty="0" smtClean="0"/>
            </a:b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Fotoğraf anı ve tablo çalışmaları birbirine çok benzemektedir. Ancak, değişik çalışmalara uyarlanma olanağı vardır. Örneğin, kümedekilerden bazılarına bir fotoğraf oluşturmaları istenir. Daha sonra, diğer katılımcılardan buna katkıda bulunması istenebilir. Bu bir savaşa ilişkin anıt olabilir. Kümedekiler fotoğrafı oluşturmaya başlarken başlangıç anı belirlenir, daha sonra diğerleri buna katkıda bulunmaya başlarlar. </a:t>
            </a:r>
          </a:p>
          <a:p>
            <a:pPr>
              <a:buNone/>
            </a:pPr>
            <a:r>
              <a:rPr lang="tr-TR" sz="2400" dirty="0" smtClean="0"/>
              <a:t>		Bu çalışmanın başlangıcında sessizlik ve konuya yoğunlaşma çok önem­lidir.</a:t>
            </a:r>
            <a:endParaRPr lang="tr-TR" sz="28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Fotoğraf Anı – Tablo</a:t>
            </a: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Fotoğrafa birkaç kişi başlar, daha sonra sınıfın tümü katılarak genel bir fotoğ­raf oluşturulur. </a:t>
            </a:r>
          </a:p>
          <a:p>
            <a:pPr>
              <a:buNone/>
            </a:pPr>
            <a:r>
              <a:rPr lang="tr-TR" sz="2400" dirty="0" smtClean="0"/>
              <a:t>		Tablo oluştururken katılımcının yerini tam olarak koruyabilmesi için herkesin hızla hareket etmesi gereklidir. Bu nedenle herkesin aldığı biçimi aklında tutması önemlidir. </a:t>
            </a:r>
          </a:p>
          <a:p>
            <a:pPr>
              <a:buNone/>
            </a:pPr>
            <a:r>
              <a:rPr lang="tr-TR" sz="2400" dirty="0" smtClean="0"/>
              <a:t>		Böylece öğretmen eylemsiz kalanlara şans vererek bedenlerini rahatlatmalarını sağlayabilir. Fotoğraf tamamlandığında, çözülmeden önce öğrencilerin yüz ifadeleri vb. içeren ayrıntıları da iyice tabloya yansıtmaları istenir. Bu düşünceler farklı biçimlerde genişletilebilir.</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Fotoğraf Anı – Tablo</a:t>
            </a:r>
            <a:br>
              <a:rPr lang="tr-TR" sz="4000" dirty="0" smtClean="0"/>
            </a:b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Fotoğraf oluşturulunca bir mermer ya da taş blok olarak heykel oluşturma aşamasına geçilebilir. Bunun için, öğrencilerin birbirine yakın durması ve heykelin doğal bir parçası olmaları gereklidir. </a:t>
            </a:r>
          </a:p>
          <a:p>
            <a:pPr>
              <a:buNone/>
            </a:pPr>
            <a:r>
              <a:rPr lang="tr-TR" sz="2400" dirty="0" smtClean="0"/>
              <a:t>		Müzik eşliğinde heykel tamamlanıp tam bir ifade verilince heykel çözülür. Müzik için ilk basamaklarda vurmalı çalgılar kullanılabilir. Böylece hareketlerin her aşaması kolayca kontrol edilebilir. </a:t>
            </a:r>
          </a:p>
          <a:p>
            <a:pPr>
              <a:buNone/>
            </a:pPr>
            <a:r>
              <a:rPr lang="tr-TR" sz="2400" dirty="0" smtClean="0"/>
              <a:t>		Hareketler tamamlanınca öğretmen geriye doğru sayarak artık heykeli tamamlama süresinin dolduğunu belirtir.</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İç Ses/Kafa Sesi</a:t>
            </a:r>
            <a:endParaRPr lang="tr-TR" dirty="0" smtClean="0"/>
          </a:p>
        </p:txBody>
      </p:sp>
      <p:sp>
        <p:nvSpPr>
          <p:cNvPr id="33795" name="İçerik Yer Tutucusu 2"/>
          <p:cNvSpPr>
            <a:spLocks noGrp="1"/>
          </p:cNvSpPr>
          <p:nvPr>
            <p:ph idx="1"/>
          </p:nvPr>
        </p:nvSpPr>
        <p:spPr/>
        <p:txBody>
          <a:bodyPr/>
          <a:lstStyle/>
          <a:p>
            <a:pPr>
              <a:buNone/>
            </a:pPr>
            <a:r>
              <a:rPr lang="tr-TR" sz="2000" dirty="0" smtClean="0"/>
              <a:t>		Drama çalışmasında karakterlerin karşılaştığı bir sorunun karmaşık yönlerini aydınlatmak için bu teknik kullanabilir. Söz gelimi aralarında çatışma durumu olan iki karakter seçilir. Kümedekilerden iki kişi daha seçilir. Seçilen kişiler çatışan kişilerin iç sesi (kafa sesi) olurlar. </a:t>
            </a:r>
          </a:p>
          <a:p>
            <a:pPr>
              <a:buNone/>
            </a:pPr>
            <a:r>
              <a:rPr lang="tr-TR" sz="2000" dirty="0" smtClean="0"/>
              <a:t>		O karakterin, sanki sesli olarak düşünüyormuş gibi çatışan düşüncelerini dile getirilirler ya da ahlaki ve siyasi tercihlere dayalı olarak karaktere önerilerde bulunabilirler. Öneriler, daha önceki süreçle ilişkili olmalıdır. İç ses, sahibinin sesi gibi de düşünülebilir.</a:t>
            </a:r>
          </a:p>
          <a:p>
            <a:pPr>
              <a:buNone/>
            </a:pPr>
            <a:r>
              <a:rPr lang="tr-TR" sz="2000" dirty="0" smtClean="0"/>
              <a:t>		Bu teknikte karakterler, karşılaşılan sorunların ayrımına daha fazla varırken diğerleri duruma karakterle birlikte girerek düşüncelerini belirtip gerilimi artırıp azaltabilirler.</a:t>
            </a:r>
          </a:p>
          <a:p>
            <a:endParaRPr lang="tr-TR" sz="28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Ritüel </a:t>
            </a: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Ritüelde pratik bir amaç güdülür. Bu amacı gerçekleştirmek için, yaşamın taklidi yapılır.Yaşamdaki işler, ya önceden onları etkilemek için, ya da sonradan onları paylaşmak amacıyla canlandırılır.</a:t>
            </a:r>
          </a:p>
          <a:p>
            <a:pPr>
              <a:buNone/>
            </a:pPr>
            <a:r>
              <a:rPr lang="tr-TR" sz="2400" dirty="0" smtClean="0"/>
              <a:t>		Ritüelde toplu hareket ve toplu eylem ön plandadır. Ritüelin konusu tekdüze ve bilinendir.Ritüelde yaşam duygusu içgüdüsel olarak paylaşılır.</a:t>
            </a:r>
          </a:p>
          <a:p>
            <a:pPr>
              <a:buNone/>
            </a:pPr>
            <a:r>
              <a:rPr lang="tr-TR" sz="2400" dirty="0" smtClean="0"/>
              <a:t>		Bu teknikte,drama içinde öğrenciler, yıl dönümleri , inanç ve değer sistemlerine uygun olarak ritüel (tören-ayin) ve seremoniler düzenlerler. </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Mektuplar</a:t>
            </a:r>
            <a:br>
              <a:rPr lang="tr-TR" sz="4000" dirty="0" smtClean="0"/>
            </a:b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 Var olan </a:t>
            </a:r>
            <a:r>
              <a:rPr lang="tr-TR" sz="2400" dirty="0" err="1" smtClean="0"/>
              <a:t>dramaya</a:t>
            </a:r>
            <a:r>
              <a:rPr lang="tr-TR" sz="2400" dirty="0" smtClean="0"/>
              <a:t> yeni bir düşünce, odak ya da gerilim katmak amacıyla kümenin tümüne ya da alt kümelere öğretmen tarafından mektup verilir. </a:t>
            </a:r>
          </a:p>
          <a:p>
            <a:pPr>
              <a:buNone/>
            </a:pPr>
            <a:r>
              <a:rPr lang="tr-TR" sz="2400" dirty="0" smtClean="0"/>
              <a:t>		Önceden hazırlanan bu mektup etkinliğin seyrini değiştirebileceği gibi, ikilem durumunda katılımcıların karar vermelerine yardımcı olabilir. </a:t>
            </a:r>
          </a:p>
          <a:p>
            <a:pPr>
              <a:buNone/>
            </a:pPr>
            <a:r>
              <a:rPr lang="tr-TR" sz="2400" dirty="0" smtClean="0"/>
              <a:t>		“Rol İçinde Yazma” tekniği içindeki yer alabilen mektup yazma etkinliğiyle karıştırılmamalıdır.</a:t>
            </a:r>
            <a:endParaRPr lang="tr-TR" sz="28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
            </a:r>
            <a:br>
              <a:rPr lang="tr-TR" sz="4000" dirty="0" smtClean="0"/>
            </a:br>
            <a:r>
              <a:rPr lang="tr-TR" sz="4000" dirty="0" smtClean="0"/>
              <a:t>Rol  İçinde Yazma</a:t>
            </a:r>
            <a:br>
              <a:rPr lang="tr-TR" sz="4000" dirty="0" smtClean="0"/>
            </a:b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Çocukların/katılımcıların, ele alınan içerik doğrultusunda ve canlandırılan roldeki kişinin ağzından rapor, mektup, kartpostal, çağrı yazısı, mahkeme karar yazısı, toplantı duyurusu vb. yazmalarıdır. </a:t>
            </a:r>
          </a:p>
          <a:p>
            <a:pPr>
              <a:buNone/>
            </a:pPr>
            <a:r>
              <a:rPr lang="tr-TR" sz="2400" dirty="0" smtClean="0"/>
              <a:t>		Sürmekte olan etkinliğe yön vermek, gerilimi arttırmak ya da yeni bir düşünceyi devreye sokmak üzere öğretmen tarafından gönderilir. </a:t>
            </a:r>
          </a:p>
          <a:p>
            <a:pPr>
              <a:buNone/>
            </a:pPr>
            <a:r>
              <a:rPr lang="tr-TR" sz="2400" dirty="0" smtClean="0"/>
              <a:t>		Bunu ayrı ayrı yapabilecekleri gibi, ikili, üçlü kümeler hâlinde ortaklaşa da yapabilmektedirler. Çocukların okuma-yazma becerilerini geliştirmelerine elverişli, etkili ve yaygın bir tekniktir.</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Altı Şapka Tekniği</a:t>
            </a:r>
            <a:endParaRPr lang="tr-TR" dirty="0" smtClean="0"/>
          </a:p>
        </p:txBody>
      </p:sp>
      <p:sp>
        <p:nvSpPr>
          <p:cNvPr id="33795" name="İçerik Yer Tutucusu 2"/>
          <p:cNvSpPr>
            <a:spLocks noGrp="1"/>
          </p:cNvSpPr>
          <p:nvPr>
            <p:ph idx="1"/>
          </p:nvPr>
        </p:nvSpPr>
        <p:spPr/>
        <p:txBody>
          <a:bodyPr/>
          <a:lstStyle/>
          <a:p>
            <a:pPr>
              <a:buNone/>
            </a:pPr>
            <a:r>
              <a:rPr lang="tr-TR" sz="2400" dirty="0" smtClean="0"/>
              <a:t>	 Altı şapka için altı değişiklik renk  kullanılmakta ve her rengin simgelediği bir düşünme sistemi bulunmaktadır.</a:t>
            </a:r>
          </a:p>
          <a:p>
            <a:pPr>
              <a:buNone/>
            </a:pPr>
            <a:r>
              <a:rPr lang="tr-TR" sz="2400" dirty="0" smtClean="0"/>
              <a:t>	 1- Beyaz Şapka: Bu Şapkada tarafsızlık hakimdir.</a:t>
            </a:r>
          </a:p>
          <a:p>
            <a:pPr>
              <a:buNone/>
            </a:pPr>
            <a:r>
              <a:rPr lang="tr-TR" sz="2400" dirty="0" smtClean="0"/>
              <a:t>	 2- Kırmızı Şapka: Bu renk öfkeyi ve tutkuyu çağrıştırır. </a:t>
            </a:r>
          </a:p>
          <a:p>
            <a:pPr>
              <a:buNone/>
            </a:pPr>
            <a:r>
              <a:rPr lang="tr-TR" sz="2400" dirty="0" smtClean="0"/>
              <a:t>	3- Siyah Şapka: Siyah karamsarlık ve olumsuzluğun simgesi olarak kullanılır. </a:t>
            </a:r>
          </a:p>
          <a:p>
            <a:pPr>
              <a:buNone/>
            </a:pPr>
            <a:r>
              <a:rPr lang="tr-TR" sz="2400" dirty="0" smtClean="0"/>
              <a:t>	 4- Sarı Şapka: Güneşin rengi olan sarı aydınlık olmayı temsil eder.</a:t>
            </a:r>
          </a:p>
          <a:p>
            <a:pPr>
              <a:buNone/>
            </a:pPr>
            <a:r>
              <a:rPr lang="tr-TR" sz="2400" dirty="0" smtClean="0"/>
              <a:t>	 5- Yeşil Şapka: Yeşil şapka üretkenliğin rengidir. </a:t>
            </a:r>
          </a:p>
          <a:p>
            <a:pPr>
              <a:buNone/>
            </a:pPr>
            <a:r>
              <a:rPr lang="tr-TR" sz="2400" dirty="0" smtClean="0"/>
              <a:t>	 6- Mavi Şapka: Bütün renkleri kapsamaktadır ve serinkanlılığı temsil eder. </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İstasyon</a:t>
            </a:r>
            <a:endParaRPr lang="tr-TR" dirty="0" smtClean="0"/>
          </a:p>
        </p:txBody>
      </p:sp>
      <p:sp>
        <p:nvSpPr>
          <p:cNvPr id="33795" name="İçerik Yer Tutucusu 2"/>
          <p:cNvSpPr>
            <a:spLocks noGrp="1"/>
          </p:cNvSpPr>
          <p:nvPr>
            <p:ph idx="1"/>
          </p:nvPr>
        </p:nvSpPr>
        <p:spPr/>
        <p:txBody>
          <a:bodyPr/>
          <a:lstStyle/>
          <a:p>
            <a:pPr>
              <a:buNone/>
            </a:pPr>
            <a:r>
              <a:rPr lang="tr-TR" sz="2800" dirty="0" smtClean="0"/>
              <a:t>		</a:t>
            </a:r>
            <a:r>
              <a:rPr lang="tr-TR" sz="2400" dirty="0" smtClean="0"/>
              <a:t>Bu yöntem bütün sınıfın her aşamada (her istasyonda) çalışarak bir önceki grubun yaptıklarına katkı sağlayarak bir basamak ileri götürmeyi, yarım kalan isi tamamlamayı öğreten bir yöntemdir. </a:t>
            </a:r>
          </a:p>
          <a:p>
            <a:pPr>
              <a:buNone/>
            </a:pPr>
            <a:r>
              <a:rPr lang="tr-TR" sz="2400" dirty="0" smtClean="0"/>
              <a:t>		Sınıfın tamamı 3-4-5 ya da daha fazla istasyona bulunur. Bu istasyonlar örnek olay, neden sonuç değişkenlerini yazma, slogan yazma, afis hazırlama, şiir;öykü yazma gibi istasyonlar olabilir. </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
            </a:r>
            <a:br>
              <a:rPr lang="tr-TR" sz="4000" dirty="0" smtClean="0"/>
            </a:br>
            <a:r>
              <a:rPr lang="tr-TR" sz="4000" dirty="0" smtClean="0"/>
              <a:t>Uzman Rolü Yaklaşımı</a:t>
            </a:r>
            <a:endParaRPr lang="tr-TR" dirty="0" smtClean="0"/>
          </a:p>
        </p:txBody>
      </p:sp>
      <p:sp>
        <p:nvSpPr>
          <p:cNvPr id="33795" name="İçerik Yer Tutucusu 2"/>
          <p:cNvSpPr>
            <a:spLocks noGrp="1"/>
          </p:cNvSpPr>
          <p:nvPr>
            <p:ph idx="1"/>
          </p:nvPr>
        </p:nvSpPr>
        <p:spPr/>
        <p:txBody>
          <a:bodyPr/>
          <a:lstStyle/>
          <a:p>
            <a:pPr>
              <a:buNone/>
            </a:pPr>
            <a:r>
              <a:rPr lang="tr-TR" sz="2800" dirty="0" smtClean="0"/>
              <a:t>	</a:t>
            </a:r>
          </a:p>
          <a:p>
            <a:pPr>
              <a:buNone/>
            </a:pPr>
            <a:r>
              <a:rPr lang="tr-TR" sz="2800" dirty="0" smtClean="0"/>
              <a:t>		</a:t>
            </a:r>
            <a:r>
              <a:rPr lang="tr-TR" sz="2400" dirty="0" smtClean="0"/>
              <a:t>Bu yaklaşım problem odaklı olmalıdır. Çocuklar </a:t>
            </a:r>
            <a:r>
              <a:rPr lang="tr-TR" sz="2400" dirty="0" err="1" smtClean="0"/>
              <a:t>dramada</a:t>
            </a:r>
            <a:r>
              <a:rPr lang="tr-TR" sz="2400" dirty="0" smtClean="0"/>
              <a:t> mutlaka bir uzmanın rolünü (arkeolog, mühendis, fabrika işçisi, cerrah vb.) almalıdırlar. Yaklaşımın özünü çocukların “gerçekçi bir problem </a:t>
            </a:r>
            <a:r>
              <a:rPr lang="tr-TR" sz="2400" dirty="0" err="1" smtClean="0"/>
              <a:t>durumu”nu</a:t>
            </a:r>
            <a:r>
              <a:rPr lang="tr-TR" sz="2400" dirty="0" smtClean="0"/>
              <a:t> çözmeye çalışırken “sorumluluk ve yetki sahibi” olmaları ve bir “uzman” olarak role girmeleri oluşturmaktadır.</a:t>
            </a:r>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Dans </a:t>
            </a:r>
            <a:r>
              <a:rPr lang="tr-TR" sz="4000" dirty="0" err="1" smtClean="0"/>
              <a:t>Draması</a:t>
            </a:r>
            <a:endParaRPr lang="tr-TR" dirty="0" smtClean="0"/>
          </a:p>
        </p:txBody>
      </p:sp>
      <p:sp>
        <p:nvSpPr>
          <p:cNvPr id="33795" name="İçerik Yer Tutucusu 2"/>
          <p:cNvSpPr>
            <a:spLocks noGrp="1"/>
          </p:cNvSpPr>
          <p:nvPr>
            <p:ph idx="1"/>
          </p:nvPr>
        </p:nvSpPr>
        <p:spPr/>
        <p:txBody>
          <a:bodyPr/>
          <a:lstStyle/>
          <a:p>
            <a:pPr>
              <a:buNone/>
            </a:pPr>
            <a:r>
              <a:rPr lang="tr-TR" sz="2000" dirty="0" smtClean="0"/>
              <a:t>	</a:t>
            </a:r>
            <a:r>
              <a:rPr lang="tr-TR" sz="2400" dirty="0" smtClean="0"/>
              <a:t>Drama dansında, her çocuk elinden geldiğince içinden gelerek, dans eder. ama hareketleri başkasından kopya etmez. Güzellik ve stil, hareket etme amacına yönelmişken doğal olarak öğrenilir (</a:t>
            </a:r>
            <a:r>
              <a:rPr lang="tr-TR" sz="2400" dirty="0" err="1" smtClean="0"/>
              <a:t>Slade</a:t>
            </a:r>
            <a:r>
              <a:rPr lang="tr-TR" sz="2400" dirty="0" smtClean="0"/>
              <a:t>,1995). Yani </a:t>
            </a:r>
            <a:r>
              <a:rPr lang="tr-TR" sz="2400" dirty="0" err="1" smtClean="0"/>
              <a:t>dramada</a:t>
            </a:r>
            <a:r>
              <a:rPr lang="tr-TR" sz="2400" dirty="0" smtClean="0"/>
              <a:t> dansın amacı, kendini, düşündüklerini, duygusal dünyasını ifade etmektir. 	</a:t>
            </a:r>
          </a:p>
          <a:p>
            <a:pPr>
              <a:buNone/>
            </a:pPr>
            <a:r>
              <a:rPr lang="tr-TR" sz="2400" dirty="0" smtClean="0"/>
              <a:t>	Çocuktan beklenen şu ya da bu dans tekniğini öğrenmesi, uygulaması değildir. Kendi eşsiz stilini bulması, geliştirmesidir. Ancak, bunu geliştirebilmesi için, çocuğa bilinen dans tekniklerini gösterilip, öğretilmemiş olmalıdır ki, çocuk kendi stilini geliştirebilsin. </a:t>
            </a:r>
          </a:p>
          <a:p>
            <a:endParaRPr lang="tr-TR" sz="28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457200" y="381000"/>
            <a:ext cx="8229600" cy="1143000"/>
          </a:xfrm>
        </p:spPr>
        <p:txBody>
          <a:bodyPr/>
          <a:lstStyle/>
          <a:p>
            <a:pPr eaLnBrk="1" hangingPunct="1"/>
            <a:r>
              <a:rPr lang="tr-TR" sz="4000" dirty="0" smtClean="0"/>
              <a:t>Resim </a:t>
            </a:r>
            <a:r>
              <a:rPr lang="tr-TR" sz="4000" dirty="0" smtClean="0"/>
              <a:t>Yapma</a:t>
            </a:r>
            <a:endParaRPr lang="tr-TR" dirty="0" smtClean="0"/>
          </a:p>
        </p:txBody>
      </p:sp>
      <p:sp>
        <p:nvSpPr>
          <p:cNvPr id="33795" name="İçerik Yer Tutucusu 2"/>
          <p:cNvSpPr>
            <a:spLocks noGrp="1"/>
          </p:cNvSpPr>
          <p:nvPr>
            <p:ph idx="1"/>
          </p:nvPr>
        </p:nvSpPr>
        <p:spPr/>
        <p:txBody>
          <a:bodyPr/>
          <a:lstStyle/>
          <a:p>
            <a:pPr>
              <a:buNone/>
            </a:pPr>
            <a:endParaRPr lang="tr-TR" sz="2800" dirty="0" smtClean="0"/>
          </a:p>
          <a:p>
            <a:pPr>
              <a:buNone/>
            </a:pPr>
            <a:r>
              <a:rPr lang="tr-TR" sz="2800" dirty="0" smtClean="0"/>
              <a:t>		</a:t>
            </a:r>
            <a:r>
              <a:rPr lang="tr-TR" sz="2400" dirty="0" smtClean="0"/>
              <a:t>Çocuklar, bireysel ya da grup çalışmasını tamamladıktan sonra, yaptıkları resimde anlatmak istedikleri düşünce ve bilgileri, hem birbirleriyle hem de öğretmenleriyle paylaşırlar. Bu sırada öğretmenin yapılan resmi “ çok güzel olmuş, harika” diyerek övmesi yerine, hangi unsuru ( seçilen renkler, çizilen figürlerin nitelikleri, kağıdın kullanma biçimi, çalışma tarzı gibi..) olumlu bulduğunu belirtmesi, çocuk için hem yol gösterici, hem de daha anlamlı olur.</a:t>
            </a:r>
          </a:p>
          <a:p>
            <a:endParaRPr lang="tr-TR" sz="2400" dirty="0"/>
          </a:p>
        </p:txBody>
      </p:sp>
      <p:pic>
        <p:nvPicPr>
          <p:cNvPr id="33796" name="Picture 4" descr="sun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TotalTime>
  <Words>404</Words>
  <Application>Microsoft Office PowerPoint</Application>
  <PresentationFormat>Ekran Gösterisi (4:3)</PresentationFormat>
  <Paragraphs>206</Paragraphs>
  <Slides>46</Slides>
  <Notes>1</Notes>
  <HiddenSlides>0</HiddenSlides>
  <MMClips>0</MMClips>
  <ScaleCrop>false</ScaleCrop>
  <HeadingPairs>
    <vt:vector size="4" baseType="variant">
      <vt:variant>
        <vt:lpstr>Tema</vt:lpstr>
      </vt:variant>
      <vt:variant>
        <vt:i4>1</vt:i4>
      </vt:variant>
      <vt:variant>
        <vt:lpstr>Slayt Başlıkları</vt:lpstr>
      </vt:variant>
      <vt:variant>
        <vt:i4>46</vt:i4>
      </vt:variant>
    </vt:vector>
  </HeadingPairs>
  <TitlesOfParts>
    <vt:vector size="47" baseType="lpstr">
      <vt:lpstr>Varsayılan Tasarım</vt:lpstr>
      <vt:lpstr> </vt:lpstr>
      <vt:lpstr>DRAMADA TEKNİK KULLANMANIN AMAÇLARI</vt:lpstr>
      <vt:lpstr>YARATICI DRAMADA KULLANILAN TEKNİKLER</vt:lpstr>
      <vt:lpstr>Slayt 4</vt:lpstr>
      <vt:lpstr>Slayt 5</vt:lpstr>
      <vt:lpstr>Slayt 6</vt:lpstr>
      <vt:lpstr>Slayt 7</vt:lpstr>
      <vt:lpstr>Slayt 8</vt:lpstr>
      <vt:lpstr>DOĞAÇLAMA</vt:lpstr>
      <vt:lpstr>DOĞAÇLAMA</vt:lpstr>
      <vt:lpstr>DOĞAÇLAMA</vt:lpstr>
      <vt:lpstr>DOĞAÇLAMA</vt:lpstr>
      <vt:lpstr>Rol Oynama</vt:lpstr>
      <vt:lpstr>Dramatizasyon</vt:lpstr>
      <vt:lpstr>ÖĞRETMENİN ROL ALMASI</vt:lpstr>
      <vt:lpstr>ÖĞRETMENİN ROL ALMASI</vt:lpstr>
      <vt:lpstr>Rol Kartları</vt:lpstr>
      <vt:lpstr>Donuk İmge</vt:lpstr>
      <vt:lpstr>Sorgu-Görüşme (Röportaj): </vt:lpstr>
      <vt:lpstr>BİLİNÇ KORİDORU</vt:lpstr>
      <vt:lpstr>BİLİNÇ KORİDORU</vt:lpstr>
      <vt:lpstr>BİLİNÇ KORİDORU</vt:lpstr>
      <vt:lpstr>ROL KORİDORU</vt:lpstr>
      <vt:lpstr>Geriye Dönüş </vt:lpstr>
      <vt:lpstr>DEDİKODU HALKASI</vt:lpstr>
      <vt:lpstr>Toplantı Düzenleme</vt:lpstr>
      <vt:lpstr>Özel Mülkiyet</vt:lpstr>
      <vt:lpstr>Aradaki Boşluk </vt:lpstr>
      <vt:lpstr>Bölünmüş Ekran </vt:lpstr>
      <vt:lpstr>Yarım Kalmış Materyaller</vt:lpstr>
      <vt:lpstr>Telefon görüşmesi</vt:lpstr>
      <vt:lpstr>Sıcak Sandalye :</vt:lpstr>
      <vt:lpstr>Sözsüz-Sessiz Canlandırma </vt:lpstr>
      <vt:lpstr>Düşünce İzleme </vt:lpstr>
      <vt:lpstr>Fotoğraf Anı – Tablo </vt:lpstr>
      <vt:lpstr>Fotoğraf Anı – Tablo</vt:lpstr>
      <vt:lpstr>Fotoğraf Anı – Tablo </vt:lpstr>
      <vt:lpstr>İç Ses/Kafa Sesi</vt:lpstr>
      <vt:lpstr>Ritüel </vt:lpstr>
      <vt:lpstr>Mektuplar </vt:lpstr>
      <vt:lpstr> Rol  İçinde Yazma </vt:lpstr>
      <vt:lpstr>Altı Şapka Tekniği</vt:lpstr>
      <vt:lpstr>İstasyon</vt:lpstr>
      <vt:lpstr> Uzman Rolü Yaklaşımı</vt:lpstr>
      <vt:lpstr>Dans Draması</vt:lpstr>
      <vt:lpstr>Resim Yapma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user</cp:lastModifiedBy>
  <cp:revision>15</cp:revision>
  <cp:lastPrinted>1601-01-01T00:00:00Z</cp:lastPrinted>
  <dcterms:created xsi:type="dcterms:W3CDTF">2013-05-22T05:54:15Z</dcterms:created>
  <dcterms:modified xsi:type="dcterms:W3CDTF">2020-03-20T09:24:04Z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