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70" r:id="rId10"/>
    <p:sldId id="271" r:id="rId11"/>
    <p:sldId id="272" r:id="rId12"/>
    <p:sldId id="273" r:id="rId13"/>
    <p:sldId id="274" r:id="rId14"/>
    <p:sldId id="275" r:id="rId15"/>
    <p:sldId id="276" r:id="rId16"/>
    <p:sldId id="265" r:id="rId17"/>
    <p:sldId id="266" r:id="rId18"/>
    <p:sldId id="267" r:id="rId19"/>
    <p:sldId id="268" r:id="rId20"/>
    <p:sldId id="269" r:id="rId21"/>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35" autoAdjust="0"/>
    <p:restoredTop sz="94667" autoAdjust="0"/>
  </p:normalViewPr>
  <p:slideViewPr>
    <p:cSldViewPr>
      <p:cViewPr varScale="1">
        <p:scale>
          <a:sx n="79" d="100"/>
          <a:sy n="79" d="100"/>
        </p:scale>
        <p:origin x="1422"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15056611-AD9D-4F5F-9487-DEE1DD9A61F8}" type="slidenum">
              <a:rPr lang="tr-TR"/>
              <a:pPr>
                <a:defRP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0E7E4CE5-59A1-4289-B8EB-5F9D49B15F3C}"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62D565AE-4A5E-4453-8B9A-3088ECC57DC9}" type="slidenum">
              <a:rPr lang="tr-TR"/>
              <a:pPr>
                <a:defRP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7005847A-6A02-4F04-B20B-65985F34A1CD}"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pPr>
              <a:defRPr/>
            </a:pPr>
            <a:fld id="{FAB89251-E1FA-4E0C-BB44-56D69E9F4699}" type="slidenum">
              <a:rPr lang="tr-TR"/>
              <a:pPr>
                <a:defRP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D417EE8E-214F-42C4-8BF8-AC1DB8DF3D04}" type="slidenum">
              <a:rPr lang="tr-TR"/>
              <a:pPr>
                <a:defRP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p>
        </p:txBody>
      </p:sp>
      <p:sp>
        <p:nvSpPr>
          <p:cNvPr id="4" name="Rectangle 6"/>
          <p:cNvSpPr>
            <a:spLocks noGrp="1" noChangeArrowheads="1"/>
          </p:cNvSpPr>
          <p:nvPr>
            <p:ph type="sldNum" sz="quarter" idx="12"/>
          </p:nvPr>
        </p:nvSpPr>
        <p:spPr>
          <a:ln/>
        </p:spPr>
        <p:txBody>
          <a:bodyPr/>
          <a:lstStyle>
            <a:lvl1pPr>
              <a:defRPr/>
            </a:lvl1pPr>
          </a:lstStyle>
          <a:p>
            <a:pPr>
              <a:defRPr/>
            </a:pPr>
            <a:fld id="{135E8D20-DF14-4EF0-9AAC-1A9433B03915}"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09796652-B9A0-4095-9360-150586F7DEBB}"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6336A4C8-08CA-4900-BDBB-E02AD1B466E5}" type="slidenum">
              <a:rPr lang="tr-TR"/>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70252DC8-2B27-485C-BB9A-4403B0BB9263}"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DD2D6159-AED2-41D8-A101-E568F94BFA33}"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vl1pPr>
          </a:lstStyle>
          <a:p>
            <a:pPr>
              <a:defRPr/>
            </a:pPr>
            <a:endParaRPr 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vl1pPr>
          </a:lstStyle>
          <a:p>
            <a:pPr>
              <a:defRPr/>
            </a:pPr>
            <a:fld id="{27DDF9D8-F9D7-45F8-A8B6-09DA3C58BE76}"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9" descr="sunu kapak"/>
          <p:cNvPicPr>
            <a:picLocks noChangeAspect="1" noChangeArrowheads="1"/>
          </p:cNvPicPr>
          <p:nvPr/>
        </p:nvPicPr>
        <p:blipFill>
          <a:blip r:embed="rId2" cstate="print"/>
          <a:srcRect/>
          <a:stretch>
            <a:fillRect/>
          </a:stretch>
        </p:blipFill>
        <p:spPr bwMode="auto">
          <a:xfrm>
            <a:off x="0" y="-104775"/>
            <a:ext cx="9144000" cy="6951663"/>
          </a:xfrm>
          <a:prstGeom prst="rect">
            <a:avLst/>
          </a:prstGeom>
          <a:noFill/>
          <a:ln w="9525">
            <a:noFill/>
            <a:miter lim="800000"/>
            <a:headEnd/>
            <a:tailEnd/>
          </a:ln>
        </p:spPr>
      </p:pic>
      <p:sp>
        <p:nvSpPr>
          <p:cNvPr id="2051" name="Rectangle 2"/>
          <p:cNvSpPr>
            <a:spLocks noGrp="1" noRot="1" noChangeArrowheads="1"/>
          </p:cNvSpPr>
          <p:nvPr>
            <p:ph type="ctrTitle"/>
          </p:nvPr>
        </p:nvSpPr>
        <p:spPr/>
        <p:txBody>
          <a:bodyPr/>
          <a:lstStyle/>
          <a:p>
            <a:pPr eaLnBrk="1" hangingPunct="1"/>
            <a:r>
              <a:rPr lang="tr-TR" sz="5400" smtClean="0"/>
              <a:t> </a:t>
            </a:r>
          </a:p>
        </p:txBody>
      </p:sp>
      <p:sp>
        <p:nvSpPr>
          <p:cNvPr id="2052" name="Rectangle 8"/>
          <p:cNvSpPr>
            <a:spLocks noGrp="1" noChangeArrowheads="1"/>
          </p:cNvSpPr>
          <p:nvPr>
            <p:ph type="subTitle" idx="1"/>
          </p:nvPr>
        </p:nvSpPr>
        <p:spPr>
          <a:xfrm>
            <a:off x="2590800" y="1619250"/>
            <a:ext cx="6400800" cy="2266950"/>
          </a:xfrm>
        </p:spPr>
        <p:txBody>
          <a:bodyPr/>
          <a:lstStyle/>
          <a:p>
            <a:pPr eaLnBrk="1" hangingPunct="1">
              <a:lnSpc>
                <a:spcPct val="90000"/>
              </a:lnSpc>
            </a:pPr>
            <a:endParaRPr lang="tr-TR" b="1" dirty="0" smtClean="0"/>
          </a:p>
          <a:p>
            <a:pPr eaLnBrk="1" hangingPunct="1">
              <a:lnSpc>
                <a:spcPct val="90000"/>
              </a:lnSpc>
            </a:pPr>
            <a:r>
              <a:rPr lang="tr-TR" b="1" dirty="0">
                <a:solidFill>
                  <a:srgbClr val="FF0000"/>
                </a:solidFill>
              </a:rPr>
              <a:t>OKÖ 407 GK Seçmeli </a:t>
            </a:r>
          </a:p>
          <a:p>
            <a:pPr eaLnBrk="1" hangingPunct="1">
              <a:lnSpc>
                <a:spcPct val="90000"/>
              </a:lnSpc>
            </a:pPr>
            <a:r>
              <a:rPr lang="tr-TR" b="1" dirty="0">
                <a:solidFill>
                  <a:srgbClr val="FF0000"/>
                </a:solidFill>
              </a:rPr>
              <a:t>Çevre Eğitimi</a:t>
            </a:r>
          </a:p>
          <a:p>
            <a:pPr eaLnBrk="1" hangingPunct="1">
              <a:lnSpc>
                <a:spcPct val="90000"/>
              </a:lnSpc>
            </a:pPr>
            <a:endParaRPr lang="tr-TR" b="1" dirty="0" smtClean="0"/>
          </a:p>
          <a:p>
            <a:pPr eaLnBrk="1" hangingPunct="1">
              <a:lnSpc>
                <a:spcPct val="90000"/>
              </a:lnSpc>
            </a:pPr>
            <a:endParaRPr lang="tr-TR" b="1" dirty="0"/>
          </a:p>
          <a:p>
            <a:pPr eaLnBrk="1" hangingPunct="1">
              <a:lnSpc>
                <a:spcPct val="90000"/>
              </a:lnSpc>
            </a:pPr>
            <a:endParaRPr lang="tr-TR" b="1" dirty="0" smtClean="0"/>
          </a:p>
          <a:p>
            <a:pPr eaLnBrk="1" hangingPunct="1">
              <a:lnSpc>
                <a:spcPct val="90000"/>
              </a:lnSpc>
            </a:pPr>
            <a:endParaRPr lang="tr-TR" b="1" dirty="0" smtClean="0"/>
          </a:p>
          <a:p>
            <a:pPr eaLnBrk="1" hangingPunct="1">
              <a:lnSpc>
                <a:spcPct val="90000"/>
              </a:lnSpc>
            </a:pPr>
            <a:r>
              <a:rPr lang="tr-TR" b="1" dirty="0" err="1" smtClean="0"/>
              <a:t>Öğr</a:t>
            </a:r>
            <a:r>
              <a:rPr lang="tr-TR" b="1" dirty="0" smtClean="0"/>
              <a:t>. Gör. Şerife ŞAHİN</a:t>
            </a:r>
          </a:p>
          <a:p>
            <a:pPr eaLnBrk="1" hangingPunct="1">
              <a:lnSpc>
                <a:spcPct val="90000"/>
              </a:lnSpc>
            </a:pPr>
            <a:endParaRPr lang="tr-TR" b="1" dirty="0" smtClean="0"/>
          </a:p>
          <a:p>
            <a:pPr eaLnBrk="1" hangingPunct="1">
              <a:lnSpc>
                <a:spcPct val="90000"/>
              </a:lnSpc>
            </a:pPr>
            <a:endParaRPr lang="tr-TR"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endParaRPr lang="tr-TR" sz="2800" dirty="0" smtClean="0">
              <a:latin typeface="Times New Roman" pitchFamily="18" charset="0"/>
              <a:cs typeface="Times New Roman" pitchFamily="18" charset="0"/>
            </a:endParaRPr>
          </a:p>
        </p:txBody>
      </p:sp>
      <p:sp>
        <p:nvSpPr>
          <p:cNvPr id="3075" name="İçerik Yer Tutucusu 2"/>
          <p:cNvSpPr>
            <a:spLocks noGrp="1"/>
          </p:cNvSpPr>
          <p:nvPr>
            <p:ph idx="1"/>
          </p:nvPr>
        </p:nvSpPr>
        <p:spPr/>
        <p:txBody>
          <a:bodyPr/>
          <a:lstStyle/>
          <a:p>
            <a:pPr lvl="1" eaLnBrk="1" hangingPunct="1">
              <a:buNone/>
            </a:pPr>
            <a:r>
              <a:rPr lang="tr-TR" dirty="0" smtClean="0">
                <a:latin typeface="Times New Roman" pitchFamily="18" charset="0"/>
                <a:cs typeface="Times New Roman" pitchFamily="18" charset="0"/>
              </a:rPr>
              <a:t>	</a:t>
            </a:r>
          </a:p>
          <a:p>
            <a:pPr lvl="1" eaLnBrk="1" hangingPunct="1">
              <a:buNone/>
            </a:pPr>
            <a:r>
              <a:rPr lang="tr-TR" dirty="0" smtClean="0">
                <a:solidFill>
                  <a:srgbClr val="FF0000"/>
                </a:solidFill>
                <a:latin typeface="Times New Roman" pitchFamily="18" charset="0"/>
                <a:cs typeface="Times New Roman" pitchFamily="18" charset="0"/>
              </a:rPr>
              <a:t>ERKEN </a:t>
            </a:r>
            <a:r>
              <a:rPr lang="tr-TR" dirty="0">
                <a:solidFill>
                  <a:srgbClr val="FF0000"/>
                </a:solidFill>
                <a:latin typeface="Times New Roman" pitchFamily="18" charset="0"/>
                <a:cs typeface="Times New Roman" pitchFamily="18" charset="0"/>
              </a:rPr>
              <a:t>ÇOCUKLUK </a:t>
            </a:r>
            <a:r>
              <a:rPr lang="tr-TR" dirty="0" smtClean="0">
                <a:solidFill>
                  <a:srgbClr val="FF0000"/>
                </a:solidFill>
                <a:latin typeface="Times New Roman" pitchFamily="18" charset="0"/>
                <a:cs typeface="Times New Roman" pitchFamily="18" charset="0"/>
              </a:rPr>
              <a:t> </a:t>
            </a:r>
            <a:r>
              <a:rPr lang="tr-TR" dirty="0" smtClean="0">
                <a:solidFill>
                  <a:srgbClr val="FF0000"/>
                </a:solidFill>
                <a:latin typeface="Times New Roman" pitchFamily="18" charset="0"/>
                <a:cs typeface="Times New Roman" pitchFamily="18" charset="0"/>
              </a:rPr>
              <a:t>DÖNEMİNDE ÇEVRE 			EĞİTİMİNİN ÖNEMİ</a:t>
            </a:r>
          </a:p>
          <a:p>
            <a:pPr lvl="1" eaLnBrk="1" hangingPunct="1">
              <a:buNone/>
            </a:pPr>
            <a:endParaRPr lang="tr-TR" dirty="0">
              <a:solidFill>
                <a:srgbClr val="FF0000"/>
              </a:solidFill>
              <a:latin typeface="Times New Roman" pitchFamily="18" charset="0"/>
              <a:cs typeface="Times New Roman" pitchFamily="18" charset="0"/>
            </a:endParaRPr>
          </a:p>
          <a:p>
            <a:pPr lvl="1" eaLnBrk="1" hangingPunct="1">
              <a:buNone/>
            </a:pPr>
            <a:endParaRPr lang="tr-TR" dirty="0" smtClean="0">
              <a:solidFill>
                <a:srgbClr val="FF0000"/>
              </a:solidFill>
              <a:latin typeface="Times New Roman" pitchFamily="18" charset="0"/>
              <a:cs typeface="Times New Roman" pitchFamily="18" charset="0"/>
            </a:endParaRPr>
          </a:p>
          <a:p>
            <a:pPr lvl="1" eaLnBrk="1" hangingPunct="1">
              <a:buNone/>
            </a:pPr>
            <a:r>
              <a:rPr lang="tr-TR" dirty="0">
                <a:solidFill>
                  <a:srgbClr val="FF0000"/>
                </a:solidFill>
                <a:latin typeface="Times New Roman" pitchFamily="18" charset="0"/>
                <a:cs typeface="Times New Roman" pitchFamily="18" charset="0"/>
              </a:rPr>
              <a:t>	</a:t>
            </a:r>
            <a:r>
              <a:rPr lang="tr-TR" dirty="0" smtClean="0">
                <a:solidFill>
                  <a:srgbClr val="FF0000"/>
                </a:solidFill>
                <a:latin typeface="Times New Roman" pitchFamily="18" charset="0"/>
                <a:cs typeface="Times New Roman" pitchFamily="18" charset="0"/>
              </a:rPr>
              <a:t>			3. HAFTA</a:t>
            </a:r>
          </a:p>
        </p:txBody>
      </p:sp>
      <p:pic>
        <p:nvPicPr>
          <p:cNvPr id="307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lvl="1" eaLnBrk="1" hangingPunct="1"/>
            <a:r>
              <a:rPr lang="tr-TR" sz="2400" dirty="0" smtClean="0">
                <a:solidFill>
                  <a:srgbClr val="FF0000"/>
                </a:solidFill>
                <a:latin typeface="Times New Roman" pitchFamily="18" charset="0"/>
                <a:cs typeface="Times New Roman" pitchFamily="18" charset="0"/>
              </a:rPr>
              <a:t>	ERKEN </a:t>
            </a:r>
            <a:r>
              <a:rPr lang="tr-TR" sz="2400" dirty="0">
                <a:solidFill>
                  <a:srgbClr val="FF0000"/>
                </a:solidFill>
                <a:latin typeface="Times New Roman" pitchFamily="18" charset="0"/>
                <a:cs typeface="Times New Roman" pitchFamily="18" charset="0"/>
              </a:rPr>
              <a:t>ÇOCUKLUK  </a:t>
            </a:r>
            <a:r>
              <a:rPr lang="tr-TR" sz="2400" dirty="0">
                <a:solidFill>
                  <a:srgbClr val="FF0000"/>
                </a:solidFill>
                <a:latin typeface="Times New Roman" pitchFamily="18" charset="0"/>
                <a:cs typeface="Times New Roman" pitchFamily="18" charset="0"/>
              </a:rPr>
              <a:t>DÖNEMİNDE ÇEVRE 	</a:t>
            </a:r>
            <a:r>
              <a:rPr lang="tr-TR" sz="2400" dirty="0" smtClean="0">
                <a:solidFill>
                  <a:srgbClr val="FF0000"/>
                </a:solidFill>
                <a:latin typeface="Times New Roman" pitchFamily="18" charset="0"/>
                <a:cs typeface="Times New Roman" pitchFamily="18" charset="0"/>
              </a:rPr>
              <a:t>EĞİTİMİNİN </a:t>
            </a:r>
            <a:r>
              <a:rPr lang="tr-TR" sz="2400" dirty="0">
                <a:solidFill>
                  <a:srgbClr val="FF0000"/>
                </a:solidFill>
                <a:latin typeface="Times New Roman" pitchFamily="18" charset="0"/>
                <a:cs typeface="Times New Roman" pitchFamily="18" charset="0"/>
              </a:rPr>
              <a:t>ÖNEMİ</a:t>
            </a:r>
            <a:br>
              <a:rPr lang="tr-TR" sz="2400" dirty="0">
                <a:solidFill>
                  <a:srgbClr val="FF0000"/>
                </a:solidFill>
                <a:latin typeface="Times New Roman" pitchFamily="18" charset="0"/>
                <a:cs typeface="Times New Roman" pitchFamily="18" charset="0"/>
              </a:rPr>
            </a:br>
            <a:endParaRPr lang="tr-TR" sz="2400" dirty="0" smtClean="0">
              <a:latin typeface="Times New Roman" pitchFamily="18" charset="0"/>
              <a:cs typeface="Times New Roman" pitchFamily="18" charset="0"/>
            </a:endParaRPr>
          </a:p>
        </p:txBody>
      </p:sp>
      <p:sp>
        <p:nvSpPr>
          <p:cNvPr id="3075" name="İçerik Yer Tutucusu 2"/>
          <p:cNvSpPr>
            <a:spLocks noGrp="1"/>
          </p:cNvSpPr>
          <p:nvPr>
            <p:ph idx="1"/>
          </p:nvPr>
        </p:nvSpPr>
        <p:spPr/>
        <p:txBody>
          <a:bodyPr/>
          <a:lstStyle/>
          <a:p>
            <a:pPr lvl="1" eaLnBrk="1" hangingPunct="1">
              <a:buNone/>
            </a:pPr>
            <a:r>
              <a:rPr lang="tr-TR" dirty="0" smtClean="0">
                <a:latin typeface="Times New Roman" pitchFamily="18" charset="0"/>
                <a:cs typeface="Times New Roman" pitchFamily="18" charset="0"/>
              </a:rPr>
              <a:t>	</a:t>
            </a:r>
          </a:p>
          <a:p>
            <a:pPr lvl="1" eaLnBrk="1" hangingPunct="1">
              <a:buNone/>
            </a:pPr>
            <a:r>
              <a:rPr lang="tr-TR" sz="2000" dirty="0">
                <a:latin typeface="Times New Roman" pitchFamily="18" charset="0"/>
                <a:cs typeface="Times New Roman" pitchFamily="18" charset="0"/>
              </a:rPr>
              <a:t>	</a:t>
            </a:r>
            <a:r>
              <a:rPr lang="tr-TR" sz="2000" dirty="0" smtClean="0">
                <a:latin typeface="Times New Roman" pitchFamily="18" charset="0"/>
                <a:cs typeface="Times New Roman" pitchFamily="18" charset="0"/>
              </a:rPr>
              <a:t>İlk  çocukluk bilişsel, sosyal- duygusal ve fiziksel açıdan alıcı dönem olduğu için, yaşamın ilk yıllarındaki davranışların oluşumunda çok büyük bir potansiyele sahiptir. Pek çok alışkanlık beceri, tutum ve bakış açısının kazanıldığı bu dönemde eğitim tesadüflere bırakılmamalıdır. Okul öncesi dönemde çocuklara araştırabilecekleri, meraklarını giderebilecekleri, neden  sonuç ilişkisini görebilecekleri, çeşitli fikir  öne sürerek tahminlerde bulunabilecekleri fırsatlar verilmelidir.</a:t>
            </a:r>
          </a:p>
        </p:txBody>
      </p:sp>
      <p:pic>
        <p:nvPicPr>
          <p:cNvPr id="307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6345613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r>
              <a:rPr lang="tr-TR" sz="2800" dirty="0">
                <a:solidFill>
                  <a:srgbClr val="FF0000"/>
                </a:solidFill>
                <a:latin typeface="Times New Roman" pitchFamily="18" charset="0"/>
                <a:cs typeface="Times New Roman" pitchFamily="18" charset="0"/>
              </a:rPr>
              <a:t>ERKEN </a:t>
            </a:r>
            <a:r>
              <a:rPr lang="tr-TR" sz="2800" dirty="0">
                <a:solidFill>
                  <a:srgbClr val="FF0000"/>
                </a:solidFill>
                <a:latin typeface="Times New Roman" pitchFamily="18" charset="0"/>
                <a:cs typeface="Times New Roman" pitchFamily="18" charset="0"/>
              </a:rPr>
              <a:t>ÇOCUKLUK  </a:t>
            </a:r>
            <a:r>
              <a:rPr lang="tr-TR" sz="2800" dirty="0">
                <a:solidFill>
                  <a:srgbClr val="FF0000"/>
                </a:solidFill>
                <a:latin typeface="Times New Roman" pitchFamily="18" charset="0"/>
                <a:cs typeface="Times New Roman" pitchFamily="18" charset="0"/>
              </a:rPr>
              <a:t>DÖNEMİNDE ÇEVRE 	EĞİTİMİNİN ÖNEMİ</a:t>
            </a:r>
            <a:br>
              <a:rPr lang="tr-TR" sz="2800" dirty="0">
                <a:solidFill>
                  <a:srgbClr val="FF0000"/>
                </a:solidFill>
                <a:latin typeface="Times New Roman" pitchFamily="18" charset="0"/>
                <a:cs typeface="Times New Roman" pitchFamily="18" charset="0"/>
              </a:rPr>
            </a:br>
            <a:endParaRPr lang="tr-TR" sz="2800" dirty="0" smtClean="0">
              <a:latin typeface="Times New Roman" pitchFamily="18" charset="0"/>
              <a:cs typeface="Times New Roman" pitchFamily="18" charset="0"/>
            </a:endParaRPr>
          </a:p>
        </p:txBody>
      </p:sp>
      <p:sp>
        <p:nvSpPr>
          <p:cNvPr id="3075" name="İçerik Yer Tutucusu 2"/>
          <p:cNvSpPr>
            <a:spLocks noGrp="1"/>
          </p:cNvSpPr>
          <p:nvPr>
            <p:ph idx="1"/>
          </p:nvPr>
        </p:nvSpPr>
        <p:spPr/>
        <p:txBody>
          <a:bodyPr/>
          <a:lstStyle/>
          <a:p>
            <a:pPr lvl="1" eaLnBrk="1" hangingPunct="1">
              <a:buNone/>
            </a:pP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	</a:t>
            </a:r>
            <a:r>
              <a:rPr lang="tr-TR" sz="2400" dirty="0" smtClean="0">
                <a:latin typeface="Times New Roman" pitchFamily="18" charset="0"/>
                <a:cs typeface="Times New Roman" pitchFamily="18" charset="0"/>
              </a:rPr>
              <a:t>Okul öncesi dönem, çocuğun bilişsel, fiziksel, duygusal ve sosyal yönden önemli ilerlemelerin kaydedildiği dönemdir. İnsan hayatındaki kritik dönemlerden biri olması sebebiyle bu yaşlarda verilen eğitim kalıcı izler bırakmaktadır.	</a:t>
            </a:r>
          </a:p>
          <a:p>
            <a:pPr lvl="1" eaLnBrk="1" hangingPunct="1">
              <a:buNone/>
            </a:pPr>
            <a:r>
              <a:rPr lang="tr-TR" sz="2400" dirty="0">
                <a:latin typeface="Times New Roman" pitchFamily="18" charset="0"/>
                <a:cs typeface="Times New Roman" pitchFamily="18" charset="0"/>
              </a:rPr>
              <a:t>	</a:t>
            </a:r>
            <a:endParaRPr lang="tr-TR" sz="2400" dirty="0" smtClean="0">
              <a:latin typeface="Times New Roman" pitchFamily="18" charset="0"/>
              <a:cs typeface="Times New Roman" pitchFamily="18" charset="0"/>
            </a:endParaRPr>
          </a:p>
          <a:p>
            <a:pPr lvl="1" eaLnBrk="1" hangingPunct="1">
              <a:buNone/>
            </a:pPr>
            <a:endParaRPr lang="tr-TR" sz="2000" dirty="0" smtClean="0">
              <a:latin typeface="Times New Roman" pitchFamily="18" charset="0"/>
              <a:cs typeface="Times New Roman" pitchFamily="18" charset="0"/>
            </a:endParaRPr>
          </a:p>
        </p:txBody>
      </p:sp>
      <p:pic>
        <p:nvPicPr>
          <p:cNvPr id="307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21710861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r>
              <a:rPr lang="tr-TR" sz="2800" dirty="0">
                <a:solidFill>
                  <a:srgbClr val="FF0000"/>
                </a:solidFill>
                <a:latin typeface="Times New Roman" pitchFamily="18" charset="0"/>
                <a:cs typeface="Times New Roman" pitchFamily="18" charset="0"/>
              </a:rPr>
              <a:t>ERKEN ÇOCUKLUK  </a:t>
            </a:r>
            <a:r>
              <a:rPr lang="tr-TR" sz="2800" dirty="0" smtClean="0">
                <a:solidFill>
                  <a:srgbClr val="FF0000"/>
                </a:solidFill>
                <a:latin typeface="Times New Roman" pitchFamily="18" charset="0"/>
                <a:cs typeface="Times New Roman" pitchFamily="18" charset="0"/>
              </a:rPr>
              <a:t>DÖNEMİNDE ÇEVRE 	EĞİTİMİNİN ÖNEMİ</a:t>
            </a:r>
            <a:br>
              <a:rPr lang="tr-TR" sz="2800" dirty="0" smtClean="0">
                <a:solidFill>
                  <a:srgbClr val="FF0000"/>
                </a:solidFill>
                <a:latin typeface="Times New Roman" pitchFamily="18" charset="0"/>
                <a:cs typeface="Times New Roman" pitchFamily="18" charset="0"/>
              </a:rPr>
            </a:br>
            <a:endParaRPr lang="tr-TR" sz="2800" dirty="0" smtClean="0">
              <a:latin typeface="Times New Roman" pitchFamily="18" charset="0"/>
              <a:cs typeface="Times New Roman" pitchFamily="18" charset="0"/>
            </a:endParaRPr>
          </a:p>
        </p:txBody>
      </p:sp>
      <p:sp>
        <p:nvSpPr>
          <p:cNvPr id="3075" name="İçerik Yer Tutucusu 2"/>
          <p:cNvSpPr>
            <a:spLocks noGrp="1"/>
          </p:cNvSpPr>
          <p:nvPr>
            <p:ph idx="1"/>
          </p:nvPr>
        </p:nvSpPr>
        <p:spPr/>
        <p:txBody>
          <a:bodyPr/>
          <a:lstStyle/>
          <a:p>
            <a:pPr lvl="1" eaLnBrk="1" hangingPunct="1">
              <a:buNone/>
            </a:pPr>
            <a:r>
              <a:rPr lang="tr-TR" dirty="0" smtClean="0">
                <a:latin typeface="Times New Roman" pitchFamily="18" charset="0"/>
                <a:cs typeface="Times New Roman" pitchFamily="18" charset="0"/>
              </a:rPr>
              <a:t>	Erken çocukluk dönemde çocukların en belirgin özelliklerinden biri meraklı olmalarıdır. Bu yüzden bu dönemde çocukların merakları takip edilerek verilecek bir çevre eğitimi, çocuğu çevreci, doğaya saygılı, duyarlı bir yetişkin olması için anahtar niteliğindedir. Okul  öncesi dönemde uygulanan nitelikli çevre eğitimi, çocuğu yalnızca doğaya duyarlı bir yetişkin olması için değil, gelişimini bütüncül desteklemesi için önemlidir. 	</a:t>
            </a:r>
          </a:p>
          <a:p>
            <a:pPr lvl="1" eaLnBrk="1" hangingPunct="1">
              <a:buNone/>
            </a:pPr>
            <a:r>
              <a:rPr lang="tr-TR" dirty="0">
                <a:latin typeface="Times New Roman" pitchFamily="18" charset="0"/>
                <a:cs typeface="Times New Roman" pitchFamily="18" charset="0"/>
              </a:rPr>
              <a:t>	</a:t>
            </a:r>
            <a:endParaRPr lang="tr-TR" sz="2000" dirty="0" smtClean="0">
              <a:latin typeface="Times New Roman" pitchFamily="18" charset="0"/>
              <a:cs typeface="Times New Roman" pitchFamily="18" charset="0"/>
            </a:endParaRPr>
          </a:p>
        </p:txBody>
      </p:sp>
      <p:pic>
        <p:nvPicPr>
          <p:cNvPr id="307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33472339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r>
              <a:rPr lang="tr-TR" sz="2800" dirty="0">
                <a:solidFill>
                  <a:srgbClr val="FF0000"/>
                </a:solidFill>
                <a:latin typeface="Times New Roman" pitchFamily="18" charset="0"/>
                <a:cs typeface="Times New Roman" pitchFamily="18" charset="0"/>
              </a:rPr>
              <a:t>ERKEN </a:t>
            </a:r>
            <a:r>
              <a:rPr lang="tr-TR" sz="2800" dirty="0">
                <a:solidFill>
                  <a:srgbClr val="FF0000"/>
                </a:solidFill>
                <a:latin typeface="Times New Roman" pitchFamily="18" charset="0"/>
                <a:cs typeface="Times New Roman" pitchFamily="18" charset="0"/>
              </a:rPr>
              <a:t>ÇOCUKLUK  </a:t>
            </a:r>
            <a:r>
              <a:rPr lang="tr-TR" sz="2800" dirty="0">
                <a:solidFill>
                  <a:srgbClr val="FF0000"/>
                </a:solidFill>
                <a:latin typeface="Times New Roman" pitchFamily="18" charset="0"/>
                <a:cs typeface="Times New Roman" pitchFamily="18" charset="0"/>
              </a:rPr>
              <a:t>DÖNEMİNDE ÇEVRE 	EĞİTİMİNİN ÖNEMİ</a:t>
            </a:r>
            <a:br>
              <a:rPr lang="tr-TR" sz="2800" dirty="0">
                <a:solidFill>
                  <a:srgbClr val="FF0000"/>
                </a:solidFill>
                <a:latin typeface="Times New Roman" pitchFamily="18" charset="0"/>
                <a:cs typeface="Times New Roman" pitchFamily="18" charset="0"/>
              </a:rPr>
            </a:br>
            <a:endParaRPr lang="tr-TR" sz="2800" dirty="0" smtClean="0">
              <a:latin typeface="Times New Roman" pitchFamily="18" charset="0"/>
              <a:cs typeface="Times New Roman" pitchFamily="18" charset="0"/>
            </a:endParaRPr>
          </a:p>
        </p:txBody>
      </p:sp>
      <p:sp>
        <p:nvSpPr>
          <p:cNvPr id="3075" name="İçerik Yer Tutucusu 2"/>
          <p:cNvSpPr>
            <a:spLocks noGrp="1"/>
          </p:cNvSpPr>
          <p:nvPr>
            <p:ph idx="1"/>
          </p:nvPr>
        </p:nvSpPr>
        <p:spPr/>
        <p:txBody>
          <a:bodyPr/>
          <a:lstStyle/>
          <a:p>
            <a:pPr lvl="1" eaLnBrk="1" hangingPunct="1">
              <a:buNone/>
            </a:pPr>
            <a:r>
              <a:rPr lang="tr-TR" sz="2000" dirty="0" smtClean="0">
                <a:latin typeface="Times New Roman" pitchFamily="18" charset="0"/>
                <a:cs typeface="Times New Roman" pitchFamily="18" charset="0"/>
              </a:rPr>
              <a:t>	</a:t>
            </a:r>
            <a:r>
              <a:rPr lang="tr-TR" sz="2400" dirty="0" smtClean="0">
                <a:latin typeface="Times New Roman" pitchFamily="18" charset="0"/>
                <a:cs typeface="Times New Roman" pitchFamily="18" charset="0"/>
              </a:rPr>
              <a:t>Nitelikli çevre eğitimi ile pek çok matematiksel ve mantıksal kavram çocuklara okul öncesi dönemden başlayarak öğretilebilir. Aynı zamanda  doğada zaman geçirmek, gözlem yapma,, sınıflama, iletişim ölçme , tahmin etme, çıkarımda bulunma gibi bilimsel süreç becerilerini geliştirmektedir. Doğada geçirilen zaman çocuğun  </a:t>
            </a:r>
            <a:r>
              <a:rPr lang="tr-TR" sz="2400" dirty="0" err="1" smtClean="0">
                <a:latin typeface="Times New Roman" pitchFamily="18" charset="0"/>
                <a:cs typeface="Times New Roman" pitchFamily="18" charset="0"/>
              </a:rPr>
              <a:t>empatik</a:t>
            </a:r>
            <a:r>
              <a:rPr lang="tr-TR" sz="2400" dirty="0" smtClean="0">
                <a:latin typeface="Times New Roman" pitchFamily="18" charset="0"/>
                <a:cs typeface="Times New Roman" pitchFamily="18" charset="0"/>
              </a:rPr>
              <a:t> düşünme becerilerinin gelişmesini destekler. Ekosistem ve ekosistem içeresinde var olan canlıların  önemini ve yerini algılaması için yaşantılar sağlar.</a:t>
            </a:r>
          </a:p>
        </p:txBody>
      </p:sp>
      <p:pic>
        <p:nvPicPr>
          <p:cNvPr id="307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3391003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r>
              <a:rPr lang="tr-TR" sz="2800" dirty="0">
                <a:solidFill>
                  <a:srgbClr val="FF0000"/>
                </a:solidFill>
                <a:latin typeface="Times New Roman" pitchFamily="18" charset="0"/>
                <a:cs typeface="Times New Roman" pitchFamily="18" charset="0"/>
              </a:rPr>
              <a:t>ERKEN </a:t>
            </a:r>
            <a:r>
              <a:rPr lang="tr-TR" sz="2800" dirty="0">
                <a:solidFill>
                  <a:srgbClr val="FF0000"/>
                </a:solidFill>
                <a:latin typeface="Times New Roman" pitchFamily="18" charset="0"/>
                <a:cs typeface="Times New Roman" pitchFamily="18" charset="0"/>
              </a:rPr>
              <a:t>ÇOCUKLUK  </a:t>
            </a:r>
            <a:r>
              <a:rPr lang="tr-TR" sz="2800" dirty="0">
                <a:solidFill>
                  <a:srgbClr val="FF0000"/>
                </a:solidFill>
                <a:latin typeface="Times New Roman" pitchFamily="18" charset="0"/>
                <a:cs typeface="Times New Roman" pitchFamily="18" charset="0"/>
              </a:rPr>
              <a:t>DÖNEMİNDE ÇEVRE 	EĞİTİMİNİN ÖNEMİ</a:t>
            </a:r>
            <a:br>
              <a:rPr lang="tr-TR" sz="2800" dirty="0">
                <a:solidFill>
                  <a:srgbClr val="FF0000"/>
                </a:solidFill>
                <a:latin typeface="Times New Roman" pitchFamily="18" charset="0"/>
                <a:cs typeface="Times New Roman" pitchFamily="18" charset="0"/>
              </a:rPr>
            </a:br>
            <a:endParaRPr lang="tr-TR" sz="2800" dirty="0" smtClean="0">
              <a:latin typeface="Times New Roman" pitchFamily="18" charset="0"/>
              <a:cs typeface="Times New Roman" pitchFamily="18" charset="0"/>
            </a:endParaRPr>
          </a:p>
        </p:txBody>
      </p:sp>
      <p:sp>
        <p:nvSpPr>
          <p:cNvPr id="3075" name="İçerik Yer Tutucusu 2"/>
          <p:cNvSpPr>
            <a:spLocks noGrp="1"/>
          </p:cNvSpPr>
          <p:nvPr>
            <p:ph idx="1"/>
          </p:nvPr>
        </p:nvSpPr>
        <p:spPr/>
        <p:txBody>
          <a:bodyPr/>
          <a:lstStyle/>
          <a:p>
            <a:pPr lvl="1" eaLnBrk="1" hangingPunct="1">
              <a:buNone/>
            </a:pPr>
            <a:r>
              <a:rPr lang="tr-TR" sz="2000" dirty="0" smtClean="0">
                <a:latin typeface="Times New Roman" pitchFamily="18" charset="0"/>
                <a:cs typeface="Times New Roman" pitchFamily="18" charset="0"/>
              </a:rPr>
              <a:t>	</a:t>
            </a:r>
            <a:r>
              <a:rPr lang="tr-TR" sz="2400" dirty="0" smtClean="0">
                <a:latin typeface="Times New Roman" pitchFamily="18" charset="0"/>
                <a:cs typeface="Times New Roman" pitchFamily="18" charset="0"/>
              </a:rPr>
              <a:t>Çevrenin önemi günümüzde hızla artması nedeniyle 14.19.1999 tarihinde </a:t>
            </a:r>
            <a:r>
              <a:rPr lang="tr-TR" sz="2400" dirty="0">
                <a:latin typeface="Times New Roman" pitchFamily="18" charset="0"/>
                <a:cs typeface="Times New Roman" pitchFamily="18" charset="0"/>
              </a:rPr>
              <a:t>Ç</a:t>
            </a:r>
            <a:r>
              <a:rPr lang="tr-TR" sz="2400" dirty="0" smtClean="0">
                <a:latin typeface="Times New Roman" pitchFamily="18" charset="0"/>
                <a:cs typeface="Times New Roman" pitchFamily="18" charset="0"/>
              </a:rPr>
              <a:t>evre </a:t>
            </a:r>
            <a:r>
              <a:rPr lang="tr-TR" sz="2400" dirty="0">
                <a:latin typeface="Times New Roman" pitchFamily="18" charset="0"/>
                <a:cs typeface="Times New Roman" pitchFamily="18" charset="0"/>
              </a:rPr>
              <a:t>B</a:t>
            </a:r>
            <a:r>
              <a:rPr lang="tr-TR" sz="2400" dirty="0" smtClean="0">
                <a:latin typeface="Times New Roman" pitchFamily="18" charset="0"/>
                <a:cs typeface="Times New Roman" pitchFamily="18" charset="0"/>
              </a:rPr>
              <a:t>akanlığı ve Milli </a:t>
            </a:r>
            <a:r>
              <a:rPr lang="tr-TR" sz="2400" dirty="0">
                <a:latin typeface="Times New Roman" pitchFamily="18" charset="0"/>
                <a:cs typeface="Times New Roman" pitchFamily="18" charset="0"/>
              </a:rPr>
              <a:t>E</a:t>
            </a:r>
            <a:r>
              <a:rPr lang="tr-TR" sz="2400" dirty="0" smtClean="0">
                <a:latin typeface="Times New Roman" pitchFamily="18" charset="0"/>
                <a:cs typeface="Times New Roman" pitchFamily="18" charset="0"/>
              </a:rPr>
              <a:t>ğitim Bakanlığı  arasında « Çevre Eğitimi Konularında yapılacak Çalışmalara İlişkin İşbirliği Protokolü» imzalanarak yürürlüğe konulmuş, çevre eğitimine anaokullarından başlanarak ilk öğretim ve orta öğretim kurumlarında da  sistemli ve düzenli bir şeklide devam etmesinin önemli sonuçlar kazandıracağı düşüncesiyle «okul öncesi ve ilk öğretim çağındaki çocuklarda çevre bilincinin geliştirilmesi amacıyla çevre eğitimine ağırlık verilmesi» kararı alınmıştır.</a:t>
            </a:r>
          </a:p>
        </p:txBody>
      </p:sp>
      <p:pic>
        <p:nvPicPr>
          <p:cNvPr id="307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11395347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r>
              <a:rPr lang="tr-TR" sz="2800" dirty="0">
                <a:solidFill>
                  <a:srgbClr val="FF0000"/>
                </a:solidFill>
                <a:latin typeface="Times New Roman" pitchFamily="18" charset="0"/>
                <a:cs typeface="Times New Roman" pitchFamily="18" charset="0"/>
              </a:rPr>
              <a:t>ERKEN </a:t>
            </a:r>
            <a:r>
              <a:rPr lang="tr-TR" sz="2800" dirty="0">
                <a:solidFill>
                  <a:srgbClr val="FF0000"/>
                </a:solidFill>
                <a:latin typeface="Times New Roman" pitchFamily="18" charset="0"/>
                <a:cs typeface="Times New Roman" pitchFamily="18" charset="0"/>
              </a:rPr>
              <a:t>ÇOCUKLUK  </a:t>
            </a:r>
            <a:r>
              <a:rPr lang="tr-TR" sz="2800" dirty="0">
                <a:solidFill>
                  <a:srgbClr val="FF0000"/>
                </a:solidFill>
                <a:latin typeface="Times New Roman" pitchFamily="18" charset="0"/>
                <a:cs typeface="Times New Roman" pitchFamily="18" charset="0"/>
              </a:rPr>
              <a:t>DÖNEMİNDE ÇEVRE 	EĞİTİMİNİN ÖNEMİ</a:t>
            </a:r>
            <a:br>
              <a:rPr lang="tr-TR" sz="2800" dirty="0">
                <a:solidFill>
                  <a:srgbClr val="FF0000"/>
                </a:solidFill>
                <a:latin typeface="Times New Roman" pitchFamily="18" charset="0"/>
                <a:cs typeface="Times New Roman" pitchFamily="18" charset="0"/>
              </a:rPr>
            </a:br>
            <a:endParaRPr lang="tr-TR" sz="2800" dirty="0" smtClean="0">
              <a:latin typeface="Times New Roman" pitchFamily="18" charset="0"/>
              <a:cs typeface="Times New Roman" pitchFamily="18" charset="0"/>
            </a:endParaRPr>
          </a:p>
        </p:txBody>
      </p:sp>
      <p:sp>
        <p:nvSpPr>
          <p:cNvPr id="3075" name="İçerik Yer Tutucusu 2"/>
          <p:cNvSpPr>
            <a:spLocks noGrp="1"/>
          </p:cNvSpPr>
          <p:nvPr>
            <p:ph idx="1"/>
          </p:nvPr>
        </p:nvSpPr>
        <p:spPr/>
        <p:txBody>
          <a:bodyPr/>
          <a:lstStyle/>
          <a:p>
            <a:pPr marL="0" indent="0">
              <a:buNone/>
            </a:pPr>
            <a:r>
              <a:rPr lang="tr-TR" sz="2000" dirty="0" smtClean="0">
                <a:latin typeface="Times New Roman" pitchFamily="18" charset="0"/>
                <a:cs typeface="Times New Roman" pitchFamily="18" charset="0"/>
              </a:rPr>
              <a:t>	Okul öncesi eğitim ile ilk öğretimde gerçekleştirilen her türlü eğitim, bir şekilde çevre ile ilgilidir. Ancak okul öncesinde çevre ile ilgili konular yetişkinlere yönelik ele alınacak konuların aynısı olmamalı.</a:t>
            </a:r>
          </a:p>
          <a:p>
            <a:pPr marL="0" indent="0">
              <a:buNone/>
            </a:pPr>
            <a:r>
              <a:rPr lang="tr-TR" sz="2000" dirty="0" smtClean="0">
                <a:latin typeface="Times New Roman" pitchFamily="18" charset="0"/>
                <a:cs typeface="Times New Roman" pitchFamily="18" charset="0"/>
              </a:rPr>
              <a:t>	Okul </a:t>
            </a:r>
            <a:r>
              <a:rPr lang="tr-TR" sz="2000" dirty="0">
                <a:latin typeface="Times New Roman" panose="02020603050405020304" pitchFamily="18" charset="0"/>
                <a:cs typeface="Times New Roman" panose="02020603050405020304" pitchFamily="18" charset="0"/>
              </a:rPr>
              <a:t>öncesi </a:t>
            </a:r>
            <a:r>
              <a:rPr lang="tr-TR" sz="2000" dirty="0" smtClean="0">
                <a:latin typeface="Times New Roman" panose="02020603050405020304" pitchFamily="18" charset="0"/>
                <a:cs typeface="Times New Roman" panose="02020603050405020304" pitchFamily="18" charset="0"/>
              </a:rPr>
              <a:t>dönemde çocuğun </a:t>
            </a:r>
            <a:r>
              <a:rPr lang="tr-TR" sz="2000" dirty="0">
                <a:latin typeface="Times New Roman" panose="02020603050405020304" pitchFamily="18" charset="0"/>
                <a:cs typeface="Times New Roman" panose="02020603050405020304" pitchFamily="18" charset="0"/>
              </a:rPr>
              <a:t>kazandığı tutum ve davranışlar gelecekteki yetişkinin kalıcı kişilik </a:t>
            </a:r>
            <a:r>
              <a:rPr lang="tr-TR" sz="2000" dirty="0" smtClean="0">
                <a:latin typeface="Times New Roman" panose="02020603050405020304" pitchFamily="18" charset="0"/>
                <a:cs typeface="Times New Roman" panose="02020603050405020304" pitchFamily="18" charset="0"/>
              </a:rPr>
              <a:t>yapısını oluşturmaktadır</a:t>
            </a:r>
            <a:r>
              <a:rPr lang="tr-TR" sz="2000" dirty="0">
                <a:latin typeface="Times New Roman" panose="02020603050405020304" pitchFamily="18" charset="0"/>
                <a:cs typeface="Times New Roman" panose="02020603050405020304" pitchFamily="18" charset="0"/>
              </a:rPr>
              <a:t>. Araştırmacılar, çevre bilgisi ve çevreye yönelik tutumun </a:t>
            </a:r>
            <a:r>
              <a:rPr lang="tr-TR" sz="2000" dirty="0" smtClean="0">
                <a:latin typeface="Times New Roman" panose="02020603050405020304" pitchFamily="18" charset="0"/>
                <a:cs typeface="Times New Roman" panose="02020603050405020304" pitchFamily="18" charset="0"/>
              </a:rPr>
              <a:t>okul öncesi </a:t>
            </a:r>
            <a:r>
              <a:rPr lang="tr-TR" sz="2000" dirty="0">
                <a:latin typeface="Times New Roman" panose="02020603050405020304" pitchFamily="18" charset="0"/>
                <a:cs typeface="Times New Roman" panose="02020603050405020304" pitchFamily="18" charset="0"/>
              </a:rPr>
              <a:t>dönemde şekillenmeye başladığını, okul öncesi dönemde kazandırılan </a:t>
            </a:r>
            <a:r>
              <a:rPr lang="tr-TR" sz="2000" dirty="0" smtClean="0">
                <a:latin typeface="Times New Roman" panose="02020603050405020304" pitchFamily="18" charset="0"/>
                <a:cs typeface="Times New Roman" panose="02020603050405020304" pitchFamily="18" charset="0"/>
              </a:rPr>
              <a:t>çevre bilincinin </a:t>
            </a:r>
            <a:r>
              <a:rPr lang="tr-TR" sz="2000" dirty="0">
                <a:latin typeface="Times New Roman" panose="02020603050405020304" pitchFamily="18" charset="0"/>
                <a:cs typeface="Times New Roman" panose="02020603050405020304" pitchFamily="18" charset="0"/>
              </a:rPr>
              <a:t>ileriki yıllarda da çevreye karşı olumlu tutum geliştirmede önemli </a:t>
            </a:r>
            <a:r>
              <a:rPr lang="tr-TR" sz="2000" dirty="0" smtClean="0">
                <a:latin typeface="Times New Roman" panose="02020603050405020304" pitchFamily="18" charset="0"/>
                <a:cs typeface="Times New Roman" panose="02020603050405020304" pitchFamily="18" charset="0"/>
              </a:rPr>
              <a:t>yeri olduğunu </a:t>
            </a:r>
            <a:r>
              <a:rPr lang="tr-TR" sz="2000" dirty="0">
                <a:latin typeface="Times New Roman" panose="02020603050405020304" pitchFamily="18" charset="0"/>
                <a:cs typeface="Times New Roman" panose="02020603050405020304" pitchFamily="18" charset="0"/>
              </a:rPr>
              <a:t>ifade etmektedir (Smith, 2001: 18; Taşkın ve Şahin, 2008: 1-14). </a:t>
            </a:r>
            <a:r>
              <a:rPr lang="tr-TR" sz="2000" dirty="0" smtClean="0">
                <a:latin typeface="Times New Roman" panose="02020603050405020304" pitchFamily="18" charset="0"/>
                <a:cs typeface="Times New Roman" panose="02020603050405020304" pitchFamily="18" charset="0"/>
              </a:rPr>
              <a:t>Bunun için </a:t>
            </a:r>
            <a:r>
              <a:rPr lang="tr-TR" sz="2000" dirty="0">
                <a:latin typeface="Times New Roman" panose="02020603050405020304" pitchFamily="18" charset="0"/>
                <a:cs typeface="Times New Roman" panose="02020603050405020304" pitchFamily="18" charset="0"/>
              </a:rPr>
              <a:t>erken yaşlardan itibaren iyi hazırlanmış çevre eğitim </a:t>
            </a:r>
            <a:r>
              <a:rPr lang="tr-TR" sz="2000" dirty="0" smtClean="0">
                <a:latin typeface="Times New Roman" panose="02020603050405020304" pitchFamily="18" charset="0"/>
                <a:cs typeface="Times New Roman" panose="02020603050405020304" pitchFamily="18" charset="0"/>
              </a:rPr>
              <a:t>programlarının uygulanmasının </a:t>
            </a:r>
            <a:r>
              <a:rPr lang="tr-TR" sz="2000" dirty="0">
                <a:latin typeface="Times New Roman" panose="02020603050405020304" pitchFamily="18" charset="0"/>
                <a:cs typeface="Times New Roman" panose="02020603050405020304" pitchFamily="18" charset="0"/>
              </a:rPr>
              <a:t>büyük öneme sahip olduğu söylenebilir. </a:t>
            </a:r>
            <a:endParaRPr lang="tr-TR" sz="2000" dirty="0" smtClean="0">
              <a:latin typeface="Times New Roman" pitchFamily="18" charset="0"/>
              <a:cs typeface="Times New Roman" pitchFamily="18" charset="0"/>
            </a:endParaRPr>
          </a:p>
        </p:txBody>
      </p:sp>
      <p:pic>
        <p:nvPicPr>
          <p:cNvPr id="307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23285214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r>
              <a:rPr lang="tr-TR" sz="2800" dirty="0">
                <a:solidFill>
                  <a:srgbClr val="FF0000"/>
                </a:solidFill>
                <a:latin typeface="Times New Roman" pitchFamily="18" charset="0"/>
                <a:cs typeface="Times New Roman" pitchFamily="18" charset="0"/>
              </a:rPr>
              <a:t>ERKEN </a:t>
            </a:r>
            <a:r>
              <a:rPr lang="tr-TR" sz="2800" dirty="0">
                <a:solidFill>
                  <a:srgbClr val="FF0000"/>
                </a:solidFill>
                <a:latin typeface="Times New Roman" pitchFamily="18" charset="0"/>
                <a:cs typeface="Times New Roman" pitchFamily="18" charset="0"/>
              </a:rPr>
              <a:t>ÇOCUKLUK  </a:t>
            </a:r>
            <a:r>
              <a:rPr lang="tr-TR" sz="2800" dirty="0">
                <a:solidFill>
                  <a:srgbClr val="FF0000"/>
                </a:solidFill>
                <a:latin typeface="Times New Roman" pitchFamily="18" charset="0"/>
                <a:cs typeface="Times New Roman" pitchFamily="18" charset="0"/>
              </a:rPr>
              <a:t>DÖNEMİNDE ÇEVRE 	EĞİTİMİNİN ÖNEMİ</a:t>
            </a:r>
            <a:br>
              <a:rPr lang="tr-TR" sz="2800" dirty="0">
                <a:solidFill>
                  <a:srgbClr val="FF0000"/>
                </a:solidFill>
                <a:latin typeface="Times New Roman" pitchFamily="18" charset="0"/>
                <a:cs typeface="Times New Roman" pitchFamily="18" charset="0"/>
              </a:rPr>
            </a:br>
            <a:endParaRPr lang="tr-TR" sz="2800" dirty="0" smtClean="0">
              <a:latin typeface="Times New Roman" pitchFamily="18" charset="0"/>
              <a:cs typeface="Times New Roman" pitchFamily="18" charset="0"/>
            </a:endParaRPr>
          </a:p>
        </p:txBody>
      </p:sp>
      <p:sp>
        <p:nvSpPr>
          <p:cNvPr id="3075" name="İçerik Yer Tutucusu 2"/>
          <p:cNvSpPr>
            <a:spLocks noGrp="1"/>
          </p:cNvSpPr>
          <p:nvPr>
            <p:ph idx="1"/>
          </p:nvPr>
        </p:nvSpPr>
        <p:spPr/>
        <p:txBody>
          <a:bodyPr/>
          <a:lstStyle/>
          <a:p>
            <a:pPr marL="0" indent="0">
              <a:buNone/>
            </a:pPr>
            <a:r>
              <a:rPr lang="tr-TR" sz="2000" dirty="0" smtClean="0">
                <a:latin typeface="Times New Roman" pitchFamily="18" charset="0"/>
                <a:cs typeface="Times New Roman" pitchFamily="18" charset="0"/>
              </a:rPr>
              <a:t>	</a:t>
            </a:r>
          </a:p>
          <a:p>
            <a:pPr marL="0" indent="0">
              <a:buNone/>
            </a:pPr>
            <a:r>
              <a:rPr lang="tr-TR" sz="2000" dirty="0">
                <a:latin typeface="Times New Roman" pitchFamily="18" charset="0"/>
                <a:cs typeface="Times New Roman" pitchFamily="18" charset="0"/>
              </a:rPr>
              <a:t>	</a:t>
            </a:r>
            <a:r>
              <a:rPr lang="tr-TR" sz="2000" dirty="0" smtClean="0">
                <a:latin typeface="Times New Roman" pitchFamily="18" charset="0"/>
                <a:cs typeface="Times New Roman" pitchFamily="18" charset="0"/>
              </a:rPr>
              <a:t>Rousseau, </a:t>
            </a:r>
            <a:r>
              <a:rPr lang="tr-TR" sz="2000" dirty="0" err="1" smtClean="0">
                <a:latin typeface="Times New Roman" pitchFamily="18" charset="0"/>
                <a:cs typeface="Times New Roman" pitchFamily="18" charset="0"/>
              </a:rPr>
              <a:t>Gandhi</a:t>
            </a:r>
            <a:r>
              <a:rPr lang="tr-TR" sz="2000" dirty="0" smtClean="0">
                <a:latin typeface="Times New Roman" pitchFamily="18" charset="0"/>
                <a:cs typeface="Times New Roman" pitchFamily="18" charset="0"/>
              </a:rPr>
              <a:t>, </a:t>
            </a:r>
            <a:r>
              <a:rPr lang="tr-TR" sz="2000" dirty="0" err="1" smtClean="0">
                <a:latin typeface="Times New Roman" pitchFamily="18" charset="0"/>
                <a:cs typeface="Times New Roman" pitchFamily="18" charset="0"/>
              </a:rPr>
              <a:t>Montessori</a:t>
            </a:r>
            <a:r>
              <a:rPr lang="tr-TR" sz="2000" dirty="0" smtClean="0">
                <a:latin typeface="Times New Roman" pitchFamily="18" charset="0"/>
                <a:cs typeface="Times New Roman" pitchFamily="18" charset="0"/>
              </a:rPr>
              <a:t> ve </a:t>
            </a:r>
            <a:r>
              <a:rPr lang="tr-TR" sz="2000" dirty="0" err="1" smtClean="0">
                <a:latin typeface="Times New Roman" pitchFamily="18" charset="0"/>
                <a:cs typeface="Times New Roman" pitchFamily="18" charset="0"/>
              </a:rPr>
              <a:t>Dewey</a:t>
            </a:r>
            <a:r>
              <a:rPr lang="tr-TR" sz="2000" dirty="0" smtClean="0">
                <a:latin typeface="Times New Roman" pitchFamily="18" charset="0"/>
                <a:cs typeface="Times New Roman" pitchFamily="18" charset="0"/>
              </a:rPr>
              <a:t> okul bahçelerini kullanmak öğretmen ve aileleri teşvik etmiştir. </a:t>
            </a:r>
            <a:r>
              <a:rPr lang="tr-TR" sz="2000" dirty="0" err="1" smtClean="0">
                <a:latin typeface="Times New Roman" pitchFamily="18" charset="0"/>
                <a:cs typeface="Times New Roman" pitchFamily="18" charset="0"/>
              </a:rPr>
              <a:t>Montessori</a:t>
            </a:r>
            <a:r>
              <a:rPr lang="tr-TR" sz="2000" dirty="0" smtClean="0">
                <a:latin typeface="Times New Roman" pitchFamily="18" charset="0"/>
                <a:cs typeface="Times New Roman" pitchFamily="18" charset="0"/>
              </a:rPr>
              <a:t> çocuğun kendini keşfetmesi, özgürleşmesi için doğanın düzenini, doğal uyumunu, doğanın güzelliğini anlayıp, bunlardan mutluluk duyması gerektiğini vurgulamıştır. </a:t>
            </a:r>
            <a:r>
              <a:rPr lang="tr-TR" sz="2000" dirty="0" err="1" smtClean="0">
                <a:latin typeface="Times New Roman" pitchFamily="18" charset="0"/>
                <a:cs typeface="Times New Roman" pitchFamily="18" charset="0"/>
              </a:rPr>
              <a:t>Montessori’ye</a:t>
            </a:r>
            <a:r>
              <a:rPr lang="tr-TR" sz="2000" dirty="0" smtClean="0">
                <a:latin typeface="Times New Roman" pitchFamily="18" charset="0"/>
                <a:cs typeface="Times New Roman" pitchFamily="18" charset="0"/>
              </a:rPr>
              <a:t> göre doğa çocuğu özgür olmaya itmektedir. Doğa çocuğa en uygun çevreyi sunarak iç disiplinini sağlamasına yardımcı olmaktadır.</a:t>
            </a:r>
          </a:p>
        </p:txBody>
      </p:sp>
      <p:pic>
        <p:nvPicPr>
          <p:cNvPr id="307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10067973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r>
              <a:rPr lang="tr-TR" sz="2800" dirty="0">
                <a:solidFill>
                  <a:srgbClr val="FF0000"/>
                </a:solidFill>
                <a:latin typeface="Times New Roman" pitchFamily="18" charset="0"/>
                <a:cs typeface="Times New Roman" pitchFamily="18" charset="0"/>
              </a:rPr>
              <a:t>ERKEN </a:t>
            </a:r>
            <a:r>
              <a:rPr lang="tr-TR" sz="2800" dirty="0">
                <a:solidFill>
                  <a:srgbClr val="FF0000"/>
                </a:solidFill>
                <a:latin typeface="Times New Roman" pitchFamily="18" charset="0"/>
                <a:cs typeface="Times New Roman" pitchFamily="18" charset="0"/>
              </a:rPr>
              <a:t>ÇOCUKLUK  </a:t>
            </a:r>
            <a:r>
              <a:rPr lang="tr-TR" sz="2800" dirty="0">
                <a:solidFill>
                  <a:srgbClr val="FF0000"/>
                </a:solidFill>
                <a:latin typeface="Times New Roman" pitchFamily="18" charset="0"/>
                <a:cs typeface="Times New Roman" pitchFamily="18" charset="0"/>
              </a:rPr>
              <a:t>DÖNEMİNDE ÇEVRE 	EĞİTİMİNİN ÖNEMİ</a:t>
            </a:r>
            <a:br>
              <a:rPr lang="tr-TR" sz="2800" dirty="0">
                <a:solidFill>
                  <a:srgbClr val="FF0000"/>
                </a:solidFill>
                <a:latin typeface="Times New Roman" pitchFamily="18" charset="0"/>
                <a:cs typeface="Times New Roman" pitchFamily="18" charset="0"/>
              </a:rPr>
            </a:br>
            <a:endParaRPr lang="tr-TR" sz="2800" dirty="0" smtClean="0">
              <a:latin typeface="Times New Roman" pitchFamily="18" charset="0"/>
              <a:cs typeface="Times New Roman" pitchFamily="18" charset="0"/>
            </a:endParaRPr>
          </a:p>
        </p:txBody>
      </p:sp>
      <p:sp>
        <p:nvSpPr>
          <p:cNvPr id="3075" name="İçerik Yer Tutucusu 2"/>
          <p:cNvSpPr>
            <a:spLocks noGrp="1"/>
          </p:cNvSpPr>
          <p:nvPr>
            <p:ph idx="1"/>
          </p:nvPr>
        </p:nvSpPr>
        <p:spPr/>
        <p:txBody>
          <a:bodyPr/>
          <a:lstStyle/>
          <a:p>
            <a:pPr marL="0" indent="0">
              <a:buNone/>
            </a:pPr>
            <a:r>
              <a:rPr lang="tr-TR" sz="2000" dirty="0" smtClean="0">
                <a:latin typeface="Times New Roman" pitchFamily="18" charset="0"/>
                <a:cs typeface="Times New Roman" pitchFamily="18" charset="0"/>
              </a:rPr>
              <a:t>	</a:t>
            </a:r>
          </a:p>
          <a:p>
            <a:pPr marL="0" indent="0">
              <a:buNone/>
            </a:pPr>
            <a:r>
              <a:rPr lang="tr-TR" sz="2000" dirty="0">
                <a:latin typeface="Times New Roman" pitchFamily="18" charset="0"/>
                <a:cs typeface="Times New Roman" pitchFamily="18" charset="0"/>
              </a:rPr>
              <a:t>	</a:t>
            </a:r>
            <a:endParaRPr lang="tr-TR" sz="2000" dirty="0" smtClean="0">
              <a:latin typeface="Times New Roman" pitchFamily="18" charset="0"/>
              <a:cs typeface="Times New Roman" pitchFamily="18" charset="0"/>
            </a:endParaRPr>
          </a:p>
          <a:p>
            <a:pPr marL="0" indent="0">
              <a:buNone/>
            </a:pPr>
            <a:r>
              <a:rPr lang="tr-TR" sz="2000" dirty="0">
                <a:latin typeface="Times New Roman" pitchFamily="18" charset="0"/>
                <a:cs typeface="Times New Roman" pitchFamily="18" charset="0"/>
              </a:rPr>
              <a:t>	</a:t>
            </a:r>
            <a:r>
              <a:rPr lang="tr-TR" sz="2000" dirty="0" err="1" smtClean="0">
                <a:latin typeface="Times New Roman" pitchFamily="18" charset="0"/>
                <a:cs typeface="Times New Roman" pitchFamily="18" charset="0"/>
              </a:rPr>
              <a:t>Reggio</a:t>
            </a:r>
            <a:r>
              <a:rPr lang="tr-TR" sz="2000" dirty="0" smtClean="0">
                <a:latin typeface="Times New Roman" pitchFamily="18" charset="0"/>
                <a:cs typeface="Times New Roman" pitchFamily="18" charset="0"/>
              </a:rPr>
              <a:t> </a:t>
            </a:r>
            <a:r>
              <a:rPr lang="tr-TR" sz="2000" dirty="0" err="1" smtClean="0">
                <a:latin typeface="Times New Roman" pitchFamily="18" charset="0"/>
                <a:cs typeface="Times New Roman" pitchFamily="18" charset="0"/>
              </a:rPr>
              <a:t>Emilia</a:t>
            </a:r>
            <a:r>
              <a:rPr lang="tr-TR" sz="2000" dirty="0" smtClean="0">
                <a:latin typeface="Times New Roman" pitchFamily="18" charset="0"/>
                <a:cs typeface="Times New Roman" pitchFamily="18" charset="0"/>
              </a:rPr>
              <a:t> yaklaşımında, açık hava oyunları önemli bir yere sahiptir. Tırmanma tepeleri, çeşitli tür ve boyda ağaçlar da </a:t>
            </a:r>
            <a:r>
              <a:rPr lang="tr-TR" sz="2000" dirty="0" err="1" smtClean="0">
                <a:latin typeface="Times New Roman" pitchFamily="18" charset="0"/>
                <a:cs typeface="Times New Roman" pitchFamily="18" charset="0"/>
              </a:rPr>
              <a:t>Reggio</a:t>
            </a:r>
            <a:r>
              <a:rPr lang="tr-TR" sz="2000" dirty="0" smtClean="0">
                <a:latin typeface="Times New Roman" pitchFamily="18" charset="0"/>
                <a:cs typeface="Times New Roman" pitchFamily="18" charset="0"/>
              </a:rPr>
              <a:t> okullarında doğayla etkileşim kurmak için yer almakta. </a:t>
            </a:r>
          </a:p>
          <a:p>
            <a:pPr marL="0" indent="0">
              <a:buNone/>
            </a:pPr>
            <a:r>
              <a:rPr lang="tr-TR" sz="2000" dirty="0">
                <a:latin typeface="Times New Roman" pitchFamily="18" charset="0"/>
                <a:cs typeface="Times New Roman" pitchFamily="18" charset="0"/>
              </a:rPr>
              <a:t>	</a:t>
            </a:r>
            <a:r>
              <a:rPr lang="tr-TR" sz="2000" dirty="0" err="1" smtClean="0">
                <a:latin typeface="Times New Roman" pitchFamily="18" charset="0"/>
                <a:cs typeface="Times New Roman" pitchFamily="18" charset="0"/>
              </a:rPr>
              <a:t>Waldof</a:t>
            </a:r>
            <a:r>
              <a:rPr lang="tr-TR" sz="2000" dirty="0" smtClean="0">
                <a:latin typeface="Times New Roman" pitchFamily="18" charset="0"/>
                <a:cs typeface="Times New Roman" pitchFamily="18" charset="0"/>
              </a:rPr>
              <a:t> yaklaşımının kurucusu </a:t>
            </a:r>
            <a:r>
              <a:rPr lang="tr-TR" sz="2000" dirty="0" err="1" smtClean="0">
                <a:latin typeface="Times New Roman" pitchFamily="18" charset="0"/>
                <a:cs typeface="Times New Roman" pitchFamily="18" charset="0"/>
              </a:rPr>
              <a:t>Steiner</a:t>
            </a:r>
            <a:r>
              <a:rPr lang="tr-TR" sz="2000" dirty="0" smtClean="0">
                <a:latin typeface="Times New Roman" pitchFamily="18" charset="0"/>
                <a:cs typeface="Times New Roman" pitchFamily="18" charset="0"/>
              </a:rPr>
              <a:t>; Çam kozalağı, taş ve dallar </a:t>
            </a:r>
            <a:r>
              <a:rPr lang="tr-TR" sz="2000" dirty="0" err="1" smtClean="0">
                <a:latin typeface="Times New Roman" pitchFamily="18" charset="0"/>
                <a:cs typeface="Times New Roman" pitchFamily="18" charset="0"/>
              </a:rPr>
              <a:t>gbi</a:t>
            </a:r>
            <a:r>
              <a:rPr lang="tr-TR" sz="2000" dirty="0" smtClean="0">
                <a:latin typeface="Times New Roman" pitchFamily="18" charset="0"/>
                <a:cs typeface="Times New Roman" pitchFamily="18" charset="0"/>
              </a:rPr>
              <a:t> doğal malzemelerin sınıfta bulunması gerektiğini, bu malzemelerin doğa ve dünya arasında bağlantıyı kurmaya yardımcı olduğunu düşünmektedir.</a:t>
            </a:r>
          </a:p>
        </p:txBody>
      </p:sp>
      <p:pic>
        <p:nvPicPr>
          <p:cNvPr id="307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28030695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r>
              <a:rPr lang="tr-TR" sz="2800" dirty="0">
                <a:solidFill>
                  <a:srgbClr val="FF0000"/>
                </a:solidFill>
                <a:latin typeface="Times New Roman" pitchFamily="18" charset="0"/>
                <a:cs typeface="Times New Roman" pitchFamily="18" charset="0"/>
              </a:rPr>
              <a:t>ERKEN </a:t>
            </a:r>
            <a:r>
              <a:rPr lang="tr-TR" sz="2800" dirty="0">
                <a:solidFill>
                  <a:srgbClr val="FF0000"/>
                </a:solidFill>
                <a:latin typeface="Times New Roman" pitchFamily="18" charset="0"/>
                <a:cs typeface="Times New Roman" pitchFamily="18" charset="0"/>
              </a:rPr>
              <a:t>ÇOCUKLUK  </a:t>
            </a:r>
            <a:r>
              <a:rPr lang="tr-TR" sz="2800" dirty="0">
                <a:solidFill>
                  <a:srgbClr val="FF0000"/>
                </a:solidFill>
                <a:latin typeface="Times New Roman" pitchFamily="18" charset="0"/>
                <a:cs typeface="Times New Roman" pitchFamily="18" charset="0"/>
              </a:rPr>
              <a:t>DÖNEMİNDE ÇEVRE 	EĞİTİMİNİN ÖNEMİ</a:t>
            </a:r>
            <a:br>
              <a:rPr lang="tr-TR" sz="2800" dirty="0">
                <a:solidFill>
                  <a:srgbClr val="FF0000"/>
                </a:solidFill>
                <a:latin typeface="Times New Roman" pitchFamily="18" charset="0"/>
                <a:cs typeface="Times New Roman" pitchFamily="18" charset="0"/>
              </a:rPr>
            </a:br>
            <a:endParaRPr lang="tr-TR" sz="2800" dirty="0" smtClean="0">
              <a:latin typeface="Times New Roman" pitchFamily="18" charset="0"/>
              <a:cs typeface="Times New Roman" pitchFamily="18" charset="0"/>
            </a:endParaRPr>
          </a:p>
        </p:txBody>
      </p:sp>
      <p:sp>
        <p:nvSpPr>
          <p:cNvPr id="3075" name="İçerik Yer Tutucusu 2"/>
          <p:cNvSpPr>
            <a:spLocks noGrp="1"/>
          </p:cNvSpPr>
          <p:nvPr>
            <p:ph idx="1"/>
          </p:nvPr>
        </p:nvSpPr>
        <p:spPr/>
        <p:txBody>
          <a:bodyPr/>
          <a:lstStyle/>
          <a:p>
            <a:pPr marL="0" indent="0">
              <a:buNone/>
            </a:pPr>
            <a:r>
              <a:rPr lang="tr-TR" sz="2000" dirty="0" smtClean="0">
                <a:latin typeface="Times New Roman" pitchFamily="18" charset="0"/>
                <a:cs typeface="Times New Roman" pitchFamily="18" charset="0"/>
              </a:rPr>
              <a:t>	</a:t>
            </a:r>
          </a:p>
          <a:p>
            <a:pPr marL="0" indent="0">
              <a:buNone/>
            </a:pPr>
            <a:r>
              <a:rPr lang="tr-TR" sz="2000" dirty="0" smtClean="0">
                <a:latin typeface="Times New Roman" pitchFamily="18" charset="0"/>
                <a:cs typeface="Times New Roman" pitchFamily="18" charset="0"/>
              </a:rPr>
              <a:t>Merak öğrenmeyi başlatır. Araştırma ve öğrenme isteği merakla tetiklenir. </a:t>
            </a:r>
            <a:r>
              <a:rPr lang="tr-TR" sz="2000" dirty="0" err="1" smtClean="0">
                <a:latin typeface="Times New Roman" pitchFamily="18" charset="0"/>
                <a:cs typeface="Times New Roman" pitchFamily="18" charset="0"/>
              </a:rPr>
              <a:t>Piaget</a:t>
            </a:r>
            <a:r>
              <a:rPr lang="tr-TR" sz="2000" dirty="0" smtClean="0">
                <a:latin typeface="Times New Roman" pitchFamily="18" charset="0"/>
                <a:cs typeface="Times New Roman" pitchFamily="18" charset="0"/>
              </a:rPr>
              <a:t> (1955)’</a:t>
            </a:r>
            <a:r>
              <a:rPr lang="tr-TR" sz="2000" dirty="0" err="1" smtClean="0">
                <a:latin typeface="Times New Roman" pitchFamily="18" charset="0"/>
                <a:cs typeface="Times New Roman" pitchFamily="18" charset="0"/>
              </a:rPr>
              <a:t>nin</a:t>
            </a:r>
            <a:r>
              <a:rPr lang="tr-TR" sz="2000" dirty="0" smtClean="0">
                <a:latin typeface="Times New Roman" pitchFamily="18" charset="0"/>
                <a:cs typeface="Times New Roman" pitchFamily="18" charset="0"/>
              </a:rPr>
              <a:t> de dediği gibi, çocuklar doğuştan merak duyguları etrafı keşfetmeye başlar. Merak eden araştıran bilgi üreten ve yaratıcı problem çözme becerileri gelişmiş yetişkinler yaratmak merak duygusunu beslemeli ve öğrenme, bilgiye ulaşma yolları konusunda çocuklara rehberlik edilmelidir.</a:t>
            </a:r>
          </a:p>
          <a:p>
            <a:pPr marL="0" indent="0">
              <a:buNone/>
            </a:pPr>
            <a:r>
              <a:rPr lang="tr-TR" sz="2000" dirty="0" smtClean="0">
                <a:latin typeface="Times New Roman" pitchFamily="18" charset="0"/>
                <a:cs typeface="Times New Roman" pitchFamily="18" charset="0"/>
              </a:rPr>
              <a:t>Çocuklara rehberlik etmenin en etkili yollarından biri çevre eğitimidir.</a:t>
            </a:r>
            <a:r>
              <a:rPr lang="tr-TR" sz="2000" dirty="0">
                <a:latin typeface="Times New Roman" pitchFamily="18" charset="0"/>
                <a:cs typeface="Times New Roman" pitchFamily="18" charset="0"/>
              </a:rPr>
              <a:t>	</a:t>
            </a:r>
            <a:endParaRPr lang="tr-TR" sz="2000" dirty="0" smtClean="0">
              <a:latin typeface="Times New Roman" pitchFamily="18" charset="0"/>
              <a:cs typeface="Times New Roman" pitchFamily="18" charset="0"/>
            </a:endParaRPr>
          </a:p>
        </p:txBody>
      </p:sp>
      <p:pic>
        <p:nvPicPr>
          <p:cNvPr id="307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34709994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r>
              <a:rPr lang="tr-TR" sz="2800" dirty="0">
                <a:solidFill>
                  <a:srgbClr val="FF0000"/>
                </a:solidFill>
                <a:latin typeface="Times New Roman" pitchFamily="18" charset="0"/>
                <a:cs typeface="Times New Roman" pitchFamily="18" charset="0"/>
              </a:rPr>
              <a:t>ERKEN </a:t>
            </a:r>
            <a:r>
              <a:rPr lang="tr-TR" sz="2800" dirty="0">
                <a:solidFill>
                  <a:srgbClr val="FF0000"/>
                </a:solidFill>
                <a:latin typeface="Times New Roman" pitchFamily="18" charset="0"/>
                <a:cs typeface="Times New Roman" pitchFamily="18" charset="0"/>
              </a:rPr>
              <a:t>ÇOCUKLUK  </a:t>
            </a:r>
            <a:r>
              <a:rPr lang="tr-TR" sz="2800" dirty="0">
                <a:solidFill>
                  <a:srgbClr val="FF0000"/>
                </a:solidFill>
                <a:latin typeface="Times New Roman" pitchFamily="18" charset="0"/>
                <a:cs typeface="Times New Roman" pitchFamily="18" charset="0"/>
              </a:rPr>
              <a:t>DÖNEMİNDE ÇEVRE 	EĞİTİMİNİN ÖNEMİ</a:t>
            </a:r>
            <a:br>
              <a:rPr lang="tr-TR" sz="2800" dirty="0">
                <a:solidFill>
                  <a:srgbClr val="FF0000"/>
                </a:solidFill>
                <a:latin typeface="Times New Roman" pitchFamily="18" charset="0"/>
                <a:cs typeface="Times New Roman" pitchFamily="18" charset="0"/>
              </a:rPr>
            </a:br>
            <a:endParaRPr lang="tr-TR" sz="2800" dirty="0" smtClean="0">
              <a:latin typeface="Times New Roman" pitchFamily="18" charset="0"/>
              <a:cs typeface="Times New Roman" pitchFamily="18" charset="0"/>
            </a:endParaRPr>
          </a:p>
        </p:txBody>
      </p:sp>
      <p:sp>
        <p:nvSpPr>
          <p:cNvPr id="3075" name="İçerik Yer Tutucusu 2"/>
          <p:cNvSpPr>
            <a:spLocks noGrp="1"/>
          </p:cNvSpPr>
          <p:nvPr>
            <p:ph idx="1"/>
          </p:nvPr>
        </p:nvSpPr>
        <p:spPr>
          <a:xfrm>
            <a:off x="609600" y="1676401"/>
            <a:ext cx="8229600" cy="4211638"/>
          </a:xfrm>
        </p:spPr>
        <p:txBody>
          <a:bodyPr/>
          <a:lstStyle/>
          <a:p>
            <a:pPr marL="0" indent="0">
              <a:buNone/>
            </a:pPr>
            <a:r>
              <a:rPr lang="tr-TR" sz="2000" dirty="0" smtClean="0">
                <a:latin typeface="Times New Roman" pitchFamily="18" charset="0"/>
                <a:cs typeface="Times New Roman" pitchFamily="18" charset="0"/>
              </a:rPr>
              <a:t>	</a:t>
            </a:r>
            <a:r>
              <a:rPr lang="tr-TR" sz="2000" dirty="0" err="1" smtClean="0">
                <a:latin typeface="Times New Roman" pitchFamily="18" charset="0"/>
                <a:cs typeface="Times New Roman" pitchFamily="18" charset="0"/>
              </a:rPr>
              <a:t>Plato’ya</a:t>
            </a:r>
            <a:r>
              <a:rPr lang="tr-TR" sz="2000" dirty="0" smtClean="0">
                <a:latin typeface="Times New Roman" pitchFamily="18" charset="0"/>
                <a:cs typeface="Times New Roman" pitchFamily="18" charset="0"/>
              </a:rPr>
              <a:t> göre, doğa ile ilgili deneyimler çocuğun merak duygusunu besler. </a:t>
            </a:r>
            <a:r>
              <a:rPr lang="tr-TR" sz="2000" dirty="0" err="1" smtClean="0">
                <a:latin typeface="Times New Roman" pitchFamily="18" charset="0"/>
                <a:cs typeface="Times New Roman" pitchFamily="18" charset="0"/>
              </a:rPr>
              <a:t>Cobb</a:t>
            </a:r>
            <a:r>
              <a:rPr lang="tr-TR" sz="2000" dirty="0" smtClean="0">
                <a:latin typeface="Times New Roman" pitchFamily="18" charset="0"/>
                <a:cs typeface="Times New Roman" pitchFamily="18" charset="0"/>
              </a:rPr>
              <a:t> ‘a göre insanlar dünyayı merak aracılığıyla öğrenmeye başlar. Kitaplar, kelimeler yada öğrendiğimiz tüm gerçekler yerine merak duygusu, çocuklukta çevre eğitimi için gerekli olan yön ve güdüyü sağlayan unsurdur.</a:t>
            </a:r>
          </a:p>
          <a:p>
            <a:pPr marL="0" indent="0">
              <a:buNone/>
            </a:pPr>
            <a:r>
              <a:rPr lang="tr-TR" sz="2000" dirty="0">
                <a:latin typeface="Times New Roman" pitchFamily="18" charset="0"/>
                <a:cs typeface="Times New Roman" pitchFamily="18" charset="0"/>
              </a:rPr>
              <a:t>	</a:t>
            </a:r>
            <a:r>
              <a:rPr lang="tr-TR" sz="2000" dirty="0" smtClean="0">
                <a:latin typeface="Times New Roman" pitchFamily="18" charset="0"/>
                <a:cs typeface="Times New Roman" pitchFamily="18" charset="0"/>
              </a:rPr>
              <a:t>Çocuk ve yetişkinlerin doğa ile iç içe olmaya, merak ve heyecanlarının olduğunu hissetmeye ihtiyaçları vardır. Çocukların; merak duyguları erken çocukluk döneminde desteklenmezse doğaya karşı duyarlılık geliştirmesi zorlaşır.</a:t>
            </a:r>
          </a:p>
          <a:p>
            <a:pPr marL="0" indent="0">
              <a:buNone/>
            </a:pPr>
            <a:r>
              <a:rPr lang="tr-TR" sz="2000" dirty="0">
                <a:latin typeface="Times New Roman" pitchFamily="18" charset="0"/>
                <a:cs typeface="Times New Roman" pitchFamily="18" charset="0"/>
              </a:rPr>
              <a:t>	</a:t>
            </a:r>
            <a:r>
              <a:rPr lang="tr-TR" sz="2000" dirty="0" smtClean="0">
                <a:latin typeface="Times New Roman" pitchFamily="18" charset="0"/>
                <a:cs typeface="Times New Roman" pitchFamily="18" charset="0"/>
              </a:rPr>
              <a:t>Ayrıca çevre eğitimi genel eğitimin bir parçası değilse, doğayla ilgili konularda korkular gelişebilir. Bu da gelecekte doğa keşiflerini güçleştirir. </a:t>
            </a:r>
            <a:r>
              <a:rPr lang="tr-TR" sz="2000" dirty="0">
                <a:latin typeface="Times New Roman" pitchFamily="18" charset="0"/>
                <a:cs typeface="Times New Roman" pitchFamily="18" charset="0"/>
              </a:rPr>
              <a:t>Y</a:t>
            </a:r>
            <a:r>
              <a:rPr lang="tr-TR" sz="2000" dirty="0" smtClean="0">
                <a:latin typeface="Times New Roman" pitchFamily="18" charset="0"/>
                <a:cs typeface="Times New Roman" pitchFamily="18" charset="0"/>
              </a:rPr>
              <a:t>eni deneyimlere karşı rahatsızlık ve korku duyguları gelişebilir.	</a:t>
            </a:r>
          </a:p>
        </p:txBody>
      </p:sp>
      <p:pic>
        <p:nvPicPr>
          <p:cNvPr id="307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26274610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r>
              <a:rPr lang="tr-TR" sz="2800" dirty="0">
                <a:solidFill>
                  <a:srgbClr val="FF0000"/>
                </a:solidFill>
                <a:latin typeface="Times New Roman" pitchFamily="18" charset="0"/>
                <a:cs typeface="Times New Roman" pitchFamily="18" charset="0"/>
              </a:rPr>
              <a:t>ERKEN </a:t>
            </a:r>
            <a:r>
              <a:rPr lang="tr-TR" sz="2800" dirty="0">
                <a:solidFill>
                  <a:srgbClr val="FF0000"/>
                </a:solidFill>
                <a:latin typeface="Times New Roman" pitchFamily="18" charset="0"/>
                <a:cs typeface="Times New Roman" pitchFamily="18" charset="0"/>
              </a:rPr>
              <a:t>ÇOCUKLUK DÖNEMİNDE </a:t>
            </a:r>
            <a:r>
              <a:rPr lang="tr-TR" sz="2800" dirty="0">
                <a:solidFill>
                  <a:srgbClr val="FF0000"/>
                </a:solidFill>
                <a:latin typeface="Times New Roman" pitchFamily="18" charset="0"/>
                <a:cs typeface="Times New Roman" pitchFamily="18" charset="0"/>
              </a:rPr>
              <a:t>ÇEVRE 	EĞİTİMİNİN ÖNEMİ</a:t>
            </a:r>
            <a:br>
              <a:rPr lang="tr-TR" sz="2800" dirty="0">
                <a:solidFill>
                  <a:srgbClr val="FF0000"/>
                </a:solidFill>
                <a:latin typeface="Times New Roman" pitchFamily="18" charset="0"/>
                <a:cs typeface="Times New Roman" pitchFamily="18" charset="0"/>
              </a:rPr>
            </a:br>
            <a:endParaRPr lang="tr-TR" sz="2800" dirty="0" smtClean="0">
              <a:latin typeface="Times New Roman" pitchFamily="18" charset="0"/>
              <a:cs typeface="Times New Roman" pitchFamily="18" charset="0"/>
            </a:endParaRPr>
          </a:p>
        </p:txBody>
      </p:sp>
      <p:sp>
        <p:nvSpPr>
          <p:cNvPr id="3075" name="İçerik Yer Tutucusu 2"/>
          <p:cNvSpPr>
            <a:spLocks noGrp="1"/>
          </p:cNvSpPr>
          <p:nvPr>
            <p:ph idx="1"/>
          </p:nvPr>
        </p:nvSpPr>
        <p:spPr>
          <a:xfrm>
            <a:off x="609600" y="1676401"/>
            <a:ext cx="8229600" cy="4211638"/>
          </a:xfrm>
        </p:spPr>
        <p:txBody>
          <a:bodyPr/>
          <a:lstStyle/>
          <a:p>
            <a:pPr marL="0" indent="0">
              <a:buNone/>
            </a:pPr>
            <a:r>
              <a:rPr lang="tr-TR" sz="2000" dirty="0" smtClean="0">
                <a:latin typeface="Times New Roman" pitchFamily="18" charset="0"/>
                <a:cs typeface="Times New Roman" pitchFamily="18" charset="0"/>
              </a:rPr>
              <a:t>	</a:t>
            </a:r>
            <a:r>
              <a:rPr lang="tr-TR" sz="2000" dirty="0" err="1" smtClean="0">
                <a:latin typeface="Times New Roman" pitchFamily="18" charset="0"/>
                <a:cs typeface="Times New Roman" pitchFamily="18" charset="0"/>
              </a:rPr>
              <a:t>Gardner</a:t>
            </a:r>
            <a:r>
              <a:rPr lang="tr-TR" sz="2000" dirty="0" smtClean="0">
                <a:latin typeface="Times New Roman" pitchFamily="18" charset="0"/>
                <a:cs typeface="Times New Roman" pitchFamily="18" charset="0"/>
              </a:rPr>
              <a:t> tarafından 1995 yılında açıklanan zeka alanı doğa zekası ile kişinin bir biyolog edası ile hayvanlar ve bitkiler gibi yaşayan canlıları tanıma , onları belli karakteristik özelliklerine bağlı olarak sınıflandırmak ve diğerlerinden ayırt etme kabiliyeti veya bir jeolog yaklaşımı ile  dünya doğasının bulutlar, kayalar veya depremler gibi çeşitli karakteristiklerine karşı aşırı ilgi ve duyarlı olması kastedilmektedir.</a:t>
            </a:r>
          </a:p>
          <a:p>
            <a:pPr marL="0" indent="0">
              <a:buNone/>
            </a:pPr>
            <a:r>
              <a:rPr lang="tr-TR" sz="2000" dirty="0">
                <a:latin typeface="Times New Roman" pitchFamily="18" charset="0"/>
                <a:cs typeface="Times New Roman" pitchFamily="18" charset="0"/>
              </a:rPr>
              <a:t>	</a:t>
            </a:r>
            <a:r>
              <a:rPr lang="tr-TR" sz="2000" dirty="0" smtClean="0">
                <a:latin typeface="Times New Roman" pitchFamily="18" charset="0"/>
                <a:cs typeface="Times New Roman" pitchFamily="18" charset="0"/>
              </a:rPr>
              <a:t> Doğa zekası güçlü olan insanlar, sağlıklı bir çevre oluşturma bilincine sahiptirler, bitkilere hayvanlara, çevreye karşı ilgi ve bunlara karşı araştırma isteği bu zeka türünün en belirgin özelliklerindendir. İçsel zekası baskın olan kişilerde görülen toplumsal uyarıcılardan uzak, yalnız, bağımsız olma isteği, doğa zekası  baskın olan bireyler dede görülmektedir.</a:t>
            </a:r>
          </a:p>
          <a:p>
            <a:pPr marL="0" indent="0">
              <a:buNone/>
            </a:pPr>
            <a:endParaRPr lang="tr-TR" sz="2000" dirty="0" smtClean="0">
              <a:latin typeface="Times New Roman" pitchFamily="18" charset="0"/>
              <a:cs typeface="Times New Roman" pitchFamily="18" charset="0"/>
            </a:endParaRPr>
          </a:p>
        </p:txBody>
      </p:sp>
      <p:pic>
        <p:nvPicPr>
          <p:cNvPr id="307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5768608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r>
              <a:rPr lang="tr-TR" sz="2800" dirty="0">
                <a:solidFill>
                  <a:srgbClr val="FF0000"/>
                </a:solidFill>
                <a:latin typeface="Times New Roman" pitchFamily="18" charset="0"/>
                <a:cs typeface="Times New Roman" pitchFamily="18" charset="0"/>
              </a:rPr>
              <a:t>ERKEN </a:t>
            </a:r>
            <a:r>
              <a:rPr lang="tr-TR" sz="2800" dirty="0">
                <a:solidFill>
                  <a:srgbClr val="FF0000"/>
                </a:solidFill>
                <a:latin typeface="Times New Roman" pitchFamily="18" charset="0"/>
                <a:cs typeface="Times New Roman" pitchFamily="18" charset="0"/>
              </a:rPr>
              <a:t>ÇOCUKLUK  </a:t>
            </a:r>
            <a:r>
              <a:rPr lang="tr-TR" sz="2800" dirty="0">
                <a:solidFill>
                  <a:srgbClr val="FF0000"/>
                </a:solidFill>
                <a:latin typeface="Times New Roman" pitchFamily="18" charset="0"/>
                <a:cs typeface="Times New Roman" pitchFamily="18" charset="0"/>
              </a:rPr>
              <a:t>DÖNEMİNDE ÇEVRE 	EĞİTİMİNİN ÖNEMİ</a:t>
            </a:r>
            <a:br>
              <a:rPr lang="tr-TR" sz="2800" dirty="0">
                <a:solidFill>
                  <a:srgbClr val="FF0000"/>
                </a:solidFill>
                <a:latin typeface="Times New Roman" pitchFamily="18" charset="0"/>
                <a:cs typeface="Times New Roman" pitchFamily="18" charset="0"/>
              </a:rPr>
            </a:br>
            <a:endParaRPr lang="tr-TR" sz="2800" dirty="0" smtClean="0">
              <a:latin typeface="Times New Roman" pitchFamily="18" charset="0"/>
              <a:cs typeface="Times New Roman" pitchFamily="18" charset="0"/>
            </a:endParaRPr>
          </a:p>
        </p:txBody>
      </p:sp>
      <p:sp>
        <p:nvSpPr>
          <p:cNvPr id="3075" name="İçerik Yer Tutucusu 2"/>
          <p:cNvSpPr>
            <a:spLocks noGrp="1"/>
          </p:cNvSpPr>
          <p:nvPr>
            <p:ph idx="1"/>
          </p:nvPr>
        </p:nvSpPr>
        <p:spPr>
          <a:xfrm>
            <a:off x="609600" y="1676401"/>
            <a:ext cx="8229600" cy="4211638"/>
          </a:xfrm>
        </p:spPr>
        <p:txBody>
          <a:bodyPr/>
          <a:lstStyle/>
          <a:p>
            <a:pPr marL="0" indent="0">
              <a:buNone/>
            </a:pPr>
            <a:endParaRPr lang="tr-TR" sz="2000" dirty="0" smtClean="0">
              <a:latin typeface="Times New Roman" pitchFamily="18" charset="0"/>
              <a:cs typeface="Times New Roman" pitchFamily="18" charset="0"/>
            </a:endParaRPr>
          </a:p>
          <a:p>
            <a:pPr marL="0" indent="0">
              <a:buNone/>
            </a:pPr>
            <a:r>
              <a:rPr lang="tr-TR" sz="2000" dirty="0">
                <a:latin typeface="Times New Roman" pitchFamily="18" charset="0"/>
                <a:cs typeface="Times New Roman" pitchFamily="18" charset="0"/>
              </a:rPr>
              <a:t>	</a:t>
            </a:r>
            <a:r>
              <a:rPr lang="tr-TR" sz="2000" dirty="0" err="1" smtClean="0">
                <a:latin typeface="Times New Roman" pitchFamily="18" charset="0"/>
                <a:cs typeface="Times New Roman" pitchFamily="18" charset="0"/>
              </a:rPr>
              <a:t>Kahn</a:t>
            </a:r>
            <a:r>
              <a:rPr lang="tr-TR" sz="2000" dirty="0" smtClean="0">
                <a:latin typeface="Times New Roman" pitchFamily="18" charset="0"/>
                <a:cs typeface="Times New Roman" pitchFamily="18" charset="0"/>
              </a:rPr>
              <a:t> ve </a:t>
            </a:r>
            <a:r>
              <a:rPr lang="tr-TR" sz="2000" dirty="0" err="1" smtClean="0">
                <a:latin typeface="Times New Roman" pitchFamily="18" charset="0"/>
                <a:cs typeface="Times New Roman" pitchFamily="18" charset="0"/>
              </a:rPr>
              <a:t>Lourenco</a:t>
            </a:r>
            <a:r>
              <a:rPr lang="tr-TR" sz="2000" dirty="0" smtClean="0">
                <a:latin typeface="Times New Roman" pitchFamily="18" charset="0"/>
                <a:cs typeface="Times New Roman" pitchFamily="18" charset="0"/>
              </a:rPr>
              <a:t> (2002)’</a:t>
            </a:r>
            <a:r>
              <a:rPr lang="tr-TR" sz="2000" dirty="0" err="1" smtClean="0">
                <a:latin typeface="Times New Roman" pitchFamily="18" charset="0"/>
                <a:cs typeface="Times New Roman" pitchFamily="18" charset="0"/>
              </a:rPr>
              <a:t>nun</a:t>
            </a:r>
            <a:r>
              <a:rPr lang="tr-TR" sz="2000" dirty="0" smtClean="0">
                <a:latin typeface="Times New Roman" pitchFamily="18" charset="0"/>
                <a:cs typeface="Times New Roman" pitchFamily="18" charset="0"/>
              </a:rPr>
              <a:t> yaptıkları çalışmalarda, çocukların çeşitli evrensel problemlerin (Çöpler, Kirlilik, tehlikeli atıklar) farkında olduklarını ve çevresel problemleri diğer problemlerden ayır ettiklerini göstermiştir.</a:t>
            </a:r>
          </a:p>
          <a:p>
            <a:pPr marL="0" indent="0">
              <a:buNone/>
            </a:pPr>
            <a:r>
              <a:rPr lang="tr-TR" sz="2000" dirty="0" smtClean="0">
                <a:latin typeface="Times New Roman" pitchFamily="18" charset="0"/>
                <a:cs typeface="Times New Roman" pitchFamily="18" charset="0"/>
              </a:rPr>
              <a:t>	 </a:t>
            </a:r>
            <a:r>
              <a:rPr lang="tr-TR" sz="2000" dirty="0" err="1" smtClean="0">
                <a:latin typeface="Times New Roman" pitchFamily="18" charset="0"/>
                <a:cs typeface="Times New Roman" pitchFamily="18" charset="0"/>
              </a:rPr>
              <a:t>Palmer</a:t>
            </a:r>
            <a:r>
              <a:rPr lang="tr-TR" sz="2000" dirty="0" smtClean="0">
                <a:latin typeface="Times New Roman" pitchFamily="18" charset="0"/>
                <a:cs typeface="Times New Roman" pitchFamily="18" charset="0"/>
              </a:rPr>
              <a:t> ve </a:t>
            </a:r>
            <a:r>
              <a:rPr lang="tr-TR" sz="2000" dirty="0" err="1" smtClean="0">
                <a:latin typeface="Times New Roman" pitchFamily="18" charset="0"/>
                <a:cs typeface="Times New Roman" pitchFamily="18" charset="0"/>
              </a:rPr>
              <a:t>Suggate</a:t>
            </a:r>
            <a:r>
              <a:rPr lang="tr-TR" sz="2000" dirty="0" smtClean="0">
                <a:latin typeface="Times New Roman" pitchFamily="18" charset="0"/>
                <a:cs typeface="Times New Roman" pitchFamily="18" charset="0"/>
              </a:rPr>
              <a:t> (2004)	 yaptıkları çalışmada, Dört yaşındaki bazı çocukların çevresel  değişikliklerin etkilerini ve farklı ortamlarda insanlar üzerinde etkilerini basit fakat tam olarak bildiklerini ortaya koymuşlardır.</a:t>
            </a:r>
          </a:p>
          <a:p>
            <a:pPr marL="0" indent="0">
              <a:buNone/>
            </a:pPr>
            <a:endParaRPr lang="tr-TR" sz="2000" dirty="0" smtClean="0">
              <a:latin typeface="Times New Roman" pitchFamily="18" charset="0"/>
              <a:cs typeface="Times New Roman" pitchFamily="18" charset="0"/>
            </a:endParaRPr>
          </a:p>
        </p:txBody>
      </p:sp>
      <p:pic>
        <p:nvPicPr>
          <p:cNvPr id="307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32917682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r>
              <a:rPr lang="tr-TR" sz="2800" dirty="0">
                <a:solidFill>
                  <a:srgbClr val="FF0000"/>
                </a:solidFill>
                <a:latin typeface="Times New Roman" pitchFamily="18" charset="0"/>
                <a:cs typeface="Times New Roman" pitchFamily="18" charset="0"/>
              </a:rPr>
              <a:t>ERKEN </a:t>
            </a:r>
            <a:r>
              <a:rPr lang="tr-TR" sz="2800" dirty="0" smtClean="0">
                <a:solidFill>
                  <a:srgbClr val="FF0000"/>
                </a:solidFill>
                <a:latin typeface="Times New Roman" pitchFamily="18" charset="0"/>
                <a:cs typeface="Times New Roman" pitchFamily="18" charset="0"/>
              </a:rPr>
              <a:t>ÇOCUKLUK </a:t>
            </a:r>
            <a:r>
              <a:rPr lang="tr-TR" sz="2800" dirty="0">
                <a:solidFill>
                  <a:srgbClr val="FF0000"/>
                </a:solidFill>
                <a:latin typeface="Times New Roman" pitchFamily="18" charset="0"/>
                <a:cs typeface="Times New Roman" pitchFamily="18" charset="0"/>
              </a:rPr>
              <a:t>DÖNEMİNDE ÇEVRE 	EĞİTİMİNİN ÖNEMİ</a:t>
            </a:r>
            <a:br>
              <a:rPr lang="tr-TR" sz="2800" dirty="0">
                <a:solidFill>
                  <a:srgbClr val="FF0000"/>
                </a:solidFill>
                <a:latin typeface="Times New Roman" pitchFamily="18" charset="0"/>
                <a:cs typeface="Times New Roman" pitchFamily="18" charset="0"/>
              </a:rPr>
            </a:br>
            <a:endParaRPr lang="tr-TR" sz="2800" dirty="0" smtClean="0">
              <a:latin typeface="Times New Roman" pitchFamily="18" charset="0"/>
              <a:cs typeface="Times New Roman" pitchFamily="18" charset="0"/>
            </a:endParaRPr>
          </a:p>
        </p:txBody>
      </p:sp>
      <p:sp>
        <p:nvSpPr>
          <p:cNvPr id="3075" name="İçerik Yer Tutucusu 2"/>
          <p:cNvSpPr>
            <a:spLocks noGrp="1"/>
          </p:cNvSpPr>
          <p:nvPr>
            <p:ph idx="1"/>
          </p:nvPr>
        </p:nvSpPr>
        <p:spPr>
          <a:xfrm>
            <a:off x="609600" y="1676401"/>
            <a:ext cx="8229600" cy="4211638"/>
          </a:xfrm>
        </p:spPr>
        <p:txBody>
          <a:bodyPr/>
          <a:lstStyle/>
          <a:p>
            <a:pPr marL="0" indent="0">
              <a:buNone/>
            </a:pPr>
            <a:r>
              <a:rPr lang="tr-TR" sz="2000" dirty="0" smtClean="0">
                <a:latin typeface="Times New Roman" pitchFamily="18" charset="0"/>
                <a:cs typeface="Times New Roman" pitchFamily="18" charset="0"/>
              </a:rPr>
              <a:t>	Pek çok çocuk, iyileştirici etkileşim için doğaya ihtiyaç duyar. Doğa çalışmaları, Doğal yaşamdaki zenginlikler, Yaşayan canlılar arasındaki ilişki, doğal yaşamın güzelliği Çocuklarda;</a:t>
            </a:r>
          </a:p>
          <a:p>
            <a:pPr>
              <a:buFont typeface="Wingdings" panose="05000000000000000000" pitchFamily="2" charset="2"/>
              <a:buChar char="Ø"/>
            </a:pPr>
            <a:r>
              <a:rPr lang="tr-TR" sz="2000" dirty="0" smtClean="0">
                <a:latin typeface="Times New Roman" pitchFamily="18" charset="0"/>
                <a:cs typeface="Times New Roman" pitchFamily="18" charset="0"/>
              </a:rPr>
              <a:t>Hayat mutluluğu gibi konularda bilgi edinmeyi sağlar,</a:t>
            </a:r>
          </a:p>
          <a:p>
            <a:pPr>
              <a:buFont typeface="Wingdings" panose="05000000000000000000" pitchFamily="2" charset="2"/>
              <a:buChar char="Ø"/>
            </a:pPr>
            <a:r>
              <a:rPr lang="tr-TR" sz="2000" dirty="0" smtClean="0">
                <a:latin typeface="Times New Roman" pitchFamily="18" charset="0"/>
                <a:cs typeface="Times New Roman" pitchFamily="18" charset="0"/>
              </a:rPr>
              <a:t>Çocuklarda doğal dünyadaki deneyimleri gözlemleme, tanılama ve kaydetme fırsatları sunar,</a:t>
            </a:r>
          </a:p>
          <a:p>
            <a:pPr>
              <a:buFont typeface="Wingdings" panose="05000000000000000000" pitchFamily="2" charset="2"/>
              <a:buChar char="Ø"/>
            </a:pPr>
            <a:r>
              <a:rPr lang="tr-TR" sz="2000" dirty="0">
                <a:latin typeface="Times New Roman" pitchFamily="18" charset="0"/>
                <a:cs typeface="Times New Roman" pitchFamily="18" charset="0"/>
              </a:rPr>
              <a:t> </a:t>
            </a:r>
            <a:r>
              <a:rPr lang="tr-TR" sz="2000" dirty="0" smtClean="0">
                <a:latin typeface="Times New Roman" pitchFamily="18" charset="0"/>
                <a:cs typeface="Times New Roman" pitchFamily="18" charset="0"/>
              </a:rPr>
              <a:t>Doğadaki ilişkileri keşfetmelerini ve anlamalarını kolaylaştırır.</a:t>
            </a:r>
          </a:p>
          <a:p>
            <a:pPr>
              <a:buFont typeface="Wingdings" panose="05000000000000000000" pitchFamily="2" charset="2"/>
              <a:buChar char="Ø"/>
            </a:pPr>
            <a:r>
              <a:rPr lang="tr-TR" sz="2000" dirty="0">
                <a:latin typeface="Times New Roman" pitchFamily="18" charset="0"/>
                <a:cs typeface="Times New Roman" pitchFamily="18" charset="0"/>
              </a:rPr>
              <a:t> </a:t>
            </a:r>
            <a:r>
              <a:rPr lang="tr-TR" sz="2000" dirty="0" smtClean="0">
                <a:latin typeface="Times New Roman" pitchFamily="18" charset="0"/>
                <a:cs typeface="Times New Roman" pitchFamily="18" charset="0"/>
              </a:rPr>
              <a:t>Çocuklar ilgilerini başkaları ile paylaşırken, başkalarının ilgilerini gözlemleme fırsatı bulurlar,</a:t>
            </a:r>
          </a:p>
          <a:p>
            <a:pPr>
              <a:buFont typeface="Wingdings" panose="05000000000000000000" pitchFamily="2" charset="2"/>
              <a:buChar char="Ø"/>
            </a:pPr>
            <a:r>
              <a:rPr lang="tr-TR" sz="2000" dirty="0" smtClean="0">
                <a:latin typeface="Times New Roman" pitchFamily="18" charset="0"/>
                <a:cs typeface="Times New Roman" pitchFamily="18" charset="0"/>
              </a:rPr>
              <a:t>Yaşayan canlılarla uygun bir şekilde başa çıkmayı öğrenirler,</a:t>
            </a:r>
          </a:p>
          <a:p>
            <a:pPr>
              <a:buFont typeface="Wingdings" panose="05000000000000000000" pitchFamily="2" charset="2"/>
              <a:buChar char="Ø"/>
            </a:pPr>
            <a:r>
              <a:rPr lang="tr-TR" sz="2000" dirty="0" smtClean="0">
                <a:latin typeface="Times New Roman" pitchFamily="18" charset="0"/>
                <a:cs typeface="Times New Roman" pitchFamily="18" charset="0"/>
              </a:rPr>
              <a:t>Doğal dünyaya olumlu tutumlar geliştirirler,</a:t>
            </a:r>
          </a:p>
          <a:p>
            <a:pPr>
              <a:buFont typeface="Wingdings" panose="05000000000000000000" pitchFamily="2" charset="2"/>
              <a:buChar char="Ø"/>
            </a:pPr>
            <a:r>
              <a:rPr lang="tr-TR" sz="2000" dirty="0" smtClean="0">
                <a:latin typeface="Times New Roman" pitchFamily="18" charset="0"/>
                <a:cs typeface="Times New Roman" pitchFamily="18" charset="0"/>
              </a:rPr>
              <a:t>Estetik algıları gelişir.</a:t>
            </a:r>
          </a:p>
        </p:txBody>
      </p:sp>
      <p:pic>
        <p:nvPicPr>
          <p:cNvPr id="307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34575038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r>
              <a:rPr lang="tr-TR" sz="2800" dirty="0" smtClean="0">
                <a:solidFill>
                  <a:srgbClr val="FF0000"/>
                </a:solidFill>
                <a:latin typeface="Times New Roman" pitchFamily="18" charset="0"/>
                <a:cs typeface="Times New Roman" pitchFamily="18" charset="0"/>
              </a:rPr>
              <a:t>ERKEN ÇOCUKLUK DÖNEMİNDE ÇEVRE EĞİTİMİ VE GELİŞİM ALANLARI.</a:t>
            </a:r>
          </a:p>
        </p:txBody>
      </p:sp>
      <p:sp>
        <p:nvSpPr>
          <p:cNvPr id="3075" name="İçerik Yer Tutucusu 2"/>
          <p:cNvSpPr>
            <a:spLocks noGrp="1"/>
          </p:cNvSpPr>
          <p:nvPr>
            <p:ph idx="1"/>
          </p:nvPr>
        </p:nvSpPr>
        <p:spPr/>
        <p:txBody>
          <a:bodyPr/>
          <a:lstStyle/>
          <a:p>
            <a:pPr marL="0" indent="0">
              <a:buNone/>
            </a:pPr>
            <a:r>
              <a:rPr lang="tr-TR" sz="2000" dirty="0" smtClean="0">
                <a:latin typeface="Times New Roman" panose="02020603050405020304" pitchFamily="18" charset="0"/>
                <a:cs typeface="Times New Roman" panose="02020603050405020304" pitchFamily="18" charset="0"/>
              </a:rPr>
              <a:t>Okul </a:t>
            </a:r>
            <a:r>
              <a:rPr lang="tr-TR" sz="2000" dirty="0">
                <a:latin typeface="Times New Roman" panose="02020603050405020304" pitchFamily="18" charset="0"/>
                <a:cs typeface="Times New Roman" panose="02020603050405020304" pitchFamily="18" charset="0"/>
              </a:rPr>
              <a:t>öncesi dönemde çevre eğitimi, çocukların gelişim alanlarını da</a:t>
            </a:r>
          </a:p>
          <a:p>
            <a:pPr marL="0" indent="0">
              <a:buNone/>
            </a:pPr>
            <a:r>
              <a:rPr lang="tr-TR" sz="2000" dirty="0">
                <a:latin typeface="Times New Roman" panose="02020603050405020304" pitchFamily="18" charset="0"/>
                <a:cs typeface="Times New Roman" panose="02020603050405020304" pitchFamily="18" charset="0"/>
              </a:rPr>
              <a:t>desteklemektedir</a:t>
            </a:r>
            <a:r>
              <a:rPr lang="tr-TR" sz="2000" dirty="0" smtClean="0">
                <a:latin typeface="Times New Roman" panose="02020603050405020304" pitchFamily="18" charset="0"/>
                <a:cs typeface="Times New Roman" panose="02020603050405020304" pitchFamily="18" charset="0"/>
              </a:rPr>
              <a:t>.</a:t>
            </a:r>
          </a:p>
          <a:p>
            <a:pPr marL="0" indent="0">
              <a:buNone/>
            </a:pP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 </a:t>
            </a:r>
            <a:r>
              <a:rPr lang="tr-TR" sz="2000" dirty="0" smtClean="0">
                <a:solidFill>
                  <a:srgbClr val="C00000"/>
                </a:solidFill>
                <a:latin typeface="Times New Roman" panose="02020603050405020304" pitchFamily="18" charset="0"/>
                <a:cs typeface="Times New Roman" panose="02020603050405020304" pitchFamily="18" charset="0"/>
              </a:rPr>
              <a:t>MOTOR GELİŞİM:</a:t>
            </a:r>
          </a:p>
          <a:p>
            <a:pPr marL="0" indent="0">
              <a:buNone/>
            </a:pPr>
            <a:r>
              <a:rPr lang="tr-TR" sz="2000" dirty="0" smtClean="0">
                <a:latin typeface="Times New Roman" panose="02020603050405020304" pitchFamily="18" charset="0"/>
                <a:cs typeface="Times New Roman" panose="02020603050405020304" pitchFamily="18" charset="0"/>
              </a:rPr>
              <a:t>Çevre eğitiminin motor gelişimi destekleyici noktası vardır. Küçük bir tohumu saksıya dikmek. Yaşına uygun toprağa ve saksıya ekmek için aletleri kullanmak. Yaprak, ağaç dalı, kuş tüyü, deniz kabuğu gibi malzemeleri toplayıp etkinlikler yapma, sanat etkinlikleri yapmalarına teşvik etmek ve küçük kas gelişimine yardımcı olur. Koşma zıplama, yuvarlanma, bisiklete binme gibi açık alanda, doğada yapılan etkinlikler, büyük kas gelişimini desteklemede önemli yeri vardır.</a:t>
            </a:r>
          </a:p>
          <a:p>
            <a:pPr marL="0" indent="0">
              <a:buNone/>
            </a:pPr>
            <a:endParaRPr lang="tr-TR" sz="2000" dirty="0" smtClean="0">
              <a:latin typeface="Times New Roman" panose="02020603050405020304" pitchFamily="18" charset="0"/>
              <a:cs typeface="Times New Roman" panose="02020603050405020304" pitchFamily="18" charset="0"/>
            </a:endParaRPr>
          </a:p>
        </p:txBody>
      </p:sp>
      <p:pic>
        <p:nvPicPr>
          <p:cNvPr id="307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39622866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r>
              <a:rPr lang="tr-TR" sz="2800" dirty="0" smtClean="0">
                <a:solidFill>
                  <a:srgbClr val="FF0000"/>
                </a:solidFill>
                <a:latin typeface="Times New Roman" pitchFamily="18" charset="0"/>
                <a:cs typeface="Times New Roman" pitchFamily="18" charset="0"/>
              </a:rPr>
              <a:t>ERKEN ÇOCUKLUK DÖNEMİNDE ÇEVRE EĞİTİMİ VE GELİŞİM ALANLARI.</a:t>
            </a:r>
          </a:p>
        </p:txBody>
      </p:sp>
      <p:sp>
        <p:nvSpPr>
          <p:cNvPr id="3075" name="İçerik Yer Tutucusu 2"/>
          <p:cNvSpPr>
            <a:spLocks noGrp="1"/>
          </p:cNvSpPr>
          <p:nvPr>
            <p:ph idx="1"/>
          </p:nvPr>
        </p:nvSpPr>
        <p:spPr/>
        <p:txBody>
          <a:bodyPr/>
          <a:lstStyle/>
          <a:p>
            <a:pPr marL="0" indent="0">
              <a:buNone/>
            </a:pPr>
            <a:r>
              <a:rPr lang="tr-TR" sz="2000" dirty="0">
                <a:latin typeface="Times New Roman" pitchFamily="18" charset="0"/>
                <a:cs typeface="Times New Roman" pitchFamily="18" charset="0"/>
              </a:rPr>
              <a:t>	</a:t>
            </a:r>
            <a:r>
              <a:rPr lang="tr-TR" sz="2000" dirty="0" smtClean="0">
                <a:solidFill>
                  <a:srgbClr val="C00000"/>
                </a:solidFill>
                <a:latin typeface="Times New Roman" pitchFamily="18" charset="0"/>
                <a:cs typeface="Times New Roman" pitchFamily="18" charset="0"/>
              </a:rPr>
              <a:t>BİLİŞSEL GELİŞİM</a:t>
            </a:r>
          </a:p>
          <a:p>
            <a:pPr marL="0" indent="0">
              <a:buNone/>
            </a:pPr>
            <a:r>
              <a:rPr lang="tr-TR" sz="2000" dirty="0" smtClean="0">
                <a:latin typeface="Times New Roman" pitchFamily="18" charset="0"/>
                <a:cs typeface="Times New Roman" pitchFamily="18" charset="0"/>
              </a:rPr>
              <a:t>Çevre eğitimi erken çocukluk eğitiminde doğada pek çok öğrenme fırsatını sunar. Pek çok nesne, hayvan, ve kavramla ilgili öğrenme ve keşfetme şansı verir. Doğada karşılaşılan  bitki ve hayvanlara dikkat çekilerek çeşitli özelliklerine, ekolojik sistemdeki yerlerine vurgu yapma fırsatı olur. Doğada kullanılan malzemelerle  renk , şekil, sayı ve altında üstünde gibi kavramlar verilebilir. Zaman kavramını anlamaya teşvik edilebilir. Güneşin batışı, doğuşu gibi zamanla ilgili kavramları  öğrenmelerine yardımcı olunur. Daha sonra, yarın gibi ifadeleri öğrenip kullanabilir. Çevre eğitimi ile doğada var olan olaylarla ilgili deneyler düzenlenerek, çocukların neden sonuç ilişkileri kurmaları sağlanabilir. Gözlem yapma , sınıflama ,, iletişim, ölçme, tahmin etme gibi bilimsel süreç becerilerini  kazanmalarına ve geliştirmelerine yardımcı olur. </a:t>
            </a:r>
          </a:p>
          <a:p>
            <a:pPr marL="0" indent="0">
              <a:buNone/>
            </a:pPr>
            <a:r>
              <a:rPr lang="tr-TR" sz="2000" dirty="0">
                <a:latin typeface="Times New Roman" pitchFamily="18" charset="0"/>
                <a:cs typeface="Times New Roman" pitchFamily="18" charset="0"/>
              </a:rPr>
              <a:t>	</a:t>
            </a:r>
            <a:r>
              <a:rPr lang="tr-TR" sz="2000" dirty="0" smtClean="0">
                <a:latin typeface="Times New Roman" pitchFamily="18" charset="0"/>
                <a:cs typeface="Times New Roman" pitchFamily="18" charset="0"/>
              </a:rPr>
              <a:t> </a:t>
            </a:r>
          </a:p>
        </p:txBody>
      </p:sp>
      <p:pic>
        <p:nvPicPr>
          <p:cNvPr id="307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extLst>
      <p:ext uri="{BB962C8B-B14F-4D97-AF65-F5344CB8AC3E}">
        <p14:creationId xmlns:p14="http://schemas.microsoft.com/office/powerpoint/2010/main" val="13470813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r>
              <a:rPr lang="tr-TR" sz="2800" dirty="0" smtClean="0">
                <a:solidFill>
                  <a:srgbClr val="FF0000"/>
                </a:solidFill>
                <a:latin typeface="Times New Roman" pitchFamily="18" charset="0"/>
                <a:cs typeface="Times New Roman" pitchFamily="18" charset="0"/>
              </a:rPr>
              <a:t>ERKEN ÇOCUKLUK DÖNEMİNDE ÇEVRE EĞİTİMİ VE GELİŞİM ALANLARI.</a:t>
            </a:r>
          </a:p>
        </p:txBody>
      </p:sp>
      <p:sp>
        <p:nvSpPr>
          <p:cNvPr id="3075" name="İçerik Yer Tutucusu 2"/>
          <p:cNvSpPr>
            <a:spLocks noGrp="1"/>
          </p:cNvSpPr>
          <p:nvPr>
            <p:ph idx="1"/>
          </p:nvPr>
        </p:nvSpPr>
        <p:spPr/>
        <p:txBody>
          <a:bodyPr/>
          <a:lstStyle/>
          <a:p>
            <a:pPr marL="0" indent="0">
              <a:buNone/>
            </a:pPr>
            <a:r>
              <a:rPr lang="tr-TR" sz="2000" dirty="0" smtClean="0">
                <a:latin typeface="Times New Roman" pitchFamily="18" charset="0"/>
                <a:cs typeface="Times New Roman" pitchFamily="18" charset="0"/>
              </a:rPr>
              <a:t>	</a:t>
            </a:r>
            <a:r>
              <a:rPr lang="tr-TR" sz="2000" dirty="0" smtClean="0">
                <a:solidFill>
                  <a:srgbClr val="C00000"/>
                </a:solidFill>
                <a:latin typeface="Times New Roman" pitchFamily="18" charset="0"/>
                <a:cs typeface="Times New Roman" pitchFamily="18" charset="0"/>
              </a:rPr>
              <a:t>DİL GELİŞİMİ</a:t>
            </a:r>
          </a:p>
          <a:p>
            <a:pPr marL="0" indent="0">
              <a:buNone/>
            </a:pPr>
            <a:endParaRPr lang="tr-TR" sz="2000" dirty="0" smtClean="0">
              <a:solidFill>
                <a:srgbClr val="C00000"/>
              </a:solidFill>
              <a:latin typeface="Times New Roman" pitchFamily="18" charset="0"/>
              <a:cs typeface="Times New Roman" pitchFamily="18" charset="0"/>
            </a:endParaRPr>
          </a:p>
          <a:p>
            <a:pPr marL="0" indent="0">
              <a:buNone/>
            </a:pPr>
            <a:r>
              <a:rPr lang="tr-TR" sz="2000" dirty="0">
                <a:solidFill>
                  <a:srgbClr val="C00000"/>
                </a:solidFill>
                <a:latin typeface="Times New Roman" pitchFamily="18" charset="0"/>
                <a:cs typeface="Times New Roman" pitchFamily="18" charset="0"/>
              </a:rPr>
              <a:t>	</a:t>
            </a:r>
            <a:r>
              <a:rPr lang="tr-TR" sz="2000" dirty="0" smtClean="0">
                <a:latin typeface="Times New Roman" pitchFamily="18" charset="0"/>
                <a:cs typeface="Times New Roman" pitchFamily="18" charset="0"/>
              </a:rPr>
              <a:t>Doğada yer almak çocukların dil gelişimlerine de olumlu etkilemektedir. Çocuklar doğada gördüklerinin isimlerini araştırıp, gözlemlediklerini adlandırmak için yeni kelimeler ararlar. Çevreye ve doğaya ait kavram ve sözcükler öğrenirler. Doğada;</a:t>
            </a:r>
          </a:p>
          <a:p>
            <a:pPr marL="0" indent="0">
              <a:buNone/>
            </a:pPr>
            <a:r>
              <a:rPr lang="tr-TR" sz="2000" dirty="0" smtClean="0">
                <a:latin typeface="Times New Roman" pitchFamily="18" charset="0"/>
                <a:cs typeface="Times New Roman" pitchFamily="18" charset="0"/>
              </a:rPr>
              <a:t>   Çevre eğitiminde dil deneyimlerine yönelik etkinlikler,</a:t>
            </a:r>
          </a:p>
          <a:p>
            <a:pPr marL="0" indent="0">
              <a:buNone/>
            </a:pPr>
            <a:r>
              <a:rPr lang="tr-TR" sz="2000" dirty="0" smtClean="0">
                <a:latin typeface="Times New Roman" pitchFamily="18" charset="0"/>
                <a:cs typeface="Times New Roman" pitchFamily="18" charset="0"/>
              </a:rPr>
              <a:t>    Doğada yetişkinlerle birlikte yaşanılan deneyimlerle ilişkili hikayeler anlatılabilir,</a:t>
            </a:r>
          </a:p>
          <a:p>
            <a:pPr marL="0" indent="0">
              <a:buNone/>
            </a:pPr>
            <a:r>
              <a:rPr lang="tr-TR" sz="2000" dirty="0">
                <a:latin typeface="Times New Roman" pitchFamily="18" charset="0"/>
                <a:cs typeface="Times New Roman" pitchFamily="18" charset="0"/>
              </a:rPr>
              <a:t> </a:t>
            </a:r>
            <a:r>
              <a:rPr lang="tr-TR" sz="2000" dirty="0" smtClean="0">
                <a:latin typeface="Times New Roman" pitchFamily="18" charset="0"/>
                <a:cs typeface="Times New Roman" pitchFamily="18" charset="0"/>
              </a:rPr>
              <a:t>   Doğa ile deneyimler hakkında konuşulup kelimeler </a:t>
            </a:r>
            <a:r>
              <a:rPr lang="tr-TR" sz="2000" dirty="0" err="1" smtClean="0">
                <a:latin typeface="Times New Roman" pitchFamily="18" charset="0"/>
                <a:cs typeface="Times New Roman" pitchFamily="18" charset="0"/>
              </a:rPr>
              <a:t>tanıtılabilinir</a:t>
            </a:r>
            <a:r>
              <a:rPr lang="tr-TR" sz="2000" dirty="0" smtClean="0">
                <a:latin typeface="Times New Roman" pitchFamily="18" charset="0"/>
                <a:cs typeface="Times New Roman" pitchFamily="18" charset="0"/>
              </a:rPr>
              <a:t>,</a:t>
            </a:r>
          </a:p>
          <a:p>
            <a:pPr marL="0" indent="0">
              <a:buNone/>
            </a:pPr>
            <a:r>
              <a:rPr lang="tr-TR" sz="2000" dirty="0" smtClean="0">
                <a:latin typeface="Times New Roman" pitchFamily="18" charset="0"/>
                <a:cs typeface="Times New Roman" pitchFamily="18" charset="0"/>
              </a:rPr>
              <a:t>    Doğa deneyimi ile ilgili basit şarkılar söylenebilir,</a:t>
            </a:r>
          </a:p>
          <a:p>
            <a:pPr marL="0" indent="0">
              <a:buNone/>
            </a:pPr>
            <a:r>
              <a:rPr lang="tr-TR" sz="2000" dirty="0">
                <a:latin typeface="Times New Roman" pitchFamily="18" charset="0"/>
                <a:cs typeface="Times New Roman" pitchFamily="18" charset="0"/>
              </a:rPr>
              <a:t> </a:t>
            </a:r>
            <a:r>
              <a:rPr lang="tr-TR" sz="2000" dirty="0" smtClean="0">
                <a:latin typeface="Times New Roman" pitchFamily="18" charset="0"/>
                <a:cs typeface="Times New Roman" pitchFamily="18" charset="0"/>
              </a:rPr>
              <a:t>   Doğada yapılan her tür etkinlikte « sence……?» gibi açık uçlu sorular sorulabilir.</a:t>
            </a:r>
            <a:r>
              <a:rPr lang="tr-TR" sz="2000" dirty="0">
                <a:latin typeface="Times New Roman" pitchFamily="18" charset="0"/>
                <a:cs typeface="Times New Roman" pitchFamily="18" charset="0"/>
              </a:rPr>
              <a:t>	</a:t>
            </a:r>
            <a:r>
              <a:rPr lang="tr-TR" sz="2000" dirty="0" smtClean="0">
                <a:latin typeface="Times New Roman" pitchFamily="18" charset="0"/>
                <a:cs typeface="Times New Roman" pitchFamily="18" charset="0"/>
              </a:rPr>
              <a:t> </a:t>
            </a:r>
          </a:p>
        </p:txBody>
      </p:sp>
      <p:pic>
        <p:nvPicPr>
          <p:cNvPr id="307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
        <p:nvSpPr>
          <p:cNvPr id="7" name="İçerik Yer Tutucusu 2"/>
          <p:cNvSpPr txBox="1">
            <a:spLocks/>
          </p:cNvSpPr>
          <p:nvPr/>
        </p:nvSpPr>
        <p:spPr bwMode="auto">
          <a:xfrm>
            <a:off x="2114551" y="6019800"/>
            <a:ext cx="6400800" cy="24070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Tx/>
              <a:buNone/>
            </a:pPr>
            <a:r>
              <a:rPr lang="tr-TR" sz="2000" kern="0" dirty="0" smtClean="0">
                <a:latin typeface="Times New Roman" pitchFamily="18" charset="0"/>
                <a:cs typeface="Times New Roman" pitchFamily="18" charset="0"/>
              </a:rPr>
              <a:t>	</a:t>
            </a:r>
            <a:endParaRPr lang="tr-TR" sz="2000" kern="0" dirty="0" smtClean="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35475513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r>
              <a:rPr lang="tr-TR" sz="2800" dirty="0" smtClean="0">
                <a:solidFill>
                  <a:srgbClr val="FF0000"/>
                </a:solidFill>
                <a:latin typeface="Times New Roman" pitchFamily="18" charset="0"/>
                <a:cs typeface="Times New Roman" pitchFamily="18" charset="0"/>
              </a:rPr>
              <a:t>ERKEN ÇOCUKLUK DÖNEMİNDE ÇEVRE EĞİTİMİ VE GELİŞİM ALANLARI.</a:t>
            </a:r>
          </a:p>
        </p:txBody>
      </p:sp>
      <p:sp>
        <p:nvSpPr>
          <p:cNvPr id="3075" name="İçerik Yer Tutucusu 2"/>
          <p:cNvSpPr>
            <a:spLocks noGrp="1"/>
          </p:cNvSpPr>
          <p:nvPr>
            <p:ph idx="1"/>
          </p:nvPr>
        </p:nvSpPr>
        <p:spPr>
          <a:xfrm>
            <a:off x="685800" y="1296194"/>
            <a:ext cx="8229600" cy="4525963"/>
          </a:xfrm>
        </p:spPr>
        <p:txBody>
          <a:bodyPr/>
          <a:lstStyle/>
          <a:p>
            <a:pPr marL="0" indent="0">
              <a:buNone/>
            </a:pPr>
            <a:r>
              <a:rPr lang="tr-TR" sz="2000" dirty="0">
                <a:latin typeface="Times New Roman" pitchFamily="18" charset="0"/>
                <a:cs typeface="Times New Roman" pitchFamily="18" charset="0"/>
              </a:rPr>
              <a:t>	</a:t>
            </a:r>
            <a:endParaRPr lang="tr-TR" sz="2000" dirty="0" smtClean="0">
              <a:latin typeface="Times New Roman" pitchFamily="18" charset="0"/>
              <a:cs typeface="Times New Roman" pitchFamily="18" charset="0"/>
            </a:endParaRPr>
          </a:p>
          <a:p>
            <a:pPr marL="0" indent="0">
              <a:buNone/>
            </a:pPr>
            <a:r>
              <a:rPr lang="tr-TR" sz="2000" dirty="0" smtClean="0">
                <a:solidFill>
                  <a:srgbClr val="C00000"/>
                </a:solidFill>
                <a:latin typeface="Times New Roman" pitchFamily="18" charset="0"/>
                <a:cs typeface="Times New Roman" pitchFamily="18" charset="0"/>
              </a:rPr>
              <a:t>Yaratıcılık ve Estetik Algısının gelişimi</a:t>
            </a:r>
          </a:p>
          <a:p>
            <a:pPr marL="0" indent="0">
              <a:buNone/>
            </a:pPr>
            <a:r>
              <a:rPr lang="tr-TR" sz="2000" dirty="0">
                <a:solidFill>
                  <a:srgbClr val="C00000"/>
                </a:solidFill>
                <a:latin typeface="Times New Roman" pitchFamily="18" charset="0"/>
                <a:cs typeface="Times New Roman" pitchFamily="18" charset="0"/>
              </a:rPr>
              <a:t> </a:t>
            </a:r>
            <a:endParaRPr lang="tr-TR" sz="2000" dirty="0" smtClean="0">
              <a:solidFill>
                <a:srgbClr val="C00000"/>
              </a:solidFill>
              <a:latin typeface="Times New Roman" pitchFamily="18" charset="0"/>
              <a:cs typeface="Times New Roman" pitchFamily="18" charset="0"/>
            </a:endParaRPr>
          </a:p>
          <a:p>
            <a:pPr marL="0" indent="0">
              <a:buNone/>
            </a:pPr>
            <a:r>
              <a:rPr lang="tr-TR" sz="2000" dirty="0">
                <a:solidFill>
                  <a:srgbClr val="C00000"/>
                </a:solidFill>
                <a:latin typeface="Times New Roman" pitchFamily="18" charset="0"/>
                <a:cs typeface="Times New Roman" pitchFamily="18" charset="0"/>
              </a:rPr>
              <a:t>	</a:t>
            </a:r>
            <a:r>
              <a:rPr lang="tr-TR" sz="2000" dirty="0" smtClean="0">
                <a:latin typeface="Times New Roman" pitchFamily="18" charset="0"/>
                <a:cs typeface="Times New Roman" pitchFamily="18" charset="0"/>
              </a:rPr>
              <a:t>Okul öncesi dönemde çocuklar çevre ile sürekli etkileşim halinde ve alıcı  konumda olduklarında  çevrenin olumlu yada olumsuz tüm etkilerine açıktırlar. Bu bağlamda  çocuğun sıkılıkla içinde bulunduğu çevre de estetik algısının gelişmesinde etkin rolü vardır.  Çocuklar doğada zaman geçirirken doğal materyalleri ve onların estetik özelliklerini keşfetmeye başlarlar. Kum, su, bloklar, kil ve diğer malzemeleri kullanarak, bilimsel ve estetik kavramları kullanır, yaratıcılıklarını geliştirirler.</a:t>
            </a:r>
          </a:p>
          <a:p>
            <a:pPr marL="0" indent="0">
              <a:buNone/>
            </a:pPr>
            <a:r>
              <a:rPr lang="tr-TR" sz="2000" dirty="0">
                <a:latin typeface="Times New Roman" pitchFamily="18" charset="0"/>
                <a:cs typeface="Times New Roman" pitchFamily="18" charset="0"/>
              </a:rPr>
              <a:t>	</a:t>
            </a:r>
            <a:r>
              <a:rPr lang="tr-TR" sz="2000" dirty="0" smtClean="0">
                <a:latin typeface="Times New Roman" pitchFamily="18" charset="0"/>
                <a:cs typeface="Times New Roman" pitchFamily="18" charset="0"/>
              </a:rPr>
              <a:t> Çevre eğitimi, estetik algısı ve yaratıcılık gelişimi açısında oldukça önemlidir. Açık havada oynayan çocukların diğerlerine göre daha yaratıcı ve kendi oyunlarını kurmaya istekli oldukları tespit edilmiştir.</a:t>
            </a:r>
          </a:p>
          <a:p>
            <a:pPr marL="0" indent="0">
              <a:buNone/>
            </a:pPr>
            <a:endParaRPr lang="tr-TR" sz="2000" dirty="0">
              <a:solidFill>
                <a:srgbClr val="C00000"/>
              </a:solidFill>
              <a:latin typeface="Times New Roman" pitchFamily="18" charset="0"/>
              <a:cs typeface="Times New Roman" pitchFamily="18" charset="0"/>
            </a:endParaRPr>
          </a:p>
          <a:p>
            <a:pPr marL="0" indent="0">
              <a:buNone/>
            </a:pPr>
            <a:endParaRPr lang="tr-TR" sz="2000" dirty="0" smtClean="0">
              <a:solidFill>
                <a:srgbClr val="C00000"/>
              </a:solidFill>
              <a:latin typeface="Times New Roman" pitchFamily="18" charset="0"/>
              <a:cs typeface="Times New Roman" pitchFamily="18" charset="0"/>
            </a:endParaRPr>
          </a:p>
          <a:p>
            <a:pPr marL="0" indent="0">
              <a:buNone/>
            </a:pPr>
            <a:endParaRPr lang="tr-TR" sz="2000" dirty="0">
              <a:solidFill>
                <a:srgbClr val="C00000"/>
              </a:solidFill>
              <a:latin typeface="Times New Roman" pitchFamily="18" charset="0"/>
              <a:cs typeface="Times New Roman" pitchFamily="18" charset="0"/>
            </a:endParaRPr>
          </a:p>
          <a:p>
            <a:pPr marL="0" indent="0">
              <a:buNone/>
            </a:pPr>
            <a:endParaRPr lang="tr-TR" sz="2000" dirty="0" smtClean="0">
              <a:solidFill>
                <a:srgbClr val="C00000"/>
              </a:solidFill>
              <a:latin typeface="Times New Roman" pitchFamily="18" charset="0"/>
              <a:cs typeface="Times New Roman" pitchFamily="18" charset="0"/>
            </a:endParaRPr>
          </a:p>
          <a:p>
            <a:pPr marL="0" indent="0">
              <a:buNone/>
            </a:pPr>
            <a:endParaRPr lang="tr-TR" sz="2000" dirty="0">
              <a:solidFill>
                <a:srgbClr val="C00000"/>
              </a:solidFill>
              <a:latin typeface="Times New Roman" pitchFamily="18" charset="0"/>
              <a:cs typeface="Times New Roman" pitchFamily="18" charset="0"/>
            </a:endParaRPr>
          </a:p>
        </p:txBody>
      </p:sp>
      <p:pic>
        <p:nvPicPr>
          <p:cNvPr id="307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
        <p:nvSpPr>
          <p:cNvPr id="7" name="İçerik Yer Tutucusu 2"/>
          <p:cNvSpPr txBox="1">
            <a:spLocks/>
          </p:cNvSpPr>
          <p:nvPr/>
        </p:nvSpPr>
        <p:spPr bwMode="auto">
          <a:xfrm>
            <a:off x="2114551" y="6019800"/>
            <a:ext cx="6400800" cy="24070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Tx/>
              <a:buNone/>
            </a:pPr>
            <a:r>
              <a:rPr lang="tr-TR" sz="2000" kern="0" dirty="0" smtClean="0">
                <a:latin typeface="Times New Roman" pitchFamily="18" charset="0"/>
                <a:cs typeface="Times New Roman" pitchFamily="18" charset="0"/>
              </a:rPr>
              <a:t>	</a:t>
            </a:r>
            <a:endParaRPr lang="tr-TR" sz="2000" kern="0" dirty="0" smtClean="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29340572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r>
              <a:rPr lang="tr-TR" sz="2800" dirty="0" smtClean="0">
                <a:solidFill>
                  <a:srgbClr val="FF0000"/>
                </a:solidFill>
                <a:latin typeface="Times New Roman" pitchFamily="18" charset="0"/>
                <a:cs typeface="Times New Roman" pitchFamily="18" charset="0"/>
              </a:rPr>
              <a:t>KAYNAKLAR</a:t>
            </a:r>
          </a:p>
        </p:txBody>
      </p:sp>
      <p:sp>
        <p:nvSpPr>
          <p:cNvPr id="3075" name="İçerik Yer Tutucusu 2"/>
          <p:cNvSpPr>
            <a:spLocks noGrp="1"/>
          </p:cNvSpPr>
          <p:nvPr>
            <p:ph idx="1"/>
          </p:nvPr>
        </p:nvSpPr>
        <p:spPr>
          <a:xfrm>
            <a:off x="685800" y="1296194"/>
            <a:ext cx="8229600" cy="4525963"/>
          </a:xfrm>
        </p:spPr>
        <p:txBody>
          <a:bodyPr/>
          <a:lstStyle/>
          <a:p>
            <a:pPr marL="0" indent="0">
              <a:buNone/>
            </a:pPr>
            <a:r>
              <a:rPr lang="tr-TR" sz="2000" dirty="0">
                <a:latin typeface="Times New Roman" pitchFamily="18" charset="0"/>
                <a:cs typeface="Times New Roman" pitchFamily="18" charset="0"/>
              </a:rPr>
              <a:t>	</a:t>
            </a:r>
            <a:endParaRPr lang="tr-TR" sz="2000" dirty="0" smtClean="0">
              <a:latin typeface="Times New Roman" pitchFamily="18" charset="0"/>
              <a:cs typeface="Times New Roman" pitchFamily="18" charset="0"/>
            </a:endParaRPr>
          </a:p>
          <a:p>
            <a:r>
              <a:rPr lang="tr-TR" sz="2000" dirty="0" err="1" smtClean="0">
                <a:solidFill>
                  <a:srgbClr val="C00000"/>
                </a:solidFill>
                <a:latin typeface="Times New Roman" pitchFamily="18" charset="0"/>
                <a:cs typeface="Times New Roman" pitchFamily="18" charset="0"/>
              </a:rPr>
              <a:t>Ogelman</a:t>
            </a:r>
            <a:r>
              <a:rPr lang="tr-TR" sz="2000" dirty="0" smtClean="0">
                <a:solidFill>
                  <a:srgbClr val="C00000"/>
                </a:solidFill>
                <a:latin typeface="Times New Roman" pitchFamily="18" charset="0"/>
                <a:cs typeface="Times New Roman" pitchFamily="18" charset="0"/>
              </a:rPr>
              <a:t>, G, H ve Güngör, H.</a:t>
            </a:r>
            <a:r>
              <a:rPr lang="tr-TR" dirty="0"/>
              <a:t> </a:t>
            </a:r>
            <a:r>
              <a:rPr lang="tr-TR" sz="1800" dirty="0">
                <a:latin typeface="Times New Roman" panose="02020603050405020304" pitchFamily="18" charset="0"/>
                <a:cs typeface="Times New Roman" panose="02020603050405020304" pitchFamily="18" charset="0"/>
              </a:rPr>
              <a:t>Mustafa Kemal Üniversitesi Sosyal Bilimler Enstitüsü </a:t>
            </a:r>
            <a:r>
              <a:rPr lang="tr-TR" sz="1800" dirty="0" smtClean="0">
                <a:latin typeface="Times New Roman" panose="02020603050405020304" pitchFamily="18" charset="0"/>
                <a:cs typeface="Times New Roman" panose="02020603050405020304" pitchFamily="18" charset="0"/>
              </a:rPr>
              <a:t>Dergisi </a:t>
            </a:r>
            <a:r>
              <a:rPr lang="en-US" sz="1800" dirty="0" smtClean="0">
                <a:latin typeface="Times New Roman" panose="02020603050405020304" pitchFamily="18" charset="0"/>
                <a:cs typeface="Times New Roman" panose="02020603050405020304" pitchFamily="18" charset="0"/>
              </a:rPr>
              <a:t>Mustafa </a:t>
            </a:r>
            <a:r>
              <a:rPr lang="en-US" sz="1800" dirty="0">
                <a:latin typeface="Times New Roman" panose="02020603050405020304" pitchFamily="18" charset="0"/>
                <a:cs typeface="Times New Roman" panose="02020603050405020304" pitchFamily="18" charset="0"/>
              </a:rPr>
              <a:t>Kemal University Journal of Social Sciences Institute</a:t>
            </a:r>
          </a:p>
          <a:p>
            <a:pPr marL="0" indent="0">
              <a:buNone/>
            </a:pPr>
            <a:r>
              <a:rPr lang="tr-TR" sz="1800" dirty="0">
                <a:latin typeface="Times New Roman" panose="02020603050405020304" pitchFamily="18" charset="0"/>
                <a:cs typeface="Times New Roman" panose="02020603050405020304" pitchFamily="18" charset="0"/>
              </a:rPr>
              <a:t> </a:t>
            </a:r>
            <a:r>
              <a:rPr lang="tr-TR"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Yıl</a:t>
            </a:r>
            <a:r>
              <a:rPr lang="en-US" sz="1800" dirty="0" smtClean="0">
                <a:latin typeface="Times New Roman" panose="02020603050405020304" pitchFamily="18" charset="0"/>
                <a:cs typeface="Times New Roman" panose="02020603050405020304" pitchFamily="18" charset="0"/>
              </a:rPr>
              <a:t>/Year</a:t>
            </a:r>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2015</a:t>
            </a:r>
            <a:r>
              <a:rPr lang="tr-TR" sz="1800" dirty="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Cilt</a:t>
            </a:r>
            <a:r>
              <a:rPr lang="en-US" sz="1800" dirty="0" smtClean="0">
                <a:latin typeface="Times New Roman" panose="02020603050405020304" pitchFamily="18" charset="0"/>
                <a:cs typeface="Times New Roman" panose="02020603050405020304" pitchFamily="18" charset="0"/>
              </a:rPr>
              <a:t>/Volume</a:t>
            </a:r>
            <a:r>
              <a:rPr lang="en-US" sz="1800" dirty="0">
                <a:latin typeface="Times New Roman" panose="02020603050405020304" pitchFamily="18" charset="0"/>
                <a:cs typeface="Times New Roman" panose="02020603050405020304" pitchFamily="18" charset="0"/>
              </a:rPr>
              <a:t>: 12 </a:t>
            </a:r>
            <a:r>
              <a:rPr lang="tr-TR" sz="1800" dirty="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Sayı</a:t>
            </a:r>
            <a:r>
              <a:rPr lang="en-US" sz="1800" dirty="0" smtClean="0">
                <a:latin typeface="Times New Roman" panose="02020603050405020304" pitchFamily="18" charset="0"/>
                <a:cs typeface="Times New Roman" panose="02020603050405020304" pitchFamily="18" charset="0"/>
              </a:rPr>
              <a:t>/Issue</a:t>
            </a:r>
            <a:r>
              <a:rPr lang="en-US" sz="1800" dirty="0">
                <a:latin typeface="Times New Roman" panose="02020603050405020304" pitchFamily="18" charset="0"/>
                <a:cs typeface="Times New Roman" panose="02020603050405020304" pitchFamily="18" charset="0"/>
              </a:rPr>
              <a:t>: 32, s. </a:t>
            </a:r>
            <a:r>
              <a:rPr lang="en-US" sz="1800" dirty="0" smtClean="0">
                <a:latin typeface="Times New Roman" panose="02020603050405020304" pitchFamily="18" charset="0"/>
                <a:cs typeface="Times New Roman" panose="02020603050405020304" pitchFamily="18" charset="0"/>
              </a:rPr>
              <a:t>180-194</a:t>
            </a:r>
            <a:endParaRPr lang="tr-TR" sz="1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tr-TR" sz="1800" dirty="0" err="1" smtClean="0">
                <a:solidFill>
                  <a:srgbClr val="C00000"/>
                </a:solidFill>
                <a:latin typeface="Times New Roman" panose="02020603050405020304" pitchFamily="18" charset="0"/>
                <a:cs typeface="Times New Roman" panose="02020603050405020304" pitchFamily="18" charset="0"/>
              </a:rPr>
              <a:t>Ceylan,Y</a:t>
            </a:r>
            <a:r>
              <a:rPr lang="tr-TR" sz="1800" dirty="0">
                <a:solidFill>
                  <a:srgbClr val="C00000"/>
                </a:solidFill>
                <a:latin typeface="Times New Roman" panose="02020603050405020304" pitchFamily="18" charset="0"/>
                <a:cs typeface="Times New Roman" panose="02020603050405020304" pitchFamily="18" charset="0"/>
              </a:rPr>
              <a:t>.</a:t>
            </a:r>
            <a:r>
              <a:rPr lang="tr-TR" sz="1800" dirty="0" smtClean="0">
                <a:solidFill>
                  <a:srgbClr val="C00000"/>
                </a:solidFill>
                <a:latin typeface="Times New Roman" panose="02020603050405020304" pitchFamily="18" charset="0"/>
                <a:cs typeface="Times New Roman" panose="02020603050405020304" pitchFamily="18" charset="0"/>
              </a:rPr>
              <a:t> Ş. Ve Ülker, P. (2014)</a:t>
            </a:r>
            <a:r>
              <a:rPr lang="tr-TR" sz="1800" dirty="0" smtClean="0">
                <a:latin typeface="Times New Roman" pitchFamily="18" charset="0"/>
                <a:cs typeface="Times New Roman" pitchFamily="18" charset="0"/>
              </a:rPr>
              <a:t> </a:t>
            </a:r>
            <a:r>
              <a:rPr lang="tr-TR" sz="1800" dirty="0">
                <a:latin typeface="Times New Roman" pitchFamily="18" charset="0"/>
                <a:cs typeface="Times New Roman" pitchFamily="18" charset="0"/>
              </a:rPr>
              <a:t>Çocuk ve Çevre. Küçük Çocuklar ve Çevre Eğitimi El Kitabı. (Editör: Hülya Gülay </a:t>
            </a:r>
            <a:r>
              <a:rPr lang="tr-TR" sz="1800" dirty="0" err="1">
                <a:latin typeface="Times New Roman" pitchFamily="18" charset="0"/>
                <a:cs typeface="Times New Roman" pitchFamily="18" charset="0"/>
              </a:rPr>
              <a:t>Ogelman</a:t>
            </a:r>
            <a:r>
              <a:rPr lang="tr-TR" sz="1800" dirty="0">
                <a:latin typeface="Times New Roman" pitchFamily="18" charset="0"/>
                <a:cs typeface="Times New Roman" pitchFamily="18" charset="0"/>
              </a:rPr>
              <a:t>). Eğiten Kitap. Ankara</a:t>
            </a:r>
          </a:p>
          <a:p>
            <a:pPr>
              <a:buFont typeface="Wingdings" panose="05000000000000000000" pitchFamily="2" charset="2"/>
              <a:buChar char="§"/>
            </a:pPr>
            <a:r>
              <a:rPr lang="tr-TR" sz="1800" dirty="0" smtClean="0">
                <a:solidFill>
                  <a:srgbClr val="C00000"/>
                </a:solidFill>
                <a:latin typeface="Times New Roman" panose="02020603050405020304" pitchFamily="18" charset="0"/>
                <a:cs typeface="Times New Roman" panose="02020603050405020304" pitchFamily="18" charset="0"/>
              </a:rPr>
              <a:t> </a:t>
            </a:r>
            <a:r>
              <a:rPr lang="tr-TR" sz="1800" dirty="0" err="1" smtClean="0">
                <a:solidFill>
                  <a:srgbClr val="C00000"/>
                </a:solidFill>
                <a:latin typeface="Times New Roman" panose="02020603050405020304" pitchFamily="18" charset="0"/>
                <a:cs typeface="Times New Roman" panose="02020603050405020304" pitchFamily="18" charset="0"/>
              </a:rPr>
              <a:t>Başal</a:t>
            </a:r>
            <a:r>
              <a:rPr lang="tr-TR" sz="1800" dirty="0" smtClean="0">
                <a:solidFill>
                  <a:srgbClr val="C00000"/>
                </a:solidFill>
                <a:latin typeface="Times New Roman" panose="02020603050405020304" pitchFamily="18" charset="0"/>
                <a:cs typeface="Times New Roman" panose="02020603050405020304" pitchFamily="18" charset="0"/>
              </a:rPr>
              <a:t>, H. A. (2015). Okulöncesi ve İlkokul Çocukları İçin Uygulamalı Çevre Eğitimi. Nobel. Ankara</a:t>
            </a:r>
          </a:p>
          <a:p>
            <a:pPr>
              <a:buFont typeface="Wingdings" panose="05000000000000000000" pitchFamily="2" charset="2"/>
              <a:buChar char="§"/>
            </a:pPr>
            <a:r>
              <a:rPr lang="tr-TR" sz="1800" dirty="0" smtClean="0">
                <a:solidFill>
                  <a:srgbClr val="C00000"/>
                </a:solidFill>
                <a:latin typeface="Times New Roman" panose="02020603050405020304" pitchFamily="18" charset="0"/>
                <a:cs typeface="Times New Roman" panose="02020603050405020304" pitchFamily="18" charset="0"/>
              </a:rPr>
              <a:t> </a:t>
            </a:r>
            <a:r>
              <a:rPr lang="tr-TR" sz="1800" dirty="0" smtClean="0">
                <a:latin typeface="Times New Roman" pitchFamily="18" charset="0"/>
                <a:cs typeface="Times New Roman" pitchFamily="18" charset="0"/>
              </a:rPr>
              <a:t>Önder</a:t>
            </a:r>
            <a:r>
              <a:rPr lang="tr-TR" sz="1800" dirty="0">
                <a:latin typeface="Times New Roman" pitchFamily="18" charset="0"/>
                <a:cs typeface="Times New Roman" pitchFamily="18" charset="0"/>
              </a:rPr>
              <a:t>, A ve Özkan, B. (2013). Sürdürülebilir Çocuk Gelişimi Okul Öncesinde Etkinliklerle Çevre Eğitimi. Anı Yayıncılık. Ankara.</a:t>
            </a:r>
          </a:p>
          <a:p>
            <a:pPr>
              <a:buFont typeface="Wingdings" panose="05000000000000000000" pitchFamily="2" charset="2"/>
              <a:buChar char="§"/>
            </a:pPr>
            <a:endParaRPr lang="tr-TR" sz="1800" dirty="0">
              <a:solidFill>
                <a:srgbClr val="C00000"/>
              </a:solidFill>
              <a:latin typeface="Times New Roman" pitchFamily="18" charset="0"/>
              <a:cs typeface="Times New Roman" pitchFamily="18" charset="0"/>
            </a:endParaRPr>
          </a:p>
          <a:p>
            <a:pPr marL="0" indent="0">
              <a:buNone/>
            </a:pPr>
            <a:endParaRPr lang="tr-TR" sz="2000" dirty="0" smtClean="0">
              <a:solidFill>
                <a:srgbClr val="C00000"/>
              </a:solidFill>
              <a:latin typeface="Times New Roman" pitchFamily="18" charset="0"/>
              <a:cs typeface="Times New Roman" pitchFamily="18" charset="0"/>
            </a:endParaRPr>
          </a:p>
          <a:p>
            <a:pPr marL="0" indent="0">
              <a:buNone/>
            </a:pPr>
            <a:endParaRPr lang="tr-TR" sz="2000" dirty="0">
              <a:solidFill>
                <a:srgbClr val="C00000"/>
              </a:solidFill>
              <a:latin typeface="Times New Roman" pitchFamily="18" charset="0"/>
              <a:cs typeface="Times New Roman" pitchFamily="18" charset="0"/>
            </a:endParaRPr>
          </a:p>
          <a:p>
            <a:pPr marL="0" indent="0">
              <a:buNone/>
            </a:pPr>
            <a:endParaRPr lang="tr-TR" sz="2000" dirty="0" smtClean="0">
              <a:solidFill>
                <a:srgbClr val="C00000"/>
              </a:solidFill>
              <a:latin typeface="Times New Roman" pitchFamily="18" charset="0"/>
              <a:cs typeface="Times New Roman" pitchFamily="18" charset="0"/>
            </a:endParaRPr>
          </a:p>
          <a:p>
            <a:pPr marL="0" indent="0">
              <a:buNone/>
            </a:pPr>
            <a:endParaRPr lang="tr-TR" sz="2000" dirty="0">
              <a:solidFill>
                <a:srgbClr val="C00000"/>
              </a:solidFill>
              <a:latin typeface="Times New Roman" pitchFamily="18" charset="0"/>
              <a:cs typeface="Times New Roman" pitchFamily="18" charset="0"/>
            </a:endParaRPr>
          </a:p>
        </p:txBody>
      </p:sp>
      <p:pic>
        <p:nvPicPr>
          <p:cNvPr id="307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
        <p:nvSpPr>
          <p:cNvPr id="7" name="İçerik Yer Tutucusu 2"/>
          <p:cNvSpPr txBox="1">
            <a:spLocks/>
          </p:cNvSpPr>
          <p:nvPr/>
        </p:nvSpPr>
        <p:spPr bwMode="auto">
          <a:xfrm>
            <a:off x="2114551" y="6019800"/>
            <a:ext cx="6400800" cy="24070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Tx/>
              <a:buNone/>
            </a:pPr>
            <a:r>
              <a:rPr lang="tr-TR" sz="2000" kern="0" dirty="0" smtClean="0">
                <a:latin typeface="Times New Roman" pitchFamily="18" charset="0"/>
                <a:cs typeface="Times New Roman" pitchFamily="18" charset="0"/>
              </a:rPr>
              <a:t>	</a:t>
            </a:r>
            <a:endParaRPr lang="tr-TR" sz="2000" kern="0" dirty="0" smtClean="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2407877311"/>
      </p:ext>
    </p:extLst>
  </p:cSld>
  <p:clrMapOvr>
    <a:masterClrMapping/>
  </p:clrMapOvr>
  <p:timing>
    <p:tnLst>
      <p:par>
        <p:cTn id="1" dur="indefinite" restart="never" nodeType="tmRoot"/>
      </p:par>
    </p:tn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836</TotalTime>
  <Words>110</Words>
  <Application>Microsoft Office PowerPoint</Application>
  <PresentationFormat>Ekran Gösterisi (4:3)</PresentationFormat>
  <Paragraphs>102</Paragraphs>
  <Slides>20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20</vt:i4>
      </vt:variant>
    </vt:vector>
  </HeadingPairs>
  <TitlesOfParts>
    <vt:vector size="24" baseType="lpstr">
      <vt:lpstr>Arial</vt:lpstr>
      <vt:lpstr>Times New Roman</vt:lpstr>
      <vt:lpstr>Wingdings</vt:lpstr>
      <vt:lpstr>Varsayılan Tasarım</vt:lpstr>
      <vt:lpstr> </vt:lpstr>
      <vt:lpstr>PowerPoint Sunusu</vt:lpstr>
      <vt:lpstr> ERKEN ÇOCUKLUK  DÖNEMİNDE ÇEVRE  EĞİTİMİNİN ÖNEMİ </vt:lpstr>
      <vt:lpstr>ERKEN ÇOCUKLUK  DÖNEMİNDE ÇEVRE  EĞİTİMİNİN ÖNEMİ </vt:lpstr>
      <vt:lpstr>ERKEN ÇOCUKLUK  DÖNEMİNDE ÇEVRE  EĞİTİMİNİN ÖNEMİ </vt:lpstr>
      <vt:lpstr>ERKEN ÇOCUKLUK  DÖNEMİNDE ÇEVRE  EĞİTİMİNİN ÖNEMİ </vt:lpstr>
      <vt:lpstr>ERKEN ÇOCUKLUK  DÖNEMİNDE ÇEVRE  EĞİTİMİNİN ÖNEMİ </vt:lpstr>
      <vt:lpstr>ERKEN ÇOCUKLUK  DÖNEMİNDE ÇEVRE  EĞİTİMİNİN ÖNEMİ </vt:lpstr>
      <vt:lpstr>ERKEN ÇOCUKLUK  DÖNEMİNDE ÇEVRE  EĞİTİMİNİN ÖNEMİ </vt:lpstr>
      <vt:lpstr>ERKEN ÇOCUKLUK  DÖNEMİNDE ÇEVRE  EĞİTİMİNİN ÖNEMİ </vt:lpstr>
      <vt:lpstr>ERKEN ÇOCUKLUK  DÖNEMİNDE ÇEVRE  EĞİTİMİNİN ÖNEMİ </vt:lpstr>
      <vt:lpstr>ERKEN ÇOCUKLUK  DÖNEMİNDE ÇEVRE  EĞİTİMİNİN ÖNEMİ </vt:lpstr>
      <vt:lpstr>ERKEN ÇOCUKLUK DÖNEMİNDE ÇEVRE  EĞİTİMİNİN ÖNEMİ </vt:lpstr>
      <vt:lpstr>ERKEN ÇOCUKLUK  DÖNEMİNDE ÇEVRE  EĞİTİMİNİN ÖNEMİ </vt:lpstr>
      <vt:lpstr>ERKEN ÇOCUKLUK DÖNEMİNDE ÇEVRE  EĞİTİMİNİN ÖNEMİ </vt:lpstr>
      <vt:lpstr>ERKEN ÇOCUKLUK DÖNEMİNDE ÇEVRE EĞİTİMİ VE GELİŞİM ALANLARI.</vt:lpstr>
      <vt:lpstr>ERKEN ÇOCUKLUK DÖNEMİNDE ÇEVRE EĞİTİMİ VE GELİŞİM ALANLARI.</vt:lpstr>
      <vt:lpstr>ERKEN ÇOCUKLUK DÖNEMİNDE ÇEVRE EĞİTİMİ VE GELİŞİM ALANLARI.</vt:lpstr>
      <vt:lpstr>ERKEN ÇOCUKLUK DÖNEMİNDE ÇEVRE EĞİTİMİ VE GELİŞİM ALANLARI.</vt:lpstr>
      <vt:lpstr>KAYNAKLAR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part-time</dc:creator>
  <cp:lastModifiedBy>user</cp:lastModifiedBy>
  <cp:revision>17</cp:revision>
  <cp:lastPrinted>1601-01-01T00:00:00Z</cp:lastPrinted>
  <dcterms:created xsi:type="dcterms:W3CDTF">2013-05-22T05:54:15Z</dcterms:created>
  <dcterms:modified xsi:type="dcterms:W3CDTF">2020-10-27T10:59:25Z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