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72" r:id="rId9"/>
    <p:sldId id="273" r:id="rId10"/>
    <p:sldId id="274" r:id="rId11"/>
    <p:sldId id="275" r:id="rId12"/>
    <p:sldId id="276" r:id="rId13"/>
    <p:sldId id="277" r:id="rId14"/>
    <p:sldId id="278" r:id="rId15"/>
    <p:sldId id="263" r:id="rId16"/>
    <p:sldId id="345" r:id="rId17"/>
    <p:sldId id="346" r:id="rId18"/>
    <p:sldId id="264" r:id="rId19"/>
    <p:sldId id="347" r:id="rId20"/>
    <p:sldId id="265" r:id="rId21"/>
    <p:sldId id="266" r:id="rId22"/>
    <p:sldId id="267" r:id="rId23"/>
    <p:sldId id="320" r:id="rId24"/>
    <p:sldId id="321" r:id="rId25"/>
    <p:sldId id="322" r:id="rId26"/>
    <p:sldId id="323" r:id="rId27"/>
    <p:sldId id="324" r:id="rId28"/>
    <p:sldId id="348" r:id="rId29"/>
    <p:sldId id="325" r:id="rId30"/>
    <p:sldId id="326" r:id="rId31"/>
    <p:sldId id="327" r:id="rId32"/>
    <p:sldId id="328" r:id="rId33"/>
    <p:sldId id="331" r:id="rId34"/>
    <p:sldId id="332" r:id="rId35"/>
    <p:sldId id="333" r:id="rId36"/>
    <p:sldId id="334" r:id="rId37"/>
    <p:sldId id="335" r:id="rId38"/>
    <p:sldId id="349" r:id="rId39"/>
    <p:sldId id="336" r:id="rId40"/>
    <p:sldId id="337" r:id="rId41"/>
    <p:sldId id="338" r:id="rId42"/>
    <p:sldId id="339" r:id="rId43"/>
    <p:sldId id="343" r:id="rId44"/>
    <p:sldId id="344" r:id="rId45"/>
    <p:sldId id="311" r:id="rId46"/>
    <p:sldId id="312" r:id="rId47"/>
    <p:sldId id="313" r:id="rId48"/>
    <p:sldId id="314" r:id="rId49"/>
    <p:sldId id="315" r:id="rId50"/>
    <p:sldId id="316" r:id="rId51"/>
    <p:sldId id="317" r:id="rId52"/>
    <p:sldId id="318" r:id="rId53"/>
    <p:sldId id="319" r:id="rId54"/>
    <p:sldId id="282" r:id="rId55"/>
    <p:sldId id="301" r:id="rId5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397"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44546831-7341-41DE-841E-D3C3B6F0362E}"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8F2E3327-5CBC-4D24-8765-52FF3AB962A8}" type="datetimeFigureOut">
              <a:rPr lang="tr-TR" smtClean="0"/>
              <a:pPr/>
              <a:t>22.3.2016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4546831-7341-41DE-841E-D3C3B6F0362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2E3327-5CBC-4D24-8765-52FF3AB962A8}" type="datetimeFigureOut">
              <a:rPr lang="tr-TR" smtClean="0"/>
              <a:pPr/>
              <a:t>22.3.2016</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4546831-7341-41DE-841E-D3C3B6F0362E}"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tr.wikipedia.org/wiki/Louis_Braille" TargetMode="External"/><Relationship Id="rId2" Type="http://schemas.openxmlformats.org/officeDocument/2006/relationships/hyperlink" Target="http://tr.wikipedia.org/wiki/1821"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tr.wikipedia.org/wiki/C" TargetMode="External"/><Relationship Id="rId2" Type="http://schemas.openxmlformats.org/officeDocument/2006/relationships/hyperlink" Target="http://tr.wikipedia.org/wiki/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691680" y="1124744"/>
            <a:ext cx="6264696" cy="1152128"/>
          </a:xfrm>
        </p:spPr>
        <p:txBody>
          <a:bodyPr>
            <a:normAutofit fontScale="90000"/>
          </a:bodyPr>
          <a:lstStyle/>
          <a:p>
            <a:pPr algn="l"/>
            <a:r>
              <a:rPr lang="tr-TR" i="1" dirty="0" smtClean="0">
                <a:solidFill>
                  <a:srgbClr val="FFFF00"/>
                </a:solidFill>
              </a:rPr>
              <a:t>GÖRME</a:t>
            </a:r>
            <a:r>
              <a:rPr lang="tr-TR" dirty="0" smtClean="0">
                <a:solidFill>
                  <a:srgbClr val="FFFF00"/>
                </a:solidFill>
              </a:rPr>
              <a:t> </a:t>
            </a:r>
            <a:r>
              <a:rPr lang="tr-TR" i="1" dirty="0" smtClean="0">
                <a:solidFill>
                  <a:srgbClr val="FFFF00"/>
                </a:solidFill>
              </a:rPr>
              <a:t>YETERSİZLİĞİ</a:t>
            </a:r>
            <a:endParaRPr lang="tr-TR" i="1" dirty="0">
              <a:solidFill>
                <a:srgbClr val="FFFF00"/>
              </a:solidFill>
            </a:endParaRPr>
          </a:p>
        </p:txBody>
      </p:sp>
      <p:pic>
        <p:nvPicPr>
          <p:cNvPr id="1026" name="Picture 2" descr="G:\gorme_engelli.jpg"/>
          <p:cNvPicPr>
            <a:picLocks noChangeAspect="1" noChangeArrowheads="1"/>
          </p:cNvPicPr>
          <p:nvPr/>
        </p:nvPicPr>
        <p:blipFill>
          <a:blip r:embed="rId2" cstate="print"/>
          <a:srcRect/>
          <a:stretch>
            <a:fillRect/>
          </a:stretch>
        </p:blipFill>
        <p:spPr bwMode="auto">
          <a:xfrm>
            <a:off x="755576" y="2492896"/>
            <a:ext cx="3816424" cy="3933056"/>
          </a:xfrm>
          <a:prstGeom prst="rect">
            <a:avLst/>
          </a:prstGeom>
          <a:noFill/>
        </p:spPr>
      </p:pic>
      <p:pic>
        <p:nvPicPr>
          <p:cNvPr id="1027" name="Picture 3" descr="G:\imagesCAVGIZTK.jpg"/>
          <p:cNvPicPr>
            <a:picLocks noChangeAspect="1" noChangeArrowheads="1"/>
          </p:cNvPicPr>
          <p:nvPr/>
        </p:nvPicPr>
        <p:blipFill>
          <a:blip r:embed="rId3" cstate="print"/>
          <a:srcRect/>
          <a:stretch>
            <a:fillRect/>
          </a:stretch>
        </p:blipFill>
        <p:spPr bwMode="auto">
          <a:xfrm>
            <a:off x="4860032" y="2492896"/>
            <a:ext cx="3744416" cy="396044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264696"/>
          </a:xfrm>
        </p:spPr>
        <p:txBody>
          <a:bodyPr>
            <a:normAutofit/>
          </a:bodyPr>
          <a:lstStyle/>
          <a:p>
            <a:pPr>
              <a:buNone/>
            </a:pPr>
            <a:endParaRPr lang="tr-TR" b="1" dirty="0" smtClean="0"/>
          </a:p>
          <a:p>
            <a:pPr marL="0" indent="0">
              <a:buNone/>
            </a:pPr>
            <a:r>
              <a:rPr lang="tr-TR" b="1" dirty="0" smtClean="0"/>
              <a:t>Yasal Tanımı:</a:t>
            </a:r>
            <a:r>
              <a:rPr lang="tr-TR" dirty="0" smtClean="0"/>
              <a:t>Tüm düzeltmelerle birlikte, gören gözün olağan </a:t>
            </a:r>
            <a:r>
              <a:rPr lang="tr-TR" b="1" dirty="0" smtClean="0">
                <a:solidFill>
                  <a:srgbClr val="FF0000"/>
                </a:solidFill>
              </a:rPr>
              <a:t>görme gücünün onda birine yani 20/200</a:t>
            </a:r>
            <a:r>
              <a:rPr lang="tr-TR" dirty="0" smtClean="0"/>
              <a:t>' lük görme keskinliğine ya da daha azına sahip olan ya da </a:t>
            </a:r>
            <a:r>
              <a:rPr lang="tr-TR" b="1" dirty="0" smtClean="0">
                <a:solidFill>
                  <a:srgbClr val="FF0000"/>
                </a:solidFill>
              </a:rPr>
              <a:t>görme açısı 20 dereceyi aşmayan </a:t>
            </a:r>
            <a:r>
              <a:rPr lang="tr-TR" dirty="0" smtClean="0"/>
              <a:t>bireylere kör denilmektedir. </a:t>
            </a:r>
            <a:endParaRPr lang="tr-TR" dirty="0" smtClean="0"/>
          </a:p>
          <a:p>
            <a:pPr marL="0" indent="0">
              <a:buNone/>
            </a:pPr>
            <a:endParaRPr lang="tr-TR" dirty="0"/>
          </a:p>
          <a:p>
            <a:pPr marL="0" indent="0">
              <a:buNone/>
            </a:pPr>
            <a:r>
              <a:rPr lang="tr-TR" dirty="0" smtClean="0"/>
              <a:t>20/200'ün </a:t>
            </a:r>
            <a:r>
              <a:rPr lang="tr-TR" dirty="0" smtClean="0"/>
              <a:t>anlamı; görme yetersizliğinden etkilenen bireyin 60 cm.' den görebildiğini, normal görme gücüne sahip olan bireyin 6 m.' den görebilmesidir.  </a:t>
            </a:r>
          </a:p>
          <a:p>
            <a:pPr>
              <a:buNone/>
            </a:pPr>
            <a:endParaRPr lang="tr-TR" b="1" dirty="0" smtClean="0"/>
          </a:p>
          <a:p>
            <a:endParaRPr lang="tr-TR" b="1" dirty="0" smtClean="0"/>
          </a:p>
          <a:p>
            <a:pPr>
              <a:buNone/>
            </a:pPr>
            <a:r>
              <a:rPr lang="tr-TR" b="1" dirty="0" smtClean="0"/>
              <a:t> </a:t>
            </a:r>
          </a:p>
          <a:p>
            <a:endParaRPr lang="tr-TR" dirty="0"/>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976664"/>
          </a:xfrm>
        </p:spPr>
        <p:txBody>
          <a:bodyPr>
            <a:normAutofit/>
          </a:bodyPr>
          <a:lstStyle/>
          <a:p>
            <a:pPr>
              <a:buNone/>
            </a:pPr>
            <a:endParaRPr lang="tr-TR" dirty="0" smtClean="0"/>
          </a:p>
          <a:p>
            <a:endParaRPr lang="tr-TR" dirty="0" smtClean="0"/>
          </a:p>
          <a:p>
            <a:pPr marL="0" indent="0">
              <a:buNone/>
            </a:pPr>
            <a:r>
              <a:rPr lang="tr-TR" b="1" dirty="0" smtClean="0"/>
              <a:t>Görme engelliliğin eğitsel tanımı</a:t>
            </a:r>
            <a:r>
              <a:rPr lang="tr-TR" dirty="0" smtClean="0"/>
              <a:t>; görme yetersizliğinden çok ağır derecede etkilenen, mutlaka </a:t>
            </a:r>
            <a:r>
              <a:rPr lang="tr-TR" dirty="0" smtClean="0">
                <a:solidFill>
                  <a:srgbClr val="FF0000"/>
                </a:solidFill>
              </a:rPr>
              <a:t>kabartma alfabeye (Braille)</a:t>
            </a:r>
            <a:r>
              <a:rPr lang="tr-TR" dirty="0" smtClean="0"/>
              <a:t> ya da konuşan kitapların kullanılmasına ihtiyaç duyan bireyler </a:t>
            </a:r>
            <a:r>
              <a:rPr lang="tr-TR" dirty="0" smtClean="0">
                <a:solidFill>
                  <a:srgbClr val="FF0000"/>
                </a:solidFill>
              </a:rPr>
              <a:t>kör</a:t>
            </a:r>
            <a:r>
              <a:rPr lang="tr-TR" dirty="0" smtClean="0"/>
              <a:t>; büyütücü araçlar  yardımıyla ya da büyük puntolu yazılı materyali okuyabilen bireyler </a:t>
            </a:r>
            <a:r>
              <a:rPr lang="tr-TR" dirty="0" smtClean="0">
                <a:solidFill>
                  <a:srgbClr val="FF0000"/>
                </a:solidFill>
              </a:rPr>
              <a:t>az görendir </a:t>
            </a:r>
            <a:r>
              <a:rPr lang="tr-TR" dirty="0" smtClean="0"/>
              <a:t>. </a:t>
            </a:r>
            <a:r>
              <a:rPr lang="tr-TR" sz="2400" u="sng" dirty="0" smtClean="0"/>
              <a:t>Eğitsel tanımın yasal tanım kadar kesin ve açık olmaması eğitsel değişkenlerden ve öğretimde okuma yöntemini vurgulamış olmasından kaynaklanmaktadır.</a:t>
            </a:r>
            <a:endParaRPr lang="tr-TR" sz="2400" u="sn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8229600" cy="6093296"/>
          </a:xfrm>
        </p:spPr>
        <p:txBody>
          <a:bodyPr>
            <a:normAutofit/>
          </a:bodyPr>
          <a:lstStyle/>
          <a:p>
            <a:pPr>
              <a:buNone/>
            </a:pPr>
            <a:r>
              <a:rPr lang="tr-TR" b="1" dirty="0" smtClean="0"/>
              <a:t>KIRMA KUSURLARI</a:t>
            </a:r>
            <a:endParaRPr lang="tr-TR" dirty="0" smtClean="0"/>
          </a:p>
          <a:p>
            <a:pPr>
              <a:buNone/>
            </a:pPr>
            <a:endParaRPr lang="tr-TR" dirty="0" smtClean="0"/>
          </a:p>
          <a:p>
            <a:pPr marL="0" indent="0">
              <a:buNone/>
            </a:pPr>
            <a:r>
              <a:rPr lang="tr-TR" b="1" u="sng" dirty="0" smtClean="0">
                <a:solidFill>
                  <a:srgbClr val="FF0000"/>
                </a:solidFill>
              </a:rPr>
              <a:t>Miyop:</a:t>
            </a:r>
            <a:r>
              <a:rPr lang="tr-TR" dirty="0" smtClean="0"/>
              <a:t> Kişi yakındaki nesneleri kolaylıkla görür, uzaktakileri net göremez.</a:t>
            </a:r>
          </a:p>
          <a:p>
            <a:pPr marL="0" indent="0">
              <a:buNone/>
            </a:pPr>
            <a:r>
              <a:rPr lang="tr-TR" b="1" u="sng" dirty="0" smtClean="0">
                <a:solidFill>
                  <a:srgbClr val="FF0000"/>
                </a:solidFill>
              </a:rPr>
              <a:t> Hipermetrop: </a:t>
            </a:r>
            <a:r>
              <a:rPr lang="tr-TR" dirty="0" smtClean="0"/>
              <a:t>Kişi yakındaki nesneleri net göremez, uzaktaki nesneleri daha iyi görür.</a:t>
            </a:r>
          </a:p>
          <a:p>
            <a:pPr marL="0" indent="0">
              <a:buNone/>
            </a:pPr>
            <a:r>
              <a:rPr lang="tr-TR" b="1" u="sng" dirty="0" smtClean="0">
                <a:solidFill>
                  <a:srgbClr val="FF0000"/>
                </a:solidFill>
              </a:rPr>
              <a:t>Astigmat:</a:t>
            </a:r>
            <a:r>
              <a:rPr lang="tr-TR" dirty="0" smtClean="0"/>
              <a:t> Görüntü bozuk ya da bulanıktır.</a:t>
            </a:r>
          </a:p>
          <a:p>
            <a:pPr marL="0" indent="0">
              <a:buNone/>
            </a:pPr>
            <a:r>
              <a:rPr lang="tr-TR" b="1" u="sng" dirty="0" smtClean="0">
                <a:solidFill>
                  <a:srgbClr val="FF0000"/>
                </a:solidFill>
              </a:rPr>
              <a:t>İlerleyici Miyop:</a:t>
            </a:r>
            <a:r>
              <a:rPr lang="tr-TR" dirty="0" smtClean="0">
                <a:solidFill>
                  <a:srgbClr val="FF0000"/>
                </a:solidFill>
              </a:rPr>
              <a:t> </a:t>
            </a:r>
            <a:r>
              <a:rPr lang="tr-TR" dirty="0" smtClean="0"/>
              <a:t>Basit miyopla başlar. Ancak, görme keskinliği giderek azalır ve göz gelişimini tamamlayana kadar sürer.</a:t>
            </a:r>
          </a:p>
          <a:p>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6165304"/>
          </a:xfrm>
        </p:spPr>
        <p:txBody>
          <a:bodyPr/>
          <a:lstStyle/>
          <a:p>
            <a:pPr>
              <a:buNone/>
            </a:pPr>
            <a:r>
              <a:rPr lang="tr-TR" b="1" dirty="0" smtClean="0"/>
              <a:t>KORNEA İLE İLGİLİ ZEDELENME VE HASTALIKLAR</a:t>
            </a:r>
            <a:endParaRPr lang="tr-TR" dirty="0" smtClean="0"/>
          </a:p>
          <a:p>
            <a:pPr marL="0" indent="0">
              <a:buNone/>
            </a:pPr>
            <a:r>
              <a:rPr lang="tr-TR" b="1" u="sng" dirty="0" err="1" smtClean="0">
                <a:solidFill>
                  <a:srgbClr val="FF0000"/>
                </a:solidFill>
              </a:rPr>
              <a:t>Keratokonüs</a:t>
            </a:r>
            <a:r>
              <a:rPr lang="tr-TR" b="1" u="sng" dirty="0" smtClean="0">
                <a:solidFill>
                  <a:srgbClr val="FF0000"/>
                </a:solidFill>
              </a:rPr>
              <a:t>:</a:t>
            </a:r>
            <a:r>
              <a:rPr lang="tr-TR" dirty="0" smtClean="0"/>
              <a:t> Korneanın eğiliminde görülen bir bozukluktur. Kalıtımsal nedenlere bağlı olarak ortaya çıkar. Görme keskinliğinin azalması ve korneanın giderek koni biçimini almasıyla sonuçlanır. Erken dönemlerinde lens takılarak ilerlemesi önlenebilir. İlerlediği durumlarda kornea nakli yapılır.</a:t>
            </a:r>
          </a:p>
          <a:p>
            <a:pPr marL="0" indent="0">
              <a:buNone/>
            </a:pPr>
            <a:r>
              <a:rPr lang="tr-TR" b="1" u="sng" dirty="0" err="1" smtClean="0">
                <a:solidFill>
                  <a:srgbClr val="FF0000"/>
                </a:solidFill>
              </a:rPr>
              <a:t>Keratit</a:t>
            </a:r>
            <a:r>
              <a:rPr lang="tr-TR" b="1" u="sng" dirty="0" smtClean="0">
                <a:solidFill>
                  <a:srgbClr val="FF0000"/>
                </a:solidFill>
              </a:rPr>
              <a:t>:</a:t>
            </a:r>
            <a:r>
              <a:rPr lang="tr-TR" dirty="0" smtClean="0"/>
              <a:t> Kornea iltihaplarının genel adıdır. Çeşitli bakterilerin göze girmesiyle oluşur. Bunun dışında A vitamini eksikliği ve travmalar da keratite neden olabilir. Belirtileri ağrı ve ışıktan rahatsız olmadır.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6165304"/>
          </a:xfrm>
        </p:spPr>
        <p:txBody>
          <a:bodyPr>
            <a:normAutofit lnSpcReduction="10000"/>
          </a:bodyPr>
          <a:lstStyle/>
          <a:p>
            <a:pPr>
              <a:buNone/>
            </a:pPr>
            <a:r>
              <a:rPr lang="tr-TR" b="1" dirty="0" smtClean="0"/>
              <a:t>DİĞER GÖRME BOZUKLUKLARI</a:t>
            </a:r>
            <a:endParaRPr lang="tr-TR" dirty="0" smtClean="0"/>
          </a:p>
          <a:p>
            <a:pPr marL="0" indent="0">
              <a:buNone/>
            </a:pPr>
            <a:r>
              <a:rPr lang="tr-TR" b="1" u="sng" dirty="0" err="1" smtClean="0">
                <a:solidFill>
                  <a:srgbClr val="FF0000"/>
                </a:solidFill>
              </a:rPr>
              <a:t>Albinizm</a:t>
            </a:r>
            <a:r>
              <a:rPr lang="tr-TR" b="1" u="sng" dirty="0" smtClean="0">
                <a:solidFill>
                  <a:srgbClr val="FF0000"/>
                </a:solidFill>
              </a:rPr>
              <a:t>:</a:t>
            </a:r>
            <a:r>
              <a:rPr lang="tr-TR" dirty="0" smtClean="0">
                <a:solidFill>
                  <a:srgbClr val="FF0000"/>
                </a:solidFill>
              </a:rPr>
              <a:t> </a:t>
            </a:r>
            <a:r>
              <a:rPr lang="tr-TR" dirty="0" smtClean="0"/>
              <a:t>Kalıtımsal bir hastalıktır. Deride,saçta ve gözde renk pigmentlerinin olmaması durumudur. Işığa aşırı duyarlılık ve astigmata neden olur. </a:t>
            </a:r>
            <a:r>
              <a:rPr lang="tr-TR" dirty="0" smtClean="0"/>
              <a:t> </a:t>
            </a:r>
            <a:endParaRPr lang="tr-TR" dirty="0" smtClean="0"/>
          </a:p>
          <a:p>
            <a:pPr marL="0" indent="0">
              <a:buNone/>
            </a:pPr>
            <a:r>
              <a:rPr lang="tr-TR" b="1" u="sng" dirty="0" smtClean="0">
                <a:solidFill>
                  <a:srgbClr val="FF0000"/>
                </a:solidFill>
              </a:rPr>
              <a:t>Aniridia:</a:t>
            </a:r>
            <a:r>
              <a:rPr lang="tr-TR" dirty="0" smtClean="0">
                <a:solidFill>
                  <a:srgbClr val="FF0000"/>
                </a:solidFill>
              </a:rPr>
              <a:t> </a:t>
            </a:r>
            <a:r>
              <a:rPr lang="tr-TR" dirty="0" smtClean="0"/>
              <a:t>İrisin tam olarak gelişememesiyle ortaya çıkar. Göz bebeği ışık miktarına göre açılıp kapanmaz ve göz içine giren ışık miktarı kontrol edilemez.</a:t>
            </a:r>
          </a:p>
          <a:p>
            <a:pPr marL="0" indent="0">
              <a:buNone/>
            </a:pPr>
            <a:r>
              <a:rPr lang="tr-TR" b="1" u="sng" dirty="0" smtClean="0">
                <a:solidFill>
                  <a:srgbClr val="FF0000"/>
                </a:solidFill>
              </a:rPr>
              <a:t>Şaşılık:</a:t>
            </a:r>
            <a:r>
              <a:rPr lang="tr-TR" dirty="0" smtClean="0">
                <a:solidFill>
                  <a:srgbClr val="FF0000"/>
                </a:solidFill>
              </a:rPr>
              <a:t> </a:t>
            </a:r>
            <a:r>
              <a:rPr lang="tr-TR" dirty="0" smtClean="0"/>
              <a:t>Göz kaslarındaki sorun nedeniyle her iki gözün içe veya dışa dönük olması durumudur. Bu nedenle gözler aynı nesneye odaklanamazlar. Düzeltilmezse beyin iki görüntü oluşmasını engellemek için bir gözü baskılar ve bunun sonucunda baskılanan gözde göz tembelliği oluşur.</a:t>
            </a:r>
          </a:p>
          <a:p>
            <a:pPr marL="0" indent="0">
              <a:buNone/>
            </a:pPr>
            <a:r>
              <a:rPr lang="tr-TR" b="1" u="sng" dirty="0" smtClean="0">
                <a:solidFill>
                  <a:srgbClr val="FF0000"/>
                </a:solidFill>
              </a:rPr>
              <a:t>Göz Tembelliği (</a:t>
            </a:r>
            <a:r>
              <a:rPr lang="tr-TR" b="1" u="sng" dirty="0" err="1" smtClean="0">
                <a:solidFill>
                  <a:srgbClr val="FF0000"/>
                </a:solidFill>
              </a:rPr>
              <a:t>Amblyopia</a:t>
            </a:r>
            <a:r>
              <a:rPr lang="tr-TR" b="1" u="sng" dirty="0" smtClean="0">
                <a:solidFill>
                  <a:srgbClr val="FF0000"/>
                </a:solidFill>
              </a:rPr>
              <a:t>):</a:t>
            </a:r>
            <a:r>
              <a:rPr lang="tr-TR" dirty="0" smtClean="0">
                <a:solidFill>
                  <a:srgbClr val="FF0000"/>
                </a:solidFill>
              </a:rPr>
              <a:t> </a:t>
            </a:r>
            <a:r>
              <a:rPr lang="tr-TR" dirty="0" smtClean="0"/>
              <a:t>Gözde herhangi bir zedelenme olmamasına karşın görmenin zayıf olmasıdır. </a:t>
            </a:r>
            <a:r>
              <a:rPr lang="tr-TR" dirty="0" smtClean="0"/>
              <a:t> </a:t>
            </a: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692696"/>
            <a:ext cx="8291264" cy="5904656"/>
          </a:xfrm>
        </p:spPr>
        <p:txBody>
          <a:bodyPr>
            <a:normAutofit fontScale="92500" lnSpcReduction="20000"/>
          </a:bodyPr>
          <a:lstStyle/>
          <a:p>
            <a:pPr marL="0" indent="0">
              <a:buNone/>
            </a:pPr>
            <a:r>
              <a:rPr lang="tr-TR" b="1" u="sng" dirty="0" smtClean="0">
                <a:solidFill>
                  <a:srgbClr val="FF0000"/>
                </a:solidFill>
              </a:rPr>
              <a:t>Katarakt:</a:t>
            </a:r>
            <a:r>
              <a:rPr lang="tr-TR" dirty="0" smtClean="0"/>
              <a:t> Göz merceğinin saydamlığını yitirmesiyle oluşur. </a:t>
            </a:r>
            <a:r>
              <a:rPr lang="tr-TR" dirty="0" smtClean="0"/>
              <a:t>İki türü </a:t>
            </a:r>
            <a:r>
              <a:rPr lang="tr-TR" dirty="0" smtClean="0"/>
              <a:t>vardır. Yaşlanmaya bağlı olarak gelişen katarakt yaşlanma sürecinin normal bir bölümüdür. Ameliyatla düzeltilir. Doğumsal katarakt,doğum öncesi ve doğum sonrası etkenler nedeniyle ortaya çıkabilir. </a:t>
            </a:r>
            <a:r>
              <a:rPr lang="tr-TR" dirty="0" smtClean="0"/>
              <a:t> </a:t>
            </a:r>
            <a:endParaRPr lang="tr-TR" dirty="0" smtClean="0"/>
          </a:p>
          <a:p>
            <a:pPr marL="0" indent="0">
              <a:buNone/>
            </a:pPr>
            <a:r>
              <a:rPr lang="tr-TR" b="1" u="sng" dirty="0" smtClean="0">
                <a:solidFill>
                  <a:srgbClr val="FF0000"/>
                </a:solidFill>
              </a:rPr>
              <a:t>Göz Tansiyonu(Glokom):</a:t>
            </a:r>
            <a:r>
              <a:rPr lang="tr-TR" dirty="0" smtClean="0">
                <a:solidFill>
                  <a:srgbClr val="FF0000"/>
                </a:solidFill>
              </a:rPr>
              <a:t> </a:t>
            </a:r>
            <a:r>
              <a:rPr lang="tr-TR" dirty="0" smtClean="0"/>
              <a:t>Göz içi basıncının artması ve bu basınç nedeniyle retinadaki sinirlerin etkilenmesi sonucu oluşur. Tedavi edilmezse görme alanında azalmaya yol açar. </a:t>
            </a:r>
          </a:p>
          <a:p>
            <a:pPr marL="0" indent="0">
              <a:buNone/>
            </a:pPr>
            <a:r>
              <a:rPr lang="tr-TR" b="1" u="sng" dirty="0" err="1" smtClean="0">
                <a:solidFill>
                  <a:srgbClr val="FF0000"/>
                </a:solidFill>
              </a:rPr>
              <a:t>Retinitus</a:t>
            </a:r>
            <a:r>
              <a:rPr lang="tr-TR" b="1" u="sng" dirty="0" smtClean="0">
                <a:solidFill>
                  <a:srgbClr val="FF0000"/>
                </a:solidFill>
              </a:rPr>
              <a:t> </a:t>
            </a:r>
            <a:r>
              <a:rPr lang="tr-TR" b="1" u="sng" dirty="0" err="1" smtClean="0">
                <a:solidFill>
                  <a:srgbClr val="FF0000"/>
                </a:solidFill>
              </a:rPr>
              <a:t>Pigmentosa</a:t>
            </a:r>
            <a:r>
              <a:rPr lang="tr-TR" dirty="0" err="1" smtClean="0">
                <a:solidFill>
                  <a:srgbClr val="FF0000"/>
                </a:solidFill>
              </a:rPr>
              <a:t>:</a:t>
            </a:r>
            <a:r>
              <a:rPr lang="tr-TR" dirty="0" err="1" smtClean="0"/>
              <a:t>Kalıtımsal</a:t>
            </a:r>
            <a:r>
              <a:rPr lang="tr-TR" dirty="0" smtClean="0"/>
              <a:t> nedenlerle ağ tabakanın bozulması ve biçimin değişmesi sonucu oluşur. Gece körlüğüne neden </a:t>
            </a:r>
            <a:r>
              <a:rPr lang="tr-TR" dirty="0" smtClean="0"/>
              <a:t>olur.</a:t>
            </a:r>
            <a:endParaRPr lang="tr-TR" dirty="0" smtClean="0"/>
          </a:p>
          <a:p>
            <a:pPr marL="0" indent="0">
              <a:buNone/>
            </a:pPr>
            <a:r>
              <a:rPr lang="tr-TR" b="1" u="sng" dirty="0" smtClean="0">
                <a:solidFill>
                  <a:srgbClr val="FF0000"/>
                </a:solidFill>
              </a:rPr>
              <a:t>Tay-</a:t>
            </a:r>
            <a:r>
              <a:rPr lang="tr-TR" b="1" u="sng" dirty="0" err="1" smtClean="0">
                <a:solidFill>
                  <a:srgbClr val="FF0000"/>
                </a:solidFill>
              </a:rPr>
              <a:t>Schac</a:t>
            </a:r>
            <a:r>
              <a:rPr lang="tr-TR" dirty="0" smtClean="0">
                <a:solidFill>
                  <a:srgbClr val="FF0000"/>
                </a:solidFill>
              </a:rPr>
              <a:t>:</a:t>
            </a:r>
            <a:r>
              <a:rPr lang="tr-TR" dirty="0" smtClean="0"/>
              <a:t>Retinada toksin maddelerinin birikmesi ile oluşur. Daha çok yahudilerde görülür.</a:t>
            </a:r>
          </a:p>
          <a:p>
            <a:pPr marL="0" indent="0">
              <a:buNone/>
            </a:pPr>
            <a:r>
              <a:rPr lang="tr-TR" b="1" u="sng" dirty="0" smtClean="0">
                <a:solidFill>
                  <a:srgbClr val="FF0000"/>
                </a:solidFill>
              </a:rPr>
              <a:t>Şehlalık:</a:t>
            </a:r>
            <a:r>
              <a:rPr lang="tr-TR" dirty="0" smtClean="0"/>
              <a:t>Göz kaslarının çok hafif kaymasıdır diyebiliriz. Çift görme vardır. Görsel birleştirme eksikliği vardır. Kasların ahenkli çalışmasının bozulması sonucu oluşur.</a:t>
            </a:r>
          </a:p>
          <a:p>
            <a:pPr marL="0" indent="0">
              <a:buNone/>
            </a:pPr>
            <a:r>
              <a:rPr lang="tr-TR" b="1" u="sng" dirty="0" smtClean="0">
                <a:solidFill>
                  <a:srgbClr val="FF0000"/>
                </a:solidFill>
              </a:rPr>
              <a:t> </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8229600" cy="6093296"/>
          </a:xfrm>
        </p:spPr>
        <p:txBody>
          <a:bodyPr/>
          <a:lstStyle/>
          <a:p>
            <a:pPr marL="0" indent="0">
              <a:buNone/>
            </a:pPr>
            <a:r>
              <a:rPr lang="tr-TR" b="1" dirty="0" smtClean="0"/>
              <a:t>Görme Yetersizliği Olan Bireylerin Özellikleri</a:t>
            </a:r>
          </a:p>
          <a:p>
            <a:pPr>
              <a:buNone/>
            </a:pPr>
            <a:endParaRPr lang="tr-TR" b="1" dirty="0" smtClean="0"/>
          </a:p>
          <a:p>
            <a:pPr marL="0" indent="0">
              <a:buNone/>
            </a:pPr>
            <a:r>
              <a:rPr lang="tr-TR" b="1" dirty="0" smtClean="0"/>
              <a:t>A- Bilişsel Özellikleri: </a:t>
            </a:r>
            <a:r>
              <a:rPr lang="tr-TR" dirty="0" smtClean="0"/>
              <a:t>Görme yetersizliği bireyin gelişiminde üç alanda önemli sınırlılıklar meydana getirebilmektedir. Bunlar;</a:t>
            </a:r>
          </a:p>
          <a:p>
            <a:pPr>
              <a:buNone/>
            </a:pPr>
            <a:endParaRPr lang="tr-TR" dirty="0" smtClean="0"/>
          </a:p>
          <a:p>
            <a:pPr>
              <a:buNone/>
            </a:pPr>
            <a:r>
              <a:rPr lang="tr-TR" b="1" dirty="0" smtClean="0"/>
              <a:t>-</a:t>
            </a:r>
            <a:r>
              <a:rPr lang="tr-TR" dirty="0" smtClean="0"/>
              <a:t>Yaşantıların türü ve düzeyindeki sınırlılık</a:t>
            </a:r>
          </a:p>
          <a:p>
            <a:pPr>
              <a:buNone/>
            </a:pPr>
            <a:r>
              <a:rPr lang="tr-TR" dirty="0" smtClean="0"/>
              <a:t>                       </a:t>
            </a:r>
          </a:p>
          <a:p>
            <a:pPr>
              <a:buNone/>
            </a:pPr>
            <a:r>
              <a:rPr lang="tr-TR" dirty="0" smtClean="0"/>
              <a:t>-Çevrede hareket etme yeteneğinde sınırlılık</a:t>
            </a:r>
          </a:p>
          <a:p>
            <a:pPr>
              <a:buNone/>
            </a:pPr>
            <a:endParaRPr lang="tr-TR" dirty="0" smtClean="0"/>
          </a:p>
          <a:p>
            <a:pPr>
              <a:buNone/>
            </a:pPr>
            <a:r>
              <a:rPr lang="tr-TR" dirty="0" smtClean="0"/>
              <a:t>-Çevreyle etkileşimdeki sınırlılıklardır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12776"/>
            <a:ext cx="8229600" cy="5445224"/>
          </a:xfrm>
        </p:spPr>
        <p:txBody>
          <a:bodyPr/>
          <a:lstStyle/>
          <a:p>
            <a:pPr marL="0" indent="0">
              <a:buNone/>
            </a:pPr>
            <a:r>
              <a:rPr lang="tr-TR" b="1" dirty="0" smtClean="0"/>
              <a:t>1-Yaşantıların Türü ve Düzeyindeki Sınırlılık</a:t>
            </a:r>
          </a:p>
          <a:p>
            <a:pPr>
              <a:buNone/>
            </a:pPr>
            <a:r>
              <a:rPr lang="tr-TR" dirty="0" smtClean="0"/>
              <a:t>	Görme  yetersizliği olan bireyler deneyimlerini dokunma ve işitme duyularını kullanarak  elde etmelerinden dolayı boyut, renk ve uzaysal kavramları öğrenmekte  güçlük çekebilirler. Ancak yaşları büyüdükçe özellikle lise çağlarında bu kavramları öğrenme becerileri artmaktadır. Bu nedenle çevreye ilişkin bilgiyi görerek ve rastlantısal öğrenme ile alamadıkları bilgi, çocuklara alternatif şekilde sunulmalıdır.</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204864"/>
            <a:ext cx="8229600" cy="4653136"/>
          </a:xfrm>
        </p:spPr>
        <p:txBody>
          <a:bodyPr/>
          <a:lstStyle/>
          <a:p>
            <a:pPr marL="0" indent="0">
              <a:buNone/>
            </a:pPr>
            <a:r>
              <a:rPr lang="tr-TR" b="1" dirty="0" smtClean="0"/>
              <a:t>2-Çevrede Hareket Etme Yeteneğinde Sınırlılık</a:t>
            </a:r>
            <a:endParaRPr lang="tr-TR" dirty="0" smtClean="0"/>
          </a:p>
          <a:p>
            <a:pPr>
              <a:buNone/>
            </a:pPr>
            <a:r>
              <a:rPr lang="tr-TR" b="1" dirty="0" smtClean="0"/>
              <a:t>	</a:t>
            </a:r>
            <a:r>
              <a:rPr lang="tr-TR" dirty="0" smtClean="0"/>
              <a:t>Görme yetersizliği olan bireyler bulundukları ortamda kendi kendine serbestçe hareket etme yeterlilikleri sınırlıdır. Bu da onların yaşantılarını, bilgi edinmelerini ve sosyal ilişkilerini sınırlamaktadır. Bu da onların bağımsız hareket etme becerilerini öğrenmelerini zorunlu hale getirmektedir.</a:t>
            </a:r>
            <a:endParaRPr lang="tr-TR"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204864"/>
            <a:ext cx="8229600" cy="4653136"/>
          </a:xfrm>
        </p:spPr>
        <p:txBody>
          <a:bodyPr/>
          <a:lstStyle/>
          <a:p>
            <a:pPr marL="0" indent="0">
              <a:buNone/>
            </a:pPr>
            <a:r>
              <a:rPr lang="tr-TR" b="1" dirty="0" smtClean="0"/>
              <a:t>3-Çevreyle Etkileşimdeki Sınırlılıklar</a:t>
            </a:r>
          </a:p>
          <a:p>
            <a:pPr>
              <a:buNone/>
            </a:pPr>
            <a:r>
              <a:rPr lang="tr-TR" dirty="0" smtClean="0"/>
              <a:t>	Görmede sınırlılık ortam hakkında bilgi edinmeyi ve eyleme dönüştürmeyi azaltmaktadır. Örneğin, bir çarpışma sesini görme  yetersizliği olan birey sesin kaynağına göz atarak tanımlayamaz ve uygun tepkide bulunamaz.</a:t>
            </a: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6021288"/>
          </a:xfrm>
        </p:spPr>
        <p:txBody>
          <a:bodyPr/>
          <a:lstStyle/>
          <a:p>
            <a:pPr marL="0" indent="0">
              <a:buNone/>
            </a:pPr>
            <a:r>
              <a:rPr lang="tr-TR" b="1" dirty="0" smtClean="0"/>
              <a:t>B-Akademik Başarı</a:t>
            </a:r>
          </a:p>
          <a:p>
            <a:pPr>
              <a:buNone/>
            </a:pPr>
            <a:r>
              <a:rPr lang="tr-TR" dirty="0" smtClean="0"/>
              <a:t>	Okuma-yazma matematik gibi akademik becerilerde başarı düzeyleri akranlarından daha azdır ve dokunma duyusunu kullanarak okuyabilmelerine karşın, bu yöntemle okuma hızı çok yavaş olmaktadır. </a:t>
            </a:r>
            <a:endParaRPr lang="tr-TR" dirty="0" smtClean="0"/>
          </a:p>
          <a:p>
            <a:pPr>
              <a:buNone/>
            </a:pPr>
            <a:r>
              <a:rPr lang="tr-TR" dirty="0"/>
              <a:t>	</a:t>
            </a:r>
            <a:endParaRPr lang="tr-TR" dirty="0" smtClean="0"/>
          </a:p>
          <a:p>
            <a:pPr>
              <a:buNone/>
            </a:pPr>
            <a:r>
              <a:rPr lang="tr-TR" dirty="0"/>
              <a:t>	</a:t>
            </a:r>
            <a:r>
              <a:rPr lang="tr-TR" dirty="0" smtClean="0"/>
              <a:t>Grubun </a:t>
            </a:r>
            <a:r>
              <a:rPr lang="tr-TR" dirty="0" smtClean="0"/>
              <a:t>%10’u Braille alfabesinden yararlanabilmektedir. Diğerleri eğitimde işitme duyusundan yararlanmakta, bu nedenle eğitimlerinin odak noktasını dinleme becerilerinin geliştirilmesi oluşturmaktadır.</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949280"/>
          </a:xfrm>
        </p:spPr>
        <p:txBody>
          <a:bodyPr/>
          <a:lstStyle/>
          <a:p>
            <a:pPr marL="0" indent="0">
              <a:buNone/>
            </a:pPr>
            <a:r>
              <a:rPr lang="tr-TR" b="1" dirty="0" smtClean="0"/>
              <a:t>C- Dil ve Konuşma Problemleri</a:t>
            </a:r>
          </a:p>
          <a:p>
            <a:pPr>
              <a:buNone/>
            </a:pPr>
            <a:r>
              <a:rPr lang="tr-TR" dirty="0" smtClean="0"/>
              <a:t>	Görme yetersizliği olan çocukların dil gelişiminde bazı güçlükler  vardır. Özellikle görme yetersizliği olan bazı bebeklerde çok erken dönemde bir gecikme ortaya çıkmaktadır. </a:t>
            </a:r>
            <a:endParaRPr lang="tr-TR" dirty="0"/>
          </a:p>
          <a:p>
            <a:pPr>
              <a:buNone/>
            </a:pPr>
            <a:r>
              <a:rPr lang="tr-TR" dirty="0" smtClean="0"/>
              <a:t>	Görme </a:t>
            </a:r>
            <a:r>
              <a:rPr lang="tr-TR" dirty="0" smtClean="0"/>
              <a:t>yetersizliğinin dili kullanmada ve anlamada  gören akranlarına göre çok fazla farklılaşmadığını gösteriyor. </a:t>
            </a:r>
            <a:endParaRPr lang="tr-TR" dirty="0" smtClean="0"/>
          </a:p>
          <a:p>
            <a:pPr>
              <a:buNone/>
            </a:pPr>
            <a:r>
              <a:rPr lang="tr-TR" dirty="0"/>
              <a:t>	</a:t>
            </a:r>
            <a:r>
              <a:rPr lang="tr-TR" dirty="0" smtClean="0"/>
              <a:t>Dil </a:t>
            </a:r>
            <a:r>
              <a:rPr lang="tr-TR" dirty="0" smtClean="0"/>
              <a:t>gelişimlerinde görmedikleri ya da yaşamadıkları deneyimlere ilişkin sözcükler  ya da cümleler kullanmaları verbalizm olarak tanımlanmaktadır.</a:t>
            </a: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6021288"/>
          </a:xfrm>
        </p:spPr>
        <p:txBody>
          <a:bodyPr/>
          <a:lstStyle/>
          <a:p>
            <a:pPr marL="0" indent="0">
              <a:buNone/>
            </a:pPr>
            <a:r>
              <a:rPr lang="tr-TR" b="1" dirty="0" smtClean="0"/>
              <a:t>D- Sosyal, Davranışsal ve Duygusal Özellikleri</a:t>
            </a:r>
          </a:p>
          <a:p>
            <a:pPr>
              <a:buNone/>
            </a:pPr>
            <a:r>
              <a:rPr lang="tr-TR" b="1" dirty="0" smtClean="0"/>
              <a:t>	</a:t>
            </a:r>
            <a:r>
              <a:rPr lang="tr-TR" dirty="0" smtClean="0"/>
              <a:t>Görme yetersizliği bireylerin gözleyerek ve taklit ederek öğrenmesini sınırladığı için , uygun sosyal davranışları yeteri kadar yerine getirememelerine yol açmaktadır. </a:t>
            </a:r>
            <a:endParaRPr lang="tr-TR" dirty="0" smtClean="0"/>
          </a:p>
          <a:p>
            <a:pPr>
              <a:buNone/>
            </a:pPr>
            <a:r>
              <a:rPr lang="tr-TR" dirty="0"/>
              <a:t>	</a:t>
            </a:r>
            <a:endParaRPr lang="tr-TR" dirty="0" smtClean="0"/>
          </a:p>
          <a:p>
            <a:pPr>
              <a:buNone/>
            </a:pPr>
            <a:r>
              <a:rPr lang="tr-TR" dirty="0"/>
              <a:t>	</a:t>
            </a:r>
            <a:r>
              <a:rPr lang="tr-TR" dirty="0" smtClean="0"/>
              <a:t>Sosyal becerilerin </a:t>
            </a:r>
            <a:r>
              <a:rPr lang="tr-TR" dirty="0" smtClean="0"/>
              <a:t>gelişiminde gecikme olduğunu göstermektedir. </a:t>
            </a:r>
            <a:endParaRPr lang="tr-TR" dirty="0" smtClean="0"/>
          </a:p>
          <a:p>
            <a:pPr>
              <a:buNone/>
            </a:pPr>
            <a:r>
              <a:rPr lang="tr-TR" dirty="0"/>
              <a:t>	</a:t>
            </a:r>
            <a:endParaRPr lang="tr-TR" dirty="0" smtClean="0"/>
          </a:p>
          <a:p>
            <a:pPr>
              <a:buNone/>
            </a:pPr>
            <a:r>
              <a:rPr lang="tr-TR" dirty="0"/>
              <a:t>	</a:t>
            </a:r>
            <a:r>
              <a:rPr lang="tr-TR" dirty="0" smtClean="0"/>
              <a:t>Tesadüfen öğrenme sınırlıdır.  </a:t>
            </a:r>
            <a:endParaRPr lang="tr-TR"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6165304"/>
          </a:xfrm>
        </p:spPr>
        <p:txBody>
          <a:bodyPr>
            <a:normAutofit/>
          </a:bodyPr>
          <a:lstStyle/>
          <a:p>
            <a:pPr marL="0" indent="0">
              <a:buNone/>
            </a:pPr>
            <a:r>
              <a:rPr lang="tr-TR" b="1" dirty="0" smtClean="0"/>
              <a:t>Görme </a:t>
            </a:r>
            <a:r>
              <a:rPr lang="tr-TR" b="1" dirty="0" smtClean="0"/>
              <a:t>yetersizliği olan çocukları fark etmede </a:t>
            </a:r>
            <a:r>
              <a:rPr lang="tr-TR" b="1" dirty="0" smtClean="0"/>
              <a:t>ipuçları  </a:t>
            </a:r>
            <a:endParaRPr lang="tr-TR" dirty="0" smtClean="0"/>
          </a:p>
          <a:p>
            <a:pPr marL="0" indent="0">
              <a:buNone/>
            </a:pPr>
            <a:r>
              <a:rPr lang="tr-TR" dirty="0" smtClean="0"/>
              <a:t>-Gözlerinin önünde bulunan ilgi çekici eşyaları  takip edememe ya da farkına varamama </a:t>
            </a:r>
            <a:endParaRPr lang="tr-TR" dirty="0" smtClean="0"/>
          </a:p>
          <a:p>
            <a:pPr marL="0" indent="0">
              <a:buNone/>
            </a:pPr>
            <a:endParaRPr lang="tr-TR" dirty="0" smtClean="0"/>
          </a:p>
          <a:p>
            <a:pPr marL="0" indent="0">
              <a:buNone/>
            </a:pPr>
            <a:r>
              <a:rPr lang="tr-TR" dirty="0" smtClean="0"/>
              <a:t>-Uzun süre aynı yere </a:t>
            </a:r>
            <a:r>
              <a:rPr lang="tr-TR" dirty="0" smtClean="0"/>
              <a:t>bakma</a:t>
            </a:r>
          </a:p>
          <a:p>
            <a:pPr marL="0" indent="0">
              <a:buNone/>
            </a:pPr>
            <a:endParaRPr lang="tr-TR" dirty="0" smtClean="0"/>
          </a:p>
          <a:p>
            <a:pPr marL="0" indent="0">
              <a:buNone/>
            </a:pPr>
            <a:r>
              <a:rPr lang="tr-TR" dirty="0" smtClean="0"/>
              <a:t>-Farklı bir şekilde gözlerini döndürme </a:t>
            </a:r>
            <a:endParaRPr lang="tr-TR" dirty="0" smtClean="0"/>
          </a:p>
          <a:p>
            <a:pPr marL="0" indent="0">
              <a:buNone/>
            </a:pPr>
            <a:endParaRPr lang="tr-TR" dirty="0" smtClean="0"/>
          </a:p>
          <a:p>
            <a:pPr marL="0" indent="0">
              <a:buNone/>
            </a:pPr>
            <a:r>
              <a:rPr lang="tr-TR" dirty="0" smtClean="0"/>
              <a:t>-Sık sık gözlerini ovma ve kaşıma </a:t>
            </a:r>
          </a:p>
          <a:p>
            <a:pPr marL="0" indent="0">
              <a:buNone/>
            </a:pP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04088"/>
            <a:ext cx="8291264" cy="780696"/>
          </a:xfrm>
        </p:spPr>
        <p:txBody>
          <a:bodyPr>
            <a:noAutofit/>
          </a:bodyPr>
          <a:lstStyle/>
          <a:p>
            <a:r>
              <a:rPr lang="tr-TR" sz="3200" b="1" dirty="0" smtClean="0"/>
              <a:t> devam  </a:t>
            </a:r>
            <a:endParaRPr lang="tr-TR" sz="3200" dirty="0"/>
          </a:p>
        </p:txBody>
      </p:sp>
      <p:sp>
        <p:nvSpPr>
          <p:cNvPr id="3" name="İçerik Yer Tutucusu 2"/>
          <p:cNvSpPr>
            <a:spLocks noGrp="1"/>
          </p:cNvSpPr>
          <p:nvPr>
            <p:ph idx="1"/>
          </p:nvPr>
        </p:nvSpPr>
        <p:spPr/>
        <p:txBody>
          <a:bodyPr/>
          <a:lstStyle/>
          <a:p>
            <a:pPr marL="0" indent="0">
              <a:lnSpc>
                <a:spcPct val="150000"/>
              </a:lnSpc>
              <a:buNone/>
            </a:pPr>
            <a:r>
              <a:rPr lang="tr-TR" dirty="0"/>
              <a:t>-Gözlerini ışıktan kaçırma ve gözlerinde titreme </a:t>
            </a:r>
          </a:p>
          <a:p>
            <a:pPr marL="0" indent="0">
              <a:lnSpc>
                <a:spcPct val="150000"/>
              </a:lnSpc>
              <a:buNone/>
            </a:pPr>
            <a:r>
              <a:rPr lang="tr-TR" dirty="0"/>
              <a:t>-Sağa sola amaçsız uzanma ve sık sık düşme </a:t>
            </a:r>
          </a:p>
          <a:p>
            <a:pPr marL="0" indent="0">
              <a:lnSpc>
                <a:spcPct val="150000"/>
              </a:lnSpc>
              <a:buNone/>
            </a:pPr>
            <a:r>
              <a:rPr lang="tr-TR" dirty="0"/>
              <a:t>-Renkli bir resmin renklerini  ayıramama </a:t>
            </a:r>
            <a:endParaRPr lang="tr-TR" dirty="0" smtClean="0"/>
          </a:p>
          <a:p>
            <a:pPr marL="0" indent="0">
              <a:lnSpc>
                <a:spcPct val="150000"/>
              </a:lnSpc>
              <a:buNone/>
            </a:pPr>
            <a:r>
              <a:rPr lang="tr-TR" dirty="0" smtClean="0"/>
              <a:t>-</a:t>
            </a:r>
            <a:r>
              <a:rPr lang="tr-TR" dirty="0"/>
              <a:t>Gözlerde kızarma ve yaşarma</a:t>
            </a:r>
          </a:p>
          <a:p>
            <a:pPr marL="0" indent="0">
              <a:lnSpc>
                <a:spcPct val="150000"/>
              </a:lnSpc>
              <a:buNone/>
            </a:pPr>
            <a:r>
              <a:rPr lang="tr-TR" dirty="0"/>
              <a:t>-Gözlerinin ortasında bulanıklık ve ışık geldiğinde parlama</a:t>
            </a:r>
          </a:p>
          <a:p>
            <a:pPr marL="0" indent="0">
              <a:buNone/>
            </a:pPr>
            <a:endParaRPr lang="tr-TR" dirty="0"/>
          </a:p>
        </p:txBody>
      </p:sp>
    </p:spTree>
    <p:extLst>
      <p:ext uri="{BB962C8B-B14F-4D97-AF65-F5344CB8AC3E}">
        <p14:creationId xmlns:p14="http://schemas.microsoft.com/office/powerpoint/2010/main" val="630274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704088"/>
            <a:ext cx="8507288" cy="708688"/>
          </a:xfrm>
        </p:spPr>
        <p:txBody>
          <a:bodyPr>
            <a:normAutofit fontScale="90000"/>
          </a:bodyPr>
          <a:lstStyle/>
          <a:p>
            <a:r>
              <a:rPr lang="tr-TR" dirty="0" smtClean="0"/>
              <a:t>G.Y. Kaba Değerlendirme Araçları</a:t>
            </a:r>
            <a:endParaRPr lang="tr-TR" dirty="0"/>
          </a:p>
        </p:txBody>
      </p:sp>
      <p:sp>
        <p:nvSpPr>
          <p:cNvPr id="3" name="İçerik Yer Tutucusu 2"/>
          <p:cNvSpPr>
            <a:spLocks noGrp="1"/>
          </p:cNvSpPr>
          <p:nvPr>
            <p:ph idx="1"/>
          </p:nvPr>
        </p:nvSpPr>
        <p:spPr/>
        <p:txBody>
          <a:bodyPr/>
          <a:lstStyle/>
          <a:p>
            <a:r>
              <a:rPr lang="tr-TR" dirty="0" err="1" smtClean="0"/>
              <a:t>Snellen</a:t>
            </a:r>
            <a:r>
              <a:rPr lang="tr-TR" dirty="0" smtClean="0"/>
              <a:t> kartı</a:t>
            </a:r>
          </a:p>
          <a:p>
            <a:r>
              <a:rPr lang="tr-TR" dirty="0" smtClean="0"/>
              <a:t>Elma ev ve şemsiye testi</a:t>
            </a:r>
          </a:p>
          <a:p>
            <a:r>
              <a:rPr lang="tr-TR" dirty="0" smtClean="0"/>
              <a:t>Kurdele testi</a:t>
            </a:r>
          </a:p>
          <a:p>
            <a:endParaRPr lang="tr-TR" dirty="0" smtClean="0"/>
          </a:p>
          <a:p>
            <a:endParaRPr lang="tr-TR" dirty="0"/>
          </a:p>
        </p:txBody>
      </p:sp>
    </p:spTree>
    <p:extLst>
      <p:ext uri="{BB962C8B-B14F-4D97-AF65-F5344CB8AC3E}">
        <p14:creationId xmlns:p14="http://schemas.microsoft.com/office/powerpoint/2010/main" val="335082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6165304"/>
          </a:xfrm>
        </p:spPr>
        <p:txBody>
          <a:bodyPr>
            <a:normAutofit/>
          </a:bodyPr>
          <a:lstStyle/>
          <a:p>
            <a:pPr marL="0" indent="0">
              <a:lnSpc>
                <a:spcPct val="150000"/>
              </a:lnSpc>
              <a:buNone/>
            </a:pPr>
            <a:r>
              <a:rPr lang="tr-TR" b="1" dirty="0" smtClean="0"/>
              <a:t> </a:t>
            </a:r>
            <a:r>
              <a:rPr lang="tr-TR" b="1" dirty="0" err="1" smtClean="0"/>
              <a:t>Snellen</a:t>
            </a:r>
            <a:r>
              <a:rPr lang="tr-TR" b="1" dirty="0" smtClean="0"/>
              <a:t> </a:t>
            </a:r>
            <a:r>
              <a:rPr lang="tr-TR" b="1" dirty="0" smtClean="0"/>
              <a:t>kartı : </a:t>
            </a:r>
            <a:r>
              <a:rPr lang="tr-TR" dirty="0" smtClean="0"/>
              <a:t>Görme </a:t>
            </a:r>
            <a:r>
              <a:rPr lang="tr-TR" dirty="0" smtClean="0">
                <a:solidFill>
                  <a:srgbClr val="FF0000"/>
                </a:solidFill>
              </a:rPr>
              <a:t>keskinliği</a:t>
            </a:r>
            <a:r>
              <a:rPr lang="tr-TR" dirty="0" smtClean="0"/>
              <a:t> çoğunlukla snellen kartıyla ölçülmektedir. </a:t>
            </a:r>
            <a:endParaRPr lang="tr-TR" dirty="0" smtClean="0"/>
          </a:p>
          <a:p>
            <a:pPr marL="0" indent="0">
              <a:lnSpc>
                <a:spcPct val="150000"/>
              </a:lnSpc>
              <a:buNone/>
            </a:pPr>
            <a:r>
              <a:rPr lang="tr-TR" dirty="0" err="1" smtClean="0"/>
              <a:t>Snellen</a:t>
            </a:r>
            <a:r>
              <a:rPr lang="tr-TR" dirty="0" smtClean="0"/>
              <a:t> </a:t>
            </a:r>
            <a:r>
              <a:rPr lang="tr-TR" dirty="0" smtClean="0"/>
              <a:t>kartı 8 sıra “E” harfinden oluşur. </a:t>
            </a:r>
            <a:r>
              <a:rPr lang="tr-TR" dirty="0" smtClean="0"/>
              <a:t> </a:t>
            </a:r>
          </a:p>
          <a:p>
            <a:pPr marL="0" indent="0">
              <a:lnSpc>
                <a:spcPct val="150000"/>
              </a:lnSpc>
              <a:buNone/>
            </a:pPr>
            <a:r>
              <a:rPr lang="tr-TR" dirty="0" smtClean="0"/>
              <a:t>Normal </a:t>
            </a:r>
            <a:r>
              <a:rPr lang="tr-TR" dirty="0" smtClean="0"/>
              <a:t>görme keskinliğine sahip olan kişinin 6 metre mesafeden,  </a:t>
            </a:r>
            <a:r>
              <a:rPr lang="tr-TR" dirty="0" smtClean="0"/>
              <a:t>(20 ayaktan)  </a:t>
            </a:r>
            <a:r>
              <a:rPr lang="tr-TR" dirty="0" smtClean="0"/>
              <a:t>“E” lerin kollarının hangi yöne baktığını ayırt </a:t>
            </a:r>
            <a:r>
              <a:rPr lang="tr-TR" dirty="0" smtClean="0"/>
              <a:t>edebilir.</a:t>
            </a:r>
          </a:p>
          <a:p>
            <a:pPr marL="0" indent="0">
              <a:lnSpc>
                <a:spcPct val="150000"/>
              </a:lnSpc>
              <a:buNone/>
            </a:pPr>
            <a:r>
              <a:rPr lang="tr-TR" dirty="0" smtClean="0"/>
              <a:t>Ölçmeye </a:t>
            </a:r>
            <a:r>
              <a:rPr lang="tr-TR" dirty="0" smtClean="0"/>
              <a:t>genellikle 12 metre uzaklıktan ve alttan 4. satırdan başlanır. </a:t>
            </a:r>
            <a:endParaRPr lang="tr-TR" dirty="0" smtClean="0"/>
          </a:p>
          <a:p>
            <a:pPr marL="0" indent="0">
              <a:buNone/>
            </a:pPr>
            <a:r>
              <a:rPr lang="tr-TR" dirty="0" smtClean="0"/>
              <a:t> </a:t>
            </a:r>
            <a:endParaRPr lang="tr-TR" dirty="0" smtClean="0"/>
          </a:p>
          <a:p>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704088"/>
            <a:ext cx="8219256" cy="132624"/>
          </a:xfrm>
        </p:spPr>
        <p:txBody>
          <a:bodyPr>
            <a:normAutofit fontScale="90000"/>
          </a:bodyPr>
          <a:lstStyle/>
          <a:p>
            <a:endParaRPr lang="tr-TR" dirty="0"/>
          </a:p>
        </p:txBody>
      </p:sp>
      <p:sp>
        <p:nvSpPr>
          <p:cNvPr id="3" name="İçerik Yer Tutucusu 2"/>
          <p:cNvSpPr>
            <a:spLocks noGrp="1"/>
          </p:cNvSpPr>
          <p:nvPr>
            <p:ph idx="1"/>
          </p:nvPr>
        </p:nvSpPr>
        <p:spPr>
          <a:xfrm>
            <a:off x="323528" y="1052736"/>
            <a:ext cx="8363272" cy="5271864"/>
          </a:xfrm>
        </p:spPr>
        <p:txBody>
          <a:bodyPr>
            <a:normAutofit lnSpcReduction="10000"/>
          </a:bodyPr>
          <a:lstStyle/>
          <a:p>
            <a:pPr marL="0" indent="0">
              <a:lnSpc>
                <a:spcPct val="150000"/>
              </a:lnSpc>
              <a:buNone/>
            </a:pPr>
            <a:r>
              <a:rPr lang="tr-TR" dirty="0" err="1"/>
              <a:t>Snellen</a:t>
            </a:r>
            <a:r>
              <a:rPr lang="tr-TR" dirty="0"/>
              <a:t> kartıyla, merkezi uzağı görme keskinliği ölçülmektedir. </a:t>
            </a:r>
            <a:endParaRPr lang="tr-TR" dirty="0" smtClean="0"/>
          </a:p>
          <a:p>
            <a:pPr marL="0" indent="0">
              <a:lnSpc>
                <a:spcPct val="150000"/>
              </a:lnSpc>
              <a:buNone/>
            </a:pPr>
            <a:r>
              <a:rPr lang="tr-TR" dirty="0" smtClean="0"/>
              <a:t>Görme </a:t>
            </a:r>
            <a:r>
              <a:rPr lang="tr-TR" dirty="0"/>
              <a:t>keskinliğinin ölçümünde, </a:t>
            </a:r>
            <a:r>
              <a:rPr lang="tr-TR" dirty="0">
                <a:solidFill>
                  <a:srgbClr val="FF0000"/>
                </a:solidFill>
              </a:rPr>
              <a:t>okullarda</a:t>
            </a:r>
            <a:r>
              <a:rPr lang="tr-TR" dirty="0"/>
              <a:t> sıklıkla </a:t>
            </a:r>
            <a:r>
              <a:rPr lang="tr-TR" dirty="0" err="1"/>
              <a:t>Snellen</a:t>
            </a:r>
            <a:r>
              <a:rPr lang="tr-TR" dirty="0"/>
              <a:t> Kartı kullanılır. Ama </a:t>
            </a:r>
            <a:r>
              <a:rPr lang="tr-TR" dirty="0" err="1"/>
              <a:t>Snellen</a:t>
            </a:r>
            <a:r>
              <a:rPr lang="tr-TR" dirty="0"/>
              <a:t> Kartı ile çocuğun  uzağı görme keskinliği kabaca ölçülür. </a:t>
            </a:r>
            <a:endParaRPr lang="tr-TR" dirty="0" smtClean="0"/>
          </a:p>
          <a:p>
            <a:pPr marL="0" indent="0">
              <a:lnSpc>
                <a:spcPct val="150000"/>
              </a:lnSpc>
              <a:buNone/>
            </a:pPr>
            <a:r>
              <a:rPr lang="tr-TR" dirty="0" smtClean="0"/>
              <a:t>Hassas </a:t>
            </a:r>
            <a:r>
              <a:rPr lang="tr-TR" dirty="0"/>
              <a:t>bir ölçüm aracı olmayıp, ağır ve hafif derecede görme yetersizliğinin olup olmadığını ölçer. Ancak görme keskinliğini ölçülen kişinin, sağ, sol, aşağı, yukarı gibi kavramlara sahip olması gerekir.</a:t>
            </a:r>
          </a:p>
          <a:p>
            <a:pPr>
              <a:lnSpc>
                <a:spcPct val="150000"/>
              </a:lnSpc>
            </a:pPr>
            <a:endParaRPr lang="tr-TR" dirty="0"/>
          </a:p>
        </p:txBody>
      </p:sp>
    </p:spTree>
    <p:extLst>
      <p:ext uri="{BB962C8B-B14F-4D97-AF65-F5344CB8AC3E}">
        <p14:creationId xmlns:p14="http://schemas.microsoft.com/office/powerpoint/2010/main" val="2119240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343872"/>
          </a:xfrm>
        </p:spPr>
        <p:txBody>
          <a:bodyPr/>
          <a:lstStyle/>
          <a:p>
            <a:endParaRPr lang="tr-TR" dirty="0"/>
          </a:p>
        </p:txBody>
      </p:sp>
      <p:pic>
        <p:nvPicPr>
          <p:cNvPr id="3074" name="Picture 2" descr="G:\images.jpg"/>
          <p:cNvPicPr>
            <a:picLocks noChangeAspect="1" noChangeArrowheads="1"/>
          </p:cNvPicPr>
          <p:nvPr/>
        </p:nvPicPr>
        <p:blipFill>
          <a:blip r:embed="rId2" cstate="print"/>
          <a:srcRect/>
          <a:stretch>
            <a:fillRect/>
          </a:stretch>
        </p:blipFill>
        <p:spPr bwMode="auto">
          <a:xfrm>
            <a:off x="467544" y="980728"/>
            <a:ext cx="8352928" cy="5400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lnSpcReduction="10000"/>
          </a:bodyPr>
          <a:lstStyle/>
          <a:p>
            <a:pPr marL="0" indent="0">
              <a:buNone/>
            </a:pPr>
            <a:r>
              <a:rPr lang="tr-TR" b="1" dirty="0" smtClean="0"/>
              <a:t>Kurdele testi:</a:t>
            </a:r>
            <a:endParaRPr lang="tr-TR" dirty="0" smtClean="0"/>
          </a:p>
          <a:p>
            <a:pPr marL="0" indent="0">
              <a:buNone/>
            </a:pPr>
            <a:r>
              <a:rPr lang="tr-TR" dirty="0" smtClean="0"/>
              <a:t>Testi </a:t>
            </a:r>
            <a:r>
              <a:rPr lang="tr-TR" dirty="0" smtClean="0"/>
              <a:t>uygulayan kişi, parlak bir kurdele alır, çocuğun 1/2 m’ lik mesafe karşısına geçer, kurdele sağa, sola, aşağı, yukarı hareket ettirilir. Çocuğun takıp edip, etmediği gözlenir. Çocuk kurdeleyi takıp edebiliyorsa ağır derecede bir görme yetersizliğinin olmadığı söylenebilir. </a:t>
            </a:r>
            <a:endParaRPr lang="tr-TR" dirty="0" smtClean="0"/>
          </a:p>
          <a:p>
            <a:pPr marL="0" indent="0">
              <a:buNone/>
            </a:pPr>
            <a:r>
              <a:rPr lang="tr-TR" dirty="0" smtClean="0"/>
              <a:t>Bu </a:t>
            </a:r>
            <a:r>
              <a:rPr lang="tr-TR" dirty="0" smtClean="0"/>
              <a:t>test ağır derecede görme yetersizliğini ortaya çıkarılmasına yönelik olduğu gibi orta dereceli görme yetersizliğini de ortaya çıkarır. </a:t>
            </a:r>
            <a:endParaRPr lang="tr-TR" dirty="0" smtClean="0"/>
          </a:p>
          <a:p>
            <a:pPr marL="0" indent="0">
              <a:buNone/>
            </a:pPr>
            <a:r>
              <a:rPr lang="tr-TR" dirty="0" smtClean="0"/>
              <a:t>Bu </a:t>
            </a:r>
            <a:r>
              <a:rPr lang="tr-TR" dirty="0" smtClean="0"/>
              <a:t>aracı uygularken ortamın ışığı çok önemlidir. Ortamın çok aydınlık ya da çok karanlık olmaması gerekir. </a:t>
            </a:r>
            <a:endParaRPr lang="tr-TR" dirty="0" smtClean="0"/>
          </a:p>
          <a:p>
            <a:pPr marL="0" indent="0">
              <a:buNone/>
            </a:pPr>
            <a:r>
              <a:rPr lang="tr-TR" dirty="0" smtClean="0"/>
              <a:t>Bu </a:t>
            </a:r>
            <a:r>
              <a:rPr lang="tr-TR" dirty="0" smtClean="0"/>
              <a:t>test, mum testiyle uygulanış bakımından aynıdır yalnızca test aracı değişir. </a:t>
            </a:r>
          </a:p>
          <a:p>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fontScale="92500" lnSpcReduction="10000"/>
          </a:bodyPr>
          <a:lstStyle/>
          <a:p>
            <a:pPr marL="0" indent="0">
              <a:buNone/>
            </a:pPr>
            <a:r>
              <a:rPr lang="tr-TR" b="1" dirty="0" smtClean="0"/>
              <a:t>Elma, Şemsiye,  Ev testi:</a:t>
            </a:r>
            <a:endParaRPr lang="tr-TR" dirty="0" smtClean="0"/>
          </a:p>
          <a:p>
            <a:pPr marL="0" indent="0">
              <a:buNone/>
            </a:pPr>
            <a:r>
              <a:rPr lang="tr-TR" dirty="0" smtClean="0"/>
              <a:t> </a:t>
            </a:r>
            <a:r>
              <a:rPr lang="tr-TR" dirty="0" smtClean="0"/>
              <a:t>Çocuğa, belli bir mesafeden yan yana olan elma,şemsiye ve ev resimleri gösterilir. Yalnız üç şekil </a:t>
            </a:r>
            <a:r>
              <a:rPr lang="tr-TR" dirty="0" smtClean="0">
                <a:solidFill>
                  <a:srgbClr val="FF0000"/>
                </a:solidFill>
              </a:rPr>
              <a:t>8 metrede 20/400, 6 metrede 20/300, 4 metrede 20/200 3metrede 20/160, 2 metrede 20/100...</a:t>
            </a:r>
            <a:r>
              <a:rPr lang="tr-TR" dirty="0" smtClean="0"/>
              <a:t> şeklindeki oranlarla küçülür ve elma, şemsiye, ev resimlerinin küçüldükçe, çocuk tarafından seçilmesi istenir. Seçilip seçilmediği gözlenir, çocuk küçülen resimleri seçemiyorsa, olası bir görme yetersizliğine sahip olduğu söylenebilir. </a:t>
            </a:r>
            <a:endParaRPr lang="tr-TR" dirty="0" smtClean="0"/>
          </a:p>
          <a:p>
            <a:pPr marL="0" indent="0">
              <a:buNone/>
            </a:pPr>
            <a:r>
              <a:rPr lang="tr-TR" dirty="0" smtClean="0"/>
              <a:t>Bu </a:t>
            </a:r>
            <a:r>
              <a:rPr lang="tr-TR" dirty="0" smtClean="0"/>
              <a:t>test </a:t>
            </a:r>
            <a:r>
              <a:rPr lang="tr-TR" dirty="0" smtClean="0">
                <a:solidFill>
                  <a:srgbClr val="FF0000"/>
                </a:solidFill>
              </a:rPr>
              <a:t>genellikle okul öncesi</a:t>
            </a:r>
            <a:r>
              <a:rPr lang="tr-TR" dirty="0" smtClean="0"/>
              <a:t> dönemde uygulanır. Uygulanan çocuğun, elma, şemsiye, ev kavramlarına, büyüklük, küçüklük kavramlarına sahip olması gerekir. </a:t>
            </a:r>
            <a:endParaRPr lang="tr-TR" dirty="0" smtClean="0"/>
          </a:p>
          <a:p>
            <a:pPr marL="0" indent="0">
              <a:buNone/>
            </a:pPr>
            <a:r>
              <a:rPr lang="tr-TR" dirty="0" smtClean="0"/>
              <a:t>Yine </a:t>
            </a:r>
            <a:r>
              <a:rPr lang="tr-TR" dirty="0" smtClean="0"/>
              <a:t>testin uygulandığı ortamın ışığının iyi ayarlanması gerekir. Ortamın ne çok karanlık ne de çok aydınlık olması gerekir. Çocuk tabloyu net görebilmelidir.</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1691680" y="274638"/>
            <a:ext cx="5616624" cy="634082"/>
          </a:xfrm>
        </p:spPr>
        <p:txBody>
          <a:bodyPr>
            <a:normAutofit/>
          </a:bodyPr>
          <a:lstStyle/>
          <a:p>
            <a:r>
              <a:rPr lang="tr-TR" sz="3600" b="1" dirty="0" smtClean="0"/>
              <a:t>ORTAM DÜZENLEMELERİ</a:t>
            </a:r>
            <a:endParaRPr lang="tr-TR" sz="3600" dirty="0"/>
          </a:p>
        </p:txBody>
      </p:sp>
      <p:sp>
        <p:nvSpPr>
          <p:cNvPr id="5" name="4 İçerik Yer Tutucusu"/>
          <p:cNvSpPr>
            <a:spLocks noGrp="1"/>
          </p:cNvSpPr>
          <p:nvPr>
            <p:ph idx="1"/>
          </p:nvPr>
        </p:nvSpPr>
        <p:spPr>
          <a:xfrm>
            <a:off x="755576" y="1268760"/>
            <a:ext cx="7848872" cy="4680520"/>
          </a:xfrm>
        </p:spPr>
        <p:txBody>
          <a:bodyPr>
            <a:normAutofit/>
          </a:bodyPr>
          <a:lstStyle/>
          <a:p>
            <a:pPr algn="just">
              <a:buNone/>
            </a:pPr>
            <a:endParaRPr lang="tr-TR" sz="3000" dirty="0" smtClean="0"/>
          </a:p>
          <a:p>
            <a:pPr algn="just">
              <a:buNone/>
            </a:pPr>
            <a:endParaRPr lang="tr-TR" sz="3000" dirty="0"/>
          </a:p>
          <a:p>
            <a:pPr algn="just">
              <a:buNone/>
            </a:pPr>
            <a:endParaRPr lang="tr-TR" sz="3000" dirty="0"/>
          </a:p>
          <a:p>
            <a:pPr algn="ctr">
              <a:buNone/>
            </a:pPr>
            <a:r>
              <a:rPr lang="tr-TR" sz="3000" dirty="0" smtClean="0"/>
              <a:t>Görme </a:t>
            </a:r>
            <a:r>
              <a:rPr lang="tr-TR" sz="3000" dirty="0"/>
              <a:t>engelli bireyin görerek öğrenme yerine işiterek ve dokunarak öğrenmeye çalıştığı unutulmamalıdır. </a:t>
            </a:r>
            <a:endParaRPr lang="tr-TR" sz="3000" dirty="0"/>
          </a:p>
          <a:p>
            <a:pPr algn="just">
              <a:buNone/>
            </a:pPr>
            <a:r>
              <a:rPr lang="tr-TR" sz="3000" dirty="0" smtClean="0"/>
              <a:t> </a:t>
            </a:r>
            <a:endParaRPr lang="tr-TR" sz="3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179512" y="1124744"/>
            <a:ext cx="8208912" cy="4824536"/>
          </a:xfrm>
        </p:spPr>
        <p:txBody>
          <a:bodyPr>
            <a:normAutofit fontScale="70000" lnSpcReduction="20000"/>
          </a:bodyPr>
          <a:lstStyle/>
          <a:p>
            <a:pPr marL="0" indent="0">
              <a:buNone/>
            </a:pPr>
            <a:r>
              <a:rPr lang="tr-TR" sz="3600" b="1" dirty="0" smtClean="0">
                <a:solidFill>
                  <a:schemeClr val="tx2"/>
                </a:solidFill>
              </a:rPr>
              <a:t>ÖĞRETİM ORTAMI DÜZENLEMESİNDE YAPILMASI GEREKENLER</a:t>
            </a:r>
            <a:r>
              <a:rPr lang="tr-TR" sz="3600" dirty="0" smtClean="0">
                <a:solidFill>
                  <a:schemeClr val="tx2"/>
                </a:solidFill>
              </a:rPr>
              <a:t/>
            </a:r>
            <a:br>
              <a:rPr lang="tr-TR" sz="3600" dirty="0" smtClean="0">
                <a:solidFill>
                  <a:schemeClr val="tx2"/>
                </a:solidFill>
              </a:rPr>
            </a:br>
            <a:endParaRPr lang="tr-TR" sz="3500" dirty="0" smtClean="0"/>
          </a:p>
          <a:p>
            <a:pPr lvl="0">
              <a:buFont typeface="Wingdings" pitchFamily="2" charset="2"/>
              <a:buChar char="ü"/>
            </a:pPr>
            <a:r>
              <a:rPr lang="tr-TR" sz="3500" dirty="0" smtClean="0"/>
              <a:t>Görme </a:t>
            </a:r>
            <a:r>
              <a:rPr lang="tr-TR" sz="3500" dirty="0"/>
              <a:t>engelli öğrencinin sınıfta olmadığı bir zamanda sınıftaki arkadaşlarına öğrencinin durumu açıkça anlatılmalıdır</a:t>
            </a:r>
          </a:p>
          <a:p>
            <a:pPr lvl="0">
              <a:buFont typeface="Wingdings" pitchFamily="2" charset="2"/>
              <a:buChar char="ü"/>
            </a:pPr>
            <a:r>
              <a:rPr lang="tr-TR" sz="3500" dirty="0"/>
              <a:t>Öğrencinin takılabileceği, çarpabileceği, hareket alanını daraltabileceği eşyalar  ayak  altından kaldırılmalıdır(örneğin; sıranın öğrenciye herhangi bir çarpma ya da düşme sonucunda zarar vermeyecek şekilde olması ve yerleştirilmesi)</a:t>
            </a:r>
          </a:p>
          <a:p>
            <a:pPr lvl="0">
              <a:buFont typeface="Wingdings" pitchFamily="2" charset="2"/>
              <a:buChar char="ü"/>
            </a:pPr>
            <a:r>
              <a:rPr lang="tr-TR" sz="3500" dirty="0"/>
              <a:t>Öğrenci sınıfta ışıktan rahatsız olmayacak şekilde oturtulmalıdır</a:t>
            </a:r>
          </a:p>
          <a:p>
            <a:pPr lvl="0">
              <a:buFont typeface="Wingdings" pitchFamily="2" charset="2"/>
              <a:buChar char="ü"/>
            </a:pPr>
            <a:r>
              <a:rPr lang="tr-TR" sz="3500" dirty="0"/>
              <a:t>Öğrencinin boyuna uygun sıralar seçilmeli</a:t>
            </a:r>
          </a:p>
          <a:p>
            <a:endParaRPr lang="tr-TR" dirty="0"/>
          </a:p>
        </p:txBody>
      </p:sp>
      <p:sp>
        <p:nvSpPr>
          <p:cNvPr id="7" name="3 Başlık"/>
          <p:cNvSpPr txBox="1">
            <a:spLocks/>
          </p:cNvSpPr>
          <p:nvPr/>
        </p:nvSpPr>
        <p:spPr>
          <a:xfrm rot="10800000" flipV="1">
            <a:off x="0" y="404665"/>
            <a:ext cx="8229600" cy="477766"/>
          </a:xfrm>
          <a:prstGeom prst="rect">
            <a:avLst/>
          </a:prstGeom>
        </p:spPr>
        <p:txBody>
          <a:bodyPr vert="horz" lIns="0" rIns="0" bIns="0" anchor="ctr">
            <a:normAutofit fontScale="7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tr-TR"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611560" y="620713"/>
            <a:ext cx="7618040" cy="4896519"/>
          </a:xfrm>
        </p:spPr>
        <p:txBody>
          <a:bodyPr>
            <a:normAutofit fontScale="62500" lnSpcReduction="20000"/>
          </a:bodyPr>
          <a:lstStyle/>
          <a:p>
            <a:pPr lvl="0">
              <a:buFont typeface="Wingdings" pitchFamily="2" charset="2"/>
              <a:buChar char="ü"/>
            </a:pPr>
            <a:r>
              <a:rPr lang="tr-TR" sz="4100" dirty="0" smtClean="0"/>
              <a:t>Görme yetersizliği olan öğrencinin her derste oturacağı yer dersi en iyi şekilde izleyebileceği bir yer olmalıdır</a:t>
            </a:r>
          </a:p>
          <a:p>
            <a:pPr lvl="0">
              <a:buFont typeface="Wingdings" pitchFamily="2" charset="2"/>
              <a:buChar char="ü"/>
            </a:pPr>
            <a:r>
              <a:rPr lang="tr-TR" sz="4100" dirty="0" smtClean="0"/>
              <a:t>Öğrenciye büyük boyutlu araçlar için yeterli yer sağlayan taşınabilir kaplar sağlanabilir(Braille, büyük basılmış kitaplar vs.)</a:t>
            </a:r>
          </a:p>
          <a:p>
            <a:pPr lvl="0">
              <a:buFont typeface="Wingdings" pitchFamily="2" charset="2"/>
              <a:buChar char="ü"/>
            </a:pPr>
            <a:r>
              <a:rPr lang="tr-TR" sz="4100" dirty="0" smtClean="0"/>
              <a:t>Sıranın olduğu yere sabitlenmesi, mat renkli ve altında çekmecenin olması gerekir</a:t>
            </a:r>
          </a:p>
          <a:p>
            <a:pPr lvl="0">
              <a:buFont typeface="Wingdings" pitchFamily="2" charset="2"/>
              <a:buChar char="ü"/>
            </a:pPr>
            <a:r>
              <a:rPr lang="tr-TR" sz="4100" dirty="0" smtClean="0"/>
              <a:t>Tahta ile kullanılan kalemin zıtlık yaratmasına dikkat edilmelidir</a:t>
            </a:r>
          </a:p>
          <a:p>
            <a:pPr lvl="0">
              <a:buFont typeface="Wingdings" pitchFamily="2" charset="2"/>
              <a:buChar char="ü"/>
            </a:pPr>
            <a:r>
              <a:rPr lang="tr-TR" sz="4100" dirty="0" smtClean="0"/>
              <a:t>Sınıftaki temel araç-gereçlerin yerlerinin belli olması gerekmektedir(harita ,askı  çöp kutusu, kitaplık ,sıra vs.)</a:t>
            </a:r>
          </a:p>
          <a:p>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4294967295"/>
          </p:nvPr>
        </p:nvSpPr>
        <p:spPr>
          <a:xfrm>
            <a:off x="611560" y="836712"/>
            <a:ext cx="8064128" cy="5689352"/>
          </a:xfrm>
        </p:spPr>
        <p:txBody>
          <a:bodyPr>
            <a:normAutofit fontScale="70000" lnSpcReduction="20000"/>
          </a:bodyPr>
          <a:lstStyle/>
          <a:p>
            <a:pPr lvl="0">
              <a:buFont typeface="Wingdings" pitchFamily="2" charset="2"/>
              <a:buChar char="ü"/>
            </a:pPr>
            <a:r>
              <a:rPr lang="tr-TR" sz="3800" dirty="0" smtClean="0"/>
              <a:t>Bazı </a:t>
            </a:r>
            <a:r>
              <a:rPr lang="tr-TR" sz="3800" dirty="0"/>
              <a:t>öğrencilerin daha iyi görebilmeleri  için ek ışıklandırmaya ihtiyaç duyulabilir(örneğin masa lambası gibi)</a:t>
            </a:r>
          </a:p>
          <a:p>
            <a:pPr lvl="0">
              <a:buFont typeface="Wingdings" pitchFamily="2" charset="2"/>
              <a:buChar char="ü"/>
            </a:pPr>
            <a:r>
              <a:rPr lang="tr-TR" sz="3800" dirty="0" smtClean="0"/>
              <a:t>Tahtaya </a:t>
            </a:r>
            <a:r>
              <a:rPr lang="tr-TR" sz="3800" dirty="0"/>
              <a:t>yazı yazılırken yazılanlar öğrencinin duyacağı şekilde okunmalıdır</a:t>
            </a:r>
          </a:p>
          <a:p>
            <a:pPr lvl="0">
              <a:buFont typeface="Wingdings" pitchFamily="2" charset="2"/>
              <a:buChar char="ü"/>
            </a:pPr>
            <a:r>
              <a:rPr lang="tr-TR" sz="3800" dirty="0"/>
              <a:t>Az gören öğrenciler için yazılan yazılar kalın uçlu kalemle ve büyük puntolarla yazılmalıdır</a:t>
            </a:r>
          </a:p>
          <a:p>
            <a:pPr lvl="0">
              <a:buFont typeface="Wingdings" pitchFamily="2" charset="2"/>
              <a:buChar char="ü"/>
            </a:pPr>
            <a:r>
              <a:rPr lang="tr-TR" sz="3800" dirty="0"/>
              <a:t>Öğrencinin sınıfının alt katlarda olmasına dikkat edilmelidir </a:t>
            </a:r>
          </a:p>
          <a:p>
            <a:pPr lvl="0">
              <a:buFont typeface="Wingdings" pitchFamily="2" charset="2"/>
              <a:buChar char="ü"/>
            </a:pPr>
            <a:r>
              <a:rPr lang="tr-TR" sz="3800" dirty="0"/>
              <a:t>Öğrenciye okul içindeki bütün mekanlar iyice tanıtılmalı ve olası bir afet sonucunda ona yardım edecek öğrenci belirlenmeli ve tanıştırılmalıdır bu öğrencinin olmaması olasılığına karşılık yedek bir öğrenci belirlenmelidir.</a:t>
            </a:r>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chor="t">
            <a:normAutofit fontScale="90000"/>
          </a:bodyPr>
          <a:lstStyle/>
          <a:p>
            <a:r>
              <a:rPr lang="tr-TR" b="1" dirty="0"/>
              <a:t>GÖRME ENGELLİLER İÇİN  ARAÇLAR </a:t>
            </a:r>
            <a:r>
              <a:rPr lang="tr-TR" dirty="0"/>
              <a:t/>
            </a:r>
            <a:br>
              <a:rPr lang="tr-TR" dirty="0"/>
            </a:br>
            <a:endParaRPr lang="tr-TR" dirty="0"/>
          </a:p>
        </p:txBody>
      </p:sp>
      <p:sp>
        <p:nvSpPr>
          <p:cNvPr id="3" name="2 İçerik Yer Tutucusu"/>
          <p:cNvSpPr>
            <a:spLocks noGrp="1"/>
          </p:cNvSpPr>
          <p:nvPr>
            <p:ph idx="1"/>
          </p:nvPr>
        </p:nvSpPr>
        <p:spPr>
          <a:xfrm>
            <a:off x="457200" y="1340768"/>
            <a:ext cx="8229600" cy="5112568"/>
          </a:xfrm>
        </p:spPr>
        <p:txBody>
          <a:bodyPr anchor="ctr">
            <a:normAutofit/>
          </a:bodyPr>
          <a:lstStyle/>
          <a:p>
            <a:pPr>
              <a:buNone/>
            </a:pPr>
            <a:r>
              <a:rPr lang="tr-TR" dirty="0" smtClean="0"/>
              <a:t>   Görme </a:t>
            </a:r>
            <a:r>
              <a:rPr lang="tr-TR" dirty="0"/>
              <a:t>engellilerde araç sınıflaması 3 </a:t>
            </a:r>
            <a:r>
              <a:rPr lang="tr-TR" dirty="0" smtClean="0"/>
              <a:t>şekilde olur</a:t>
            </a:r>
            <a:endParaRPr lang="tr-TR" dirty="0"/>
          </a:p>
          <a:p>
            <a:pPr marL="0" lvl="0" indent="0">
              <a:buNone/>
            </a:pPr>
            <a:r>
              <a:rPr lang="tr-TR" dirty="0" smtClean="0"/>
              <a:t>1)OPTİK </a:t>
            </a:r>
            <a:r>
              <a:rPr lang="tr-TR" dirty="0"/>
              <a:t>ARAÇLAR</a:t>
            </a:r>
          </a:p>
          <a:p>
            <a:pPr marL="0" lvl="0" indent="0">
              <a:buNone/>
            </a:pPr>
            <a:r>
              <a:rPr lang="tr-TR" dirty="0" smtClean="0"/>
              <a:t>2)OPTİK </a:t>
            </a:r>
            <a:r>
              <a:rPr lang="tr-TR" dirty="0"/>
              <a:t>OLMAYAN ARAÇLAR </a:t>
            </a:r>
          </a:p>
          <a:p>
            <a:pPr marL="0" lvl="0" indent="0">
              <a:buNone/>
            </a:pPr>
            <a:r>
              <a:rPr lang="tr-TR" dirty="0" smtClean="0"/>
              <a:t>3)ELEKTRONİK </a:t>
            </a:r>
            <a:r>
              <a:rPr lang="tr-TR" dirty="0" smtClean="0"/>
              <a:t>ARAÇLAR</a:t>
            </a:r>
            <a:endParaRPr lang="tr-TR" dirty="0"/>
          </a:p>
        </p:txBody>
      </p:sp>
      <p:pic>
        <p:nvPicPr>
          <p:cNvPr id="1026" name="Picture 2" descr="C:\Users\alfa\Desktop\imagesCADC2LN6.jpg"/>
          <p:cNvPicPr>
            <a:picLocks noChangeAspect="1" noChangeArrowheads="1"/>
          </p:cNvPicPr>
          <p:nvPr/>
        </p:nvPicPr>
        <p:blipFill>
          <a:blip r:embed="rId2" cstate="print"/>
          <a:srcRect/>
          <a:stretch>
            <a:fillRect/>
          </a:stretch>
        </p:blipFill>
        <p:spPr bwMode="auto">
          <a:xfrm>
            <a:off x="5796136" y="3789040"/>
            <a:ext cx="3168352" cy="288032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Optik Araçlar</a:t>
            </a:r>
            <a:endParaRPr lang="tr-TR" dirty="0"/>
          </a:p>
        </p:txBody>
      </p:sp>
      <p:sp>
        <p:nvSpPr>
          <p:cNvPr id="3" name="İçerik Yer Tutucusu 2"/>
          <p:cNvSpPr>
            <a:spLocks noGrp="1"/>
          </p:cNvSpPr>
          <p:nvPr>
            <p:ph idx="1"/>
          </p:nvPr>
        </p:nvSpPr>
        <p:spPr/>
        <p:txBody>
          <a:bodyPr/>
          <a:lstStyle/>
          <a:p>
            <a:pPr algn="just">
              <a:buNone/>
            </a:pPr>
            <a:r>
              <a:rPr lang="tr-TR" b="1" dirty="0" smtClean="0"/>
              <a:t> </a:t>
            </a:r>
            <a:endParaRPr lang="tr-TR" dirty="0"/>
          </a:p>
          <a:p>
            <a:pPr lvl="0" algn="just">
              <a:buNone/>
            </a:pPr>
            <a:r>
              <a:rPr lang="tr-TR" dirty="0"/>
              <a:t>gözlükler ve özel lensler</a:t>
            </a:r>
          </a:p>
          <a:p>
            <a:pPr lvl="0" algn="just">
              <a:buNone/>
            </a:pPr>
            <a:r>
              <a:rPr lang="tr-TR" dirty="0"/>
              <a:t>elle tutulan büyüteçler</a:t>
            </a:r>
          </a:p>
          <a:p>
            <a:pPr algn="just">
              <a:buNone/>
            </a:pPr>
            <a:r>
              <a:rPr lang="tr-TR" dirty="0"/>
              <a:t>küçük teleskoplar</a:t>
            </a:r>
          </a:p>
          <a:p>
            <a:endParaRPr lang="tr-TR" dirty="0"/>
          </a:p>
        </p:txBody>
      </p:sp>
    </p:spTree>
    <p:extLst>
      <p:ext uri="{BB962C8B-B14F-4D97-AF65-F5344CB8AC3E}">
        <p14:creationId xmlns:p14="http://schemas.microsoft.com/office/powerpoint/2010/main" val="2278606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7859216" cy="576064"/>
          </a:xfrm>
        </p:spPr>
        <p:txBody>
          <a:bodyPr anchor="t">
            <a:normAutofit fontScale="90000"/>
          </a:bodyPr>
          <a:lstStyle/>
          <a:p>
            <a:r>
              <a:rPr lang="tr-TR" b="1" dirty="0" smtClean="0"/>
              <a:t>2)  OPTİK OLMAYAN ARAÇLAR</a:t>
            </a:r>
            <a:endParaRPr lang="tr-TR" dirty="0"/>
          </a:p>
        </p:txBody>
      </p:sp>
      <p:sp>
        <p:nvSpPr>
          <p:cNvPr id="3" name="2 İçerik Yer Tutucusu"/>
          <p:cNvSpPr>
            <a:spLocks noGrp="1"/>
          </p:cNvSpPr>
          <p:nvPr>
            <p:ph idx="1"/>
          </p:nvPr>
        </p:nvSpPr>
        <p:spPr>
          <a:xfrm>
            <a:off x="179512" y="1124744"/>
            <a:ext cx="8964488" cy="5733256"/>
          </a:xfrm>
        </p:spPr>
        <p:txBody>
          <a:bodyPr>
            <a:noAutofit/>
          </a:bodyPr>
          <a:lstStyle/>
          <a:p>
            <a:pPr marL="0" indent="0">
              <a:buNone/>
            </a:pPr>
            <a:r>
              <a:rPr lang="tr-TR" b="1" dirty="0" smtClean="0"/>
              <a:t>1.Kitap </a:t>
            </a:r>
            <a:r>
              <a:rPr lang="tr-TR" b="1" dirty="0"/>
              <a:t>destekleyiciler: </a:t>
            </a:r>
            <a:r>
              <a:rPr lang="tr-TR" dirty="0"/>
              <a:t>okuyucunun kitapları gözüne yaklaştırmasından meydana gelen yorgunluğu azaltmak amacıyla az gören kişiler için geliştirilmiştir.</a:t>
            </a:r>
          </a:p>
          <a:p>
            <a:pPr marL="0" indent="0">
              <a:buNone/>
            </a:pPr>
            <a:r>
              <a:rPr lang="tr-TR" b="1" dirty="0"/>
              <a:t>2.Kalın Uçlu  Kalemler</a:t>
            </a:r>
            <a:r>
              <a:rPr lang="tr-TR" dirty="0"/>
              <a:t>: Genellikle  siyah ve ucu kalın yazan kalemler tercih edilmelidir.</a:t>
            </a:r>
          </a:p>
          <a:p>
            <a:pPr marL="0" indent="0">
              <a:buNone/>
            </a:pPr>
            <a:r>
              <a:rPr lang="tr-TR" b="1" dirty="0"/>
              <a:t>3.Asetat</a:t>
            </a:r>
            <a:r>
              <a:rPr lang="tr-TR" dirty="0"/>
              <a:t>: Basılı materyallerin üzerine konur ve onun koyu renklerinde basımı elde edilir.</a:t>
            </a:r>
          </a:p>
          <a:p>
            <a:pPr marL="0" indent="0">
              <a:buNone/>
            </a:pPr>
            <a:r>
              <a:rPr lang="tr-TR" b="1" dirty="0"/>
              <a:t>4.Lambalar</a:t>
            </a:r>
            <a:r>
              <a:rPr lang="tr-TR" dirty="0"/>
              <a:t>: Az gören çocuğun ihtiyacına göre ışığı artırarak ek ışıklandırma sağlarlar veya ışığı azaltarak loş hale getirirler.</a:t>
            </a:r>
          </a:p>
          <a:p>
            <a:endParaRPr lang="tr-TR" sz="1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1835696" y="5877272"/>
            <a:ext cx="5486400" cy="566738"/>
          </a:xfrm>
        </p:spPr>
        <p:txBody>
          <a:bodyPr>
            <a:noAutofit/>
          </a:bodyPr>
          <a:lstStyle/>
          <a:p>
            <a:r>
              <a:rPr lang="tr-TR" sz="4000" dirty="0" smtClean="0"/>
              <a:t>asetat</a:t>
            </a:r>
            <a:endParaRPr lang="tr-TR" sz="4000" dirty="0"/>
          </a:p>
        </p:txBody>
      </p:sp>
      <p:pic>
        <p:nvPicPr>
          <p:cNvPr id="4" name="Picture 2" descr="C:\Users\alfa\Desktop\pcb_5.jpg"/>
          <p:cNvPicPr>
            <a:picLocks noGrp="1" noChangeAspect="1" noChangeArrowheads="1"/>
          </p:cNvPicPr>
          <p:nvPr>
            <p:ph type="pic" idx="1"/>
          </p:nvPr>
        </p:nvPicPr>
        <p:blipFill>
          <a:blip r:embed="rId2" cstate="print"/>
          <a:srcRect l="5942" r="5942"/>
          <a:stretch>
            <a:fillRect/>
          </a:stretch>
        </p:blipFill>
        <p:spPr bwMode="auto">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251520" y="764704"/>
            <a:ext cx="8496944" cy="4832092"/>
          </a:xfrm>
          <a:prstGeom prst="rect">
            <a:avLst/>
          </a:prstGeom>
        </p:spPr>
        <p:txBody>
          <a:bodyPr wrap="square">
            <a:spAutoFit/>
          </a:bodyPr>
          <a:lstStyle/>
          <a:p>
            <a:r>
              <a:rPr lang="tr-TR" sz="2800" b="1" dirty="0" smtClean="0"/>
              <a:t>5.Büyük Basım Kitapları:</a:t>
            </a:r>
            <a:r>
              <a:rPr lang="tr-TR" sz="2800" dirty="0" smtClean="0"/>
              <a:t>Optik araçları da kullanarak kitabı gözüne yaklaştırmasına rağmen yine de okuyamayan  öğrencilerin bu kitapları okumaları gerekmektedir.Bu kitapların büyüklüğü kadar kalitesi ve baskı yazışı da önemlidir.</a:t>
            </a:r>
          </a:p>
          <a:p>
            <a:r>
              <a:rPr lang="tr-TR" sz="2800" b="1" dirty="0" smtClean="0"/>
              <a:t>6.Kalın Çizgili Kağıtlar</a:t>
            </a:r>
            <a:r>
              <a:rPr lang="tr-TR" sz="2800" dirty="0" smtClean="0"/>
              <a:t>: Normal yazım kağıdındaki çizgileri görmekte zorlanan çocuklar için çizgileri bir çok biçimde olan kağıtlardır.</a:t>
            </a:r>
          </a:p>
          <a:p>
            <a:r>
              <a:rPr lang="tr-TR" sz="2800" b="1" dirty="0" smtClean="0"/>
              <a:t>7.Sayfa İşaretleyici ve Pencere yapıcılar:</a:t>
            </a:r>
            <a:r>
              <a:rPr lang="tr-TR" sz="2800" dirty="0" smtClean="0"/>
              <a:t>Satırı izlemekte zorluk çeken çocuklar tarafından kullanılır.</a:t>
            </a:r>
          </a:p>
          <a:p>
            <a:r>
              <a:rPr lang="tr-TR" sz="2800" b="1" dirty="0" smtClean="0"/>
              <a:t>8. Ölçüm Araçları:</a:t>
            </a:r>
            <a:r>
              <a:rPr lang="tr-TR" sz="2800" dirty="0" smtClean="0"/>
              <a:t> örneğin cetvel</a:t>
            </a:r>
            <a:endParaRPr lang="tr-TR"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250825" y="1772816"/>
            <a:ext cx="8893175" cy="5085184"/>
          </a:xfrm>
        </p:spPr>
        <p:txBody>
          <a:bodyPr>
            <a:normAutofit/>
          </a:bodyPr>
          <a:lstStyle/>
          <a:p>
            <a:pPr marL="0" indent="0">
              <a:buNone/>
            </a:pPr>
            <a:r>
              <a:rPr lang="tr-TR" b="1" dirty="0" smtClean="0"/>
              <a:t>1.Kasetçalarlar</a:t>
            </a:r>
            <a:r>
              <a:rPr lang="tr-TR" dirty="0"/>
              <a:t>: Görme engellilerin </a:t>
            </a:r>
            <a:r>
              <a:rPr lang="tr-TR" dirty="0" smtClean="0"/>
              <a:t>basılı </a:t>
            </a:r>
            <a:r>
              <a:rPr lang="tr-TR" dirty="0"/>
              <a:t>materyalleri dinlemelerini sağlarlar.Örneğin; Öğrenci derste hocanın konuşmalarını veya sınıf notlarını kaydedebilir.</a:t>
            </a:r>
          </a:p>
          <a:p>
            <a:pPr marL="0" indent="0">
              <a:buNone/>
            </a:pPr>
            <a:r>
              <a:rPr lang="tr-TR" b="1" dirty="0"/>
              <a:t>2.Konuşan Kitap:</a:t>
            </a:r>
            <a:r>
              <a:rPr lang="tr-TR" dirty="0"/>
              <a:t> Özellikle roman hikaye tarih gibi düz metinler için elverişli olan bu tedbir okuma süresini </a:t>
            </a:r>
            <a:r>
              <a:rPr lang="tr-TR" dirty="0" err="1"/>
              <a:t>braille’e</a:t>
            </a:r>
            <a:r>
              <a:rPr lang="tr-TR" dirty="0"/>
              <a:t> göre hayli kısaltmıştır.</a:t>
            </a:r>
          </a:p>
          <a:p>
            <a:pPr marL="0" indent="0">
              <a:buNone/>
            </a:pPr>
            <a:r>
              <a:rPr lang="tr-TR" b="1" dirty="0"/>
              <a:t>3.Kitaplıklar</a:t>
            </a:r>
            <a:r>
              <a:rPr lang="tr-TR" dirty="0"/>
              <a:t>:Kabartma yazı matbaaları da bulunan bu kitaplıklar Braille ile bazı dergiler de basmaktadır.Ankara körler okulunda böyle bir matbaa ve kitaplığın </a:t>
            </a:r>
            <a:r>
              <a:rPr lang="tr-TR" dirty="0" smtClean="0"/>
              <a:t>çekirdeği </a:t>
            </a:r>
            <a:r>
              <a:rPr lang="tr-TR" dirty="0"/>
              <a:t>kurulmuş bulunuyorsa da </a:t>
            </a:r>
            <a:r>
              <a:rPr lang="tr-TR" dirty="0" smtClean="0"/>
              <a:t>geliştirilmeye hayli ihtiyacı var </a:t>
            </a:r>
          </a:p>
          <a:p>
            <a:endParaRPr lang="tr-TR" dirty="0"/>
          </a:p>
        </p:txBody>
      </p:sp>
      <p:sp>
        <p:nvSpPr>
          <p:cNvPr id="4" name="3 Dikdörtgen"/>
          <p:cNvSpPr/>
          <p:nvPr/>
        </p:nvSpPr>
        <p:spPr>
          <a:xfrm>
            <a:off x="971600" y="764704"/>
            <a:ext cx="6624736" cy="707886"/>
          </a:xfrm>
          <a:prstGeom prst="rect">
            <a:avLst/>
          </a:prstGeom>
        </p:spPr>
        <p:txBody>
          <a:bodyPr wrap="square" anchor="t">
            <a:spAutoFit/>
          </a:bodyPr>
          <a:lstStyle/>
          <a:p>
            <a:r>
              <a:rPr lang="tr-TR" sz="2400" b="1" dirty="0" smtClean="0">
                <a:solidFill>
                  <a:prstClr val="black"/>
                </a:solidFill>
              </a:rPr>
              <a:t>                  </a:t>
            </a:r>
            <a:r>
              <a:rPr lang="tr-TR" sz="4000" b="1" dirty="0" smtClean="0">
                <a:solidFill>
                  <a:prstClr val="black"/>
                </a:solidFill>
              </a:rPr>
              <a:t>DİNLEME ARAÇLARI</a:t>
            </a:r>
            <a:endParaRPr lang="tr-TR"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30213" y="333375"/>
            <a:ext cx="8713787" cy="6335713"/>
          </a:xfrm>
        </p:spPr>
        <p:txBody>
          <a:bodyPr>
            <a:normAutofit fontScale="77500" lnSpcReduction="20000"/>
          </a:bodyPr>
          <a:lstStyle/>
          <a:p>
            <a:pPr>
              <a:buNone/>
            </a:pPr>
            <a:r>
              <a:rPr lang="tr-TR" sz="4700" b="1" dirty="0" smtClean="0"/>
              <a:t>  </a:t>
            </a:r>
            <a:r>
              <a:rPr lang="tr-TR" sz="5200" b="1" dirty="0" smtClean="0"/>
              <a:t>3)ELEKTRONİK ARAÇLAR</a:t>
            </a:r>
          </a:p>
          <a:p>
            <a:pPr>
              <a:buNone/>
            </a:pPr>
            <a:endParaRPr lang="tr-TR" sz="4100" dirty="0"/>
          </a:p>
          <a:p>
            <a:pPr marL="0" indent="0">
              <a:buNone/>
            </a:pPr>
            <a:r>
              <a:rPr lang="tr-TR" sz="4100" b="1" dirty="0"/>
              <a:t>1. Konuşan Hesap Makinesi</a:t>
            </a:r>
            <a:r>
              <a:rPr lang="tr-TR" sz="4100" dirty="0"/>
              <a:t>:Bu araç makinesine benze fakat bilgileri göstermek yerine konuşur.Makine basit hesaplamalarda, kök işlemlerinde, yüzde hesaplamalarında kullanılabilir.</a:t>
            </a:r>
          </a:p>
          <a:p>
            <a:pPr marL="0" indent="0">
              <a:buNone/>
            </a:pPr>
            <a:r>
              <a:rPr lang="tr-TR" sz="4100" b="1" dirty="0"/>
              <a:t>2.</a:t>
            </a:r>
            <a:r>
              <a:rPr lang="tr-TR" sz="4100" b="1" dirty="0" err="1"/>
              <a:t>Optacon</a:t>
            </a:r>
            <a:r>
              <a:rPr lang="tr-TR" sz="4100" b="1" dirty="0"/>
              <a:t>(Çevirici):</a:t>
            </a:r>
            <a:r>
              <a:rPr lang="tr-TR" sz="4100" dirty="0"/>
              <a:t> Bu alet materyallerle yazılmış olan yazıları dokunsal imaja çevirir.Taşınabilirdir basılı tüm materyaller ve bilgisayarlar elektronik hesap makineleri bu aletle okunabilir. Bu aletle çalışmayı öğrenmek için kişinin motivasyonu yüksek olmalı ve uzun sürelerle uygulama yapması gerekir.</a:t>
            </a:r>
          </a:p>
          <a:p>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6291262"/>
            <a:ext cx="5486400" cy="566738"/>
          </a:xfrm>
        </p:spPr>
        <p:txBody>
          <a:bodyPr>
            <a:noAutofit/>
          </a:bodyPr>
          <a:lstStyle/>
          <a:p>
            <a:r>
              <a:rPr lang="tr-TR" sz="4000" dirty="0" err="1" smtClean="0"/>
              <a:t>Optacon</a:t>
            </a:r>
            <a:r>
              <a:rPr lang="tr-TR" sz="4000" dirty="0" smtClean="0"/>
              <a:t>(çevirici)</a:t>
            </a:r>
            <a:endParaRPr lang="tr-TR" sz="4000" dirty="0"/>
          </a:p>
        </p:txBody>
      </p:sp>
      <p:pic>
        <p:nvPicPr>
          <p:cNvPr id="5" name="Picture 2" descr="C:\Users\alfa\Desktop\800px-Optacon.jpg"/>
          <p:cNvPicPr>
            <a:picLocks noGrp="1" noChangeAspect="1" noChangeArrowheads="1"/>
          </p:cNvPicPr>
          <p:nvPr>
            <p:ph type="pic" idx="1"/>
          </p:nvPr>
        </p:nvPicPr>
        <p:blipFill>
          <a:blip r:embed="rId2" cstate="print"/>
          <a:srcRect l="5942" r="5942"/>
          <a:stretch>
            <a:fillRect/>
          </a:stretch>
        </p:blipFill>
        <p:spPr bwMode="auto">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260350"/>
            <a:ext cx="9144000" cy="6597650"/>
          </a:xfrm>
        </p:spPr>
        <p:txBody>
          <a:bodyPr>
            <a:normAutofit lnSpcReduction="10000"/>
          </a:bodyPr>
          <a:lstStyle/>
          <a:p>
            <a:pPr>
              <a:buNone/>
            </a:pPr>
            <a:r>
              <a:rPr lang="tr-TR" b="1" dirty="0"/>
              <a:t>3.Kapalı Devre Televizyon</a:t>
            </a:r>
            <a:r>
              <a:rPr lang="tr-TR" dirty="0"/>
              <a:t>: Bunlar basılı materyalleri büyütmek </a:t>
            </a:r>
            <a:r>
              <a:rPr lang="tr-TR" sz="3500" dirty="0"/>
              <a:t>için</a:t>
            </a:r>
            <a:r>
              <a:rPr lang="tr-TR" dirty="0"/>
              <a:t> kullanılabilir.Materyal ekranın önüne yerleştirilir, yansıtıcı görüntüleri ekrana yansıtır kişi de ekrana bakarak okuyabilir. Bu araçlar istenildiğinde yazılan siyah veya beyaz zemin üzerine yerleştirilerek daha iyi görülmesini sağlarlar.Öğrenci bu araçla basılmış materyalleri büyütülmüş olarak izleyebileceği gibi kendisinin kalemle yazmış olduğu yazıları da izleyebilir.</a:t>
            </a:r>
          </a:p>
          <a:p>
            <a:pPr>
              <a:buNone/>
            </a:pPr>
            <a:r>
              <a:rPr lang="tr-TR" b="1" dirty="0"/>
              <a:t>4.Bilgisayarlar:</a:t>
            </a:r>
            <a:endParaRPr lang="tr-TR" dirty="0"/>
          </a:p>
          <a:p>
            <a:pPr>
              <a:buNone/>
            </a:pPr>
            <a:r>
              <a:rPr lang="tr-TR" b="1" dirty="0"/>
              <a:t>a)Konuşan Bilgisayarlar</a:t>
            </a:r>
            <a:r>
              <a:rPr lang="tr-TR" dirty="0"/>
              <a:t>: Bu araçlar ekranda yazılı olan bilgileri kişiye </a:t>
            </a:r>
            <a:endParaRPr lang="tr-TR" dirty="0" smtClean="0"/>
          </a:p>
          <a:p>
            <a:pPr>
              <a:buNone/>
            </a:pPr>
            <a:r>
              <a:rPr lang="tr-TR" dirty="0"/>
              <a:t> </a:t>
            </a:r>
            <a:r>
              <a:rPr lang="tr-TR" dirty="0" smtClean="0"/>
              <a:t>okur</a:t>
            </a:r>
            <a:r>
              <a:rPr lang="tr-TR" dirty="0"/>
              <a:t>.</a:t>
            </a:r>
          </a:p>
          <a:p>
            <a:pPr>
              <a:buNone/>
            </a:pPr>
            <a:r>
              <a:rPr lang="tr-TR" b="1" dirty="0"/>
              <a:t>b)Hardware Programlı Büyük Ekran Bilgisayarlar</a:t>
            </a:r>
            <a:r>
              <a:rPr lang="tr-TR" dirty="0"/>
              <a:t>: Bunlar görme engellilerin yazılan programların büyüklüğünü, sıklıklarını ve açıklıklarını öğrencinin kontrol etmesine imkan verir.</a:t>
            </a:r>
          </a:p>
          <a:p>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179512" y="764704"/>
            <a:ext cx="8352928" cy="5184576"/>
          </a:xfrm>
        </p:spPr>
        <p:txBody>
          <a:bodyPr>
            <a:noAutofit/>
          </a:bodyPr>
          <a:lstStyle/>
          <a:p>
            <a:pPr>
              <a:buNone/>
            </a:pPr>
            <a:r>
              <a:rPr lang="tr-TR" sz="2800" b="1" dirty="0" smtClean="0"/>
              <a:t>LOİS </a:t>
            </a:r>
            <a:r>
              <a:rPr lang="tr-TR" sz="2800" b="1" dirty="0" smtClean="0"/>
              <a:t>BRAİLLE</a:t>
            </a:r>
            <a:endParaRPr lang="tr-TR" sz="2800" dirty="0" smtClean="0"/>
          </a:p>
          <a:p>
            <a:pPr>
              <a:buNone/>
            </a:pPr>
            <a:r>
              <a:rPr lang="tr-TR" sz="2800" b="1" dirty="0" smtClean="0"/>
              <a:t>	Braille </a:t>
            </a:r>
            <a:r>
              <a:rPr lang="tr-TR" sz="2800" b="1" dirty="0" smtClean="0"/>
              <a:t>alfabesi</a:t>
            </a:r>
            <a:r>
              <a:rPr lang="tr-TR" sz="2800" dirty="0" smtClean="0"/>
              <a:t> veya </a:t>
            </a:r>
            <a:r>
              <a:rPr lang="tr-TR" sz="2800" b="1" dirty="0" smtClean="0"/>
              <a:t>Körler alfabesi</a:t>
            </a:r>
            <a:r>
              <a:rPr lang="tr-TR" sz="2800" dirty="0" smtClean="0"/>
              <a:t>; </a:t>
            </a:r>
            <a:r>
              <a:rPr lang="tr-TR" sz="2800" dirty="0" smtClean="0">
                <a:hlinkClick r:id="rId2" tooltip="1821"/>
              </a:rPr>
              <a:t>1821</a:t>
            </a:r>
            <a:r>
              <a:rPr lang="tr-TR" sz="2800" dirty="0" smtClean="0"/>
              <a:t> yılında </a:t>
            </a:r>
            <a:r>
              <a:rPr lang="tr-TR" sz="2800" dirty="0" smtClean="0">
                <a:hlinkClick r:id="rId3" tooltip="Louis Braille"/>
              </a:rPr>
              <a:t>Louis Braille</a:t>
            </a:r>
            <a:r>
              <a:rPr lang="tr-TR" sz="2800" dirty="0" smtClean="0"/>
              <a:t> tarafından geliştirilmiş görme engelli insanların okuyup yazması için kullanılan bir alfabe yöntemidir. </a:t>
            </a:r>
            <a:endParaRPr lang="tr-TR" sz="2800" dirty="0" smtClean="0"/>
          </a:p>
          <a:p>
            <a:pPr>
              <a:buNone/>
            </a:pPr>
            <a:endParaRPr lang="tr-TR" sz="2800" dirty="0" smtClean="0"/>
          </a:p>
          <a:p>
            <a:pPr>
              <a:buNone/>
            </a:pPr>
            <a:r>
              <a:rPr lang="tr-TR" sz="2800" dirty="0" smtClean="0"/>
              <a:t>	İki </a:t>
            </a:r>
            <a:r>
              <a:rPr lang="tr-TR" sz="2800" dirty="0" smtClean="0"/>
              <a:t>kolon taşıyan </a:t>
            </a:r>
            <a:r>
              <a:rPr lang="tr-TR" sz="2800" u="sng" dirty="0" smtClean="0"/>
              <a:t>dikdörtgen </a:t>
            </a:r>
            <a:r>
              <a:rPr lang="tr-TR" sz="2800" dirty="0" smtClean="0"/>
              <a:t>düzen üzerine dizilmiş altı kabartılmış noktadan oluşur. Her iki kolonda üçer nokta bulunur. Noktalardan her biri altmış dört farklı kombinasyondan birini oluşturması için farklı şekillerde dizilir.</a:t>
            </a:r>
          </a:p>
          <a:p>
            <a:pPr>
              <a:buNone/>
            </a:pPr>
            <a:r>
              <a:rPr lang="tr-TR" sz="2000" dirty="0"/>
              <a:t/>
            </a:r>
            <a:br>
              <a:rPr lang="tr-TR" sz="2000" dirty="0"/>
            </a:br>
            <a:endParaRPr lang="tr-TR" sz="2000" dirty="0"/>
          </a:p>
          <a:p>
            <a:endParaRPr lang="tr-TR"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lfa\Desktop\braille.jpg"/>
          <p:cNvPicPr>
            <a:picLocks noChangeAspect="1" noChangeArrowheads="1"/>
          </p:cNvPicPr>
          <p:nvPr/>
        </p:nvPicPr>
        <p:blipFill>
          <a:blip r:embed="rId2" cstate="print"/>
          <a:srcRect/>
          <a:stretch>
            <a:fillRect/>
          </a:stretch>
        </p:blipFill>
        <p:spPr bwMode="auto">
          <a:xfrm>
            <a:off x="325477" y="1124743"/>
            <a:ext cx="8422987" cy="5262857"/>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buNone/>
            </a:pPr>
            <a:endParaRPr lang="tr-TR" sz="2400" dirty="0" smtClean="0"/>
          </a:p>
          <a:p>
            <a:pPr algn="ctr">
              <a:buNone/>
            </a:pPr>
            <a:r>
              <a:rPr lang="tr-TR" sz="2400" dirty="0" smtClean="0"/>
              <a:t>Bu </a:t>
            </a:r>
            <a:r>
              <a:rPr lang="tr-TR" sz="2400" dirty="0"/>
              <a:t>harfleri isimlendirmek için noktaların bulunduğu her bir pozisyon, yerlerine göre söylenir</a:t>
            </a:r>
            <a:r>
              <a:rPr lang="tr-TR" sz="2400" dirty="0" smtClean="0"/>
              <a:t>;</a:t>
            </a:r>
          </a:p>
          <a:p>
            <a:pPr algn="ctr">
              <a:buNone/>
            </a:pPr>
            <a:endParaRPr lang="tr-TR" sz="2400" dirty="0"/>
          </a:p>
          <a:p>
            <a:pPr lvl="0" algn="ctr"/>
            <a:r>
              <a:rPr lang="tr-TR" sz="2400" i="1" dirty="0"/>
              <a:t>yukarıdan aşağıya, sol yanda 1'den 3'e kadar</a:t>
            </a:r>
            <a:r>
              <a:rPr lang="tr-TR" sz="2400" dirty="0"/>
              <a:t> (temsili </a:t>
            </a:r>
            <a:r>
              <a:rPr lang="tr-TR" sz="2400" dirty="0">
                <a:hlinkClick r:id="rId2" tooltip="L"/>
              </a:rPr>
              <a:t>L</a:t>
            </a:r>
            <a:r>
              <a:rPr lang="tr-TR" sz="2400" dirty="0"/>
              <a:t> harfi)</a:t>
            </a:r>
          </a:p>
          <a:p>
            <a:pPr lvl="0" algn="ctr"/>
            <a:r>
              <a:rPr lang="tr-TR" sz="2400" i="1" dirty="0"/>
              <a:t>sağ ve sol yandan birinci</a:t>
            </a:r>
            <a:r>
              <a:rPr lang="tr-TR" sz="2400" dirty="0"/>
              <a:t> (temsili </a:t>
            </a:r>
            <a:r>
              <a:rPr lang="tr-TR" sz="2400" dirty="0">
                <a:hlinkClick r:id="rId3" tooltip="C"/>
              </a:rPr>
              <a:t>C</a:t>
            </a:r>
            <a:r>
              <a:rPr lang="tr-TR" sz="2400" dirty="0"/>
              <a:t> harfi)</a:t>
            </a:r>
          </a:p>
          <a:p>
            <a:endParaRPr lang="tr-TR" dirty="0"/>
          </a:p>
        </p:txBody>
      </p:sp>
    </p:spTree>
    <p:extLst>
      <p:ext uri="{BB962C8B-B14F-4D97-AF65-F5344CB8AC3E}">
        <p14:creationId xmlns:p14="http://schemas.microsoft.com/office/powerpoint/2010/main" val="1572097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a:bodyPr>
          <a:lstStyle/>
          <a:p>
            <a:pPr>
              <a:buNone/>
            </a:pPr>
            <a:r>
              <a:rPr lang="tr-TR" sz="4000" b="1" dirty="0">
                <a:latin typeface="Arial" pitchFamily="34" charset="0"/>
                <a:cs typeface="Arial" pitchFamily="34" charset="0"/>
              </a:rPr>
              <a:t>Körler Eğitiminde Kullanılan Bazı </a:t>
            </a:r>
            <a:r>
              <a:rPr lang="tr-TR" sz="4000" b="1" dirty="0" smtClean="0">
                <a:latin typeface="Arial" pitchFamily="34" charset="0"/>
                <a:cs typeface="Arial" pitchFamily="34" charset="0"/>
              </a:rPr>
              <a:t>Araçlar</a:t>
            </a:r>
          </a:p>
          <a:p>
            <a:endParaRPr lang="tr-TR" dirty="0">
              <a:cs typeface="Arial" pitchFamily="34" charset="0"/>
            </a:endParaRPr>
          </a:p>
          <a:p>
            <a:pPr>
              <a:buNone/>
            </a:pPr>
            <a:r>
              <a:rPr lang="tr-TR" b="1" dirty="0">
                <a:cs typeface="Arial" pitchFamily="34" charset="0"/>
              </a:rPr>
              <a:t>1.Braille Daktilo (Kör Daktilosu)</a:t>
            </a:r>
            <a:endParaRPr lang="tr-TR" dirty="0">
              <a:cs typeface="Arial" pitchFamily="34" charset="0"/>
            </a:endParaRPr>
          </a:p>
          <a:p>
            <a:pPr>
              <a:buNone/>
            </a:pPr>
            <a:r>
              <a:rPr lang="tr-TR" dirty="0">
                <a:cs typeface="Arial" pitchFamily="34" charset="0"/>
              </a:rPr>
              <a:t>İlk devre öğrencileri için kullanışlı olan bu daktilonun klavyesi altı tuşludur.Kalın kağıt üzerine kabartma yazı yazmak için kullanılır.</a:t>
            </a:r>
          </a:p>
          <a:p>
            <a:pPr>
              <a:buNone/>
            </a:pPr>
            <a:r>
              <a:rPr lang="tr-TR" b="1" dirty="0">
                <a:cs typeface="Arial" pitchFamily="34" charset="0"/>
              </a:rPr>
              <a:t>2.Braille Sehpası ve Braille Kalemi</a:t>
            </a:r>
            <a:endParaRPr lang="tr-TR" dirty="0">
              <a:cs typeface="Arial" pitchFamily="34" charset="0"/>
            </a:endParaRPr>
          </a:p>
          <a:p>
            <a:pPr>
              <a:buNone/>
            </a:pPr>
            <a:r>
              <a:rPr lang="tr-TR" dirty="0">
                <a:cs typeface="Arial" pitchFamily="34" charset="0"/>
              </a:rPr>
              <a:t>Sehpa ve kalem Braille alfabesiyle elle yazı yazmada kullanılır.</a:t>
            </a:r>
          </a:p>
          <a:p>
            <a:pPr>
              <a:buNone/>
            </a:pPr>
            <a:r>
              <a:rPr lang="tr-TR" b="1" dirty="0">
                <a:cs typeface="Arial" pitchFamily="34" charset="0"/>
              </a:rPr>
              <a:t>3.Normal Daktilo</a:t>
            </a:r>
            <a:endParaRPr lang="tr-TR" dirty="0">
              <a:cs typeface="Arial" pitchFamily="34" charset="0"/>
            </a:endParaRPr>
          </a:p>
          <a:p>
            <a:pPr>
              <a:buNone/>
            </a:pPr>
            <a:r>
              <a:rPr lang="tr-TR" dirty="0" smtClean="0">
                <a:cs typeface="Arial" pitchFamily="34" charset="0"/>
              </a:rPr>
              <a:t> Daktilo </a:t>
            </a:r>
            <a:r>
              <a:rPr lang="tr-TR" dirty="0">
                <a:cs typeface="Arial" pitchFamily="34" charset="0"/>
              </a:rPr>
              <a:t>Braille daktilosunda gelişme </a:t>
            </a:r>
            <a:r>
              <a:rPr lang="tr-TR" dirty="0" smtClean="0">
                <a:cs typeface="Arial" pitchFamily="34" charset="0"/>
              </a:rPr>
              <a:t>kaydetmiş ikinci </a:t>
            </a:r>
            <a:r>
              <a:rPr lang="tr-TR" dirty="0">
                <a:cs typeface="Arial" pitchFamily="34" charset="0"/>
              </a:rPr>
              <a:t>devre öğrencileri için kullanışlıdır.</a:t>
            </a:r>
          </a:p>
          <a:p>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6291262"/>
            <a:ext cx="5486400" cy="566738"/>
          </a:xfrm>
        </p:spPr>
        <p:txBody>
          <a:bodyPr/>
          <a:lstStyle/>
          <a:p>
            <a:r>
              <a:rPr lang="tr-TR" dirty="0" smtClean="0"/>
              <a:t>Braille kalem ve </a:t>
            </a:r>
            <a:r>
              <a:rPr lang="tr-TR" dirty="0" err="1" smtClean="0"/>
              <a:t>braille</a:t>
            </a:r>
            <a:r>
              <a:rPr lang="tr-TR" dirty="0" smtClean="0"/>
              <a:t> daktilo</a:t>
            </a:r>
            <a:endParaRPr lang="tr-TR" dirty="0"/>
          </a:p>
        </p:txBody>
      </p:sp>
      <p:sp>
        <p:nvSpPr>
          <p:cNvPr id="8" name="7 Metin Yer Tutucusu"/>
          <p:cNvSpPr>
            <a:spLocks noGrp="1"/>
          </p:cNvSpPr>
          <p:nvPr>
            <p:ph type="body" sz="half" idx="2"/>
          </p:nvPr>
        </p:nvSpPr>
        <p:spPr/>
        <p:txBody>
          <a:bodyPr/>
          <a:lstStyle/>
          <a:p>
            <a:endParaRPr lang="tr-TR" dirty="0"/>
          </a:p>
        </p:txBody>
      </p:sp>
      <p:pic>
        <p:nvPicPr>
          <p:cNvPr id="5" name="Picture 3" descr="C:\Users\alfa\Desktop\BrailleYaziKalemi.jpg"/>
          <p:cNvPicPr>
            <a:picLocks noGrp="1" noChangeAspect="1" noChangeArrowheads="1"/>
          </p:cNvPicPr>
          <p:nvPr>
            <p:ph type="pic" idx="1"/>
          </p:nvPr>
        </p:nvPicPr>
        <p:blipFill>
          <a:blip r:embed="rId2" cstate="print"/>
          <a:srcRect l="5630" r="5630"/>
          <a:stretch>
            <a:fillRect/>
          </a:stretch>
        </p:blipFill>
        <p:spPr bwMode="auto">
          <a:xfrm>
            <a:off x="0" y="0"/>
            <a:ext cx="4716016" cy="6165304"/>
          </a:xfrm>
          <a:prstGeom prst="rect">
            <a:avLst/>
          </a:prstGeom>
          <a:noFill/>
        </p:spPr>
      </p:pic>
      <p:pic>
        <p:nvPicPr>
          <p:cNvPr id="6" name="Picture 2" descr="C:\Users\alfa\Desktop\braille daktilo.jpg"/>
          <p:cNvPicPr>
            <a:picLocks noGrp="1" noChangeAspect="1" noChangeArrowheads="1"/>
          </p:cNvPicPr>
          <p:nvPr>
            <p:ph sz="half" idx="4294967295"/>
          </p:nvPr>
        </p:nvPicPr>
        <p:blipFill>
          <a:blip r:embed="rId3" cstate="print"/>
          <a:srcRect/>
          <a:stretch>
            <a:fillRect/>
          </a:stretch>
        </p:blipFill>
        <p:spPr bwMode="auto">
          <a:xfrm>
            <a:off x="4716463" y="0"/>
            <a:ext cx="4427537" cy="616585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67544" y="404664"/>
            <a:ext cx="7488832" cy="4524315"/>
          </a:xfrm>
          <a:prstGeom prst="rect">
            <a:avLst/>
          </a:prstGeom>
        </p:spPr>
        <p:txBody>
          <a:bodyPr wrap="square">
            <a:spAutoFit/>
          </a:bodyPr>
          <a:lstStyle/>
          <a:p>
            <a:endParaRPr lang="tr-TR" sz="2400" b="1" dirty="0" smtClean="0">
              <a:cs typeface="Arial" pitchFamily="34" charset="0"/>
            </a:endParaRPr>
          </a:p>
          <a:p>
            <a:r>
              <a:rPr lang="tr-TR" sz="2400" b="1" dirty="0" smtClean="0">
                <a:cs typeface="Arial" pitchFamily="34" charset="0"/>
              </a:rPr>
              <a:t>4.Braille </a:t>
            </a:r>
            <a:r>
              <a:rPr lang="tr-TR" sz="2400" b="1" dirty="0" smtClean="0">
                <a:cs typeface="Arial" pitchFamily="34" charset="0"/>
              </a:rPr>
              <a:t>Domino:</a:t>
            </a:r>
            <a:r>
              <a:rPr lang="tr-TR" sz="2400" dirty="0" smtClean="0">
                <a:cs typeface="Arial" pitchFamily="34" charset="0"/>
              </a:rPr>
              <a:t> Kabartmalı dominolar kör çocuklar için boş zamanlarını değerlendirmede ve aritmetik öğretiminde </a:t>
            </a:r>
            <a:r>
              <a:rPr lang="tr-TR" sz="2400" dirty="0" err="1" smtClean="0">
                <a:cs typeface="Arial" pitchFamily="34" charset="0"/>
              </a:rPr>
              <a:t>kullanılılır</a:t>
            </a:r>
            <a:r>
              <a:rPr lang="tr-TR" sz="2400" dirty="0" smtClean="0">
                <a:cs typeface="Arial" pitchFamily="34" charset="0"/>
              </a:rPr>
              <a:t>.</a:t>
            </a:r>
          </a:p>
          <a:p>
            <a:endParaRPr lang="tr-TR" sz="2400" b="1" dirty="0" smtClean="0">
              <a:cs typeface="Arial" pitchFamily="34" charset="0"/>
            </a:endParaRPr>
          </a:p>
          <a:p>
            <a:endParaRPr lang="tr-TR" sz="2400" b="1" dirty="0" smtClean="0">
              <a:cs typeface="Arial" pitchFamily="34" charset="0"/>
            </a:endParaRPr>
          </a:p>
          <a:p>
            <a:r>
              <a:rPr lang="tr-TR" sz="2400" b="1" dirty="0" smtClean="0">
                <a:cs typeface="Arial" pitchFamily="34" charset="0"/>
              </a:rPr>
              <a:t>5.Öteki </a:t>
            </a:r>
            <a:r>
              <a:rPr lang="tr-TR" sz="2400" b="1" dirty="0" smtClean="0">
                <a:cs typeface="Arial" pitchFamily="34" charset="0"/>
              </a:rPr>
              <a:t>Araçlar</a:t>
            </a:r>
            <a:r>
              <a:rPr lang="tr-TR" sz="2400" dirty="0" smtClean="0">
                <a:cs typeface="Arial" pitchFamily="34" charset="0"/>
              </a:rPr>
              <a:t>:Okuma yazmanın dışında matematik geometri coğrafya cebir fizik gibi her  tür öğrenim alanı ve konularının körlere etkili biçimde öğretilebilmesi için gerekli araçlar geliştirilmiştir.Örneğin;Coğrafya için kabartma harita ve küre, matematik ve cebir için hesaplama kasaları gibi.</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6291262"/>
            <a:ext cx="5486400" cy="566738"/>
          </a:xfrm>
        </p:spPr>
        <p:txBody>
          <a:bodyPr>
            <a:noAutofit/>
          </a:bodyPr>
          <a:lstStyle/>
          <a:p>
            <a:r>
              <a:rPr lang="tr-TR" sz="4000" dirty="0" smtClean="0"/>
              <a:t>Braille Domino</a:t>
            </a:r>
            <a:endParaRPr lang="tr-TR" sz="4000" dirty="0"/>
          </a:p>
        </p:txBody>
      </p:sp>
      <p:sp>
        <p:nvSpPr>
          <p:cNvPr id="4" name="3 Metin Yer Tutucusu"/>
          <p:cNvSpPr>
            <a:spLocks noGrp="1"/>
          </p:cNvSpPr>
          <p:nvPr>
            <p:ph type="body" sz="half" idx="2"/>
          </p:nvPr>
        </p:nvSpPr>
        <p:spPr/>
        <p:txBody>
          <a:bodyPr/>
          <a:lstStyle/>
          <a:p>
            <a:endParaRPr lang="tr-TR"/>
          </a:p>
        </p:txBody>
      </p:sp>
      <p:pic>
        <p:nvPicPr>
          <p:cNvPr id="5" name="Picture 2" descr="C:\Users\alfa\Desktop\braille domino.jpg"/>
          <p:cNvPicPr>
            <a:picLocks noGrp="1" noChangeAspect="1" noChangeArrowheads="1"/>
          </p:cNvPicPr>
          <p:nvPr>
            <p:ph type="pic" idx="1"/>
          </p:nvPr>
        </p:nvPicPr>
        <p:blipFill>
          <a:blip r:embed="rId2" cstate="print"/>
          <a:srcRect t="10651" b="10651"/>
          <a:stretch>
            <a:fillRect/>
          </a:stretch>
        </p:blipFill>
        <p:spPr bwMode="auto">
          <a:xfrm>
            <a:off x="0" y="44624"/>
            <a:ext cx="8892480" cy="6237312"/>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0" y="0"/>
            <a:ext cx="9144000" cy="6858000"/>
          </a:xfrm>
        </p:spPr>
        <p:txBody>
          <a:bodyPr>
            <a:normAutofit/>
          </a:bodyPr>
          <a:lstStyle/>
          <a:p>
            <a:pPr>
              <a:buNone/>
            </a:pPr>
            <a:r>
              <a:rPr lang="tr-TR" b="1" dirty="0" smtClean="0"/>
              <a:t>    ELEKTRONİK </a:t>
            </a:r>
            <a:r>
              <a:rPr lang="tr-TR" b="1" dirty="0"/>
              <a:t>HAREKET ARAÇLARI</a:t>
            </a:r>
            <a:endParaRPr lang="tr-TR" dirty="0"/>
          </a:p>
          <a:p>
            <a:pPr>
              <a:buNone/>
            </a:pPr>
            <a:r>
              <a:rPr lang="tr-TR" b="1" dirty="0" smtClean="0"/>
              <a:t>   1.Lazer </a:t>
            </a:r>
            <a:r>
              <a:rPr lang="tr-TR" b="1" dirty="0"/>
              <a:t>baston</a:t>
            </a:r>
            <a:r>
              <a:rPr lang="tr-TR" dirty="0"/>
              <a:t>: Bu alet dışarıya 3 dar kızılımsı ışık vermektedir bununla kişi </a:t>
            </a:r>
          </a:p>
          <a:p>
            <a:pPr>
              <a:buNone/>
            </a:pPr>
            <a:r>
              <a:rPr lang="tr-TR" dirty="0" smtClean="0"/>
              <a:t>  a)5 </a:t>
            </a:r>
            <a:r>
              <a:rPr lang="tr-TR" dirty="0"/>
              <a:t>ile 10 adım uzağında yolunda bulunan nesneleri ,</a:t>
            </a:r>
          </a:p>
          <a:p>
            <a:pPr>
              <a:buNone/>
            </a:pPr>
            <a:r>
              <a:rPr lang="tr-TR" dirty="0" smtClean="0"/>
              <a:t>  b</a:t>
            </a:r>
            <a:r>
              <a:rPr lang="tr-TR" dirty="0"/>
              <a:t>) baş hizasında bulunan engelleri,</a:t>
            </a:r>
          </a:p>
          <a:p>
            <a:pPr>
              <a:buNone/>
            </a:pPr>
            <a:r>
              <a:rPr lang="tr-TR" dirty="0" smtClean="0"/>
              <a:t>  c</a:t>
            </a:r>
            <a:r>
              <a:rPr lang="tr-TR" dirty="0"/>
              <a:t>) çukurları ve boşlukları fark eder</a:t>
            </a:r>
          </a:p>
          <a:p>
            <a:pPr>
              <a:buNone/>
            </a:pPr>
            <a:r>
              <a:rPr lang="tr-TR" b="1" dirty="0" smtClean="0"/>
              <a:t>  2.Ses </a:t>
            </a:r>
            <a:r>
              <a:rPr lang="tr-TR" b="1" dirty="0"/>
              <a:t>Rehberi:</a:t>
            </a:r>
            <a:r>
              <a:rPr lang="tr-TR" dirty="0"/>
              <a:t> Gözlüğe benzeyen bir araçtır. Görme engellilerin yoluna yakın olan nesnelerden yansıyan sesi yüksek sıklıkta ses olarak dışarıya verir.Araçlar bu sesleri duyulabilir sinyaller şeklinde iletirler,bu yön, uzaklık ve yakında bulunan nesnelerin yüzeylerinin karakteristik özelliği hakkında bilgi verir.</a:t>
            </a:r>
          </a:p>
          <a:p>
            <a:pPr>
              <a:buNone/>
            </a:pPr>
            <a:r>
              <a:rPr lang="tr-TR" b="1" dirty="0"/>
              <a:t> </a:t>
            </a:r>
            <a:r>
              <a:rPr lang="tr-TR" b="1" dirty="0" smtClean="0"/>
              <a:t> 3.Sese </a:t>
            </a:r>
            <a:r>
              <a:rPr lang="tr-TR" b="1" dirty="0"/>
              <a:t>Dayalı Yol Bulucu:</a:t>
            </a:r>
            <a:r>
              <a:rPr lang="tr-TR" dirty="0"/>
              <a:t> Bu araç gezinirken yolda bulunan nesnelerin 8 adım uzaktan fark etmek için kullanılır.</a:t>
            </a:r>
          </a:p>
          <a:p>
            <a:pPr>
              <a:buNone/>
            </a:pPr>
            <a:endParaRPr lang="tr-TR" dirty="0"/>
          </a:p>
          <a:p>
            <a:endParaRPr lang="tr-T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5715000"/>
            <a:ext cx="3635896" cy="1143000"/>
          </a:xfrm>
        </p:spPr>
        <p:txBody>
          <a:bodyPr>
            <a:normAutofit fontScale="90000"/>
          </a:bodyPr>
          <a:lstStyle/>
          <a:p>
            <a:r>
              <a:rPr lang="tr-TR" dirty="0" smtClean="0"/>
              <a:t>Lazer bastonun işleyişi</a:t>
            </a:r>
            <a:endParaRPr lang="tr-TR" dirty="0"/>
          </a:p>
        </p:txBody>
      </p:sp>
      <p:pic>
        <p:nvPicPr>
          <p:cNvPr id="4" name="Picture 2" descr="C:\Users\alfa\Desktop\lazer baston.gif"/>
          <p:cNvPicPr>
            <a:picLocks noGrp="1" noChangeAspect="1" noChangeArrowheads="1"/>
          </p:cNvPicPr>
          <p:nvPr>
            <p:ph idx="1"/>
          </p:nvPr>
        </p:nvPicPr>
        <p:blipFill>
          <a:blip r:embed="rId2" cstate="print"/>
          <a:srcRect/>
          <a:stretch>
            <a:fillRect/>
          </a:stretch>
        </p:blipFill>
        <p:spPr bwMode="auto">
          <a:xfrm>
            <a:off x="0" y="0"/>
            <a:ext cx="8964488" cy="5661248"/>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323528" y="1340768"/>
            <a:ext cx="8363272" cy="5184576"/>
          </a:xfrm>
        </p:spPr>
        <p:txBody>
          <a:bodyPr>
            <a:normAutofit/>
          </a:bodyPr>
          <a:lstStyle/>
          <a:p>
            <a:pPr lvl="0" algn="ctr">
              <a:buNone/>
            </a:pPr>
            <a:r>
              <a:rPr lang="tr-TR" dirty="0" smtClean="0"/>
              <a:t>  </a:t>
            </a:r>
            <a:r>
              <a:rPr lang="tr-TR" sz="2400" b="1" dirty="0" smtClean="0"/>
              <a:t>ÖĞRETİM </a:t>
            </a:r>
            <a:r>
              <a:rPr lang="tr-TR" sz="2400" b="1" dirty="0"/>
              <a:t>İÇERİĞİNDE UYARLAMALAR</a:t>
            </a:r>
          </a:p>
          <a:p>
            <a:pPr algn="ctr">
              <a:buNone/>
            </a:pPr>
            <a:endParaRPr lang="tr-TR" sz="2400" dirty="0" smtClean="0">
              <a:solidFill>
                <a:schemeClr val="tx1"/>
              </a:solidFill>
            </a:endParaRPr>
          </a:p>
          <a:p>
            <a:pPr marL="514350" lvl="0" indent="-514350" algn="ctr">
              <a:buNone/>
            </a:pPr>
            <a:r>
              <a:rPr lang="tr-TR" sz="2400" dirty="0" smtClean="0">
                <a:solidFill>
                  <a:schemeClr val="tx1"/>
                </a:solidFill>
              </a:rPr>
              <a:t>a) </a:t>
            </a:r>
            <a:r>
              <a:rPr lang="tr-TR" sz="2400" b="1" dirty="0"/>
              <a:t>Ek Öğretim amaçları belirlemek</a:t>
            </a:r>
          </a:p>
          <a:p>
            <a:pPr algn="ctr">
              <a:buNone/>
            </a:pPr>
            <a:r>
              <a:rPr lang="tr-TR" sz="2400" dirty="0" smtClean="0"/>
              <a:t> öğrencinin </a:t>
            </a:r>
            <a:r>
              <a:rPr lang="tr-TR" sz="2400" dirty="0"/>
              <a:t>öğrenimini kolaylaştıracaktır</a:t>
            </a:r>
          </a:p>
          <a:p>
            <a:pPr algn="ctr">
              <a:buNone/>
            </a:pPr>
            <a:r>
              <a:rPr lang="tr-TR" sz="2400" dirty="0"/>
              <a:t>      </a:t>
            </a:r>
            <a:endParaRPr lang="tr-TR" sz="2400" dirty="0" smtClean="0"/>
          </a:p>
          <a:p>
            <a:pPr algn="ctr">
              <a:buNone/>
            </a:pPr>
            <a:r>
              <a:rPr lang="tr-TR" sz="2400" dirty="0" smtClean="0"/>
              <a:t>Örneğin</a:t>
            </a:r>
            <a:r>
              <a:rPr lang="tr-TR" sz="2400" dirty="0"/>
              <a:t>; görme engelli birey için Braille öğretimi</a:t>
            </a:r>
            <a:r>
              <a:rPr lang="tr-TR" sz="2400" dirty="0" smtClean="0"/>
              <a:t>, resim </a:t>
            </a:r>
            <a:r>
              <a:rPr lang="tr-TR" sz="2400" dirty="0"/>
              <a:t>iş dersinde modelaj öğretimi çalışmaları ek amaçlardır</a:t>
            </a:r>
          </a:p>
          <a:p>
            <a:pPr>
              <a:buNone/>
            </a:pPr>
            <a:endParaRPr lang="tr-TR" dirty="0"/>
          </a:p>
          <a:p>
            <a:endParaRPr lang="tr-TR" dirty="0"/>
          </a:p>
        </p:txBody>
      </p:sp>
      <p:sp>
        <p:nvSpPr>
          <p:cNvPr id="7" name="3 Başlık"/>
          <p:cNvSpPr txBox="1">
            <a:spLocks/>
          </p:cNvSpPr>
          <p:nvPr/>
        </p:nvSpPr>
        <p:spPr>
          <a:xfrm>
            <a:off x="457200" y="274638"/>
            <a:ext cx="8229600" cy="1282154"/>
          </a:xfrm>
          <a:prstGeom prst="rect">
            <a:avLst/>
          </a:prstGeom>
        </p:spPr>
        <p:txBody>
          <a:bodyPr vert="horz" lIns="0" rIns="0" bIns="0" anchor="b">
            <a:normAutofit fontScale="8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smtClean="0">
                <a:ln>
                  <a:noFill/>
                </a:ln>
                <a:solidFill>
                  <a:schemeClr val="tx2"/>
                </a:solidFill>
                <a:effectLst/>
                <a:uLnTx/>
                <a:uFillTx/>
                <a:latin typeface="+mj-lt"/>
                <a:ea typeface="+mj-ea"/>
                <a:cs typeface="+mj-cs"/>
              </a:rPr>
              <a:t>GÖRME ENGELLİLERİN KAYNAŞTIRILMASINDA ÖĞRETİMSEL UYARLAMALAR</a:t>
            </a:r>
            <a:r>
              <a:rPr kumimoji="0" lang="tr-TR" sz="5000" b="0" i="0" u="none" strike="noStrike" kern="1200" cap="none" spc="0" normalizeH="0" baseline="0" noProof="0" smtClean="0">
                <a:ln>
                  <a:noFill/>
                </a:ln>
                <a:solidFill>
                  <a:schemeClr val="tx2"/>
                </a:solidFill>
                <a:effectLst/>
                <a:uLnTx/>
                <a:uFillTx/>
                <a:latin typeface="+mj-lt"/>
                <a:ea typeface="+mj-ea"/>
                <a:cs typeface="+mj-cs"/>
              </a:rPr>
              <a:t/>
            </a:r>
            <a:br>
              <a:rPr kumimoji="0" lang="tr-TR" sz="5000" b="0" i="0" u="none" strike="noStrike" kern="1200" cap="none" spc="0" normalizeH="0" baseline="0" noProof="0" smtClean="0">
                <a:ln>
                  <a:noFill/>
                </a:ln>
                <a:solidFill>
                  <a:schemeClr val="tx2"/>
                </a:solidFill>
                <a:effectLst/>
                <a:uLnTx/>
                <a:uFillTx/>
                <a:latin typeface="+mj-lt"/>
                <a:ea typeface="+mj-ea"/>
                <a:cs typeface="+mj-cs"/>
              </a:rPr>
            </a:br>
            <a:endParaRPr kumimoji="0" lang="tr-TR"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251520" y="980728"/>
            <a:ext cx="8641655" cy="5328592"/>
          </a:xfrm>
        </p:spPr>
        <p:txBody>
          <a:bodyPr>
            <a:normAutofit/>
          </a:bodyPr>
          <a:lstStyle/>
          <a:p>
            <a:pPr marL="514350" lvl="0" indent="-514350">
              <a:buNone/>
            </a:pPr>
            <a:r>
              <a:rPr lang="tr-TR" sz="2000" b="1" dirty="0" smtClean="0">
                <a:solidFill>
                  <a:srgbClr val="0070C0"/>
                </a:solidFill>
              </a:rPr>
              <a:t> </a:t>
            </a:r>
            <a:r>
              <a:rPr lang="tr-TR" sz="2000" b="1" dirty="0" smtClean="0">
                <a:solidFill>
                  <a:schemeClr val="tx1"/>
                </a:solidFill>
              </a:rPr>
              <a:t> </a:t>
            </a:r>
            <a:endParaRPr lang="tr-TR" sz="2000" dirty="0">
              <a:solidFill>
                <a:schemeClr val="tx1"/>
              </a:solidFill>
            </a:endParaRPr>
          </a:p>
          <a:p>
            <a:pPr marL="514350" lvl="0" indent="-514350">
              <a:buNone/>
            </a:pPr>
            <a:r>
              <a:rPr lang="tr-TR" sz="2000" b="1" dirty="0">
                <a:solidFill>
                  <a:schemeClr val="tx1"/>
                </a:solidFill>
              </a:rPr>
              <a:t>b</a:t>
            </a:r>
            <a:r>
              <a:rPr lang="tr-TR" sz="2000" b="1" dirty="0" smtClean="0">
                <a:solidFill>
                  <a:schemeClr val="tx1"/>
                </a:solidFill>
              </a:rPr>
              <a:t>)  Öğretimin </a:t>
            </a:r>
            <a:r>
              <a:rPr lang="tr-TR" sz="2000" b="1" dirty="0">
                <a:solidFill>
                  <a:schemeClr val="tx1"/>
                </a:solidFill>
              </a:rPr>
              <a:t>İçeriğini Basitleştirmek</a:t>
            </a:r>
          </a:p>
          <a:p>
            <a:pPr>
              <a:buNone/>
            </a:pPr>
            <a:r>
              <a:rPr lang="tr-TR" sz="2000" dirty="0" smtClean="0">
                <a:solidFill>
                  <a:schemeClr val="tx1"/>
                </a:solidFill>
              </a:rPr>
              <a:t>     </a:t>
            </a:r>
            <a:r>
              <a:rPr lang="tr-TR" sz="2000" dirty="0" smtClean="0">
                <a:solidFill>
                  <a:schemeClr val="tx1"/>
                </a:solidFill>
              </a:rPr>
              <a:t> </a:t>
            </a:r>
            <a:endParaRPr lang="tr-TR" sz="2000" dirty="0">
              <a:solidFill>
                <a:schemeClr val="tx1"/>
              </a:solidFill>
            </a:endParaRPr>
          </a:p>
          <a:p>
            <a:pPr lvl="0">
              <a:buFont typeface="Wingdings" pitchFamily="2" charset="2"/>
              <a:buChar char="Ø"/>
            </a:pPr>
            <a:r>
              <a:rPr lang="tr-TR" sz="2000" dirty="0">
                <a:solidFill>
                  <a:schemeClr val="tx1"/>
                </a:solidFill>
              </a:rPr>
              <a:t>Kaynaştırma öğrencisi için, diğer öğrenciler için söz konusu olan amaçların daha basitleri belirlenebilir </a:t>
            </a:r>
            <a:r>
              <a:rPr lang="tr-TR" sz="2000" dirty="0" smtClean="0">
                <a:solidFill>
                  <a:schemeClr val="tx1"/>
                </a:solidFill>
              </a:rPr>
              <a:t>.</a:t>
            </a:r>
          </a:p>
          <a:p>
            <a:pPr marL="0" lvl="0" indent="0">
              <a:buNone/>
            </a:pPr>
            <a:endParaRPr lang="tr-TR" sz="2000" dirty="0"/>
          </a:p>
          <a:p>
            <a:pPr marL="0" lvl="0" indent="0">
              <a:buNone/>
            </a:pPr>
            <a:r>
              <a:rPr lang="tr-TR" sz="2000" dirty="0" err="1" smtClean="0">
                <a:solidFill>
                  <a:schemeClr val="tx1"/>
                </a:solidFill>
              </a:rPr>
              <a:t>Örneğin;normal</a:t>
            </a:r>
            <a:r>
              <a:rPr lang="tr-TR" sz="2000" dirty="0" smtClean="0">
                <a:solidFill>
                  <a:schemeClr val="tx1"/>
                </a:solidFill>
              </a:rPr>
              <a:t> </a:t>
            </a:r>
            <a:r>
              <a:rPr lang="tr-TR" sz="2000" dirty="0">
                <a:solidFill>
                  <a:schemeClr val="tx1"/>
                </a:solidFill>
              </a:rPr>
              <a:t>öğrenciler bir dakikada </a:t>
            </a:r>
            <a:r>
              <a:rPr lang="tr-TR" sz="2000" dirty="0" smtClean="0"/>
              <a:t>5 yap bozu yerine takıyorsa </a:t>
            </a:r>
            <a:r>
              <a:rPr lang="tr-TR" sz="2000" dirty="0" smtClean="0">
                <a:solidFill>
                  <a:schemeClr val="tx1"/>
                </a:solidFill>
              </a:rPr>
              <a:t>az </a:t>
            </a:r>
            <a:r>
              <a:rPr lang="tr-TR" sz="2000" dirty="0">
                <a:solidFill>
                  <a:schemeClr val="tx1"/>
                </a:solidFill>
              </a:rPr>
              <a:t>gören bireyden </a:t>
            </a:r>
            <a:r>
              <a:rPr lang="tr-TR" sz="2000" dirty="0" smtClean="0">
                <a:solidFill>
                  <a:schemeClr val="tx1"/>
                </a:solidFill>
              </a:rPr>
              <a:t> 2 </a:t>
            </a:r>
            <a:r>
              <a:rPr lang="tr-TR" sz="2000" dirty="0">
                <a:solidFill>
                  <a:schemeClr val="tx1"/>
                </a:solidFill>
              </a:rPr>
              <a:t>yada 3 dakikada </a:t>
            </a:r>
            <a:r>
              <a:rPr lang="tr-TR" sz="2000" dirty="0" smtClean="0">
                <a:solidFill>
                  <a:schemeClr val="tx1"/>
                </a:solidFill>
              </a:rPr>
              <a:t>yap boz takması istenebilir.</a:t>
            </a:r>
          </a:p>
          <a:p>
            <a:pPr marL="0" lvl="0" indent="0">
              <a:buNone/>
            </a:pPr>
            <a:endParaRPr lang="tr-TR" sz="2000" dirty="0" smtClean="0">
              <a:solidFill>
                <a:schemeClr val="tx1"/>
              </a:solidFill>
            </a:endParaRPr>
          </a:p>
          <a:p>
            <a:pPr lvl="0">
              <a:buFont typeface="Wingdings" pitchFamily="2" charset="2"/>
              <a:buChar char="Ø"/>
            </a:pPr>
            <a:r>
              <a:rPr lang="tr-TR" sz="2000" dirty="0" smtClean="0"/>
              <a:t>Kaynaştırma </a:t>
            </a:r>
            <a:r>
              <a:rPr lang="tr-TR" sz="2000" dirty="0"/>
              <a:t>öğrencisi için, daha az sayıda konu ya da beceri belirlenebilir   </a:t>
            </a:r>
            <a:endParaRPr lang="tr-TR" sz="2000" dirty="0" smtClean="0"/>
          </a:p>
          <a:p>
            <a:pPr marL="0" lvl="0" indent="0">
              <a:buNone/>
            </a:pPr>
            <a:endParaRPr lang="tr-TR" sz="2000" dirty="0"/>
          </a:p>
          <a:p>
            <a:pPr marL="0" lvl="0" indent="0">
              <a:buNone/>
            </a:pPr>
            <a:r>
              <a:rPr lang="tr-TR" sz="2000" dirty="0" smtClean="0"/>
              <a:t>Örneğin</a:t>
            </a:r>
            <a:r>
              <a:rPr lang="tr-TR" sz="2000" dirty="0"/>
              <a:t>; normal öğrencilerden konuyla ilgili 5 örnek vermeleri istenirken az gören ya da total görme engelli bireyden 2 tane örnek vermesi istenebilir</a:t>
            </a:r>
          </a:p>
          <a:p>
            <a:pPr marL="0" indent="0">
              <a:buNone/>
            </a:pPr>
            <a:endParaRPr lang="tr-TR" sz="2000" dirty="0">
              <a:solidFill>
                <a:srgbClr val="0070C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836712"/>
            <a:ext cx="7560840" cy="5184576"/>
          </a:xfrm>
        </p:spPr>
        <p:txBody>
          <a:bodyPr>
            <a:normAutofit/>
          </a:bodyPr>
          <a:lstStyle/>
          <a:p>
            <a:pPr marL="457200" lvl="0" indent="-457200">
              <a:buAutoNum type="alphaLcParenR" startAt="3"/>
            </a:pPr>
            <a:r>
              <a:rPr lang="tr-TR" sz="2400" b="1" dirty="0" smtClean="0"/>
              <a:t>Öğretimin </a:t>
            </a:r>
            <a:r>
              <a:rPr lang="tr-TR" sz="2400" b="1" dirty="0"/>
              <a:t>İçeriğini </a:t>
            </a:r>
            <a:r>
              <a:rPr lang="tr-TR" sz="2400" b="1" dirty="0" smtClean="0"/>
              <a:t>Farklılaştırmak</a:t>
            </a:r>
          </a:p>
          <a:p>
            <a:pPr marL="0" lvl="0" indent="0">
              <a:buNone/>
            </a:pPr>
            <a:endParaRPr lang="tr-TR" sz="2400" b="1" dirty="0"/>
          </a:p>
          <a:p>
            <a:pPr marL="0" indent="0">
              <a:buNone/>
            </a:pPr>
            <a:r>
              <a:rPr lang="tr-TR" sz="2400" dirty="0"/>
              <a:t>Az gören ya da total görme engelli öğrenciler için, sınıftaki diğer öğrenciler için geçerli olan öğretim amaçları yerine alternatif öğretim amaçları belirlenebilir</a:t>
            </a:r>
          </a:p>
          <a:p>
            <a:pPr>
              <a:buNone/>
            </a:pPr>
            <a:r>
              <a:rPr lang="tr-TR" sz="2400" dirty="0" smtClean="0"/>
              <a:t> </a:t>
            </a:r>
            <a:r>
              <a:rPr lang="tr-TR" sz="2400" dirty="0" smtClean="0"/>
              <a:t>	</a:t>
            </a:r>
          </a:p>
          <a:p>
            <a:pPr>
              <a:buNone/>
            </a:pPr>
            <a:r>
              <a:rPr lang="tr-TR" sz="2400" dirty="0"/>
              <a:t>	</a:t>
            </a:r>
            <a:r>
              <a:rPr lang="tr-TR" sz="2400" dirty="0" smtClean="0"/>
              <a:t>Örneğin</a:t>
            </a:r>
            <a:r>
              <a:rPr lang="tr-TR" sz="2400" dirty="0"/>
              <a:t>; normal öğrenciler </a:t>
            </a:r>
            <a:r>
              <a:rPr lang="tr-TR" sz="2400" dirty="0" smtClean="0"/>
              <a:t>renkleri öğrenirken görme engelli öğrenciye onun yerine farklı bir kavram kazandırmak</a:t>
            </a:r>
            <a:endParaRPr lang="tr-TR" sz="2400" dirty="0"/>
          </a:p>
          <a:p>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836712"/>
            <a:ext cx="8507288" cy="4896544"/>
          </a:xfrm>
        </p:spPr>
        <p:txBody>
          <a:bodyPr>
            <a:normAutofit/>
          </a:bodyPr>
          <a:lstStyle/>
          <a:p>
            <a:endParaRPr lang="tr-TR" dirty="0" smtClean="0"/>
          </a:p>
          <a:p>
            <a:pPr marL="0" indent="0">
              <a:buNone/>
            </a:pPr>
            <a:r>
              <a:rPr lang="tr-TR" sz="2800" b="1" dirty="0" smtClean="0"/>
              <a:t>ÖĞRETİM YÖNTEMİNDE UYARLAMALAR</a:t>
            </a:r>
            <a:endParaRPr lang="tr-TR" dirty="0" smtClean="0"/>
          </a:p>
          <a:p>
            <a:pPr marL="0" indent="0">
              <a:buNone/>
            </a:pPr>
            <a:r>
              <a:rPr lang="tr-TR" dirty="0" smtClean="0"/>
              <a:t> </a:t>
            </a:r>
            <a:endParaRPr lang="tr-TR" dirty="0"/>
          </a:p>
          <a:p>
            <a:pPr lvl="0">
              <a:buNone/>
            </a:pPr>
            <a:r>
              <a:rPr lang="tr-TR" b="1" dirty="0" smtClean="0"/>
              <a:t> 1)  Öğretim </a:t>
            </a:r>
            <a:r>
              <a:rPr lang="tr-TR" b="1" dirty="0"/>
              <a:t>Girdisinde Uyarlamalar                              </a:t>
            </a:r>
          </a:p>
          <a:p>
            <a:pPr>
              <a:buNone/>
            </a:pPr>
            <a:r>
              <a:rPr lang="tr-TR" dirty="0" smtClean="0"/>
              <a:t>    </a:t>
            </a:r>
            <a:r>
              <a:rPr lang="tr-TR" dirty="0"/>
              <a:t>Görme engelli öğrenciye sunulan öğretimin zorluk düzeyinde,niceliğinde,sunuluş biçiminde ve araç-gereçlerinde yapılan uyarlamalardır.</a:t>
            </a:r>
          </a:p>
          <a:p>
            <a:pPr>
              <a:buNone/>
            </a:pPr>
            <a:r>
              <a:rPr lang="tr-TR" dirty="0" smtClean="0"/>
              <a:t>   </a:t>
            </a:r>
            <a:r>
              <a:rPr lang="tr-TR" dirty="0" smtClean="0"/>
              <a:t> </a:t>
            </a:r>
            <a:endParaRPr lang="tr-TR" dirty="0"/>
          </a:p>
          <a:p>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556792"/>
            <a:ext cx="9144000" cy="5301208"/>
          </a:xfrm>
        </p:spPr>
        <p:txBody>
          <a:bodyPr>
            <a:normAutofit/>
          </a:bodyPr>
          <a:lstStyle/>
          <a:p>
            <a:pPr lvl="0">
              <a:buFont typeface="Wingdings" pitchFamily="2" charset="2"/>
              <a:buChar char="Ø"/>
            </a:pPr>
            <a:r>
              <a:rPr lang="tr-TR" dirty="0"/>
              <a:t>Az gören öğrenciyi sırasına kolaylıkla girip çıkabileceği şekilde sınıfın ön tarafına oturtmak gerekir</a:t>
            </a:r>
          </a:p>
          <a:p>
            <a:pPr lvl="0">
              <a:buFont typeface="Wingdings" pitchFamily="2" charset="2"/>
              <a:buChar char="Ø"/>
            </a:pPr>
            <a:r>
              <a:rPr lang="tr-TR" dirty="0"/>
              <a:t>Az gören öğrenci için metinleri büyük puntolu hale getirmek</a:t>
            </a:r>
          </a:p>
          <a:p>
            <a:pPr lvl="0">
              <a:buFont typeface="Wingdings" pitchFamily="2" charset="2"/>
              <a:buChar char="Ø"/>
            </a:pPr>
            <a:r>
              <a:rPr lang="tr-TR" dirty="0"/>
              <a:t>Metinleri Braille alfabesine dönüştürmek</a:t>
            </a:r>
          </a:p>
          <a:p>
            <a:pPr lvl="0">
              <a:buFont typeface="Wingdings" pitchFamily="2" charset="2"/>
              <a:buChar char="Ø"/>
            </a:pPr>
            <a:r>
              <a:rPr lang="tr-TR" dirty="0"/>
              <a:t>Görme engellilerin kullanabileceği sesli bilgisayar programları ile bilgisayar eğitimi vermek</a:t>
            </a:r>
          </a:p>
          <a:p>
            <a:pPr lvl="0">
              <a:buFont typeface="Wingdings" pitchFamily="2" charset="2"/>
              <a:buChar char="Ø"/>
            </a:pPr>
            <a:r>
              <a:rPr lang="tr-TR" dirty="0"/>
              <a:t>Sesli yardımcı ders materyallerinden yararlanmak</a:t>
            </a:r>
          </a:p>
          <a:p>
            <a:pPr lvl="0">
              <a:buFont typeface="Wingdings" pitchFamily="2" charset="2"/>
              <a:buChar char="Ø"/>
            </a:pPr>
            <a:r>
              <a:rPr lang="tr-TR" dirty="0"/>
              <a:t>Dersi açık ve anlaşılır bir ses tonuyla anlatmak</a:t>
            </a:r>
          </a:p>
          <a:p>
            <a:pPr lvl="0">
              <a:buFont typeface="Wingdings" pitchFamily="2" charset="2"/>
              <a:buChar char="Ø"/>
            </a:pPr>
            <a:r>
              <a:rPr lang="tr-TR" dirty="0"/>
              <a:t>Az gören öğrenciler için büyüteç vb şeyler kullanmak</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124744"/>
            <a:ext cx="9144000" cy="5733256"/>
          </a:xfrm>
        </p:spPr>
        <p:txBody>
          <a:bodyPr>
            <a:normAutofit/>
          </a:bodyPr>
          <a:lstStyle/>
          <a:p>
            <a:pPr lvl="0">
              <a:buFont typeface="Wingdings" pitchFamily="2" charset="2"/>
              <a:buChar char="Ø"/>
            </a:pPr>
            <a:r>
              <a:rPr lang="tr-TR" dirty="0"/>
              <a:t>Resim –el işi dersleri modelaja aktarmak</a:t>
            </a:r>
          </a:p>
          <a:p>
            <a:pPr lvl="0">
              <a:buFont typeface="Wingdings" pitchFamily="2" charset="2"/>
              <a:buChar char="Ø"/>
            </a:pPr>
            <a:r>
              <a:rPr lang="tr-TR" dirty="0"/>
              <a:t>Görme engelli bireyin işitsel ve dokunsal öğelerden fazlasıyla yararlandığını bilmek ve öğretimi kolaylaştırmak için boyutlu ders materyalleri kullanmak</a:t>
            </a:r>
          </a:p>
          <a:p>
            <a:pPr lvl="0">
              <a:buFont typeface="Wingdings" pitchFamily="2" charset="2"/>
              <a:buChar char="Ø"/>
            </a:pPr>
            <a:r>
              <a:rPr lang="tr-TR" dirty="0"/>
              <a:t>Fen bilimleri dersinde, şekil kavramı öğretiminde ve yine matematik dersinde  boyutlu araç gereçler kullanmak</a:t>
            </a:r>
          </a:p>
          <a:p>
            <a:pPr lvl="0">
              <a:buFont typeface="Wingdings" pitchFamily="2" charset="2"/>
              <a:buChar char="Ø"/>
            </a:pPr>
            <a:r>
              <a:rPr lang="tr-TR" dirty="0"/>
              <a:t>Abaküs öğrenimi sağlamak(Görme engellinin somut düşünceden soyut düşünceye geçişini sağlayan bir eğitimdir)</a:t>
            </a:r>
          </a:p>
          <a:p>
            <a:pPr lvl="0">
              <a:buFont typeface="Wingdings" pitchFamily="2" charset="2"/>
              <a:buChar char="Ø"/>
            </a:pPr>
            <a:r>
              <a:rPr lang="tr-TR" dirty="0"/>
              <a:t>Görme güçlüğü yaşayan öğrenciye, kendisiyle konuştuğunu anlaması  için ismini söylemek </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204864"/>
            <a:ext cx="9144000" cy="4653136"/>
          </a:xfrm>
        </p:spPr>
        <p:txBody>
          <a:bodyPr/>
          <a:lstStyle/>
          <a:p>
            <a:pPr lvl="0">
              <a:buFont typeface="Wingdings" pitchFamily="2" charset="2"/>
              <a:buChar char="Ø"/>
            </a:pPr>
            <a:r>
              <a:rPr lang="tr-TR" dirty="0"/>
              <a:t>Ders sırasında tahtaya konuyu yazarken sözel olarak da ifade etmek</a:t>
            </a:r>
          </a:p>
          <a:p>
            <a:pPr lvl="0">
              <a:buFont typeface="Wingdings" pitchFamily="2" charset="2"/>
              <a:buChar char="Ø"/>
            </a:pPr>
            <a:r>
              <a:rPr lang="tr-TR" dirty="0"/>
              <a:t>Öğrenciden bir şey isterken görmeye dayalı cümleler kurmak yerine açık yönerge vermeye dikkat etmek</a:t>
            </a:r>
          </a:p>
          <a:p>
            <a:pPr lvl="0">
              <a:buFont typeface="Wingdings" pitchFamily="2" charset="2"/>
              <a:buChar char="Ø"/>
            </a:pPr>
            <a:r>
              <a:rPr lang="tr-TR" dirty="0"/>
              <a:t>Sınıftaki eşya araç-gereç vs yerlerini sabit tutmak, değişiklik yapıldığında öğrenciye açık bir şekilde yapılan yer değişikliklerini anlatmak</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908720"/>
            <a:ext cx="9144000" cy="5949280"/>
          </a:xfrm>
        </p:spPr>
        <p:txBody>
          <a:bodyPr>
            <a:normAutofit/>
          </a:bodyPr>
          <a:lstStyle/>
          <a:p>
            <a:pPr lvl="0">
              <a:buNone/>
            </a:pPr>
            <a:endParaRPr lang="tr-TR" b="1" dirty="0" smtClean="0"/>
          </a:p>
          <a:p>
            <a:pPr lvl="0">
              <a:buNone/>
            </a:pPr>
            <a:r>
              <a:rPr lang="tr-TR" b="1" dirty="0" smtClean="0"/>
              <a:t>2) Öğretim </a:t>
            </a:r>
            <a:r>
              <a:rPr lang="tr-TR" b="1" dirty="0"/>
              <a:t>Çıktısında </a:t>
            </a:r>
            <a:r>
              <a:rPr lang="tr-TR" b="1" dirty="0" smtClean="0"/>
              <a:t>Uyarlamalar</a:t>
            </a:r>
          </a:p>
          <a:p>
            <a:pPr lvl="0">
              <a:buNone/>
            </a:pPr>
            <a:endParaRPr lang="tr-TR" b="1" dirty="0"/>
          </a:p>
          <a:p>
            <a:pPr marL="0" indent="0" algn="ctr">
              <a:buNone/>
            </a:pPr>
            <a:r>
              <a:rPr lang="tr-TR" dirty="0"/>
              <a:t>Öğrenciden beklenen görevlerin zorluk düzeyinde,niceliğinde, sunuluş biçiminde ve araç-gereçlerinde yapılan uyarlamalardır.Ders dinleme, not tutma, sözel yanıt verme, sessiz okuma yapma, kompozisyon yazma, yazılı olarak problem çözme, resim yapma, şarkı söyleme vb beceri ve etkinlikler bu kapsama girer.</a:t>
            </a:r>
          </a:p>
          <a:p>
            <a:pPr marL="0" indent="0">
              <a:buNone/>
            </a:pPr>
            <a:endParaRPr lang="tr-TR" dirty="0"/>
          </a:p>
          <a:p>
            <a:pPr marL="0" indent="0">
              <a:buNone/>
            </a:pPr>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lvl="0">
              <a:buFont typeface="Wingdings" pitchFamily="2" charset="2"/>
              <a:buChar char="Ø"/>
            </a:pPr>
            <a:r>
              <a:rPr lang="tr-TR" dirty="0"/>
              <a:t>Öğrenciden yanıtlarını Braille alfabesiyle vermesini istemek</a:t>
            </a:r>
          </a:p>
          <a:p>
            <a:pPr lvl="0">
              <a:buFont typeface="Wingdings" pitchFamily="2" charset="2"/>
              <a:buChar char="Ø"/>
            </a:pPr>
            <a:r>
              <a:rPr lang="tr-TR" dirty="0"/>
              <a:t>Az gören öğrenciye sınavda daha fazla zaman vermek</a:t>
            </a:r>
          </a:p>
          <a:p>
            <a:pPr lvl="0">
              <a:buFont typeface="Wingdings" pitchFamily="2" charset="2"/>
              <a:buChar char="Ø"/>
            </a:pPr>
            <a:r>
              <a:rPr lang="tr-TR" dirty="0"/>
              <a:t>Çeşitli disiplin alanlarında beklenen davranışı gösterebilmesi için ses kayıt cihazı, Braille alfabesiyle düzenlenmiş kitap,  bilgisayar, daktilo gibi araçları kullanmasını istemek</a:t>
            </a:r>
          </a:p>
          <a:p>
            <a:pPr>
              <a:buNone/>
            </a:pPr>
            <a:r>
              <a:rPr lang="tr-TR" dirty="0" smtClean="0"/>
              <a:t>    </a:t>
            </a:r>
            <a:r>
              <a:rPr lang="tr-TR" dirty="0" smtClean="0"/>
              <a:t> </a:t>
            </a:r>
            <a:endParaRPr lang="tr-TR" dirty="0"/>
          </a:p>
          <a:p>
            <a:endParaRPr lang="tr-T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İşlevsel Görme Değerlendirmesi</a:t>
            </a:r>
            <a:endParaRPr lang="tr-TR" dirty="0"/>
          </a:p>
        </p:txBody>
      </p:sp>
      <p:sp>
        <p:nvSpPr>
          <p:cNvPr id="3" name="2 İçerik Yer Tutucusu"/>
          <p:cNvSpPr>
            <a:spLocks noGrp="1"/>
          </p:cNvSpPr>
          <p:nvPr>
            <p:ph idx="1"/>
          </p:nvPr>
        </p:nvSpPr>
        <p:spPr/>
        <p:txBody>
          <a:bodyPr/>
          <a:lstStyle/>
          <a:p>
            <a:pPr marL="0" indent="0">
              <a:buNone/>
            </a:pPr>
            <a:r>
              <a:rPr lang="tr-TR" dirty="0" smtClean="0"/>
              <a:t>İşlevsel görme az gören görme yetersizliği olan bireyin görme becerilerini ne kadar kullanabildikleridir. İşlevsel görme becerileri yakın ve uzak görme becerileri olmak üzere ikiye ayrılır. Yakın görme becerileri bir iki karış mesafeden görmeyi gerektiren işlerde kullanılır. </a:t>
            </a:r>
          </a:p>
          <a:p>
            <a:pPr marL="0" indent="0">
              <a:buNone/>
            </a:pPr>
            <a:endParaRPr lang="tr-TR" dirty="0" smtClean="0"/>
          </a:p>
          <a:p>
            <a:pPr marL="0" indent="0">
              <a:buNone/>
            </a:pPr>
            <a:r>
              <a:rPr lang="tr-TR" dirty="0" smtClean="0"/>
              <a:t>Örneğin</a:t>
            </a:r>
            <a:r>
              <a:rPr lang="tr-TR" dirty="0" smtClean="0"/>
              <a:t>: okuma yazma yaparken.</a:t>
            </a:r>
            <a:endParaRPr lang="tr-T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704088"/>
            <a:ext cx="8003232" cy="708688"/>
          </a:xfrm>
        </p:spPr>
        <p:txBody>
          <a:bodyPr>
            <a:normAutofit fontScale="90000"/>
          </a:bodyPr>
          <a:lstStyle/>
          <a:p>
            <a:pPr algn="just"/>
            <a:r>
              <a:rPr lang="tr-TR" dirty="0" smtClean="0"/>
              <a:t>           </a:t>
            </a:r>
            <a:br>
              <a:rPr lang="tr-TR" dirty="0" smtClean="0"/>
            </a:br>
            <a:r>
              <a:rPr lang="tr-TR" dirty="0" smtClean="0"/>
              <a:t> 	</a:t>
            </a:r>
            <a:r>
              <a:rPr lang="tr-TR" sz="4000" dirty="0" smtClean="0"/>
              <a:t>Görme Yetersizliğinde dolaşma</a:t>
            </a:r>
            <a:endParaRPr lang="tr-TR" sz="4000" dirty="0"/>
          </a:p>
        </p:txBody>
      </p:sp>
      <p:sp>
        <p:nvSpPr>
          <p:cNvPr id="3" name="2 İçerik Yer Tutucusu"/>
          <p:cNvSpPr>
            <a:spLocks noGrp="1"/>
          </p:cNvSpPr>
          <p:nvPr>
            <p:ph idx="1"/>
          </p:nvPr>
        </p:nvSpPr>
        <p:spPr/>
        <p:txBody>
          <a:bodyPr/>
          <a:lstStyle/>
          <a:p>
            <a:pPr>
              <a:buNone/>
            </a:pPr>
            <a:r>
              <a:rPr lang="tr-TR" dirty="0" smtClean="0"/>
              <a:t>	</a:t>
            </a:r>
          </a:p>
          <a:p>
            <a:pPr>
              <a:buNone/>
            </a:pPr>
            <a:endParaRPr lang="tr-TR" dirty="0" smtClean="0"/>
          </a:p>
          <a:p>
            <a:pPr>
              <a:buNone/>
            </a:pPr>
            <a:r>
              <a:rPr lang="tr-TR" dirty="0" smtClean="0"/>
              <a:t>       Görme engelli kişi hareket ederken ve dolaşırken;</a:t>
            </a:r>
          </a:p>
          <a:p>
            <a:r>
              <a:rPr lang="tr-TR" dirty="0" smtClean="0"/>
              <a:t>a. gören rehberden,</a:t>
            </a:r>
          </a:p>
          <a:p>
            <a:r>
              <a:rPr lang="tr-TR" dirty="0" smtClean="0"/>
              <a:t>b. uzun bastondan,</a:t>
            </a:r>
          </a:p>
          <a:p>
            <a:r>
              <a:rPr lang="tr-TR" dirty="0" smtClean="0"/>
              <a:t>c. rehber köpeklerden ve</a:t>
            </a:r>
          </a:p>
          <a:p>
            <a:r>
              <a:rPr lang="tr-TR" dirty="0" smtClean="0"/>
              <a:t>d. elektronik araçlardan yararlanır.</a:t>
            </a:r>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312</TotalTime>
  <Words>2285</Words>
  <Application>Microsoft Office PowerPoint</Application>
  <PresentationFormat>Ekran Gösterisi (4:3)</PresentationFormat>
  <Paragraphs>246</Paragraphs>
  <Slides>55</Slides>
  <Notes>0</Notes>
  <HiddenSlides>0</HiddenSlides>
  <MMClips>0</MMClips>
  <ScaleCrop>false</ScaleCrop>
  <HeadingPairs>
    <vt:vector size="4" baseType="variant">
      <vt:variant>
        <vt:lpstr>Tema</vt:lpstr>
      </vt:variant>
      <vt:variant>
        <vt:i4>1</vt:i4>
      </vt:variant>
      <vt:variant>
        <vt:lpstr>Slayt Başlıkları</vt:lpstr>
      </vt:variant>
      <vt:variant>
        <vt:i4>55</vt:i4>
      </vt:variant>
    </vt:vector>
  </HeadingPairs>
  <TitlesOfParts>
    <vt:vector size="56" baseType="lpstr">
      <vt:lpstr>Akış</vt:lpstr>
      <vt:lpstr>GÖRME YETERSİZLİĞİ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devam  </vt:lpstr>
      <vt:lpstr>G.Y. Kaba Değerlendirme Araçları</vt:lpstr>
      <vt:lpstr>PowerPoint Sunusu</vt:lpstr>
      <vt:lpstr>PowerPoint Sunusu</vt:lpstr>
      <vt:lpstr>PowerPoint Sunusu</vt:lpstr>
      <vt:lpstr>PowerPoint Sunusu</vt:lpstr>
      <vt:lpstr>PowerPoint Sunusu</vt:lpstr>
      <vt:lpstr>ORTAM DÜZENLEMELERİ</vt:lpstr>
      <vt:lpstr>PowerPoint Sunusu</vt:lpstr>
      <vt:lpstr>PowerPoint Sunusu</vt:lpstr>
      <vt:lpstr>PowerPoint Sunusu</vt:lpstr>
      <vt:lpstr>GÖRME ENGELLİLER İÇİN  ARAÇLAR  </vt:lpstr>
      <vt:lpstr>Optik Araçlar</vt:lpstr>
      <vt:lpstr>2)  OPTİK OLMAYAN ARAÇLAR</vt:lpstr>
      <vt:lpstr>asetat</vt:lpstr>
      <vt:lpstr>PowerPoint Sunusu</vt:lpstr>
      <vt:lpstr>PowerPoint Sunusu</vt:lpstr>
      <vt:lpstr>PowerPoint Sunusu</vt:lpstr>
      <vt:lpstr>Optacon(çevirici)</vt:lpstr>
      <vt:lpstr>PowerPoint Sunusu</vt:lpstr>
      <vt:lpstr>PowerPoint Sunusu</vt:lpstr>
      <vt:lpstr>PowerPoint Sunusu</vt:lpstr>
      <vt:lpstr>PowerPoint Sunusu</vt:lpstr>
      <vt:lpstr>PowerPoint Sunusu</vt:lpstr>
      <vt:lpstr>Braille kalem ve braille daktilo</vt:lpstr>
      <vt:lpstr>PowerPoint Sunusu</vt:lpstr>
      <vt:lpstr>Braille Domino</vt:lpstr>
      <vt:lpstr>PowerPoint Sunusu</vt:lpstr>
      <vt:lpstr>Lazer bastonun işleyişi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İşlevsel Görme Değerlendirmesi</vt:lpstr>
      <vt:lpstr>              Görme Yetersizliğinde dolaşma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bünyamin</dc:creator>
  <cp:lastModifiedBy>ASUS</cp:lastModifiedBy>
  <cp:revision>46</cp:revision>
  <dcterms:created xsi:type="dcterms:W3CDTF">2010-11-01T20:37:17Z</dcterms:created>
  <dcterms:modified xsi:type="dcterms:W3CDTF">2016-03-22T18:04:35Z</dcterms:modified>
</cp:coreProperties>
</file>