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74" r:id="rId1"/>
  </p:sldMasterIdLst>
  <p:notesMasterIdLst>
    <p:notesMasterId r:id="rId18"/>
  </p:notesMasterIdLst>
  <p:sldIdLst>
    <p:sldId id="256" r:id="rId2"/>
    <p:sldId id="326" r:id="rId3"/>
    <p:sldId id="327" r:id="rId4"/>
    <p:sldId id="328" r:id="rId5"/>
    <p:sldId id="329" r:id="rId6"/>
    <p:sldId id="330" r:id="rId7"/>
    <p:sldId id="331" r:id="rId8"/>
    <p:sldId id="332" r:id="rId9"/>
    <p:sldId id="259" r:id="rId10"/>
    <p:sldId id="345" r:id="rId11"/>
    <p:sldId id="346" r:id="rId12"/>
    <p:sldId id="364" r:id="rId13"/>
    <p:sldId id="365" r:id="rId14"/>
    <p:sldId id="347" r:id="rId15"/>
    <p:sldId id="281" r:id="rId16"/>
    <p:sldId id="279" r:id="rId17"/>
  </p:sldIdLst>
  <p:sldSz cx="9144000" cy="5143500" type="screen16x9"/>
  <p:notesSz cx="6858000" cy="9144000"/>
  <p:embeddedFontLst>
    <p:embeddedFont>
      <p:font typeface="Anonymous Pro" panose="02060609030202000504" pitchFamily="49" charset="0"/>
      <p:regular r:id="rId19"/>
      <p:bold r:id="rId20"/>
      <p:italic r:id="rId21"/>
      <p:boldItalic r:id="rId22"/>
    </p:embeddedFont>
    <p:embeddedFont>
      <p:font typeface="Calibri" panose="020F0502020204030204" pitchFamily="34" charset="0"/>
      <p:regular r:id="rId23"/>
      <p:bold r:id="rId24"/>
      <p:italic r:id="rId25"/>
      <p:boldItalic r:id="rId26"/>
    </p:embeddedFont>
    <p:embeddedFont>
      <p:font typeface="Coming Soon" panose="02000000000000000000" pitchFamily="2" charset="0"/>
      <p:regular r:id="rId27"/>
    </p:embeddedFont>
    <p:embeddedFont>
      <p:font typeface="Concert One" pitchFamily="2" charset="0"/>
      <p:regular r:id="rId28"/>
    </p:embeddedFont>
    <p:embeddedFont>
      <p:font typeface="Roboto Mono" pitchFamily="49" charset="0"/>
      <p:regular r:id="rId29"/>
      <p:bold r:id="rId30"/>
      <p:italic r:id="rId31"/>
      <p:boldItalic r:id="rId32"/>
    </p:embeddedFont>
    <p:embeddedFont>
      <p:font typeface="Roboto Mono Regular" pitchFamily="49"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11F51D3-2D8C-40E9-80C6-5B2BBEED50B0}">
  <a:tblStyle styleId="{611F51D3-2D8C-40E9-80C6-5B2BBEED50B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76"/>
    <p:restoredTop sz="94972"/>
  </p:normalViewPr>
  <p:slideViewPr>
    <p:cSldViewPr snapToGrid="0" snapToObjects="1">
      <p:cViewPr varScale="1">
        <p:scale>
          <a:sx n="115" d="100"/>
          <a:sy n="115" d="100"/>
        </p:scale>
        <p:origin x="11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theme" Target="theme/theme1.xml"/><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853034354b_0_247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853034354b_0_247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5223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algn="just">
              <a:lnSpc>
                <a:spcPct val="150000"/>
              </a:lnSpc>
            </a:pPr>
            <a:r>
              <a:rPr lang="tr-TR" dirty="0" err="1">
                <a:latin typeface="Times New Roman" panose="02020603050405020304" pitchFamily="18" charset="0"/>
                <a:cs typeface="Times New Roman" panose="02020603050405020304" pitchFamily="18" charset="0"/>
              </a:rPr>
              <a:t>Sürec</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Kontrolu</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Ürünün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üretimi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aşamasında</a:t>
            </a:r>
            <a:r>
              <a:rPr lang="tr-TR" dirty="0">
                <a:latin typeface="Times New Roman" panose="02020603050405020304" pitchFamily="18" charset="0"/>
                <a:cs typeface="Times New Roman" panose="02020603050405020304" pitchFamily="18" charset="0"/>
              </a:rPr>
              <a:t> yapılan kalite </a:t>
            </a:r>
            <a:r>
              <a:rPr lang="tr-TR" dirty="0" err="1">
                <a:latin typeface="Times New Roman" panose="02020603050405020304" pitchFamily="18" charset="0"/>
                <a:cs typeface="Times New Roman" panose="02020603050405020304" pitchFamily="18" charset="0"/>
              </a:rPr>
              <a:t>kontrolüdür</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üretimde</a:t>
            </a:r>
            <a:r>
              <a:rPr lang="tr-TR" dirty="0">
                <a:latin typeface="Times New Roman" panose="02020603050405020304" pitchFamily="18" charset="0"/>
                <a:cs typeface="Times New Roman" panose="02020603050405020304" pitchFamily="18" charset="0"/>
              </a:rPr>
              <a:t> kalite </a:t>
            </a:r>
            <a:r>
              <a:rPr lang="tr-TR" dirty="0" err="1">
                <a:latin typeface="Times New Roman" panose="02020603050405020304" pitchFamily="18" charset="0"/>
                <a:cs typeface="Times New Roman" panose="02020603050405020304" pitchFamily="18" charset="0"/>
              </a:rPr>
              <a:t>kontrolu</a:t>
            </a:r>
            <a:r>
              <a:rPr lang="tr-TR" dirty="0">
                <a:latin typeface="Times New Roman" panose="02020603050405020304" pitchFamily="18" charset="0"/>
                <a:cs typeface="Times New Roman" panose="02020603050405020304" pitchFamily="18" charset="0"/>
              </a:rPr>
              <a:t>̈” olarak da adlandırılır. </a:t>
            </a:r>
            <a:r>
              <a:rPr lang="tr-TR" dirty="0" err="1">
                <a:latin typeface="Times New Roman" panose="02020603050405020304" pitchFamily="18" charset="0"/>
                <a:cs typeface="Times New Roman" panose="02020603050405020304" pitchFamily="18" charset="0"/>
              </a:rPr>
              <a:t>Shewhart</a:t>
            </a:r>
            <a:r>
              <a:rPr lang="tr-TR" dirty="0">
                <a:latin typeface="Times New Roman" panose="02020603050405020304" pitchFamily="18" charset="0"/>
                <a:cs typeface="Times New Roman" panose="02020603050405020304" pitchFamily="18" charset="0"/>
              </a:rPr>
              <a:t> Kontrol Grafikleri, bir </a:t>
            </a:r>
            <a:r>
              <a:rPr lang="tr-TR" dirty="0" err="1">
                <a:latin typeface="Times New Roman" panose="02020603050405020304" pitchFamily="18" charset="0"/>
                <a:cs typeface="Times New Roman" panose="02020603050405020304" pitchFamily="18" charset="0"/>
              </a:rPr>
              <a:t>sürecin</a:t>
            </a:r>
            <a:r>
              <a:rPr lang="tr-TR" dirty="0">
                <a:latin typeface="Times New Roman" panose="02020603050405020304" pitchFamily="18" charset="0"/>
                <a:cs typeface="Times New Roman" panose="02020603050405020304" pitchFamily="18" charset="0"/>
              </a:rPr>
              <a:t> kalite </a:t>
            </a:r>
            <a:r>
              <a:rPr lang="tr-TR" dirty="0" err="1">
                <a:latin typeface="Times New Roman" panose="02020603050405020304" pitchFamily="18" charset="0"/>
                <a:cs typeface="Times New Roman" panose="02020603050405020304" pitchFamily="18" charset="0"/>
              </a:rPr>
              <a:t>kontrolünün</a:t>
            </a:r>
            <a:r>
              <a:rPr lang="tr-TR" dirty="0">
                <a:latin typeface="Times New Roman" panose="02020603050405020304" pitchFamily="18" charset="0"/>
                <a:cs typeface="Times New Roman" panose="02020603050405020304" pitchFamily="18" charset="0"/>
              </a:rPr>
              <a:t> yapılmasında kullanılan </a:t>
            </a:r>
            <a:r>
              <a:rPr lang="tr-TR" dirty="0" err="1">
                <a:latin typeface="Times New Roman" panose="02020603050405020304" pitchFamily="18" charset="0"/>
                <a:cs typeface="Times New Roman" panose="02020603050405020304" pitchFamily="18" charset="0"/>
              </a:rPr>
              <a:t>önemli</a:t>
            </a:r>
            <a:r>
              <a:rPr lang="tr-TR" dirty="0">
                <a:latin typeface="Times New Roman" panose="02020603050405020304" pitchFamily="18" charset="0"/>
                <a:cs typeface="Times New Roman" panose="02020603050405020304" pitchFamily="18" charset="0"/>
              </a:rPr>
              <a:t> bir </a:t>
            </a:r>
            <a:r>
              <a:rPr lang="tr-TR" dirty="0" err="1">
                <a:latin typeface="Times New Roman" panose="02020603050405020304" pitchFamily="18" charset="0"/>
                <a:cs typeface="Times New Roman" panose="02020603050405020304" pitchFamily="18" charset="0"/>
              </a:rPr>
              <a:t>araçtır</a:t>
            </a:r>
            <a:r>
              <a:rPr lang="tr-TR" dirty="0">
                <a:latin typeface="Times New Roman" panose="02020603050405020304" pitchFamily="18" charset="0"/>
                <a:cs typeface="Times New Roman" panose="02020603050405020304" pitchFamily="18" charset="0"/>
              </a:rPr>
              <a:t>. </a:t>
            </a:r>
          </a:p>
          <a:p>
            <a:pPr algn="just">
              <a:lnSpc>
                <a:spcPct val="150000"/>
              </a:lnSpc>
            </a:pPr>
            <a:r>
              <a:rPr lang="tr-TR" dirty="0" err="1">
                <a:latin typeface="Times New Roman" panose="02020603050405020304" pitchFamily="18" charset="0"/>
                <a:cs typeface="Times New Roman" panose="02020603050405020304" pitchFamily="18" charset="0"/>
              </a:rPr>
              <a:t>Ürün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Kontrolu</a:t>
            </a:r>
            <a:r>
              <a:rPr lang="tr-TR" dirty="0">
                <a:latin typeface="Times New Roman" panose="02020603050405020304" pitchFamily="18" charset="0"/>
                <a:cs typeface="Times New Roman" panose="02020603050405020304" pitchFamily="18" charset="0"/>
              </a:rPr>
              <a:t>̈</a:t>
            </a:r>
            <a:r>
              <a:rPr lang="tr-TR" b="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Kullanıcıların istekleri </a:t>
            </a:r>
            <a:r>
              <a:rPr lang="tr-TR" dirty="0" err="1">
                <a:latin typeface="Times New Roman" panose="02020603050405020304" pitchFamily="18" charset="0"/>
                <a:cs typeface="Times New Roman" panose="02020603050405020304" pitchFamily="18" charset="0"/>
              </a:rPr>
              <a:t>doğrultusunda</a:t>
            </a:r>
            <a:r>
              <a:rPr lang="tr-TR" dirty="0">
                <a:latin typeface="Times New Roman" panose="02020603050405020304" pitchFamily="18" charset="0"/>
                <a:cs typeface="Times New Roman" panose="02020603050405020304" pitchFamily="18" charset="0"/>
              </a:rPr>
              <a:t> kullanılmak </a:t>
            </a:r>
            <a:r>
              <a:rPr lang="tr-TR" dirty="0" err="1">
                <a:latin typeface="Times New Roman" panose="02020603050405020304" pitchFamily="18" charset="0"/>
                <a:cs typeface="Times New Roman" panose="02020603050405020304" pitchFamily="18" charset="0"/>
              </a:rPr>
              <a:t>üretilen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ürünlerin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kontrolüdür</a:t>
            </a:r>
            <a:r>
              <a:rPr lang="tr-TR" dirty="0">
                <a:latin typeface="Times New Roman" panose="02020603050405020304" pitchFamily="18" charset="0"/>
                <a:cs typeface="Times New Roman" panose="02020603050405020304" pitchFamily="18" charset="0"/>
              </a:rPr>
              <a:t>. Kabul </a:t>
            </a:r>
            <a:r>
              <a:rPr lang="tr-TR" dirty="0" err="1">
                <a:latin typeface="Times New Roman" panose="02020603050405020304" pitchFamily="18" charset="0"/>
                <a:cs typeface="Times New Roman" panose="02020603050405020304" pitchFamily="18" charset="0"/>
              </a:rPr>
              <a:t>örneklemesi</a:t>
            </a:r>
            <a:r>
              <a:rPr lang="tr-TR" dirty="0">
                <a:latin typeface="Times New Roman" panose="02020603050405020304" pitchFamily="18" charset="0"/>
                <a:cs typeface="Times New Roman" panose="02020603050405020304" pitchFamily="18" charset="0"/>
              </a:rPr>
              <a:t> yardımı ile yapılır. </a:t>
            </a:r>
          </a:p>
          <a:p>
            <a:pPr algn="just">
              <a:lnSpc>
                <a:spcPct val="150000"/>
              </a:lnSpc>
            </a:pPr>
            <a:r>
              <a:rPr lang="tr-TR" dirty="0" err="1">
                <a:latin typeface="Times New Roman" panose="02020603050405020304" pitchFamily="18" charset="0"/>
                <a:cs typeface="Times New Roman" panose="02020603050405020304" pitchFamily="18" charset="0"/>
              </a:rPr>
              <a:t>Ürün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kontrolünde</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önceden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belirlenmis</a:t>
            </a:r>
            <a:r>
              <a:rPr lang="tr-TR" dirty="0">
                <a:latin typeface="Times New Roman" panose="02020603050405020304" pitchFamily="18" charset="0"/>
                <a:cs typeface="Times New Roman" panose="02020603050405020304" pitchFamily="18" charset="0"/>
              </a:rPr>
              <a:t>̧ bazı karar </a:t>
            </a:r>
            <a:r>
              <a:rPr lang="tr-TR" dirty="0" err="1">
                <a:latin typeface="Times New Roman" panose="02020603050405020304" pitchFamily="18" charset="0"/>
                <a:cs typeface="Times New Roman" panose="02020603050405020304" pitchFamily="18" charset="0"/>
              </a:rPr>
              <a:t>ölçütlerine</a:t>
            </a:r>
            <a:r>
              <a:rPr lang="tr-TR" dirty="0">
                <a:latin typeface="Times New Roman" panose="02020603050405020304" pitchFamily="18" charset="0"/>
                <a:cs typeface="Times New Roman" panose="02020603050405020304" pitchFamily="18" charset="0"/>
              </a:rPr>
              <a:t> dayanarak kabul veya ret kararı verilir. Kabul </a:t>
            </a:r>
            <a:r>
              <a:rPr lang="tr-TR" dirty="0" err="1">
                <a:latin typeface="Times New Roman" panose="02020603050405020304" pitchFamily="18" charset="0"/>
                <a:cs typeface="Times New Roman" panose="02020603050405020304" pitchFamily="18" charset="0"/>
              </a:rPr>
              <a:t>örneklemesi</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Çalışma</a:t>
            </a:r>
            <a:r>
              <a:rPr lang="tr-TR" dirty="0">
                <a:latin typeface="Times New Roman" panose="02020603050405020304" pitchFamily="18" charset="0"/>
                <a:cs typeface="Times New Roman" panose="02020603050405020304" pitchFamily="18" charset="0"/>
              </a:rPr>
              <a:t> Planı </a:t>
            </a:r>
            <a:r>
              <a:rPr lang="tr-TR" dirty="0" err="1">
                <a:latin typeface="Times New Roman" panose="02020603050405020304" pitchFamily="18" charset="0"/>
                <a:cs typeface="Times New Roman" panose="02020603050405020304" pitchFamily="18" charset="0"/>
              </a:rPr>
              <a:t>Eğrileri</a:t>
            </a:r>
            <a:r>
              <a:rPr lang="tr-TR" dirty="0">
                <a:latin typeface="Times New Roman" panose="02020603050405020304" pitchFamily="18" charset="0"/>
                <a:cs typeface="Times New Roman" panose="02020603050405020304" pitchFamily="18" charset="0"/>
              </a:rPr>
              <a:t> (OC), </a:t>
            </a:r>
            <a:r>
              <a:rPr lang="tr-TR" dirty="0" err="1">
                <a:latin typeface="Times New Roman" panose="02020603050405020304" pitchFamily="18" charset="0"/>
                <a:cs typeface="Times New Roman" panose="02020603050405020304" pitchFamily="18" charset="0"/>
              </a:rPr>
              <a:t>ürün</a:t>
            </a:r>
            <a:r>
              <a:rPr lang="tr-TR" dirty="0">
                <a:latin typeface="Times New Roman" panose="02020603050405020304" pitchFamily="18" charset="0"/>
                <a:cs typeface="Times New Roman" panose="02020603050405020304" pitchFamily="18" charset="0"/>
              </a:rPr>
              <a:t> kalitesinin sınıflandırılması </a:t>
            </a:r>
            <a:r>
              <a:rPr lang="tr-TR" dirty="0" err="1">
                <a:latin typeface="Times New Roman" panose="02020603050405020304" pitchFamily="18" charset="0"/>
                <a:cs typeface="Times New Roman" panose="02020603050405020304" pitchFamily="18" charset="0"/>
              </a:rPr>
              <a:t>için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çok</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önemli</a:t>
            </a:r>
            <a:r>
              <a:rPr lang="tr-TR" dirty="0">
                <a:latin typeface="Times New Roman" panose="02020603050405020304" pitchFamily="18" charset="0"/>
                <a:cs typeface="Times New Roman" panose="02020603050405020304" pitchFamily="18" charset="0"/>
              </a:rPr>
              <a:t> birer </a:t>
            </a:r>
            <a:r>
              <a:rPr lang="tr-TR" dirty="0" err="1">
                <a:latin typeface="Times New Roman" panose="02020603050405020304" pitchFamily="18" charset="0"/>
                <a:cs typeface="Times New Roman" panose="02020603050405020304" pitchFamily="18" charset="0"/>
              </a:rPr>
              <a:t>araçtır</a:t>
            </a:r>
            <a:r>
              <a:rPr lang="tr-TR" dirty="0">
                <a:latin typeface="Times New Roman" panose="02020603050405020304" pitchFamily="18" charset="0"/>
                <a:cs typeface="Times New Roman" panose="02020603050405020304" pitchFamily="18" charset="0"/>
              </a:rPr>
              <a:t>. </a:t>
            </a:r>
          </a:p>
          <a:p>
            <a:endParaRPr lang="tr-TR" dirty="0"/>
          </a:p>
        </p:txBody>
      </p:sp>
    </p:spTree>
    <p:extLst>
      <p:ext uri="{BB962C8B-B14F-4D97-AF65-F5344CB8AC3E}">
        <p14:creationId xmlns:p14="http://schemas.microsoft.com/office/powerpoint/2010/main" val="112172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tr-TR" dirty="0" err="1">
                <a:latin typeface="Times New Roman" panose="02020603050405020304" pitchFamily="18" charset="0"/>
                <a:cs typeface="Times New Roman" panose="02020603050405020304" pitchFamily="18" charset="0"/>
              </a:rPr>
              <a:t>Bağımlı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doğrulama</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yönteminde</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kontrolör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üreticinin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çalışmasına</a:t>
            </a:r>
            <a:r>
              <a:rPr lang="tr-TR" dirty="0">
                <a:latin typeface="Times New Roman" panose="02020603050405020304" pitchFamily="18" charset="0"/>
                <a:cs typeface="Times New Roman" panose="02020603050405020304" pitchFamily="18" charset="0"/>
              </a:rPr>
              <a:t> bakarak </a:t>
            </a:r>
            <a:r>
              <a:rPr lang="tr-TR" dirty="0" err="1">
                <a:latin typeface="Times New Roman" panose="02020603050405020304" pitchFamily="18" charset="0"/>
                <a:cs typeface="Times New Roman" panose="02020603050405020304" pitchFamily="18" charset="0"/>
              </a:rPr>
              <a:t>çalışmalarında</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düzeltmeler</a:t>
            </a:r>
            <a:r>
              <a:rPr lang="tr-TR" dirty="0">
                <a:latin typeface="Times New Roman" panose="02020603050405020304" pitchFamily="18" charset="0"/>
                <a:cs typeface="Times New Roman" panose="02020603050405020304" pitchFamily="18" charset="0"/>
              </a:rPr>
              <a:t> yapar. </a:t>
            </a:r>
            <a:r>
              <a:rPr lang="tr-TR" dirty="0" err="1">
                <a:latin typeface="Times New Roman" panose="02020603050405020304" pitchFamily="18" charset="0"/>
                <a:cs typeface="Times New Roman" panose="02020603050405020304" pitchFamily="18" charset="0"/>
              </a:rPr>
              <a:t>Örneğin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basılmıs</a:t>
            </a:r>
            <a:r>
              <a:rPr lang="tr-TR" dirty="0">
                <a:latin typeface="Times New Roman" panose="02020603050405020304" pitchFamily="18" charset="0"/>
                <a:cs typeface="Times New Roman" panose="02020603050405020304" pitchFamily="18" charset="0"/>
              </a:rPr>
              <a:t>̧ soru </a:t>
            </a:r>
            <a:r>
              <a:rPr lang="tr-TR" dirty="0" err="1">
                <a:latin typeface="Times New Roman" panose="02020603050405020304" pitchFamily="18" charset="0"/>
                <a:cs typeface="Times New Roman" panose="02020603050405020304" pitchFamily="18" charset="0"/>
              </a:rPr>
              <a:t>kağıtları</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üzerinde</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edit</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işlemi</a:t>
            </a:r>
            <a:r>
              <a:rPr lang="tr-TR" dirty="0">
                <a:latin typeface="Times New Roman" panose="02020603050405020304" pitchFamily="18" charset="0"/>
                <a:cs typeface="Times New Roman" panose="02020603050405020304" pitchFamily="18" charset="0"/>
              </a:rPr>
              <a:t> yapılan soru </a:t>
            </a:r>
            <a:r>
              <a:rPr lang="tr-TR" dirty="0" err="1">
                <a:latin typeface="Times New Roman" panose="02020603050405020304" pitchFamily="18" charset="0"/>
                <a:cs typeface="Times New Roman" panose="02020603050405020304" pitchFamily="18" charset="0"/>
              </a:rPr>
              <a:t>kağıtlarının</a:t>
            </a:r>
            <a:r>
              <a:rPr lang="tr-TR" dirty="0">
                <a:latin typeface="Times New Roman" panose="02020603050405020304" pitchFamily="18" charset="0"/>
                <a:cs typeface="Times New Roman" panose="02020603050405020304" pitchFamily="18" charset="0"/>
              </a:rPr>
              <a:t> birbirinden </a:t>
            </a:r>
            <a:r>
              <a:rPr lang="tr-TR" dirty="0" err="1">
                <a:latin typeface="Times New Roman" panose="02020603050405020304" pitchFamily="18" charset="0"/>
                <a:cs typeface="Times New Roman" panose="02020603050405020304" pitchFamily="18" charset="0"/>
              </a:rPr>
              <a:t>bağımsız</a:t>
            </a:r>
            <a:r>
              <a:rPr lang="tr-TR" dirty="0">
                <a:latin typeface="Times New Roman" panose="02020603050405020304" pitchFamily="18" charset="0"/>
                <a:cs typeface="Times New Roman" panose="02020603050405020304" pitchFamily="18" charset="0"/>
              </a:rPr>
              <a:t> olarak </a:t>
            </a:r>
            <a:r>
              <a:rPr lang="tr-TR" dirty="0" err="1">
                <a:latin typeface="Times New Roman" panose="02020603050405020304" pitchFamily="18" charset="0"/>
                <a:cs typeface="Times New Roman" panose="02020603050405020304" pitchFamily="18" charset="0"/>
              </a:rPr>
              <a:t>doğrulaması</a:t>
            </a:r>
            <a:r>
              <a:rPr lang="tr-TR" dirty="0">
                <a:latin typeface="Times New Roman" panose="02020603050405020304" pitchFamily="18" charset="0"/>
                <a:cs typeface="Times New Roman" panose="02020603050405020304" pitchFamily="18" charset="0"/>
              </a:rPr>
              <a:t> yapılmalıdır.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tr-TR" dirty="0">
              <a:latin typeface="Times New Roman" panose="02020603050405020304" pitchFamily="18" charset="0"/>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tr-TR" dirty="0" err="1">
                <a:latin typeface="Times New Roman" panose="02020603050405020304" pitchFamily="18" charset="0"/>
                <a:cs typeface="Times New Roman" panose="02020603050405020304" pitchFamily="18" charset="0"/>
              </a:rPr>
              <a:t>Bağımsız</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doğrulama</a:t>
            </a:r>
            <a:r>
              <a:rPr lang="tr-TR" dirty="0">
                <a:latin typeface="Times New Roman" panose="02020603050405020304" pitchFamily="18" charset="0"/>
                <a:cs typeface="Times New Roman" panose="02020603050405020304" pitchFamily="18" charset="0"/>
              </a:rPr>
              <a:t> metodu, </a:t>
            </a:r>
            <a:r>
              <a:rPr lang="tr-TR" dirty="0" err="1">
                <a:latin typeface="Times New Roman" panose="02020603050405020304" pitchFamily="18" charset="0"/>
                <a:cs typeface="Times New Roman" panose="02020603050405020304" pitchFamily="18" charset="0"/>
              </a:rPr>
              <a:t>bağımlı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doğrulama</a:t>
            </a:r>
            <a:r>
              <a:rPr lang="tr-TR" dirty="0">
                <a:latin typeface="Times New Roman" panose="02020603050405020304" pitchFamily="18" charset="0"/>
                <a:cs typeface="Times New Roman" panose="02020603050405020304" pitchFamily="18" charset="0"/>
              </a:rPr>
              <a:t> metodundan daha masraflıdır.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tr-TR"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225010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853034354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853034354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853034354b_0_248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853034354b_0_248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853034354b_0_24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853034354b_0_24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bit.ly/2TtBDfr"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bit.ly/2TyoMsr" TargetMode="External"/><Relationship Id="rId5" Type="http://schemas.openxmlformats.org/officeDocument/2006/relationships/hyperlink" Target="http://bit.ly/2Tynxth" TargetMode="Externa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0" name="Google Shape;10;p2"/>
          <p:cNvPicPr preferRelativeResize="0"/>
          <p:nvPr/>
        </p:nvPicPr>
        <p:blipFill rotWithShape="1">
          <a:blip r:embed="rId3">
            <a:alphaModFix/>
          </a:blip>
          <a:srcRect b="61089"/>
          <a:stretch/>
        </p:blipFill>
        <p:spPr>
          <a:xfrm rot="-620881">
            <a:off x="1853551" y="40483"/>
            <a:ext cx="2068426" cy="1772790"/>
          </a:xfrm>
          <a:prstGeom prst="rect">
            <a:avLst/>
          </a:prstGeom>
          <a:noFill/>
          <a:ln>
            <a:noFill/>
          </a:ln>
        </p:spPr>
      </p:pic>
      <p:pic>
        <p:nvPicPr>
          <p:cNvPr id="11" name="Google Shape;11;p2"/>
          <p:cNvPicPr preferRelativeResize="0"/>
          <p:nvPr/>
        </p:nvPicPr>
        <p:blipFill rotWithShape="1">
          <a:blip r:embed="rId4">
            <a:alphaModFix/>
          </a:blip>
          <a:srcRect r="1545" b="6838"/>
          <a:stretch/>
        </p:blipFill>
        <p:spPr>
          <a:xfrm>
            <a:off x="1047887" y="524012"/>
            <a:ext cx="7048226" cy="4102024"/>
          </a:xfrm>
          <a:prstGeom prst="rect">
            <a:avLst/>
          </a:prstGeom>
          <a:noFill/>
          <a:ln>
            <a:noFill/>
          </a:ln>
        </p:spPr>
      </p:pic>
      <p:pic>
        <p:nvPicPr>
          <p:cNvPr id="12" name="Google Shape;12;p2"/>
          <p:cNvPicPr preferRelativeResize="0"/>
          <p:nvPr/>
        </p:nvPicPr>
        <p:blipFill>
          <a:blip r:embed="rId5">
            <a:alphaModFix/>
          </a:blip>
          <a:stretch>
            <a:fillRect/>
          </a:stretch>
        </p:blipFill>
        <p:spPr>
          <a:xfrm>
            <a:off x="1593925" y="2989525"/>
            <a:ext cx="1584774" cy="1852801"/>
          </a:xfrm>
          <a:prstGeom prst="rect">
            <a:avLst/>
          </a:prstGeom>
          <a:noFill/>
          <a:ln>
            <a:noFill/>
          </a:ln>
          <a:effectLst>
            <a:outerShdw blurRad="57150" dist="19050" dir="3300000" algn="bl" rotWithShape="0">
              <a:srgbClr val="000000">
                <a:alpha val="34000"/>
              </a:srgbClr>
            </a:outerShdw>
          </a:effectLst>
        </p:spPr>
      </p:pic>
      <p:sp>
        <p:nvSpPr>
          <p:cNvPr id="13" name="Google Shape;13;p2"/>
          <p:cNvSpPr txBox="1">
            <a:spLocks noGrp="1"/>
          </p:cNvSpPr>
          <p:nvPr>
            <p:ph type="ctrTitle"/>
          </p:nvPr>
        </p:nvSpPr>
        <p:spPr>
          <a:xfrm>
            <a:off x="1532100" y="1728423"/>
            <a:ext cx="6079800" cy="16551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6000"/>
              <a:buNone/>
              <a:defRPr sz="6000"/>
            </a:lvl1pPr>
            <a:lvl2pPr lvl="1" algn="ctr">
              <a:lnSpc>
                <a:spcPct val="80000"/>
              </a:lnSpc>
              <a:spcBef>
                <a:spcPts val="0"/>
              </a:spcBef>
              <a:spcAft>
                <a:spcPts val="0"/>
              </a:spcAft>
              <a:buClr>
                <a:srgbClr val="0B5394"/>
              </a:buClr>
              <a:buSzPts val="6000"/>
              <a:buNone/>
              <a:defRPr sz="6000">
                <a:solidFill>
                  <a:srgbClr val="0B5394"/>
                </a:solidFill>
              </a:defRPr>
            </a:lvl2pPr>
            <a:lvl3pPr lvl="2" algn="ctr">
              <a:lnSpc>
                <a:spcPct val="80000"/>
              </a:lnSpc>
              <a:spcBef>
                <a:spcPts val="0"/>
              </a:spcBef>
              <a:spcAft>
                <a:spcPts val="0"/>
              </a:spcAft>
              <a:buClr>
                <a:srgbClr val="0B5394"/>
              </a:buClr>
              <a:buSzPts val="6000"/>
              <a:buNone/>
              <a:defRPr sz="6000">
                <a:solidFill>
                  <a:srgbClr val="0B5394"/>
                </a:solidFill>
              </a:defRPr>
            </a:lvl3pPr>
            <a:lvl4pPr lvl="3" algn="ctr">
              <a:lnSpc>
                <a:spcPct val="80000"/>
              </a:lnSpc>
              <a:spcBef>
                <a:spcPts val="0"/>
              </a:spcBef>
              <a:spcAft>
                <a:spcPts val="0"/>
              </a:spcAft>
              <a:buClr>
                <a:srgbClr val="0B5394"/>
              </a:buClr>
              <a:buSzPts val="6000"/>
              <a:buNone/>
              <a:defRPr sz="6000">
                <a:solidFill>
                  <a:srgbClr val="0B5394"/>
                </a:solidFill>
              </a:defRPr>
            </a:lvl4pPr>
            <a:lvl5pPr lvl="4" algn="ctr">
              <a:lnSpc>
                <a:spcPct val="80000"/>
              </a:lnSpc>
              <a:spcBef>
                <a:spcPts val="0"/>
              </a:spcBef>
              <a:spcAft>
                <a:spcPts val="0"/>
              </a:spcAft>
              <a:buClr>
                <a:srgbClr val="0B5394"/>
              </a:buClr>
              <a:buSzPts val="6000"/>
              <a:buNone/>
              <a:defRPr sz="6000">
                <a:solidFill>
                  <a:srgbClr val="0B5394"/>
                </a:solidFill>
              </a:defRPr>
            </a:lvl5pPr>
            <a:lvl6pPr lvl="5" algn="ctr">
              <a:lnSpc>
                <a:spcPct val="80000"/>
              </a:lnSpc>
              <a:spcBef>
                <a:spcPts val="0"/>
              </a:spcBef>
              <a:spcAft>
                <a:spcPts val="0"/>
              </a:spcAft>
              <a:buClr>
                <a:srgbClr val="0B5394"/>
              </a:buClr>
              <a:buSzPts val="6000"/>
              <a:buNone/>
              <a:defRPr sz="6000">
                <a:solidFill>
                  <a:srgbClr val="0B5394"/>
                </a:solidFill>
              </a:defRPr>
            </a:lvl6pPr>
            <a:lvl7pPr lvl="6" algn="ctr">
              <a:lnSpc>
                <a:spcPct val="80000"/>
              </a:lnSpc>
              <a:spcBef>
                <a:spcPts val="0"/>
              </a:spcBef>
              <a:spcAft>
                <a:spcPts val="0"/>
              </a:spcAft>
              <a:buClr>
                <a:srgbClr val="0B5394"/>
              </a:buClr>
              <a:buSzPts val="6000"/>
              <a:buNone/>
              <a:defRPr sz="6000">
                <a:solidFill>
                  <a:srgbClr val="0B5394"/>
                </a:solidFill>
              </a:defRPr>
            </a:lvl7pPr>
            <a:lvl8pPr lvl="7" algn="ctr">
              <a:lnSpc>
                <a:spcPct val="80000"/>
              </a:lnSpc>
              <a:spcBef>
                <a:spcPts val="0"/>
              </a:spcBef>
              <a:spcAft>
                <a:spcPts val="0"/>
              </a:spcAft>
              <a:buClr>
                <a:srgbClr val="0B5394"/>
              </a:buClr>
              <a:buSzPts val="6000"/>
              <a:buNone/>
              <a:defRPr sz="6000">
                <a:solidFill>
                  <a:srgbClr val="0B5394"/>
                </a:solidFill>
              </a:defRPr>
            </a:lvl8pPr>
            <a:lvl9pPr lvl="8" algn="ctr">
              <a:lnSpc>
                <a:spcPct val="80000"/>
              </a:lnSpc>
              <a:spcBef>
                <a:spcPts val="0"/>
              </a:spcBef>
              <a:spcAft>
                <a:spcPts val="0"/>
              </a:spcAft>
              <a:buClr>
                <a:srgbClr val="0B5394"/>
              </a:buClr>
              <a:buSzPts val="6000"/>
              <a:buNone/>
              <a:defRPr sz="6000">
                <a:solidFill>
                  <a:srgbClr val="0B5394"/>
                </a:solidFill>
              </a:defRPr>
            </a:lvl9pPr>
          </a:lstStyle>
          <a:p>
            <a:endParaRPr/>
          </a:p>
        </p:txBody>
      </p:sp>
      <p:sp>
        <p:nvSpPr>
          <p:cNvPr id="14" name="Google Shape;14;p2"/>
          <p:cNvSpPr txBox="1">
            <a:spLocks noGrp="1"/>
          </p:cNvSpPr>
          <p:nvPr>
            <p:ph type="subTitle" idx="1"/>
          </p:nvPr>
        </p:nvSpPr>
        <p:spPr>
          <a:xfrm>
            <a:off x="1672763" y="3769325"/>
            <a:ext cx="1427100" cy="7926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Clr>
                <a:schemeClr val="dk2"/>
              </a:buClr>
              <a:buSzPts val="1400"/>
              <a:buNone/>
              <a:defRPr sz="1400">
                <a:solidFill>
                  <a:schemeClr val="dk2"/>
                </a:solidFill>
              </a:defRPr>
            </a:lvl1pPr>
            <a:lvl2pPr lvl="1"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2pPr>
            <a:lvl3pPr lvl="2"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3pPr>
            <a:lvl4pPr lvl="3"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4pPr>
            <a:lvl5pPr lvl="4"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5pPr>
            <a:lvl6pPr lvl="5"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6pPr>
            <a:lvl7pPr lvl="6"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7pPr>
            <a:lvl8pPr lvl="7"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8pPr>
            <a:lvl9pPr lvl="8"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7" name="Google Shape;17;p3"/>
          <p:cNvPicPr preferRelativeResize="0"/>
          <p:nvPr/>
        </p:nvPicPr>
        <p:blipFill>
          <a:blip r:embed="rId3">
            <a:alphaModFix/>
          </a:blip>
          <a:stretch>
            <a:fillRect/>
          </a:stretch>
        </p:blipFill>
        <p:spPr>
          <a:xfrm>
            <a:off x="1874151" y="447699"/>
            <a:ext cx="5395700" cy="4248101"/>
          </a:xfrm>
          <a:prstGeom prst="rect">
            <a:avLst/>
          </a:prstGeom>
          <a:noFill/>
          <a:ln>
            <a:noFill/>
          </a:ln>
          <a:effectLst>
            <a:outerShdw blurRad="57150" dist="19050" dir="5400000" algn="bl" rotWithShape="0">
              <a:srgbClr val="000000">
                <a:alpha val="50000"/>
              </a:srgbClr>
            </a:outerShdw>
          </a:effectLst>
        </p:spPr>
      </p:pic>
      <p:sp>
        <p:nvSpPr>
          <p:cNvPr id="18" name="Google Shape;18;p3"/>
          <p:cNvSpPr txBox="1">
            <a:spLocks noGrp="1"/>
          </p:cNvSpPr>
          <p:nvPr>
            <p:ph type="title"/>
          </p:nvPr>
        </p:nvSpPr>
        <p:spPr>
          <a:xfrm>
            <a:off x="2673000" y="2550900"/>
            <a:ext cx="3798000" cy="815700"/>
          </a:xfrm>
          <a:prstGeom prst="rect">
            <a:avLst/>
          </a:prstGeom>
        </p:spPr>
        <p:txBody>
          <a:bodyPr spcFirstLastPara="1" wrap="square" lIns="91425" tIns="91425" rIns="91425" bIns="91425" anchor="t"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9" name="Google Shape;19;p3"/>
          <p:cNvSpPr txBox="1">
            <a:spLocks noGrp="1"/>
          </p:cNvSpPr>
          <p:nvPr>
            <p:ph type="subTitle" idx="1"/>
          </p:nvPr>
        </p:nvSpPr>
        <p:spPr>
          <a:xfrm>
            <a:off x="2937741" y="3307350"/>
            <a:ext cx="3268500" cy="792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2"/>
              </a:buClr>
              <a:buSzPts val="1600"/>
              <a:buNone/>
              <a:defRPr sz="1600">
                <a:solidFill>
                  <a:schemeClr val="dk2"/>
                </a:solidFill>
              </a:defRPr>
            </a:lvl1pPr>
            <a:lvl2pPr lvl="1"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2pPr>
            <a:lvl3pPr lvl="2"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3pPr>
            <a:lvl4pPr lvl="3"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4pPr>
            <a:lvl5pPr lvl="4"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5pPr>
            <a:lvl6pPr lvl="5"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6pPr>
            <a:lvl7pPr lvl="6"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7pPr>
            <a:lvl8pPr lvl="7"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8pPr>
            <a:lvl9pPr lvl="8"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9pPr>
          </a:lstStyle>
          <a:p>
            <a:endParaRPr/>
          </a:p>
        </p:txBody>
      </p:sp>
      <p:sp>
        <p:nvSpPr>
          <p:cNvPr id="20" name="Google Shape;20;p3"/>
          <p:cNvSpPr txBox="1">
            <a:spLocks noGrp="1"/>
          </p:cNvSpPr>
          <p:nvPr>
            <p:ph type="title" idx="2" hasCustomPrompt="1"/>
          </p:nvPr>
        </p:nvSpPr>
        <p:spPr>
          <a:xfrm>
            <a:off x="3778200" y="1403800"/>
            <a:ext cx="1587600" cy="100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595959"/>
              </a:buClr>
              <a:buSzPts val="4800"/>
              <a:buNone/>
              <a:defRPr sz="4800" b="0">
                <a:solidFill>
                  <a:srgbClr val="595959"/>
                </a:solidFill>
              </a:defRPr>
            </a:lvl1pPr>
            <a:lvl2pPr lvl="1" algn="ctr" rtl="0">
              <a:spcBef>
                <a:spcPts val="0"/>
              </a:spcBef>
              <a:spcAft>
                <a:spcPts val="0"/>
              </a:spcAft>
              <a:buClr>
                <a:schemeClr val="dk2"/>
              </a:buClr>
              <a:buSzPts val="4800"/>
              <a:buNone/>
              <a:defRPr sz="4800">
                <a:solidFill>
                  <a:schemeClr val="dk2"/>
                </a:solidFill>
              </a:defRPr>
            </a:lvl2pPr>
            <a:lvl3pPr lvl="2" algn="ctr" rtl="0">
              <a:spcBef>
                <a:spcPts val="0"/>
              </a:spcBef>
              <a:spcAft>
                <a:spcPts val="0"/>
              </a:spcAft>
              <a:buClr>
                <a:schemeClr val="dk2"/>
              </a:buClr>
              <a:buSzPts val="4800"/>
              <a:buNone/>
              <a:defRPr sz="4800">
                <a:solidFill>
                  <a:schemeClr val="dk2"/>
                </a:solidFill>
              </a:defRPr>
            </a:lvl3pPr>
            <a:lvl4pPr lvl="3" algn="ctr" rtl="0">
              <a:spcBef>
                <a:spcPts val="0"/>
              </a:spcBef>
              <a:spcAft>
                <a:spcPts val="0"/>
              </a:spcAft>
              <a:buClr>
                <a:schemeClr val="dk2"/>
              </a:buClr>
              <a:buSzPts val="4800"/>
              <a:buNone/>
              <a:defRPr sz="4800">
                <a:solidFill>
                  <a:schemeClr val="dk2"/>
                </a:solidFill>
              </a:defRPr>
            </a:lvl4pPr>
            <a:lvl5pPr lvl="4" algn="ctr" rtl="0">
              <a:spcBef>
                <a:spcPts val="0"/>
              </a:spcBef>
              <a:spcAft>
                <a:spcPts val="0"/>
              </a:spcAft>
              <a:buClr>
                <a:schemeClr val="dk2"/>
              </a:buClr>
              <a:buSzPts val="4800"/>
              <a:buNone/>
              <a:defRPr sz="4800">
                <a:solidFill>
                  <a:schemeClr val="dk2"/>
                </a:solidFill>
              </a:defRPr>
            </a:lvl5pPr>
            <a:lvl6pPr lvl="5" algn="ctr" rtl="0">
              <a:spcBef>
                <a:spcPts val="0"/>
              </a:spcBef>
              <a:spcAft>
                <a:spcPts val="0"/>
              </a:spcAft>
              <a:buClr>
                <a:schemeClr val="dk2"/>
              </a:buClr>
              <a:buSzPts val="4800"/>
              <a:buNone/>
              <a:defRPr sz="4800">
                <a:solidFill>
                  <a:schemeClr val="dk2"/>
                </a:solidFill>
              </a:defRPr>
            </a:lvl6pPr>
            <a:lvl7pPr lvl="6" algn="ctr" rtl="0">
              <a:spcBef>
                <a:spcPts val="0"/>
              </a:spcBef>
              <a:spcAft>
                <a:spcPts val="0"/>
              </a:spcAft>
              <a:buClr>
                <a:schemeClr val="dk2"/>
              </a:buClr>
              <a:buSzPts val="4800"/>
              <a:buNone/>
              <a:defRPr sz="4800">
                <a:solidFill>
                  <a:schemeClr val="dk2"/>
                </a:solidFill>
              </a:defRPr>
            </a:lvl7pPr>
            <a:lvl8pPr lvl="7" algn="ctr" rtl="0">
              <a:spcBef>
                <a:spcPts val="0"/>
              </a:spcBef>
              <a:spcAft>
                <a:spcPts val="0"/>
              </a:spcAft>
              <a:buClr>
                <a:schemeClr val="dk2"/>
              </a:buClr>
              <a:buSzPts val="4800"/>
              <a:buNone/>
              <a:defRPr sz="4800">
                <a:solidFill>
                  <a:schemeClr val="dk2"/>
                </a:solidFill>
              </a:defRPr>
            </a:lvl8pPr>
            <a:lvl9pPr lvl="8" algn="ctr" rtl="0">
              <a:spcBef>
                <a:spcPts val="0"/>
              </a:spcBef>
              <a:spcAft>
                <a:spcPts val="0"/>
              </a:spcAft>
              <a:buClr>
                <a:schemeClr val="dk2"/>
              </a:buClr>
              <a:buSzPts val="4800"/>
              <a:buNone/>
              <a:defRPr sz="4800">
                <a:solidFill>
                  <a:schemeClr val="dk2"/>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pic>
        <p:nvPicPr>
          <p:cNvPr id="27" name="Google Shape;27;p5"/>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28" name="Google Shape;28;p5"/>
          <p:cNvPicPr preferRelativeResize="0"/>
          <p:nvPr/>
        </p:nvPicPr>
        <p:blipFill>
          <a:blip r:embed="rId3">
            <a:alphaModFix/>
          </a:blip>
          <a:stretch>
            <a:fillRect/>
          </a:stretch>
        </p:blipFill>
        <p:spPr>
          <a:xfrm>
            <a:off x="254425" y="201113"/>
            <a:ext cx="8635149" cy="4741275"/>
          </a:xfrm>
          <a:prstGeom prst="rect">
            <a:avLst/>
          </a:prstGeom>
          <a:noFill/>
          <a:ln>
            <a:noFill/>
          </a:ln>
        </p:spPr>
      </p:pic>
      <p:sp>
        <p:nvSpPr>
          <p:cNvPr id="29" name="Google Shape;29;p5"/>
          <p:cNvSpPr txBox="1">
            <a:spLocks noGrp="1"/>
          </p:cNvSpPr>
          <p:nvPr>
            <p:ph type="title"/>
          </p:nvPr>
        </p:nvSpPr>
        <p:spPr>
          <a:xfrm>
            <a:off x="1002325" y="711181"/>
            <a:ext cx="2403900" cy="572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
        <p:nvSpPr>
          <p:cNvPr id="30" name="Google Shape;30;p5"/>
          <p:cNvSpPr txBox="1">
            <a:spLocks noGrp="1"/>
          </p:cNvSpPr>
          <p:nvPr>
            <p:ph type="body" idx="1"/>
          </p:nvPr>
        </p:nvSpPr>
        <p:spPr>
          <a:xfrm>
            <a:off x="744675" y="1551725"/>
            <a:ext cx="3593400" cy="2822100"/>
          </a:xfrm>
          <a:prstGeom prst="rect">
            <a:avLst/>
          </a:prstGeom>
        </p:spPr>
        <p:txBody>
          <a:bodyPr spcFirstLastPara="1" wrap="square" lIns="91425" tIns="91425" rIns="91425" bIns="91425" anchor="b" anchorCtr="0">
            <a:noAutofit/>
          </a:bodyPr>
          <a:lstStyle>
            <a:lvl1pPr marL="457200" lvl="0" indent="-317500">
              <a:spcBef>
                <a:spcPts val="0"/>
              </a:spcBef>
              <a:spcAft>
                <a:spcPts val="0"/>
              </a:spcAft>
              <a:buClr>
                <a:schemeClr val="dk2"/>
              </a:buClr>
              <a:buSzPts val="1400"/>
              <a:buChar char="●"/>
              <a:defRPr sz="1400">
                <a:solidFill>
                  <a:schemeClr val="dk2"/>
                </a:solidFill>
              </a:defRPr>
            </a:lvl1pPr>
            <a:lvl2pPr marL="914400" lvl="1" indent="-317500">
              <a:spcBef>
                <a:spcPts val="1600"/>
              </a:spcBef>
              <a:spcAft>
                <a:spcPts val="0"/>
              </a:spcAft>
              <a:buClr>
                <a:schemeClr val="dk2"/>
              </a:buClr>
              <a:buSzPts val="1400"/>
              <a:buChar char="○"/>
              <a:defRPr>
                <a:solidFill>
                  <a:schemeClr val="dk2"/>
                </a:solidFill>
              </a:defRPr>
            </a:lvl2pPr>
            <a:lvl3pPr marL="1371600" lvl="2" indent="-317500">
              <a:spcBef>
                <a:spcPts val="1600"/>
              </a:spcBef>
              <a:spcAft>
                <a:spcPts val="0"/>
              </a:spcAft>
              <a:buClr>
                <a:schemeClr val="dk2"/>
              </a:buClr>
              <a:buSzPts val="1400"/>
              <a:buChar char="■"/>
              <a:defRPr>
                <a:solidFill>
                  <a:schemeClr val="dk2"/>
                </a:solidFill>
              </a:defRPr>
            </a:lvl3pPr>
            <a:lvl4pPr marL="1828800" lvl="3" indent="-317500">
              <a:spcBef>
                <a:spcPts val="1600"/>
              </a:spcBef>
              <a:spcAft>
                <a:spcPts val="0"/>
              </a:spcAft>
              <a:buClr>
                <a:schemeClr val="dk2"/>
              </a:buClr>
              <a:buSzPts val="1400"/>
              <a:buChar char="●"/>
              <a:defRPr>
                <a:solidFill>
                  <a:schemeClr val="dk2"/>
                </a:solidFill>
              </a:defRPr>
            </a:lvl4pPr>
            <a:lvl5pPr marL="2286000" lvl="4" indent="-317500">
              <a:spcBef>
                <a:spcPts val="1600"/>
              </a:spcBef>
              <a:spcAft>
                <a:spcPts val="0"/>
              </a:spcAft>
              <a:buClr>
                <a:schemeClr val="dk2"/>
              </a:buClr>
              <a:buSzPts val="1400"/>
              <a:buChar char="○"/>
              <a:defRPr>
                <a:solidFill>
                  <a:schemeClr val="dk2"/>
                </a:solidFill>
              </a:defRPr>
            </a:lvl5pPr>
            <a:lvl6pPr marL="2743200" lvl="5" indent="-317500">
              <a:spcBef>
                <a:spcPts val="1600"/>
              </a:spcBef>
              <a:spcAft>
                <a:spcPts val="0"/>
              </a:spcAft>
              <a:buClr>
                <a:schemeClr val="dk2"/>
              </a:buClr>
              <a:buSzPts val="1400"/>
              <a:buChar char="■"/>
              <a:defRPr>
                <a:solidFill>
                  <a:schemeClr val="dk2"/>
                </a:solidFill>
              </a:defRPr>
            </a:lvl6pPr>
            <a:lvl7pPr marL="3200400" lvl="6" indent="-317500">
              <a:spcBef>
                <a:spcPts val="1600"/>
              </a:spcBef>
              <a:spcAft>
                <a:spcPts val="0"/>
              </a:spcAft>
              <a:buClr>
                <a:schemeClr val="dk2"/>
              </a:buClr>
              <a:buSzPts val="1400"/>
              <a:buChar char="●"/>
              <a:defRPr>
                <a:solidFill>
                  <a:schemeClr val="dk2"/>
                </a:solidFill>
              </a:defRPr>
            </a:lvl7pPr>
            <a:lvl8pPr marL="3657600" lvl="7" indent="-317500">
              <a:spcBef>
                <a:spcPts val="1600"/>
              </a:spcBef>
              <a:spcAft>
                <a:spcPts val="0"/>
              </a:spcAft>
              <a:buClr>
                <a:schemeClr val="dk2"/>
              </a:buClr>
              <a:buSzPts val="1400"/>
              <a:buChar char="○"/>
              <a:defRPr>
                <a:solidFill>
                  <a:schemeClr val="dk2"/>
                </a:solidFill>
              </a:defRPr>
            </a:lvl8pPr>
            <a:lvl9pPr marL="4114800" lvl="8" indent="-317500">
              <a:spcBef>
                <a:spcPts val="1600"/>
              </a:spcBef>
              <a:spcAft>
                <a:spcPts val="1600"/>
              </a:spcAft>
              <a:buClr>
                <a:schemeClr val="dk2"/>
              </a:buClr>
              <a:buSzPts val="1400"/>
              <a:buChar char="■"/>
              <a:defRPr>
                <a:solidFill>
                  <a:schemeClr val="dk2"/>
                </a:solidFill>
              </a:defRPr>
            </a:lvl9pPr>
          </a:lstStyle>
          <a:p>
            <a:endParaRPr/>
          </a:p>
        </p:txBody>
      </p:sp>
      <p:sp>
        <p:nvSpPr>
          <p:cNvPr id="31" name="Google Shape;31;p5"/>
          <p:cNvSpPr txBox="1">
            <a:spLocks noGrp="1"/>
          </p:cNvSpPr>
          <p:nvPr>
            <p:ph type="body" idx="2"/>
          </p:nvPr>
        </p:nvSpPr>
        <p:spPr>
          <a:xfrm>
            <a:off x="4805925" y="1551725"/>
            <a:ext cx="3593400" cy="2822100"/>
          </a:xfrm>
          <a:prstGeom prst="rect">
            <a:avLst/>
          </a:prstGeom>
        </p:spPr>
        <p:txBody>
          <a:bodyPr spcFirstLastPara="1" wrap="square" lIns="91425" tIns="91425" rIns="91425" bIns="91425" anchor="b" anchorCtr="0">
            <a:noAutofit/>
          </a:bodyPr>
          <a:lstStyle>
            <a:lvl1pPr marL="457200" lvl="0" indent="-317500">
              <a:spcBef>
                <a:spcPts val="0"/>
              </a:spcBef>
              <a:spcAft>
                <a:spcPts val="0"/>
              </a:spcAft>
              <a:buClr>
                <a:schemeClr val="dk2"/>
              </a:buClr>
              <a:buSzPts val="1400"/>
              <a:buChar char="●"/>
              <a:defRPr sz="1400">
                <a:solidFill>
                  <a:schemeClr val="dk2"/>
                </a:solidFill>
              </a:defRPr>
            </a:lvl1pPr>
            <a:lvl2pPr marL="914400" lvl="1" indent="-317500">
              <a:spcBef>
                <a:spcPts val="1600"/>
              </a:spcBef>
              <a:spcAft>
                <a:spcPts val="0"/>
              </a:spcAft>
              <a:buClr>
                <a:schemeClr val="dk2"/>
              </a:buClr>
              <a:buSzPts val="1400"/>
              <a:buChar char="○"/>
              <a:defRPr>
                <a:solidFill>
                  <a:schemeClr val="dk2"/>
                </a:solidFill>
              </a:defRPr>
            </a:lvl2pPr>
            <a:lvl3pPr marL="1371600" lvl="2" indent="-317500">
              <a:spcBef>
                <a:spcPts val="1600"/>
              </a:spcBef>
              <a:spcAft>
                <a:spcPts val="0"/>
              </a:spcAft>
              <a:buClr>
                <a:schemeClr val="dk2"/>
              </a:buClr>
              <a:buSzPts val="1400"/>
              <a:buChar char="■"/>
              <a:defRPr>
                <a:solidFill>
                  <a:schemeClr val="dk2"/>
                </a:solidFill>
              </a:defRPr>
            </a:lvl3pPr>
            <a:lvl4pPr marL="1828800" lvl="3" indent="-317500">
              <a:spcBef>
                <a:spcPts val="1600"/>
              </a:spcBef>
              <a:spcAft>
                <a:spcPts val="0"/>
              </a:spcAft>
              <a:buClr>
                <a:schemeClr val="dk2"/>
              </a:buClr>
              <a:buSzPts val="1400"/>
              <a:buChar char="●"/>
              <a:defRPr>
                <a:solidFill>
                  <a:schemeClr val="dk2"/>
                </a:solidFill>
              </a:defRPr>
            </a:lvl4pPr>
            <a:lvl5pPr marL="2286000" lvl="4" indent="-317500">
              <a:spcBef>
                <a:spcPts val="1600"/>
              </a:spcBef>
              <a:spcAft>
                <a:spcPts val="0"/>
              </a:spcAft>
              <a:buClr>
                <a:schemeClr val="dk2"/>
              </a:buClr>
              <a:buSzPts val="1400"/>
              <a:buChar char="○"/>
              <a:defRPr>
                <a:solidFill>
                  <a:schemeClr val="dk2"/>
                </a:solidFill>
              </a:defRPr>
            </a:lvl5pPr>
            <a:lvl6pPr marL="2743200" lvl="5" indent="-317500">
              <a:spcBef>
                <a:spcPts val="1600"/>
              </a:spcBef>
              <a:spcAft>
                <a:spcPts val="0"/>
              </a:spcAft>
              <a:buClr>
                <a:schemeClr val="dk2"/>
              </a:buClr>
              <a:buSzPts val="1400"/>
              <a:buChar char="■"/>
              <a:defRPr>
                <a:solidFill>
                  <a:schemeClr val="dk2"/>
                </a:solidFill>
              </a:defRPr>
            </a:lvl6pPr>
            <a:lvl7pPr marL="3200400" lvl="6" indent="-317500">
              <a:spcBef>
                <a:spcPts val="1600"/>
              </a:spcBef>
              <a:spcAft>
                <a:spcPts val="0"/>
              </a:spcAft>
              <a:buClr>
                <a:schemeClr val="dk2"/>
              </a:buClr>
              <a:buSzPts val="1400"/>
              <a:buChar char="●"/>
              <a:defRPr>
                <a:solidFill>
                  <a:schemeClr val="dk2"/>
                </a:solidFill>
              </a:defRPr>
            </a:lvl7pPr>
            <a:lvl8pPr marL="3657600" lvl="7" indent="-317500">
              <a:spcBef>
                <a:spcPts val="1600"/>
              </a:spcBef>
              <a:spcAft>
                <a:spcPts val="0"/>
              </a:spcAft>
              <a:buClr>
                <a:schemeClr val="dk2"/>
              </a:buClr>
              <a:buSzPts val="1400"/>
              <a:buChar char="○"/>
              <a:defRPr>
                <a:solidFill>
                  <a:schemeClr val="dk2"/>
                </a:solidFill>
              </a:defRPr>
            </a:lvl8pPr>
            <a:lvl9pPr marL="4114800" lvl="8" indent="-317500">
              <a:spcBef>
                <a:spcPts val="1600"/>
              </a:spcBef>
              <a:spcAft>
                <a:spcPts val="160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SECTION_TITLE_AND_DESCRIPTION_1_1_1">
    <p:spTree>
      <p:nvGrpSpPr>
        <p:cNvPr id="1" name="Shape 84"/>
        <p:cNvGrpSpPr/>
        <p:nvPr/>
      </p:nvGrpSpPr>
      <p:grpSpPr>
        <a:xfrm>
          <a:off x="0" y="0"/>
          <a:ext cx="0" cy="0"/>
          <a:chOff x="0" y="0"/>
          <a:chExt cx="0" cy="0"/>
        </a:xfrm>
      </p:grpSpPr>
      <p:pic>
        <p:nvPicPr>
          <p:cNvPr id="85" name="Google Shape;85;p15"/>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86" name="Google Shape;86;p15"/>
          <p:cNvPicPr preferRelativeResize="0"/>
          <p:nvPr/>
        </p:nvPicPr>
        <p:blipFill rotWithShape="1">
          <a:blip r:embed="rId3">
            <a:alphaModFix/>
          </a:blip>
          <a:srcRect t="16734" r="8892" b="18300"/>
          <a:stretch/>
        </p:blipFill>
        <p:spPr>
          <a:xfrm rot="-5400000">
            <a:off x="650175" y="465007"/>
            <a:ext cx="2036850" cy="846042"/>
          </a:xfrm>
          <a:prstGeom prst="rect">
            <a:avLst/>
          </a:prstGeom>
          <a:noFill/>
          <a:ln>
            <a:noFill/>
          </a:ln>
        </p:spPr>
      </p:pic>
      <p:pic>
        <p:nvPicPr>
          <p:cNvPr id="87" name="Google Shape;87;p15"/>
          <p:cNvPicPr preferRelativeResize="0"/>
          <p:nvPr/>
        </p:nvPicPr>
        <p:blipFill rotWithShape="1">
          <a:blip r:embed="rId3">
            <a:alphaModFix/>
          </a:blip>
          <a:srcRect t="16734" r="8892" b="18300"/>
          <a:stretch/>
        </p:blipFill>
        <p:spPr>
          <a:xfrm rot="-5400000">
            <a:off x="1262550" y="465007"/>
            <a:ext cx="2036850" cy="846042"/>
          </a:xfrm>
          <a:prstGeom prst="rect">
            <a:avLst/>
          </a:prstGeom>
          <a:noFill/>
          <a:ln>
            <a:noFill/>
          </a:ln>
        </p:spPr>
      </p:pic>
      <p:pic>
        <p:nvPicPr>
          <p:cNvPr id="88" name="Google Shape;88;p15"/>
          <p:cNvPicPr preferRelativeResize="0"/>
          <p:nvPr/>
        </p:nvPicPr>
        <p:blipFill rotWithShape="1">
          <a:blip r:embed="rId4">
            <a:alphaModFix/>
          </a:blip>
          <a:srcRect r="1545" b="6838"/>
          <a:stretch/>
        </p:blipFill>
        <p:spPr>
          <a:xfrm>
            <a:off x="384887" y="134900"/>
            <a:ext cx="8374226" cy="4873724"/>
          </a:xfrm>
          <a:prstGeom prst="rect">
            <a:avLst/>
          </a:prstGeom>
          <a:noFill/>
          <a:ln>
            <a:noFill/>
          </a:ln>
        </p:spPr>
      </p:pic>
      <p:sp>
        <p:nvSpPr>
          <p:cNvPr id="89" name="Google Shape;89;p15"/>
          <p:cNvSpPr txBox="1">
            <a:spLocks noGrp="1"/>
          </p:cNvSpPr>
          <p:nvPr>
            <p:ph type="title"/>
          </p:nvPr>
        </p:nvSpPr>
        <p:spPr>
          <a:xfrm>
            <a:off x="1922400" y="3538630"/>
            <a:ext cx="2140200" cy="488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1600"/>
              <a:buFont typeface="Anonymous Pro"/>
              <a:buNone/>
              <a:defRPr sz="1600" b="0">
                <a:solidFill>
                  <a:schemeClr val="dk2"/>
                </a:solidFill>
                <a:latin typeface="Roboto Mono Regular"/>
                <a:ea typeface="Roboto Mono Regular"/>
                <a:cs typeface="Roboto Mono Regular"/>
                <a:sym typeface="Roboto Mono Regular"/>
              </a:defRPr>
            </a:lvl1pPr>
            <a:lvl2pPr lvl="1" rtl="0">
              <a:spcBef>
                <a:spcPts val="0"/>
              </a:spcBef>
              <a:spcAft>
                <a:spcPts val="0"/>
              </a:spcAft>
              <a:buSzPts val="2000"/>
              <a:buNone/>
              <a:defRPr sz="2000" b="1"/>
            </a:lvl2pPr>
            <a:lvl3pPr lvl="2" rtl="0">
              <a:spcBef>
                <a:spcPts val="0"/>
              </a:spcBef>
              <a:spcAft>
                <a:spcPts val="0"/>
              </a:spcAft>
              <a:buSzPts val="2000"/>
              <a:buNone/>
              <a:defRPr sz="2000" b="1"/>
            </a:lvl3pPr>
            <a:lvl4pPr lvl="3" rtl="0">
              <a:spcBef>
                <a:spcPts val="0"/>
              </a:spcBef>
              <a:spcAft>
                <a:spcPts val="0"/>
              </a:spcAft>
              <a:buSzPts val="2000"/>
              <a:buNone/>
              <a:defRPr sz="2000" b="1"/>
            </a:lvl4pPr>
            <a:lvl5pPr lvl="4" rtl="0">
              <a:spcBef>
                <a:spcPts val="0"/>
              </a:spcBef>
              <a:spcAft>
                <a:spcPts val="0"/>
              </a:spcAft>
              <a:buSzPts val="2000"/>
              <a:buNone/>
              <a:defRPr sz="2000" b="1"/>
            </a:lvl5pPr>
            <a:lvl6pPr lvl="5" rtl="0">
              <a:spcBef>
                <a:spcPts val="0"/>
              </a:spcBef>
              <a:spcAft>
                <a:spcPts val="0"/>
              </a:spcAft>
              <a:buSzPts val="2000"/>
              <a:buNone/>
              <a:defRPr sz="2000" b="1"/>
            </a:lvl6pPr>
            <a:lvl7pPr lvl="6" rtl="0">
              <a:spcBef>
                <a:spcPts val="0"/>
              </a:spcBef>
              <a:spcAft>
                <a:spcPts val="0"/>
              </a:spcAft>
              <a:buSzPts val="2000"/>
              <a:buNone/>
              <a:defRPr sz="2000" b="1"/>
            </a:lvl7pPr>
            <a:lvl8pPr lvl="7" rtl="0">
              <a:spcBef>
                <a:spcPts val="0"/>
              </a:spcBef>
              <a:spcAft>
                <a:spcPts val="0"/>
              </a:spcAft>
              <a:buSzPts val="2000"/>
              <a:buNone/>
              <a:defRPr sz="2000" b="1"/>
            </a:lvl8pPr>
            <a:lvl9pPr lvl="8" rtl="0">
              <a:spcBef>
                <a:spcPts val="0"/>
              </a:spcBef>
              <a:spcAft>
                <a:spcPts val="0"/>
              </a:spcAft>
              <a:buSzPts val="2000"/>
              <a:buNone/>
              <a:defRPr sz="2000" b="1"/>
            </a:lvl9pPr>
          </a:lstStyle>
          <a:p>
            <a:endParaRPr/>
          </a:p>
        </p:txBody>
      </p:sp>
      <p:sp>
        <p:nvSpPr>
          <p:cNvPr id="90" name="Google Shape;90;p15"/>
          <p:cNvSpPr txBox="1">
            <a:spLocks noGrp="1"/>
          </p:cNvSpPr>
          <p:nvPr>
            <p:ph type="subTitle" idx="1"/>
          </p:nvPr>
        </p:nvSpPr>
        <p:spPr>
          <a:xfrm>
            <a:off x="1922400" y="1269487"/>
            <a:ext cx="3439500" cy="2189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Concert One"/>
              <a:buNone/>
              <a:defRPr sz="2400" b="1">
                <a:latin typeface="Concert One"/>
                <a:ea typeface="Concert One"/>
                <a:cs typeface="Concert One"/>
                <a:sym typeface="Concert One"/>
              </a:defRPr>
            </a:lvl1pPr>
            <a:lvl2pPr lvl="1" rtl="0">
              <a:lnSpc>
                <a:spcPct val="100000"/>
              </a:lnSpc>
              <a:spcBef>
                <a:spcPts val="0"/>
              </a:spcBef>
              <a:spcAft>
                <a:spcPts val="0"/>
              </a:spcAft>
              <a:buClr>
                <a:schemeClr val="dk2"/>
              </a:buClr>
              <a:buSzPts val="2400"/>
              <a:buNone/>
              <a:defRPr sz="2400">
                <a:solidFill>
                  <a:schemeClr val="dk2"/>
                </a:solidFill>
              </a:defRPr>
            </a:lvl2pPr>
            <a:lvl3pPr lvl="2" rtl="0">
              <a:lnSpc>
                <a:spcPct val="100000"/>
              </a:lnSpc>
              <a:spcBef>
                <a:spcPts val="0"/>
              </a:spcBef>
              <a:spcAft>
                <a:spcPts val="0"/>
              </a:spcAft>
              <a:buClr>
                <a:schemeClr val="dk2"/>
              </a:buClr>
              <a:buSzPts val="2400"/>
              <a:buNone/>
              <a:defRPr sz="2400">
                <a:solidFill>
                  <a:schemeClr val="dk2"/>
                </a:solidFill>
              </a:defRPr>
            </a:lvl3pPr>
            <a:lvl4pPr lvl="3" rtl="0">
              <a:lnSpc>
                <a:spcPct val="100000"/>
              </a:lnSpc>
              <a:spcBef>
                <a:spcPts val="0"/>
              </a:spcBef>
              <a:spcAft>
                <a:spcPts val="0"/>
              </a:spcAft>
              <a:buClr>
                <a:schemeClr val="dk2"/>
              </a:buClr>
              <a:buSzPts val="2400"/>
              <a:buNone/>
              <a:defRPr sz="2400">
                <a:solidFill>
                  <a:schemeClr val="dk2"/>
                </a:solidFill>
              </a:defRPr>
            </a:lvl4pPr>
            <a:lvl5pPr lvl="4" rtl="0">
              <a:lnSpc>
                <a:spcPct val="100000"/>
              </a:lnSpc>
              <a:spcBef>
                <a:spcPts val="0"/>
              </a:spcBef>
              <a:spcAft>
                <a:spcPts val="0"/>
              </a:spcAft>
              <a:buClr>
                <a:schemeClr val="dk2"/>
              </a:buClr>
              <a:buSzPts val="2400"/>
              <a:buNone/>
              <a:defRPr sz="2400">
                <a:solidFill>
                  <a:schemeClr val="dk2"/>
                </a:solidFill>
              </a:defRPr>
            </a:lvl5pPr>
            <a:lvl6pPr lvl="5" rtl="0">
              <a:lnSpc>
                <a:spcPct val="100000"/>
              </a:lnSpc>
              <a:spcBef>
                <a:spcPts val="0"/>
              </a:spcBef>
              <a:spcAft>
                <a:spcPts val="0"/>
              </a:spcAft>
              <a:buClr>
                <a:schemeClr val="dk2"/>
              </a:buClr>
              <a:buSzPts val="2400"/>
              <a:buNone/>
              <a:defRPr sz="2400">
                <a:solidFill>
                  <a:schemeClr val="dk2"/>
                </a:solidFill>
              </a:defRPr>
            </a:lvl6pPr>
            <a:lvl7pPr lvl="6" rtl="0">
              <a:lnSpc>
                <a:spcPct val="100000"/>
              </a:lnSpc>
              <a:spcBef>
                <a:spcPts val="0"/>
              </a:spcBef>
              <a:spcAft>
                <a:spcPts val="0"/>
              </a:spcAft>
              <a:buClr>
                <a:schemeClr val="dk2"/>
              </a:buClr>
              <a:buSzPts val="2400"/>
              <a:buNone/>
              <a:defRPr sz="2400">
                <a:solidFill>
                  <a:schemeClr val="dk2"/>
                </a:solidFill>
              </a:defRPr>
            </a:lvl7pPr>
            <a:lvl8pPr lvl="7" rtl="0">
              <a:lnSpc>
                <a:spcPct val="100000"/>
              </a:lnSpc>
              <a:spcBef>
                <a:spcPts val="0"/>
              </a:spcBef>
              <a:spcAft>
                <a:spcPts val="0"/>
              </a:spcAft>
              <a:buClr>
                <a:schemeClr val="dk2"/>
              </a:buClr>
              <a:buSzPts val="2400"/>
              <a:buNone/>
              <a:defRPr sz="2400">
                <a:solidFill>
                  <a:schemeClr val="dk2"/>
                </a:solidFill>
              </a:defRPr>
            </a:lvl8pPr>
            <a:lvl9pPr lvl="8" rtl="0">
              <a:lnSpc>
                <a:spcPct val="100000"/>
              </a:lnSpc>
              <a:spcBef>
                <a:spcPts val="0"/>
              </a:spcBef>
              <a:spcAft>
                <a:spcPts val="0"/>
              </a:spcAft>
              <a:buClr>
                <a:schemeClr val="dk2"/>
              </a:buClr>
              <a:buSzPts val="2400"/>
              <a:buNone/>
              <a:defRPr sz="2400">
                <a:solidFill>
                  <a:schemeClr val="dk2"/>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Design">
  <p:cSld name="BIG_NUMBER_1_1">
    <p:spTree>
      <p:nvGrpSpPr>
        <p:cNvPr id="1" name="Shape 129"/>
        <p:cNvGrpSpPr/>
        <p:nvPr/>
      </p:nvGrpSpPr>
      <p:grpSpPr>
        <a:xfrm>
          <a:off x="0" y="0"/>
          <a:ext cx="0" cy="0"/>
          <a:chOff x="0" y="0"/>
          <a:chExt cx="0" cy="0"/>
        </a:xfrm>
      </p:grpSpPr>
      <p:pic>
        <p:nvPicPr>
          <p:cNvPr id="130" name="Google Shape;130;p20"/>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31" name="Google Shape;131;p20"/>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
        <p:nvSpPr>
          <p:cNvPr id="132" name="Google Shape;132;p20"/>
          <p:cNvSpPr txBox="1">
            <a:spLocks noGrp="1"/>
          </p:cNvSpPr>
          <p:nvPr>
            <p:ph type="title"/>
          </p:nvPr>
        </p:nvSpPr>
        <p:spPr>
          <a:xfrm>
            <a:off x="2308050" y="711175"/>
            <a:ext cx="4527900" cy="572700"/>
          </a:xfrm>
          <a:prstGeom prst="rect">
            <a:avLst/>
          </a:prstGeom>
        </p:spPr>
        <p:txBody>
          <a:bodyPr spcFirstLastPara="1" wrap="square" lIns="91425" tIns="91425" rIns="91425" bIns="91425" anchor="t" anchorCtr="0">
            <a:noAutofit/>
          </a:bodyPr>
          <a:lstStyle>
            <a:lvl1pPr lvl="0" algn="ctr"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Six Columns">
  <p:cSld name="BIG_NUMBER_1_1_1">
    <p:spTree>
      <p:nvGrpSpPr>
        <p:cNvPr id="1" name="Shape 133"/>
        <p:cNvGrpSpPr/>
        <p:nvPr/>
      </p:nvGrpSpPr>
      <p:grpSpPr>
        <a:xfrm>
          <a:off x="0" y="0"/>
          <a:ext cx="0" cy="0"/>
          <a:chOff x="0" y="0"/>
          <a:chExt cx="0" cy="0"/>
        </a:xfrm>
      </p:grpSpPr>
      <p:pic>
        <p:nvPicPr>
          <p:cNvPr id="134" name="Google Shape;134;p21"/>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35" name="Google Shape;135;p21"/>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
        <p:nvSpPr>
          <p:cNvPr id="136" name="Google Shape;136;p21"/>
          <p:cNvSpPr txBox="1">
            <a:spLocks noGrp="1"/>
          </p:cNvSpPr>
          <p:nvPr>
            <p:ph type="title"/>
          </p:nvPr>
        </p:nvSpPr>
        <p:spPr>
          <a:xfrm>
            <a:off x="2308050" y="711175"/>
            <a:ext cx="4527900" cy="572700"/>
          </a:xfrm>
          <a:prstGeom prst="rect">
            <a:avLst/>
          </a:prstGeom>
        </p:spPr>
        <p:txBody>
          <a:bodyPr spcFirstLastPara="1" wrap="square" lIns="91425" tIns="91425" rIns="91425" bIns="91425" anchor="t" anchorCtr="0">
            <a:noAutofit/>
          </a:bodyPr>
          <a:lstStyle>
            <a:lvl1pPr lvl="0" algn="ctr"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
        <p:nvSpPr>
          <p:cNvPr id="137" name="Google Shape;137;p21"/>
          <p:cNvSpPr txBox="1">
            <a:spLocks noGrp="1"/>
          </p:cNvSpPr>
          <p:nvPr>
            <p:ph type="title" idx="2"/>
          </p:nvPr>
        </p:nvSpPr>
        <p:spPr>
          <a:xfrm>
            <a:off x="1664325" y="17872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38" name="Google Shape;138;p21"/>
          <p:cNvSpPr txBox="1">
            <a:spLocks noGrp="1"/>
          </p:cNvSpPr>
          <p:nvPr>
            <p:ph type="subTitle" idx="1"/>
          </p:nvPr>
        </p:nvSpPr>
        <p:spPr>
          <a:xfrm>
            <a:off x="1664334" y="21481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39" name="Google Shape;139;p21"/>
          <p:cNvSpPr txBox="1">
            <a:spLocks noGrp="1"/>
          </p:cNvSpPr>
          <p:nvPr>
            <p:ph type="title" idx="3"/>
          </p:nvPr>
        </p:nvSpPr>
        <p:spPr>
          <a:xfrm>
            <a:off x="3817459" y="17872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0" name="Google Shape;140;p21"/>
          <p:cNvSpPr txBox="1">
            <a:spLocks noGrp="1"/>
          </p:cNvSpPr>
          <p:nvPr>
            <p:ph type="subTitle" idx="4"/>
          </p:nvPr>
        </p:nvSpPr>
        <p:spPr>
          <a:xfrm>
            <a:off x="3817468" y="21481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41" name="Google Shape;141;p21"/>
          <p:cNvSpPr txBox="1">
            <a:spLocks noGrp="1"/>
          </p:cNvSpPr>
          <p:nvPr>
            <p:ph type="title" idx="5"/>
          </p:nvPr>
        </p:nvSpPr>
        <p:spPr>
          <a:xfrm>
            <a:off x="5970592" y="17872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2" name="Google Shape;142;p21"/>
          <p:cNvSpPr txBox="1">
            <a:spLocks noGrp="1"/>
          </p:cNvSpPr>
          <p:nvPr>
            <p:ph type="subTitle" idx="6"/>
          </p:nvPr>
        </p:nvSpPr>
        <p:spPr>
          <a:xfrm>
            <a:off x="5970602" y="21481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43" name="Google Shape;143;p21"/>
          <p:cNvSpPr txBox="1">
            <a:spLocks noGrp="1"/>
          </p:cNvSpPr>
          <p:nvPr>
            <p:ph type="title" idx="7"/>
          </p:nvPr>
        </p:nvSpPr>
        <p:spPr>
          <a:xfrm>
            <a:off x="1664325" y="32010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4" name="Google Shape;144;p21"/>
          <p:cNvSpPr txBox="1">
            <a:spLocks noGrp="1"/>
          </p:cNvSpPr>
          <p:nvPr>
            <p:ph type="subTitle" idx="8"/>
          </p:nvPr>
        </p:nvSpPr>
        <p:spPr>
          <a:xfrm>
            <a:off x="1664334" y="35619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45" name="Google Shape;145;p21"/>
          <p:cNvSpPr txBox="1">
            <a:spLocks noGrp="1"/>
          </p:cNvSpPr>
          <p:nvPr>
            <p:ph type="title" idx="9"/>
          </p:nvPr>
        </p:nvSpPr>
        <p:spPr>
          <a:xfrm>
            <a:off x="3817459" y="32010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6" name="Google Shape;146;p21"/>
          <p:cNvSpPr txBox="1">
            <a:spLocks noGrp="1"/>
          </p:cNvSpPr>
          <p:nvPr>
            <p:ph type="subTitle" idx="13"/>
          </p:nvPr>
        </p:nvSpPr>
        <p:spPr>
          <a:xfrm>
            <a:off x="3817468" y="35619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47" name="Google Shape;147;p21"/>
          <p:cNvSpPr txBox="1">
            <a:spLocks noGrp="1"/>
          </p:cNvSpPr>
          <p:nvPr>
            <p:ph type="title" idx="14"/>
          </p:nvPr>
        </p:nvSpPr>
        <p:spPr>
          <a:xfrm>
            <a:off x="5970592" y="32010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8" name="Google Shape;148;p21"/>
          <p:cNvSpPr txBox="1">
            <a:spLocks noGrp="1"/>
          </p:cNvSpPr>
          <p:nvPr>
            <p:ph type="subTitle" idx="15"/>
          </p:nvPr>
        </p:nvSpPr>
        <p:spPr>
          <a:xfrm>
            <a:off x="5970602" y="35619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s + Credits">
  <p:cSld name="SECTION_TITLE_AND_DESCRIPTION_1_1_3">
    <p:spTree>
      <p:nvGrpSpPr>
        <p:cNvPr id="1" name="Shape 149"/>
        <p:cNvGrpSpPr/>
        <p:nvPr/>
      </p:nvGrpSpPr>
      <p:grpSpPr>
        <a:xfrm>
          <a:off x="0" y="0"/>
          <a:ext cx="0" cy="0"/>
          <a:chOff x="0" y="0"/>
          <a:chExt cx="0" cy="0"/>
        </a:xfrm>
      </p:grpSpPr>
      <p:pic>
        <p:nvPicPr>
          <p:cNvPr id="150" name="Google Shape;150;p22"/>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51" name="Google Shape;151;p22"/>
          <p:cNvPicPr preferRelativeResize="0"/>
          <p:nvPr/>
        </p:nvPicPr>
        <p:blipFill>
          <a:blip r:embed="rId3">
            <a:alphaModFix/>
          </a:blip>
          <a:stretch>
            <a:fillRect/>
          </a:stretch>
        </p:blipFill>
        <p:spPr>
          <a:xfrm>
            <a:off x="254425" y="201113"/>
            <a:ext cx="8635149" cy="4741275"/>
          </a:xfrm>
          <a:prstGeom prst="rect">
            <a:avLst/>
          </a:prstGeom>
          <a:noFill/>
          <a:ln>
            <a:noFill/>
          </a:ln>
        </p:spPr>
      </p:pic>
      <p:sp>
        <p:nvSpPr>
          <p:cNvPr id="152" name="Google Shape;152;p22"/>
          <p:cNvSpPr txBox="1">
            <a:spLocks noGrp="1"/>
          </p:cNvSpPr>
          <p:nvPr>
            <p:ph type="title"/>
          </p:nvPr>
        </p:nvSpPr>
        <p:spPr>
          <a:xfrm>
            <a:off x="1041650" y="1003422"/>
            <a:ext cx="2802600" cy="7224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4800"/>
              <a:buNone/>
              <a:defRPr sz="4800"/>
            </a:lvl1pPr>
            <a:lvl2pPr lvl="1" rtl="0">
              <a:lnSpc>
                <a:spcPct val="80000"/>
              </a:lnSpc>
              <a:spcBef>
                <a:spcPts val="0"/>
              </a:spcBef>
              <a:spcAft>
                <a:spcPts val="0"/>
              </a:spcAft>
              <a:buSzPts val="4800"/>
              <a:buNone/>
              <a:defRPr sz="4800"/>
            </a:lvl2pPr>
            <a:lvl3pPr lvl="2" rtl="0">
              <a:lnSpc>
                <a:spcPct val="80000"/>
              </a:lnSpc>
              <a:spcBef>
                <a:spcPts val="0"/>
              </a:spcBef>
              <a:spcAft>
                <a:spcPts val="0"/>
              </a:spcAft>
              <a:buSzPts val="4800"/>
              <a:buNone/>
              <a:defRPr sz="4800"/>
            </a:lvl3pPr>
            <a:lvl4pPr lvl="3" rtl="0">
              <a:lnSpc>
                <a:spcPct val="80000"/>
              </a:lnSpc>
              <a:spcBef>
                <a:spcPts val="0"/>
              </a:spcBef>
              <a:spcAft>
                <a:spcPts val="0"/>
              </a:spcAft>
              <a:buSzPts val="4800"/>
              <a:buNone/>
              <a:defRPr sz="4800"/>
            </a:lvl4pPr>
            <a:lvl5pPr lvl="4" rtl="0">
              <a:lnSpc>
                <a:spcPct val="80000"/>
              </a:lnSpc>
              <a:spcBef>
                <a:spcPts val="0"/>
              </a:spcBef>
              <a:spcAft>
                <a:spcPts val="0"/>
              </a:spcAft>
              <a:buSzPts val="4800"/>
              <a:buNone/>
              <a:defRPr sz="4800"/>
            </a:lvl5pPr>
            <a:lvl6pPr lvl="5" rtl="0">
              <a:lnSpc>
                <a:spcPct val="80000"/>
              </a:lnSpc>
              <a:spcBef>
                <a:spcPts val="0"/>
              </a:spcBef>
              <a:spcAft>
                <a:spcPts val="0"/>
              </a:spcAft>
              <a:buSzPts val="4800"/>
              <a:buNone/>
              <a:defRPr sz="4800"/>
            </a:lvl6pPr>
            <a:lvl7pPr lvl="6" rtl="0">
              <a:lnSpc>
                <a:spcPct val="80000"/>
              </a:lnSpc>
              <a:spcBef>
                <a:spcPts val="0"/>
              </a:spcBef>
              <a:spcAft>
                <a:spcPts val="0"/>
              </a:spcAft>
              <a:buSzPts val="4800"/>
              <a:buNone/>
              <a:defRPr sz="4800"/>
            </a:lvl7pPr>
            <a:lvl8pPr lvl="7" rtl="0">
              <a:lnSpc>
                <a:spcPct val="80000"/>
              </a:lnSpc>
              <a:spcBef>
                <a:spcPts val="0"/>
              </a:spcBef>
              <a:spcAft>
                <a:spcPts val="0"/>
              </a:spcAft>
              <a:buSzPts val="4800"/>
              <a:buNone/>
              <a:defRPr sz="4800"/>
            </a:lvl8pPr>
            <a:lvl9pPr lvl="8" rtl="0">
              <a:lnSpc>
                <a:spcPct val="80000"/>
              </a:lnSpc>
              <a:spcBef>
                <a:spcPts val="0"/>
              </a:spcBef>
              <a:spcAft>
                <a:spcPts val="0"/>
              </a:spcAft>
              <a:buSzPts val="4800"/>
              <a:buNone/>
              <a:defRPr sz="4800"/>
            </a:lvl9pPr>
          </a:lstStyle>
          <a:p>
            <a:endParaRPr/>
          </a:p>
        </p:txBody>
      </p:sp>
      <p:sp>
        <p:nvSpPr>
          <p:cNvPr id="153" name="Google Shape;153;p22"/>
          <p:cNvSpPr txBox="1">
            <a:spLocks noGrp="1"/>
          </p:cNvSpPr>
          <p:nvPr>
            <p:ph type="subTitle" idx="1"/>
          </p:nvPr>
        </p:nvSpPr>
        <p:spPr>
          <a:xfrm>
            <a:off x="1058450" y="1757352"/>
            <a:ext cx="2769000" cy="137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pic>
        <p:nvPicPr>
          <p:cNvPr id="154" name="Google Shape;154;p22"/>
          <p:cNvPicPr preferRelativeResize="0"/>
          <p:nvPr/>
        </p:nvPicPr>
        <p:blipFill>
          <a:blip r:embed="rId4">
            <a:alphaModFix/>
          </a:blip>
          <a:stretch>
            <a:fillRect/>
          </a:stretch>
        </p:blipFill>
        <p:spPr>
          <a:xfrm rot="-405240">
            <a:off x="6284102" y="2385388"/>
            <a:ext cx="1961516" cy="2293291"/>
          </a:xfrm>
          <a:prstGeom prst="rect">
            <a:avLst/>
          </a:prstGeom>
          <a:noFill/>
          <a:ln>
            <a:noFill/>
          </a:ln>
        </p:spPr>
      </p:pic>
      <p:pic>
        <p:nvPicPr>
          <p:cNvPr id="155" name="Google Shape;155;p22"/>
          <p:cNvPicPr preferRelativeResize="0"/>
          <p:nvPr/>
        </p:nvPicPr>
        <p:blipFill>
          <a:blip r:embed="rId4">
            <a:alphaModFix/>
          </a:blip>
          <a:stretch>
            <a:fillRect/>
          </a:stretch>
        </p:blipFill>
        <p:spPr>
          <a:xfrm rot="417625">
            <a:off x="4378962" y="1324630"/>
            <a:ext cx="2803901" cy="2815133"/>
          </a:xfrm>
          <a:prstGeom prst="rect">
            <a:avLst/>
          </a:prstGeom>
          <a:noFill/>
          <a:ln>
            <a:noFill/>
          </a:ln>
        </p:spPr>
      </p:pic>
      <p:sp>
        <p:nvSpPr>
          <p:cNvPr id="156" name="Google Shape;156;p22"/>
          <p:cNvSpPr txBox="1"/>
          <p:nvPr/>
        </p:nvSpPr>
        <p:spPr>
          <a:xfrm rot="420963">
            <a:off x="4549033" y="2333911"/>
            <a:ext cx="2308687" cy="1497649"/>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a:solidFill>
                  <a:schemeClr val="dk2"/>
                </a:solidFill>
                <a:latin typeface="Roboto Mono"/>
                <a:ea typeface="Roboto Mono"/>
                <a:cs typeface="Roboto Mono"/>
                <a:sym typeface="Roboto Mono"/>
              </a:rPr>
              <a:t>CREDITS: This presentation template was created by </a:t>
            </a:r>
            <a:r>
              <a:rPr lang="en" sz="1200">
                <a:solidFill>
                  <a:schemeClr val="dk2"/>
                </a:solidFill>
                <a:uFill>
                  <a:noFill/>
                </a:uFill>
                <a:latin typeface="Roboto Mono"/>
                <a:ea typeface="Roboto Mono"/>
                <a:cs typeface="Roboto Mono"/>
                <a:sym typeface="Roboto Mono"/>
                <a:hlinkClick r:id="rId5">
                  <a:extLst>
                    <a:ext uri="{A12FA001-AC4F-418D-AE19-62706E023703}">
                      <ahyp:hlinkClr xmlns:ahyp="http://schemas.microsoft.com/office/drawing/2018/hyperlinkcolor" val="tx"/>
                    </a:ext>
                  </a:extLst>
                </a:hlinkClick>
              </a:rPr>
              <a:t>Slidesgo</a:t>
            </a:r>
            <a:r>
              <a:rPr lang="en" sz="1200">
                <a:solidFill>
                  <a:schemeClr val="dk2"/>
                </a:solidFill>
                <a:latin typeface="Roboto Mono"/>
                <a:ea typeface="Roboto Mono"/>
                <a:cs typeface="Roboto Mono"/>
                <a:sym typeface="Roboto Mono"/>
              </a:rPr>
              <a:t>, including icons by </a:t>
            </a:r>
            <a:r>
              <a:rPr lang="en" sz="1200">
                <a:solidFill>
                  <a:schemeClr val="dk2"/>
                </a:solidFill>
                <a:uFill>
                  <a:noFill/>
                </a:uFill>
                <a:latin typeface="Roboto Mono"/>
                <a:ea typeface="Roboto Mono"/>
                <a:cs typeface="Roboto Mono"/>
                <a:sym typeface="Roboto Mono"/>
                <a:hlinkClick r:id="rId6">
                  <a:extLst>
                    <a:ext uri="{A12FA001-AC4F-418D-AE19-62706E023703}">
                      <ahyp:hlinkClr xmlns:ahyp="http://schemas.microsoft.com/office/drawing/2018/hyperlinkcolor" val="tx"/>
                    </a:ext>
                  </a:extLst>
                </a:hlinkClick>
              </a:rPr>
              <a:t>Flaticon</a:t>
            </a:r>
            <a:r>
              <a:rPr lang="en" sz="1200">
                <a:solidFill>
                  <a:schemeClr val="dk2"/>
                </a:solidFill>
                <a:latin typeface="Roboto Mono"/>
                <a:ea typeface="Roboto Mono"/>
                <a:cs typeface="Roboto Mono"/>
                <a:sym typeface="Roboto Mono"/>
              </a:rPr>
              <a:t>, and infographics &amp; images by </a:t>
            </a:r>
            <a:r>
              <a:rPr lang="en" sz="1200">
                <a:solidFill>
                  <a:schemeClr val="dk2"/>
                </a:solidFill>
                <a:uFill>
                  <a:noFill/>
                </a:uFill>
                <a:latin typeface="Roboto Mono"/>
                <a:ea typeface="Roboto Mono"/>
                <a:cs typeface="Roboto Mono"/>
                <a:sym typeface="Roboto Mono"/>
                <a:hlinkClick r:id="rId7">
                  <a:extLst>
                    <a:ext uri="{A12FA001-AC4F-418D-AE19-62706E023703}">
                      <ahyp:hlinkClr xmlns:ahyp="http://schemas.microsoft.com/office/drawing/2018/hyperlinkcolor" val="tx"/>
                    </a:ext>
                  </a:extLst>
                </a:hlinkClick>
              </a:rPr>
              <a:t>Freepik</a:t>
            </a:r>
            <a:r>
              <a:rPr lang="en" sz="1200">
                <a:solidFill>
                  <a:schemeClr val="dk2"/>
                </a:solidFill>
                <a:latin typeface="Roboto Mono"/>
                <a:ea typeface="Roboto Mono"/>
                <a:cs typeface="Roboto Mono"/>
                <a:sym typeface="Roboto Mono"/>
              </a:rPr>
              <a:t>. </a:t>
            </a:r>
            <a:endParaRPr sz="1200">
              <a:solidFill>
                <a:schemeClr val="dk2"/>
              </a:solidFill>
              <a:latin typeface="Roboto Mono"/>
              <a:ea typeface="Roboto Mono"/>
              <a:cs typeface="Roboto Mono"/>
              <a:sym typeface="Roboto Mono"/>
            </a:endParaRPr>
          </a:p>
          <a:p>
            <a:pPr marL="0" lvl="0" indent="0" algn="ctr" rtl="0">
              <a:spcBef>
                <a:spcPts val="300"/>
              </a:spcBef>
              <a:spcAft>
                <a:spcPts val="0"/>
              </a:spcAft>
              <a:buNone/>
            </a:pPr>
            <a:endParaRPr sz="1200">
              <a:solidFill>
                <a:schemeClr val="dk2"/>
              </a:solidFill>
              <a:latin typeface="Roboto Mono"/>
              <a:ea typeface="Roboto Mono"/>
              <a:cs typeface="Roboto Mono"/>
              <a:sym typeface="Roboto Mon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APTION_ONLY_1_1">
    <p:spTree>
      <p:nvGrpSpPr>
        <p:cNvPr id="1" name="Shape 159"/>
        <p:cNvGrpSpPr/>
        <p:nvPr/>
      </p:nvGrpSpPr>
      <p:grpSpPr>
        <a:xfrm>
          <a:off x="0" y="0"/>
          <a:ext cx="0" cy="0"/>
          <a:chOff x="0" y="0"/>
          <a:chExt cx="0" cy="0"/>
        </a:xfrm>
      </p:grpSpPr>
      <p:pic>
        <p:nvPicPr>
          <p:cNvPr id="160" name="Google Shape;160;p24"/>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61" name="Google Shape;161;p24"/>
          <p:cNvPicPr preferRelativeResize="0"/>
          <p:nvPr/>
        </p:nvPicPr>
        <p:blipFill>
          <a:blip r:embed="rId3">
            <a:alphaModFix/>
          </a:blip>
          <a:stretch>
            <a:fillRect/>
          </a:stretch>
        </p:blipFill>
        <p:spPr>
          <a:xfrm>
            <a:off x="255775" y="186275"/>
            <a:ext cx="8632448" cy="477094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2">
  <p:cSld name="SECTION_TITLE_AND_DESCRIPTION_1_1_3_1">
    <p:spTree>
      <p:nvGrpSpPr>
        <p:cNvPr id="1" name="Shape 162"/>
        <p:cNvGrpSpPr/>
        <p:nvPr/>
      </p:nvGrpSpPr>
      <p:grpSpPr>
        <a:xfrm>
          <a:off x="0" y="0"/>
          <a:ext cx="0" cy="0"/>
          <a:chOff x="0" y="0"/>
          <a:chExt cx="0" cy="0"/>
        </a:xfrm>
      </p:grpSpPr>
      <p:pic>
        <p:nvPicPr>
          <p:cNvPr id="163" name="Google Shape;163;p25"/>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64" name="Google Shape;164;p25"/>
          <p:cNvPicPr preferRelativeResize="0"/>
          <p:nvPr/>
        </p:nvPicPr>
        <p:blipFill>
          <a:blip r:embed="rId3">
            <a:alphaModFix/>
          </a:blip>
          <a:stretch>
            <a:fillRect/>
          </a:stretch>
        </p:blipFill>
        <p:spPr>
          <a:xfrm>
            <a:off x="254425" y="201113"/>
            <a:ext cx="8635149" cy="47412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3">
  <p:cSld name="BIG_NUMBER_1_1_2">
    <p:spTree>
      <p:nvGrpSpPr>
        <p:cNvPr id="1" name="Shape 165"/>
        <p:cNvGrpSpPr/>
        <p:nvPr/>
      </p:nvGrpSpPr>
      <p:grpSpPr>
        <a:xfrm>
          <a:off x="0" y="0"/>
          <a:ext cx="0" cy="0"/>
          <a:chOff x="0" y="0"/>
          <a:chExt cx="0" cy="0"/>
        </a:xfrm>
      </p:grpSpPr>
      <p:pic>
        <p:nvPicPr>
          <p:cNvPr id="166" name="Google Shape;166;p26"/>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67" name="Google Shape;167;p26"/>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2800"/>
              <a:buFont typeface="Concert One"/>
              <a:buNone/>
              <a:defRPr sz="2800" b="1">
                <a:solidFill>
                  <a:schemeClr val="accent2"/>
                </a:solidFill>
                <a:latin typeface="Concert One"/>
                <a:ea typeface="Concert One"/>
                <a:cs typeface="Concert One"/>
                <a:sym typeface="Concert One"/>
              </a:defRPr>
            </a:lvl1pPr>
            <a:lvl2pPr lvl="1">
              <a:spcBef>
                <a:spcPts val="0"/>
              </a:spcBef>
              <a:spcAft>
                <a:spcPts val="0"/>
              </a:spcAft>
              <a:buClr>
                <a:schemeClr val="accent2"/>
              </a:buClr>
              <a:buSzPts val="2800"/>
              <a:buNone/>
              <a:defRPr sz="2800">
                <a:solidFill>
                  <a:schemeClr val="accent2"/>
                </a:solidFill>
              </a:defRPr>
            </a:lvl2pPr>
            <a:lvl3pPr lvl="2">
              <a:spcBef>
                <a:spcPts val="0"/>
              </a:spcBef>
              <a:spcAft>
                <a:spcPts val="0"/>
              </a:spcAft>
              <a:buClr>
                <a:schemeClr val="accent2"/>
              </a:buClr>
              <a:buSzPts val="2800"/>
              <a:buNone/>
              <a:defRPr sz="2800">
                <a:solidFill>
                  <a:schemeClr val="accent2"/>
                </a:solidFill>
              </a:defRPr>
            </a:lvl3pPr>
            <a:lvl4pPr lvl="3">
              <a:spcBef>
                <a:spcPts val="0"/>
              </a:spcBef>
              <a:spcAft>
                <a:spcPts val="0"/>
              </a:spcAft>
              <a:buClr>
                <a:schemeClr val="accent2"/>
              </a:buClr>
              <a:buSzPts val="2800"/>
              <a:buNone/>
              <a:defRPr sz="2800">
                <a:solidFill>
                  <a:schemeClr val="accent2"/>
                </a:solidFill>
              </a:defRPr>
            </a:lvl4pPr>
            <a:lvl5pPr lvl="4">
              <a:spcBef>
                <a:spcPts val="0"/>
              </a:spcBef>
              <a:spcAft>
                <a:spcPts val="0"/>
              </a:spcAft>
              <a:buClr>
                <a:schemeClr val="accent2"/>
              </a:buClr>
              <a:buSzPts val="2800"/>
              <a:buNone/>
              <a:defRPr sz="2800">
                <a:solidFill>
                  <a:schemeClr val="accent2"/>
                </a:solidFill>
              </a:defRPr>
            </a:lvl5pPr>
            <a:lvl6pPr lvl="5">
              <a:spcBef>
                <a:spcPts val="0"/>
              </a:spcBef>
              <a:spcAft>
                <a:spcPts val="0"/>
              </a:spcAft>
              <a:buClr>
                <a:schemeClr val="accent2"/>
              </a:buClr>
              <a:buSzPts val="2800"/>
              <a:buNone/>
              <a:defRPr sz="2800">
                <a:solidFill>
                  <a:schemeClr val="accent2"/>
                </a:solidFill>
              </a:defRPr>
            </a:lvl6pPr>
            <a:lvl7pPr lvl="6">
              <a:spcBef>
                <a:spcPts val="0"/>
              </a:spcBef>
              <a:spcAft>
                <a:spcPts val="0"/>
              </a:spcAft>
              <a:buClr>
                <a:schemeClr val="accent2"/>
              </a:buClr>
              <a:buSzPts val="2800"/>
              <a:buNone/>
              <a:defRPr sz="2800">
                <a:solidFill>
                  <a:schemeClr val="accent2"/>
                </a:solidFill>
              </a:defRPr>
            </a:lvl7pPr>
            <a:lvl8pPr lvl="7">
              <a:spcBef>
                <a:spcPts val="0"/>
              </a:spcBef>
              <a:spcAft>
                <a:spcPts val="0"/>
              </a:spcAft>
              <a:buClr>
                <a:schemeClr val="accent2"/>
              </a:buClr>
              <a:buSzPts val="2800"/>
              <a:buNone/>
              <a:defRPr sz="2800">
                <a:solidFill>
                  <a:schemeClr val="accent2"/>
                </a:solidFill>
              </a:defRPr>
            </a:lvl8pPr>
            <a:lvl9pPr lvl="8">
              <a:spcBef>
                <a:spcPts val="0"/>
              </a:spcBef>
              <a:spcAft>
                <a:spcPts val="0"/>
              </a:spcAft>
              <a:buClr>
                <a:schemeClr val="accent2"/>
              </a:buClr>
              <a:buSzPts val="2800"/>
              <a:buNone/>
              <a:defRPr sz="2800">
                <a:solidFill>
                  <a:schemeClr val="accent2"/>
                </a:solidFill>
              </a:defRPr>
            </a:lvl9pPr>
          </a:lstStyle>
          <a:p>
            <a:endParaRPr/>
          </a:p>
        </p:txBody>
      </p:sp>
      <p:sp>
        <p:nvSpPr>
          <p:cNvPr id="7" name="Google Shape;7;p1"/>
          <p:cNvSpPr txBox="1">
            <a:spLocks noGrp="1"/>
          </p:cNvSpPr>
          <p:nvPr>
            <p:ph type="body" idx="1"/>
          </p:nvPr>
        </p:nvSpPr>
        <p:spPr>
          <a:xfrm>
            <a:off x="311700" y="1124900"/>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2"/>
              </a:buClr>
              <a:buSzPts val="1800"/>
              <a:buFont typeface="Roboto Mono Regular"/>
              <a:buChar char="●"/>
              <a:defRPr sz="1800">
                <a:solidFill>
                  <a:schemeClr val="accent2"/>
                </a:solidFill>
                <a:latin typeface="Roboto Mono Regular"/>
                <a:ea typeface="Roboto Mono Regular"/>
                <a:cs typeface="Roboto Mono Regular"/>
                <a:sym typeface="Roboto Mono Regular"/>
              </a:defRPr>
            </a:lvl1pPr>
            <a:lvl2pPr marL="914400" lvl="1" indent="-317500">
              <a:lnSpc>
                <a:spcPct val="100000"/>
              </a:lnSpc>
              <a:spcBef>
                <a:spcPts val="1600"/>
              </a:spcBef>
              <a:spcAft>
                <a:spcPts val="0"/>
              </a:spcAft>
              <a:buClr>
                <a:schemeClr val="accent2"/>
              </a:buClr>
              <a:buSzPts val="1400"/>
              <a:buFont typeface="Roboto Mono Regular"/>
              <a:buChar char="○"/>
              <a:defRPr>
                <a:solidFill>
                  <a:schemeClr val="accent2"/>
                </a:solidFill>
                <a:latin typeface="Roboto Mono Regular"/>
                <a:ea typeface="Roboto Mono Regular"/>
                <a:cs typeface="Roboto Mono Regular"/>
                <a:sym typeface="Roboto Mono Regular"/>
              </a:defRPr>
            </a:lvl2pPr>
            <a:lvl3pPr marL="1371600" lvl="2" indent="-317500">
              <a:lnSpc>
                <a:spcPct val="100000"/>
              </a:lnSpc>
              <a:spcBef>
                <a:spcPts val="1600"/>
              </a:spcBef>
              <a:spcAft>
                <a:spcPts val="0"/>
              </a:spcAft>
              <a:buClr>
                <a:schemeClr val="accent2"/>
              </a:buClr>
              <a:buSzPts val="1400"/>
              <a:buFont typeface="Roboto Mono Regular"/>
              <a:buChar char="■"/>
              <a:defRPr>
                <a:solidFill>
                  <a:schemeClr val="accent2"/>
                </a:solidFill>
                <a:latin typeface="Roboto Mono Regular"/>
                <a:ea typeface="Roboto Mono Regular"/>
                <a:cs typeface="Roboto Mono Regular"/>
                <a:sym typeface="Roboto Mono Regular"/>
              </a:defRPr>
            </a:lvl3pPr>
            <a:lvl4pPr marL="1828800" lvl="3" indent="-317500">
              <a:lnSpc>
                <a:spcPct val="100000"/>
              </a:lnSpc>
              <a:spcBef>
                <a:spcPts val="1600"/>
              </a:spcBef>
              <a:spcAft>
                <a:spcPts val="0"/>
              </a:spcAft>
              <a:buClr>
                <a:schemeClr val="accent2"/>
              </a:buClr>
              <a:buSzPts val="1400"/>
              <a:buFont typeface="Roboto Mono Regular"/>
              <a:buChar char="●"/>
              <a:defRPr>
                <a:solidFill>
                  <a:schemeClr val="accent2"/>
                </a:solidFill>
                <a:latin typeface="Roboto Mono Regular"/>
                <a:ea typeface="Roboto Mono Regular"/>
                <a:cs typeface="Roboto Mono Regular"/>
                <a:sym typeface="Roboto Mono Regular"/>
              </a:defRPr>
            </a:lvl4pPr>
            <a:lvl5pPr marL="2286000" lvl="4" indent="-317500">
              <a:lnSpc>
                <a:spcPct val="100000"/>
              </a:lnSpc>
              <a:spcBef>
                <a:spcPts val="1600"/>
              </a:spcBef>
              <a:spcAft>
                <a:spcPts val="0"/>
              </a:spcAft>
              <a:buClr>
                <a:schemeClr val="accent2"/>
              </a:buClr>
              <a:buSzPts val="1400"/>
              <a:buFont typeface="Roboto Mono Regular"/>
              <a:buChar char="○"/>
              <a:defRPr>
                <a:solidFill>
                  <a:schemeClr val="accent2"/>
                </a:solidFill>
                <a:latin typeface="Roboto Mono Regular"/>
                <a:ea typeface="Roboto Mono Regular"/>
                <a:cs typeface="Roboto Mono Regular"/>
                <a:sym typeface="Roboto Mono Regular"/>
              </a:defRPr>
            </a:lvl5pPr>
            <a:lvl6pPr marL="2743200" lvl="5" indent="-317500">
              <a:lnSpc>
                <a:spcPct val="100000"/>
              </a:lnSpc>
              <a:spcBef>
                <a:spcPts val="1600"/>
              </a:spcBef>
              <a:spcAft>
                <a:spcPts val="0"/>
              </a:spcAft>
              <a:buClr>
                <a:schemeClr val="accent2"/>
              </a:buClr>
              <a:buSzPts val="1400"/>
              <a:buFont typeface="Roboto Mono Regular"/>
              <a:buChar char="■"/>
              <a:defRPr>
                <a:solidFill>
                  <a:schemeClr val="accent2"/>
                </a:solidFill>
                <a:latin typeface="Roboto Mono Regular"/>
                <a:ea typeface="Roboto Mono Regular"/>
                <a:cs typeface="Roboto Mono Regular"/>
                <a:sym typeface="Roboto Mono Regular"/>
              </a:defRPr>
            </a:lvl6pPr>
            <a:lvl7pPr marL="3200400" lvl="6" indent="-317500">
              <a:lnSpc>
                <a:spcPct val="100000"/>
              </a:lnSpc>
              <a:spcBef>
                <a:spcPts val="1600"/>
              </a:spcBef>
              <a:spcAft>
                <a:spcPts val="0"/>
              </a:spcAft>
              <a:buClr>
                <a:schemeClr val="accent2"/>
              </a:buClr>
              <a:buSzPts val="1400"/>
              <a:buFont typeface="Roboto Mono Regular"/>
              <a:buChar char="●"/>
              <a:defRPr>
                <a:solidFill>
                  <a:schemeClr val="accent2"/>
                </a:solidFill>
                <a:latin typeface="Roboto Mono Regular"/>
                <a:ea typeface="Roboto Mono Regular"/>
                <a:cs typeface="Roboto Mono Regular"/>
                <a:sym typeface="Roboto Mono Regular"/>
              </a:defRPr>
            </a:lvl7pPr>
            <a:lvl8pPr marL="3657600" lvl="7" indent="-317500">
              <a:lnSpc>
                <a:spcPct val="100000"/>
              </a:lnSpc>
              <a:spcBef>
                <a:spcPts val="1600"/>
              </a:spcBef>
              <a:spcAft>
                <a:spcPts val="0"/>
              </a:spcAft>
              <a:buClr>
                <a:schemeClr val="accent2"/>
              </a:buClr>
              <a:buSzPts val="1400"/>
              <a:buFont typeface="Roboto Mono Regular"/>
              <a:buChar char="○"/>
              <a:defRPr>
                <a:solidFill>
                  <a:schemeClr val="accent2"/>
                </a:solidFill>
                <a:latin typeface="Roboto Mono Regular"/>
                <a:ea typeface="Roboto Mono Regular"/>
                <a:cs typeface="Roboto Mono Regular"/>
                <a:sym typeface="Roboto Mono Regular"/>
              </a:defRPr>
            </a:lvl8pPr>
            <a:lvl9pPr marL="4114800" lvl="8" indent="-317500">
              <a:lnSpc>
                <a:spcPct val="100000"/>
              </a:lnSpc>
              <a:spcBef>
                <a:spcPts val="1600"/>
              </a:spcBef>
              <a:spcAft>
                <a:spcPts val="1600"/>
              </a:spcAft>
              <a:buClr>
                <a:schemeClr val="accent2"/>
              </a:buClr>
              <a:buSzPts val="1400"/>
              <a:buFont typeface="Roboto Mono Regular"/>
              <a:buChar char="■"/>
              <a:defRPr>
                <a:solidFill>
                  <a:schemeClr val="accent2"/>
                </a:solidFill>
                <a:latin typeface="Roboto Mono Regular"/>
                <a:ea typeface="Roboto Mono Regular"/>
                <a:cs typeface="Roboto Mono Regular"/>
                <a:sym typeface="Roboto Mono Regula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61" r:id="rId4"/>
    <p:sldLayoutId id="2147483666" r:id="rId5"/>
    <p:sldLayoutId id="2147483667" r:id="rId6"/>
    <p:sldLayoutId id="2147483668" r:id="rId7"/>
    <p:sldLayoutId id="2147483670" r:id="rId8"/>
    <p:sldLayoutId id="2147483671" r:id="rId9"/>
    <p:sldLayoutId id="2147483672"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5.xml"/><Relationship Id="rId1" Type="http://schemas.openxmlformats.org/officeDocument/2006/relationships/video" Target="https://www.youtube.com/embed/Lg3DuSpeWqs?feature=oembed"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9"/>
          <p:cNvSpPr txBox="1">
            <a:spLocks noGrp="1"/>
          </p:cNvSpPr>
          <p:nvPr>
            <p:ph type="ctrTitle"/>
          </p:nvPr>
        </p:nvSpPr>
        <p:spPr>
          <a:xfrm>
            <a:off x="1532100" y="1728423"/>
            <a:ext cx="6079800" cy="1655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chemeClr val="accent2"/>
                </a:solidFill>
              </a:rPr>
              <a:t>KALİTE </a:t>
            </a:r>
            <a:br>
              <a:rPr lang="en" dirty="0">
                <a:solidFill>
                  <a:schemeClr val="accent2"/>
                </a:solidFill>
              </a:rPr>
            </a:br>
            <a:r>
              <a:rPr lang="en" dirty="0">
                <a:solidFill>
                  <a:schemeClr val="accent2"/>
                </a:solidFill>
              </a:rPr>
              <a:t>DENETİMİ</a:t>
            </a:r>
            <a:endParaRPr dirty="0">
              <a:solidFill>
                <a:schemeClr val="accent2"/>
              </a:solidFill>
            </a:endParaRPr>
          </a:p>
        </p:txBody>
      </p:sp>
      <p:sp>
        <p:nvSpPr>
          <p:cNvPr id="178" name="Google Shape;178;p29"/>
          <p:cNvSpPr/>
          <p:nvPr/>
        </p:nvSpPr>
        <p:spPr>
          <a:xfrm>
            <a:off x="2267002" y="2938924"/>
            <a:ext cx="617075" cy="15875"/>
          </a:xfrm>
          <a:custGeom>
            <a:avLst/>
            <a:gdLst/>
            <a:ahLst/>
            <a:cxnLst/>
            <a:rect l="l" t="t" r="r" b="b"/>
            <a:pathLst>
              <a:path w="24683" h="635" extrusionOk="0">
                <a:moveTo>
                  <a:pt x="0" y="635"/>
                </a:moveTo>
                <a:cubicBezTo>
                  <a:pt x="8115" y="-719"/>
                  <a:pt x="16455" y="635"/>
                  <a:pt x="24683" y="635"/>
                </a:cubicBezTo>
              </a:path>
            </a:pathLst>
          </a:custGeom>
          <a:noFill/>
          <a:ln w="76200" cap="flat" cmpd="sng">
            <a:solidFill>
              <a:schemeClr val="accent1"/>
            </a:solidFill>
            <a:prstDash val="solid"/>
            <a:round/>
            <a:headEnd type="none" w="med" len="med"/>
            <a:tailEnd type="none" w="med" len="med"/>
          </a:ln>
        </p:spPr>
      </p:sp>
      <p:sp>
        <p:nvSpPr>
          <p:cNvPr id="179" name="Google Shape;179;p29"/>
          <p:cNvSpPr/>
          <p:nvPr/>
        </p:nvSpPr>
        <p:spPr>
          <a:xfrm>
            <a:off x="6232350" y="2915490"/>
            <a:ext cx="613650" cy="13775"/>
          </a:xfrm>
          <a:custGeom>
            <a:avLst/>
            <a:gdLst/>
            <a:ahLst/>
            <a:cxnLst/>
            <a:rect l="l" t="t" r="r" b="b"/>
            <a:pathLst>
              <a:path w="24546" h="551" extrusionOk="0">
                <a:moveTo>
                  <a:pt x="0" y="551"/>
                </a:moveTo>
                <a:cubicBezTo>
                  <a:pt x="8133" y="-353"/>
                  <a:pt x="16363" y="137"/>
                  <a:pt x="24546" y="137"/>
                </a:cubicBezTo>
              </a:path>
            </a:pathLst>
          </a:custGeom>
          <a:noFill/>
          <a:ln w="76200" cap="flat" cmpd="sng">
            <a:solidFill>
              <a:schemeClr val="accent1"/>
            </a:solidFill>
            <a:prstDash val="solid"/>
            <a:round/>
            <a:headEnd type="none" w="med" len="med"/>
            <a:tailEnd type="none" w="med" len="med"/>
          </a:ln>
        </p:spPr>
      </p:sp>
      <p:pic>
        <p:nvPicPr>
          <p:cNvPr id="181" name="Google Shape;181;p29"/>
          <p:cNvPicPr preferRelativeResize="0"/>
          <p:nvPr/>
        </p:nvPicPr>
        <p:blipFill rotWithShape="1">
          <a:blip r:embed="rId3">
            <a:alphaModFix/>
          </a:blip>
          <a:srcRect t="16970" r="8892" b="21025"/>
          <a:stretch/>
        </p:blipFill>
        <p:spPr>
          <a:xfrm>
            <a:off x="6539175" y="3603223"/>
            <a:ext cx="2036850" cy="810276"/>
          </a:xfrm>
          <a:prstGeom prst="rect">
            <a:avLst/>
          </a:prstGeom>
          <a:noFill/>
          <a:ln>
            <a:noFill/>
          </a:ln>
        </p:spPr>
      </p:pic>
      <p:pic>
        <p:nvPicPr>
          <p:cNvPr id="182" name="Google Shape;182;p29"/>
          <p:cNvPicPr preferRelativeResize="0"/>
          <p:nvPr/>
        </p:nvPicPr>
        <p:blipFill rotWithShape="1">
          <a:blip r:embed="rId4">
            <a:alphaModFix/>
          </a:blip>
          <a:srcRect t="16734" r="8892" b="18300"/>
          <a:stretch/>
        </p:blipFill>
        <p:spPr>
          <a:xfrm>
            <a:off x="6539175" y="3055100"/>
            <a:ext cx="2036850" cy="846042"/>
          </a:xfrm>
          <a:prstGeom prst="rect">
            <a:avLst/>
          </a:prstGeom>
          <a:noFill/>
          <a:ln>
            <a:noFill/>
          </a:ln>
        </p:spPr>
      </p:pic>
      <p:sp>
        <p:nvSpPr>
          <p:cNvPr id="4" name="TextBox 3">
            <a:extLst>
              <a:ext uri="{FF2B5EF4-FFF2-40B4-BE49-F238E27FC236}">
                <a16:creationId xmlns:a16="http://schemas.microsoft.com/office/drawing/2014/main" id="{6519DA4D-9118-3346-8B45-79F62C001498}"/>
              </a:ext>
            </a:extLst>
          </p:cNvPr>
          <p:cNvSpPr txBox="1"/>
          <p:nvPr/>
        </p:nvSpPr>
        <p:spPr>
          <a:xfrm>
            <a:off x="3668233" y="3488444"/>
            <a:ext cx="2375971" cy="307777"/>
          </a:xfrm>
          <a:prstGeom prst="rect">
            <a:avLst/>
          </a:prstGeom>
          <a:noFill/>
        </p:spPr>
        <p:txBody>
          <a:bodyPr wrap="none" rtlCol="0">
            <a:spAutoFit/>
          </a:bodyPr>
          <a:lstStyle/>
          <a:p>
            <a:r>
              <a:rPr lang="tr-TR" b="1" i="1" dirty="0" err="1"/>
              <a:t>Dr.Öğr.Üyesi</a:t>
            </a:r>
            <a:r>
              <a:rPr lang="tr-TR" b="1" i="1" dirty="0"/>
              <a:t> Serpil Aydın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511" name="Google Shape;511;p49"/>
          <p:cNvPicPr preferRelativeResize="0"/>
          <p:nvPr/>
        </p:nvPicPr>
        <p:blipFill rotWithShape="1">
          <a:blip r:embed="rId3">
            <a:alphaModFix/>
          </a:blip>
          <a:srcRect t="16970" r="8892" b="21025"/>
          <a:stretch/>
        </p:blipFill>
        <p:spPr>
          <a:xfrm rot="-5400000">
            <a:off x="665400" y="481373"/>
            <a:ext cx="2036850" cy="810276"/>
          </a:xfrm>
          <a:prstGeom prst="rect">
            <a:avLst/>
          </a:prstGeom>
          <a:noFill/>
          <a:ln>
            <a:noFill/>
          </a:ln>
        </p:spPr>
      </p:pic>
      <p:sp>
        <p:nvSpPr>
          <p:cNvPr id="498" name="Google Shape;498;p49"/>
          <p:cNvSpPr txBox="1">
            <a:spLocks noGrp="1"/>
          </p:cNvSpPr>
          <p:nvPr>
            <p:ph type="title"/>
          </p:nvPr>
        </p:nvSpPr>
        <p:spPr>
          <a:xfrm>
            <a:off x="1347798" y="1233046"/>
            <a:ext cx="7006856" cy="572700"/>
          </a:xfrm>
          <a:prstGeom prst="rect">
            <a:avLst/>
          </a:prstGeom>
        </p:spPr>
        <p:txBody>
          <a:bodyPr spcFirstLastPara="1" wrap="square" lIns="91425" tIns="91425" rIns="91425" bIns="91425" anchor="t" anchorCtr="0">
            <a:noAutofit/>
          </a:bodyPr>
          <a:lstStyle/>
          <a:p>
            <a:r>
              <a:rPr lang="tr-TR" dirty="0"/>
              <a:t>İstatistiksel kalite kontrol nedir? </a:t>
            </a:r>
            <a:endParaRPr lang="tr-TR" sz="2000" dirty="0">
              <a:effectLst/>
            </a:endParaRPr>
          </a:p>
        </p:txBody>
      </p:sp>
      <p:sp>
        <p:nvSpPr>
          <p:cNvPr id="3" name="Dikdörtgen 2">
            <a:extLst>
              <a:ext uri="{FF2B5EF4-FFF2-40B4-BE49-F238E27FC236}">
                <a16:creationId xmlns:a16="http://schemas.microsoft.com/office/drawing/2014/main" id="{6C9DDADC-0E4D-9C4C-88A2-66605387825E}"/>
              </a:ext>
            </a:extLst>
          </p:cNvPr>
          <p:cNvSpPr/>
          <p:nvPr/>
        </p:nvSpPr>
        <p:spPr>
          <a:xfrm>
            <a:off x="1438175" y="1904936"/>
            <a:ext cx="6826102" cy="1021883"/>
          </a:xfrm>
          <a:prstGeom prst="rect">
            <a:avLst/>
          </a:prstGeom>
        </p:spPr>
        <p:txBody>
          <a:bodyPr wrap="square">
            <a:spAutoFit/>
          </a:bodyPr>
          <a:lstStyle/>
          <a:p>
            <a:pPr algn="just">
              <a:lnSpc>
                <a:spcPct val="150000"/>
              </a:lnSpc>
            </a:pPr>
            <a:r>
              <a:rPr lang="tr-TR" dirty="0" err="1"/>
              <a:t>İstatistiksel</a:t>
            </a:r>
            <a:r>
              <a:rPr lang="tr-TR" dirty="0"/>
              <a:t> kalite kontrol, bir </a:t>
            </a:r>
            <a:r>
              <a:rPr lang="tr-TR" dirty="0" err="1"/>
              <a:t>ürünün</a:t>
            </a:r>
            <a:r>
              <a:rPr lang="tr-TR" dirty="0"/>
              <a:t> ekonomik ve yararlı bir </a:t>
            </a:r>
            <a:r>
              <a:rPr lang="tr-TR" dirty="0" err="1"/>
              <a:t>şekilde</a:t>
            </a:r>
            <a:r>
              <a:rPr lang="tr-TR" dirty="0"/>
              <a:t> </a:t>
            </a:r>
            <a:r>
              <a:rPr lang="tr-TR" dirty="0" err="1"/>
              <a:t>üretilmesini</a:t>
            </a:r>
            <a:r>
              <a:rPr lang="tr-TR" dirty="0"/>
              <a:t> </a:t>
            </a:r>
            <a:r>
              <a:rPr lang="tr-TR" dirty="0" err="1"/>
              <a:t>sağlamak</a:t>
            </a:r>
            <a:r>
              <a:rPr lang="tr-TR" dirty="0"/>
              <a:t> amacıyla </a:t>
            </a:r>
            <a:r>
              <a:rPr lang="tr-TR" dirty="0" err="1"/>
              <a:t>önceden</a:t>
            </a:r>
            <a:r>
              <a:rPr lang="tr-TR" dirty="0"/>
              <a:t> belirlenen kalite standartlarına </a:t>
            </a:r>
            <a:r>
              <a:rPr lang="tr-TR" dirty="0" err="1"/>
              <a:t>uygunluğunu</a:t>
            </a:r>
            <a:r>
              <a:rPr lang="tr-TR" dirty="0"/>
              <a:t> </a:t>
            </a:r>
            <a:r>
              <a:rPr lang="tr-TR" dirty="0" err="1"/>
              <a:t>sağlamak</a:t>
            </a:r>
            <a:r>
              <a:rPr lang="tr-TR" dirty="0"/>
              <a:t> ve kusurlu </a:t>
            </a:r>
            <a:r>
              <a:rPr lang="tr-TR" dirty="0" err="1"/>
              <a:t>üretimi</a:t>
            </a:r>
            <a:r>
              <a:rPr lang="tr-TR" dirty="0"/>
              <a:t> en aza indirmek </a:t>
            </a:r>
            <a:r>
              <a:rPr lang="tr-TR" dirty="0" err="1"/>
              <a:t>için</a:t>
            </a:r>
            <a:r>
              <a:rPr lang="tr-TR" dirty="0"/>
              <a:t> istatistiksel </a:t>
            </a:r>
            <a:r>
              <a:rPr lang="tr-TR" dirty="0" err="1"/>
              <a:t>yöntemlerin</a:t>
            </a:r>
            <a:r>
              <a:rPr lang="tr-TR" dirty="0"/>
              <a:t> kullanılmasıdır. </a:t>
            </a:r>
            <a:endParaRPr lang="tr-TR" dirty="0">
              <a:effectLst/>
            </a:endParaRPr>
          </a:p>
        </p:txBody>
      </p:sp>
    </p:spTree>
    <p:extLst>
      <p:ext uri="{BB962C8B-B14F-4D97-AF65-F5344CB8AC3E}">
        <p14:creationId xmlns:p14="http://schemas.microsoft.com/office/powerpoint/2010/main" val="99099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DA1C3A-BC0D-AC4B-9B6C-9336A5749903}"/>
              </a:ext>
            </a:extLst>
          </p:cNvPr>
          <p:cNvSpPr>
            <a:spLocks noGrp="1"/>
          </p:cNvSpPr>
          <p:nvPr>
            <p:ph type="title"/>
          </p:nvPr>
        </p:nvSpPr>
        <p:spPr>
          <a:xfrm>
            <a:off x="1904013" y="870663"/>
            <a:ext cx="5793959" cy="572700"/>
          </a:xfrm>
        </p:spPr>
        <p:txBody>
          <a:bodyPr/>
          <a:lstStyle/>
          <a:p>
            <a:r>
              <a:rPr lang="tr-TR" dirty="0"/>
              <a:t>İstatistiksel kalite kontrolünün yapılması neden önemlidir? </a:t>
            </a:r>
            <a:endParaRPr lang="tr-TR" dirty="0">
              <a:effectLst/>
            </a:endParaRPr>
          </a:p>
        </p:txBody>
      </p:sp>
      <p:sp>
        <p:nvSpPr>
          <p:cNvPr id="15" name="Dikdörtgen 14">
            <a:extLst>
              <a:ext uri="{FF2B5EF4-FFF2-40B4-BE49-F238E27FC236}">
                <a16:creationId xmlns:a16="http://schemas.microsoft.com/office/drawing/2014/main" id="{3C128C1F-8702-764F-AE26-537D65DEA708}"/>
              </a:ext>
            </a:extLst>
          </p:cNvPr>
          <p:cNvSpPr/>
          <p:nvPr/>
        </p:nvSpPr>
        <p:spPr>
          <a:xfrm>
            <a:off x="1669312" y="1826091"/>
            <a:ext cx="6028660" cy="1668214"/>
          </a:xfrm>
          <a:prstGeom prst="rect">
            <a:avLst/>
          </a:prstGeom>
        </p:spPr>
        <p:txBody>
          <a:bodyPr wrap="square">
            <a:spAutoFit/>
          </a:bodyPr>
          <a:lstStyle/>
          <a:p>
            <a:pPr algn="just">
              <a:lnSpc>
                <a:spcPct val="150000"/>
              </a:lnSpc>
            </a:pPr>
            <a:r>
              <a:rPr lang="tr-TR" dirty="0" err="1"/>
              <a:t>İstatistiksel</a:t>
            </a:r>
            <a:r>
              <a:rPr lang="tr-TR" dirty="0"/>
              <a:t> kalite kontrol </a:t>
            </a:r>
            <a:r>
              <a:rPr lang="tr-TR" dirty="0" err="1"/>
              <a:t>çalışmalarının</a:t>
            </a:r>
            <a:r>
              <a:rPr lang="tr-TR" dirty="0"/>
              <a:t> yapılması, kalite </a:t>
            </a:r>
            <a:r>
              <a:rPr lang="tr-TR" dirty="0" err="1"/>
              <a:t>özelliklerinde</a:t>
            </a:r>
            <a:r>
              <a:rPr lang="tr-TR" dirty="0"/>
              <a:t> </a:t>
            </a:r>
            <a:r>
              <a:rPr lang="tr-TR" dirty="0" err="1"/>
              <a:t>oluşabilecek</a:t>
            </a:r>
            <a:r>
              <a:rPr lang="tr-TR" dirty="0"/>
              <a:t> sapmaların ortaya </a:t>
            </a:r>
            <a:r>
              <a:rPr lang="tr-TR" dirty="0" err="1"/>
              <a:t>çıkarılması</a:t>
            </a:r>
            <a:r>
              <a:rPr lang="tr-TR" dirty="0"/>
              <a:t> ve buna </a:t>
            </a:r>
            <a:r>
              <a:rPr lang="tr-TR" dirty="0" err="1"/>
              <a:t>bağlı</a:t>
            </a:r>
            <a:r>
              <a:rPr lang="tr-TR" dirty="0"/>
              <a:t> olarak </a:t>
            </a:r>
            <a:r>
              <a:rPr lang="tr-TR" dirty="0" err="1"/>
              <a:t>üretim</a:t>
            </a:r>
            <a:r>
              <a:rPr lang="tr-TR" dirty="0"/>
              <a:t> maliyetlerinin </a:t>
            </a:r>
            <a:r>
              <a:rPr lang="tr-TR" dirty="0" err="1"/>
              <a:t>düşürülmesi</a:t>
            </a:r>
            <a:r>
              <a:rPr lang="tr-TR" dirty="0"/>
              <a:t>, </a:t>
            </a:r>
            <a:r>
              <a:rPr lang="tr-TR" dirty="0" err="1"/>
              <a:t>işgücu</a:t>
            </a:r>
            <a:r>
              <a:rPr lang="tr-TR" dirty="0"/>
              <a:t>̈ </a:t>
            </a:r>
            <a:r>
              <a:rPr lang="tr-TR" dirty="0" err="1"/>
              <a:t>verimliliğinin</a:t>
            </a:r>
            <a:r>
              <a:rPr lang="tr-TR" dirty="0"/>
              <a:t> artırılması ve </a:t>
            </a:r>
            <a:r>
              <a:rPr lang="tr-TR" dirty="0" err="1"/>
              <a:t>tüketicinin</a:t>
            </a:r>
            <a:r>
              <a:rPr lang="tr-TR" dirty="0"/>
              <a:t> korunması </a:t>
            </a:r>
            <a:r>
              <a:rPr lang="tr-TR" dirty="0" err="1"/>
              <a:t>açısından</a:t>
            </a:r>
            <a:r>
              <a:rPr lang="tr-TR" dirty="0"/>
              <a:t> </a:t>
            </a:r>
            <a:r>
              <a:rPr lang="tr-TR" dirty="0" err="1"/>
              <a:t>önemlidir</a:t>
            </a:r>
            <a:r>
              <a:rPr lang="tr-TR" dirty="0"/>
              <a:t>. </a:t>
            </a:r>
          </a:p>
          <a:p>
            <a:pPr algn="just">
              <a:lnSpc>
                <a:spcPct val="150000"/>
              </a:lnSpc>
            </a:pPr>
            <a:endParaRPr lang="tr-TR" dirty="0">
              <a:effectLst/>
            </a:endParaRPr>
          </a:p>
        </p:txBody>
      </p:sp>
    </p:spTree>
    <p:extLst>
      <p:ext uri="{BB962C8B-B14F-4D97-AF65-F5344CB8AC3E}">
        <p14:creationId xmlns:p14="http://schemas.microsoft.com/office/powerpoint/2010/main" val="328526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DA1C3A-BC0D-AC4B-9B6C-9336A5749903}"/>
              </a:ext>
            </a:extLst>
          </p:cNvPr>
          <p:cNvSpPr>
            <a:spLocks noGrp="1"/>
          </p:cNvSpPr>
          <p:nvPr>
            <p:ph type="title"/>
          </p:nvPr>
        </p:nvSpPr>
        <p:spPr>
          <a:xfrm>
            <a:off x="1434896" y="993341"/>
            <a:ext cx="6390167" cy="572700"/>
          </a:xfrm>
        </p:spPr>
        <p:txBody>
          <a:bodyPr/>
          <a:lstStyle/>
          <a:p>
            <a:r>
              <a:rPr lang="tr-TR" sz="1800" dirty="0"/>
              <a:t>İstatistiksel kalite kontrol </a:t>
            </a:r>
            <a:r>
              <a:rPr lang="tr-TR" sz="1800" dirty="0" err="1"/>
              <a:t>çalışmaları</a:t>
            </a:r>
            <a:r>
              <a:rPr lang="tr-TR" sz="1800" dirty="0"/>
              <a:t> ne </a:t>
            </a:r>
            <a:r>
              <a:rPr lang="tr-TR" sz="1800" dirty="0" err="1"/>
              <a:t>amaç̧la</a:t>
            </a:r>
            <a:r>
              <a:rPr lang="tr-TR" sz="1800" dirty="0"/>
              <a:t> yapılır? </a:t>
            </a:r>
            <a:endParaRPr lang="tr-TR" sz="1400" dirty="0">
              <a:effectLst/>
            </a:endParaRPr>
          </a:p>
        </p:txBody>
      </p:sp>
      <p:sp>
        <p:nvSpPr>
          <p:cNvPr id="3" name="Dikdörtgen 2">
            <a:extLst>
              <a:ext uri="{FF2B5EF4-FFF2-40B4-BE49-F238E27FC236}">
                <a16:creationId xmlns:a16="http://schemas.microsoft.com/office/drawing/2014/main" id="{C07339CD-17FD-5A41-8C88-39DA792BFC34}"/>
              </a:ext>
            </a:extLst>
          </p:cNvPr>
          <p:cNvSpPr/>
          <p:nvPr/>
        </p:nvSpPr>
        <p:spPr>
          <a:xfrm>
            <a:off x="1273591" y="1566041"/>
            <a:ext cx="6891463" cy="1992597"/>
          </a:xfrm>
          <a:prstGeom prst="rect">
            <a:avLst/>
          </a:prstGeom>
        </p:spPr>
        <p:txBody>
          <a:bodyPr wrap="square">
            <a:spAutoFit/>
          </a:bodyPr>
          <a:lstStyle/>
          <a:p>
            <a:pPr algn="just">
              <a:lnSpc>
                <a:spcPct val="150000"/>
              </a:lnSpc>
            </a:pPr>
            <a:r>
              <a:rPr lang="tr-TR" dirty="0" err="1">
                <a:latin typeface="Times New Roman" panose="02020603050405020304" pitchFamily="18" charset="0"/>
                <a:cs typeface="Times New Roman" panose="02020603050405020304" pitchFamily="18" charset="0"/>
              </a:rPr>
              <a:t>İstatistiksel</a:t>
            </a:r>
            <a:r>
              <a:rPr lang="tr-TR" dirty="0">
                <a:latin typeface="Times New Roman" panose="02020603050405020304" pitchFamily="18" charset="0"/>
                <a:cs typeface="Times New Roman" panose="02020603050405020304" pitchFamily="18" charset="0"/>
              </a:rPr>
              <a:t> kalite kontrol </a:t>
            </a:r>
            <a:r>
              <a:rPr lang="tr-TR" dirty="0" err="1">
                <a:latin typeface="Times New Roman" panose="02020603050405020304" pitchFamily="18" charset="0"/>
                <a:cs typeface="Times New Roman" panose="02020603050405020304" pitchFamily="18" charset="0"/>
              </a:rPr>
              <a:t>çalışmaları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üretim</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sürecinin</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üretim</a:t>
            </a:r>
            <a:r>
              <a:rPr lang="tr-TR" dirty="0">
                <a:latin typeface="Times New Roman" panose="02020603050405020304" pitchFamily="18" charset="0"/>
                <a:cs typeface="Times New Roman" panose="02020603050405020304" pitchFamily="18" charset="0"/>
              </a:rPr>
              <a:t> sonunda elde edilen </a:t>
            </a:r>
            <a:r>
              <a:rPr lang="tr-TR" dirty="0" err="1">
                <a:latin typeface="Times New Roman" panose="02020603050405020304" pitchFamily="18" charset="0"/>
                <a:cs typeface="Times New Roman" panose="02020603050405020304" pitchFamily="18" charset="0"/>
              </a:rPr>
              <a:t>ürünün</a:t>
            </a:r>
            <a:r>
              <a:rPr lang="tr-TR" dirty="0">
                <a:latin typeface="Times New Roman" panose="02020603050405020304" pitchFamily="18" charset="0"/>
                <a:cs typeface="Times New Roman" panose="02020603050405020304" pitchFamily="18" charset="0"/>
              </a:rPr>
              <a:t> kalitesini </a:t>
            </a:r>
            <a:r>
              <a:rPr lang="tr-TR" dirty="0" err="1">
                <a:latin typeface="Times New Roman" panose="02020603050405020304" pitchFamily="18" charset="0"/>
                <a:cs typeface="Times New Roman" panose="02020603050405020304" pitchFamily="18" charset="0"/>
              </a:rPr>
              <a:t>ölçmek</a:t>
            </a:r>
            <a:r>
              <a:rPr lang="tr-TR" dirty="0">
                <a:latin typeface="Times New Roman" panose="02020603050405020304" pitchFamily="18" charset="0"/>
                <a:cs typeface="Times New Roman" panose="02020603050405020304" pitchFamily="18" charset="0"/>
              </a:rPr>
              <a:t> amacıyla yapılır. </a:t>
            </a:r>
          </a:p>
          <a:p>
            <a:pPr algn="just">
              <a:lnSpc>
                <a:spcPct val="150000"/>
              </a:lnSpc>
            </a:pPr>
            <a:r>
              <a:rPr lang="tr-TR" dirty="0" err="1">
                <a:latin typeface="Times New Roman" panose="02020603050405020304" pitchFamily="18" charset="0"/>
                <a:cs typeface="Times New Roman" panose="02020603050405020304" pitchFamily="18" charset="0"/>
              </a:rPr>
              <a:t>İstatistiksel</a:t>
            </a:r>
            <a:r>
              <a:rPr lang="tr-TR" dirty="0">
                <a:latin typeface="Times New Roman" panose="02020603050405020304" pitchFamily="18" charset="0"/>
                <a:cs typeface="Times New Roman" panose="02020603050405020304" pitchFamily="18" charset="0"/>
              </a:rPr>
              <a:t> kalite kontrol </a:t>
            </a:r>
            <a:r>
              <a:rPr lang="tr-TR" dirty="0" err="1">
                <a:latin typeface="Times New Roman" panose="02020603050405020304" pitchFamily="18" charset="0"/>
                <a:cs typeface="Times New Roman" panose="02020603050405020304" pitchFamily="18" charset="0"/>
              </a:rPr>
              <a:t>çalışmaları</a:t>
            </a:r>
            <a:r>
              <a:rPr lang="tr-TR" dirty="0">
                <a:latin typeface="Times New Roman" panose="02020603050405020304" pitchFamily="18" charset="0"/>
                <a:cs typeface="Times New Roman" panose="02020603050405020304" pitchFamily="18" charset="0"/>
              </a:rPr>
              <a:t> iki farklı kontrol </a:t>
            </a:r>
            <a:r>
              <a:rPr lang="tr-TR" dirty="0" err="1">
                <a:latin typeface="Times New Roman" panose="02020603050405020304" pitchFamily="18" charset="0"/>
                <a:cs typeface="Times New Roman" panose="02020603050405020304" pitchFamily="18" charset="0"/>
              </a:rPr>
              <a:t>sürecinden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oluşmaktadır</a:t>
            </a:r>
            <a:r>
              <a:rPr lang="tr-TR" dirty="0">
                <a:latin typeface="Times New Roman" panose="02020603050405020304" pitchFamily="18" charset="0"/>
                <a:cs typeface="Times New Roman" panose="02020603050405020304" pitchFamily="18" charset="0"/>
              </a:rPr>
              <a:t>: </a:t>
            </a:r>
          </a:p>
          <a:p>
            <a:pPr marL="285750" indent="-285750" algn="just">
              <a:lnSpc>
                <a:spcPct val="150000"/>
              </a:lnSpc>
              <a:buFont typeface="Arial" panose="020B0604020202020204" pitchFamily="34" charset="0"/>
              <a:buChar char="•"/>
            </a:pPr>
            <a:r>
              <a:rPr lang="tr-TR" dirty="0" err="1">
                <a:latin typeface="Times New Roman" panose="02020603050405020304" pitchFamily="18" charset="0"/>
                <a:cs typeface="Times New Roman" panose="02020603050405020304" pitchFamily="18" charset="0"/>
              </a:rPr>
              <a:t>Sürec</a:t>
            </a:r>
            <a:r>
              <a:rPr lang="tr-TR" dirty="0">
                <a:latin typeface="Times New Roman" panose="02020603050405020304" pitchFamily="18" charset="0"/>
                <a:cs typeface="Times New Roman" panose="02020603050405020304" pitchFamily="18" charset="0"/>
              </a:rPr>
              <a:t>̧ (proses) </a:t>
            </a:r>
            <a:r>
              <a:rPr lang="tr-TR" dirty="0" err="1">
                <a:latin typeface="Times New Roman" panose="02020603050405020304" pitchFamily="18" charset="0"/>
                <a:cs typeface="Times New Roman" panose="02020603050405020304" pitchFamily="18" charset="0"/>
              </a:rPr>
              <a:t>kontrolu</a:t>
            </a:r>
            <a:r>
              <a:rPr lang="tr-TR" dirty="0">
                <a:latin typeface="Times New Roman" panose="02020603050405020304" pitchFamily="18" charset="0"/>
                <a:cs typeface="Times New Roman" panose="02020603050405020304" pitchFamily="18" charset="0"/>
              </a:rPr>
              <a:t>̈, </a:t>
            </a:r>
          </a:p>
          <a:p>
            <a:pPr marL="285750" indent="-285750" algn="just">
              <a:lnSpc>
                <a:spcPct val="150000"/>
              </a:lnSpc>
              <a:buFont typeface="Arial" panose="020B0604020202020204" pitchFamily="34" charset="0"/>
              <a:buChar char="•"/>
            </a:pPr>
            <a:r>
              <a:rPr lang="tr-TR" dirty="0" err="1">
                <a:latin typeface="Times New Roman" panose="02020603050405020304" pitchFamily="18" charset="0"/>
                <a:cs typeface="Times New Roman" panose="02020603050405020304" pitchFamily="18" charset="0"/>
              </a:rPr>
              <a:t>Ürün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kontrolu</a:t>
            </a:r>
            <a:r>
              <a:rPr lang="tr-TR" dirty="0">
                <a:latin typeface="Times New Roman" panose="02020603050405020304" pitchFamily="18" charset="0"/>
                <a:cs typeface="Times New Roman" panose="02020603050405020304" pitchFamily="18" charset="0"/>
              </a:rPr>
              <a:t>̈. </a:t>
            </a:r>
          </a:p>
          <a:p>
            <a:pPr algn="just">
              <a:lnSpc>
                <a:spcPct val="150000"/>
              </a:lnSpc>
            </a:pPr>
            <a:endParaRPr lang="tr-TR"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215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DA1C3A-BC0D-AC4B-9B6C-9336A5749903}"/>
              </a:ext>
            </a:extLst>
          </p:cNvPr>
          <p:cNvSpPr>
            <a:spLocks noGrp="1"/>
          </p:cNvSpPr>
          <p:nvPr>
            <p:ph type="title"/>
          </p:nvPr>
        </p:nvSpPr>
        <p:spPr>
          <a:xfrm>
            <a:off x="1371600" y="711175"/>
            <a:ext cx="6368902" cy="572700"/>
          </a:xfrm>
        </p:spPr>
        <p:txBody>
          <a:bodyPr/>
          <a:lstStyle/>
          <a:p>
            <a:r>
              <a:rPr lang="tr-TR" dirty="0" err="1"/>
              <a:t>Sürec</a:t>
            </a:r>
            <a:r>
              <a:rPr lang="tr-TR" dirty="0"/>
              <a:t>̧ </a:t>
            </a:r>
            <a:r>
              <a:rPr lang="tr-TR" dirty="0" err="1"/>
              <a:t>kontrolünde</a:t>
            </a:r>
            <a:r>
              <a:rPr lang="tr-TR" dirty="0"/>
              <a:t> ilgilenilen </a:t>
            </a:r>
            <a:r>
              <a:rPr lang="tr-TR" dirty="0" err="1"/>
              <a:t>değişken</a:t>
            </a:r>
            <a:r>
              <a:rPr lang="tr-TR" dirty="0"/>
              <a:t> </a:t>
            </a:r>
            <a:r>
              <a:rPr lang="tr-TR" dirty="0" err="1"/>
              <a:t>türleri</a:t>
            </a:r>
            <a:r>
              <a:rPr lang="tr-TR" dirty="0"/>
              <a:t> nelerdir? </a:t>
            </a:r>
            <a:endParaRPr lang="tr-TR" sz="1800" dirty="0">
              <a:effectLst/>
            </a:endParaRPr>
          </a:p>
        </p:txBody>
      </p:sp>
      <p:sp>
        <p:nvSpPr>
          <p:cNvPr id="3" name="Dikdörtgen 2">
            <a:extLst>
              <a:ext uri="{FF2B5EF4-FFF2-40B4-BE49-F238E27FC236}">
                <a16:creationId xmlns:a16="http://schemas.microsoft.com/office/drawing/2014/main" id="{D2BA076D-13ED-8147-9775-7CFC9355D74F}"/>
              </a:ext>
            </a:extLst>
          </p:cNvPr>
          <p:cNvSpPr/>
          <p:nvPr/>
        </p:nvSpPr>
        <p:spPr>
          <a:xfrm>
            <a:off x="1456161" y="1575912"/>
            <a:ext cx="6539023" cy="2638928"/>
          </a:xfrm>
          <a:prstGeom prst="rect">
            <a:avLst/>
          </a:prstGeom>
        </p:spPr>
        <p:txBody>
          <a:bodyPr wrap="square">
            <a:spAutoFit/>
          </a:bodyPr>
          <a:lstStyle/>
          <a:p>
            <a:pPr algn="just">
              <a:lnSpc>
                <a:spcPct val="150000"/>
              </a:lnSpc>
            </a:pPr>
            <a:r>
              <a:rPr lang="tr-TR" dirty="0" err="1">
                <a:latin typeface="Times New Roman" panose="02020603050405020304" pitchFamily="18" charset="0"/>
                <a:cs typeface="Times New Roman" panose="02020603050405020304" pitchFamily="18" charset="0"/>
              </a:rPr>
              <a:t>Sürec</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kontrolünde</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ürün</a:t>
            </a:r>
            <a:r>
              <a:rPr lang="tr-TR" dirty="0">
                <a:latin typeface="Times New Roman" panose="02020603050405020304" pitchFamily="18" charset="0"/>
                <a:cs typeface="Times New Roman" panose="02020603050405020304" pitchFamily="18" charset="0"/>
              </a:rPr>
              <a:t> kalite </a:t>
            </a:r>
            <a:r>
              <a:rPr lang="tr-TR" dirty="0" err="1">
                <a:latin typeface="Times New Roman" panose="02020603050405020304" pitchFamily="18" charset="0"/>
                <a:cs typeface="Times New Roman" panose="02020603050405020304" pitchFamily="18" charset="0"/>
              </a:rPr>
              <a:t>kontrolu</a:t>
            </a:r>
            <a:r>
              <a:rPr lang="tr-TR" dirty="0">
                <a:latin typeface="Times New Roman" panose="02020603050405020304" pitchFamily="18" charset="0"/>
                <a:cs typeface="Times New Roman" panose="02020603050405020304" pitchFamily="18" charset="0"/>
              </a:rPr>
              <a:t>̈ yapılırken, nicel ya da nitel </a:t>
            </a:r>
            <a:r>
              <a:rPr lang="tr-TR" dirty="0" err="1">
                <a:latin typeface="Times New Roman" panose="02020603050405020304" pitchFamily="18" charset="0"/>
                <a:cs typeface="Times New Roman" panose="02020603050405020304" pitchFamily="18" charset="0"/>
              </a:rPr>
              <a:t>değişken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türu</a:t>
            </a:r>
            <a:r>
              <a:rPr lang="tr-TR" dirty="0">
                <a:latin typeface="Times New Roman" panose="02020603050405020304" pitchFamily="18" charset="0"/>
                <a:cs typeface="Times New Roman" panose="02020603050405020304" pitchFamily="18" charset="0"/>
              </a:rPr>
              <a:t>̈ ile </a:t>
            </a:r>
            <a:r>
              <a:rPr lang="tr-TR" dirty="0" err="1">
                <a:latin typeface="Times New Roman" panose="02020603050405020304" pitchFamily="18" charset="0"/>
                <a:cs typeface="Times New Roman" panose="02020603050405020304" pitchFamily="18" charset="0"/>
              </a:rPr>
              <a:t>karşılaşılır</a:t>
            </a:r>
            <a:r>
              <a:rPr lang="tr-TR" dirty="0">
                <a:latin typeface="Times New Roman" panose="02020603050405020304" pitchFamily="18" charset="0"/>
                <a:cs typeface="Times New Roman" panose="02020603050405020304" pitchFamily="18" charset="0"/>
              </a:rPr>
              <a:t>. </a:t>
            </a:r>
          </a:p>
          <a:p>
            <a:pPr algn="just">
              <a:lnSpc>
                <a:spcPct val="150000"/>
              </a:lnSpc>
            </a:pPr>
            <a:r>
              <a:rPr lang="tr-TR" dirty="0" err="1">
                <a:latin typeface="Times New Roman" panose="02020603050405020304" pitchFamily="18" charset="0"/>
                <a:cs typeface="Times New Roman" panose="02020603050405020304" pitchFamily="18" charset="0"/>
              </a:rPr>
              <a:t>Değişkenlerin</a:t>
            </a:r>
            <a:r>
              <a:rPr lang="tr-TR" dirty="0">
                <a:latin typeface="Times New Roman" panose="02020603050405020304" pitchFamily="18" charset="0"/>
                <a:cs typeface="Times New Roman" panose="02020603050405020304" pitchFamily="18" charset="0"/>
              </a:rPr>
              <a:t> kalite </a:t>
            </a:r>
            <a:r>
              <a:rPr lang="tr-TR" dirty="0" err="1">
                <a:latin typeface="Times New Roman" panose="02020603050405020304" pitchFamily="18" charset="0"/>
                <a:cs typeface="Times New Roman" panose="02020603050405020304" pitchFamily="18" charset="0"/>
              </a:rPr>
              <a:t>kontrolünde</a:t>
            </a:r>
            <a:r>
              <a:rPr lang="tr-TR" dirty="0">
                <a:latin typeface="Times New Roman" panose="02020603050405020304" pitchFamily="18" charset="0"/>
                <a:cs typeface="Times New Roman" panose="02020603050405020304" pitchFamily="18" charset="0"/>
              </a:rPr>
              <a:t> ilgilenilen karakteristikler </a:t>
            </a:r>
            <a:r>
              <a:rPr lang="tr-TR" dirty="0" err="1">
                <a:latin typeface="Times New Roman" panose="02020603050405020304" pitchFamily="18" charset="0"/>
                <a:cs typeface="Times New Roman" panose="02020603050405020304" pitchFamily="18" charset="0"/>
              </a:rPr>
              <a:t>sürekli</a:t>
            </a:r>
            <a:r>
              <a:rPr lang="tr-TR" dirty="0">
                <a:latin typeface="Times New Roman" panose="02020603050405020304" pitchFamily="18" charset="0"/>
                <a:cs typeface="Times New Roman" panose="02020603050405020304" pitchFamily="18" charset="0"/>
              </a:rPr>
              <a:t> bir </a:t>
            </a:r>
            <a:r>
              <a:rPr lang="tr-TR" dirty="0" err="1">
                <a:latin typeface="Times New Roman" panose="02020603050405020304" pitchFamily="18" charset="0"/>
                <a:cs typeface="Times New Roman" panose="02020603050405020304" pitchFamily="18" charset="0"/>
              </a:rPr>
              <a:t>ölçek</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üzerinden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ölçülmüs</a:t>
            </a:r>
            <a:r>
              <a:rPr lang="tr-TR" dirty="0">
                <a:latin typeface="Times New Roman" panose="02020603050405020304" pitchFamily="18" charset="0"/>
                <a:cs typeface="Times New Roman" panose="02020603050405020304" pitchFamily="18" charset="0"/>
              </a:rPr>
              <a:t>̧ ise bu durumda ilgilenilen karakteristikler niceldir. </a:t>
            </a:r>
            <a:r>
              <a:rPr lang="tr-TR" dirty="0" err="1">
                <a:latin typeface="Times New Roman" panose="02020603050405020304" pitchFamily="18" charset="0"/>
                <a:cs typeface="Times New Roman" panose="02020603050405020304" pitchFamily="18" charset="0"/>
              </a:rPr>
              <a:t>Örneğin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üretimleri</a:t>
            </a:r>
            <a:r>
              <a:rPr lang="tr-TR" dirty="0">
                <a:latin typeface="Times New Roman" panose="02020603050405020304" pitchFamily="18" charset="0"/>
                <a:cs typeface="Times New Roman" panose="02020603050405020304" pitchFamily="18" charset="0"/>
              </a:rPr>
              <a:t> makineyle yapılan vidaların </a:t>
            </a:r>
            <a:r>
              <a:rPr lang="tr-TR" dirty="0" err="1">
                <a:latin typeface="Times New Roman" panose="02020603050405020304" pitchFamily="18" charset="0"/>
                <a:cs typeface="Times New Roman" panose="02020603050405020304" pitchFamily="18" charset="0"/>
              </a:rPr>
              <a:t>uzunluğunun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ölçülmesi</a:t>
            </a:r>
            <a:r>
              <a:rPr lang="tr-TR" dirty="0">
                <a:latin typeface="Times New Roman" panose="02020603050405020304" pitchFamily="18" charset="0"/>
                <a:cs typeface="Times New Roman" panose="02020603050405020304" pitchFamily="18" charset="0"/>
              </a:rPr>
              <a:t> vb. </a:t>
            </a:r>
          </a:p>
          <a:p>
            <a:pPr algn="just">
              <a:lnSpc>
                <a:spcPct val="150000"/>
              </a:lnSpc>
            </a:pPr>
            <a:r>
              <a:rPr lang="tr-TR" dirty="0" err="1">
                <a:latin typeface="Times New Roman" panose="02020603050405020304" pitchFamily="18" charset="0"/>
                <a:cs typeface="Times New Roman" panose="02020603050405020304" pitchFamily="18" charset="0"/>
              </a:rPr>
              <a:t>İlgilenilen</a:t>
            </a:r>
            <a:r>
              <a:rPr lang="tr-TR" dirty="0">
                <a:latin typeface="Times New Roman" panose="02020603050405020304" pitchFamily="18" charset="0"/>
                <a:cs typeface="Times New Roman" panose="02020603050405020304" pitchFamily="18" charset="0"/>
              </a:rPr>
              <a:t> karakteristikler varlık veya yokluk </a:t>
            </a:r>
            <a:r>
              <a:rPr lang="tr-TR" dirty="0" err="1">
                <a:latin typeface="Times New Roman" panose="02020603050405020304" pitchFamily="18" charset="0"/>
                <a:cs typeface="Times New Roman" panose="02020603050405020304" pitchFamily="18" charset="0"/>
              </a:rPr>
              <a:t>üzerinden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ölçülmüs</a:t>
            </a:r>
            <a:r>
              <a:rPr lang="tr-TR" dirty="0">
                <a:latin typeface="Times New Roman" panose="02020603050405020304" pitchFamily="18" charset="0"/>
                <a:cs typeface="Times New Roman" panose="02020603050405020304" pitchFamily="18" charset="0"/>
              </a:rPr>
              <a:t>̧ ise bu durumda ilgilenilen karakteristikler niteldir. </a:t>
            </a:r>
            <a:r>
              <a:rPr lang="tr-TR" dirty="0" err="1">
                <a:latin typeface="Times New Roman" panose="02020603050405020304" pitchFamily="18" charset="0"/>
                <a:cs typeface="Times New Roman" panose="02020603050405020304" pitchFamily="18" charset="0"/>
              </a:rPr>
              <a:t>Üretilen</a:t>
            </a:r>
            <a:r>
              <a:rPr lang="tr-TR" dirty="0">
                <a:latin typeface="Times New Roman" panose="02020603050405020304" pitchFamily="18" charset="0"/>
                <a:cs typeface="Times New Roman" panose="02020603050405020304" pitchFamily="18" charset="0"/>
              </a:rPr>
              <a:t> ampullerin kusurlu olup olmamasının </a:t>
            </a:r>
            <a:r>
              <a:rPr lang="tr-TR" dirty="0" err="1">
                <a:latin typeface="Times New Roman" panose="02020603050405020304" pitchFamily="18" charset="0"/>
                <a:cs typeface="Times New Roman" panose="02020603050405020304" pitchFamily="18" charset="0"/>
              </a:rPr>
              <a:t>ölçülmesi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böyle</a:t>
            </a:r>
            <a:r>
              <a:rPr lang="tr-TR" dirty="0">
                <a:latin typeface="Times New Roman" panose="02020603050405020304" pitchFamily="18" charset="0"/>
                <a:cs typeface="Times New Roman" panose="02020603050405020304" pitchFamily="18" charset="0"/>
              </a:rPr>
              <a:t> bir durum </a:t>
            </a:r>
            <a:r>
              <a:rPr lang="tr-TR" dirty="0" err="1">
                <a:latin typeface="Times New Roman" panose="02020603050405020304" pitchFamily="18" charset="0"/>
                <a:cs typeface="Times New Roman" panose="02020603050405020304" pitchFamily="18" charset="0"/>
              </a:rPr>
              <a:t>için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örnek</a:t>
            </a:r>
            <a:r>
              <a:rPr lang="tr-TR" dirty="0">
                <a:latin typeface="Times New Roman" panose="02020603050405020304" pitchFamily="18" charset="0"/>
                <a:cs typeface="Times New Roman" panose="02020603050405020304" pitchFamily="18" charset="0"/>
              </a:rPr>
              <a:t> olarak verilebilir. </a:t>
            </a:r>
            <a:endParaRPr lang="tr-TR"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572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DA1C3A-BC0D-AC4B-9B6C-9336A5749903}"/>
              </a:ext>
            </a:extLst>
          </p:cNvPr>
          <p:cNvSpPr>
            <a:spLocks noGrp="1"/>
          </p:cNvSpPr>
          <p:nvPr>
            <p:ph type="title"/>
          </p:nvPr>
        </p:nvSpPr>
        <p:spPr>
          <a:xfrm>
            <a:off x="903767" y="711175"/>
            <a:ext cx="7315200" cy="572700"/>
          </a:xfrm>
        </p:spPr>
        <p:txBody>
          <a:bodyPr/>
          <a:lstStyle/>
          <a:p>
            <a:r>
              <a:rPr lang="tr-TR" sz="2000" dirty="0"/>
              <a:t>Üretim </a:t>
            </a:r>
            <a:r>
              <a:rPr lang="tr-TR" sz="2000" dirty="0" err="1"/>
              <a:t>aşamasında</a:t>
            </a:r>
            <a:r>
              <a:rPr lang="tr-TR" sz="2000" dirty="0"/>
              <a:t> </a:t>
            </a:r>
            <a:r>
              <a:rPr lang="tr-TR" sz="2000" dirty="0" err="1"/>
              <a:t>sürecin</a:t>
            </a:r>
            <a:r>
              <a:rPr lang="tr-TR" sz="2000" dirty="0"/>
              <a:t> kalite kontrolü </a:t>
            </a:r>
            <a:r>
              <a:rPr lang="tr-TR" sz="2000" dirty="0" err="1"/>
              <a:t>için</a:t>
            </a:r>
            <a:r>
              <a:rPr lang="tr-TR" sz="2000" dirty="0"/>
              <a:t> kullanılan </a:t>
            </a:r>
            <a:r>
              <a:rPr lang="tr-TR" sz="2000" dirty="0" err="1"/>
              <a:t>başlıca</a:t>
            </a:r>
            <a:r>
              <a:rPr lang="tr-TR" sz="2000" dirty="0"/>
              <a:t> istatistiksel teknikler nelerdir? </a:t>
            </a:r>
            <a:endParaRPr lang="tr-TR" sz="1600" dirty="0">
              <a:effectLst/>
            </a:endParaRPr>
          </a:p>
        </p:txBody>
      </p:sp>
      <p:sp>
        <p:nvSpPr>
          <p:cNvPr id="3" name="Dikdörtgen 2">
            <a:extLst>
              <a:ext uri="{FF2B5EF4-FFF2-40B4-BE49-F238E27FC236}">
                <a16:creationId xmlns:a16="http://schemas.microsoft.com/office/drawing/2014/main" id="{6EB59E69-331A-7741-94A1-41F4FB1C9D13}"/>
              </a:ext>
            </a:extLst>
          </p:cNvPr>
          <p:cNvSpPr/>
          <p:nvPr/>
        </p:nvSpPr>
        <p:spPr>
          <a:xfrm>
            <a:off x="1392865" y="1434649"/>
            <a:ext cx="6592185" cy="3108543"/>
          </a:xfrm>
          <a:prstGeom prst="rect">
            <a:avLst/>
          </a:prstGeom>
        </p:spPr>
        <p:txBody>
          <a:bodyPr wrap="square">
            <a:spAutoFit/>
          </a:bodyPr>
          <a:lstStyle/>
          <a:p>
            <a:r>
              <a:rPr lang="tr-TR" dirty="0" err="1">
                <a:latin typeface="Times" pitchFamily="2" charset="0"/>
              </a:rPr>
              <a:t>Üretim</a:t>
            </a:r>
            <a:r>
              <a:rPr lang="tr-TR" dirty="0">
                <a:latin typeface="Times" pitchFamily="2" charset="0"/>
              </a:rPr>
              <a:t> </a:t>
            </a:r>
            <a:r>
              <a:rPr lang="tr-TR" dirty="0" err="1">
                <a:latin typeface="Times" pitchFamily="2" charset="0"/>
              </a:rPr>
              <a:t>aşamasında</a:t>
            </a:r>
            <a:r>
              <a:rPr lang="tr-TR" dirty="0">
                <a:latin typeface="Times" pitchFamily="2" charset="0"/>
              </a:rPr>
              <a:t> </a:t>
            </a:r>
            <a:r>
              <a:rPr lang="tr-TR" dirty="0" err="1">
                <a:latin typeface="Times" pitchFamily="2" charset="0"/>
              </a:rPr>
              <a:t>sürecin</a:t>
            </a:r>
            <a:r>
              <a:rPr lang="tr-TR" dirty="0">
                <a:latin typeface="Times" pitchFamily="2" charset="0"/>
              </a:rPr>
              <a:t> kalite </a:t>
            </a:r>
            <a:r>
              <a:rPr lang="tr-TR" dirty="0" err="1">
                <a:latin typeface="Times" pitchFamily="2" charset="0"/>
              </a:rPr>
              <a:t>kontrolu</a:t>
            </a:r>
            <a:r>
              <a:rPr lang="tr-TR" dirty="0">
                <a:latin typeface="Times" pitchFamily="2" charset="0"/>
              </a:rPr>
              <a:t>̈ </a:t>
            </a:r>
            <a:r>
              <a:rPr lang="tr-TR" dirty="0" err="1">
                <a:latin typeface="Times" pitchFamily="2" charset="0"/>
              </a:rPr>
              <a:t>için</a:t>
            </a:r>
            <a:r>
              <a:rPr lang="tr-TR" dirty="0">
                <a:latin typeface="Times" pitchFamily="2" charset="0"/>
              </a:rPr>
              <a:t> kullanılan </a:t>
            </a:r>
            <a:r>
              <a:rPr lang="tr-TR" dirty="0" err="1">
                <a:latin typeface="Times" pitchFamily="2" charset="0"/>
              </a:rPr>
              <a:t>çok</a:t>
            </a:r>
            <a:r>
              <a:rPr lang="tr-TR" dirty="0">
                <a:latin typeface="Times" pitchFamily="2" charset="0"/>
              </a:rPr>
              <a:t> sayıda istatistiksel teknik vardır. Bunlardan bazıları </a:t>
            </a:r>
            <a:r>
              <a:rPr lang="tr-TR" dirty="0" err="1">
                <a:latin typeface="Times" pitchFamily="2" charset="0"/>
              </a:rPr>
              <a:t>aşağıda</a:t>
            </a:r>
            <a:r>
              <a:rPr lang="tr-TR" dirty="0">
                <a:latin typeface="Times" pitchFamily="2" charset="0"/>
              </a:rPr>
              <a:t> </a:t>
            </a:r>
            <a:r>
              <a:rPr lang="tr-TR" dirty="0" err="1">
                <a:latin typeface="Times" pitchFamily="2" charset="0"/>
              </a:rPr>
              <a:t>sıralanmıştır</a:t>
            </a:r>
            <a:r>
              <a:rPr lang="tr-TR" dirty="0">
                <a:latin typeface="Times" pitchFamily="2" charset="0"/>
              </a:rPr>
              <a:t>: </a:t>
            </a:r>
            <a:endParaRPr lang="tr-TR" sz="1100" dirty="0">
              <a:latin typeface="Times" pitchFamily="2" charset="0"/>
            </a:endParaRPr>
          </a:p>
          <a:p>
            <a:r>
              <a:rPr lang="tr-TR" dirty="0">
                <a:latin typeface="Times" pitchFamily="2" charset="0"/>
              </a:rPr>
              <a:t>􏰎  </a:t>
            </a:r>
            <a:r>
              <a:rPr lang="tr-TR" dirty="0" err="1">
                <a:latin typeface="Times" pitchFamily="2" charset="0"/>
              </a:rPr>
              <a:t>Histogram</a:t>
            </a:r>
            <a:r>
              <a:rPr lang="tr-TR" dirty="0">
                <a:latin typeface="Times" pitchFamily="2" charset="0"/>
              </a:rPr>
              <a:t>, </a:t>
            </a:r>
            <a:endParaRPr lang="tr-TR" sz="1100" dirty="0">
              <a:latin typeface="Times" pitchFamily="2" charset="0"/>
            </a:endParaRPr>
          </a:p>
          <a:p>
            <a:r>
              <a:rPr lang="tr-TR" dirty="0">
                <a:latin typeface="Times" pitchFamily="2" charset="0"/>
              </a:rPr>
              <a:t>􏰎  Kontrol Tablosu, </a:t>
            </a:r>
            <a:endParaRPr lang="tr-TR" sz="1100" dirty="0">
              <a:latin typeface="Times" pitchFamily="2" charset="0"/>
            </a:endParaRPr>
          </a:p>
          <a:p>
            <a:r>
              <a:rPr lang="tr-TR" dirty="0">
                <a:latin typeface="Times" pitchFamily="2" charset="0"/>
              </a:rPr>
              <a:t>􏰎  </a:t>
            </a:r>
            <a:r>
              <a:rPr lang="tr-TR" dirty="0" err="1">
                <a:latin typeface="Times" pitchFamily="2" charset="0"/>
              </a:rPr>
              <a:t>Pareto</a:t>
            </a:r>
            <a:r>
              <a:rPr lang="tr-TR" dirty="0">
                <a:latin typeface="Times" pitchFamily="2" charset="0"/>
              </a:rPr>
              <a:t> Analizi, </a:t>
            </a:r>
            <a:endParaRPr lang="tr-TR" sz="1100" dirty="0">
              <a:latin typeface="Times" pitchFamily="2" charset="0"/>
            </a:endParaRPr>
          </a:p>
          <a:p>
            <a:r>
              <a:rPr lang="tr-TR" dirty="0">
                <a:latin typeface="Times" pitchFamily="2" charset="0"/>
              </a:rPr>
              <a:t>􏰎  Hata </a:t>
            </a:r>
            <a:r>
              <a:rPr lang="tr-TR" dirty="0" err="1">
                <a:latin typeface="Times" pitchFamily="2" charset="0"/>
              </a:rPr>
              <a:t>Yoğunluk</a:t>
            </a:r>
            <a:r>
              <a:rPr lang="tr-TR" dirty="0">
                <a:latin typeface="Times" pitchFamily="2" charset="0"/>
              </a:rPr>
              <a:t> Diyagramı, </a:t>
            </a:r>
            <a:endParaRPr lang="tr-TR" sz="1100" dirty="0">
              <a:latin typeface="Times" pitchFamily="2" charset="0"/>
            </a:endParaRPr>
          </a:p>
          <a:p>
            <a:r>
              <a:rPr lang="tr-TR" dirty="0">
                <a:latin typeface="Times" pitchFamily="2" charset="0"/>
              </a:rPr>
              <a:t>􏰎  Kontrol Grafikleri, </a:t>
            </a:r>
            <a:endParaRPr lang="tr-TR" sz="1100" dirty="0">
              <a:latin typeface="Times" pitchFamily="2" charset="0"/>
            </a:endParaRPr>
          </a:p>
          <a:p>
            <a:r>
              <a:rPr lang="tr-TR" dirty="0">
                <a:latin typeface="Times" pitchFamily="2" charset="0"/>
              </a:rPr>
              <a:t>􏰏 X ve R kontrol grafikleri, </a:t>
            </a:r>
            <a:endParaRPr lang="tr-TR" sz="1100" dirty="0">
              <a:latin typeface="Times" pitchFamily="2" charset="0"/>
            </a:endParaRPr>
          </a:p>
          <a:p>
            <a:r>
              <a:rPr lang="tr-TR" dirty="0">
                <a:latin typeface="Times" pitchFamily="2" charset="0"/>
              </a:rPr>
              <a:t>􏰏 X ve S kontrol grafikleri, </a:t>
            </a:r>
            <a:endParaRPr lang="tr-TR" sz="1100" dirty="0">
              <a:latin typeface="Times" pitchFamily="2" charset="0"/>
            </a:endParaRPr>
          </a:p>
          <a:p>
            <a:r>
              <a:rPr lang="tr-TR" dirty="0">
                <a:latin typeface="Times" pitchFamily="2" charset="0"/>
              </a:rPr>
              <a:t>􏰏 p (kusurlu oranı) </a:t>
            </a:r>
            <a:r>
              <a:rPr lang="tr-TR" dirty="0" err="1">
                <a:latin typeface="Times" pitchFamily="2" charset="0"/>
              </a:rPr>
              <a:t>grafiği</a:t>
            </a:r>
            <a:r>
              <a:rPr lang="tr-TR" dirty="0">
                <a:latin typeface="Times" pitchFamily="2" charset="0"/>
              </a:rPr>
              <a:t>,</a:t>
            </a:r>
            <a:br>
              <a:rPr lang="tr-TR" dirty="0">
                <a:latin typeface="Times" pitchFamily="2" charset="0"/>
              </a:rPr>
            </a:br>
            <a:r>
              <a:rPr lang="tr-TR" dirty="0">
                <a:latin typeface="Times" pitchFamily="2" charset="0"/>
              </a:rPr>
              <a:t>􏰏 </a:t>
            </a:r>
            <a:r>
              <a:rPr lang="tr-TR" dirty="0" err="1">
                <a:latin typeface="Times" pitchFamily="2" charset="0"/>
              </a:rPr>
              <a:t>np</a:t>
            </a:r>
            <a:r>
              <a:rPr lang="tr-TR" dirty="0">
                <a:latin typeface="Times" pitchFamily="2" charset="0"/>
              </a:rPr>
              <a:t> (kusurlu sayısı) </a:t>
            </a:r>
            <a:r>
              <a:rPr lang="tr-TR" dirty="0" err="1">
                <a:latin typeface="Times" pitchFamily="2" charset="0"/>
              </a:rPr>
              <a:t>grafiği</a:t>
            </a:r>
            <a:r>
              <a:rPr lang="tr-TR" dirty="0">
                <a:latin typeface="Times" pitchFamily="2" charset="0"/>
              </a:rPr>
              <a:t>,</a:t>
            </a:r>
            <a:br>
              <a:rPr lang="tr-TR" dirty="0">
                <a:latin typeface="Times" pitchFamily="2" charset="0"/>
              </a:rPr>
            </a:br>
            <a:r>
              <a:rPr lang="tr-TR" dirty="0">
                <a:latin typeface="Times" pitchFamily="2" charset="0"/>
              </a:rPr>
              <a:t>􏰏 U kontrol </a:t>
            </a:r>
            <a:r>
              <a:rPr lang="tr-TR" dirty="0" err="1">
                <a:latin typeface="Times" pitchFamily="2" charset="0"/>
              </a:rPr>
              <a:t>grafiği</a:t>
            </a:r>
            <a:r>
              <a:rPr lang="tr-TR" dirty="0">
                <a:latin typeface="Times" pitchFamily="2" charset="0"/>
              </a:rPr>
              <a:t> (birim </a:t>
            </a:r>
            <a:r>
              <a:rPr lang="tr-TR" dirty="0" err="1">
                <a:latin typeface="Times" pitchFamily="2" charset="0"/>
              </a:rPr>
              <a:t>başına</a:t>
            </a:r>
            <a:r>
              <a:rPr lang="tr-TR" dirty="0">
                <a:latin typeface="Times" pitchFamily="2" charset="0"/>
              </a:rPr>
              <a:t> kusur sayısı), </a:t>
            </a:r>
          </a:p>
          <a:p>
            <a:r>
              <a:rPr lang="tr-TR" dirty="0">
                <a:latin typeface="Times" pitchFamily="2" charset="0"/>
              </a:rPr>
              <a:t>􏰏 c kontrol </a:t>
            </a:r>
            <a:r>
              <a:rPr lang="tr-TR" dirty="0" err="1">
                <a:latin typeface="Times" pitchFamily="2" charset="0"/>
              </a:rPr>
              <a:t>grafiği</a:t>
            </a:r>
            <a:r>
              <a:rPr lang="tr-TR" dirty="0">
                <a:latin typeface="Times" pitchFamily="2" charset="0"/>
              </a:rPr>
              <a:t> (</a:t>
            </a:r>
            <a:r>
              <a:rPr lang="tr-TR" dirty="0" err="1">
                <a:latin typeface="Times" pitchFamily="2" charset="0"/>
              </a:rPr>
              <a:t>örnek</a:t>
            </a:r>
            <a:r>
              <a:rPr lang="tr-TR" dirty="0">
                <a:latin typeface="Times" pitchFamily="2" charset="0"/>
              </a:rPr>
              <a:t> </a:t>
            </a:r>
            <a:r>
              <a:rPr lang="tr-TR" dirty="0" err="1">
                <a:latin typeface="Times" pitchFamily="2" charset="0"/>
              </a:rPr>
              <a:t>başına</a:t>
            </a:r>
            <a:r>
              <a:rPr lang="tr-TR" dirty="0">
                <a:latin typeface="Times" pitchFamily="2" charset="0"/>
              </a:rPr>
              <a:t> kusur sayısı), </a:t>
            </a:r>
          </a:p>
          <a:p>
            <a:r>
              <a:rPr lang="tr-TR" dirty="0">
                <a:latin typeface="Times" pitchFamily="2" charset="0"/>
              </a:rPr>
              <a:t>􏰏 CUSUM (</a:t>
            </a:r>
            <a:r>
              <a:rPr lang="tr-TR" dirty="0" err="1">
                <a:latin typeface="Times" pitchFamily="2" charset="0"/>
              </a:rPr>
              <a:t>kümülatif</a:t>
            </a:r>
            <a:r>
              <a:rPr lang="tr-TR" dirty="0">
                <a:latin typeface="Times" pitchFamily="2" charset="0"/>
              </a:rPr>
              <a:t> toplam) kontrol grafikleri. </a:t>
            </a:r>
            <a:endParaRPr lang="tr-TR" sz="1100" dirty="0">
              <a:effectLst/>
              <a:latin typeface="Times" pitchFamily="2" charset="0"/>
            </a:endParaRPr>
          </a:p>
        </p:txBody>
      </p:sp>
    </p:spTree>
    <p:extLst>
      <p:ext uri="{BB962C8B-B14F-4D97-AF65-F5344CB8AC3E}">
        <p14:creationId xmlns:p14="http://schemas.microsoft.com/office/powerpoint/2010/main" val="175132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DA1C3A-BC0D-AC4B-9B6C-9336A5749903}"/>
              </a:ext>
            </a:extLst>
          </p:cNvPr>
          <p:cNvSpPr>
            <a:spLocks noGrp="1"/>
          </p:cNvSpPr>
          <p:nvPr>
            <p:ph type="title"/>
          </p:nvPr>
        </p:nvSpPr>
        <p:spPr>
          <a:xfrm>
            <a:off x="1531088" y="692162"/>
            <a:ext cx="6539024" cy="572700"/>
          </a:xfrm>
        </p:spPr>
        <p:txBody>
          <a:bodyPr/>
          <a:lstStyle/>
          <a:p>
            <a:r>
              <a:rPr lang="tr-TR" sz="2000" dirty="0" err="1"/>
              <a:t>Ürün</a:t>
            </a:r>
            <a:r>
              <a:rPr lang="tr-TR" sz="2000" dirty="0"/>
              <a:t> </a:t>
            </a:r>
            <a:r>
              <a:rPr lang="tr-TR" sz="2000" dirty="0" err="1"/>
              <a:t>kabulu</a:t>
            </a:r>
            <a:r>
              <a:rPr lang="tr-TR" sz="2000" dirty="0"/>
              <a:t>̈ </a:t>
            </a:r>
            <a:r>
              <a:rPr lang="tr-TR" sz="2000" dirty="0" err="1"/>
              <a:t>aşamasında</a:t>
            </a:r>
            <a:r>
              <a:rPr lang="tr-TR" sz="2000" dirty="0"/>
              <a:t> kalite kontrol amacıyla hangi </a:t>
            </a:r>
            <a:r>
              <a:rPr lang="tr-TR" sz="2000" dirty="0" err="1"/>
              <a:t>örnekleme</a:t>
            </a:r>
            <a:r>
              <a:rPr lang="tr-TR" sz="2000" dirty="0"/>
              <a:t> </a:t>
            </a:r>
            <a:r>
              <a:rPr lang="tr-TR" sz="2000" dirty="0" err="1"/>
              <a:t>tekniği</a:t>
            </a:r>
            <a:r>
              <a:rPr lang="tr-TR" sz="2000" dirty="0"/>
              <a:t> kullanılır? </a:t>
            </a:r>
            <a:endParaRPr lang="tr-TR" sz="1600" dirty="0">
              <a:effectLst/>
            </a:endParaRPr>
          </a:p>
        </p:txBody>
      </p:sp>
      <p:sp>
        <p:nvSpPr>
          <p:cNvPr id="3" name="Dikdörtgen 2">
            <a:extLst>
              <a:ext uri="{FF2B5EF4-FFF2-40B4-BE49-F238E27FC236}">
                <a16:creationId xmlns:a16="http://schemas.microsoft.com/office/drawing/2014/main" id="{6AFBA963-3926-EA4D-A78E-AEF552F14FB6}"/>
              </a:ext>
            </a:extLst>
          </p:cNvPr>
          <p:cNvSpPr/>
          <p:nvPr/>
        </p:nvSpPr>
        <p:spPr>
          <a:xfrm>
            <a:off x="1392865" y="1804870"/>
            <a:ext cx="6815470" cy="1992597"/>
          </a:xfrm>
          <a:prstGeom prst="rect">
            <a:avLst/>
          </a:prstGeom>
        </p:spPr>
        <p:txBody>
          <a:bodyPr wrap="square">
            <a:spAutoFit/>
          </a:bodyPr>
          <a:lstStyle/>
          <a:p>
            <a:pPr algn="just">
              <a:lnSpc>
                <a:spcPct val="150000"/>
              </a:lnSpc>
            </a:pPr>
            <a:r>
              <a:rPr lang="tr-TR" dirty="0">
                <a:latin typeface="Times New Roman" panose="02020603050405020304" pitchFamily="18" charset="0"/>
                <a:cs typeface="Times New Roman" panose="02020603050405020304" pitchFamily="18" charset="0"/>
              </a:rPr>
              <a:t>Bir parti </a:t>
            </a:r>
            <a:r>
              <a:rPr lang="tr-TR" dirty="0" err="1">
                <a:latin typeface="Times New Roman" panose="02020603050405020304" pitchFamily="18" charset="0"/>
                <a:cs typeface="Times New Roman" panose="02020603050405020304" pitchFamily="18" charset="0"/>
              </a:rPr>
              <a:t>ürünün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kabulu</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için</a:t>
            </a:r>
            <a:r>
              <a:rPr lang="tr-TR" dirty="0">
                <a:latin typeface="Times New Roman" panose="02020603050405020304" pitchFamily="18" charset="0"/>
                <a:cs typeface="Times New Roman" panose="02020603050405020304" pitchFamily="18" charset="0"/>
              </a:rPr>
              <a:t> kalite kontrol amacıyla yapılacak  incelemelerin; </a:t>
            </a:r>
          </a:p>
          <a:p>
            <a:pPr lvl="1" algn="just">
              <a:lnSpc>
                <a:spcPct val="150000"/>
              </a:lnSpc>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Ürüne</a:t>
            </a:r>
            <a:r>
              <a:rPr lang="tr-TR" dirty="0">
                <a:latin typeface="Times New Roman" panose="02020603050405020304" pitchFamily="18" charset="0"/>
                <a:cs typeface="Times New Roman" panose="02020603050405020304" pitchFamily="18" charset="0"/>
              </a:rPr>
              <a:t> zarar vermesi, </a:t>
            </a:r>
          </a:p>
          <a:p>
            <a:pPr lvl="1" algn="just">
              <a:lnSpc>
                <a:spcPct val="150000"/>
              </a:lnSpc>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Yüksek</a:t>
            </a:r>
            <a:r>
              <a:rPr lang="tr-TR" dirty="0">
                <a:latin typeface="Times New Roman" panose="02020603050405020304" pitchFamily="18" charset="0"/>
                <a:cs typeface="Times New Roman" panose="02020603050405020304" pitchFamily="18" charset="0"/>
              </a:rPr>
              <a:t> maliyetli olması, </a:t>
            </a:r>
          </a:p>
          <a:p>
            <a:pPr lvl="1" algn="just">
              <a:lnSpc>
                <a:spcPct val="150000"/>
              </a:lnSpc>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Çok</a:t>
            </a:r>
            <a:r>
              <a:rPr lang="tr-TR" dirty="0">
                <a:latin typeface="Times New Roman" panose="02020603050405020304" pitchFamily="18" charset="0"/>
                <a:cs typeface="Times New Roman" panose="02020603050405020304" pitchFamily="18" charset="0"/>
              </a:rPr>
              <a:t> zaman alması </a:t>
            </a:r>
          </a:p>
          <a:p>
            <a:pPr lvl="1" algn="just">
              <a:lnSpc>
                <a:spcPct val="150000"/>
              </a:lnSpc>
            </a:pPr>
            <a:r>
              <a:rPr lang="tr-TR" dirty="0">
                <a:latin typeface="Times New Roman" panose="02020603050405020304" pitchFamily="18" charset="0"/>
                <a:cs typeface="Times New Roman" panose="02020603050405020304" pitchFamily="18" charset="0"/>
              </a:rPr>
              <a:t>nedeniyle kabul </a:t>
            </a:r>
            <a:r>
              <a:rPr lang="tr-TR" dirty="0" err="1">
                <a:latin typeface="Times New Roman" panose="02020603050405020304" pitchFamily="18" charset="0"/>
                <a:cs typeface="Times New Roman" panose="02020603050405020304" pitchFamily="18" charset="0"/>
              </a:rPr>
              <a:t>örneklemesi</a:t>
            </a:r>
            <a:r>
              <a:rPr lang="tr-TR" dirty="0">
                <a:latin typeface="Times New Roman" panose="02020603050405020304" pitchFamily="18" charset="0"/>
                <a:cs typeface="Times New Roman" panose="02020603050405020304" pitchFamily="18" charset="0"/>
              </a:rPr>
              <a:t> kullanılır. </a:t>
            </a:r>
          </a:p>
          <a:p>
            <a:pPr algn="just">
              <a:lnSpc>
                <a:spcPct val="150000"/>
              </a:lnSpc>
            </a:pPr>
            <a:endParaRPr lang="tr-TR"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058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DA1C3A-BC0D-AC4B-9B6C-9336A5749903}"/>
              </a:ext>
            </a:extLst>
          </p:cNvPr>
          <p:cNvSpPr>
            <a:spLocks noGrp="1"/>
          </p:cNvSpPr>
          <p:nvPr>
            <p:ph type="title"/>
          </p:nvPr>
        </p:nvSpPr>
        <p:spPr>
          <a:xfrm>
            <a:off x="1350335" y="668645"/>
            <a:ext cx="6804837" cy="572700"/>
          </a:xfrm>
        </p:spPr>
        <p:txBody>
          <a:bodyPr/>
          <a:lstStyle/>
          <a:p>
            <a:r>
              <a:rPr lang="tr-TR" sz="2000" dirty="0"/>
              <a:t>Kalite </a:t>
            </a:r>
            <a:r>
              <a:rPr lang="tr-TR" sz="2000" dirty="0" err="1"/>
              <a:t>kontrolünde</a:t>
            </a:r>
            <a:r>
              <a:rPr lang="tr-TR" sz="2000" dirty="0"/>
              <a:t> kullanılan </a:t>
            </a:r>
            <a:r>
              <a:rPr lang="tr-TR" sz="2000" dirty="0" err="1"/>
              <a:t>doğrulama</a:t>
            </a:r>
            <a:r>
              <a:rPr lang="tr-TR" sz="2000" dirty="0"/>
              <a:t> </a:t>
            </a:r>
            <a:r>
              <a:rPr lang="tr-TR" sz="2000" dirty="0" err="1"/>
              <a:t>yöntemleri</a:t>
            </a:r>
            <a:r>
              <a:rPr lang="tr-TR" sz="2000" dirty="0"/>
              <a:t> nelerdir? </a:t>
            </a:r>
            <a:endParaRPr lang="tr-TR" sz="1600" dirty="0">
              <a:effectLst/>
            </a:endParaRPr>
          </a:p>
        </p:txBody>
      </p:sp>
      <p:sp>
        <p:nvSpPr>
          <p:cNvPr id="3" name="Dikdörtgen 2">
            <a:extLst>
              <a:ext uri="{FF2B5EF4-FFF2-40B4-BE49-F238E27FC236}">
                <a16:creationId xmlns:a16="http://schemas.microsoft.com/office/drawing/2014/main" id="{053EF8EF-4411-E04B-8BE0-F3B798E6AC15}"/>
              </a:ext>
            </a:extLst>
          </p:cNvPr>
          <p:cNvSpPr/>
          <p:nvPr/>
        </p:nvSpPr>
        <p:spPr>
          <a:xfrm>
            <a:off x="1350335" y="1357053"/>
            <a:ext cx="6943060" cy="1992597"/>
          </a:xfrm>
          <a:prstGeom prst="rect">
            <a:avLst/>
          </a:prstGeom>
        </p:spPr>
        <p:txBody>
          <a:bodyPr wrap="square">
            <a:spAutoFit/>
          </a:bodyPr>
          <a:lstStyle/>
          <a:p>
            <a:pPr>
              <a:lnSpc>
                <a:spcPct val="150000"/>
              </a:lnSpc>
            </a:pPr>
            <a:r>
              <a:rPr lang="tr-TR" dirty="0">
                <a:latin typeface="Times New Roman" panose="02020603050405020304" pitchFamily="18" charset="0"/>
                <a:cs typeface="Times New Roman" panose="02020603050405020304" pitchFamily="18" charset="0"/>
              </a:rPr>
              <a:t>Kalite </a:t>
            </a:r>
            <a:r>
              <a:rPr lang="tr-TR" dirty="0" err="1">
                <a:latin typeface="Times New Roman" panose="02020603050405020304" pitchFamily="18" charset="0"/>
                <a:cs typeface="Times New Roman" panose="02020603050405020304" pitchFamily="18" charset="0"/>
              </a:rPr>
              <a:t>kontrolünde</a:t>
            </a:r>
            <a:r>
              <a:rPr lang="tr-TR" dirty="0">
                <a:latin typeface="Times New Roman" panose="02020603050405020304" pitchFamily="18" charset="0"/>
                <a:cs typeface="Times New Roman" panose="02020603050405020304" pitchFamily="18" charset="0"/>
              </a:rPr>
              <a:t> iki </a:t>
            </a:r>
            <a:r>
              <a:rPr lang="tr-TR" dirty="0" err="1">
                <a:latin typeface="Times New Roman" panose="02020603050405020304" pitchFamily="18" charset="0"/>
                <a:cs typeface="Times New Roman" panose="02020603050405020304" pitchFamily="18" charset="0"/>
              </a:rPr>
              <a:t>tür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doğrulama</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yöntemi</a:t>
            </a:r>
            <a:r>
              <a:rPr lang="tr-TR" dirty="0">
                <a:latin typeface="Times New Roman" panose="02020603050405020304" pitchFamily="18" charset="0"/>
                <a:cs typeface="Times New Roman" panose="02020603050405020304" pitchFamily="18" charset="0"/>
              </a:rPr>
              <a:t> kullanılır: </a:t>
            </a:r>
          </a:p>
          <a:p>
            <a:pPr marL="285750" indent="-285750">
              <a:lnSpc>
                <a:spcPct val="150000"/>
              </a:lnSpc>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Bağımlı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Doğrulama</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Yöntemi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Çünku</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kontrolörün</a:t>
            </a:r>
            <a:r>
              <a:rPr lang="tr-TR" dirty="0">
                <a:latin typeface="Times New Roman" panose="02020603050405020304" pitchFamily="18" charset="0"/>
                <a:cs typeface="Times New Roman" panose="02020603050405020304" pitchFamily="18" charset="0"/>
              </a:rPr>
              <a:t> hatalı maddeleri hatasız gibi kabul etmesi, hatasız maddeleri hatalı olarak </a:t>
            </a:r>
            <a:r>
              <a:rPr lang="tr-TR" dirty="0" err="1">
                <a:latin typeface="Times New Roman" panose="02020603050405020304" pitchFamily="18" charset="0"/>
                <a:cs typeface="Times New Roman" panose="02020603050405020304" pitchFamily="18" charset="0"/>
              </a:rPr>
              <a:t>göstermesi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mümkündür</a:t>
            </a:r>
            <a:r>
              <a:rPr lang="tr-TR" dirty="0">
                <a:latin typeface="Times New Roman" panose="02020603050405020304" pitchFamily="18" charset="0"/>
                <a:cs typeface="Times New Roman" panose="02020603050405020304" pitchFamily="18" charset="0"/>
              </a:rPr>
              <a:t>. </a:t>
            </a:r>
          </a:p>
          <a:p>
            <a:pPr marL="285750" indent="-285750">
              <a:lnSpc>
                <a:spcPct val="150000"/>
              </a:lnSpc>
              <a:buFont typeface="Arial" panose="020B0604020202020204" pitchFamily="34" charset="0"/>
              <a:buChar char="•"/>
            </a:pPr>
            <a:r>
              <a:rPr lang="tr-TR" dirty="0" err="1">
                <a:latin typeface="Times New Roman" panose="02020603050405020304" pitchFamily="18" charset="0"/>
                <a:cs typeface="Times New Roman" panose="02020603050405020304" pitchFamily="18" charset="0"/>
              </a:rPr>
              <a:t>Bağımsız</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Doğrulama</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Yöntemi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Bağımsız</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doğrulama</a:t>
            </a:r>
            <a:r>
              <a:rPr lang="tr-TR" dirty="0">
                <a:latin typeface="Times New Roman" panose="02020603050405020304" pitchFamily="18" charset="0"/>
                <a:cs typeface="Times New Roman" panose="02020603050405020304" pitchFamily="18" charset="0"/>
              </a:rPr>
              <a:t> metodunda bir iş </a:t>
            </a:r>
            <a:r>
              <a:rPr lang="tr-TR" dirty="0" err="1">
                <a:latin typeface="Times New Roman" panose="02020603050405020304" pitchFamily="18" charset="0"/>
                <a:cs typeface="Times New Roman" panose="02020603050405020304" pitchFamily="18" charset="0"/>
              </a:rPr>
              <a:t>üretici</a:t>
            </a:r>
            <a:r>
              <a:rPr lang="tr-TR" dirty="0">
                <a:latin typeface="Times New Roman" panose="02020603050405020304" pitchFamily="18" charset="0"/>
                <a:cs typeface="Times New Roman" panose="02020603050405020304" pitchFamily="18" charset="0"/>
              </a:rPr>
              <a:t> tarafından yaptırılır ve </a:t>
            </a:r>
            <a:r>
              <a:rPr lang="tr-TR" dirty="0" err="1">
                <a:latin typeface="Times New Roman" panose="02020603050405020304" pitchFamily="18" charset="0"/>
                <a:cs typeface="Times New Roman" panose="02020603050405020304" pitchFamily="18" charset="0"/>
              </a:rPr>
              <a:t>bağımlı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kontrolörler</a:t>
            </a:r>
            <a:r>
              <a:rPr lang="tr-TR" dirty="0">
                <a:latin typeface="Times New Roman" panose="02020603050405020304" pitchFamily="18" charset="0"/>
                <a:cs typeface="Times New Roman" panose="02020603050405020304" pitchFamily="18" charset="0"/>
              </a:rPr>
              <a:t> tarafından </a:t>
            </a:r>
            <a:r>
              <a:rPr lang="tr-TR" dirty="0" err="1">
                <a:latin typeface="Times New Roman" panose="02020603050405020304" pitchFamily="18" charset="0"/>
                <a:cs typeface="Times New Roman" panose="02020603050405020304" pitchFamily="18" charset="0"/>
              </a:rPr>
              <a:t>bağımsız</a:t>
            </a:r>
            <a:r>
              <a:rPr lang="tr-TR" dirty="0">
                <a:latin typeface="Times New Roman" panose="02020603050405020304" pitchFamily="18" charset="0"/>
                <a:cs typeface="Times New Roman" panose="02020603050405020304" pitchFamily="18" charset="0"/>
              </a:rPr>
              <a:t> olarak tekrarlanır. </a:t>
            </a:r>
          </a:p>
          <a:p>
            <a:pPr marL="285750" indent="-285750" algn="just">
              <a:lnSpc>
                <a:spcPct val="150000"/>
              </a:lnSpc>
              <a:buFont typeface="Arial" panose="020B0604020202020204" pitchFamily="34" charset="0"/>
              <a:buChar char="•"/>
            </a:pPr>
            <a:endParaRPr lang="tr-TR"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27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2"/>
          <p:cNvSpPr txBox="1">
            <a:spLocks noGrp="1"/>
          </p:cNvSpPr>
          <p:nvPr>
            <p:ph type="title" idx="2"/>
          </p:nvPr>
        </p:nvSpPr>
        <p:spPr>
          <a:xfrm>
            <a:off x="3659217" y="1403800"/>
            <a:ext cx="1587600" cy="100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pic>
        <p:nvPicPr>
          <p:cNvPr id="211" name="Google Shape;211;p32"/>
          <p:cNvPicPr preferRelativeResize="0"/>
          <p:nvPr/>
        </p:nvPicPr>
        <p:blipFill>
          <a:blip r:embed="rId3">
            <a:alphaModFix amt="86000"/>
          </a:blip>
          <a:stretch>
            <a:fillRect/>
          </a:stretch>
        </p:blipFill>
        <p:spPr>
          <a:xfrm rot="1344117">
            <a:off x="3823926" y="1324475"/>
            <a:ext cx="1496149" cy="1160650"/>
          </a:xfrm>
          <a:prstGeom prst="rect">
            <a:avLst/>
          </a:prstGeom>
          <a:noFill/>
          <a:ln>
            <a:noFill/>
          </a:ln>
        </p:spPr>
      </p:pic>
      <p:pic>
        <p:nvPicPr>
          <p:cNvPr id="212" name="Google Shape;212;p32"/>
          <p:cNvPicPr preferRelativeResize="0"/>
          <p:nvPr/>
        </p:nvPicPr>
        <p:blipFill rotWithShape="1">
          <a:blip r:embed="rId4">
            <a:alphaModFix/>
          </a:blip>
          <a:srcRect t="16970" r="8892" b="21025"/>
          <a:stretch/>
        </p:blipFill>
        <p:spPr>
          <a:xfrm rot="10800000">
            <a:off x="833700" y="1225600"/>
            <a:ext cx="2036850" cy="810276"/>
          </a:xfrm>
          <a:prstGeom prst="rect">
            <a:avLst/>
          </a:prstGeom>
          <a:noFill/>
          <a:ln>
            <a:noFill/>
          </a:ln>
        </p:spPr>
      </p:pic>
      <p:pic>
        <p:nvPicPr>
          <p:cNvPr id="213" name="Google Shape;213;p32"/>
          <p:cNvPicPr preferRelativeResize="0"/>
          <p:nvPr/>
        </p:nvPicPr>
        <p:blipFill rotWithShape="1">
          <a:blip r:embed="rId5">
            <a:alphaModFix/>
          </a:blip>
          <a:srcRect t="16734" r="8892" b="18300"/>
          <a:stretch/>
        </p:blipFill>
        <p:spPr>
          <a:xfrm rot="10800000">
            <a:off x="833700" y="1737957"/>
            <a:ext cx="2036850" cy="846042"/>
          </a:xfrm>
          <a:prstGeom prst="rect">
            <a:avLst/>
          </a:prstGeom>
          <a:noFill/>
          <a:ln>
            <a:noFill/>
          </a:ln>
        </p:spPr>
      </p:pic>
      <p:sp>
        <p:nvSpPr>
          <p:cNvPr id="214" name="Google Shape;214;p32"/>
          <p:cNvSpPr txBox="1">
            <a:spLocks noGrp="1"/>
          </p:cNvSpPr>
          <p:nvPr>
            <p:ph type="title"/>
          </p:nvPr>
        </p:nvSpPr>
        <p:spPr>
          <a:xfrm>
            <a:off x="2147776" y="2569787"/>
            <a:ext cx="5188689" cy="81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TR" sz="3200" dirty="0"/>
              <a:t>Kalite Kontrolü ve İyileştirme için Problem Çözme Yöntemleri</a:t>
            </a:r>
            <a:endParaRPr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2548" y="550881"/>
            <a:ext cx="7083377" cy="488400"/>
          </a:xfrm>
        </p:spPr>
        <p:txBody>
          <a:bodyPr>
            <a:noAutofit/>
          </a:bodyPr>
          <a:lstStyle/>
          <a:p>
            <a:pPr algn="ctr"/>
            <a:r>
              <a:rPr lang="tr-TR" sz="2400" b="1" dirty="0">
                <a:solidFill>
                  <a:srgbClr val="C00000"/>
                </a:solidFill>
                <a:effectLst>
                  <a:outerShdw blurRad="38100" dist="38100" dir="2700000" algn="tl">
                    <a:srgbClr val="000000">
                      <a:alpha val="43137"/>
                    </a:srgbClr>
                  </a:outerShdw>
                </a:effectLst>
              </a:rPr>
              <a:t>Problem Çözme Yöntemlerine Genel Bakış</a:t>
            </a:r>
          </a:p>
        </p:txBody>
      </p:sp>
      <p:sp>
        <p:nvSpPr>
          <p:cNvPr id="4" name="Dikdörtgen 3"/>
          <p:cNvSpPr/>
          <p:nvPr/>
        </p:nvSpPr>
        <p:spPr>
          <a:xfrm>
            <a:off x="1418398" y="1543390"/>
            <a:ext cx="6751675" cy="2829172"/>
          </a:xfrm>
          <a:prstGeom prst="rect">
            <a:avLst/>
          </a:prstGeom>
        </p:spPr>
        <p:txBody>
          <a:bodyPr wrap="square">
            <a:spAutoFit/>
          </a:bodyPr>
          <a:lstStyle/>
          <a:p>
            <a:pPr algn="just">
              <a:lnSpc>
                <a:spcPct val="150000"/>
              </a:lnSpc>
            </a:pPr>
            <a:r>
              <a:rPr lang="tr-TR" sz="1200" dirty="0">
                <a:latin typeface="Times New Roman" panose="02020603050405020304" pitchFamily="18" charset="0"/>
                <a:cs typeface="Times New Roman" panose="02020603050405020304" pitchFamily="18" charset="0"/>
              </a:rPr>
              <a:t>Japon kalite hareketinin büyük düşünürlerinden </a:t>
            </a:r>
            <a:r>
              <a:rPr lang="tr-TR" sz="1200" dirty="0" err="1">
                <a:latin typeface="Times New Roman" panose="02020603050405020304" pitchFamily="18" charset="0"/>
                <a:cs typeface="Times New Roman" panose="02020603050405020304" pitchFamily="18" charset="0"/>
              </a:rPr>
              <a:t>Kaoru</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Ishikawa</a:t>
            </a:r>
            <a:r>
              <a:rPr lang="tr-TR" sz="1200" dirty="0">
                <a:latin typeface="Times New Roman" panose="02020603050405020304" pitchFamily="18" charset="0"/>
                <a:cs typeface="Times New Roman" panose="02020603050405020304" pitchFamily="18" charset="0"/>
              </a:rPr>
              <a:t> yukarıda sayılan yöntemler yardımıyla bir işletmedeki kaliteyle ilgili problemlerin %95’inin çözülebileceğini ifade etmiştir. Bugün, daha birçok yeni problem çözme yöntemi geliştirilmiş olsa da bu yöntemler önemlerini korumaktadır. </a:t>
            </a:r>
          </a:p>
          <a:p>
            <a:pPr algn="just">
              <a:lnSpc>
                <a:spcPct val="150000"/>
              </a:lnSpc>
            </a:pPr>
            <a:endParaRPr lang="tr-TR" sz="1200" dirty="0">
              <a:latin typeface="Times New Roman" panose="02020603050405020304" pitchFamily="18" charset="0"/>
              <a:cs typeface="Times New Roman" panose="02020603050405020304" pitchFamily="18" charset="0"/>
            </a:endParaRPr>
          </a:p>
          <a:p>
            <a:pPr algn="just">
              <a:lnSpc>
                <a:spcPct val="150000"/>
              </a:lnSpc>
            </a:pPr>
            <a:r>
              <a:rPr lang="tr-TR" sz="1200" dirty="0">
                <a:latin typeface="Times New Roman" panose="02020603050405020304" pitchFamily="18" charset="0"/>
                <a:cs typeface="Times New Roman" panose="02020603050405020304" pitchFamily="18" charset="0"/>
              </a:rPr>
              <a:t>Bu yöntemler esasen İstatistiksel Süreç Kontrolünü (İSK) hedefler. Kalitenin teknik olarak analizi ve iyileştirilmesiyle, diğer bir deyişle süreçteki kalite karakteristiklerindeki değişiminin azaltılması ile ilgilenir. Bu yöntemlerin kullanımıyla değişim kaynakları saptanır ve bunların ne büyüklükte ve ne tür değişimler ürettikleri ortaya konulur. Problem çözme yöntemlerinin doğru ve etkili kullanımıyla bir nevi dedektiflik yapılır, problem kaynakları birer birer ortaya çıkarılır, iyileştirme planlanır ve uygulanır. Böylece sürekli iyileştirme döngüsü çalıştırılmış olur. </a:t>
            </a:r>
          </a:p>
        </p:txBody>
      </p:sp>
    </p:spTree>
    <p:extLst>
      <p:ext uri="{BB962C8B-B14F-4D97-AF65-F5344CB8AC3E}">
        <p14:creationId xmlns:p14="http://schemas.microsoft.com/office/powerpoint/2010/main" val="216695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p:val>
                                            <p:fltVal val="0.5"/>
                                          </p:val>
                                        </p:tav>
                                        <p:tav tm="100000">
                                          <p:val>
                                            <p:strVal val="#ppt_x"/>
                                          </p:val>
                                        </p:tav>
                                      </p:tavLst>
                                    </p:anim>
                                    <p:anim calcmode="lin" valueType="num">
                                      <p:cBhvr>
                                        <p:cTn id="10" dur="1000" fill="hold"/>
                                        <p:tgtEl>
                                          <p:spTgt spid="2"/>
                                        </p:tgtEl>
                                        <p:attrNameLst>
                                          <p:attrName>ppt_y</p:attrName>
                                        </p:attrNameLst>
                                      </p:cBhvr>
                                      <p:tavLst>
                                        <p:tav tm="0">
                                          <p:val>
                                            <p:fltVal val="0.5"/>
                                          </p:val>
                                        </p:tav>
                                        <p:tav tm="100000">
                                          <p:val>
                                            <p:strVal val="#ppt_y"/>
                                          </p:val>
                                        </p:tav>
                                      </p:tavLst>
                                    </p:anim>
                                  </p:childTnLst>
                                </p:cTn>
                              </p:par>
                            </p:childTnLst>
                          </p:cTn>
                        </p:par>
                        <p:par>
                          <p:cTn id="11" fill="hold">
                            <p:stCondLst>
                              <p:cond delay="4300"/>
                            </p:stCondLst>
                            <p:childTnLst>
                              <p:par>
                                <p:cTn id="12" presetID="22" presetClass="entr" presetSubtype="8" fill="hold" grpId="0" nodeType="afterEffect">
                                  <p:stCondLst>
                                    <p:cond delay="0"/>
                                  </p:stCondLst>
                                  <p:iterate type="wd">
                                    <p:tmPct val="10000"/>
                                  </p:iterate>
                                  <p:childTnLst>
                                    <p:set>
                                      <p:cBhvr>
                                        <p:cTn id="13" dur="1" fill="hold">
                                          <p:stCondLst>
                                            <p:cond delay="0"/>
                                          </p:stCondLst>
                                        </p:cTn>
                                        <p:tgtEl>
                                          <p:spTgt spid="4"/>
                                        </p:tgtEl>
                                        <p:attrNameLst>
                                          <p:attrName>style.visibility</p:attrName>
                                        </p:attrNameLst>
                                      </p:cBhvr>
                                      <p:to>
                                        <p:strVal val="visible"/>
                                      </p:to>
                                    </p:set>
                                    <p:animEffect transition="in" filter="wipe(left)">
                                      <p:cBhvr>
                                        <p:cTn id="14"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360966" y="1273679"/>
            <a:ext cx="6762308" cy="1669496"/>
          </a:xfrm>
          <a:prstGeom prst="rect">
            <a:avLst/>
          </a:prstGeom>
        </p:spPr>
        <p:txBody>
          <a:bodyPr wrap="square">
            <a:spAutoFit/>
          </a:bodyPr>
          <a:lstStyle/>
          <a:p>
            <a:pPr algn="just">
              <a:lnSpc>
                <a:spcPct val="150000"/>
              </a:lnSpc>
            </a:pPr>
            <a:r>
              <a:rPr lang="tr-TR" dirty="0">
                <a:latin typeface="Times New Roman" panose="02020603050405020304" pitchFamily="18" charset="0"/>
                <a:cs typeface="Times New Roman" panose="02020603050405020304" pitchFamily="18" charset="0"/>
              </a:rPr>
              <a:t>Bir örneklemdeki sayısal değerlerin olasılık dağılımı hakkında fikir sahibi olmak için kullanılır. En küçük ve en büyük değerler yatay bir eksende işaretlendikten sonra aradaki uzunluk eşit aralıklara bölünür; her aralığın üzerinde, aralığa düşen değer adedi (frekans) ile orantılı yüksekliği olan bir sütun (dikdörtgen) çizilir. Aralık adedini hesaplamak için geliştirilmiş birçok kural vardır. Örneğin </a:t>
            </a:r>
            <a:r>
              <a:rPr lang="tr-TR" b="1" dirty="0" err="1">
                <a:latin typeface="Times New Roman" panose="02020603050405020304" pitchFamily="18" charset="0"/>
                <a:cs typeface="Times New Roman" panose="02020603050405020304" pitchFamily="18" charset="0"/>
              </a:rPr>
              <a:t>Sturges</a:t>
            </a:r>
            <a:r>
              <a:rPr lang="tr-TR" b="1" dirty="0">
                <a:latin typeface="Times New Roman" panose="02020603050405020304" pitchFamily="18" charset="0"/>
                <a:cs typeface="Times New Roman" panose="02020603050405020304" pitchFamily="18" charset="0"/>
              </a:rPr>
              <a:t> kuralına</a:t>
            </a:r>
            <a:r>
              <a:rPr lang="tr-TR" dirty="0">
                <a:latin typeface="Times New Roman" panose="02020603050405020304" pitchFamily="18" charset="0"/>
                <a:cs typeface="Times New Roman" panose="02020603050405020304" pitchFamily="18" charset="0"/>
              </a:rPr>
              <a:t> göre aralık adeti</a:t>
            </a:r>
          </a:p>
        </p:txBody>
      </p:sp>
      <p:sp>
        <p:nvSpPr>
          <p:cNvPr id="3" name="Başlık 2"/>
          <p:cNvSpPr>
            <a:spLocks noGrp="1"/>
          </p:cNvSpPr>
          <p:nvPr>
            <p:ph type="title"/>
          </p:nvPr>
        </p:nvSpPr>
        <p:spPr>
          <a:xfrm>
            <a:off x="1302486" y="706779"/>
            <a:ext cx="6879266" cy="572700"/>
          </a:xfrm>
        </p:spPr>
        <p:txBody>
          <a:bodyPr>
            <a:noAutofit/>
          </a:bodyPr>
          <a:lstStyle/>
          <a:p>
            <a:pPr algn="just"/>
            <a:r>
              <a:rPr lang="nn-NO" sz="2000" b="1" dirty="0">
                <a:solidFill>
                  <a:srgbClr val="C00000"/>
                </a:solidFill>
                <a:effectLst>
                  <a:outerShdw blurRad="38100" dist="38100" dir="2700000" algn="tl">
                    <a:srgbClr val="000000">
                      <a:alpha val="43137"/>
                    </a:srgbClr>
                  </a:outerShdw>
                </a:effectLst>
              </a:rPr>
              <a:t>Histogramlar ve Normal Dağılım Kullanımı</a:t>
            </a:r>
          </a:p>
        </p:txBody>
      </p:sp>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409" y="3133108"/>
            <a:ext cx="6086112" cy="413610"/>
          </a:xfrm>
          <a:prstGeom prst="rect">
            <a:avLst/>
          </a:prstGeom>
        </p:spPr>
      </p:pic>
      <p:sp>
        <p:nvSpPr>
          <p:cNvPr id="9" name="Dikdörtgen 8"/>
          <p:cNvSpPr/>
          <p:nvPr/>
        </p:nvSpPr>
        <p:spPr>
          <a:xfrm>
            <a:off x="1360965" y="3630327"/>
            <a:ext cx="6762309" cy="700000"/>
          </a:xfrm>
          <a:prstGeom prst="rect">
            <a:avLst/>
          </a:prstGeom>
        </p:spPr>
        <p:txBody>
          <a:bodyPr wrap="square">
            <a:spAutoFit/>
          </a:bodyPr>
          <a:lstStyle/>
          <a:p>
            <a:pPr algn="just">
              <a:lnSpc>
                <a:spcPct val="150000"/>
              </a:lnSpc>
            </a:pPr>
            <a:r>
              <a:rPr lang="tr-TR" dirty="0">
                <a:latin typeface="Times New Roman" panose="02020603050405020304" pitchFamily="18" charset="0"/>
                <a:cs typeface="Times New Roman" panose="02020603050405020304" pitchFamily="18" charset="0"/>
              </a:rPr>
              <a:t>formülü ile hesaplanır. Bu durumda </a:t>
            </a:r>
            <a:r>
              <a:rPr lang="tr-TR" i="1" dirty="0">
                <a:latin typeface="Times New Roman" panose="02020603050405020304" pitchFamily="18" charset="0"/>
                <a:cs typeface="Times New Roman" panose="02020603050405020304" pitchFamily="18" charset="0"/>
              </a:rPr>
              <a:t>n </a:t>
            </a:r>
            <a:r>
              <a:rPr lang="tr-TR" dirty="0">
                <a:latin typeface="Times New Roman" panose="02020603050405020304" pitchFamily="18" charset="0"/>
                <a:cs typeface="Times New Roman" panose="02020603050405020304" pitchFamily="18" charset="0"/>
              </a:rPr>
              <a:t>= 20 ölçüm değerinin bulunduğu bir örneklemde formüle göre yuvarlanarak </a:t>
            </a:r>
            <a:r>
              <a:rPr lang="tr-TR" i="1" dirty="0">
                <a:latin typeface="Times New Roman" panose="02020603050405020304" pitchFamily="18" charset="0"/>
                <a:cs typeface="Times New Roman" panose="02020603050405020304" pitchFamily="18" charset="0"/>
              </a:rPr>
              <a:t>a </a:t>
            </a:r>
            <a:r>
              <a:rPr lang="tr-TR" dirty="0">
                <a:latin typeface="Times New Roman" panose="02020603050405020304" pitchFamily="18" charset="0"/>
                <a:cs typeface="Times New Roman" panose="02020603050405020304" pitchFamily="18" charset="0"/>
              </a:rPr>
              <a:t>= 5 alınır. </a:t>
            </a:r>
          </a:p>
        </p:txBody>
      </p:sp>
    </p:spTree>
    <p:extLst>
      <p:ext uri="{BB962C8B-B14F-4D97-AF65-F5344CB8AC3E}">
        <p14:creationId xmlns:p14="http://schemas.microsoft.com/office/powerpoint/2010/main" val="305894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p:val>
                                            <p:fltVal val="0.5"/>
                                          </p:val>
                                        </p:tav>
                                        <p:tav tm="100000">
                                          <p:val>
                                            <p:strVal val="#ppt_x"/>
                                          </p:val>
                                        </p:tav>
                                      </p:tavLst>
                                    </p:anim>
                                    <p:anim calcmode="lin" valueType="num">
                                      <p:cBhvr>
                                        <p:cTn id="10" dur="1000" fill="hold"/>
                                        <p:tgtEl>
                                          <p:spTgt spid="3"/>
                                        </p:tgtEl>
                                        <p:attrNameLst>
                                          <p:attrName>ppt_y</p:attrName>
                                        </p:attrNameLst>
                                      </p:cBhvr>
                                      <p:tavLst>
                                        <p:tav tm="0">
                                          <p:val>
                                            <p:fltVal val="0.5"/>
                                          </p:val>
                                        </p:tav>
                                        <p:tav tm="100000">
                                          <p:val>
                                            <p:strVal val="#ppt_y"/>
                                          </p:val>
                                        </p:tav>
                                      </p:tavLst>
                                    </p:anim>
                                  </p:childTnLst>
                                </p:cTn>
                              </p:par>
                            </p:childTnLst>
                          </p:cTn>
                        </p:par>
                        <p:par>
                          <p:cTn id="11" fill="hold">
                            <p:stCondLst>
                              <p:cond delay="4500"/>
                            </p:stCondLst>
                            <p:childTnLst>
                              <p:par>
                                <p:cTn id="12" presetID="22" presetClass="entr" presetSubtype="8" fill="hold" grpId="0" nodeType="afterEffect">
                                  <p:stCondLst>
                                    <p:cond delay="0"/>
                                  </p:stCondLst>
                                  <p:iterate type="wd">
                                    <p:tmPct val="10000"/>
                                  </p:iterate>
                                  <p:childTnLst>
                                    <p:set>
                                      <p:cBhvr>
                                        <p:cTn id="13" dur="1" fill="hold">
                                          <p:stCondLst>
                                            <p:cond delay="0"/>
                                          </p:stCondLst>
                                        </p:cTn>
                                        <p:tgtEl>
                                          <p:spTgt spid="2"/>
                                        </p:tgtEl>
                                        <p:attrNameLst>
                                          <p:attrName>style.visibility</p:attrName>
                                        </p:attrNameLst>
                                      </p:cBhvr>
                                      <p:to>
                                        <p:strVal val="visible"/>
                                      </p:to>
                                    </p:set>
                                    <p:animEffect transition="in" filter="wipe(left)">
                                      <p:cBhvr>
                                        <p:cTn id="14" dur="750"/>
                                        <p:tgtEl>
                                          <p:spTgt spid="2"/>
                                        </p:tgtEl>
                                      </p:cBhvr>
                                    </p:animEffect>
                                  </p:childTnLst>
                                </p:cTn>
                              </p:par>
                            </p:childTnLst>
                          </p:cTn>
                        </p:par>
                        <p:par>
                          <p:cTn id="15" fill="hold">
                            <p:stCondLst>
                              <p:cond delay="102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0700"/>
                            </p:stCondLst>
                            <p:childTnLst>
                              <p:par>
                                <p:cTn id="22" presetID="22" presetClass="entr" presetSubtype="8" fill="hold" grpId="0" nodeType="afterEffect">
                                  <p:stCondLst>
                                    <p:cond delay="0"/>
                                  </p:stCondLst>
                                  <p:iterate type="wd">
                                    <p:tmPct val="10000"/>
                                  </p:iterate>
                                  <p:childTnLst>
                                    <p:set>
                                      <p:cBhvr>
                                        <p:cTn id="23" dur="1" fill="hold">
                                          <p:stCondLst>
                                            <p:cond delay="0"/>
                                          </p:stCondLst>
                                        </p:cTn>
                                        <p:tgtEl>
                                          <p:spTgt spid="9"/>
                                        </p:tgtEl>
                                        <p:attrNameLst>
                                          <p:attrName>style.visibility</p:attrName>
                                        </p:attrNameLst>
                                      </p:cBhvr>
                                      <p:to>
                                        <p:strVal val="visible"/>
                                      </p:to>
                                    </p:set>
                                    <p:animEffect transition="in" filter="wipe(left)">
                                      <p:cBhvr>
                                        <p:cTn id="24"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CFDE85E9-845C-A043-9C88-85084D4284CE}"/>
              </a:ext>
            </a:extLst>
          </p:cNvPr>
          <p:cNvSpPr>
            <a:spLocks noGrp="1"/>
          </p:cNvSpPr>
          <p:nvPr>
            <p:ph type="subTitle" idx="1"/>
          </p:nvPr>
        </p:nvSpPr>
        <p:spPr>
          <a:xfrm>
            <a:off x="1146223" y="918613"/>
            <a:ext cx="1543814" cy="495517"/>
          </a:xfrm>
        </p:spPr>
        <p:txBody>
          <a:bodyPr/>
          <a:lstStyle/>
          <a:p>
            <a:r>
              <a:rPr lang="tr-TR" dirty="0"/>
              <a:t>Örnek</a:t>
            </a:r>
          </a:p>
        </p:txBody>
      </p:sp>
      <p:sp>
        <p:nvSpPr>
          <p:cNvPr id="7" name="Dikdörtgen 6">
            <a:extLst>
              <a:ext uri="{FF2B5EF4-FFF2-40B4-BE49-F238E27FC236}">
                <a16:creationId xmlns:a16="http://schemas.microsoft.com/office/drawing/2014/main" id="{D015E90E-29E1-3445-88C6-EF3D1A7567ED}"/>
              </a:ext>
            </a:extLst>
          </p:cNvPr>
          <p:cNvSpPr/>
          <p:nvPr/>
        </p:nvSpPr>
        <p:spPr>
          <a:xfrm>
            <a:off x="1254642" y="1310003"/>
            <a:ext cx="6751675" cy="3289362"/>
          </a:xfrm>
          <a:prstGeom prst="rect">
            <a:avLst/>
          </a:prstGeom>
        </p:spPr>
        <p:txBody>
          <a:bodyPr wrap="square">
            <a:spAutoFit/>
          </a:bodyPr>
          <a:lstStyle/>
          <a:p>
            <a:pPr algn="just">
              <a:lnSpc>
                <a:spcPct val="150000"/>
              </a:lnSpc>
              <a:spcAft>
                <a:spcPts val="800"/>
              </a:spcAft>
              <a:tabLst>
                <a:tab pos="1566545" algn="l"/>
              </a:tabLst>
            </a:pPr>
            <a:r>
              <a:rPr lang="tr-TR" dirty="0">
                <a:latin typeface="Times New Roman" panose="02020603050405020304" pitchFamily="18" charset="0"/>
                <a:ea typeface="Times New Roman" panose="02020603050405020304" pitchFamily="18" charset="0"/>
                <a:cs typeface="Times New Roman" panose="02020603050405020304" pitchFamily="18" charset="0"/>
              </a:rPr>
              <a:t>Bir otomobil üreticisi A ve B model araçlarının otomatik şanzımanlı modellerinde ilk ciddi şanzıman arızasına kadar aracın kaç km yol yaptığını yetkili servisle temin etmiştir, bu rastgele değişkenlere X</a:t>
            </a:r>
            <a:r>
              <a:rPr lang="tr-TR" baseline="-25000" dirty="0">
                <a:latin typeface="Times New Roman" panose="02020603050405020304" pitchFamily="18" charset="0"/>
                <a:ea typeface="Times New Roman" panose="02020603050405020304" pitchFamily="18" charset="0"/>
                <a:cs typeface="Times New Roman" panose="02020603050405020304" pitchFamily="18" charset="0"/>
              </a:rPr>
              <a:t>A</a:t>
            </a:r>
            <a:r>
              <a:rPr lang="tr-TR" dirty="0">
                <a:latin typeface="Times New Roman" panose="02020603050405020304" pitchFamily="18" charset="0"/>
                <a:ea typeface="Times New Roman" panose="02020603050405020304" pitchFamily="18" charset="0"/>
                <a:cs typeface="Times New Roman" panose="02020603050405020304" pitchFamily="18" charset="0"/>
              </a:rPr>
              <a:t> ve X</a:t>
            </a:r>
            <a:r>
              <a:rPr lang="tr-TR" baseline="-25000" dirty="0">
                <a:latin typeface="Times New Roman" panose="02020603050405020304" pitchFamily="18" charset="0"/>
                <a:ea typeface="Times New Roman" panose="02020603050405020304" pitchFamily="18" charset="0"/>
                <a:cs typeface="Times New Roman" panose="02020603050405020304" pitchFamily="18" charset="0"/>
              </a:rPr>
              <a:t>B</a:t>
            </a:r>
            <a:r>
              <a:rPr lang="tr-TR" dirty="0">
                <a:latin typeface="Times New Roman" panose="02020603050405020304" pitchFamily="18" charset="0"/>
                <a:ea typeface="Times New Roman" panose="02020603050405020304" pitchFamily="18" charset="0"/>
                <a:cs typeface="Times New Roman" panose="02020603050405020304" pitchFamily="18" charset="0"/>
              </a:rPr>
              <a:t> diyelim. Kıyaslama yapabilmek için her iki modelden rastgele seçilen n=150 aracın verileri incelenmiştir. Aynı aralıklar kullanılarak çizilen </a:t>
            </a:r>
            <a:r>
              <a:rPr lang="tr-TR" dirty="0" err="1">
                <a:latin typeface="Times New Roman" panose="02020603050405020304" pitchFamily="18" charset="0"/>
                <a:ea typeface="Times New Roman" panose="02020603050405020304" pitchFamily="18" charset="0"/>
                <a:cs typeface="Times New Roman" panose="02020603050405020304" pitchFamily="18" charset="0"/>
              </a:rPr>
              <a:t>histogramlar</a:t>
            </a:r>
            <a:r>
              <a:rPr lang="tr-TR" dirty="0">
                <a:latin typeface="Times New Roman" panose="02020603050405020304" pitchFamily="18" charset="0"/>
                <a:ea typeface="Times New Roman" panose="02020603050405020304" pitchFamily="18" charset="0"/>
                <a:cs typeface="Times New Roman" panose="02020603050405020304" pitchFamily="18" charset="0"/>
              </a:rPr>
              <a:t> şekilde görülmektedir, veriler bin km cinsindendir, her aralık 15000 km genişliğindedir. Ayrıca ortalama ve standart sapmalar da şekilde verilmiştir. </a:t>
            </a:r>
            <a:r>
              <a:rPr lang="tr-TR" dirty="0" err="1">
                <a:latin typeface="Times New Roman" panose="02020603050405020304" pitchFamily="18" charset="0"/>
                <a:ea typeface="Times New Roman" panose="02020603050405020304" pitchFamily="18" charset="0"/>
                <a:cs typeface="Times New Roman" panose="02020603050405020304" pitchFamily="18" charset="0"/>
              </a:rPr>
              <a:t>Histogramlardan</a:t>
            </a:r>
            <a:r>
              <a:rPr lang="tr-TR" dirty="0">
                <a:latin typeface="Times New Roman" panose="02020603050405020304" pitchFamily="18" charset="0"/>
                <a:ea typeface="Times New Roman" panose="02020603050405020304" pitchFamily="18" charset="0"/>
                <a:cs typeface="Times New Roman" panose="02020603050405020304" pitchFamily="18" charset="0"/>
              </a:rPr>
              <a:t> verilerin hangi değer aralıklarında yer aldığı görülebilmektedir; örneğin X</a:t>
            </a:r>
            <a:r>
              <a:rPr lang="tr-TR" baseline="-25000" dirty="0">
                <a:latin typeface="Times New Roman" panose="02020603050405020304" pitchFamily="18" charset="0"/>
                <a:ea typeface="Times New Roman" panose="02020603050405020304" pitchFamily="18" charset="0"/>
                <a:cs typeface="Times New Roman" panose="02020603050405020304" pitchFamily="18" charset="0"/>
              </a:rPr>
              <a:t>A</a:t>
            </a:r>
            <a:r>
              <a:rPr lang="tr-TR" dirty="0">
                <a:latin typeface="Times New Roman" panose="02020603050405020304" pitchFamily="18" charset="0"/>
                <a:ea typeface="Times New Roman" panose="02020603050405020304" pitchFamily="18" charset="0"/>
                <a:cs typeface="Times New Roman" panose="02020603050405020304" pitchFamily="18" charset="0"/>
              </a:rPr>
              <a:t> 30 ila 210 arasında değer almıştır. Her iki değişkenin dağılımlarının çan eğrisine benzediği görülmektedir, dolayısıyla normal dağıldıkları varsayılabilir. Ancak </a:t>
            </a:r>
            <a:r>
              <a:rPr lang="tr-TR" dirty="0" err="1">
                <a:latin typeface="Times New Roman" panose="02020603050405020304" pitchFamily="18" charset="0"/>
                <a:ea typeface="Times New Roman" panose="02020603050405020304" pitchFamily="18" charset="0"/>
                <a:cs typeface="Times New Roman" panose="02020603050405020304" pitchFamily="18" charset="0"/>
              </a:rPr>
              <a:t>X</a:t>
            </a:r>
            <a:r>
              <a:rPr lang="tr-TR" baseline="-25000" dirty="0" err="1">
                <a:latin typeface="Times New Roman" panose="02020603050405020304" pitchFamily="18" charset="0"/>
                <a:ea typeface="Times New Roman" panose="02020603050405020304" pitchFamily="18" charset="0"/>
                <a:cs typeface="Times New Roman" panose="02020603050405020304" pitchFamily="18" charset="0"/>
              </a:rPr>
              <a:t>B</a:t>
            </a:r>
            <a:r>
              <a:rPr lang="tr-TR" dirty="0" err="1">
                <a:latin typeface="Times New Roman" panose="02020603050405020304" pitchFamily="18" charset="0"/>
                <a:ea typeface="Times New Roman" panose="02020603050405020304" pitchFamily="18" charset="0"/>
                <a:cs typeface="Times New Roman" panose="02020603050405020304" pitchFamily="18" charset="0"/>
              </a:rPr>
              <a:t>’nin</a:t>
            </a:r>
            <a:r>
              <a:rPr lang="tr-TR" dirty="0">
                <a:latin typeface="Times New Roman" panose="02020603050405020304" pitchFamily="18" charset="0"/>
                <a:ea typeface="Times New Roman" panose="02020603050405020304" pitchFamily="18" charset="0"/>
                <a:cs typeface="Times New Roman" panose="02020603050405020304" pitchFamily="18" charset="0"/>
              </a:rPr>
              <a:t> az da olsa sağa çarpık olduğu görülmektedir.</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7800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dkVert">
          <a:fgClr>
            <a:schemeClr val="lt2"/>
          </a:fgClr>
          <a:bgClr>
            <a:schemeClr val="bg1"/>
          </a:bgClr>
        </a:pattFill>
        <a:effectLst/>
      </p:bgPr>
    </p:bg>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D69A17B-9FDF-E147-9574-7A355872D770}"/>
              </a:ext>
            </a:extLst>
          </p:cNvPr>
          <p:cNvPicPr>
            <a:picLocks noChangeAspect="1"/>
          </p:cNvPicPr>
          <p:nvPr/>
        </p:nvPicPr>
        <p:blipFill>
          <a:blip r:embed="rId2">
            <a:biLevel thresh="75000"/>
          </a:blip>
          <a:stretch>
            <a:fillRect/>
          </a:stretch>
        </p:blipFill>
        <p:spPr>
          <a:xfrm>
            <a:off x="2178790" y="1131097"/>
            <a:ext cx="4838699" cy="3037014"/>
          </a:xfrm>
          <a:prstGeom prst="rect">
            <a:avLst/>
          </a:prstGeom>
        </p:spPr>
      </p:pic>
    </p:spTree>
    <p:extLst>
      <p:ext uri="{BB962C8B-B14F-4D97-AF65-F5344CB8AC3E}">
        <p14:creationId xmlns:p14="http://schemas.microsoft.com/office/powerpoint/2010/main" val="57534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18412" y="712382"/>
            <a:ext cx="3550490" cy="167456"/>
          </a:xfrm>
        </p:spPr>
        <p:txBody>
          <a:bodyPr>
            <a:noAutofit/>
          </a:bodyPr>
          <a:lstStyle/>
          <a:p>
            <a:r>
              <a:rPr lang="tr-TR" sz="3200" b="1" dirty="0">
                <a:solidFill>
                  <a:srgbClr val="C00000"/>
                </a:solidFill>
                <a:effectLst>
                  <a:outerShdw blurRad="38100" dist="38100" dir="2700000" algn="tl">
                    <a:srgbClr val="000000">
                      <a:alpha val="43137"/>
                    </a:srgbClr>
                  </a:outerShdw>
                </a:effectLst>
              </a:rPr>
              <a:t>Beyin Fırtınası</a:t>
            </a:r>
          </a:p>
        </p:txBody>
      </p:sp>
      <p:pic>
        <p:nvPicPr>
          <p:cNvPr id="4" name="Çevrimiçi Medya 3" descr="BEYİN FIRTINASI TEKNİĞİ NASIL KULLANILIR?">
            <a:hlinkClick r:id="" action="ppaction://media"/>
            <a:extLst>
              <a:ext uri="{FF2B5EF4-FFF2-40B4-BE49-F238E27FC236}">
                <a16:creationId xmlns:a16="http://schemas.microsoft.com/office/drawing/2014/main" id="{026A782D-6E48-C64F-9B46-5BDFCAD5B2BF}"/>
              </a:ext>
            </a:extLst>
          </p:cNvPr>
          <p:cNvPicPr>
            <a:picLocks noRot="1" noChangeAspect="1"/>
          </p:cNvPicPr>
          <p:nvPr>
            <a:videoFile r:link="rId1"/>
          </p:nvPr>
        </p:nvPicPr>
        <p:blipFill>
          <a:blip r:embed="rId3"/>
          <a:stretch>
            <a:fillRect/>
          </a:stretch>
        </p:blipFill>
        <p:spPr>
          <a:xfrm>
            <a:off x="2101151" y="1410792"/>
            <a:ext cx="4941697" cy="2792059"/>
          </a:xfrm>
          <a:prstGeom prst="rect">
            <a:avLst/>
          </a:prstGeom>
        </p:spPr>
      </p:pic>
    </p:spTree>
    <p:extLst>
      <p:ext uri="{BB962C8B-B14F-4D97-AF65-F5344CB8AC3E}">
        <p14:creationId xmlns:p14="http://schemas.microsoft.com/office/powerpoint/2010/main" val="396524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p:val>
                                            <p:fltVal val="0.5"/>
                                          </p:val>
                                        </p:tav>
                                        <p:tav tm="100000">
                                          <p:val>
                                            <p:strVal val="#ppt_x"/>
                                          </p:val>
                                        </p:tav>
                                      </p:tavLst>
                                    </p:anim>
                                    <p:anim calcmode="lin" valueType="num">
                                      <p:cBhvr>
                                        <p:cTn id="10" dur="10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54"/>
          <p:cNvSpPr txBox="1">
            <a:spLocks noGrp="1"/>
          </p:cNvSpPr>
          <p:nvPr>
            <p:ph type="title"/>
          </p:nvPr>
        </p:nvSpPr>
        <p:spPr>
          <a:xfrm>
            <a:off x="1002325" y="711181"/>
            <a:ext cx="2403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t>Kaynaklar</a:t>
            </a:r>
            <a:endParaRPr dirty="0"/>
          </a:p>
        </p:txBody>
      </p:sp>
      <p:sp>
        <p:nvSpPr>
          <p:cNvPr id="7" name="Rectangle 6">
            <a:extLst>
              <a:ext uri="{FF2B5EF4-FFF2-40B4-BE49-F238E27FC236}">
                <a16:creationId xmlns:a16="http://schemas.microsoft.com/office/drawing/2014/main" id="{BF2E8D8A-43CE-9D4C-B55C-8F3E5335F12F}"/>
              </a:ext>
            </a:extLst>
          </p:cNvPr>
          <p:cNvSpPr/>
          <p:nvPr/>
        </p:nvSpPr>
        <p:spPr>
          <a:xfrm>
            <a:off x="691116" y="1480800"/>
            <a:ext cx="3689498" cy="2854051"/>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tr-TR" sz="1100" dirty="0" err="1">
                <a:solidFill>
                  <a:srgbClr val="222222"/>
                </a:solidFill>
                <a:latin typeface="Arial" panose="020B0604020202020204" pitchFamily="34" charset="0"/>
              </a:rPr>
              <a:t>Birgören</a:t>
            </a:r>
            <a:r>
              <a:rPr lang="tr-TR" sz="1100" dirty="0">
                <a:solidFill>
                  <a:srgbClr val="222222"/>
                </a:solidFill>
                <a:latin typeface="Arial" panose="020B0604020202020204" pitchFamily="34" charset="0"/>
              </a:rPr>
              <a:t>, B. (2015). İstatistiksel kalite kontrolü. </a:t>
            </a:r>
            <a:r>
              <a:rPr lang="tr-TR" sz="1100" i="1" dirty="0">
                <a:solidFill>
                  <a:srgbClr val="222222"/>
                </a:solidFill>
                <a:latin typeface="Arial" panose="020B0604020202020204" pitchFamily="34" charset="0"/>
              </a:rPr>
              <a:t>Basım, Yayın</a:t>
            </a:r>
            <a:r>
              <a:rPr lang="tr-TR" sz="1100" dirty="0">
                <a:solidFill>
                  <a:srgbClr val="222222"/>
                </a:solidFill>
                <a:latin typeface="Arial" panose="020B0604020202020204" pitchFamily="34" charset="0"/>
              </a:rPr>
              <a:t>, (1257).</a:t>
            </a:r>
          </a:p>
          <a:p>
            <a:pPr marL="171450" indent="-171450" algn="just">
              <a:lnSpc>
                <a:spcPct val="150000"/>
              </a:lnSpc>
              <a:buFont typeface="Arial" panose="020B0604020202020204" pitchFamily="34" charset="0"/>
              <a:buChar char="•"/>
            </a:pPr>
            <a:r>
              <a:rPr lang="tr-TR" sz="1100" dirty="0">
                <a:solidFill>
                  <a:srgbClr val="222222"/>
                </a:solidFill>
                <a:latin typeface="Arial" panose="020B0604020202020204" pitchFamily="34" charset="0"/>
              </a:rPr>
              <a:t>Şenol, Ş. (2012). </a:t>
            </a:r>
            <a:r>
              <a:rPr lang="tr-TR" sz="1100" dirty="0" err="1">
                <a:solidFill>
                  <a:srgbClr val="222222"/>
                </a:solidFill>
                <a:latin typeface="Arial" panose="020B0604020202020204" pitchFamily="34" charset="0"/>
              </a:rPr>
              <a:t>İstatİstİksel</a:t>
            </a:r>
            <a:r>
              <a:rPr lang="tr-TR" sz="1100" dirty="0">
                <a:solidFill>
                  <a:srgbClr val="222222"/>
                </a:solidFill>
                <a:latin typeface="Arial" panose="020B0604020202020204" pitchFamily="34" charset="0"/>
              </a:rPr>
              <a:t> </a:t>
            </a:r>
            <a:r>
              <a:rPr lang="tr-TR" sz="1100" dirty="0" err="1">
                <a:solidFill>
                  <a:srgbClr val="222222"/>
                </a:solidFill>
                <a:latin typeface="Arial" panose="020B0604020202020204" pitchFamily="34" charset="0"/>
              </a:rPr>
              <a:t>kalİte</a:t>
            </a:r>
            <a:r>
              <a:rPr lang="tr-TR" sz="1100" dirty="0">
                <a:solidFill>
                  <a:srgbClr val="222222"/>
                </a:solidFill>
                <a:latin typeface="Arial" panose="020B0604020202020204" pitchFamily="34" charset="0"/>
              </a:rPr>
              <a:t> kontrol. Nobel Yayıncılık.</a:t>
            </a:r>
          </a:p>
          <a:p>
            <a:pPr marL="171450" indent="-171450" algn="just">
              <a:lnSpc>
                <a:spcPct val="150000"/>
              </a:lnSpc>
              <a:buFont typeface="Arial" panose="020B0604020202020204" pitchFamily="34" charset="0"/>
              <a:buChar char="•"/>
            </a:pPr>
            <a:r>
              <a:rPr lang="tr-TR" sz="1100" dirty="0">
                <a:solidFill>
                  <a:srgbClr val="222222"/>
                </a:solidFill>
                <a:latin typeface="Arial" panose="020B0604020202020204" pitchFamily="34" charset="0"/>
              </a:rPr>
              <a:t>Kaya, A. (2005). İstatistiksel kalite kontrolü ve bir sektör uygulaması. GIDA, 30(4), 275-280.</a:t>
            </a:r>
          </a:p>
          <a:p>
            <a:pPr marL="171450" indent="-171450" algn="just">
              <a:lnSpc>
                <a:spcPct val="150000"/>
              </a:lnSpc>
              <a:buFont typeface="Arial" panose="020B0604020202020204" pitchFamily="34" charset="0"/>
              <a:buChar char="•"/>
            </a:pPr>
            <a:r>
              <a:rPr lang="tr-TR" sz="1100" dirty="0" err="1">
                <a:solidFill>
                  <a:srgbClr val="222222"/>
                </a:solidFill>
                <a:latin typeface="Arial" panose="020B0604020202020204" pitchFamily="34" charset="0"/>
              </a:rPr>
              <a:t>Burr</a:t>
            </a:r>
            <a:r>
              <a:rPr lang="tr-TR" sz="1100" dirty="0">
                <a:solidFill>
                  <a:srgbClr val="222222"/>
                </a:solidFill>
                <a:latin typeface="Arial" panose="020B0604020202020204" pitchFamily="34" charset="0"/>
              </a:rPr>
              <a:t>, I. W. (1976). Statistical </a:t>
            </a:r>
            <a:r>
              <a:rPr lang="tr-TR" sz="1100" dirty="0" err="1">
                <a:solidFill>
                  <a:srgbClr val="222222"/>
                </a:solidFill>
                <a:latin typeface="Arial" panose="020B0604020202020204" pitchFamily="34" charset="0"/>
              </a:rPr>
              <a:t>quality</a:t>
            </a:r>
            <a:r>
              <a:rPr lang="tr-TR" sz="1100" dirty="0">
                <a:solidFill>
                  <a:srgbClr val="222222"/>
                </a:solidFill>
                <a:latin typeface="Arial" panose="020B0604020202020204" pitchFamily="34" charset="0"/>
              </a:rPr>
              <a:t> </a:t>
            </a:r>
            <a:r>
              <a:rPr lang="tr-TR" sz="1100" dirty="0" err="1">
                <a:solidFill>
                  <a:srgbClr val="222222"/>
                </a:solidFill>
                <a:latin typeface="Arial" panose="020B0604020202020204" pitchFamily="34" charset="0"/>
              </a:rPr>
              <a:t>control</a:t>
            </a:r>
            <a:r>
              <a:rPr lang="tr-TR" sz="1100" dirty="0">
                <a:solidFill>
                  <a:srgbClr val="222222"/>
                </a:solidFill>
                <a:latin typeface="Arial" panose="020B0604020202020204" pitchFamily="34" charset="0"/>
              </a:rPr>
              <a:t> </a:t>
            </a:r>
            <a:r>
              <a:rPr lang="tr-TR" sz="1100" dirty="0" err="1">
                <a:solidFill>
                  <a:srgbClr val="222222"/>
                </a:solidFill>
                <a:latin typeface="Arial" panose="020B0604020202020204" pitchFamily="34" charset="0"/>
              </a:rPr>
              <a:t>methods</a:t>
            </a:r>
            <a:r>
              <a:rPr lang="tr-TR" sz="1100" dirty="0">
                <a:solidFill>
                  <a:srgbClr val="222222"/>
                </a:solidFill>
                <a:latin typeface="Arial" panose="020B0604020202020204" pitchFamily="34" charset="0"/>
              </a:rPr>
              <a:t> (</a:t>
            </a:r>
            <a:r>
              <a:rPr lang="tr-TR" sz="1100" dirty="0" err="1">
                <a:solidFill>
                  <a:srgbClr val="222222"/>
                </a:solidFill>
                <a:latin typeface="Arial" panose="020B0604020202020204" pitchFamily="34" charset="0"/>
              </a:rPr>
              <a:t>Vol</a:t>
            </a:r>
            <a:r>
              <a:rPr lang="tr-TR" sz="1100" dirty="0">
                <a:solidFill>
                  <a:srgbClr val="222222"/>
                </a:solidFill>
                <a:latin typeface="Arial" panose="020B0604020202020204" pitchFamily="34" charset="0"/>
              </a:rPr>
              <a:t>. 16). CRC </a:t>
            </a:r>
            <a:r>
              <a:rPr lang="tr-TR" sz="1100" dirty="0" err="1">
                <a:solidFill>
                  <a:srgbClr val="222222"/>
                </a:solidFill>
                <a:latin typeface="Arial" panose="020B0604020202020204" pitchFamily="34" charset="0"/>
              </a:rPr>
              <a:t>Press</a:t>
            </a:r>
            <a:r>
              <a:rPr lang="tr-TR" sz="1100" dirty="0">
                <a:solidFill>
                  <a:srgbClr val="222222"/>
                </a:solidFill>
                <a:latin typeface="Arial" panose="020B0604020202020204" pitchFamily="34" charset="0"/>
              </a:rPr>
              <a:t>.</a:t>
            </a:r>
          </a:p>
          <a:p>
            <a:pPr marL="171450" indent="-171450" algn="just">
              <a:lnSpc>
                <a:spcPct val="150000"/>
              </a:lnSpc>
              <a:buFont typeface="Arial" panose="020B0604020202020204" pitchFamily="34" charset="0"/>
              <a:buChar char="•"/>
            </a:pPr>
            <a:r>
              <a:rPr lang="tr-TR" sz="1100" dirty="0" err="1">
                <a:solidFill>
                  <a:srgbClr val="222222"/>
                </a:solidFill>
                <a:latin typeface="Arial" panose="020B0604020202020204" pitchFamily="34" charset="0"/>
              </a:rPr>
              <a:t>Montgomery</a:t>
            </a:r>
            <a:r>
              <a:rPr lang="tr-TR" sz="1100" dirty="0">
                <a:solidFill>
                  <a:srgbClr val="222222"/>
                </a:solidFill>
                <a:latin typeface="Arial" panose="020B0604020202020204" pitchFamily="34" charset="0"/>
              </a:rPr>
              <a:t>, D. C. (2020). </a:t>
            </a:r>
            <a:r>
              <a:rPr lang="tr-TR" sz="1100" dirty="0" err="1">
                <a:solidFill>
                  <a:srgbClr val="222222"/>
                </a:solidFill>
                <a:latin typeface="Arial" panose="020B0604020202020204" pitchFamily="34" charset="0"/>
              </a:rPr>
              <a:t>Introduction</a:t>
            </a:r>
            <a:r>
              <a:rPr lang="tr-TR" sz="1100" dirty="0">
                <a:solidFill>
                  <a:srgbClr val="222222"/>
                </a:solidFill>
                <a:latin typeface="Arial" panose="020B0604020202020204" pitchFamily="34" charset="0"/>
              </a:rPr>
              <a:t> </a:t>
            </a:r>
            <a:r>
              <a:rPr lang="tr-TR" sz="1100" dirty="0" err="1">
                <a:solidFill>
                  <a:srgbClr val="222222"/>
                </a:solidFill>
                <a:latin typeface="Arial" panose="020B0604020202020204" pitchFamily="34" charset="0"/>
              </a:rPr>
              <a:t>to</a:t>
            </a:r>
            <a:r>
              <a:rPr lang="tr-TR" sz="1100" dirty="0">
                <a:solidFill>
                  <a:srgbClr val="222222"/>
                </a:solidFill>
                <a:latin typeface="Arial" panose="020B0604020202020204" pitchFamily="34" charset="0"/>
              </a:rPr>
              <a:t> </a:t>
            </a:r>
            <a:r>
              <a:rPr lang="tr-TR" sz="1100" dirty="0" err="1">
                <a:solidFill>
                  <a:srgbClr val="222222"/>
                </a:solidFill>
                <a:latin typeface="Arial" panose="020B0604020202020204" pitchFamily="34" charset="0"/>
              </a:rPr>
              <a:t>statistical</a:t>
            </a:r>
            <a:r>
              <a:rPr lang="tr-TR" sz="1100" dirty="0">
                <a:solidFill>
                  <a:srgbClr val="222222"/>
                </a:solidFill>
                <a:latin typeface="Arial" panose="020B0604020202020204" pitchFamily="34" charset="0"/>
              </a:rPr>
              <a:t> </a:t>
            </a:r>
            <a:r>
              <a:rPr lang="tr-TR" sz="1100" dirty="0" err="1">
                <a:solidFill>
                  <a:srgbClr val="222222"/>
                </a:solidFill>
                <a:latin typeface="Arial" panose="020B0604020202020204" pitchFamily="34" charset="0"/>
              </a:rPr>
              <a:t>quality</a:t>
            </a:r>
            <a:r>
              <a:rPr lang="tr-TR" sz="1100" dirty="0">
                <a:solidFill>
                  <a:srgbClr val="222222"/>
                </a:solidFill>
                <a:latin typeface="Arial" panose="020B0604020202020204" pitchFamily="34" charset="0"/>
              </a:rPr>
              <a:t> </a:t>
            </a:r>
            <a:r>
              <a:rPr lang="tr-TR" sz="1100" dirty="0" err="1">
                <a:solidFill>
                  <a:srgbClr val="222222"/>
                </a:solidFill>
                <a:latin typeface="Arial" panose="020B0604020202020204" pitchFamily="34" charset="0"/>
              </a:rPr>
              <a:t>control</a:t>
            </a:r>
            <a:r>
              <a:rPr lang="tr-TR" sz="1100" dirty="0">
                <a:solidFill>
                  <a:srgbClr val="222222"/>
                </a:solidFill>
                <a:latin typeface="Arial" panose="020B0604020202020204" pitchFamily="34" charset="0"/>
              </a:rPr>
              <a:t>. John </a:t>
            </a:r>
            <a:r>
              <a:rPr lang="tr-TR" sz="1100" dirty="0" err="1">
                <a:solidFill>
                  <a:srgbClr val="222222"/>
                </a:solidFill>
                <a:latin typeface="Arial" panose="020B0604020202020204" pitchFamily="34" charset="0"/>
              </a:rPr>
              <a:t>Wiley</a:t>
            </a:r>
            <a:r>
              <a:rPr lang="tr-TR" sz="1100" dirty="0">
                <a:solidFill>
                  <a:srgbClr val="222222"/>
                </a:solidFill>
                <a:latin typeface="Arial" panose="020B0604020202020204" pitchFamily="34" charset="0"/>
              </a:rPr>
              <a:t> &amp; </a:t>
            </a:r>
            <a:r>
              <a:rPr lang="tr-TR" sz="1100" dirty="0" err="1">
                <a:solidFill>
                  <a:srgbClr val="222222"/>
                </a:solidFill>
                <a:latin typeface="Arial" panose="020B0604020202020204" pitchFamily="34" charset="0"/>
              </a:rPr>
              <a:t>Sons</a:t>
            </a:r>
            <a:r>
              <a:rPr lang="tr-TR" sz="1100" dirty="0">
                <a:solidFill>
                  <a:srgbClr val="222222"/>
                </a:solidFill>
                <a:latin typeface="Arial" panose="020B0604020202020204" pitchFamily="34" charset="0"/>
              </a:rPr>
              <a:t>.</a:t>
            </a:r>
          </a:p>
          <a:p>
            <a:pPr marL="171450" indent="-171450" algn="just">
              <a:lnSpc>
                <a:spcPct val="150000"/>
              </a:lnSpc>
              <a:buFont typeface="Arial" panose="020B0604020202020204" pitchFamily="34" charset="0"/>
              <a:buChar char="•"/>
            </a:pPr>
            <a:endParaRPr lang="tr-TR"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52"/>
          <p:cNvSpPr txBox="1">
            <a:spLocks noGrp="1"/>
          </p:cNvSpPr>
          <p:nvPr>
            <p:ph type="title"/>
          </p:nvPr>
        </p:nvSpPr>
        <p:spPr>
          <a:xfrm>
            <a:off x="1041650" y="1003422"/>
            <a:ext cx="2802600" cy="722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err="1"/>
              <a:t>Teşekkürler</a:t>
            </a:r>
            <a:r>
              <a:rPr lang="en" sz="3600" dirty="0"/>
              <a:t>!</a:t>
            </a:r>
            <a:endParaRPr sz="3600" dirty="0"/>
          </a:p>
        </p:txBody>
      </p:sp>
      <p:sp>
        <p:nvSpPr>
          <p:cNvPr id="544" name="Google Shape;544;p52"/>
          <p:cNvSpPr txBox="1">
            <a:spLocks noGrp="1"/>
          </p:cNvSpPr>
          <p:nvPr>
            <p:ph type="subTitle" idx="1"/>
          </p:nvPr>
        </p:nvSpPr>
        <p:spPr>
          <a:xfrm>
            <a:off x="624782" y="1914461"/>
            <a:ext cx="3636335" cy="137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TR" sz="1200" b="1" dirty="0">
                <a:solidFill>
                  <a:srgbClr val="002060"/>
                </a:solidFill>
              </a:rPr>
              <a:t>Her türlü soru ve görüşleriniz için,</a:t>
            </a:r>
          </a:p>
          <a:p>
            <a:pPr marL="0" lvl="0" indent="0" algn="l" rtl="0">
              <a:spcBef>
                <a:spcPts val="0"/>
              </a:spcBef>
              <a:spcAft>
                <a:spcPts val="0"/>
              </a:spcAft>
              <a:buNone/>
            </a:pPr>
            <a:endParaRPr lang="tr-TR" sz="1200" b="1" dirty="0">
              <a:solidFill>
                <a:srgbClr val="002060"/>
              </a:solidFill>
            </a:endParaRPr>
          </a:p>
          <a:p>
            <a:pPr marL="0" lvl="0" indent="0" algn="l" rtl="0">
              <a:spcBef>
                <a:spcPts val="0"/>
              </a:spcBef>
              <a:spcAft>
                <a:spcPts val="0"/>
              </a:spcAft>
              <a:buNone/>
            </a:pPr>
            <a:r>
              <a:rPr lang="tr-TR" sz="1200" b="1" dirty="0" err="1">
                <a:solidFill>
                  <a:srgbClr val="002060"/>
                </a:solidFill>
              </a:rPr>
              <a:t>serpil.gumustekin@omu.edu.tr</a:t>
            </a:r>
            <a:endParaRPr sz="1200" b="1" dirty="0">
              <a:solidFill>
                <a:srgbClr val="002060"/>
              </a:solidFill>
            </a:endParaRPr>
          </a:p>
          <a:p>
            <a:pPr marL="0" indent="0"/>
            <a:r>
              <a:rPr lang="tr-TR" sz="1200" b="1" dirty="0" err="1">
                <a:solidFill>
                  <a:srgbClr val="002060"/>
                </a:solidFill>
              </a:rPr>
              <a:t>serpil.gumustekin@stu.omu.edu.tr</a:t>
            </a:r>
            <a:endParaRPr lang="tr-TR" sz="1200" b="1" dirty="0">
              <a:solidFill>
                <a:srgbClr val="002060"/>
              </a:solidFill>
            </a:endParaRPr>
          </a:p>
          <a:p>
            <a:pPr marL="0" lvl="0" indent="0" algn="l" rtl="0">
              <a:spcBef>
                <a:spcPts val="0"/>
              </a:spcBef>
              <a:spcAft>
                <a:spcPts val="0"/>
              </a:spcAft>
              <a:buNone/>
            </a:pPr>
            <a:endParaRPr sz="1200" b="1" dirty="0">
              <a:solidFill>
                <a:srgbClr val="002060"/>
              </a:solidFill>
            </a:endParaRPr>
          </a:p>
        </p:txBody>
      </p:sp>
    </p:spTree>
  </p:cSld>
  <p:clrMapOvr>
    <a:masterClrMapping/>
  </p:clrMapOvr>
</p:sld>
</file>

<file path=ppt/theme/theme1.xml><?xml version="1.0" encoding="utf-8"?>
<a:theme xmlns:a="http://schemas.openxmlformats.org/drawingml/2006/main" name="Notebook Lesson">
  <a:themeElements>
    <a:clrScheme name="Simple Light">
      <a:dk1>
        <a:srgbClr val="595959"/>
      </a:dk1>
      <a:lt1>
        <a:srgbClr val="F1C232"/>
      </a:lt1>
      <a:dk2>
        <a:srgbClr val="595959"/>
      </a:dk2>
      <a:lt2>
        <a:srgbClr val="A8D68C"/>
      </a:lt2>
      <a:accent1>
        <a:srgbClr val="F1C232"/>
      </a:accent1>
      <a:accent2>
        <a:srgbClr val="B44141"/>
      </a:accent2>
      <a:accent3>
        <a:srgbClr val="F1C232"/>
      </a:accent3>
      <a:accent4>
        <a:srgbClr val="DF7070"/>
      </a:accent4>
      <a:accent5>
        <a:srgbClr val="7A9E64"/>
      </a:accent5>
      <a:accent6>
        <a:srgbClr val="595959"/>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5614</TotalTime>
  <Words>1472</Words>
  <Application>Microsoft Macintosh PowerPoint</Application>
  <PresentationFormat>Ekran Gösterisi (16:9)</PresentationFormat>
  <Paragraphs>66</Paragraphs>
  <Slides>16</Slides>
  <Notes>7</Notes>
  <HiddenSlides>0</HiddenSlides>
  <MMClips>1</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16</vt:i4>
      </vt:variant>
    </vt:vector>
  </HeadingPairs>
  <TitlesOfParts>
    <vt:vector size="26" baseType="lpstr">
      <vt:lpstr>Concert One</vt:lpstr>
      <vt:lpstr>Roboto Mono</vt:lpstr>
      <vt:lpstr>Calibri</vt:lpstr>
      <vt:lpstr>Anonymous Pro</vt:lpstr>
      <vt:lpstr>Arial</vt:lpstr>
      <vt:lpstr>Roboto Mono Regular</vt:lpstr>
      <vt:lpstr>Coming Soon</vt:lpstr>
      <vt:lpstr>Times New Roman</vt:lpstr>
      <vt:lpstr>Times</vt:lpstr>
      <vt:lpstr>Notebook Lesson</vt:lpstr>
      <vt:lpstr>KALİTE  DENETİMİ</vt:lpstr>
      <vt:lpstr>İstatistiksel kalite kontrol nedir? </vt:lpstr>
      <vt:lpstr>İstatistiksel kalite kontrolünün yapılması neden önemlidir? </vt:lpstr>
      <vt:lpstr>İstatistiksel kalite kontrol çalışmaları ne amaç̧la yapılır? </vt:lpstr>
      <vt:lpstr>Süreç kontrolünde ilgilenilen değişken türleri nelerdir? </vt:lpstr>
      <vt:lpstr>Üretim aşamasında sürecin kalite kontrolü için kullanılan başlıca istatistiksel teknikler nelerdir? </vt:lpstr>
      <vt:lpstr>Ürün kabulü aşamasında kalite kontrol amacıyla hangi örnekleme tekniği kullanılır? </vt:lpstr>
      <vt:lpstr>Kalite kontrolünde kullanılan doğrulama yöntemleri nelerdir? </vt:lpstr>
      <vt:lpstr>03</vt:lpstr>
      <vt:lpstr>Problem Çözme Yöntemlerine Genel Bakış</vt:lpstr>
      <vt:lpstr>Histogramlar ve Normal Dağılım Kullanımı</vt:lpstr>
      <vt:lpstr>PowerPoint Sunusu</vt:lpstr>
      <vt:lpstr>PowerPoint Sunusu</vt:lpstr>
      <vt:lpstr>Beyin Fırtınası</vt:lpstr>
      <vt:lpstr>Kaynaklar</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KALİTE  DENETİMİ</dc:title>
  <cp:lastModifiedBy>AYHAN AYDIN</cp:lastModifiedBy>
  <cp:revision>76</cp:revision>
  <dcterms:modified xsi:type="dcterms:W3CDTF">2022-03-15T11:17:44Z</dcterms:modified>
</cp:coreProperties>
</file>