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580" autoAdjust="0"/>
  </p:normalViewPr>
  <p:slideViewPr>
    <p:cSldViewPr>
      <p:cViewPr>
        <p:scale>
          <a:sx n="70" d="100"/>
          <a:sy n="70" d="100"/>
        </p:scale>
        <p:origin x="-137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0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052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950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9335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7483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302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798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60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00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145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237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509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2F4C2173-5215-4617-A891-DE90DED9F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EB86F4FE-E937-4DF5-A8DE-18B5D2956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4A9B9EFF-9694-4BCB-A7D0-BD40D4F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289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23720DD-5B6D-40BF-8493-A6B52D484E6B}" type="datetimeFigureOut">
              <a:rPr lang="tr-TR" smtClean="0"/>
              <a:t>29.4.2020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639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2800" dirty="0"/>
              <a:t>Kas-iskelet </a:t>
            </a:r>
            <a:r>
              <a:rPr lang="tr-TR" sz="2800" dirty="0" smtClean="0"/>
              <a:t>Sistemi Değerlendirmesi</a:t>
            </a:r>
            <a:endParaRPr lang="tr-TR" sz="2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2800" dirty="0" smtClean="0"/>
              <a:t>Dr. </a:t>
            </a:r>
            <a:r>
              <a:rPr lang="tr-TR" sz="2800" dirty="0" err="1" smtClean="0"/>
              <a:t>Öğr</a:t>
            </a:r>
            <a:r>
              <a:rPr lang="tr-TR" sz="2800" dirty="0" smtClean="0"/>
              <a:t>. Üyesi Seval AĞAÇDİKEN ALKAN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2498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Kas iskelet sistemi yaş grupları arasında önemli farklılık göstermektedir. </a:t>
            </a:r>
          </a:p>
          <a:p>
            <a:r>
              <a:rPr lang="tr-TR" sz="2800" dirty="0" smtClean="0"/>
              <a:t>Genel olarak kas iskelet sistemi değerlendirmesinde </a:t>
            </a:r>
            <a:r>
              <a:rPr lang="tr-TR" sz="2800" dirty="0" err="1" smtClean="0"/>
              <a:t>ekstremitelerin</a:t>
            </a:r>
            <a:r>
              <a:rPr lang="tr-TR" sz="2800" dirty="0" smtClean="0"/>
              <a:t> ve </a:t>
            </a:r>
            <a:r>
              <a:rPr lang="tr-TR" sz="2800" dirty="0" err="1" smtClean="0"/>
              <a:t>vertabral</a:t>
            </a:r>
            <a:r>
              <a:rPr lang="tr-TR" sz="2800" dirty="0" smtClean="0"/>
              <a:t> kolon değerlendirilir.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5629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Kas iskelete sisteminin </a:t>
            </a:r>
            <a:r>
              <a:rPr lang="tr-TR" sz="2800" dirty="0" err="1" smtClean="0"/>
              <a:t>değerlendirlmesinde</a:t>
            </a:r>
            <a:r>
              <a:rPr lang="tr-TR" sz="2800" dirty="0" smtClean="0"/>
              <a:t> </a:t>
            </a:r>
            <a:r>
              <a:rPr lang="tr-TR" sz="2800" dirty="0" err="1" smtClean="0"/>
              <a:t>inspeksiyon</a:t>
            </a:r>
            <a:r>
              <a:rPr lang="tr-TR" sz="2800" dirty="0" smtClean="0"/>
              <a:t> ve </a:t>
            </a:r>
            <a:r>
              <a:rPr lang="tr-TR" sz="2800" dirty="0" err="1" smtClean="0"/>
              <a:t>palpasyon</a:t>
            </a:r>
            <a:r>
              <a:rPr lang="tr-TR" sz="2800" dirty="0" smtClean="0"/>
              <a:t> kullanılır.</a:t>
            </a:r>
          </a:p>
          <a:p>
            <a:r>
              <a:rPr lang="tr-TR" sz="2800" dirty="0" smtClean="0"/>
              <a:t>Yapıların </a:t>
            </a:r>
            <a:r>
              <a:rPr lang="tr-TR" sz="2800" dirty="0" err="1" smtClean="0"/>
              <a:t>palpasyonu</a:t>
            </a:r>
            <a:r>
              <a:rPr lang="tr-TR" sz="2800" dirty="0" smtClean="0"/>
              <a:t> esnasında bireye herhangi bir ağrı, hassasiyet ya da duyarlılık hissedip hissetmediği sorulmalıdır.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89240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Eklem muayenesinde ise eklem açıklığı ve kas gücü testi gibi özel değerlendirme yöntemleri kullanılabilir.</a:t>
            </a:r>
          </a:p>
          <a:p>
            <a:r>
              <a:rPr lang="tr-TR" sz="2800" dirty="0" smtClean="0"/>
              <a:t>Hareket açıklığı testi yaparken, testi yapan kişinin bir elinin parmakları bireyin eklemi üzerine yerleştirilir.</a:t>
            </a:r>
          </a:p>
          <a:p>
            <a:r>
              <a:rPr lang="tr-TR" sz="2800" dirty="0" smtClean="0"/>
              <a:t>Bu test ile hareket esnasında </a:t>
            </a:r>
            <a:r>
              <a:rPr lang="tr-TR" sz="2800" dirty="0" err="1" smtClean="0"/>
              <a:t>krepitasyon</a:t>
            </a:r>
            <a:r>
              <a:rPr lang="tr-TR" sz="2800" dirty="0" smtClean="0"/>
              <a:t> ve </a:t>
            </a:r>
            <a:r>
              <a:rPr lang="tr-TR" sz="2800" dirty="0" err="1" smtClean="0"/>
              <a:t>deformite</a:t>
            </a:r>
            <a:r>
              <a:rPr lang="tr-TR" sz="2800" dirty="0" smtClean="0"/>
              <a:t> varlığı araştırılır.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72947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544616"/>
          </a:xfrm>
        </p:spPr>
        <p:txBody>
          <a:bodyPr/>
          <a:lstStyle/>
          <a:p>
            <a:pPr algn="just"/>
            <a:r>
              <a:rPr lang="tr-TR" sz="2800" dirty="0"/>
              <a:t>Eklem muayenesinde </a:t>
            </a:r>
            <a:r>
              <a:rPr lang="tr-TR" sz="2800" dirty="0" smtClean="0"/>
              <a:t>eklem </a:t>
            </a:r>
            <a:r>
              <a:rPr lang="tr-TR" sz="2800" dirty="0"/>
              <a:t>hareket açıklığı ve eklem hareketleri değerlendirilirken önce aktif olarak hastanın eklem </a:t>
            </a:r>
            <a:r>
              <a:rPr lang="tr-TR" sz="2800" dirty="0" smtClean="0"/>
              <a:t>açıklığının sonuna </a:t>
            </a:r>
            <a:r>
              <a:rPr lang="tr-TR" sz="2800" dirty="0"/>
              <a:t>kadar eklem hareketini yapması </a:t>
            </a:r>
            <a:r>
              <a:rPr lang="tr-TR" sz="2800" dirty="0" smtClean="0"/>
              <a:t>istenmelidir.</a:t>
            </a:r>
          </a:p>
          <a:p>
            <a:pPr marL="0" indent="0" algn="just">
              <a:buNone/>
            </a:pPr>
            <a:endParaRPr lang="tr-TR" sz="2800" dirty="0" smtClean="0"/>
          </a:p>
          <a:p>
            <a:pPr algn="just"/>
            <a:r>
              <a:rPr lang="tr-TR" sz="2800" dirty="0"/>
              <a:t>A</a:t>
            </a:r>
            <a:r>
              <a:rPr lang="tr-TR" sz="2800" dirty="0" smtClean="0"/>
              <a:t>rdından </a:t>
            </a:r>
            <a:r>
              <a:rPr lang="tr-TR" sz="2800" dirty="0"/>
              <a:t>aynı hareketlerin pasif olarak </a:t>
            </a:r>
            <a:r>
              <a:rPr lang="tr-TR" sz="2800" dirty="0" smtClean="0"/>
              <a:t>(hemşire/hekim tarafından </a:t>
            </a:r>
            <a:r>
              <a:rPr lang="tr-TR" sz="2800" dirty="0"/>
              <a:t>yaptırılarak) ağrı ve kısıtlılıkta ortaya çıkan değişikliklerin değerlendirilmesi sağlanmalıdır</a:t>
            </a:r>
            <a:r>
              <a:rPr lang="tr-TR" sz="2800" dirty="0" smtClean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955824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Kas ve iskelet sistemine ait belirtiler ağrı, kızarıklık (</a:t>
            </a:r>
            <a:r>
              <a:rPr lang="tr-TR" sz="2800" dirty="0" err="1"/>
              <a:t>eritem</a:t>
            </a:r>
            <a:r>
              <a:rPr lang="tr-TR" sz="2800" dirty="0"/>
              <a:t>), şişme, ısı artışı ve fonksiyonel kayıptır.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6323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Aktif hareketlerde var olan ağrının, pasif hareketler sırasında ortadan kalkması; eklem kaynaklı olmaktan çok eklem çevresi(</a:t>
            </a:r>
            <a:r>
              <a:rPr lang="tr-TR" sz="2800" dirty="0" err="1"/>
              <a:t>periartiküler</a:t>
            </a:r>
            <a:r>
              <a:rPr lang="tr-TR" sz="2800" dirty="0"/>
              <a:t>) dokulardan (</a:t>
            </a:r>
            <a:r>
              <a:rPr lang="tr-TR" sz="2800" dirty="0" err="1"/>
              <a:t>tendonlar</a:t>
            </a:r>
            <a:r>
              <a:rPr lang="tr-TR" sz="2800" dirty="0"/>
              <a:t>, bursalar veya kaslar) kaynaklandığının belirtisidir.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65114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/>
              <a:t>Kas iskelet fonksiyon bozukluğunu kısa değerlendirmek </a:t>
            </a:r>
            <a:r>
              <a:rPr lang="tr-TR" sz="2800" dirty="0" smtClean="0"/>
              <a:t>için bireyin; </a:t>
            </a:r>
            <a:r>
              <a:rPr lang="tr-TR" sz="2800" dirty="0"/>
              <a:t/>
            </a:r>
            <a:br>
              <a:rPr lang="tr-TR" sz="2800" dirty="0"/>
            </a:b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Yürüyüş tarzı</a:t>
            </a:r>
          </a:p>
          <a:p>
            <a:r>
              <a:rPr lang="tr-TR" sz="2800" dirty="0" smtClean="0"/>
              <a:t>Oturması ve oturur pozisyondan </a:t>
            </a:r>
            <a:r>
              <a:rPr lang="tr-TR" sz="2800" dirty="0" err="1" smtClean="0"/>
              <a:t>aayağa</a:t>
            </a:r>
            <a:r>
              <a:rPr lang="tr-TR" sz="2800" dirty="0" smtClean="0"/>
              <a:t> kalkış şekli,</a:t>
            </a:r>
          </a:p>
          <a:p>
            <a:r>
              <a:rPr lang="tr-TR" sz="2800" dirty="0" smtClean="0"/>
              <a:t>El sıkması (gücü ve şekli)</a:t>
            </a:r>
          </a:p>
          <a:p>
            <a:r>
              <a:rPr lang="tr-TR" sz="2800" dirty="0" smtClean="0"/>
              <a:t>Giysilerinin duruşu ve  giysilerini düzeltme şekli gözlenir.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91307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Ayrıca kısa bir tarama yapmak amacıyla bireye aşağıdaki sorular sorulmalıdır: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Hareket ettiğinizde herhangi bir </a:t>
            </a:r>
            <a:r>
              <a:rPr lang="tr-TR" sz="2800" dirty="0" err="1" smtClean="0"/>
              <a:t>ekstremitenizde</a:t>
            </a:r>
            <a:r>
              <a:rPr lang="tr-TR" sz="2800" dirty="0" smtClean="0"/>
              <a:t> ağrı/hassasiyet hissediyor musunuz?</a:t>
            </a:r>
          </a:p>
          <a:p>
            <a:r>
              <a:rPr lang="tr-TR" sz="2800" dirty="0" smtClean="0"/>
              <a:t>Ağrı günlük yaşam aktivitelerinizi gerçekleştirmenizi etkiliyor mu?</a:t>
            </a:r>
          </a:p>
          <a:p>
            <a:r>
              <a:rPr lang="tr-TR" sz="2800" dirty="0" smtClean="0"/>
              <a:t>Herhangi bir kas, kemik ya da eklem yaralanması öykünüz var mı?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02037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4988"/>
            <a:ext cx="8229600" cy="922114"/>
          </a:xfrm>
        </p:spPr>
        <p:txBody>
          <a:bodyPr/>
          <a:lstStyle/>
          <a:p>
            <a:r>
              <a:rPr lang="tr-TR" sz="2800" b="1" dirty="0" smtClean="0"/>
              <a:t>Öykü Alma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323528" y="980728"/>
            <a:ext cx="4038600" cy="4709118"/>
          </a:xfrm>
        </p:spPr>
        <p:txBody>
          <a:bodyPr/>
          <a:lstStyle/>
          <a:p>
            <a:r>
              <a:rPr lang="tr-TR" sz="2400" dirty="0" smtClean="0"/>
              <a:t>Doğuştan/kalıtsal bir kas- iskelet sistemi sorunu</a:t>
            </a:r>
          </a:p>
          <a:p>
            <a:r>
              <a:rPr lang="tr-TR" sz="2400" dirty="0" smtClean="0"/>
              <a:t>Aile bireylerinde doğuştan/kalıtsal </a:t>
            </a:r>
            <a:r>
              <a:rPr lang="tr-TR" sz="2400" dirty="0"/>
              <a:t>bir kas- iskelet sistemi </a:t>
            </a:r>
            <a:r>
              <a:rPr lang="tr-TR" sz="2400" dirty="0" smtClean="0"/>
              <a:t>sorunu</a:t>
            </a:r>
          </a:p>
          <a:p>
            <a:r>
              <a:rPr lang="tr-TR" sz="2400" dirty="0" smtClean="0"/>
              <a:t>Anne ve baba arasında akrabalık </a:t>
            </a:r>
          </a:p>
          <a:p>
            <a:r>
              <a:rPr lang="tr-TR" sz="2400" dirty="0" smtClean="0"/>
              <a:t>Akut travma/daha önce geçirilmiş travma öyküsü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0" y="764704"/>
            <a:ext cx="4038600" cy="4525963"/>
          </a:xfrm>
        </p:spPr>
        <p:txBody>
          <a:bodyPr/>
          <a:lstStyle/>
          <a:p>
            <a:r>
              <a:rPr lang="tr-TR" sz="2400" dirty="0"/>
              <a:t>Kas iskelete sistemine ilişkin daha önce geçirilmiş hastalık</a:t>
            </a:r>
          </a:p>
          <a:p>
            <a:r>
              <a:rPr lang="tr-TR" sz="2400" dirty="0" smtClean="0"/>
              <a:t>Alışkanlıklar</a:t>
            </a:r>
          </a:p>
          <a:p>
            <a:r>
              <a:rPr lang="tr-TR" sz="2400" dirty="0" smtClean="0"/>
              <a:t>Kullanılan ilaçlar</a:t>
            </a:r>
          </a:p>
          <a:p>
            <a:r>
              <a:rPr lang="tr-TR" sz="2400" dirty="0" smtClean="0"/>
              <a:t>Meslek</a:t>
            </a:r>
          </a:p>
          <a:p>
            <a:r>
              <a:rPr lang="tr-TR" sz="2400" dirty="0" smtClean="0"/>
              <a:t>Mevcut şikayetler</a:t>
            </a:r>
          </a:p>
          <a:p>
            <a:r>
              <a:rPr lang="tr-TR" sz="2400" dirty="0" smtClean="0"/>
              <a:t>Ağrı </a:t>
            </a:r>
          </a:p>
          <a:p>
            <a:r>
              <a:rPr lang="tr-TR" sz="2400" dirty="0" smtClean="0"/>
              <a:t>Gün içindeki aktiviteler</a:t>
            </a:r>
          </a:p>
          <a:p>
            <a:r>
              <a:rPr lang="tr-TR" sz="2400" dirty="0" smtClean="0"/>
              <a:t>Egzersiz sıklığı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732677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err="1" smtClean="0"/>
              <a:t>İnspeksiyon</a:t>
            </a:r>
            <a:endParaRPr lang="tr-TR" sz="2800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Hastanın ilk olarak genel durumuna, vücut bölümlerinin bir birine oranına ve hareket yeteneğine bakılır.</a:t>
            </a:r>
          </a:p>
          <a:p>
            <a:r>
              <a:rPr lang="tr-TR" sz="2800" dirty="0" smtClean="0"/>
              <a:t>Bireyin duruşu/</a:t>
            </a:r>
            <a:r>
              <a:rPr lang="tr-TR" sz="2800" dirty="0" err="1" smtClean="0"/>
              <a:t>postürü</a:t>
            </a:r>
            <a:r>
              <a:rPr lang="tr-TR" sz="2800" dirty="0" smtClean="0"/>
              <a:t> incelenir.</a:t>
            </a:r>
          </a:p>
          <a:p>
            <a:r>
              <a:rPr lang="tr-TR" sz="2800" dirty="0" smtClean="0"/>
              <a:t>Bireyin yürüyüşü incelenir.</a:t>
            </a:r>
          </a:p>
        </p:txBody>
      </p:sp>
    </p:spTree>
    <p:extLst>
      <p:ext uri="{BB962C8B-B14F-4D97-AF65-F5344CB8AC3E}">
        <p14:creationId xmlns:p14="http://schemas.microsoft.com/office/powerpoint/2010/main" val="1017942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 smtClean="0"/>
              <a:t>Gövdenin Kas İskelet Yapılarının </a:t>
            </a:r>
            <a:r>
              <a:rPr lang="tr-TR" sz="2800" b="1" dirty="0" err="1" smtClean="0"/>
              <a:t>İnspeksiyonu</a:t>
            </a:r>
            <a:r>
              <a:rPr lang="tr-TR" sz="2800" b="1" dirty="0" smtClean="0"/>
              <a:t/>
            </a:r>
            <a:br>
              <a:rPr lang="tr-TR" sz="2800" b="1" dirty="0" smtClean="0"/>
            </a:br>
            <a:r>
              <a:rPr lang="tr-TR" sz="2800" b="1" dirty="0" smtClean="0"/>
              <a:t>(</a:t>
            </a:r>
            <a:r>
              <a:rPr lang="tr-TR" sz="2800" b="1" dirty="0" err="1" smtClean="0"/>
              <a:t>Vertabral</a:t>
            </a:r>
            <a:r>
              <a:rPr lang="tr-TR" sz="2800" b="1" dirty="0" smtClean="0"/>
              <a:t> kolon, </a:t>
            </a:r>
            <a:r>
              <a:rPr lang="tr-TR" sz="2800" b="1" dirty="0" err="1" smtClean="0"/>
              <a:t>paravertebral</a:t>
            </a:r>
            <a:r>
              <a:rPr lang="tr-TR" sz="2800" b="1" dirty="0" smtClean="0"/>
              <a:t> kaslar, </a:t>
            </a:r>
            <a:r>
              <a:rPr lang="tr-TR" sz="2800" b="1" dirty="0" err="1" smtClean="0"/>
              <a:t>skapula</a:t>
            </a:r>
            <a:r>
              <a:rPr lang="tr-TR" sz="2800" b="1" dirty="0" smtClean="0"/>
              <a:t>, </a:t>
            </a:r>
            <a:r>
              <a:rPr lang="tr-TR" sz="2800" b="1" dirty="0" err="1" smtClean="0"/>
              <a:t>pelvis</a:t>
            </a:r>
            <a:r>
              <a:rPr lang="tr-TR" sz="2800" b="1" dirty="0" smtClean="0"/>
              <a:t>)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Bireyden ayakları bitişik, kolları vücudun yan kısmından sarkar durumda ve dik durması istenir.</a:t>
            </a:r>
          </a:p>
          <a:p>
            <a:r>
              <a:rPr lang="tr-TR" sz="2800" dirty="0" smtClean="0"/>
              <a:t>Normalde baş, </a:t>
            </a:r>
            <a:r>
              <a:rPr lang="tr-TR" sz="2800" dirty="0" err="1" smtClean="0"/>
              <a:t>sakrum</a:t>
            </a:r>
            <a:r>
              <a:rPr lang="tr-TR" sz="2800" dirty="0" smtClean="0"/>
              <a:t> ile aynı hizada, orta hatta olmalı,</a:t>
            </a:r>
          </a:p>
          <a:p>
            <a:r>
              <a:rPr lang="tr-TR" sz="2800" dirty="0" smtClean="0"/>
              <a:t>Omuzlar ise </a:t>
            </a:r>
            <a:r>
              <a:rPr lang="tr-TR" sz="2800" dirty="0" err="1"/>
              <a:t>p</a:t>
            </a:r>
            <a:r>
              <a:rPr lang="tr-TR" sz="2800" dirty="0" err="1" smtClean="0"/>
              <a:t>elvis</a:t>
            </a:r>
            <a:r>
              <a:rPr lang="tr-TR" sz="2800" dirty="0" smtClean="0"/>
              <a:t> ile aynı hizada olmalıdır.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523540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4525963"/>
          </a:xfrm>
        </p:spPr>
        <p:txBody>
          <a:bodyPr/>
          <a:lstStyle/>
          <a:p>
            <a:r>
              <a:rPr lang="tr-TR" sz="2800" dirty="0" smtClean="0"/>
              <a:t>Bireyin yüzü muayene eden kişiye dönük iken;</a:t>
            </a:r>
          </a:p>
          <a:p>
            <a:r>
              <a:rPr lang="tr-TR" sz="2800" dirty="0" smtClean="0"/>
              <a:t>Omurga, </a:t>
            </a:r>
            <a:r>
              <a:rPr lang="tr-TR" sz="2800" dirty="0" err="1" smtClean="0"/>
              <a:t>skapula</a:t>
            </a:r>
            <a:r>
              <a:rPr lang="tr-TR" sz="2800" dirty="0" smtClean="0"/>
              <a:t> ve </a:t>
            </a:r>
            <a:r>
              <a:rPr lang="tr-TR" sz="2800" dirty="0" err="1" smtClean="0"/>
              <a:t>iliak</a:t>
            </a:r>
            <a:r>
              <a:rPr lang="tr-TR" sz="2800" dirty="0" smtClean="0"/>
              <a:t> kemiğin simetrik ve normal hiza çizgisinde olması beklenir.</a:t>
            </a:r>
          </a:p>
          <a:p>
            <a:endParaRPr lang="tr-TR" sz="2800" dirty="0" smtClean="0"/>
          </a:p>
          <a:p>
            <a:pPr marL="0" indent="0">
              <a:buNone/>
            </a:pPr>
            <a:r>
              <a:rPr lang="tr-TR" sz="2800" dirty="0" smtClean="0"/>
              <a:t>* Normal hiza çizgisi kulak memesinden, omuz, kalça, </a:t>
            </a:r>
            <a:r>
              <a:rPr lang="tr-TR" sz="2800" dirty="0" err="1" smtClean="0"/>
              <a:t>femoral</a:t>
            </a:r>
            <a:r>
              <a:rPr lang="tr-TR" sz="2800" dirty="0" smtClean="0"/>
              <a:t> </a:t>
            </a:r>
            <a:r>
              <a:rPr lang="tr-TR" sz="2800" dirty="0" err="1" smtClean="0"/>
              <a:t>trakanteri</a:t>
            </a:r>
            <a:r>
              <a:rPr lang="tr-TR" sz="2800" dirty="0" smtClean="0"/>
              <a:t> dizin merkezi ve ayak bileğinin önünden çizilen hayalı çizgidir.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857781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Bireyin yandan duruşu incelenerek şekil ve simetri açısından değerlendirilir.</a:t>
            </a:r>
          </a:p>
          <a:p>
            <a:r>
              <a:rPr lang="tr-TR" sz="2800" dirty="0" smtClean="0"/>
              <a:t>Bireyden öne eğilmesi istenerek eğilmekte zorlanmaya, omurga ve </a:t>
            </a:r>
            <a:r>
              <a:rPr lang="tr-TR" sz="2800" dirty="0" err="1" smtClean="0"/>
              <a:t>skapulanın</a:t>
            </a:r>
            <a:r>
              <a:rPr lang="tr-TR" sz="2800" dirty="0" smtClean="0"/>
              <a:t> oryantasyonuna ve omurga kavisine bakılır. </a:t>
            </a:r>
            <a:r>
              <a:rPr lang="tr-TR" sz="2800" dirty="0" err="1" smtClean="0"/>
              <a:t>Vertabral</a:t>
            </a:r>
            <a:r>
              <a:rPr lang="tr-TR" sz="2800" dirty="0" smtClean="0"/>
              <a:t> kolon orta hatta olmalıdır.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90139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Omurga Anomalileri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9"/>
            <a:ext cx="720080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052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Diz Anomalileri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b="1" dirty="0" smtClean="0"/>
              <a:t>D bacak: </a:t>
            </a:r>
            <a:r>
              <a:rPr lang="tr-TR" sz="2800" dirty="0" smtClean="0"/>
              <a:t>Bir dizde eklemin orta çizgiden uzaklaşması ve diğer tarafın normal olması</a:t>
            </a:r>
          </a:p>
          <a:p>
            <a:pPr algn="just"/>
            <a:r>
              <a:rPr lang="tr-TR" sz="2800" b="1" dirty="0" err="1"/>
              <a:t>Genu</a:t>
            </a:r>
            <a:r>
              <a:rPr lang="tr-TR" sz="2800" b="1" dirty="0"/>
              <a:t> </a:t>
            </a:r>
            <a:r>
              <a:rPr lang="tr-TR" sz="2800" b="1" dirty="0" err="1"/>
              <a:t>valgum</a:t>
            </a:r>
            <a:r>
              <a:rPr lang="tr-TR" sz="2800" b="1" dirty="0"/>
              <a:t>: </a:t>
            </a:r>
            <a:r>
              <a:rPr lang="tr-TR" sz="2800" dirty="0" smtClean="0"/>
              <a:t>Diz ekleminin orta çizgiye yaklaşması veya orta hattan daha içeriye girmesi</a:t>
            </a:r>
          </a:p>
          <a:p>
            <a:pPr algn="just"/>
            <a:r>
              <a:rPr lang="tr-TR" sz="2800" b="1" dirty="0" err="1" smtClean="0"/>
              <a:t>Genu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varum</a:t>
            </a:r>
            <a:r>
              <a:rPr lang="tr-TR" sz="2800" b="1" dirty="0" smtClean="0"/>
              <a:t>: </a:t>
            </a:r>
            <a:r>
              <a:rPr lang="tr-TR" sz="2800" dirty="0" smtClean="0"/>
              <a:t>Diz ekleminin orta çizgiden uzaklaşması, </a:t>
            </a:r>
            <a:r>
              <a:rPr lang="tr-TR" sz="2800" dirty="0" err="1" smtClean="0"/>
              <a:t>femur</a:t>
            </a:r>
            <a:r>
              <a:rPr lang="tr-TR" sz="2800" dirty="0" smtClean="0"/>
              <a:t> ve </a:t>
            </a:r>
            <a:r>
              <a:rPr lang="tr-TR" sz="2800" dirty="0" err="1" smtClean="0"/>
              <a:t>tibia</a:t>
            </a:r>
            <a:r>
              <a:rPr lang="tr-TR" sz="2800" dirty="0" smtClean="0"/>
              <a:t> arasındaki </a:t>
            </a:r>
            <a:r>
              <a:rPr lang="tr-TR" sz="2800" dirty="0" err="1" smtClean="0"/>
              <a:t>medialde</a:t>
            </a:r>
            <a:r>
              <a:rPr lang="tr-TR" sz="2800" dirty="0" smtClean="0"/>
              <a:t> açının gelişmesi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13880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 smtClean="0"/>
              <a:t>K bacak: </a:t>
            </a:r>
            <a:r>
              <a:rPr lang="tr-TR" sz="2800" dirty="0" smtClean="0"/>
              <a:t>Bir dizde eklemin orta çizgiye yaklaşması (</a:t>
            </a:r>
            <a:r>
              <a:rPr lang="tr-TR" sz="2800" dirty="0" err="1" smtClean="0"/>
              <a:t>valgum</a:t>
            </a:r>
            <a:r>
              <a:rPr lang="tr-TR" sz="2800" dirty="0" smtClean="0"/>
              <a:t>) bulunması, diğer dizin normal olması.</a:t>
            </a:r>
          </a:p>
          <a:p>
            <a:r>
              <a:rPr lang="tr-TR" sz="2800" b="1" dirty="0" smtClean="0"/>
              <a:t>O bacak: </a:t>
            </a:r>
            <a:r>
              <a:rPr lang="tr-TR" sz="2800" dirty="0" smtClean="0"/>
              <a:t>her iki dizde eklemin orta çizgiye </a:t>
            </a:r>
            <a:r>
              <a:rPr lang="tr-TR" sz="2800" dirty="0" err="1" smtClean="0"/>
              <a:t>uzaklaması</a:t>
            </a:r>
            <a:r>
              <a:rPr lang="tr-TR" sz="2800" dirty="0" smtClean="0"/>
              <a:t> (</a:t>
            </a:r>
            <a:r>
              <a:rPr lang="tr-TR" sz="2800" dirty="0" err="1" smtClean="0"/>
              <a:t>varum</a:t>
            </a:r>
            <a:r>
              <a:rPr lang="tr-TR" sz="2800" dirty="0" smtClean="0"/>
              <a:t>) </a:t>
            </a:r>
          </a:p>
          <a:p>
            <a:r>
              <a:rPr lang="tr-TR" sz="2800" b="1" dirty="0" smtClean="0"/>
              <a:t>X bacak</a:t>
            </a:r>
            <a:r>
              <a:rPr lang="tr-TR" sz="2800" dirty="0" smtClean="0"/>
              <a:t>: Her iki dizde eklemin orta çizgiye yaklaşması(</a:t>
            </a:r>
            <a:r>
              <a:rPr lang="tr-TR" sz="2800" dirty="0" err="1" smtClean="0"/>
              <a:t>valgum</a:t>
            </a:r>
            <a:r>
              <a:rPr lang="tr-TR" sz="2800" dirty="0" smtClean="0"/>
              <a:t>)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98116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 smtClean="0"/>
              <a:t>Ayak Anomalileri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 err="1" smtClean="0"/>
              <a:t>Apodia</a:t>
            </a:r>
            <a:r>
              <a:rPr lang="tr-TR" sz="2800" b="1" dirty="0" smtClean="0"/>
              <a:t>: </a:t>
            </a:r>
            <a:r>
              <a:rPr lang="tr-TR" sz="2800" dirty="0" smtClean="0"/>
              <a:t>Doğumsal olarak ayağın gelişmemesi</a:t>
            </a:r>
          </a:p>
          <a:p>
            <a:r>
              <a:rPr lang="tr-TR" sz="2800" b="1" dirty="0" err="1" smtClean="0"/>
              <a:t>Halluks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valgus</a:t>
            </a:r>
            <a:r>
              <a:rPr lang="tr-TR" sz="2800" b="1" dirty="0" smtClean="0"/>
              <a:t>: </a:t>
            </a:r>
            <a:r>
              <a:rPr lang="tr-TR" sz="2800" dirty="0" smtClean="0"/>
              <a:t>Ayak başparmağının orta çizgiden uzaklaşması</a:t>
            </a:r>
          </a:p>
          <a:p>
            <a:r>
              <a:rPr lang="tr-TR" sz="2800" b="1" dirty="0" err="1" smtClean="0"/>
              <a:t>Halluks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varus</a:t>
            </a:r>
            <a:r>
              <a:rPr lang="tr-TR" sz="2800" b="1" dirty="0"/>
              <a:t>: </a:t>
            </a:r>
            <a:r>
              <a:rPr lang="tr-TR" sz="2800" dirty="0"/>
              <a:t>Ayak başparmağının orta </a:t>
            </a:r>
            <a:r>
              <a:rPr lang="tr-TR" sz="2800" dirty="0" smtClean="0"/>
              <a:t>çizgiye yaklaşması</a:t>
            </a:r>
          </a:p>
          <a:p>
            <a:r>
              <a:rPr lang="tr-TR" sz="2800" b="1" dirty="0" err="1" smtClean="0"/>
              <a:t>Metatarsu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varus</a:t>
            </a:r>
            <a:r>
              <a:rPr lang="tr-TR" sz="2800" b="1" dirty="0" smtClean="0"/>
              <a:t>: </a:t>
            </a:r>
            <a:r>
              <a:rPr lang="tr-TR" sz="2800" dirty="0" err="1" smtClean="0"/>
              <a:t>Metatarsal</a:t>
            </a:r>
            <a:r>
              <a:rPr lang="tr-TR" sz="2800" dirty="0" smtClean="0"/>
              <a:t> kemiklerin orta çizgiye </a:t>
            </a:r>
            <a:r>
              <a:rPr lang="tr-TR" sz="2800" dirty="0" err="1" smtClean="0"/>
              <a:t>yaklaşaması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18179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 smtClean="0"/>
              <a:t>Pes </a:t>
            </a:r>
            <a:r>
              <a:rPr lang="tr-TR" sz="2800" b="1" dirty="0" err="1" smtClean="0"/>
              <a:t>kalkaneus</a:t>
            </a:r>
            <a:r>
              <a:rPr lang="tr-TR" sz="2800" b="1" dirty="0" smtClean="0"/>
              <a:t>: </a:t>
            </a:r>
            <a:r>
              <a:rPr lang="tr-TR" sz="2800" dirty="0" smtClean="0"/>
              <a:t>Ayağın </a:t>
            </a:r>
            <a:r>
              <a:rPr lang="tr-TR" sz="2800" dirty="0" err="1" smtClean="0"/>
              <a:t>dorsifleksiyonda</a:t>
            </a:r>
            <a:r>
              <a:rPr lang="tr-TR" sz="2800" dirty="0" smtClean="0"/>
              <a:t> bulunması</a:t>
            </a:r>
          </a:p>
          <a:p>
            <a:r>
              <a:rPr lang="tr-TR" sz="2800" b="1" dirty="0" smtClean="0"/>
              <a:t>Pes </a:t>
            </a:r>
            <a:r>
              <a:rPr lang="tr-TR" sz="2800" b="1" dirty="0" err="1" smtClean="0"/>
              <a:t>planus</a:t>
            </a:r>
            <a:r>
              <a:rPr lang="tr-TR" sz="2800" dirty="0" smtClean="0"/>
              <a:t>: </a:t>
            </a:r>
            <a:r>
              <a:rPr lang="tr-TR" sz="2800" dirty="0" err="1" smtClean="0"/>
              <a:t>Longitudinal</a:t>
            </a:r>
            <a:r>
              <a:rPr lang="tr-TR" sz="2800" dirty="0" smtClean="0"/>
              <a:t> ayak kavsinin düşüklüğü (düz tabanlık)</a:t>
            </a:r>
          </a:p>
          <a:p>
            <a:r>
              <a:rPr lang="tr-TR" sz="2800" b="1" dirty="0" smtClean="0"/>
              <a:t>Pes </a:t>
            </a:r>
            <a:r>
              <a:rPr lang="tr-TR" sz="2800" b="1" dirty="0" err="1" smtClean="0"/>
              <a:t>planvolgus</a:t>
            </a:r>
            <a:r>
              <a:rPr lang="tr-TR" sz="2800" b="1" dirty="0" smtClean="0"/>
              <a:t>: </a:t>
            </a:r>
            <a:r>
              <a:rPr lang="tr-TR" sz="2800" dirty="0" smtClean="0"/>
              <a:t>Düz tabanlı yanında </a:t>
            </a:r>
            <a:r>
              <a:rPr lang="tr-TR" sz="2800" dirty="0" err="1" smtClean="0"/>
              <a:t>toğuğun</a:t>
            </a:r>
            <a:r>
              <a:rPr lang="tr-TR" sz="2800" dirty="0" smtClean="0"/>
              <a:t> dışa dönüklüğü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98016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Kemiklerin </a:t>
            </a:r>
            <a:r>
              <a:rPr lang="tr-TR" sz="2800" dirty="0" err="1" smtClean="0"/>
              <a:t>inspeksiyonuna</a:t>
            </a:r>
            <a:r>
              <a:rPr lang="tr-TR" sz="2800" dirty="0" smtClean="0"/>
              <a:t> şekil değişiklikleri ve</a:t>
            </a:r>
            <a:r>
              <a:rPr lang="tr-TR" sz="2800" dirty="0"/>
              <a:t> özellikle </a:t>
            </a:r>
            <a:r>
              <a:rPr lang="tr-TR" sz="2800" dirty="0" smtClean="0"/>
              <a:t>uzun kemiklerin boyları (uzunluk-kısalık) değerlendirilir.</a:t>
            </a:r>
          </a:p>
          <a:p>
            <a:r>
              <a:rPr lang="tr-TR" sz="2800" dirty="0" smtClean="0"/>
              <a:t>Eklemler ise;</a:t>
            </a:r>
          </a:p>
          <a:p>
            <a:pPr>
              <a:buFont typeface="Arial" charset="0"/>
              <a:buChar char="•"/>
            </a:pPr>
            <a:r>
              <a:rPr lang="tr-TR" sz="2800" dirty="0" smtClean="0"/>
              <a:t>Simetri</a:t>
            </a:r>
          </a:p>
          <a:p>
            <a:pPr>
              <a:buFont typeface="Arial" charset="0"/>
              <a:buChar char="•"/>
            </a:pPr>
            <a:r>
              <a:rPr lang="tr-TR" sz="2800" dirty="0" smtClean="0"/>
              <a:t>Şekil değişikliği</a:t>
            </a:r>
          </a:p>
          <a:p>
            <a:pPr>
              <a:buFont typeface="Arial" charset="0"/>
              <a:buChar char="•"/>
            </a:pPr>
            <a:r>
              <a:rPr lang="tr-TR" sz="2800" dirty="0" smtClean="0"/>
              <a:t>Etkilenen eklem sayısı</a:t>
            </a:r>
          </a:p>
          <a:p>
            <a:pPr marL="0" indent="0">
              <a:buNone/>
            </a:pPr>
            <a:r>
              <a:rPr lang="tr-TR" sz="2800" dirty="0" smtClean="0"/>
              <a:t>Açısından değerlendirilir.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86927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Yumuşak dokular </a:t>
            </a:r>
            <a:r>
              <a:rPr lang="tr-TR" sz="2800" b="1" dirty="0" err="1" smtClean="0"/>
              <a:t>hipertrofi</a:t>
            </a:r>
            <a:r>
              <a:rPr lang="tr-TR" sz="2800" b="1" dirty="0" smtClean="0"/>
              <a:t>, </a:t>
            </a:r>
            <a:r>
              <a:rPr lang="tr-TR" sz="2800" b="1" dirty="0" err="1" smtClean="0"/>
              <a:t>atrofi</a:t>
            </a:r>
            <a:r>
              <a:rPr lang="tr-TR" sz="2800" b="1" dirty="0" smtClean="0"/>
              <a:t>, şişlik </a:t>
            </a:r>
            <a:r>
              <a:rPr lang="tr-TR" sz="2800" dirty="0" smtClean="0"/>
              <a:t>açısından değerlendirilir.</a:t>
            </a:r>
          </a:p>
          <a:p>
            <a:r>
              <a:rPr lang="tr-TR" sz="2800" b="1" dirty="0" smtClean="0"/>
              <a:t>Ciltte renk değişikliği: </a:t>
            </a:r>
            <a:r>
              <a:rPr lang="tr-TR" sz="2800" dirty="0" smtClean="0"/>
              <a:t>kızarıklık, solukluk, </a:t>
            </a:r>
            <a:r>
              <a:rPr lang="tr-TR" sz="2800" dirty="0" err="1" smtClean="0"/>
              <a:t>siyanoz</a:t>
            </a:r>
            <a:r>
              <a:rPr lang="tr-TR" sz="2800" dirty="0" smtClean="0"/>
              <a:t>, </a:t>
            </a:r>
            <a:r>
              <a:rPr lang="tr-TR" sz="2800" dirty="0" err="1" smtClean="0"/>
              <a:t>ekimoz</a:t>
            </a:r>
            <a:r>
              <a:rPr lang="tr-TR" sz="2800" dirty="0" smtClean="0"/>
              <a:t>, </a:t>
            </a:r>
            <a:r>
              <a:rPr lang="tr-TR" sz="2800" dirty="0" err="1" smtClean="0"/>
              <a:t>pigmentasyon</a:t>
            </a:r>
            <a:r>
              <a:rPr lang="tr-TR" sz="2800" dirty="0" smtClean="0"/>
              <a:t>, kıllanma, kıllarda azalma, yara varlığı, </a:t>
            </a:r>
            <a:r>
              <a:rPr lang="tr-TR" sz="2800" dirty="0" err="1" smtClean="0"/>
              <a:t>skar</a:t>
            </a:r>
            <a:r>
              <a:rPr lang="tr-TR" sz="2800" dirty="0" smtClean="0"/>
              <a:t> doku, nedbe doku değerlendirilir.</a:t>
            </a:r>
          </a:p>
          <a:p>
            <a:endParaRPr lang="tr-TR" sz="2800" dirty="0" smtClean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85511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err="1" smtClean="0"/>
              <a:t>Palpasyon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b="1" dirty="0" smtClean="0"/>
              <a:t>Kemikler: </a:t>
            </a:r>
            <a:r>
              <a:rPr lang="tr-TR" sz="2800" dirty="0" smtClean="0"/>
              <a:t>kemiklerin kenarları ve çıkıntıları </a:t>
            </a:r>
            <a:r>
              <a:rPr lang="tr-TR" sz="2800" dirty="0" err="1" smtClean="0"/>
              <a:t>palpe</a:t>
            </a:r>
            <a:r>
              <a:rPr lang="tr-TR" sz="2800" dirty="0" smtClean="0"/>
              <a:t> edilir.</a:t>
            </a:r>
          </a:p>
          <a:p>
            <a:pPr algn="just"/>
            <a:r>
              <a:rPr lang="tr-TR" sz="2800" dirty="0" smtClean="0"/>
              <a:t>Eklemler: Çevre dokulardaki deri değişiklikleri, </a:t>
            </a:r>
            <a:r>
              <a:rPr lang="tr-TR" sz="2800" dirty="0" err="1" smtClean="0"/>
              <a:t>subkutan</a:t>
            </a:r>
            <a:r>
              <a:rPr lang="tr-TR" sz="2800" dirty="0" smtClean="0"/>
              <a:t> </a:t>
            </a:r>
            <a:r>
              <a:rPr lang="tr-TR" sz="2800" dirty="0" err="1" smtClean="0"/>
              <a:t>noduller</a:t>
            </a:r>
            <a:r>
              <a:rPr lang="tr-TR" sz="2800" dirty="0" smtClean="0"/>
              <a:t>, kas </a:t>
            </a:r>
            <a:r>
              <a:rPr lang="tr-TR" sz="2800" dirty="0" err="1" smtClean="0"/>
              <a:t>atrofisi</a:t>
            </a:r>
            <a:r>
              <a:rPr lang="tr-TR" sz="2800" dirty="0" smtClean="0"/>
              <a:t> açısından değerlendirilir. </a:t>
            </a:r>
          </a:p>
          <a:p>
            <a:pPr algn="just"/>
            <a:r>
              <a:rPr lang="tr-TR" sz="2800" dirty="0" smtClean="0"/>
              <a:t>Hareket esnasında </a:t>
            </a:r>
            <a:r>
              <a:rPr lang="tr-TR" sz="2800" dirty="0" err="1" smtClean="0"/>
              <a:t>palpasyonda</a:t>
            </a:r>
            <a:r>
              <a:rPr lang="tr-TR" sz="2800" dirty="0" smtClean="0"/>
              <a:t> </a:t>
            </a:r>
            <a:r>
              <a:rPr lang="tr-TR" sz="2800" dirty="0" err="1" smtClean="0"/>
              <a:t>krepitasyon</a:t>
            </a:r>
            <a:r>
              <a:rPr lang="tr-TR" sz="2800" dirty="0" smtClean="0"/>
              <a:t> varlığı sorgulanır. </a:t>
            </a:r>
          </a:p>
          <a:p>
            <a:pPr algn="just"/>
            <a:r>
              <a:rPr lang="tr-TR" sz="2800" dirty="0" smtClean="0"/>
              <a:t>Eklem hareket kapasitesi değerlendirilir.</a:t>
            </a:r>
          </a:p>
          <a:p>
            <a:pPr algn="just"/>
            <a:r>
              <a:rPr lang="tr-TR" sz="2800" dirty="0" smtClean="0"/>
              <a:t>Ağrı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92755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b="1" dirty="0" smtClean="0"/>
              <a:t>Yumuşak dokular </a:t>
            </a:r>
            <a:r>
              <a:rPr lang="tr-TR" sz="2800" dirty="0" smtClean="0"/>
              <a:t>kitle yönünden değerlendirilir.  Eğer </a:t>
            </a:r>
            <a:r>
              <a:rPr lang="tr-TR" sz="2800" dirty="0"/>
              <a:t>k</a:t>
            </a:r>
            <a:r>
              <a:rPr lang="tr-TR" sz="2800" dirty="0" smtClean="0"/>
              <a:t>itle varsa kitlenin sertliği, kıvamı, yüzey şekli, cilde yapışıklığı, hareketliliği, ağrılı olması/olmaması, </a:t>
            </a:r>
            <a:r>
              <a:rPr lang="tr-TR" sz="2800" dirty="0" err="1" smtClean="0"/>
              <a:t>pulsasyon</a:t>
            </a:r>
            <a:r>
              <a:rPr lang="tr-TR" sz="2800" dirty="0" smtClean="0"/>
              <a:t> verip vermediği araştırılır. </a:t>
            </a:r>
          </a:p>
          <a:p>
            <a:pPr algn="just"/>
            <a:r>
              <a:rPr lang="tr-TR" sz="2800" b="1" dirty="0" smtClean="0"/>
              <a:t>Cilt sıcaklığı: </a:t>
            </a:r>
            <a:r>
              <a:rPr lang="tr-TR" sz="2800" dirty="0"/>
              <a:t>H</a:t>
            </a:r>
            <a:r>
              <a:rPr lang="tr-TR" sz="2800" dirty="0" smtClean="0"/>
              <a:t>er iki </a:t>
            </a:r>
            <a:r>
              <a:rPr lang="tr-TR" sz="2800" dirty="0" err="1" smtClean="0"/>
              <a:t>ekstremite</a:t>
            </a:r>
            <a:r>
              <a:rPr lang="tr-TR" sz="2800" dirty="0" smtClean="0"/>
              <a:t> sıcaklık açısından değerlendirilir.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76855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b="1" dirty="0" smtClean="0"/>
              <a:t>Lokal duyarlılık: </a:t>
            </a:r>
            <a:r>
              <a:rPr lang="tr-TR" sz="2800" dirty="0" smtClean="0"/>
              <a:t>Duyarlılık artmış (</a:t>
            </a:r>
            <a:r>
              <a:rPr lang="tr-TR" sz="2800" dirty="0" err="1" smtClean="0"/>
              <a:t>hiperestezi</a:t>
            </a:r>
            <a:r>
              <a:rPr lang="tr-TR" sz="2800" dirty="0" smtClean="0"/>
              <a:t>), azalmış (</a:t>
            </a:r>
            <a:r>
              <a:rPr lang="tr-TR" sz="2800" dirty="0" err="1" smtClean="0"/>
              <a:t>hipoestezi</a:t>
            </a:r>
            <a:r>
              <a:rPr lang="tr-TR" sz="2800" dirty="0" smtClean="0"/>
              <a:t>) veya hiç olmayabilir  (anestezi)</a:t>
            </a:r>
          </a:p>
          <a:p>
            <a:pPr algn="just"/>
            <a:r>
              <a:rPr lang="tr-TR" sz="2800" b="1" dirty="0" smtClean="0"/>
              <a:t>Ölçme: </a:t>
            </a:r>
            <a:r>
              <a:rPr lang="tr-TR" sz="2800" dirty="0" err="1" smtClean="0"/>
              <a:t>ekstemitelerin</a:t>
            </a:r>
            <a:r>
              <a:rPr lang="tr-TR" sz="2800" dirty="0" smtClean="0"/>
              <a:t> boyları ölçülür. </a:t>
            </a:r>
            <a:r>
              <a:rPr lang="tr-TR" sz="2800" dirty="0" err="1" smtClean="0"/>
              <a:t>Hipertrofi</a:t>
            </a:r>
            <a:r>
              <a:rPr lang="tr-TR" sz="2800" dirty="0" smtClean="0"/>
              <a:t>, </a:t>
            </a:r>
            <a:r>
              <a:rPr lang="tr-TR" sz="2800" dirty="0" err="1" smtClean="0"/>
              <a:t>atrofi</a:t>
            </a:r>
            <a:r>
              <a:rPr lang="tr-TR" sz="2800" dirty="0" smtClean="0"/>
              <a:t>, </a:t>
            </a:r>
            <a:r>
              <a:rPr lang="tr-TR" sz="2800" dirty="0" err="1" smtClean="0"/>
              <a:t>ekstremite</a:t>
            </a:r>
            <a:r>
              <a:rPr lang="tr-TR" sz="2800" dirty="0" smtClean="0"/>
              <a:t> çevre uzunlukları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11840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5976664"/>
          </a:xfrm>
        </p:spPr>
        <p:txBody>
          <a:bodyPr/>
          <a:lstStyle/>
          <a:p>
            <a:pPr algn="just"/>
            <a:r>
              <a:rPr lang="tr-TR" sz="2800" b="1" dirty="0" smtClean="0"/>
              <a:t>Hareket: </a:t>
            </a:r>
            <a:r>
              <a:rPr lang="tr-TR" sz="2800" dirty="0" smtClean="0"/>
              <a:t>Eklem hareketlerinin (ROM) aktif ve pasif olarak değerlendirilmesini içerir (1. adımda hastanın kendisi hareketi yapar, 2. adımda muayeneyi yapan kişi hareketi yaptırır). </a:t>
            </a:r>
          </a:p>
          <a:p>
            <a:pPr marL="0" indent="0" algn="just">
              <a:buNone/>
            </a:pPr>
            <a:endParaRPr lang="tr-TR" sz="2800" dirty="0" smtClean="0"/>
          </a:p>
          <a:p>
            <a:pPr algn="just"/>
            <a:r>
              <a:rPr lang="tr-TR" sz="2800" dirty="0" smtClean="0"/>
              <a:t>Hareket yoksa eklem sertliği/</a:t>
            </a:r>
            <a:r>
              <a:rPr lang="tr-TR" sz="2800" dirty="0" err="1" smtClean="0"/>
              <a:t>kontraktür</a:t>
            </a:r>
            <a:r>
              <a:rPr lang="tr-TR" sz="2800" dirty="0" smtClean="0"/>
              <a:t> mevcuttur. </a:t>
            </a:r>
          </a:p>
          <a:p>
            <a:pPr marL="0" indent="0" algn="just">
              <a:buNone/>
            </a:pPr>
            <a:endParaRPr lang="tr-TR" sz="2800" dirty="0" smtClean="0"/>
          </a:p>
          <a:p>
            <a:pPr algn="just"/>
            <a:r>
              <a:rPr lang="tr-TR" sz="2800" dirty="0" smtClean="0"/>
              <a:t>Aktif hareket yok ancak pasif hareket varsa hareketin ağrı ya da kas güçsüzlüğü nedeniyle engellendiği düşünülür.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97969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Aktif/pasif hareketler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Bireye parmaklarını doğal pozisyonuna getirmesi söylenir. </a:t>
            </a:r>
          </a:p>
          <a:p>
            <a:r>
              <a:rPr lang="tr-TR" dirty="0" smtClean="0"/>
              <a:t>Baş parmağın </a:t>
            </a:r>
            <a:r>
              <a:rPr lang="tr-TR" dirty="0" err="1" smtClean="0"/>
              <a:t>abduksiyon</a:t>
            </a:r>
            <a:r>
              <a:rPr lang="tr-TR" dirty="0" smtClean="0"/>
              <a:t> </a:t>
            </a:r>
            <a:r>
              <a:rPr lang="tr-TR" dirty="0" err="1" smtClean="0"/>
              <a:t>adduksiyonunun</a:t>
            </a:r>
            <a:r>
              <a:rPr lang="tr-TR" dirty="0" smtClean="0"/>
              <a:t> gözlenmesi</a:t>
            </a:r>
          </a:p>
          <a:p>
            <a:r>
              <a:rPr lang="tr-TR" dirty="0" smtClean="0"/>
              <a:t>Elde </a:t>
            </a:r>
            <a:r>
              <a:rPr lang="tr-TR" dirty="0" err="1" smtClean="0"/>
              <a:t>oppozisyonun</a:t>
            </a:r>
            <a:r>
              <a:rPr lang="tr-TR" dirty="0" smtClean="0"/>
              <a:t> gözlenmesi</a:t>
            </a:r>
          </a:p>
          <a:p>
            <a:r>
              <a:rPr lang="tr-TR" dirty="0" smtClean="0"/>
              <a:t>Birey </a:t>
            </a:r>
            <a:r>
              <a:rPr lang="tr-TR" dirty="0" err="1" smtClean="0"/>
              <a:t>supine</a:t>
            </a:r>
            <a:r>
              <a:rPr lang="tr-TR" dirty="0" smtClean="0"/>
              <a:t> pozisyonda iken ayak bileğinden tutularak </a:t>
            </a:r>
            <a:r>
              <a:rPr lang="tr-TR" dirty="0" err="1" smtClean="0"/>
              <a:t>inversiyon</a:t>
            </a:r>
            <a:r>
              <a:rPr lang="tr-TR" dirty="0" smtClean="0"/>
              <a:t> ve </a:t>
            </a:r>
            <a:r>
              <a:rPr lang="tr-TR" dirty="0" err="1" smtClean="0"/>
              <a:t>eversiyon</a:t>
            </a:r>
            <a:r>
              <a:rPr lang="tr-TR" dirty="0" smtClean="0"/>
              <a:t> kontrol edilir.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05993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260649"/>
            <a:ext cx="8229600" cy="1584176"/>
          </a:xfrm>
        </p:spPr>
        <p:txBody>
          <a:bodyPr/>
          <a:lstStyle/>
          <a:p>
            <a:pPr algn="just"/>
            <a:r>
              <a:rPr lang="tr-TR" sz="2400" b="1" dirty="0" smtClean="0"/>
              <a:t>Kas gücü: </a:t>
            </a:r>
            <a:r>
              <a:rPr lang="tr-TR" sz="2400" dirty="0" smtClean="0"/>
              <a:t>sinir ve kas hastalıkları, travma, sinir hasarına ve </a:t>
            </a:r>
            <a:r>
              <a:rPr lang="tr-TR" sz="2400" dirty="0" err="1" smtClean="0"/>
              <a:t>disuse</a:t>
            </a:r>
            <a:r>
              <a:rPr lang="tr-TR" sz="2400" dirty="0" smtClean="0"/>
              <a:t> (kullanmama) bağlı kas gücünde azalma gözlenebilir. Normalde bireylerde kas gücünün 3-5 arasında olması beklenir.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625065"/>
              </p:ext>
            </p:extLst>
          </p:nvPr>
        </p:nvGraphicFramePr>
        <p:xfrm>
          <a:off x="539552" y="1916831"/>
          <a:ext cx="8064897" cy="4201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9"/>
                <a:gridCol w="7272808"/>
              </a:tblGrid>
              <a:tr h="549391">
                <a:tc gridSpan="2"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Kas gücü değerlendirmesi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549391">
                <a:tc>
                  <a:txBody>
                    <a:bodyPr/>
                    <a:lstStyle/>
                    <a:p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Kasılma yok</a:t>
                      </a:r>
                      <a:endParaRPr lang="tr-TR" dirty="0"/>
                    </a:p>
                  </a:txBody>
                  <a:tcPr/>
                </a:tc>
              </a:tr>
              <a:tr h="549391"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Minimal kasılma,</a:t>
                      </a:r>
                      <a:r>
                        <a:rPr lang="tr-TR" baseline="0" dirty="0" smtClean="0"/>
                        <a:t> fonksiyon yok</a:t>
                      </a:r>
                      <a:endParaRPr lang="tr-TR" dirty="0"/>
                    </a:p>
                  </a:txBody>
                  <a:tcPr/>
                </a:tc>
              </a:tr>
              <a:tr h="549391"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Yer çekimi kaldırıldığında</a:t>
                      </a:r>
                      <a:r>
                        <a:rPr lang="tr-TR" baseline="0" dirty="0" smtClean="0"/>
                        <a:t> aktif hareket veya tam hareket açıklığı</a:t>
                      </a:r>
                      <a:endParaRPr lang="tr-TR" dirty="0"/>
                    </a:p>
                  </a:txBody>
                  <a:tcPr/>
                </a:tc>
              </a:tr>
              <a:tr h="549391"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Yer çekimine karşı aktif hareket veya</a:t>
                      </a:r>
                      <a:r>
                        <a:rPr lang="tr-TR" baseline="0" dirty="0" smtClean="0"/>
                        <a:t> tam hareket açıklığı</a:t>
                      </a:r>
                      <a:endParaRPr lang="tr-TR" dirty="0"/>
                    </a:p>
                  </a:txBody>
                  <a:tcPr/>
                </a:tc>
              </a:tr>
              <a:tr h="727336"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Yer çekimine</a:t>
                      </a:r>
                      <a:r>
                        <a:rPr lang="tr-TR" baseline="0" dirty="0" smtClean="0"/>
                        <a:t> ve biraz dirence karşı aktif hareket veya tam hareket açıklığı</a:t>
                      </a:r>
                    </a:p>
                  </a:txBody>
                  <a:tcPr/>
                </a:tc>
              </a:tr>
              <a:tr h="727336"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Yer çekimine ve tam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dirence karşı aktif hareket veya tam hareket açıklığı: Normal hareket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486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Diğer Değerlendirmeler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Periferik</a:t>
            </a:r>
            <a:r>
              <a:rPr lang="tr-TR" dirty="0" smtClean="0"/>
              <a:t> dolaşım</a:t>
            </a:r>
          </a:p>
          <a:p>
            <a:r>
              <a:rPr lang="tr-TR" dirty="0" smtClean="0"/>
              <a:t>Yürüyüş mesafesi</a:t>
            </a:r>
          </a:p>
          <a:p>
            <a:r>
              <a:rPr lang="tr-TR" dirty="0" smtClean="0"/>
              <a:t>Nörolojik muayene</a:t>
            </a:r>
          </a:p>
          <a:p>
            <a:r>
              <a:rPr lang="tr-TR" dirty="0" smtClean="0"/>
              <a:t>Ölçüm ve kıyaslamalar</a:t>
            </a:r>
          </a:p>
          <a:p>
            <a:r>
              <a:rPr lang="tr-TR" dirty="0" smtClean="0"/>
              <a:t>Eklem açıklığının değerlendirilmesi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2038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/>
          <a:lstStyle/>
          <a:p>
            <a:r>
              <a:rPr lang="tr-TR" sz="2800" dirty="0" smtClean="0"/>
              <a:t>Öykü alma</a:t>
            </a:r>
          </a:p>
          <a:p>
            <a:r>
              <a:rPr lang="tr-TR" sz="2800" dirty="0" smtClean="0"/>
              <a:t>Yaşam sürecinden beklenen normal kas iskelet fonksiyonlarını değerlendirilmesi</a:t>
            </a:r>
          </a:p>
          <a:p>
            <a:r>
              <a:rPr lang="tr-TR" sz="2800" dirty="0" smtClean="0"/>
              <a:t>Ağrı ve şekil bozukluklarının </a:t>
            </a:r>
            <a:r>
              <a:rPr lang="tr-TR" sz="2800" dirty="0" err="1" smtClean="0"/>
              <a:t>belirlenemesi</a:t>
            </a:r>
            <a:endParaRPr lang="tr-TR" sz="2800" dirty="0" smtClean="0"/>
          </a:p>
          <a:p>
            <a:r>
              <a:rPr lang="tr-TR" sz="2800" dirty="0" smtClean="0"/>
              <a:t>Eklem açıklığı ile </a:t>
            </a:r>
            <a:r>
              <a:rPr lang="tr-TR" sz="2800" dirty="0"/>
              <a:t>kas gücünün </a:t>
            </a:r>
            <a:r>
              <a:rPr lang="tr-TR" sz="2800" dirty="0" smtClean="0"/>
              <a:t>baştan ayağa her bir eklem ve </a:t>
            </a:r>
            <a:r>
              <a:rPr lang="tr-TR" sz="2800" dirty="0" err="1" smtClean="0"/>
              <a:t>ekstremite</a:t>
            </a:r>
            <a:r>
              <a:rPr lang="tr-TR" sz="2800" dirty="0" smtClean="0"/>
              <a:t> için </a:t>
            </a:r>
            <a:r>
              <a:rPr lang="tr-TR" sz="2800" dirty="0" err="1" smtClean="0"/>
              <a:t>değerlendirlmesi</a:t>
            </a:r>
            <a:r>
              <a:rPr lang="tr-TR" sz="2800" dirty="0" smtClean="0"/>
              <a:t> önemlidir.</a:t>
            </a:r>
          </a:p>
          <a:p>
            <a:r>
              <a:rPr lang="tr-TR" sz="2800" dirty="0" smtClean="0"/>
              <a:t>Elde edilen sonuçlara doğrultusunda bireyin bağımlılık/bağımsızlık durumu belirlenerek etkilenen GYA ilişkin hemşirelik tanılaması yapılmalıdır.</a:t>
            </a:r>
          </a:p>
        </p:txBody>
      </p:sp>
    </p:spTree>
    <p:extLst>
      <p:ext uri="{BB962C8B-B14F-4D97-AF65-F5344CB8AC3E}">
        <p14:creationId xmlns:p14="http://schemas.microsoft.com/office/powerpoint/2010/main" val="3066166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1.	Görgülü RS. Hemşireler için Fiziksel Muayene Yöntemleri. İstanbul Tıp </a:t>
            </a:r>
            <a:r>
              <a:rPr lang="tr-TR" sz="2400" dirty="0" err="1" smtClean="0"/>
              <a:t>Kitapevi,İstanbul</a:t>
            </a:r>
            <a:r>
              <a:rPr lang="tr-TR" sz="2400" dirty="0" smtClean="0"/>
              <a:t>, 2014. </a:t>
            </a:r>
          </a:p>
          <a:p>
            <a:r>
              <a:rPr lang="tr-TR" sz="2400" dirty="0" smtClean="0"/>
              <a:t>2.	</a:t>
            </a:r>
            <a:r>
              <a:rPr lang="tr-TR" sz="2400" dirty="0" err="1" smtClean="0"/>
              <a:t>Enç</a:t>
            </a:r>
            <a:r>
              <a:rPr lang="tr-TR" sz="2400" dirty="0" smtClean="0"/>
              <a:t> N. Sağlık Tanılaması ve Fiziksel Muayene. Nobel tıp Kitapevi, İstanbul, 2015. </a:t>
            </a:r>
          </a:p>
          <a:p>
            <a:r>
              <a:rPr lang="tr-TR" sz="2400" dirty="0" smtClean="0"/>
              <a:t>3.	Eti Aslan F. Sağlığın Değerlendirilmesi. Acıbadem Üniversitesi Yayını. İstanbul,2015.</a:t>
            </a:r>
          </a:p>
          <a:p>
            <a:r>
              <a:rPr lang="tr-TR" sz="2400" dirty="0" smtClean="0"/>
              <a:t> 4.	Aştı TA, Karadağ A. Klinik Uygulama Becerileri ve Yöntemleri. Nobel Kitabevi, Özyurt Matbaacılık, İstanbul, 2011.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860392694"/>
      </p:ext>
    </p:extLst>
  </p:cSld>
  <p:clrMapOvr>
    <a:masterClrMapping/>
  </p:clrMapOvr>
</p:sld>
</file>

<file path=ppt/theme/theme1.xml><?xml version="1.0" encoding="utf-8"?>
<a:theme xmlns:a="http://schemas.openxmlformats.org/drawingml/2006/main" name="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13.KAOS, KARMAŞIKLIK VE SİMÜLASYON FELSEFESİ</Template>
  <TotalTime>1357</TotalTime>
  <Words>1019</Words>
  <Application>Microsoft Office PowerPoint</Application>
  <PresentationFormat>Ekran Gösterisi (4:3)</PresentationFormat>
  <Paragraphs>125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omü</vt:lpstr>
      <vt:lpstr>Kas-iskelet Sistemi Değerlendirmesi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Kas iskelet fonksiyon bozukluğunu kısa değerlendirmek için bireyin;  </vt:lpstr>
      <vt:lpstr>Ayrıca kısa bir tarama yapmak amacıyla bireye aşağıdaki sorular sorulmalıdır:</vt:lpstr>
      <vt:lpstr>Öykü Alma</vt:lpstr>
      <vt:lpstr>İnspeksiyon</vt:lpstr>
      <vt:lpstr>Gövdenin Kas İskelet Yapılarının İnspeksiyonu (Vertabral kolon, paravertebral kaslar, skapula, pelvis)</vt:lpstr>
      <vt:lpstr>PowerPoint Sunusu</vt:lpstr>
      <vt:lpstr>PowerPoint Sunusu</vt:lpstr>
      <vt:lpstr>Omurga Anomalileri</vt:lpstr>
      <vt:lpstr>Diz Anomalileri</vt:lpstr>
      <vt:lpstr>PowerPoint Sunusu</vt:lpstr>
      <vt:lpstr>Ayak Anomalileri</vt:lpstr>
      <vt:lpstr>PowerPoint Sunusu</vt:lpstr>
      <vt:lpstr>PowerPoint Sunusu</vt:lpstr>
      <vt:lpstr>PowerPoint Sunusu</vt:lpstr>
      <vt:lpstr>Palpasyon</vt:lpstr>
      <vt:lpstr>PowerPoint Sunusu</vt:lpstr>
      <vt:lpstr>PowerPoint Sunusu</vt:lpstr>
      <vt:lpstr>PowerPoint Sunusu</vt:lpstr>
      <vt:lpstr>Aktif/pasif hareketler </vt:lpstr>
      <vt:lpstr>PowerPoint Sunusu</vt:lpstr>
      <vt:lpstr>Diğer Değerlendirmeler</vt:lpstr>
      <vt:lpstr>Sonuç </vt:lpstr>
      <vt:lpstr>Kaynaklar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Kas-iskelet Sistemi Değerlendirmesi</dc:title>
  <dc:creator>Recafe55</dc:creator>
  <cp:lastModifiedBy>Recafe55</cp:lastModifiedBy>
  <cp:revision>23</cp:revision>
  <dcterms:created xsi:type="dcterms:W3CDTF">2020-04-28T10:45:48Z</dcterms:created>
  <dcterms:modified xsi:type="dcterms:W3CDTF">2020-04-29T10:23:20Z</dcterms:modified>
</cp:coreProperties>
</file>