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71"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2" r:id="rId68"/>
    <p:sldId id="323" r:id="rId69"/>
    <p:sldId id="324" r:id="rId70"/>
    <p:sldId id="326" r:id="rId71"/>
    <p:sldId id="327" r:id="rId72"/>
    <p:sldId id="328" r:id="rId73"/>
    <p:sldId id="329" r:id="rId74"/>
    <p:sldId id="330" r:id="rId75"/>
    <p:sldId id="331" r:id="rId76"/>
    <p:sldId id="332" r:id="rId77"/>
    <p:sldId id="333" r:id="rId78"/>
    <p:sldId id="334" r:id="rId79"/>
    <p:sldId id="335" r:id="rId80"/>
    <p:sldId id="337" r:id="rId81"/>
    <p:sldId id="338" r:id="rId82"/>
    <p:sldId id="339" r:id="rId83"/>
    <p:sldId id="341" r:id="rId84"/>
    <p:sldId id="343" r:id="rId85"/>
    <p:sldId id="344" r:id="rId86"/>
    <p:sldId id="345" r:id="rId87"/>
    <p:sldId id="346" r:id="rId88"/>
    <p:sldId id="347" r:id="rId89"/>
    <p:sldId id="348" r:id="rId90"/>
    <p:sldId id="349" r:id="rId91"/>
    <p:sldId id="351" r:id="rId92"/>
    <p:sldId id="352" r:id="rId93"/>
    <p:sldId id="354" r:id="rId94"/>
    <p:sldId id="356" r:id="rId95"/>
    <p:sldId id="357" r:id="rId96"/>
    <p:sldId id="359" r:id="rId97"/>
    <p:sldId id="361" r:id="rId98"/>
    <p:sldId id="362" r:id="rId99"/>
    <p:sldId id="363" r:id="rId100"/>
    <p:sldId id="364" r:id="rId101"/>
    <p:sldId id="365" r:id="rId102"/>
    <p:sldId id="366" r:id="rId103"/>
    <p:sldId id="368" r:id="rId104"/>
    <p:sldId id="369" r:id="rId105"/>
    <p:sldId id="373" r:id="rId10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364" autoAdjust="0"/>
  </p:normalViewPr>
  <p:slideViewPr>
    <p:cSldViewPr>
      <p:cViewPr>
        <p:scale>
          <a:sx n="77" d="100"/>
          <a:sy n="77" d="100"/>
        </p:scale>
        <p:origin x="-906" y="156"/>
      </p:cViewPr>
      <p:guideLst>
        <p:guide orient="horz" pos="2160"/>
        <p:guide pos="2880"/>
      </p:guideLst>
    </p:cSldViewPr>
  </p:slideViewPr>
  <p:outlineViewPr>
    <p:cViewPr>
      <p:scale>
        <a:sx n="33" d="100"/>
        <a:sy n="33" d="100"/>
      </p:scale>
      <p:origin x="48" y="961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A8B728-3F51-43FC-8C62-BB01F5119F81}" type="datetimeFigureOut">
              <a:rPr lang="tr-TR" smtClean="0"/>
              <a:t>29.4.2020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16E2C-D650-476C-BF9F-853B6981363E}" type="slidenum">
              <a:rPr lang="tr-TR" smtClean="0"/>
              <a:t>‹#›</a:t>
            </a:fld>
            <a:endParaRPr lang="tr-TR"/>
          </a:p>
        </p:txBody>
      </p:sp>
    </p:spTree>
    <p:extLst>
      <p:ext uri="{BB962C8B-B14F-4D97-AF65-F5344CB8AC3E}">
        <p14:creationId xmlns:p14="http://schemas.microsoft.com/office/powerpoint/2010/main" val="2650949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F316E2C-D650-476C-BF9F-853B6981363E}" type="slidenum">
              <a:rPr lang="tr-TR" smtClean="0"/>
              <a:t>19</a:t>
            </a:fld>
            <a:endParaRPr lang="tr-TR"/>
          </a:p>
        </p:txBody>
      </p:sp>
    </p:spTree>
    <p:extLst>
      <p:ext uri="{BB962C8B-B14F-4D97-AF65-F5344CB8AC3E}">
        <p14:creationId xmlns:p14="http://schemas.microsoft.com/office/powerpoint/2010/main" val="19517272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640524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74950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40"/>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5"/>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239335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75748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7"/>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9"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713020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798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865603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9"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898007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9"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471450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150237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611509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Date Placeholder 3">
            <a:extLst>
              <a:ext uri="{FF2B5EF4-FFF2-40B4-BE49-F238E27FC236}">
                <a16:creationId xmlns:a16="http://schemas.microsoft.com/office/drawing/2014/main" xmlns="" id="{2F4C2173-5215-4617-A891-DE90DED9FDBD}"/>
              </a:ext>
            </a:extLst>
          </p:cNvPr>
          <p:cNvSpPr>
            <a:spLocks noGrp="1"/>
          </p:cNvSpPr>
          <p:nvPr>
            <p:ph type="dt" sz="half" idx="10"/>
          </p:nvPr>
        </p:nvSpPr>
        <p:spPr/>
        <p:txBody>
          <a:bodyPr/>
          <a:lstStyle>
            <a:lvl1pPr>
              <a:defRPr/>
            </a:lvl1pPr>
          </a:lstStyle>
          <a:p>
            <a:fld id="{A23720DD-5B6D-40BF-8493-A6B52D484E6B}" type="datetimeFigureOut">
              <a:rPr lang="tr-TR" smtClean="0"/>
              <a:t>29.4.2020</a:t>
            </a:fld>
            <a:endParaRPr lang="tr-TR"/>
          </a:p>
        </p:txBody>
      </p:sp>
      <p:sp>
        <p:nvSpPr>
          <p:cNvPr id="6" name="Footer Placeholder 4">
            <a:extLst>
              <a:ext uri="{FF2B5EF4-FFF2-40B4-BE49-F238E27FC236}">
                <a16:creationId xmlns:a16="http://schemas.microsoft.com/office/drawing/2014/main" xmlns="" id="{EB86F4FE-E937-4DF5-A8DE-18B5D2956662}"/>
              </a:ext>
            </a:extLst>
          </p:cNvPr>
          <p:cNvSpPr>
            <a:spLocks noGrp="1"/>
          </p:cNvSpPr>
          <p:nvPr>
            <p:ph type="ftr" sz="quarter" idx="11"/>
          </p:nvPr>
        </p:nvSpPr>
        <p:spPr/>
        <p:txBody>
          <a:bodyPr/>
          <a:lstStyle>
            <a:lvl1pPr>
              <a:defRPr/>
            </a:lvl1pPr>
          </a:lstStyle>
          <a:p>
            <a:endParaRPr lang="tr-TR"/>
          </a:p>
        </p:txBody>
      </p:sp>
      <p:sp>
        <p:nvSpPr>
          <p:cNvPr id="7" name="Slide Number Placeholder 5">
            <a:extLst>
              <a:ext uri="{FF2B5EF4-FFF2-40B4-BE49-F238E27FC236}">
                <a16:creationId xmlns:a16="http://schemas.microsoft.com/office/drawing/2014/main" xmlns="" id="{4A9B9EFF-9694-4BCB-A7D0-BD40D4F2521A}"/>
              </a:ext>
            </a:extLst>
          </p:cNvPr>
          <p:cNvSpPr>
            <a:spLocks noGrp="1"/>
          </p:cNvSpPr>
          <p:nvPr>
            <p:ph type="sldNum" sz="quarter" idx="12"/>
          </p:nvPr>
        </p:nvSpPr>
        <p:spPr/>
        <p:txBody>
          <a:bodyPr/>
          <a:lstStyle>
            <a:lvl1pPr>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292893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A23720DD-5B6D-40BF-8493-A6B52D484E6B}" type="datetimeFigureOut">
              <a:rPr lang="tr-TR" smtClean="0"/>
              <a:t>29.4.2020</a:t>
            </a:fld>
            <a:endParaRPr 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302176B-0E47-46AC-8F43-DAB4B8A37D06}" type="slidenum">
              <a:rPr lang="tr-TR" smtClean="0"/>
              <a:t>‹#›</a:t>
            </a:fld>
            <a:endParaRPr lang="tr-TR"/>
          </a:p>
        </p:txBody>
      </p:sp>
    </p:spTree>
    <p:extLst>
      <p:ext uri="{BB962C8B-B14F-4D97-AF65-F5344CB8AC3E}">
        <p14:creationId xmlns:p14="http://schemas.microsoft.com/office/powerpoint/2010/main" val="7063993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Belgesi1.docx"/></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sz="2400" dirty="0" smtClean="0"/>
              <a:t>Sinir Sisteminin Değerlendirilmesi</a:t>
            </a:r>
            <a:endParaRPr lang="tr-TR" sz="2400" dirty="0"/>
          </a:p>
        </p:txBody>
      </p:sp>
      <p:sp>
        <p:nvSpPr>
          <p:cNvPr id="3" name="Alt Başlık 2"/>
          <p:cNvSpPr>
            <a:spLocks noGrp="1"/>
          </p:cNvSpPr>
          <p:nvPr>
            <p:ph type="subTitle" idx="1"/>
          </p:nvPr>
        </p:nvSpPr>
        <p:spPr/>
        <p:txBody>
          <a:bodyPr/>
          <a:lstStyle/>
          <a:p>
            <a:r>
              <a:rPr lang="tr-TR" sz="2400" dirty="0" smtClean="0"/>
              <a:t>Dr. Öğretim Üyesi  Seval AĞAÇDİKEN ALKAN</a:t>
            </a:r>
            <a:endParaRPr lang="tr-TR" sz="2400" dirty="0"/>
          </a:p>
        </p:txBody>
      </p:sp>
    </p:spTree>
    <p:extLst>
      <p:ext uri="{BB962C8B-B14F-4D97-AF65-F5344CB8AC3E}">
        <p14:creationId xmlns:p14="http://schemas.microsoft.com/office/powerpoint/2010/main" val="177214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a. Fiziksel </a:t>
            </a:r>
            <a:r>
              <a:rPr lang="tr-TR" sz="2400" dirty="0"/>
              <a:t>Görünüm ve Davranışlar:</a:t>
            </a:r>
          </a:p>
        </p:txBody>
      </p:sp>
      <p:sp>
        <p:nvSpPr>
          <p:cNvPr id="3" name="İçerik Yer Tutucusu 2"/>
          <p:cNvSpPr>
            <a:spLocks noGrp="1"/>
          </p:cNvSpPr>
          <p:nvPr>
            <p:ph idx="1"/>
          </p:nvPr>
        </p:nvSpPr>
        <p:spPr/>
        <p:txBody>
          <a:bodyPr/>
          <a:lstStyle/>
          <a:p>
            <a:pPr marL="0" indent="0">
              <a:buNone/>
            </a:pPr>
            <a:r>
              <a:rPr lang="tr-TR" sz="2400" b="1" dirty="0" smtClean="0"/>
              <a:t>Değerlendirmeler;</a:t>
            </a:r>
          </a:p>
          <a:p>
            <a:r>
              <a:rPr lang="tr-TR" sz="2400" dirty="0" smtClean="0"/>
              <a:t>Vücudun duruş</a:t>
            </a:r>
            <a:r>
              <a:rPr lang="tr-TR" sz="2400" dirty="0"/>
              <a:t>, biçimi</a:t>
            </a:r>
            <a:r>
              <a:rPr lang="tr-TR" sz="2400" dirty="0" smtClean="0"/>
              <a:t>,</a:t>
            </a:r>
          </a:p>
          <a:p>
            <a:r>
              <a:rPr lang="tr-TR" sz="2400" dirty="0" smtClean="0"/>
              <a:t> </a:t>
            </a:r>
            <a:r>
              <a:rPr lang="tr-TR" sz="2400" dirty="0"/>
              <a:t>vücut hareketleri</a:t>
            </a:r>
            <a:r>
              <a:rPr lang="tr-TR" sz="2400" dirty="0" smtClean="0"/>
              <a:t>,</a:t>
            </a:r>
          </a:p>
          <a:p>
            <a:r>
              <a:rPr lang="tr-TR" sz="2400" dirty="0" smtClean="0"/>
              <a:t> </a:t>
            </a:r>
            <a:r>
              <a:rPr lang="tr-TR" sz="2400" dirty="0"/>
              <a:t>giyim biçimi, </a:t>
            </a:r>
            <a:endParaRPr lang="tr-TR" sz="2400" dirty="0" smtClean="0"/>
          </a:p>
          <a:p>
            <a:r>
              <a:rPr lang="tr-TR" sz="2400" dirty="0" smtClean="0"/>
              <a:t>temiz </a:t>
            </a:r>
            <a:r>
              <a:rPr lang="tr-TR" sz="2400" dirty="0"/>
              <a:t>ve bakımlı olma durumu, </a:t>
            </a:r>
            <a:endParaRPr lang="tr-TR" sz="2400" dirty="0" smtClean="0"/>
          </a:p>
          <a:p>
            <a:r>
              <a:rPr lang="tr-TR" sz="2400" dirty="0" smtClean="0"/>
              <a:t>Duygulanım </a:t>
            </a:r>
            <a:r>
              <a:rPr lang="tr-TR" sz="2400" dirty="0"/>
              <a:t>durumu, </a:t>
            </a:r>
            <a:endParaRPr lang="tr-TR" sz="2400" dirty="0" smtClean="0"/>
          </a:p>
          <a:p>
            <a:r>
              <a:rPr lang="tr-TR" sz="2400" dirty="0" smtClean="0"/>
              <a:t>yüz </a:t>
            </a:r>
            <a:r>
              <a:rPr lang="tr-TR" sz="2400" dirty="0"/>
              <a:t>ifadesi</a:t>
            </a:r>
            <a:r>
              <a:rPr lang="tr-TR" sz="2400" dirty="0" smtClean="0"/>
              <a:t>,</a:t>
            </a:r>
          </a:p>
          <a:p>
            <a:r>
              <a:rPr lang="tr-TR" sz="2400" dirty="0" smtClean="0"/>
              <a:t> </a:t>
            </a:r>
            <a:r>
              <a:rPr lang="tr-TR" sz="2400" dirty="0"/>
              <a:t>konuşma biçimi</a:t>
            </a:r>
            <a:r>
              <a:rPr lang="tr-TR" sz="2400" dirty="0" smtClean="0"/>
              <a:t>,</a:t>
            </a:r>
          </a:p>
          <a:p>
            <a:r>
              <a:rPr lang="tr-TR" sz="2400" dirty="0" smtClean="0"/>
              <a:t> </a:t>
            </a:r>
            <a:r>
              <a:rPr lang="tr-TR" sz="2400" dirty="0"/>
              <a:t>iletişim özellikleri </a:t>
            </a:r>
            <a:endParaRPr lang="tr-TR" sz="2400" dirty="0" smtClean="0"/>
          </a:p>
          <a:p>
            <a:pPr marL="0" indent="0">
              <a:buNone/>
            </a:pPr>
            <a:r>
              <a:rPr lang="tr-TR" sz="2400" dirty="0" smtClean="0"/>
              <a:t>gibi unsurları içerir.</a:t>
            </a:r>
            <a:endParaRPr lang="tr-TR" sz="2400" dirty="0"/>
          </a:p>
        </p:txBody>
      </p:sp>
    </p:spTree>
    <p:extLst>
      <p:ext uri="{BB962C8B-B14F-4D97-AF65-F5344CB8AC3E}">
        <p14:creationId xmlns:p14="http://schemas.microsoft.com/office/powerpoint/2010/main" val="359421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b. Bilinç </a:t>
            </a:r>
            <a:r>
              <a:rPr lang="tr-TR" sz="2400" dirty="0"/>
              <a:t>Durumu</a:t>
            </a:r>
          </a:p>
        </p:txBody>
      </p:sp>
      <p:sp>
        <p:nvSpPr>
          <p:cNvPr id="3" name="İçerik Yer Tutucusu 2"/>
          <p:cNvSpPr>
            <a:spLocks noGrp="1"/>
          </p:cNvSpPr>
          <p:nvPr>
            <p:ph idx="1"/>
          </p:nvPr>
        </p:nvSpPr>
        <p:spPr/>
        <p:txBody>
          <a:bodyPr/>
          <a:lstStyle/>
          <a:p>
            <a:r>
              <a:rPr lang="tr-TR" sz="2400" b="1" u="sng" dirty="0" smtClean="0"/>
              <a:t>Bilinçlilik; </a:t>
            </a:r>
            <a:r>
              <a:rPr lang="tr-TR" sz="2400" dirty="0" smtClean="0"/>
              <a:t>bireyin </a:t>
            </a:r>
            <a:r>
              <a:rPr lang="tr-TR" sz="2400" dirty="0"/>
              <a:t>uyanık ve kendisinin, çevresinin farkında olduğu durumdur. </a:t>
            </a:r>
            <a:endParaRPr lang="tr-TR" sz="2400" dirty="0" smtClean="0"/>
          </a:p>
          <a:p>
            <a:pPr marL="0" indent="0">
              <a:buNone/>
            </a:pPr>
            <a:endParaRPr lang="tr-TR" sz="2400" dirty="0" smtClean="0"/>
          </a:p>
          <a:p>
            <a:r>
              <a:rPr lang="tr-TR" sz="2400" dirty="0" smtClean="0"/>
              <a:t>Bilinçliliğin </a:t>
            </a:r>
            <a:r>
              <a:rPr lang="tr-TR" sz="2400" dirty="0"/>
              <a:t>tam </a:t>
            </a:r>
            <a:r>
              <a:rPr lang="tr-TR" sz="2400" dirty="0" smtClean="0"/>
              <a:t>karşıtı </a:t>
            </a:r>
            <a:r>
              <a:rPr lang="tr-TR" sz="2400" dirty="0"/>
              <a:t>ise </a:t>
            </a:r>
            <a:r>
              <a:rPr lang="tr-TR" sz="2400" b="1" dirty="0"/>
              <a:t>koma </a:t>
            </a:r>
            <a:r>
              <a:rPr lang="tr-TR" sz="2400" dirty="0" smtClean="0"/>
              <a:t>durumudur.</a:t>
            </a:r>
          </a:p>
          <a:p>
            <a:pPr marL="0" indent="0">
              <a:buNone/>
            </a:pPr>
            <a:endParaRPr lang="tr-TR" sz="2400" dirty="0" smtClean="0"/>
          </a:p>
          <a:p>
            <a:r>
              <a:rPr lang="tr-TR" sz="2400" dirty="0" smtClean="0"/>
              <a:t> Ancak</a:t>
            </a:r>
            <a:r>
              <a:rPr lang="tr-TR" sz="2400" dirty="0"/>
              <a:t>, bu iki uç arasında bireyin bilinç düzeyi ile ilgili farklı aşamalar vardır. </a:t>
            </a:r>
          </a:p>
        </p:txBody>
      </p:sp>
    </p:spTree>
    <p:extLst>
      <p:ext uri="{BB962C8B-B14F-4D97-AF65-F5344CB8AC3E}">
        <p14:creationId xmlns:p14="http://schemas.microsoft.com/office/powerpoint/2010/main" val="2784691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32656"/>
            <a:ext cx="8229600" cy="6120680"/>
          </a:xfrm>
        </p:spPr>
        <p:txBody>
          <a:bodyPr>
            <a:normAutofit/>
          </a:bodyPr>
          <a:lstStyle/>
          <a:p>
            <a:r>
              <a:rPr lang="tr-TR" sz="2400" b="1" dirty="0" err="1" smtClean="0"/>
              <a:t>Laterji</a:t>
            </a:r>
            <a:r>
              <a:rPr lang="tr-TR" sz="2400" b="1" dirty="0" smtClean="0"/>
              <a:t>: </a:t>
            </a:r>
            <a:r>
              <a:rPr lang="tr-TR" sz="2400" dirty="0" smtClean="0"/>
              <a:t>Sesli uyaran verildiğinde gözlerini açar, uyanıp sorulara doğru yanıtlar verir ancak, uyaran bitip kendi haline bırakıldığında tekrar uyumaya devam eder.</a:t>
            </a:r>
          </a:p>
          <a:p>
            <a:endParaRPr lang="tr-TR" sz="2400" dirty="0" smtClean="0"/>
          </a:p>
          <a:p>
            <a:r>
              <a:rPr lang="tr-TR" sz="2400" b="1" dirty="0" err="1" smtClean="0"/>
              <a:t>Stupor</a:t>
            </a:r>
            <a:r>
              <a:rPr lang="tr-TR" sz="2400" b="1" dirty="0" smtClean="0"/>
              <a:t>; </a:t>
            </a:r>
            <a:r>
              <a:rPr lang="tr-TR" sz="2400" dirty="0" smtClean="0"/>
              <a:t>Sesli uyaran verildiğinde yanıt alınamaz, tekrarlayan güçlü uyaranlarla (ağrılı uyaran) gözlerini açar ancak, mantıklı sözel yanıt veremez yalnızca ses çıkarır ya da ağrılı uyaranı uzaklaştırmaya çalışır, sesli emirleri yerine getiremez ve hemen uyumaya devam eder.</a:t>
            </a:r>
          </a:p>
          <a:p>
            <a:pPr marL="0" indent="0">
              <a:buNone/>
            </a:pPr>
            <a:endParaRPr lang="tr-TR" sz="2400" dirty="0" smtClean="0"/>
          </a:p>
          <a:p>
            <a:r>
              <a:rPr lang="tr-TR" sz="2400" b="1" dirty="0"/>
              <a:t>Koma; </a:t>
            </a:r>
            <a:r>
              <a:rPr lang="tr-TR" sz="2400" dirty="0"/>
              <a:t>Hiç bir dış uyarana (sesli, ağrılı) yanıt vermez, gözleri </a:t>
            </a:r>
            <a:r>
              <a:rPr lang="tr-TR" sz="2400" dirty="0" smtClean="0"/>
              <a:t>kapalıdır</a:t>
            </a:r>
            <a:r>
              <a:rPr lang="tr-TR" sz="2400" dirty="0"/>
              <a:t>, derin komada refleks yanıtlar da alınamaz.</a:t>
            </a:r>
          </a:p>
        </p:txBody>
      </p:sp>
    </p:spTree>
    <p:extLst>
      <p:ext uri="{BB962C8B-B14F-4D97-AF65-F5344CB8AC3E}">
        <p14:creationId xmlns:p14="http://schemas.microsoft.com/office/powerpoint/2010/main" val="3850608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a:t>Hastanın bilinç durumu değerlendirilirken uyaranlar </a:t>
            </a:r>
            <a:r>
              <a:rPr lang="tr-TR" sz="2400" dirty="0" smtClean="0"/>
              <a:t>belli bir </a:t>
            </a:r>
            <a:r>
              <a:rPr lang="tr-TR" sz="2400" dirty="0"/>
              <a:t>sırada </a:t>
            </a:r>
            <a:r>
              <a:rPr lang="tr-TR" sz="2400" dirty="0" smtClean="0"/>
              <a:t>verilir</a:t>
            </a:r>
            <a:r>
              <a:rPr lang="tr-TR" sz="2400" dirty="0"/>
              <a:t>:</a:t>
            </a:r>
          </a:p>
        </p:txBody>
      </p:sp>
      <p:sp>
        <p:nvSpPr>
          <p:cNvPr id="3" name="İçerik Yer Tutucusu 2"/>
          <p:cNvSpPr>
            <a:spLocks noGrp="1"/>
          </p:cNvSpPr>
          <p:nvPr>
            <p:ph idx="1"/>
          </p:nvPr>
        </p:nvSpPr>
        <p:spPr/>
        <p:txBody>
          <a:bodyPr>
            <a:normAutofit/>
          </a:bodyPr>
          <a:lstStyle/>
          <a:p>
            <a:pPr marL="457200" indent="-457200">
              <a:buAutoNum type="arabicPeriod"/>
            </a:pPr>
            <a:r>
              <a:rPr lang="tr-TR" sz="2400" dirty="0" smtClean="0"/>
              <a:t>Hastanın </a:t>
            </a:r>
            <a:r>
              <a:rPr lang="tr-TR" sz="2400" dirty="0"/>
              <a:t>eğer gözleri kapalı </a:t>
            </a:r>
            <a:r>
              <a:rPr lang="tr-TR" sz="2400" dirty="0" smtClean="0"/>
              <a:t>ise önce </a:t>
            </a:r>
            <a:r>
              <a:rPr lang="tr-TR" sz="2400" dirty="0"/>
              <a:t>hastaya adı ile seslenilir, </a:t>
            </a:r>
            <a:r>
              <a:rPr lang="tr-TR" sz="2400" dirty="0" smtClean="0"/>
              <a:t>hastadan yanıt alınamazsa sözel </a:t>
            </a:r>
            <a:r>
              <a:rPr lang="tr-TR" sz="2400" dirty="0"/>
              <a:t>ya da gözlerini açması) ses tonu artırılarak adı </a:t>
            </a:r>
            <a:r>
              <a:rPr lang="tr-TR" sz="2400" dirty="0" smtClean="0"/>
              <a:t>tekrarlanır.</a:t>
            </a:r>
          </a:p>
          <a:p>
            <a:pPr marL="0" indent="0">
              <a:buNone/>
            </a:pPr>
            <a:endParaRPr lang="tr-TR" sz="2400" dirty="0" smtClean="0"/>
          </a:p>
          <a:p>
            <a:pPr marL="0" indent="0">
              <a:buNone/>
            </a:pPr>
            <a:r>
              <a:rPr lang="tr-TR" sz="2400" dirty="0" smtClean="0"/>
              <a:t>2. Eğer </a:t>
            </a:r>
            <a:r>
              <a:rPr lang="tr-TR" sz="2400" dirty="0"/>
              <a:t>yine </a:t>
            </a:r>
            <a:r>
              <a:rPr lang="tr-TR" sz="2400" dirty="0" smtClean="0"/>
              <a:t>yanıt </a:t>
            </a:r>
            <a:r>
              <a:rPr lang="tr-TR" sz="2400" dirty="0"/>
              <a:t>alınamazsa hastanın eline dokunulur, </a:t>
            </a:r>
            <a:r>
              <a:rPr lang="tr-TR" sz="2400" dirty="0" smtClean="0"/>
              <a:t>hasta </a:t>
            </a:r>
            <a:r>
              <a:rPr lang="tr-TR" sz="2400" dirty="0"/>
              <a:t>hafifçe sarsılır ve hala hastadan yanıt </a:t>
            </a:r>
            <a:r>
              <a:rPr lang="tr-TR" sz="2400" dirty="0" smtClean="0"/>
              <a:t>alınamıyorsa </a:t>
            </a:r>
            <a:r>
              <a:rPr lang="tr-TR" sz="2400" dirty="0"/>
              <a:t>ağrılı uyaran </a:t>
            </a:r>
            <a:r>
              <a:rPr lang="tr-TR" sz="2400" dirty="0" smtClean="0"/>
              <a:t>verilir.</a:t>
            </a:r>
          </a:p>
          <a:p>
            <a:pPr marL="0" indent="0">
              <a:buNone/>
            </a:pPr>
            <a:r>
              <a:rPr lang="tr-TR" sz="2400" dirty="0" smtClean="0"/>
              <a:t> </a:t>
            </a:r>
          </a:p>
          <a:p>
            <a:pPr marL="0" indent="0">
              <a:buNone/>
            </a:pPr>
            <a:r>
              <a:rPr lang="tr-TR" sz="2400" dirty="0" smtClean="0"/>
              <a:t>3. Ağrılı </a:t>
            </a:r>
            <a:r>
              <a:rPr lang="tr-TR" sz="2400" dirty="0"/>
              <a:t>uyaran, tırnak yatağına bir kalemle basınç uygulama ya da </a:t>
            </a:r>
            <a:r>
              <a:rPr lang="tr-TR" sz="2400" dirty="0" smtClean="0"/>
              <a:t>trapez </a:t>
            </a:r>
            <a:r>
              <a:rPr lang="tr-TR" sz="2400" dirty="0"/>
              <a:t>kasını sıkıca çimdikleme ya da </a:t>
            </a:r>
            <a:r>
              <a:rPr lang="tr-TR" sz="2400" dirty="0" err="1" smtClean="0"/>
              <a:t>supraorbital</a:t>
            </a:r>
            <a:r>
              <a:rPr lang="tr-TR" sz="2400" dirty="0" smtClean="0"/>
              <a:t> çıkıntıya basınç uygulama şeklinde verilir.</a:t>
            </a:r>
            <a:endParaRPr lang="tr-TR" sz="2400" dirty="0"/>
          </a:p>
        </p:txBody>
      </p:sp>
    </p:spTree>
    <p:extLst>
      <p:ext uri="{BB962C8B-B14F-4D97-AF65-F5344CB8AC3E}">
        <p14:creationId xmlns:p14="http://schemas.microsoft.com/office/powerpoint/2010/main" val="428921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smtClean="0"/>
              <a:t>c. Bilişsel </a:t>
            </a:r>
            <a:r>
              <a:rPr lang="tr-TR" sz="2400" dirty="0"/>
              <a:t>/ Kognitif Yetenekler ve Zihinsel Aktivite: </a:t>
            </a:r>
          </a:p>
        </p:txBody>
      </p:sp>
      <p:sp>
        <p:nvSpPr>
          <p:cNvPr id="3" name="İçerik Yer Tutucusu 2"/>
          <p:cNvSpPr>
            <a:spLocks noGrp="1"/>
          </p:cNvSpPr>
          <p:nvPr>
            <p:ph idx="1"/>
          </p:nvPr>
        </p:nvSpPr>
        <p:spPr>
          <a:xfrm>
            <a:off x="467544" y="2348880"/>
            <a:ext cx="8229600" cy="2160240"/>
          </a:xfrm>
        </p:spPr>
        <p:txBody>
          <a:bodyPr/>
          <a:lstStyle/>
          <a:p>
            <a:pPr algn="ctr">
              <a:lnSpc>
                <a:spcPct val="150000"/>
              </a:lnSpc>
            </a:pPr>
            <a:r>
              <a:rPr lang="tr-TR" sz="2400" dirty="0" smtClean="0"/>
              <a:t>Bilişsel </a:t>
            </a:r>
            <a:r>
              <a:rPr lang="tr-TR" sz="2400" dirty="0"/>
              <a:t>işlevler, bireyin kendini ve </a:t>
            </a:r>
            <a:r>
              <a:rPr lang="tr-TR" sz="2400" dirty="0" smtClean="0"/>
              <a:t>dünyayı </a:t>
            </a:r>
            <a:r>
              <a:rPr lang="tr-TR" sz="2400" dirty="0"/>
              <a:t>anlaması, algılaması, onlar hakkında edindiği bilgi ve kanıyı sağlayan işlevlerdir.</a:t>
            </a:r>
          </a:p>
        </p:txBody>
      </p:sp>
    </p:spTree>
    <p:extLst>
      <p:ext uri="{BB962C8B-B14F-4D97-AF65-F5344CB8AC3E}">
        <p14:creationId xmlns:p14="http://schemas.microsoft.com/office/powerpoint/2010/main" val="1076310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d. Oryantasyon </a:t>
            </a:r>
            <a:r>
              <a:rPr lang="tr-TR" sz="2400" dirty="0"/>
              <a:t>/</a:t>
            </a:r>
            <a:r>
              <a:rPr lang="tr-TR" sz="2400" dirty="0" smtClean="0"/>
              <a:t>Yönelim</a:t>
            </a:r>
            <a:r>
              <a:rPr lang="tr-TR" sz="2400" dirty="0"/>
              <a:t>: </a:t>
            </a:r>
          </a:p>
        </p:txBody>
      </p:sp>
      <p:sp>
        <p:nvSpPr>
          <p:cNvPr id="3" name="İçerik Yer Tutucusu 2"/>
          <p:cNvSpPr>
            <a:spLocks noGrp="1"/>
          </p:cNvSpPr>
          <p:nvPr>
            <p:ph idx="1"/>
          </p:nvPr>
        </p:nvSpPr>
        <p:spPr/>
        <p:txBody>
          <a:bodyPr/>
          <a:lstStyle/>
          <a:p>
            <a:r>
              <a:rPr lang="tr-TR" sz="2400" dirty="0" smtClean="0"/>
              <a:t>Bireyin </a:t>
            </a:r>
            <a:r>
              <a:rPr lang="tr-TR" sz="2400" dirty="0"/>
              <a:t>içinde bulunduğu yer ve zamanın, </a:t>
            </a:r>
            <a:r>
              <a:rPr lang="tr-TR" sz="2400" dirty="0" smtClean="0"/>
              <a:t>çevresindekilerin </a:t>
            </a:r>
            <a:r>
              <a:rPr lang="tr-TR" sz="2400" dirty="0"/>
              <a:t>ve kendisinin farkında olması durumudur ve zaman, yer ve kişi yönelimi olmak üzere üç grupta gerçekleşir. </a:t>
            </a:r>
            <a:endParaRPr lang="tr-TR" sz="2400" dirty="0" smtClean="0"/>
          </a:p>
          <a:p>
            <a:pPr marL="0" indent="0">
              <a:buNone/>
            </a:pPr>
            <a:endParaRPr lang="tr-TR" sz="2400" dirty="0" smtClean="0"/>
          </a:p>
          <a:p>
            <a:r>
              <a:rPr lang="tr-TR" sz="2400" dirty="0" smtClean="0"/>
              <a:t>Hastanın </a:t>
            </a:r>
            <a:r>
              <a:rPr lang="tr-TR" sz="2400" dirty="0"/>
              <a:t>zamana, </a:t>
            </a:r>
            <a:r>
              <a:rPr lang="tr-TR" sz="2400" dirty="0" smtClean="0"/>
              <a:t>bu günü yere/kişiye </a:t>
            </a:r>
            <a:r>
              <a:rPr lang="tr-TR" sz="2400" dirty="0"/>
              <a:t>oryantasyonunu ölçmek için bulunduğu yer, günün tarihi, günün zamanı, hangi gün olduğu, aile üyelerinin isimleri ve </a:t>
            </a:r>
            <a:r>
              <a:rPr lang="tr-TR" sz="2400" dirty="0" smtClean="0"/>
              <a:t>çevresindeki </a:t>
            </a:r>
            <a:r>
              <a:rPr lang="tr-TR" sz="2400" dirty="0"/>
              <a:t>kişileri doğru tanıyıp </a:t>
            </a:r>
            <a:r>
              <a:rPr lang="tr-TR" sz="2400" dirty="0" smtClean="0"/>
              <a:t>tanımadığı </a:t>
            </a:r>
            <a:r>
              <a:rPr lang="tr-TR" sz="2400" dirty="0"/>
              <a:t>sorulur.</a:t>
            </a:r>
          </a:p>
        </p:txBody>
      </p:sp>
    </p:spTree>
    <p:extLst>
      <p:ext uri="{BB962C8B-B14F-4D97-AF65-F5344CB8AC3E}">
        <p14:creationId xmlns:p14="http://schemas.microsoft.com/office/powerpoint/2010/main" val="1578859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e. Hafıza </a:t>
            </a:r>
            <a:r>
              <a:rPr lang="tr-TR" sz="2400" dirty="0"/>
              <a:t>/ Bellek: </a:t>
            </a:r>
          </a:p>
        </p:txBody>
      </p:sp>
      <p:sp>
        <p:nvSpPr>
          <p:cNvPr id="3" name="İçerik Yer Tutucusu 2"/>
          <p:cNvSpPr>
            <a:spLocks noGrp="1"/>
          </p:cNvSpPr>
          <p:nvPr>
            <p:ph idx="1"/>
          </p:nvPr>
        </p:nvSpPr>
        <p:spPr/>
        <p:txBody>
          <a:bodyPr/>
          <a:lstStyle/>
          <a:p>
            <a:pPr algn="just"/>
            <a:r>
              <a:rPr lang="tr-TR" sz="2400" dirty="0" smtClean="0"/>
              <a:t>Hafıza</a:t>
            </a:r>
            <a:r>
              <a:rPr lang="tr-TR" sz="2400" dirty="0"/>
              <a:t>, yaşananları, öğrenilen konuları, bunların </a:t>
            </a:r>
            <a:r>
              <a:rPr lang="tr-TR" sz="2400" dirty="0" smtClean="0"/>
              <a:t>geçmişle </a:t>
            </a:r>
            <a:r>
              <a:rPr lang="tr-TR" sz="2400" dirty="0"/>
              <a:t>ilişkisini bilinçli olarak zihinde saklama gücüdür. </a:t>
            </a:r>
            <a:endParaRPr lang="tr-TR" sz="2400" dirty="0" smtClean="0"/>
          </a:p>
          <a:p>
            <a:pPr algn="just"/>
            <a:r>
              <a:rPr lang="tr-TR" sz="2400" dirty="0" smtClean="0"/>
              <a:t>Bu </a:t>
            </a:r>
            <a:r>
              <a:rPr lang="tr-TR" sz="2400" dirty="0"/>
              <a:t>kapsamda </a:t>
            </a:r>
            <a:r>
              <a:rPr lang="tr-TR" sz="2400" dirty="0" smtClean="0"/>
              <a:t>yakın</a:t>
            </a:r>
            <a:r>
              <a:rPr lang="tr-TR" sz="2400" dirty="0"/>
              <a:t>, uzak hafıza ve hemen hatırlama test edilir. </a:t>
            </a:r>
            <a:endParaRPr lang="tr-TR" sz="2400" dirty="0" smtClean="0"/>
          </a:p>
          <a:p>
            <a:pPr algn="just"/>
            <a:r>
              <a:rPr lang="tr-TR" sz="2400" dirty="0" smtClean="0"/>
              <a:t>Hemen </a:t>
            </a:r>
            <a:r>
              <a:rPr lang="tr-TR" sz="2400" dirty="0"/>
              <a:t>hatırlamayı </a:t>
            </a:r>
            <a:r>
              <a:rPr lang="tr-TR" sz="2400" dirty="0" smtClean="0"/>
              <a:t>değerlendirmek </a:t>
            </a:r>
            <a:r>
              <a:rPr lang="tr-TR" sz="2400" dirty="0"/>
              <a:t>için; hastaya üç haneli rakamlar tek tek ve yavaş yavaş </a:t>
            </a:r>
            <a:r>
              <a:rPr lang="tr-TR" sz="2400" dirty="0" smtClean="0"/>
              <a:t>söylenir </a:t>
            </a:r>
            <a:r>
              <a:rPr lang="tr-TR" sz="2400" dirty="0"/>
              <a:t>ve tekrarlaması istenir. Rakamların hane sayısı artırılarak devam </a:t>
            </a:r>
            <a:r>
              <a:rPr lang="tr-TR" sz="2400" dirty="0" smtClean="0"/>
              <a:t>edilir</a:t>
            </a:r>
            <a:r>
              <a:rPr lang="tr-TR" sz="2400" dirty="0"/>
              <a:t>. </a:t>
            </a:r>
            <a:endParaRPr lang="tr-TR" sz="2400" dirty="0" smtClean="0"/>
          </a:p>
          <a:p>
            <a:pPr algn="just"/>
            <a:r>
              <a:rPr lang="tr-TR" sz="2400" dirty="0" smtClean="0"/>
              <a:t>Hane </a:t>
            </a:r>
            <a:r>
              <a:rPr lang="tr-TR" sz="2400" dirty="0"/>
              <a:t>sayısını artırmaya hasta söylenilen rakamları </a:t>
            </a:r>
            <a:r>
              <a:rPr lang="tr-TR" sz="2400" dirty="0" smtClean="0"/>
              <a:t>tekrarlayamayıncaya </a:t>
            </a:r>
            <a:r>
              <a:rPr lang="tr-TR" sz="2400" dirty="0"/>
              <a:t>kadar devam edilir.</a:t>
            </a:r>
          </a:p>
        </p:txBody>
      </p:sp>
    </p:spTree>
    <p:extLst>
      <p:ext uri="{BB962C8B-B14F-4D97-AF65-F5344CB8AC3E}">
        <p14:creationId xmlns:p14="http://schemas.microsoft.com/office/powerpoint/2010/main" val="1763170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76672"/>
            <a:ext cx="8229600" cy="5832648"/>
          </a:xfrm>
        </p:spPr>
        <p:txBody>
          <a:bodyPr>
            <a:normAutofit/>
          </a:bodyPr>
          <a:lstStyle/>
          <a:p>
            <a:pPr algn="just"/>
            <a:r>
              <a:rPr lang="tr-TR" sz="2400" dirty="0"/>
              <a:t>Yakın hafızayı değerlendirmek için; hastaya hastaneye ne zaman </a:t>
            </a:r>
            <a:r>
              <a:rPr lang="tr-TR" sz="2400" dirty="0" smtClean="0"/>
              <a:t>geldiği</a:t>
            </a:r>
            <a:r>
              <a:rPr lang="tr-TR" sz="2400" dirty="0"/>
              <a:t>, kahvaltıda ne yediği, yakınlarının ve devlet büyüklerinin isimleri </a:t>
            </a:r>
            <a:r>
              <a:rPr lang="tr-TR" sz="2400" dirty="0" smtClean="0"/>
              <a:t>sorulur.</a:t>
            </a:r>
          </a:p>
          <a:p>
            <a:pPr algn="just"/>
            <a:endParaRPr lang="tr-TR" sz="2400" dirty="0"/>
          </a:p>
          <a:p>
            <a:pPr algn="just"/>
            <a:r>
              <a:rPr lang="tr-TR" sz="2400" dirty="0" smtClean="0"/>
              <a:t>Hastaya </a:t>
            </a:r>
            <a:r>
              <a:rPr lang="tr-TR" sz="2400" dirty="0"/>
              <a:t>tekrarlaması ve </a:t>
            </a:r>
            <a:r>
              <a:rPr lang="tr-TR" sz="2400" dirty="0" smtClean="0"/>
              <a:t>aklında </a:t>
            </a:r>
            <a:r>
              <a:rPr lang="tr-TR" sz="2400" dirty="0"/>
              <a:t>tutması için bir kaç madde sözel olarak verilir. Örneğin; bir renk, bir obje ya da üç haneli bir rakam verilir</a:t>
            </a:r>
            <a:r>
              <a:rPr lang="tr-TR" sz="2400" dirty="0" smtClean="0"/>
              <a:t>.</a:t>
            </a:r>
          </a:p>
          <a:p>
            <a:pPr marL="0" indent="0" algn="just">
              <a:buNone/>
            </a:pPr>
            <a:endParaRPr lang="tr-TR" sz="2400" dirty="0" smtClean="0"/>
          </a:p>
          <a:p>
            <a:pPr algn="just"/>
            <a:r>
              <a:rPr lang="tr-TR" sz="2400" dirty="0" smtClean="0"/>
              <a:t> </a:t>
            </a:r>
            <a:r>
              <a:rPr lang="tr-TR" sz="2400" dirty="0"/>
              <a:t>Sonra bu üç maddeyi 3-5 dakika sonra hatırlayıp hatırlamadığı sorulur ve görüşmenin sonunda da tekrarlatılır. </a:t>
            </a:r>
            <a:endParaRPr lang="tr-TR" sz="2400" dirty="0" smtClean="0"/>
          </a:p>
          <a:p>
            <a:pPr marL="0" indent="0" algn="just">
              <a:buNone/>
            </a:pPr>
            <a:endParaRPr lang="tr-TR" sz="2400" dirty="0"/>
          </a:p>
          <a:p>
            <a:pPr algn="just"/>
            <a:r>
              <a:rPr lang="tr-TR" sz="2400" dirty="0" smtClean="0"/>
              <a:t>Uzak </a:t>
            </a:r>
            <a:r>
              <a:rPr lang="tr-TR" sz="2400" dirty="0"/>
              <a:t>hafıza muayenesinde ise </a:t>
            </a:r>
            <a:r>
              <a:rPr lang="tr-TR" sz="2400" dirty="0" smtClean="0"/>
              <a:t>önceki </a:t>
            </a:r>
            <a:r>
              <a:rPr lang="tr-TR" sz="2400" dirty="0"/>
              <a:t>hastalıkları, doğum günü vb. sorular sorulur.</a:t>
            </a:r>
          </a:p>
        </p:txBody>
      </p:sp>
    </p:spTree>
    <p:extLst>
      <p:ext uri="{BB962C8B-B14F-4D97-AF65-F5344CB8AC3E}">
        <p14:creationId xmlns:p14="http://schemas.microsoft.com/office/powerpoint/2010/main" val="122135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f. Dikkat </a:t>
            </a:r>
            <a:r>
              <a:rPr lang="tr-TR" sz="2400" dirty="0"/>
              <a:t>ve Hesap Yapma: </a:t>
            </a:r>
          </a:p>
        </p:txBody>
      </p:sp>
      <p:sp>
        <p:nvSpPr>
          <p:cNvPr id="3" name="İçerik Yer Tutucusu 2"/>
          <p:cNvSpPr>
            <a:spLocks noGrp="1"/>
          </p:cNvSpPr>
          <p:nvPr>
            <p:ph idx="1"/>
          </p:nvPr>
        </p:nvSpPr>
        <p:spPr>
          <a:xfrm>
            <a:off x="457200" y="1600201"/>
            <a:ext cx="8229600" cy="3989040"/>
          </a:xfrm>
        </p:spPr>
        <p:txBody>
          <a:bodyPr/>
          <a:lstStyle/>
          <a:p>
            <a:pPr algn="just"/>
            <a:r>
              <a:rPr lang="tr-TR" sz="2400" dirty="0" smtClean="0"/>
              <a:t>Dikkat</a:t>
            </a:r>
            <a:r>
              <a:rPr lang="tr-TR" sz="2400" dirty="0"/>
              <a:t>, bireyin iç ve dış uyaranlara odaklana- bilme yeteneğini gösterir. </a:t>
            </a:r>
            <a:endParaRPr lang="tr-TR" sz="2400" dirty="0" smtClean="0"/>
          </a:p>
          <a:p>
            <a:pPr marL="0" indent="0" algn="just">
              <a:buNone/>
            </a:pPr>
            <a:endParaRPr lang="tr-TR" sz="2400" dirty="0" smtClean="0"/>
          </a:p>
          <a:p>
            <a:pPr algn="just"/>
            <a:r>
              <a:rPr lang="tr-TR" sz="2400" dirty="0" smtClean="0"/>
              <a:t>Hastanın </a:t>
            </a:r>
            <a:r>
              <a:rPr lang="tr-TR" sz="2400" dirty="0"/>
              <a:t>odaklanabilme yeteneğini </a:t>
            </a:r>
            <a:r>
              <a:rPr lang="tr-TR" sz="2400" dirty="0" smtClean="0"/>
              <a:t>değerlendirmek </a:t>
            </a:r>
            <a:r>
              <a:rPr lang="tr-TR" sz="2400" dirty="0"/>
              <a:t>için hastaya, 100'den geriye doğru 7'şer ya da 3'er sayması istenir</a:t>
            </a:r>
            <a:r>
              <a:rPr lang="tr-TR" sz="2400" dirty="0" smtClean="0"/>
              <a:t>.</a:t>
            </a:r>
          </a:p>
          <a:p>
            <a:pPr marL="0" indent="0" algn="just">
              <a:buNone/>
            </a:pPr>
            <a:r>
              <a:rPr lang="tr-TR" sz="2400" dirty="0" smtClean="0"/>
              <a:t> </a:t>
            </a:r>
          </a:p>
          <a:p>
            <a:pPr algn="just"/>
            <a:r>
              <a:rPr lang="tr-TR" sz="2400" dirty="0" smtClean="0"/>
              <a:t>Normalde </a:t>
            </a:r>
            <a:r>
              <a:rPr lang="tr-TR" sz="2400" dirty="0"/>
              <a:t>yetişkin bir birey 7 serisini 90 saniyede tamamlar ve üç kez ya da daha az hata yapar.</a:t>
            </a:r>
          </a:p>
        </p:txBody>
      </p:sp>
    </p:spTree>
    <p:extLst>
      <p:ext uri="{BB962C8B-B14F-4D97-AF65-F5344CB8AC3E}">
        <p14:creationId xmlns:p14="http://schemas.microsoft.com/office/powerpoint/2010/main" val="1778063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229600" cy="1123528"/>
          </a:xfrm>
        </p:spPr>
        <p:txBody>
          <a:bodyPr/>
          <a:lstStyle/>
          <a:p>
            <a:r>
              <a:rPr lang="tr-TR" sz="2400" dirty="0" err="1" smtClean="0"/>
              <a:t>g.Yargılama</a:t>
            </a:r>
            <a:r>
              <a:rPr lang="tr-TR" sz="2400" dirty="0"/>
              <a:t>: </a:t>
            </a:r>
          </a:p>
        </p:txBody>
      </p:sp>
      <p:sp>
        <p:nvSpPr>
          <p:cNvPr id="3" name="İçerik Yer Tutucusu 2"/>
          <p:cNvSpPr>
            <a:spLocks noGrp="1"/>
          </p:cNvSpPr>
          <p:nvPr>
            <p:ph idx="1"/>
          </p:nvPr>
        </p:nvSpPr>
        <p:spPr>
          <a:xfrm>
            <a:off x="457200" y="1600200"/>
            <a:ext cx="8229600" cy="4781128"/>
          </a:xfrm>
        </p:spPr>
        <p:txBody>
          <a:bodyPr>
            <a:normAutofit fontScale="92500"/>
          </a:bodyPr>
          <a:lstStyle/>
          <a:p>
            <a:pPr algn="just"/>
            <a:r>
              <a:rPr lang="tr-TR" sz="2400" dirty="0" smtClean="0"/>
              <a:t>Olaylarda </a:t>
            </a:r>
            <a:r>
              <a:rPr lang="tr-TR" sz="2400" dirty="0"/>
              <a:t>neden sonuç ilişkilerim değerlendirebilme, </a:t>
            </a:r>
            <a:r>
              <a:rPr lang="tr-TR" sz="2400" dirty="0" smtClean="0"/>
              <a:t>uygun </a:t>
            </a:r>
            <a:r>
              <a:rPr lang="tr-TR" sz="2400" dirty="0"/>
              <a:t>amaçlar seçip bunlara ulaşmak için çaba göstermeyi ifade eder</a:t>
            </a:r>
            <a:r>
              <a:rPr lang="tr-TR" sz="2400" dirty="0" smtClean="0"/>
              <a:t>.</a:t>
            </a:r>
          </a:p>
          <a:p>
            <a:pPr marL="0" indent="0" algn="just">
              <a:buNone/>
            </a:pPr>
            <a:endParaRPr lang="tr-TR" sz="2400" dirty="0" smtClean="0"/>
          </a:p>
          <a:p>
            <a:pPr algn="just"/>
            <a:r>
              <a:rPr lang="tr-TR" sz="2400" dirty="0" smtClean="0"/>
              <a:t> Hastaya </a:t>
            </a:r>
            <a:r>
              <a:rPr lang="tr-TR" sz="2400" dirty="0"/>
              <a:t>sosyal, aile ve iş yaşamından çeşitli örnek durumlar verilerek böyle bir durumda ne yapacağı tartışılır</a:t>
            </a:r>
            <a:r>
              <a:rPr lang="tr-TR" sz="2400" dirty="0" smtClean="0"/>
              <a:t>.</a:t>
            </a:r>
          </a:p>
          <a:p>
            <a:pPr marL="0" indent="0" algn="just">
              <a:buNone/>
            </a:pPr>
            <a:endParaRPr lang="tr-TR" sz="2400" dirty="0" smtClean="0"/>
          </a:p>
          <a:p>
            <a:pPr algn="just"/>
            <a:r>
              <a:rPr lang="tr-TR" sz="2400" dirty="0" smtClean="0"/>
              <a:t> </a:t>
            </a:r>
            <a:r>
              <a:rPr lang="tr-TR" sz="2400" dirty="0"/>
              <a:t>Örneğin, hastaya "yanan bir ev </a:t>
            </a:r>
            <a:r>
              <a:rPr lang="tr-TR" sz="2400" dirty="0" smtClean="0"/>
              <a:t>gördünüz</a:t>
            </a:r>
            <a:r>
              <a:rPr lang="tr-TR" sz="2400" dirty="0"/>
              <a:t>, ne yaparsınız?" biçiminde soru yöneltilir. </a:t>
            </a:r>
            <a:endParaRPr lang="tr-TR" sz="2400" dirty="0" smtClean="0"/>
          </a:p>
          <a:p>
            <a:pPr marL="0" indent="0" algn="just">
              <a:buNone/>
            </a:pPr>
            <a:endParaRPr lang="tr-TR" sz="2400" dirty="0" smtClean="0"/>
          </a:p>
          <a:p>
            <a:pPr algn="just"/>
            <a:r>
              <a:rPr lang="tr-TR" sz="2400" dirty="0" smtClean="0"/>
              <a:t>Normalde </a:t>
            </a:r>
            <a:r>
              <a:rPr lang="tr-TR" sz="2400" dirty="0"/>
              <a:t>hasta bir karar gerektiren bu durumu değerlendirerek uygun eylemler ifade eder.</a:t>
            </a:r>
          </a:p>
        </p:txBody>
      </p:sp>
    </p:spTree>
    <p:extLst>
      <p:ext uri="{BB962C8B-B14F-4D97-AF65-F5344CB8AC3E}">
        <p14:creationId xmlns:p14="http://schemas.microsoft.com/office/powerpoint/2010/main" val="1115003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h. </a:t>
            </a:r>
            <a:r>
              <a:rPr lang="tr-TR" sz="2400" dirty="0" err="1" smtClean="0"/>
              <a:t>İçgörü</a:t>
            </a:r>
            <a:r>
              <a:rPr lang="tr-TR" sz="2400" dirty="0"/>
              <a:t>: </a:t>
            </a:r>
          </a:p>
        </p:txBody>
      </p:sp>
      <p:sp>
        <p:nvSpPr>
          <p:cNvPr id="3" name="İçerik Yer Tutucusu 2"/>
          <p:cNvSpPr>
            <a:spLocks noGrp="1"/>
          </p:cNvSpPr>
          <p:nvPr>
            <p:ph idx="1"/>
          </p:nvPr>
        </p:nvSpPr>
        <p:spPr/>
        <p:txBody>
          <a:bodyPr/>
          <a:lstStyle/>
          <a:p>
            <a:r>
              <a:rPr lang="tr-TR" sz="2400" dirty="0" smtClean="0"/>
              <a:t>Bireyin </a:t>
            </a:r>
            <a:r>
              <a:rPr lang="tr-TR" sz="2400" dirty="0"/>
              <a:t>kendi duygularını ve kendi kendini anlayabilme </a:t>
            </a:r>
            <a:r>
              <a:rPr lang="tr-TR" sz="2400" dirty="0" smtClean="0"/>
              <a:t>yeteneğidir</a:t>
            </a:r>
            <a:r>
              <a:rPr lang="tr-TR" sz="2400" dirty="0"/>
              <a:t>. </a:t>
            </a:r>
            <a:endParaRPr lang="tr-TR" sz="2400" dirty="0" smtClean="0"/>
          </a:p>
          <a:p>
            <a:pPr marL="0" indent="0">
              <a:buNone/>
            </a:pPr>
            <a:endParaRPr lang="tr-TR" sz="2400" dirty="0" smtClean="0"/>
          </a:p>
          <a:p>
            <a:r>
              <a:rPr lang="tr-TR" sz="2400" dirty="0" smtClean="0"/>
              <a:t>Hastanın iç görüsü </a:t>
            </a:r>
            <a:r>
              <a:rPr lang="tr-TR" sz="2400" dirty="0"/>
              <a:t>değerlendirilirken sağlık durumu, hastaneye geliş nedeni, hastalığının belirtileri sorulur ve normalde hasta </a:t>
            </a:r>
            <a:r>
              <a:rPr lang="tr-TR" sz="2400" dirty="0" smtClean="0"/>
              <a:t>durumunun </a:t>
            </a:r>
            <a:r>
              <a:rPr lang="tr-TR" sz="2400" dirty="0"/>
              <a:t>gerçekçi olarak farkındadır</a:t>
            </a:r>
          </a:p>
        </p:txBody>
      </p:sp>
    </p:spTree>
    <p:extLst>
      <p:ext uri="{BB962C8B-B14F-4D97-AF65-F5344CB8AC3E}">
        <p14:creationId xmlns:p14="http://schemas.microsoft.com/office/powerpoint/2010/main" val="142980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a:t>KRANİYAL SİNİRLERİN DEĞERLENDİRİLMESİ</a:t>
            </a:r>
          </a:p>
        </p:txBody>
      </p:sp>
      <p:sp>
        <p:nvSpPr>
          <p:cNvPr id="3" name="İçerik Yer Tutucusu 2"/>
          <p:cNvSpPr>
            <a:spLocks noGrp="1"/>
          </p:cNvSpPr>
          <p:nvPr>
            <p:ph idx="1"/>
          </p:nvPr>
        </p:nvSpPr>
        <p:spPr/>
        <p:txBody>
          <a:bodyPr/>
          <a:lstStyle/>
          <a:p>
            <a:pPr algn="just"/>
            <a:r>
              <a:rPr lang="tr-TR" sz="2400" dirty="0" err="1"/>
              <a:t>Kraniyal</a:t>
            </a:r>
            <a:r>
              <a:rPr lang="tr-TR" sz="2400" dirty="0"/>
              <a:t> sinir olarak adlandırılan 12 çift özel sinir, kafatası içinden </a:t>
            </a:r>
            <a:r>
              <a:rPr lang="tr-TR" sz="2400" dirty="0" err="1" smtClean="0"/>
              <a:t>kraniyumdan</a:t>
            </a:r>
            <a:r>
              <a:rPr lang="tr-TR" sz="2400" dirty="0" smtClean="0"/>
              <a:t> </a:t>
            </a:r>
            <a:r>
              <a:rPr lang="tr-TR" sz="2400" dirty="0"/>
              <a:t>çıkar. </a:t>
            </a:r>
            <a:endParaRPr lang="tr-TR" sz="2400" dirty="0" smtClean="0"/>
          </a:p>
          <a:p>
            <a:pPr marL="0" indent="0" algn="just">
              <a:buNone/>
            </a:pPr>
            <a:endParaRPr lang="tr-TR" sz="2400" dirty="0" smtClean="0"/>
          </a:p>
          <a:p>
            <a:pPr algn="just"/>
            <a:r>
              <a:rPr lang="tr-TR" sz="2400" dirty="0" smtClean="0"/>
              <a:t>Birinci </a:t>
            </a:r>
            <a:r>
              <a:rPr lang="tr-TR" sz="2400" dirty="0"/>
              <a:t>ve ikinci </a:t>
            </a:r>
            <a:r>
              <a:rPr lang="tr-TR" sz="2400" dirty="0" err="1"/>
              <a:t>kraniyal</a:t>
            </a:r>
            <a:r>
              <a:rPr lang="tr-TR" sz="2400" dirty="0"/>
              <a:t> sinirler beyinden çıkan gerçek </a:t>
            </a:r>
            <a:r>
              <a:rPr lang="tr-TR" sz="2400" dirty="0" smtClean="0"/>
              <a:t>liflerdir</a:t>
            </a:r>
            <a:r>
              <a:rPr lang="tr-TR" sz="2400" dirty="0"/>
              <a:t>. </a:t>
            </a:r>
            <a:endParaRPr lang="tr-TR" sz="2400" dirty="0" smtClean="0"/>
          </a:p>
          <a:p>
            <a:pPr marL="0" indent="0" algn="just">
              <a:buNone/>
            </a:pPr>
            <a:endParaRPr lang="tr-TR" sz="2400" dirty="0" smtClean="0"/>
          </a:p>
          <a:p>
            <a:pPr algn="just"/>
            <a:r>
              <a:rPr lang="tr-TR" sz="2400" dirty="0" smtClean="0"/>
              <a:t>Diğerleri </a:t>
            </a:r>
            <a:r>
              <a:rPr lang="tr-TR" sz="2400" dirty="0"/>
              <a:t>ise </a:t>
            </a:r>
            <a:r>
              <a:rPr lang="tr-TR" sz="2400" dirty="0" err="1"/>
              <a:t>diensefalon</a:t>
            </a:r>
            <a:r>
              <a:rPr lang="tr-TR" sz="2400" dirty="0"/>
              <a:t> ve beyin sapından çıkarlar. Bazı </a:t>
            </a:r>
            <a:r>
              <a:rPr lang="tr-TR" sz="2400" dirty="0" err="1"/>
              <a:t>kraniyal</a:t>
            </a:r>
            <a:r>
              <a:rPr lang="tr-TR" sz="2400" dirty="0"/>
              <a:t> sinirler genel motor ya da duyusal fonksiyonlarla sınırlı iken diğerleri </a:t>
            </a:r>
            <a:r>
              <a:rPr lang="tr-TR" sz="2400" dirty="0" smtClean="0"/>
              <a:t>koku</a:t>
            </a:r>
            <a:r>
              <a:rPr lang="tr-TR" sz="2400" dirty="0"/>
              <a:t>, görme, işitme gibi duyulara özelleşmişlerdir </a:t>
            </a:r>
          </a:p>
        </p:txBody>
      </p:sp>
    </p:spTree>
    <p:extLst>
      <p:ext uri="{BB962C8B-B14F-4D97-AF65-F5344CB8AC3E}">
        <p14:creationId xmlns:p14="http://schemas.microsoft.com/office/powerpoint/2010/main" val="2200756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08720"/>
            <a:ext cx="8229600" cy="4925144"/>
          </a:xfrm>
        </p:spPr>
        <p:txBody>
          <a:bodyPr>
            <a:normAutofit/>
          </a:bodyPr>
          <a:lstStyle/>
          <a:p>
            <a:pPr algn="just"/>
            <a:r>
              <a:rPr lang="tr-TR" sz="2400" dirty="0" err="1"/>
              <a:t>Kraniyal</a:t>
            </a:r>
            <a:r>
              <a:rPr lang="tr-TR" sz="2400" dirty="0"/>
              <a:t> sinirlerin fonksiyonlarının değerlendirilmesi, büyük oranda baş ve boyun muayenesi sırasında gerçekleştirilir. </a:t>
            </a:r>
            <a:endParaRPr lang="tr-TR" sz="2400" dirty="0" smtClean="0"/>
          </a:p>
          <a:p>
            <a:pPr marL="0" indent="0" algn="just">
              <a:buNone/>
            </a:pPr>
            <a:endParaRPr lang="tr-TR" sz="2400" dirty="0" smtClean="0"/>
          </a:p>
          <a:p>
            <a:pPr algn="just"/>
            <a:r>
              <a:rPr lang="tr-TR" sz="2400" dirty="0" err="1" smtClean="0"/>
              <a:t>Kraniyal</a:t>
            </a:r>
            <a:r>
              <a:rPr lang="tr-TR" sz="2400" dirty="0" smtClean="0"/>
              <a:t> </a:t>
            </a:r>
            <a:r>
              <a:rPr lang="tr-TR" sz="2400" dirty="0"/>
              <a:t>sinirler </a:t>
            </a:r>
            <a:r>
              <a:rPr lang="tr-TR" sz="2400" dirty="0" smtClean="0"/>
              <a:t>nörolog </a:t>
            </a:r>
            <a:r>
              <a:rPr lang="tr-TR" sz="2400" dirty="0"/>
              <a:t>tarafından daha özel muayenelerle de değerlendirilir</a:t>
            </a:r>
            <a:r>
              <a:rPr lang="tr-TR" sz="2400" dirty="0" smtClean="0"/>
              <a:t>.</a:t>
            </a:r>
          </a:p>
          <a:p>
            <a:pPr marL="0" indent="0" algn="just">
              <a:buNone/>
            </a:pPr>
            <a:r>
              <a:rPr lang="tr-TR" sz="2400" dirty="0" smtClean="0"/>
              <a:t> </a:t>
            </a:r>
          </a:p>
          <a:p>
            <a:pPr algn="just"/>
            <a:r>
              <a:rPr lang="tr-TR" sz="2400" dirty="0" smtClean="0"/>
              <a:t>Ancak </a:t>
            </a:r>
            <a:r>
              <a:rPr lang="tr-TR" sz="2400" dirty="0"/>
              <a:t>genel </a:t>
            </a:r>
            <a:r>
              <a:rPr lang="tr-TR" sz="2400" dirty="0" smtClean="0"/>
              <a:t>fiziksel </a:t>
            </a:r>
            <a:r>
              <a:rPr lang="tr-TR" sz="2400" dirty="0"/>
              <a:t>muayenede, rutin nörolojik değerlendirme için </a:t>
            </a:r>
            <a:r>
              <a:rPr lang="tr-TR" sz="2400" dirty="0" err="1"/>
              <a:t>kraniyal</a:t>
            </a:r>
            <a:r>
              <a:rPr lang="tr-TR" sz="2400" dirty="0"/>
              <a:t> sinirlerin tamamının değerlendirilmesine gerek olmayabilir. </a:t>
            </a:r>
            <a:endParaRPr lang="tr-TR" sz="2400" dirty="0" smtClean="0"/>
          </a:p>
          <a:p>
            <a:pPr marL="0" indent="0" algn="just">
              <a:buNone/>
            </a:pPr>
            <a:endParaRPr lang="tr-TR" sz="2400" dirty="0" smtClean="0"/>
          </a:p>
          <a:p>
            <a:pPr algn="just"/>
            <a:r>
              <a:rPr lang="tr-TR" sz="2400" dirty="0" smtClean="0"/>
              <a:t>Koklama </a:t>
            </a:r>
            <a:r>
              <a:rPr lang="tr-TR" sz="2400" dirty="0"/>
              <a:t>ve </a:t>
            </a:r>
            <a:r>
              <a:rPr lang="tr-TR" sz="2400" dirty="0" err="1"/>
              <a:t>tad</a:t>
            </a:r>
            <a:r>
              <a:rPr lang="tr-TR" sz="2400" dirty="0"/>
              <a:t> </a:t>
            </a:r>
            <a:r>
              <a:rPr lang="tr-TR" sz="2400" dirty="0" smtClean="0"/>
              <a:t>duyuları </a:t>
            </a:r>
            <a:r>
              <a:rPr lang="tr-TR" sz="2400" dirty="0"/>
              <a:t>rutin olarak değerlendirilmez. </a:t>
            </a:r>
          </a:p>
        </p:txBody>
      </p:sp>
    </p:spTree>
    <p:extLst>
      <p:ext uri="{BB962C8B-B14F-4D97-AF65-F5344CB8AC3E}">
        <p14:creationId xmlns:p14="http://schemas.microsoft.com/office/powerpoint/2010/main" val="286648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normAutofit/>
          </a:bodyPr>
          <a:lstStyle/>
          <a:p>
            <a:pPr algn="just"/>
            <a:r>
              <a:rPr lang="tr-TR" sz="2400" dirty="0"/>
              <a:t>I.	</a:t>
            </a:r>
            <a:r>
              <a:rPr lang="tr-TR" sz="2400" dirty="0" err="1"/>
              <a:t>Kraniyal</a:t>
            </a:r>
            <a:r>
              <a:rPr lang="tr-TR" sz="2400" dirty="0"/>
              <a:t> Sinir (</a:t>
            </a:r>
            <a:r>
              <a:rPr lang="tr-TR" sz="2400" dirty="0" err="1"/>
              <a:t>Olfaktor</a:t>
            </a:r>
            <a:r>
              <a:rPr lang="tr-TR" sz="2400" dirty="0"/>
              <a:t>): Koku duyusu test edilir, ancak rutin olarak test edilmez. </a:t>
            </a:r>
            <a:r>
              <a:rPr lang="tr-TR" sz="2400" dirty="0" smtClean="0"/>
              <a:t>Hastanın koku almadığım ifade ettiği durumlarda, kafa travması geçiren hastalarda ve </a:t>
            </a:r>
            <a:r>
              <a:rPr lang="tr-TR" sz="2400" dirty="0" err="1" smtClean="0"/>
              <a:t>intrakranial</a:t>
            </a:r>
            <a:r>
              <a:rPr lang="tr-TR" sz="2400" dirty="0" smtClean="0"/>
              <a:t> lezyondan şüphelenilen </a:t>
            </a:r>
            <a:r>
              <a:rPr lang="tr-TR" sz="2400" dirty="0" err="1" smtClean="0"/>
              <a:t>has¬talarda</a:t>
            </a:r>
            <a:r>
              <a:rPr lang="tr-TR" sz="2400" dirty="0" smtClean="0"/>
              <a:t> koku duyusu test edilir. </a:t>
            </a:r>
            <a:endParaRPr lang="tr-TR" sz="2400" dirty="0"/>
          </a:p>
        </p:txBody>
      </p:sp>
    </p:spTree>
    <p:extLst>
      <p:ext uri="{BB962C8B-B14F-4D97-AF65-F5344CB8AC3E}">
        <p14:creationId xmlns:p14="http://schemas.microsoft.com/office/powerpoint/2010/main" val="17337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556792"/>
            <a:ext cx="8229600" cy="3960440"/>
          </a:xfrm>
        </p:spPr>
        <p:txBody>
          <a:bodyPr>
            <a:normAutofit/>
          </a:bodyPr>
          <a:lstStyle/>
          <a:p>
            <a:pPr algn="just"/>
            <a:r>
              <a:rPr lang="tr-TR" sz="2400" dirty="0"/>
              <a:t>Bunun için hastanın tanıdığı, ancak irrite edici ya da zararlı olmayan kokular koklatılır. </a:t>
            </a:r>
            <a:endParaRPr lang="tr-TR" sz="2400" dirty="0" smtClean="0"/>
          </a:p>
          <a:p>
            <a:pPr marL="0" indent="0" algn="just">
              <a:buNone/>
            </a:pPr>
            <a:endParaRPr lang="tr-TR" sz="2400" dirty="0" smtClean="0"/>
          </a:p>
          <a:p>
            <a:pPr algn="just"/>
            <a:r>
              <a:rPr lang="tr-TR" sz="2400" dirty="0" smtClean="0"/>
              <a:t>Öncelikle</a:t>
            </a:r>
            <a:r>
              <a:rPr lang="tr-TR" sz="2400" dirty="0"/>
              <a:t>, her iki nazal pasajın açık olup olmadığı belirlenmelidir</a:t>
            </a:r>
            <a:r>
              <a:rPr lang="tr-TR" sz="2400" dirty="0" smtClean="0"/>
              <a:t>.</a:t>
            </a:r>
          </a:p>
          <a:p>
            <a:pPr marL="0" indent="0" algn="just">
              <a:buNone/>
            </a:pPr>
            <a:endParaRPr lang="tr-TR" sz="2400" dirty="0" smtClean="0"/>
          </a:p>
          <a:p>
            <a:pPr algn="just"/>
            <a:r>
              <a:rPr lang="tr-TR" sz="2400" dirty="0" smtClean="0"/>
              <a:t> </a:t>
            </a:r>
            <a:r>
              <a:rPr lang="tr-TR" sz="2400" dirty="0"/>
              <a:t>Bunun için hastanın bir nazal </a:t>
            </a:r>
            <a:r>
              <a:rPr lang="tr-TR" sz="2400" dirty="0" smtClean="0"/>
              <a:t>pasajı </a:t>
            </a:r>
            <a:r>
              <a:rPr lang="tr-TR" sz="2400" dirty="0"/>
              <a:t>kapatılarak, diğeri ile burnunu çekmesi istenir ve aynı uygulama </a:t>
            </a:r>
            <a:r>
              <a:rPr lang="tr-TR" sz="2400" dirty="0" smtClean="0"/>
              <a:t>diğer </a:t>
            </a:r>
            <a:r>
              <a:rPr lang="tr-TR" sz="2400" dirty="0"/>
              <a:t>burun deliği için de </a:t>
            </a:r>
            <a:r>
              <a:rPr lang="tr-TR" sz="2400" dirty="0" smtClean="0"/>
              <a:t>yapılır.</a:t>
            </a:r>
          </a:p>
          <a:p>
            <a:pPr marL="0" indent="0" algn="just">
              <a:buNone/>
            </a:pPr>
            <a:endParaRPr lang="tr-TR" sz="2400" dirty="0"/>
          </a:p>
        </p:txBody>
      </p:sp>
    </p:spTree>
    <p:extLst>
      <p:ext uri="{BB962C8B-B14F-4D97-AF65-F5344CB8AC3E}">
        <p14:creationId xmlns:p14="http://schemas.microsoft.com/office/powerpoint/2010/main" val="3521038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1"/>
            <a:ext cx="8229600" cy="3196952"/>
          </a:xfrm>
        </p:spPr>
        <p:txBody>
          <a:bodyPr/>
          <a:lstStyle/>
          <a:p>
            <a:pPr algn="just"/>
            <a:r>
              <a:rPr lang="tr-TR" sz="2400" dirty="0"/>
              <a:t>Daha sonra hastadan gözlerini kapatması istenir. Burun deliğinin birisi tamponla tıkanır ve diğer burun deliği ile karanfil, kahve, vanilya gibi maddeler tek tek koklatılarak kokladığı maddenin ne olduğunu söylemesi istenir. </a:t>
            </a:r>
          </a:p>
          <a:p>
            <a:pPr algn="just"/>
            <a:endParaRPr lang="tr-TR" sz="2400" dirty="0"/>
          </a:p>
          <a:p>
            <a:pPr algn="just"/>
            <a:r>
              <a:rPr lang="tr-TR" sz="2400" dirty="0"/>
              <a:t>Aynı işlem diğer burun deliği için de tekrarlanır.</a:t>
            </a:r>
          </a:p>
          <a:p>
            <a:endParaRPr lang="tr-TR" sz="2400" dirty="0"/>
          </a:p>
        </p:txBody>
      </p:sp>
    </p:spTree>
    <p:extLst>
      <p:ext uri="{BB962C8B-B14F-4D97-AF65-F5344CB8AC3E}">
        <p14:creationId xmlns:p14="http://schemas.microsoft.com/office/powerpoint/2010/main" val="2555100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b="1" dirty="0"/>
              <a:t>II.	</a:t>
            </a:r>
            <a:r>
              <a:rPr lang="tr-TR" sz="2400" b="1" dirty="0" err="1"/>
              <a:t>Kraniyal</a:t>
            </a:r>
            <a:r>
              <a:rPr lang="tr-TR" sz="2400" b="1" dirty="0"/>
              <a:t> Sinir (Optik): </a:t>
            </a:r>
            <a:r>
              <a:rPr lang="tr-TR" sz="2400" dirty="0"/>
              <a:t>Göz dibi muayenesi sırasında, optik diskin optik </a:t>
            </a:r>
            <a:r>
              <a:rPr lang="tr-TR" sz="2400" dirty="0" err="1"/>
              <a:t>atrofi</a:t>
            </a:r>
            <a:r>
              <a:rPr lang="tr-TR" sz="2400" dirty="0"/>
              <a:t>, </a:t>
            </a:r>
            <a:r>
              <a:rPr lang="tr-TR" sz="2400" dirty="0" err="1"/>
              <a:t>papilödem</a:t>
            </a:r>
            <a:r>
              <a:rPr lang="tr-TR" sz="2400" dirty="0"/>
              <a:t> vb. yönlerden gözlenmesi, görme keskinliği ve görme alanı muayenesi ile değerlendirilir. </a:t>
            </a:r>
            <a:endParaRPr lang="tr-TR" sz="2400" dirty="0" smtClean="0"/>
          </a:p>
          <a:p>
            <a:pPr algn="just"/>
            <a:endParaRPr lang="tr-TR" sz="2400" dirty="0"/>
          </a:p>
          <a:p>
            <a:pPr algn="just"/>
            <a:r>
              <a:rPr lang="tr-TR" sz="2400" dirty="0" smtClean="0"/>
              <a:t>Özellikle </a:t>
            </a:r>
            <a:r>
              <a:rPr lang="tr-TR" sz="2400" dirty="0"/>
              <a:t>görme alanının </a:t>
            </a:r>
            <a:r>
              <a:rPr lang="tr-TR" sz="2400" dirty="0" smtClean="0"/>
              <a:t>muayenesi </a:t>
            </a:r>
            <a:r>
              <a:rPr lang="tr-TR" sz="2400" dirty="0"/>
              <a:t>son derece önemlidir, kesinlikle atlanmaması gerekir.</a:t>
            </a:r>
          </a:p>
        </p:txBody>
      </p:sp>
    </p:spTree>
    <p:extLst>
      <p:ext uri="{BB962C8B-B14F-4D97-AF65-F5344CB8AC3E}">
        <p14:creationId xmlns:p14="http://schemas.microsoft.com/office/powerpoint/2010/main" val="2779854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b="1" dirty="0"/>
              <a:t>III.	</a:t>
            </a:r>
            <a:r>
              <a:rPr lang="tr-TR" sz="2400" b="1" dirty="0" err="1"/>
              <a:t>Kraniyal</a:t>
            </a:r>
            <a:r>
              <a:rPr lang="tr-TR" sz="2400" b="1" dirty="0"/>
              <a:t> Sinir (</a:t>
            </a:r>
            <a:r>
              <a:rPr lang="tr-TR" sz="2400" b="1" dirty="0" err="1"/>
              <a:t>Okulomotor</a:t>
            </a:r>
            <a:r>
              <a:rPr lang="tr-TR" sz="2400" b="1" dirty="0"/>
              <a:t>): </a:t>
            </a:r>
            <a:r>
              <a:rPr lang="tr-TR" sz="2400" dirty="0" err="1"/>
              <a:t>Pupil</a:t>
            </a:r>
            <a:r>
              <a:rPr lang="tr-TR" sz="2400" dirty="0"/>
              <a:t> reaksiyonu (ışık, </a:t>
            </a:r>
            <a:r>
              <a:rPr lang="tr-TR" sz="2400" dirty="0" err="1"/>
              <a:t>akomodasyon</a:t>
            </a:r>
            <a:r>
              <a:rPr lang="tr-TR" sz="2400" dirty="0"/>
              <a:t>) ve biçimi ile esas bakış alanlarının değerlendirilmesi gerekir. </a:t>
            </a:r>
            <a:endParaRPr lang="tr-TR" sz="2400" dirty="0" smtClean="0"/>
          </a:p>
          <a:p>
            <a:pPr marL="0" indent="0" algn="just">
              <a:buNone/>
            </a:pPr>
            <a:endParaRPr lang="tr-TR" sz="2400" dirty="0" smtClean="0"/>
          </a:p>
          <a:p>
            <a:pPr algn="just"/>
            <a:r>
              <a:rPr lang="tr-TR" sz="2400" dirty="0" smtClean="0"/>
              <a:t>Ayrıca </a:t>
            </a:r>
            <a:r>
              <a:rPr lang="tr-TR" sz="2400" dirty="0"/>
              <a:t>göz kapakları </a:t>
            </a:r>
            <a:r>
              <a:rPr lang="tr-TR" sz="2400" dirty="0" err="1"/>
              <a:t>pitozis</a:t>
            </a:r>
            <a:r>
              <a:rPr lang="tr-TR" sz="2400" dirty="0"/>
              <a:t> açısından değerlendirilir. Gözün </a:t>
            </a:r>
            <a:r>
              <a:rPr lang="tr-TR" sz="2400" dirty="0" err="1"/>
              <a:t>rektus</a:t>
            </a:r>
            <a:r>
              <a:rPr lang="tr-TR" sz="2400" dirty="0"/>
              <a:t> kasları ile </a:t>
            </a:r>
            <a:r>
              <a:rPr lang="tr-TR" sz="2400" dirty="0" err="1" smtClean="0"/>
              <a:t>inferiyor</a:t>
            </a:r>
            <a:r>
              <a:rPr lang="tr-TR" sz="2400" dirty="0" smtClean="0"/>
              <a:t> </a:t>
            </a:r>
            <a:r>
              <a:rPr lang="tr-TR" sz="2400" dirty="0" err="1"/>
              <a:t>oblik</a:t>
            </a:r>
            <a:r>
              <a:rPr lang="tr-TR" sz="2400" dirty="0"/>
              <a:t> kası, lensin </a:t>
            </a:r>
            <a:r>
              <a:rPr lang="tr-TR" sz="2400" dirty="0" err="1"/>
              <a:t>siliyer</a:t>
            </a:r>
            <a:r>
              <a:rPr lang="tr-TR" sz="2400" dirty="0"/>
              <a:t> kaslarını </a:t>
            </a:r>
            <a:r>
              <a:rPr lang="tr-TR" sz="2400" dirty="0" err="1"/>
              <a:t>inerve</a:t>
            </a:r>
            <a:r>
              <a:rPr lang="tr-TR" sz="2400" dirty="0"/>
              <a:t> eder.</a:t>
            </a:r>
          </a:p>
        </p:txBody>
      </p:sp>
    </p:spTree>
    <p:extLst>
      <p:ext uri="{BB962C8B-B14F-4D97-AF65-F5344CB8AC3E}">
        <p14:creationId xmlns:p14="http://schemas.microsoft.com/office/powerpoint/2010/main" val="1782337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b="1" dirty="0"/>
              <a:t>IV.	</a:t>
            </a:r>
            <a:r>
              <a:rPr lang="tr-TR" sz="2400" b="1" dirty="0" err="1" smtClean="0"/>
              <a:t>Kraniyal</a:t>
            </a:r>
            <a:r>
              <a:rPr lang="tr-TR" sz="2400" b="1" dirty="0" smtClean="0"/>
              <a:t> </a:t>
            </a:r>
            <a:r>
              <a:rPr lang="tr-TR" sz="2400" b="1" dirty="0"/>
              <a:t>Sinir (</a:t>
            </a:r>
            <a:r>
              <a:rPr lang="tr-TR" sz="2400" b="1" dirty="0" err="1"/>
              <a:t>Troklear</a:t>
            </a:r>
            <a:r>
              <a:rPr lang="tr-TR" sz="2400" b="1" dirty="0"/>
              <a:t>): </a:t>
            </a:r>
            <a:r>
              <a:rPr lang="tr-TR" sz="2400" dirty="0"/>
              <a:t>Esas bakış alanlarının değerlendirilmesi </a:t>
            </a:r>
            <a:r>
              <a:rPr lang="tr-TR" sz="2400" dirty="0" smtClean="0"/>
              <a:t>sırasında </a:t>
            </a:r>
            <a:r>
              <a:rPr lang="tr-TR" sz="2400" dirty="0"/>
              <a:t>göz aşağı ve yana baktırılarak değerlendirilir. </a:t>
            </a:r>
            <a:endParaRPr lang="tr-TR" sz="2400" dirty="0" smtClean="0"/>
          </a:p>
          <a:p>
            <a:pPr algn="just"/>
            <a:endParaRPr lang="tr-TR" sz="2400" dirty="0"/>
          </a:p>
          <a:p>
            <a:pPr algn="just"/>
            <a:r>
              <a:rPr lang="tr-TR" sz="2400" dirty="0" smtClean="0"/>
              <a:t>Çünkü </a:t>
            </a:r>
            <a:r>
              <a:rPr lang="tr-TR" sz="2400" dirty="0" err="1"/>
              <a:t>troklear</a:t>
            </a:r>
            <a:r>
              <a:rPr lang="tr-TR" sz="2400" dirty="0"/>
              <a:t> </a:t>
            </a:r>
            <a:r>
              <a:rPr lang="tr-TR" sz="2400" dirty="0" smtClean="0"/>
              <a:t>sinir</a:t>
            </a:r>
            <a:r>
              <a:rPr lang="tr-TR" sz="2400" dirty="0"/>
              <a:t>, gözün </a:t>
            </a:r>
            <a:r>
              <a:rPr lang="tr-TR" sz="2400" dirty="0" err="1"/>
              <a:t>süperior</a:t>
            </a:r>
            <a:r>
              <a:rPr lang="tr-TR" sz="2400" dirty="0"/>
              <a:t> </a:t>
            </a:r>
            <a:r>
              <a:rPr lang="tr-TR" sz="2400" dirty="0" err="1"/>
              <a:t>oblik</a:t>
            </a:r>
            <a:r>
              <a:rPr lang="tr-TR" sz="2400" dirty="0"/>
              <a:t> kasım </a:t>
            </a:r>
            <a:r>
              <a:rPr lang="tr-TR" sz="2400" dirty="0" err="1"/>
              <a:t>inerve</a:t>
            </a:r>
            <a:r>
              <a:rPr lang="tr-TR" sz="2400" dirty="0"/>
              <a:t> eder.</a:t>
            </a:r>
          </a:p>
        </p:txBody>
      </p:sp>
    </p:spTree>
    <p:extLst>
      <p:ext uri="{BB962C8B-B14F-4D97-AF65-F5344CB8AC3E}">
        <p14:creationId xmlns:p14="http://schemas.microsoft.com/office/powerpoint/2010/main" val="4257454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a:xfrm>
            <a:off x="457200" y="1600201"/>
            <a:ext cx="8229600" cy="2332856"/>
          </a:xfrm>
        </p:spPr>
        <p:txBody>
          <a:bodyPr/>
          <a:lstStyle/>
          <a:p>
            <a:pPr algn="just"/>
            <a:r>
              <a:rPr lang="tr-TR" sz="2400" b="1" dirty="0"/>
              <a:t>V.	</a:t>
            </a:r>
            <a:r>
              <a:rPr lang="tr-TR" sz="2400" b="1" dirty="0" err="1"/>
              <a:t>Kraniyal</a:t>
            </a:r>
            <a:r>
              <a:rPr lang="tr-TR" sz="2400" b="1" dirty="0"/>
              <a:t> Sinir (</a:t>
            </a:r>
            <a:r>
              <a:rPr lang="tr-TR" sz="2400" b="1" dirty="0" err="1"/>
              <a:t>Trigeminal</a:t>
            </a:r>
            <a:r>
              <a:rPr lang="tr-TR" sz="2400" b="1" dirty="0"/>
              <a:t>): </a:t>
            </a:r>
            <a:r>
              <a:rPr lang="tr-TR" sz="2400" dirty="0" err="1"/>
              <a:t>Trigeminal</a:t>
            </a:r>
            <a:r>
              <a:rPr lang="tr-TR" sz="2400" dirty="0"/>
              <a:t> sinir muayenesinde hem </a:t>
            </a:r>
            <a:r>
              <a:rPr lang="tr-TR" sz="2400" dirty="0" smtClean="0"/>
              <a:t>motor </a:t>
            </a:r>
            <a:r>
              <a:rPr lang="tr-TR" sz="2400" dirty="0"/>
              <a:t>hem de duyusal değerlendirme yapılır</a:t>
            </a:r>
            <a:r>
              <a:rPr lang="tr-TR" sz="2400" dirty="0" smtClean="0"/>
              <a:t>.</a:t>
            </a:r>
          </a:p>
          <a:p>
            <a:pPr algn="just"/>
            <a:endParaRPr lang="tr-TR" sz="2400" dirty="0"/>
          </a:p>
          <a:p>
            <a:endParaRPr lang="tr-TR" sz="2400" dirty="0"/>
          </a:p>
        </p:txBody>
      </p:sp>
    </p:spTree>
    <p:extLst>
      <p:ext uri="{BB962C8B-B14F-4D97-AF65-F5344CB8AC3E}">
        <p14:creationId xmlns:p14="http://schemas.microsoft.com/office/powerpoint/2010/main" val="3409828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Motor değerlendirme: </a:t>
            </a:r>
          </a:p>
        </p:txBody>
      </p:sp>
      <p:sp>
        <p:nvSpPr>
          <p:cNvPr id="3" name="İçerik Yer Tutucusu 2"/>
          <p:cNvSpPr>
            <a:spLocks noGrp="1"/>
          </p:cNvSpPr>
          <p:nvPr>
            <p:ph idx="1"/>
          </p:nvPr>
        </p:nvSpPr>
        <p:spPr/>
        <p:txBody>
          <a:bodyPr>
            <a:normAutofit/>
          </a:bodyPr>
          <a:lstStyle/>
          <a:p>
            <a:r>
              <a:rPr lang="tr-TR" sz="2400" dirty="0" smtClean="0"/>
              <a:t>Hastadan </a:t>
            </a:r>
            <a:r>
              <a:rPr lang="tr-TR" sz="2400" dirty="0"/>
              <a:t>dişlerini sıkması istenir ve bu arada </a:t>
            </a:r>
            <a:r>
              <a:rPr lang="tr-TR" sz="2400" dirty="0" err="1"/>
              <a:t>temporal</a:t>
            </a:r>
            <a:r>
              <a:rPr lang="tr-TR" sz="2400" dirty="0"/>
              <a:t> ve </a:t>
            </a:r>
            <a:r>
              <a:rPr lang="tr-TR" sz="2400" dirty="0" err="1"/>
              <a:t>masetter</a:t>
            </a:r>
            <a:r>
              <a:rPr lang="tr-TR" sz="2400" dirty="0"/>
              <a:t> kaslar </a:t>
            </a:r>
            <a:r>
              <a:rPr lang="tr-TR" sz="2400" dirty="0" err="1"/>
              <a:t>palpe</a:t>
            </a:r>
            <a:r>
              <a:rPr lang="tr-TR" sz="2400" dirty="0"/>
              <a:t> edilir. </a:t>
            </a:r>
            <a:r>
              <a:rPr lang="tr-TR" sz="2400" dirty="0" err="1"/>
              <a:t>Palpasyonda</a:t>
            </a:r>
            <a:r>
              <a:rPr lang="tr-TR" sz="2400" dirty="0"/>
              <a:t> işaret, orta ve </a:t>
            </a:r>
            <a:r>
              <a:rPr lang="tr-TR" sz="2400" dirty="0" smtClean="0"/>
              <a:t>yüzük </a:t>
            </a:r>
            <a:r>
              <a:rPr lang="tr-TR" sz="2400" dirty="0"/>
              <a:t>parmağının üçü birlikte kullanılır. </a:t>
            </a:r>
            <a:endParaRPr lang="tr-TR" sz="2400" dirty="0" smtClean="0"/>
          </a:p>
          <a:p>
            <a:pPr marL="0" indent="0">
              <a:buNone/>
            </a:pPr>
            <a:endParaRPr lang="tr-TR" sz="2400" dirty="0" smtClean="0"/>
          </a:p>
          <a:p>
            <a:r>
              <a:rPr lang="tr-TR" sz="2400" dirty="0" err="1" smtClean="0"/>
              <a:t>Palpasyon</a:t>
            </a:r>
            <a:r>
              <a:rPr lang="tr-TR" sz="2400" dirty="0" smtClean="0"/>
              <a:t> </a:t>
            </a:r>
            <a:r>
              <a:rPr lang="tr-TR" sz="2400" dirty="0"/>
              <a:t>sırasında kasılı </a:t>
            </a:r>
            <a:r>
              <a:rPr lang="tr-TR" sz="2400" dirty="0" smtClean="0"/>
              <a:t>durumdaki </a:t>
            </a:r>
            <a:r>
              <a:rPr lang="tr-TR" sz="2400" dirty="0"/>
              <a:t>kasların gücüne dikkat edilir</a:t>
            </a:r>
            <a:r>
              <a:rPr lang="tr-TR" sz="2400" dirty="0" smtClean="0"/>
              <a:t>.</a:t>
            </a:r>
          </a:p>
          <a:p>
            <a:pPr marL="0" indent="0">
              <a:buNone/>
            </a:pPr>
            <a:r>
              <a:rPr lang="tr-TR" sz="2400" dirty="0" smtClean="0"/>
              <a:t> </a:t>
            </a:r>
          </a:p>
          <a:p>
            <a:r>
              <a:rPr lang="tr-TR" sz="2400" dirty="0" smtClean="0"/>
              <a:t>Ayrıca</a:t>
            </a:r>
            <a:r>
              <a:rPr lang="tr-TR" sz="2400" dirty="0"/>
              <a:t>, hastadan çenesini soldan-sağa, sağdan-sola hareket ettirmesi istenir ve bu sırada </a:t>
            </a:r>
            <a:r>
              <a:rPr lang="tr-TR" sz="2400" dirty="0" err="1"/>
              <a:t>masetter</a:t>
            </a:r>
            <a:r>
              <a:rPr lang="tr-TR" sz="2400" dirty="0"/>
              <a:t> kaslar tekrar </a:t>
            </a:r>
            <a:r>
              <a:rPr lang="tr-TR" sz="2400" dirty="0" err="1"/>
              <a:t>palpe</a:t>
            </a:r>
            <a:r>
              <a:rPr lang="tr-TR" sz="2400" dirty="0"/>
              <a:t> edilir. </a:t>
            </a:r>
          </a:p>
        </p:txBody>
      </p:sp>
    </p:spTree>
    <p:extLst>
      <p:ext uri="{BB962C8B-B14F-4D97-AF65-F5344CB8AC3E}">
        <p14:creationId xmlns:p14="http://schemas.microsoft.com/office/powerpoint/2010/main" val="3151749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err="1"/>
              <a:t>Temporal</a:t>
            </a:r>
            <a:r>
              <a:rPr lang="tr-TR" sz="2400" dirty="0"/>
              <a:t> ve </a:t>
            </a:r>
            <a:r>
              <a:rPr lang="tr-TR" sz="2400" dirty="0" err="1"/>
              <a:t>masetter</a:t>
            </a:r>
            <a:r>
              <a:rPr lang="tr-TR" sz="2400" dirty="0"/>
              <a:t> kaslarda tek taraflı </a:t>
            </a:r>
            <a:r>
              <a:rPr lang="tr-TR" sz="2400" dirty="0" err="1"/>
              <a:t>kontraksiyonun</a:t>
            </a:r>
            <a:r>
              <a:rPr lang="tr-TR" sz="2400" dirty="0"/>
              <a:t> </a:t>
            </a:r>
            <a:r>
              <a:rPr lang="tr-TR" sz="2400" dirty="0" smtClean="0"/>
              <a:t>olmaması </a:t>
            </a:r>
            <a:r>
              <a:rPr lang="tr-TR" sz="2400" dirty="0"/>
              <a:t>ya da zayıf olması 5. </a:t>
            </a:r>
            <a:r>
              <a:rPr lang="tr-TR" sz="2400" dirty="0" err="1"/>
              <a:t>kraniyal</a:t>
            </a:r>
            <a:r>
              <a:rPr lang="tr-TR" sz="2400" dirty="0"/>
              <a:t> sinir lezyonunu gösterir. </a:t>
            </a:r>
            <a:endParaRPr lang="tr-TR" sz="2400" dirty="0" smtClean="0"/>
          </a:p>
          <a:p>
            <a:endParaRPr lang="tr-TR" sz="2400" dirty="0"/>
          </a:p>
          <a:p>
            <a:r>
              <a:rPr lang="tr-TR" sz="2400" dirty="0" smtClean="0"/>
              <a:t>Ancak </a:t>
            </a:r>
            <a:r>
              <a:rPr lang="tr-TR" sz="2400" dirty="0"/>
              <a:t>hastanın dişlerinin olmadığı durumda bu testin yorumunun güç olduğu unutulmamalıdır.</a:t>
            </a:r>
          </a:p>
          <a:p>
            <a:endParaRPr lang="tr-TR" sz="2400" dirty="0"/>
          </a:p>
        </p:txBody>
      </p:sp>
    </p:spTree>
    <p:extLst>
      <p:ext uri="{BB962C8B-B14F-4D97-AF65-F5344CB8AC3E}">
        <p14:creationId xmlns:p14="http://schemas.microsoft.com/office/powerpoint/2010/main" val="552129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1123528"/>
          </a:xfrm>
        </p:spPr>
        <p:txBody>
          <a:bodyPr/>
          <a:lstStyle/>
          <a:p>
            <a:r>
              <a:rPr lang="tr-TR" sz="2400" dirty="0"/>
              <a:t>Duyu değerlendirmesi: </a:t>
            </a:r>
          </a:p>
        </p:txBody>
      </p:sp>
      <p:sp>
        <p:nvSpPr>
          <p:cNvPr id="3" name="İçerik Yer Tutucusu 2"/>
          <p:cNvSpPr>
            <a:spLocks noGrp="1"/>
          </p:cNvSpPr>
          <p:nvPr>
            <p:ph idx="1"/>
          </p:nvPr>
        </p:nvSpPr>
        <p:spPr/>
        <p:txBody>
          <a:bodyPr/>
          <a:lstStyle/>
          <a:p>
            <a:pPr algn="just"/>
            <a:r>
              <a:rPr lang="tr-TR" sz="2400" dirty="0" smtClean="0"/>
              <a:t>Hastanın </a:t>
            </a:r>
            <a:r>
              <a:rPr lang="tr-TR" sz="2400" dirty="0"/>
              <a:t>alnında, yanaklarında ve çenesinde dokunma ve ağrı duyusuna bakılır. </a:t>
            </a:r>
            <a:endParaRPr lang="tr-TR" sz="2400" dirty="0" smtClean="0"/>
          </a:p>
          <a:p>
            <a:pPr marL="0" indent="0" algn="just">
              <a:buNone/>
            </a:pPr>
            <a:endParaRPr lang="tr-TR" sz="2400" dirty="0" smtClean="0"/>
          </a:p>
          <a:p>
            <a:pPr algn="just"/>
            <a:r>
              <a:rPr lang="tr-TR" sz="2400" dirty="0" smtClean="0"/>
              <a:t>Yüzeysel </a:t>
            </a:r>
            <a:r>
              <a:rPr lang="tr-TR" sz="2400" dirty="0"/>
              <a:t>ağrı duyusunu </a:t>
            </a:r>
            <a:r>
              <a:rPr lang="tr-TR" sz="2400" dirty="0" smtClean="0"/>
              <a:t>değerlendirmek </a:t>
            </a:r>
            <a:r>
              <a:rPr lang="tr-TR" sz="2400" dirty="0"/>
              <a:t>için steril iğne kullanılır ve test sırasında iğnenin hem keskin ucu hem de kabzası (enjektörle bağlantıyı sağlayan uç) kullanılarak hastanın keskin ve </a:t>
            </a:r>
            <a:r>
              <a:rPr lang="tr-TR" sz="2400" dirty="0" err="1"/>
              <a:t>künt</a:t>
            </a:r>
            <a:r>
              <a:rPr lang="tr-TR" sz="2400" dirty="0"/>
              <a:t> ağrıyı ayrı ayrı tanımlaması </a:t>
            </a:r>
            <a:r>
              <a:rPr lang="tr-TR" sz="2400" dirty="0" smtClean="0"/>
              <a:t>sağlanır</a:t>
            </a:r>
            <a:r>
              <a:rPr lang="tr-TR" sz="2400" dirty="0"/>
              <a:t>. </a:t>
            </a:r>
            <a:endParaRPr lang="tr-TR" sz="2400" dirty="0" smtClean="0"/>
          </a:p>
          <a:p>
            <a:pPr marL="0" indent="0" algn="just">
              <a:buNone/>
            </a:pPr>
            <a:endParaRPr lang="tr-TR" sz="2400" dirty="0" smtClean="0"/>
          </a:p>
          <a:p>
            <a:pPr algn="just"/>
            <a:r>
              <a:rPr lang="tr-TR" sz="2400" dirty="0" smtClean="0"/>
              <a:t>Ancak</a:t>
            </a:r>
            <a:r>
              <a:rPr lang="tr-TR" sz="2400" dirty="0"/>
              <a:t>, teste başlamadan </a:t>
            </a:r>
            <a:r>
              <a:rPr lang="tr-TR" sz="2400" dirty="0" smtClean="0"/>
              <a:t>önce </a:t>
            </a:r>
            <a:r>
              <a:rPr lang="tr-TR" sz="2400" dirty="0"/>
              <a:t>hastaya her iki uç da dokundurularak hissedeceği duyu açıklanır.</a:t>
            </a:r>
          </a:p>
        </p:txBody>
      </p:sp>
    </p:spTree>
    <p:extLst>
      <p:ext uri="{BB962C8B-B14F-4D97-AF65-F5344CB8AC3E}">
        <p14:creationId xmlns:p14="http://schemas.microsoft.com/office/powerpoint/2010/main" val="1775437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a:t>Yüzeysel duyuları test etmede ise bir parça pamuk kullanılır. </a:t>
            </a:r>
            <a:endParaRPr lang="tr-TR" sz="2400" dirty="0" smtClean="0"/>
          </a:p>
          <a:p>
            <a:pPr marL="0" indent="0" algn="just">
              <a:buNone/>
            </a:pPr>
            <a:endParaRPr lang="tr-TR" sz="2400" dirty="0" smtClean="0"/>
          </a:p>
          <a:p>
            <a:pPr algn="just"/>
            <a:r>
              <a:rPr lang="tr-TR" sz="2400" dirty="0" smtClean="0"/>
              <a:t>Hastanın </a:t>
            </a:r>
            <a:r>
              <a:rPr lang="tr-TR" sz="2400" dirty="0"/>
              <a:t>gözleri kapalı iken pamuk </a:t>
            </a:r>
            <a:r>
              <a:rPr lang="tr-TR" sz="2400" dirty="0" smtClean="0"/>
              <a:t>alına</a:t>
            </a:r>
            <a:r>
              <a:rPr lang="tr-TR" sz="2400" dirty="0"/>
              <a:t>, yanaklara ve çeneye simetrik olarak </a:t>
            </a:r>
            <a:r>
              <a:rPr lang="tr-TR" sz="2400" dirty="0" smtClean="0"/>
              <a:t>dokundurulur.</a:t>
            </a:r>
          </a:p>
          <a:p>
            <a:pPr marL="0" indent="0" algn="just">
              <a:buNone/>
            </a:pPr>
            <a:endParaRPr lang="tr-TR" sz="2400" dirty="0" smtClean="0"/>
          </a:p>
          <a:p>
            <a:pPr algn="just"/>
            <a:r>
              <a:rPr lang="tr-TR" sz="2400" dirty="0" smtClean="0"/>
              <a:t> </a:t>
            </a:r>
            <a:r>
              <a:rPr lang="tr-TR" sz="2400" dirty="0"/>
              <a:t>Hastadan pamuğun dokunduğunu hissettiği anda </a:t>
            </a:r>
            <a:r>
              <a:rPr lang="tr-TR" sz="2400" dirty="0" smtClean="0"/>
              <a:t>söylemesi </a:t>
            </a:r>
            <a:r>
              <a:rPr lang="tr-TR" sz="2400" dirty="0"/>
              <a:t>istenir.</a:t>
            </a:r>
          </a:p>
        </p:txBody>
      </p:sp>
    </p:spTree>
    <p:extLst>
      <p:ext uri="{BB962C8B-B14F-4D97-AF65-F5344CB8AC3E}">
        <p14:creationId xmlns:p14="http://schemas.microsoft.com/office/powerpoint/2010/main" val="2724566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err="1"/>
              <a:t>Trigeminal</a:t>
            </a:r>
            <a:r>
              <a:rPr lang="tr-TR" sz="2400" dirty="0"/>
              <a:t> sinir, korneanın duyu </a:t>
            </a:r>
            <a:r>
              <a:rPr lang="tr-TR" sz="2400" dirty="0" err="1"/>
              <a:t>inervasyonunu</a:t>
            </a:r>
            <a:r>
              <a:rPr lang="tr-TR" sz="2400" dirty="0"/>
              <a:t> da sağlar, bu </a:t>
            </a:r>
            <a:r>
              <a:rPr lang="tr-TR" sz="2400" dirty="0" smtClean="0"/>
              <a:t>nedenle </a:t>
            </a:r>
            <a:r>
              <a:rPr lang="tr-TR" sz="2400" dirty="0" err="1"/>
              <a:t>korneal</a:t>
            </a:r>
            <a:r>
              <a:rPr lang="tr-TR" sz="2400" dirty="0"/>
              <a:t> refleks testi değerlendirilir. </a:t>
            </a:r>
            <a:endParaRPr lang="tr-TR" sz="2400" dirty="0" smtClean="0"/>
          </a:p>
          <a:p>
            <a:pPr algn="just"/>
            <a:endParaRPr lang="tr-TR" sz="2400" dirty="0" smtClean="0"/>
          </a:p>
          <a:p>
            <a:pPr algn="just"/>
            <a:r>
              <a:rPr lang="tr-TR" sz="2400" dirty="0" smtClean="0"/>
              <a:t>Ancak</a:t>
            </a:r>
            <a:r>
              <a:rPr lang="tr-TR" sz="2400" dirty="0"/>
              <a:t>, bilinçli hastalarda rutin bir  </a:t>
            </a:r>
            <a:r>
              <a:rPr lang="tr-TR" sz="2400" dirty="0" smtClean="0"/>
              <a:t>değerlendirme </a:t>
            </a:r>
            <a:r>
              <a:rPr lang="tr-TR" sz="2400" dirty="0"/>
              <a:t>değildir, anormal yüz hareketleri ya da yüzün duyusunda sorun olan hastalarda uygulanır.</a:t>
            </a:r>
          </a:p>
        </p:txBody>
      </p:sp>
    </p:spTree>
    <p:extLst>
      <p:ext uri="{BB962C8B-B14F-4D97-AF65-F5344CB8AC3E}">
        <p14:creationId xmlns:p14="http://schemas.microsoft.com/office/powerpoint/2010/main" val="4031507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20688"/>
            <a:ext cx="8229600" cy="4781128"/>
          </a:xfrm>
        </p:spPr>
        <p:txBody>
          <a:bodyPr>
            <a:noAutofit/>
          </a:bodyPr>
          <a:lstStyle/>
          <a:p>
            <a:pPr algn="just"/>
            <a:r>
              <a:rPr lang="tr-TR" sz="2400" dirty="0" err="1"/>
              <a:t>Korneal</a:t>
            </a:r>
            <a:r>
              <a:rPr lang="tr-TR" sz="2400" dirty="0"/>
              <a:t> refleks testi için bir pamuk </a:t>
            </a:r>
            <a:r>
              <a:rPr lang="tr-TR" sz="2400" dirty="0" smtClean="0"/>
              <a:t>parçasının </a:t>
            </a:r>
            <a:r>
              <a:rPr lang="tr-TR" sz="2400" dirty="0"/>
              <a:t>ucu inceltilerek hasta karşıya bakarken, pamuk hastanın görme hattının dışında yan taraftan, hafifçe korneaya dokundurulur. </a:t>
            </a:r>
            <a:endParaRPr lang="tr-TR" sz="2400" dirty="0" smtClean="0"/>
          </a:p>
          <a:p>
            <a:pPr marL="0" indent="0" algn="just">
              <a:buNone/>
            </a:pPr>
            <a:endParaRPr lang="tr-TR" sz="2400" dirty="0" smtClean="0"/>
          </a:p>
          <a:p>
            <a:pPr algn="just"/>
            <a:r>
              <a:rPr lang="tr-TR" sz="2400" dirty="0" smtClean="0"/>
              <a:t>Pamuğu </a:t>
            </a:r>
            <a:r>
              <a:rPr lang="tr-TR" sz="2400" dirty="0" err="1"/>
              <a:t>konjonktivaya</a:t>
            </a:r>
            <a:r>
              <a:rPr lang="tr-TR" sz="2400" dirty="0"/>
              <a:t> dokundurmamaya dikkat edilmelidir. </a:t>
            </a:r>
            <a:endParaRPr lang="tr-TR" sz="2400" dirty="0" smtClean="0"/>
          </a:p>
          <a:p>
            <a:pPr marL="0" indent="0" algn="just">
              <a:buNone/>
            </a:pPr>
            <a:endParaRPr lang="tr-TR" sz="2400" dirty="0" smtClean="0"/>
          </a:p>
          <a:p>
            <a:pPr algn="just"/>
            <a:r>
              <a:rPr lang="tr-TR" sz="2400" dirty="0" smtClean="0"/>
              <a:t>Beklenen </a:t>
            </a:r>
            <a:r>
              <a:rPr lang="tr-TR" sz="2400" dirty="0"/>
              <a:t>cevap </a:t>
            </a:r>
            <a:r>
              <a:rPr lang="tr-TR" sz="2400" dirty="0" smtClean="0"/>
              <a:t>hemen </a:t>
            </a:r>
            <a:r>
              <a:rPr lang="tr-TR" sz="2400" dirty="0"/>
              <a:t>göz kırpmadır. Ayrıca hastaya dokunmayı hissedip hissetmediği ve hissetmede iki göz arasında fark olup olmadığı sorulur. </a:t>
            </a:r>
            <a:endParaRPr lang="tr-TR" sz="2400" dirty="0" smtClean="0"/>
          </a:p>
          <a:p>
            <a:pPr marL="0" indent="0" algn="just">
              <a:buNone/>
            </a:pPr>
            <a:endParaRPr lang="tr-TR" sz="2400" dirty="0" smtClean="0"/>
          </a:p>
          <a:p>
            <a:pPr algn="just"/>
            <a:r>
              <a:rPr lang="tr-TR" sz="2400" dirty="0" smtClean="0"/>
              <a:t>Eğer </a:t>
            </a:r>
            <a:r>
              <a:rPr lang="tr-TR" sz="2400" dirty="0"/>
              <a:t>hasta </a:t>
            </a:r>
            <a:r>
              <a:rPr lang="tr-TR" sz="2400" dirty="0" err="1" smtClean="0"/>
              <a:t>kontakt</a:t>
            </a:r>
            <a:r>
              <a:rPr lang="tr-TR" sz="2400" dirty="0" smtClean="0"/>
              <a:t> </a:t>
            </a:r>
            <a:r>
              <a:rPr lang="tr-TR" sz="2400" dirty="0"/>
              <a:t>lens kullanıyorsa test öncesi lensler çıkarılır ve lens kullanımı </a:t>
            </a:r>
            <a:r>
              <a:rPr lang="tr-TR" sz="2400" dirty="0" err="1" smtClean="0"/>
              <a:t>korneal</a:t>
            </a:r>
            <a:r>
              <a:rPr lang="tr-TR" sz="2400" dirty="0" smtClean="0"/>
              <a:t> </a:t>
            </a:r>
            <a:r>
              <a:rPr lang="tr-TR" sz="2400" dirty="0"/>
              <a:t>refleks testini azaltabilir</a:t>
            </a:r>
          </a:p>
        </p:txBody>
      </p:sp>
    </p:spTree>
    <p:extLst>
      <p:ext uri="{BB962C8B-B14F-4D97-AF65-F5344CB8AC3E}">
        <p14:creationId xmlns:p14="http://schemas.microsoft.com/office/powerpoint/2010/main" val="2217754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b="1" dirty="0"/>
              <a:t>VI.	</a:t>
            </a:r>
            <a:r>
              <a:rPr lang="tr-TR" sz="2400" b="1" dirty="0" err="1"/>
              <a:t>Kraniyal</a:t>
            </a:r>
            <a:r>
              <a:rPr lang="tr-TR" sz="2400" b="1" dirty="0"/>
              <a:t> Sinir (</a:t>
            </a:r>
            <a:r>
              <a:rPr lang="tr-TR" sz="2400" b="1" dirty="0" err="1"/>
              <a:t>Abdusens</a:t>
            </a:r>
            <a:r>
              <a:rPr lang="tr-TR" sz="2400" b="1" dirty="0"/>
              <a:t>): </a:t>
            </a:r>
            <a:r>
              <a:rPr lang="tr-TR" sz="2400" dirty="0" err="1"/>
              <a:t>Lateral</a:t>
            </a:r>
            <a:r>
              <a:rPr lang="tr-TR" sz="2400" dirty="0"/>
              <a:t> </a:t>
            </a:r>
            <a:r>
              <a:rPr lang="tr-TR" sz="2400" dirty="0" err="1"/>
              <a:t>rektus</a:t>
            </a:r>
            <a:r>
              <a:rPr lang="tr-TR" sz="2400" dirty="0"/>
              <a:t> kasını </a:t>
            </a:r>
            <a:r>
              <a:rPr lang="tr-TR" sz="2400" dirty="0" err="1"/>
              <a:t>inerve</a:t>
            </a:r>
            <a:r>
              <a:rPr lang="tr-TR" sz="2400" dirty="0"/>
              <a:t> eder. </a:t>
            </a:r>
            <a:endParaRPr lang="tr-TR" sz="2400" dirty="0" smtClean="0"/>
          </a:p>
          <a:p>
            <a:pPr marL="0" indent="0" algn="just">
              <a:buNone/>
            </a:pPr>
            <a:endParaRPr lang="tr-TR" sz="2400" dirty="0" smtClean="0"/>
          </a:p>
          <a:p>
            <a:pPr algn="just"/>
            <a:r>
              <a:rPr lang="tr-TR" sz="2400" dirty="0" smtClean="0"/>
              <a:t>Bu nedenle </a:t>
            </a:r>
            <a:r>
              <a:rPr lang="tr-TR" sz="2400" dirty="0"/>
              <a:t>göz küresinin </a:t>
            </a:r>
            <a:r>
              <a:rPr lang="tr-TR" sz="2400" dirty="0" err="1"/>
              <a:t>lateral</a:t>
            </a:r>
            <a:r>
              <a:rPr lang="tr-TR" sz="2400" dirty="0"/>
              <a:t> hareketini sağlar. Esas bakış alanlarının </a:t>
            </a:r>
            <a:r>
              <a:rPr lang="tr-TR" sz="2400" dirty="0" smtClean="0"/>
              <a:t>muayenesi </a:t>
            </a:r>
            <a:r>
              <a:rPr lang="tr-TR" sz="2400" dirty="0"/>
              <a:t>ile değerlendirilir.</a:t>
            </a:r>
          </a:p>
        </p:txBody>
      </p:sp>
    </p:spTree>
    <p:extLst>
      <p:ext uri="{BB962C8B-B14F-4D97-AF65-F5344CB8AC3E}">
        <p14:creationId xmlns:p14="http://schemas.microsoft.com/office/powerpoint/2010/main" val="3073046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err="1" smtClean="0"/>
              <a:t>Fasiyal</a:t>
            </a:r>
            <a:r>
              <a:rPr lang="tr-TR" sz="2400" dirty="0" smtClean="0"/>
              <a:t> </a:t>
            </a:r>
            <a:r>
              <a:rPr lang="tr-TR" sz="2400" dirty="0"/>
              <a:t>sinir yüz ve mimik kaslarının </a:t>
            </a:r>
            <a:r>
              <a:rPr lang="tr-TR" sz="2400" dirty="0" smtClean="0"/>
              <a:t>motor </a:t>
            </a:r>
            <a:r>
              <a:rPr lang="tr-TR" sz="2400" dirty="0" err="1"/>
              <a:t>inervasyonunu</a:t>
            </a:r>
            <a:r>
              <a:rPr lang="tr-TR" sz="2400" dirty="0"/>
              <a:t> sağlar. </a:t>
            </a:r>
          </a:p>
          <a:p>
            <a:pPr marL="0" indent="0" algn="just">
              <a:buNone/>
            </a:pPr>
            <a:endParaRPr lang="tr-TR" sz="2400" dirty="0" smtClean="0"/>
          </a:p>
          <a:p>
            <a:pPr algn="just"/>
            <a:r>
              <a:rPr lang="tr-TR" sz="2400" dirty="0" err="1"/>
              <a:t>Fasiyal</a:t>
            </a:r>
            <a:r>
              <a:rPr lang="tr-TR" sz="2400" dirty="0"/>
              <a:t> sinirin motor fonksiyonunun </a:t>
            </a:r>
            <a:r>
              <a:rPr lang="tr-TR" sz="2400" dirty="0" smtClean="0"/>
              <a:t>değerlendirilmesi </a:t>
            </a:r>
            <a:r>
              <a:rPr lang="tr-TR" sz="2400" dirty="0"/>
              <a:t>için hastanın hem konuşurken, hem de dinlenme anında yüzü gözlenir. Herhangi bir asimetri ya da herhangi bir anormal hareket olup olmadığına bakılır. </a:t>
            </a:r>
            <a:endParaRPr lang="tr-TR" sz="2400" dirty="0" smtClean="0"/>
          </a:p>
          <a:p>
            <a:endParaRPr lang="tr-TR" sz="2400" dirty="0"/>
          </a:p>
        </p:txBody>
      </p:sp>
    </p:spTree>
    <p:extLst>
      <p:ext uri="{BB962C8B-B14F-4D97-AF65-F5344CB8AC3E}">
        <p14:creationId xmlns:p14="http://schemas.microsoft.com/office/powerpoint/2010/main" val="1517372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836712"/>
            <a:ext cx="8229600" cy="5256584"/>
          </a:xfrm>
        </p:spPr>
        <p:txBody>
          <a:bodyPr>
            <a:normAutofit/>
          </a:bodyPr>
          <a:lstStyle/>
          <a:p>
            <a:pPr algn="just"/>
            <a:r>
              <a:rPr lang="tr-TR" sz="2400" dirty="0" err="1"/>
              <a:t>Fasiyal</a:t>
            </a:r>
            <a:r>
              <a:rPr lang="tr-TR" sz="2400" dirty="0"/>
              <a:t> sinir dilin 2/3 ön kısmının </a:t>
            </a:r>
            <a:r>
              <a:rPr lang="tr-TR" sz="2400" dirty="0" err="1"/>
              <a:t>tad</a:t>
            </a:r>
            <a:r>
              <a:rPr lang="tr-TR" sz="2400" dirty="0"/>
              <a:t> duyusunu sağladığından, dilin ucuna ve dilin 2/3 ön kısmının yan taraflarından birisine tuz, şeker gibi tadı olan bir madde konulur. </a:t>
            </a:r>
            <a:endParaRPr lang="tr-TR" sz="2400" dirty="0" smtClean="0"/>
          </a:p>
          <a:p>
            <a:pPr marL="0" indent="0" algn="just">
              <a:buNone/>
            </a:pPr>
            <a:endParaRPr lang="tr-TR" sz="2400" dirty="0" smtClean="0"/>
          </a:p>
          <a:p>
            <a:pPr algn="just"/>
            <a:r>
              <a:rPr lang="tr-TR" sz="2400" dirty="0" smtClean="0"/>
              <a:t>Hastadan </a:t>
            </a:r>
            <a:r>
              <a:rPr lang="tr-TR" sz="2400" dirty="0"/>
              <a:t>dilini içeri çekmeden yazılı bir </a:t>
            </a:r>
            <a:r>
              <a:rPr lang="tr-TR" sz="2400" dirty="0" smtClean="0"/>
              <a:t>kağıttan </a:t>
            </a:r>
            <a:r>
              <a:rPr lang="tr-TR" sz="2400" dirty="0"/>
              <a:t>ya da sembollerden göstererek dile konulan tadı tanıması istenir</a:t>
            </a:r>
            <a:r>
              <a:rPr lang="tr-TR" sz="2400" dirty="0" smtClean="0"/>
              <a:t>.</a:t>
            </a:r>
          </a:p>
          <a:p>
            <a:pPr marL="0" indent="0" algn="just">
              <a:buNone/>
            </a:pPr>
            <a:endParaRPr lang="tr-TR" sz="2400" dirty="0" smtClean="0"/>
          </a:p>
          <a:p>
            <a:pPr algn="just"/>
            <a:r>
              <a:rPr lang="tr-TR" sz="2400" dirty="0"/>
              <a:t>Bu değerlendirme rutin olarak yapılmaz, yalnızca </a:t>
            </a:r>
            <a:r>
              <a:rPr lang="tr-TR" sz="2400" dirty="0" err="1"/>
              <a:t>fasiyal</a:t>
            </a:r>
            <a:r>
              <a:rPr lang="tr-TR" sz="2400" dirty="0"/>
              <a:t> sinir yaralanmasından şüphelenildiği durumlarda uygulanır.</a:t>
            </a:r>
          </a:p>
        </p:txBody>
      </p:sp>
    </p:spTree>
    <p:extLst>
      <p:ext uri="{BB962C8B-B14F-4D97-AF65-F5344CB8AC3E}">
        <p14:creationId xmlns:p14="http://schemas.microsoft.com/office/powerpoint/2010/main" val="3019801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lnSpcReduction="10000"/>
          </a:bodyPr>
          <a:lstStyle/>
          <a:p>
            <a:pPr algn="just"/>
            <a:r>
              <a:rPr lang="tr-TR" sz="2400" b="1" dirty="0"/>
              <a:t>VIII.	</a:t>
            </a:r>
            <a:r>
              <a:rPr lang="tr-TR" sz="2400" b="1" dirty="0" err="1"/>
              <a:t>Kraniyal</a:t>
            </a:r>
            <a:r>
              <a:rPr lang="tr-TR" sz="2400" b="1" dirty="0"/>
              <a:t> Sinir (</a:t>
            </a:r>
            <a:r>
              <a:rPr lang="tr-TR" sz="2400" b="1" dirty="0" err="1"/>
              <a:t>Vestibulokoklear</a:t>
            </a:r>
            <a:r>
              <a:rPr lang="tr-TR" sz="2400" b="1" dirty="0"/>
              <a:t>, Akustik, </a:t>
            </a:r>
            <a:r>
              <a:rPr lang="tr-TR" sz="2400" b="1" dirty="0" err="1"/>
              <a:t>Statoakustikus</a:t>
            </a:r>
            <a:r>
              <a:rPr lang="tr-TR" sz="2400" b="1" dirty="0"/>
              <a:t>): </a:t>
            </a:r>
            <a:r>
              <a:rPr lang="tr-TR" sz="2400" dirty="0" err="1"/>
              <a:t>Vestibuler</a:t>
            </a:r>
            <a:r>
              <a:rPr lang="tr-TR" sz="2400" dirty="0"/>
              <a:t> dala ait bozukluklarda, denge bozukluğu ve </a:t>
            </a:r>
            <a:r>
              <a:rPr lang="tr-TR" sz="2400" dirty="0" err="1"/>
              <a:t>nistagmus</a:t>
            </a:r>
            <a:r>
              <a:rPr lang="tr-TR" sz="2400" dirty="0"/>
              <a:t> gözlenir. </a:t>
            </a:r>
            <a:endParaRPr lang="tr-TR" sz="2400" dirty="0" smtClean="0"/>
          </a:p>
          <a:p>
            <a:pPr marL="0" indent="0" algn="just">
              <a:buNone/>
            </a:pPr>
            <a:endParaRPr lang="tr-TR" sz="2400" dirty="0" smtClean="0"/>
          </a:p>
          <a:p>
            <a:pPr algn="just"/>
            <a:r>
              <a:rPr lang="tr-TR" sz="2400" dirty="0" err="1" smtClean="0"/>
              <a:t>Vestibuler</a:t>
            </a:r>
            <a:r>
              <a:rPr lang="tr-TR" sz="2400" dirty="0" smtClean="0"/>
              <a:t> </a:t>
            </a:r>
            <a:r>
              <a:rPr lang="tr-TR" sz="2400" dirty="0"/>
              <a:t>fonksiyona ilişkin özel testler rutin nörolojik muayenede yapılmaz. </a:t>
            </a:r>
            <a:endParaRPr lang="tr-TR" sz="2400" dirty="0" smtClean="0"/>
          </a:p>
          <a:p>
            <a:pPr marL="0" indent="0" algn="just">
              <a:buNone/>
            </a:pPr>
            <a:endParaRPr lang="tr-TR" sz="2400" dirty="0" smtClean="0"/>
          </a:p>
          <a:p>
            <a:pPr algn="just"/>
            <a:r>
              <a:rPr lang="tr-TR" sz="2400" dirty="0" err="1" smtClean="0"/>
              <a:t>Koklear</a:t>
            </a:r>
            <a:r>
              <a:rPr lang="tr-TR" sz="2400" dirty="0" smtClean="0"/>
              <a:t> </a:t>
            </a:r>
            <a:r>
              <a:rPr lang="tr-TR" sz="2400" dirty="0"/>
              <a:t>dalın fonksiyonunu test etmede ise işitme testi uygulanır</a:t>
            </a:r>
            <a:r>
              <a:rPr lang="tr-TR" sz="2400" dirty="0" smtClean="0"/>
              <a:t>.</a:t>
            </a:r>
          </a:p>
          <a:p>
            <a:pPr marL="0" indent="0" algn="just">
              <a:buNone/>
            </a:pPr>
            <a:endParaRPr lang="tr-TR" sz="2400" dirty="0" smtClean="0"/>
          </a:p>
          <a:p>
            <a:pPr algn="just"/>
            <a:r>
              <a:rPr lang="tr-TR" sz="2400" dirty="0" smtClean="0"/>
              <a:t> Fısıldama</a:t>
            </a:r>
            <a:r>
              <a:rPr lang="tr-TR" sz="2400" dirty="0"/>
              <a:t>, saat sesi dinletme gibi basit yöntemler kullanılarak iki kulak arasında işitme farkı olup </a:t>
            </a:r>
            <a:r>
              <a:rPr lang="tr-TR" sz="2400" dirty="0" smtClean="0"/>
              <a:t>olmadığına </a:t>
            </a:r>
            <a:r>
              <a:rPr lang="tr-TR" sz="2400" dirty="0"/>
              <a:t>bakılır. </a:t>
            </a:r>
            <a:endParaRPr lang="tr-TR" sz="2400" dirty="0" smtClean="0"/>
          </a:p>
          <a:p>
            <a:pPr marL="0" indent="0" algn="just">
              <a:buNone/>
            </a:pPr>
            <a:endParaRPr lang="tr-TR" sz="2400" dirty="0" smtClean="0"/>
          </a:p>
          <a:p>
            <a:pPr algn="just"/>
            <a:r>
              <a:rPr lang="tr-TR" sz="2400" dirty="0" smtClean="0"/>
              <a:t>Ayrıca </a:t>
            </a:r>
            <a:r>
              <a:rPr lang="tr-TR" sz="2400" dirty="0" err="1"/>
              <a:t>Rinne</a:t>
            </a:r>
            <a:r>
              <a:rPr lang="tr-TR" sz="2400" dirty="0"/>
              <a:t> ve </a:t>
            </a:r>
            <a:r>
              <a:rPr lang="tr-TR" sz="2400" dirty="0" err="1"/>
              <a:t>Weber</a:t>
            </a:r>
            <a:r>
              <a:rPr lang="tr-TR" sz="2400" dirty="0"/>
              <a:t> testi uygulanır.</a:t>
            </a:r>
          </a:p>
        </p:txBody>
      </p:sp>
    </p:spTree>
    <p:extLst>
      <p:ext uri="{BB962C8B-B14F-4D97-AF65-F5344CB8AC3E}">
        <p14:creationId xmlns:p14="http://schemas.microsoft.com/office/powerpoint/2010/main" val="1110478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88640"/>
            <a:ext cx="8229600" cy="5328592"/>
          </a:xfrm>
        </p:spPr>
        <p:txBody>
          <a:bodyPr/>
          <a:lstStyle/>
          <a:p>
            <a:pPr algn="just"/>
            <a:r>
              <a:rPr lang="tr-TR" sz="2400" b="1" dirty="0"/>
              <a:t>IX.	</a:t>
            </a:r>
            <a:r>
              <a:rPr lang="tr-TR" sz="2400" b="1" dirty="0" err="1"/>
              <a:t>Kraniyal</a:t>
            </a:r>
            <a:r>
              <a:rPr lang="tr-TR" sz="2400" b="1" dirty="0"/>
              <a:t> Sinir (</a:t>
            </a:r>
            <a:r>
              <a:rPr lang="tr-TR" sz="2400" b="1" dirty="0" err="1"/>
              <a:t>Glossofarengeal</a:t>
            </a:r>
            <a:r>
              <a:rPr lang="tr-TR" sz="2400" b="1" dirty="0"/>
              <a:t>) ve X. </a:t>
            </a:r>
            <a:r>
              <a:rPr lang="tr-TR" sz="2400" b="1" dirty="0" err="1"/>
              <a:t>Kraniyal</a:t>
            </a:r>
            <a:r>
              <a:rPr lang="tr-TR" sz="2400" b="1" dirty="0"/>
              <a:t> Sinir (</a:t>
            </a:r>
            <a:r>
              <a:rPr lang="tr-TR" sz="2400" b="1" dirty="0" err="1"/>
              <a:t>Vagus</a:t>
            </a:r>
            <a:r>
              <a:rPr lang="tr-TR" sz="2400" b="1" dirty="0"/>
              <a:t>): </a:t>
            </a:r>
            <a:r>
              <a:rPr lang="tr-TR" sz="2400" dirty="0"/>
              <a:t>Bu iki </a:t>
            </a:r>
            <a:r>
              <a:rPr lang="tr-TR" sz="2400" dirty="0" err="1"/>
              <a:t>kraniyal</a:t>
            </a:r>
            <a:r>
              <a:rPr lang="tr-TR" sz="2400" dirty="0"/>
              <a:t> sinir genellikle birlikte değerlendirilir. </a:t>
            </a:r>
            <a:endParaRPr lang="tr-TR" sz="2400" dirty="0" smtClean="0"/>
          </a:p>
          <a:p>
            <a:pPr marL="0" indent="0" algn="just">
              <a:buNone/>
            </a:pPr>
            <a:endParaRPr lang="tr-TR" sz="2400" dirty="0" smtClean="0"/>
          </a:p>
          <a:p>
            <a:pPr algn="just"/>
            <a:r>
              <a:rPr lang="tr-TR" sz="2400" dirty="0" smtClean="0"/>
              <a:t>Öncelikle </a:t>
            </a:r>
            <a:r>
              <a:rPr lang="tr-TR" sz="2400" dirty="0"/>
              <a:t>konuşma </a:t>
            </a:r>
            <a:r>
              <a:rPr lang="tr-TR" sz="2400" dirty="0" smtClean="0"/>
              <a:t>sırasında </a:t>
            </a:r>
            <a:r>
              <a:rPr lang="tr-TR" sz="2400" b="1" dirty="0" err="1"/>
              <a:t>dizartri</a:t>
            </a:r>
            <a:r>
              <a:rPr lang="tr-TR" sz="2400" dirty="0"/>
              <a:t> (artikülasyon bozukluğu), </a:t>
            </a:r>
            <a:r>
              <a:rPr lang="tr-TR" sz="2400" b="1" dirty="0" err="1"/>
              <a:t>disfoni</a:t>
            </a:r>
            <a:r>
              <a:rPr lang="tr-TR" sz="2400" b="1" dirty="0"/>
              <a:t> </a:t>
            </a:r>
            <a:r>
              <a:rPr lang="tr-TR" sz="2400" dirty="0"/>
              <a:t>(ses çıkarma bozukluğu) olup olmadığına dikkat edilir. </a:t>
            </a:r>
            <a:endParaRPr lang="tr-TR" sz="2400" dirty="0" smtClean="0"/>
          </a:p>
          <a:p>
            <a:pPr algn="just"/>
            <a:endParaRPr lang="tr-TR" sz="2400" dirty="0"/>
          </a:p>
          <a:p>
            <a:pPr algn="just"/>
            <a:r>
              <a:rPr lang="tr-TR" sz="2400" dirty="0" smtClean="0"/>
              <a:t>Sesin </a:t>
            </a:r>
            <a:r>
              <a:rPr lang="tr-TR" sz="2400" dirty="0"/>
              <a:t>bozuk olması ya da nazal nitelikte </a:t>
            </a:r>
            <a:r>
              <a:rPr lang="tr-TR" sz="2400" dirty="0" smtClean="0"/>
              <a:t>olması </a:t>
            </a:r>
            <a:r>
              <a:rPr lang="tr-TR" sz="2400" dirty="0"/>
              <a:t>vokal </a:t>
            </a:r>
            <a:r>
              <a:rPr lang="tr-TR" sz="2400" dirty="0" err="1"/>
              <a:t>kord</a:t>
            </a:r>
            <a:r>
              <a:rPr lang="tr-TR" sz="2400" dirty="0"/>
              <a:t> paralizisini gösterir. </a:t>
            </a:r>
          </a:p>
        </p:txBody>
      </p:sp>
    </p:spTree>
    <p:extLst>
      <p:ext uri="{BB962C8B-B14F-4D97-AF65-F5344CB8AC3E}">
        <p14:creationId xmlns:p14="http://schemas.microsoft.com/office/powerpoint/2010/main" val="3951909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a:t>Muayenede, </a:t>
            </a:r>
            <a:r>
              <a:rPr lang="tr-TR" sz="2400" dirty="0" err="1"/>
              <a:t>posteriyor</a:t>
            </a:r>
            <a:r>
              <a:rPr lang="tr-TR" sz="2400" dirty="0"/>
              <a:t> </a:t>
            </a:r>
            <a:r>
              <a:rPr lang="tr-TR" sz="2400" dirty="0" err="1"/>
              <a:t>farenksin</a:t>
            </a:r>
            <a:r>
              <a:rPr lang="tr-TR" sz="2400" dirty="0"/>
              <a:t> her iki tarafına ayrı ayrı bir dil </a:t>
            </a:r>
            <a:r>
              <a:rPr lang="tr-TR" sz="2400" dirty="0" smtClean="0"/>
              <a:t>basacağının </a:t>
            </a:r>
            <a:r>
              <a:rPr lang="tr-TR" sz="2400" dirty="0"/>
              <a:t>ucuyla dokunularak hastanın hissedip </a:t>
            </a:r>
            <a:r>
              <a:rPr lang="tr-TR" sz="2400" dirty="0" smtClean="0"/>
              <a:t>hissetmediğine </a:t>
            </a:r>
            <a:r>
              <a:rPr lang="tr-TR" sz="2400" dirty="0"/>
              <a:t>ve öğürme refleksi olup olmadığına bakılır. </a:t>
            </a:r>
            <a:endParaRPr lang="tr-TR" sz="2400" dirty="0" smtClean="0"/>
          </a:p>
          <a:p>
            <a:pPr algn="just"/>
            <a:endParaRPr lang="tr-TR" sz="2400" dirty="0"/>
          </a:p>
          <a:p>
            <a:pPr algn="just"/>
            <a:r>
              <a:rPr lang="tr-TR" sz="2400" dirty="0" smtClean="0"/>
              <a:t>Hastaya </a:t>
            </a:r>
            <a:r>
              <a:rPr lang="tr-TR" sz="2400" dirty="0"/>
              <a:t>dokunmayı her iki tarafta eşit duyup duymadığı sorulur. </a:t>
            </a:r>
            <a:endParaRPr lang="tr-TR" sz="2400" dirty="0" smtClean="0"/>
          </a:p>
          <a:p>
            <a:endParaRPr lang="tr-TR" sz="2400" dirty="0"/>
          </a:p>
          <a:p>
            <a:r>
              <a:rPr lang="tr-TR" sz="2400" dirty="0" smtClean="0"/>
              <a:t>Öğürme </a:t>
            </a:r>
            <a:r>
              <a:rPr lang="tr-TR" sz="2400" dirty="0"/>
              <a:t>refleksinin olmaması bu sinirlerde patoloji olduğunu gösterir. </a:t>
            </a:r>
          </a:p>
        </p:txBody>
      </p:sp>
    </p:spTree>
    <p:extLst>
      <p:ext uri="{BB962C8B-B14F-4D97-AF65-F5344CB8AC3E}">
        <p14:creationId xmlns:p14="http://schemas.microsoft.com/office/powerpoint/2010/main" val="4020314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229600" cy="4525963"/>
          </a:xfrm>
        </p:spPr>
        <p:txBody>
          <a:bodyPr/>
          <a:lstStyle/>
          <a:p>
            <a:pPr algn="just"/>
            <a:r>
              <a:rPr lang="tr-TR" sz="2400" dirty="0"/>
              <a:t>Hastadan ağzını açarak "</a:t>
            </a:r>
            <a:r>
              <a:rPr lang="tr-TR" sz="2400" dirty="0" err="1"/>
              <a:t>aaa</a:t>
            </a:r>
            <a:r>
              <a:rPr lang="tr-TR" sz="2400" dirty="0"/>
              <a:t>" sesini </a:t>
            </a:r>
            <a:r>
              <a:rPr lang="tr-TR" sz="2400" dirty="0" smtClean="0"/>
              <a:t>çıkarması </a:t>
            </a:r>
            <a:r>
              <a:rPr lang="tr-TR" sz="2400" dirty="0"/>
              <a:t>istenir ve bu arada </a:t>
            </a:r>
            <a:r>
              <a:rPr lang="tr-TR" sz="2400" dirty="0" err="1"/>
              <a:t>uvulanm</a:t>
            </a:r>
            <a:r>
              <a:rPr lang="tr-TR" sz="2400" dirty="0"/>
              <a:t> hareketine ve hareket sırasında iki </a:t>
            </a:r>
            <a:r>
              <a:rPr lang="tr-TR" sz="2400" dirty="0" smtClean="0"/>
              <a:t>taraftaki </a:t>
            </a:r>
            <a:r>
              <a:rPr lang="tr-TR" sz="2400" dirty="0"/>
              <a:t>arkın simetrik olarak yeterli yükselip yükselmediğine bakılır. </a:t>
            </a:r>
            <a:endParaRPr lang="tr-TR" sz="2400" dirty="0" smtClean="0"/>
          </a:p>
          <a:p>
            <a:pPr algn="just"/>
            <a:endParaRPr lang="tr-TR" sz="2400" dirty="0"/>
          </a:p>
          <a:p>
            <a:pPr algn="just"/>
            <a:r>
              <a:rPr lang="tr-TR" sz="2400" dirty="0" smtClean="0"/>
              <a:t>Bu </a:t>
            </a:r>
            <a:r>
              <a:rPr lang="tr-TR" sz="2400" dirty="0"/>
              <a:t>arada </a:t>
            </a:r>
            <a:r>
              <a:rPr lang="tr-TR" sz="2400" dirty="0" err="1"/>
              <a:t>uvula</a:t>
            </a:r>
            <a:r>
              <a:rPr lang="tr-TR" sz="2400" dirty="0"/>
              <a:t> orta hattadır. </a:t>
            </a:r>
            <a:endParaRPr lang="tr-TR" sz="2400" dirty="0" smtClean="0"/>
          </a:p>
          <a:p>
            <a:pPr algn="just"/>
            <a:endParaRPr lang="tr-TR" sz="2400" dirty="0"/>
          </a:p>
          <a:p>
            <a:pPr algn="just"/>
            <a:r>
              <a:rPr lang="tr-TR" sz="2400" dirty="0" smtClean="0"/>
              <a:t>Eğer </a:t>
            </a:r>
            <a:r>
              <a:rPr lang="tr-TR" sz="2400" dirty="0"/>
              <a:t>bir paralizi varsa, paralizinin olduğu taraftaki ark yeterince yükselemez ve </a:t>
            </a:r>
            <a:r>
              <a:rPr lang="tr-TR" sz="2400" dirty="0" err="1"/>
              <a:t>uvula</a:t>
            </a:r>
            <a:r>
              <a:rPr lang="tr-TR" sz="2400" dirty="0"/>
              <a:t> sağlam tarafa doğru sapma gösterir. </a:t>
            </a:r>
          </a:p>
        </p:txBody>
      </p:sp>
    </p:spTree>
    <p:extLst>
      <p:ext uri="{BB962C8B-B14F-4D97-AF65-F5344CB8AC3E}">
        <p14:creationId xmlns:p14="http://schemas.microsoft.com/office/powerpoint/2010/main" val="169045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a:t>Hastaya yemek yerken yutma güçlüğü, tıkanma, boğulma hissi olup </a:t>
            </a:r>
            <a:r>
              <a:rPr lang="tr-TR" sz="2400" dirty="0" smtClean="0"/>
              <a:t>olmadığı </a:t>
            </a:r>
            <a:r>
              <a:rPr lang="tr-TR" sz="2400" dirty="0"/>
              <a:t>sorulur. </a:t>
            </a:r>
            <a:endParaRPr lang="tr-TR" sz="2400" dirty="0" smtClean="0"/>
          </a:p>
          <a:p>
            <a:pPr algn="just"/>
            <a:endParaRPr lang="tr-TR" sz="2400" dirty="0"/>
          </a:p>
          <a:p>
            <a:pPr algn="just"/>
            <a:r>
              <a:rPr lang="tr-TR" sz="2400" dirty="0" smtClean="0"/>
              <a:t>Ayrıca </a:t>
            </a:r>
            <a:r>
              <a:rPr lang="tr-TR" sz="2400" dirty="0"/>
              <a:t>dilin arka kısmına tuz, şeker vb. maddeler </a:t>
            </a:r>
            <a:r>
              <a:rPr lang="tr-TR" sz="2400" dirty="0" smtClean="0"/>
              <a:t>konularak </a:t>
            </a:r>
            <a:r>
              <a:rPr lang="tr-TR" sz="2400" dirty="0"/>
              <a:t>IX. </a:t>
            </a:r>
            <a:r>
              <a:rPr lang="tr-TR" sz="2400" dirty="0" err="1"/>
              <a:t>kraniyal</a:t>
            </a:r>
            <a:r>
              <a:rPr lang="tr-TR" sz="2400" dirty="0"/>
              <a:t> sinirin tat duyusunu alıp almadığı değerlendirilir ancak, teknik olarak zordur.</a:t>
            </a:r>
          </a:p>
        </p:txBody>
      </p:sp>
    </p:spTree>
    <p:extLst>
      <p:ext uri="{BB962C8B-B14F-4D97-AF65-F5344CB8AC3E}">
        <p14:creationId xmlns:p14="http://schemas.microsoft.com/office/powerpoint/2010/main" val="31796420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21"/>
          </a:xfrm>
        </p:spPr>
        <p:txBody>
          <a:bodyPr>
            <a:normAutofit lnSpcReduction="10000"/>
          </a:bodyPr>
          <a:lstStyle/>
          <a:p>
            <a:pPr algn="just"/>
            <a:r>
              <a:rPr lang="tr-TR" sz="2400" b="1" dirty="0"/>
              <a:t>XI.	</a:t>
            </a:r>
            <a:r>
              <a:rPr lang="tr-TR" sz="2400" b="1" dirty="0" err="1"/>
              <a:t>Kraniyal</a:t>
            </a:r>
            <a:r>
              <a:rPr lang="tr-TR" sz="2400" b="1" dirty="0"/>
              <a:t> Sinir (</a:t>
            </a:r>
            <a:r>
              <a:rPr lang="tr-TR" sz="2400" b="1" dirty="0" err="1"/>
              <a:t>Aksesoryus</a:t>
            </a:r>
            <a:r>
              <a:rPr lang="tr-TR" sz="2400" b="1" dirty="0"/>
              <a:t>): </a:t>
            </a:r>
            <a:r>
              <a:rPr lang="tr-TR" sz="2400" dirty="0"/>
              <a:t>XI. </a:t>
            </a:r>
            <a:r>
              <a:rPr lang="tr-TR" sz="2400" dirty="0" err="1"/>
              <a:t>kraniyal</a:t>
            </a:r>
            <a:r>
              <a:rPr lang="tr-TR" sz="2400" dirty="0"/>
              <a:t> sinir trapez ve </a:t>
            </a:r>
            <a:r>
              <a:rPr lang="tr-TR" sz="2400" dirty="0" err="1"/>
              <a:t>sternokleido</a:t>
            </a:r>
            <a:r>
              <a:rPr lang="tr-TR" sz="2400" dirty="0"/>
              <a:t>- </a:t>
            </a:r>
            <a:r>
              <a:rPr lang="tr-TR" sz="2400" dirty="0" err="1"/>
              <a:t>mastoid</a:t>
            </a:r>
            <a:r>
              <a:rPr lang="tr-TR" sz="2400" dirty="0"/>
              <a:t> kaslarını </a:t>
            </a:r>
            <a:r>
              <a:rPr lang="tr-TR" sz="2400" dirty="0" err="1"/>
              <a:t>inerve</a:t>
            </a:r>
            <a:r>
              <a:rPr lang="tr-TR" sz="2400" dirty="0"/>
              <a:t> eder. </a:t>
            </a:r>
            <a:endParaRPr lang="tr-TR" sz="2400" dirty="0" smtClean="0"/>
          </a:p>
          <a:p>
            <a:pPr marL="0" indent="0" algn="just">
              <a:buNone/>
            </a:pPr>
            <a:endParaRPr lang="tr-TR" sz="2400" dirty="0" smtClean="0"/>
          </a:p>
          <a:p>
            <a:pPr algn="just"/>
            <a:r>
              <a:rPr lang="tr-TR" sz="2400" dirty="0" smtClean="0"/>
              <a:t>Hastadan </a:t>
            </a:r>
            <a:r>
              <a:rPr lang="tr-TR" sz="2400" dirty="0"/>
              <a:t>muayene eden kişinin eli ile </a:t>
            </a:r>
            <a:r>
              <a:rPr lang="tr-TR" sz="2400" dirty="0" smtClean="0"/>
              <a:t>oluşturduğu </a:t>
            </a:r>
            <a:r>
              <a:rPr lang="tr-TR" sz="2400" dirty="0"/>
              <a:t>dirence karşı omuzlarını kaldırması istenerek trapez kası </a:t>
            </a:r>
            <a:r>
              <a:rPr lang="tr-TR" sz="2400" dirty="0" smtClean="0"/>
              <a:t>değerlendirilir</a:t>
            </a:r>
            <a:r>
              <a:rPr lang="tr-TR" sz="2400" dirty="0"/>
              <a:t>. </a:t>
            </a:r>
            <a:endParaRPr lang="tr-TR" sz="2400" dirty="0" smtClean="0"/>
          </a:p>
          <a:p>
            <a:pPr algn="just"/>
            <a:endParaRPr lang="tr-TR" sz="2400" dirty="0"/>
          </a:p>
          <a:p>
            <a:pPr algn="just"/>
            <a:r>
              <a:rPr lang="tr-TR" sz="2400" dirty="0" err="1" smtClean="0"/>
              <a:t>Sternokleidomastoid</a:t>
            </a:r>
            <a:r>
              <a:rPr lang="tr-TR" sz="2400" dirty="0" smtClean="0"/>
              <a:t> </a:t>
            </a:r>
            <a:r>
              <a:rPr lang="tr-TR" sz="2400" dirty="0"/>
              <a:t>kası değerlendirirken başın bir tarafından oluşturulan dirence karşı, hastanın başını çevirmeye çalışması istenir. </a:t>
            </a:r>
            <a:endParaRPr lang="tr-TR" sz="2400" dirty="0" smtClean="0"/>
          </a:p>
          <a:p>
            <a:pPr algn="just"/>
            <a:endParaRPr lang="tr-TR" sz="2400" dirty="0"/>
          </a:p>
          <a:p>
            <a:pPr algn="just"/>
            <a:r>
              <a:rPr lang="tr-TR" sz="2400" dirty="0" smtClean="0"/>
              <a:t>Bu </a:t>
            </a:r>
            <a:r>
              <a:rPr lang="tr-TR" sz="2400" dirty="0"/>
              <a:t>arada kaslar </a:t>
            </a:r>
            <a:r>
              <a:rPr lang="tr-TR" sz="2400" dirty="0" err="1"/>
              <a:t>palpe</a:t>
            </a:r>
            <a:r>
              <a:rPr lang="tr-TR" sz="2400" dirty="0"/>
              <a:t> edilerek kasların kasılması ve gücü değerlendirilir.</a:t>
            </a:r>
          </a:p>
        </p:txBody>
      </p:sp>
    </p:spTree>
    <p:extLst>
      <p:ext uri="{BB962C8B-B14F-4D97-AF65-F5344CB8AC3E}">
        <p14:creationId xmlns:p14="http://schemas.microsoft.com/office/powerpoint/2010/main" val="3060633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92500"/>
          </a:bodyPr>
          <a:lstStyle/>
          <a:p>
            <a:pPr algn="just"/>
            <a:r>
              <a:rPr lang="tr-TR" sz="2400" b="1" dirty="0"/>
              <a:t>XII.	</a:t>
            </a:r>
            <a:r>
              <a:rPr lang="tr-TR" sz="2400" b="1" dirty="0" err="1"/>
              <a:t>Kraniyal</a:t>
            </a:r>
            <a:r>
              <a:rPr lang="tr-TR" sz="2400" b="1" dirty="0"/>
              <a:t> Sinir (</a:t>
            </a:r>
            <a:r>
              <a:rPr lang="tr-TR" sz="2400" b="1" dirty="0" err="1"/>
              <a:t>Hipoglossus</a:t>
            </a:r>
            <a:r>
              <a:rPr lang="tr-TR" sz="2400" b="1" dirty="0"/>
              <a:t>): </a:t>
            </a:r>
            <a:r>
              <a:rPr lang="tr-TR" sz="2400" dirty="0"/>
              <a:t>Dilin motor </a:t>
            </a:r>
            <a:r>
              <a:rPr lang="tr-TR" sz="2400" dirty="0" err="1"/>
              <a:t>inervasyonunu</a:t>
            </a:r>
            <a:r>
              <a:rPr lang="tr-TR" sz="2400" dirty="0"/>
              <a:t> sağlar</a:t>
            </a:r>
            <a:r>
              <a:rPr lang="tr-TR" sz="2400" dirty="0" smtClean="0"/>
              <a:t>.</a:t>
            </a:r>
          </a:p>
          <a:p>
            <a:pPr marL="0" indent="0" algn="just">
              <a:buNone/>
            </a:pPr>
            <a:endParaRPr lang="tr-TR" sz="2400" dirty="0" smtClean="0"/>
          </a:p>
          <a:p>
            <a:pPr algn="just"/>
            <a:r>
              <a:rPr lang="tr-TR" sz="2400" dirty="0" smtClean="0"/>
              <a:t> </a:t>
            </a:r>
            <a:r>
              <a:rPr lang="tr-TR" sz="2400" dirty="0"/>
              <a:t>Hastadan dilini orta hatta olacak şekilde dışarı çıkarması ve daha sonra sağa-sola doğru hareket ettirmesi istenir. </a:t>
            </a:r>
            <a:endParaRPr lang="tr-TR" sz="2400" dirty="0" smtClean="0"/>
          </a:p>
          <a:p>
            <a:pPr marL="0" indent="0" algn="just">
              <a:buNone/>
            </a:pPr>
            <a:endParaRPr lang="tr-TR" sz="2400" dirty="0" smtClean="0"/>
          </a:p>
          <a:p>
            <a:pPr algn="just"/>
            <a:r>
              <a:rPr lang="tr-TR" sz="2400" dirty="0" smtClean="0"/>
              <a:t>Bu </a:t>
            </a:r>
            <a:r>
              <a:rPr lang="tr-TR" sz="2400" dirty="0"/>
              <a:t>arada dilin orta hattan devi- </a:t>
            </a:r>
            <a:r>
              <a:rPr lang="tr-TR" sz="2400" dirty="0" err="1"/>
              <a:t>asyon</a:t>
            </a:r>
            <a:r>
              <a:rPr lang="tr-TR" sz="2400" dirty="0"/>
              <a:t> gösterip göstermediği, asimetri, tremor, </a:t>
            </a:r>
            <a:r>
              <a:rPr lang="tr-TR" sz="2400" dirty="0" err="1"/>
              <a:t>atrofi</a:t>
            </a:r>
            <a:r>
              <a:rPr lang="tr-TR" sz="2400" dirty="0"/>
              <a:t> olup olmadığı </a:t>
            </a:r>
            <a:r>
              <a:rPr lang="tr-TR" sz="2400" dirty="0" smtClean="0"/>
              <a:t>değerlendirilir</a:t>
            </a:r>
            <a:r>
              <a:rPr lang="tr-TR" sz="2400" dirty="0"/>
              <a:t>. </a:t>
            </a:r>
            <a:endParaRPr lang="tr-TR" sz="2400" dirty="0" smtClean="0"/>
          </a:p>
          <a:p>
            <a:pPr algn="just"/>
            <a:endParaRPr lang="tr-TR" sz="2400" dirty="0"/>
          </a:p>
          <a:p>
            <a:pPr algn="just"/>
            <a:r>
              <a:rPr lang="tr-TR" sz="2400" dirty="0" smtClean="0"/>
              <a:t>Eğer </a:t>
            </a:r>
            <a:r>
              <a:rPr lang="tr-TR" sz="2400" dirty="0"/>
              <a:t>sinirde paralizi varsa dil dışarı çıkarıldığında, orta hattan lezyon tarafına doğru sapma </a:t>
            </a:r>
            <a:r>
              <a:rPr lang="tr-TR" sz="2400" dirty="0" smtClean="0"/>
              <a:t>gösterir.</a:t>
            </a:r>
          </a:p>
          <a:p>
            <a:pPr algn="just"/>
            <a:endParaRPr lang="tr-TR" sz="2400" dirty="0"/>
          </a:p>
          <a:p>
            <a:pPr algn="just"/>
            <a:r>
              <a:rPr lang="tr-TR" sz="2400" dirty="0" smtClean="0"/>
              <a:t>Ayrıca </a:t>
            </a:r>
            <a:r>
              <a:rPr lang="tr-TR" sz="2400" dirty="0"/>
              <a:t>hastadan diliyle yanağını </a:t>
            </a:r>
            <a:r>
              <a:rPr lang="tr-TR" sz="2400" dirty="0" smtClean="0"/>
              <a:t>itmesi </a:t>
            </a:r>
            <a:r>
              <a:rPr lang="tr-TR" sz="2400" dirty="0"/>
              <a:t>söylenerek kuvvet muayenesi yapılır.</a:t>
            </a:r>
          </a:p>
        </p:txBody>
      </p:sp>
    </p:spTree>
    <p:extLst>
      <p:ext uri="{BB962C8B-B14F-4D97-AF65-F5344CB8AC3E}">
        <p14:creationId xmlns:p14="http://schemas.microsoft.com/office/powerpoint/2010/main" val="1996906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a:t>DUYUSAL SİSTEMİN DEĞERLENDİRİLMESİ</a:t>
            </a:r>
          </a:p>
        </p:txBody>
      </p:sp>
      <p:sp>
        <p:nvSpPr>
          <p:cNvPr id="3" name="İçerik Yer Tutucusu 2"/>
          <p:cNvSpPr>
            <a:spLocks noGrp="1"/>
          </p:cNvSpPr>
          <p:nvPr>
            <p:ph idx="1"/>
          </p:nvPr>
        </p:nvSpPr>
        <p:spPr/>
        <p:txBody>
          <a:bodyPr/>
          <a:lstStyle/>
          <a:p>
            <a:pPr algn="just"/>
            <a:r>
              <a:rPr lang="tr-TR" sz="2400" dirty="0"/>
              <a:t>Duyusal </a:t>
            </a:r>
            <a:r>
              <a:rPr lang="tr-TR" sz="2400" dirty="0" smtClean="0"/>
              <a:t>değerlendirme </a:t>
            </a:r>
            <a:r>
              <a:rPr lang="tr-TR" sz="2400" dirty="0"/>
              <a:t>üç bölümde </a:t>
            </a:r>
            <a:r>
              <a:rPr lang="tr-TR" sz="2400" dirty="0" smtClean="0"/>
              <a:t>gerçekleştirilir:</a:t>
            </a:r>
          </a:p>
          <a:p>
            <a:pPr marL="457200" indent="-457200" algn="just">
              <a:buAutoNum type="arabicPeriod"/>
            </a:pPr>
            <a:r>
              <a:rPr lang="tr-TR" sz="2400" b="1" dirty="0" smtClean="0"/>
              <a:t>Yüzeysel </a:t>
            </a:r>
            <a:r>
              <a:rPr lang="tr-TR" sz="2400" b="1" dirty="0"/>
              <a:t>duyular (</a:t>
            </a:r>
            <a:r>
              <a:rPr lang="tr-TR" sz="2400" b="1" dirty="0" err="1"/>
              <a:t>Eksteroseptiv</a:t>
            </a:r>
            <a:r>
              <a:rPr lang="tr-TR" sz="2400" b="1" dirty="0"/>
              <a:t>): </a:t>
            </a:r>
            <a:r>
              <a:rPr lang="tr-TR" sz="2400" dirty="0"/>
              <a:t>Deri ve mukozalarda bulunan duyusal reseptörlerden kaynaklanır. Bu duyular hafif dokunma, yüzeysel ağrı ve sıcaklık duyularıdır</a:t>
            </a:r>
            <a:r>
              <a:rPr lang="tr-TR" sz="2400" dirty="0" smtClean="0"/>
              <a:t>.</a:t>
            </a:r>
          </a:p>
          <a:p>
            <a:pPr marL="0" indent="0" algn="just">
              <a:buNone/>
            </a:pPr>
            <a:endParaRPr lang="tr-TR" sz="2400" dirty="0" smtClean="0"/>
          </a:p>
          <a:p>
            <a:pPr marL="0" indent="0" algn="just">
              <a:buNone/>
            </a:pPr>
            <a:r>
              <a:rPr lang="tr-TR" sz="2400" b="1" dirty="0" smtClean="0"/>
              <a:t>2. Derin </a:t>
            </a:r>
            <a:r>
              <a:rPr lang="tr-TR" sz="2400" b="1" dirty="0"/>
              <a:t>duyular (</a:t>
            </a:r>
            <a:r>
              <a:rPr lang="tr-TR" sz="2400" b="1" dirty="0" err="1"/>
              <a:t>propriyoseptiv</a:t>
            </a:r>
            <a:r>
              <a:rPr lang="tr-TR" sz="2400" b="1" dirty="0"/>
              <a:t>): </a:t>
            </a:r>
            <a:r>
              <a:rPr lang="tr-TR" sz="2400" dirty="0"/>
              <a:t>Kaslar, eklemler, </a:t>
            </a:r>
            <a:r>
              <a:rPr lang="tr-TR" sz="2400" dirty="0" err="1"/>
              <a:t>tendonlar</a:t>
            </a:r>
            <a:r>
              <a:rPr lang="tr-TR" sz="2400" dirty="0"/>
              <a:t> ve liga- </a:t>
            </a:r>
            <a:r>
              <a:rPr lang="tr-TR" sz="2400" dirty="0" err="1"/>
              <a:t>mentlerde</a:t>
            </a:r>
            <a:r>
              <a:rPr lang="tr-TR" sz="2400" dirty="0"/>
              <a:t> bulunan duyusal reseptörlerle alman duyulardır. </a:t>
            </a:r>
            <a:endParaRPr lang="tr-TR" sz="2400" dirty="0" smtClean="0"/>
          </a:p>
          <a:p>
            <a:pPr marL="0" indent="0" algn="just">
              <a:buNone/>
            </a:pPr>
            <a:r>
              <a:rPr lang="tr-TR" sz="2400" dirty="0" smtClean="0"/>
              <a:t>Bu duyular </a:t>
            </a:r>
            <a:r>
              <a:rPr lang="tr-TR" sz="2400" dirty="0"/>
              <a:t>pozisyon ve titreşim duyularıdır.</a:t>
            </a:r>
          </a:p>
          <a:p>
            <a:pPr marL="457200" indent="-457200">
              <a:buAutoNum type="arabicPeriod"/>
            </a:pPr>
            <a:endParaRPr lang="tr-TR" sz="2400" dirty="0"/>
          </a:p>
        </p:txBody>
      </p:sp>
    </p:spTree>
    <p:extLst>
      <p:ext uri="{BB962C8B-B14F-4D97-AF65-F5344CB8AC3E}">
        <p14:creationId xmlns:p14="http://schemas.microsoft.com/office/powerpoint/2010/main" val="2993627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marL="0" indent="0" algn="just">
              <a:buNone/>
            </a:pPr>
            <a:r>
              <a:rPr lang="tr-TR" sz="2400" b="1" dirty="0" smtClean="0"/>
              <a:t>3. </a:t>
            </a:r>
            <a:r>
              <a:rPr lang="tr-TR" sz="2400" b="1" dirty="0" err="1" smtClean="0"/>
              <a:t>Kortikal</a:t>
            </a:r>
            <a:r>
              <a:rPr lang="tr-TR" sz="2400" b="1" dirty="0" smtClean="0"/>
              <a:t> </a:t>
            </a:r>
            <a:r>
              <a:rPr lang="tr-TR" sz="2400" b="1" dirty="0"/>
              <a:t>duyular: </a:t>
            </a:r>
            <a:r>
              <a:rPr lang="tr-TR" sz="2400" dirty="0"/>
              <a:t>Ayırıcı duyulardır, </a:t>
            </a:r>
            <a:r>
              <a:rPr lang="tr-TR" sz="2400" dirty="0" err="1"/>
              <a:t>serebral</a:t>
            </a:r>
            <a:r>
              <a:rPr lang="tr-TR" sz="2400" dirty="0"/>
              <a:t> </a:t>
            </a:r>
            <a:r>
              <a:rPr lang="tr-TR" sz="2400" dirty="0" err="1"/>
              <a:t>integrasyonu</a:t>
            </a:r>
            <a:r>
              <a:rPr lang="tr-TR" sz="2400" dirty="0"/>
              <a:t> </a:t>
            </a:r>
            <a:r>
              <a:rPr lang="tr-TR" sz="2400" dirty="0" smtClean="0"/>
              <a:t>gerektirirler</a:t>
            </a:r>
            <a:r>
              <a:rPr lang="tr-TR" sz="2400" dirty="0"/>
              <a:t>. Bu kapsamda </a:t>
            </a:r>
            <a:r>
              <a:rPr lang="tr-TR" sz="2400" dirty="0" err="1"/>
              <a:t>stereognozi</a:t>
            </a:r>
            <a:r>
              <a:rPr lang="tr-TR" sz="2400" dirty="0"/>
              <a:t>, </a:t>
            </a:r>
            <a:r>
              <a:rPr lang="tr-TR" sz="2400" dirty="0" err="1"/>
              <a:t>grafestezi</a:t>
            </a:r>
            <a:r>
              <a:rPr lang="tr-TR" sz="2400" dirty="0"/>
              <a:t>, iki nokta ayrımı ve </a:t>
            </a:r>
            <a:r>
              <a:rPr lang="tr-TR" sz="2400" dirty="0" smtClean="0"/>
              <a:t>sönme </a:t>
            </a:r>
            <a:r>
              <a:rPr lang="tr-TR" sz="2400" dirty="0"/>
              <a:t>test edilir.</a:t>
            </a:r>
          </a:p>
        </p:txBody>
      </p:sp>
    </p:spTree>
    <p:extLst>
      <p:ext uri="{BB962C8B-B14F-4D97-AF65-F5344CB8AC3E}">
        <p14:creationId xmlns:p14="http://schemas.microsoft.com/office/powerpoint/2010/main" val="1309886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48680"/>
            <a:ext cx="8229600" cy="5544616"/>
          </a:xfrm>
        </p:spPr>
        <p:txBody>
          <a:bodyPr>
            <a:noAutofit/>
          </a:bodyPr>
          <a:lstStyle/>
          <a:p>
            <a:pPr algn="just"/>
            <a:r>
              <a:rPr lang="tr-TR" sz="2400" dirty="0"/>
              <a:t>Duyusal değerlendirme, kollar, eller, bacaklar, ayaklar, gövdede </a:t>
            </a:r>
            <a:r>
              <a:rPr lang="tr-TR" sz="2400" dirty="0" smtClean="0"/>
              <a:t>yapılır </a:t>
            </a:r>
            <a:r>
              <a:rPr lang="tr-TR" sz="2400" dirty="0"/>
              <a:t>ve vücudun her iki yarısındaki simetrik alanlar karşılaştırılarak </a:t>
            </a:r>
            <a:r>
              <a:rPr lang="tr-TR" sz="2400" dirty="0" smtClean="0"/>
              <a:t>gerçekleştirilir</a:t>
            </a:r>
            <a:r>
              <a:rPr lang="tr-TR" sz="2400" dirty="0"/>
              <a:t>. </a:t>
            </a:r>
            <a:endParaRPr lang="tr-TR" sz="2400" dirty="0" smtClean="0"/>
          </a:p>
          <a:p>
            <a:pPr marL="0" indent="0" algn="just">
              <a:buNone/>
            </a:pPr>
            <a:endParaRPr lang="tr-TR" sz="2400" dirty="0" smtClean="0"/>
          </a:p>
          <a:p>
            <a:pPr algn="just"/>
            <a:r>
              <a:rPr lang="tr-TR" sz="2400" dirty="0" smtClean="0"/>
              <a:t>Ayrıca</a:t>
            </a:r>
            <a:r>
              <a:rPr lang="tr-TR" sz="2400" dirty="0"/>
              <a:t>, ağrı, sıcaklık ve dokunma duyuları test edilirken aynı </a:t>
            </a:r>
            <a:r>
              <a:rPr lang="tr-TR" sz="2400" dirty="0" err="1"/>
              <a:t>ekstremitenin</a:t>
            </a:r>
            <a:r>
              <a:rPr lang="tr-TR" sz="2400" dirty="0"/>
              <a:t> </a:t>
            </a:r>
            <a:r>
              <a:rPr lang="tr-TR" sz="2400" dirty="0" err="1"/>
              <a:t>distal</a:t>
            </a:r>
            <a:r>
              <a:rPr lang="tr-TR" sz="2400" dirty="0"/>
              <a:t> ve </a:t>
            </a:r>
            <a:r>
              <a:rPr lang="tr-TR" sz="2400" dirty="0" err="1"/>
              <a:t>proksimal</a:t>
            </a:r>
            <a:r>
              <a:rPr lang="tr-TR" sz="2400" dirty="0"/>
              <a:t> alanları da birbiri ile karşılaştırılarak </a:t>
            </a:r>
            <a:r>
              <a:rPr lang="tr-TR" sz="2400" dirty="0" smtClean="0"/>
              <a:t>değerlendirilir.</a:t>
            </a:r>
            <a:endParaRPr lang="tr-TR" sz="2400" dirty="0"/>
          </a:p>
        </p:txBody>
      </p:sp>
    </p:spTree>
    <p:extLst>
      <p:ext uri="{BB962C8B-B14F-4D97-AF65-F5344CB8AC3E}">
        <p14:creationId xmlns:p14="http://schemas.microsoft.com/office/powerpoint/2010/main" val="16621079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Ancak, titreşim ve pozisyon duyuları test edilirken önce el ve ayak parmakları değerlendirilir ve eğer normal bulgular elde edilirse </a:t>
            </a:r>
            <a:r>
              <a:rPr lang="tr-TR" sz="2400" dirty="0" err="1"/>
              <a:t>proksimal</a:t>
            </a:r>
            <a:r>
              <a:rPr lang="tr-TR" sz="2400" dirty="0"/>
              <a:t> alanların da normal olacağı kabul edilir.</a:t>
            </a:r>
          </a:p>
          <a:p>
            <a:pPr marL="0" indent="0">
              <a:buNone/>
            </a:pPr>
            <a:endParaRPr lang="tr-TR" sz="2400" dirty="0"/>
          </a:p>
        </p:txBody>
      </p:sp>
    </p:spTree>
    <p:extLst>
      <p:ext uri="{BB962C8B-B14F-4D97-AF65-F5344CB8AC3E}">
        <p14:creationId xmlns:p14="http://schemas.microsoft.com/office/powerpoint/2010/main" val="785668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algn="just"/>
            <a:r>
              <a:rPr lang="tr-TR" sz="2400" dirty="0"/>
              <a:t>Eğer hastanın uyuşma, kuvvetsizlik, felç gibi şikayetleri varsa, </a:t>
            </a:r>
            <a:r>
              <a:rPr lang="tr-TR" sz="2400" dirty="0" smtClean="0"/>
              <a:t>duyu kontrol </a:t>
            </a:r>
            <a:r>
              <a:rPr lang="tr-TR" sz="2400" dirty="0"/>
              <a:t>edilmelidir</a:t>
            </a:r>
            <a:r>
              <a:rPr lang="tr-TR" sz="2400" dirty="0" smtClean="0"/>
              <a:t>.</a:t>
            </a:r>
          </a:p>
          <a:p>
            <a:pPr marL="0" indent="0" algn="just">
              <a:buNone/>
            </a:pPr>
            <a:endParaRPr lang="tr-TR" sz="2400" dirty="0"/>
          </a:p>
          <a:p>
            <a:pPr algn="just"/>
            <a:r>
              <a:rPr lang="tr-TR" sz="2400" dirty="0"/>
              <a:t>Duyusal değerlendirme sırasında kullanılacak tüm testler sırasında hastanın gözleri kapalı olmalıdır. Bu nedenle muayene öncesi hastaya </a:t>
            </a:r>
            <a:r>
              <a:rPr lang="tr-TR" sz="2400" dirty="0" smtClean="0"/>
              <a:t>gereken </a:t>
            </a:r>
            <a:r>
              <a:rPr lang="tr-TR" sz="2400" dirty="0"/>
              <a:t>uygun açıklamalar yapılmalıdır</a:t>
            </a:r>
            <a:r>
              <a:rPr lang="tr-TR" sz="2400" dirty="0" smtClean="0"/>
              <a:t>.</a:t>
            </a:r>
          </a:p>
          <a:p>
            <a:pPr marL="0" indent="0" algn="just">
              <a:buNone/>
            </a:pPr>
            <a:endParaRPr lang="tr-TR" sz="2400" dirty="0"/>
          </a:p>
          <a:p>
            <a:pPr algn="just"/>
            <a:r>
              <a:rPr lang="tr-TR" sz="2400" dirty="0"/>
              <a:t>Duyu muayenesi çeşitli duyuların değerlendirilmesini gerektirir. Bu duyular; ağrı, sıcaklık, pozisyon, titreşim, hafif dokunma, ayırıcı duyular (ince farkları ayırt etme) </a:t>
            </a:r>
            <a:r>
              <a:rPr lang="tr-TR" sz="2400" dirty="0" err="1"/>
              <a:t>dır</a:t>
            </a:r>
            <a:r>
              <a:rPr lang="tr-TR" sz="2400" dirty="0"/>
              <a:t>.</a:t>
            </a:r>
          </a:p>
          <a:p>
            <a:pPr algn="just"/>
            <a:endParaRPr lang="tr-TR" sz="2400" dirty="0"/>
          </a:p>
        </p:txBody>
      </p:sp>
    </p:spTree>
    <p:extLst>
      <p:ext uri="{BB962C8B-B14F-4D97-AF65-F5344CB8AC3E}">
        <p14:creationId xmlns:p14="http://schemas.microsoft.com/office/powerpoint/2010/main" val="105764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Yüzeysel duyular (</a:t>
            </a:r>
            <a:r>
              <a:rPr lang="tr-TR" sz="2400" dirty="0" err="1"/>
              <a:t>Eksteroseptiv</a:t>
            </a:r>
            <a:r>
              <a:rPr lang="tr-TR" sz="2400" dirty="0"/>
              <a:t>)</a:t>
            </a:r>
          </a:p>
        </p:txBody>
      </p:sp>
      <p:sp>
        <p:nvSpPr>
          <p:cNvPr id="3" name="İçerik Yer Tutucusu 2"/>
          <p:cNvSpPr>
            <a:spLocks noGrp="1"/>
          </p:cNvSpPr>
          <p:nvPr>
            <p:ph idx="1"/>
          </p:nvPr>
        </p:nvSpPr>
        <p:spPr>
          <a:xfrm>
            <a:off x="467544" y="1772816"/>
            <a:ext cx="8229600" cy="4525963"/>
          </a:xfrm>
        </p:spPr>
        <p:txBody>
          <a:bodyPr>
            <a:normAutofit/>
          </a:bodyPr>
          <a:lstStyle/>
          <a:p>
            <a:pPr algn="just"/>
            <a:r>
              <a:rPr lang="tr-TR" sz="2400" b="1" dirty="0"/>
              <a:t>Hafif Dokunma Duyusunun </a:t>
            </a:r>
            <a:r>
              <a:rPr lang="tr-TR" sz="2400" b="1" dirty="0" smtClean="0"/>
              <a:t>Değerlendirilmesi</a:t>
            </a:r>
          </a:p>
          <a:p>
            <a:pPr algn="just">
              <a:buFontTx/>
              <a:buChar char="-"/>
            </a:pPr>
            <a:r>
              <a:rPr lang="tr-TR" sz="2400" dirty="0" smtClean="0"/>
              <a:t>Hastadan </a:t>
            </a:r>
            <a:r>
              <a:rPr lang="tr-TR" sz="2400" dirty="0"/>
              <a:t>gözlerini kapatması ve derisine pamuğun dokunduğunu hissettiği anda söylemesi istenir</a:t>
            </a:r>
            <a:r>
              <a:rPr lang="tr-TR" sz="2400" dirty="0" smtClean="0"/>
              <a:t>.</a:t>
            </a:r>
          </a:p>
          <a:p>
            <a:pPr marL="0" indent="0" algn="just">
              <a:buNone/>
            </a:pPr>
            <a:endParaRPr lang="tr-TR" sz="2400" dirty="0" smtClean="0"/>
          </a:p>
          <a:p>
            <a:pPr algn="just">
              <a:buFontTx/>
              <a:buChar char="-"/>
            </a:pPr>
            <a:r>
              <a:rPr lang="tr-TR" sz="2400" dirty="0" smtClean="0"/>
              <a:t>Bir </a:t>
            </a:r>
            <a:r>
              <a:rPr lang="tr-TR" sz="2400" dirty="0"/>
              <a:t>parça pamukla belirlenen özel bir noktaya yüzeysel olarak </a:t>
            </a:r>
            <a:r>
              <a:rPr lang="tr-TR" sz="2400" dirty="0" smtClean="0"/>
              <a:t>dokunulur.</a:t>
            </a:r>
          </a:p>
          <a:p>
            <a:pPr marL="0" indent="0" algn="just">
              <a:buNone/>
            </a:pPr>
            <a:endParaRPr lang="tr-TR" sz="2400" dirty="0" smtClean="0"/>
          </a:p>
          <a:p>
            <a:pPr algn="just">
              <a:buFontTx/>
              <a:buChar char="-"/>
            </a:pPr>
            <a:r>
              <a:rPr lang="tr-TR" sz="2400" dirty="0"/>
              <a:t> </a:t>
            </a:r>
            <a:r>
              <a:rPr lang="tr-TR" sz="2400" dirty="0" smtClean="0"/>
              <a:t>Normalde </a:t>
            </a:r>
            <a:r>
              <a:rPr lang="tr-TR" sz="2400" dirty="0"/>
              <a:t>hafif bir dokunma duyusu hissedilir. Dokunma duyusunun </a:t>
            </a:r>
            <a:r>
              <a:rPr lang="tr-TR" sz="2400" dirty="0" smtClean="0"/>
              <a:t>hassasiyeti </a:t>
            </a:r>
            <a:r>
              <a:rPr lang="tr-TR" sz="2400" dirty="0"/>
              <a:t>derinin farklı alanlarda değişiklik gösterdiğinden, vücudun simetrik alanlarında duyunun karşılaştırılması çok önemlidir. </a:t>
            </a:r>
          </a:p>
        </p:txBody>
      </p:sp>
    </p:spTree>
    <p:extLst>
      <p:ext uri="{BB962C8B-B14F-4D97-AF65-F5344CB8AC3E}">
        <p14:creationId xmlns:p14="http://schemas.microsoft.com/office/powerpoint/2010/main" val="1412416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algn="just"/>
            <a:r>
              <a:rPr lang="tr-TR" sz="2400" dirty="0" smtClean="0"/>
              <a:t>Eller</a:t>
            </a:r>
            <a:r>
              <a:rPr lang="tr-TR" sz="2400" dirty="0"/>
              <a:t>, ön kol, abdomen, bacak ve ayaklar test alanlardır. </a:t>
            </a:r>
            <a:endParaRPr lang="tr-TR" sz="2400" dirty="0" smtClean="0"/>
          </a:p>
          <a:p>
            <a:pPr marL="0" indent="0" algn="just">
              <a:buNone/>
            </a:pPr>
            <a:endParaRPr lang="tr-TR" sz="2400" dirty="0" smtClean="0"/>
          </a:p>
          <a:p>
            <a:pPr algn="just"/>
            <a:r>
              <a:rPr lang="tr-TR" sz="2400" dirty="0" smtClean="0"/>
              <a:t>Bu </a:t>
            </a:r>
            <a:r>
              <a:rPr lang="tr-TR" sz="2400" dirty="0"/>
              <a:t>test </a:t>
            </a:r>
            <a:r>
              <a:rPr lang="tr-TR" sz="2400" dirty="0" smtClean="0"/>
              <a:t>alanları </a:t>
            </a:r>
            <a:r>
              <a:rPr lang="tr-TR" sz="2400" dirty="0"/>
              <a:t>büyük </a:t>
            </a:r>
            <a:r>
              <a:rPr lang="tr-TR" sz="2400" dirty="0" err="1"/>
              <a:t>dermatom</a:t>
            </a:r>
            <a:r>
              <a:rPr lang="tr-TR" sz="2400" dirty="0"/>
              <a:t> alanlarının ve </a:t>
            </a:r>
            <a:r>
              <a:rPr lang="tr-TR" sz="2400" dirty="0" err="1"/>
              <a:t>periferik</a:t>
            </a:r>
            <a:r>
              <a:rPr lang="tr-TR" sz="2400" dirty="0"/>
              <a:t> sinirlerin </a:t>
            </a:r>
            <a:r>
              <a:rPr lang="tr-TR" sz="2400" dirty="0" smtClean="0"/>
              <a:t>değerlendirilmesini </a:t>
            </a:r>
            <a:r>
              <a:rPr lang="tr-TR" sz="2400" dirty="0"/>
              <a:t>sağlar. </a:t>
            </a:r>
            <a:r>
              <a:rPr lang="tr-TR" sz="2400" dirty="0" err="1"/>
              <a:t>Ekstremitelerde</a:t>
            </a:r>
            <a:r>
              <a:rPr lang="tr-TR" sz="2400" dirty="0"/>
              <a:t> önce </a:t>
            </a:r>
            <a:r>
              <a:rPr lang="tr-TR" sz="2400" dirty="0" err="1"/>
              <a:t>distalden</a:t>
            </a:r>
            <a:r>
              <a:rPr lang="tr-TR" sz="2400" dirty="0"/>
              <a:t> değerlendirmeye </a:t>
            </a:r>
            <a:r>
              <a:rPr lang="tr-TR" sz="2400" dirty="0" err="1"/>
              <a:t>başlamr</a:t>
            </a:r>
            <a:r>
              <a:rPr lang="tr-TR" sz="2400" dirty="0"/>
              <a:t>. Örneğin; önce eller sonra ön kol, önce ayaklar sonra </a:t>
            </a:r>
            <a:r>
              <a:rPr lang="tr-TR" sz="2400" dirty="0" smtClean="0"/>
              <a:t>bacakların </a:t>
            </a:r>
            <a:r>
              <a:rPr lang="tr-TR" sz="2400" dirty="0"/>
              <a:t>alt </a:t>
            </a:r>
            <a:r>
              <a:rPr lang="tr-TR" sz="2400" dirty="0" smtClean="0"/>
              <a:t>kısmı</a:t>
            </a:r>
          </a:p>
          <a:p>
            <a:pPr marL="0" indent="0" algn="just">
              <a:buNone/>
            </a:pPr>
            <a:endParaRPr lang="tr-TR" sz="2400" dirty="0" smtClean="0"/>
          </a:p>
          <a:p>
            <a:pPr algn="just"/>
            <a:r>
              <a:rPr lang="tr-TR" sz="2400" dirty="0" smtClean="0"/>
              <a:t>Hastadan </a:t>
            </a:r>
            <a:r>
              <a:rPr lang="tr-TR" sz="2400" dirty="0"/>
              <a:t>dokunmayı hissettiği noktayı göstermesi istenir. Böylece hastanın nokta lokalizasyonu yapıp yapamadığı, yani dokunulan noktayı doğru algılayıp algılamadığı belirlenir.</a:t>
            </a:r>
          </a:p>
        </p:txBody>
      </p:sp>
    </p:spTree>
    <p:extLst>
      <p:ext uri="{BB962C8B-B14F-4D97-AF65-F5344CB8AC3E}">
        <p14:creationId xmlns:p14="http://schemas.microsoft.com/office/powerpoint/2010/main" val="1392661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algn="just"/>
            <a:r>
              <a:rPr lang="tr-TR" sz="2400" dirty="0" smtClean="0"/>
              <a:t>Eğer </a:t>
            </a:r>
            <a:r>
              <a:rPr lang="tr-TR" sz="2400" dirty="0"/>
              <a:t>bir alanda duyusal bir fonksiyon bozukluğu belirlenmişse alan her 2-2,5 </a:t>
            </a:r>
            <a:r>
              <a:rPr lang="tr-TR" sz="2400" dirty="0" err="1" smtClean="0"/>
              <a:t>cm’lik</a:t>
            </a:r>
            <a:r>
              <a:rPr lang="tr-TR" sz="2400" dirty="0" smtClean="0"/>
              <a:t> </a:t>
            </a:r>
            <a:r>
              <a:rPr lang="tr-TR" sz="2400" dirty="0"/>
              <a:t>aralıklarla test edilerek, duyu </a:t>
            </a:r>
            <a:r>
              <a:rPr lang="tr-TR" sz="2400" dirty="0" smtClean="0"/>
              <a:t>sınırı </a:t>
            </a:r>
            <a:r>
              <a:rPr lang="tr-TR" sz="2400" dirty="0"/>
              <a:t>tespit </a:t>
            </a:r>
            <a:r>
              <a:rPr lang="tr-TR" sz="2400" dirty="0" smtClean="0"/>
              <a:t>edilir</a:t>
            </a:r>
            <a:r>
              <a:rPr lang="tr-TR" sz="2400" dirty="0"/>
              <a:t>. </a:t>
            </a:r>
            <a:endParaRPr lang="tr-TR" sz="2400" dirty="0" smtClean="0"/>
          </a:p>
          <a:p>
            <a:pPr marL="0" indent="0" algn="just">
              <a:buNone/>
            </a:pPr>
            <a:endParaRPr lang="tr-TR" sz="2400" dirty="0" smtClean="0"/>
          </a:p>
          <a:p>
            <a:pPr algn="just"/>
            <a:r>
              <a:rPr lang="tr-TR" sz="2400" dirty="0" smtClean="0"/>
              <a:t>Bu </a:t>
            </a:r>
            <a:r>
              <a:rPr lang="tr-TR" sz="2400" dirty="0"/>
              <a:t>tespit daha çok teyit etme amacıyladır. Dokunma uyarısına verilen yanıtta; duyu kaybı (anestezi), normal duyudan daha çok algılama (</a:t>
            </a:r>
            <a:r>
              <a:rPr lang="tr-TR" sz="2400" dirty="0" err="1"/>
              <a:t>hiperestezi</a:t>
            </a:r>
            <a:r>
              <a:rPr lang="tr-TR" sz="2400" dirty="0"/>
              <a:t>), normalden daha az algılama (</a:t>
            </a:r>
            <a:r>
              <a:rPr lang="tr-TR" sz="2400" dirty="0" err="1"/>
              <a:t>hipoestezi</a:t>
            </a:r>
            <a:r>
              <a:rPr lang="tr-TR" sz="2400" dirty="0"/>
              <a:t>) ya da yanma, ağrı, elektrik şoku hissetme gibi anormal bir duyu (</a:t>
            </a:r>
            <a:r>
              <a:rPr lang="tr-TR" sz="2400" dirty="0" err="1" smtClean="0"/>
              <a:t>parestezi</a:t>
            </a:r>
            <a:r>
              <a:rPr lang="tr-TR" sz="2400" dirty="0"/>
              <a:t>) olup olmadığına dikkat edilir.</a:t>
            </a:r>
          </a:p>
        </p:txBody>
      </p:sp>
    </p:spTree>
    <p:extLst>
      <p:ext uri="{BB962C8B-B14F-4D97-AF65-F5344CB8AC3E}">
        <p14:creationId xmlns:p14="http://schemas.microsoft.com/office/powerpoint/2010/main" val="1621504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Ağrı Duyusunun Değerlendirilmesi</a:t>
            </a:r>
          </a:p>
        </p:txBody>
      </p:sp>
      <p:sp>
        <p:nvSpPr>
          <p:cNvPr id="3" name="İçerik Yer Tutucusu 2"/>
          <p:cNvSpPr>
            <a:spLocks noGrp="1"/>
          </p:cNvSpPr>
          <p:nvPr>
            <p:ph idx="1"/>
          </p:nvPr>
        </p:nvSpPr>
        <p:spPr/>
        <p:txBody>
          <a:bodyPr/>
          <a:lstStyle/>
          <a:p>
            <a:pPr algn="just"/>
            <a:r>
              <a:rPr lang="tr-TR" sz="2400" dirty="0" smtClean="0"/>
              <a:t>Yüzeysel </a:t>
            </a:r>
            <a:r>
              <a:rPr lang="tr-TR" sz="2400" dirty="0"/>
              <a:t>ağrı duyusunu değerlendirmek için steril iğne kullanılır ve test sırasında iğnenin hem keskin ucu hem de kabzası (</a:t>
            </a:r>
            <a:r>
              <a:rPr lang="tr-TR" sz="2400" dirty="0" smtClean="0"/>
              <a:t>enjektörle </a:t>
            </a:r>
            <a:r>
              <a:rPr lang="tr-TR" sz="2400" dirty="0"/>
              <a:t>bağlantıyı sağlayan uç) kullanılarak hastanın keskin ve </a:t>
            </a:r>
            <a:r>
              <a:rPr lang="tr-TR" sz="2400" dirty="0" err="1" smtClean="0"/>
              <a:t>künt</a:t>
            </a:r>
            <a:r>
              <a:rPr lang="tr-TR" sz="2400" dirty="0" smtClean="0"/>
              <a:t> ağrıyı </a:t>
            </a:r>
            <a:r>
              <a:rPr lang="tr-TR" sz="2400" dirty="0"/>
              <a:t>ayrı ayrı tanımlaması sağlanır. </a:t>
            </a:r>
            <a:endParaRPr lang="tr-TR" sz="2400" dirty="0" smtClean="0"/>
          </a:p>
          <a:p>
            <a:pPr algn="just"/>
            <a:endParaRPr lang="tr-TR" sz="2400" dirty="0"/>
          </a:p>
          <a:p>
            <a:pPr algn="just"/>
            <a:r>
              <a:rPr lang="tr-TR" sz="2400" dirty="0" smtClean="0"/>
              <a:t>Ancak</a:t>
            </a:r>
            <a:r>
              <a:rPr lang="tr-TR" sz="2400" dirty="0"/>
              <a:t>, teste başlamadan önce hastaya her iki uç da dokundurularak hissedeceği duyu açıklanır.</a:t>
            </a:r>
          </a:p>
        </p:txBody>
      </p:sp>
    </p:spTree>
    <p:extLst>
      <p:ext uri="{BB962C8B-B14F-4D97-AF65-F5344CB8AC3E}">
        <p14:creationId xmlns:p14="http://schemas.microsoft.com/office/powerpoint/2010/main" val="3199185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lstStyle/>
          <a:p>
            <a:pPr algn="just"/>
            <a:r>
              <a:rPr lang="tr-TR" sz="2400" dirty="0" smtClean="0"/>
              <a:t>Hastanın </a:t>
            </a:r>
            <a:r>
              <a:rPr lang="tr-TR" sz="2400" dirty="0"/>
              <a:t>gözleri kapalı iken, steril iğne başparmak ve işaret </a:t>
            </a:r>
            <a:r>
              <a:rPr lang="tr-TR" sz="2400" dirty="0" smtClean="0"/>
              <a:t>parmağı </a:t>
            </a:r>
            <a:r>
              <a:rPr lang="tr-TR" sz="2400" dirty="0"/>
              <a:t>arasında gevşekçe tutularak iğnenin keskin ucu ve </a:t>
            </a:r>
            <a:r>
              <a:rPr lang="tr-TR" sz="2400" dirty="0" err="1"/>
              <a:t>künt</a:t>
            </a:r>
            <a:r>
              <a:rPr lang="tr-TR" sz="2400" dirty="0"/>
              <a:t> ucu </a:t>
            </a:r>
            <a:r>
              <a:rPr lang="tr-TR" sz="2400" dirty="0" smtClean="0"/>
              <a:t>karışık </a:t>
            </a:r>
            <a:r>
              <a:rPr lang="tr-TR" sz="2400" dirty="0"/>
              <a:t>sırada hastaya dokundurulur </a:t>
            </a:r>
            <a:r>
              <a:rPr lang="tr-TR" sz="2400" dirty="0" smtClean="0"/>
              <a:t>. </a:t>
            </a:r>
          </a:p>
          <a:p>
            <a:pPr algn="just"/>
            <a:endParaRPr lang="tr-TR" sz="2400" dirty="0"/>
          </a:p>
          <a:p>
            <a:pPr algn="just"/>
            <a:r>
              <a:rPr lang="tr-TR" sz="2400" dirty="0" smtClean="0"/>
              <a:t>Dokunma sırasında </a:t>
            </a:r>
            <a:r>
              <a:rPr lang="tr-TR" sz="2400" dirty="0"/>
              <a:t>iğnenin deriye basınç uygulamamasına dikkat edilir. </a:t>
            </a:r>
            <a:endParaRPr lang="tr-TR" sz="2400" dirty="0" smtClean="0"/>
          </a:p>
          <a:p>
            <a:pPr algn="just"/>
            <a:endParaRPr lang="tr-TR" sz="2400" dirty="0"/>
          </a:p>
          <a:p>
            <a:pPr algn="just"/>
            <a:r>
              <a:rPr lang="tr-TR" sz="2400" dirty="0" smtClean="0"/>
              <a:t>Hastadan </a:t>
            </a:r>
            <a:r>
              <a:rPr lang="tr-TR" sz="2400" dirty="0"/>
              <a:t>iğnenin dokunduğunu hissettiğinde, bunun niteliğini "keskin, batıcı", ya da "</a:t>
            </a:r>
            <a:r>
              <a:rPr lang="tr-TR" sz="2400" dirty="0" err="1"/>
              <a:t>künt</a:t>
            </a:r>
            <a:r>
              <a:rPr lang="tr-TR" sz="2400" dirty="0"/>
              <a:t>" ya da "bilmiyorum" şeklinde tanımlaması </a:t>
            </a:r>
            <a:r>
              <a:rPr lang="tr-TR" sz="2400" dirty="0" smtClean="0"/>
              <a:t>istenir</a:t>
            </a:r>
            <a:r>
              <a:rPr lang="tr-TR" sz="2400" dirty="0"/>
              <a:t>.</a:t>
            </a:r>
          </a:p>
        </p:txBody>
      </p:sp>
    </p:spTree>
    <p:extLst>
      <p:ext uri="{BB962C8B-B14F-4D97-AF65-F5344CB8AC3E}">
        <p14:creationId xmlns:p14="http://schemas.microsoft.com/office/powerpoint/2010/main" val="1671092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algn="just"/>
            <a:r>
              <a:rPr lang="tr-TR" sz="2400" dirty="0" smtClean="0"/>
              <a:t>İşlem </a:t>
            </a:r>
            <a:r>
              <a:rPr lang="tr-TR" sz="2400" dirty="0"/>
              <a:t>el, ön kol, ayak, alt bacak, abdomen gibi çeşitli alanlara </a:t>
            </a:r>
            <a:r>
              <a:rPr lang="tr-TR" sz="2400" dirty="0" smtClean="0"/>
              <a:t>uygulanır</a:t>
            </a:r>
            <a:r>
              <a:rPr lang="tr-TR" sz="2400" dirty="0"/>
              <a:t>. Kullanılan iğnenin </a:t>
            </a:r>
            <a:r>
              <a:rPr lang="tr-TR" sz="2400" dirty="0" err="1"/>
              <a:t>kontamine</a:t>
            </a:r>
            <a:r>
              <a:rPr lang="tr-TR" sz="2400" dirty="0"/>
              <a:t> olmamasına dikkat edilmeli ve hastanın cevabı çok dikkatli değerlendirilmelidir</a:t>
            </a:r>
            <a:r>
              <a:rPr lang="tr-TR" sz="2400" dirty="0" smtClean="0"/>
              <a:t>.</a:t>
            </a:r>
          </a:p>
          <a:p>
            <a:pPr marL="0" indent="0" algn="just">
              <a:buNone/>
            </a:pPr>
            <a:endParaRPr lang="tr-TR" sz="2400" dirty="0"/>
          </a:p>
          <a:p>
            <a:pPr algn="just"/>
            <a:r>
              <a:rPr lang="tr-TR" sz="2400" dirty="0" smtClean="0"/>
              <a:t>Her </a:t>
            </a:r>
            <a:r>
              <a:rPr lang="tr-TR" sz="2400" dirty="0"/>
              <a:t>bir test arasında en az 2 saniye beklenir. Çünkü </a:t>
            </a:r>
            <a:r>
              <a:rPr lang="tr-TR" sz="2400" dirty="0" err="1"/>
              <a:t>peşpeşe</a:t>
            </a:r>
            <a:r>
              <a:rPr lang="tr-TR" sz="2400" dirty="0"/>
              <a:t> verilen bir kaç uyarı, tek bir uyarı gibi algılanıp yanlış değerlendirilebilir</a:t>
            </a:r>
            <a:r>
              <a:rPr lang="tr-TR" sz="2400" dirty="0" smtClean="0"/>
              <a:t>.</a:t>
            </a:r>
          </a:p>
          <a:p>
            <a:pPr marL="0" indent="0" algn="just">
              <a:buNone/>
            </a:pPr>
            <a:endParaRPr lang="tr-TR" sz="2400" dirty="0"/>
          </a:p>
          <a:p>
            <a:pPr algn="just"/>
            <a:r>
              <a:rPr lang="tr-TR" sz="2400" dirty="0" smtClean="0"/>
              <a:t>Ağrı </a:t>
            </a:r>
            <a:r>
              <a:rPr lang="tr-TR" sz="2400" dirty="0"/>
              <a:t>duyusunun arttığı, azaldığı ya da olmadığı alanlara dikkat edilir ve yine bu alanın sınırları belirlenir.</a:t>
            </a:r>
          </a:p>
          <a:p>
            <a:pPr algn="just"/>
            <a:endParaRPr lang="tr-TR" sz="2400" dirty="0"/>
          </a:p>
        </p:txBody>
      </p:sp>
    </p:spTree>
    <p:extLst>
      <p:ext uri="{BB962C8B-B14F-4D97-AF65-F5344CB8AC3E}">
        <p14:creationId xmlns:p14="http://schemas.microsoft.com/office/powerpoint/2010/main" val="539216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algn="just"/>
            <a:r>
              <a:rPr lang="tr-TR" sz="2400" dirty="0" smtClean="0"/>
              <a:t>Eğer </a:t>
            </a:r>
            <a:r>
              <a:rPr lang="tr-TR" sz="2400" dirty="0"/>
              <a:t>ağrı duyusu </a:t>
            </a:r>
            <a:r>
              <a:rPr lang="tr-TR" sz="2400" dirty="0" err="1"/>
              <a:t>küntleşmiş</a:t>
            </a:r>
            <a:r>
              <a:rPr lang="tr-TR" sz="2400" dirty="0"/>
              <a:t> ya da kaybedilmişse aynı alanlardan sıcaklık duygusu değerlendirilmelidir. </a:t>
            </a:r>
            <a:endParaRPr lang="tr-TR" sz="2400" dirty="0" smtClean="0"/>
          </a:p>
          <a:p>
            <a:pPr algn="just"/>
            <a:endParaRPr lang="tr-TR" sz="2400" dirty="0"/>
          </a:p>
          <a:p>
            <a:pPr algn="just"/>
            <a:r>
              <a:rPr lang="tr-TR" sz="2400" dirty="0" smtClean="0"/>
              <a:t>Ağrı </a:t>
            </a:r>
            <a:r>
              <a:rPr lang="tr-TR" sz="2400" dirty="0"/>
              <a:t>duygusu </a:t>
            </a:r>
            <a:r>
              <a:rPr lang="tr-TR" sz="2400" dirty="0" err="1"/>
              <a:t>küntleştiği</a:t>
            </a:r>
            <a:r>
              <a:rPr lang="tr-TR" sz="2400" dirty="0"/>
              <a:t> zaman genellikle aynı alanın sıcaklık duyusu da bozulur. </a:t>
            </a:r>
            <a:endParaRPr lang="tr-TR" sz="2400" dirty="0" smtClean="0"/>
          </a:p>
          <a:p>
            <a:pPr algn="just"/>
            <a:endParaRPr lang="tr-TR" sz="2400" dirty="0"/>
          </a:p>
          <a:p>
            <a:pPr algn="just"/>
            <a:r>
              <a:rPr lang="tr-TR" sz="2400" dirty="0" smtClean="0"/>
              <a:t>Çünkü </a:t>
            </a:r>
            <a:r>
              <a:rPr lang="tr-TR" sz="2400" dirty="0"/>
              <a:t>bu iki duyu aynı yolla (</a:t>
            </a:r>
            <a:r>
              <a:rPr lang="tr-TR" sz="2400" dirty="0" err="1"/>
              <a:t>spinotalamik</a:t>
            </a:r>
            <a:r>
              <a:rPr lang="tr-TR" sz="2400" dirty="0"/>
              <a:t> yol) iletilirler.</a:t>
            </a:r>
          </a:p>
        </p:txBody>
      </p:sp>
    </p:spTree>
    <p:extLst>
      <p:ext uri="{BB962C8B-B14F-4D97-AF65-F5344CB8AC3E}">
        <p14:creationId xmlns:p14="http://schemas.microsoft.com/office/powerpoint/2010/main" val="1451109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Sıcaklık Duyusunun </a:t>
            </a:r>
            <a:r>
              <a:rPr lang="tr-TR" sz="2400" dirty="0" smtClean="0"/>
              <a:t>Değerlendirilmesi</a:t>
            </a:r>
            <a:endParaRPr lang="tr-TR" sz="2400" dirty="0"/>
          </a:p>
        </p:txBody>
      </p:sp>
      <p:sp>
        <p:nvSpPr>
          <p:cNvPr id="3" name="İçerik Yer Tutucusu 2"/>
          <p:cNvSpPr>
            <a:spLocks noGrp="1"/>
          </p:cNvSpPr>
          <p:nvPr>
            <p:ph idx="1"/>
          </p:nvPr>
        </p:nvSpPr>
        <p:spPr/>
        <p:txBody>
          <a:bodyPr/>
          <a:lstStyle/>
          <a:p>
            <a:r>
              <a:rPr lang="tr-TR" sz="2400" dirty="0" smtClean="0"/>
              <a:t>Ağrı </a:t>
            </a:r>
            <a:r>
              <a:rPr lang="tr-TR" sz="2400" dirty="0"/>
              <a:t>duyusu normal sınırlarda ise sıcaklık duyusu rutin olarak test edilmez. Ancak eğer, ağrı duyusu normal değilse ya da yoksa sıcaklık hassasiyet testi daha güvenilir bilgi </a:t>
            </a:r>
            <a:r>
              <a:rPr lang="tr-TR" sz="2400" dirty="0" smtClean="0"/>
              <a:t>sağlar.</a:t>
            </a:r>
          </a:p>
          <a:p>
            <a:pPr marL="0" indent="0">
              <a:buNone/>
            </a:pPr>
            <a:endParaRPr lang="tr-TR" sz="2400" dirty="0" smtClean="0"/>
          </a:p>
          <a:p>
            <a:pPr marL="0" indent="0">
              <a:buNone/>
            </a:pPr>
            <a:r>
              <a:rPr lang="tr-TR" sz="2400" dirty="0" smtClean="0"/>
              <a:t>1</a:t>
            </a:r>
            <a:r>
              <a:rPr lang="tr-TR" sz="2400" dirty="0"/>
              <a:t>.	Sıcak ya da soğuk su dolu tüpler karışık sırada dönüşümlü olarak deriye dokundurulur</a:t>
            </a:r>
            <a:r>
              <a:rPr lang="tr-TR" sz="2400" dirty="0" smtClean="0"/>
              <a:t>.</a:t>
            </a:r>
          </a:p>
          <a:p>
            <a:pPr marL="0" indent="0">
              <a:buNone/>
            </a:pPr>
            <a:endParaRPr lang="tr-TR" sz="2400" dirty="0"/>
          </a:p>
          <a:p>
            <a:pPr marL="0" indent="0">
              <a:buNone/>
            </a:pPr>
            <a:r>
              <a:rPr lang="tr-TR" sz="2400" dirty="0"/>
              <a:t>2.	Hastadan "sıcak", "soğuk" ya da "bilmiyorum" yanıtını vermesi </a:t>
            </a:r>
            <a:r>
              <a:rPr lang="tr-TR" sz="2400" dirty="0" smtClean="0"/>
              <a:t>istenir</a:t>
            </a:r>
            <a:r>
              <a:rPr lang="tr-TR" sz="2400" dirty="0"/>
              <a:t>.</a:t>
            </a:r>
          </a:p>
          <a:p>
            <a:endParaRPr lang="tr-TR" sz="2400" dirty="0"/>
          </a:p>
        </p:txBody>
      </p:sp>
    </p:spTree>
    <p:extLst>
      <p:ext uri="{BB962C8B-B14F-4D97-AF65-F5344CB8AC3E}">
        <p14:creationId xmlns:p14="http://schemas.microsoft.com/office/powerpoint/2010/main" val="3046889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Derin duyular (</a:t>
            </a:r>
            <a:r>
              <a:rPr lang="tr-TR" sz="2400" dirty="0" err="1"/>
              <a:t>propriyoseptiv</a:t>
            </a:r>
            <a:r>
              <a:rPr lang="tr-TR" sz="2400" dirty="0" smtClean="0"/>
              <a:t>)</a:t>
            </a:r>
            <a:endParaRPr lang="tr-TR" sz="2400" dirty="0"/>
          </a:p>
        </p:txBody>
      </p:sp>
      <p:sp>
        <p:nvSpPr>
          <p:cNvPr id="3" name="İçerik Yer Tutucusu 2"/>
          <p:cNvSpPr>
            <a:spLocks noGrp="1"/>
          </p:cNvSpPr>
          <p:nvPr>
            <p:ph idx="1"/>
          </p:nvPr>
        </p:nvSpPr>
        <p:spPr/>
        <p:txBody>
          <a:bodyPr/>
          <a:lstStyle/>
          <a:p>
            <a:r>
              <a:rPr lang="tr-TR" sz="2400" dirty="0" err="1" smtClean="0"/>
              <a:t>Propriyosepsiyon</a:t>
            </a:r>
            <a:r>
              <a:rPr lang="tr-TR" sz="2400" dirty="0"/>
              <a:t>, vücudun boşluktaki konumunu algılama ilkesine </a:t>
            </a:r>
            <a:r>
              <a:rPr lang="tr-TR" sz="2400" dirty="0" smtClean="0"/>
              <a:t>dayanan </a:t>
            </a:r>
            <a:r>
              <a:rPr lang="tr-TR" sz="2400" dirty="0"/>
              <a:t>duyu tipidir. </a:t>
            </a:r>
            <a:endParaRPr lang="tr-TR" sz="2400" dirty="0" smtClean="0"/>
          </a:p>
          <a:p>
            <a:endParaRPr lang="tr-TR" sz="2400" dirty="0"/>
          </a:p>
          <a:p>
            <a:r>
              <a:rPr lang="tr-TR" sz="2400" dirty="0" smtClean="0"/>
              <a:t>Bu </a:t>
            </a:r>
            <a:r>
              <a:rPr lang="tr-TR" sz="2400" dirty="0"/>
              <a:t>duyum eklemler, </a:t>
            </a:r>
            <a:r>
              <a:rPr lang="tr-TR" sz="2400" dirty="0" err="1"/>
              <a:t>tendonlar</a:t>
            </a:r>
            <a:r>
              <a:rPr lang="tr-TR" sz="2400" dirty="0"/>
              <a:t> ve kaslar içine </a:t>
            </a:r>
            <a:r>
              <a:rPr lang="tr-TR" sz="2400" dirty="0" smtClean="0"/>
              <a:t>yerleşmiş</a:t>
            </a:r>
            <a:r>
              <a:rPr lang="tr-TR" sz="2400" dirty="0"/>
              <a:t>, özel sinir ucu alıcıları tarafından sağlanır. </a:t>
            </a:r>
            <a:endParaRPr lang="tr-TR" sz="2400" dirty="0" smtClean="0"/>
          </a:p>
          <a:p>
            <a:endParaRPr lang="tr-TR" sz="2400" dirty="0"/>
          </a:p>
          <a:p>
            <a:r>
              <a:rPr lang="tr-TR" sz="2400" dirty="0" smtClean="0"/>
              <a:t>Bu </a:t>
            </a:r>
            <a:r>
              <a:rPr lang="tr-TR" sz="2400" dirty="0"/>
              <a:t>özel sinir uçlarına ise </a:t>
            </a:r>
            <a:r>
              <a:rPr lang="tr-TR" sz="2400" dirty="0" err="1"/>
              <a:t>propriyoseptör</a:t>
            </a:r>
            <a:r>
              <a:rPr lang="tr-TR" sz="2400" dirty="0"/>
              <a:t> denir. Kasların gerilmesi, eklemin konumunun değişmesi gibi uyarılar bu sinir uçları tarafından algılanır.</a:t>
            </a:r>
          </a:p>
          <a:p>
            <a:endParaRPr lang="tr-TR" sz="2400" dirty="0"/>
          </a:p>
        </p:txBody>
      </p:sp>
    </p:spTree>
    <p:extLst>
      <p:ext uri="{BB962C8B-B14F-4D97-AF65-F5344CB8AC3E}">
        <p14:creationId xmlns:p14="http://schemas.microsoft.com/office/powerpoint/2010/main" val="1808303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r>
              <a:rPr lang="tr-TR" sz="2400" dirty="0"/>
              <a:t>Sinir uçları tarafından algılanan uyarılar, vücudun konumunun </a:t>
            </a:r>
            <a:r>
              <a:rPr lang="tr-TR" sz="2400" dirty="0" smtClean="0"/>
              <a:t>korunması </a:t>
            </a:r>
            <a:r>
              <a:rPr lang="tr-TR" sz="2400" dirty="0"/>
              <a:t>ya da değiştirilmesi bakımından son derece önemlidir. </a:t>
            </a:r>
            <a:endParaRPr lang="tr-TR" sz="2400" dirty="0" smtClean="0"/>
          </a:p>
          <a:p>
            <a:endParaRPr lang="tr-TR" sz="2400" dirty="0"/>
          </a:p>
          <a:p>
            <a:r>
              <a:rPr lang="tr-TR" sz="2400" dirty="0" err="1" smtClean="0"/>
              <a:t>Propriyoseptörlerden</a:t>
            </a:r>
            <a:r>
              <a:rPr lang="tr-TR" sz="2400" dirty="0" smtClean="0"/>
              <a:t> </a:t>
            </a:r>
            <a:r>
              <a:rPr lang="tr-TR" sz="2400" dirty="0"/>
              <a:t>gelen uyarılar, </a:t>
            </a:r>
            <a:r>
              <a:rPr lang="tr-TR" sz="2400" dirty="0" err="1"/>
              <a:t>spinal</a:t>
            </a:r>
            <a:r>
              <a:rPr lang="tr-TR" sz="2400" dirty="0"/>
              <a:t> kordun </a:t>
            </a:r>
            <a:r>
              <a:rPr lang="tr-TR" sz="2400" dirty="0" err="1"/>
              <a:t>posteriyor</a:t>
            </a:r>
            <a:r>
              <a:rPr lang="tr-TR" sz="2400" dirty="0"/>
              <a:t> kolonları boyunca taşınır. </a:t>
            </a:r>
            <a:endParaRPr lang="tr-TR" sz="2400" dirty="0" smtClean="0"/>
          </a:p>
          <a:p>
            <a:endParaRPr lang="tr-TR" sz="2400" dirty="0"/>
          </a:p>
          <a:p>
            <a:r>
              <a:rPr lang="tr-TR" sz="2400" dirty="0"/>
              <a:t>Bu nedenle </a:t>
            </a:r>
            <a:r>
              <a:rPr lang="tr-TR" sz="2400" dirty="0" err="1"/>
              <a:t>posteriyor</a:t>
            </a:r>
            <a:r>
              <a:rPr lang="tr-TR" sz="2400" dirty="0"/>
              <a:t> kolonlardaki fonksiyon bozukluğu, pozisyon duyusunda da bozulmaya neden olur. </a:t>
            </a:r>
            <a:endParaRPr lang="tr-TR" sz="2400" dirty="0" smtClean="0"/>
          </a:p>
          <a:p>
            <a:pPr marL="0" indent="0">
              <a:buNone/>
            </a:pPr>
            <a:endParaRPr lang="tr-TR" sz="2400" dirty="0" smtClean="0"/>
          </a:p>
          <a:p>
            <a:r>
              <a:rPr lang="tr-TR" sz="2400" dirty="0" err="1"/>
              <a:t>Proprioseptörlerden</a:t>
            </a:r>
            <a:r>
              <a:rPr lang="tr-TR" sz="2400" dirty="0"/>
              <a:t> gelen uyarılar bilinç düzeyinde, diğer alıcılardan gelen duyularla birlikte (</a:t>
            </a:r>
            <a:r>
              <a:rPr lang="tr-TR" sz="2400" dirty="0" err="1"/>
              <a:t>gör¬me</a:t>
            </a:r>
            <a:r>
              <a:rPr lang="tr-TR" sz="2400" dirty="0"/>
              <a:t>, dokunma, basınç vb.) bireyin vücudunun konumunun bilincine </a:t>
            </a:r>
            <a:r>
              <a:rPr lang="tr-TR" sz="2400" dirty="0" smtClean="0"/>
              <a:t>varmasını </a:t>
            </a:r>
            <a:r>
              <a:rPr lang="tr-TR" sz="2400" dirty="0"/>
              <a:t>sağlar.</a:t>
            </a:r>
          </a:p>
          <a:p>
            <a:endParaRPr lang="tr-TR" sz="2400" dirty="0"/>
          </a:p>
        </p:txBody>
      </p:sp>
    </p:spTree>
    <p:extLst>
      <p:ext uri="{BB962C8B-B14F-4D97-AF65-F5344CB8AC3E}">
        <p14:creationId xmlns:p14="http://schemas.microsoft.com/office/powerpoint/2010/main" val="1575997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691480"/>
          </a:xfrm>
        </p:spPr>
        <p:txBody>
          <a:bodyPr/>
          <a:lstStyle/>
          <a:p>
            <a:r>
              <a:rPr lang="tr-TR" sz="2400" dirty="0"/>
              <a:t>Pozisyon Duyusunun Değerlendirilmesi</a:t>
            </a:r>
          </a:p>
        </p:txBody>
      </p:sp>
      <p:sp>
        <p:nvSpPr>
          <p:cNvPr id="3" name="İçerik Yer Tutucusu 2"/>
          <p:cNvSpPr>
            <a:spLocks noGrp="1"/>
          </p:cNvSpPr>
          <p:nvPr>
            <p:ph idx="1"/>
          </p:nvPr>
        </p:nvSpPr>
        <p:spPr>
          <a:xfrm>
            <a:off x="457200" y="764704"/>
            <a:ext cx="8229600" cy="5361459"/>
          </a:xfrm>
        </p:spPr>
        <p:txBody>
          <a:bodyPr/>
          <a:lstStyle/>
          <a:p>
            <a:r>
              <a:rPr lang="tr-TR" sz="2400" dirty="0" smtClean="0"/>
              <a:t>Hastadan </a:t>
            </a:r>
            <a:r>
              <a:rPr lang="tr-TR" sz="2400" dirty="0"/>
              <a:t>gözlerini kapaması istenir</a:t>
            </a:r>
            <a:r>
              <a:rPr lang="tr-TR" sz="2400" dirty="0" smtClean="0"/>
              <a:t>.</a:t>
            </a:r>
          </a:p>
          <a:p>
            <a:pPr marL="0" indent="0">
              <a:buNone/>
            </a:pPr>
            <a:endParaRPr lang="tr-TR" sz="2400" dirty="0"/>
          </a:p>
          <a:p>
            <a:r>
              <a:rPr lang="tr-TR" sz="2400" dirty="0" smtClean="0"/>
              <a:t>Hastanın </a:t>
            </a:r>
            <a:r>
              <a:rPr lang="tr-TR" sz="2400" dirty="0"/>
              <a:t>önce elinin işaret parmağı, başparmak ve işaret parmağı arasında tutulur. Hastanın parmağı gevşek olmalıdır. Parmağın her iki yanından eşit basınç oluşturacak şekilde, parmak kavranarak hareket ettirilir</a:t>
            </a:r>
            <a:r>
              <a:rPr lang="tr-TR" sz="2400" dirty="0" smtClean="0"/>
              <a:t>.</a:t>
            </a:r>
          </a:p>
          <a:p>
            <a:pPr marL="0" indent="0">
              <a:buNone/>
            </a:pPr>
            <a:endParaRPr lang="tr-TR" sz="2400" dirty="0" smtClean="0"/>
          </a:p>
          <a:p>
            <a:r>
              <a:rPr lang="tr-TR" sz="2400" dirty="0" smtClean="0"/>
              <a:t>Parmak </a:t>
            </a:r>
            <a:r>
              <a:rPr lang="tr-TR" sz="2400" dirty="0"/>
              <a:t>yukarıya, aşağıya doğru ya da düz tutularak hastadan par-mağın pozisyonunu tanımlaması istenir. Normalde hasta parmağın pozisyonunu kolayca tespit eder.</a:t>
            </a:r>
          </a:p>
          <a:p>
            <a:endParaRPr lang="tr-TR" sz="2400" dirty="0"/>
          </a:p>
        </p:txBody>
      </p:sp>
    </p:spTree>
    <p:extLst>
      <p:ext uri="{BB962C8B-B14F-4D97-AF65-F5344CB8AC3E}">
        <p14:creationId xmlns:p14="http://schemas.microsoft.com/office/powerpoint/2010/main" val="3190721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smtClean="0"/>
              <a:t>Uygulama </a:t>
            </a:r>
            <a:r>
              <a:rPr lang="tr-TR" sz="2400" dirty="0"/>
              <a:t>diğer elin işaret parmağında ve her iki ayağın </a:t>
            </a:r>
            <a:r>
              <a:rPr lang="tr-TR" sz="2400" dirty="0" smtClean="0"/>
              <a:t>başparmağında </a:t>
            </a:r>
            <a:r>
              <a:rPr lang="tr-TR" sz="2400" dirty="0"/>
              <a:t>tekrarlanır</a:t>
            </a:r>
            <a:r>
              <a:rPr lang="tr-TR" sz="2400" dirty="0" smtClean="0"/>
              <a:t>.</a:t>
            </a:r>
          </a:p>
          <a:p>
            <a:pPr marL="0" indent="0">
              <a:buNone/>
            </a:pPr>
            <a:endParaRPr lang="tr-TR" sz="2400" dirty="0"/>
          </a:p>
          <a:p>
            <a:r>
              <a:rPr lang="tr-TR" sz="2400" dirty="0" smtClean="0"/>
              <a:t>Eğer </a:t>
            </a:r>
            <a:r>
              <a:rPr lang="tr-TR" sz="2400" dirty="0"/>
              <a:t>pozisyon duyusu bozulmuşsa test daha </a:t>
            </a:r>
            <a:r>
              <a:rPr lang="tr-TR" sz="2400" dirty="0" err="1"/>
              <a:t>proksimaldeki</a:t>
            </a:r>
            <a:r>
              <a:rPr lang="tr-TR" sz="2400" dirty="0"/>
              <a:t> </a:t>
            </a:r>
            <a:r>
              <a:rPr lang="tr-TR" sz="2400" dirty="0" err="1"/>
              <a:t>eklem¬lere</a:t>
            </a:r>
            <a:r>
              <a:rPr lang="tr-TR" sz="2400" dirty="0"/>
              <a:t> uygulanır. Örneğin; kolda el bileği ve dirsekte, ayakta ayak </a:t>
            </a:r>
            <a:r>
              <a:rPr lang="tr-TR" sz="2400" dirty="0" smtClean="0"/>
              <a:t>bileğinde</a:t>
            </a:r>
            <a:r>
              <a:rPr lang="tr-TR" sz="2400" dirty="0"/>
              <a:t>.</a:t>
            </a:r>
          </a:p>
          <a:p>
            <a:endParaRPr lang="tr-TR" sz="2400" dirty="0"/>
          </a:p>
        </p:txBody>
      </p:sp>
    </p:spTree>
    <p:extLst>
      <p:ext uri="{BB962C8B-B14F-4D97-AF65-F5344CB8AC3E}">
        <p14:creationId xmlns:p14="http://schemas.microsoft.com/office/powerpoint/2010/main" val="3241296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691480"/>
          </a:xfrm>
        </p:spPr>
        <p:txBody>
          <a:bodyPr/>
          <a:lstStyle/>
          <a:p>
            <a:r>
              <a:rPr lang="tr-TR" sz="2400" dirty="0"/>
              <a:t>Titreşim Duyusunun Değerlendirilmesi</a:t>
            </a:r>
          </a:p>
        </p:txBody>
      </p:sp>
      <p:sp>
        <p:nvSpPr>
          <p:cNvPr id="3" name="İçerik Yer Tutucusu 2"/>
          <p:cNvSpPr>
            <a:spLocks noGrp="1"/>
          </p:cNvSpPr>
          <p:nvPr>
            <p:ph idx="1"/>
          </p:nvPr>
        </p:nvSpPr>
        <p:spPr>
          <a:xfrm>
            <a:off x="457200" y="980728"/>
            <a:ext cx="8229600" cy="5400600"/>
          </a:xfrm>
        </p:spPr>
        <p:txBody>
          <a:bodyPr>
            <a:normAutofit lnSpcReduction="10000"/>
          </a:bodyPr>
          <a:lstStyle/>
          <a:p>
            <a:r>
              <a:rPr lang="tr-TR" sz="2400" dirty="0"/>
              <a:t>Titreşim duyusu, titreştirilmiş bir diyapazonun (128 ya da 256 Hertz) kemiğe hafifçe tutulması ile test edilir. En sık kullanılan değerlendirme alanları; ayak bileği, diz, el bileğinin başparmak hizası, dirseğin dış </a:t>
            </a:r>
            <a:r>
              <a:rPr lang="tr-TR" sz="2400" dirty="0" smtClean="0"/>
              <a:t>kenarıdır</a:t>
            </a:r>
            <a:r>
              <a:rPr lang="tr-TR" sz="2400" dirty="0"/>
              <a:t>. </a:t>
            </a:r>
            <a:endParaRPr lang="tr-TR" sz="2400" dirty="0" smtClean="0"/>
          </a:p>
          <a:p>
            <a:pPr marL="0" indent="0">
              <a:buNone/>
            </a:pPr>
            <a:endParaRPr lang="tr-TR" sz="2400" dirty="0" smtClean="0"/>
          </a:p>
          <a:p>
            <a:r>
              <a:rPr lang="tr-TR" sz="2400" dirty="0" smtClean="0"/>
              <a:t>Rutin </a:t>
            </a:r>
            <a:r>
              <a:rPr lang="tr-TR" sz="2400" dirty="0"/>
              <a:t>olarak önce </a:t>
            </a:r>
            <a:r>
              <a:rPr lang="tr-TR" sz="2400" dirty="0" err="1"/>
              <a:t>ekstremitelerdeki</a:t>
            </a:r>
            <a:r>
              <a:rPr lang="tr-TR" sz="2400" dirty="0"/>
              <a:t> </a:t>
            </a:r>
            <a:r>
              <a:rPr lang="tr-TR" sz="2400" dirty="0" err="1"/>
              <a:t>distal</a:t>
            </a:r>
            <a:r>
              <a:rPr lang="tr-TR" sz="2400" dirty="0"/>
              <a:t> kemikler değerlendirilir. </a:t>
            </a:r>
            <a:endParaRPr lang="tr-TR" sz="2400" dirty="0" smtClean="0"/>
          </a:p>
          <a:p>
            <a:endParaRPr lang="tr-TR" sz="2400" dirty="0"/>
          </a:p>
          <a:p>
            <a:r>
              <a:rPr lang="tr-TR" sz="2400" dirty="0" smtClean="0"/>
              <a:t>Ayrıca </a:t>
            </a:r>
            <a:r>
              <a:rPr lang="tr-TR" sz="2400" dirty="0"/>
              <a:t>el ve ayak parmağı kemikleri, </a:t>
            </a:r>
            <a:r>
              <a:rPr lang="tr-TR" sz="2400" dirty="0" err="1"/>
              <a:t>sternum</a:t>
            </a:r>
            <a:r>
              <a:rPr lang="tr-TR" sz="2400" dirty="0"/>
              <a:t>, </a:t>
            </a:r>
            <a:r>
              <a:rPr lang="tr-TR" sz="2400" dirty="0" err="1"/>
              <a:t>klavikula</a:t>
            </a:r>
            <a:r>
              <a:rPr lang="tr-TR" sz="2400" dirty="0"/>
              <a:t>, </a:t>
            </a:r>
            <a:r>
              <a:rPr lang="tr-TR" sz="2400" dirty="0" err="1"/>
              <a:t>spinoz</a:t>
            </a:r>
            <a:r>
              <a:rPr lang="tr-TR" sz="2400" dirty="0"/>
              <a:t> çıkıntılar ve </a:t>
            </a:r>
            <a:r>
              <a:rPr lang="tr-TR" sz="2400" dirty="0" err="1"/>
              <a:t>ilyak</a:t>
            </a:r>
            <a:r>
              <a:rPr lang="tr-TR" sz="2400" dirty="0"/>
              <a:t> çıkıntılarda da titreşim duyusu değerlendirilebilir. </a:t>
            </a:r>
            <a:endParaRPr lang="tr-TR" sz="2400" dirty="0" smtClean="0"/>
          </a:p>
          <a:p>
            <a:pPr marL="0" indent="0">
              <a:buNone/>
            </a:pPr>
            <a:endParaRPr lang="tr-TR" sz="2400" dirty="0" smtClean="0"/>
          </a:p>
          <a:p>
            <a:r>
              <a:rPr lang="tr-TR" sz="2400" dirty="0" smtClean="0"/>
              <a:t>Normalde </a:t>
            </a:r>
            <a:r>
              <a:rPr lang="tr-TR" sz="2400" dirty="0"/>
              <a:t>birey titreşimi bir vızıltı ya da çınlama sesi gibi algılar.</a:t>
            </a:r>
          </a:p>
        </p:txBody>
      </p:sp>
    </p:spTree>
    <p:extLst>
      <p:ext uri="{BB962C8B-B14F-4D97-AF65-F5344CB8AC3E}">
        <p14:creationId xmlns:p14="http://schemas.microsoft.com/office/powerpoint/2010/main" val="2532235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normAutofit/>
          </a:bodyPr>
          <a:lstStyle/>
          <a:p>
            <a:r>
              <a:rPr lang="tr-TR" sz="2400" dirty="0"/>
              <a:t>1. Hastaya gözlerini kapaması ve titreşimi ilk hissettiği anda "evet", titreşimi hissetmediği anda ise "bitti" demesi istenir. </a:t>
            </a:r>
            <a:endParaRPr lang="tr-TR" sz="2400" dirty="0" smtClean="0"/>
          </a:p>
          <a:p>
            <a:r>
              <a:rPr lang="tr-TR" sz="2400" dirty="0"/>
              <a:t>2.	Diyapazona titreşim verilerek belirtilen alanlardan birinde kemik üzerine </a:t>
            </a:r>
            <a:r>
              <a:rPr lang="tr-TR" sz="2400" dirty="0" smtClean="0"/>
              <a:t>yerleştirilir.</a:t>
            </a:r>
          </a:p>
          <a:p>
            <a:endParaRPr lang="tr-TR" sz="2400" dirty="0"/>
          </a:p>
          <a:p>
            <a:r>
              <a:rPr lang="tr-TR" sz="2400" dirty="0"/>
              <a:t>3.	Hastanın titreşimi hissetmediğini belirttiği anda, diyapazon </a:t>
            </a:r>
            <a:r>
              <a:rPr lang="tr-TR" sz="2400" dirty="0" err="1"/>
              <a:t>hasta¬dan</a:t>
            </a:r>
            <a:r>
              <a:rPr lang="tr-TR" sz="2400" dirty="0"/>
              <a:t> uzaklaştırılmadan önce gerçekten titreşim olup olmadığı </a:t>
            </a:r>
            <a:r>
              <a:rPr lang="tr-TR" sz="2400" dirty="0" smtClean="0"/>
              <a:t>kontrol </a:t>
            </a:r>
            <a:r>
              <a:rPr lang="tr-TR" sz="2400" dirty="0"/>
              <a:t>edilir. </a:t>
            </a:r>
          </a:p>
        </p:txBody>
      </p:sp>
    </p:spTree>
    <p:extLst>
      <p:ext uri="{BB962C8B-B14F-4D97-AF65-F5344CB8AC3E}">
        <p14:creationId xmlns:p14="http://schemas.microsoft.com/office/powerpoint/2010/main" val="41679035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Hastanın titreşimi hissetmediğini ifade ettiği anda </a:t>
            </a:r>
            <a:r>
              <a:rPr lang="tr-TR" sz="2400" dirty="0" smtClean="0"/>
              <a:t>diyapazonda </a:t>
            </a:r>
            <a:r>
              <a:rPr lang="tr-TR" sz="2400" dirty="0"/>
              <a:t>hala titreşim varsa, hastanın titreşim duyusunda kayıp </a:t>
            </a:r>
            <a:r>
              <a:rPr lang="tr-TR" sz="2400" dirty="0" smtClean="0"/>
              <a:t>söz konusudur</a:t>
            </a:r>
            <a:r>
              <a:rPr lang="tr-TR" sz="2400" dirty="0"/>
              <a:t>. </a:t>
            </a:r>
            <a:endParaRPr lang="tr-TR" sz="2400" dirty="0" smtClean="0"/>
          </a:p>
          <a:p>
            <a:r>
              <a:rPr lang="tr-TR" sz="2400" dirty="0" err="1" smtClean="0"/>
              <a:t>Periferik</a:t>
            </a:r>
            <a:r>
              <a:rPr lang="tr-TR" sz="2400" dirty="0" smtClean="0"/>
              <a:t> </a:t>
            </a:r>
            <a:r>
              <a:rPr lang="tr-TR" sz="2400" dirty="0" err="1"/>
              <a:t>nöropati</a:t>
            </a:r>
            <a:r>
              <a:rPr lang="tr-TR" sz="2400" dirty="0"/>
              <a:t> durumunda (örneğin, </a:t>
            </a:r>
            <a:r>
              <a:rPr lang="tr-TR" sz="2400" dirty="0" err="1"/>
              <a:t>diyabetes</a:t>
            </a:r>
            <a:r>
              <a:rPr lang="tr-TR" sz="2400" dirty="0"/>
              <a:t> </a:t>
            </a:r>
            <a:r>
              <a:rPr lang="tr-TR" sz="2400" dirty="0" err="1"/>
              <a:t>mellitus</a:t>
            </a:r>
            <a:r>
              <a:rPr lang="tr-TR" sz="2400" dirty="0"/>
              <a:t> nedeniyle) genellikle bir ilk kaybedilen duyu, titreşim </a:t>
            </a:r>
            <a:r>
              <a:rPr lang="tr-TR" sz="2400" dirty="0" smtClean="0"/>
              <a:t>duyusudur.</a:t>
            </a:r>
          </a:p>
          <a:p>
            <a:pPr marL="0" indent="0">
              <a:buNone/>
            </a:pPr>
            <a:endParaRPr lang="tr-TR" sz="2400" dirty="0"/>
          </a:p>
          <a:p>
            <a:r>
              <a:rPr lang="tr-TR" sz="2400" dirty="0"/>
              <a:t>5. Titreşim duyusu vücudun simetrik alanlarında karşılaştırılır</a:t>
            </a:r>
          </a:p>
          <a:p>
            <a:endParaRPr lang="tr-TR" sz="2400" dirty="0"/>
          </a:p>
          <a:p>
            <a:endParaRPr lang="tr-TR" sz="2400" dirty="0"/>
          </a:p>
        </p:txBody>
      </p:sp>
    </p:spTree>
    <p:extLst>
      <p:ext uri="{BB962C8B-B14F-4D97-AF65-F5344CB8AC3E}">
        <p14:creationId xmlns:p14="http://schemas.microsoft.com/office/powerpoint/2010/main" val="18613145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980727"/>
          </a:xfrm>
        </p:spPr>
        <p:txBody>
          <a:bodyPr/>
          <a:lstStyle/>
          <a:p>
            <a:r>
              <a:rPr lang="tr-TR" sz="2400" dirty="0" err="1"/>
              <a:t>Kortikal</a:t>
            </a:r>
            <a:r>
              <a:rPr lang="tr-TR" sz="2400" dirty="0"/>
              <a:t> duyular</a:t>
            </a:r>
          </a:p>
        </p:txBody>
      </p:sp>
      <p:sp>
        <p:nvSpPr>
          <p:cNvPr id="3" name="İçerik Yer Tutucusu 2"/>
          <p:cNvSpPr>
            <a:spLocks noGrp="1"/>
          </p:cNvSpPr>
          <p:nvPr>
            <p:ph idx="1"/>
          </p:nvPr>
        </p:nvSpPr>
        <p:spPr>
          <a:xfrm>
            <a:off x="467544" y="1124745"/>
            <a:ext cx="8229600" cy="3240360"/>
          </a:xfrm>
        </p:spPr>
        <p:txBody>
          <a:bodyPr/>
          <a:lstStyle/>
          <a:p>
            <a:r>
              <a:rPr lang="tr-TR" sz="2400" dirty="0" err="1"/>
              <a:t>Kortikal</a:t>
            </a:r>
            <a:r>
              <a:rPr lang="tr-TR" sz="2400" dirty="0"/>
              <a:t> duyular değerlendirilmeden önce, hastanın yüzeysel ve derin duyularının normal olduğundan emin olunması gerekir. </a:t>
            </a:r>
            <a:endParaRPr lang="tr-TR" sz="2400" dirty="0" smtClean="0"/>
          </a:p>
          <a:p>
            <a:pPr marL="0" indent="0">
              <a:buNone/>
            </a:pPr>
            <a:endParaRPr lang="tr-TR" sz="2400" dirty="0" smtClean="0"/>
          </a:p>
          <a:p>
            <a:r>
              <a:rPr lang="tr-TR" sz="2400" dirty="0" smtClean="0"/>
              <a:t>Duyusal korteksin</a:t>
            </a:r>
            <a:r>
              <a:rPr lang="tr-TR" sz="2400" dirty="0"/>
              <a:t>, duyuları analiz etmesi, yorumlaması ve aralarında ilişki kurması </a:t>
            </a:r>
            <a:r>
              <a:rPr lang="tr-TR" sz="2400" dirty="0" smtClean="0"/>
              <a:t>çeşitli </a:t>
            </a:r>
            <a:r>
              <a:rPr lang="tr-TR" sz="2400" dirty="0"/>
              <a:t>testlerle değerlendirilebilir.</a:t>
            </a:r>
          </a:p>
        </p:txBody>
      </p:sp>
    </p:spTree>
    <p:extLst>
      <p:ext uri="{BB962C8B-B14F-4D97-AF65-F5344CB8AC3E}">
        <p14:creationId xmlns:p14="http://schemas.microsoft.com/office/powerpoint/2010/main" val="11559622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Ayırıcı Dokunma Duyusunun Değerlendirilmesi</a:t>
            </a:r>
          </a:p>
        </p:txBody>
      </p:sp>
      <p:sp>
        <p:nvSpPr>
          <p:cNvPr id="3" name="İçerik Yer Tutucusu 2"/>
          <p:cNvSpPr>
            <a:spLocks noGrp="1"/>
          </p:cNvSpPr>
          <p:nvPr>
            <p:ph idx="1"/>
          </p:nvPr>
        </p:nvSpPr>
        <p:spPr/>
        <p:txBody>
          <a:bodyPr>
            <a:normAutofit/>
          </a:bodyPr>
          <a:lstStyle/>
          <a:p>
            <a:r>
              <a:rPr lang="tr-TR" sz="2400" dirty="0"/>
              <a:t>Tüm testler hastanın gözleri kapalı iken yapılır. Bunlar:</a:t>
            </a:r>
          </a:p>
          <a:p>
            <a:r>
              <a:rPr lang="tr-TR" sz="2400" b="1" dirty="0" err="1" smtClean="0"/>
              <a:t>Stereognozi</a:t>
            </a:r>
            <a:r>
              <a:rPr lang="tr-TR" sz="2400" b="1" dirty="0"/>
              <a:t>, </a:t>
            </a:r>
            <a:r>
              <a:rPr lang="tr-TR" sz="2400" dirty="0"/>
              <a:t>bir objeyi dokunarak tanımadır. </a:t>
            </a:r>
            <a:r>
              <a:rPr lang="tr-TR" sz="2400" dirty="0" err="1"/>
              <a:t>Stereognozi</a:t>
            </a:r>
            <a:r>
              <a:rPr lang="tr-TR" sz="2400" dirty="0"/>
              <a:t> </a:t>
            </a:r>
            <a:r>
              <a:rPr lang="tr-TR" sz="2400" dirty="0" smtClean="0"/>
              <a:t>değerlendirilmesinde </a:t>
            </a:r>
            <a:r>
              <a:rPr lang="tr-TR" sz="2400" dirty="0"/>
              <a:t>hastanın eline bildiği bir obje (anahtar, jeton, kağıt aça-cağı vb.) yerleştirilir ve hastadan avcundaki objenin adım </a:t>
            </a:r>
            <a:r>
              <a:rPr lang="tr-TR" sz="2400" dirty="0" smtClean="0"/>
              <a:t>söylemesi </a:t>
            </a:r>
            <a:r>
              <a:rPr lang="tr-TR" sz="2400" dirty="0"/>
              <a:t>istenir</a:t>
            </a:r>
            <a:r>
              <a:rPr lang="tr-TR" sz="2400" dirty="0" smtClean="0"/>
              <a:t>.</a:t>
            </a:r>
          </a:p>
        </p:txBody>
      </p:sp>
    </p:spTree>
    <p:extLst>
      <p:ext uri="{BB962C8B-B14F-4D97-AF65-F5344CB8AC3E}">
        <p14:creationId xmlns:p14="http://schemas.microsoft.com/office/powerpoint/2010/main" val="34018982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073427"/>
          </a:xfrm>
        </p:spPr>
        <p:txBody>
          <a:bodyPr/>
          <a:lstStyle/>
          <a:p>
            <a:r>
              <a:rPr lang="tr-TR" sz="2400" b="1" dirty="0" err="1"/>
              <a:t>Grafestezi</a:t>
            </a:r>
            <a:r>
              <a:rPr lang="tr-TR" sz="2400" b="1" dirty="0"/>
              <a:t>, </a:t>
            </a:r>
            <a:r>
              <a:rPr lang="tr-TR" sz="2400" dirty="0"/>
              <a:t>deriye çizilen bir şekli, harfi ya da rakamı tanımadır. </a:t>
            </a:r>
            <a:endParaRPr lang="tr-TR" sz="2400" dirty="0" smtClean="0"/>
          </a:p>
          <a:p>
            <a:pPr marL="0" indent="0">
              <a:buNone/>
            </a:pPr>
            <a:endParaRPr lang="tr-TR" sz="2400" dirty="0" smtClean="0"/>
          </a:p>
          <a:p>
            <a:r>
              <a:rPr lang="tr-TR" sz="2400" dirty="0" smtClean="0"/>
              <a:t>Özellikle </a:t>
            </a:r>
            <a:r>
              <a:rPr lang="tr-TR" sz="2400" dirty="0"/>
              <a:t>hastanın motor bir bozukluk nedeniyle objeleri eliyle rahat kavrayamadığı durumlarda uygulanır. </a:t>
            </a:r>
            <a:endParaRPr lang="tr-TR" sz="2400" dirty="0" smtClean="0"/>
          </a:p>
          <a:p>
            <a:pPr marL="0" indent="0">
              <a:buNone/>
            </a:pPr>
            <a:endParaRPr lang="tr-TR" sz="2400" dirty="0" smtClean="0"/>
          </a:p>
          <a:p>
            <a:r>
              <a:rPr lang="tr-TR" sz="2400" dirty="0" smtClean="0"/>
              <a:t>Hastanın </a:t>
            </a:r>
            <a:r>
              <a:rPr lang="tr-TR" sz="2400" dirty="0"/>
              <a:t>avcunun içine </a:t>
            </a:r>
            <a:r>
              <a:rPr lang="tr-TR" sz="2400" dirty="0" err="1"/>
              <a:t>künt</a:t>
            </a:r>
            <a:r>
              <a:rPr lang="tr-TR" sz="2400" dirty="0"/>
              <a:t> bir araçla (örneğin; kalem arkası) bir sayı, harf yazılır ya da </a:t>
            </a:r>
            <a:r>
              <a:rPr lang="tr-TR" sz="2400" dirty="0" smtClean="0"/>
              <a:t>şekil </a:t>
            </a:r>
            <a:r>
              <a:rPr lang="tr-TR" sz="2400" dirty="0"/>
              <a:t>çizilir ve bunu tanıyıp tanımadığı sorulur.</a:t>
            </a:r>
          </a:p>
          <a:p>
            <a:endParaRPr lang="tr-TR" sz="2400" dirty="0"/>
          </a:p>
          <a:p>
            <a:endParaRPr lang="tr-TR" sz="2400" dirty="0"/>
          </a:p>
        </p:txBody>
      </p:sp>
    </p:spTree>
    <p:extLst>
      <p:ext uri="{BB962C8B-B14F-4D97-AF65-F5344CB8AC3E}">
        <p14:creationId xmlns:p14="http://schemas.microsoft.com/office/powerpoint/2010/main" val="41895795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smtClean="0"/>
              <a:t>İki </a:t>
            </a:r>
            <a:r>
              <a:rPr lang="tr-TR" sz="2400" dirty="0"/>
              <a:t>nokta ayrımım değerlendirmek için yapılır. Deri, bir basınçla uyarıldığında bunun bir alanda mı yoksa, iki ayrı alanda mı </a:t>
            </a:r>
            <a:r>
              <a:rPr lang="tr-TR" sz="2400" dirty="0" smtClean="0"/>
              <a:t>olduğunu </a:t>
            </a:r>
            <a:r>
              <a:rPr lang="tr-TR" sz="2400" dirty="0"/>
              <a:t>ayırt etme duyarlılığını gösterir. </a:t>
            </a:r>
            <a:endParaRPr lang="tr-TR" sz="2400" dirty="0" smtClean="0"/>
          </a:p>
          <a:p>
            <a:endParaRPr lang="tr-TR" sz="2400" dirty="0" smtClean="0"/>
          </a:p>
          <a:p>
            <a:r>
              <a:rPr lang="tr-TR" sz="2400" dirty="0" smtClean="0"/>
              <a:t>Bir-iki </a:t>
            </a:r>
            <a:r>
              <a:rPr lang="tr-TR" sz="2400" dirty="0"/>
              <a:t>nokta ayrımım </a:t>
            </a:r>
            <a:r>
              <a:rPr lang="tr-TR" sz="2400" dirty="0" smtClean="0"/>
              <a:t>değerlendirmek </a:t>
            </a:r>
            <a:r>
              <a:rPr lang="tr-TR" sz="2400" dirty="0"/>
              <a:t>için önce, iki </a:t>
            </a:r>
            <a:r>
              <a:rPr lang="tr-TR" sz="2400" dirty="0" err="1"/>
              <a:t>künt</a:t>
            </a:r>
            <a:r>
              <a:rPr lang="tr-TR" sz="2400" dirty="0"/>
              <a:t> uçlu obje (örneğin, kağıt tutturmak için kullanılan ataş açılarak uçları kullanılabilir) ile eş zamanlı olarak </a:t>
            </a:r>
            <a:r>
              <a:rPr lang="tr-TR" sz="2400" dirty="0" smtClean="0"/>
              <a:t>aynı </a:t>
            </a:r>
            <a:r>
              <a:rPr lang="tr-TR" sz="2400" dirty="0"/>
              <a:t>anda birbirinden uzak olacak şekilde deri uyarılır. </a:t>
            </a:r>
          </a:p>
        </p:txBody>
      </p:sp>
    </p:spTree>
    <p:extLst>
      <p:ext uri="{BB962C8B-B14F-4D97-AF65-F5344CB8AC3E}">
        <p14:creationId xmlns:p14="http://schemas.microsoft.com/office/powerpoint/2010/main" val="106435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Objeler dokundurulurken hastadan kaç tane hissettiğini söylemesi istenir </a:t>
            </a:r>
            <a:r>
              <a:rPr lang="tr-TR" sz="2400" dirty="0" smtClean="0"/>
              <a:t>. </a:t>
            </a:r>
          </a:p>
          <a:p>
            <a:pPr marL="0" indent="0">
              <a:buNone/>
            </a:pPr>
            <a:endParaRPr lang="tr-TR" sz="2400" dirty="0" smtClean="0"/>
          </a:p>
          <a:p>
            <a:r>
              <a:rPr lang="tr-TR" sz="2400" dirty="0" smtClean="0"/>
              <a:t>Daha </a:t>
            </a:r>
            <a:r>
              <a:rPr lang="tr-TR" sz="2400" dirty="0"/>
              <a:t>sonra iki obje arasındaki mesafe giderek azaltılır ve hasta iki ayrı noktayı ayırt edemeyinceye kadar, objeler birbirine yaklaştırılır. </a:t>
            </a:r>
            <a:endParaRPr lang="tr-TR" sz="2400" dirty="0" smtClean="0"/>
          </a:p>
          <a:p>
            <a:pPr marL="0" indent="0">
              <a:buNone/>
            </a:pPr>
            <a:endParaRPr lang="tr-TR" sz="2400" dirty="0" smtClean="0"/>
          </a:p>
          <a:p>
            <a:r>
              <a:rPr lang="tr-TR" sz="2400" dirty="0" err="1" smtClean="0"/>
              <a:t>Hastamn</a:t>
            </a:r>
            <a:r>
              <a:rPr lang="tr-TR" sz="2400" dirty="0" smtClean="0"/>
              <a:t> </a:t>
            </a:r>
            <a:r>
              <a:rPr lang="tr-TR" sz="2400" dirty="0"/>
              <a:t>iki objeyi tek obje </a:t>
            </a:r>
            <a:r>
              <a:rPr lang="tr-TR" sz="2400" dirty="0" smtClean="0"/>
              <a:t>olarak </a:t>
            </a:r>
            <a:r>
              <a:rPr lang="tr-TR" sz="2400" dirty="0"/>
              <a:t>algıladığı anda, objeler arasındaki mesafe ölçülür. </a:t>
            </a:r>
          </a:p>
        </p:txBody>
      </p:sp>
    </p:spTree>
    <p:extLst>
      <p:ext uri="{BB962C8B-B14F-4D97-AF65-F5344CB8AC3E}">
        <p14:creationId xmlns:p14="http://schemas.microsoft.com/office/powerpoint/2010/main" val="3143923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a:t>Normalde birey, bir-iki nokta uyarısı arasındaki ayrımı vücut bölgelerine göre şu uzaklıklarda yapabilir: </a:t>
            </a:r>
          </a:p>
        </p:txBody>
      </p:sp>
      <p:sp>
        <p:nvSpPr>
          <p:cNvPr id="3" name="İçerik Yer Tutucusu 2"/>
          <p:cNvSpPr>
            <a:spLocks noGrp="1"/>
          </p:cNvSpPr>
          <p:nvPr>
            <p:ph idx="1"/>
          </p:nvPr>
        </p:nvSpPr>
        <p:spPr>
          <a:xfrm>
            <a:off x="457200" y="1600201"/>
            <a:ext cx="8229600" cy="3556992"/>
          </a:xfrm>
        </p:spPr>
        <p:txBody>
          <a:bodyPr>
            <a:normAutofit lnSpcReduction="10000"/>
          </a:bodyPr>
          <a:lstStyle/>
          <a:p>
            <a:pPr>
              <a:lnSpc>
                <a:spcPct val="150000"/>
              </a:lnSpc>
            </a:pPr>
            <a:r>
              <a:rPr lang="tr-TR" sz="2400" dirty="0" smtClean="0"/>
              <a:t>El </a:t>
            </a:r>
            <a:r>
              <a:rPr lang="tr-TR" sz="2400" dirty="0"/>
              <a:t>parmakları ucunda 2.8 mm (5 mm'den az),</a:t>
            </a:r>
          </a:p>
          <a:p>
            <a:pPr>
              <a:lnSpc>
                <a:spcPct val="150000"/>
              </a:lnSpc>
            </a:pPr>
            <a:r>
              <a:rPr lang="tr-TR" sz="2400" dirty="0" smtClean="0"/>
              <a:t>Avuçta </a:t>
            </a:r>
            <a:r>
              <a:rPr lang="tr-TR" sz="2400" dirty="0"/>
              <a:t>8-12 mm,</a:t>
            </a:r>
          </a:p>
          <a:p>
            <a:pPr>
              <a:lnSpc>
                <a:spcPct val="150000"/>
              </a:lnSpc>
            </a:pPr>
            <a:r>
              <a:rPr lang="tr-TR" sz="2400" dirty="0" smtClean="0"/>
              <a:t>Göğüs </a:t>
            </a:r>
            <a:r>
              <a:rPr lang="tr-TR" sz="2400" dirty="0"/>
              <a:t>ve önkollarda 40 mm,</a:t>
            </a:r>
          </a:p>
          <a:p>
            <a:pPr>
              <a:lnSpc>
                <a:spcPct val="150000"/>
              </a:lnSpc>
            </a:pPr>
            <a:r>
              <a:rPr lang="tr-TR" sz="2400" dirty="0" smtClean="0"/>
              <a:t>Sırtta </a:t>
            </a:r>
            <a:r>
              <a:rPr lang="tr-TR" sz="2400" dirty="0"/>
              <a:t>50-70 mm,</a:t>
            </a:r>
          </a:p>
          <a:p>
            <a:pPr>
              <a:lnSpc>
                <a:spcPct val="150000"/>
              </a:lnSpc>
            </a:pPr>
            <a:r>
              <a:rPr lang="tr-TR" sz="2400" dirty="0" smtClean="0"/>
              <a:t>Üst </a:t>
            </a:r>
            <a:r>
              <a:rPr lang="tr-TR" sz="2400" dirty="0"/>
              <a:t>kol ve uylukta 75 mm,</a:t>
            </a:r>
          </a:p>
          <a:p>
            <a:pPr>
              <a:lnSpc>
                <a:spcPct val="150000"/>
              </a:lnSpc>
            </a:pPr>
            <a:r>
              <a:rPr lang="tr-TR" sz="2400" dirty="0" smtClean="0"/>
              <a:t>Ayak </a:t>
            </a:r>
            <a:r>
              <a:rPr lang="tr-TR" sz="2400" dirty="0"/>
              <a:t>parmakları ucunda 3-8 mm</a:t>
            </a:r>
          </a:p>
          <a:p>
            <a:endParaRPr lang="tr-TR" sz="2400" dirty="0"/>
          </a:p>
        </p:txBody>
      </p:sp>
    </p:spTree>
    <p:extLst>
      <p:ext uri="{BB962C8B-B14F-4D97-AF65-F5344CB8AC3E}">
        <p14:creationId xmlns:p14="http://schemas.microsoft.com/office/powerpoint/2010/main" val="4212400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b="1" dirty="0" smtClean="0"/>
              <a:t>Sönme</a:t>
            </a:r>
            <a:r>
              <a:rPr lang="tr-TR" sz="2400" b="1" dirty="0"/>
              <a:t>, </a:t>
            </a:r>
            <a:r>
              <a:rPr lang="tr-TR" sz="2400" dirty="0"/>
              <a:t>aynı anda vücudun iki simetrik alanına dokunulduğu </a:t>
            </a:r>
            <a:r>
              <a:rPr lang="tr-TR" sz="2400" dirty="0" smtClean="0"/>
              <a:t>zaman</a:t>
            </a:r>
            <a:r>
              <a:rPr lang="tr-TR" sz="2400" dirty="0"/>
              <a:t>, vücudun bir yarısında dokunmanın algılanmasında </a:t>
            </a:r>
            <a:r>
              <a:rPr lang="tr-TR" sz="2400" dirty="0" err="1" smtClean="0"/>
              <a:t>yetersi¬lik</a:t>
            </a:r>
            <a:r>
              <a:rPr lang="tr-TR" sz="2400" dirty="0" smtClean="0"/>
              <a:t> olmasıdır.</a:t>
            </a:r>
          </a:p>
          <a:p>
            <a:endParaRPr lang="tr-TR" sz="2400" dirty="0"/>
          </a:p>
          <a:p>
            <a:r>
              <a:rPr lang="tr-TR" sz="2400" dirty="0"/>
              <a:t>D</a:t>
            </a:r>
            <a:r>
              <a:rPr lang="tr-TR" sz="2400" dirty="0" smtClean="0"/>
              <a:t>eğerlendirmek </a:t>
            </a:r>
            <a:r>
              <a:rPr lang="tr-TR" sz="2400" dirty="0"/>
              <a:t>için vücudun iki simetrik alanı aynı anda uyarılır (örneğin; </a:t>
            </a:r>
            <a:r>
              <a:rPr lang="tr-TR" sz="2400" dirty="0" smtClean="0"/>
              <a:t>yanaklar</a:t>
            </a:r>
            <a:r>
              <a:rPr lang="tr-TR" sz="2400" dirty="0"/>
              <a:t>, eller, uyluklar vb</a:t>
            </a:r>
            <a:r>
              <a:rPr lang="tr-TR" sz="2400" dirty="0" smtClean="0"/>
              <a:t>.).</a:t>
            </a:r>
          </a:p>
          <a:p>
            <a:endParaRPr lang="tr-TR" sz="2400" dirty="0"/>
          </a:p>
          <a:p>
            <a:r>
              <a:rPr lang="tr-TR" sz="2400" dirty="0" smtClean="0"/>
              <a:t>Normalde </a:t>
            </a:r>
            <a:r>
              <a:rPr lang="tr-TR" sz="2400" dirty="0"/>
              <a:t>her iki noktanın uyarılması da hissedilir. Sönme, sıklıkla duyusal korteks lezyonu olan hastalarda görülür.</a:t>
            </a:r>
          </a:p>
        </p:txBody>
      </p:sp>
    </p:spTree>
    <p:extLst>
      <p:ext uri="{BB962C8B-B14F-4D97-AF65-F5344CB8AC3E}">
        <p14:creationId xmlns:p14="http://schemas.microsoft.com/office/powerpoint/2010/main" val="24947954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err="1"/>
              <a:t>Dermatom</a:t>
            </a:r>
            <a:r>
              <a:rPr lang="tr-TR" sz="2400" dirty="0"/>
              <a:t> Alanları</a:t>
            </a:r>
          </a:p>
        </p:txBody>
      </p:sp>
      <p:sp>
        <p:nvSpPr>
          <p:cNvPr id="3" name="İçerik Yer Tutucusu 2"/>
          <p:cNvSpPr>
            <a:spLocks noGrp="1"/>
          </p:cNvSpPr>
          <p:nvPr>
            <p:ph idx="1"/>
          </p:nvPr>
        </p:nvSpPr>
        <p:spPr/>
        <p:txBody>
          <a:bodyPr/>
          <a:lstStyle/>
          <a:p>
            <a:r>
              <a:rPr lang="tr-TR" sz="2400" dirty="0"/>
              <a:t>Nörolojik sorunu olan hastalarda duyusal fonksiyon </a:t>
            </a:r>
            <a:r>
              <a:rPr lang="tr-TR" sz="2400" dirty="0" err="1"/>
              <a:t>dermatom</a:t>
            </a:r>
            <a:r>
              <a:rPr lang="tr-TR" sz="2400" dirty="0"/>
              <a:t> </a:t>
            </a:r>
            <a:r>
              <a:rPr lang="tr-TR" sz="2400" dirty="0" err="1"/>
              <a:t>alanla¬rı</a:t>
            </a:r>
            <a:r>
              <a:rPr lang="tr-TR" sz="2400" dirty="0"/>
              <a:t> ya da </a:t>
            </a:r>
            <a:r>
              <a:rPr lang="tr-TR" sz="2400" dirty="0" err="1"/>
              <a:t>segmental</a:t>
            </a:r>
            <a:r>
              <a:rPr lang="tr-TR" sz="2400" dirty="0"/>
              <a:t> deri bantları kullanılarak </a:t>
            </a:r>
            <a:r>
              <a:rPr lang="tr-TR" sz="2400" dirty="0" smtClean="0"/>
              <a:t>değerlendirilebilir. </a:t>
            </a:r>
          </a:p>
          <a:p>
            <a:endParaRPr lang="tr-TR" sz="2400" dirty="0"/>
          </a:p>
          <a:p>
            <a:r>
              <a:rPr lang="tr-TR" sz="2400" dirty="0" smtClean="0"/>
              <a:t>Bu </a:t>
            </a:r>
            <a:r>
              <a:rPr lang="tr-TR" sz="2400" dirty="0"/>
              <a:t>alanlar arka kökün deriye ait sinirleri tarafından </a:t>
            </a:r>
            <a:r>
              <a:rPr lang="tr-TR" sz="2400" dirty="0" err="1"/>
              <a:t>inerve</a:t>
            </a:r>
            <a:r>
              <a:rPr lang="tr-TR" sz="2400" dirty="0"/>
              <a:t> </a:t>
            </a:r>
            <a:r>
              <a:rPr lang="tr-TR" sz="2400" dirty="0" err="1"/>
              <a:t>edi¬lirler</a:t>
            </a:r>
            <a:r>
              <a:rPr lang="tr-TR" sz="2400" dirty="0"/>
              <a:t> ve anatomik olarak karşılaştırma olanağı vardır.</a:t>
            </a:r>
          </a:p>
        </p:txBody>
      </p:sp>
    </p:spTree>
    <p:extLst>
      <p:ext uri="{BB962C8B-B14F-4D97-AF65-F5344CB8AC3E}">
        <p14:creationId xmlns:p14="http://schemas.microsoft.com/office/powerpoint/2010/main" val="19368342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836712"/>
          </a:xfrm>
        </p:spPr>
        <p:txBody>
          <a:bodyPr/>
          <a:lstStyle/>
          <a:p>
            <a:r>
              <a:rPr lang="tr-TR" sz="2400" dirty="0"/>
              <a:t>Bu </a:t>
            </a:r>
            <a:r>
              <a:rPr lang="tr-TR" sz="2400" dirty="0" smtClean="0"/>
              <a:t>sinirler</a:t>
            </a:r>
            <a:endParaRPr lang="tr-TR" sz="2400" dirty="0"/>
          </a:p>
        </p:txBody>
      </p:sp>
      <p:sp>
        <p:nvSpPr>
          <p:cNvPr id="3" name="İçerik Yer Tutucusu 2"/>
          <p:cNvSpPr>
            <a:spLocks noGrp="1"/>
          </p:cNvSpPr>
          <p:nvPr>
            <p:ph idx="1"/>
          </p:nvPr>
        </p:nvSpPr>
        <p:spPr>
          <a:xfrm>
            <a:off x="457200" y="836712"/>
            <a:ext cx="8229600" cy="5289451"/>
          </a:xfrm>
        </p:spPr>
        <p:txBody>
          <a:bodyPr>
            <a:normAutofit lnSpcReduction="10000"/>
          </a:bodyPr>
          <a:lstStyle/>
          <a:p>
            <a:r>
              <a:rPr lang="tr-TR" sz="2400" dirty="0"/>
              <a:t>ağrı, </a:t>
            </a:r>
          </a:p>
          <a:p>
            <a:r>
              <a:rPr lang="tr-TR" sz="2400" dirty="0" smtClean="0"/>
              <a:t>sıcaklık,</a:t>
            </a:r>
          </a:p>
          <a:p>
            <a:r>
              <a:rPr lang="tr-TR" sz="2400" dirty="0" smtClean="0"/>
              <a:t>dokunma </a:t>
            </a:r>
            <a:r>
              <a:rPr lang="tr-TR" sz="2400" dirty="0"/>
              <a:t>ve titreşim </a:t>
            </a:r>
            <a:endParaRPr lang="tr-TR" sz="2400" dirty="0" smtClean="0"/>
          </a:p>
          <a:p>
            <a:pPr marL="0" indent="0">
              <a:buNone/>
            </a:pPr>
            <a:r>
              <a:rPr lang="tr-TR" sz="2400" dirty="0" smtClean="0"/>
              <a:t>duyularını </a:t>
            </a:r>
            <a:r>
              <a:rPr lang="tr-TR" sz="2400" dirty="0" err="1"/>
              <a:t>spinal</a:t>
            </a:r>
            <a:r>
              <a:rPr lang="tr-TR" sz="2400" dirty="0"/>
              <a:t> korda ve oradan da beyine taşırlar. </a:t>
            </a:r>
            <a:endParaRPr lang="tr-TR" sz="2400" dirty="0" smtClean="0"/>
          </a:p>
          <a:p>
            <a:endParaRPr lang="tr-TR" sz="2400" dirty="0"/>
          </a:p>
          <a:p>
            <a:r>
              <a:rPr lang="tr-TR" sz="2400" dirty="0" err="1" smtClean="0"/>
              <a:t>Spinotalamik</a:t>
            </a:r>
            <a:r>
              <a:rPr lang="tr-TR" sz="2400" dirty="0" smtClean="0"/>
              <a:t> </a:t>
            </a:r>
            <a:r>
              <a:rPr lang="tr-TR" sz="2400" dirty="0"/>
              <a:t>yol ağrı, sıcaklık ve kaba dokunma duyusunu taşır, </a:t>
            </a:r>
            <a:r>
              <a:rPr lang="tr-TR" sz="2400" dirty="0" err="1"/>
              <a:t>posteriyor</a:t>
            </a:r>
            <a:r>
              <a:rPr lang="tr-TR" sz="2400" dirty="0"/>
              <a:t> kolon ise pozisyon, ince dokunma ve titreşim duyularını taşır</a:t>
            </a:r>
            <a:r>
              <a:rPr lang="tr-TR" sz="2400" dirty="0" smtClean="0"/>
              <a:t>.</a:t>
            </a:r>
          </a:p>
          <a:p>
            <a:pPr marL="0" indent="0">
              <a:buNone/>
            </a:pPr>
            <a:endParaRPr lang="tr-TR" sz="2400" dirty="0" smtClean="0"/>
          </a:p>
          <a:p>
            <a:r>
              <a:rPr lang="tr-TR" sz="2400" dirty="0" err="1" smtClean="0"/>
              <a:t>Dermatom</a:t>
            </a:r>
            <a:r>
              <a:rPr lang="tr-TR" sz="2400" dirty="0" smtClean="0"/>
              <a:t> </a:t>
            </a:r>
            <a:r>
              <a:rPr lang="tr-TR" sz="2400" dirty="0"/>
              <a:t>alanlarının bilinmesi nörolojik lezyon ya da yaralanmanın yerini yaklaşık olarak belirlemeye yardım eder. Örneğin; başparmakta artmış ya da </a:t>
            </a:r>
            <a:r>
              <a:rPr lang="tr-TR" sz="2400" dirty="0" smtClean="0"/>
              <a:t>azalmış </a:t>
            </a:r>
            <a:r>
              <a:rPr lang="tr-TR" sz="2400" dirty="0"/>
              <a:t>bir duyusal cevap </a:t>
            </a:r>
            <a:r>
              <a:rPr lang="tr-TR" sz="2400" dirty="0" err="1"/>
              <a:t>spinal</a:t>
            </a:r>
            <a:r>
              <a:rPr lang="tr-TR" sz="2400" dirty="0"/>
              <a:t> kordun C-6 seviyesinde olası bir probleme dikkat çeker.</a:t>
            </a:r>
          </a:p>
        </p:txBody>
      </p:sp>
    </p:spTree>
    <p:extLst>
      <p:ext uri="{BB962C8B-B14F-4D97-AF65-F5344CB8AC3E}">
        <p14:creationId xmlns:p14="http://schemas.microsoft.com/office/powerpoint/2010/main" val="367051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2400" dirty="0"/>
              <a:t>MOTOR SİSTEM VE SEREBELLAR FONKSİYONUN DEĞERLENDİRİLMESİ</a:t>
            </a:r>
          </a:p>
        </p:txBody>
      </p:sp>
      <p:sp>
        <p:nvSpPr>
          <p:cNvPr id="3" name="İçerik Yer Tutucusu 2"/>
          <p:cNvSpPr>
            <a:spLocks noGrp="1"/>
          </p:cNvSpPr>
          <p:nvPr>
            <p:ph idx="1"/>
          </p:nvPr>
        </p:nvSpPr>
        <p:spPr/>
        <p:txBody>
          <a:bodyPr/>
          <a:lstStyle/>
          <a:p>
            <a:r>
              <a:rPr lang="tr-TR" sz="2400" dirty="0"/>
              <a:t>İstemli bir hareketin amaca uygun, düzenli ve koordineli bir şekilde </a:t>
            </a:r>
            <a:r>
              <a:rPr lang="tr-TR" sz="2400" dirty="0" smtClean="0"/>
              <a:t>yapılabilmesi</a:t>
            </a:r>
            <a:r>
              <a:rPr lang="tr-TR" sz="2400" dirty="0"/>
              <a:t>, sinir sisteminin bir seri karmaşık işlevini ve birçok kas </a:t>
            </a:r>
            <a:r>
              <a:rPr lang="tr-TR" sz="2400" dirty="0" smtClean="0"/>
              <a:t>grubunun </a:t>
            </a:r>
            <a:r>
              <a:rPr lang="tr-TR" sz="2400" dirty="0"/>
              <a:t>koordinasyonunu gerektirir</a:t>
            </a:r>
            <a:r>
              <a:rPr lang="tr-TR" sz="2400" dirty="0" smtClean="0"/>
              <a:t>.</a:t>
            </a:r>
          </a:p>
          <a:p>
            <a:endParaRPr lang="tr-TR" sz="2400" dirty="0"/>
          </a:p>
          <a:p>
            <a:r>
              <a:rPr lang="tr-TR" sz="2400" dirty="0" smtClean="0"/>
              <a:t>Bu duruma </a:t>
            </a:r>
            <a:r>
              <a:rPr lang="tr-TR" sz="2400" b="1" dirty="0" err="1" smtClean="0"/>
              <a:t>kooperasyon</a:t>
            </a:r>
            <a:r>
              <a:rPr lang="tr-TR" sz="2400" b="1" dirty="0" smtClean="0"/>
              <a:t> </a:t>
            </a:r>
            <a:r>
              <a:rPr lang="tr-TR" sz="2400" dirty="0" smtClean="0"/>
              <a:t>denir.</a:t>
            </a:r>
            <a:endParaRPr lang="tr-TR" sz="2400" dirty="0"/>
          </a:p>
        </p:txBody>
      </p:sp>
    </p:spTree>
    <p:extLst>
      <p:ext uri="{BB962C8B-B14F-4D97-AF65-F5344CB8AC3E}">
        <p14:creationId xmlns:p14="http://schemas.microsoft.com/office/powerpoint/2010/main" val="41477154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smtClean="0"/>
              <a:t>Kas hareketlerinin koordinasyonu ise;</a:t>
            </a:r>
            <a:endParaRPr lang="tr-TR" sz="2400" dirty="0"/>
          </a:p>
        </p:txBody>
      </p:sp>
      <p:sp>
        <p:nvSpPr>
          <p:cNvPr id="3" name="İçerik Yer Tutucusu 2"/>
          <p:cNvSpPr>
            <a:spLocks noGrp="1"/>
          </p:cNvSpPr>
          <p:nvPr>
            <p:ph idx="1"/>
          </p:nvPr>
        </p:nvSpPr>
        <p:spPr/>
        <p:txBody>
          <a:bodyPr/>
          <a:lstStyle/>
          <a:p>
            <a:r>
              <a:rPr lang="tr-TR" sz="2400" b="1" dirty="0"/>
              <a:t>Motor sistem: </a:t>
            </a:r>
            <a:r>
              <a:rPr lang="tr-TR" sz="2400" dirty="0"/>
              <a:t>Kas gücü için gereklidir</a:t>
            </a:r>
            <a:r>
              <a:rPr lang="tr-TR" sz="2400" dirty="0" smtClean="0"/>
              <a:t>.</a:t>
            </a:r>
          </a:p>
          <a:p>
            <a:pPr marL="0" indent="0">
              <a:buNone/>
            </a:pPr>
            <a:endParaRPr lang="tr-TR" sz="2400" dirty="0"/>
          </a:p>
          <a:p>
            <a:r>
              <a:rPr lang="tr-TR" sz="2400" b="1" dirty="0" err="1" smtClean="0"/>
              <a:t>Serebellar</a:t>
            </a:r>
            <a:r>
              <a:rPr lang="tr-TR" sz="2400" b="1" dirty="0" smtClean="0"/>
              <a:t> </a:t>
            </a:r>
            <a:r>
              <a:rPr lang="tr-TR" sz="2400" b="1" dirty="0"/>
              <a:t>sistem: </a:t>
            </a:r>
            <a:r>
              <a:rPr lang="tr-TR" sz="2400" dirty="0" err="1"/>
              <a:t>Serebellar</a:t>
            </a:r>
            <a:r>
              <a:rPr lang="tr-TR" sz="2400" dirty="0"/>
              <a:t> sistem aynı zamanda motor sistemin de bir parçasıdır ve ritmik hareketler ile </a:t>
            </a:r>
            <a:r>
              <a:rPr lang="tr-TR" sz="2400" dirty="0" err="1"/>
              <a:t>postürün</a:t>
            </a:r>
            <a:r>
              <a:rPr lang="tr-TR" sz="2400" dirty="0"/>
              <a:t> devamlılığı için gereklidir</a:t>
            </a:r>
            <a:r>
              <a:rPr lang="tr-TR" sz="2400" dirty="0" smtClean="0"/>
              <a:t>.</a:t>
            </a:r>
          </a:p>
          <a:p>
            <a:pPr marL="0" indent="0">
              <a:buNone/>
            </a:pPr>
            <a:endParaRPr lang="tr-TR" sz="2400" dirty="0"/>
          </a:p>
          <a:p>
            <a:r>
              <a:rPr lang="tr-TR" sz="2400" b="1" dirty="0" err="1" smtClean="0"/>
              <a:t>Vestibular</a:t>
            </a:r>
            <a:r>
              <a:rPr lang="tr-TR" sz="2400" b="1" dirty="0" smtClean="0"/>
              <a:t> </a:t>
            </a:r>
            <a:r>
              <a:rPr lang="tr-TR" sz="2400" b="1" dirty="0"/>
              <a:t>sistem: </a:t>
            </a:r>
            <a:r>
              <a:rPr lang="tr-TR" sz="2400" dirty="0"/>
              <a:t>Denge ile göz, kafa ve vücut hareketlerinin </a:t>
            </a:r>
            <a:r>
              <a:rPr lang="tr-TR" sz="2400" dirty="0" smtClean="0"/>
              <a:t>koordinasyonu </a:t>
            </a:r>
            <a:r>
              <a:rPr lang="tr-TR" sz="2400" dirty="0"/>
              <a:t>için gereklidir</a:t>
            </a:r>
            <a:r>
              <a:rPr lang="tr-TR" sz="2400" dirty="0" smtClean="0"/>
              <a:t>.</a:t>
            </a:r>
          </a:p>
          <a:p>
            <a:pPr marL="0" indent="0">
              <a:buNone/>
            </a:pPr>
            <a:endParaRPr lang="tr-TR" sz="2400" dirty="0"/>
          </a:p>
          <a:p>
            <a:r>
              <a:rPr lang="tr-TR" sz="2400" b="1" dirty="0" smtClean="0"/>
              <a:t>Duyusal </a:t>
            </a:r>
            <a:r>
              <a:rPr lang="tr-TR" sz="2400" b="1" dirty="0"/>
              <a:t>sistem: </a:t>
            </a:r>
            <a:r>
              <a:rPr lang="tr-TR" sz="2400" dirty="0"/>
              <a:t>Pozisyon duyusu için gereklidir.</a:t>
            </a:r>
          </a:p>
          <a:p>
            <a:endParaRPr lang="tr-TR" sz="2400" dirty="0"/>
          </a:p>
        </p:txBody>
      </p:sp>
    </p:spTree>
    <p:extLst>
      <p:ext uri="{BB962C8B-B14F-4D97-AF65-F5344CB8AC3E}">
        <p14:creationId xmlns:p14="http://schemas.microsoft.com/office/powerpoint/2010/main" val="2809025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a:xfrm>
            <a:off x="539552" y="2132856"/>
            <a:ext cx="8229600" cy="3124944"/>
          </a:xfrm>
        </p:spPr>
        <p:txBody>
          <a:bodyPr/>
          <a:lstStyle/>
          <a:p>
            <a:r>
              <a:rPr lang="tr-TR" sz="2400" dirty="0" err="1"/>
              <a:t>Serebellum</a:t>
            </a:r>
            <a:r>
              <a:rPr lang="tr-TR" sz="2400" dirty="0"/>
              <a:t> kas </a:t>
            </a:r>
            <a:r>
              <a:rPr lang="tr-TR" sz="2400" dirty="0" smtClean="0"/>
              <a:t>gruplarının aktivitesini </a:t>
            </a:r>
            <a:r>
              <a:rPr lang="tr-TR" sz="2400" dirty="0"/>
              <a:t>koordine ederek, ince beceri gerektiren hareketleri yaptırır. Böylece </a:t>
            </a:r>
            <a:r>
              <a:rPr lang="tr-TR" sz="2400" dirty="0" smtClean="0"/>
              <a:t>vücut </a:t>
            </a:r>
            <a:r>
              <a:rPr lang="tr-TR" sz="2400" dirty="0"/>
              <a:t>hareketlerini düzgün, etkili ve koordine hale getirir</a:t>
            </a:r>
            <a:r>
              <a:rPr lang="tr-TR" sz="2400" dirty="0" smtClean="0"/>
              <a:t>.</a:t>
            </a:r>
          </a:p>
          <a:p>
            <a:endParaRPr lang="tr-TR" sz="2400" dirty="0"/>
          </a:p>
          <a:p>
            <a:r>
              <a:rPr lang="tr-TR" sz="2400" dirty="0" smtClean="0"/>
              <a:t> </a:t>
            </a:r>
            <a:r>
              <a:rPr lang="tr-TR" sz="2400" dirty="0"/>
              <a:t>Bunun yanı sıra iskelet kaslarını da kontrol ederek dengeyi sağlamaya yardım eder. </a:t>
            </a:r>
          </a:p>
        </p:txBody>
      </p:sp>
    </p:spTree>
    <p:extLst>
      <p:ext uri="{BB962C8B-B14F-4D97-AF65-F5344CB8AC3E}">
        <p14:creationId xmlns:p14="http://schemas.microsoft.com/office/powerpoint/2010/main" val="17036608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smtClean="0"/>
              <a:t>Çünkü </a:t>
            </a:r>
            <a:r>
              <a:rPr lang="tr-TR" sz="2400" dirty="0"/>
              <a:t>iç kulakta labirentlerdeki denge organından gelen </a:t>
            </a:r>
            <a:r>
              <a:rPr lang="tr-TR" sz="2400" dirty="0" err="1"/>
              <a:t>afferent</a:t>
            </a:r>
            <a:r>
              <a:rPr lang="tr-TR" sz="2400" dirty="0"/>
              <a:t> (duyusal) </a:t>
            </a:r>
            <a:r>
              <a:rPr lang="tr-TR" sz="2400" dirty="0" err="1"/>
              <a:t>impulslar</a:t>
            </a:r>
            <a:r>
              <a:rPr lang="tr-TR" sz="2400" dirty="0"/>
              <a:t> </a:t>
            </a:r>
            <a:r>
              <a:rPr lang="tr-TR" sz="2400" dirty="0" err="1"/>
              <a:t>serebelluma</a:t>
            </a:r>
            <a:r>
              <a:rPr lang="tr-TR" sz="2400" dirty="0"/>
              <a:t> gelir. </a:t>
            </a:r>
            <a:endParaRPr lang="tr-TR" sz="2400" dirty="0" smtClean="0"/>
          </a:p>
          <a:p>
            <a:endParaRPr lang="tr-TR" sz="2400" dirty="0"/>
          </a:p>
          <a:p>
            <a:r>
              <a:rPr lang="tr-TR" sz="2400" dirty="0" err="1" smtClean="0"/>
              <a:t>Serebellumda</a:t>
            </a:r>
            <a:r>
              <a:rPr lang="tr-TR" sz="2400" dirty="0" smtClean="0"/>
              <a:t> </a:t>
            </a:r>
            <a:r>
              <a:rPr lang="tr-TR" sz="2400" dirty="0" err="1"/>
              <a:t>afferent</a:t>
            </a:r>
            <a:r>
              <a:rPr lang="tr-TR" sz="2400" dirty="0"/>
              <a:t> lifler, vücudun </a:t>
            </a:r>
            <a:r>
              <a:rPr lang="tr-TR" sz="2400" dirty="0" smtClean="0"/>
              <a:t>dengesini </a:t>
            </a:r>
            <a:r>
              <a:rPr lang="tr-TR" sz="2400" dirty="0"/>
              <a:t>sağlamak için gerekli kasların kasılmasını sağlayan uygun </a:t>
            </a:r>
            <a:r>
              <a:rPr lang="tr-TR" sz="2400" dirty="0" err="1"/>
              <a:t>efferent</a:t>
            </a:r>
            <a:r>
              <a:rPr lang="tr-TR" sz="2400" dirty="0"/>
              <a:t> (motor) liflerle bağlantı kurar.</a:t>
            </a:r>
          </a:p>
          <a:p>
            <a:endParaRPr lang="tr-TR" sz="2400" dirty="0"/>
          </a:p>
        </p:txBody>
      </p:sp>
    </p:spTree>
    <p:extLst>
      <p:ext uri="{BB962C8B-B14F-4D97-AF65-F5344CB8AC3E}">
        <p14:creationId xmlns:p14="http://schemas.microsoft.com/office/powerpoint/2010/main" val="29463098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lstStyle/>
          <a:p>
            <a:pPr algn="ctr"/>
            <a:r>
              <a:rPr lang="tr-TR" sz="2400" b="1" dirty="0" err="1"/>
              <a:t>Serebellar</a:t>
            </a:r>
            <a:r>
              <a:rPr lang="tr-TR" sz="2400" b="1" dirty="0"/>
              <a:t> hastalıkların bazı özellikleri ve semptomları </a:t>
            </a:r>
            <a:r>
              <a:rPr lang="tr-TR" sz="2400" b="1" dirty="0" smtClean="0"/>
              <a:t>vardır;</a:t>
            </a:r>
          </a:p>
          <a:p>
            <a:r>
              <a:rPr lang="tr-TR" sz="2400" dirty="0" err="1" smtClean="0"/>
              <a:t>ataksi</a:t>
            </a:r>
            <a:r>
              <a:rPr lang="tr-TR" sz="2400" dirty="0"/>
              <a:t>, </a:t>
            </a:r>
            <a:endParaRPr lang="tr-TR" sz="2400" dirty="0" smtClean="0"/>
          </a:p>
          <a:p>
            <a:r>
              <a:rPr lang="tr-TR" sz="2400" dirty="0" smtClean="0"/>
              <a:t>pozisyon </a:t>
            </a:r>
            <a:r>
              <a:rPr lang="tr-TR" sz="2400" dirty="0"/>
              <a:t>duyusunda bozulma, </a:t>
            </a:r>
            <a:endParaRPr lang="tr-TR" sz="2400" dirty="0" smtClean="0"/>
          </a:p>
          <a:p>
            <a:r>
              <a:rPr lang="tr-TR" sz="2400" dirty="0" smtClean="0"/>
              <a:t>kas </a:t>
            </a:r>
            <a:r>
              <a:rPr lang="tr-TR" sz="2400" dirty="0"/>
              <a:t>koordinasyonunda yetersizlik, </a:t>
            </a:r>
            <a:endParaRPr lang="tr-TR" sz="2400" dirty="0" smtClean="0"/>
          </a:p>
          <a:p>
            <a:r>
              <a:rPr lang="tr-TR" sz="2400" dirty="0" err="1" smtClean="0"/>
              <a:t>hipotoni</a:t>
            </a:r>
            <a:r>
              <a:rPr lang="tr-TR" sz="2400" dirty="0"/>
              <a:t>, </a:t>
            </a:r>
            <a:endParaRPr lang="tr-TR" sz="2400" dirty="0" smtClean="0"/>
          </a:p>
          <a:p>
            <a:r>
              <a:rPr lang="tr-TR" sz="2400" dirty="0" smtClean="0"/>
              <a:t>tremor</a:t>
            </a:r>
            <a:r>
              <a:rPr lang="tr-TR" sz="2400" dirty="0"/>
              <a:t>, </a:t>
            </a:r>
            <a:endParaRPr lang="tr-TR" sz="2400" dirty="0" smtClean="0"/>
          </a:p>
          <a:p>
            <a:r>
              <a:rPr lang="tr-TR" sz="2400" dirty="0" smtClean="0"/>
              <a:t>denge </a:t>
            </a:r>
            <a:r>
              <a:rPr lang="tr-TR" sz="2400" dirty="0"/>
              <a:t>bozukluğu</a:t>
            </a:r>
            <a:r>
              <a:rPr lang="tr-TR" sz="2400" dirty="0" smtClean="0"/>
              <a:t>,</a:t>
            </a:r>
          </a:p>
          <a:p>
            <a:r>
              <a:rPr lang="tr-TR" sz="2400" dirty="0" smtClean="0"/>
              <a:t> </a:t>
            </a:r>
            <a:r>
              <a:rPr lang="tr-TR" sz="2400" dirty="0"/>
              <a:t>hareketleri zamanlamada bozukluk </a:t>
            </a:r>
          </a:p>
          <a:p>
            <a:r>
              <a:rPr lang="tr-TR" sz="2400" dirty="0" smtClean="0"/>
              <a:t>yürüme </a:t>
            </a:r>
            <a:r>
              <a:rPr lang="tr-TR" sz="2400" dirty="0"/>
              <a:t>sorunlarıdır. </a:t>
            </a:r>
            <a:endParaRPr lang="tr-TR" sz="2400" dirty="0" smtClean="0"/>
          </a:p>
          <a:p>
            <a:pPr marL="0" indent="0">
              <a:buNone/>
            </a:pPr>
            <a:endParaRPr lang="tr-TR" sz="2400" dirty="0"/>
          </a:p>
          <a:p>
            <a:pPr marL="0" indent="0" algn="ctr">
              <a:buNone/>
            </a:pPr>
            <a:r>
              <a:rPr lang="tr-TR" sz="2400" b="1" dirty="0" err="1" smtClean="0"/>
              <a:t>Vestibüler</a:t>
            </a:r>
            <a:r>
              <a:rPr lang="tr-TR" sz="2400" b="1" dirty="0" smtClean="0"/>
              <a:t> </a:t>
            </a:r>
            <a:r>
              <a:rPr lang="tr-TR" sz="2400" b="1" dirty="0"/>
              <a:t>fonksiyon bozukluğu; baş dönmesi, bulantı ve kusma ile karakterizedir.</a:t>
            </a:r>
          </a:p>
        </p:txBody>
      </p:sp>
    </p:spTree>
    <p:extLst>
      <p:ext uri="{BB962C8B-B14F-4D97-AF65-F5344CB8AC3E}">
        <p14:creationId xmlns:p14="http://schemas.microsoft.com/office/powerpoint/2010/main" val="426193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50000"/>
              </a:lnSpc>
            </a:pPr>
            <a:r>
              <a:rPr lang="tr-TR" sz="2400" dirty="0"/>
              <a:t>Motor sistem ve </a:t>
            </a:r>
            <a:r>
              <a:rPr lang="tr-TR" sz="2400" dirty="0" err="1"/>
              <a:t>serebellar</a:t>
            </a:r>
            <a:r>
              <a:rPr lang="tr-TR" sz="2400" dirty="0"/>
              <a:t> fonksiyonun değerlendirilmesi, nörolojik muayenenin en önemli unsurlarından birisidir</a:t>
            </a:r>
          </a:p>
        </p:txBody>
      </p:sp>
      <p:sp>
        <p:nvSpPr>
          <p:cNvPr id="3" name="İçerik Yer Tutucusu 2"/>
          <p:cNvSpPr>
            <a:spLocks noGrp="1"/>
          </p:cNvSpPr>
          <p:nvPr>
            <p:ph idx="1"/>
          </p:nvPr>
        </p:nvSpPr>
        <p:spPr>
          <a:xfrm>
            <a:off x="467544" y="2708920"/>
            <a:ext cx="8229600" cy="2548880"/>
          </a:xfrm>
        </p:spPr>
        <p:txBody>
          <a:bodyPr>
            <a:normAutofit lnSpcReduction="10000"/>
          </a:bodyPr>
          <a:lstStyle/>
          <a:p>
            <a:r>
              <a:rPr lang="tr-TR" sz="2400" dirty="0"/>
              <a:t>Vücuttaki kasların hacim, biçim, </a:t>
            </a:r>
            <a:r>
              <a:rPr lang="tr-TR" sz="2400" dirty="0" err="1"/>
              <a:t>tonüs</a:t>
            </a:r>
            <a:r>
              <a:rPr lang="tr-TR" sz="2400" dirty="0"/>
              <a:t>, kas gücü ve istemsiz kas </a:t>
            </a:r>
            <a:r>
              <a:rPr lang="tr-TR" sz="2400" dirty="0" smtClean="0"/>
              <a:t>hareketleri </a:t>
            </a:r>
            <a:r>
              <a:rPr lang="tr-TR" sz="2400" dirty="0"/>
              <a:t>açısından değerlendirilmesi </a:t>
            </a:r>
            <a:endParaRPr lang="tr-TR" sz="2400" dirty="0" smtClean="0"/>
          </a:p>
          <a:p>
            <a:pPr marL="0" indent="0">
              <a:buNone/>
            </a:pPr>
            <a:endParaRPr lang="tr-TR" sz="2400" dirty="0" smtClean="0"/>
          </a:p>
          <a:p>
            <a:r>
              <a:rPr lang="nn-NO" sz="2400" dirty="0"/>
              <a:t>Denge Testleri (Ayakta duruş / postür ve yürüme</a:t>
            </a:r>
            <a:r>
              <a:rPr lang="nn-NO" sz="2400" dirty="0" smtClean="0"/>
              <a:t>)</a:t>
            </a:r>
            <a:endParaRPr lang="tr-TR" sz="2400" dirty="0" smtClean="0"/>
          </a:p>
          <a:p>
            <a:endParaRPr lang="nn-NO" sz="2400" dirty="0"/>
          </a:p>
          <a:p>
            <a:r>
              <a:rPr lang="nn-NO" sz="2400" dirty="0" smtClean="0"/>
              <a:t> </a:t>
            </a:r>
            <a:r>
              <a:rPr lang="nn-NO" sz="2400" dirty="0"/>
              <a:t>Koordinasyon muayenesi,</a:t>
            </a:r>
          </a:p>
          <a:p>
            <a:endParaRPr lang="tr-TR" sz="2400" dirty="0"/>
          </a:p>
        </p:txBody>
      </p:sp>
    </p:spTree>
    <p:extLst>
      <p:ext uri="{BB962C8B-B14F-4D97-AF65-F5344CB8AC3E}">
        <p14:creationId xmlns:p14="http://schemas.microsoft.com/office/powerpoint/2010/main" val="11581294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691480"/>
          </a:xfrm>
        </p:spPr>
        <p:txBody>
          <a:bodyPr/>
          <a:lstStyle/>
          <a:p>
            <a:pPr>
              <a:lnSpc>
                <a:spcPct val="100000"/>
              </a:lnSpc>
            </a:pPr>
            <a:r>
              <a:rPr lang="tr-TR" sz="2400" dirty="0"/>
              <a:t>Denge Testleri (Ayakta Duruş /</a:t>
            </a:r>
            <a:r>
              <a:rPr lang="tr-TR" sz="2400" dirty="0" err="1"/>
              <a:t>Postür</a:t>
            </a:r>
            <a:r>
              <a:rPr lang="tr-TR" sz="2400" dirty="0"/>
              <a:t> ve Yürüme): </a:t>
            </a:r>
          </a:p>
        </p:txBody>
      </p:sp>
      <p:sp>
        <p:nvSpPr>
          <p:cNvPr id="3" name="İçerik Yer Tutucusu 2"/>
          <p:cNvSpPr>
            <a:spLocks noGrp="1"/>
          </p:cNvSpPr>
          <p:nvPr>
            <p:ph idx="1"/>
          </p:nvPr>
        </p:nvSpPr>
        <p:spPr>
          <a:xfrm>
            <a:off x="467544" y="2420888"/>
            <a:ext cx="8229600" cy="2160240"/>
          </a:xfrm>
        </p:spPr>
        <p:style>
          <a:lnRef idx="1">
            <a:schemeClr val="accent2"/>
          </a:lnRef>
          <a:fillRef idx="2">
            <a:schemeClr val="accent2"/>
          </a:fillRef>
          <a:effectRef idx="1">
            <a:schemeClr val="accent2"/>
          </a:effectRef>
          <a:fontRef idx="minor">
            <a:schemeClr val="dk1"/>
          </a:fontRef>
        </p:style>
        <p:txBody>
          <a:bodyPr/>
          <a:lstStyle/>
          <a:p>
            <a:r>
              <a:rPr lang="tr-TR" sz="2400" dirty="0" smtClean="0"/>
              <a:t>Ayakta </a:t>
            </a:r>
            <a:r>
              <a:rPr lang="tr-TR" sz="2400" dirty="0"/>
              <a:t>durma ve </a:t>
            </a:r>
            <a:r>
              <a:rPr lang="tr-TR" sz="2400" dirty="0" smtClean="0"/>
              <a:t>yürüme</a:t>
            </a:r>
            <a:r>
              <a:rPr lang="tr-TR" sz="2400" dirty="0"/>
              <a:t>; kas </a:t>
            </a:r>
            <a:r>
              <a:rPr lang="tr-TR" sz="2400" dirty="0" err="1"/>
              <a:t>tonüsü</a:t>
            </a:r>
            <a:r>
              <a:rPr lang="tr-TR" sz="2400" dirty="0"/>
              <a:t>, koordinasyon, </a:t>
            </a:r>
            <a:r>
              <a:rPr lang="tr-TR" sz="2400" dirty="0" err="1" smtClean="0"/>
              <a:t>vestibüler</a:t>
            </a:r>
            <a:r>
              <a:rPr lang="tr-TR" sz="2400" dirty="0" smtClean="0"/>
              <a:t> </a:t>
            </a:r>
            <a:r>
              <a:rPr lang="tr-TR" sz="2400" dirty="0"/>
              <a:t>fonksiyonlar ve görmenin sağlam olması ile sağlanabilen karmaşık fonksiyonlardır. </a:t>
            </a:r>
          </a:p>
          <a:p>
            <a:endParaRPr lang="tr-TR" sz="2400" dirty="0"/>
          </a:p>
        </p:txBody>
      </p:sp>
    </p:spTree>
    <p:extLst>
      <p:ext uri="{BB962C8B-B14F-4D97-AF65-F5344CB8AC3E}">
        <p14:creationId xmlns:p14="http://schemas.microsoft.com/office/powerpoint/2010/main" val="1874755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229600" cy="835496"/>
          </a:xfrm>
        </p:spPr>
        <p:txBody>
          <a:bodyPr/>
          <a:lstStyle/>
          <a:p>
            <a:r>
              <a:rPr lang="tr-TR" sz="2400" dirty="0"/>
              <a:t>Bu fonksiyonlar aşağıdaki yöntemlerle değerlendirilir.</a:t>
            </a:r>
          </a:p>
        </p:txBody>
      </p:sp>
      <p:sp>
        <p:nvSpPr>
          <p:cNvPr id="3" name="İçerik Yer Tutucusu 2"/>
          <p:cNvSpPr>
            <a:spLocks noGrp="1"/>
          </p:cNvSpPr>
          <p:nvPr>
            <p:ph idx="1"/>
          </p:nvPr>
        </p:nvSpPr>
        <p:spPr>
          <a:xfrm>
            <a:off x="457200" y="1124744"/>
            <a:ext cx="8229600" cy="5001419"/>
          </a:xfrm>
        </p:spPr>
        <p:txBody>
          <a:bodyPr/>
          <a:lstStyle/>
          <a:p>
            <a:r>
              <a:rPr lang="tr-TR" sz="2400" dirty="0" smtClean="0"/>
              <a:t>Hastanın </a:t>
            </a:r>
            <a:r>
              <a:rPr lang="tr-TR" sz="2400" dirty="0"/>
              <a:t>odanın ortasında yürümesi ve geri gelmesi istenir, bu </a:t>
            </a:r>
            <a:r>
              <a:rPr lang="tr-TR" sz="2400" dirty="0" smtClean="0"/>
              <a:t>arada </a:t>
            </a:r>
            <a:r>
              <a:rPr lang="tr-TR" sz="2400" dirty="0"/>
              <a:t>hastanın yürüme biçimi değerlendirilir. </a:t>
            </a:r>
            <a:endParaRPr lang="tr-TR" sz="2400" dirty="0" smtClean="0"/>
          </a:p>
          <a:p>
            <a:pPr marL="0" indent="0">
              <a:buNone/>
            </a:pPr>
            <a:endParaRPr lang="tr-TR" sz="2400" dirty="0" smtClean="0"/>
          </a:p>
          <a:p>
            <a:r>
              <a:rPr lang="tr-TR" sz="2400" dirty="0" smtClean="0"/>
              <a:t>Normalde </a:t>
            </a:r>
            <a:r>
              <a:rPr lang="tr-TR" sz="2400" dirty="0"/>
              <a:t>yürüme, </a:t>
            </a:r>
            <a:r>
              <a:rPr lang="tr-TR" sz="2400" dirty="0" smtClean="0"/>
              <a:t>düzgündür</a:t>
            </a:r>
            <a:r>
              <a:rPr lang="tr-TR" sz="2400" dirty="0"/>
              <a:t>, çaba gerektirmez, ritmiktir ve adımlar arası mesafe </a:t>
            </a:r>
            <a:r>
              <a:rPr lang="tr-TR" sz="2400" dirty="0" smtClean="0"/>
              <a:t>ortalama </a:t>
            </a:r>
            <a:r>
              <a:rPr lang="tr-TR" sz="2400" dirty="0"/>
              <a:t>40 </a:t>
            </a:r>
            <a:r>
              <a:rPr lang="tr-TR" sz="2400" dirty="0" smtClean="0"/>
              <a:t>cm'dir.</a:t>
            </a:r>
          </a:p>
          <a:p>
            <a:endParaRPr lang="tr-TR" sz="2400" dirty="0"/>
          </a:p>
          <a:p>
            <a:r>
              <a:rPr lang="tr-TR" sz="2400" dirty="0" smtClean="0"/>
              <a:t>Hastanın </a:t>
            </a:r>
            <a:r>
              <a:rPr lang="tr-TR" sz="2400" dirty="0"/>
              <a:t>yürürken kol ve el </a:t>
            </a:r>
            <a:r>
              <a:rPr lang="tr-TR" sz="2400" dirty="0" err="1"/>
              <a:t>postürüne</a:t>
            </a:r>
            <a:r>
              <a:rPr lang="tr-TR" sz="2400" dirty="0"/>
              <a:t>, yürürken kolların koordine olarak sallanıp sallanmadığına dikkat edilir</a:t>
            </a:r>
          </a:p>
        </p:txBody>
      </p:sp>
    </p:spTree>
    <p:extLst>
      <p:ext uri="{BB962C8B-B14F-4D97-AF65-F5344CB8AC3E}">
        <p14:creationId xmlns:p14="http://schemas.microsoft.com/office/powerpoint/2010/main" val="9660026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a:bodyPr>
          <a:lstStyle/>
          <a:p>
            <a:r>
              <a:rPr lang="tr-TR" sz="2400" dirty="0" smtClean="0"/>
              <a:t>Hastadan </a:t>
            </a:r>
            <a:r>
              <a:rPr lang="tr-TR" sz="2400" dirty="0"/>
              <a:t>düz bir hat boyunca bir </a:t>
            </a:r>
            <a:r>
              <a:rPr lang="tr-TR" sz="2400" dirty="0" smtClean="0"/>
              <a:t>ayağının </a:t>
            </a:r>
            <a:r>
              <a:rPr lang="tr-TR" sz="2400" dirty="0"/>
              <a:t>topuğunu, diğer </a:t>
            </a:r>
            <a:r>
              <a:rPr lang="tr-TR" sz="2400" dirty="0" smtClean="0"/>
              <a:t>ayağının </a:t>
            </a:r>
            <a:r>
              <a:rPr lang="tr-TR" sz="2400" dirty="0"/>
              <a:t>parmak ucunun önüne koyarak yürümesi istenir</a:t>
            </a:r>
            <a:r>
              <a:rPr lang="tr-TR" sz="2400" dirty="0" smtClean="0"/>
              <a:t>.</a:t>
            </a:r>
          </a:p>
          <a:p>
            <a:pPr marL="0" indent="0">
              <a:buNone/>
            </a:pPr>
            <a:endParaRPr lang="tr-TR" sz="2400" dirty="0" smtClean="0"/>
          </a:p>
          <a:p>
            <a:r>
              <a:rPr lang="tr-TR" sz="2400" dirty="0" smtClean="0"/>
              <a:t> </a:t>
            </a:r>
            <a:r>
              <a:rPr lang="tr-TR" sz="2400" dirty="0"/>
              <a:t>Bu </a:t>
            </a:r>
            <a:r>
              <a:rPr lang="tr-TR" sz="2400" dirty="0" smtClean="0"/>
              <a:t>yürüme </a:t>
            </a:r>
            <a:r>
              <a:rPr lang="tr-TR" sz="2400" dirty="0"/>
              <a:t>şekli hastanın dayanma yüzeyini azaltır ve eğer hastanın bir </a:t>
            </a:r>
            <a:r>
              <a:rPr lang="tr-TR" sz="2400" dirty="0" smtClean="0"/>
              <a:t>koordinasyon </a:t>
            </a:r>
            <a:r>
              <a:rPr lang="tr-TR" sz="2400" dirty="0"/>
              <a:t>sorunu varsa, bu durumu ortaya çıkarır. Normalde birey bu yürüme şeklinde dengede kalır</a:t>
            </a:r>
            <a:r>
              <a:rPr lang="tr-TR" sz="2400" dirty="0" smtClean="0"/>
              <a:t>.</a:t>
            </a:r>
          </a:p>
          <a:p>
            <a:endParaRPr lang="tr-TR" sz="2400" dirty="0" smtClean="0"/>
          </a:p>
          <a:p>
            <a:r>
              <a:rPr lang="tr-TR" sz="2400" dirty="0" smtClean="0"/>
              <a:t>Hastadan </a:t>
            </a:r>
            <a:r>
              <a:rPr lang="tr-TR" sz="2400" dirty="0"/>
              <a:t>önce parmak uçları, sonra da topukları üstünde birkaç adım atması istenir. Bu yürüyüş şekli de hastanın dengesinin </a:t>
            </a:r>
            <a:r>
              <a:rPr lang="tr-TR" sz="2400" dirty="0" smtClean="0"/>
              <a:t>değerlendirilmesi </a:t>
            </a:r>
            <a:r>
              <a:rPr lang="tr-TR" sz="2400" dirty="0"/>
              <a:t>için kullanılır</a:t>
            </a:r>
          </a:p>
        </p:txBody>
      </p:sp>
    </p:spTree>
    <p:extLst>
      <p:ext uri="{BB962C8B-B14F-4D97-AF65-F5344CB8AC3E}">
        <p14:creationId xmlns:p14="http://schemas.microsoft.com/office/powerpoint/2010/main" val="37589639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err="1"/>
              <a:t>Romberg</a:t>
            </a:r>
            <a:r>
              <a:rPr lang="tr-TR" sz="2400" dirty="0"/>
              <a:t> testi: </a:t>
            </a:r>
          </a:p>
        </p:txBody>
      </p:sp>
      <p:sp>
        <p:nvSpPr>
          <p:cNvPr id="3" name="İçerik Yer Tutucusu 2"/>
          <p:cNvSpPr>
            <a:spLocks noGrp="1"/>
          </p:cNvSpPr>
          <p:nvPr>
            <p:ph idx="1"/>
          </p:nvPr>
        </p:nvSpPr>
        <p:spPr/>
        <p:txBody>
          <a:bodyPr>
            <a:normAutofit/>
          </a:bodyPr>
          <a:lstStyle/>
          <a:p>
            <a:r>
              <a:rPr lang="tr-TR" sz="2400" dirty="0" smtClean="0"/>
              <a:t>Hastadan </a:t>
            </a:r>
            <a:r>
              <a:rPr lang="tr-TR" sz="2400" dirty="0"/>
              <a:t>ayaklarını birbirine yaklaştırarak, </a:t>
            </a:r>
            <a:r>
              <a:rPr lang="tr-TR" sz="2400" dirty="0" smtClean="0"/>
              <a:t>kollarını </a:t>
            </a:r>
            <a:r>
              <a:rPr lang="tr-TR" sz="2400" dirty="0"/>
              <a:t>ise iki yanda serbest bırakacak şekilde önce gözleri açık, daha sonra kapalı iken ayakta durması istenir. </a:t>
            </a:r>
            <a:endParaRPr lang="tr-TR" sz="2400" dirty="0" smtClean="0"/>
          </a:p>
          <a:p>
            <a:endParaRPr lang="tr-TR" sz="2400" dirty="0"/>
          </a:p>
          <a:p>
            <a:r>
              <a:rPr lang="tr-TR" sz="2400" dirty="0" smtClean="0"/>
              <a:t>Hastanın </a:t>
            </a:r>
            <a:r>
              <a:rPr lang="tr-TR" sz="2400" dirty="0"/>
              <a:t>herhangi bir </a:t>
            </a:r>
            <a:r>
              <a:rPr lang="tr-TR" sz="2400" dirty="0" smtClean="0"/>
              <a:t>yerden </a:t>
            </a:r>
            <a:r>
              <a:rPr lang="tr-TR" sz="2400" dirty="0"/>
              <a:t>destek almadan 20-30 saniye bu pozisyonda kalması istenir. Test sırasında hasta yakın gözlenmeli ve düşmesi önlenmelidir. </a:t>
            </a:r>
            <a:endParaRPr lang="tr-TR" sz="2400" dirty="0" smtClean="0"/>
          </a:p>
          <a:p>
            <a:endParaRPr lang="tr-TR" sz="2400" dirty="0"/>
          </a:p>
          <a:p>
            <a:r>
              <a:rPr lang="tr-TR" sz="2400" dirty="0" smtClean="0"/>
              <a:t>Testte </a:t>
            </a:r>
            <a:r>
              <a:rPr lang="tr-TR" sz="2400" dirty="0"/>
              <a:t>hastanın vücut duruşunu sağlamadaki yeteneği </a:t>
            </a:r>
            <a:r>
              <a:rPr lang="tr-TR" sz="2400" dirty="0" smtClean="0"/>
              <a:t>değerlendirilir..</a:t>
            </a:r>
            <a:endParaRPr lang="tr-TR" sz="2400" dirty="0"/>
          </a:p>
        </p:txBody>
      </p:sp>
    </p:spTree>
    <p:extLst>
      <p:ext uri="{BB962C8B-B14F-4D97-AF65-F5344CB8AC3E}">
        <p14:creationId xmlns:p14="http://schemas.microsoft.com/office/powerpoint/2010/main" val="34554876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lstStyle/>
          <a:p>
            <a:r>
              <a:rPr lang="tr-TR" sz="2400" dirty="0"/>
              <a:t>Normalde yalnızca minimal bir sallanma olur. </a:t>
            </a:r>
            <a:endParaRPr lang="tr-TR" sz="2400" dirty="0" smtClean="0"/>
          </a:p>
          <a:p>
            <a:pPr marL="0" indent="0">
              <a:buNone/>
            </a:pPr>
            <a:endParaRPr lang="tr-TR" sz="2400" dirty="0" smtClean="0"/>
          </a:p>
          <a:p>
            <a:r>
              <a:rPr lang="tr-TR" sz="2400" dirty="0" smtClean="0"/>
              <a:t>Hasta </a:t>
            </a:r>
            <a:r>
              <a:rPr lang="tr-TR" sz="2400" dirty="0"/>
              <a:t>gözleri açıkken dengesini sağlayıp ayakta durabiliyor, ancak gözlerini </a:t>
            </a:r>
            <a:r>
              <a:rPr lang="tr-TR" sz="2400" dirty="0" smtClean="0"/>
              <a:t>kapattığında </a:t>
            </a:r>
            <a:r>
              <a:rPr lang="tr-TR" sz="2400" dirty="0"/>
              <a:t>denge bozuluyorsa bu durumda </a:t>
            </a:r>
            <a:r>
              <a:rPr lang="tr-TR" sz="2400" dirty="0" err="1"/>
              <a:t>Romberg</a:t>
            </a:r>
            <a:r>
              <a:rPr lang="tr-TR" sz="2400" dirty="0"/>
              <a:t> belirtisi </a:t>
            </a:r>
            <a:r>
              <a:rPr lang="tr-TR" sz="2400" dirty="0" err="1"/>
              <a:t>pozi¬tif</a:t>
            </a:r>
            <a:r>
              <a:rPr lang="tr-TR" sz="2400" dirty="0"/>
              <a:t> olarak yorumlanır. </a:t>
            </a:r>
            <a:endParaRPr lang="tr-TR" sz="2400" dirty="0" smtClean="0"/>
          </a:p>
          <a:p>
            <a:pPr marL="0" indent="0">
              <a:buNone/>
            </a:pPr>
            <a:endParaRPr lang="tr-TR" sz="2400" dirty="0" smtClean="0"/>
          </a:p>
          <a:p>
            <a:r>
              <a:rPr lang="tr-TR" sz="2400" dirty="0" err="1" smtClean="0"/>
              <a:t>Romberg</a:t>
            </a:r>
            <a:r>
              <a:rPr lang="tr-TR" sz="2400" dirty="0" smtClean="0"/>
              <a:t> </a:t>
            </a:r>
            <a:r>
              <a:rPr lang="tr-TR" sz="2400" dirty="0"/>
              <a:t>testinin pozitif olması denge </a:t>
            </a:r>
            <a:r>
              <a:rPr lang="tr-TR" sz="2400" dirty="0" smtClean="0"/>
              <a:t>kaybını </a:t>
            </a:r>
            <a:r>
              <a:rPr lang="tr-TR" sz="2400" dirty="0"/>
              <a:t>gösterir ve </a:t>
            </a:r>
            <a:r>
              <a:rPr lang="tr-TR" sz="2400" dirty="0" err="1"/>
              <a:t>spinal</a:t>
            </a:r>
            <a:r>
              <a:rPr lang="tr-TR" sz="2400" dirty="0"/>
              <a:t> kordun </a:t>
            </a:r>
            <a:r>
              <a:rPr lang="tr-TR" sz="2400" dirty="0" err="1"/>
              <a:t>posteriyor</a:t>
            </a:r>
            <a:r>
              <a:rPr lang="tr-TR" sz="2400" dirty="0"/>
              <a:t> kolonunda bir patolojiden şüphelenilir. </a:t>
            </a:r>
            <a:endParaRPr lang="tr-TR" sz="2400" dirty="0" smtClean="0"/>
          </a:p>
          <a:p>
            <a:endParaRPr lang="tr-TR" sz="2400" dirty="0"/>
          </a:p>
          <a:p>
            <a:r>
              <a:rPr lang="tr-TR" sz="2400" dirty="0" err="1" smtClean="0"/>
              <a:t>Serebellar</a:t>
            </a:r>
            <a:r>
              <a:rPr lang="tr-TR" sz="2400" dirty="0" smtClean="0"/>
              <a:t> </a:t>
            </a:r>
            <a:r>
              <a:rPr lang="tr-TR" sz="2400" dirty="0" err="1"/>
              <a:t>atakside</a:t>
            </a:r>
            <a:r>
              <a:rPr lang="tr-TR" sz="2400" dirty="0"/>
              <a:t> ise hasta gözleri açıkken de </a:t>
            </a:r>
            <a:r>
              <a:rPr lang="tr-TR" sz="2400" dirty="0" smtClean="0"/>
              <a:t>kapalıyken </a:t>
            </a:r>
            <a:r>
              <a:rPr lang="tr-TR" sz="2400" dirty="0"/>
              <a:t>de ayakları birbirine yaklaştığında dengesini sağlamada güçlük çeker</a:t>
            </a:r>
          </a:p>
        </p:txBody>
      </p:sp>
    </p:spTree>
    <p:extLst>
      <p:ext uri="{BB962C8B-B14F-4D97-AF65-F5344CB8AC3E}">
        <p14:creationId xmlns:p14="http://schemas.microsoft.com/office/powerpoint/2010/main" val="23529259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smtClean="0"/>
              <a:t>Bir sonraki değerlendirmede ise hastadan </a:t>
            </a:r>
            <a:r>
              <a:rPr lang="tr-TR" sz="2400" dirty="0"/>
              <a:t>önce bir ayağı, sonra diğeri üzerinde seke seke yürümesi istenir. </a:t>
            </a:r>
            <a:endParaRPr lang="tr-TR" sz="2400" dirty="0" smtClean="0"/>
          </a:p>
          <a:p>
            <a:endParaRPr lang="tr-TR" sz="2400" dirty="0"/>
          </a:p>
          <a:p>
            <a:r>
              <a:rPr lang="tr-TR" sz="2400" dirty="0" smtClean="0"/>
              <a:t>Bu </a:t>
            </a:r>
            <a:r>
              <a:rPr lang="tr-TR" sz="2400" dirty="0"/>
              <a:t>test için kas gücü gerektiğinden zayıf, halsiz ve yaşlı </a:t>
            </a:r>
            <a:r>
              <a:rPr lang="tr-TR" sz="2400" dirty="0" smtClean="0"/>
              <a:t>hastalarda </a:t>
            </a:r>
            <a:r>
              <a:rPr lang="tr-TR" sz="2400" dirty="0"/>
              <a:t>uygulanmamalıdır.</a:t>
            </a:r>
          </a:p>
        </p:txBody>
      </p:sp>
    </p:spTree>
    <p:extLst>
      <p:ext uri="{BB962C8B-B14F-4D97-AF65-F5344CB8AC3E}">
        <p14:creationId xmlns:p14="http://schemas.microsoft.com/office/powerpoint/2010/main" val="23304084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792088"/>
          </a:xfrm>
        </p:spPr>
        <p:txBody>
          <a:bodyPr/>
          <a:lstStyle/>
          <a:p>
            <a:r>
              <a:rPr lang="tr-TR" sz="2400" dirty="0"/>
              <a:t>Koordinasyon Testleri: </a:t>
            </a:r>
          </a:p>
        </p:txBody>
      </p:sp>
      <p:sp>
        <p:nvSpPr>
          <p:cNvPr id="3" name="İçerik Yer Tutucusu 2"/>
          <p:cNvSpPr>
            <a:spLocks noGrp="1"/>
          </p:cNvSpPr>
          <p:nvPr>
            <p:ph idx="1"/>
          </p:nvPr>
        </p:nvSpPr>
        <p:spPr>
          <a:xfrm>
            <a:off x="457200" y="1052736"/>
            <a:ext cx="8229600" cy="5073427"/>
          </a:xfrm>
        </p:spPr>
        <p:txBody>
          <a:bodyPr/>
          <a:lstStyle/>
          <a:p>
            <a:r>
              <a:rPr lang="tr-TR" sz="2400" dirty="0"/>
              <a:t>Bu testler yapılırken hasta oturur pozisyondadır.</a:t>
            </a:r>
          </a:p>
          <a:p>
            <a:pPr marL="457200" indent="-457200">
              <a:buAutoNum type="arabicPeriod"/>
            </a:pPr>
            <a:r>
              <a:rPr lang="tr-TR" sz="2400" dirty="0" smtClean="0"/>
              <a:t>Kollar </a:t>
            </a:r>
            <a:r>
              <a:rPr lang="tr-TR" sz="2400" dirty="0"/>
              <a:t>omuz hizasında uzatılarak </a:t>
            </a:r>
            <a:r>
              <a:rPr lang="tr-TR" sz="2400" dirty="0" err="1"/>
              <a:t>abdüksiyona</a:t>
            </a:r>
            <a:r>
              <a:rPr lang="tr-TR" sz="2400" dirty="0"/>
              <a:t> getirilir, sonra has-tadan her iki elinin işaret parmakları ile sırasıyla ve hızlıca burun ucuna dokunması istenir. </a:t>
            </a:r>
            <a:endParaRPr lang="tr-TR" sz="2400" dirty="0" smtClean="0"/>
          </a:p>
          <a:p>
            <a:pPr marL="0" indent="0">
              <a:buNone/>
            </a:pPr>
            <a:endParaRPr lang="tr-TR" sz="2400" dirty="0" smtClean="0"/>
          </a:p>
          <a:p>
            <a:r>
              <a:rPr lang="tr-TR" sz="2400" dirty="0" smtClean="0"/>
              <a:t>Eğer </a:t>
            </a:r>
            <a:r>
              <a:rPr lang="tr-TR" sz="2400" dirty="0"/>
              <a:t>hasta bu testi kolayca yapıyorsa </a:t>
            </a:r>
            <a:r>
              <a:rPr lang="tr-TR" sz="2400" dirty="0" smtClean="0"/>
              <a:t>aynı </a:t>
            </a:r>
            <a:r>
              <a:rPr lang="tr-TR" sz="2400" dirty="0"/>
              <a:t>testi bu kez gözleri kapalı iken tekrarlaması istenir </a:t>
            </a:r>
            <a:r>
              <a:rPr lang="tr-TR" sz="2400" dirty="0" smtClean="0"/>
              <a:t>.</a:t>
            </a:r>
          </a:p>
          <a:p>
            <a:endParaRPr lang="tr-TR" sz="2400" dirty="0"/>
          </a:p>
          <a:p>
            <a:r>
              <a:rPr lang="tr-TR" sz="2400" dirty="0" smtClean="0"/>
              <a:t> </a:t>
            </a:r>
            <a:r>
              <a:rPr lang="tr-TR" sz="2400" dirty="0"/>
              <a:t>Patolojik durumlarda hasta burnunu bulamaz ya da burun </a:t>
            </a:r>
            <a:r>
              <a:rPr lang="tr-TR" sz="2400" dirty="0" smtClean="0"/>
              <a:t>ucuna </a:t>
            </a:r>
            <a:r>
              <a:rPr lang="tr-TR" sz="2400" dirty="0"/>
              <a:t>değil burun köküne doğru, daha geriye dokunur.</a:t>
            </a:r>
          </a:p>
          <a:p>
            <a:endParaRPr lang="tr-TR" sz="2400" dirty="0"/>
          </a:p>
        </p:txBody>
      </p:sp>
    </p:spTree>
    <p:extLst>
      <p:ext uri="{BB962C8B-B14F-4D97-AF65-F5344CB8AC3E}">
        <p14:creationId xmlns:p14="http://schemas.microsoft.com/office/powerpoint/2010/main" val="40810135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normAutofit/>
          </a:bodyPr>
          <a:lstStyle/>
          <a:p>
            <a:r>
              <a:rPr lang="tr-TR" sz="2400" dirty="0"/>
              <a:t>2.	Muayeneyi yapan kişi hastadan yaklaşık 45 cm uzakta olacak </a:t>
            </a:r>
            <a:r>
              <a:rPr lang="tr-TR" sz="2400" dirty="0" smtClean="0"/>
              <a:t>şekilde </a:t>
            </a:r>
            <a:r>
              <a:rPr lang="tr-TR" sz="2400" dirty="0"/>
              <a:t>işaret parmağını </a:t>
            </a:r>
            <a:r>
              <a:rPr lang="tr-TR" sz="2400" dirty="0" smtClean="0"/>
              <a:t>uzatır.</a:t>
            </a:r>
          </a:p>
          <a:p>
            <a:endParaRPr lang="tr-TR" sz="2400" dirty="0"/>
          </a:p>
          <a:p>
            <a:r>
              <a:rPr lang="tr-TR" sz="2400" dirty="0" smtClean="0"/>
              <a:t>Hastadan </a:t>
            </a:r>
            <a:r>
              <a:rPr lang="tr-TR" sz="2400" dirty="0"/>
              <a:t>önce uzatılan bu parmağa, sonra kendi burun ucuna çabuk çabuk olacak biçimde dokunması istenir. </a:t>
            </a:r>
            <a:endParaRPr lang="tr-TR" sz="2400" dirty="0" smtClean="0"/>
          </a:p>
          <a:p>
            <a:endParaRPr lang="tr-TR" sz="2400" dirty="0"/>
          </a:p>
          <a:p>
            <a:r>
              <a:rPr lang="tr-TR" sz="2400" dirty="0" smtClean="0"/>
              <a:t>Muayeneyi </a:t>
            </a:r>
            <a:r>
              <a:rPr lang="tr-TR" sz="2400" dirty="0"/>
              <a:t>yapan kişi parmağının yerini değiştirerek, </a:t>
            </a:r>
            <a:r>
              <a:rPr lang="tr-TR" sz="2400" dirty="0" smtClean="0"/>
              <a:t>hastanın </a:t>
            </a:r>
            <a:r>
              <a:rPr lang="tr-TR" sz="2400" dirty="0"/>
              <a:t>da yönünü değiştirmesini ve parmağa ulaşmak için kolunu tam olarak uzatmasını sağlamalıdır. </a:t>
            </a:r>
          </a:p>
        </p:txBody>
      </p:sp>
    </p:spTree>
    <p:extLst>
      <p:ext uri="{BB962C8B-B14F-4D97-AF65-F5344CB8AC3E}">
        <p14:creationId xmlns:p14="http://schemas.microsoft.com/office/powerpoint/2010/main" val="4123171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Normalde hastanın hareketleri düzgün ve doğrudur, burun ucuna dokunur. </a:t>
            </a:r>
            <a:endParaRPr lang="tr-TR" sz="2400" dirty="0" smtClean="0"/>
          </a:p>
          <a:p>
            <a:endParaRPr lang="tr-TR" sz="2400" dirty="0"/>
          </a:p>
          <a:p>
            <a:r>
              <a:rPr lang="tr-TR" sz="2400" dirty="0" err="1" smtClean="0"/>
              <a:t>Serebellar</a:t>
            </a:r>
            <a:r>
              <a:rPr lang="tr-TR" sz="2400" dirty="0" smtClean="0"/>
              <a:t> hastalıklarda </a:t>
            </a:r>
            <a:r>
              <a:rPr lang="tr-TR" sz="2400" dirty="0"/>
              <a:t>yön, hız, kuvvette yetersizlik söz konusudur ve hareketler çok yavaştır, yön kaybedilebilir. </a:t>
            </a:r>
            <a:endParaRPr lang="tr-TR" sz="2400" dirty="0" smtClean="0"/>
          </a:p>
          <a:p>
            <a:endParaRPr lang="tr-TR" sz="2400" dirty="0"/>
          </a:p>
          <a:p>
            <a:r>
              <a:rPr lang="tr-TR" sz="2400" dirty="0" smtClean="0"/>
              <a:t>Bu </a:t>
            </a:r>
            <a:r>
              <a:rPr lang="tr-TR" sz="2400" dirty="0"/>
              <a:t>duruma </a:t>
            </a:r>
            <a:r>
              <a:rPr lang="tr-TR" sz="2400" dirty="0" err="1"/>
              <a:t>dismetri</a:t>
            </a:r>
            <a:r>
              <a:rPr lang="tr-TR" sz="2400" dirty="0"/>
              <a:t> denir ve </a:t>
            </a:r>
            <a:r>
              <a:rPr lang="tr-TR" sz="2400" dirty="0" smtClean="0"/>
              <a:t>hareketlerin </a:t>
            </a:r>
            <a:r>
              <a:rPr lang="tr-TR" sz="2400" dirty="0"/>
              <a:t>sonuna doğru tremor gözlenir.</a:t>
            </a:r>
          </a:p>
          <a:p>
            <a:endParaRPr lang="tr-TR" sz="2400" dirty="0"/>
          </a:p>
        </p:txBody>
      </p:sp>
    </p:spTree>
    <p:extLst>
      <p:ext uri="{BB962C8B-B14F-4D97-AF65-F5344CB8AC3E}">
        <p14:creationId xmlns:p14="http://schemas.microsoft.com/office/powerpoint/2010/main" val="2232351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3.	Hastadan ellerim dizine koyması istenir. Önce avcu </a:t>
            </a:r>
            <a:r>
              <a:rPr lang="tr-TR" sz="2400" dirty="0" smtClean="0"/>
              <a:t>sonra </a:t>
            </a:r>
            <a:r>
              <a:rPr lang="tr-TR" sz="2400" dirty="0"/>
              <a:t>el sırtı </a:t>
            </a:r>
            <a:r>
              <a:rPr lang="tr-TR" sz="2400" dirty="0" smtClean="0"/>
              <a:t>ile </a:t>
            </a:r>
            <a:r>
              <a:rPr lang="tr-TR" sz="2400" dirty="0"/>
              <a:t>ve gittikçe artan bir hızda </a:t>
            </a:r>
            <a:r>
              <a:rPr lang="tr-TR" sz="2400" dirty="0" smtClean="0"/>
              <a:t>dizine </a:t>
            </a:r>
            <a:r>
              <a:rPr lang="tr-TR" sz="2400" dirty="0" err="1"/>
              <a:t>peşpeşe</a:t>
            </a:r>
            <a:r>
              <a:rPr lang="tr-TR" sz="2400" dirty="0"/>
              <a:t> hafifçe vurması söylenir</a:t>
            </a:r>
            <a:r>
              <a:rPr lang="tr-TR" sz="2400" dirty="0" smtClean="0"/>
              <a:t>.</a:t>
            </a:r>
          </a:p>
          <a:p>
            <a:endParaRPr lang="tr-TR" sz="2400" dirty="0"/>
          </a:p>
          <a:p>
            <a:endParaRPr lang="tr-TR" sz="2400" dirty="0" smtClean="0"/>
          </a:p>
          <a:p>
            <a:r>
              <a:rPr lang="tr-TR" sz="2400" dirty="0" smtClean="0"/>
              <a:t> </a:t>
            </a:r>
            <a:r>
              <a:rPr lang="tr-TR" sz="2400" dirty="0"/>
              <a:t>Test sırasında hastanın </a:t>
            </a:r>
            <a:r>
              <a:rPr lang="tr-TR" sz="2400" dirty="0" smtClean="0"/>
              <a:t>hareketlerinin </a:t>
            </a:r>
            <a:r>
              <a:rPr lang="tr-TR" sz="2400" dirty="0"/>
              <a:t>koordine olup olmadığı ve bu ardışık hareketleri </a:t>
            </a:r>
            <a:r>
              <a:rPr lang="tr-TR" sz="2400" dirty="0" smtClean="0"/>
              <a:t>gerçekleştirme </a:t>
            </a:r>
            <a:r>
              <a:rPr lang="tr-TR" sz="2400" dirty="0"/>
              <a:t>yeteneği değerlendirilir.</a:t>
            </a:r>
          </a:p>
        </p:txBody>
      </p:sp>
    </p:spTree>
    <p:extLst>
      <p:ext uri="{BB962C8B-B14F-4D97-AF65-F5344CB8AC3E}">
        <p14:creationId xmlns:p14="http://schemas.microsoft.com/office/powerpoint/2010/main" val="22950824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92696"/>
            <a:ext cx="8229600" cy="4896544"/>
          </a:xfrm>
        </p:spPr>
        <p:txBody>
          <a:bodyPr/>
          <a:lstStyle/>
          <a:p>
            <a:pPr algn="just"/>
            <a:r>
              <a:rPr lang="tr-TR" sz="2400" dirty="0"/>
              <a:t>4.	Hastadan elinin parmaklarını, aynı elin başparmağına tek tek </a:t>
            </a:r>
            <a:r>
              <a:rPr lang="tr-TR" sz="2400" dirty="0" smtClean="0"/>
              <a:t>değdirmesi (</a:t>
            </a:r>
            <a:r>
              <a:rPr lang="tr-TR" sz="2400" dirty="0" err="1" smtClean="0"/>
              <a:t>oppozisyon</a:t>
            </a:r>
            <a:r>
              <a:rPr lang="tr-TR" sz="2400" dirty="0" smtClean="0"/>
              <a:t>) </a:t>
            </a:r>
            <a:r>
              <a:rPr lang="tr-TR" sz="2400" dirty="0"/>
              <a:t>istenir ve hareket mümkün olduğunca hızlı </a:t>
            </a:r>
            <a:r>
              <a:rPr lang="tr-TR" sz="2400" dirty="0" smtClean="0"/>
              <a:t>yaptırılır.</a:t>
            </a:r>
          </a:p>
          <a:p>
            <a:pPr algn="just"/>
            <a:endParaRPr lang="tr-TR" sz="2400" dirty="0"/>
          </a:p>
          <a:p>
            <a:pPr algn="just"/>
            <a:r>
              <a:rPr lang="tr-TR" sz="2400" dirty="0" smtClean="0"/>
              <a:t>Hastaya </a:t>
            </a:r>
            <a:r>
              <a:rPr lang="tr-TR" sz="2400" dirty="0"/>
              <a:t>parmaklarını birbirine değdirirken işaret </a:t>
            </a:r>
            <a:r>
              <a:rPr lang="tr-TR" sz="2400" dirty="0" smtClean="0"/>
              <a:t>parmağı </a:t>
            </a:r>
            <a:r>
              <a:rPr lang="tr-TR" sz="2400" dirty="0"/>
              <a:t>ile başlaması ve serçe parmağına kadar gittikten sonra, ters yönde geri dönmesi söylenir. </a:t>
            </a:r>
            <a:endParaRPr lang="tr-TR" sz="2400" dirty="0" smtClean="0"/>
          </a:p>
          <a:p>
            <a:pPr algn="just"/>
            <a:endParaRPr lang="tr-TR" sz="2400" dirty="0"/>
          </a:p>
          <a:p>
            <a:pPr algn="just"/>
            <a:r>
              <a:rPr lang="tr-TR" sz="2400" dirty="0" smtClean="0"/>
              <a:t>Test </a:t>
            </a:r>
            <a:r>
              <a:rPr lang="tr-TR" sz="2400" dirty="0"/>
              <a:t>sırasında hastanın hareketlerinin koordine olup olmadığı ve bu ardışık hareketleri gerçekleştirme </a:t>
            </a:r>
            <a:r>
              <a:rPr lang="tr-TR" sz="2400" dirty="0" smtClean="0"/>
              <a:t>yeteneği </a:t>
            </a:r>
            <a:r>
              <a:rPr lang="tr-TR" sz="2400" dirty="0"/>
              <a:t>değerlendirilir.</a:t>
            </a:r>
          </a:p>
        </p:txBody>
      </p:sp>
    </p:spTree>
    <p:extLst>
      <p:ext uri="{BB962C8B-B14F-4D97-AF65-F5344CB8AC3E}">
        <p14:creationId xmlns:p14="http://schemas.microsoft.com/office/powerpoint/2010/main" val="726611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5.	Hasta oturur pozisyonda ya da </a:t>
            </a:r>
            <a:r>
              <a:rPr lang="tr-TR" sz="2400" dirty="0" err="1"/>
              <a:t>supine</a:t>
            </a:r>
            <a:r>
              <a:rPr lang="tr-TR" sz="2400" dirty="0"/>
              <a:t> pozisyonunda olabilir. </a:t>
            </a:r>
            <a:endParaRPr lang="tr-TR" sz="2400" dirty="0" smtClean="0"/>
          </a:p>
          <a:p>
            <a:r>
              <a:rPr lang="tr-TR" sz="2400" dirty="0" smtClean="0"/>
              <a:t>Hastadan </a:t>
            </a:r>
            <a:r>
              <a:rPr lang="tr-TR" sz="2400" dirty="0"/>
              <a:t>bir </a:t>
            </a:r>
            <a:r>
              <a:rPr lang="tr-TR" sz="2400" dirty="0" smtClean="0"/>
              <a:t>ayağının </a:t>
            </a:r>
            <a:r>
              <a:rPr lang="tr-TR" sz="2400" dirty="0"/>
              <a:t>topuğunu, diğer bacağında dizin hemen altına yerleştirmesi ve topuğunu </a:t>
            </a:r>
            <a:r>
              <a:rPr lang="tr-TR" sz="2400" dirty="0" err="1"/>
              <a:t>tibiya</a:t>
            </a:r>
            <a:r>
              <a:rPr lang="tr-TR" sz="2400" dirty="0"/>
              <a:t> üzerinden aşağıya doğru </a:t>
            </a:r>
            <a:r>
              <a:rPr lang="tr-TR" sz="2400" dirty="0" smtClean="0"/>
              <a:t>kaydırması </a:t>
            </a:r>
            <a:r>
              <a:rPr lang="tr-TR" sz="2400" dirty="0"/>
              <a:t>istenir </a:t>
            </a:r>
            <a:r>
              <a:rPr lang="tr-TR" sz="2400" dirty="0" smtClean="0"/>
              <a:t>. </a:t>
            </a:r>
          </a:p>
          <a:p>
            <a:endParaRPr lang="tr-TR" sz="2400" dirty="0"/>
          </a:p>
          <a:p>
            <a:r>
              <a:rPr lang="tr-TR" sz="2400" dirty="0" smtClean="0"/>
              <a:t>Aynı </a:t>
            </a:r>
            <a:r>
              <a:rPr lang="tr-TR" sz="2400" dirty="0"/>
              <a:t>hareket diğer ayakla tekrarlanır ve test sırasında iki bacağın koordinasyonu gözlenir. Normalde </a:t>
            </a:r>
            <a:r>
              <a:rPr lang="tr-TR" sz="2400" dirty="0" smtClean="0"/>
              <a:t>hasta </a:t>
            </a:r>
            <a:r>
              <a:rPr lang="tr-TR" sz="2400" dirty="0"/>
              <a:t>topuğunu </a:t>
            </a:r>
            <a:r>
              <a:rPr lang="tr-TR" sz="2400" dirty="0" err="1"/>
              <a:t>tibia</a:t>
            </a:r>
            <a:r>
              <a:rPr lang="tr-TR" sz="2400" dirty="0"/>
              <a:t> üzerinde düz bir hat boyunca aşağıya kaydırır.</a:t>
            </a:r>
          </a:p>
        </p:txBody>
      </p:sp>
    </p:spTree>
    <p:extLst>
      <p:ext uri="{BB962C8B-B14F-4D97-AF65-F5344CB8AC3E}">
        <p14:creationId xmlns:p14="http://schemas.microsoft.com/office/powerpoint/2010/main" val="28721287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REFLEKSLERİN DEĞERLENDİRİLMESİ</a:t>
            </a:r>
          </a:p>
        </p:txBody>
      </p:sp>
      <p:sp>
        <p:nvSpPr>
          <p:cNvPr id="3" name="İçerik Yer Tutucusu 2"/>
          <p:cNvSpPr>
            <a:spLocks noGrp="1"/>
          </p:cNvSpPr>
          <p:nvPr>
            <p:ph idx="1"/>
          </p:nvPr>
        </p:nvSpPr>
        <p:spPr/>
        <p:txBody>
          <a:bodyPr/>
          <a:lstStyle/>
          <a:p>
            <a:r>
              <a:rPr lang="tr-TR" sz="2400" dirty="0"/>
              <a:t>Refleks, bir uyarana karşı vücudun otomatik cevabıdır. </a:t>
            </a:r>
            <a:endParaRPr lang="tr-TR" sz="2400" dirty="0" smtClean="0"/>
          </a:p>
          <a:p>
            <a:endParaRPr lang="tr-TR" sz="2400" dirty="0"/>
          </a:p>
          <a:p>
            <a:r>
              <a:rPr lang="tr-TR" sz="2400" dirty="0" smtClean="0"/>
              <a:t>İstemli </a:t>
            </a:r>
            <a:r>
              <a:rPr lang="tr-TR" sz="2400" dirty="0"/>
              <a:t>ya da </a:t>
            </a:r>
            <a:r>
              <a:rPr lang="tr-TR" sz="2400" dirty="0" smtClean="0"/>
              <a:t>bilinçli </a:t>
            </a:r>
            <a:r>
              <a:rPr lang="tr-TR" sz="2400" dirty="0"/>
              <a:t>olarak öğrenilemez. Refleks yanıtın niteliği bireyler arasında ve </a:t>
            </a:r>
            <a:r>
              <a:rPr lang="tr-TR" sz="2400" dirty="0" smtClean="0"/>
              <a:t>yaşa </a:t>
            </a:r>
            <a:r>
              <a:rPr lang="tr-TR" sz="2400" dirty="0"/>
              <a:t>göre farklılık gösterir. Örneğin; yaşlı bireylerde sinir sistemi nispeten bozulduğundan refleks cevabı daha az şiddetle oluşur.</a:t>
            </a:r>
          </a:p>
        </p:txBody>
      </p:sp>
    </p:spTree>
    <p:extLst>
      <p:ext uri="{BB962C8B-B14F-4D97-AF65-F5344CB8AC3E}">
        <p14:creationId xmlns:p14="http://schemas.microsoft.com/office/powerpoint/2010/main" val="41040523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a:bodyPr>
          <a:lstStyle/>
          <a:p>
            <a:r>
              <a:rPr lang="tr-TR" sz="2400" dirty="0"/>
              <a:t>Refleksler perküsyon çekici kullanılarak test edilir. Perküsyon </a:t>
            </a:r>
            <a:r>
              <a:rPr lang="tr-TR" sz="2400" dirty="0" smtClean="0"/>
              <a:t>çekicinin </a:t>
            </a:r>
            <a:r>
              <a:rPr lang="tr-TR" sz="2400" dirty="0"/>
              <a:t>hem uç kısmı, hem de düz olan taban kısmı kullanılabilir. </a:t>
            </a:r>
            <a:endParaRPr lang="tr-TR" sz="2400" dirty="0" smtClean="0"/>
          </a:p>
          <a:p>
            <a:endParaRPr lang="tr-TR" sz="2400" dirty="0" smtClean="0"/>
          </a:p>
          <a:p>
            <a:r>
              <a:rPr lang="tr-TR" sz="2400" dirty="0" smtClean="0"/>
              <a:t>Çekicin </a:t>
            </a:r>
            <a:r>
              <a:rPr lang="tr-TR" sz="2400" dirty="0"/>
              <a:t>uç kısmı özellikle küçük alanlara vuruşlarda kullanılır. </a:t>
            </a:r>
            <a:endParaRPr lang="tr-TR" sz="2400" dirty="0" smtClean="0"/>
          </a:p>
          <a:p>
            <a:r>
              <a:rPr lang="tr-TR" sz="2400" dirty="0" smtClean="0"/>
              <a:t>Refleks </a:t>
            </a:r>
            <a:r>
              <a:rPr lang="tr-TR" sz="2400" dirty="0"/>
              <a:t>çekicinin hızına ve gücüne dikkat edilmelidir. Çünkü refleks cevap, kısmen oluşturulan uyarının gücüne bağlıdır</a:t>
            </a:r>
            <a:r>
              <a:rPr lang="tr-TR" sz="2400" dirty="0" smtClean="0"/>
              <a:t>.</a:t>
            </a:r>
          </a:p>
          <a:p>
            <a:endParaRPr lang="tr-TR" sz="2400" dirty="0"/>
          </a:p>
          <a:p>
            <a:r>
              <a:rPr lang="tr-TR" sz="2400" dirty="0" smtClean="0"/>
              <a:t> </a:t>
            </a:r>
            <a:r>
              <a:rPr lang="tr-TR" sz="2400" dirty="0"/>
              <a:t>Refleks cevabı oluşturmak için ihtiyaç duyulandan daha fazla güç kullanılmamalıdır.</a:t>
            </a:r>
          </a:p>
        </p:txBody>
      </p:sp>
    </p:spTree>
    <p:extLst>
      <p:ext uri="{BB962C8B-B14F-4D97-AF65-F5344CB8AC3E}">
        <p14:creationId xmlns:p14="http://schemas.microsoft.com/office/powerpoint/2010/main" val="17103785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085"/>
            <a:ext cx="8229600" cy="1267544"/>
          </a:xfrm>
        </p:spPr>
        <p:txBody>
          <a:bodyPr/>
          <a:lstStyle/>
          <a:p>
            <a:pPr>
              <a:lnSpc>
                <a:spcPct val="100000"/>
              </a:lnSpc>
            </a:pPr>
            <a:r>
              <a:rPr lang="tr-TR" sz="2400" dirty="0"/>
              <a:t>Refleks cevap, </a:t>
            </a:r>
            <a:r>
              <a:rPr lang="tr-TR" sz="2400" dirty="0" smtClean="0"/>
              <a:t>0'dan </a:t>
            </a:r>
            <a:r>
              <a:rPr lang="tr-TR" sz="2400" dirty="0"/>
              <a:t>4 pozitife kadar olan derecelendirme sistemi ile tanımlanır </a:t>
            </a:r>
          </a:p>
        </p:txBody>
      </p:sp>
      <p:graphicFrame>
        <p:nvGraphicFramePr>
          <p:cNvPr id="4" name="Nesne 3"/>
          <p:cNvGraphicFramePr>
            <a:graphicFrameLocks noChangeAspect="1"/>
          </p:cNvGraphicFramePr>
          <p:nvPr>
            <p:extLst>
              <p:ext uri="{D42A27DB-BD31-4B8C-83A1-F6EECF244321}">
                <p14:modId xmlns:p14="http://schemas.microsoft.com/office/powerpoint/2010/main" val="257335673"/>
              </p:ext>
            </p:extLst>
          </p:nvPr>
        </p:nvGraphicFramePr>
        <p:xfrm>
          <a:off x="323528" y="1484784"/>
          <a:ext cx="8640960" cy="5112568"/>
        </p:xfrm>
        <a:graphic>
          <a:graphicData uri="http://schemas.openxmlformats.org/presentationml/2006/ole">
            <mc:AlternateContent xmlns:mc="http://schemas.openxmlformats.org/markup-compatibility/2006">
              <mc:Choice xmlns:v="urn:schemas-microsoft-com:vml" Requires="v">
                <p:oleObj spid="_x0000_s6161" name="Belge" r:id="rId4" imgW="4639236" imgH="1622641" progId="Word.Document.12">
                  <p:embed/>
                </p:oleObj>
              </mc:Choice>
              <mc:Fallback>
                <p:oleObj name="Belge" r:id="rId4" imgW="4639236" imgH="1622641" progId="Word.Document.12">
                  <p:embed/>
                  <p:pic>
                    <p:nvPicPr>
                      <p:cNvPr id="0" name=""/>
                      <p:cNvPicPr/>
                      <p:nvPr/>
                    </p:nvPicPr>
                    <p:blipFill>
                      <a:blip r:embed="rId5"/>
                      <a:stretch>
                        <a:fillRect/>
                      </a:stretch>
                    </p:blipFill>
                    <p:spPr>
                      <a:xfrm>
                        <a:off x="323528" y="1484784"/>
                        <a:ext cx="8640960" cy="5112568"/>
                      </a:xfrm>
                      <a:prstGeom prst="rect">
                        <a:avLst/>
                      </a:prstGeom>
                    </p:spPr>
                  </p:pic>
                </p:oleObj>
              </mc:Fallback>
            </mc:AlternateContent>
          </a:graphicData>
        </a:graphic>
      </p:graphicFrame>
    </p:spTree>
    <p:extLst>
      <p:ext uri="{BB962C8B-B14F-4D97-AF65-F5344CB8AC3E}">
        <p14:creationId xmlns:p14="http://schemas.microsoft.com/office/powerpoint/2010/main" val="12393570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r>
              <a:rPr lang="tr-TR" sz="2400" dirty="0"/>
              <a:t>Refleksler </a:t>
            </a:r>
            <a:r>
              <a:rPr lang="tr-TR" sz="2400" dirty="0" smtClean="0"/>
              <a:t>değerlendirilirken</a:t>
            </a:r>
            <a:r>
              <a:rPr lang="tr-TR" sz="2400" dirty="0"/>
              <a:t>, refleks yanıtın simetrisinin de değerlendirilmesi yani </a:t>
            </a:r>
            <a:r>
              <a:rPr lang="tr-TR" sz="2400" dirty="0" smtClean="0"/>
              <a:t>vücudun </a:t>
            </a:r>
            <a:r>
              <a:rPr lang="tr-TR" sz="2400" dirty="0"/>
              <a:t>bir yarısındaki refleks yanıtın, diğer yarısı ile </a:t>
            </a:r>
            <a:r>
              <a:rPr lang="tr-TR" sz="2400" dirty="0" smtClean="0"/>
              <a:t>karşılaştırılması </a:t>
            </a:r>
            <a:r>
              <a:rPr lang="tr-TR" sz="2400" dirty="0"/>
              <a:t>gerekir</a:t>
            </a:r>
            <a:r>
              <a:rPr lang="tr-TR" sz="2400" dirty="0" smtClean="0"/>
              <a:t>.</a:t>
            </a:r>
          </a:p>
          <a:p>
            <a:pPr marL="0" indent="0">
              <a:buNone/>
            </a:pPr>
            <a:endParaRPr lang="tr-TR" sz="2400" dirty="0"/>
          </a:p>
          <a:p>
            <a:r>
              <a:rPr lang="tr-TR" sz="2400" dirty="0"/>
              <a:t>Refleks değerlendirilmesi, derin </a:t>
            </a:r>
            <a:r>
              <a:rPr lang="tr-TR" sz="2400" dirty="0" err="1"/>
              <a:t>tendon</a:t>
            </a:r>
            <a:r>
              <a:rPr lang="tr-TR" sz="2400" dirty="0"/>
              <a:t> refleksleri, yüzeysel refleksler ve patolojik reflekslerin değerlendirilmesi olmak üzere üç grupta </a:t>
            </a:r>
            <a:r>
              <a:rPr lang="tr-TR" sz="2400" dirty="0" smtClean="0"/>
              <a:t>gerçekleştirilir</a:t>
            </a:r>
            <a:r>
              <a:rPr lang="tr-TR" sz="2400" dirty="0"/>
              <a:t>.</a:t>
            </a:r>
          </a:p>
          <a:p>
            <a:endParaRPr lang="tr-TR" sz="2400" dirty="0"/>
          </a:p>
        </p:txBody>
      </p:sp>
    </p:spTree>
    <p:extLst>
      <p:ext uri="{BB962C8B-B14F-4D97-AF65-F5344CB8AC3E}">
        <p14:creationId xmlns:p14="http://schemas.microsoft.com/office/powerpoint/2010/main" val="10612572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60648"/>
            <a:ext cx="8229600" cy="691480"/>
          </a:xfrm>
        </p:spPr>
        <p:txBody>
          <a:bodyPr/>
          <a:lstStyle/>
          <a:p>
            <a:r>
              <a:rPr lang="tr-TR" sz="2400" dirty="0"/>
              <a:t>Derin </a:t>
            </a:r>
            <a:r>
              <a:rPr lang="tr-TR" sz="2400" dirty="0" err="1"/>
              <a:t>Tendon</a:t>
            </a:r>
            <a:r>
              <a:rPr lang="tr-TR" sz="2400" dirty="0"/>
              <a:t> Refleksleri</a:t>
            </a:r>
          </a:p>
        </p:txBody>
      </p:sp>
      <p:sp>
        <p:nvSpPr>
          <p:cNvPr id="3" name="İçerik Yer Tutucusu 2"/>
          <p:cNvSpPr>
            <a:spLocks noGrp="1"/>
          </p:cNvSpPr>
          <p:nvPr>
            <p:ph idx="1"/>
          </p:nvPr>
        </p:nvSpPr>
        <p:spPr>
          <a:xfrm>
            <a:off x="457200" y="1052736"/>
            <a:ext cx="8229600" cy="5073427"/>
          </a:xfrm>
        </p:spPr>
        <p:txBody>
          <a:bodyPr>
            <a:normAutofit/>
          </a:bodyPr>
          <a:lstStyle/>
          <a:p>
            <a:r>
              <a:rPr lang="tr-TR" sz="2400" b="1" dirty="0" err="1"/>
              <a:t>Biseps</a:t>
            </a:r>
            <a:r>
              <a:rPr lang="tr-TR" sz="2400" b="1" dirty="0"/>
              <a:t> </a:t>
            </a:r>
            <a:r>
              <a:rPr lang="tr-TR" sz="2400" b="1" dirty="0" smtClean="0"/>
              <a:t>Refleksi</a:t>
            </a:r>
          </a:p>
          <a:p>
            <a:r>
              <a:rPr lang="tr-TR" sz="2400" dirty="0"/>
              <a:t>Bu refleks </a:t>
            </a:r>
            <a:r>
              <a:rPr lang="tr-TR" sz="2400" dirty="0" err="1"/>
              <a:t>spinal</a:t>
            </a:r>
            <a:r>
              <a:rPr lang="tr-TR" sz="2400" dirty="0"/>
              <a:t> kordun C-5 ve C-6 seviyesinde oluşur.</a:t>
            </a:r>
          </a:p>
          <a:p>
            <a:pPr marL="457200" indent="-457200">
              <a:buAutoNum type="arabicPeriod"/>
            </a:pPr>
            <a:r>
              <a:rPr lang="tr-TR" sz="2400" dirty="0" smtClean="0"/>
              <a:t>Hasta </a:t>
            </a:r>
            <a:r>
              <a:rPr lang="tr-TR" sz="2400" dirty="0"/>
              <a:t>oturur pozisyonda ise kolu dirsekte kısmen </a:t>
            </a:r>
            <a:r>
              <a:rPr lang="tr-TR" sz="2400" dirty="0" err="1"/>
              <a:t>fleksiyona</a:t>
            </a:r>
            <a:r>
              <a:rPr lang="tr-TR" sz="2400" dirty="0"/>
              <a:t> </a:t>
            </a:r>
            <a:r>
              <a:rPr lang="tr-TR" sz="2400" dirty="0" smtClean="0"/>
              <a:t>getirilir</a:t>
            </a:r>
            <a:r>
              <a:rPr lang="tr-TR" sz="2400" dirty="0"/>
              <a:t>, ön kol ise ya hemşirenin ön kolu ile alttan desteklenir ve avcu yukarı bakar ya da uyluğunun üzerine, avcu gövdesine bakacak </a:t>
            </a:r>
            <a:r>
              <a:rPr lang="tr-TR" sz="2400" dirty="0" smtClean="0"/>
              <a:t>şekilde </a:t>
            </a:r>
            <a:r>
              <a:rPr lang="tr-TR" sz="2400" dirty="0"/>
              <a:t>yerleştirilir</a:t>
            </a:r>
            <a:r>
              <a:rPr lang="tr-TR" sz="2400" dirty="0" smtClean="0"/>
              <a:t>.</a:t>
            </a:r>
          </a:p>
          <a:p>
            <a:pPr marL="0" indent="0">
              <a:buNone/>
            </a:pPr>
            <a:endParaRPr lang="tr-TR" sz="2400" dirty="0"/>
          </a:p>
          <a:p>
            <a:pPr marL="0" indent="0">
              <a:buNone/>
            </a:pPr>
            <a:r>
              <a:rPr lang="tr-TR" sz="2400" dirty="0"/>
              <a:t>2.	Aktif olmayan elin başparmağı, </a:t>
            </a:r>
            <a:r>
              <a:rPr lang="tr-TR" sz="2400" dirty="0" err="1"/>
              <a:t>antekubital</a:t>
            </a:r>
            <a:r>
              <a:rPr lang="tr-TR" sz="2400" dirty="0"/>
              <a:t> </a:t>
            </a:r>
            <a:r>
              <a:rPr lang="tr-TR" sz="2400" dirty="0" err="1" smtClean="0"/>
              <a:t>fossanın</a:t>
            </a:r>
            <a:r>
              <a:rPr lang="tr-TR" sz="2400" dirty="0" smtClean="0"/>
              <a:t> </a:t>
            </a:r>
            <a:r>
              <a:rPr lang="tr-TR" sz="2400" dirty="0"/>
              <a:t>hemen </a:t>
            </a:r>
            <a:r>
              <a:rPr lang="tr-TR" sz="2400" dirty="0" smtClean="0"/>
              <a:t>yukarısında </a:t>
            </a:r>
            <a:r>
              <a:rPr lang="tr-TR" sz="2400" dirty="0" err="1"/>
              <a:t>biseps</a:t>
            </a:r>
            <a:r>
              <a:rPr lang="tr-TR" sz="2400" dirty="0"/>
              <a:t> </a:t>
            </a:r>
            <a:r>
              <a:rPr lang="tr-TR" sz="2400" dirty="0" err="1"/>
              <a:t>tendonu</a:t>
            </a:r>
            <a:r>
              <a:rPr lang="tr-TR" sz="2400" dirty="0"/>
              <a:t> üzerine </a:t>
            </a:r>
            <a:r>
              <a:rPr lang="tr-TR" sz="2400" dirty="0" err="1"/>
              <a:t>horizontal</a:t>
            </a:r>
            <a:r>
              <a:rPr lang="tr-TR" sz="2400" dirty="0"/>
              <a:t> olarak sıkıca yerleştirilir ve diğer parmaklar ise hastanın kolunu çepeçevre sarar.</a:t>
            </a:r>
          </a:p>
          <a:p>
            <a:endParaRPr lang="tr-TR" sz="2400" b="1" dirty="0"/>
          </a:p>
        </p:txBody>
      </p:sp>
    </p:spTree>
    <p:extLst>
      <p:ext uri="{BB962C8B-B14F-4D97-AF65-F5344CB8AC3E}">
        <p14:creationId xmlns:p14="http://schemas.microsoft.com/office/powerpoint/2010/main" val="23319409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marL="0" indent="0">
              <a:buNone/>
            </a:pPr>
            <a:r>
              <a:rPr lang="tr-TR" sz="2400" dirty="0"/>
              <a:t>3.	Aktif el ile başparmak ve işaret parmağı arasında refleks çekici </a:t>
            </a:r>
            <a:r>
              <a:rPr lang="tr-TR" sz="2400" dirty="0" smtClean="0"/>
              <a:t>tutulur.</a:t>
            </a:r>
          </a:p>
          <a:p>
            <a:pPr marL="0" indent="0">
              <a:buNone/>
            </a:pPr>
            <a:endParaRPr lang="tr-TR" sz="2400" dirty="0"/>
          </a:p>
          <a:p>
            <a:pPr marL="0" indent="0">
              <a:buNone/>
            </a:pPr>
            <a:r>
              <a:rPr lang="tr-TR" sz="2400" dirty="0"/>
              <a:t>4.	Refleks çekicine el bileğinden hareket verilerek, </a:t>
            </a:r>
            <a:r>
              <a:rPr lang="tr-TR" sz="2400" dirty="0" err="1"/>
              <a:t>biseps</a:t>
            </a:r>
            <a:r>
              <a:rPr lang="tr-TR" sz="2400" dirty="0"/>
              <a:t> </a:t>
            </a:r>
            <a:r>
              <a:rPr lang="tr-TR" sz="2400" dirty="0" err="1"/>
              <a:t>tendonu</a:t>
            </a:r>
            <a:r>
              <a:rPr lang="tr-TR" sz="2400" dirty="0"/>
              <a:t> üzerindeki başparmağa çekicin uç kısmı ile çevik bir şekilde </a:t>
            </a:r>
            <a:r>
              <a:rPr lang="tr-TR" sz="2400" dirty="0" smtClean="0"/>
              <a:t>vurulur</a:t>
            </a:r>
            <a:r>
              <a:rPr lang="tr-TR" sz="2400" dirty="0"/>
              <a:t>. Parmakta içe doğru hafif bir itme </a:t>
            </a:r>
            <a:r>
              <a:rPr lang="tr-TR" sz="2400" dirty="0" smtClean="0"/>
              <a:t>sağlanmalıdır.</a:t>
            </a:r>
          </a:p>
          <a:p>
            <a:endParaRPr lang="tr-TR" sz="2400" dirty="0"/>
          </a:p>
          <a:p>
            <a:pPr marL="0" indent="0">
              <a:buNone/>
            </a:pPr>
            <a:r>
              <a:rPr lang="tr-TR" sz="2400" dirty="0"/>
              <a:t>5.	Refleks yanıt olarak dirsekte, hafif bir </a:t>
            </a:r>
            <a:r>
              <a:rPr lang="tr-TR" sz="2400" dirty="0" err="1"/>
              <a:t>fleksiyon</a:t>
            </a:r>
            <a:r>
              <a:rPr lang="tr-TR" sz="2400" dirty="0"/>
              <a:t> olur ve </a:t>
            </a:r>
            <a:r>
              <a:rPr lang="tr-TR" sz="2400" dirty="0" err="1"/>
              <a:t>bisepsin</a:t>
            </a:r>
            <a:r>
              <a:rPr lang="tr-TR" sz="2400" dirty="0"/>
              <a:t> </a:t>
            </a:r>
            <a:r>
              <a:rPr lang="tr-TR" sz="2400" dirty="0" smtClean="0"/>
              <a:t>kasılması </a:t>
            </a:r>
            <a:r>
              <a:rPr lang="tr-TR" sz="2400" dirty="0"/>
              <a:t>başparmak </a:t>
            </a:r>
            <a:r>
              <a:rPr lang="tr-TR" sz="2400" dirty="0" smtClean="0"/>
              <a:t>alnında </a:t>
            </a:r>
            <a:r>
              <a:rPr lang="tr-TR" sz="2400" dirty="0"/>
              <a:t>hissedilir ve gözlenir.</a:t>
            </a:r>
          </a:p>
          <a:p>
            <a:endParaRPr lang="tr-TR" sz="2400" dirty="0"/>
          </a:p>
        </p:txBody>
      </p:sp>
    </p:spTree>
    <p:extLst>
      <p:ext uri="{BB962C8B-B14F-4D97-AF65-F5344CB8AC3E}">
        <p14:creationId xmlns:p14="http://schemas.microsoft.com/office/powerpoint/2010/main" val="6747065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979512"/>
          </a:xfrm>
        </p:spPr>
        <p:txBody>
          <a:bodyPr/>
          <a:lstStyle/>
          <a:p>
            <a:r>
              <a:rPr lang="tr-TR" sz="2400" dirty="0" err="1"/>
              <a:t>Triseps</a:t>
            </a:r>
            <a:r>
              <a:rPr lang="tr-TR" sz="2400" dirty="0"/>
              <a:t> Refleksi</a:t>
            </a:r>
          </a:p>
        </p:txBody>
      </p:sp>
      <p:sp>
        <p:nvSpPr>
          <p:cNvPr id="3" name="İçerik Yer Tutucusu 2"/>
          <p:cNvSpPr>
            <a:spLocks noGrp="1"/>
          </p:cNvSpPr>
          <p:nvPr>
            <p:ph idx="1"/>
          </p:nvPr>
        </p:nvSpPr>
        <p:spPr>
          <a:xfrm>
            <a:off x="457200" y="1412776"/>
            <a:ext cx="8229600" cy="5040560"/>
          </a:xfrm>
        </p:spPr>
        <p:txBody>
          <a:bodyPr>
            <a:normAutofit lnSpcReduction="10000"/>
          </a:bodyPr>
          <a:lstStyle/>
          <a:p>
            <a:r>
              <a:rPr lang="tr-TR" sz="2400" b="1" dirty="0"/>
              <a:t>Bu refleks </a:t>
            </a:r>
            <a:r>
              <a:rPr lang="tr-TR" sz="2400" b="1" dirty="0" err="1"/>
              <a:t>spinal</a:t>
            </a:r>
            <a:r>
              <a:rPr lang="tr-TR" sz="2400" b="1" dirty="0"/>
              <a:t> kordun C</a:t>
            </a:r>
            <a:r>
              <a:rPr lang="tr-TR" sz="2400" b="1" dirty="0" smtClean="0"/>
              <a:t>-7 </a:t>
            </a:r>
            <a:r>
              <a:rPr lang="tr-TR" sz="2400" b="1" dirty="0"/>
              <a:t>ve C-8 seviyesinde oluşur.</a:t>
            </a:r>
          </a:p>
          <a:p>
            <a:r>
              <a:rPr lang="tr-TR" sz="2400" dirty="0"/>
              <a:t>1.	Hasta oturur ya da </a:t>
            </a:r>
            <a:r>
              <a:rPr lang="tr-TR" sz="2400" dirty="0" err="1"/>
              <a:t>supine</a:t>
            </a:r>
            <a:r>
              <a:rPr lang="tr-TR" sz="2400" dirty="0"/>
              <a:t> pozisyonundadır. Oturur pozisyonda, omuz </a:t>
            </a:r>
            <a:r>
              <a:rPr lang="tr-TR" sz="2400" dirty="0" err="1"/>
              <a:t>abduksiyonda</a:t>
            </a:r>
            <a:r>
              <a:rPr lang="tr-TR" sz="2400" dirty="0"/>
              <a:t> getirilir ve önkol gövdeye paralel pozisyonda olacak şekilde serbestçe aşağıya </a:t>
            </a:r>
            <a:r>
              <a:rPr lang="tr-TR" sz="2400" dirty="0" smtClean="0"/>
              <a:t>sarkıtılır </a:t>
            </a:r>
            <a:r>
              <a:rPr lang="tr-TR" sz="2400" dirty="0"/>
              <a:t>ve kol bu pozisyondayken </a:t>
            </a:r>
            <a:r>
              <a:rPr lang="tr-TR" sz="2400" dirty="0" err="1"/>
              <a:t>triseps</a:t>
            </a:r>
            <a:r>
              <a:rPr lang="tr-TR" sz="2400" dirty="0"/>
              <a:t> </a:t>
            </a:r>
            <a:r>
              <a:rPr lang="tr-TR" sz="2400" dirty="0" err="1"/>
              <a:t>tendonuna</a:t>
            </a:r>
            <a:r>
              <a:rPr lang="tr-TR" sz="2400" dirty="0"/>
              <a:t> vurulur. </a:t>
            </a:r>
            <a:endParaRPr lang="tr-TR" sz="2400" dirty="0" smtClean="0"/>
          </a:p>
          <a:p>
            <a:endParaRPr lang="tr-TR" sz="2400" dirty="0"/>
          </a:p>
          <a:p>
            <a:r>
              <a:rPr lang="tr-TR" sz="2400" dirty="0" err="1" smtClean="0"/>
              <a:t>Supine</a:t>
            </a:r>
            <a:r>
              <a:rPr lang="tr-TR" sz="2400" dirty="0" smtClean="0"/>
              <a:t> pozisyonunda </a:t>
            </a:r>
            <a:r>
              <a:rPr lang="tr-TR" sz="2400" dirty="0"/>
              <a:t>ise hastanın el bileği, avuç ile alttan desteklenerek tutulur, önkol gövde üzerinde dirsekten </a:t>
            </a:r>
            <a:r>
              <a:rPr lang="tr-TR" sz="2400" dirty="0" err="1"/>
              <a:t>fleksiyona</a:t>
            </a:r>
            <a:r>
              <a:rPr lang="tr-TR" sz="2400" dirty="0"/>
              <a:t> getirilir, hastanın avcu ise </a:t>
            </a:r>
            <a:r>
              <a:rPr lang="tr-TR" sz="2400" dirty="0" err="1"/>
              <a:t>göğüse</a:t>
            </a:r>
            <a:r>
              <a:rPr lang="tr-TR" sz="2400" dirty="0"/>
              <a:t> doğrudur ve kol bu pozisyondayken </a:t>
            </a:r>
            <a:r>
              <a:rPr lang="tr-TR" sz="2400" dirty="0" err="1"/>
              <a:t>triseps</a:t>
            </a:r>
            <a:r>
              <a:rPr lang="tr-TR" sz="2400" dirty="0"/>
              <a:t> </a:t>
            </a:r>
            <a:r>
              <a:rPr lang="tr-TR" sz="2400" dirty="0" err="1"/>
              <a:t>tendonuna</a:t>
            </a:r>
            <a:r>
              <a:rPr lang="tr-TR" sz="2400" dirty="0"/>
              <a:t> vurulur</a:t>
            </a:r>
          </a:p>
        </p:txBody>
      </p:sp>
    </p:spTree>
    <p:extLst>
      <p:ext uri="{BB962C8B-B14F-4D97-AF65-F5344CB8AC3E}">
        <p14:creationId xmlns:p14="http://schemas.microsoft.com/office/powerpoint/2010/main" val="6691025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marL="457200" indent="-457200">
              <a:buAutoNum type="arabicPeriod" startAt="2"/>
            </a:pPr>
            <a:r>
              <a:rPr lang="tr-TR" sz="2400" dirty="0" err="1" smtClean="0"/>
              <a:t>Triseps</a:t>
            </a:r>
            <a:r>
              <a:rPr lang="tr-TR" sz="2400" dirty="0" smtClean="0"/>
              <a:t> </a:t>
            </a:r>
            <a:r>
              <a:rPr lang="tr-TR" sz="2400" dirty="0" err="1"/>
              <a:t>tendonu</a:t>
            </a:r>
            <a:r>
              <a:rPr lang="tr-TR" sz="2400" dirty="0"/>
              <a:t> dirseğin yaklaşık 2-5 cm üzerinde </a:t>
            </a:r>
            <a:r>
              <a:rPr lang="tr-TR" sz="2400" dirty="0" err="1"/>
              <a:t>palpe</a:t>
            </a:r>
            <a:r>
              <a:rPr lang="tr-TR" sz="2400" dirty="0"/>
              <a:t> edilir</a:t>
            </a:r>
            <a:r>
              <a:rPr lang="tr-TR" sz="2400" dirty="0" smtClean="0"/>
              <a:t>.</a:t>
            </a:r>
          </a:p>
          <a:p>
            <a:pPr marL="0" indent="0">
              <a:buNone/>
            </a:pPr>
            <a:endParaRPr lang="tr-TR" sz="2400" dirty="0"/>
          </a:p>
          <a:p>
            <a:pPr marL="457200" indent="-457200">
              <a:buAutoNum type="arabicPeriod" startAt="3"/>
            </a:pPr>
            <a:r>
              <a:rPr lang="tr-TR" sz="2400" dirty="0" smtClean="0"/>
              <a:t>Refleks </a:t>
            </a:r>
            <a:r>
              <a:rPr lang="tr-TR" sz="2400" dirty="0"/>
              <a:t>çekicinin uç kısmı ile </a:t>
            </a:r>
            <a:r>
              <a:rPr lang="tr-TR" sz="2400" dirty="0" smtClean="0"/>
              <a:t>doğrudan </a:t>
            </a:r>
            <a:r>
              <a:rPr lang="tr-TR" sz="2400" dirty="0" err="1"/>
              <a:t>tendon</a:t>
            </a:r>
            <a:r>
              <a:rPr lang="tr-TR" sz="2400" dirty="0"/>
              <a:t> üzerine vurulur</a:t>
            </a:r>
            <a:r>
              <a:rPr lang="tr-TR" sz="2400" dirty="0" smtClean="0"/>
              <a:t>.</a:t>
            </a:r>
          </a:p>
          <a:p>
            <a:pPr marL="0" indent="0">
              <a:buNone/>
            </a:pPr>
            <a:endParaRPr lang="tr-TR" sz="2400" dirty="0"/>
          </a:p>
          <a:p>
            <a:pPr marL="0" indent="0">
              <a:buNone/>
            </a:pPr>
            <a:r>
              <a:rPr lang="tr-TR" sz="2400" dirty="0"/>
              <a:t>4.	Normalde refleks yanıt olarak, dirsekte hafif bir </a:t>
            </a:r>
            <a:r>
              <a:rPr lang="tr-TR" sz="2400" dirty="0" err="1"/>
              <a:t>ekstansiyon</a:t>
            </a:r>
            <a:r>
              <a:rPr lang="tr-TR" sz="2400" dirty="0"/>
              <a:t> ve </a:t>
            </a:r>
            <a:r>
              <a:rPr lang="tr-TR" sz="2400" dirty="0" err="1" smtClean="0"/>
              <a:t>triseps</a:t>
            </a:r>
            <a:r>
              <a:rPr lang="tr-TR" sz="2400" dirty="0" smtClean="0"/>
              <a:t> </a:t>
            </a:r>
            <a:r>
              <a:rPr lang="tr-TR" sz="2400" dirty="0"/>
              <a:t>kasında kasılma gözlenir.</a:t>
            </a:r>
          </a:p>
          <a:p>
            <a:endParaRPr lang="tr-TR" sz="2400" dirty="0"/>
          </a:p>
        </p:txBody>
      </p:sp>
    </p:spTree>
    <p:extLst>
      <p:ext uri="{BB962C8B-B14F-4D97-AF65-F5344CB8AC3E}">
        <p14:creationId xmlns:p14="http://schemas.microsoft.com/office/powerpoint/2010/main" val="24963540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907504"/>
          </a:xfrm>
        </p:spPr>
        <p:txBody>
          <a:bodyPr/>
          <a:lstStyle/>
          <a:p>
            <a:r>
              <a:rPr lang="tr-TR" sz="2400" dirty="0" err="1"/>
              <a:t>Brakiyoradyal</a:t>
            </a:r>
            <a:r>
              <a:rPr lang="tr-TR" sz="2400" dirty="0"/>
              <a:t> </a:t>
            </a:r>
            <a:r>
              <a:rPr lang="tr-TR" sz="2400" dirty="0" smtClean="0"/>
              <a:t>Refleks</a:t>
            </a:r>
            <a:endParaRPr lang="tr-TR" sz="2400" dirty="0"/>
          </a:p>
        </p:txBody>
      </p:sp>
      <p:sp>
        <p:nvSpPr>
          <p:cNvPr id="3" name="İçerik Yer Tutucusu 2"/>
          <p:cNvSpPr>
            <a:spLocks noGrp="1"/>
          </p:cNvSpPr>
          <p:nvPr>
            <p:ph idx="1"/>
          </p:nvPr>
        </p:nvSpPr>
        <p:spPr>
          <a:xfrm>
            <a:off x="457200" y="980728"/>
            <a:ext cx="8229600" cy="5145435"/>
          </a:xfrm>
        </p:spPr>
        <p:txBody>
          <a:bodyPr>
            <a:normAutofit/>
          </a:bodyPr>
          <a:lstStyle/>
          <a:p>
            <a:r>
              <a:rPr lang="tr-TR" sz="2400" dirty="0" smtClean="0"/>
              <a:t>Bu </a:t>
            </a:r>
            <a:r>
              <a:rPr lang="tr-TR" sz="2400" dirty="0"/>
              <a:t>refleks </a:t>
            </a:r>
            <a:r>
              <a:rPr lang="tr-TR" sz="2400" dirty="0" err="1"/>
              <a:t>spinal</a:t>
            </a:r>
            <a:r>
              <a:rPr lang="tr-TR" sz="2400" dirty="0"/>
              <a:t> kordun C-5 ve C-6 seviyesinde oluşur.</a:t>
            </a:r>
          </a:p>
          <a:p>
            <a:pPr marL="457200" indent="-457200">
              <a:buAutoNum type="arabicPeriod"/>
            </a:pPr>
            <a:r>
              <a:rPr lang="tr-TR" sz="2400" dirty="0" smtClean="0"/>
              <a:t>Hastanın </a:t>
            </a:r>
            <a:r>
              <a:rPr lang="tr-TR" sz="2400" dirty="0"/>
              <a:t>kolu gevşek bir pozisyonda muayeneyi yapacak kişinin ön kolunun üzerine ya da kendi bacağının üzerine konur</a:t>
            </a:r>
            <a:r>
              <a:rPr lang="tr-TR" sz="2400" dirty="0" smtClean="0"/>
              <a:t>.</a:t>
            </a:r>
          </a:p>
          <a:p>
            <a:pPr marL="0" indent="0">
              <a:buNone/>
            </a:pPr>
            <a:endParaRPr lang="tr-TR" sz="2400" dirty="0"/>
          </a:p>
          <a:p>
            <a:pPr marL="457200" indent="-457200">
              <a:buAutoNum type="arabicPeriod" startAt="2"/>
            </a:pPr>
            <a:r>
              <a:rPr lang="tr-TR" sz="2400" dirty="0" smtClean="0"/>
              <a:t>Refleks </a:t>
            </a:r>
            <a:r>
              <a:rPr lang="tr-TR" sz="2400" dirty="0"/>
              <a:t>çekicinin düz tabanı ile el bileğinin 2-5 cm yukarısında, </a:t>
            </a:r>
            <a:r>
              <a:rPr lang="tr-TR" sz="2400" dirty="0" err="1" smtClean="0"/>
              <a:t>radius</a:t>
            </a:r>
            <a:r>
              <a:rPr lang="tr-TR" sz="2400" dirty="0" smtClean="0"/>
              <a:t> </a:t>
            </a:r>
            <a:r>
              <a:rPr lang="tr-TR" sz="2400" dirty="0"/>
              <a:t>üzerine ya da bilekteki </a:t>
            </a:r>
            <a:r>
              <a:rPr lang="tr-TR" sz="2400" dirty="0" err="1"/>
              <a:t>stiloid</a:t>
            </a:r>
            <a:r>
              <a:rPr lang="tr-TR" sz="2400" dirty="0"/>
              <a:t> çıkıntı üzerine doğrudan </a:t>
            </a:r>
            <a:r>
              <a:rPr lang="tr-TR" sz="2400" dirty="0" smtClean="0"/>
              <a:t>vurulur .</a:t>
            </a:r>
          </a:p>
          <a:p>
            <a:pPr marL="0" indent="0">
              <a:buNone/>
            </a:pPr>
            <a:endParaRPr lang="tr-TR" sz="2400" dirty="0"/>
          </a:p>
          <a:p>
            <a:pPr marL="0" indent="0">
              <a:buNone/>
            </a:pPr>
            <a:r>
              <a:rPr lang="tr-TR" sz="2400" dirty="0" smtClean="0"/>
              <a:t>3</a:t>
            </a:r>
            <a:r>
              <a:rPr lang="tr-TR" sz="2400" dirty="0"/>
              <a:t>.	Normalde ön kolda </a:t>
            </a:r>
            <a:r>
              <a:rPr lang="tr-TR" sz="2400" dirty="0" err="1"/>
              <a:t>fleksiyon</a:t>
            </a:r>
            <a:r>
              <a:rPr lang="tr-TR" sz="2400" dirty="0"/>
              <a:t> ve </a:t>
            </a:r>
            <a:r>
              <a:rPr lang="tr-TR" sz="2400" dirty="0" err="1"/>
              <a:t>supinasyon</a:t>
            </a:r>
            <a:r>
              <a:rPr lang="tr-TR" sz="2400" dirty="0"/>
              <a:t> (el ayasının yukarı dönmesi) gözlenir. Parmaklarda da hafif bir gerilme gözlenebilir.</a:t>
            </a:r>
          </a:p>
          <a:p>
            <a:endParaRPr lang="tr-TR" sz="2400" dirty="0"/>
          </a:p>
        </p:txBody>
      </p:sp>
    </p:spTree>
    <p:extLst>
      <p:ext uri="{BB962C8B-B14F-4D97-AF65-F5344CB8AC3E}">
        <p14:creationId xmlns:p14="http://schemas.microsoft.com/office/powerpoint/2010/main" val="5891372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88640"/>
            <a:ext cx="8229600" cy="835496"/>
          </a:xfrm>
        </p:spPr>
        <p:txBody>
          <a:bodyPr/>
          <a:lstStyle/>
          <a:p>
            <a:r>
              <a:rPr lang="tr-TR" sz="2400" dirty="0" err="1"/>
              <a:t>Patellar</a:t>
            </a:r>
            <a:r>
              <a:rPr lang="tr-TR" sz="2400" dirty="0"/>
              <a:t> </a:t>
            </a:r>
            <a:r>
              <a:rPr lang="tr-TR" sz="2400" dirty="0" smtClean="0"/>
              <a:t>Refleks</a:t>
            </a:r>
            <a:endParaRPr lang="tr-TR" sz="2400" dirty="0"/>
          </a:p>
        </p:txBody>
      </p:sp>
      <p:sp>
        <p:nvSpPr>
          <p:cNvPr id="3" name="İçerik Yer Tutucusu 2"/>
          <p:cNvSpPr>
            <a:spLocks noGrp="1"/>
          </p:cNvSpPr>
          <p:nvPr>
            <p:ph idx="1"/>
          </p:nvPr>
        </p:nvSpPr>
        <p:spPr>
          <a:xfrm>
            <a:off x="457200" y="1052736"/>
            <a:ext cx="8229600" cy="5073427"/>
          </a:xfrm>
        </p:spPr>
        <p:txBody>
          <a:bodyPr>
            <a:normAutofit/>
          </a:bodyPr>
          <a:lstStyle/>
          <a:p>
            <a:r>
              <a:rPr lang="tr-TR" sz="2400" dirty="0" smtClean="0"/>
              <a:t>Bu </a:t>
            </a:r>
            <a:r>
              <a:rPr lang="tr-TR" sz="2400" dirty="0"/>
              <a:t>refleks </a:t>
            </a:r>
            <a:r>
              <a:rPr lang="tr-TR" sz="2400" dirty="0" err="1"/>
              <a:t>spinal</a:t>
            </a:r>
            <a:r>
              <a:rPr lang="tr-TR" sz="2400" dirty="0"/>
              <a:t> kordun L-2, L-3, L-4 seviyelerini test eder.</a:t>
            </a:r>
          </a:p>
          <a:p>
            <a:r>
              <a:rPr lang="tr-TR" sz="2400" dirty="0"/>
              <a:t>1.	Hasta muayene masasının kenarına bacakları serbestçe sallanacak biçimde oturtulur ya da dizler </a:t>
            </a:r>
            <a:r>
              <a:rPr lang="tr-TR" sz="2400" dirty="0" err="1"/>
              <a:t>fleksiyona</a:t>
            </a:r>
            <a:r>
              <a:rPr lang="tr-TR" sz="2400" dirty="0"/>
              <a:t> getirilerek </a:t>
            </a:r>
            <a:r>
              <a:rPr lang="tr-TR" sz="2400" dirty="0" err="1"/>
              <a:t>supine</a:t>
            </a:r>
            <a:r>
              <a:rPr lang="tr-TR" sz="2400" dirty="0"/>
              <a:t> </a:t>
            </a:r>
            <a:r>
              <a:rPr lang="tr-TR" sz="2400" dirty="0" smtClean="0"/>
              <a:t>pozisyonunda </a:t>
            </a:r>
            <a:r>
              <a:rPr lang="tr-TR" sz="2400" dirty="0"/>
              <a:t>yatırılır. Yatarken dizler desteklenir</a:t>
            </a:r>
            <a:r>
              <a:rPr lang="tr-TR" sz="2400" dirty="0" smtClean="0"/>
              <a:t>.</a:t>
            </a:r>
          </a:p>
          <a:p>
            <a:endParaRPr lang="tr-TR" sz="2400" dirty="0"/>
          </a:p>
          <a:p>
            <a:r>
              <a:rPr lang="tr-TR" sz="2400" dirty="0"/>
              <a:t>2.	</a:t>
            </a:r>
            <a:r>
              <a:rPr lang="tr-TR" sz="2400" dirty="0" err="1"/>
              <a:t>Kuadriseps</a:t>
            </a:r>
            <a:r>
              <a:rPr lang="tr-TR" sz="2400" dirty="0"/>
              <a:t> kasında kasılmayı daha rahat hissetmek için aktif </a:t>
            </a:r>
            <a:r>
              <a:rPr lang="tr-TR" sz="2400" dirty="0" err="1"/>
              <a:t>olma¬yan</a:t>
            </a:r>
            <a:r>
              <a:rPr lang="tr-TR" sz="2400" dirty="0"/>
              <a:t> el, uyluğun ön kısmına kasın üzerine yerleştirilir.</a:t>
            </a:r>
          </a:p>
          <a:p>
            <a:endParaRPr lang="tr-TR" sz="2400" dirty="0"/>
          </a:p>
        </p:txBody>
      </p:sp>
    </p:spTree>
    <p:extLst>
      <p:ext uri="{BB962C8B-B14F-4D97-AF65-F5344CB8AC3E}">
        <p14:creationId xmlns:p14="http://schemas.microsoft.com/office/powerpoint/2010/main" val="13179979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p:txBody>
          <a:bodyPr/>
          <a:lstStyle/>
          <a:p>
            <a:pPr marL="0" indent="0" algn="just">
              <a:buNone/>
            </a:pPr>
            <a:r>
              <a:rPr lang="tr-TR" sz="2400" dirty="0" smtClean="0"/>
              <a:t>3. </a:t>
            </a:r>
            <a:r>
              <a:rPr lang="tr-TR" sz="2400" dirty="0" err="1" smtClean="0"/>
              <a:t>Patellanm</a:t>
            </a:r>
            <a:r>
              <a:rPr lang="tr-TR" sz="2400" dirty="0" smtClean="0"/>
              <a:t> </a:t>
            </a:r>
            <a:r>
              <a:rPr lang="tr-TR" sz="2400" dirty="0"/>
              <a:t>hemen altında, </a:t>
            </a:r>
            <a:r>
              <a:rPr lang="tr-TR" sz="2400" dirty="0" err="1"/>
              <a:t>patellar</a:t>
            </a:r>
            <a:r>
              <a:rPr lang="tr-TR" sz="2400" dirty="0"/>
              <a:t> </a:t>
            </a:r>
            <a:r>
              <a:rPr lang="tr-TR" sz="2400" dirty="0" err="1"/>
              <a:t>tendon</a:t>
            </a:r>
            <a:r>
              <a:rPr lang="tr-TR" sz="2400" dirty="0"/>
              <a:t> bulunur. Refleks </a:t>
            </a:r>
            <a:r>
              <a:rPr lang="tr-TR" sz="2400" dirty="0" err="1"/>
              <a:t>çekici¬nin</a:t>
            </a:r>
            <a:r>
              <a:rPr lang="tr-TR" sz="2400" dirty="0"/>
              <a:t> düz tabanı ile doğrudan </a:t>
            </a:r>
            <a:r>
              <a:rPr lang="tr-TR" sz="2400" dirty="0" err="1"/>
              <a:t>tendona</a:t>
            </a:r>
            <a:r>
              <a:rPr lang="tr-TR" sz="2400" dirty="0"/>
              <a:t> </a:t>
            </a:r>
            <a:r>
              <a:rPr lang="tr-TR" sz="2400" dirty="0" smtClean="0"/>
              <a:t>vurulur.</a:t>
            </a:r>
            <a:endParaRPr lang="tr-TR" sz="2400" dirty="0"/>
          </a:p>
          <a:p>
            <a:pPr marL="0" indent="0" algn="just">
              <a:buNone/>
            </a:pPr>
            <a:r>
              <a:rPr lang="tr-TR" sz="2400" dirty="0"/>
              <a:t>4.	Normalde bacakta dışa doğru tekme hareketi ve </a:t>
            </a:r>
            <a:r>
              <a:rPr lang="tr-TR" sz="2400" dirty="0" err="1"/>
              <a:t>kuadriseps</a:t>
            </a:r>
            <a:r>
              <a:rPr lang="tr-TR" sz="2400" dirty="0"/>
              <a:t> </a:t>
            </a:r>
            <a:r>
              <a:rPr lang="tr-TR" sz="2400" dirty="0" smtClean="0"/>
              <a:t>kasında </a:t>
            </a:r>
            <a:r>
              <a:rPr lang="tr-TR" sz="2400" dirty="0"/>
              <a:t>kasılma gözlenir</a:t>
            </a:r>
            <a:r>
              <a:rPr lang="tr-TR" sz="2400" dirty="0" smtClean="0"/>
              <a:t>.</a:t>
            </a:r>
          </a:p>
          <a:p>
            <a:pPr marL="457200" indent="-457200" algn="just">
              <a:buAutoNum type="arabicPeriod" startAt="5"/>
            </a:pPr>
            <a:r>
              <a:rPr lang="tr-TR" sz="2400" dirty="0" smtClean="0"/>
              <a:t>Eğer </a:t>
            </a:r>
            <a:r>
              <a:rPr lang="tr-TR" sz="2400" dirty="0"/>
              <a:t>refleks yanıt </a:t>
            </a:r>
            <a:r>
              <a:rPr lang="tr-TR" sz="2400" dirty="0" smtClean="0"/>
              <a:t>alınamadıysa, </a:t>
            </a:r>
            <a:r>
              <a:rPr lang="tr-TR" sz="2400" dirty="0"/>
              <a:t>hastanın yeterince gevşememiş olabileceğinden şüphelenilmelidir. </a:t>
            </a:r>
            <a:endParaRPr lang="tr-TR" sz="2400" dirty="0" smtClean="0"/>
          </a:p>
          <a:p>
            <a:pPr marL="0" indent="0" algn="just">
              <a:buNone/>
            </a:pPr>
            <a:r>
              <a:rPr lang="tr-TR" sz="2400" dirty="0" smtClean="0"/>
              <a:t>Bunun </a:t>
            </a:r>
            <a:r>
              <a:rPr lang="tr-TR" sz="2400" dirty="0"/>
              <a:t>için hastadan ellerinin parmaklarını birbirine kilitleyerek, ellerini zıt yöne çekmesi istenir, bu hareket genellikle </a:t>
            </a:r>
            <a:r>
              <a:rPr lang="tr-TR" sz="2400" dirty="0" smtClean="0"/>
              <a:t>hastanın </a:t>
            </a:r>
            <a:r>
              <a:rPr lang="tr-TR" sz="2400" dirty="0"/>
              <a:t>gevşemesini kolaylaştırır.</a:t>
            </a:r>
          </a:p>
        </p:txBody>
      </p:sp>
    </p:spTree>
    <p:extLst>
      <p:ext uri="{BB962C8B-B14F-4D97-AF65-F5344CB8AC3E}">
        <p14:creationId xmlns:p14="http://schemas.microsoft.com/office/powerpoint/2010/main" val="34414725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908720"/>
          </a:xfrm>
        </p:spPr>
        <p:txBody>
          <a:bodyPr/>
          <a:lstStyle/>
          <a:p>
            <a:r>
              <a:rPr lang="tr-TR" sz="2400" dirty="0" smtClean="0"/>
              <a:t/>
            </a:r>
            <a:br>
              <a:rPr lang="tr-TR" sz="2400" dirty="0" smtClean="0"/>
            </a:br>
            <a:r>
              <a:rPr lang="tr-TR" sz="2400" dirty="0"/>
              <a:t/>
            </a:r>
            <a:br>
              <a:rPr lang="tr-TR" sz="2400" dirty="0"/>
            </a:br>
            <a:r>
              <a:rPr lang="tr-TR" sz="2400" dirty="0" err="1" smtClean="0"/>
              <a:t>Aşil</a:t>
            </a:r>
            <a:r>
              <a:rPr lang="tr-TR" sz="2400" dirty="0" smtClean="0"/>
              <a:t> Refleksi</a:t>
            </a:r>
            <a:endParaRPr lang="tr-TR" sz="2400" dirty="0"/>
          </a:p>
        </p:txBody>
      </p:sp>
      <p:sp>
        <p:nvSpPr>
          <p:cNvPr id="3" name="İçerik Yer Tutucusu 2"/>
          <p:cNvSpPr>
            <a:spLocks noGrp="1"/>
          </p:cNvSpPr>
          <p:nvPr>
            <p:ph idx="1"/>
          </p:nvPr>
        </p:nvSpPr>
        <p:spPr>
          <a:xfrm>
            <a:off x="457200" y="1268760"/>
            <a:ext cx="8229600" cy="4857403"/>
          </a:xfrm>
        </p:spPr>
        <p:txBody>
          <a:bodyPr>
            <a:normAutofit/>
          </a:bodyPr>
          <a:lstStyle/>
          <a:p>
            <a:r>
              <a:rPr lang="tr-TR" sz="2400" dirty="0" smtClean="0"/>
              <a:t>Bu refleks </a:t>
            </a:r>
            <a:r>
              <a:rPr lang="tr-TR" sz="2400" dirty="0" err="1" smtClean="0"/>
              <a:t>spinal</a:t>
            </a:r>
            <a:r>
              <a:rPr lang="tr-TR" sz="2400" dirty="0" smtClean="0"/>
              <a:t> kordun L-5, Sİ, S2 seviyesini ancak başlıca S-1i test eder.</a:t>
            </a:r>
          </a:p>
          <a:p>
            <a:pPr marL="457200" indent="-457200">
              <a:buAutoNum type="arabicPeriod"/>
            </a:pPr>
            <a:r>
              <a:rPr lang="tr-TR" sz="2400" dirty="0" smtClean="0"/>
              <a:t>Hasta </a:t>
            </a:r>
            <a:r>
              <a:rPr lang="tr-TR" sz="2400" dirty="0" err="1"/>
              <a:t>patellar</a:t>
            </a:r>
            <a:r>
              <a:rPr lang="tr-TR" sz="2400" dirty="0"/>
              <a:t> refleks pozisyonunda iken, ayak bileği hafifçe </a:t>
            </a:r>
            <a:r>
              <a:rPr lang="tr-TR" sz="2400" dirty="0" err="1" smtClean="0"/>
              <a:t>dorsifleksiyona</a:t>
            </a:r>
            <a:r>
              <a:rPr lang="tr-TR" sz="2400" dirty="0" smtClean="0"/>
              <a:t> </a:t>
            </a:r>
            <a:r>
              <a:rPr lang="tr-TR" sz="2400" dirty="0"/>
              <a:t>getirilir ve hastanın ayağının uç kısmı, muayeneyi yapan kişinin avcu ile kavranır. Hasta gevşek olmalıdır</a:t>
            </a:r>
            <a:r>
              <a:rPr lang="tr-TR" sz="2400" dirty="0" smtClean="0"/>
              <a:t>.</a:t>
            </a:r>
          </a:p>
          <a:p>
            <a:pPr marL="0" indent="0">
              <a:buNone/>
            </a:pPr>
            <a:endParaRPr lang="tr-TR" sz="2400" dirty="0"/>
          </a:p>
          <a:p>
            <a:pPr marL="457200" indent="-457200">
              <a:buAutoNum type="arabicPeriod" startAt="2"/>
            </a:pPr>
            <a:r>
              <a:rPr lang="tr-TR" sz="2400" dirty="0" smtClean="0"/>
              <a:t>Topuğun </a:t>
            </a:r>
            <a:r>
              <a:rPr lang="tr-TR" sz="2400" dirty="0"/>
              <a:t>hemen üzerindeki </a:t>
            </a:r>
            <a:r>
              <a:rPr lang="tr-TR" sz="2400" dirty="0" err="1"/>
              <a:t>aşil</a:t>
            </a:r>
            <a:r>
              <a:rPr lang="tr-TR" sz="2400" dirty="0"/>
              <a:t> </a:t>
            </a:r>
            <a:r>
              <a:rPr lang="tr-TR" sz="2400" dirty="0" err="1"/>
              <a:t>tendonuna</a:t>
            </a:r>
            <a:r>
              <a:rPr lang="tr-TR" sz="2400" dirty="0"/>
              <a:t> refleks çekicinin düz ta-banı ile doğrudan vurulur </a:t>
            </a:r>
            <a:r>
              <a:rPr lang="tr-TR" sz="2400" dirty="0" smtClean="0"/>
              <a:t>.</a:t>
            </a:r>
          </a:p>
          <a:p>
            <a:pPr marL="0" indent="0">
              <a:buNone/>
            </a:pPr>
            <a:endParaRPr lang="tr-TR" sz="2400" dirty="0" smtClean="0"/>
          </a:p>
          <a:p>
            <a:pPr marL="457200" indent="-457200">
              <a:buAutoNum type="arabicPeriod" startAt="2"/>
            </a:pPr>
            <a:r>
              <a:rPr lang="tr-TR" sz="2400" dirty="0"/>
              <a:t>A</a:t>
            </a:r>
            <a:r>
              <a:rPr lang="tr-TR" sz="2400" dirty="0" smtClean="0"/>
              <a:t>yak </a:t>
            </a:r>
            <a:r>
              <a:rPr lang="tr-TR" sz="2400" dirty="0"/>
              <a:t>bileğinde </a:t>
            </a:r>
            <a:r>
              <a:rPr lang="tr-TR" sz="2400" dirty="0" err="1"/>
              <a:t>plantar</a:t>
            </a:r>
            <a:r>
              <a:rPr lang="tr-TR" sz="2400" dirty="0"/>
              <a:t> </a:t>
            </a:r>
            <a:r>
              <a:rPr lang="tr-TR" sz="2400" dirty="0" err="1"/>
              <a:t>fleksiyon</a:t>
            </a:r>
            <a:r>
              <a:rPr lang="tr-TR" sz="2400" dirty="0"/>
              <a:t> gözlenir (aşağıya doğru sıçrama).</a:t>
            </a:r>
          </a:p>
          <a:p>
            <a:endParaRPr lang="tr-TR" sz="2400" dirty="0"/>
          </a:p>
        </p:txBody>
      </p:sp>
    </p:spTree>
    <p:extLst>
      <p:ext uri="{BB962C8B-B14F-4D97-AF65-F5344CB8AC3E}">
        <p14:creationId xmlns:p14="http://schemas.microsoft.com/office/powerpoint/2010/main" val="42107106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z="2400"/>
          </a:p>
        </p:txBody>
      </p:sp>
      <p:sp>
        <p:nvSpPr>
          <p:cNvPr id="3" name="İçerik Yer Tutucusu 2"/>
          <p:cNvSpPr>
            <a:spLocks noGrp="1"/>
          </p:cNvSpPr>
          <p:nvPr>
            <p:ph idx="1"/>
          </p:nvPr>
        </p:nvSpPr>
        <p:spPr>
          <a:xfrm>
            <a:off x="457200" y="1600201"/>
            <a:ext cx="8229600" cy="3268960"/>
          </a:xfrm>
        </p:spPr>
        <p:txBody>
          <a:bodyPr/>
          <a:lstStyle/>
          <a:p>
            <a:r>
              <a:rPr lang="tr-TR" sz="2400" dirty="0"/>
              <a:t>Derin </a:t>
            </a:r>
            <a:r>
              <a:rPr lang="tr-TR" sz="2400" dirty="0" err="1"/>
              <a:t>tendon</a:t>
            </a:r>
            <a:r>
              <a:rPr lang="tr-TR" sz="2400" dirty="0"/>
              <a:t> refleksleri, alt motor nöron </a:t>
            </a:r>
            <a:r>
              <a:rPr lang="tr-TR" sz="2400" dirty="0" smtClean="0"/>
              <a:t>lezyonlarında </a:t>
            </a:r>
            <a:r>
              <a:rPr lang="tr-TR" sz="2400" dirty="0"/>
              <a:t>azalır ya da kaybolur, üst motor lezyonlarda ise artma gösterir</a:t>
            </a:r>
            <a:r>
              <a:rPr lang="tr-TR" sz="2400" dirty="0" smtClean="0"/>
              <a:t>.</a:t>
            </a:r>
          </a:p>
          <a:p>
            <a:endParaRPr lang="tr-TR" sz="2400" dirty="0"/>
          </a:p>
          <a:p>
            <a:r>
              <a:rPr lang="tr-TR" sz="2400" dirty="0" smtClean="0"/>
              <a:t> </a:t>
            </a:r>
            <a:r>
              <a:rPr lang="tr-TR" sz="2400" dirty="0"/>
              <a:t>Çünkü bu </a:t>
            </a:r>
            <a:r>
              <a:rPr lang="tr-TR" sz="2400" dirty="0" err="1" smtClean="0"/>
              <a:t>monosinap</a:t>
            </a:r>
            <a:r>
              <a:rPr lang="tr-TR" sz="2400" dirty="0" smtClean="0"/>
              <a:t> </a:t>
            </a:r>
            <a:r>
              <a:rPr lang="tr-TR" sz="2400" dirty="0"/>
              <a:t>tik refleksler, </a:t>
            </a:r>
            <a:r>
              <a:rPr lang="tr-TR" sz="2400" dirty="0" err="1"/>
              <a:t>pramidal</a:t>
            </a:r>
            <a:r>
              <a:rPr lang="tr-TR" sz="2400" dirty="0"/>
              <a:t> </a:t>
            </a:r>
            <a:r>
              <a:rPr lang="tr-TR" sz="2400" dirty="0" err="1"/>
              <a:t>traktustan</a:t>
            </a:r>
            <a:r>
              <a:rPr lang="tr-TR" sz="2400" dirty="0"/>
              <a:t> gelen </a:t>
            </a:r>
            <a:r>
              <a:rPr lang="tr-TR" sz="2400" dirty="0" err="1"/>
              <a:t>suprasegmental</a:t>
            </a:r>
            <a:r>
              <a:rPr lang="tr-TR" sz="2400" dirty="0"/>
              <a:t> liflerin inhibitör etkisi altındadır. Lezyon bu etkiyi kaldırır.</a:t>
            </a:r>
          </a:p>
        </p:txBody>
      </p:sp>
    </p:spTree>
    <p:extLst>
      <p:ext uri="{BB962C8B-B14F-4D97-AF65-F5344CB8AC3E}">
        <p14:creationId xmlns:p14="http://schemas.microsoft.com/office/powerpoint/2010/main" val="3125800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8229600" cy="1600200"/>
          </a:xfrm>
        </p:spPr>
        <p:txBody>
          <a:bodyPr/>
          <a:lstStyle/>
          <a:p>
            <a:r>
              <a:rPr lang="tr-TR" sz="2400" dirty="0"/>
              <a:t>Yüzeysel </a:t>
            </a:r>
            <a:r>
              <a:rPr lang="tr-TR" sz="2400" dirty="0" smtClean="0"/>
              <a:t>Refleksler</a:t>
            </a:r>
            <a:endParaRPr lang="tr-TR" sz="2400" dirty="0"/>
          </a:p>
        </p:txBody>
      </p:sp>
      <p:sp>
        <p:nvSpPr>
          <p:cNvPr id="3" name="İçerik Yer Tutucusu 2"/>
          <p:cNvSpPr>
            <a:spLocks noGrp="1"/>
          </p:cNvSpPr>
          <p:nvPr>
            <p:ph idx="1"/>
          </p:nvPr>
        </p:nvSpPr>
        <p:spPr>
          <a:xfrm>
            <a:off x="457200" y="2564905"/>
            <a:ext cx="8229600" cy="1512168"/>
          </a:xfrm>
        </p:spPr>
        <p:txBody>
          <a:bodyPr/>
          <a:lstStyle/>
          <a:p>
            <a:pPr algn="ctr">
              <a:lnSpc>
                <a:spcPct val="150000"/>
              </a:lnSpc>
            </a:pPr>
            <a:r>
              <a:rPr lang="tr-TR" sz="2400" dirty="0" smtClean="0"/>
              <a:t>Deri </a:t>
            </a:r>
            <a:r>
              <a:rPr lang="tr-TR" sz="2400" dirty="0"/>
              <a:t>ve mukozanın uyarılması ile ortaya çıkan reflekslerdir.</a:t>
            </a:r>
          </a:p>
          <a:p>
            <a:endParaRPr lang="tr-TR" sz="2400" dirty="0"/>
          </a:p>
        </p:txBody>
      </p:sp>
    </p:spTree>
    <p:extLst>
      <p:ext uri="{BB962C8B-B14F-4D97-AF65-F5344CB8AC3E}">
        <p14:creationId xmlns:p14="http://schemas.microsoft.com/office/powerpoint/2010/main" val="14954281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nn-NO" sz="2400" dirty="0"/>
              <a:t>Abdominal Refleksler </a:t>
            </a:r>
            <a:r>
              <a:rPr lang="tr-TR" sz="2400" dirty="0" smtClean="0"/>
              <a:t/>
            </a:r>
            <a:br>
              <a:rPr lang="tr-TR" sz="2400" dirty="0" smtClean="0"/>
            </a:br>
            <a:r>
              <a:rPr lang="nn-NO" sz="2400" dirty="0" smtClean="0"/>
              <a:t>(</a:t>
            </a:r>
            <a:r>
              <a:rPr lang="nn-NO" sz="2400" dirty="0"/>
              <a:t>Karın Derisi Refleksi)</a:t>
            </a:r>
            <a:endParaRPr lang="tr-TR" sz="2400" dirty="0"/>
          </a:p>
        </p:txBody>
      </p:sp>
      <p:sp>
        <p:nvSpPr>
          <p:cNvPr id="3" name="İçerik Yer Tutucusu 2"/>
          <p:cNvSpPr>
            <a:spLocks noGrp="1"/>
          </p:cNvSpPr>
          <p:nvPr>
            <p:ph idx="1"/>
          </p:nvPr>
        </p:nvSpPr>
        <p:spPr>
          <a:xfrm>
            <a:off x="457200" y="1600200"/>
            <a:ext cx="8229600" cy="4853136"/>
          </a:xfrm>
        </p:spPr>
        <p:txBody>
          <a:bodyPr/>
          <a:lstStyle/>
          <a:p>
            <a:r>
              <a:rPr lang="tr-TR" sz="2400" dirty="0"/>
              <a:t>Üst abdomen </a:t>
            </a:r>
            <a:r>
              <a:rPr lang="tr-TR" sz="2400" dirty="0" err="1" smtClean="0"/>
              <a:t>spi</a:t>
            </a:r>
            <a:r>
              <a:rPr lang="tr-TR" sz="2400" dirty="0" smtClean="0"/>
              <a:t> </a:t>
            </a:r>
            <a:r>
              <a:rPr lang="tr-TR" sz="2400" dirty="0"/>
              <a:t>nal kordun T-8-9-10, alt abdomen ise T-10-11-12 seviyelerini test eder</a:t>
            </a:r>
            <a:r>
              <a:rPr lang="tr-TR" sz="2400" dirty="0" smtClean="0"/>
              <a:t>.</a:t>
            </a:r>
          </a:p>
          <a:p>
            <a:pPr marL="0" indent="0">
              <a:buNone/>
            </a:pPr>
            <a:endParaRPr lang="tr-TR" sz="2400" dirty="0" smtClean="0"/>
          </a:p>
          <a:p>
            <a:pPr marL="457200" indent="-457200">
              <a:buAutoNum type="arabicPeriod"/>
            </a:pPr>
            <a:r>
              <a:rPr lang="tr-TR" sz="2400" dirty="0" smtClean="0"/>
              <a:t>Hasta </a:t>
            </a:r>
            <a:r>
              <a:rPr lang="tr-TR" sz="2400" dirty="0"/>
              <a:t>sırt üstü yatar pozisyondadır, kolları iki yana uzatılır ve </a:t>
            </a:r>
            <a:r>
              <a:rPr lang="tr-TR" sz="2400" dirty="0" smtClean="0"/>
              <a:t>dizleri </a:t>
            </a:r>
            <a:r>
              <a:rPr lang="tr-TR" sz="2400" dirty="0"/>
              <a:t>hafif </a:t>
            </a:r>
            <a:r>
              <a:rPr lang="tr-TR" sz="2400" dirty="0" err="1"/>
              <a:t>fleksiyona</a:t>
            </a:r>
            <a:r>
              <a:rPr lang="tr-TR" sz="2400" dirty="0"/>
              <a:t> getirilerek üzeri uygun biçimde örtülür. </a:t>
            </a:r>
            <a:r>
              <a:rPr lang="tr-TR" sz="2400" dirty="0" smtClean="0"/>
              <a:t>Hemşire </a:t>
            </a:r>
            <a:r>
              <a:rPr lang="tr-TR" sz="2400" dirty="0"/>
              <a:t>hastanın sağ tarafında ayakta durur</a:t>
            </a:r>
            <a:r>
              <a:rPr lang="tr-TR" sz="2400" dirty="0" smtClean="0"/>
              <a:t>.</a:t>
            </a:r>
          </a:p>
          <a:p>
            <a:pPr marL="0" indent="0">
              <a:buNone/>
            </a:pPr>
            <a:endParaRPr lang="tr-TR" sz="2400" dirty="0"/>
          </a:p>
          <a:p>
            <a:pPr marL="0" indent="0">
              <a:buNone/>
            </a:pPr>
            <a:r>
              <a:rPr lang="tr-TR" sz="2400" dirty="0"/>
              <a:t>2.	Test dil basacağı, refleks çekicinin sap kısmının ucu ya da pamuklu çubuk gibi </a:t>
            </a:r>
            <a:r>
              <a:rPr lang="tr-TR" sz="2400" dirty="0" err="1"/>
              <a:t>künt</a:t>
            </a:r>
            <a:r>
              <a:rPr lang="tr-TR" sz="2400" dirty="0"/>
              <a:t> objelerle karın derisinin, abdomenin her iki </a:t>
            </a:r>
            <a:r>
              <a:rPr lang="tr-TR" sz="2400" dirty="0" smtClean="0"/>
              <a:t>yanından </a:t>
            </a:r>
            <a:r>
              <a:rPr lang="tr-TR" sz="2400" dirty="0"/>
              <a:t>çizilmesi ile yapılır.</a:t>
            </a:r>
          </a:p>
          <a:p>
            <a:endParaRPr lang="tr-TR" sz="2400" dirty="0"/>
          </a:p>
        </p:txBody>
      </p:sp>
    </p:spTree>
    <p:extLst>
      <p:ext uri="{BB962C8B-B14F-4D97-AF65-F5344CB8AC3E}">
        <p14:creationId xmlns:p14="http://schemas.microsoft.com/office/powerpoint/2010/main" val="37888487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pPr marL="457200" indent="-457200">
              <a:buAutoNum type="arabicPeriod" startAt="3"/>
            </a:pPr>
            <a:r>
              <a:rPr lang="tr-TR" sz="2400" dirty="0" smtClean="0"/>
              <a:t>Önce </a:t>
            </a:r>
            <a:r>
              <a:rPr lang="tr-TR" sz="2400" dirty="0"/>
              <a:t>üst </a:t>
            </a:r>
            <a:r>
              <a:rPr lang="tr-TR" sz="2400" dirty="0" err="1"/>
              <a:t>abdominal</a:t>
            </a:r>
            <a:r>
              <a:rPr lang="tr-TR" sz="2400" dirty="0"/>
              <a:t> kadranlarda, sonra ise alt </a:t>
            </a:r>
            <a:r>
              <a:rPr lang="tr-TR" sz="2400" dirty="0" err="1"/>
              <a:t>abdominal</a:t>
            </a:r>
            <a:r>
              <a:rPr lang="tr-TR" sz="2400" dirty="0"/>
              <a:t> </a:t>
            </a:r>
            <a:r>
              <a:rPr lang="tr-TR" sz="2400" dirty="0" smtClean="0"/>
              <a:t>kadranlarda </a:t>
            </a:r>
            <a:r>
              <a:rPr lang="tr-TR" sz="2400" dirty="0" err="1"/>
              <a:t>künt</a:t>
            </a:r>
            <a:r>
              <a:rPr lang="tr-TR" sz="2400" dirty="0"/>
              <a:t> obje ile </a:t>
            </a:r>
            <a:r>
              <a:rPr lang="tr-TR" sz="2400" dirty="0" err="1"/>
              <a:t>lateralden</a:t>
            </a:r>
            <a:r>
              <a:rPr lang="tr-TR" sz="2400" dirty="0"/>
              <a:t> merkeze ve aşağı ve içeri doğru olacak şekilde çapraz olarak karın derisi çizilerek deri uyarılır. </a:t>
            </a:r>
            <a:endParaRPr lang="tr-TR" sz="2400" dirty="0" smtClean="0"/>
          </a:p>
          <a:p>
            <a:pPr marL="0" indent="0">
              <a:buNone/>
            </a:pPr>
            <a:endParaRPr lang="tr-TR" sz="2400" dirty="0" smtClean="0"/>
          </a:p>
          <a:p>
            <a:pPr marL="0" indent="0">
              <a:buNone/>
            </a:pPr>
            <a:r>
              <a:rPr lang="tr-TR" sz="2400" dirty="0" smtClean="0"/>
              <a:t>Alt </a:t>
            </a:r>
            <a:r>
              <a:rPr lang="tr-TR" sz="2400" dirty="0" err="1"/>
              <a:t>abdomi¬nal</a:t>
            </a:r>
            <a:r>
              <a:rPr lang="tr-TR" sz="2400" dirty="0"/>
              <a:t> kadranlarda çizme işlemi </a:t>
            </a:r>
            <a:r>
              <a:rPr lang="tr-TR" sz="2400" dirty="0" err="1"/>
              <a:t>umblikustan</a:t>
            </a:r>
            <a:r>
              <a:rPr lang="tr-TR" sz="2400" dirty="0"/>
              <a:t> daha aşağıda, </a:t>
            </a:r>
            <a:r>
              <a:rPr lang="tr-TR" sz="2400" dirty="0" err="1"/>
              <a:t>simpisis</a:t>
            </a:r>
            <a:r>
              <a:rPr lang="tr-TR" sz="2400" dirty="0"/>
              <a:t> </a:t>
            </a:r>
            <a:r>
              <a:rPr lang="tr-TR" sz="2400" dirty="0" err="1"/>
              <a:t>pubise</a:t>
            </a:r>
            <a:r>
              <a:rPr lang="tr-TR" sz="2400" dirty="0"/>
              <a:t> doğru </a:t>
            </a:r>
            <a:r>
              <a:rPr lang="tr-TR" sz="2400" dirty="0" smtClean="0"/>
              <a:t>gerçekleştirilir.</a:t>
            </a:r>
          </a:p>
          <a:p>
            <a:pPr marL="0" indent="0">
              <a:buNone/>
            </a:pPr>
            <a:endParaRPr lang="tr-TR" sz="2400" dirty="0"/>
          </a:p>
          <a:p>
            <a:pPr marL="0" indent="0">
              <a:buNone/>
            </a:pPr>
            <a:r>
              <a:rPr lang="tr-TR" sz="2400" dirty="0" smtClean="0"/>
              <a:t>Değerlendirme simetrik </a:t>
            </a:r>
            <a:r>
              <a:rPr lang="tr-TR" sz="2400" dirty="0"/>
              <a:t>olarak yapılır</a:t>
            </a:r>
            <a:r>
              <a:rPr lang="tr-TR" sz="2400" dirty="0" smtClean="0"/>
              <a:t>.</a:t>
            </a:r>
          </a:p>
          <a:p>
            <a:pPr marL="0" indent="0">
              <a:buNone/>
            </a:pPr>
            <a:endParaRPr lang="tr-TR" sz="2400" dirty="0"/>
          </a:p>
          <a:p>
            <a:r>
              <a:rPr lang="tr-TR" sz="2400" dirty="0"/>
              <a:t>4.	Normalde üst </a:t>
            </a:r>
            <a:r>
              <a:rPr lang="tr-TR" sz="2400" dirty="0" err="1"/>
              <a:t>abdominal</a:t>
            </a:r>
            <a:r>
              <a:rPr lang="tr-TR" sz="2400" dirty="0"/>
              <a:t> kaslarda kasılarak yukarı ve dışa doğru çekilme, alt </a:t>
            </a:r>
            <a:r>
              <a:rPr lang="tr-TR" sz="2400" dirty="0" err="1"/>
              <a:t>abdominal</a:t>
            </a:r>
            <a:r>
              <a:rPr lang="tr-TR" sz="2400" dirty="0"/>
              <a:t> kaslarda ise </a:t>
            </a:r>
            <a:r>
              <a:rPr lang="tr-TR" sz="2400" dirty="0" err="1"/>
              <a:t>umblikusta</a:t>
            </a:r>
            <a:r>
              <a:rPr lang="tr-TR" sz="2400" dirty="0"/>
              <a:t> uyarı verilen alana doğru çekilme gözlenir.</a:t>
            </a:r>
          </a:p>
          <a:p>
            <a:endParaRPr lang="tr-TR" sz="2400" dirty="0"/>
          </a:p>
        </p:txBody>
      </p:sp>
    </p:spTree>
    <p:extLst>
      <p:ext uri="{BB962C8B-B14F-4D97-AF65-F5344CB8AC3E}">
        <p14:creationId xmlns:p14="http://schemas.microsoft.com/office/powerpoint/2010/main" val="38548293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457200" indent="-457200">
              <a:buAutoNum type="arabicPeriod" startAt="5"/>
            </a:pPr>
            <a:r>
              <a:rPr lang="tr-TR" sz="2400" dirty="0" smtClean="0"/>
              <a:t>Şişman </a:t>
            </a:r>
            <a:r>
              <a:rPr lang="tr-TR" sz="2400" dirty="0"/>
              <a:t>hastalarda </a:t>
            </a:r>
            <a:r>
              <a:rPr lang="tr-TR" sz="2400" dirty="0" err="1"/>
              <a:t>abdominal</a:t>
            </a:r>
            <a:r>
              <a:rPr lang="tr-TR" sz="2400" dirty="0"/>
              <a:t> refleks maskelenebilir. </a:t>
            </a:r>
            <a:endParaRPr lang="tr-TR" sz="2400" dirty="0" smtClean="0"/>
          </a:p>
          <a:p>
            <a:pPr marL="0" indent="0">
              <a:buNone/>
            </a:pPr>
            <a:r>
              <a:rPr lang="tr-TR" sz="2400" dirty="0" smtClean="0"/>
              <a:t>Bu </a:t>
            </a:r>
            <a:r>
              <a:rPr lang="tr-TR" sz="2400" dirty="0"/>
              <a:t>durumda muayeneyi yapan kişi bir eli ile abdomenin bir yanından uyarı </a:t>
            </a:r>
            <a:r>
              <a:rPr lang="tr-TR" sz="2400" dirty="0" smtClean="0"/>
              <a:t>verir</a:t>
            </a:r>
            <a:r>
              <a:rPr lang="tr-TR" sz="2400" dirty="0"/>
              <a:t>. </a:t>
            </a:r>
            <a:endParaRPr lang="tr-TR" sz="2400" dirty="0" smtClean="0"/>
          </a:p>
          <a:p>
            <a:pPr marL="0" indent="0">
              <a:buNone/>
            </a:pPr>
            <a:endParaRPr lang="tr-TR" sz="2400" dirty="0"/>
          </a:p>
          <a:p>
            <a:pPr marL="0" indent="0">
              <a:buNone/>
            </a:pPr>
            <a:r>
              <a:rPr lang="tr-TR" sz="2400" dirty="0" smtClean="0"/>
              <a:t>Diğer </a:t>
            </a:r>
            <a:r>
              <a:rPr lang="tr-TR" sz="2400" dirty="0"/>
              <a:t>elinin parmağı ile uyarılan tarafın karşısında ve </a:t>
            </a:r>
            <a:r>
              <a:rPr lang="tr-TR" sz="2400" dirty="0" err="1" smtClean="0"/>
              <a:t>umblikusta</a:t>
            </a:r>
            <a:r>
              <a:rPr lang="tr-TR" sz="2400" dirty="0" smtClean="0"/>
              <a:t> </a:t>
            </a:r>
            <a:r>
              <a:rPr lang="tr-TR" sz="2400" dirty="0"/>
              <a:t>olacak şekilde dokunarak, </a:t>
            </a:r>
            <a:r>
              <a:rPr lang="tr-TR" sz="2400" dirty="0" err="1"/>
              <a:t>umblikustaki</a:t>
            </a:r>
            <a:r>
              <a:rPr lang="tr-TR" sz="2400" dirty="0"/>
              <a:t> çekilmeyi hisseder</a:t>
            </a:r>
            <a:r>
              <a:rPr lang="tr-TR" sz="2400" dirty="0" smtClean="0"/>
              <a:t>.</a:t>
            </a:r>
          </a:p>
          <a:p>
            <a:pPr marL="0" indent="0">
              <a:buNone/>
            </a:pPr>
            <a:endParaRPr lang="tr-TR" sz="2400" dirty="0"/>
          </a:p>
          <a:p>
            <a:pPr marL="0" indent="0">
              <a:buNone/>
            </a:pPr>
            <a:r>
              <a:rPr lang="tr-TR" sz="2400" b="1" dirty="0" smtClean="0"/>
              <a:t>***</a:t>
            </a:r>
            <a:r>
              <a:rPr lang="tr-TR" sz="2400" b="1" dirty="0" err="1" smtClean="0"/>
              <a:t>Abdominal</a:t>
            </a:r>
            <a:r>
              <a:rPr lang="tr-TR" sz="2400" b="1" dirty="0" smtClean="0"/>
              <a:t> </a:t>
            </a:r>
            <a:r>
              <a:rPr lang="tr-TR" sz="2400" b="1" dirty="0"/>
              <a:t>refleks hem merkezi hem de </a:t>
            </a:r>
            <a:r>
              <a:rPr lang="tr-TR" sz="2400" b="1" dirty="0" err="1"/>
              <a:t>periferik</a:t>
            </a:r>
            <a:r>
              <a:rPr lang="tr-TR" sz="2400" b="1" dirty="0"/>
              <a:t> sinir sistemi </a:t>
            </a:r>
            <a:r>
              <a:rPr lang="tr-TR" sz="2400" b="1" dirty="0" smtClean="0"/>
              <a:t>hastalıklarında </a:t>
            </a:r>
            <a:r>
              <a:rPr lang="tr-TR" sz="2400" b="1" dirty="0"/>
              <a:t>kaybolabilir.</a:t>
            </a:r>
          </a:p>
        </p:txBody>
      </p:sp>
    </p:spTree>
    <p:extLst>
      <p:ext uri="{BB962C8B-B14F-4D97-AF65-F5344CB8AC3E}">
        <p14:creationId xmlns:p14="http://schemas.microsoft.com/office/powerpoint/2010/main" val="2217302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835496"/>
          </a:xfrm>
        </p:spPr>
        <p:txBody>
          <a:bodyPr/>
          <a:lstStyle/>
          <a:p>
            <a:r>
              <a:rPr lang="nn-NO" sz="2400" dirty="0"/>
              <a:t>Plantar Refleks (Taban Derisi Refleksi)</a:t>
            </a:r>
            <a:endParaRPr lang="tr-TR" sz="2400" dirty="0"/>
          </a:p>
        </p:txBody>
      </p:sp>
      <p:sp>
        <p:nvSpPr>
          <p:cNvPr id="3" name="İçerik Yer Tutucusu 2"/>
          <p:cNvSpPr>
            <a:spLocks noGrp="1"/>
          </p:cNvSpPr>
          <p:nvPr>
            <p:ph idx="1"/>
          </p:nvPr>
        </p:nvSpPr>
        <p:spPr>
          <a:xfrm>
            <a:off x="457200" y="1124744"/>
            <a:ext cx="8229600" cy="5472608"/>
          </a:xfrm>
        </p:spPr>
        <p:txBody>
          <a:bodyPr>
            <a:normAutofit lnSpcReduction="10000"/>
          </a:bodyPr>
          <a:lstStyle/>
          <a:p>
            <a:r>
              <a:rPr lang="tr-TR" sz="2400" dirty="0"/>
              <a:t>Bu refleks de yüzeyseldir. </a:t>
            </a:r>
            <a:r>
              <a:rPr lang="tr-TR" sz="2400" dirty="0" err="1"/>
              <a:t>Spinal</a:t>
            </a:r>
            <a:r>
              <a:rPr lang="tr-TR" sz="2400" dirty="0"/>
              <a:t> kordun L-4, Sİ, S2 seviyesini test eder.</a:t>
            </a:r>
          </a:p>
          <a:p>
            <a:pPr marL="457200" indent="-457200">
              <a:buAutoNum type="arabicPeriod"/>
            </a:pPr>
            <a:r>
              <a:rPr lang="tr-TR" sz="2400" dirty="0" smtClean="0"/>
              <a:t>Hasta </a:t>
            </a:r>
            <a:r>
              <a:rPr lang="tr-TR" sz="2400" dirty="0"/>
              <a:t>sırt üstü yatar pozisyondadır, ayak tabanı ve ayak </a:t>
            </a:r>
            <a:r>
              <a:rPr lang="tr-TR" sz="2400" dirty="0" smtClean="0"/>
              <a:t>parmakları </a:t>
            </a:r>
            <a:r>
              <a:rPr lang="tr-TR" sz="2400" dirty="0"/>
              <a:t>rahatça görülecek biçimde açılır</a:t>
            </a:r>
            <a:r>
              <a:rPr lang="tr-TR" sz="2400" dirty="0" smtClean="0"/>
              <a:t>.</a:t>
            </a:r>
          </a:p>
          <a:p>
            <a:pPr marL="0" indent="0">
              <a:buNone/>
            </a:pPr>
            <a:endParaRPr lang="tr-TR" sz="2400" dirty="0"/>
          </a:p>
          <a:p>
            <a:pPr marL="457200" indent="-457200">
              <a:buAutoNum type="arabicPeriod" startAt="2"/>
            </a:pPr>
            <a:r>
              <a:rPr lang="tr-TR" sz="2400" dirty="0" smtClean="0"/>
              <a:t>Test</a:t>
            </a:r>
            <a:r>
              <a:rPr lang="tr-TR" sz="2400" dirty="0"/>
              <a:t>, anahtar ya da refleks çekicinin sapı gibi </a:t>
            </a:r>
            <a:r>
              <a:rPr lang="tr-TR" sz="2400" dirty="0" err="1"/>
              <a:t>künt</a:t>
            </a:r>
            <a:r>
              <a:rPr lang="tr-TR" sz="2400" dirty="0"/>
              <a:t> bir obje </a:t>
            </a:r>
            <a:r>
              <a:rPr lang="tr-TR" sz="2400" dirty="0" smtClean="0"/>
              <a:t>kullanılarak </a:t>
            </a:r>
            <a:r>
              <a:rPr lang="tr-TR" sz="2400" dirty="0"/>
              <a:t>yapılır</a:t>
            </a:r>
            <a:r>
              <a:rPr lang="tr-TR" sz="2400" dirty="0" smtClean="0"/>
              <a:t>.</a:t>
            </a:r>
          </a:p>
          <a:p>
            <a:pPr marL="0" indent="0">
              <a:buNone/>
            </a:pPr>
            <a:endParaRPr lang="tr-TR" sz="2400" dirty="0"/>
          </a:p>
          <a:p>
            <a:pPr marL="457200" indent="-457200">
              <a:buAutoNum type="arabicPeriod" startAt="3"/>
            </a:pPr>
            <a:r>
              <a:rPr lang="tr-TR" sz="2400" dirty="0" smtClean="0"/>
              <a:t>Ayak </a:t>
            </a:r>
            <a:r>
              <a:rPr lang="tr-TR" sz="2400" dirty="0"/>
              <a:t>tabanı topuktan parmaklara doğru yan kenardan çizilir ve çizme işi parmakların altında başparmağa doğru devam </a:t>
            </a:r>
            <a:r>
              <a:rPr lang="tr-TR" sz="2400" dirty="0" smtClean="0"/>
              <a:t>eder.</a:t>
            </a:r>
          </a:p>
          <a:p>
            <a:pPr marL="457200" indent="-457200">
              <a:buAutoNum type="arabicPeriod" startAt="3"/>
            </a:pPr>
            <a:endParaRPr lang="tr-TR" sz="2400" dirty="0"/>
          </a:p>
          <a:p>
            <a:pPr marL="0" indent="0">
              <a:buNone/>
            </a:pPr>
            <a:r>
              <a:rPr lang="tr-TR" sz="2400" dirty="0" smtClean="0"/>
              <a:t>4</a:t>
            </a:r>
            <a:r>
              <a:rPr lang="tr-TR" sz="2400" dirty="0"/>
              <a:t>.	Normalde ayak parmaklarının </a:t>
            </a:r>
            <a:r>
              <a:rPr lang="tr-TR" sz="2400" dirty="0" err="1"/>
              <a:t>fleksiyonu</a:t>
            </a:r>
            <a:r>
              <a:rPr lang="tr-TR" sz="2400" dirty="0"/>
              <a:t> gözlenir yani parmaklar aşağıya doğru kıvrılır.</a:t>
            </a:r>
          </a:p>
          <a:p>
            <a:endParaRPr lang="tr-TR" sz="2400" dirty="0"/>
          </a:p>
        </p:txBody>
      </p:sp>
    </p:spTree>
    <p:extLst>
      <p:ext uri="{BB962C8B-B14F-4D97-AF65-F5344CB8AC3E}">
        <p14:creationId xmlns:p14="http://schemas.microsoft.com/office/powerpoint/2010/main" val="4719318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979512"/>
          </a:xfrm>
        </p:spPr>
        <p:txBody>
          <a:bodyPr/>
          <a:lstStyle/>
          <a:p>
            <a:r>
              <a:rPr lang="tr-TR" sz="2400" dirty="0" err="1"/>
              <a:t>Kremaster</a:t>
            </a:r>
            <a:r>
              <a:rPr lang="tr-TR" sz="2400" dirty="0"/>
              <a:t> </a:t>
            </a:r>
            <a:r>
              <a:rPr lang="tr-TR" sz="2400" dirty="0" smtClean="0"/>
              <a:t>Refleksi</a:t>
            </a:r>
            <a:endParaRPr lang="tr-TR" sz="2400" dirty="0"/>
          </a:p>
        </p:txBody>
      </p:sp>
      <p:sp>
        <p:nvSpPr>
          <p:cNvPr id="3" name="İçerik Yer Tutucusu 2"/>
          <p:cNvSpPr>
            <a:spLocks noGrp="1"/>
          </p:cNvSpPr>
          <p:nvPr>
            <p:ph idx="1"/>
          </p:nvPr>
        </p:nvSpPr>
        <p:spPr/>
        <p:txBody>
          <a:bodyPr/>
          <a:lstStyle/>
          <a:p>
            <a:r>
              <a:rPr lang="tr-TR" sz="2400" dirty="0" err="1" smtClean="0"/>
              <a:t>Kremaster</a:t>
            </a:r>
            <a:r>
              <a:rPr lang="tr-TR" sz="2400" dirty="0" smtClean="0"/>
              <a:t> </a:t>
            </a:r>
            <a:r>
              <a:rPr lang="tr-TR" sz="2400" dirty="0"/>
              <a:t>refleksi erkek hastalarda uygulanan yüzeysel bir reflekstir. </a:t>
            </a:r>
            <a:r>
              <a:rPr lang="tr-TR" sz="2400" dirty="0" err="1"/>
              <a:t>Spinal</a:t>
            </a:r>
            <a:r>
              <a:rPr lang="tr-TR" sz="2400" dirty="0"/>
              <a:t> kordun </a:t>
            </a:r>
            <a:r>
              <a:rPr lang="tr-TR" sz="2400" dirty="0" smtClean="0"/>
              <a:t>T </a:t>
            </a:r>
            <a:r>
              <a:rPr lang="tr-TR" sz="2400" dirty="0"/>
              <a:t>2, </a:t>
            </a:r>
            <a:r>
              <a:rPr lang="tr-TR" sz="2400" dirty="0" smtClean="0"/>
              <a:t>L1, </a:t>
            </a:r>
            <a:r>
              <a:rPr lang="tr-TR" sz="2400" dirty="0"/>
              <a:t>L2 seviyesini test eder.</a:t>
            </a:r>
          </a:p>
          <a:p>
            <a:r>
              <a:rPr lang="tr-TR" sz="2400" dirty="0"/>
              <a:t>1.	Hasta sırt üstü yatar pozisyondadır, uyluk ve testisleri görülecek </a:t>
            </a:r>
            <a:r>
              <a:rPr lang="tr-TR" sz="2400" dirty="0" smtClean="0"/>
              <a:t>biçimde </a:t>
            </a:r>
            <a:r>
              <a:rPr lang="tr-TR" sz="2400" dirty="0"/>
              <a:t>açılır</a:t>
            </a:r>
            <a:r>
              <a:rPr lang="tr-TR" sz="2400" dirty="0" smtClean="0"/>
              <a:t>.</a:t>
            </a:r>
          </a:p>
          <a:p>
            <a:pPr marL="0" indent="0">
              <a:buNone/>
            </a:pPr>
            <a:endParaRPr lang="tr-TR" sz="2400" dirty="0"/>
          </a:p>
          <a:p>
            <a:r>
              <a:rPr lang="tr-TR" sz="2400" dirty="0"/>
              <a:t>2.	Uyluğun iç kısmı, aşağıdan yukarıya kasıklara doğru </a:t>
            </a:r>
            <a:r>
              <a:rPr lang="tr-TR" sz="2400" dirty="0" err="1"/>
              <a:t>künt</a:t>
            </a:r>
            <a:r>
              <a:rPr lang="tr-TR" sz="2400" dirty="0"/>
              <a:t> bir obje ile çizilir</a:t>
            </a:r>
            <a:r>
              <a:rPr lang="tr-TR" sz="2400" dirty="0" smtClean="0"/>
              <a:t>.</a:t>
            </a:r>
          </a:p>
          <a:p>
            <a:pPr marL="0" indent="0">
              <a:buNone/>
            </a:pPr>
            <a:endParaRPr lang="tr-TR" sz="2400" dirty="0"/>
          </a:p>
          <a:p>
            <a:r>
              <a:rPr lang="tr-TR" sz="2400" dirty="0"/>
              <a:t>3.	Normalde </a:t>
            </a:r>
            <a:r>
              <a:rPr lang="tr-TR" sz="2400" dirty="0" smtClean="0"/>
              <a:t>aynı </a:t>
            </a:r>
            <a:r>
              <a:rPr lang="tr-TR" sz="2400" dirty="0"/>
              <a:t>taraftaki testis yukarı doğru çekilir.</a:t>
            </a:r>
          </a:p>
          <a:p>
            <a:endParaRPr lang="tr-TR" sz="2400" dirty="0"/>
          </a:p>
        </p:txBody>
      </p:sp>
    </p:spTree>
    <p:extLst>
      <p:ext uri="{BB962C8B-B14F-4D97-AF65-F5344CB8AC3E}">
        <p14:creationId xmlns:p14="http://schemas.microsoft.com/office/powerpoint/2010/main" val="42348911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195536"/>
          </a:xfrm>
        </p:spPr>
        <p:txBody>
          <a:bodyPr/>
          <a:lstStyle/>
          <a:p>
            <a:r>
              <a:rPr lang="tr-TR" sz="2400" dirty="0"/>
              <a:t>Patolojik Refleksler</a:t>
            </a:r>
          </a:p>
        </p:txBody>
      </p:sp>
      <p:sp>
        <p:nvSpPr>
          <p:cNvPr id="3" name="İçerik Yer Tutucusu 2"/>
          <p:cNvSpPr>
            <a:spLocks noGrp="1"/>
          </p:cNvSpPr>
          <p:nvPr>
            <p:ph idx="1"/>
          </p:nvPr>
        </p:nvSpPr>
        <p:spPr/>
        <p:txBody>
          <a:bodyPr/>
          <a:lstStyle/>
          <a:p>
            <a:r>
              <a:rPr lang="tr-TR" sz="2400" dirty="0" err="1"/>
              <a:t>Babinski</a:t>
            </a:r>
            <a:r>
              <a:rPr lang="tr-TR" sz="2400" dirty="0"/>
              <a:t> Bulgusu</a:t>
            </a:r>
          </a:p>
          <a:p>
            <a:pPr marL="0" indent="0">
              <a:buNone/>
            </a:pPr>
            <a:r>
              <a:rPr lang="tr-TR" sz="2400" dirty="0" err="1" smtClean="0"/>
              <a:t>Babinski</a:t>
            </a:r>
            <a:r>
              <a:rPr lang="tr-TR" sz="2400" dirty="0" smtClean="0"/>
              <a:t> </a:t>
            </a:r>
            <a:r>
              <a:rPr lang="tr-TR" sz="2400" dirty="0"/>
              <a:t>bulgusu, </a:t>
            </a:r>
            <a:r>
              <a:rPr lang="tr-TR" sz="2400" dirty="0" err="1"/>
              <a:t>plantar</a:t>
            </a:r>
            <a:r>
              <a:rPr lang="tr-TR" sz="2400" dirty="0"/>
              <a:t> refleksin patolojik şeklidir</a:t>
            </a:r>
            <a:r>
              <a:rPr lang="tr-TR" sz="2400" dirty="0" smtClean="0"/>
              <a:t>.</a:t>
            </a:r>
          </a:p>
          <a:p>
            <a:pPr marL="0" indent="0">
              <a:buNone/>
            </a:pPr>
            <a:endParaRPr lang="tr-TR" sz="2400" dirty="0"/>
          </a:p>
          <a:p>
            <a:endParaRPr lang="tr-TR" sz="2400" dirty="0"/>
          </a:p>
        </p:txBody>
      </p:sp>
    </p:spTree>
    <p:extLst>
      <p:ext uri="{BB962C8B-B14F-4D97-AF65-F5344CB8AC3E}">
        <p14:creationId xmlns:p14="http://schemas.microsoft.com/office/powerpoint/2010/main" val="35390327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Kaynaklar </a:t>
            </a:r>
            <a:endParaRPr lang="tr-TR" dirty="0"/>
          </a:p>
        </p:txBody>
      </p:sp>
      <p:sp>
        <p:nvSpPr>
          <p:cNvPr id="3" name="İçerik Yer Tutucusu 2"/>
          <p:cNvSpPr>
            <a:spLocks noGrp="1"/>
          </p:cNvSpPr>
          <p:nvPr>
            <p:ph idx="1"/>
          </p:nvPr>
        </p:nvSpPr>
        <p:spPr/>
        <p:txBody>
          <a:bodyPr/>
          <a:lstStyle/>
          <a:p>
            <a:r>
              <a:rPr lang="tr-TR" sz="2400" dirty="0" smtClean="0"/>
              <a:t>1.	Görgülü RS. Hemşireler için Fiziksel Muayene Yöntemleri. İstanbul Tıp </a:t>
            </a:r>
            <a:r>
              <a:rPr lang="tr-TR" sz="2400" dirty="0" err="1" smtClean="0"/>
              <a:t>Kitapevi,İstanbul</a:t>
            </a:r>
            <a:r>
              <a:rPr lang="tr-TR" sz="2400" dirty="0" smtClean="0"/>
              <a:t>, 2014. </a:t>
            </a:r>
          </a:p>
          <a:p>
            <a:r>
              <a:rPr lang="tr-TR" sz="2400" dirty="0" smtClean="0"/>
              <a:t>2.	</a:t>
            </a:r>
            <a:r>
              <a:rPr lang="tr-TR" sz="2400" dirty="0" err="1" smtClean="0"/>
              <a:t>Enç</a:t>
            </a:r>
            <a:r>
              <a:rPr lang="tr-TR" sz="2400" dirty="0" smtClean="0"/>
              <a:t> N. Sağlık Tanılaması ve Fiziksel Muayene. Nobel tıp Kitapevi, İstanbul, 2015. </a:t>
            </a:r>
          </a:p>
          <a:p>
            <a:r>
              <a:rPr lang="tr-TR" sz="2400" dirty="0" smtClean="0"/>
              <a:t>3.	Eti Aslan F. Sağlığın Değerlendirilmesi. Acıbadem Üniversitesi Yayını. İstanbul,2015.</a:t>
            </a:r>
          </a:p>
          <a:p>
            <a:r>
              <a:rPr lang="tr-TR" sz="2400" dirty="0" smtClean="0"/>
              <a:t> 4.	Aştı TA, Karadağ A. Klinik Uygulama Becerileri ve Yöntemleri. Nobel Kitabevi, Özyurt Matbaacılık, İstanbul, 2011. </a:t>
            </a:r>
            <a:endParaRPr lang="tr-TR" sz="2400" dirty="0"/>
          </a:p>
        </p:txBody>
      </p:sp>
    </p:spTree>
    <p:extLst>
      <p:ext uri="{BB962C8B-B14F-4D97-AF65-F5344CB8AC3E}">
        <p14:creationId xmlns:p14="http://schemas.microsoft.com/office/powerpoint/2010/main" val="490666013"/>
      </p:ext>
    </p:extLst>
  </p:cSld>
  <p:clrMapOvr>
    <a:masterClrMapping/>
  </p:clrMapOvr>
</p:sld>
</file>

<file path=ppt/theme/theme1.xml><?xml version="1.0" encoding="utf-8"?>
<a:theme xmlns:a="http://schemas.openxmlformats.org/drawingml/2006/main" name="omü">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10. HAFTA KAS İSKELET SİSTEMİ DEĞERLENDİRME_ Dr. Öğr.Üyesi Seval A. ALKAN</Template>
  <TotalTime>1946</TotalTime>
  <Words>4332</Words>
  <Application>Microsoft Office PowerPoint</Application>
  <PresentationFormat>Ekran Gösterisi (4:3)</PresentationFormat>
  <Paragraphs>522</Paragraphs>
  <Slides>105</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105</vt:i4>
      </vt:variant>
    </vt:vector>
  </HeadingPairs>
  <TitlesOfParts>
    <vt:vector size="107" baseType="lpstr">
      <vt:lpstr>omü</vt:lpstr>
      <vt:lpstr>Belge</vt:lpstr>
      <vt:lpstr>Sinir Sisteminin Değerlendirilmesi</vt:lpstr>
      <vt:lpstr>a. Fiziksel Görünüm ve Davranışlar:</vt:lpstr>
      <vt:lpstr>b. Bilinç Durumu</vt:lpstr>
      <vt:lpstr>PowerPoint Sunusu</vt:lpstr>
      <vt:lpstr>Hastanın bilinç durumu değerlendirilirken uyaranlar belli bir sırada verilir:</vt:lpstr>
      <vt:lpstr>c. Bilişsel / Kognitif Yetenekler ve Zihinsel Aktivite: </vt:lpstr>
      <vt:lpstr>d. Oryantasyon /Yönelim: </vt:lpstr>
      <vt:lpstr>e. Hafıza / Bellek: </vt:lpstr>
      <vt:lpstr>PowerPoint Sunusu</vt:lpstr>
      <vt:lpstr>f. Dikkat ve Hesap Yapma: </vt:lpstr>
      <vt:lpstr>g.Yargılama: </vt:lpstr>
      <vt:lpstr>h. İçgörü: </vt:lpstr>
      <vt:lpstr>KRANİYAL SİNİRLERİN DEĞERLENDİRİLMESİ</vt:lpstr>
      <vt:lpstr>PowerPoint Sunusu</vt:lpstr>
      <vt:lpstr>PowerPoint Sunusu</vt:lpstr>
      <vt:lpstr>PowerPoint Sunusu</vt:lpstr>
      <vt:lpstr>PowerPoint Sunusu</vt:lpstr>
      <vt:lpstr>PowerPoint Sunusu</vt:lpstr>
      <vt:lpstr>PowerPoint Sunusu</vt:lpstr>
      <vt:lpstr>PowerPoint Sunusu</vt:lpstr>
      <vt:lpstr>PowerPoint Sunusu</vt:lpstr>
      <vt:lpstr>Motor değerlendirme: </vt:lpstr>
      <vt:lpstr>PowerPoint Sunusu</vt:lpstr>
      <vt:lpstr>Duyu değerlendirmesi: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DUYUSAL SİSTEMİN DEĞERLENDİRİLMESİ</vt:lpstr>
      <vt:lpstr>PowerPoint Sunusu</vt:lpstr>
      <vt:lpstr>PowerPoint Sunusu</vt:lpstr>
      <vt:lpstr>PowerPoint Sunusu</vt:lpstr>
      <vt:lpstr>PowerPoint Sunusu</vt:lpstr>
      <vt:lpstr>Yüzeysel duyular (Eksteroseptiv)</vt:lpstr>
      <vt:lpstr>PowerPoint Sunusu</vt:lpstr>
      <vt:lpstr>PowerPoint Sunusu</vt:lpstr>
      <vt:lpstr>Ağrı Duyusunun Değerlendirilmesi</vt:lpstr>
      <vt:lpstr>PowerPoint Sunusu</vt:lpstr>
      <vt:lpstr>PowerPoint Sunusu</vt:lpstr>
      <vt:lpstr>PowerPoint Sunusu</vt:lpstr>
      <vt:lpstr>Sıcaklık Duyusunun Değerlendirilmesi</vt:lpstr>
      <vt:lpstr>Derin duyular (propriyoseptiv)</vt:lpstr>
      <vt:lpstr>PowerPoint Sunusu</vt:lpstr>
      <vt:lpstr>Pozisyon Duyusunun Değerlendirilmesi</vt:lpstr>
      <vt:lpstr>PowerPoint Sunusu</vt:lpstr>
      <vt:lpstr>Titreşim Duyusunun Değerlendirilmesi</vt:lpstr>
      <vt:lpstr>PowerPoint Sunusu</vt:lpstr>
      <vt:lpstr>PowerPoint Sunusu</vt:lpstr>
      <vt:lpstr>Kortikal duyular</vt:lpstr>
      <vt:lpstr>Ayırıcı Dokunma Duyusunun Değerlendirilmesi</vt:lpstr>
      <vt:lpstr>PowerPoint Sunusu</vt:lpstr>
      <vt:lpstr>PowerPoint Sunusu</vt:lpstr>
      <vt:lpstr>PowerPoint Sunusu</vt:lpstr>
      <vt:lpstr>Normalde birey, bir-iki nokta uyarısı arasındaki ayrımı vücut bölgelerine göre şu uzaklıklarda yapabilir: </vt:lpstr>
      <vt:lpstr>PowerPoint Sunusu</vt:lpstr>
      <vt:lpstr>Dermatom Alanları</vt:lpstr>
      <vt:lpstr>Bu sinirler</vt:lpstr>
      <vt:lpstr>MOTOR SİSTEM VE SEREBELLAR FONKSİYONUN DEĞERLENDİRİLMESİ</vt:lpstr>
      <vt:lpstr>Kas hareketlerinin koordinasyonu ise;</vt:lpstr>
      <vt:lpstr>PowerPoint Sunusu</vt:lpstr>
      <vt:lpstr>PowerPoint Sunusu</vt:lpstr>
      <vt:lpstr>PowerPoint Sunusu</vt:lpstr>
      <vt:lpstr>Motor sistem ve serebellar fonksiyonun değerlendirilmesi, nörolojik muayenenin en önemli unsurlarından birisidir</vt:lpstr>
      <vt:lpstr>Denge Testleri (Ayakta Duruş /Postür ve Yürüme): </vt:lpstr>
      <vt:lpstr>Bu fonksiyonlar aşağıdaki yöntemlerle değerlendirilir.</vt:lpstr>
      <vt:lpstr>PowerPoint Sunusu</vt:lpstr>
      <vt:lpstr>Romberg testi: </vt:lpstr>
      <vt:lpstr>PowerPoint Sunusu</vt:lpstr>
      <vt:lpstr>PowerPoint Sunusu</vt:lpstr>
      <vt:lpstr>Koordinasyon Testleri: </vt:lpstr>
      <vt:lpstr>PowerPoint Sunusu</vt:lpstr>
      <vt:lpstr>PowerPoint Sunusu</vt:lpstr>
      <vt:lpstr>PowerPoint Sunusu</vt:lpstr>
      <vt:lpstr>PowerPoint Sunusu</vt:lpstr>
      <vt:lpstr>PowerPoint Sunusu</vt:lpstr>
      <vt:lpstr>REFLEKSLERİN DEĞERLENDİRİLMESİ</vt:lpstr>
      <vt:lpstr>PowerPoint Sunusu</vt:lpstr>
      <vt:lpstr>Refleks cevap, 0'dan 4 pozitife kadar olan derecelendirme sistemi ile tanımlanır </vt:lpstr>
      <vt:lpstr>PowerPoint Sunusu</vt:lpstr>
      <vt:lpstr>Derin Tendon Refleksleri</vt:lpstr>
      <vt:lpstr>PowerPoint Sunusu</vt:lpstr>
      <vt:lpstr>Triseps Refleksi</vt:lpstr>
      <vt:lpstr>PowerPoint Sunusu</vt:lpstr>
      <vt:lpstr>Brakiyoradyal Refleks</vt:lpstr>
      <vt:lpstr>Patellar Refleks</vt:lpstr>
      <vt:lpstr>PowerPoint Sunusu</vt:lpstr>
      <vt:lpstr>  Aşil Refleksi</vt:lpstr>
      <vt:lpstr>PowerPoint Sunusu</vt:lpstr>
      <vt:lpstr>Yüzeysel Refleksler</vt:lpstr>
      <vt:lpstr>Abdominal Refleksler  (Karın Derisi Refleksi)</vt:lpstr>
      <vt:lpstr>PowerPoint Sunusu</vt:lpstr>
      <vt:lpstr>PowerPoint Sunusu</vt:lpstr>
      <vt:lpstr>Plantar Refleks (Taban Derisi Refleksi)</vt:lpstr>
      <vt:lpstr>Kremaster Refleksi</vt:lpstr>
      <vt:lpstr>Patolojik Refleksler</vt:lpstr>
      <vt:lpstr>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bilgisayarım</dc:creator>
  <cp:lastModifiedBy>Recafe55</cp:lastModifiedBy>
  <cp:revision>46</cp:revision>
  <dcterms:created xsi:type="dcterms:W3CDTF">2016-05-16T17:20:50Z</dcterms:created>
  <dcterms:modified xsi:type="dcterms:W3CDTF">2020-04-29T10:22:26Z</dcterms:modified>
</cp:coreProperties>
</file>