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46"/>
  </p:handoutMasterIdLst>
  <p:sldIdLst>
    <p:sldId id="256" r:id="rId2"/>
    <p:sldId id="278" r:id="rId3"/>
    <p:sldId id="257" r:id="rId4"/>
    <p:sldId id="258" r:id="rId5"/>
    <p:sldId id="260" r:id="rId6"/>
    <p:sldId id="262" r:id="rId7"/>
    <p:sldId id="259" r:id="rId8"/>
    <p:sldId id="267" r:id="rId9"/>
    <p:sldId id="263" r:id="rId10"/>
    <p:sldId id="261" r:id="rId11"/>
    <p:sldId id="266" r:id="rId12"/>
    <p:sldId id="264" r:id="rId13"/>
    <p:sldId id="265" r:id="rId14"/>
    <p:sldId id="268" r:id="rId15"/>
    <p:sldId id="269" r:id="rId16"/>
    <p:sldId id="270" r:id="rId17"/>
    <p:sldId id="271" r:id="rId18"/>
    <p:sldId id="272" r:id="rId19"/>
    <p:sldId id="273" r:id="rId20"/>
    <p:sldId id="274" r:id="rId21"/>
    <p:sldId id="275" r:id="rId22"/>
    <p:sldId id="276" r:id="rId23"/>
    <p:sldId id="277" r:id="rId24"/>
    <p:sldId id="280" r:id="rId25"/>
    <p:sldId id="281" r:id="rId26"/>
    <p:sldId id="282" r:id="rId27"/>
    <p:sldId id="283" r:id="rId28"/>
    <p:sldId id="284"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Lst>
  <p:sldSz cx="9144000" cy="6858000" type="screen4x3"/>
  <p:notesSz cx="9926638" cy="679767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622798" y="0"/>
            <a:ext cx="4301543" cy="339884"/>
          </a:xfrm>
          <a:prstGeom prst="rect">
            <a:avLst/>
          </a:prstGeom>
        </p:spPr>
        <p:txBody>
          <a:bodyPr vert="horz" lIns="91440" tIns="45720" rIns="91440" bIns="45720" rtlCol="0"/>
          <a:lstStyle>
            <a:lvl1pPr algn="r">
              <a:defRPr sz="1200"/>
            </a:lvl1pPr>
          </a:lstStyle>
          <a:p>
            <a:fld id="{0F21B0F8-8794-408B-ABE1-8C5BA8D6E52F}" type="datetimeFigureOut">
              <a:rPr lang="tr-TR" smtClean="0"/>
              <a:t>18.03.2020</a:t>
            </a:fld>
            <a:endParaRPr lang="tr-TR"/>
          </a:p>
        </p:txBody>
      </p:sp>
      <p:sp>
        <p:nvSpPr>
          <p:cNvPr id="4" name="Altbilgi Yer Tutucusu 3"/>
          <p:cNvSpPr>
            <a:spLocks noGrp="1"/>
          </p:cNvSpPr>
          <p:nvPr>
            <p:ph type="ftr" sz="quarter" idx="2"/>
          </p:nvPr>
        </p:nvSpPr>
        <p:spPr>
          <a:xfrm>
            <a:off x="0" y="6456612"/>
            <a:ext cx="4301543" cy="339884"/>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622798" y="6456612"/>
            <a:ext cx="4301543" cy="339884"/>
          </a:xfrm>
          <a:prstGeom prst="rect">
            <a:avLst/>
          </a:prstGeom>
        </p:spPr>
        <p:txBody>
          <a:bodyPr vert="horz" lIns="91440" tIns="45720" rIns="91440" bIns="45720" rtlCol="0" anchor="b"/>
          <a:lstStyle>
            <a:lvl1pPr algn="r">
              <a:defRPr sz="1200"/>
            </a:lvl1pPr>
          </a:lstStyle>
          <a:p>
            <a:fld id="{9C581681-D652-4A67-B198-F2AACCC1D3AB}" type="slidenum">
              <a:rPr lang="tr-TR" smtClean="0"/>
              <a:t>‹#›</a:t>
            </a:fld>
            <a:endParaRPr lang="tr-TR"/>
          </a:p>
        </p:txBody>
      </p:sp>
    </p:spTree>
    <p:extLst>
      <p:ext uri="{BB962C8B-B14F-4D97-AF65-F5344CB8AC3E}">
        <p14:creationId xmlns:p14="http://schemas.microsoft.com/office/powerpoint/2010/main" val="388575840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tr-TR" smtClean="0"/>
              <a:t>Asıl başlık stili için tıklatın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8869FE14-141B-46CE-9D01-996163DD8F2A}"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FA591B-AE14-4B3C-B9A8-B338D2448DDA}" type="slidenum">
              <a:rPr lang="tr-TR" smtClean="0"/>
              <a:t>‹#›</a:t>
            </a:fld>
            <a:endParaRPr lang="tr-T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8869FE14-141B-46CE-9D01-996163DD8F2A}"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FA591B-AE14-4B3C-B9A8-B338D2448DDA}"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8869FE14-141B-46CE-9D01-996163DD8F2A}"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FA591B-AE14-4B3C-B9A8-B338D2448DDA}" type="slidenum">
              <a:rPr lang="tr-TR" smtClean="0"/>
              <a:t>‹#›</a:t>
            </a:fld>
            <a:endParaRPr lang="tr-T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8869FE14-141B-46CE-9D01-996163DD8F2A}" type="datetimeFigureOut">
              <a:rPr lang="tr-TR" smtClean="0"/>
              <a:t>18.03.2020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DFA591B-AE14-4B3C-B9A8-B338D2448DDA}"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8869FE14-141B-46CE-9D01-996163DD8F2A}" type="datetimeFigureOut">
              <a:rPr lang="tr-TR" smtClean="0"/>
              <a:t>18.03.2020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DFA591B-AE14-4B3C-B9A8-B338D2448DDA}" type="slidenum">
              <a:rPr lang="tr-TR" smtClean="0"/>
              <a:t>‹#›</a:t>
            </a:fld>
            <a:endParaRPr lang="tr-T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8869FE14-141B-46CE-9D01-996163DD8F2A}" type="datetimeFigureOut">
              <a:rPr lang="tr-TR" smtClean="0"/>
              <a:t>18.03.2020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DFA591B-AE14-4B3C-B9A8-B338D2448DDA}"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69FE14-141B-46CE-9D01-996163DD8F2A}" type="datetimeFigureOut">
              <a:rPr lang="tr-TR" smtClean="0"/>
              <a:t>18.03.2020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DFA591B-AE14-4B3C-B9A8-B338D2448DDA}"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8869FE14-141B-46CE-9D01-996163DD8F2A}" type="datetimeFigureOut">
              <a:rPr lang="tr-TR" smtClean="0"/>
              <a:t>18.03.2020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DFA591B-AE14-4B3C-B9A8-B338D2448DDA}" type="slidenum">
              <a:rPr lang="tr-TR" smtClean="0"/>
              <a:t>‹#›</a:t>
            </a:fld>
            <a:endParaRPr lang="tr-T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8869FE14-141B-46CE-9D01-996163DD8F2A}" type="datetimeFigureOut">
              <a:rPr lang="tr-TR" smtClean="0"/>
              <a:t>18.03.2020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DFA591B-AE14-4B3C-B9A8-B338D2448DDA}"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8869FE14-141B-46CE-9D01-996163DD8F2A}"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FA591B-AE14-4B3C-B9A8-B338D2448DDA}"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869FE14-141B-46CE-9D01-996163DD8F2A}" type="datetimeFigureOut">
              <a:rPr lang="tr-TR" smtClean="0"/>
              <a:t>18.03.2020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FA591B-AE14-4B3C-B9A8-B338D2448DDA}"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8869FE14-141B-46CE-9D01-996163DD8F2A}" type="datetimeFigureOut">
              <a:rPr lang="tr-TR" smtClean="0"/>
              <a:t>18.03.2020</a:t>
            </a:fld>
            <a:endParaRPr lang="tr-T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tr-T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DFA591B-AE14-4B3C-B9A8-B338D2448DDA}"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İNTERNETTE PAZARLAMA</a:t>
            </a:r>
            <a:endParaRPr lang="tr-TR" dirty="0"/>
          </a:p>
        </p:txBody>
      </p:sp>
      <p:sp>
        <p:nvSpPr>
          <p:cNvPr id="3" name="Alt Başlık 2"/>
          <p:cNvSpPr>
            <a:spLocks noGrp="1"/>
          </p:cNvSpPr>
          <p:nvPr>
            <p:ph type="subTitle" idx="1"/>
          </p:nvPr>
        </p:nvSpPr>
        <p:spPr>
          <a:xfrm>
            <a:off x="3419872" y="4221088"/>
            <a:ext cx="5184576" cy="792088"/>
          </a:xfrm>
        </p:spPr>
        <p:txBody>
          <a:bodyPr/>
          <a:lstStyle/>
          <a:p>
            <a:r>
              <a:rPr lang="tr-TR" dirty="0" err="1" smtClean="0"/>
              <a:t>Öğr</a:t>
            </a:r>
            <a:r>
              <a:rPr lang="tr-TR" dirty="0" smtClean="0"/>
              <a:t>. Gör. Seval BİLLGİN</a:t>
            </a:r>
            <a:endParaRPr lang="tr-TR" dirty="0"/>
          </a:p>
        </p:txBody>
      </p:sp>
    </p:spTree>
    <p:extLst>
      <p:ext uri="{BB962C8B-B14F-4D97-AF65-F5344CB8AC3E}">
        <p14:creationId xmlns:p14="http://schemas.microsoft.com/office/powerpoint/2010/main" val="3168956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Bilgiye Dayalı Ekonomi</a:t>
            </a:r>
            <a:br>
              <a:rPr lang="tr-TR" dirty="0"/>
            </a:br>
            <a:endParaRPr lang="tr-TR" dirty="0"/>
          </a:p>
        </p:txBody>
      </p:sp>
      <p:sp>
        <p:nvSpPr>
          <p:cNvPr id="3" name="İçerik Yer Tutucusu 2"/>
          <p:cNvSpPr>
            <a:spLocks noGrp="1"/>
          </p:cNvSpPr>
          <p:nvPr>
            <p:ph idx="1"/>
          </p:nvPr>
        </p:nvSpPr>
        <p:spPr/>
        <p:txBody>
          <a:bodyPr/>
          <a:lstStyle/>
          <a:p>
            <a:r>
              <a:rPr lang="tr-TR" dirty="0" smtClean="0"/>
              <a:t>Bir </a:t>
            </a:r>
            <a:r>
              <a:rPr lang="tr-TR" dirty="0"/>
              <a:t>rekabet gücü olarak bilgi!</a:t>
            </a:r>
          </a:p>
          <a:p>
            <a:r>
              <a:rPr lang="tr-TR" dirty="0"/>
              <a:t>Bilgi insanlık tarihinde ekonomik ve sosyal yapının en önemli </a:t>
            </a:r>
            <a:r>
              <a:rPr lang="tr-TR" dirty="0" smtClean="0"/>
              <a:t>aktörüdür.</a:t>
            </a:r>
            <a:endParaRPr lang="tr-TR" dirty="0"/>
          </a:p>
          <a:p>
            <a:r>
              <a:rPr lang="tr-TR" dirty="0"/>
              <a:t>Bilgi çağı, unsurlarından etkilenen ve etkileyen yapısına bilgi toplumu ve ekonomik görüntüsüne bilgi ekonomisi </a:t>
            </a:r>
            <a:r>
              <a:rPr lang="tr-TR" dirty="0" smtClean="0"/>
              <a:t>denir.</a:t>
            </a:r>
            <a:endParaRPr lang="tr-TR" dirty="0"/>
          </a:p>
          <a:p>
            <a:r>
              <a:rPr lang="tr-TR" dirty="0" smtClean="0"/>
              <a:t>Bilgi</a:t>
            </a:r>
            <a:r>
              <a:rPr lang="tr-TR" dirty="0"/>
              <a:t>, veri olarak adlandırılan gerçeklerin, olayların ve istatistiklerin toplanması ve toplanan verilerin bazı yöntemlerle incelenmesinden elde edilen sonuçlardır (</a:t>
            </a:r>
            <a:r>
              <a:rPr lang="tr-TR" dirty="0" err="1"/>
              <a:t>Certo</a:t>
            </a:r>
            <a:r>
              <a:rPr lang="tr-TR" dirty="0"/>
              <a:t>, 1989).</a:t>
            </a:r>
          </a:p>
        </p:txBody>
      </p:sp>
    </p:spTree>
    <p:extLst>
      <p:ext uri="{BB962C8B-B14F-4D97-AF65-F5344CB8AC3E}">
        <p14:creationId xmlns:p14="http://schemas.microsoft.com/office/powerpoint/2010/main" val="1815842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İnternet</a:t>
            </a:r>
            <a:endParaRPr lang="tr-TR" dirty="0"/>
          </a:p>
        </p:txBody>
      </p:sp>
      <p:sp>
        <p:nvSpPr>
          <p:cNvPr id="3" name="İçerik Yer Tutucusu 2"/>
          <p:cNvSpPr>
            <a:spLocks noGrp="1"/>
          </p:cNvSpPr>
          <p:nvPr>
            <p:ph idx="1"/>
          </p:nvPr>
        </p:nvSpPr>
        <p:spPr/>
        <p:txBody>
          <a:bodyPr>
            <a:normAutofit fontScale="92500" lnSpcReduction="20000"/>
          </a:bodyPr>
          <a:lstStyle/>
          <a:p>
            <a:pPr marL="0" indent="0">
              <a:buNone/>
            </a:pPr>
            <a:endParaRPr lang="tr-TR" dirty="0"/>
          </a:p>
          <a:p>
            <a:r>
              <a:rPr lang="tr-TR" dirty="0"/>
              <a:t>İnternet, dünya üzerinde milyonlarca bilgisayarı birbirine bağlayan global bir </a:t>
            </a:r>
            <a:r>
              <a:rPr lang="tr-TR" i="1" dirty="0"/>
              <a:t>iletişim ağıdır</a:t>
            </a:r>
            <a:r>
              <a:rPr lang="tr-TR" dirty="0"/>
              <a:t>. </a:t>
            </a:r>
          </a:p>
          <a:p>
            <a:endParaRPr lang="tr-TR" dirty="0"/>
          </a:p>
          <a:p>
            <a:r>
              <a:rPr lang="tr-TR" dirty="0" smtClean="0"/>
              <a:t>Bilgisayar </a:t>
            </a:r>
            <a:r>
              <a:rPr lang="tr-TR" dirty="0"/>
              <a:t>ağları, bilgisayarları ortak bir protokolle birbirine bağlarlar. </a:t>
            </a:r>
          </a:p>
          <a:p>
            <a:endParaRPr lang="tr-TR" dirty="0"/>
          </a:p>
          <a:p>
            <a:r>
              <a:rPr lang="tr-TR" dirty="0" smtClean="0"/>
              <a:t>E-Ticaret </a:t>
            </a:r>
            <a:r>
              <a:rPr lang="tr-TR" dirty="0"/>
              <a:t>söz konusu olduğunda, işte bu bilgisayarları kullananlar bizim yeni pazarımız olacaktır</a:t>
            </a:r>
            <a:r>
              <a:rPr lang="tr-TR" dirty="0" smtClean="0"/>
              <a:t>!</a:t>
            </a:r>
          </a:p>
          <a:p>
            <a:pPr marL="0" indent="0">
              <a:buNone/>
            </a:pPr>
            <a:endParaRPr lang="tr-TR" dirty="0"/>
          </a:p>
          <a:p>
            <a:r>
              <a:rPr lang="tr-TR" dirty="0"/>
              <a:t>İnternet ağı, bilgisayarlar arasında hızlı ve verimli (aynı zamanda ucuz ve güvenilir) bilgi aktarımı olanaklar sunar. </a:t>
            </a:r>
          </a:p>
          <a:p>
            <a:endParaRPr lang="tr-TR" dirty="0"/>
          </a:p>
          <a:p>
            <a:r>
              <a:rPr lang="tr-TR" dirty="0" smtClean="0"/>
              <a:t>Bu </a:t>
            </a:r>
            <a:r>
              <a:rPr lang="tr-TR" dirty="0"/>
              <a:t>özellik aslında ağ ortamında ticaret yapmak için gereken altyapıdır. </a:t>
            </a:r>
          </a:p>
          <a:p>
            <a:endParaRPr lang="tr-TR" dirty="0"/>
          </a:p>
        </p:txBody>
      </p:sp>
    </p:spTree>
    <p:extLst>
      <p:ext uri="{BB962C8B-B14F-4D97-AF65-F5344CB8AC3E}">
        <p14:creationId xmlns:p14="http://schemas.microsoft.com/office/powerpoint/2010/main" val="292086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052736"/>
            <a:ext cx="8229600" cy="504056"/>
          </a:xfrm>
        </p:spPr>
        <p:txBody>
          <a:bodyPr>
            <a:noAutofit/>
          </a:bodyPr>
          <a:lstStyle/>
          <a:p>
            <a:r>
              <a:rPr lang="tr-TR" sz="2000" dirty="0" smtClean="0"/>
              <a:t>İnternetin Ortaya Çıkışı ve Gelişimi</a:t>
            </a:r>
            <a:br>
              <a:rPr lang="tr-TR" sz="2000" dirty="0" smtClean="0"/>
            </a:br>
            <a:r>
              <a:rPr lang="tr-TR" sz="2000" dirty="0"/>
              <a:t/>
            </a:r>
            <a:br>
              <a:rPr lang="tr-TR" sz="2000" dirty="0"/>
            </a:br>
            <a:r>
              <a:rPr lang="tr-TR" sz="2000" b="1" dirty="0"/>
              <a:t>İnternet Çok Hızlı Yayılıyor </a:t>
            </a:r>
            <a:r>
              <a:rPr lang="tr-TR" sz="2000" dirty="0"/>
              <a:t/>
            </a:r>
            <a:br>
              <a:rPr lang="tr-TR" sz="2000" dirty="0"/>
            </a:br>
            <a:r>
              <a:rPr lang="tr-TR" sz="2000" dirty="0"/>
              <a:t>İnternet, diğer iletişim ortamlarına kıyasla daha hızlı yayılıyor/büyüyor. </a:t>
            </a:r>
            <a:r>
              <a:rPr lang="tr-TR" sz="2000" dirty="0" smtClean="0"/>
              <a:t>.</a:t>
            </a:r>
            <a:endParaRPr lang="tr-TR" sz="20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78176" y="1600200"/>
            <a:ext cx="7387648"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3317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İnternetin Ortaya Çıkışı ve Gelişimi</a:t>
            </a:r>
            <a:endParaRPr lang="tr-TR" dirty="0"/>
          </a:p>
        </p:txBody>
      </p:sp>
      <p:sp>
        <p:nvSpPr>
          <p:cNvPr id="3" name="İçerik Yer Tutucusu 2"/>
          <p:cNvSpPr>
            <a:spLocks noGrp="1"/>
          </p:cNvSpPr>
          <p:nvPr>
            <p:ph idx="1"/>
          </p:nvPr>
        </p:nvSpPr>
        <p:spPr/>
        <p:txBody>
          <a:bodyPr>
            <a:normAutofit/>
          </a:bodyPr>
          <a:lstStyle/>
          <a:p>
            <a:endParaRPr lang="tr-TR" dirty="0"/>
          </a:p>
          <a:p>
            <a:r>
              <a:rPr lang="tr-TR" dirty="0"/>
              <a:t>1969 yılında, ABD Savunma Bakanlığı, İleri Araştırma Projeleri Ajansı, ARPANET adı verilen ve 4 üniversiteyi birbirine bağlayan bir Ağ oluşturdu. Bu yapı, 1970 ve 80’lerde daha çok kuruluşu içine alacak şekilde genişledi. </a:t>
            </a:r>
          </a:p>
          <a:p>
            <a:r>
              <a:rPr lang="tr-TR" dirty="0"/>
              <a:t>1985’ten sonra bu altyapı daha çok akademik tabanlı (</a:t>
            </a:r>
            <a:r>
              <a:rPr lang="tr-TR" dirty="0" err="1"/>
              <a:t>üniv</a:t>
            </a:r>
            <a:r>
              <a:rPr lang="tr-TR" dirty="0"/>
              <a:t>. gibi) kuruluşların benimsemesiyle akademik kullanıma açık bir ağ olan </a:t>
            </a:r>
            <a:r>
              <a:rPr lang="tr-TR" dirty="0" err="1"/>
              <a:t>INTERNETe</a:t>
            </a:r>
            <a:r>
              <a:rPr lang="tr-TR" dirty="0"/>
              <a:t> dönüştü. (</a:t>
            </a:r>
            <a:r>
              <a:rPr lang="tr-TR" dirty="0" err="1"/>
              <a:t>ARPANET’in</a:t>
            </a:r>
            <a:r>
              <a:rPr lang="tr-TR" dirty="0"/>
              <a:t> askeri kanadı MILNET olarak kaldı). </a:t>
            </a:r>
          </a:p>
        </p:txBody>
      </p:sp>
    </p:spTree>
    <p:extLst>
      <p:ext uri="{BB962C8B-B14F-4D97-AF65-F5344CB8AC3E}">
        <p14:creationId xmlns:p14="http://schemas.microsoft.com/office/powerpoint/2010/main" val="941387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Dünyada İnternet Gelişimi </a:t>
            </a:r>
            <a:br>
              <a:rPr lang="tr-TR" dirty="0"/>
            </a:br>
            <a:endParaRPr lang="tr-TR" dirty="0"/>
          </a:p>
        </p:txBody>
      </p:sp>
      <p:sp>
        <p:nvSpPr>
          <p:cNvPr id="3" name="İçerik Yer Tutucusu 2"/>
          <p:cNvSpPr>
            <a:spLocks noGrp="1"/>
          </p:cNvSpPr>
          <p:nvPr>
            <p:ph idx="1"/>
          </p:nvPr>
        </p:nvSpPr>
        <p:spPr/>
        <p:txBody>
          <a:bodyPr/>
          <a:lstStyle/>
          <a:p>
            <a:r>
              <a:rPr lang="tr-TR" dirty="0" smtClean="0"/>
              <a:t>1992-93’lerden </a:t>
            </a:r>
            <a:r>
              <a:rPr lang="tr-TR" dirty="0"/>
              <a:t>sonra ticari kuruluşlar da internete dahil olmaya başladılar ve bu iletişim ağı dünya çapında yaygınlaştı. </a:t>
            </a:r>
          </a:p>
          <a:p>
            <a:r>
              <a:rPr lang="de-DE" dirty="0"/>
              <a:t>1995’ten </a:t>
            </a:r>
            <a:r>
              <a:rPr lang="de-DE" dirty="0" err="1"/>
              <a:t>sonra</a:t>
            </a:r>
            <a:r>
              <a:rPr lang="de-DE" dirty="0"/>
              <a:t> </a:t>
            </a:r>
            <a:r>
              <a:rPr lang="de-DE" dirty="0" err="1"/>
              <a:t>internet</a:t>
            </a:r>
            <a:r>
              <a:rPr lang="de-DE" dirty="0"/>
              <a:t> </a:t>
            </a:r>
            <a:r>
              <a:rPr lang="de-DE" dirty="0" err="1"/>
              <a:t>üzerinden</a:t>
            </a:r>
            <a:r>
              <a:rPr lang="de-DE" dirty="0"/>
              <a:t> e-</a:t>
            </a:r>
            <a:r>
              <a:rPr lang="de-DE" dirty="0" err="1"/>
              <a:t>ticaret</a:t>
            </a:r>
            <a:r>
              <a:rPr lang="de-DE" dirty="0"/>
              <a:t> </a:t>
            </a:r>
            <a:r>
              <a:rPr lang="de-DE" dirty="0" err="1"/>
              <a:t>faaliyetlerinin</a:t>
            </a:r>
            <a:r>
              <a:rPr lang="de-DE" dirty="0"/>
              <a:t> </a:t>
            </a:r>
            <a:r>
              <a:rPr lang="de-DE" dirty="0" err="1"/>
              <a:t>arttığını</a:t>
            </a:r>
            <a:r>
              <a:rPr lang="de-DE" dirty="0"/>
              <a:t> </a:t>
            </a:r>
            <a:r>
              <a:rPr lang="de-DE" dirty="0" err="1"/>
              <a:t>görüyoruz</a:t>
            </a:r>
            <a:r>
              <a:rPr lang="de-DE" dirty="0"/>
              <a:t>. </a:t>
            </a:r>
            <a:endParaRPr lang="tr-TR" dirty="0"/>
          </a:p>
        </p:txBody>
      </p:sp>
    </p:spTree>
    <p:extLst>
      <p:ext uri="{BB962C8B-B14F-4D97-AF65-F5344CB8AC3E}">
        <p14:creationId xmlns:p14="http://schemas.microsoft.com/office/powerpoint/2010/main" val="2851754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İnternetin Ortaya Çıkışı ve Gelişimi</a:t>
            </a:r>
            <a:endParaRPr lang="tr-TR" dirty="0"/>
          </a:p>
        </p:txBody>
      </p:sp>
      <p:sp>
        <p:nvSpPr>
          <p:cNvPr id="3" name="İçerik Yer Tutucusu 2"/>
          <p:cNvSpPr>
            <a:spLocks noGrp="1"/>
          </p:cNvSpPr>
          <p:nvPr>
            <p:ph idx="1"/>
          </p:nvPr>
        </p:nvSpPr>
        <p:spPr>
          <a:xfrm>
            <a:off x="251520" y="1196752"/>
            <a:ext cx="8640960" cy="5400600"/>
          </a:xfrm>
        </p:spPr>
        <p:txBody>
          <a:bodyPr>
            <a:normAutofit fontScale="55000" lnSpcReduction="20000"/>
          </a:bodyPr>
          <a:lstStyle/>
          <a:p>
            <a:pPr>
              <a:lnSpc>
                <a:spcPct val="120000"/>
              </a:lnSpc>
            </a:pPr>
            <a:r>
              <a:rPr lang="tr-TR" dirty="0" smtClean="0">
                <a:latin typeface="Times New Roman" pitchFamily="18" charset="0"/>
                <a:cs typeface="Times New Roman" pitchFamily="18" charset="0"/>
              </a:rPr>
              <a:t>1962-MIT-Galaktik Ağ-</a:t>
            </a:r>
            <a:r>
              <a:rPr lang="tr-TR" dirty="0" err="1" smtClean="0">
                <a:latin typeface="Times New Roman" pitchFamily="18" charset="0"/>
                <a:cs typeface="Times New Roman" pitchFamily="18" charset="0"/>
              </a:rPr>
              <a:t>Linklider</a:t>
            </a:r>
            <a:endParaRPr lang="tr-TR" dirty="0" smtClean="0">
              <a:latin typeface="Times New Roman" pitchFamily="18" charset="0"/>
              <a:cs typeface="Times New Roman" pitchFamily="18" charset="0"/>
            </a:endParaRPr>
          </a:p>
          <a:p>
            <a:pPr>
              <a:lnSpc>
                <a:spcPct val="120000"/>
              </a:lnSpc>
            </a:pPr>
            <a:r>
              <a:rPr lang="tr-TR" dirty="0" smtClean="0">
                <a:latin typeface="Times New Roman" pitchFamily="18" charset="0"/>
                <a:cs typeface="Times New Roman" pitchFamily="18" charset="0"/>
              </a:rPr>
              <a:t>1965-DARPA (İleri Savunma Araştırma Projesi) çerçevesinde iki bilgisayar ilk defa birbirileri ile konuştu</a:t>
            </a:r>
          </a:p>
          <a:p>
            <a:pPr>
              <a:lnSpc>
                <a:spcPct val="120000"/>
              </a:lnSpc>
            </a:pPr>
            <a:r>
              <a:rPr lang="tr-TR" dirty="0" smtClean="0">
                <a:latin typeface="Times New Roman" pitchFamily="18" charset="0"/>
                <a:cs typeface="Times New Roman" pitchFamily="18" charset="0"/>
              </a:rPr>
              <a:t>1969-ARPANET projesinin geliştirilmesi (bugün ki internet) </a:t>
            </a:r>
            <a:r>
              <a:rPr lang="tr-TR" dirty="0" err="1" smtClean="0">
                <a:latin typeface="Times New Roman" pitchFamily="18" charset="0"/>
                <a:cs typeface="Times New Roman" pitchFamily="18" charset="0"/>
              </a:rPr>
              <a:t>ABD’inde</a:t>
            </a:r>
            <a:r>
              <a:rPr lang="tr-TR" dirty="0" smtClean="0">
                <a:latin typeface="Times New Roman" pitchFamily="18" charset="0"/>
                <a:cs typeface="Times New Roman" pitchFamily="18" charset="0"/>
              </a:rPr>
              <a:t> savunma amaçlı geliştirilmiştir. 4 üniversite birbirine bağlanmıştır.</a:t>
            </a:r>
          </a:p>
          <a:p>
            <a:pPr>
              <a:lnSpc>
                <a:spcPct val="120000"/>
              </a:lnSpc>
            </a:pPr>
            <a:r>
              <a:rPr lang="tr-TR" dirty="0" smtClean="0">
                <a:latin typeface="Times New Roman" pitchFamily="18" charset="0"/>
                <a:cs typeface="Times New Roman" pitchFamily="18" charset="0"/>
              </a:rPr>
              <a:t>1972-İlk e-mail Ray </a:t>
            </a:r>
            <a:r>
              <a:rPr lang="tr-TR" dirty="0" err="1" smtClean="0">
                <a:latin typeface="Times New Roman" pitchFamily="18" charset="0"/>
                <a:cs typeface="Times New Roman" pitchFamily="18" charset="0"/>
              </a:rPr>
              <a:t>Tomlinson</a:t>
            </a:r>
            <a:r>
              <a:rPr lang="tr-TR" dirty="0" smtClean="0">
                <a:latin typeface="Times New Roman" pitchFamily="18" charset="0"/>
                <a:cs typeface="Times New Roman" pitchFamily="18" charset="0"/>
              </a:rPr>
              <a:t> tarafından alınmış (QWERTYUIOP)</a:t>
            </a:r>
          </a:p>
          <a:p>
            <a:pPr>
              <a:lnSpc>
                <a:spcPct val="120000"/>
              </a:lnSpc>
            </a:pPr>
            <a:r>
              <a:rPr lang="tr-TR" dirty="0" smtClean="0">
                <a:latin typeface="Times New Roman" pitchFamily="18" charset="0"/>
                <a:cs typeface="Times New Roman" pitchFamily="18" charset="0"/>
              </a:rPr>
              <a:t>1981-IBM ilk kişisel bilgisayar</a:t>
            </a:r>
          </a:p>
          <a:p>
            <a:pPr>
              <a:lnSpc>
                <a:spcPct val="120000"/>
              </a:lnSpc>
            </a:pPr>
            <a:r>
              <a:rPr lang="tr-TR" dirty="0" smtClean="0">
                <a:latin typeface="Times New Roman" pitchFamily="18" charset="0"/>
                <a:cs typeface="Times New Roman" pitchFamily="18" charset="0"/>
              </a:rPr>
              <a:t>1983-TCP/IP günümüz internet ağının ana halkası </a:t>
            </a:r>
            <a:r>
              <a:rPr lang="tr-TR" dirty="0" err="1" smtClean="0">
                <a:latin typeface="Times New Roman" pitchFamily="18" charset="0"/>
                <a:cs typeface="Times New Roman" pitchFamily="18" charset="0"/>
              </a:rPr>
              <a:t>ARPANet</a:t>
            </a:r>
            <a:r>
              <a:rPr lang="tr-TR" dirty="0" smtClean="0">
                <a:latin typeface="Times New Roman" pitchFamily="18" charset="0"/>
                <a:cs typeface="Times New Roman" pitchFamily="18" charset="0"/>
              </a:rPr>
              <a:t> üzerinden kullanılmaya başlanmıştır</a:t>
            </a:r>
          </a:p>
          <a:p>
            <a:pPr>
              <a:lnSpc>
                <a:spcPct val="120000"/>
              </a:lnSpc>
            </a:pPr>
            <a:r>
              <a:rPr lang="tr-TR" dirty="0" smtClean="0">
                <a:latin typeface="Times New Roman" pitchFamily="18" charset="0"/>
                <a:cs typeface="Times New Roman" pitchFamily="18" charset="0"/>
              </a:rPr>
              <a:t>1983-İlk domain Name </a:t>
            </a:r>
            <a:r>
              <a:rPr lang="tr-TR" dirty="0" err="1" smtClean="0">
                <a:latin typeface="Times New Roman" pitchFamily="18" charset="0"/>
                <a:cs typeface="Times New Roman" pitchFamily="18" charset="0"/>
              </a:rPr>
              <a:t>System</a:t>
            </a:r>
            <a:r>
              <a:rPr lang="tr-TR" dirty="0" smtClean="0">
                <a:latin typeface="Times New Roman" pitchFamily="18" charset="0"/>
                <a:cs typeface="Times New Roman" pitchFamily="18" charset="0"/>
              </a:rPr>
              <a:t> (DSN) kullanılmaya başlanmış</a:t>
            </a:r>
          </a:p>
          <a:p>
            <a:pPr>
              <a:lnSpc>
                <a:spcPct val="120000"/>
              </a:lnSpc>
            </a:pPr>
            <a:r>
              <a:rPr lang="tr-TR" dirty="0" smtClean="0">
                <a:latin typeface="Times New Roman" pitchFamily="18" charset="0"/>
                <a:cs typeface="Times New Roman" pitchFamily="18" charset="0"/>
              </a:rPr>
              <a:t>1984-symbolic.com tescil ettirilen ilk alan adı</a:t>
            </a:r>
          </a:p>
          <a:p>
            <a:pPr>
              <a:lnSpc>
                <a:spcPct val="120000"/>
              </a:lnSpc>
            </a:pPr>
            <a:r>
              <a:rPr lang="tr-TR" dirty="0" smtClean="0">
                <a:latin typeface="Times New Roman" pitchFamily="18" charset="0"/>
                <a:cs typeface="Times New Roman" pitchFamily="18" charset="0"/>
              </a:rPr>
              <a:t>1989-Halka açık ticari ağlar kurulmuş</a:t>
            </a:r>
          </a:p>
          <a:p>
            <a:pPr>
              <a:lnSpc>
                <a:spcPct val="120000"/>
              </a:lnSpc>
            </a:pPr>
            <a:r>
              <a:rPr lang="tr-TR" dirty="0" smtClean="0">
                <a:latin typeface="Times New Roman" pitchFamily="18" charset="0"/>
                <a:cs typeface="Times New Roman" pitchFamily="18" charset="0"/>
              </a:rPr>
              <a:t>1990-ArpaNEt’in sonu WWW başlangıcı-İlk web sitesi Tim </a:t>
            </a:r>
            <a:r>
              <a:rPr lang="tr-TR" dirty="0" err="1" smtClean="0">
                <a:latin typeface="Times New Roman" pitchFamily="18" charset="0"/>
                <a:cs typeface="Times New Roman" pitchFamily="18" charset="0"/>
              </a:rPr>
              <a:t>Bernes</a:t>
            </a:r>
            <a:r>
              <a:rPr lang="tr-TR" dirty="0" smtClean="0">
                <a:latin typeface="Times New Roman" pitchFamily="18" charset="0"/>
                <a:cs typeface="Times New Roman" pitchFamily="18" charset="0"/>
              </a:rPr>
              <a:t> Lee tarafından kurulmuş ve internetin nasıl kullanılacağı anlatılmış</a:t>
            </a:r>
          </a:p>
          <a:p>
            <a:pPr>
              <a:lnSpc>
                <a:spcPct val="120000"/>
              </a:lnSpc>
            </a:pPr>
            <a:r>
              <a:rPr lang="tr-TR" dirty="0" smtClean="0">
                <a:latin typeface="Times New Roman" pitchFamily="18" charset="0"/>
                <a:cs typeface="Times New Roman" pitchFamily="18" charset="0"/>
              </a:rPr>
              <a:t>1993-İlk web tarayıcı </a:t>
            </a:r>
            <a:r>
              <a:rPr lang="tr-TR" dirty="0" err="1" smtClean="0">
                <a:latin typeface="Times New Roman" pitchFamily="18" charset="0"/>
                <a:cs typeface="Times New Roman" pitchFamily="18" charset="0"/>
              </a:rPr>
              <a:t>Mosiac</a:t>
            </a:r>
            <a:r>
              <a:rPr lang="tr-TR" dirty="0" smtClean="0">
                <a:latin typeface="Times New Roman" pitchFamily="18" charset="0"/>
                <a:cs typeface="Times New Roman" pitchFamily="18" charset="0"/>
              </a:rPr>
              <a:t> geliştirilmiştir</a:t>
            </a:r>
          </a:p>
          <a:p>
            <a:pPr>
              <a:lnSpc>
                <a:spcPct val="120000"/>
              </a:lnSpc>
            </a:pPr>
            <a:r>
              <a:rPr lang="tr-TR" dirty="0" smtClean="0">
                <a:latin typeface="Times New Roman" pitchFamily="18" charset="0"/>
                <a:cs typeface="Times New Roman" pitchFamily="18" charset="0"/>
              </a:rPr>
              <a:t>1994-Web tarayıcı Netscape’in geliştirilmesi ve amazon.com un kurulması</a:t>
            </a:r>
          </a:p>
          <a:p>
            <a:pPr>
              <a:lnSpc>
                <a:spcPct val="120000"/>
              </a:lnSpc>
            </a:pPr>
            <a:r>
              <a:rPr lang="tr-TR" dirty="0" smtClean="0">
                <a:latin typeface="Times New Roman" pitchFamily="18" charset="0"/>
                <a:cs typeface="Times New Roman" pitchFamily="18" charset="0"/>
              </a:rPr>
              <a:t>1995-yahoo </a:t>
            </a:r>
            <a:r>
              <a:rPr lang="tr-TR" dirty="0" err="1" smtClean="0">
                <a:latin typeface="Times New Roman" pitchFamily="18" charset="0"/>
                <a:cs typeface="Times New Roman" pitchFamily="18" charset="0"/>
              </a:rPr>
              <a:t>nun</a:t>
            </a:r>
            <a:r>
              <a:rPr lang="tr-TR" dirty="0" smtClean="0">
                <a:latin typeface="Times New Roman" pitchFamily="18" charset="0"/>
                <a:cs typeface="Times New Roman" pitchFamily="18" charset="0"/>
              </a:rPr>
              <a:t> kurulması</a:t>
            </a:r>
          </a:p>
          <a:p>
            <a:pPr>
              <a:lnSpc>
                <a:spcPct val="120000"/>
              </a:lnSpc>
            </a:pPr>
            <a:r>
              <a:rPr lang="tr-TR" dirty="0" smtClean="0">
                <a:latin typeface="Times New Roman" pitchFamily="18" charset="0"/>
                <a:cs typeface="Times New Roman" pitchFamily="18" charset="0"/>
              </a:rPr>
              <a:t>1998-Google’ın kurulması-</a:t>
            </a:r>
            <a:r>
              <a:rPr lang="tr-TR" dirty="0" err="1" smtClean="0">
                <a:latin typeface="Times New Roman" pitchFamily="18" charset="0"/>
                <a:cs typeface="Times New Roman" pitchFamily="18" charset="0"/>
              </a:rPr>
              <a:t>Jerry</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Yang</a:t>
            </a:r>
            <a:r>
              <a:rPr lang="tr-TR" dirty="0" smtClean="0">
                <a:latin typeface="Times New Roman" pitchFamily="18" charset="0"/>
                <a:cs typeface="Times New Roman" pitchFamily="18" charset="0"/>
              </a:rPr>
              <a:t> ve David Filo</a:t>
            </a:r>
          </a:p>
          <a:p>
            <a:pPr>
              <a:lnSpc>
                <a:spcPct val="120000"/>
              </a:lnSpc>
            </a:pPr>
            <a:r>
              <a:rPr lang="tr-TR" dirty="0" smtClean="0">
                <a:latin typeface="Times New Roman" pitchFamily="18" charset="0"/>
                <a:cs typeface="Times New Roman" pitchFamily="18" charset="0"/>
              </a:rPr>
              <a:t>2004-Web 2.0 uygulamalarının başlangıcı-Facebook’un kuruluşu</a:t>
            </a:r>
          </a:p>
          <a:p>
            <a:pPr>
              <a:lnSpc>
                <a:spcPct val="120000"/>
              </a:lnSpc>
            </a:pPr>
            <a:r>
              <a:rPr lang="tr-TR" dirty="0" smtClean="0">
                <a:latin typeface="Times New Roman" pitchFamily="18" charset="0"/>
                <a:cs typeface="Times New Roman" pitchFamily="18" charset="0"/>
              </a:rPr>
              <a:t>2005-Youtube’un kurulması</a:t>
            </a:r>
          </a:p>
          <a:p>
            <a:pPr>
              <a:lnSpc>
                <a:spcPct val="120000"/>
              </a:lnSpc>
            </a:pPr>
            <a:r>
              <a:rPr lang="tr-TR" dirty="0" smtClean="0">
                <a:latin typeface="Times New Roman" pitchFamily="18" charset="0"/>
                <a:cs typeface="Times New Roman" pitchFamily="18" charset="0"/>
              </a:rPr>
              <a:t>2006-Twitter’ın kurulması ve </a:t>
            </a:r>
            <a:r>
              <a:rPr lang="tr-TR" dirty="0" err="1" smtClean="0">
                <a:latin typeface="Times New Roman" pitchFamily="18" charset="0"/>
                <a:cs typeface="Times New Roman" pitchFamily="18" charset="0"/>
              </a:rPr>
              <a:t>facebook’un</a:t>
            </a:r>
            <a:r>
              <a:rPr lang="tr-TR" dirty="0" smtClean="0">
                <a:latin typeface="Times New Roman" pitchFamily="18" charset="0"/>
                <a:cs typeface="Times New Roman" pitchFamily="18" charset="0"/>
              </a:rPr>
              <a:t> herkesin kullanımına açılması</a:t>
            </a:r>
          </a:p>
          <a:p>
            <a:pPr>
              <a:lnSpc>
                <a:spcPct val="120000"/>
              </a:lnSpc>
            </a:pPr>
            <a:r>
              <a:rPr lang="tr-TR" dirty="0" smtClean="0">
                <a:latin typeface="Times New Roman" pitchFamily="18" charset="0"/>
                <a:cs typeface="Times New Roman" pitchFamily="18" charset="0"/>
              </a:rPr>
              <a:t>2010-Instagram kuruldu.</a:t>
            </a:r>
          </a:p>
          <a:p>
            <a:pPr marL="0" indent="0">
              <a:buNone/>
            </a:pPr>
            <a:endParaRPr lang="tr-TR" dirty="0"/>
          </a:p>
        </p:txBody>
      </p:sp>
    </p:spTree>
    <p:extLst>
      <p:ext uri="{BB962C8B-B14F-4D97-AF65-F5344CB8AC3E}">
        <p14:creationId xmlns:p14="http://schemas.microsoft.com/office/powerpoint/2010/main" val="1058102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88640"/>
            <a:ext cx="8748464"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5252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İnternetin Boyutları</a:t>
            </a:r>
            <a:endParaRPr lang="tr-TR" dirty="0"/>
          </a:p>
        </p:txBody>
      </p:sp>
      <p:sp>
        <p:nvSpPr>
          <p:cNvPr id="3" name="İçerik Yer Tutucusu 2"/>
          <p:cNvSpPr>
            <a:spLocks noGrp="1"/>
          </p:cNvSpPr>
          <p:nvPr>
            <p:ph idx="1"/>
          </p:nvPr>
        </p:nvSpPr>
        <p:spPr/>
        <p:txBody>
          <a:bodyPr/>
          <a:lstStyle/>
          <a:p>
            <a:r>
              <a:rPr lang="tr-TR" dirty="0" smtClean="0"/>
              <a:t>Sosyal Boyutu</a:t>
            </a:r>
          </a:p>
          <a:p>
            <a:r>
              <a:rPr lang="tr-TR" dirty="0" smtClean="0"/>
              <a:t>Siyasal Boyutu</a:t>
            </a:r>
          </a:p>
          <a:p>
            <a:r>
              <a:rPr lang="tr-TR" dirty="0" smtClean="0"/>
              <a:t>Ekonomik Boyutu</a:t>
            </a:r>
          </a:p>
          <a:p>
            <a:r>
              <a:rPr lang="tr-TR" dirty="0" smtClean="0"/>
              <a:t>Hukuki Boyutu</a:t>
            </a:r>
          </a:p>
          <a:p>
            <a:r>
              <a:rPr lang="tr-TR" dirty="0" smtClean="0"/>
              <a:t>Vergi Boyutu</a:t>
            </a:r>
            <a:endParaRPr lang="tr-TR" dirty="0"/>
          </a:p>
        </p:txBody>
      </p:sp>
    </p:spTree>
    <p:extLst>
      <p:ext uri="{BB962C8B-B14F-4D97-AF65-F5344CB8AC3E}">
        <p14:creationId xmlns:p14="http://schemas.microsoft.com/office/powerpoint/2010/main" val="3203272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İnternetin Kullanıma Nedenleri </a:t>
            </a:r>
            <a:endParaRPr lang="tr-TR" dirty="0"/>
          </a:p>
        </p:txBody>
      </p:sp>
      <p:sp>
        <p:nvSpPr>
          <p:cNvPr id="3" name="İçerik Yer Tutucusu 2"/>
          <p:cNvSpPr>
            <a:spLocks noGrp="1"/>
          </p:cNvSpPr>
          <p:nvPr>
            <p:ph idx="1"/>
          </p:nvPr>
        </p:nvSpPr>
        <p:spPr/>
        <p:txBody>
          <a:bodyPr/>
          <a:lstStyle/>
          <a:p>
            <a:endParaRPr lang="tr-TR" dirty="0"/>
          </a:p>
          <a:p>
            <a:r>
              <a:rPr lang="tr-TR" dirty="0" smtClean="0"/>
              <a:t>Bilgi </a:t>
            </a:r>
            <a:endParaRPr lang="tr-TR" dirty="0"/>
          </a:p>
          <a:p>
            <a:r>
              <a:rPr lang="tr-TR" dirty="0" smtClean="0"/>
              <a:t>İletişim </a:t>
            </a:r>
            <a:endParaRPr lang="tr-TR" dirty="0"/>
          </a:p>
          <a:p>
            <a:r>
              <a:rPr lang="tr-TR" dirty="0" smtClean="0"/>
              <a:t>Eğlence </a:t>
            </a:r>
            <a:endParaRPr lang="tr-TR" dirty="0"/>
          </a:p>
          <a:p>
            <a:r>
              <a:rPr lang="tr-TR" smtClean="0"/>
              <a:t>Ticaret </a:t>
            </a:r>
            <a:endParaRPr lang="tr-TR" dirty="0"/>
          </a:p>
          <a:p>
            <a:endParaRPr lang="tr-TR" dirty="0"/>
          </a:p>
        </p:txBody>
      </p:sp>
    </p:spTree>
    <p:extLst>
      <p:ext uri="{BB962C8B-B14F-4D97-AF65-F5344CB8AC3E}">
        <p14:creationId xmlns:p14="http://schemas.microsoft.com/office/powerpoint/2010/main" val="1632354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İnternetin Temel Özellikleri</a:t>
            </a:r>
          </a:p>
        </p:txBody>
      </p:sp>
      <p:sp>
        <p:nvSpPr>
          <p:cNvPr id="3" name="İçerik Yer Tutucusu 2"/>
          <p:cNvSpPr>
            <a:spLocks noGrp="1"/>
          </p:cNvSpPr>
          <p:nvPr>
            <p:ph idx="1"/>
          </p:nvPr>
        </p:nvSpPr>
        <p:spPr/>
        <p:txBody>
          <a:bodyPr/>
          <a:lstStyle/>
          <a:p>
            <a:r>
              <a:rPr lang="tr-TR" dirty="0" smtClean="0"/>
              <a:t>Merkezsiz</a:t>
            </a:r>
          </a:p>
          <a:p>
            <a:r>
              <a:rPr lang="tr-TR" dirty="0" smtClean="0"/>
              <a:t>Özgür</a:t>
            </a:r>
          </a:p>
          <a:p>
            <a:r>
              <a:rPr lang="tr-TR" dirty="0" smtClean="0"/>
              <a:t>Küresel</a:t>
            </a:r>
          </a:p>
          <a:p>
            <a:r>
              <a:rPr lang="tr-TR" dirty="0" smtClean="0"/>
              <a:t>Dinamik</a:t>
            </a:r>
          </a:p>
          <a:p>
            <a:r>
              <a:rPr lang="tr-TR" dirty="0" smtClean="0"/>
              <a:t>Sınırsız</a:t>
            </a:r>
          </a:p>
          <a:p>
            <a:r>
              <a:rPr lang="tr-TR" dirty="0" smtClean="0"/>
              <a:t>Asenkron</a:t>
            </a:r>
            <a:endParaRPr lang="tr-TR" dirty="0"/>
          </a:p>
        </p:txBody>
      </p:sp>
    </p:spTree>
    <p:extLst>
      <p:ext uri="{BB962C8B-B14F-4D97-AF65-F5344CB8AC3E}">
        <p14:creationId xmlns:p14="http://schemas.microsoft.com/office/powerpoint/2010/main" val="1597594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İnternetin Temel Özellikleri</a:t>
            </a:r>
            <a:endParaRPr lang="tr-TR" dirty="0"/>
          </a:p>
        </p:txBody>
      </p:sp>
      <p:sp>
        <p:nvSpPr>
          <p:cNvPr id="3" name="İçerik Yer Tutucusu 2"/>
          <p:cNvSpPr>
            <a:spLocks noGrp="1"/>
          </p:cNvSpPr>
          <p:nvPr>
            <p:ph idx="1"/>
          </p:nvPr>
        </p:nvSpPr>
        <p:spPr>
          <a:xfrm>
            <a:off x="457200" y="1268760"/>
            <a:ext cx="8229600" cy="4857403"/>
          </a:xfrm>
        </p:spPr>
        <p:txBody>
          <a:bodyPr>
            <a:normAutofit fontScale="85000" lnSpcReduction="20000"/>
          </a:bodyPr>
          <a:lstStyle/>
          <a:p>
            <a:endParaRPr lang="tr-TR" sz="1800" dirty="0">
              <a:solidFill>
                <a:srgbClr val="000000"/>
              </a:solidFill>
            </a:endParaRPr>
          </a:p>
          <a:p>
            <a:r>
              <a:rPr lang="tr-TR" dirty="0" smtClean="0"/>
              <a:t>Herkesi </a:t>
            </a:r>
            <a:r>
              <a:rPr lang="tr-TR" dirty="0"/>
              <a:t>bağlayan, arabulucu bir yapısı vardır. </a:t>
            </a:r>
          </a:p>
          <a:p>
            <a:r>
              <a:rPr lang="tr-TR" dirty="0" smtClean="0"/>
              <a:t>Büyük </a:t>
            </a:r>
            <a:r>
              <a:rPr lang="tr-TR" dirty="0"/>
              <a:t>bir topluluk </a:t>
            </a:r>
          </a:p>
          <a:p>
            <a:r>
              <a:rPr lang="tr-TR" dirty="0" smtClean="0"/>
              <a:t>Evrenseldir </a:t>
            </a:r>
            <a:endParaRPr lang="tr-TR" dirty="0"/>
          </a:p>
          <a:p>
            <a:r>
              <a:rPr lang="tr-TR" dirty="0" smtClean="0"/>
              <a:t>Zamanı </a:t>
            </a:r>
            <a:r>
              <a:rPr lang="tr-TR" dirty="0"/>
              <a:t>kısaltır. İnternette zamanın normal zamana göre 3-7 kat hızlı olduğu söylenmektedir. </a:t>
            </a:r>
          </a:p>
          <a:p>
            <a:r>
              <a:rPr lang="tr-TR" dirty="0" smtClean="0"/>
              <a:t>Bilgi </a:t>
            </a:r>
            <a:r>
              <a:rPr lang="tr-TR" dirty="0"/>
              <a:t>asimetrisini azaltır. </a:t>
            </a:r>
          </a:p>
          <a:p>
            <a:r>
              <a:rPr lang="tr-TR" dirty="0" smtClean="0"/>
              <a:t>Sınırsız </a:t>
            </a:r>
            <a:r>
              <a:rPr lang="tr-TR" dirty="0"/>
              <a:t>bir sanal kapasiteye sahiptir. </a:t>
            </a:r>
          </a:p>
          <a:p>
            <a:r>
              <a:rPr lang="tr-TR" dirty="0" smtClean="0"/>
              <a:t>Düşük </a:t>
            </a:r>
            <a:r>
              <a:rPr lang="tr-TR" dirty="0"/>
              <a:t>maliyeti ve açık standartları vardır. </a:t>
            </a:r>
          </a:p>
          <a:p>
            <a:r>
              <a:rPr lang="tr-TR" dirty="0" smtClean="0"/>
              <a:t>İşlem </a:t>
            </a:r>
            <a:r>
              <a:rPr lang="tr-TR" dirty="0"/>
              <a:t>maliyetlerini düşürür. </a:t>
            </a:r>
          </a:p>
          <a:p>
            <a:r>
              <a:rPr lang="tr-TR" dirty="0" smtClean="0"/>
              <a:t>Önemli </a:t>
            </a:r>
            <a:r>
              <a:rPr lang="tr-TR" dirty="0"/>
              <a:t>bir dağıtım kanalıdır. </a:t>
            </a:r>
          </a:p>
          <a:p>
            <a:r>
              <a:rPr lang="tr-TR" dirty="0" smtClean="0"/>
              <a:t>Dev </a:t>
            </a:r>
            <a:r>
              <a:rPr lang="tr-TR" dirty="0"/>
              <a:t>bir kütüphane </a:t>
            </a:r>
          </a:p>
          <a:p>
            <a:r>
              <a:rPr lang="tr-TR" dirty="0" smtClean="0"/>
              <a:t>Demokrasi </a:t>
            </a:r>
            <a:r>
              <a:rPr lang="tr-TR" dirty="0"/>
              <a:t>platformu </a:t>
            </a:r>
          </a:p>
          <a:p>
            <a:r>
              <a:rPr lang="tr-TR" dirty="0" smtClean="0"/>
              <a:t>Hayatı </a:t>
            </a:r>
            <a:r>
              <a:rPr lang="tr-TR" dirty="0"/>
              <a:t>kolaylaştıran çok sayıda </a:t>
            </a:r>
            <a:r>
              <a:rPr lang="tr-TR" dirty="0" smtClean="0"/>
              <a:t>uygulama (günlük gazete, bankacılık hizmetleri vb.)</a:t>
            </a:r>
            <a:endParaRPr lang="tr-TR" dirty="0"/>
          </a:p>
          <a:p>
            <a:r>
              <a:rPr lang="tr-TR" dirty="0" smtClean="0"/>
              <a:t>İş </a:t>
            </a:r>
            <a:r>
              <a:rPr lang="tr-TR" dirty="0"/>
              <a:t>dünyasına ve tüketicilere önemli avantajlar sağlamaktadır. </a:t>
            </a:r>
          </a:p>
          <a:p>
            <a:endParaRPr lang="tr-TR" dirty="0"/>
          </a:p>
        </p:txBody>
      </p:sp>
    </p:spTree>
    <p:extLst>
      <p:ext uri="{BB962C8B-B14F-4D97-AF65-F5344CB8AC3E}">
        <p14:creationId xmlns:p14="http://schemas.microsoft.com/office/powerpoint/2010/main" val="1376790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2019 yılı Dünya Genelinde En Büyük İnternet Şirketleri</a:t>
            </a:r>
          </a:p>
        </p:txBody>
      </p:sp>
      <p:sp>
        <p:nvSpPr>
          <p:cNvPr id="3" name="İçerik Yer Tutucusu 2"/>
          <p:cNvSpPr>
            <a:spLocks noGrp="1"/>
          </p:cNvSpPr>
          <p:nvPr>
            <p:ph idx="1"/>
          </p:nvPr>
        </p:nvSpPr>
        <p:spPr/>
        <p:txBody>
          <a:bodyPr/>
          <a:lstStyle/>
          <a:p>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556792"/>
            <a:ext cx="8784976"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804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BÖLÜM 2</a:t>
            </a:r>
            <a:endParaRPr lang="tr-TR" dirty="0"/>
          </a:p>
        </p:txBody>
      </p:sp>
      <p:sp>
        <p:nvSpPr>
          <p:cNvPr id="3" name="İçerik Yer Tutucusu 2"/>
          <p:cNvSpPr>
            <a:spLocks noGrp="1"/>
          </p:cNvSpPr>
          <p:nvPr>
            <p:ph type="subTitle" idx="1"/>
          </p:nvPr>
        </p:nvSpPr>
        <p:spPr/>
        <p:txBody>
          <a:bodyPr/>
          <a:lstStyle/>
          <a:p>
            <a:pPr marL="0" indent="0" algn="ctr">
              <a:buNone/>
            </a:pPr>
            <a:r>
              <a:rPr lang="tr-TR" dirty="0" smtClean="0"/>
              <a:t>İNTERNETTE PAZARLAMANIN TANIMI, KAPSAMI VE GELİŞİMİ</a:t>
            </a:r>
            <a:endParaRPr lang="tr-TR" dirty="0"/>
          </a:p>
        </p:txBody>
      </p:sp>
    </p:spTree>
    <p:extLst>
      <p:ext uri="{BB962C8B-B14F-4D97-AF65-F5344CB8AC3E}">
        <p14:creationId xmlns:p14="http://schemas.microsoft.com/office/powerpoint/2010/main" val="2325593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Günümüz pazarlama anlayışının değişimine neden olan faktörler</a:t>
            </a:r>
            <a:endParaRPr lang="tr-TR" dirty="0"/>
          </a:p>
        </p:txBody>
      </p:sp>
      <p:sp>
        <p:nvSpPr>
          <p:cNvPr id="3" name="İçerik Yer Tutucusu 2"/>
          <p:cNvSpPr>
            <a:spLocks noGrp="1"/>
          </p:cNvSpPr>
          <p:nvPr>
            <p:ph idx="1"/>
          </p:nvPr>
        </p:nvSpPr>
        <p:spPr>
          <a:xfrm>
            <a:off x="457200" y="1600200"/>
            <a:ext cx="8229600" cy="4997152"/>
          </a:xfrm>
        </p:spPr>
        <p:txBody>
          <a:bodyPr>
            <a:normAutofit/>
          </a:bodyPr>
          <a:lstStyle/>
          <a:p>
            <a:r>
              <a:rPr lang="tr-TR" dirty="0" smtClean="0"/>
              <a:t>Küreselleşme</a:t>
            </a:r>
          </a:p>
          <a:p>
            <a:r>
              <a:rPr lang="tr-TR" dirty="0" smtClean="0"/>
              <a:t>Müşteri ilişkilerinin artan önemi</a:t>
            </a:r>
          </a:p>
          <a:p>
            <a:pPr algn="just"/>
            <a:r>
              <a:rPr lang="tr-TR" dirty="0" smtClean="0"/>
              <a:t>Kar amacı gütmeyen kuruluşlarda pazarlamanın önem kazanması</a:t>
            </a:r>
          </a:p>
          <a:p>
            <a:pPr algn="just"/>
            <a:r>
              <a:rPr lang="tr-TR" dirty="0" smtClean="0"/>
              <a:t>Rekabet dinamiklerinin değişimi</a:t>
            </a:r>
          </a:p>
          <a:p>
            <a:pPr algn="just"/>
            <a:r>
              <a:rPr lang="tr-TR" dirty="0" smtClean="0"/>
              <a:t>Pazarlama yöneticilerinin ve uygulamacılarının nitelik değiştirmesi</a:t>
            </a:r>
          </a:p>
          <a:p>
            <a:pPr algn="just"/>
            <a:r>
              <a:rPr lang="tr-TR" dirty="0" smtClean="0"/>
              <a:t>Bilgi teknolojilerindeki gelişmeler</a:t>
            </a:r>
          </a:p>
          <a:p>
            <a:pPr algn="just"/>
            <a:r>
              <a:rPr lang="tr-TR" dirty="0" smtClean="0"/>
              <a:t>Aracısız ortam oluşturma</a:t>
            </a:r>
          </a:p>
          <a:p>
            <a:pPr algn="just"/>
            <a:r>
              <a:rPr lang="tr-TR" dirty="0" smtClean="0"/>
              <a:t>Sosyal medya</a:t>
            </a:r>
          </a:p>
          <a:p>
            <a:pPr algn="just"/>
            <a:r>
              <a:rPr lang="tr-TR" dirty="0" smtClean="0"/>
              <a:t>İnternetin hızla ticarileşmesi</a:t>
            </a:r>
          </a:p>
          <a:p>
            <a:pPr algn="just"/>
            <a:endParaRPr lang="tr-TR" dirty="0"/>
          </a:p>
        </p:txBody>
      </p:sp>
    </p:spTree>
    <p:extLst>
      <p:ext uri="{BB962C8B-B14F-4D97-AF65-F5344CB8AC3E}">
        <p14:creationId xmlns:p14="http://schemas.microsoft.com/office/powerpoint/2010/main" val="60433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İNTERNETTE PAZARLAMA</a:t>
            </a:r>
            <a:endParaRPr lang="tr-TR" dirty="0"/>
          </a:p>
        </p:txBody>
      </p:sp>
      <p:sp>
        <p:nvSpPr>
          <p:cNvPr id="3" name="İçerik Yer Tutucusu 2"/>
          <p:cNvSpPr>
            <a:spLocks noGrp="1"/>
          </p:cNvSpPr>
          <p:nvPr>
            <p:ph idx="1"/>
          </p:nvPr>
        </p:nvSpPr>
        <p:spPr/>
        <p:txBody>
          <a:bodyPr/>
          <a:lstStyle/>
          <a:p>
            <a:pPr marL="0" indent="0" algn="ctr">
              <a:buNone/>
            </a:pPr>
            <a:r>
              <a:rPr lang="tr-TR" dirty="0" smtClean="0"/>
              <a:t>Hedef pazara yönelik olarak internet ortamında mamullerin gelişmesi, fiyatlandırılması, tutundurulması ve dağıtılmasına ilişkin stratejik süreçtir.</a:t>
            </a:r>
            <a:endParaRPr lang="tr-TR" dirty="0"/>
          </a:p>
        </p:txBody>
      </p:sp>
    </p:spTree>
    <p:extLst>
      <p:ext uri="{BB962C8B-B14F-4D97-AF65-F5344CB8AC3E}">
        <p14:creationId xmlns:p14="http://schemas.microsoft.com/office/powerpoint/2010/main" val="3625923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91264" cy="360040"/>
          </a:xfrm>
        </p:spPr>
        <p:txBody>
          <a:bodyPr>
            <a:noAutofit/>
          </a:bodyPr>
          <a:lstStyle/>
          <a:p>
            <a:r>
              <a:rPr lang="tr-TR" sz="2800" dirty="0" smtClean="0"/>
              <a:t>Geleneksel Pazarlama ile İnternet Pazarlamanın Karşılaştırılması</a:t>
            </a:r>
            <a:endParaRPr lang="tr-TR" sz="28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793742201"/>
              </p:ext>
            </p:extLst>
          </p:nvPr>
        </p:nvGraphicFramePr>
        <p:xfrm>
          <a:off x="457201" y="1165034"/>
          <a:ext cx="8291262" cy="5700477"/>
        </p:xfrm>
        <a:graphic>
          <a:graphicData uri="http://schemas.openxmlformats.org/drawingml/2006/table">
            <a:tbl>
              <a:tblPr firstRow="1" bandRow="1">
                <a:tableStyleId>{00A15C55-8517-42AA-B614-E9B94910E393}</a:tableStyleId>
              </a:tblPr>
              <a:tblGrid>
                <a:gridCol w="2763754">
                  <a:extLst>
                    <a:ext uri="{9D8B030D-6E8A-4147-A177-3AD203B41FA5}">
                      <a16:colId xmlns:a16="http://schemas.microsoft.com/office/drawing/2014/main" val="20000"/>
                    </a:ext>
                  </a:extLst>
                </a:gridCol>
                <a:gridCol w="2763754">
                  <a:extLst>
                    <a:ext uri="{9D8B030D-6E8A-4147-A177-3AD203B41FA5}">
                      <a16:colId xmlns:a16="http://schemas.microsoft.com/office/drawing/2014/main" val="20001"/>
                    </a:ext>
                  </a:extLst>
                </a:gridCol>
                <a:gridCol w="2763754">
                  <a:extLst>
                    <a:ext uri="{9D8B030D-6E8A-4147-A177-3AD203B41FA5}">
                      <a16:colId xmlns:a16="http://schemas.microsoft.com/office/drawing/2014/main" val="20002"/>
                    </a:ext>
                  </a:extLst>
                </a:gridCol>
              </a:tblGrid>
              <a:tr h="427437">
                <a:tc>
                  <a:txBody>
                    <a:bodyPr/>
                    <a:lstStyle/>
                    <a:p>
                      <a:r>
                        <a:rPr lang="tr-TR" sz="1400" dirty="0" smtClean="0"/>
                        <a:t>Pazarlama Faaliyeti</a:t>
                      </a:r>
                      <a:endParaRPr lang="tr-TR" sz="1400" dirty="0"/>
                    </a:p>
                  </a:txBody>
                  <a:tcPr/>
                </a:tc>
                <a:tc>
                  <a:txBody>
                    <a:bodyPr/>
                    <a:lstStyle/>
                    <a:p>
                      <a:r>
                        <a:rPr lang="tr-TR" sz="1400" dirty="0" smtClean="0"/>
                        <a:t>Geleneksel</a:t>
                      </a:r>
                      <a:r>
                        <a:rPr lang="tr-TR" sz="1400" baseline="0" dirty="0" smtClean="0"/>
                        <a:t> Pazarlama</a:t>
                      </a:r>
                      <a:endParaRPr lang="tr-TR" sz="1400" dirty="0"/>
                    </a:p>
                  </a:txBody>
                  <a:tcPr/>
                </a:tc>
                <a:tc>
                  <a:txBody>
                    <a:bodyPr/>
                    <a:lstStyle/>
                    <a:p>
                      <a:r>
                        <a:rPr lang="tr-TR" sz="1400" dirty="0" smtClean="0"/>
                        <a:t>İnternette Pazarlama</a:t>
                      </a:r>
                      <a:endParaRPr lang="tr-TR" sz="1400" dirty="0"/>
                    </a:p>
                  </a:txBody>
                  <a:tcPr/>
                </a:tc>
                <a:extLst>
                  <a:ext uri="{0D108BD9-81ED-4DB2-BD59-A6C34878D82A}">
                    <a16:rowId xmlns:a16="http://schemas.microsoft.com/office/drawing/2014/main" val="10000"/>
                  </a:ext>
                </a:extLst>
              </a:tr>
              <a:tr h="1175449">
                <a:tc>
                  <a:txBody>
                    <a:bodyPr/>
                    <a:lstStyle/>
                    <a:p>
                      <a:r>
                        <a:rPr lang="tr-TR" sz="1400" dirty="0" smtClean="0"/>
                        <a:t>Reklam</a:t>
                      </a:r>
                      <a:endParaRPr lang="tr-TR" sz="1400" dirty="0"/>
                    </a:p>
                  </a:txBody>
                  <a:tcPr/>
                </a:tc>
                <a:tc>
                  <a:txBody>
                    <a:bodyPr/>
                    <a:lstStyle/>
                    <a:p>
                      <a:r>
                        <a:rPr lang="tr-TR" sz="1400" dirty="0" smtClean="0"/>
                        <a:t>Basılı video kayıtlı ya da ses kaydı yapılmış olarak hazırlanır ve TV,</a:t>
                      </a:r>
                      <a:r>
                        <a:rPr lang="tr-TR" sz="1400" baseline="0" dirty="0" smtClean="0"/>
                        <a:t> radyo ve gazete gibi standart medya araçları kullanılır. Genellikle çok sınırlı bilgi sunulabilir.</a:t>
                      </a:r>
                      <a:endParaRPr lang="tr-TR" sz="1400" dirty="0"/>
                    </a:p>
                  </a:txBody>
                  <a:tcPr/>
                </a:tc>
                <a:tc>
                  <a:txBody>
                    <a:bodyPr/>
                    <a:lstStyle/>
                    <a:p>
                      <a:r>
                        <a:rPr lang="tr-TR" sz="1400" dirty="0" smtClean="0"/>
                        <a:t>Çok geniş</a:t>
                      </a:r>
                      <a:r>
                        <a:rPr lang="tr-TR" sz="1400" baseline="0" dirty="0" smtClean="0"/>
                        <a:t> kapsamlı bilgi tasarımlandırılarak, işletmenin web sayfasına konur. Ayrıca diğer sitelerden manşet koyma hakkı satın alınır.</a:t>
                      </a:r>
                      <a:endParaRPr lang="tr-TR" sz="1400" dirty="0"/>
                    </a:p>
                  </a:txBody>
                  <a:tcPr/>
                </a:tc>
                <a:extLst>
                  <a:ext uri="{0D108BD9-81ED-4DB2-BD59-A6C34878D82A}">
                    <a16:rowId xmlns:a16="http://schemas.microsoft.com/office/drawing/2014/main" val="10001"/>
                  </a:ext>
                </a:extLst>
              </a:tr>
              <a:tr h="1513568">
                <a:tc>
                  <a:txBody>
                    <a:bodyPr/>
                    <a:lstStyle/>
                    <a:p>
                      <a:r>
                        <a:rPr lang="tr-TR" sz="1400" dirty="0" smtClean="0"/>
                        <a:t>Müşteri Hizmeti</a:t>
                      </a:r>
                      <a:endParaRPr lang="tr-TR" sz="1400" dirty="0"/>
                    </a:p>
                  </a:txBody>
                  <a:tcPr/>
                </a:tc>
                <a:tc>
                  <a:txBody>
                    <a:bodyPr/>
                    <a:lstStyle/>
                    <a:p>
                      <a:r>
                        <a:rPr lang="tr-TR" sz="1400" dirty="0" smtClean="0"/>
                        <a:t>Bireysel görüşmelerden</a:t>
                      </a:r>
                      <a:r>
                        <a:rPr lang="tr-TR" sz="1400" baseline="0" dirty="0" smtClean="0"/>
                        <a:t>, odak gruplardan ve telefon yada mektupla gönderilen anketlerden yararlanılır.</a:t>
                      </a:r>
                      <a:endParaRPr lang="tr-TR" sz="1400" dirty="0"/>
                    </a:p>
                  </a:txBody>
                  <a:tcPr/>
                </a:tc>
                <a:tc>
                  <a:txBody>
                    <a:bodyPr/>
                    <a:lstStyle/>
                    <a:p>
                      <a:r>
                        <a:rPr lang="tr-TR" sz="1400" dirty="0" smtClean="0"/>
                        <a:t>Haftada 7 gün,</a:t>
                      </a:r>
                      <a:r>
                        <a:rPr lang="tr-TR" sz="1400" baseline="0" dirty="0" smtClean="0"/>
                        <a:t> günde 24 saat hizmet sunulur. İstenilen çözümler telefon, faks ya da eposta ile gönderilir. Online diyalog sürdürülür. Bakım ve onarım hizmeti, uzaktan bilgisayar desteği ile sağlanır.</a:t>
                      </a:r>
                      <a:endParaRPr lang="tr-TR" sz="1400" dirty="0"/>
                    </a:p>
                  </a:txBody>
                  <a:tcPr/>
                </a:tc>
                <a:extLst>
                  <a:ext uri="{0D108BD9-81ED-4DB2-BD59-A6C34878D82A}">
                    <a16:rowId xmlns:a16="http://schemas.microsoft.com/office/drawing/2014/main" val="10002"/>
                  </a:ext>
                </a:extLst>
              </a:tr>
              <a:tr h="902319">
                <a:tc>
                  <a:txBody>
                    <a:bodyPr/>
                    <a:lstStyle/>
                    <a:p>
                      <a:r>
                        <a:rPr lang="tr-TR" sz="1400" dirty="0" smtClean="0"/>
                        <a:t>Satış</a:t>
                      </a:r>
                      <a:endParaRPr lang="tr-TR" sz="1400" dirty="0"/>
                    </a:p>
                  </a:txBody>
                  <a:tcPr/>
                </a:tc>
                <a:tc>
                  <a:txBody>
                    <a:bodyPr/>
                    <a:lstStyle/>
                    <a:p>
                      <a:r>
                        <a:rPr lang="tr-TR" sz="1400" dirty="0" smtClean="0"/>
                        <a:t>Müşteriler ve müşteri adayları telefonla aranır ve ürün ya fiziksel olarak ya da projeksiyon makineleri ile aktarılır.</a:t>
                      </a:r>
                      <a:endParaRPr lang="tr-TR" sz="1400" dirty="0"/>
                    </a:p>
                  </a:txBody>
                  <a:tcPr/>
                </a:tc>
                <a:tc>
                  <a:txBody>
                    <a:bodyPr/>
                    <a:lstStyle/>
                    <a:p>
                      <a:r>
                        <a:rPr lang="tr-TR" sz="1400" dirty="0" smtClean="0"/>
                        <a:t>Haber grupları</a:t>
                      </a:r>
                      <a:r>
                        <a:rPr lang="tr-TR" sz="1400" baseline="0" dirty="0" smtClean="0"/>
                        <a:t> ile görüşmeler ve mülakatlar yapılır ve e-posta ile yapılan anketlerden yararlanılır.</a:t>
                      </a:r>
                      <a:endParaRPr lang="tr-TR" sz="1400" dirty="0"/>
                    </a:p>
                  </a:txBody>
                  <a:tcPr/>
                </a:tc>
                <a:extLst>
                  <a:ext uri="{0D108BD9-81ED-4DB2-BD59-A6C34878D82A}">
                    <a16:rowId xmlns:a16="http://schemas.microsoft.com/office/drawing/2014/main" val="10003"/>
                  </a:ext>
                </a:extLst>
              </a:tr>
              <a:tr h="1309818">
                <a:tc>
                  <a:txBody>
                    <a:bodyPr/>
                    <a:lstStyle/>
                    <a:p>
                      <a:r>
                        <a:rPr lang="tr-TR" sz="1400" dirty="0" smtClean="0"/>
                        <a:t>Pazarlama Araştırması</a:t>
                      </a:r>
                      <a:endParaRPr lang="tr-TR" sz="1400" dirty="0"/>
                    </a:p>
                  </a:txBody>
                  <a:tcPr/>
                </a:tc>
                <a:tc>
                  <a:txBody>
                    <a:bodyPr/>
                    <a:lstStyle/>
                    <a:p>
                      <a:r>
                        <a:rPr lang="tr-TR" sz="1400" dirty="0" smtClean="0"/>
                        <a:t>Müşterilerin</a:t>
                      </a:r>
                      <a:r>
                        <a:rPr lang="tr-TR" sz="1400" baseline="0" dirty="0" smtClean="0"/>
                        <a:t> başvurularına yanıt vermek üzere haftada beş gün, günde 8 saat mağazada ya da telefonda hizmet sağlanır. İş yerleri ziyaret edilerek bakım ve onarım hizmetleri verilir.</a:t>
                      </a:r>
                      <a:endParaRPr lang="tr-TR" sz="1400" dirty="0"/>
                    </a:p>
                  </a:txBody>
                  <a:tcPr/>
                </a:tc>
                <a:tc>
                  <a:txBody>
                    <a:bodyPr/>
                    <a:lstStyle/>
                    <a:p>
                      <a:r>
                        <a:rPr lang="tr-TR" sz="1400" dirty="0" smtClean="0"/>
                        <a:t>Müşteri adayları</a:t>
                      </a:r>
                      <a:r>
                        <a:rPr lang="tr-TR" sz="1400" baseline="0" dirty="0" smtClean="0"/>
                        <a:t> ile video konferanslar yapılır. Ürün bilgisayar ekranında tanıtılır.</a:t>
                      </a:r>
                      <a:endParaRPr lang="tr-TR" sz="14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65571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İnternette Pazarlamanın Avantajları</a:t>
            </a:r>
            <a:endParaRPr lang="tr-TR" dirty="0"/>
          </a:p>
        </p:txBody>
      </p:sp>
      <p:sp>
        <p:nvSpPr>
          <p:cNvPr id="3" name="İçerik Yer Tutucusu 2"/>
          <p:cNvSpPr>
            <a:spLocks noGrp="1"/>
          </p:cNvSpPr>
          <p:nvPr>
            <p:ph idx="1"/>
          </p:nvPr>
        </p:nvSpPr>
        <p:spPr>
          <a:xfrm>
            <a:off x="457200" y="1340768"/>
            <a:ext cx="8229600" cy="5040560"/>
          </a:xfrm>
        </p:spPr>
        <p:txBody>
          <a:bodyPr>
            <a:normAutofit/>
          </a:bodyPr>
          <a:lstStyle/>
          <a:p>
            <a:r>
              <a:rPr lang="tr-TR" dirty="0" smtClean="0"/>
              <a:t>Gelişen ve genişleyen pazarlar:</a:t>
            </a:r>
          </a:p>
          <a:p>
            <a:endParaRPr lang="tr-TR" dirty="0"/>
          </a:p>
          <a:p>
            <a:r>
              <a:rPr lang="tr-TR" dirty="0" smtClean="0"/>
              <a:t>Bilgi toplama ve müşteri bilgilerine erişim:</a:t>
            </a:r>
          </a:p>
          <a:p>
            <a:endParaRPr lang="tr-TR" dirty="0"/>
          </a:p>
          <a:p>
            <a:r>
              <a:rPr lang="tr-TR" dirty="0" smtClean="0"/>
              <a:t>Maliyetlerin azalması:</a:t>
            </a:r>
          </a:p>
          <a:p>
            <a:endParaRPr lang="tr-TR" dirty="0"/>
          </a:p>
          <a:p>
            <a:r>
              <a:rPr lang="tr-TR" dirty="0" smtClean="0"/>
              <a:t>Büyük firmalara karşı rekabet edebilme imkanı:</a:t>
            </a:r>
          </a:p>
        </p:txBody>
      </p:sp>
    </p:spTree>
    <p:extLst>
      <p:ext uri="{BB962C8B-B14F-4D97-AF65-F5344CB8AC3E}">
        <p14:creationId xmlns:p14="http://schemas.microsoft.com/office/powerpoint/2010/main" val="987372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İnternette Pazarlamanın Avantajları</a:t>
            </a:r>
          </a:p>
        </p:txBody>
      </p:sp>
      <p:sp>
        <p:nvSpPr>
          <p:cNvPr id="3" name="İçerik Yer Tutucusu 2"/>
          <p:cNvSpPr>
            <a:spLocks noGrp="1"/>
          </p:cNvSpPr>
          <p:nvPr>
            <p:ph idx="1"/>
          </p:nvPr>
        </p:nvSpPr>
        <p:spPr>
          <a:xfrm>
            <a:off x="457200" y="1340768"/>
            <a:ext cx="8229600" cy="5112568"/>
          </a:xfrm>
        </p:spPr>
        <p:txBody>
          <a:bodyPr>
            <a:normAutofit/>
          </a:bodyPr>
          <a:lstStyle/>
          <a:p>
            <a:r>
              <a:rPr lang="tr-TR" dirty="0" smtClean="0"/>
              <a:t>24 saat pazarlama ve zaman tasarrufu:</a:t>
            </a:r>
          </a:p>
          <a:p>
            <a:endParaRPr lang="tr-TR" dirty="0"/>
          </a:p>
          <a:p>
            <a:r>
              <a:rPr lang="tr-TR" dirty="0" smtClean="0"/>
              <a:t>Birebir pazarlama imkanı:</a:t>
            </a:r>
          </a:p>
          <a:p>
            <a:endParaRPr lang="tr-TR" dirty="0"/>
          </a:p>
          <a:p>
            <a:r>
              <a:rPr lang="tr-TR" dirty="0" smtClean="0"/>
              <a:t>Sonuçları takip edebilme imkanı:</a:t>
            </a:r>
          </a:p>
          <a:p>
            <a:endParaRPr lang="tr-TR" dirty="0"/>
          </a:p>
          <a:p>
            <a:r>
              <a:rPr lang="tr-TR" dirty="0" smtClean="0"/>
              <a:t>Pazarlama kampanyasında esneklik:</a:t>
            </a:r>
          </a:p>
          <a:p>
            <a:endParaRPr lang="tr-TR" dirty="0"/>
          </a:p>
          <a:p>
            <a:r>
              <a:rPr lang="tr-TR" dirty="0" smtClean="0"/>
              <a:t>Küresel pazarlara erişim imkanı:</a:t>
            </a:r>
            <a:endParaRPr lang="tr-TR" dirty="0"/>
          </a:p>
        </p:txBody>
      </p:sp>
    </p:spTree>
    <p:extLst>
      <p:ext uri="{BB962C8B-B14F-4D97-AF65-F5344CB8AC3E}">
        <p14:creationId xmlns:p14="http://schemas.microsoft.com/office/powerpoint/2010/main" val="3819783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İnternette Pazarlamanın </a:t>
            </a:r>
            <a:r>
              <a:rPr lang="tr-TR" dirty="0" smtClean="0"/>
              <a:t>Dezavantajları</a:t>
            </a:r>
            <a:endParaRPr lang="tr-TR" dirty="0"/>
          </a:p>
        </p:txBody>
      </p:sp>
      <p:sp>
        <p:nvSpPr>
          <p:cNvPr id="3" name="İçerik Yer Tutucusu 2"/>
          <p:cNvSpPr>
            <a:spLocks noGrp="1"/>
          </p:cNvSpPr>
          <p:nvPr>
            <p:ph idx="1"/>
          </p:nvPr>
        </p:nvSpPr>
        <p:spPr/>
        <p:txBody>
          <a:bodyPr>
            <a:normAutofit/>
          </a:bodyPr>
          <a:lstStyle/>
          <a:p>
            <a:r>
              <a:rPr lang="tr-TR" dirty="0" smtClean="0"/>
              <a:t>İnternetle ilgili güvenlik sorunları</a:t>
            </a:r>
          </a:p>
          <a:p>
            <a:r>
              <a:rPr lang="tr-TR" dirty="0" smtClean="0"/>
              <a:t>İnternet erişimi olan kişi sayısının kısıtlı olması</a:t>
            </a:r>
          </a:p>
          <a:p>
            <a:r>
              <a:rPr lang="tr-TR" dirty="0" smtClean="0"/>
              <a:t>İnternet üzerinden siparişlerin giderlere neden olması</a:t>
            </a:r>
          </a:p>
          <a:p>
            <a:r>
              <a:rPr lang="tr-TR" dirty="0" smtClean="0"/>
              <a:t>İşgücü fazlasının ortaya çıkmasına neden olması</a:t>
            </a:r>
          </a:p>
          <a:p>
            <a:r>
              <a:rPr lang="tr-TR" dirty="0" smtClean="0"/>
              <a:t>Tüketicilerin güven eksikliği</a:t>
            </a:r>
          </a:p>
          <a:p>
            <a:r>
              <a:rPr lang="tr-TR" dirty="0" smtClean="0"/>
              <a:t>Hukuki mevzuat</a:t>
            </a:r>
          </a:p>
          <a:p>
            <a:endParaRPr lang="tr-TR" dirty="0"/>
          </a:p>
        </p:txBody>
      </p:sp>
    </p:spTree>
    <p:extLst>
      <p:ext uri="{BB962C8B-B14F-4D97-AF65-F5344CB8AC3E}">
        <p14:creationId xmlns:p14="http://schemas.microsoft.com/office/powerpoint/2010/main" val="2761771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İnternette Pazarlamanın Temel Unsurları</a:t>
            </a:r>
            <a:endParaRPr lang="tr-TR" dirty="0"/>
          </a:p>
        </p:txBody>
      </p:sp>
      <p:sp>
        <p:nvSpPr>
          <p:cNvPr id="3" name="İçerik Yer Tutucusu 2"/>
          <p:cNvSpPr>
            <a:spLocks noGrp="1"/>
          </p:cNvSpPr>
          <p:nvPr>
            <p:ph idx="1"/>
          </p:nvPr>
        </p:nvSpPr>
        <p:spPr/>
        <p:txBody>
          <a:bodyPr/>
          <a:lstStyle/>
          <a:p>
            <a:r>
              <a:rPr lang="tr-TR" dirty="0" smtClean="0"/>
              <a:t>İnternette pazarlama, temelde dört adımdan oluşmaktadır. Bu adımlar sırasıyla;</a:t>
            </a:r>
          </a:p>
          <a:p>
            <a:pPr lvl="1"/>
            <a:r>
              <a:rPr lang="tr-TR" dirty="0" smtClean="0"/>
              <a:t>Elde et</a:t>
            </a:r>
          </a:p>
          <a:p>
            <a:pPr lvl="1"/>
            <a:r>
              <a:rPr lang="tr-TR" dirty="0" smtClean="0"/>
              <a:t>Kazan</a:t>
            </a:r>
          </a:p>
          <a:p>
            <a:pPr lvl="1"/>
            <a:r>
              <a:rPr lang="tr-TR" dirty="0" smtClean="0"/>
              <a:t>Ölç ve Optimize et</a:t>
            </a:r>
          </a:p>
          <a:p>
            <a:pPr lvl="1"/>
            <a:r>
              <a:rPr lang="tr-TR" dirty="0" smtClean="0"/>
              <a:t>Sahip çık ve büyüt</a:t>
            </a:r>
          </a:p>
          <a:p>
            <a:pPr lvl="1"/>
            <a:endParaRPr lang="tr-TR" dirty="0"/>
          </a:p>
        </p:txBody>
      </p:sp>
    </p:spTree>
    <p:extLst>
      <p:ext uri="{BB962C8B-B14F-4D97-AF65-F5344CB8AC3E}">
        <p14:creationId xmlns:p14="http://schemas.microsoft.com/office/powerpoint/2010/main" val="2223766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1- Elde Et Yöntemi</a:t>
            </a:r>
            <a:endParaRPr lang="tr-TR" dirty="0"/>
          </a:p>
        </p:txBody>
      </p:sp>
      <p:sp>
        <p:nvSpPr>
          <p:cNvPr id="3" name="İçerik Yer Tutucusu 2"/>
          <p:cNvSpPr>
            <a:spLocks noGrp="1"/>
          </p:cNvSpPr>
          <p:nvPr>
            <p:ph idx="1"/>
          </p:nvPr>
        </p:nvSpPr>
        <p:spPr/>
        <p:txBody>
          <a:bodyPr/>
          <a:lstStyle/>
          <a:p>
            <a:r>
              <a:rPr lang="tr-TR" dirty="0" smtClean="0"/>
              <a:t>Müşteriyi web sitesine veya satışın gerçekleştiği sayfaya çekebilmek için kullanılan faaliyetler ele alınır.</a:t>
            </a:r>
          </a:p>
          <a:p>
            <a:r>
              <a:rPr lang="tr-TR" dirty="0" smtClean="0"/>
              <a:t>Elde et yönteminde kullanılan faaliyetler sayesinde amaç müşteriye ulaşmak ve onun ilgisini çekebilmektir.</a:t>
            </a:r>
          </a:p>
          <a:p>
            <a:pPr lvl="1"/>
            <a:r>
              <a:rPr lang="tr-TR" dirty="0" smtClean="0"/>
              <a:t>Arama motoru optimizasyonu</a:t>
            </a:r>
            <a:r>
              <a:rPr lang="tr-TR" dirty="0"/>
              <a:t> </a:t>
            </a:r>
            <a:r>
              <a:rPr lang="tr-TR" dirty="0" smtClean="0"/>
              <a:t>(SEO)</a:t>
            </a:r>
          </a:p>
          <a:p>
            <a:pPr lvl="1"/>
            <a:r>
              <a:rPr lang="tr-TR" dirty="0" smtClean="0"/>
              <a:t>Sosyal Medya Pazarlaması</a:t>
            </a:r>
          </a:p>
          <a:p>
            <a:pPr lvl="1"/>
            <a:r>
              <a:rPr lang="tr-TR" dirty="0" smtClean="0"/>
              <a:t>E-posta Pazarlaması</a:t>
            </a:r>
          </a:p>
          <a:p>
            <a:pPr lvl="1"/>
            <a:r>
              <a:rPr lang="tr-TR" dirty="0" err="1" smtClean="0"/>
              <a:t>Viral</a:t>
            </a:r>
            <a:r>
              <a:rPr lang="tr-TR" dirty="0" smtClean="0"/>
              <a:t> Pazarlama</a:t>
            </a:r>
          </a:p>
          <a:p>
            <a:pPr lvl="1"/>
            <a:r>
              <a:rPr lang="tr-TR" dirty="0" smtClean="0"/>
              <a:t>Mobil Pazarlama</a:t>
            </a:r>
          </a:p>
        </p:txBody>
      </p:sp>
    </p:spTree>
    <p:extLst>
      <p:ext uri="{BB962C8B-B14F-4D97-AF65-F5344CB8AC3E}">
        <p14:creationId xmlns:p14="http://schemas.microsoft.com/office/powerpoint/2010/main" val="3894879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2- Kazan Yöntemi</a:t>
            </a:r>
            <a:endParaRPr lang="tr-TR" dirty="0"/>
          </a:p>
        </p:txBody>
      </p:sp>
      <p:sp>
        <p:nvSpPr>
          <p:cNvPr id="3" name="İçerik Yer Tutucusu 2"/>
          <p:cNvSpPr>
            <a:spLocks noGrp="1"/>
          </p:cNvSpPr>
          <p:nvPr>
            <p:ph idx="1"/>
          </p:nvPr>
        </p:nvSpPr>
        <p:spPr/>
        <p:txBody>
          <a:bodyPr/>
          <a:lstStyle/>
          <a:p>
            <a:r>
              <a:rPr lang="tr-TR" dirty="0" smtClean="0"/>
              <a:t>Elde etme tekniğinden sonra web sitesine çekilen müşteriyi kazanma aşamasında önem taşır.</a:t>
            </a:r>
          </a:p>
          <a:p>
            <a:r>
              <a:rPr lang="tr-TR" dirty="0" smtClean="0"/>
              <a:t>Arama motorlarından ya da farklı dijital kanallardan web sitesine gelen ziyaretçiler potansiyel müşterilerdir ve bu potansiyel müşterileri kazanarak gerçek müşteriye dönüştürmek gerekir.</a:t>
            </a:r>
          </a:p>
          <a:p>
            <a:pPr lvl="1"/>
            <a:r>
              <a:rPr lang="tr-TR" dirty="0" smtClean="0"/>
              <a:t>İçerik yönetimi</a:t>
            </a:r>
          </a:p>
          <a:p>
            <a:pPr lvl="1"/>
            <a:r>
              <a:rPr lang="tr-TR" dirty="0" smtClean="0"/>
              <a:t>Müşteriye göre kişiselleştirme</a:t>
            </a:r>
          </a:p>
          <a:p>
            <a:pPr lvl="1"/>
            <a:r>
              <a:rPr lang="tr-TR" dirty="0" smtClean="0"/>
              <a:t>Satış metinlerinde ikna edici mesajlar verme vb.</a:t>
            </a:r>
            <a:endParaRPr lang="tr-TR" dirty="0"/>
          </a:p>
        </p:txBody>
      </p:sp>
    </p:spTree>
    <p:extLst>
      <p:ext uri="{BB962C8B-B14F-4D97-AF65-F5344CB8AC3E}">
        <p14:creationId xmlns:p14="http://schemas.microsoft.com/office/powerpoint/2010/main" val="912580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3- Ölç ve Optimize Et Yöntemi</a:t>
            </a:r>
            <a:endParaRPr lang="tr-TR" dirty="0"/>
          </a:p>
        </p:txBody>
      </p:sp>
      <p:sp>
        <p:nvSpPr>
          <p:cNvPr id="3" name="İçerik Yer Tutucusu 2"/>
          <p:cNvSpPr>
            <a:spLocks noGrp="1"/>
          </p:cNvSpPr>
          <p:nvPr>
            <p:ph idx="1"/>
          </p:nvPr>
        </p:nvSpPr>
        <p:spPr/>
        <p:txBody>
          <a:bodyPr/>
          <a:lstStyle/>
          <a:p>
            <a:r>
              <a:rPr lang="tr-TR" dirty="0" smtClean="0"/>
              <a:t>İnternette pazarlama faaliyetlerindeki en önemli aşama denilebilir.</a:t>
            </a:r>
          </a:p>
          <a:p>
            <a:r>
              <a:rPr lang="tr-TR" dirty="0" smtClean="0"/>
              <a:t>Firmanın başarısını ölçmesine, neleri doğru ve yanlış yaptığını anlayabilmesine yardımcı olan ayrıca rakipleri ile kendisini kıyaslamasını sağlayan testler ve analiz yöntemleri uygulanır.</a:t>
            </a:r>
            <a:endParaRPr lang="tr-TR" dirty="0"/>
          </a:p>
        </p:txBody>
      </p:sp>
    </p:spTree>
    <p:extLst>
      <p:ext uri="{BB962C8B-B14F-4D97-AF65-F5344CB8AC3E}">
        <p14:creationId xmlns:p14="http://schemas.microsoft.com/office/powerpoint/2010/main" val="458633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4- Sahip Çık ve Büyüt</a:t>
            </a:r>
            <a:endParaRPr lang="tr-TR" dirty="0"/>
          </a:p>
        </p:txBody>
      </p:sp>
      <p:sp>
        <p:nvSpPr>
          <p:cNvPr id="3" name="İçerik Yer Tutucusu 2"/>
          <p:cNvSpPr>
            <a:spLocks noGrp="1"/>
          </p:cNvSpPr>
          <p:nvPr>
            <p:ph idx="1"/>
          </p:nvPr>
        </p:nvSpPr>
        <p:spPr/>
        <p:txBody>
          <a:bodyPr/>
          <a:lstStyle/>
          <a:p>
            <a:r>
              <a:rPr lang="tr-TR" dirty="0" smtClean="0"/>
              <a:t>Mevcut müşterileri memnun etmek ve onlar için en iyi hizmeti sunabilmek için aktiviteler yapılmaktadır.</a:t>
            </a:r>
          </a:p>
          <a:p>
            <a:pPr lvl="1"/>
            <a:r>
              <a:rPr lang="tr-TR" dirty="0" smtClean="0"/>
              <a:t>E-posta pazarlaması</a:t>
            </a:r>
          </a:p>
          <a:p>
            <a:pPr lvl="1"/>
            <a:r>
              <a:rPr lang="tr-TR" dirty="0" smtClean="0"/>
              <a:t>Kişiselleştirme</a:t>
            </a:r>
          </a:p>
          <a:p>
            <a:pPr lvl="1"/>
            <a:r>
              <a:rPr lang="tr-TR" dirty="0" smtClean="0"/>
              <a:t>Sadakat programları</a:t>
            </a:r>
          </a:p>
          <a:p>
            <a:pPr lvl="1"/>
            <a:r>
              <a:rPr lang="tr-TR" dirty="0" smtClean="0"/>
              <a:t>Referans programları</a:t>
            </a:r>
          </a:p>
          <a:p>
            <a:pPr lvl="1"/>
            <a:r>
              <a:rPr lang="tr-TR" dirty="0" smtClean="0"/>
              <a:t>Topluluk oluşturma</a:t>
            </a:r>
            <a:endParaRPr lang="tr-TR" dirty="0"/>
          </a:p>
        </p:txBody>
      </p:sp>
    </p:spTree>
    <p:extLst>
      <p:ext uri="{BB962C8B-B14F-4D97-AF65-F5344CB8AC3E}">
        <p14:creationId xmlns:p14="http://schemas.microsoft.com/office/powerpoint/2010/main" val="3385761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533400"/>
            <a:ext cx="8712968" cy="990600"/>
          </a:xfrm>
        </p:spPr>
        <p:txBody>
          <a:bodyPr>
            <a:normAutofit fontScale="90000"/>
          </a:bodyPr>
          <a:lstStyle/>
          <a:p>
            <a:r>
              <a:rPr lang="tr-TR" dirty="0" smtClean="0"/>
              <a:t>İnternette Pazarlamada Güncel  Yaklaşımlar</a:t>
            </a:r>
            <a:endParaRPr lang="tr-TR" dirty="0"/>
          </a:p>
        </p:txBody>
      </p:sp>
      <p:sp>
        <p:nvSpPr>
          <p:cNvPr id="3" name="İçerik Yer Tutucusu 2"/>
          <p:cNvSpPr>
            <a:spLocks noGrp="1"/>
          </p:cNvSpPr>
          <p:nvPr>
            <p:ph idx="1"/>
          </p:nvPr>
        </p:nvSpPr>
        <p:spPr/>
        <p:txBody>
          <a:bodyPr/>
          <a:lstStyle/>
          <a:p>
            <a:pPr marL="457200" indent="-457200">
              <a:buFont typeface="+mj-lt"/>
              <a:buAutoNum type="arabicPeriod"/>
            </a:pPr>
            <a:r>
              <a:rPr lang="tr-TR" dirty="0" smtClean="0"/>
              <a:t>Doğrudan Pazarlama</a:t>
            </a:r>
          </a:p>
          <a:p>
            <a:pPr marL="457200" indent="-457200">
              <a:buFont typeface="+mj-lt"/>
              <a:buAutoNum type="arabicPeriod"/>
            </a:pPr>
            <a:r>
              <a:rPr lang="tr-TR" dirty="0" smtClean="0"/>
              <a:t>Veri tabanlı Pazarlama</a:t>
            </a:r>
          </a:p>
          <a:p>
            <a:pPr marL="457200" indent="-457200">
              <a:buFont typeface="+mj-lt"/>
              <a:buAutoNum type="arabicPeriod"/>
            </a:pPr>
            <a:r>
              <a:rPr lang="tr-TR" dirty="0" smtClean="0"/>
              <a:t>E-posta Pazarlama</a:t>
            </a:r>
          </a:p>
          <a:p>
            <a:pPr marL="457200" indent="-457200">
              <a:buFont typeface="+mj-lt"/>
              <a:buAutoNum type="arabicPeriod"/>
            </a:pPr>
            <a:r>
              <a:rPr lang="tr-TR" dirty="0" smtClean="0"/>
              <a:t>İzinli Pazarlama</a:t>
            </a:r>
          </a:p>
          <a:p>
            <a:pPr marL="457200" indent="-457200">
              <a:buFont typeface="+mj-lt"/>
              <a:buAutoNum type="arabicPeriod"/>
            </a:pPr>
            <a:r>
              <a:rPr lang="tr-TR" dirty="0" smtClean="0"/>
              <a:t>E-</a:t>
            </a:r>
            <a:r>
              <a:rPr lang="tr-TR" dirty="0" err="1" smtClean="0"/>
              <a:t>wom</a:t>
            </a:r>
            <a:r>
              <a:rPr lang="tr-TR" dirty="0"/>
              <a:t> </a:t>
            </a:r>
            <a:r>
              <a:rPr lang="tr-TR" dirty="0" smtClean="0"/>
              <a:t>( Elektronik Ağızdan Ağıza İletişim)</a:t>
            </a:r>
          </a:p>
          <a:p>
            <a:pPr marL="457200" indent="-457200">
              <a:buFont typeface="+mj-lt"/>
              <a:buAutoNum type="arabicPeriod"/>
            </a:pPr>
            <a:r>
              <a:rPr lang="tr-TR" dirty="0" smtClean="0"/>
              <a:t>Sosyal Medya Pazarlaması</a:t>
            </a:r>
          </a:p>
          <a:p>
            <a:pPr marL="457200" indent="-457200">
              <a:buFont typeface="+mj-lt"/>
              <a:buAutoNum type="arabicPeriod"/>
            </a:pPr>
            <a:r>
              <a:rPr lang="tr-TR" dirty="0" smtClean="0"/>
              <a:t>Mobil Pazarlama</a:t>
            </a:r>
          </a:p>
          <a:p>
            <a:pPr marL="457200" indent="-457200">
              <a:buFont typeface="+mj-lt"/>
              <a:buAutoNum type="arabicPeriod"/>
            </a:pPr>
            <a:r>
              <a:rPr lang="tr-TR" dirty="0" smtClean="0"/>
              <a:t>Müşteri İlişkileri Yönetimi</a:t>
            </a:r>
          </a:p>
          <a:p>
            <a:pPr marL="457200" indent="-457200">
              <a:buFont typeface="+mj-lt"/>
              <a:buAutoNum type="arabicPeriod"/>
            </a:pPr>
            <a:r>
              <a:rPr lang="tr-TR" dirty="0" smtClean="0"/>
              <a:t>Pazarlama 4.0</a:t>
            </a:r>
          </a:p>
          <a:p>
            <a:pPr marL="457200" indent="-457200">
              <a:buFont typeface="+mj-lt"/>
              <a:buAutoNum type="arabicPeriod"/>
            </a:pPr>
            <a:r>
              <a:rPr lang="tr-TR" dirty="0" smtClean="0"/>
              <a:t>Arama Motoru Pazarlaması</a:t>
            </a:r>
          </a:p>
          <a:p>
            <a:pPr marL="457200" indent="-457200">
              <a:buFont typeface="+mj-lt"/>
              <a:buAutoNum type="arabicPeriod"/>
            </a:pPr>
            <a:r>
              <a:rPr lang="tr-TR" dirty="0" smtClean="0"/>
              <a:t>İçerik Pazarlaması</a:t>
            </a:r>
            <a:endParaRPr lang="tr-TR" dirty="0"/>
          </a:p>
        </p:txBody>
      </p:sp>
    </p:spTree>
    <p:extLst>
      <p:ext uri="{BB962C8B-B14F-4D97-AF65-F5344CB8AC3E}">
        <p14:creationId xmlns:p14="http://schemas.microsoft.com/office/powerpoint/2010/main" val="463839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smtClean="0"/>
              <a:t>1- Doğrudan </a:t>
            </a:r>
            <a:r>
              <a:rPr lang="tr-TR" dirty="0"/>
              <a:t>Pazarlama</a:t>
            </a:r>
            <a:br>
              <a:rPr lang="tr-TR" dirty="0"/>
            </a:br>
            <a:endParaRPr lang="tr-TR" dirty="0"/>
          </a:p>
        </p:txBody>
      </p:sp>
      <p:sp>
        <p:nvSpPr>
          <p:cNvPr id="3" name="İçerik Yer Tutucusu 2"/>
          <p:cNvSpPr>
            <a:spLocks noGrp="1"/>
          </p:cNvSpPr>
          <p:nvPr>
            <p:ph idx="1"/>
          </p:nvPr>
        </p:nvSpPr>
        <p:spPr>
          <a:xfrm>
            <a:off x="457200" y="1196752"/>
            <a:ext cx="8229600" cy="5280248"/>
          </a:xfrm>
        </p:spPr>
        <p:txBody>
          <a:bodyPr/>
          <a:lstStyle/>
          <a:p>
            <a:pPr algn="just"/>
            <a:r>
              <a:rPr lang="tr-TR" dirty="0" smtClean="0"/>
              <a:t>Doğrudan pazarlama müşterilere ulaşma, ürün ve hizmetlerin müşterilere ulaştırılmasında aracıların kullanılmadan doğrudan kanalların kullanımını ifade etmektedir.</a:t>
            </a:r>
          </a:p>
          <a:p>
            <a:r>
              <a:rPr lang="tr-TR" dirty="0" smtClean="0"/>
              <a:t>Pazarlamacılar doğrudan bireylere ve müşterilere ulaşırken,</a:t>
            </a:r>
          </a:p>
          <a:p>
            <a:pPr lvl="1"/>
            <a:r>
              <a:rPr lang="tr-TR" dirty="0" smtClean="0"/>
              <a:t>Elektronik posta</a:t>
            </a:r>
          </a:p>
          <a:p>
            <a:pPr lvl="1"/>
            <a:r>
              <a:rPr lang="tr-TR" dirty="0" smtClean="0"/>
              <a:t>Katalog</a:t>
            </a:r>
          </a:p>
          <a:p>
            <a:pPr lvl="1"/>
            <a:r>
              <a:rPr lang="tr-TR" dirty="0" smtClean="0"/>
              <a:t>Tele pazarlama</a:t>
            </a:r>
          </a:p>
          <a:p>
            <a:pPr lvl="1"/>
            <a:r>
              <a:rPr lang="tr-TR" dirty="0" smtClean="0"/>
              <a:t>İnteraktif TV uygulamaları</a:t>
            </a:r>
          </a:p>
          <a:p>
            <a:pPr marL="274320" lvl="1" indent="0">
              <a:buNone/>
            </a:pPr>
            <a:endParaRPr lang="tr-TR" dirty="0"/>
          </a:p>
        </p:txBody>
      </p:sp>
    </p:spTree>
    <p:extLst>
      <p:ext uri="{BB962C8B-B14F-4D97-AF65-F5344CB8AC3E}">
        <p14:creationId xmlns:p14="http://schemas.microsoft.com/office/powerpoint/2010/main" val="1728394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dirty="0" smtClean="0"/>
              <a:t>2-</a:t>
            </a:r>
            <a:r>
              <a:rPr lang="tr-TR" dirty="0"/>
              <a:t>Veri tabanlı </a:t>
            </a:r>
            <a:r>
              <a:rPr lang="tr-TR" dirty="0" smtClean="0"/>
              <a:t>Pazarlama</a:t>
            </a:r>
            <a:endParaRPr lang="tr-TR" dirty="0"/>
          </a:p>
        </p:txBody>
      </p:sp>
      <p:sp>
        <p:nvSpPr>
          <p:cNvPr id="3" name="İçerik Yer Tutucusu 2"/>
          <p:cNvSpPr>
            <a:spLocks noGrp="1"/>
          </p:cNvSpPr>
          <p:nvPr>
            <p:ph idx="1"/>
          </p:nvPr>
        </p:nvSpPr>
        <p:spPr>
          <a:xfrm>
            <a:off x="457200" y="1412776"/>
            <a:ext cx="8229600" cy="5256584"/>
          </a:xfrm>
        </p:spPr>
        <p:txBody>
          <a:bodyPr>
            <a:normAutofit fontScale="92500" lnSpcReduction="10000"/>
          </a:bodyPr>
          <a:lstStyle/>
          <a:p>
            <a:r>
              <a:rPr lang="tr-TR" dirty="0" smtClean="0"/>
              <a:t>Müşteriler ile birebir ilişki kurmak için gerekli altyapının oluşturulmasında önemli kavramlardan bir tanesi de veri tabanlı pazarlamadır.</a:t>
            </a:r>
          </a:p>
          <a:p>
            <a:r>
              <a:rPr lang="tr-TR" dirty="0" smtClean="0"/>
              <a:t>Veri tabanlı pazarlama, bir veri tabanında tüketicilerin profilini oluşturmak ve müşterilerle iletişim kurabilmek amacıyla kişiselleştirilmiş mesajlar ve diğer iletişim araçlarını kullanmak anlamına gelmektedir.</a:t>
            </a:r>
          </a:p>
          <a:p>
            <a:r>
              <a:rPr lang="tr-TR" dirty="0" smtClean="0"/>
              <a:t>Veri tabanlı pazarlamanın uygulanması sürecindeki aşamaları:</a:t>
            </a:r>
          </a:p>
          <a:p>
            <a:pPr lvl="1"/>
            <a:r>
              <a:rPr lang="tr-TR" dirty="0" smtClean="0"/>
              <a:t>Müşteri adaylarının belirlenmesi</a:t>
            </a:r>
          </a:p>
          <a:p>
            <a:pPr lvl="1"/>
            <a:r>
              <a:rPr lang="tr-TR" dirty="0" smtClean="0"/>
              <a:t>Müşteri adaylarının isimlerinin ve diğer bilgilerin veri tabanına kaydedilmesi</a:t>
            </a:r>
          </a:p>
          <a:p>
            <a:pPr lvl="1"/>
            <a:r>
              <a:rPr lang="tr-TR" dirty="0" smtClean="0"/>
              <a:t>Verilerin genişletilmesi</a:t>
            </a:r>
          </a:p>
          <a:p>
            <a:pPr lvl="1"/>
            <a:r>
              <a:rPr lang="tr-TR" dirty="0" smtClean="0"/>
              <a:t>Verilerin analizi</a:t>
            </a:r>
          </a:p>
          <a:p>
            <a:pPr lvl="1"/>
            <a:r>
              <a:rPr lang="tr-TR" dirty="0" smtClean="0"/>
              <a:t>Müşterilerle iletişimin kurulması</a:t>
            </a:r>
          </a:p>
          <a:p>
            <a:pPr lvl="1"/>
            <a:r>
              <a:rPr lang="tr-TR" dirty="0" smtClean="0"/>
              <a:t>Sonuçların analizi</a:t>
            </a:r>
          </a:p>
          <a:p>
            <a:pPr lvl="1"/>
            <a:r>
              <a:rPr lang="tr-TR" dirty="0" smtClean="0"/>
              <a:t>Süreklilik sağlanması </a:t>
            </a:r>
          </a:p>
          <a:p>
            <a:pPr lvl="1"/>
            <a:endParaRPr lang="tr-TR" dirty="0" smtClean="0"/>
          </a:p>
        </p:txBody>
      </p:sp>
    </p:spTree>
    <p:extLst>
      <p:ext uri="{BB962C8B-B14F-4D97-AF65-F5344CB8AC3E}">
        <p14:creationId xmlns:p14="http://schemas.microsoft.com/office/powerpoint/2010/main" val="3429766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t>3- E-posta Pazarlaması</a:t>
            </a:r>
            <a:endParaRPr lang="tr-TR" dirty="0"/>
          </a:p>
        </p:txBody>
      </p:sp>
      <p:sp>
        <p:nvSpPr>
          <p:cNvPr id="3" name="İçerik Yer Tutucusu 2"/>
          <p:cNvSpPr>
            <a:spLocks noGrp="1"/>
          </p:cNvSpPr>
          <p:nvPr>
            <p:ph idx="1"/>
          </p:nvPr>
        </p:nvSpPr>
        <p:spPr/>
        <p:txBody>
          <a:bodyPr/>
          <a:lstStyle/>
          <a:p>
            <a:r>
              <a:rPr lang="tr-TR" dirty="0" smtClean="0"/>
              <a:t>Firmaların dijital ortamdan yararlanarak ürün tanıtımı, iletişim, satış ve pazarlama faaliyetlerinde e-pota yöntemlerini kullanmalarıdır.</a:t>
            </a:r>
          </a:p>
          <a:p>
            <a:r>
              <a:rPr lang="tr-TR" dirty="0" smtClean="0"/>
              <a:t>Pazarlama faaliyetlerinin daha hızlı, verimli, kapsamlı ve etkili şekilde kullanılmasına yardımcı olur.</a:t>
            </a:r>
            <a:endParaRPr lang="tr-TR" dirty="0"/>
          </a:p>
        </p:txBody>
      </p:sp>
    </p:spTree>
    <p:extLst>
      <p:ext uri="{BB962C8B-B14F-4D97-AF65-F5344CB8AC3E}">
        <p14:creationId xmlns:p14="http://schemas.microsoft.com/office/powerpoint/2010/main" val="2515451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t>4- İzinli Pazarlama</a:t>
            </a:r>
            <a:endParaRPr lang="tr-TR" dirty="0"/>
          </a:p>
        </p:txBody>
      </p:sp>
      <p:sp>
        <p:nvSpPr>
          <p:cNvPr id="3" name="İçerik Yer Tutucusu 2"/>
          <p:cNvSpPr>
            <a:spLocks noGrp="1"/>
          </p:cNvSpPr>
          <p:nvPr>
            <p:ph idx="1"/>
          </p:nvPr>
        </p:nvSpPr>
        <p:spPr/>
        <p:txBody>
          <a:bodyPr/>
          <a:lstStyle/>
          <a:p>
            <a:r>
              <a:rPr lang="tr-TR" dirty="0"/>
              <a:t>Tüketicilerin, izinsiz gönderilen iletileri görmezden gelmelerinin önüne geçmek için büyük bir önem arz eden izinli pazarlama, hedef kitlenin iznine dayanarak tüketicilerin rahatsız olmasını engellemektir</a:t>
            </a:r>
            <a:r>
              <a:rPr lang="tr-TR" dirty="0" smtClean="0"/>
              <a:t>.</a:t>
            </a:r>
          </a:p>
          <a:p>
            <a:r>
              <a:rPr lang="tr-TR" dirty="0" smtClean="0"/>
              <a:t>İzinli </a:t>
            </a:r>
            <a:r>
              <a:rPr lang="tr-TR" dirty="0"/>
              <a:t>pazarlama, tüketicilerin anket, üyelik bilgileri yoluyla kendi izinleri doğrultusunda vermiş oldukları kişisel bilgilerin kullanılarak ilgi alanları ve ihtiyaçlarına yönelik yapılan pazarlama çalışmalarının tümünü kapsamaktadır</a:t>
            </a:r>
          </a:p>
          <a:p>
            <a:endParaRPr lang="tr-TR" dirty="0"/>
          </a:p>
        </p:txBody>
      </p:sp>
    </p:spTree>
    <p:extLst>
      <p:ext uri="{BB962C8B-B14F-4D97-AF65-F5344CB8AC3E}">
        <p14:creationId xmlns:p14="http://schemas.microsoft.com/office/powerpoint/2010/main" val="2864250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836712"/>
            <a:ext cx="8229600" cy="936104"/>
          </a:xfrm>
        </p:spPr>
        <p:txBody>
          <a:bodyPr>
            <a:normAutofit fontScale="90000"/>
          </a:bodyPr>
          <a:lstStyle/>
          <a:p>
            <a:pPr algn="ctr"/>
            <a:r>
              <a:rPr lang="tr-TR" dirty="0" smtClean="0"/>
              <a:t>5-</a:t>
            </a:r>
            <a:r>
              <a:rPr lang="de-DE" dirty="0" smtClean="0"/>
              <a:t>E-</a:t>
            </a:r>
            <a:r>
              <a:rPr lang="tr-TR" dirty="0" err="1"/>
              <a:t>W</a:t>
            </a:r>
            <a:r>
              <a:rPr lang="de-DE" dirty="0" err="1" smtClean="0"/>
              <a:t>om</a:t>
            </a:r>
            <a:r>
              <a:rPr lang="de-DE" dirty="0" smtClean="0"/>
              <a:t> </a:t>
            </a:r>
            <a:r>
              <a:rPr lang="de-DE" dirty="0"/>
              <a:t>( Elektronik </a:t>
            </a:r>
            <a:r>
              <a:rPr lang="de-DE" dirty="0" err="1"/>
              <a:t>Ağızdan</a:t>
            </a:r>
            <a:r>
              <a:rPr lang="de-DE" dirty="0"/>
              <a:t> </a:t>
            </a:r>
            <a:r>
              <a:rPr lang="de-DE" dirty="0" err="1"/>
              <a:t>Ağıza</a:t>
            </a:r>
            <a:r>
              <a:rPr lang="de-DE" dirty="0"/>
              <a:t> </a:t>
            </a:r>
            <a:r>
              <a:rPr lang="de-DE" dirty="0" err="1"/>
              <a:t>İletişim</a:t>
            </a:r>
            <a:r>
              <a:rPr lang="de-DE" dirty="0"/>
              <a:t>)</a:t>
            </a:r>
            <a:br>
              <a:rPr lang="de-DE" dirty="0"/>
            </a:br>
            <a:endParaRPr lang="tr-TR" dirty="0"/>
          </a:p>
        </p:txBody>
      </p:sp>
      <p:sp>
        <p:nvSpPr>
          <p:cNvPr id="3" name="İçerik Yer Tutucusu 2"/>
          <p:cNvSpPr>
            <a:spLocks noGrp="1"/>
          </p:cNvSpPr>
          <p:nvPr>
            <p:ph idx="1"/>
          </p:nvPr>
        </p:nvSpPr>
        <p:spPr/>
        <p:txBody>
          <a:bodyPr/>
          <a:lstStyle/>
          <a:p>
            <a:r>
              <a:rPr lang="tr-TR" dirty="0" smtClean="0"/>
              <a:t>E-</a:t>
            </a:r>
            <a:r>
              <a:rPr lang="tr-TR" dirty="0" err="1" smtClean="0"/>
              <a:t>Wom</a:t>
            </a:r>
            <a:r>
              <a:rPr lang="tr-TR" dirty="0" smtClean="0"/>
              <a:t>, internet üzerinden bir ürün, hizmet veya firma hakkında gerçek, eski veya potansiyel tüketiciler tarafından yapılan olumlu ya da olumsuz ifadeler şeklinde tanımlanmaktadır. </a:t>
            </a:r>
          </a:p>
          <a:p>
            <a:r>
              <a:rPr lang="tr-TR" dirty="0" smtClean="0"/>
              <a:t>Avantajları:</a:t>
            </a:r>
          </a:p>
          <a:p>
            <a:pPr lvl="1"/>
            <a:r>
              <a:rPr lang="tr-TR" dirty="0"/>
              <a:t>Uygun maliyetlidir.</a:t>
            </a:r>
          </a:p>
          <a:p>
            <a:pPr lvl="1"/>
            <a:r>
              <a:rPr lang="tr-TR" dirty="0"/>
              <a:t>Mesajın içeriği sık ve çabuk değiştirilebilir.</a:t>
            </a:r>
          </a:p>
          <a:p>
            <a:pPr lvl="1"/>
            <a:r>
              <a:rPr lang="tr-TR" dirty="0" smtClean="0"/>
              <a:t>Dezavantajları</a:t>
            </a:r>
          </a:p>
          <a:p>
            <a:pPr marL="182880" lvl="1"/>
            <a:r>
              <a:rPr lang="tr-TR" dirty="0" smtClean="0"/>
              <a:t>Dezavantajları:</a:t>
            </a:r>
          </a:p>
          <a:p>
            <a:pPr marL="182880" lvl="1"/>
            <a:r>
              <a:rPr lang="tr-TR" dirty="0" smtClean="0"/>
              <a:t>Tüketicilerin yalnızca pozitif değil negatif görüşlerini de internet üzerinden paylaşması</a:t>
            </a:r>
          </a:p>
          <a:p>
            <a:pPr marL="182880" lvl="1"/>
            <a:r>
              <a:rPr lang="tr-TR" dirty="0" smtClean="0"/>
              <a:t>Birçok insanın ağızdan ağıza iletişim ile aktarılan mesajları rahatsız edici bulması</a:t>
            </a:r>
            <a:endParaRPr lang="tr-TR" dirty="0"/>
          </a:p>
          <a:p>
            <a:endParaRPr lang="tr-TR" dirty="0" smtClean="0"/>
          </a:p>
        </p:txBody>
      </p:sp>
    </p:spTree>
    <p:extLst>
      <p:ext uri="{BB962C8B-B14F-4D97-AF65-F5344CB8AC3E}">
        <p14:creationId xmlns:p14="http://schemas.microsoft.com/office/powerpoint/2010/main" val="2727787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t>6- Sosyal Medya Pazarlaması</a:t>
            </a:r>
            <a:endParaRPr lang="tr-TR" dirty="0"/>
          </a:p>
        </p:txBody>
      </p:sp>
      <p:sp>
        <p:nvSpPr>
          <p:cNvPr id="3" name="İçerik Yer Tutucusu 2"/>
          <p:cNvSpPr>
            <a:spLocks noGrp="1"/>
          </p:cNvSpPr>
          <p:nvPr>
            <p:ph idx="1"/>
          </p:nvPr>
        </p:nvSpPr>
        <p:spPr/>
        <p:txBody>
          <a:bodyPr/>
          <a:lstStyle/>
          <a:p>
            <a:pPr algn="just"/>
            <a:r>
              <a:rPr lang="tr-TR" dirty="0" smtClean="0"/>
              <a:t>Sosyal medya pazarlaması, bir ürün veya hizmetin tanıtılmasına, farkındalık ve marka bilinirliliğini artırmasına, firmaya veya ürüne/hizmete aksiyon alınmasına sağlayan, sosyal ağlar, </a:t>
            </a:r>
            <a:r>
              <a:rPr lang="tr-TR" dirty="0" err="1" smtClean="0"/>
              <a:t>bloglar</a:t>
            </a:r>
            <a:r>
              <a:rPr lang="tr-TR" dirty="0" smtClean="0"/>
              <a:t>, sosyal işaretleme ve içerik paylaşımı gibi sosyal web araçları sayesinde yapılan doğrudan veya doğrudan olmayan pazarlama faaliyetleridir.</a:t>
            </a:r>
          </a:p>
          <a:p>
            <a:pPr marL="0" indent="0" algn="just">
              <a:buNone/>
            </a:pPr>
            <a:endParaRPr lang="tr-TR" dirty="0"/>
          </a:p>
        </p:txBody>
      </p:sp>
    </p:spTree>
    <p:extLst>
      <p:ext uri="{BB962C8B-B14F-4D97-AF65-F5344CB8AC3E}">
        <p14:creationId xmlns:p14="http://schemas.microsoft.com/office/powerpoint/2010/main" val="1035243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7- Mobil Pazarlama</a:t>
            </a:r>
            <a:endParaRPr lang="tr-TR" dirty="0"/>
          </a:p>
        </p:txBody>
      </p:sp>
      <p:sp>
        <p:nvSpPr>
          <p:cNvPr id="3" name="İçerik Yer Tutucusu 2"/>
          <p:cNvSpPr>
            <a:spLocks noGrp="1"/>
          </p:cNvSpPr>
          <p:nvPr>
            <p:ph idx="1"/>
          </p:nvPr>
        </p:nvSpPr>
        <p:spPr/>
        <p:txBody>
          <a:bodyPr/>
          <a:lstStyle/>
          <a:p>
            <a:r>
              <a:rPr lang="tr-TR" dirty="0" smtClean="0"/>
              <a:t>Örgütlerin hedef kitleleri ile mobil cihazlar üzerinden iletişime geçmek amacıyla gerçekleştirdikleri bir dizi interaktif uygulamalardır.</a:t>
            </a:r>
            <a:endParaRPr lang="tr-TR" dirty="0"/>
          </a:p>
        </p:txBody>
      </p:sp>
    </p:spTree>
    <p:extLst>
      <p:ext uri="{BB962C8B-B14F-4D97-AF65-F5344CB8AC3E}">
        <p14:creationId xmlns:p14="http://schemas.microsoft.com/office/powerpoint/2010/main" val="1532274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8- Müşteri İlişkileri Yönetimi</a:t>
            </a:r>
            <a:endParaRPr lang="tr-TR" dirty="0"/>
          </a:p>
        </p:txBody>
      </p:sp>
      <p:sp>
        <p:nvSpPr>
          <p:cNvPr id="3" name="İçerik Yer Tutucusu 2"/>
          <p:cNvSpPr>
            <a:spLocks noGrp="1"/>
          </p:cNvSpPr>
          <p:nvPr>
            <p:ph idx="1"/>
          </p:nvPr>
        </p:nvSpPr>
        <p:spPr/>
        <p:txBody>
          <a:bodyPr/>
          <a:lstStyle/>
          <a:p>
            <a:pPr algn="just"/>
            <a:r>
              <a:rPr lang="tr-TR" dirty="0" smtClean="0"/>
              <a:t>Müşteri tatmini ve bağlılığını sağlamaya yönelik mevcut müşterilere ilişkin bilgilerin sağlanmasını ve elde edilen bilgilere dayalı olarak uzun soluklu müşteri ilişkilerinin kurulması ve sürdürülmesine yönelik bir süreçtir.</a:t>
            </a:r>
          </a:p>
          <a:p>
            <a:pPr algn="just"/>
            <a:r>
              <a:rPr lang="tr-TR" dirty="0" smtClean="0"/>
              <a:t>MİY üç temel öğeyi içermektedir. Bunlar:</a:t>
            </a:r>
          </a:p>
          <a:p>
            <a:pPr lvl="1"/>
            <a:r>
              <a:rPr lang="tr-TR" dirty="0" smtClean="0"/>
              <a:t>Müşteri</a:t>
            </a:r>
          </a:p>
          <a:p>
            <a:pPr lvl="1"/>
            <a:r>
              <a:rPr lang="tr-TR" dirty="0" smtClean="0"/>
              <a:t>İlişki </a:t>
            </a:r>
          </a:p>
          <a:p>
            <a:pPr lvl="1"/>
            <a:r>
              <a:rPr lang="tr-TR" dirty="0" smtClean="0"/>
              <a:t>Yönetim</a:t>
            </a:r>
            <a:endParaRPr lang="tr-TR" dirty="0"/>
          </a:p>
        </p:txBody>
      </p:sp>
    </p:spTree>
    <p:extLst>
      <p:ext uri="{BB962C8B-B14F-4D97-AF65-F5344CB8AC3E}">
        <p14:creationId xmlns:p14="http://schemas.microsoft.com/office/powerpoint/2010/main" val="35398344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9- Pazarlama 4.0</a:t>
            </a:r>
            <a:endParaRPr lang="tr-TR" dirty="0"/>
          </a:p>
        </p:txBody>
      </p:sp>
      <p:sp>
        <p:nvSpPr>
          <p:cNvPr id="3" name="İçerik Yer Tutucusu 2"/>
          <p:cNvSpPr>
            <a:spLocks noGrp="1"/>
          </p:cNvSpPr>
          <p:nvPr>
            <p:ph idx="1"/>
          </p:nvPr>
        </p:nvSpPr>
        <p:spPr/>
        <p:txBody>
          <a:bodyPr>
            <a:normAutofit lnSpcReduction="10000"/>
          </a:bodyPr>
          <a:lstStyle/>
          <a:p>
            <a:pPr algn="just"/>
            <a:r>
              <a:rPr lang="tr-TR" dirty="0" smtClean="0"/>
              <a:t>Teknolojinin gelişmesiyle birlikte pazarlamada her geçen gelişmekte ve değişmektedir. Ürün merkezli pazarlamadan (Pazarlama 1.0), tüketici merkezli pazarlamaya (Pazarlama 2.0), insan merkezli pazarlamaya ( Pazarlama 3.0), ve son olarak da işletmeler ile müşteriler arasındaki online ve offline etkileşimleri birleştiren pazarlama 4.0’a doğru büyük değişim yaşanmaktadır.</a:t>
            </a:r>
          </a:p>
          <a:p>
            <a:pPr algn="just"/>
            <a:r>
              <a:rPr lang="tr-TR" dirty="0" smtClean="0"/>
              <a:t>Pazarlama 4.0 tüketiciyi pasif ve pazarlamacılar tarafından tek taraflı değerlendirilen bir rolden çıkarmakta ve daha aktif, hem markanın oluşturulmasında hem de pazarlama stratejilerinin belirlenmesinde  karar verici bir role getirmektedir. </a:t>
            </a:r>
            <a:endParaRPr lang="tr-TR" dirty="0"/>
          </a:p>
        </p:txBody>
      </p:sp>
    </p:spTree>
    <p:extLst>
      <p:ext uri="{BB962C8B-B14F-4D97-AF65-F5344CB8AC3E}">
        <p14:creationId xmlns:p14="http://schemas.microsoft.com/office/powerpoint/2010/main" val="31771226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10- Arama Motoru Pazarlaması</a:t>
            </a:r>
            <a:endParaRPr lang="tr-TR" dirty="0"/>
          </a:p>
        </p:txBody>
      </p:sp>
      <p:sp>
        <p:nvSpPr>
          <p:cNvPr id="3" name="İçerik Yer Tutucusu 2"/>
          <p:cNvSpPr>
            <a:spLocks noGrp="1"/>
          </p:cNvSpPr>
          <p:nvPr>
            <p:ph idx="1"/>
          </p:nvPr>
        </p:nvSpPr>
        <p:spPr/>
        <p:txBody>
          <a:bodyPr/>
          <a:lstStyle/>
          <a:p>
            <a:pPr algn="just"/>
            <a:r>
              <a:rPr lang="tr-TR" dirty="0" smtClean="0"/>
              <a:t>Arama motoru pazarlaması, internet sitelerinin, arama motoru sonuç sayfasındaki </a:t>
            </a:r>
            <a:r>
              <a:rPr lang="tr-TR" dirty="0" err="1" smtClean="0"/>
              <a:t>görülebilirliklerini</a:t>
            </a:r>
            <a:r>
              <a:rPr lang="tr-TR" dirty="0" smtClean="0"/>
              <a:t> artırarak tanıtım yapan internet pazarlama yöntemleridir.</a:t>
            </a:r>
          </a:p>
          <a:p>
            <a:pPr algn="just"/>
            <a:r>
              <a:rPr lang="tr-TR" dirty="0"/>
              <a:t>A</a:t>
            </a:r>
            <a:r>
              <a:rPr lang="tr-TR" dirty="0" smtClean="0"/>
              <a:t>rama motoru optimizasyonu, ücretli yerleşim, ücretli katılımın kullanılması aracılığıyla arama motorundaki arama sonuçlarında görünürlüğü artırarak web sitelerinin desteklenmeye çalışan internet pazarlamasının bir biçimidir.</a:t>
            </a:r>
          </a:p>
        </p:txBody>
      </p:sp>
    </p:spTree>
    <p:extLst>
      <p:ext uri="{BB962C8B-B14F-4D97-AF65-F5344CB8AC3E}">
        <p14:creationId xmlns:p14="http://schemas.microsoft.com/office/powerpoint/2010/main" val="16560432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11- İçerik Pazarlaması</a:t>
            </a:r>
            <a:endParaRPr lang="tr-TR" dirty="0"/>
          </a:p>
        </p:txBody>
      </p:sp>
      <p:sp>
        <p:nvSpPr>
          <p:cNvPr id="3" name="İçerik Yer Tutucusu 2"/>
          <p:cNvSpPr>
            <a:spLocks noGrp="1"/>
          </p:cNvSpPr>
          <p:nvPr>
            <p:ph idx="1"/>
          </p:nvPr>
        </p:nvSpPr>
        <p:spPr/>
        <p:txBody>
          <a:bodyPr/>
          <a:lstStyle/>
          <a:p>
            <a:pPr algn="just"/>
            <a:r>
              <a:rPr lang="tr-TR" dirty="0" smtClean="0"/>
              <a:t>İçerik pazarlamasının temel konusunun içerik üretmek ve tüketiciye bu içeriği dağıtmak olarak bakıldığında bu kavramın yeni bir olgu olmadığı görülmektedir. İşletmeler uzun yıllardır hem yeni müşteri çekmek hem de mevcut müşterileri kaybetmemek için içerik oluşturmakta ve sunmaktadır.</a:t>
            </a:r>
            <a:endParaRPr lang="tr-TR" dirty="0"/>
          </a:p>
        </p:txBody>
      </p:sp>
    </p:spTree>
    <p:extLst>
      <p:ext uri="{BB962C8B-B14F-4D97-AF65-F5344CB8AC3E}">
        <p14:creationId xmlns:p14="http://schemas.microsoft.com/office/powerpoint/2010/main" val="1828916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p:txBody>
          <a:bodyPr/>
          <a:lstStyle/>
          <a:p>
            <a:r>
              <a:rPr lang="tr-TR" dirty="0" smtClean="0"/>
              <a:t>Bölüm 3</a:t>
            </a:r>
            <a:endParaRPr lang="tr-TR" dirty="0"/>
          </a:p>
        </p:txBody>
      </p:sp>
      <p:sp>
        <p:nvSpPr>
          <p:cNvPr id="5" name="Alt Başlık 4"/>
          <p:cNvSpPr>
            <a:spLocks noGrp="1"/>
          </p:cNvSpPr>
          <p:nvPr>
            <p:ph type="subTitle" idx="1"/>
          </p:nvPr>
        </p:nvSpPr>
        <p:spPr/>
        <p:txBody>
          <a:bodyPr/>
          <a:lstStyle/>
          <a:p>
            <a:r>
              <a:rPr lang="tr-TR" dirty="0" smtClean="0"/>
              <a:t>İNTERNETTE PAZARLAMADA DEĞİŞEN ÇEVRE, ETİK VE GÜVEN</a:t>
            </a:r>
            <a:endParaRPr lang="tr-TR" dirty="0"/>
          </a:p>
        </p:txBody>
      </p:sp>
    </p:spTree>
    <p:extLst>
      <p:ext uri="{BB962C8B-B14F-4D97-AF65-F5344CB8AC3E}">
        <p14:creationId xmlns:p14="http://schemas.microsoft.com/office/powerpoint/2010/main" val="4837222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İnternette Pazarlamayı Etkileyen Faktörler</a:t>
            </a:r>
            <a:endParaRPr lang="tr-TR" dirty="0"/>
          </a:p>
        </p:txBody>
      </p:sp>
      <p:sp>
        <p:nvSpPr>
          <p:cNvPr id="4" name="İçerik Yer Tutucusu 3"/>
          <p:cNvSpPr>
            <a:spLocks noGrp="1"/>
          </p:cNvSpPr>
          <p:nvPr>
            <p:ph sz="half" idx="1"/>
          </p:nvPr>
        </p:nvSpPr>
        <p:spPr/>
        <p:txBody>
          <a:bodyPr/>
          <a:lstStyle/>
          <a:p>
            <a:r>
              <a:rPr lang="tr-TR" dirty="0" smtClean="0">
                <a:solidFill>
                  <a:srgbClr val="0070C0"/>
                </a:solidFill>
              </a:rPr>
              <a:t>Mikro Çevre Faktörleri</a:t>
            </a:r>
          </a:p>
          <a:p>
            <a:pPr marL="731520" lvl="1" indent="-457200">
              <a:buFont typeface="+mj-lt"/>
              <a:buAutoNum type="arabicPeriod"/>
            </a:pPr>
            <a:r>
              <a:rPr lang="tr-TR" dirty="0" smtClean="0"/>
              <a:t>Tedarikçiler</a:t>
            </a:r>
          </a:p>
          <a:p>
            <a:pPr marL="731520" lvl="1" indent="-457200">
              <a:buFont typeface="+mj-lt"/>
              <a:buAutoNum type="arabicPeriod"/>
            </a:pPr>
            <a:r>
              <a:rPr lang="tr-TR" dirty="0" smtClean="0"/>
              <a:t>Aracılar</a:t>
            </a:r>
          </a:p>
          <a:p>
            <a:pPr marL="731520" lvl="1" indent="-457200">
              <a:buFont typeface="+mj-lt"/>
              <a:buAutoNum type="arabicPeriod"/>
            </a:pPr>
            <a:r>
              <a:rPr lang="tr-TR" dirty="0" smtClean="0"/>
              <a:t>Paydaşlar</a:t>
            </a:r>
          </a:p>
          <a:p>
            <a:pPr marL="731520" lvl="1" indent="-457200">
              <a:buFont typeface="+mj-lt"/>
              <a:buAutoNum type="arabicPeriod"/>
            </a:pPr>
            <a:r>
              <a:rPr lang="tr-TR" dirty="0" smtClean="0"/>
              <a:t>Rakipler</a:t>
            </a:r>
          </a:p>
          <a:p>
            <a:pPr marL="731520" lvl="1" indent="-457200">
              <a:buFont typeface="+mj-lt"/>
              <a:buAutoNum type="arabicPeriod"/>
            </a:pPr>
            <a:r>
              <a:rPr lang="tr-TR" dirty="0" smtClean="0"/>
              <a:t>E-Perakendeciler</a:t>
            </a:r>
          </a:p>
          <a:p>
            <a:pPr marL="731520" lvl="1" indent="-457200">
              <a:buFont typeface="+mj-lt"/>
              <a:buAutoNum type="arabicPeriod"/>
            </a:pPr>
            <a:r>
              <a:rPr lang="tr-TR" dirty="0" smtClean="0"/>
              <a:t>Müşteriler</a:t>
            </a:r>
          </a:p>
          <a:p>
            <a:pPr marL="731520" lvl="1" indent="-457200">
              <a:buFont typeface="+mj-lt"/>
              <a:buAutoNum type="arabicPeriod"/>
            </a:pPr>
            <a:r>
              <a:rPr lang="tr-TR" dirty="0" smtClean="0"/>
              <a:t>E-pazaryerleri</a:t>
            </a:r>
            <a:endParaRPr lang="tr-TR" dirty="0"/>
          </a:p>
        </p:txBody>
      </p:sp>
      <p:sp>
        <p:nvSpPr>
          <p:cNvPr id="5" name="İçerik Yer Tutucusu 4"/>
          <p:cNvSpPr>
            <a:spLocks noGrp="1"/>
          </p:cNvSpPr>
          <p:nvPr>
            <p:ph sz="half" idx="2"/>
          </p:nvPr>
        </p:nvSpPr>
        <p:spPr/>
        <p:txBody>
          <a:bodyPr/>
          <a:lstStyle/>
          <a:p>
            <a:r>
              <a:rPr lang="tr-TR" dirty="0" smtClean="0">
                <a:solidFill>
                  <a:srgbClr val="0070C0"/>
                </a:solidFill>
              </a:rPr>
              <a:t>Makro Çevre Faktörleri</a:t>
            </a:r>
          </a:p>
          <a:p>
            <a:pPr marL="731520" lvl="1" indent="-457200">
              <a:buFont typeface="+mj-lt"/>
              <a:buAutoNum type="arabicPeriod"/>
            </a:pPr>
            <a:r>
              <a:rPr lang="tr-TR" dirty="0" smtClean="0"/>
              <a:t>Demografik Faktörler</a:t>
            </a:r>
          </a:p>
          <a:p>
            <a:pPr marL="731520" lvl="1" indent="-457200">
              <a:buFont typeface="+mj-lt"/>
              <a:buAutoNum type="arabicPeriod"/>
            </a:pPr>
            <a:r>
              <a:rPr lang="tr-TR" dirty="0" smtClean="0"/>
              <a:t>Sosyal ve Kültürel Faktörler</a:t>
            </a:r>
          </a:p>
          <a:p>
            <a:pPr marL="731520" lvl="1" indent="-457200">
              <a:buFont typeface="+mj-lt"/>
              <a:buAutoNum type="arabicPeriod"/>
            </a:pPr>
            <a:r>
              <a:rPr lang="tr-TR" dirty="0" smtClean="0"/>
              <a:t>Teknolojik Faktörler</a:t>
            </a:r>
          </a:p>
          <a:p>
            <a:pPr marL="731520" lvl="1" indent="-457200">
              <a:buFont typeface="+mj-lt"/>
              <a:buAutoNum type="arabicPeriod"/>
            </a:pPr>
            <a:r>
              <a:rPr lang="tr-TR" dirty="0" smtClean="0"/>
              <a:t>Politik Faktörler</a:t>
            </a:r>
          </a:p>
          <a:p>
            <a:pPr marL="731520" lvl="1" indent="-457200">
              <a:buFont typeface="+mj-lt"/>
              <a:buAutoNum type="arabicPeriod"/>
            </a:pPr>
            <a:r>
              <a:rPr lang="tr-TR" dirty="0" smtClean="0"/>
              <a:t>Ekonomik Faktörler</a:t>
            </a:r>
          </a:p>
          <a:p>
            <a:pPr marL="731520" lvl="1" indent="-457200">
              <a:buFont typeface="+mj-lt"/>
              <a:buAutoNum type="arabicPeriod"/>
            </a:pPr>
            <a:endParaRPr lang="tr-TR" dirty="0"/>
          </a:p>
        </p:txBody>
      </p:sp>
    </p:spTree>
    <p:extLst>
      <p:ext uri="{BB962C8B-B14F-4D97-AF65-F5344CB8AC3E}">
        <p14:creationId xmlns:p14="http://schemas.microsoft.com/office/powerpoint/2010/main" val="3424722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solidFill>
                  <a:srgbClr val="0070C0"/>
                </a:solidFill>
              </a:rPr>
              <a:t>Mikro Çevre </a:t>
            </a:r>
            <a:r>
              <a:rPr lang="tr-TR" dirty="0" smtClean="0">
                <a:solidFill>
                  <a:srgbClr val="0070C0"/>
                </a:solidFill>
              </a:rPr>
              <a:t>Faktörleri</a:t>
            </a:r>
            <a:endParaRPr lang="tr-TR" dirty="0"/>
          </a:p>
        </p:txBody>
      </p:sp>
      <p:sp>
        <p:nvSpPr>
          <p:cNvPr id="5" name="İçerik Yer Tutucusu 4"/>
          <p:cNvSpPr>
            <a:spLocks noGrp="1"/>
          </p:cNvSpPr>
          <p:nvPr>
            <p:ph idx="1"/>
          </p:nvPr>
        </p:nvSpPr>
        <p:spPr/>
        <p:txBody>
          <a:bodyPr>
            <a:normAutofit lnSpcReduction="10000"/>
          </a:bodyPr>
          <a:lstStyle/>
          <a:p>
            <a:pPr marL="457200" indent="-457200" algn="just">
              <a:buFont typeface="+mj-lt"/>
              <a:buAutoNum type="arabicPeriod"/>
            </a:pPr>
            <a:r>
              <a:rPr lang="tr-TR" dirty="0" smtClean="0"/>
              <a:t>Tedarikçiler</a:t>
            </a:r>
          </a:p>
          <a:p>
            <a:pPr lvl="1" algn="just"/>
            <a:r>
              <a:rPr lang="tr-TR" dirty="0"/>
              <a:t>E-iş: Her türlü iş bağlantıları ve bunlarla ilgili kısımların elektronik ortamda yürütülmesini içeren bir kavramdır.</a:t>
            </a:r>
          </a:p>
          <a:p>
            <a:pPr lvl="1" algn="just"/>
            <a:r>
              <a:rPr lang="tr-TR" dirty="0"/>
              <a:t>Tedarik Zinciri Yönetimi: Müşteriler ve diğer paydaşlar için değer yaratan; ürün, hizmet ve bilgi sağlayan en son kullanıcıdan kaynak tedarikçisine kadar uzanan anahtar iş süreçlerinin iş entegrasyonudur</a:t>
            </a:r>
            <a:r>
              <a:rPr lang="tr-TR" dirty="0" smtClean="0"/>
              <a:t>.</a:t>
            </a:r>
          </a:p>
          <a:p>
            <a:pPr marL="457200" indent="-457200" algn="just">
              <a:buFont typeface="+mj-lt"/>
              <a:buAutoNum type="arabicPeriod"/>
            </a:pPr>
            <a:r>
              <a:rPr lang="tr-TR" dirty="0" smtClean="0"/>
              <a:t>Aracılar: Sanal aracılar, internet ortamında bilgi, ürün ve hizmet talep edenlerle, bunları sağlayanlar arasında ihtiyaç duyulan bağlantı kurmayı amaçlar.</a:t>
            </a:r>
          </a:p>
          <a:p>
            <a:pPr lvl="1" algn="just"/>
            <a:r>
              <a:rPr lang="tr-TR" dirty="0" smtClean="0"/>
              <a:t>Arama Motorları</a:t>
            </a:r>
          </a:p>
          <a:p>
            <a:pPr lvl="1" algn="just"/>
            <a:r>
              <a:rPr lang="tr-TR" dirty="0" err="1" smtClean="0"/>
              <a:t>Portallar</a:t>
            </a:r>
            <a:r>
              <a:rPr lang="tr-TR" dirty="0" smtClean="0"/>
              <a:t>: Portal, </a:t>
            </a:r>
            <a:r>
              <a:rPr lang="tr-TR" dirty="0" err="1" smtClean="0"/>
              <a:t>klavuzluk</a:t>
            </a:r>
            <a:r>
              <a:rPr lang="tr-TR" dirty="0" smtClean="0"/>
              <a:t> eden, yol gösteren, bilgiyi nakleden anlamına gelmektedir. </a:t>
            </a:r>
          </a:p>
          <a:p>
            <a:pPr lvl="1" algn="just"/>
            <a:r>
              <a:rPr lang="tr-TR" dirty="0" smtClean="0"/>
              <a:t>Sanal </a:t>
            </a:r>
            <a:r>
              <a:rPr lang="tr-TR" dirty="0"/>
              <a:t>A</a:t>
            </a:r>
            <a:r>
              <a:rPr lang="tr-TR" dirty="0" smtClean="0"/>
              <a:t>lışveriş Merkezleri</a:t>
            </a:r>
            <a:endParaRPr lang="tr-TR" dirty="0"/>
          </a:p>
        </p:txBody>
      </p:sp>
    </p:spTree>
    <p:extLst>
      <p:ext uri="{BB962C8B-B14F-4D97-AF65-F5344CB8AC3E}">
        <p14:creationId xmlns:p14="http://schemas.microsoft.com/office/powerpoint/2010/main" val="10079544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0070C0"/>
                </a:solidFill>
              </a:rPr>
              <a:t>Mikro Çevre Faktörleri</a:t>
            </a:r>
            <a:endParaRPr lang="tr-TR" dirty="0"/>
          </a:p>
        </p:txBody>
      </p:sp>
      <p:sp>
        <p:nvSpPr>
          <p:cNvPr id="3" name="İçerik Yer Tutucusu 2"/>
          <p:cNvSpPr>
            <a:spLocks noGrp="1"/>
          </p:cNvSpPr>
          <p:nvPr>
            <p:ph idx="1"/>
          </p:nvPr>
        </p:nvSpPr>
        <p:spPr/>
        <p:txBody>
          <a:bodyPr>
            <a:normAutofit fontScale="92500" lnSpcReduction="10000"/>
          </a:bodyPr>
          <a:lstStyle/>
          <a:p>
            <a:pPr marL="731520" lvl="1" indent="-457200" algn="just">
              <a:buClr>
                <a:srgbClr val="93A299"/>
              </a:buClr>
              <a:buFont typeface="+mj-lt"/>
              <a:buAutoNum type="arabicPeriod" startAt="3"/>
            </a:pPr>
            <a:r>
              <a:rPr lang="tr-TR" sz="2400" dirty="0" smtClean="0">
                <a:solidFill>
                  <a:srgbClr val="292934"/>
                </a:solidFill>
              </a:rPr>
              <a:t>Paydaşlar</a:t>
            </a:r>
          </a:p>
          <a:p>
            <a:pPr lvl="2" algn="just">
              <a:buClr>
                <a:srgbClr val="93A299"/>
              </a:buClr>
            </a:pPr>
            <a:r>
              <a:rPr lang="tr-TR" sz="2200" dirty="0" err="1" smtClean="0">
                <a:solidFill>
                  <a:srgbClr val="292934"/>
                </a:solidFill>
              </a:rPr>
              <a:t>Websitesi</a:t>
            </a:r>
            <a:r>
              <a:rPr lang="tr-TR" sz="2200" dirty="0" smtClean="0">
                <a:solidFill>
                  <a:srgbClr val="292934"/>
                </a:solidFill>
              </a:rPr>
              <a:t>, e-posta, intranet, </a:t>
            </a:r>
            <a:r>
              <a:rPr lang="tr-TR" sz="2200" dirty="0" err="1" smtClean="0">
                <a:solidFill>
                  <a:srgbClr val="292934"/>
                </a:solidFill>
              </a:rPr>
              <a:t>extranet</a:t>
            </a:r>
            <a:endParaRPr lang="tr-TR" sz="2200" dirty="0">
              <a:solidFill>
                <a:srgbClr val="292934"/>
              </a:solidFill>
            </a:endParaRPr>
          </a:p>
          <a:p>
            <a:pPr marL="731520" lvl="1" indent="-457200" algn="just">
              <a:buClr>
                <a:srgbClr val="93A299"/>
              </a:buClr>
              <a:buFont typeface="+mj-lt"/>
              <a:buAutoNum type="arabicPeriod" startAt="3"/>
            </a:pPr>
            <a:r>
              <a:rPr lang="tr-TR" sz="2400" dirty="0" smtClean="0">
                <a:solidFill>
                  <a:srgbClr val="292934"/>
                </a:solidFill>
              </a:rPr>
              <a:t>Rakipler</a:t>
            </a:r>
          </a:p>
          <a:p>
            <a:pPr lvl="2" algn="just">
              <a:buClr>
                <a:srgbClr val="93A299"/>
              </a:buClr>
            </a:pPr>
            <a:r>
              <a:rPr lang="tr-TR" sz="2200" dirty="0" smtClean="0">
                <a:solidFill>
                  <a:srgbClr val="292934"/>
                </a:solidFill>
              </a:rPr>
              <a:t>Fiyat dışı rekabet araçları kullanmak</a:t>
            </a:r>
            <a:endParaRPr lang="tr-TR" sz="2200" dirty="0">
              <a:solidFill>
                <a:srgbClr val="292934"/>
              </a:solidFill>
            </a:endParaRPr>
          </a:p>
          <a:p>
            <a:pPr marL="731520" lvl="1" indent="-457200" algn="just">
              <a:buClr>
                <a:srgbClr val="93A299"/>
              </a:buClr>
              <a:buFont typeface="+mj-lt"/>
              <a:buAutoNum type="arabicPeriod" startAt="3"/>
            </a:pPr>
            <a:r>
              <a:rPr lang="tr-TR" sz="2400" dirty="0" smtClean="0">
                <a:solidFill>
                  <a:srgbClr val="292934"/>
                </a:solidFill>
              </a:rPr>
              <a:t>E-Perakendeciler</a:t>
            </a:r>
          </a:p>
          <a:p>
            <a:pPr lvl="2" algn="just">
              <a:buClr>
                <a:srgbClr val="93A299"/>
              </a:buClr>
            </a:pPr>
            <a:r>
              <a:rPr lang="tr-TR" sz="2200" dirty="0" smtClean="0">
                <a:solidFill>
                  <a:srgbClr val="292934"/>
                </a:solidFill>
              </a:rPr>
              <a:t>Amazon.com, </a:t>
            </a:r>
            <a:r>
              <a:rPr lang="tr-TR" sz="2200" dirty="0" err="1" smtClean="0">
                <a:solidFill>
                  <a:srgbClr val="292934"/>
                </a:solidFill>
              </a:rPr>
              <a:t>ebebek</a:t>
            </a:r>
            <a:r>
              <a:rPr lang="tr-TR" sz="2200" dirty="0" smtClean="0">
                <a:solidFill>
                  <a:srgbClr val="292934"/>
                </a:solidFill>
              </a:rPr>
              <a:t>, migros.com</a:t>
            </a:r>
          </a:p>
          <a:p>
            <a:pPr marL="731520" lvl="1" indent="-457200" algn="just">
              <a:buFont typeface="+mj-lt"/>
              <a:buAutoNum type="arabicPeriod" startAt="3"/>
            </a:pPr>
            <a:r>
              <a:rPr lang="tr-TR" sz="2400" dirty="0" smtClean="0"/>
              <a:t>Müşteriler</a:t>
            </a:r>
            <a:endParaRPr lang="tr-TR" sz="2200" dirty="0"/>
          </a:p>
          <a:p>
            <a:pPr marL="731520" lvl="1" indent="-457200" algn="just">
              <a:buFont typeface="+mj-lt"/>
              <a:buAutoNum type="arabicPeriod" startAt="3"/>
            </a:pPr>
            <a:r>
              <a:rPr lang="tr-TR" sz="2400" dirty="0" smtClean="0"/>
              <a:t>E-pazaryerleri</a:t>
            </a:r>
          </a:p>
          <a:p>
            <a:pPr lvl="2" algn="just"/>
            <a:r>
              <a:rPr lang="tr-TR" sz="2200" dirty="0" smtClean="0"/>
              <a:t>Alıcı ve satıcıların merkezi bir pazaryeri üzerinden iletişimde bulunmalarını ve işlem yapmalarını sağlayan iş modelidir. </a:t>
            </a:r>
          </a:p>
          <a:p>
            <a:pPr lvl="2" algn="just"/>
            <a:r>
              <a:rPr lang="tr-TR" sz="2200" dirty="0" smtClean="0"/>
              <a:t>Çok sayıda alıcı ve satıcının ve başka katılımcıların ek hizmetlerle desteklenen dinamik ve merkezi bir pazaryeri sayesinde iletişimde bulunmalarını ve işlem yapmalarını sağlayan </a:t>
            </a:r>
            <a:r>
              <a:rPr lang="tr-TR" sz="2200" dirty="0" err="1" smtClean="0"/>
              <a:t>kurumlararası</a:t>
            </a:r>
            <a:r>
              <a:rPr lang="tr-TR" sz="2200" dirty="0" smtClean="0"/>
              <a:t> bilgi sistemidir.</a:t>
            </a:r>
            <a:endParaRPr lang="tr-TR" sz="2200" dirty="0"/>
          </a:p>
          <a:p>
            <a:pPr marL="731520" lvl="1" indent="-457200">
              <a:buClr>
                <a:srgbClr val="93A299"/>
              </a:buClr>
              <a:buFont typeface="+mj-lt"/>
              <a:buAutoNum type="arabicPeriod" startAt="3"/>
            </a:pPr>
            <a:endParaRPr lang="tr-TR" sz="2400" dirty="0">
              <a:solidFill>
                <a:srgbClr val="292934"/>
              </a:solidFill>
            </a:endParaRPr>
          </a:p>
          <a:p>
            <a:endParaRPr lang="tr-TR" dirty="0"/>
          </a:p>
        </p:txBody>
      </p:sp>
    </p:spTree>
    <p:extLst>
      <p:ext uri="{BB962C8B-B14F-4D97-AF65-F5344CB8AC3E}">
        <p14:creationId xmlns:p14="http://schemas.microsoft.com/office/powerpoint/2010/main" val="1089931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marL="182880" lvl="0" indent="-182880">
              <a:spcBef>
                <a:spcPct val="20000"/>
              </a:spcBef>
            </a:pPr>
            <a:r>
              <a:rPr lang="tr-TR" sz="2800" spc="0" dirty="0">
                <a:solidFill>
                  <a:srgbClr val="0070C0"/>
                </a:solidFill>
                <a:ea typeface="+mn-ea"/>
                <a:cs typeface="+mn-cs"/>
              </a:rPr>
              <a:t>Makro Çevre </a:t>
            </a:r>
            <a:r>
              <a:rPr lang="tr-TR" sz="2800" spc="0" dirty="0" smtClean="0">
                <a:solidFill>
                  <a:srgbClr val="0070C0"/>
                </a:solidFill>
                <a:ea typeface="+mn-ea"/>
                <a:cs typeface="+mn-cs"/>
              </a:rPr>
              <a:t>Faktörleri</a:t>
            </a:r>
            <a:endParaRPr lang="tr-TR" dirty="0"/>
          </a:p>
        </p:txBody>
      </p:sp>
      <p:sp>
        <p:nvSpPr>
          <p:cNvPr id="3" name="İçerik Yer Tutucusu 2"/>
          <p:cNvSpPr>
            <a:spLocks noGrp="1"/>
          </p:cNvSpPr>
          <p:nvPr>
            <p:ph idx="1"/>
          </p:nvPr>
        </p:nvSpPr>
        <p:spPr/>
        <p:txBody>
          <a:bodyPr>
            <a:normAutofit fontScale="92500" lnSpcReduction="10000"/>
          </a:bodyPr>
          <a:lstStyle/>
          <a:p>
            <a:pPr marL="731520" lvl="1" indent="-457200">
              <a:buClr>
                <a:srgbClr val="93A299"/>
              </a:buClr>
              <a:buFont typeface="+mj-lt"/>
              <a:buAutoNum type="arabicPeriod"/>
            </a:pPr>
            <a:r>
              <a:rPr lang="tr-TR" sz="2400" dirty="0">
                <a:solidFill>
                  <a:srgbClr val="292934"/>
                </a:solidFill>
              </a:rPr>
              <a:t>Demografik </a:t>
            </a:r>
            <a:r>
              <a:rPr lang="tr-TR" sz="2400" dirty="0" smtClean="0">
                <a:solidFill>
                  <a:srgbClr val="292934"/>
                </a:solidFill>
              </a:rPr>
              <a:t>Faktörler</a:t>
            </a:r>
          </a:p>
          <a:p>
            <a:pPr lvl="2">
              <a:buClr>
                <a:srgbClr val="93A299"/>
              </a:buClr>
            </a:pPr>
            <a:r>
              <a:rPr lang="tr-TR" sz="2200" dirty="0" smtClean="0">
                <a:solidFill>
                  <a:srgbClr val="292934"/>
                </a:solidFill>
              </a:rPr>
              <a:t>Acemiler</a:t>
            </a:r>
          </a:p>
          <a:p>
            <a:pPr lvl="2">
              <a:buClr>
                <a:srgbClr val="93A299"/>
              </a:buClr>
            </a:pPr>
            <a:r>
              <a:rPr lang="tr-TR" sz="2200" dirty="0" smtClean="0">
                <a:solidFill>
                  <a:srgbClr val="292934"/>
                </a:solidFill>
              </a:rPr>
              <a:t>Orta düzey kullanıcılar</a:t>
            </a:r>
          </a:p>
          <a:p>
            <a:pPr lvl="2">
              <a:buClr>
                <a:srgbClr val="93A299"/>
              </a:buClr>
            </a:pPr>
            <a:r>
              <a:rPr lang="tr-TR" sz="2200" dirty="0" smtClean="0">
                <a:solidFill>
                  <a:srgbClr val="292934"/>
                </a:solidFill>
              </a:rPr>
              <a:t>Uzmanlar </a:t>
            </a:r>
            <a:endParaRPr lang="tr-TR" sz="2200" dirty="0">
              <a:solidFill>
                <a:srgbClr val="292934"/>
              </a:solidFill>
            </a:endParaRPr>
          </a:p>
          <a:p>
            <a:pPr marL="731520" lvl="1" indent="-457200">
              <a:buClr>
                <a:srgbClr val="93A299"/>
              </a:buClr>
              <a:buFont typeface="+mj-lt"/>
              <a:buAutoNum type="arabicPeriod"/>
            </a:pPr>
            <a:r>
              <a:rPr lang="tr-TR" sz="2400" dirty="0">
                <a:solidFill>
                  <a:srgbClr val="292934"/>
                </a:solidFill>
              </a:rPr>
              <a:t>Sosyal ve Kültürel </a:t>
            </a:r>
            <a:r>
              <a:rPr lang="tr-TR" sz="2400" dirty="0" smtClean="0">
                <a:solidFill>
                  <a:srgbClr val="292934"/>
                </a:solidFill>
              </a:rPr>
              <a:t>Faktörler</a:t>
            </a:r>
          </a:p>
          <a:p>
            <a:pPr lvl="2">
              <a:buClr>
                <a:srgbClr val="93A299"/>
              </a:buClr>
            </a:pPr>
            <a:r>
              <a:rPr lang="tr-TR" sz="2200" dirty="0" smtClean="0">
                <a:solidFill>
                  <a:srgbClr val="292934"/>
                </a:solidFill>
              </a:rPr>
              <a:t>Online müşterisinin üç önemli sosyal özelliği:</a:t>
            </a:r>
          </a:p>
          <a:p>
            <a:pPr lvl="3">
              <a:buClr>
                <a:srgbClr val="93A299"/>
              </a:buClr>
            </a:pPr>
            <a:r>
              <a:rPr lang="tr-TR" sz="2000" dirty="0" err="1" smtClean="0">
                <a:solidFill>
                  <a:srgbClr val="292934"/>
                </a:solidFill>
              </a:rPr>
              <a:t>Naktin</a:t>
            </a:r>
            <a:r>
              <a:rPr lang="tr-TR" sz="2000" dirty="0" smtClean="0">
                <a:solidFill>
                  <a:srgbClr val="292934"/>
                </a:solidFill>
              </a:rPr>
              <a:t> bol, zamanın az olması</a:t>
            </a:r>
          </a:p>
          <a:p>
            <a:pPr lvl="3">
              <a:buClr>
                <a:srgbClr val="93A299"/>
              </a:buClr>
            </a:pPr>
            <a:r>
              <a:rPr lang="tr-TR" sz="2000" dirty="0" smtClean="0">
                <a:solidFill>
                  <a:srgbClr val="292934"/>
                </a:solidFill>
              </a:rPr>
              <a:t>Artan boş vakit</a:t>
            </a:r>
          </a:p>
          <a:p>
            <a:pPr lvl="3">
              <a:buClr>
                <a:srgbClr val="93A299"/>
              </a:buClr>
            </a:pPr>
            <a:r>
              <a:rPr lang="tr-TR" sz="2000" dirty="0" smtClean="0">
                <a:solidFill>
                  <a:srgbClr val="292934"/>
                </a:solidFill>
              </a:rPr>
              <a:t>Artan teknoloji sahipliği</a:t>
            </a:r>
            <a:endParaRPr lang="tr-TR" sz="2000" dirty="0">
              <a:solidFill>
                <a:srgbClr val="292934"/>
              </a:solidFill>
            </a:endParaRPr>
          </a:p>
          <a:p>
            <a:pPr marL="731520" lvl="1" indent="-457200">
              <a:buClr>
                <a:srgbClr val="93A299"/>
              </a:buClr>
              <a:buFont typeface="+mj-lt"/>
              <a:buAutoNum type="arabicPeriod"/>
            </a:pPr>
            <a:r>
              <a:rPr lang="tr-TR" sz="2400" dirty="0">
                <a:solidFill>
                  <a:srgbClr val="292934"/>
                </a:solidFill>
              </a:rPr>
              <a:t>Teknolojik </a:t>
            </a:r>
            <a:r>
              <a:rPr lang="tr-TR" sz="2400" dirty="0" smtClean="0">
                <a:solidFill>
                  <a:srgbClr val="292934"/>
                </a:solidFill>
              </a:rPr>
              <a:t>Faktörler</a:t>
            </a:r>
          </a:p>
          <a:p>
            <a:pPr lvl="2">
              <a:buClr>
                <a:srgbClr val="93A299"/>
              </a:buClr>
            </a:pPr>
            <a:r>
              <a:rPr lang="tr-TR" sz="2200" dirty="0" smtClean="0">
                <a:solidFill>
                  <a:srgbClr val="292934"/>
                </a:solidFill>
              </a:rPr>
              <a:t>Yaratıcı Yıkım: Fotokopi, Karbon kağıt endüstrisini; otomobiller, demiryolu  endüstrisini olumsuz etkilemiştir.</a:t>
            </a:r>
            <a:endParaRPr lang="tr-TR" sz="2200" dirty="0">
              <a:solidFill>
                <a:srgbClr val="292934"/>
              </a:solidFill>
            </a:endParaRPr>
          </a:p>
          <a:p>
            <a:pPr marL="731520" lvl="1" indent="-457200">
              <a:buClr>
                <a:srgbClr val="93A299"/>
              </a:buClr>
              <a:buFont typeface="+mj-lt"/>
              <a:buAutoNum type="arabicPeriod"/>
            </a:pPr>
            <a:r>
              <a:rPr lang="tr-TR" sz="2400" dirty="0">
                <a:solidFill>
                  <a:srgbClr val="292934"/>
                </a:solidFill>
              </a:rPr>
              <a:t>Politik Faktörler</a:t>
            </a:r>
          </a:p>
          <a:p>
            <a:pPr marL="731520" lvl="1" indent="-457200">
              <a:buClr>
                <a:srgbClr val="93A299"/>
              </a:buClr>
              <a:buFont typeface="+mj-lt"/>
              <a:buAutoNum type="arabicPeriod"/>
            </a:pPr>
            <a:r>
              <a:rPr lang="tr-TR" sz="2400" dirty="0">
                <a:solidFill>
                  <a:srgbClr val="292934"/>
                </a:solidFill>
              </a:rPr>
              <a:t>Ekonomik Faktörler</a:t>
            </a:r>
          </a:p>
          <a:p>
            <a:endParaRPr lang="tr-TR" dirty="0"/>
          </a:p>
        </p:txBody>
      </p:sp>
    </p:spTree>
    <p:extLst>
      <p:ext uri="{BB962C8B-B14F-4D97-AF65-F5344CB8AC3E}">
        <p14:creationId xmlns:p14="http://schemas.microsoft.com/office/powerpoint/2010/main" val="7962754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İnternette Pazarlama Karması Unsurları</a:t>
            </a:r>
            <a:endParaRPr lang="tr-TR" dirty="0"/>
          </a:p>
        </p:txBody>
      </p:sp>
      <p:sp>
        <p:nvSpPr>
          <p:cNvPr id="6" name="Metin Yer Tutucusu 5"/>
          <p:cNvSpPr>
            <a:spLocks noGrp="1"/>
          </p:cNvSpPr>
          <p:nvPr>
            <p:ph type="body" idx="1"/>
          </p:nvPr>
        </p:nvSpPr>
        <p:spPr/>
        <p:txBody>
          <a:bodyPr/>
          <a:lstStyle/>
          <a:p>
            <a:r>
              <a:rPr lang="tr-TR" dirty="0" smtClean="0"/>
              <a:t>4P</a:t>
            </a:r>
            <a:endParaRPr lang="tr-TR" dirty="0"/>
          </a:p>
        </p:txBody>
      </p:sp>
      <p:sp>
        <p:nvSpPr>
          <p:cNvPr id="7" name="İçerik Yer Tutucusu 6"/>
          <p:cNvSpPr>
            <a:spLocks noGrp="1"/>
          </p:cNvSpPr>
          <p:nvPr>
            <p:ph sz="half" idx="2"/>
          </p:nvPr>
        </p:nvSpPr>
        <p:spPr/>
        <p:txBody>
          <a:bodyPr/>
          <a:lstStyle/>
          <a:p>
            <a:r>
              <a:rPr lang="tr-TR" dirty="0"/>
              <a:t>Ü</a:t>
            </a:r>
            <a:r>
              <a:rPr lang="tr-TR" dirty="0" smtClean="0"/>
              <a:t>rün</a:t>
            </a:r>
          </a:p>
          <a:p>
            <a:r>
              <a:rPr lang="tr-TR" dirty="0" smtClean="0"/>
              <a:t>Fiyat</a:t>
            </a:r>
          </a:p>
          <a:p>
            <a:r>
              <a:rPr lang="tr-TR" dirty="0" smtClean="0"/>
              <a:t>Dağıtım </a:t>
            </a:r>
          </a:p>
          <a:p>
            <a:r>
              <a:rPr lang="tr-TR" dirty="0" smtClean="0"/>
              <a:t>Tutundurma</a:t>
            </a:r>
          </a:p>
          <a:p>
            <a:endParaRPr lang="tr-TR" dirty="0" smtClean="0"/>
          </a:p>
        </p:txBody>
      </p:sp>
      <p:sp>
        <p:nvSpPr>
          <p:cNvPr id="8" name="Metin Yer Tutucusu 7"/>
          <p:cNvSpPr>
            <a:spLocks noGrp="1"/>
          </p:cNvSpPr>
          <p:nvPr>
            <p:ph type="body" sz="quarter" idx="3"/>
          </p:nvPr>
        </p:nvSpPr>
        <p:spPr/>
        <p:txBody>
          <a:bodyPr/>
          <a:lstStyle/>
          <a:p>
            <a:r>
              <a:rPr lang="tr-TR" dirty="0" smtClean="0"/>
              <a:t>7P</a:t>
            </a:r>
            <a:endParaRPr lang="tr-TR" dirty="0"/>
          </a:p>
        </p:txBody>
      </p:sp>
      <p:sp>
        <p:nvSpPr>
          <p:cNvPr id="9" name="İçerik Yer Tutucusu 8"/>
          <p:cNvSpPr>
            <a:spLocks noGrp="1"/>
          </p:cNvSpPr>
          <p:nvPr>
            <p:ph sz="quarter" idx="4"/>
          </p:nvPr>
        </p:nvSpPr>
        <p:spPr/>
        <p:txBody>
          <a:bodyPr/>
          <a:lstStyle/>
          <a:p>
            <a:r>
              <a:rPr lang="tr-TR" dirty="0"/>
              <a:t>Ürün</a:t>
            </a:r>
          </a:p>
          <a:p>
            <a:r>
              <a:rPr lang="tr-TR" dirty="0"/>
              <a:t>Fiyat</a:t>
            </a:r>
          </a:p>
          <a:p>
            <a:r>
              <a:rPr lang="tr-TR" dirty="0"/>
              <a:t>Dağıtım </a:t>
            </a:r>
          </a:p>
          <a:p>
            <a:r>
              <a:rPr lang="tr-TR" dirty="0"/>
              <a:t>Tutundurma</a:t>
            </a:r>
          </a:p>
          <a:p>
            <a:r>
              <a:rPr lang="tr-TR" dirty="0" smtClean="0"/>
              <a:t>İnsan</a:t>
            </a:r>
          </a:p>
          <a:p>
            <a:r>
              <a:rPr lang="tr-TR" dirty="0" smtClean="0"/>
              <a:t>Süreç</a:t>
            </a:r>
          </a:p>
          <a:p>
            <a:r>
              <a:rPr lang="tr-TR" dirty="0" smtClean="0"/>
              <a:t>Fiziksel Kanıtlar</a:t>
            </a:r>
          </a:p>
          <a:p>
            <a:endParaRPr lang="tr-TR" dirty="0"/>
          </a:p>
        </p:txBody>
      </p:sp>
    </p:spTree>
    <p:extLst>
      <p:ext uri="{BB962C8B-B14F-4D97-AF65-F5344CB8AC3E}">
        <p14:creationId xmlns:p14="http://schemas.microsoft.com/office/powerpoint/2010/main" val="40846415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aşlık 9"/>
          <p:cNvSpPr>
            <a:spLocks noGrp="1"/>
          </p:cNvSpPr>
          <p:nvPr>
            <p:ph type="title"/>
          </p:nvPr>
        </p:nvSpPr>
        <p:spPr/>
        <p:txBody>
          <a:bodyPr>
            <a:normAutofit fontScale="90000"/>
          </a:bodyPr>
          <a:lstStyle/>
          <a:p>
            <a:pPr algn="ctr"/>
            <a:r>
              <a:rPr lang="tr-TR" dirty="0"/>
              <a:t>İnternette Pazarlama Karması </a:t>
            </a:r>
            <a:r>
              <a:rPr lang="tr-TR" dirty="0" smtClean="0"/>
              <a:t>Unsurları</a:t>
            </a:r>
            <a:endParaRPr lang="tr-TR" dirty="0"/>
          </a:p>
        </p:txBody>
      </p:sp>
      <p:sp>
        <p:nvSpPr>
          <p:cNvPr id="11" name="Metin Yer Tutucusu 10"/>
          <p:cNvSpPr>
            <a:spLocks noGrp="1"/>
          </p:cNvSpPr>
          <p:nvPr>
            <p:ph type="body" idx="1"/>
          </p:nvPr>
        </p:nvSpPr>
        <p:spPr/>
        <p:txBody>
          <a:bodyPr/>
          <a:lstStyle/>
          <a:p>
            <a:r>
              <a:rPr lang="tr-TR" dirty="0"/>
              <a:t>4</a:t>
            </a:r>
            <a:r>
              <a:rPr lang="tr-TR" dirty="0" smtClean="0"/>
              <a:t> C</a:t>
            </a:r>
            <a:endParaRPr lang="tr-TR" dirty="0"/>
          </a:p>
        </p:txBody>
      </p:sp>
      <p:sp>
        <p:nvSpPr>
          <p:cNvPr id="8" name="İçerik Yer Tutucusu 7"/>
          <p:cNvSpPr>
            <a:spLocks noGrp="1"/>
          </p:cNvSpPr>
          <p:nvPr>
            <p:ph sz="half" idx="2"/>
          </p:nvPr>
        </p:nvSpPr>
        <p:spPr/>
        <p:txBody>
          <a:bodyPr>
            <a:normAutofit/>
          </a:bodyPr>
          <a:lstStyle/>
          <a:p>
            <a:pPr marL="0" indent="0">
              <a:buNone/>
            </a:pPr>
            <a:endParaRPr lang="tr-TR" dirty="0"/>
          </a:p>
        </p:txBody>
      </p:sp>
      <p:sp>
        <p:nvSpPr>
          <p:cNvPr id="12" name="Metin Yer Tutucusu 11"/>
          <p:cNvSpPr>
            <a:spLocks noGrp="1"/>
          </p:cNvSpPr>
          <p:nvPr>
            <p:ph type="body" sz="quarter" idx="3"/>
          </p:nvPr>
        </p:nvSpPr>
        <p:spPr/>
        <p:txBody>
          <a:bodyPr/>
          <a:lstStyle/>
          <a:p>
            <a:r>
              <a:rPr lang="tr-TR" dirty="0" smtClean="0"/>
              <a:t>10 C</a:t>
            </a:r>
            <a:endParaRPr lang="tr-TR" dirty="0"/>
          </a:p>
        </p:txBody>
      </p:sp>
      <p:sp>
        <p:nvSpPr>
          <p:cNvPr id="13" name="İçerik Yer Tutucusu 12"/>
          <p:cNvSpPr>
            <a:spLocks noGrp="1"/>
          </p:cNvSpPr>
          <p:nvPr>
            <p:ph sz="quarter" idx="4"/>
          </p:nvPr>
        </p:nvSpPr>
        <p:spPr/>
        <p:txBody>
          <a:bodyPr>
            <a:normAutofit fontScale="92500" lnSpcReduction="10000"/>
          </a:bodyPr>
          <a:lstStyle/>
          <a:p>
            <a:pPr marL="514350" indent="-514350">
              <a:buFont typeface="+mj-lt"/>
              <a:buAutoNum type="arabicPeriod"/>
            </a:pPr>
            <a:r>
              <a:rPr lang="tr-TR" dirty="0"/>
              <a:t>Müşteri</a:t>
            </a:r>
          </a:p>
          <a:p>
            <a:pPr marL="514350" indent="-514350">
              <a:buFont typeface="+mj-lt"/>
              <a:buAutoNum type="arabicPeriod"/>
            </a:pPr>
            <a:r>
              <a:rPr lang="tr-TR" dirty="0"/>
              <a:t>Şirket Kültürü</a:t>
            </a:r>
          </a:p>
          <a:p>
            <a:pPr marL="514350" indent="-514350">
              <a:buFont typeface="+mj-lt"/>
              <a:buAutoNum type="arabicPeriod"/>
            </a:pPr>
            <a:r>
              <a:rPr lang="tr-TR" dirty="0"/>
              <a:t>Uygunluk</a:t>
            </a:r>
          </a:p>
          <a:p>
            <a:pPr marL="514350" indent="-514350">
              <a:buFont typeface="+mj-lt"/>
              <a:buAutoNum type="arabicPeriod"/>
            </a:pPr>
            <a:r>
              <a:rPr lang="tr-TR" dirty="0"/>
              <a:t>Rekabet</a:t>
            </a:r>
          </a:p>
          <a:p>
            <a:pPr marL="514350" indent="-514350">
              <a:buFont typeface="+mj-lt"/>
              <a:buAutoNum type="arabicPeriod"/>
            </a:pPr>
            <a:r>
              <a:rPr lang="tr-TR" dirty="0"/>
              <a:t>İletişim</a:t>
            </a:r>
          </a:p>
          <a:p>
            <a:pPr marL="514350" indent="-514350">
              <a:buFont typeface="+mj-lt"/>
              <a:buAutoNum type="arabicPeriod"/>
            </a:pPr>
            <a:r>
              <a:rPr lang="tr-TR" dirty="0"/>
              <a:t>Tutarlılık</a:t>
            </a:r>
          </a:p>
          <a:p>
            <a:pPr marL="514350" indent="-514350">
              <a:buFont typeface="+mj-lt"/>
              <a:buAutoNum type="arabicPeriod"/>
            </a:pPr>
            <a:r>
              <a:rPr lang="tr-TR" dirty="0"/>
              <a:t>Yaratıcı İçerik</a:t>
            </a:r>
          </a:p>
          <a:p>
            <a:pPr marL="514350" indent="-514350">
              <a:buFont typeface="+mj-lt"/>
              <a:buAutoNum type="arabicPeriod"/>
            </a:pPr>
            <a:r>
              <a:rPr lang="tr-TR" dirty="0"/>
              <a:t>İsteğe Göre Uyarlama</a:t>
            </a:r>
          </a:p>
          <a:p>
            <a:pPr marL="514350" indent="-514350">
              <a:buFont typeface="+mj-lt"/>
              <a:buAutoNum type="arabicPeriod"/>
            </a:pPr>
            <a:r>
              <a:rPr lang="tr-TR" dirty="0"/>
              <a:t>Koordinasyon</a:t>
            </a:r>
          </a:p>
          <a:p>
            <a:pPr marL="514350" indent="-514350">
              <a:buFont typeface="+mj-lt"/>
              <a:buAutoNum type="arabicPeriod"/>
            </a:pPr>
            <a:r>
              <a:rPr lang="tr-TR" dirty="0"/>
              <a:t>Kontrol</a:t>
            </a:r>
          </a:p>
          <a:p>
            <a:endParaRPr lang="tr-TR" dirty="0"/>
          </a:p>
        </p:txBody>
      </p:sp>
    </p:spTree>
    <p:extLst>
      <p:ext uri="{BB962C8B-B14F-4D97-AF65-F5344CB8AC3E}">
        <p14:creationId xmlns:p14="http://schemas.microsoft.com/office/powerpoint/2010/main" val="36221239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tlik">
  <a:themeElements>
    <a:clrScheme name="Netlik">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is Klasik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tlik">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350</TotalTime>
  <Words>1934</Words>
  <Application>Microsoft Office PowerPoint</Application>
  <PresentationFormat>Ekran Gösterisi (4:3)</PresentationFormat>
  <Paragraphs>305</Paragraphs>
  <Slides>44</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44</vt:i4>
      </vt:variant>
    </vt:vector>
  </HeadingPairs>
  <TitlesOfParts>
    <vt:vector size="48" baseType="lpstr">
      <vt:lpstr>Arial</vt:lpstr>
      <vt:lpstr>Calibri</vt:lpstr>
      <vt:lpstr>Times New Roman</vt:lpstr>
      <vt:lpstr>Netlik</vt:lpstr>
      <vt:lpstr>İNTERNETTE PAZARLAMA</vt:lpstr>
      <vt:lpstr>Bilgiye Dayalı Ekonomi </vt:lpstr>
      <vt:lpstr>İnternet</vt:lpstr>
      <vt:lpstr>İnternetin Ortaya Çıkışı ve Gelişimi  İnternet Çok Hızlı Yayılıyor  İnternet, diğer iletişim ortamlarına kıyasla daha hızlı yayılıyor/büyüyor. .</vt:lpstr>
      <vt:lpstr>İnternetin Ortaya Çıkışı ve Gelişimi</vt:lpstr>
      <vt:lpstr>Dünyada İnternet Gelişimi  </vt:lpstr>
      <vt:lpstr>İnternetin Ortaya Çıkışı ve Gelişimi</vt:lpstr>
      <vt:lpstr>PowerPoint Sunusu</vt:lpstr>
      <vt:lpstr>İnternetin Boyutları</vt:lpstr>
      <vt:lpstr>İnternetin Kullanıma Nedenleri </vt:lpstr>
      <vt:lpstr>İnternetin Temel Özellikleri</vt:lpstr>
      <vt:lpstr>İnternetin Temel Özellikleri</vt:lpstr>
      <vt:lpstr>2019 yılı Dünya Genelinde En Büyük İnternet Şirketleri</vt:lpstr>
      <vt:lpstr>BÖLÜM 2</vt:lpstr>
      <vt:lpstr>Günümüz pazarlama anlayışının değişimine neden olan faktörler</vt:lpstr>
      <vt:lpstr>İNTERNETTE PAZARLAMA</vt:lpstr>
      <vt:lpstr>Geleneksel Pazarlama ile İnternet Pazarlamanın Karşılaştırılması</vt:lpstr>
      <vt:lpstr>İnternette Pazarlamanın Avantajları</vt:lpstr>
      <vt:lpstr>İnternette Pazarlamanın Avantajları</vt:lpstr>
      <vt:lpstr>İnternette Pazarlamanın Dezavantajları</vt:lpstr>
      <vt:lpstr>İnternette Pazarlamanın Temel Unsurları</vt:lpstr>
      <vt:lpstr>1- Elde Et Yöntemi</vt:lpstr>
      <vt:lpstr>2- Kazan Yöntemi</vt:lpstr>
      <vt:lpstr>3- Ölç ve Optimize Et Yöntemi</vt:lpstr>
      <vt:lpstr>4- Sahip Çık ve Büyüt</vt:lpstr>
      <vt:lpstr>İnternette Pazarlamada Güncel  Yaklaşımlar</vt:lpstr>
      <vt:lpstr>1- Doğrudan Pazarlama </vt:lpstr>
      <vt:lpstr>2-Veri tabanlı Pazarlama</vt:lpstr>
      <vt:lpstr>3- E-posta Pazarlaması</vt:lpstr>
      <vt:lpstr>4- İzinli Pazarlama</vt:lpstr>
      <vt:lpstr>5-E-Wom ( Elektronik Ağızdan Ağıza İletişim) </vt:lpstr>
      <vt:lpstr>6- Sosyal Medya Pazarlaması</vt:lpstr>
      <vt:lpstr>7- Mobil Pazarlama</vt:lpstr>
      <vt:lpstr>8- Müşteri İlişkileri Yönetimi</vt:lpstr>
      <vt:lpstr>9- Pazarlama 4.0</vt:lpstr>
      <vt:lpstr>10- Arama Motoru Pazarlaması</vt:lpstr>
      <vt:lpstr>11- İçerik Pazarlaması</vt:lpstr>
      <vt:lpstr>Bölüm 3</vt:lpstr>
      <vt:lpstr>İnternette Pazarlamayı Etkileyen Faktörler</vt:lpstr>
      <vt:lpstr>Mikro Çevre Faktörleri</vt:lpstr>
      <vt:lpstr>Mikro Çevre Faktörleri</vt:lpstr>
      <vt:lpstr>Makro Çevre Faktörleri</vt:lpstr>
      <vt:lpstr>İnternette Pazarlama Karması Unsurları</vt:lpstr>
      <vt:lpstr>İnternette Pazarlama Karması Unsurları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İNTERNETTE PAZARLAMA</dc:title>
  <dc:creator>tahhakuk</dc:creator>
  <cp:lastModifiedBy>Tunahan</cp:lastModifiedBy>
  <cp:revision>42</cp:revision>
  <cp:lastPrinted>2020-02-25T12:15:22Z</cp:lastPrinted>
  <dcterms:created xsi:type="dcterms:W3CDTF">2020-02-25T08:21:55Z</dcterms:created>
  <dcterms:modified xsi:type="dcterms:W3CDTF">2020-03-18T13:51:18Z</dcterms:modified>
</cp:coreProperties>
</file>