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780"/>
    <p:restoredTop sz="94673"/>
  </p:normalViewPr>
  <p:slideViewPr>
    <p:cSldViewPr>
      <p:cViewPr varScale="1">
        <p:scale>
          <a:sx n="107" d="100"/>
          <a:sy n="107" d="100"/>
        </p:scale>
        <p:origin x="2152" y="168"/>
      </p:cViewPr>
      <p:guideLst>
        <p:guide orient="horz" pos="2160"/>
        <p:guide pos="2880"/>
      </p:guideLst>
    </p:cSldViewPr>
  </p:slideViewPr>
  <p:notesTextViewPr>
    <p:cViewPr>
      <p:scale>
        <a:sx n="100" d="100"/>
        <a:sy n="100" d="100"/>
      </p:scale>
      <p:origin x="0" y="0"/>
    </p:cViewPr>
  </p:notesTextViewPr>
  <p:gridSpacing cx="1080136" cy="1080136"/>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B7D7478-0FB2-4A0D-9580-B0DADF138913}" type="datetimeFigureOut">
              <a:rPr lang="tr-TR" smtClean="0"/>
              <a:t>21.12.2020</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7D2350E-22FA-45B0-A554-D699550BA1D9}" type="slidenum">
              <a:rPr lang="tr-TR" smtClean="0"/>
              <a:t>‹#›</a:t>
            </a:fld>
            <a:endParaRPr lang="tr-T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07D2350E-22FA-45B0-A554-D699550BA1D9}" type="slidenum">
              <a:rPr lang="tr-TR" smtClean="0"/>
              <a:t>12</a:t>
            </a:fld>
            <a:endParaRPr lang="tr-TR"/>
          </a:p>
        </p:txBody>
      </p:sp>
    </p:spTree>
    <p:extLst>
      <p:ext uri="{BB962C8B-B14F-4D97-AF65-F5344CB8AC3E}">
        <p14:creationId xmlns:p14="http://schemas.microsoft.com/office/powerpoint/2010/main" val="5298588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07D2350E-22FA-45B0-A554-D699550BA1D9}" type="slidenum">
              <a:rPr lang="tr-TR" smtClean="0"/>
              <a:t>14</a:t>
            </a:fld>
            <a:endParaRPr lang="tr-TR"/>
          </a:p>
        </p:txBody>
      </p:sp>
    </p:spTree>
    <p:extLst>
      <p:ext uri="{BB962C8B-B14F-4D97-AF65-F5344CB8AC3E}">
        <p14:creationId xmlns:p14="http://schemas.microsoft.com/office/powerpoint/2010/main" val="32430557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07D2350E-22FA-45B0-A554-D699550BA1D9}" type="slidenum">
              <a:rPr lang="tr-TR" smtClean="0"/>
              <a:t>19</a:t>
            </a:fld>
            <a:endParaRPr lang="tr-TR"/>
          </a:p>
        </p:txBody>
      </p:sp>
    </p:spTree>
    <p:extLst>
      <p:ext uri="{BB962C8B-B14F-4D97-AF65-F5344CB8AC3E}">
        <p14:creationId xmlns:p14="http://schemas.microsoft.com/office/powerpoint/2010/main" val="37844773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07D2350E-22FA-45B0-A554-D699550BA1D9}" type="slidenum">
              <a:rPr lang="tr-TR" smtClean="0"/>
              <a:t>21</a:t>
            </a:fld>
            <a:endParaRPr lang="tr-TR"/>
          </a:p>
        </p:txBody>
      </p:sp>
    </p:spTree>
    <p:extLst>
      <p:ext uri="{BB962C8B-B14F-4D97-AF65-F5344CB8AC3E}">
        <p14:creationId xmlns:p14="http://schemas.microsoft.com/office/powerpoint/2010/main" val="15024177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07D2350E-22FA-45B0-A554-D699550BA1D9}" type="slidenum">
              <a:rPr lang="tr-TR" smtClean="0"/>
              <a:t>22</a:t>
            </a:fld>
            <a:endParaRPr lang="tr-TR"/>
          </a:p>
        </p:txBody>
      </p:sp>
    </p:spTree>
    <p:extLst>
      <p:ext uri="{BB962C8B-B14F-4D97-AF65-F5344CB8AC3E}">
        <p14:creationId xmlns:p14="http://schemas.microsoft.com/office/powerpoint/2010/main" val="20211592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a:t>Asıl başlık stili için tıklatın</a:t>
            </a: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3 Veri Yer Tutucusu"/>
          <p:cNvSpPr>
            <a:spLocks noGrp="1"/>
          </p:cNvSpPr>
          <p:nvPr>
            <p:ph type="dt" sz="half" idx="10"/>
          </p:nvPr>
        </p:nvSpPr>
        <p:spPr/>
        <p:txBody>
          <a:bodyPr/>
          <a:lstStyle/>
          <a:p>
            <a:fld id="{64AA07C2-609E-48E3-ABB8-8F67A62CA011}" type="datetime1">
              <a:rPr lang="tr-TR" smtClean="0"/>
              <a:t>21.12.2020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9CC6BC7C-DB39-49F7-BD0C-67C0247D3BCA}"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B8F98FB5-0425-4FD4-901E-37ED15966E8C}" type="datetime1">
              <a:rPr lang="tr-TR" smtClean="0"/>
              <a:t>21.12.2020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9CC6BC7C-DB39-49F7-BD0C-67C0247D3BCA}"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3 Veri Yer Tutucusu"/>
          <p:cNvSpPr>
            <a:spLocks noGrp="1"/>
          </p:cNvSpPr>
          <p:nvPr>
            <p:ph type="dt" sz="half" idx="10"/>
          </p:nvPr>
        </p:nvSpPr>
        <p:spPr/>
        <p:txBody>
          <a:bodyPr/>
          <a:lstStyle/>
          <a:p>
            <a:fld id="{CDDB283F-DF59-4D28-A627-A021D2AD82B8}" type="datetime1">
              <a:rPr lang="tr-TR" smtClean="0"/>
              <a:t>21.12.2020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9CC6BC7C-DB39-49F7-BD0C-67C0247D3BCA}"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Veri Yer Tutucusu"/>
          <p:cNvSpPr>
            <a:spLocks noGrp="1"/>
          </p:cNvSpPr>
          <p:nvPr>
            <p:ph type="dt" sz="half" idx="10"/>
          </p:nvPr>
        </p:nvSpPr>
        <p:spPr/>
        <p:txBody>
          <a:bodyPr/>
          <a:lstStyle/>
          <a:p>
            <a:fld id="{098714BC-1D95-4193-B393-6AE480FEE0CC}" type="datetime1">
              <a:rPr lang="tr-TR" smtClean="0"/>
              <a:t>21.12.2020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9CC6BC7C-DB39-49F7-BD0C-67C0247D3BCA}"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6 Veri Yer Tutucusu"/>
          <p:cNvSpPr>
            <a:spLocks noGrp="1"/>
          </p:cNvSpPr>
          <p:nvPr>
            <p:ph type="dt" sz="half" idx="10"/>
          </p:nvPr>
        </p:nvSpPr>
        <p:spPr/>
        <p:txBody>
          <a:bodyPr/>
          <a:lstStyle/>
          <a:p>
            <a:fld id="{7069D29E-37E1-49AA-8D51-354C69CBEE39}" type="datetime1">
              <a:rPr lang="tr-TR" smtClean="0"/>
              <a:t>21.12.2020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9CC6BC7C-DB39-49F7-BD0C-67C0247D3BCA}"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Veri Yer Tutucusu"/>
          <p:cNvSpPr>
            <a:spLocks noGrp="1"/>
          </p:cNvSpPr>
          <p:nvPr>
            <p:ph type="dt" sz="half" idx="10"/>
          </p:nvPr>
        </p:nvSpPr>
        <p:spPr/>
        <p:txBody>
          <a:bodyPr/>
          <a:lstStyle/>
          <a:p>
            <a:fld id="{10F39DD9-7C7F-4713-80D1-63F1346149E3}" type="datetime1">
              <a:rPr lang="tr-TR" smtClean="0"/>
              <a:t>21.12.2020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9CC6BC7C-DB39-49F7-BD0C-67C0247D3BCA}"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5F9F6139-0379-4062-8877-26A51E45AD6C}" type="datetime1">
              <a:rPr lang="tr-TR" smtClean="0"/>
              <a:t>21.12.2020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9CC6BC7C-DB39-49F7-BD0C-67C0247D3BCA}"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4A29FBE9-3534-48EB-A9BB-8615B0964A19}" type="datetime1">
              <a:rPr lang="tr-TR" smtClean="0"/>
              <a:t>21.12.2020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9CC6BC7C-DB39-49F7-BD0C-67C0247D3BCA}"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EB6662A7-64BD-4B3A-8B2D-79EF4F94600F}" type="datetime1">
              <a:rPr lang="tr-TR" smtClean="0"/>
              <a:t>21.12.2020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9CC6BC7C-DB39-49F7-BD0C-67C0247D3BCA}"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C7F57337-C70B-48F6-8151-9E396D09B0AE}" type="datetime1">
              <a:rPr lang="tr-TR" smtClean="0"/>
              <a:t>21.12.2020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9CC6BC7C-DB39-49F7-BD0C-67C0247D3BCA}"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53395C9C-79E8-4126-9588-5210A3D276C9}" type="datetime1">
              <a:rPr lang="tr-TR" smtClean="0"/>
              <a:t>21.12.2020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9CC6BC7C-DB39-49F7-BD0C-67C0247D3BCA}"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a:t>Asıl başlık stili için tıklatın</a:t>
            </a: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4F57F9-32F4-487D-88EB-C985816290E1}" type="datetime1">
              <a:rPr lang="tr-TR" smtClean="0"/>
              <a:t>21.12.2020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C6BC7C-DB39-49F7-BD0C-67C0247D3BCA}"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lstStyle/>
          <a:p>
            <a:r>
              <a:rPr lang="tr-TR" dirty="0"/>
              <a:t>MİNERALLER</a:t>
            </a:r>
          </a:p>
        </p:txBody>
      </p:sp>
      <p:sp>
        <p:nvSpPr>
          <p:cNvPr id="3" name="2 Alt Başlık"/>
          <p:cNvSpPr>
            <a:spLocks noGrp="1"/>
          </p:cNvSpPr>
          <p:nvPr>
            <p:ph type="subTitle" idx="1"/>
          </p:nvPr>
        </p:nvSpPr>
        <p:spPr/>
        <p:txBody>
          <a:bodyPr/>
          <a:lstStyle/>
          <a:p>
            <a:r>
              <a:rPr lang="tr-TR" dirty="0"/>
              <a:t>BİYOKİMYA / GENEL BİYOKİMYA</a:t>
            </a:r>
          </a:p>
        </p:txBody>
      </p:sp>
      <p:sp>
        <p:nvSpPr>
          <p:cNvPr id="4" name="3 Slayt Numarası Yer Tutucusu"/>
          <p:cNvSpPr>
            <a:spLocks noGrp="1"/>
          </p:cNvSpPr>
          <p:nvPr>
            <p:ph type="sldNum" sz="quarter" idx="12"/>
          </p:nvPr>
        </p:nvSpPr>
        <p:spPr/>
        <p:txBody>
          <a:bodyPr/>
          <a:lstStyle/>
          <a:p>
            <a:fld id="{9CC6BC7C-DB39-49F7-BD0C-67C0247D3BCA}" type="slidenum">
              <a:rPr lang="tr-TR" smtClean="0"/>
              <a:pPr/>
              <a:t>1</a:t>
            </a:fld>
            <a:endParaRPr lang="tr-T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251456" y="1268728"/>
            <a:ext cx="8638544" cy="1569660"/>
          </a:xfrm>
          <a:prstGeom prst="rect">
            <a:avLst/>
          </a:prstGeom>
          <a:noFill/>
        </p:spPr>
        <p:txBody>
          <a:bodyPr wrap="square" rtlCol="0">
            <a:spAutoFit/>
          </a:bodyPr>
          <a:lstStyle/>
          <a:p>
            <a:pPr algn="just"/>
            <a:r>
              <a:rPr lang="tr-TR" sz="3200" dirty="0"/>
              <a:t>	Mineraller, büyüme ve gelişme için, yaşamın sürdürülmesi ve sağlığın korunması için minerallere ihtiyaç vardır.</a:t>
            </a:r>
          </a:p>
        </p:txBody>
      </p:sp>
      <p:sp>
        <p:nvSpPr>
          <p:cNvPr id="1026" name="AutoShape 2" descr="makro mineral – Gıda Notları"/>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2050" name="Picture 2" descr="Mineraller Nedir, Faydaları Nelerdir? Mineral İçeren Besinler, Yiyecekler,  Meyveler Nelerdir?"/>
          <p:cNvPicPr>
            <a:picLocks noChangeAspect="1" noChangeArrowheads="1"/>
          </p:cNvPicPr>
          <p:nvPr/>
        </p:nvPicPr>
        <p:blipFill>
          <a:blip r:embed="rId2"/>
          <a:srcRect/>
          <a:stretch>
            <a:fillRect/>
          </a:stretch>
        </p:blipFill>
        <p:spPr bwMode="auto">
          <a:xfrm>
            <a:off x="2233928" y="3205263"/>
            <a:ext cx="5578480" cy="3151087"/>
          </a:xfrm>
          <a:prstGeom prst="rect">
            <a:avLst/>
          </a:prstGeom>
          <a:noFill/>
        </p:spPr>
      </p:pic>
      <p:sp>
        <p:nvSpPr>
          <p:cNvPr id="5" name="4 Slayt Numarası Yer Tutucusu"/>
          <p:cNvSpPr>
            <a:spLocks noGrp="1"/>
          </p:cNvSpPr>
          <p:nvPr>
            <p:ph type="sldNum" sz="quarter" idx="12"/>
          </p:nvPr>
        </p:nvSpPr>
        <p:spPr/>
        <p:txBody>
          <a:bodyPr/>
          <a:lstStyle/>
          <a:p>
            <a:fld id="{9CC6BC7C-DB39-49F7-BD0C-67C0247D3BCA}" type="slidenum">
              <a:rPr lang="tr-TR" smtClean="0"/>
              <a:pPr/>
              <a:t>2</a:t>
            </a:fld>
            <a:endParaRPr lang="tr-T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etin kutusu"/>
          <p:cNvSpPr txBox="1"/>
          <p:nvPr/>
        </p:nvSpPr>
        <p:spPr>
          <a:xfrm>
            <a:off x="254000" y="190500"/>
            <a:ext cx="8636000" cy="3970318"/>
          </a:xfrm>
          <a:prstGeom prst="rect">
            <a:avLst/>
          </a:prstGeom>
          <a:noFill/>
        </p:spPr>
        <p:txBody>
          <a:bodyPr wrap="square" rtlCol="0">
            <a:spAutoFit/>
          </a:bodyPr>
          <a:lstStyle/>
          <a:p>
            <a:pPr algn="just"/>
            <a:r>
              <a:rPr lang="tr-TR" sz="2800" dirty="0"/>
              <a:t>	Günlük ihtiyacı 250 mg üzerinde olan mineraller makro mineraller olarak adlandırılır ve sodyum, potasyum, klor, kalsiyum, magnezyum, kükürt ve fosfor bu gruptadır.</a:t>
            </a:r>
          </a:p>
          <a:p>
            <a:pPr algn="just"/>
            <a:endParaRPr lang="tr-TR" sz="2800" dirty="0"/>
          </a:p>
          <a:p>
            <a:pPr algn="just"/>
            <a:r>
              <a:rPr lang="tr-TR" sz="2800" dirty="0"/>
              <a:t>	 Genellikle organik maddelerin bir parçası olarak bulunurlar. Kalsiyum, fosfor ve magnezyumun çoğunluğu kemik yapısına katılır. Makro minerallerin bir çoğu sinir sistemi ve kan dokuda önemli görevler üstlenirler.</a:t>
            </a:r>
          </a:p>
          <a:p>
            <a:pPr algn="just"/>
            <a:r>
              <a:rPr lang="tr-TR" sz="2800" dirty="0"/>
              <a:t>                                                </a:t>
            </a:r>
          </a:p>
        </p:txBody>
      </p:sp>
      <p:pic>
        <p:nvPicPr>
          <p:cNvPr id="1026" name="Picture 2" descr="Şema “İnsan sağlığı için tüm vitamin Stok Vektör (Telifsiz) 771412633"/>
          <p:cNvPicPr>
            <a:picLocks noChangeAspect="1" noChangeArrowheads="1"/>
          </p:cNvPicPr>
          <p:nvPr/>
        </p:nvPicPr>
        <p:blipFill>
          <a:blip r:embed="rId2"/>
          <a:srcRect/>
          <a:stretch>
            <a:fillRect/>
          </a:stretch>
        </p:blipFill>
        <p:spPr bwMode="auto">
          <a:xfrm>
            <a:off x="3492500" y="4358579"/>
            <a:ext cx="2159636" cy="2308921"/>
          </a:xfrm>
          <a:prstGeom prst="rect">
            <a:avLst/>
          </a:prstGeom>
          <a:noFill/>
        </p:spPr>
      </p:pic>
      <p:sp>
        <p:nvSpPr>
          <p:cNvPr id="5" name="4 Slayt Numarası Yer Tutucusu"/>
          <p:cNvSpPr>
            <a:spLocks noGrp="1"/>
          </p:cNvSpPr>
          <p:nvPr>
            <p:ph type="sldNum" sz="quarter" idx="12"/>
          </p:nvPr>
        </p:nvSpPr>
        <p:spPr/>
        <p:txBody>
          <a:bodyPr/>
          <a:lstStyle/>
          <a:p>
            <a:fld id="{9CC6BC7C-DB39-49F7-BD0C-67C0247D3BCA}" type="slidenum">
              <a:rPr lang="tr-TR" smtClean="0"/>
              <a:pPr/>
              <a:t>3</a:t>
            </a:fld>
            <a:endParaRPr lang="tr-T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254000" y="190500"/>
            <a:ext cx="8636000" cy="3108543"/>
          </a:xfrm>
          <a:prstGeom prst="rect">
            <a:avLst/>
          </a:prstGeom>
          <a:noFill/>
        </p:spPr>
        <p:txBody>
          <a:bodyPr wrap="square" rtlCol="0">
            <a:spAutoFit/>
          </a:bodyPr>
          <a:lstStyle/>
          <a:p>
            <a:pPr algn="just"/>
            <a:r>
              <a:rPr lang="tr-TR" sz="2800" dirty="0"/>
              <a:t>	Krom, bakır, flor, iyot , demir, manganez, molibden, selenyum ve çinko gereksinimi günlük 20 mg’ın altındadır ve bunlar eser elementler olarak tanımlanır. </a:t>
            </a:r>
          </a:p>
          <a:p>
            <a:pPr algn="just"/>
            <a:r>
              <a:rPr lang="tr-TR" sz="2800" dirty="0"/>
              <a:t>	Bu elementler kendi başlarına veya enzimlerle </a:t>
            </a:r>
            <a:r>
              <a:rPr lang="tr-TR" sz="2800" dirty="0" err="1"/>
              <a:t>kofaktör</a:t>
            </a:r>
            <a:r>
              <a:rPr lang="tr-TR" sz="2800" dirty="0"/>
              <a:t> veya vücut sıvılarında elektrolit olarak veya </a:t>
            </a:r>
            <a:r>
              <a:rPr lang="tr-TR" sz="2800" dirty="0" err="1"/>
              <a:t>enzimatik</a:t>
            </a:r>
            <a:r>
              <a:rPr lang="tr-TR" sz="2800" dirty="0"/>
              <a:t> olmayan moleküllerle yapısal  </a:t>
            </a:r>
            <a:r>
              <a:rPr lang="tr-TR" sz="2800" dirty="0" err="1"/>
              <a:t>komponent</a:t>
            </a:r>
            <a:r>
              <a:rPr lang="tr-TR" sz="2800" dirty="0"/>
              <a:t> olarak işlev görürler. </a:t>
            </a:r>
          </a:p>
        </p:txBody>
      </p:sp>
      <p:pic>
        <p:nvPicPr>
          <p:cNvPr id="16386" name="Picture 2" descr="Bitki Besin Elementleri Noksanliklari ve Teşhisi | DOKTOR TARSA | Doktor  Tarsa Tarım"/>
          <p:cNvPicPr>
            <a:picLocks noChangeAspect="1" noChangeArrowheads="1"/>
          </p:cNvPicPr>
          <p:nvPr/>
        </p:nvPicPr>
        <p:blipFill>
          <a:blip r:embed="rId2"/>
          <a:srcRect/>
          <a:stretch>
            <a:fillRect/>
          </a:stretch>
        </p:blipFill>
        <p:spPr bwMode="auto">
          <a:xfrm>
            <a:off x="1665302" y="3429000"/>
            <a:ext cx="5397500" cy="3206819"/>
          </a:xfrm>
          <a:prstGeom prst="rect">
            <a:avLst/>
          </a:prstGeom>
          <a:noFill/>
        </p:spPr>
      </p:pic>
      <p:sp>
        <p:nvSpPr>
          <p:cNvPr id="4" name="3 Slayt Numarası Yer Tutucusu"/>
          <p:cNvSpPr>
            <a:spLocks noGrp="1"/>
          </p:cNvSpPr>
          <p:nvPr>
            <p:ph type="sldNum" sz="quarter" idx="12"/>
          </p:nvPr>
        </p:nvSpPr>
        <p:spPr/>
        <p:txBody>
          <a:bodyPr/>
          <a:lstStyle/>
          <a:p>
            <a:fld id="{9CC6BC7C-DB39-49F7-BD0C-67C0247D3BCA}" type="slidenum">
              <a:rPr lang="tr-TR" smtClean="0"/>
              <a:pPr/>
              <a:t>4</a:t>
            </a:fld>
            <a:endParaRPr lang="tr-T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254000" y="190500"/>
            <a:ext cx="8636000" cy="8186857"/>
          </a:xfrm>
          <a:prstGeom prst="rect">
            <a:avLst/>
          </a:prstGeom>
          <a:noFill/>
        </p:spPr>
        <p:txBody>
          <a:bodyPr wrap="square" rtlCol="0">
            <a:spAutoFit/>
          </a:bodyPr>
          <a:lstStyle/>
          <a:p>
            <a:pPr algn="ctr"/>
            <a:r>
              <a:rPr lang="tr-TR" sz="2800" b="1" dirty="0"/>
              <a:t>MAKRO MİNERALLER</a:t>
            </a:r>
          </a:p>
          <a:p>
            <a:endParaRPr lang="tr-TR" sz="2800" dirty="0"/>
          </a:p>
          <a:p>
            <a:r>
              <a:rPr lang="tr-TR" sz="3200" b="1" u="sng" dirty="0">
                <a:solidFill>
                  <a:srgbClr val="FF0000"/>
                </a:solidFill>
              </a:rPr>
              <a:t>KALSİYUM  (</a:t>
            </a:r>
            <a:r>
              <a:rPr lang="tr-TR" sz="3200" b="1" u="sng" dirty="0" err="1">
                <a:solidFill>
                  <a:srgbClr val="FF0000"/>
                </a:solidFill>
              </a:rPr>
              <a:t>Ca</a:t>
            </a:r>
            <a:r>
              <a:rPr lang="tr-TR" sz="3200" b="1" u="sng" dirty="0">
                <a:solidFill>
                  <a:srgbClr val="FF0000"/>
                </a:solidFill>
              </a:rPr>
              <a:t>)</a:t>
            </a:r>
          </a:p>
          <a:p>
            <a:pPr algn="just">
              <a:buFont typeface="Wingdings" pitchFamily="2" charset="2"/>
              <a:buChar char="ü"/>
            </a:pPr>
            <a:r>
              <a:rPr lang="tr-TR" sz="2800" dirty="0"/>
              <a:t>İnsan vücudunda en çok bulunan mineraldir. </a:t>
            </a:r>
          </a:p>
          <a:p>
            <a:pPr algn="just">
              <a:buFont typeface="Wingdings" pitchFamily="2" charset="2"/>
              <a:buChar char="ü"/>
            </a:pPr>
            <a:r>
              <a:rPr lang="tr-TR" sz="2800" dirty="0"/>
              <a:t>Yetişkin bir insan vücudunda 1000-1500 </a:t>
            </a:r>
            <a:r>
              <a:rPr lang="tr-TR" sz="2800" dirty="0" err="1"/>
              <a:t>mgr</a:t>
            </a:r>
            <a:r>
              <a:rPr lang="tr-TR" sz="2800" dirty="0"/>
              <a:t> kalsiyum bulunur.</a:t>
            </a:r>
          </a:p>
          <a:p>
            <a:pPr>
              <a:buFont typeface="Wingdings" pitchFamily="2" charset="2"/>
              <a:buChar char="ü"/>
            </a:pPr>
            <a:endParaRPr lang="tr-TR" sz="2800" b="1" u="sng" dirty="0"/>
          </a:p>
          <a:p>
            <a:r>
              <a:rPr lang="tr-TR" sz="2800" b="1" u="sng" dirty="0"/>
              <a:t>Kalsiyumun işlevleri</a:t>
            </a:r>
          </a:p>
          <a:p>
            <a:pPr algn="just">
              <a:lnSpc>
                <a:spcPct val="150000"/>
              </a:lnSpc>
              <a:buFont typeface="Wingdings" pitchFamily="2" charset="2"/>
              <a:buChar char="ü"/>
            </a:pPr>
            <a:r>
              <a:rPr lang="tr-TR" sz="2800" dirty="0"/>
              <a:t>Kalsiyumun en önemli görevi kemik ve dişlerin gelişimi ve sağlığının korunmasıdır.</a:t>
            </a:r>
          </a:p>
          <a:p>
            <a:pPr algn="just">
              <a:lnSpc>
                <a:spcPct val="150000"/>
              </a:lnSpc>
              <a:buFont typeface="Wingdings" pitchFamily="2" charset="2"/>
              <a:buChar char="ü"/>
            </a:pPr>
            <a:r>
              <a:rPr lang="tr-TR" sz="2800" dirty="0"/>
              <a:t>Kanın pıhtılaşma mekanizmasında görevlidir.</a:t>
            </a:r>
          </a:p>
          <a:p>
            <a:pPr algn="just">
              <a:lnSpc>
                <a:spcPct val="150000"/>
              </a:lnSpc>
              <a:buFont typeface="Wingdings" pitchFamily="2" charset="2"/>
              <a:buChar char="ü"/>
            </a:pPr>
            <a:r>
              <a:rPr lang="tr-TR" sz="2800" dirty="0"/>
              <a:t>Sinir iletimi ve kalp atımının denetimi için gereklidir.</a:t>
            </a:r>
          </a:p>
          <a:p>
            <a:pPr algn="just">
              <a:buFont typeface="Wingdings" pitchFamily="2" charset="2"/>
              <a:buChar char="ü"/>
            </a:pPr>
            <a:endParaRPr lang="tr-TR" sz="2800" dirty="0"/>
          </a:p>
          <a:p>
            <a:pPr>
              <a:buFont typeface="Wingdings" pitchFamily="2" charset="2"/>
              <a:buChar char="ü"/>
            </a:pPr>
            <a:endParaRPr lang="tr-TR" sz="2800" dirty="0"/>
          </a:p>
          <a:p>
            <a:pPr>
              <a:buFont typeface="Wingdings" pitchFamily="2" charset="2"/>
              <a:buChar char="ü"/>
            </a:pPr>
            <a:endParaRPr lang="tr-TR" sz="2800" dirty="0"/>
          </a:p>
          <a:p>
            <a:endParaRPr lang="tr-TR" sz="2800" dirty="0"/>
          </a:p>
          <a:p>
            <a:endParaRPr lang="tr-TR" dirty="0"/>
          </a:p>
        </p:txBody>
      </p:sp>
      <p:sp>
        <p:nvSpPr>
          <p:cNvPr id="3" name="2 Slayt Numarası Yer Tutucusu"/>
          <p:cNvSpPr>
            <a:spLocks noGrp="1"/>
          </p:cNvSpPr>
          <p:nvPr>
            <p:ph type="sldNum" sz="quarter" idx="12"/>
          </p:nvPr>
        </p:nvSpPr>
        <p:spPr/>
        <p:txBody>
          <a:bodyPr/>
          <a:lstStyle/>
          <a:p>
            <a:fld id="{9CC6BC7C-DB39-49F7-BD0C-67C0247D3BCA}" type="slidenum">
              <a:rPr lang="tr-TR" smtClean="0"/>
              <a:pPr/>
              <a:t>5</a:t>
            </a:fld>
            <a:endParaRPr lang="tr-T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254000" y="190500"/>
            <a:ext cx="8636000" cy="3693319"/>
          </a:xfrm>
          <a:prstGeom prst="rect">
            <a:avLst/>
          </a:prstGeom>
          <a:noFill/>
        </p:spPr>
        <p:txBody>
          <a:bodyPr wrap="square" rtlCol="0">
            <a:spAutoFit/>
          </a:bodyPr>
          <a:lstStyle/>
          <a:p>
            <a:r>
              <a:rPr lang="tr-TR" sz="2400" b="1" dirty="0"/>
              <a:t>Kalsiyum Yetersizliği ve Hastalıklarla İlişkisi</a:t>
            </a:r>
          </a:p>
          <a:p>
            <a:endParaRPr lang="tr-TR" dirty="0"/>
          </a:p>
          <a:p>
            <a:pPr algn="just"/>
            <a:r>
              <a:rPr lang="tr-TR" sz="2400" dirty="0"/>
              <a:t>	Kalsiyum yetersizliğinde karşılaşılan en büyük sorunlardan biri kemik sağlığının bozulmasıdır. </a:t>
            </a:r>
          </a:p>
          <a:p>
            <a:pPr algn="just"/>
            <a:endParaRPr lang="tr-TR" sz="2400" dirty="0"/>
          </a:p>
          <a:p>
            <a:pPr algn="just"/>
            <a:r>
              <a:rPr lang="tr-TR" sz="2400" b="1" dirty="0" err="1"/>
              <a:t>Tetani</a:t>
            </a:r>
            <a:r>
              <a:rPr lang="tr-TR" sz="2400" b="1" dirty="0"/>
              <a:t>: </a:t>
            </a:r>
            <a:r>
              <a:rPr lang="tr-TR" sz="2400" dirty="0"/>
              <a:t>İyonize serum kalsiyum düzeyinin düşmesiyle kaslarda </a:t>
            </a:r>
            <a:r>
              <a:rPr lang="tr-TR" sz="2400" dirty="0" err="1"/>
              <a:t>kontraksiyon</a:t>
            </a:r>
            <a:r>
              <a:rPr lang="tr-TR" sz="2400" dirty="0"/>
              <a:t> ve ağrıların ortaya çıkması durumudur.</a:t>
            </a:r>
          </a:p>
          <a:p>
            <a:pPr algn="just"/>
            <a:endParaRPr lang="tr-TR" sz="2400" dirty="0"/>
          </a:p>
          <a:p>
            <a:pPr algn="just"/>
            <a:r>
              <a:rPr lang="tr-TR" sz="2400" b="1" dirty="0"/>
              <a:t>Raşitizm: </a:t>
            </a:r>
            <a:r>
              <a:rPr lang="tr-TR" sz="2400" dirty="0"/>
              <a:t>Kalsiyum ve fosforun yeterli düzeyde emilmemesi sonucu kemiklerde </a:t>
            </a:r>
            <a:r>
              <a:rPr lang="tr-TR" sz="2400" dirty="0" err="1"/>
              <a:t>dekalsifikasyon</a:t>
            </a:r>
            <a:r>
              <a:rPr lang="tr-TR" sz="2400" dirty="0"/>
              <a:t> olması durumudur.</a:t>
            </a:r>
          </a:p>
        </p:txBody>
      </p:sp>
      <p:pic>
        <p:nvPicPr>
          <p:cNvPr id="17410" name="Picture 2" descr="Raşitizm hastalığı - Randevu Al, Hastalık Belirtileri, Hangi Bölüm Bakar"/>
          <p:cNvPicPr>
            <a:picLocks noChangeAspect="1" noChangeArrowheads="1"/>
          </p:cNvPicPr>
          <p:nvPr/>
        </p:nvPicPr>
        <p:blipFill>
          <a:blip r:embed="rId2"/>
          <a:srcRect/>
          <a:stretch>
            <a:fillRect/>
          </a:stretch>
        </p:blipFill>
        <p:spPr bwMode="auto">
          <a:xfrm>
            <a:off x="1760537" y="4317999"/>
            <a:ext cx="6049963" cy="2349501"/>
          </a:xfrm>
          <a:prstGeom prst="rect">
            <a:avLst/>
          </a:prstGeom>
          <a:noFill/>
        </p:spPr>
      </p:pic>
      <p:sp>
        <p:nvSpPr>
          <p:cNvPr id="4" name="3 Slayt Numarası Yer Tutucusu"/>
          <p:cNvSpPr>
            <a:spLocks noGrp="1"/>
          </p:cNvSpPr>
          <p:nvPr>
            <p:ph type="sldNum" sz="quarter" idx="12"/>
          </p:nvPr>
        </p:nvSpPr>
        <p:spPr/>
        <p:txBody>
          <a:bodyPr/>
          <a:lstStyle/>
          <a:p>
            <a:fld id="{9CC6BC7C-DB39-49F7-BD0C-67C0247D3BCA}" type="slidenum">
              <a:rPr lang="tr-TR" smtClean="0"/>
              <a:pPr/>
              <a:t>6</a:t>
            </a:fld>
            <a:endParaRPr lang="tr-T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254000" y="190501"/>
            <a:ext cx="8636000" cy="3508653"/>
          </a:xfrm>
          <a:prstGeom prst="rect">
            <a:avLst/>
          </a:prstGeom>
          <a:noFill/>
        </p:spPr>
        <p:txBody>
          <a:bodyPr wrap="square" rtlCol="0">
            <a:spAutoFit/>
          </a:bodyPr>
          <a:lstStyle/>
          <a:p>
            <a:pPr algn="just"/>
            <a:r>
              <a:rPr lang="tr-TR" sz="2400" b="1" dirty="0" err="1"/>
              <a:t>Osteomalasi</a:t>
            </a:r>
            <a:r>
              <a:rPr lang="tr-TR" sz="2400" b="1" dirty="0"/>
              <a:t>: </a:t>
            </a:r>
            <a:r>
              <a:rPr lang="tr-TR" sz="2400" dirty="0"/>
              <a:t>Kemiklerde mineral yoğunluğunun azalması ile ortaya çıkan tablodur.</a:t>
            </a:r>
          </a:p>
          <a:p>
            <a:pPr algn="just"/>
            <a:endParaRPr lang="tr-TR" sz="2400" dirty="0"/>
          </a:p>
          <a:p>
            <a:pPr algn="just"/>
            <a:r>
              <a:rPr lang="tr-TR" sz="2400" b="1" dirty="0"/>
              <a:t>Osteoporoz: </a:t>
            </a:r>
            <a:r>
              <a:rPr lang="tr-TR" sz="2400" dirty="0"/>
              <a:t>Yaş ilerledikçe kemik </a:t>
            </a:r>
            <a:r>
              <a:rPr lang="tr-TR" sz="2400" dirty="0" err="1"/>
              <a:t>mineralizasyonun</a:t>
            </a:r>
            <a:r>
              <a:rPr lang="tr-TR" sz="2400" dirty="0"/>
              <a:t> azalmasıyla ortaya çıkar. Orta yaştan sonra mineral kaybının nedeni, </a:t>
            </a:r>
            <a:r>
              <a:rPr lang="tr-TR" sz="2400" dirty="0" err="1"/>
              <a:t>androjen</a:t>
            </a:r>
            <a:r>
              <a:rPr lang="tr-TR" sz="2400" dirty="0"/>
              <a:t> hormon azalması, fiziksel aktivite azlığı ve diyetle mineral alımının azalmasıdır.</a:t>
            </a:r>
          </a:p>
          <a:p>
            <a:endParaRPr lang="tr-TR" dirty="0"/>
          </a:p>
          <a:p>
            <a:endParaRPr lang="tr-TR" dirty="0"/>
          </a:p>
          <a:p>
            <a:endParaRPr lang="tr-TR" dirty="0"/>
          </a:p>
        </p:txBody>
      </p:sp>
      <p:pic>
        <p:nvPicPr>
          <p:cNvPr id="19458" name="Picture 2" descr="Kemik Erimesi (Osteoporoz) Tedavisinde ve Kullanılan İlaçlar | Prof. Dr.  Cansun Demir"/>
          <p:cNvPicPr>
            <a:picLocks noChangeAspect="1" noChangeArrowheads="1"/>
          </p:cNvPicPr>
          <p:nvPr/>
        </p:nvPicPr>
        <p:blipFill>
          <a:blip r:embed="rId2"/>
          <a:srcRect/>
          <a:stretch>
            <a:fillRect/>
          </a:stretch>
        </p:blipFill>
        <p:spPr bwMode="auto">
          <a:xfrm>
            <a:off x="2235200" y="2762536"/>
            <a:ext cx="4318000" cy="2428876"/>
          </a:xfrm>
          <a:prstGeom prst="rect">
            <a:avLst/>
          </a:prstGeom>
          <a:noFill/>
        </p:spPr>
      </p:pic>
      <p:sp>
        <p:nvSpPr>
          <p:cNvPr id="5" name="4 Metin kutusu"/>
          <p:cNvSpPr txBox="1"/>
          <p:nvPr/>
        </p:nvSpPr>
        <p:spPr>
          <a:xfrm>
            <a:off x="0" y="5467171"/>
            <a:ext cx="9144000" cy="1200329"/>
          </a:xfrm>
          <a:prstGeom prst="rect">
            <a:avLst/>
          </a:prstGeom>
          <a:noFill/>
        </p:spPr>
        <p:txBody>
          <a:bodyPr wrap="square" rtlCol="0">
            <a:spAutoFit/>
          </a:bodyPr>
          <a:lstStyle/>
          <a:p>
            <a:pPr algn="just"/>
            <a:r>
              <a:rPr lang="tr-TR" sz="2400" b="1" i="1" dirty="0"/>
              <a:t>Kalsiyum kaynakları</a:t>
            </a:r>
            <a:r>
              <a:rPr lang="tr-TR" sz="2400" dirty="0"/>
              <a:t>; süt ve süt ürünleri en iyi kalsiyum kaynağıdır. Yumurta sarısı, tahıllar, </a:t>
            </a:r>
            <a:r>
              <a:rPr lang="tr-TR" sz="2400" dirty="0" err="1"/>
              <a:t>kurubaklagil</a:t>
            </a:r>
            <a:r>
              <a:rPr lang="tr-TR" sz="2400" dirty="0"/>
              <a:t> ve yağlı tohumlar da kalsiyum kaynağıdır.</a:t>
            </a:r>
          </a:p>
        </p:txBody>
      </p:sp>
      <p:sp>
        <p:nvSpPr>
          <p:cNvPr id="6" name="5 Slayt Numarası Yer Tutucusu"/>
          <p:cNvSpPr>
            <a:spLocks noGrp="1"/>
          </p:cNvSpPr>
          <p:nvPr>
            <p:ph type="sldNum" sz="quarter" idx="12"/>
          </p:nvPr>
        </p:nvSpPr>
        <p:spPr/>
        <p:txBody>
          <a:bodyPr/>
          <a:lstStyle/>
          <a:p>
            <a:fld id="{9CC6BC7C-DB39-49F7-BD0C-67C0247D3BCA}" type="slidenum">
              <a:rPr lang="tr-TR" smtClean="0"/>
              <a:pPr/>
              <a:t>7</a:t>
            </a:fld>
            <a:endParaRPr lang="tr-T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254000" y="190500"/>
            <a:ext cx="8636000" cy="4893647"/>
          </a:xfrm>
          <a:prstGeom prst="rect">
            <a:avLst/>
          </a:prstGeom>
          <a:noFill/>
        </p:spPr>
        <p:txBody>
          <a:bodyPr wrap="square" rtlCol="0">
            <a:spAutoFit/>
          </a:bodyPr>
          <a:lstStyle/>
          <a:p>
            <a:r>
              <a:rPr lang="tr-TR" sz="2400" b="1" dirty="0">
                <a:solidFill>
                  <a:srgbClr val="FF0000"/>
                </a:solidFill>
              </a:rPr>
              <a:t>FOSFOR (P)</a:t>
            </a:r>
          </a:p>
          <a:p>
            <a:endParaRPr lang="tr-TR" sz="2400" b="1" dirty="0">
              <a:solidFill>
                <a:srgbClr val="FF0000"/>
              </a:solidFill>
            </a:endParaRPr>
          </a:p>
          <a:p>
            <a:pPr algn="just">
              <a:buFont typeface="Wingdings" pitchFamily="2" charset="2"/>
              <a:buChar char="ü"/>
            </a:pPr>
            <a:r>
              <a:rPr lang="tr-TR" sz="2400" dirty="0"/>
              <a:t>Kalsiyumdan sonra vücutta en çok bulunan mineraldir. </a:t>
            </a:r>
          </a:p>
          <a:p>
            <a:pPr algn="just">
              <a:buFont typeface="Wingdings" pitchFamily="2" charset="2"/>
              <a:buChar char="ü"/>
            </a:pPr>
            <a:r>
              <a:rPr lang="tr-TR" sz="2400" dirty="0"/>
              <a:t>Vücuttaki fosforun % 80’i kalsiyum fosfat şeklinde kemiklerin ve dişlerin yapısında bulunur. Geri kalanı ise vücut sıvılarında ve hücrelerde bulunur.</a:t>
            </a:r>
          </a:p>
          <a:p>
            <a:pPr algn="just">
              <a:buFont typeface="Wingdings" pitchFamily="2" charset="2"/>
              <a:buChar char="ü"/>
            </a:pPr>
            <a:endParaRPr lang="tr-TR" sz="2400" b="1" u="sng" dirty="0"/>
          </a:p>
          <a:p>
            <a:pPr algn="just"/>
            <a:r>
              <a:rPr lang="tr-TR" sz="2400" b="1" u="sng" dirty="0"/>
              <a:t>Fosforun İşlevleri:  </a:t>
            </a:r>
          </a:p>
          <a:p>
            <a:pPr algn="just"/>
            <a:endParaRPr lang="tr-TR" sz="2400" b="1" u="sng" dirty="0"/>
          </a:p>
          <a:p>
            <a:pPr algn="just">
              <a:buFont typeface="Wingdings" pitchFamily="2" charset="2"/>
              <a:buChar char="ü"/>
            </a:pPr>
            <a:r>
              <a:rPr lang="tr-TR" sz="2400" dirty="0" err="1"/>
              <a:t>Nükleik</a:t>
            </a:r>
            <a:r>
              <a:rPr lang="tr-TR" sz="2400" dirty="0"/>
              <a:t> asitlerin temel bileşenidir. </a:t>
            </a:r>
          </a:p>
          <a:p>
            <a:pPr algn="just">
              <a:buFont typeface="Wingdings" pitchFamily="2" charset="2"/>
              <a:buChar char="ü"/>
            </a:pPr>
            <a:r>
              <a:rPr lang="tr-TR" sz="2400" dirty="0" err="1"/>
              <a:t>Fosfolipit</a:t>
            </a:r>
            <a:r>
              <a:rPr lang="tr-TR" sz="2400" dirty="0"/>
              <a:t>  olarak hücre </a:t>
            </a:r>
            <a:r>
              <a:rPr lang="tr-TR" sz="2400" dirty="0" err="1"/>
              <a:t>membranın</a:t>
            </a:r>
            <a:r>
              <a:rPr lang="tr-TR" sz="2400" dirty="0"/>
              <a:t> yapısına katılır.</a:t>
            </a:r>
          </a:p>
          <a:p>
            <a:pPr algn="just">
              <a:buFont typeface="Wingdings" pitchFamily="2" charset="2"/>
              <a:buChar char="ü"/>
            </a:pPr>
            <a:r>
              <a:rPr lang="tr-TR" sz="2400" dirty="0"/>
              <a:t>Vücut sıvılarının asit ortama dönüşümünü engeller, hücre içi ve dışı sıvıların dengede tutulmasını sağlar.</a:t>
            </a:r>
          </a:p>
        </p:txBody>
      </p:sp>
      <p:sp>
        <p:nvSpPr>
          <p:cNvPr id="3" name="2 Slayt Numarası Yer Tutucusu"/>
          <p:cNvSpPr>
            <a:spLocks noGrp="1"/>
          </p:cNvSpPr>
          <p:nvPr>
            <p:ph type="sldNum" sz="quarter" idx="12"/>
          </p:nvPr>
        </p:nvSpPr>
        <p:spPr/>
        <p:txBody>
          <a:bodyPr/>
          <a:lstStyle/>
          <a:p>
            <a:fld id="{9CC6BC7C-DB39-49F7-BD0C-67C0247D3BCA}" type="slidenum">
              <a:rPr lang="tr-TR" smtClean="0"/>
              <a:pPr/>
              <a:t>8</a:t>
            </a:fld>
            <a:endParaRPr lang="tr-T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254000" y="190500"/>
            <a:ext cx="8382000" cy="7017306"/>
          </a:xfrm>
          <a:prstGeom prst="rect">
            <a:avLst/>
          </a:prstGeom>
          <a:noFill/>
        </p:spPr>
        <p:txBody>
          <a:bodyPr wrap="square" rtlCol="0">
            <a:spAutoFit/>
          </a:bodyPr>
          <a:lstStyle/>
          <a:p>
            <a:pPr algn="just"/>
            <a:r>
              <a:rPr lang="tr-TR" sz="2400" b="1" dirty="0"/>
              <a:t>Fosforun Yetersizliği ve Hastalıklarla İlişkisi</a:t>
            </a:r>
          </a:p>
          <a:p>
            <a:pPr algn="just"/>
            <a:endParaRPr lang="tr-TR" sz="2400" dirty="0"/>
          </a:p>
          <a:p>
            <a:pPr algn="just"/>
            <a:r>
              <a:rPr lang="tr-TR" sz="2400" dirty="0"/>
              <a:t>	Besinlerle yaygın olarak alındığından kendiliğinden oluşmuş yetersizliğine pek rastlanmaz.  Ancak fazla kalsiyum alınımında, antiasit kullanımında, aşırı saflaştırılmış besin tüketiminde, alüminyum, demir, magnezyum gibi bazı minerallerin fazla alınmasında yetersizlik ortaya çıkabilir. Bu yetersizlik durumuna </a:t>
            </a:r>
            <a:r>
              <a:rPr lang="tr-TR" sz="2400" dirty="0" err="1"/>
              <a:t>Hipofosfatemi</a:t>
            </a:r>
            <a:r>
              <a:rPr lang="tr-TR" sz="2400" dirty="0"/>
              <a:t> denir. Bu durumda D3 vitamini üretimi ve kalsiyum emilimi artar, </a:t>
            </a:r>
            <a:r>
              <a:rPr lang="tr-TR" sz="2400" dirty="0" err="1"/>
              <a:t>paratiroid</a:t>
            </a:r>
            <a:r>
              <a:rPr lang="tr-TR" sz="2400" dirty="0"/>
              <a:t> hormon salınımı azalır, </a:t>
            </a:r>
            <a:r>
              <a:rPr lang="tr-TR" sz="2400" dirty="0" err="1"/>
              <a:t>renal</a:t>
            </a:r>
            <a:r>
              <a:rPr lang="tr-TR" sz="2400" dirty="0"/>
              <a:t> </a:t>
            </a:r>
            <a:r>
              <a:rPr lang="tr-TR" sz="2400" dirty="0" err="1"/>
              <a:t>tübüllerden</a:t>
            </a:r>
            <a:r>
              <a:rPr lang="tr-TR" sz="2400" dirty="0"/>
              <a:t> geri emilim artar. </a:t>
            </a:r>
          </a:p>
          <a:p>
            <a:pPr algn="just"/>
            <a:endParaRPr lang="tr-TR" sz="2400" dirty="0"/>
          </a:p>
          <a:p>
            <a:pPr algn="just"/>
            <a:r>
              <a:rPr lang="tr-TR" sz="2400" u="sng" dirty="0" err="1"/>
              <a:t>Hipofosfatemi</a:t>
            </a:r>
            <a:r>
              <a:rPr lang="tr-TR" sz="2400" u="sng" dirty="0"/>
              <a:t> Belirtileri: </a:t>
            </a:r>
          </a:p>
          <a:p>
            <a:pPr algn="just">
              <a:buFont typeface="Wingdings" pitchFamily="2" charset="2"/>
              <a:buChar char="ü"/>
            </a:pPr>
            <a:r>
              <a:rPr lang="tr-TR" sz="2400" dirty="0"/>
              <a:t>Kemik ve diş sorunları</a:t>
            </a:r>
          </a:p>
          <a:p>
            <a:pPr algn="just">
              <a:buFont typeface="Wingdings" pitchFamily="2" charset="2"/>
              <a:buChar char="ü"/>
            </a:pPr>
            <a:r>
              <a:rPr lang="tr-TR" sz="2400" dirty="0"/>
              <a:t>Huzursuzluk</a:t>
            </a:r>
          </a:p>
          <a:p>
            <a:pPr algn="just">
              <a:buFont typeface="Wingdings" pitchFamily="2" charset="2"/>
              <a:buChar char="ü"/>
            </a:pPr>
            <a:r>
              <a:rPr lang="tr-TR" sz="2400" dirty="0"/>
              <a:t>Kilo kaybı</a:t>
            </a:r>
          </a:p>
          <a:p>
            <a:pPr algn="just">
              <a:buFont typeface="Wingdings" pitchFamily="2" charset="2"/>
              <a:buChar char="ü"/>
            </a:pPr>
            <a:r>
              <a:rPr lang="tr-TR" sz="2400" dirty="0"/>
              <a:t>Büyümede yavaşlama</a:t>
            </a:r>
          </a:p>
          <a:p>
            <a:pPr algn="just">
              <a:buFont typeface="Wingdings" pitchFamily="2" charset="2"/>
              <a:buChar char="ü"/>
            </a:pPr>
            <a:r>
              <a:rPr lang="tr-TR" sz="2400" dirty="0"/>
              <a:t>Eklem İltihapları</a:t>
            </a:r>
          </a:p>
          <a:p>
            <a:pPr algn="just"/>
            <a:endParaRPr lang="tr-TR" sz="2400" dirty="0"/>
          </a:p>
          <a:p>
            <a:endParaRPr lang="tr-TR" dirty="0"/>
          </a:p>
        </p:txBody>
      </p:sp>
      <p:sp>
        <p:nvSpPr>
          <p:cNvPr id="3" name="2 Slayt Numarası Yer Tutucusu"/>
          <p:cNvSpPr>
            <a:spLocks noGrp="1"/>
          </p:cNvSpPr>
          <p:nvPr>
            <p:ph type="sldNum" sz="quarter" idx="12"/>
          </p:nvPr>
        </p:nvSpPr>
        <p:spPr/>
        <p:txBody>
          <a:bodyPr/>
          <a:lstStyle/>
          <a:p>
            <a:fld id="{9CC6BC7C-DB39-49F7-BD0C-67C0247D3BCA}" type="slidenum">
              <a:rPr lang="tr-TR" smtClean="0"/>
              <a:pPr/>
              <a:t>9</a:t>
            </a:fld>
            <a:endParaRPr lang="tr-T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254000" y="190500"/>
            <a:ext cx="8636000" cy="2308324"/>
          </a:xfrm>
          <a:prstGeom prst="rect">
            <a:avLst/>
          </a:prstGeom>
          <a:noFill/>
        </p:spPr>
        <p:txBody>
          <a:bodyPr wrap="square" rtlCol="0">
            <a:spAutoFit/>
          </a:bodyPr>
          <a:lstStyle/>
          <a:p>
            <a:pPr algn="just">
              <a:lnSpc>
                <a:spcPct val="150000"/>
              </a:lnSpc>
            </a:pPr>
            <a:r>
              <a:rPr lang="tr-TR" sz="2400" dirty="0"/>
              <a:t>	Fosfor kaynakları; protein yönünden zengin besinlerin fosfor içeriği de yüksek olmaktadır. Süt ve süt ürünleri, et ve et ürünleri, tavuk, balık, yumurta, tahıllar, </a:t>
            </a:r>
            <a:r>
              <a:rPr lang="tr-TR" sz="2400" dirty="0" err="1"/>
              <a:t>kurubaklagiller</a:t>
            </a:r>
            <a:r>
              <a:rPr lang="tr-TR" sz="2400" dirty="0"/>
              <a:t> ve yağlı tohumlar önemli fosfor kaynağı besinlerdir.  </a:t>
            </a:r>
          </a:p>
        </p:txBody>
      </p:sp>
      <p:pic>
        <p:nvPicPr>
          <p:cNvPr id="1026" name="Picture 2" descr="Fosfor Nedir? Ne İşe Yarar? Fosfor Hangi Besinlerde Bulunur? - Kivi Tadında"/>
          <p:cNvPicPr>
            <a:picLocks noChangeAspect="1" noChangeArrowheads="1"/>
          </p:cNvPicPr>
          <p:nvPr/>
        </p:nvPicPr>
        <p:blipFill>
          <a:blip r:embed="rId2"/>
          <a:srcRect/>
          <a:stretch>
            <a:fillRect/>
          </a:stretch>
        </p:blipFill>
        <p:spPr bwMode="auto">
          <a:xfrm>
            <a:off x="2413000" y="2619187"/>
            <a:ext cx="4318000" cy="3241864"/>
          </a:xfrm>
          <a:prstGeom prst="rect">
            <a:avLst/>
          </a:prstGeom>
          <a:noFill/>
        </p:spPr>
      </p:pic>
      <p:sp>
        <p:nvSpPr>
          <p:cNvPr id="4" name="3 Slayt Numarası Yer Tutucusu"/>
          <p:cNvSpPr>
            <a:spLocks noGrp="1"/>
          </p:cNvSpPr>
          <p:nvPr>
            <p:ph type="sldNum" sz="quarter" idx="12"/>
          </p:nvPr>
        </p:nvSpPr>
        <p:spPr/>
        <p:txBody>
          <a:bodyPr/>
          <a:lstStyle/>
          <a:p>
            <a:fld id="{9CC6BC7C-DB39-49F7-BD0C-67C0247D3BCA}" type="slidenum">
              <a:rPr lang="tr-TR" smtClean="0"/>
              <a:pPr/>
              <a:t>10</a:t>
            </a:fld>
            <a:endParaRPr lang="tr-T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254000" y="190500"/>
            <a:ext cx="8636000" cy="7017306"/>
          </a:xfrm>
          <a:prstGeom prst="rect">
            <a:avLst/>
          </a:prstGeom>
          <a:noFill/>
        </p:spPr>
        <p:txBody>
          <a:bodyPr wrap="square" rtlCol="0">
            <a:spAutoFit/>
          </a:bodyPr>
          <a:lstStyle/>
          <a:p>
            <a:r>
              <a:rPr lang="tr-TR" sz="2400" b="1" dirty="0">
                <a:solidFill>
                  <a:srgbClr val="FF0000"/>
                </a:solidFill>
              </a:rPr>
              <a:t>MAGNEZYUM  (Mg)</a:t>
            </a:r>
          </a:p>
          <a:p>
            <a:endParaRPr lang="tr-TR" sz="2400" dirty="0"/>
          </a:p>
          <a:p>
            <a:pPr algn="just"/>
            <a:r>
              <a:rPr lang="tr-TR" sz="2400" dirty="0"/>
              <a:t>	İnsan vücudunda bulunan ortalama 20-28 </a:t>
            </a:r>
            <a:r>
              <a:rPr lang="tr-TR" sz="2400" dirty="0" err="1"/>
              <a:t>mgr</a:t>
            </a:r>
            <a:r>
              <a:rPr lang="tr-TR" sz="2400" dirty="0"/>
              <a:t> magnezyumun %60’ı kemiklerde, %27’si kaslarda, %13’ü ise diğer dokularda ve vücut sıvılarında bulunmaktadır. </a:t>
            </a:r>
          </a:p>
          <a:p>
            <a:pPr algn="just"/>
            <a:r>
              <a:rPr lang="tr-TR" sz="2400" dirty="0"/>
              <a:t>	Magnezyum vücuttaki bütün hücrelere dağılmış durumdadır. Bu yüzden az miktardaki yetersizliği bile ciddi biyokimyasal </a:t>
            </a:r>
            <a:r>
              <a:rPr lang="tr-TR" sz="2400" dirty="0" err="1"/>
              <a:t>semptomatik</a:t>
            </a:r>
            <a:r>
              <a:rPr lang="tr-TR" sz="2400" dirty="0"/>
              <a:t> değişikliklere neden olmaktadır. </a:t>
            </a:r>
          </a:p>
          <a:p>
            <a:endParaRPr lang="tr-TR" sz="2400" b="1" u="sng" dirty="0"/>
          </a:p>
          <a:p>
            <a:pPr algn="just"/>
            <a:r>
              <a:rPr lang="tr-TR" sz="2400" b="1" u="sng" dirty="0"/>
              <a:t>Magnezyum  İşlevleri</a:t>
            </a:r>
          </a:p>
          <a:p>
            <a:pPr algn="just">
              <a:buFont typeface="Wingdings" pitchFamily="2" charset="2"/>
              <a:buChar char="ü"/>
            </a:pPr>
            <a:r>
              <a:rPr lang="tr-TR" sz="2400" dirty="0"/>
              <a:t>Kemik ve dişlerin yapısında yer alır.</a:t>
            </a:r>
          </a:p>
          <a:p>
            <a:pPr algn="just">
              <a:buFont typeface="Wingdings" pitchFamily="2" charset="2"/>
              <a:buChar char="ü"/>
            </a:pPr>
            <a:r>
              <a:rPr lang="tr-TR" sz="2400" dirty="0" err="1"/>
              <a:t>Osmatik</a:t>
            </a:r>
            <a:r>
              <a:rPr lang="tr-TR" sz="2400" dirty="0"/>
              <a:t> basıncın ve asit-baz dengesinin sağlanmasında yardımcıdır. </a:t>
            </a:r>
          </a:p>
          <a:p>
            <a:pPr algn="just">
              <a:buFont typeface="Wingdings" pitchFamily="2" charset="2"/>
              <a:buChar char="ü"/>
            </a:pPr>
            <a:r>
              <a:rPr lang="tr-TR" sz="2400" dirty="0"/>
              <a:t>Kas ve sinir sisteminde kas kasılmasında kalsiyumla birlikte etkilidir.</a:t>
            </a:r>
          </a:p>
          <a:p>
            <a:pPr>
              <a:buFont typeface="Wingdings" pitchFamily="2" charset="2"/>
              <a:buChar char="ü"/>
            </a:pPr>
            <a:r>
              <a:rPr lang="tr-TR" sz="2400" dirty="0"/>
              <a:t>Metabolizmada bir çok enzimin çalışması için gereklidir.</a:t>
            </a:r>
          </a:p>
          <a:p>
            <a:endParaRPr lang="tr-TR" sz="2400" dirty="0"/>
          </a:p>
          <a:p>
            <a:endParaRPr lang="tr-TR" sz="2400" dirty="0"/>
          </a:p>
          <a:p>
            <a:endParaRPr lang="tr-TR" dirty="0"/>
          </a:p>
        </p:txBody>
      </p:sp>
      <p:sp>
        <p:nvSpPr>
          <p:cNvPr id="3" name="2 Slayt Numarası Yer Tutucusu"/>
          <p:cNvSpPr>
            <a:spLocks noGrp="1"/>
          </p:cNvSpPr>
          <p:nvPr>
            <p:ph type="sldNum" sz="quarter" idx="12"/>
          </p:nvPr>
        </p:nvSpPr>
        <p:spPr/>
        <p:txBody>
          <a:bodyPr/>
          <a:lstStyle/>
          <a:p>
            <a:fld id="{9CC6BC7C-DB39-49F7-BD0C-67C0247D3BCA}" type="slidenum">
              <a:rPr lang="tr-TR" smtClean="0"/>
              <a:pPr/>
              <a:t>11</a:t>
            </a:fld>
            <a:endParaRPr lang="tr-T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Magnezyum Eksikliği ve Belirtileri Nelerdir? Magnezyum Kaynağı Besinler"/>
          <p:cNvPicPr>
            <a:picLocks noChangeAspect="1" noChangeArrowheads="1"/>
          </p:cNvPicPr>
          <p:nvPr/>
        </p:nvPicPr>
        <p:blipFill>
          <a:blip r:embed="rId3"/>
          <a:srcRect/>
          <a:stretch>
            <a:fillRect/>
          </a:stretch>
        </p:blipFill>
        <p:spPr bwMode="auto">
          <a:xfrm>
            <a:off x="2413000" y="2349500"/>
            <a:ext cx="4318000" cy="2861799"/>
          </a:xfrm>
          <a:prstGeom prst="rect">
            <a:avLst/>
          </a:prstGeom>
          <a:noFill/>
        </p:spPr>
      </p:pic>
      <p:sp>
        <p:nvSpPr>
          <p:cNvPr id="3" name="2 Metin kutusu"/>
          <p:cNvSpPr txBox="1"/>
          <p:nvPr/>
        </p:nvSpPr>
        <p:spPr>
          <a:xfrm>
            <a:off x="254000" y="190500"/>
            <a:ext cx="8636000" cy="369332"/>
          </a:xfrm>
          <a:prstGeom prst="rect">
            <a:avLst/>
          </a:prstGeom>
          <a:noFill/>
        </p:spPr>
        <p:txBody>
          <a:bodyPr wrap="square" rtlCol="0">
            <a:spAutoFit/>
          </a:bodyPr>
          <a:lstStyle/>
          <a:p>
            <a:endParaRPr lang="tr-TR" dirty="0"/>
          </a:p>
        </p:txBody>
      </p:sp>
      <p:sp>
        <p:nvSpPr>
          <p:cNvPr id="4" name="3 Metin kutusu"/>
          <p:cNvSpPr txBox="1"/>
          <p:nvPr/>
        </p:nvSpPr>
        <p:spPr>
          <a:xfrm>
            <a:off x="254000" y="576645"/>
            <a:ext cx="8636000" cy="1200329"/>
          </a:xfrm>
          <a:prstGeom prst="rect">
            <a:avLst/>
          </a:prstGeom>
          <a:noFill/>
        </p:spPr>
        <p:txBody>
          <a:bodyPr wrap="square" rtlCol="0">
            <a:spAutoFit/>
          </a:bodyPr>
          <a:lstStyle/>
          <a:p>
            <a:pPr algn="just"/>
            <a:r>
              <a:rPr lang="tr-TR" sz="2400" dirty="0"/>
              <a:t>	Magnezyum kaynakları; </a:t>
            </a:r>
            <a:r>
              <a:rPr lang="tr-TR" sz="2400" dirty="0" err="1"/>
              <a:t>kurubaklagiller</a:t>
            </a:r>
            <a:r>
              <a:rPr lang="tr-TR" sz="2400" dirty="0"/>
              <a:t>, yağlı tohumlar, rafine edilmemiş tahıl taneleri ve koyu yeşil yapraklı sebzeler önemli Mg kaynağıdır. </a:t>
            </a:r>
          </a:p>
        </p:txBody>
      </p:sp>
      <p:sp>
        <p:nvSpPr>
          <p:cNvPr id="5" name="4 Slayt Numarası Yer Tutucusu"/>
          <p:cNvSpPr>
            <a:spLocks noGrp="1"/>
          </p:cNvSpPr>
          <p:nvPr>
            <p:ph type="sldNum" sz="quarter" idx="12"/>
          </p:nvPr>
        </p:nvSpPr>
        <p:spPr/>
        <p:txBody>
          <a:bodyPr/>
          <a:lstStyle/>
          <a:p>
            <a:fld id="{9CC6BC7C-DB39-49F7-BD0C-67C0247D3BCA}" type="slidenum">
              <a:rPr lang="tr-TR" smtClean="0"/>
              <a:pPr/>
              <a:t>12</a:t>
            </a:fld>
            <a:endParaRPr lang="tr-T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Numarası Yer Tutucusu"/>
          <p:cNvSpPr>
            <a:spLocks noGrp="1"/>
          </p:cNvSpPr>
          <p:nvPr>
            <p:ph type="sldNum" sz="quarter" idx="12"/>
          </p:nvPr>
        </p:nvSpPr>
        <p:spPr/>
        <p:txBody>
          <a:bodyPr/>
          <a:lstStyle/>
          <a:p>
            <a:fld id="{9CC6BC7C-DB39-49F7-BD0C-67C0247D3BCA}" type="slidenum">
              <a:rPr lang="tr-TR" smtClean="0"/>
              <a:pPr/>
              <a:t>13</a:t>
            </a:fld>
            <a:endParaRPr lang="tr-TR"/>
          </a:p>
        </p:txBody>
      </p:sp>
      <p:sp>
        <p:nvSpPr>
          <p:cNvPr id="3" name="2 Metin kutusu"/>
          <p:cNvSpPr txBox="1"/>
          <p:nvPr/>
        </p:nvSpPr>
        <p:spPr>
          <a:xfrm>
            <a:off x="251456" y="136525"/>
            <a:ext cx="8636000" cy="6370975"/>
          </a:xfrm>
          <a:prstGeom prst="rect">
            <a:avLst/>
          </a:prstGeom>
          <a:noFill/>
        </p:spPr>
        <p:txBody>
          <a:bodyPr wrap="square" rtlCol="0">
            <a:spAutoFit/>
          </a:bodyPr>
          <a:lstStyle/>
          <a:p>
            <a:pPr algn="just"/>
            <a:r>
              <a:rPr lang="tr-TR" sz="2400" b="1" dirty="0">
                <a:solidFill>
                  <a:srgbClr val="FF0000"/>
                </a:solidFill>
              </a:rPr>
              <a:t>SODYUM (</a:t>
            </a:r>
            <a:r>
              <a:rPr lang="tr-TR" sz="2400" b="1" dirty="0" err="1">
                <a:solidFill>
                  <a:srgbClr val="FF0000"/>
                </a:solidFill>
              </a:rPr>
              <a:t>Na</a:t>
            </a:r>
            <a:r>
              <a:rPr lang="tr-TR" sz="2400" b="1" dirty="0">
                <a:solidFill>
                  <a:srgbClr val="FF0000"/>
                </a:solidFill>
              </a:rPr>
              <a:t>)</a:t>
            </a:r>
          </a:p>
          <a:p>
            <a:pPr algn="just"/>
            <a:endParaRPr lang="tr-TR" sz="2400" dirty="0"/>
          </a:p>
          <a:p>
            <a:pPr algn="just"/>
            <a:r>
              <a:rPr lang="tr-TR" sz="2400" dirty="0"/>
              <a:t>	Hücre dışı sıvının </a:t>
            </a:r>
            <a:r>
              <a:rPr lang="tr-TR" sz="2400" dirty="0" err="1"/>
              <a:t>osmatik</a:t>
            </a:r>
            <a:r>
              <a:rPr lang="tr-TR" sz="2400" dirty="0"/>
              <a:t> basıncını sağlamada çok önemli rolü olan pozitif yüklü önemli iyondur. Bu element potasyum, </a:t>
            </a:r>
            <a:r>
              <a:rPr lang="tr-TR" sz="2400" dirty="0" err="1"/>
              <a:t>klorid</a:t>
            </a:r>
            <a:r>
              <a:rPr lang="tr-TR" sz="2400" dirty="0"/>
              <a:t>, bikarbonat ve fosfat iyonları ile birlikte kanın nötr durumda kalmasını sağlar. Sodyum ve potasyum iyonlarının vücut sıvılarındaki yoğunluklarının uygun miktarda olması, sinirlerin uyarımı ve kas dokusunun çalışması için gereklidir.</a:t>
            </a:r>
          </a:p>
          <a:p>
            <a:pPr algn="just"/>
            <a:endParaRPr lang="tr-TR" sz="2400" b="1" u="sng" dirty="0"/>
          </a:p>
          <a:p>
            <a:pPr algn="just"/>
            <a:r>
              <a:rPr lang="tr-TR" sz="2400" b="1" u="sng" dirty="0"/>
              <a:t>Sodyumun İşlevi</a:t>
            </a:r>
          </a:p>
          <a:p>
            <a:pPr algn="just"/>
            <a:endParaRPr lang="tr-TR" sz="2400" dirty="0"/>
          </a:p>
          <a:p>
            <a:pPr algn="just">
              <a:buFont typeface="Wingdings" pitchFamily="2" charset="2"/>
              <a:buChar char="ü"/>
            </a:pPr>
            <a:r>
              <a:rPr lang="tr-TR" sz="2400" dirty="0"/>
              <a:t>Organizmada klor ve bikarbonat ile birlikte asit-baz dengesini sağlar</a:t>
            </a:r>
          </a:p>
          <a:p>
            <a:pPr algn="just">
              <a:buFont typeface="Wingdings" pitchFamily="2" charset="2"/>
              <a:buChar char="ü"/>
            </a:pPr>
            <a:r>
              <a:rPr lang="tr-TR" sz="2400" dirty="0"/>
              <a:t>Sodyum ve Potasyum pompası </a:t>
            </a:r>
            <a:r>
              <a:rPr lang="tr-TR" sz="2400" dirty="0" err="1"/>
              <a:t>ATPaz</a:t>
            </a:r>
            <a:r>
              <a:rPr lang="tr-TR" sz="2400" dirty="0"/>
              <a:t> enzimi ile birlikte hücreye gerekli maddelerin özellikle glikozun taşınmasında rol oynar.</a:t>
            </a:r>
          </a:p>
          <a:p>
            <a:pPr algn="just">
              <a:buFont typeface="Wingdings" pitchFamily="2" charset="2"/>
              <a:buChar char="ü"/>
            </a:pPr>
            <a:r>
              <a:rPr lang="tr-TR" sz="2400" dirty="0"/>
              <a:t>Elektrokimyasal uyarıların sinir ve kas boyunca iletilmesini sağlayarak normal kas işlevinin devamını sağlar.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Numarası Yer Tutucusu"/>
          <p:cNvSpPr>
            <a:spLocks noGrp="1"/>
          </p:cNvSpPr>
          <p:nvPr>
            <p:ph type="sldNum" sz="quarter" idx="12"/>
          </p:nvPr>
        </p:nvSpPr>
        <p:spPr/>
        <p:txBody>
          <a:bodyPr/>
          <a:lstStyle/>
          <a:p>
            <a:fld id="{9CC6BC7C-DB39-49F7-BD0C-67C0247D3BCA}" type="slidenum">
              <a:rPr lang="tr-TR" smtClean="0"/>
              <a:pPr/>
              <a:t>14</a:t>
            </a:fld>
            <a:endParaRPr lang="tr-TR"/>
          </a:p>
        </p:txBody>
      </p:sp>
      <p:sp>
        <p:nvSpPr>
          <p:cNvPr id="3" name="2 Metin kutusu"/>
          <p:cNvSpPr txBox="1"/>
          <p:nvPr/>
        </p:nvSpPr>
        <p:spPr>
          <a:xfrm>
            <a:off x="254000" y="190500"/>
            <a:ext cx="8636000" cy="6001643"/>
          </a:xfrm>
          <a:prstGeom prst="rect">
            <a:avLst/>
          </a:prstGeom>
          <a:noFill/>
        </p:spPr>
        <p:txBody>
          <a:bodyPr wrap="square" rtlCol="0">
            <a:spAutoFit/>
          </a:bodyPr>
          <a:lstStyle/>
          <a:p>
            <a:pPr algn="just"/>
            <a:r>
              <a:rPr lang="tr-TR" sz="2400" dirty="0"/>
              <a:t>	Sodyumun vücut sıvılarındaki yoğunluğu böbrekler ve </a:t>
            </a:r>
            <a:r>
              <a:rPr lang="tr-TR" sz="2400" dirty="0" err="1"/>
              <a:t>aldesteron</a:t>
            </a:r>
            <a:r>
              <a:rPr lang="tr-TR" sz="2400" dirty="0"/>
              <a:t> hormonu tarafından düzenlenir. </a:t>
            </a:r>
            <a:r>
              <a:rPr lang="tr-TR" sz="2400" dirty="0" err="1"/>
              <a:t>Aldesteron</a:t>
            </a:r>
            <a:r>
              <a:rPr lang="tr-TR" sz="2400" dirty="0"/>
              <a:t> yetersiz </a:t>
            </a:r>
            <a:r>
              <a:rPr lang="tr-TR" sz="2400" dirty="0" err="1"/>
              <a:t>salglanırsa</a:t>
            </a:r>
            <a:r>
              <a:rPr lang="tr-TR" sz="2400" dirty="0"/>
              <a:t> sodyumun böbrek </a:t>
            </a:r>
            <a:r>
              <a:rPr lang="tr-TR" sz="2400" dirty="0" err="1"/>
              <a:t>tübüllerinden</a:t>
            </a:r>
            <a:r>
              <a:rPr lang="tr-TR" sz="2400" dirty="0"/>
              <a:t> geri emilimi azalır ve vücuttan atılımı artar.  Potasyumun da tutulumu artar. Bu durum </a:t>
            </a:r>
            <a:r>
              <a:rPr lang="tr-TR" sz="2400" dirty="0" err="1"/>
              <a:t>addison</a:t>
            </a:r>
            <a:r>
              <a:rPr lang="tr-TR" sz="2400" dirty="0"/>
              <a:t> hastalığı olarak bilinen adrenal korteks hastalığıdır. </a:t>
            </a:r>
          </a:p>
          <a:p>
            <a:pPr algn="just"/>
            <a:endParaRPr lang="tr-TR" sz="2400" dirty="0"/>
          </a:p>
          <a:p>
            <a:pPr algn="just"/>
            <a:r>
              <a:rPr lang="tr-TR" sz="2400" dirty="0"/>
              <a:t>	Sodyumun serumdaki miktarının çok artması plazma hacmini artırarak kan basıncının artmasına neden olmaktadır.</a:t>
            </a:r>
          </a:p>
          <a:p>
            <a:pPr algn="just"/>
            <a:endParaRPr lang="tr-TR" sz="2400" dirty="0"/>
          </a:p>
          <a:p>
            <a:pPr algn="just"/>
            <a:r>
              <a:rPr lang="tr-TR" sz="2400" dirty="0"/>
              <a:t>	Sıcaklık artışı, kusma, </a:t>
            </a:r>
            <a:r>
              <a:rPr lang="tr-TR" sz="2400" dirty="0" err="1"/>
              <a:t>diyare</a:t>
            </a:r>
            <a:r>
              <a:rPr lang="tr-TR" sz="2400" dirty="0"/>
              <a:t> gibi durumlarda vücuttan aşırı sodyum kaybı, kramp, baş dönmesi gibi durumlara neden olabilmektedir. </a:t>
            </a:r>
          </a:p>
          <a:p>
            <a:pPr algn="just"/>
            <a:endParaRPr lang="tr-TR" sz="2400" dirty="0"/>
          </a:p>
          <a:p>
            <a:pPr algn="just"/>
            <a:endParaRPr lang="tr-TR" sz="2400" dirty="0"/>
          </a:p>
          <a:p>
            <a:pPr algn="just"/>
            <a:r>
              <a:rPr lang="tr-TR" sz="2400" b="1" i="1" dirty="0"/>
              <a:t>Sodyum kaynakları</a:t>
            </a:r>
            <a:r>
              <a:rPr lang="tr-TR" sz="2400" dirty="0"/>
              <a:t>; hemen hemen bütün yiyeceklerde, süt, et, yumurta, yeşil yapraklı sebzelerde doğal olarak bulunmaktadır.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Numarası Yer Tutucusu"/>
          <p:cNvSpPr>
            <a:spLocks noGrp="1"/>
          </p:cNvSpPr>
          <p:nvPr>
            <p:ph type="sldNum" sz="quarter" idx="12"/>
          </p:nvPr>
        </p:nvSpPr>
        <p:spPr/>
        <p:txBody>
          <a:bodyPr/>
          <a:lstStyle/>
          <a:p>
            <a:fld id="{9CC6BC7C-DB39-49F7-BD0C-67C0247D3BCA}" type="slidenum">
              <a:rPr lang="tr-TR" smtClean="0"/>
              <a:pPr/>
              <a:t>15</a:t>
            </a:fld>
            <a:endParaRPr lang="tr-TR"/>
          </a:p>
        </p:txBody>
      </p:sp>
      <p:sp>
        <p:nvSpPr>
          <p:cNvPr id="3" name="2 Metin kutusu"/>
          <p:cNvSpPr txBox="1"/>
          <p:nvPr/>
        </p:nvSpPr>
        <p:spPr>
          <a:xfrm>
            <a:off x="254000" y="190500"/>
            <a:ext cx="8636000" cy="6001643"/>
          </a:xfrm>
          <a:prstGeom prst="rect">
            <a:avLst/>
          </a:prstGeom>
          <a:noFill/>
        </p:spPr>
        <p:txBody>
          <a:bodyPr wrap="square" rtlCol="0">
            <a:spAutoFit/>
          </a:bodyPr>
          <a:lstStyle/>
          <a:p>
            <a:r>
              <a:rPr lang="tr-TR" sz="2400" b="1" dirty="0">
                <a:solidFill>
                  <a:srgbClr val="FF0000"/>
                </a:solidFill>
              </a:rPr>
              <a:t>POTASYUM (K)</a:t>
            </a:r>
          </a:p>
          <a:p>
            <a:endParaRPr lang="tr-TR" sz="2400" dirty="0"/>
          </a:p>
          <a:p>
            <a:r>
              <a:rPr lang="tr-TR" sz="2400" b="1" u="sng" dirty="0"/>
              <a:t>Potasyumun işlevleri</a:t>
            </a:r>
          </a:p>
          <a:p>
            <a:endParaRPr lang="tr-TR" sz="2400" b="1" u="sng" dirty="0"/>
          </a:p>
          <a:p>
            <a:pPr algn="just">
              <a:buFont typeface="Wingdings" pitchFamily="2" charset="2"/>
              <a:buChar char="ü"/>
            </a:pPr>
            <a:r>
              <a:rPr lang="tr-TR" sz="2400" dirty="0"/>
              <a:t>Hücre içindeki iyonize potasyum, hücre dışındaki iyonize potasyum ile birlikte normal olarak </a:t>
            </a:r>
            <a:r>
              <a:rPr lang="tr-TR" sz="2400" dirty="0" err="1"/>
              <a:t>osmatik</a:t>
            </a:r>
            <a:r>
              <a:rPr lang="tr-TR" sz="2400" dirty="0"/>
              <a:t> basıncı, su dengesini ve hücre içi sıvı devamlılığını sağlar.</a:t>
            </a:r>
          </a:p>
          <a:p>
            <a:pPr algn="just">
              <a:buFont typeface="Wingdings" pitchFamily="2" charset="2"/>
              <a:buChar char="ü"/>
            </a:pPr>
            <a:r>
              <a:rPr lang="tr-TR" sz="2400" dirty="0"/>
              <a:t>İyonize sodyum, kalsiyum ve potasyum kas </a:t>
            </a:r>
            <a:r>
              <a:rPr lang="tr-TR" sz="2400" dirty="0" err="1"/>
              <a:t>fibrillerinin</a:t>
            </a:r>
            <a:r>
              <a:rPr lang="tr-TR" sz="2400" dirty="0"/>
              <a:t> kasılmasını düzenler.</a:t>
            </a:r>
          </a:p>
          <a:p>
            <a:pPr algn="just">
              <a:buFont typeface="Wingdings" pitchFamily="2" charset="2"/>
              <a:buChar char="ü"/>
            </a:pPr>
            <a:r>
              <a:rPr lang="tr-TR" sz="2400" dirty="0"/>
              <a:t>Karbonhidrat metabolizmasında 1gr glikojenin depolanması için 0,36 </a:t>
            </a:r>
            <a:r>
              <a:rPr lang="tr-TR" sz="2400" dirty="0" err="1"/>
              <a:t>mol</a:t>
            </a:r>
            <a:r>
              <a:rPr lang="tr-TR" sz="2400" dirty="0"/>
              <a:t> potasyuma ihtiyaç vardır. </a:t>
            </a:r>
          </a:p>
          <a:p>
            <a:pPr algn="just">
              <a:buFont typeface="Wingdings" pitchFamily="2" charset="2"/>
              <a:buChar char="ü"/>
            </a:pPr>
            <a:r>
              <a:rPr lang="tr-TR" sz="2400" dirty="0"/>
              <a:t>Kas ve dokuların hücre proteinlerinde azotun depolanması için potasyuma ihtiyaç vardır.</a:t>
            </a:r>
          </a:p>
          <a:p>
            <a:pPr algn="just">
              <a:buFont typeface="Wingdings" pitchFamily="2" charset="2"/>
              <a:buChar char="ü"/>
            </a:pPr>
            <a:r>
              <a:rPr lang="tr-TR" sz="2400" dirty="0"/>
              <a:t>Protein </a:t>
            </a:r>
            <a:r>
              <a:rPr lang="tr-TR" sz="2400" dirty="0" err="1"/>
              <a:t>biyosentezinde</a:t>
            </a:r>
            <a:r>
              <a:rPr lang="tr-TR" sz="2400" dirty="0"/>
              <a:t>  </a:t>
            </a:r>
            <a:r>
              <a:rPr lang="tr-TR" sz="2400" dirty="0" err="1"/>
              <a:t>glikolitik</a:t>
            </a:r>
            <a:r>
              <a:rPr lang="tr-TR" sz="2400" dirty="0"/>
              <a:t> ve </a:t>
            </a:r>
            <a:r>
              <a:rPr lang="tr-TR" sz="2400" dirty="0" err="1"/>
              <a:t>piruvat</a:t>
            </a:r>
            <a:r>
              <a:rPr lang="tr-TR" sz="2400" dirty="0"/>
              <a:t> </a:t>
            </a:r>
            <a:r>
              <a:rPr lang="tr-TR" sz="2400" dirty="0" err="1"/>
              <a:t>kinaz</a:t>
            </a:r>
            <a:r>
              <a:rPr lang="tr-TR" sz="2400" dirty="0"/>
              <a:t> aktiviteleri için gereklidir.</a:t>
            </a:r>
          </a:p>
          <a:p>
            <a:pPr algn="just"/>
            <a:endParaRPr lang="tr-TR" sz="2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Numarası Yer Tutucusu"/>
          <p:cNvSpPr>
            <a:spLocks noGrp="1"/>
          </p:cNvSpPr>
          <p:nvPr>
            <p:ph type="sldNum" sz="quarter" idx="12"/>
          </p:nvPr>
        </p:nvSpPr>
        <p:spPr/>
        <p:txBody>
          <a:bodyPr/>
          <a:lstStyle/>
          <a:p>
            <a:fld id="{9CC6BC7C-DB39-49F7-BD0C-67C0247D3BCA}" type="slidenum">
              <a:rPr lang="tr-TR" smtClean="0"/>
              <a:pPr/>
              <a:t>16</a:t>
            </a:fld>
            <a:endParaRPr lang="tr-TR"/>
          </a:p>
        </p:txBody>
      </p:sp>
      <p:sp>
        <p:nvSpPr>
          <p:cNvPr id="3" name="2 Metin kutusu"/>
          <p:cNvSpPr txBox="1"/>
          <p:nvPr/>
        </p:nvSpPr>
        <p:spPr>
          <a:xfrm>
            <a:off x="254000" y="190500"/>
            <a:ext cx="8636000" cy="1754326"/>
          </a:xfrm>
          <a:prstGeom prst="rect">
            <a:avLst/>
          </a:prstGeom>
          <a:noFill/>
        </p:spPr>
        <p:txBody>
          <a:bodyPr wrap="square" rtlCol="0">
            <a:spAutoFit/>
          </a:bodyPr>
          <a:lstStyle/>
          <a:p>
            <a:pPr algn="just"/>
            <a:r>
              <a:rPr lang="tr-TR" sz="2400" b="1" i="1" dirty="0"/>
              <a:t>Potasyum kaynakları</a:t>
            </a:r>
            <a:r>
              <a:rPr lang="tr-TR" sz="2400" dirty="0"/>
              <a:t>; en çok potasyum içeren yiyecekler baklagiller, tahıllar, turunçgiller, muz, </a:t>
            </a:r>
            <a:r>
              <a:rPr lang="tr-TR" sz="2400" dirty="0" err="1"/>
              <a:t>avakado</a:t>
            </a:r>
            <a:r>
              <a:rPr lang="tr-TR" sz="2400" dirty="0"/>
              <a:t>, </a:t>
            </a:r>
            <a:r>
              <a:rPr lang="tr-TR" sz="2400" dirty="0" err="1"/>
              <a:t>brokali</a:t>
            </a:r>
            <a:r>
              <a:rPr lang="tr-TR" sz="2400" dirty="0"/>
              <a:t>, patates, et, kuruyemişlerdir.</a:t>
            </a:r>
          </a:p>
          <a:p>
            <a:endParaRPr lang="tr-TR" dirty="0"/>
          </a:p>
          <a:p>
            <a:endParaRPr lang="tr-TR" dirty="0"/>
          </a:p>
        </p:txBody>
      </p:sp>
      <p:pic>
        <p:nvPicPr>
          <p:cNvPr id="25602" name="Picture 2" descr="Potasyum! Potasyum eksikliği nedir? Potasyum hangi besinlerde var?"/>
          <p:cNvPicPr>
            <a:picLocks noChangeAspect="1" noChangeArrowheads="1"/>
          </p:cNvPicPr>
          <p:nvPr/>
        </p:nvPicPr>
        <p:blipFill>
          <a:blip r:embed="rId2"/>
          <a:srcRect/>
          <a:stretch>
            <a:fillRect/>
          </a:stretch>
        </p:blipFill>
        <p:spPr bwMode="auto">
          <a:xfrm>
            <a:off x="1985854" y="2137319"/>
            <a:ext cx="5634146" cy="4026537"/>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Numarası Yer Tutucusu"/>
          <p:cNvSpPr>
            <a:spLocks noGrp="1"/>
          </p:cNvSpPr>
          <p:nvPr>
            <p:ph type="sldNum" sz="quarter" idx="12"/>
          </p:nvPr>
        </p:nvSpPr>
        <p:spPr/>
        <p:txBody>
          <a:bodyPr/>
          <a:lstStyle/>
          <a:p>
            <a:fld id="{9CC6BC7C-DB39-49F7-BD0C-67C0247D3BCA}" type="slidenum">
              <a:rPr lang="tr-TR" smtClean="0"/>
              <a:pPr/>
              <a:t>17</a:t>
            </a:fld>
            <a:endParaRPr lang="tr-TR"/>
          </a:p>
        </p:txBody>
      </p:sp>
      <p:sp>
        <p:nvSpPr>
          <p:cNvPr id="3" name="2 Metin kutusu"/>
          <p:cNvSpPr txBox="1"/>
          <p:nvPr/>
        </p:nvSpPr>
        <p:spPr>
          <a:xfrm>
            <a:off x="254000" y="190500"/>
            <a:ext cx="8636000" cy="6370975"/>
          </a:xfrm>
          <a:prstGeom prst="rect">
            <a:avLst/>
          </a:prstGeom>
          <a:noFill/>
        </p:spPr>
        <p:txBody>
          <a:bodyPr wrap="square" rtlCol="0">
            <a:spAutoFit/>
          </a:bodyPr>
          <a:lstStyle/>
          <a:p>
            <a:pPr algn="just"/>
            <a:r>
              <a:rPr lang="tr-TR" sz="2400" b="1" dirty="0">
                <a:solidFill>
                  <a:srgbClr val="FF0000"/>
                </a:solidFill>
              </a:rPr>
              <a:t>KLOR (</a:t>
            </a:r>
            <a:r>
              <a:rPr lang="tr-TR" sz="2400" b="1" dirty="0" err="1">
                <a:solidFill>
                  <a:srgbClr val="FF0000"/>
                </a:solidFill>
              </a:rPr>
              <a:t>Cl</a:t>
            </a:r>
            <a:r>
              <a:rPr lang="tr-TR" sz="2400" b="1" dirty="0">
                <a:solidFill>
                  <a:srgbClr val="FF0000"/>
                </a:solidFill>
              </a:rPr>
              <a:t>)</a:t>
            </a:r>
          </a:p>
          <a:p>
            <a:pPr algn="just"/>
            <a:endParaRPr lang="tr-TR" sz="2400" dirty="0"/>
          </a:p>
          <a:p>
            <a:pPr algn="just"/>
            <a:r>
              <a:rPr lang="tr-TR" sz="2400" b="1" u="sng" dirty="0"/>
              <a:t>Klorun İşlevleri</a:t>
            </a:r>
          </a:p>
          <a:p>
            <a:pPr algn="just"/>
            <a:endParaRPr lang="tr-TR" sz="2400" b="1" u="sng" dirty="0"/>
          </a:p>
          <a:p>
            <a:pPr algn="just">
              <a:buFont typeface="Wingdings" pitchFamily="2" charset="2"/>
              <a:buChar char="ü"/>
            </a:pPr>
            <a:r>
              <a:rPr lang="tr-TR" sz="2400" dirty="0"/>
              <a:t>İyonize sodyumla birlikte </a:t>
            </a:r>
            <a:r>
              <a:rPr lang="tr-TR" sz="2400" dirty="0" err="1"/>
              <a:t>ekstraselüler</a:t>
            </a:r>
            <a:r>
              <a:rPr lang="tr-TR" sz="2400" dirty="0"/>
              <a:t> sıvılarda su ve </a:t>
            </a:r>
            <a:r>
              <a:rPr lang="tr-TR" sz="2400" dirty="0" err="1"/>
              <a:t>osmatik</a:t>
            </a:r>
            <a:r>
              <a:rPr lang="tr-TR" sz="2400" dirty="0"/>
              <a:t> dengeyi sağlar.</a:t>
            </a:r>
          </a:p>
          <a:p>
            <a:pPr algn="just">
              <a:buFont typeface="Wingdings" pitchFamily="2" charset="2"/>
              <a:buChar char="ü"/>
            </a:pPr>
            <a:endParaRPr lang="tr-TR" sz="2400" dirty="0"/>
          </a:p>
          <a:p>
            <a:pPr algn="just">
              <a:buFont typeface="Wingdings" pitchFamily="2" charset="2"/>
              <a:buChar char="ü"/>
            </a:pPr>
            <a:r>
              <a:rPr lang="tr-TR" sz="2400" dirty="0"/>
              <a:t>İyonize </a:t>
            </a:r>
            <a:r>
              <a:rPr lang="tr-TR" sz="2400" dirty="0" err="1"/>
              <a:t>klorit</a:t>
            </a:r>
            <a:r>
              <a:rPr lang="tr-TR" sz="2400" dirty="0"/>
              <a:t> bikarbonatın değişimi için eritrositlere girer. Böylece kanın </a:t>
            </a:r>
            <a:r>
              <a:rPr lang="tr-TR" sz="2400" dirty="0" err="1"/>
              <a:t>pH’sının</a:t>
            </a:r>
            <a:r>
              <a:rPr lang="tr-TR" sz="2400" dirty="0"/>
              <a:t> sabit kalmasını sağlar.</a:t>
            </a:r>
          </a:p>
          <a:p>
            <a:pPr algn="just">
              <a:buFont typeface="Wingdings" pitchFamily="2" charset="2"/>
              <a:buChar char="ü"/>
            </a:pPr>
            <a:endParaRPr lang="tr-TR" sz="2400" dirty="0"/>
          </a:p>
          <a:p>
            <a:pPr algn="just">
              <a:buFont typeface="Wingdings" pitchFamily="2" charset="2"/>
              <a:buChar char="ü"/>
            </a:pPr>
            <a:r>
              <a:rPr lang="tr-TR" sz="2400" dirty="0"/>
              <a:t>Hidroklorik asit olarak midede asit ortam oluşturarak </a:t>
            </a:r>
            <a:r>
              <a:rPr lang="tr-TR" sz="2400" dirty="0" err="1"/>
              <a:t>pepsinojenin</a:t>
            </a:r>
            <a:r>
              <a:rPr lang="tr-TR" sz="2400" dirty="0"/>
              <a:t> pepsine aktivasyonunu sağlar.</a:t>
            </a:r>
          </a:p>
          <a:p>
            <a:pPr algn="just">
              <a:buFont typeface="Wingdings" pitchFamily="2" charset="2"/>
              <a:buChar char="ü"/>
            </a:pPr>
            <a:endParaRPr lang="tr-TR" sz="2400" dirty="0"/>
          </a:p>
          <a:p>
            <a:pPr algn="just">
              <a:buFont typeface="Wingdings" pitchFamily="2" charset="2"/>
              <a:buChar char="ü"/>
            </a:pPr>
            <a:endParaRPr lang="tr-TR" sz="2400" dirty="0"/>
          </a:p>
          <a:p>
            <a:pPr algn="just"/>
            <a:r>
              <a:rPr lang="tr-TR" sz="2400" b="1" i="1" dirty="0"/>
              <a:t>Klor kaynakları</a:t>
            </a:r>
            <a:r>
              <a:rPr lang="tr-TR" sz="2400" dirty="0"/>
              <a:t>; klor gereksinimi tuzdan karşılanır.  Sodyum kısıtlamasında klor yetersizliği görülebilir. Günlük sodyum alımı yeterli olduğunda klor alımı da yeterli olmaktadır.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Numarası Yer Tutucusu"/>
          <p:cNvSpPr>
            <a:spLocks noGrp="1"/>
          </p:cNvSpPr>
          <p:nvPr>
            <p:ph type="sldNum" sz="quarter" idx="12"/>
          </p:nvPr>
        </p:nvSpPr>
        <p:spPr/>
        <p:txBody>
          <a:bodyPr/>
          <a:lstStyle/>
          <a:p>
            <a:fld id="{9CC6BC7C-DB39-49F7-BD0C-67C0247D3BCA}" type="slidenum">
              <a:rPr lang="tr-TR" smtClean="0"/>
              <a:pPr/>
              <a:t>18</a:t>
            </a:fld>
            <a:endParaRPr lang="tr-TR"/>
          </a:p>
        </p:txBody>
      </p:sp>
      <p:sp>
        <p:nvSpPr>
          <p:cNvPr id="3" name="2 Metin kutusu"/>
          <p:cNvSpPr txBox="1"/>
          <p:nvPr/>
        </p:nvSpPr>
        <p:spPr>
          <a:xfrm>
            <a:off x="254000" y="190500"/>
            <a:ext cx="8636000" cy="7171194"/>
          </a:xfrm>
          <a:prstGeom prst="rect">
            <a:avLst/>
          </a:prstGeom>
          <a:noFill/>
        </p:spPr>
        <p:txBody>
          <a:bodyPr wrap="square" rtlCol="0">
            <a:spAutoFit/>
          </a:bodyPr>
          <a:lstStyle/>
          <a:p>
            <a:pPr algn="ctr"/>
            <a:r>
              <a:rPr lang="tr-TR" sz="2800" b="1" dirty="0">
                <a:solidFill>
                  <a:srgbClr val="FF0000"/>
                </a:solidFill>
              </a:rPr>
              <a:t>MİKRO MİNERALLER</a:t>
            </a:r>
          </a:p>
          <a:p>
            <a:endParaRPr lang="tr-TR" sz="2400" dirty="0"/>
          </a:p>
          <a:p>
            <a:r>
              <a:rPr lang="tr-TR" sz="2400" b="1" dirty="0">
                <a:solidFill>
                  <a:srgbClr val="FF0000"/>
                </a:solidFill>
              </a:rPr>
              <a:t>DEMİR (</a:t>
            </a:r>
            <a:r>
              <a:rPr lang="tr-TR" sz="2400" b="1" dirty="0" err="1">
                <a:solidFill>
                  <a:srgbClr val="FF0000"/>
                </a:solidFill>
              </a:rPr>
              <a:t>Fe</a:t>
            </a:r>
            <a:r>
              <a:rPr lang="tr-TR" sz="2400" b="1" dirty="0">
                <a:solidFill>
                  <a:srgbClr val="FF0000"/>
                </a:solidFill>
              </a:rPr>
              <a:t>)</a:t>
            </a:r>
          </a:p>
          <a:p>
            <a:endParaRPr lang="tr-TR" sz="2400" dirty="0"/>
          </a:p>
          <a:p>
            <a:pPr algn="just"/>
            <a:r>
              <a:rPr lang="tr-TR" sz="2400" dirty="0"/>
              <a:t>	İnsan vücudunda ortalama 3-5 </a:t>
            </a:r>
            <a:r>
              <a:rPr lang="tr-TR" sz="2400" dirty="0" err="1"/>
              <a:t>mgr</a:t>
            </a:r>
            <a:r>
              <a:rPr lang="tr-TR" sz="2400" dirty="0"/>
              <a:t> demir bulunur. Organizmada </a:t>
            </a:r>
            <a:r>
              <a:rPr lang="tr-TR" sz="2400" dirty="0" err="1"/>
              <a:t>metabolik</a:t>
            </a:r>
            <a:r>
              <a:rPr lang="tr-TR" sz="2400" dirty="0"/>
              <a:t> olarak işlev gören dört  yapısı vardır. </a:t>
            </a:r>
          </a:p>
          <a:p>
            <a:pPr algn="just"/>
            <a:endParaRPr lang="tr-TR" sz="2400" dirty="0"/>
          </a:p>
          <a:p>
            <a:pPr algn="just">
              <a:lnSpc>
                <a:spcPct val="200000"/>
              </a:lnSpc>
              <a:buFont typeface="Wingdings" pitchFamily="2" charset="2"/>
              <a:buChar char="Ø"/>
            </a:pPr>
            <a:r>
              <a:rPr lang="tr-TR" sz="2400" dirty="0"/>
              <a:t>Transport Demir : </a:t>
            </a:r>
            <a:r>
              <a:rPr lang="tr-TR" sz="2400" dirty="0" err="1"/>
              <a:t>Transferrin</a:t>
            </a:r>
            <a:endParaRPr lang="tr-TR" sz="2400" dirty="0"/>
          </a:p>
          <a:p>
            <a:pPr algn="just">
              <a:lnSpc>
                <a:spcPct val="200000"/>
              </a:lnSpc>
              <a:buFont typeface="Wingdings" pitchFamily="2" charset="2"/>
              <a:buChar char="Ø"/>
            </a:pPr>
            <a:r>
              <a:rPr lang="tr-TR" sz="2400" dirty="0"/>
              <a:t>Hemoglobin </a:t>
            </a:r>
          </a:p>
          <a:p>
            <a:pPr algn="just">
              <a:lnSpc>
                <a:spcPct val="200000"/>
              </a:lnSpc>
              <a:buFont typeface="Wingdings" pitchFamily="2" charset="2"/>
              <a:buChar char="Ø"/>
            </a:pPr>
            <a:r>
              <a:rPr lang="tr-TR" sz="2400" dirty="0"/>
              <a:t>Depo demir : </a:t>
            </a:r>
            <a:r>
              <a:rPr lang="tr-TR" sz="2400" dirty="0" err="1"/>
              <a:t>Ferritin</a:t>
            </a:r>
            <a:endParaRPr lang="tr-TR" sz="2400" dirty="0"/>
          </a:p>
          <a:p>
            <a:pPr algn="just">
              <a:lnSpc>
                <a:spcPct val="200000"/>
              </a:lnSpc>
              <a:buFont typeface="Wingdings" pitchFamily="2" charset="2"/>
              <a:buChar char="Ø"/>
            </a:pPr>
            <a:r>
              <a:rPr lang="tr-TR" sz="2400" dirty="0"/>
              <a:t>Hücrelerdeki Demir</a:t>
            </a:r>
          </a:p>
          <a:p>
            <a:pPr>
              <a:lnSpc>
                <a:spcPct val="200000"/>
              </a:lnSpc>
            </a:pPr>
            <a:endParaRPr lang="tr-TR" sz="2400" dirty="0"/>
          </a:p>
          <a:p>
            <a:endParaRPr lang="tr-TR" sz="2400" dirty="0"/>
          </a:p>
          <a:p>
            <a:r>
              <a:rPr lang="tr-TR" sz="2400" dirty="0"/>
              <a:t> </a:t>
            </a:r>
            <a:endParaRPr lang="tr-T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Numarası Yer Tutucusu"/>
          <p:cNvSpPr>
            <a:spLocks noGrp="1"/>
          </p:cNvSpPr>
          <p:nvPr>
            <p:ph type="sldNum" sz="quarter" idx="12"/>
          </p:nvPr>
        </p:nvSpPr>
        <p:spPr/>
        <p:txBody>
          <a:bodyPr/>
          <a:lstStyle/>
          <a:p>
            <a:fld id="{9CC6BC7C-DB39-49F7-BD0C-67C0247D3BCA}" type="slidenum">
              <a:rPr lang="tr-TR" smtClean="0"/>
              <a:pPr/>
              <a:t>19</a:t>
            </a:fld>
            <a:endParaRPr lang="tr-TR"/>
          </a:p>
        </p:txBody>
      </p:sp>
      <p:sp>
        <p:nvSpPr>
          <p:cNvPr id="3" name="2 Metin kutusu"/>
          <p:cNvSpPr txBox="1"/>
          <p:nvPr/>
        </p:nvSpPr>
        <p:spPr>
          <a:xfrm>
            <a:off x="254000" y="190500"/>
            <a:ext cx="8636000" cy="4154984"/>
          </a:xfrm>
          <a:prstGeom prst="rect">
            <a:avLst/>
          </a:prstGeom>
          <a:noFill/>
        </p:spPr>
        <p:txBody>
          <a:bodyPr wrap="square" rtlCol="0">
            <a:spAutoFit/>
          </a:bodyPr>
          <a:lstStyle/>
          <a:p>
            <a:pPr algn="just"/>
            <a:r>
              <a:rPr lang="tr-TR" sz="2400" b="1" u="sng" dirty="0"/>
              <a:t>Demirin işlevleri</a:t>
            </a:r>
          </a:p>
          <a:p>
            <a:pPr algn="just">
              <a:lnSpc>
                <a:spcPct val="150000"/>
              </a:lnSpc>
              <a:buFont typeface="Wingdings" pitchFamily="2" charset="2"/>
              <a:buChar char="ü"/>
            </a:pPr>
            <a:r>
              <a:rPr lang="tr-TR" sz="2400" dirty="0"/>
              <a:t>Oksijen taşınmasında rol oynar.</a:t>
            </a:r>
          </a:p>
          <a:p>
            <a:pPr algn="just">
              <a:lnSpc>
                <a:spcPct val="150000"/>
              </a:lnSpc>
              <a:buFont typeface="Wingdings" pitchFamily="2" charset="2"/>
              <a:buChar char="ü"/>
            </a:pPr>
            <a:r>
              <a:rPr lang="tr-TR" sz="2400" dirty="0"/>
              <a:t>Hücrelerde redoks tepkimelerinde rol oynar</a:t>
            </a:r>
          </a:p>
          <a:p>
            <a:pPr algn="just">
              <a:lnSpc>
                <a:spcPct val="150000"/>
              </a:lnSpc>
              <a:buFont typeface="Wingdings" pitchFamily="2" charset="2"/>
              <a:buChar char="ü"/>
            </a:pPr>
            <a:r>
              <a:rPr lang="tr-TR" sz="2400" dirty="0"/>
              <a:t>Demir </a:t>
            </a:r>
            <a:r>
              <a:rPr lang="tr-TR" sz="2400" dirty="0" err="1"/>
              <a:t>immün</a:t>
            </a:r>
            <a:r>
              <a:rPr lang="tr-TR" sz="2400" dirty="0"/>
              <a:t> sistem fonksiyonlarının devamlılığı için önemlidir. </a:t>
            </a:r>
          </a:p>
          <a:p>
            <a:pPr>
              <a:buFont typeface="Wingdings" pitchFamily="2" charset="2"/>
              <a:buChar char="ü"/>
            </a:pPr>
            <a:endParaRPr lang="tr-TR" dirty="0"/>
          </a:p>
          <a:p>
            <a:pPr>
              <a:buFont typeface="Wingdings" pitchFamily="2" charset="2"/>
              <a:buChar char="ü"/>
            </a:pPr>
            <a:endParaRPr lang="tr-TR" dirty="0"/>
          </a:p>
          <a:p>
            <a:pPr algn="just"/>
            <a:r>
              <a:rPr lang="tr-TR" sz="2400" b="1" i="1" dirty="0"/>
              <a:t>Demir kaynakları; </a:t>
            </a:r>
            <a:r>
              <a:rPr lang="tr-TR" sz="2400" dirty="0"/>
              <a:t>en iyi demir kaynakları hayvansal besinlerdir. Karaciğer, kalp, böbrek gibi organ etleri ve kırmızı etlerde, yumurta sarısında bulunur. Bitkisel besinlerden pekmez, kurutulmuş meyveler, </a:t>
            </a:r>
            <a:r>
              <a:rPr lang="tr-TR" sz="2400" dirty="0" err="1"/>
              <a:t>kurubaklagiller</a:t>
            </a:r>
            <a:r>
              <a:rPr lang="tr-TR" sz="2400" dirty="0"/>
              <a:t> ve ıspanak önemli demir kaynaklarıdır.</a:t>
            </a:r>
          </a:p>
        </p:txBody>
      </p:sp>
      <p:pic>
        <p:nvPicPr>
          <p:cNvPr id="30722" name="Picture 2" descr="Rafinera"/>
          <p:cNvPicPr>
            <a:picLocks noChangeAspect="1" noChangeArrowheads="1"/>
          </p:cNvPicPr>
          <p:nvPr/>
        </p:nvPicPr>
        <p:blipFill>
          <a:blip r:embed="rId3"/>
          <a:srcRect/>
          <a:stretch>
            <a:fillRect/>
          </a:stretch>
        </p:blipFill>
        <p:spPr bwMode="auto">
          <a:xfrm>
            <a:off x="5651500" y="4365625"/>
            <a:ext cx="2824692" cy="2492375"/>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Numarası Yer Tutucusu"/>
          <p:cNvSpPr>
            <a:spLocks noGrp="1"/>
          </p:cNvSpPr>
          <p:nvPr>
            <p:ph type="sldNum" sz="quarter" idx="12"/>
          </p:nvPr>
        </p:nvSpPr>
        <p:spPr/>
        <p:txBody>
          <a:bodyPr/>
          <a:lstStyle/>
          <a:p>
            <a:fld id="{9CC6BC7C-DB39-49F7-BD0C-67C0247D3BCA}" type="slidenum">
              <a:rPr lang="tr-TR" smtClean="0"/>
              <a:pPr/>
              <a:t>20</a:t>
            </a:fld>
            <a:endParaRPr lang="tr-TR"/>
          </a:p>
        </p:txBody>
      </p:sp>
      <p:sp>
        <p:nvSpPr>
          <p:cNvPr id="3" name="2 Metin kutusu"/>
          <p:cNvSpPr txBox="1"/>
          <p:nvPr/>
        </p:nvSpPr>
        <p:spPr>
          <a:xfrm>
            <a:off x="254000" y="190500"/>
            <a:ext cx="8636000" cy="4801314"/>
          </a:xfrm>
          <a:prstGeom prst="rect">
            <a:avLst/>
          </a:prstGeom>
          <a:noFill/>
        </p:spPr>
        <p:txBody>
          <a:bodyPr wrap="square" rtlCol="0">
            <a:spAutoFit/>
          </a:bodyPr>
          <a:lstStyle/>
          <a:p>
            <a:r>
              <a:rPr lang="tr-TR" sz="2400" b="1" dirty="0">
                <a:solidFill>
                  <a:srgbClr val="FF0000"/>
                </a:solidFill>
              </a:rPr>
              <a:t>BAKIR (</a:t>
            </a:r>
            <a:r>
              <a:rPr lang="tr-TR" sz="2400" b="1" dirty="0" err="1">
                <a:solidFill>
                  <a:srgbClr val="FF0000"/>
                </a:solidFill>
              </a:rPr>
              <a:t>Cu</a:t>
            </a:r>
            <a:r>
              <a:rPr lang="tr-TR" sz="2400" b="1" dirty="0">
                <a:solidFill>
                  <a:srgbClr val="FF0000"/>
                </a:solidFill>
              </a:rPr>
              <a:t>)</a:t>
            </a:r>
          </a:p>
          <a:p>
            <a:endParaRPr lang="tr-TR" dirty="0"/>
          </a:p>
          <a:p>
            <a:pPr algn="just"/>
            <a:r>
              <a:rPr lang="tr-TR" sz="2400" b="1" u="sng" dirty="0"/>
              <a:t>Bakırın İşlevleri </a:t>
            </a:r>
          </a:p>
          <a:p>
            <a:pPr algn="just">
              <a:buFont typeface="Wingdings" pitchFamily="2" charset="2"/>
              <a:buChar char="ü"/>
            </a:pPr>
            <a:r>
              <a:rPr lang="tr-TR" sz="2400" dirty="0" err="1"/>
              <a:t>Tirozinden</a:t>
            </a:r>
            <a:r>
              <a:rPr lang="tr-TR" sz="2400" dirty="0"/>
              <a:t> </a:t>
            </a:r>
            <a:r>
              <a:rPr lang="tr-TR" sz="2400" dirty="0" err="1"/>
              <a:t>melanin</a:t>
            </a:r>
            <a:r>
              <a:rPr lang="tr-TR" sz="2400" dirty="0"/>
              <a:t> polimerlerinin oluşumuna yardımcı olan </a:t>
            </a:r>
            <a:r>
              <a:rPr lang="tr-TR" sz="2400" dirty="0" err="1"/>
              <a:t>trizinaz</a:t>
            </a:r>
            <a:r>
              <a:rPr lang="tr-TR" sz="2400" dirty="0"/>
              <a:t> enzimi bakır içermektedir.</a:t>
            </a:r>
          </a:p>
          <a:p>
            <a:pPr algn="just">
              <a:buFont typeface="Wingdings" pitchFamily="2" charset="2"/>
              <a:buChar char="ü"/>
            </a:pPr>
            <a:endParaRPr lang="tr-TR" sz="2400" dirty="0"/>
          </a:p>
          <a:p>
            <a:pPr algn="just">
              <a:buFont typeface="Wingdings" pitchFamily="2" charset="2"/>
              <a:buChar char="ü"/>
            </a:pPr>
            <a:r>
              <a:rPr lang="tr-TR" sz="2400" dirty="0"/>
              <a:t>Bazı enzimler için </a:t>
            </a:r>
            <a:r>
              <a:rPr lang="tr-TR" sz="2400" dirty="0" err="1"/>
              <a:t>kofaktör</a:t>
            </a:r>
            <a:r>
              <a:rPr lang="tr-TR" sz="2400" dirty="0"/>
              <a:t> olarak rol oynamaktadır.</a:t>
            </a:r>
          </a:p>
          <a:p>
            <a:pPr algn="just">
              <a:buFont typeface="Wingdings" pitchFamily="2" charset="2"/>
              <a:buChar char="ü"/>
            </a:pPr>
            <a:endParaRPr lang="tr-TR" sz="2400" dirty="0"/>
          </a:p>
          <a:p>
            <a:pPr algn="just">
              <a:buFont typeface="Wingdings" pitchFamily="2" charset="2"/>
              <a:buChar char="ü"/>
            </a:pPr>
            <a:r>
              <a:rPr lang="tr-TR" sz="2400" dirty="0"/>
              <a:t>Bakır yetersizliğinde Wilson hastalığı ve </a:t>
            </a:r>
            <a:r>
              <a:rPr lang="tr-TR" sz="2400" dirty="0" err="1"/>
              <a:t>Menkes</a:t>
            </a:r>
            <a:r>
              <a:rPr lang="tr-TR" sz="2400" dirty="0"/>
              <a:t> hastalığı görülür.</a:t>
            </a:r>
          </a:p>
          <a:p>
            <a:pPr algn="just">
              <a:buFont typeface="Wingdings" pitchFamily="2" charset="2"/>
              <a:buChar char="ü"/>
            </a:pPr>
            <a:endParaRPr lang="tr-TR" sz="2400" dirty="0"/>
          </a:p>
          <a:p>
            <a:pPr algn="just">
              <a:buFont typeface="Wingdings" pitchFamily="2" charset="2"/>
              <a:buChar char="ü"/>
            </a:pPr>
            <a:r>
              <a:rPr lang="tr-TR" sz="2400" dirty="0"/>
              <a:t>Bakır kaynakları;  başlıca karaciğer olmak üzere organ etlerinde,  yağlı tohumlarda, </a:t>
            </a:r>
            <a:r>
              <a:rPr lang="tr-TR" sz="2400" dirty="0" err="1"/>
              <a:t>kurubaklagillerde</a:t>
            </a:r>
            <a:r>
              <a:rPr lang="tr-TR" sz="2400" dirty="0"/>
              <a:t>, kakao, yumurta ve yeşil sebzelerde bol miktarda bulunmaktadır.</a:t>
            </a:r>
          </a:p>
        </p:txBody>
      </p:sp>
      <p:pic>
        <p:nvPicPr>
          <p:cNvPr id="33794" name="Picture 2" descr="Bakır minerali nedir? Bakır minerali ne işe yarar? - Sağlık Haberleri"/>
          <p:cNvPicPr>
            <a:picLocks noChangeAspect="1" noChangeArrowheads="1"/>
          </p:cNvPicPr>
          <p:nvPr/>
        </p:nvPicPr>
        <p:blipFill>
          <a:blip r:embed="rId2"/>
          <a:srcRect/>
          <a:stretch>
            <a:fillRect/>
          </a:stretch>
        </p:blipFill>
        <p:spPr bwMode="auto">
          <a:xfrm>
            <a:off x="5651500" y="4892887"/>
            <a:ext cx="3492500" cy="1965113"/>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Numarası Yer Tutucusu"/>
          <p:cNvSpPr>
            <a:spLocks noGrp="1"/>
          </p:cNvSpPr>
          <p:nvPr>
            <p:ph type="sldNum" sz="quarter" idx="12"/>
          </p:nvPr>
        </p:nvSpPr>
        <p:spPr/>
        <p:txBody>
          <a:bodyPr/>
          <a:lstStyle/>
          <a:p>
            <a:fld id="{9CC6BC7C-DB39-49F7-BD0C-67C0247D3BCA}" type="slidenum">
              <a:rPr lang="tr-TR" smtClean="0"/>
              <a:pPr/>
              <a:t>21</a:t>
            </a:fld>
            <a:endParaRPr lang="tr-TR"/>
          </a:p>
        </p:txBody>
      </p:sp>
      <p:sp>
        <p:nvSpPr>
          <p:cNvPr id="3" name="2 Metin kutusu"/>
          <p:cNvSpPr txBox="1"/>
          <p:nvPr/>
        </p:nvSpPr>
        <p:spPr>
          <a:xfrm>
            <a:off x="254000" y="190500"/>
            <a:ext cx="8636000" cy="6001643"/>
          </a:xfrm>
          <a:prstGeom prst="rect">
            <a:avLst/>
          </a:prstGeom>
          <a:noFill/>
        </p:spPr>
        <p:txBody>
          <a:bodyPr wrap="square" rtlCol="0">
            <a:spAutoFit/>
          </a:bodyPr>
          <a:lstStyle/>
          <a:p>
            <a:pPr algn="just"/>
            <a:r>
              <a:rPr lang="tr-TR" sz="2400" b="1" dirty="0">
                <a:solidFill>
                  <a:srgbClr val="FF0000"/>
                </a:solidFill>
              </a:rPr>
              <a:t>İYOT (I)</a:t>
            </a:r>
          </a:p>
          <a:p>
            <a:pPr algn="just"/>
            <a:endParaRPr lang="tr-TR" sz="2400" b="1" u="sng" dirty="0"/>
          </a:p>
          <a:p>
            <a:pPr algn="just"/>
            <a:r>
              <a:rPr lang="tr-TR" sz="2400" b="1" u="sng" dirty="0" err="1"/>
              <a:t>İyotun</a:t>
            </a:r>
            <a:r>
              <a:rPr lang="tr-TR" sz="2400" b="1" u="sng" dirty="0"/>
              <a:t> işlevleri </a:t>
            </a:r>
          </a:p>
          <a:p>
            <a:pPr algn="just"/>
            <a:endParaRPr lang="tr-TR" sz="2400" dirty="0"/>
          </a:p>
          <a:p>
            <a:pPr algn="just">
              <a:buFont typeface="Wingdings" pitchFamily="2" charset="2"/>
              <a:buChar char="ü"/>
            </a:pPr>
            <a:r>
              <a:rPr lang="tr-TR" sz="2400" dirty="0" err="1"/>
              <a:t>Tiroid</a:t>
            </a:r>
            <a:r>
              <a:rPr lang="tr-TR" sz="2400" dirty="0"/>
              <a:t> hormonlarının sentezinde kullanılır.</a:t>
            </a:r>
          </a:p>
          <a:p>
            <a:pPr algn="just">
              <a:buFont typeface="Wingdings" pitchFamily="2" charset="2"/>
              <a:buChar char="ü"/>
            </a:pPr>
            <a:r>
              <a:rPr lang="tr-TR" sz="2400" dirty="0" err="1"/>
              <a:t>Tiroid</a:t>
            </a:r>
            <a:r>
              <a:rPr lang="tr-TR" sz="2400" dirty="0"/>
              <a:t> hormonu aracılığıyla </a:t>
            </a:r>
            <a:r>
              <a:rPr lang="tr-TR" sz="2400" dirty="0" err="1"/>
              <a:t>intrauterin</a:t>
            </a:r>
            <a:r>
              <a:rPr lang="tr-TR" sz="2400" dirty="0"/>
              <a:t> hayatta sinir hücrelerinin büyümesini ve olgunlaşmasını sağlar.</a:t>
            </a:r>
          </a:p>
          <a:p>
            <a:pPr algn="just"/>
            <a:endParaRPr lang="tr-TR" sz="2400" dirty="0"/>
          </a:p>
          <a:p>
            <a:pPr algn="just"/>
            <a:r>
              <a:rPr lang="tr-TR" sz="2400" dirty="0"/>
              <a:t>	İyot yetersizliği hem </a:t>
            </a:r>
            <a:r>
              <a:rPr lang="tr-TR" sz="2400" dirty="0" err="1"/>
              <a:t>prenatal</a:t>
            </a:r>
            <a:r>
              <a:rPr lang="tr-TR" sz="2400" dirty="0"/>
              <a:t> hem de </a:t>
            </a:r>
            <a:r>
              <a:rPr lang="tr-TR" sz="2400" dirty="0" err="1"/>
              <a:t>postnatal</a:t>
            </a:r>
            <a:r>
              <a:rPr lang="tr-TR" sz="2400" dirty="0"/>
              <a:t> dönemde meydana gelmişse </a:t>
            </a:r>
            <a:r>
              <a:rPr lang="tr-TR" sz="2400" dirty="0" err="1"/>
              <a:t>mental</a:t>
            </a:r>
            <a:r>
              <a:rPr lang="tr-TR" sz="2400" dirty="0"/>
              <a:t> geriliğe neden olmaktadır. Çünkü </a:t>
            </a:r>
            <a:r>
              <a:rPr lang="tr-TR" sz="2400" dirty="0" err="1"/>
              <a:t>tiroid</a:t>
            </a:r>
            <a:r>
              <a:rPr lang="tr-TR" sz="2400" dirty="0"/>
              <a:t> hormonu akson ve </a:t>
            </a:r>
            <a:r>
              <a:rPr lang="tr-TR" sz="2400" dirty="0" err="1"/>
              <a:t>dentrit</a:t>
            </a:r>
            <a:r>
              <a:rPr lang="tr-TR" sz="2400" dirty="0"/>
              <a:t> büyümesinde, nöron </a:t>
            </a:r>
            <a:r>
              <a:rPr lang="tr-TR" sz="2400" dirty="0" err="1"/>
              <a:t>miyelinizasyonunda</a:t>
            </a:r>
            <a:r>
              <a:rPr lang="tr-TR" sz="2400" dirty="0"/>
              <a:t> ve beyin gelişimde önemli rol oynamaktadır. </a:t>
            </a:r>
          </a:p>
          <a:p>
            <a:pPr algn="just"/>
            <a:endParaRPr lang="tr-TR" sz="2400" dirty="0"/>
          </a:p>
          <a:p>
            <a:pPr algn="just"/>
            <a:r>
              <a:rPr lang="tr-TR" sz="2400" b="1" i="1" dirty="0"/>
              <a:t>İyot kaynakları</a:t>
            </a:r>
            <a:r>
              <a:rPr lang="tr-TR" sz="2400" dirty="0"/>
              <a:t>, deniz ürünleridir. Ayrıca toprağında ve suyunda yeterli iyot bulunan yörelerde yetişen sebzeler ve bunlarla beslenen hayvansal ürünler iyot kaynaklarıdır.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Numarası Yer Tutucusu"/>
          <p:cNvSpPr>
            <a:spLocks noGrp="1"/>
          </p:cNvSpPr>
          <p:nvPr>
            <p:ph type="sldNum" sz="quarter" idx="12"/>
          </p:nvPr>
        </p:nvSpPr>
        <p:spPr/>
        <p:txBody>
          <a:bodyPr/>
          <a:lstStyle/>
          <a:p>
            <a:fld id="{9CC6BC7C-DB39-49F7-BD0C-67C0247D3BCA}" type="slidenum">
              <a:rPr lang="tr-TR" smtClean="0"/>
              <a:pPr/>
              <a:t>22</a:t>
            </a:fld>
            <a:endParaRPr lang="tr-TR"/>
          </a:p>
        </p:txBody>
      </p:sp>
      <p:sp>
        <p:nvSpPr>
          <p:cNvPr id="3" name="2 Metin kutusu"/>
          <p:cNvSpPr txBox="1"/>
          <p:nvPr/>
        </p:nvSpPr>
        <p:spPr>
          <a:xfrm>
            <a:off x="254000" y="190500"/>
            <a:ext cx="8636000" cy="6001643"/>
          </a:xfrm>
          <a:prstGeom prst="rect">
            <a:avLst/>
          </a:prstGeom>
          <a:noFill/>
        </p:spPr>
        <p:txBody>
          <a:bodyPr wrap="square" rtlCol="0">
            <a:spAutoFit/>
          </a:bodyPr>
          <a:lstStyle/>
          <a:p>
            <a:pPr algn="just"/>
            <a:r>
              <a:rPr lang="tr-TR" sz="2400" dirty="0">
                <a:solidFill>
                  <a:srgbClr val="FF0000"/>
                </a:solidFill>
              </a:rPr>
              <a:t>ÇİNKO (</a:t>
            </a:r>
            <a:r>
              <a:rPr lang="tr-TR" sz="2400" dirty="0" err="1">
                <a:solidFill>
                  <a:srgbClr val="FF0000"/>
                </a:solidFill>
              </a:rPr>
              <a:t>Zn</a:t>
            </a:r>
            <a:r>
              <a:rPr lang="tr-TR" sz="2400" dirty="0">
                <a:solidFill>
                  <a:srgbClr val="FF0000"/>
                </a:solidFill>
              </a:rPr>
              <a:t>)</a:t>
            </a:r>
          </a:p>
          <a:p>
            <a:pPr algn="just"/>
            <a:endParaRPr lang="tr-TR" sz="2400" dirty="0"/>
          </a:p>
          <a:p>
            <a:pPr algn="just"/>
            <a:r>
              <a:rPr lang="tr-TR" sz="2400" b="1" u="sng" dirty="0"/>
              <a:t>Çinkonun işlevleri </a:t>
            </a:r>
          </a:p>
          <a:p>
            <a:pPr algn="just">
              <a:buFont typeface="Wingdings" pitchFamily="2" charset="2"/>
              <a:buChar char="ü"/>
            </a:pPr>
            <a:r>
              <a:rPr lang="tr-TR" sz="2400" dirty="0"/>
              <a:t>Hücrelerde enzim sistemlerinde yer alırlar. </a:t>
            </a:r>
          </a:p>
          <a:p>
            <a:pPr algn="just">
              <a:buFont typeface="Wingdings" pitchFamily="2" charset="2"/>
              <a:buChar char="ü"/>
            </a:pPr>
            <a:r>
              <a:rPr lang="tr-TR" sz="2400" dirty="0"/>
              <a:t>Çinko </a:t>
            </a:r>
            <a:r>
              <a:rPr lang="tr-TR" sz="2400" dirty="0" err="1"/>
              <a:t>süperoksit</a:t>
            </a:r>
            <a:r>
              <a:rPr lang="tr-TR" sz="2400" dirty="0"/>
              <a:t> </a:t>
            </a:r>
            <a:r>
              <a:rPr lang="tr-TR" sz="2400" dirty="0" err="1"/>
              <a:t>dismutaz</a:t>
            </a:r>
            <a:r>
              <a:rPr lang="tr-TR" sz="2400" dirty="0"/>
              <a:t> enzimi aktivitesi, </a:t>
            </a:r>
            <a:r>
              <a:rPr lang="tr-TR" sz="2400" dirty="0" err="1"/>
              <a:t>metallotionein</a:t>
            </a:r>
            <a:r>
              <a:rPr lang="tr-TR" sz="2400" dirty="0"/>
              <a:t> ve P450 sistemleri yardımıyla lipit </a:t>
            </a:r>
            <a:r>
              <a:rPr lang="tr-TR" sz="2400" dirty="0" err="1"/>
              <a:t>peroksidasyonunu</a:t>
            </a:r>
            <a:r>
              <a:rPr lang="tr-TR" sz="2400" dirty="0"/>
              <a:t> önlemektedir.</a:t>
            </a:r>
          </a:p>
          <a:p>
            <a:pPr algn="just">
              <a:buFont typeface="Wingdings" pitchFamily="2" charset="2"/>
              <a:buChar char="ü"/>
            </a:pPr>
            <a:r>
              <a:rPr lang="tr-TR" sz="2400" dirty="0"/>
              <a:t>Çinko </a:t>
            </a:r>
            <a:r>
              <a:rPr lang="tr-TR" sz="2400" dirty="0" err="1"/>
              <a:t>apoptotik</a:t>
            </a:r>
            <a:r>
              <a:rPr lang="tr-TR" sz="2400" dirty="0"/>
              <a:t> hücre ölümlerinin düzenlenmesinde rol oynamaktadır.</a:t>
            </a:r>
          </a:p>
          <a:p>
            <a:pPr algn="just">
              <a:buFont typeface="Wingdings" pitchFamily="2" charset="2"/>
              <a:buChar char="ü"/>
            </a:pPr>
            <a:r>
              <a:rPr lang="tr-TR" sz="2400" dirty="0"/>
              <a:t>Bağ doku ve </a:t>
            </a:r>
            <a:r>
              <a:rPr lang="tr-TR" sz="2400" dirty="0" err="1"/>
              <a:t>kollajen</a:t>
            </a:r>
            <a:r>
              <a:rPr lang="tr-TR" sz="2400" dirty="0"/>
              <a:t> sentezindeki etkinliğinden dolayı yara iyileşmesinde etkilidir.</a:t>
            </a:r>
          </a:p>
          <a:p>
            <a:pPr algn="just">
              <a:buFont typeface="Wingdings" pitchFamily="2" charset="2"/>
              <a:buChar char="ü"/>
            </a:pPr>
            <a:endParaRPr lang="tr-TR" sz="2400" dirty="0"/>
          </a:p>
          <a:p>
            <a:pPr algn="just"/>
            <a:r>
              <a:rPr lang="tr-TR" sz="2400" dirty="0"/>
              <a:t>	Büyüme döneminde çinko yetersizliğinde büyüme geriliği ve </a:t>
            </a:r>
            <a:r>
              <a:rPr lang="tr-TR" sz="2400" dirty="0" err="1"/>
              <a:t>gonadların</a:t>
            </a:r>
            <a:r>
              <a:rPr lang="tr-TR" sz="2400" dirty="0"/>
              <a:t> gelişememesi sorunu ortaya çıkabilmektedir. </a:t>
            </a:r>
          </a:p>
          <a:p>
            <a:pPr algn="just"/>
            <a:endParaRPr lang="tr-TR" sz="2400" dirty="0"/>
          </a:p>
          <a:p>
            <a:pPr algn="just"/>
            <a:r>
              <a:rPr lang="tr-TR" sz="2400" dirty="0"/>
              <a:t>Çinko kaynakları; deniz ürünleri, yumurta, tahıllar, </a:t>
            </a:r>
            <a:r>
              <a:rPr lang="tr-TR" sz="2400" dirty="0" err="1"/>
              <a:t>kurubaklagiller</a:t>
            </a:r>
            <a:r>
              <a:rPr lang="tr-TR" sz="2400" dirty="0"/>
              <a:t> en iyi çinko kaynaklarındandır.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Numarası Yer Tutucusu"/>
          <p:cNvSpPr>
            <a:spLocks noGrp="1"/>
          </p:cNvSpPr>
          <p:nvPr>
            <p:ph type="sldNum" sz="quarter" idx="12"/>
          </p:nvPr>
        </p:nvSpPr>
        <p:spPr/>
        <p:txBody>
          <a:bodyPr/>
          <a:lstStyle/>
          <a:p>
            <a:fld id="{9CC6BC7C-DB39-49F7-BD0C-67C0247D3BCA}" type="slidenum">
              <a:rPr lang="tr-TR" smtClean="0"/>
              <a:pPr/>
              <a:t>23</a:t>
            </a:fld>
            <a:endParaRPr lang="tr-TR" dirty="0"/>
          </a:p>
        </p:txBody>
      </p:sp>
      <p:sp>
        <p:nvSpPr>
          <p:cNvPr id="3" name="2 Metin kutusu"/>
          <p:cNvSpPr txBox="1"/>
          <p:nvPr/>
        </p:nvSpPr>
        <p:spPr>
          <a:xfrm>
            <a:off x="254000" y="190500"/>
            <a:ext cx="8636000" cy="4708981"/>
          </a:xfrm>
          <a:prstGeom prst="rect">
            <a:avLst/>
          </a:prstGeom>
          <a:noFill/>
        </p:spPr>
        <p:txBody>
          <a:bodyPr wrap="square" rtlCol="0">
            <a:spAutoFit/>
          </a:bodyPr>
          <a:lstStyle/>
          <a:p>
            <a:r>
              <a:rPr lang="tr-TR" sz="2400" dirty="0">
                <a:solidFill>
                  <a:srgbClr val="FF0000"/>
                </a:solidFill>
              </a:rPr>
              <a:t>MANGANEZ (</a:t>
            </a:r>
            <a:r>
              <a:rPr lang="tr-TR" sz="2400" dirty="0" err="1">
                <a:solidFill>
                  <a:srgbClr val="FF0000"/>
                </a:solidFill>
              </a:rPr>
              <a:t>Mn</a:t>
            </a:r>
            <a:r>
              <a:rPr lang="tr-TR" sz="2400" dirty="0">
                <a:solidFill>
                  <a:srgbClr val="FF0000"/>
                </a:solidFill>
              </a:rPr>
              <a:t>)</a:t>
            </a:r>
          </a:p>
          <a:p>
            <a:endParaRPr lang="tr-TR" dirty="0"/>
          </a:p>
          <a:p>
            <a:pPr algn="just"/>
            <a:r>
              <a:rPr lang="tr-TR" sz="2400" b="1" u="sng" dirty="0"/>
              <a:t>Manganezin işlevleri </a:t>
            </a:r>
          </a:p>
          <a:p>
            <a:pPr algn="just">
              <a:buFont typeface="Wingdings" pitchFamily="2" charset="2"/>
              <a:buChar char="ü"/>
            </a:pPr>
            <a:r>
              <a:rPr lang="tr-TR" sz="2400" dirty="0"/>
              <a:t>Hücrede mitokondride bulunan manganez metal-enzim bileşiği olarak besin metabolizmasını katalizler.</a:t>
            </a:r>
          </a:p>
          <a:p>
            <a:pPr algn="just">
              <a:buFont typeface="Wingdings" pitchFamily="2" charset="2"/>
              <a:buChar char="ü"/>
            </a:pPr>
            <a:r>
              <a:rPr lang="tr-TR" sz="2400" dirty="0" err="1"/>
              <a:t>Glikoproteinlere</a:t>
            </a:r>
            <a:r>
              <a:rPr lang="tr-TR" sz="2400" dirty="0"/>
              <a:t> </a:t>
            </a:r>
            <a:r>
              <a:rPr lang="tr-TR" sz="2400" dirty="0" err="1"/>
              <a:t>ksiloz</a:t>
            </a:r>
            <a:r>
              <a:rPr lang="tr-TR" sz="2400" dirty="0"/>
              <a:t> ve </a:t>
            </a:r>
            <a:r>
              <a:rPr lang="tr-TR" sz="2400" dirty="0" err="1"/>
              <a:t>galaktozun</a:t>
            </a:r>
            <a:r>
              <a:rPr lang="tr-TR" sz="2400" dirty="0"/>
              <a:t> </a:t>
            </a:r>
            <a:r>
              <a:rPr lang="tr-TR" sz="2400" dirty="0" err="1"/>
              <a:t>enzimatik</a:t>
            </a:r>
            <a:r>
              <a:rPr lang="tr-TR" sz="2400" dirty="0"/>
              <a:t> katılımını sağlar. </a:t>
            </a:r>
          </a:p>
          <a:p>
            <a:pPr algn="just">
              <a:buFont typeface="Wingdings" pitchFamily="2" charset="2"/>
              <a:buChar char="ü"/>
            </a:pPr>
            <a:r>
              <a:rPr lang="tr-TR" sz="2400" dirty="0"/>
              <a:t>Aminoasitlerin birbirine dönüşümünü </a:t>
            </a:r>
            <a:r>
              <a:rPr lang="tr-TR" sz="2400" dirty="0" err="1"/>
              <a:t>katalizlayen</a:t>
            </a:r>
            <a:r>
              <a:rPr lang="tr-TR" sz="2400" dirty="0"/>
              <a:t> enzimlerin aktivasyonunda rol oynar.</a:t>
            </a:r>
          </a:p>
          <a:p>
            <a:pPr algn="just"/>
            <a:endParaRPr lang="tr-TR" sz="2400" dirty="0"/>
          </a:p>
          <a:p>
            <a:pPr algn="just"/>
            <a:r>
              <a:rPr lang="tr-TR" sz="2400" b="1" i="1" dirty="0"/>
              <a:t>Manganez kaynakları</a:t>
            </a:r>
            <a:r>
              <a:rPr lang="tr-TR" sz="2400" dirty="0"/>
              <a:t>; bitkisel yiyecekler en iyi </a:t>
            </a:r>
            <a:r>
              <a:rPr lang="tr-TR" sz="2400" dirty="0" err="1"/>
              <a:t>Mn</a:t>
            </a:r>
            <a:r>
              <a:rPr lang="tr-TR" sz="2400" dirty="0"/>
              <a:t> kaynaklarıdır. </a:t>
            </a:r>
            <a:r>
              <a:rPr lang="tr-TR" sz="2400" dirty="0" err="1"/>
              <a:t>Kurubaklagiller</a:t>
            </a:r>
            <a:r>
              <a:rPr lang="tr-TR" sz="2400" dirty="0"/>
              <a:t>, yağlı tohumlar, kuruyemişler, yeşil yapraklı sebzeler bunların başında gelmektedir.</a:t>
            </a:r>
          </a:p>
          <a:p>
            <a:pPr>
              <a:buFont typeface="Wingdings" pitchFamily="2" charset="2"/>
              <a:buChar char="ü"/>
            </a:pPr>
            <a:endParaRPr lang="tr-TR" dirty="0"/>
          </a:p>
        </p:txBody>
      </p:sp>
      <p:pic>
        <p:nvPicPr>
          <p:cNvPr id="34818" name="Picture 2" descr="Mangan (Manganez) Nedir? (Özellikleri, Faydaları)"/>
          <p:cNvPicPr>
            <a:picLocks noChangeAspect="1" noChangeArrowheads="1"/>
          </p:cNvPicPr>
          <p:nvPr/>
        </p:nvPicPr>
        <p:blipFill>
          <a:blip r:embed="rId2"/>
          <a:srcRect/>
          <a:stretch>
            <a:fillRect/>
          </a:stretch>
        </p:blipFill>
        <p:spPr bwMode="auto">
          <a:xfrm>
            <a:off x="4572000" y="4508500"/>
            <a:ext cx="2747002" cy="1887583"/>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Numarası Yer Tutucusu"/>
          <p:cNvSpPr>
            <a:spLocks noGrp="1"/>
          </p:cNvSpPr>
          <p:nvPr>
            <p:ph type="sldNum" sz="quarter" idx="12"/>
          </p:nvPr>
        </p:nvSpPr>
        <p:spPr/>
        <p:txBody>
          <a:bodyPr/>
          <a:lstStyle/>
          <a:p>
            <a:fld id="{9CC6BC7C-DB39-49F7-BD0C-67C0247D3BCA}" type="slidenum">
              <a:rPr lang="tr-TR" smtClean="0"/>
              <a:pPr/>
              <a:t>24</a:t>
            </a:fld>
            <a:endParaRPr lang="tr-TR"/>
          </a:p>
        </p:txBody>
      </p:sp>
      <p:sp>
        <p:nvSpPr>
          <p:cNvPr id="3" name="2 Metin kutusu"/>
          <p:cNvSpPr txBox="1"/>
          <p:nvPr/>
        </p:nvSpPr>
        <p:spPr>
          <a:xfrm>
            <a:off x="254000" y="190500"/>
            <a:ext cx="8636000" cy="5909310"/>
          </a:xfrm>
          <a:prstGeom prst="rect">
            <a:avLst/>
          </a:prstGeom>
          <a:noFill/>
        </p:spPr>
        <p:txBody>
          <a:bodyPr wrap="square" rtlCol="0">
            <a:spAutoFit/>
          </a:bodyPr>
          <a:lstStyle/>
          <a:p>
            <a:r>
              <a:rPr lang="tr-TR" sz="2400" b="1" dirty="0">
                <a:solidFill>
                  <a:srgbClr val="FF0000"/>
                </a:solidFill>
              </a:rPr>
              <a:t>SELENYUM (</a:t>
            </a:r>
            <a:r>
              <a:rPr lang="tr-TR" sz="2400" b="1" dirty="0" err="1">
                <a:solidFill>
                  <a:srgbClr val="FF0000"/>
                </a:solidFill>
              </a:rPr>
              <a:t>Se</a:t>
            </a:r>
            <a:r>
              <a:rPr lang="tr-TR" sz="2400" b="1" dirty="0">
                <a:solidFill>
                  <a:srgbClr val="FF0000"/>
                </a:solidFill>
              </a:rPr>
              <a:t>)</a:t>
            </a:r>
          </a:p>
          <a:p>
            <a:endParaRPr lang="tr-TR" dirty="0"/>
          </a:p>
          <a:p>
            <a:pPr algn="just"/>
            <a:r>
              <a:rPr lang="tr-TR" sz="2400" dirty="0"/>
              <a:t>	Selenyum </a:t>
            </a:r>
            <a:r>
              <a:rPr lang="tr-TR" sz="2400" dirty="0" err="1"/>
              <a:t>antioksidant</a:t>
            </a:r>
            <a:r>
              <a:rPr lang="tr-TR" sz="2400" dirty="0"/>
              <a:t> bir enzim olan </a:t>
            </a:r>
            <a:r>
              <a:rPr lang="tr-TR" sz="2400" dirty="0" err="1"/>
              <a:t>glutatyon</a:t>
            </a:r>
            <a:r>
              <a:rPr lang="tr-TR" sz="2400" dirty="0"/>
              <a:t> </a:t>
            </a:r>
            <a:r>
              <a:rPr lang="tr-TR" sz="2400" dirty="0" err="1"/>
              <a:t>peroksidazın</a:t>
            </a:r>
            <a:r>
              <a:rPr lang="tr-TR" sz="2400" dirty="0"/>
              <a:t> bir parçasıdır. Hidrojen peroksitlere, lipit peroksitlere ve </a:t>
            </a:r>
            <a:r>
              <a:rPr lang="tr-TR" sz="2400" dirty="0" err="1"/>
              <a:t>oksidatif</a:t>
            </a:r>
            <a:r>
              <a:rPr lang="tr-TR" sz="2400" dirty="0"/>
              <a:t> strese karşı hücre yapısının korunmasında etkilidir.</a:t>
            </a:r>
          </a:p>
          <a:p>
            <a:pPr algn="just"/>
            <a:r>
              <a:rPr lang="tr-TR" sz="2400" dirty="0"/>
              <a:t>	</a:t>
            </a:r>
          </a:p>
          <a:p>
            <a:pPr algn="just"/>
            <a:r>
              <a:rPr lang="tr-TR" sz="2400" dirty="0"/>
              <a:t>En iyi </a:t>
            </a:r>
            <a:r>
              <a:rPr lang="tr-TR" sz="2400" b="1" dirty="0"/>
              <a:t>selenyum kaynağı</a:t>
            </a:r>
            <a:r>
              <a:rPr lang="tr-TR" sz="2400" dirty="0"/>
              <a:t>, et, sakatat gibi besinlerdir.</a:t>
            </a:r>
          </a:p>
          <a:p>
            <a:pPr algn="just"/>
            <a:endParaRPr lang="tr-TR" sz="2400" dirty="0"/>
          </a:p>
          <a:p>
            <a:pPr algn="just"/>
            <a:endParaRPr lang="tr-TR" sz="2400" dirty="0"/>
          </a:p>
          <a:p>
            <a:pPr algn="just"/>
            <a:r>
              <a:rPr lang="tr-TR" sz="2400" b="1" dirty="0">
                <a:solidFill>
                  <a:srgbClr val="FF0000"/>
                </a:solidFill>
              </a:rPr>
              <a:t>FLOR (F)</a:t>
            </a:r>
          </a:p>
          <a:p>
            <a:pPr algn="just"/>
            <a:endParaRPr lang="tr-TR" sz="2400" dirty="0"/>
          </a:p>
          <a:p>
            <a:pPr algn="just"/>
            <a:r>
              <a:rPr lang="tr-TR" sz="2400" dirty="0"/>
              <a:t>	En çok kemik ve dişlerde bulunmaktadır.  Alınan florun %75-90’ı emilebilmektedir. Fazla alınması dişlerde kararma ve benekler şeklinde lekelenme ile karakterize </a:t>
            </a:r>
            <a:r>
              <a:rPr lang="tr-TR" sz="2400" dirty="0" err="1"/>
              <a:t>florozise</a:t>
            </a:r>
            <a:r>
              <a:rPr lang="tr-TR" sz="2400" dirty="0"/>
              <a:t> neden olmaktadır.</a:t>
            </a:r>
          </a:p>
          <a:p>
            <a:pPr algn="just"/>
            <a:endParaRPr lang="tr-TR" sz="2400" dirty="0"/>
          </a:p>
          <a:p>
            <a:pPr algn="just"/>
            <a:r>
              <a:rPr lang="tr-TR" sz="2400" b="1" i="1" dirty="0"/>
              <a:t>Flor kaynağı </a:t>
            </a:r>
            <a:r>
              <a:rPr lang="tr-TR" sz="2400" dirty="0"/>
              <a:t>olarak deniz ürünleri en iyi ürünlerdir.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Numarası Yer Tutucusu"/>
          <p:cNvSpPr>
            <a:spLocks noGrp="1"/>
          </p:cNvSpPr>
          <p:nvPr>
            <p:ph type="sldNum" sz="quarter" idx="12"/>
          </p:nvPr>
        </p:nvSpPr>
        <p:spPr/>
        <p:txBody>
          <a:bodyPr/>
          <a:lstStyle/>
          <a:p>
            <a:fld id="{9CC6BC7C-DB39-49F7-BD0C-67C0247D3BCA}" type="slidenum">
              <a:rPr lang="tr-TR" smtClean="0"/>
              <a:pPr/>
              <a:t>25</a:t>
            </a:fld>
            <a:endParaRPr lang="tr-TR"/>
          </a:p>
        </p:txBody>
      </p:sp>
      <p:sp>
        <p:nvSpPr>
          <p:cNvPr id="3" name="2 Metin kutusu"/>
          <p:cNvSpPr txBox="1"/>
          <p:nvPr/>
        </p:nvSpPr>
        <p:spPr>
          <a:xfrm>
            <a:off x="252728" y="115108"/>
            <a:ext cx="8638544" cy="7663636"/>
          </a:xfrm>
          <a:prstGeom prst="rect">
            <a:avLst/>
          </a:prstGeom>
          <a:noFill/>
        </p:spPr>
        <p:txBody>
          <a:bodyPr wrap="square" rtlCol="0">
            <a:spAutoFit/>
          </a:bodyPr>
          <a:lstStyle/>
          <a:p>
            <a:pPr algn="just"/>
            <a:r>
              <a:rPr lang="tr-TR" sz="2400" b="1" dirty="0">
                <a:solidFill>
                  <a:srgbClr val="FF0000"/>
                </a:solidFill>
              </a:rPr>
              <a:t>KOBALT (</a:t>
            </a:r>
            <a:r>
              <a:rPr lang="tr-TR" sz="2400" b="1" dirty="0" err="1">
                <a:solidFill>
                  <a:srgbClr val="FF0000"/>
                </a:solidFill>
              </a:rPr>
              <a:t>Co</a:t>
            </a:r>
            <a:r>
              <a:rPr lang="tr-TR" sz="2400" b="1" dirty="0">
                <a:solidFill>
                  <a:srgbClr val="FF0000"/>
                </a:solidFill>
              </a:rPr>
              <a:t>)</a:t>
            </a:r>
          </a:p>
          <a:p>
            <a:pPr algn="just"/>
            <a:endParaRPr lang="tr-TR" sz="2400" dirty="0"/>
          </a:p>
          <a:p>
            <a:pPr algn="just"/>
            <a:r>
              <a:rPr lang="tr-TR" sz="2400" dirty="0"/>
              <a:t>	B12 Vitamininin yapısında yer alır. Vücuda alınımı bu vitamin yoluyla olmaktadır.  Vitaminin eksikliğinde kobalt eksikliği de ortaya çıkmaktadır. </a:t>
            </a:r>
          </a:p>
          <a:p>
            <a:pPr algn="just"/>
            <a:r>
              <a:rPr lang="tr-TR" sz="2400" dirty="0"/>
              <a:t>	En iyi kaynakları hayvansal gıdalardır. Ayrıca meyve ve sebzelerde de bulunmaktadır.</a:t>
            </a:r>
          </a:p>
          <a:p>
            <a:pPr algn="just"/>
            <a:endParaRPr lang="tr-TR" sz="2400" dirty="0"/>
          </a:p>
          <a:p>
            <a:pPr algn="just"/>
            <a:r>
              <a:rPr lang="tr-TR" sz="2400" b="1" dirty="0">
                <a:solidFill>
                  <a:srgbClr val="FF0000"/>
                </a:solidFill>
              </a:rPr>
              <a:t>KROM (</a:t>
            </a:r>
            <a:r>
              <a:rPr lang="tr-TR" sz="2400" b="1" dirty="0" err="1">
                <a:solidFill>
                  <a:srgbClr val="FF0000"/>
                </a:solidFill>
              </a:rPr>
              <a:t>Cr</a:t>
            </a:r>
            <a:r>
              <a:rPr lang="tr-TR" sz="2400" b="1" dirty="0">
                <a:solidFill>
                  <a:srgbClr val="FF0000"/>
                </a:solidFill>
              </a:rPr>
              <a:t>)</a:t>
            </a:r>
          </a:p>
          <a:p>
            <a:pPr algn="just"/>
            <a:endParaRPr lang="tr-TR" sz="2400" dirty="0"/>
          </a:p>
          <a:p>
            <a:pPr algn="just"/>
            <a:r>
              <a:rPr lang="tr-TR" sz="2400" dirty="0"/>
              <a:t>	Organizmada yaklaşık 6 mg bulunmaktadır. En çok deri, adrenal bezler, beyin, kas, </a:t>
            </a:r>
            <a:r>
              <a:rPr lang="tr-TR" sz="2400" dirty="0" err="1"/>
              <a:t>adipoz</a:t>
            </a:r>
            <a:r>
              <a:rPr lang="tr-TR" sz="2400" dirty="0"/>
              <a:t> dokuda bulunmaktadır. Krom karaciğerde glikoz </a:t>
            </a:r>
            <a:r>
              <a:rPr lang="tr-TR" sz="2400" dirty="0" err="1"/>
              <a:t>tolarans</a:t>
            </a:r>
            <a:r>
              <a:rPr lang="tr-TR" sz="2400" dirty="0"/>
              <a:t> faktörünün (GTF) yapısına katılmaktadır. GTF insülinin hücre </a:t>
            </a:r>
            <a:r>
              <a:rPr lang="tr-TR" sz="2400" dirty="0" err="1"/>
              <a:t>membranına</a:t>
            </a:r>
            <a:r>
              <a:rPr lang="tr-TR" sz="2400" dirty="0"/>
              <a:t> bağlayarak etkiliğini göstermektedir. </a:t>
            </a:r>
          </a:p>
          <a:p>
            <a:pPr algn="just"/>
            <a:endParaRPr lang="tr-TR" sz="2400" dirty="0"/>
          </a:p>
          <a:p>
            <a:pPr algn="just"/>
            <a:r>
              <a:rPr lang="tr-TR" sz="2400" dirty="0"/>
              <a:t>	Kromun en fazla bulunduğu kaynaklar, bira mayası, kuruyemişler ve mantardır.</a:t>
            </a:r>
          </a:p>
          <a:p>
            <a:pPr algn="just"/>
            <a:endParaRPr lang="tr-TR" sz="2400" dirty="0"/>
          </a:p>
          <a:p>
            <a:endParaRPr lang="tr-TR" dirty="0"/>
          </a:p>
          <a:p>
            <a:r>
              <a:rPr lang="tr-TR" dirty="0"/>
              <a:t> </a:t>
            </a:r>
          </a:p>
        </p:txBody>
      </p:sp>
    </p:spTree>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439</TotalTime>
  <Words>1551</Words>
  <Application>Microsoft Macintosh PowerPoint</Application>
  <PresentationFormat>Ekran Gösterisi (4:3)</PresentationFormat>
  <Paragraphs>220</Paragraphs>
  <Slides>25</Slides>
  <Notes>5</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25</vt:i4>
      </vt:variant>
    </vt:vector>
  </HeadingPairs>
  <TitlesOfParts>
    <vt:vector size="29" baseType="lpstr">
      <vt:lpstr>Arial</vt:lpstr>
      <vt:lpstr>Calibri</vt:lpstr>
      <vt:lpstr>Wingdings</vt:lpstr>
      <vt:lpstr>Ofis Teması</vt:lpstr>
      <vt:lpstr>MİNERALLER</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MİNERALLER</dc:title>
  <dc:creator>casper</dc:creator>
  <cp:lastModifiedBy>Levent MERCAN</cp:lastModifiedBy>
  <cp:revision>41</cp:revision>
  <dcterms:created xsi:type="dcterms:W3CDTF">2020-12-20T15:51:21Z</dcterms:created>
  <dcterms:modified xsi:type="dcterms:W3CDTF">2020-12-21T19:43:07Z</dcterms:modified>
</cp:coreProperties>
</file>