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1" r:id="rId4"/>
    <p:sldId id="258" r:id="rId5"/>
    <p:sldId id="259" r:id="rId6"/>
    <p:sldId id="260" r:id="rId7"/>
    <p:sldId id="262" r:id="rId8"/>
    <p:sldId id="263" r:id="rId9"/>
    <p:sldId id="264" r:id="rId10"/>
    <p:sldId id="265" r:id="rId11"/>
    <p:sldId id="279" r:id="rId12"/>
    <p:sldId id="266" r:id="rId13"/>
    <p:sldId id="267" r:id="rId14"/>
    <p:sldId id="269" r:id="rId15"/>
    <p:sldId id="268" r:id="rId16"/>
    <p:sldId id="270" r:id="rId17"/>
    <p:sldId id="272" r:id="rId18"/>
    <p:sldId id="271" r:id="rId19"/>
    <p:sldId id="273" r:id="rId20"/>
    <p:sldId id="274" r:id="rId21"/>
    <p:sldId id="275" r:id="rId22"/>
    <p:sldId id="276" r:id="rId23"/>
    <p:sldId id="277" r:id="rId24"/>
    <p:sldId id="278"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635"/>
    <a:srgbClr val="FFCE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91"/>
    <p:restoredTop sz="94662"/>
  </p:normalViewPr>
  <p:slideViewPr>
    <p:cSldViewPr>
      <p:cViewPr varScale="1">
        <p:scale>
          <a:sx n="153" d="100"/>
          <a:sy n="153" d="100"/>
        </p:scale>
        <p:origin x="2912" y="176"/>
      </p:cViewPr>
      <p:guideLst>
        <p:guide orient="horz" pos="2160"/>
        <p:guide pos="2880"/>
      </p:guideLst>
    </p:cSldViewPr>
  </p:slideViewPr>
  <p:notesTextViewPr>
    <p:cViewPr>
      <p:scale>
        <a:sx n="100" d="100"/>
        <a:sy n="100" d="100"/>
      </p:scale>
      <p:origin x="0" y="0"/>
    </p:cViewPr>
  </p:notesTextViewPr>
  <p:gridSpacing cx="1080136" cy="108013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E2EE30-4825-4EDC-9756-B6CA405F3332}" type="datetimeFigureOut">
              <a:rPr lang="tr-TR" smtClean="0"/>
              <a:pPr/>
              <a:t>29.12.2020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526B9E-7EB1-431B-8EB3-652F4B3F99B6}"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E526B9E-7EB1-431B-8EB3-652F4B3F99B6}" type="slidenum">
              <a:rPr lang="tr-TR" smtClean="0"/>
              <a:pPr/>
              <a:t>4</a:t>
            </a:fld>
            <a:endParaRPr lang="tr-TR"/>
          </a:p>
        </p:txBody>
      </p:sp>
    </p:spTree>
    <p:extLst>
      <p:ext uri="{BB962C8B-B14F-4D97-AF65-F5344CB8AC3E}">
        <p14:creationId xmlns:p14="http://schemas.microsoft.com/office/powerpoint/2010/main" val="3512762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E526B9E-7EB1-431B-8EB3-652F4B3F99B6}" type="slidenum">
              <a:rPr lang="tr-TR" smtClean="0"/>
              <a:pPr/>
              <a:t>16</a:t>
            </a:fld>
            <a:endParaRPr lang="tr-TR"/>
          </a:p>
        </p:txBody>
      </p:sp>
    </p:spTree>
    <p:extLst>
      <p:ext uri="{BB962C8B-B14F-4D97-AF65-F5344CB8AC3E}">
        <p14:creationId xmlns:p14="http://schemas.microsoft.com/office/powerpoint/2010/main" val="2845592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E526B9E-7EB1-431B-8EB3-652F4B3F99B6}" type="slidenum">
              <a:rPr lang="tr-TR" smtClean="0"/>
              <a:pPr/>
              <a:t>21</a:t>
            </a:fld>
            <a:endParaRPr lang="tr-TR"/>
          </a:p>
        </p:txBody>
      </p:sp>
    </p:spTree>
    <p:extLst>
      <p:ext uri="{BB962C8B-B14F-4D97-AF65-F5344CB8AC3E}">
        <p14:creationId xmlns:p14="http://schemas.microsoft.com/office/powerpoint/2010/main" val="649397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790861F7-587A-4843-851C-0EDD721DD009}" type="datetime1">
              <a:rPr lang="tr-TR" smtClean="0"/>
              <a:t>29.12.2020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5DCB35E-4BB8-486C-ADF4-91259F9A065F}" type="datetime1">
              <a:rPr lang="tr-TR" smtClean="0"/>
              <a:t>29.12.2020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FAE94264-3A65-41F4-BCD3-483B3D497739}" type="datetime1">
              <a:rPr lang="tr-TR" smtClean="0"/>
              <a:t>29.12.2020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2060E0F-B53B-4689-B40A-A51139DD5AC3}" type="datetime1">
              <a:rPr lang="tr-TR" smtClean="0"/>
              <a:t>29.12.2020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FA8F9DA5-C8D2-4BF6-BDF5-CEB4865310B6}" type="datetime1">
              <a:rPr lang="tr-TR" smtClean="0"/>
              <a:t>29.12.2020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78AAD1EE-B0DE-4C81-A823-85B0752212B5}" type="datetime1">
              <a:rPr lang="tr-TR" smtClean="0"/>
              <a:t>29.12.2020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D33C459-E625-416E-A58D-9F1CD05D0E7C}" type="datetime1">
              <a:rPr lang="tr-TR" smtClean="0"/>
              <a:t>29.12.2020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FBB4D5C0-9C38-49F9-9F49-594381F2F2F2}" type="datetime1">
              <a:rPr lang="tr-TR" smtClean="0"/>
              <a:t>29.12.2020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88444A31-C6BC-42D7-B96B-8F1DB2E78B10}" type="datetime1">
              <a:rPr lang="tr-TR" smtClean="0"/>
              <a:t>29.12.2020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5E2EA36C-7F63-4C3D-9DE1-4690FD7FA08E}" type="datetime1">
              <a:rPr lang="tr-TR" smtClean="0"/>
              <a:t>29.12.2020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F717D296-4387-4010-A41D-454BA17503FF}" type="datetime1">
              <a:rPr lang="tr-TR" smtClean="0"/>
              <a:t>29.12.2020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BE011CE-F729-41EE-986F-9BA9EADD0BB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E33"/>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3BAD20-4FCF-42D4-8180-32A15E92C96E}" type="datetime1">
              <a:rPr lang="tr-TR" smtClean="0"/>
              <a:t>29.12.2020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011CE-F729-41EE-986F-9BA9EADD0BBD}"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sz="5400" b="1" dirty="0"/>
              <a:t>VÜCUT SIVILARI</a:t>
            </a:r>
          </a:p>
        </p:txBody>
      </p:sp>
      <p:sp>
        <p:nvSpPr>
          <p:cNvPr id="3" name="2 Alt Başlık"/>
          <p:cNvSpPr>
            <a:spLocks noGrp="1"/>
          </p:cNvSpPr>
          <p:nvPr>
            <p:ph type="subTitle" idx="1"/>
          </p:nvPr>
        </p:nvSpPr>
        <p:spPr/>
        <p:txBody>
          <a:bodyPr/>
          <a:lstStyle/>
          <a:p>
            <a:r>
              <a:rPr lang="tr-TR" dirty="0"/>
              <a:t>BİYOKİMYA</a:t>
            </a:r>
          </a:p>
        </p:txBody>
      </p:sp>
      <p:sp>
        <p:nvSpPr>
          <p:cNvPr id="4" name="3 Slayt Numarası Yer Tutucusu"/>
          <p:cNvSpPr>
            <a:spLocks noGrp="1"/>
          </p:cNvSpPr>
          <p:nvPr>
            <p:ph type="sldNum" sz="quarter" idx="12"/>
          </p:nvPr>
        </p:nvSpPr>
        <p:spPr/>
        <p:txBody>
          <a:bodyPr/>
          <a:lstStyle/>
          <a:p>
            <a:fld id="{6BE011CE-F729-41EE-986F-9BA9EADD0BBD}" type="slidenum">
              <a:rPr lang="tr-TR" smtClean="0"/>
              <a:pPr/>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333500" y="1270000"/>
            <a:ext cx="6477000" cy="5016758"/>
          </a:xfrm>
          <a:prstGeom prst="rect">
            <a:avLst/>
          </a:prstGeom>
          <a:noFill/>
        </p:spPr>
        <p:txBody>
          <a:bodyPr wrap="square" rtlCol="0">
            <a:spAutoFit/>
          </a:bodyPr>
          <a:lstStyle/>
          <a:p>
            <a:pPr algn="ctr"/>
            <a:r>
              <a:rPr lang="tr-TR" sz="3600" b="1" dirty="0">
                <a:solidFill>
                  <a:schemeClr val="tx2">
                    <a:lumMod val="50000"/>
                  </a:schemeClr>
                </a:solidFill>
              </a:rPr>
              <a:t>KAN</a:t>
            </a:r>
          </a:p>
          <a:p>
            <a:pPr algn="ctr"/>
            <a:r>
              <a:rPr lang="tr-TR" sz="3600" b="1" dirty="0">
                <a:solidFill>
                  <a:schemeClr val="tx2">
                    <a:lumMod val="50000"/>
                  </a:schemeClr>
                </a:solidFill>
              </a:rPr>
              <a:t>İDRAR</a:t>
            </a:r>
          </a:p>
          <a:p>
            <a:pPr algn="ctr"/>
            <a:r>
              <a:rPr lang="tr-TR" sz="3600" b="1" dirty="0">
                <a:solidFill>
                  <a:schemeClr val="tx2">
                    <a:lumMod val="50000"/>
                  </a:schemeClr>
                </a:solidFill>
              </a:rPr>
              <a:t>TÜKÜRÜK</a:t>
            </a:r>
          </a:p>
          <a:p>
            <a:pPr algn="ctr"/>
            <a:r>
              <a:rPr lang="tr-TR" sz="3600" b="1" dirty="0">
                <a:solidFill>
                  <a:schemeClr val="tx2">
                    <a:lumMod val="50000"/>
                  </a:schemeClr>
                </a:solidFill>
              </a:rPr>
              <a:t>SÜT</a:t>
            </a:r>
          </a:p>
          <a:p>
            <a:pPr algn="ctr"/>
            <a:r>
              <a:rPr lang="tr-TR" sz="3600" b="1" dirty="0">
                <a:solidFill>
                  <a:schemeClr val="tx2">
                    <a:lumMod val="50000"/>
                  </a:schemeClr>
                </a:solidFill>
              </a:rPr>
              <a:t>GÖZYAŞI</a:t>
            </a:r>
          </a:p>
          <a:p>
            <a:pPr algn="ctr"/>
            <a:r>
              <a:rPr lang="tr-TR" sz="3600" b="1" dirty="0">
                <a:solidFill>
                  <a:schemeClr val="tx2">
                    <a:lumMod val="50000"/>
                  </a:schemeClr>
                </a:solidFill>
              </a:rPr>
              <a:t>BEYİN OMURİLİK SIVISI</a:t>
            </a:r>
          </a:p>
          <a:p>
            <a:pPr algn="ctr"/>
            <a:r>
              <a:rPr lang="tr-TR" sz="3600" b="1" dirty="0">
                <a:solidFill>
                  <a:schemeClr val="tx2">
                    <a:lumMod val="50000"/>
                  </a:schemeClr>
                </a:solidFill>
              </a:rPr>
              <a:t>GENİTAL SIVILAR</a:t>
            </a:r>
          </a:p>
          <a:p>
            <a:pPr algn="ctr"/>
            <a:r>
              <a:rPr lang="tr-TR" sz="3600" b="1" dirty="0">
                <a:solidFill>
                  <a:schemeClr val="tx2">
                    <a:lumMod val="50000"/>
                  </a:schemeClr>
                </a:solidFill>
              </a:rPr>
              <a:t>TER</a:t>
            </a:r>
          </a:p>
          <a:p>
            <a:pPr algn="ctr"/>
            <a:endParaRPr lang="tr-TR" sz="3200" dirty="0"/>
          </a:p>
        </p:txBody>
      </p:sp>
      <p:sp>
        <p:nvSpPr>
          <p:cNvPr id="3" name="2 Slayt Numarası Yer Tutucusu"/>
          <p:cNvSpPr>
            <a:spLocks noGrp="1"/>
          </p:cNvSpPr>
          <p:nvPr>
            <p:ph type="sldNum" sz="quarter" idx="12"/>
          </p:nvPr>
        </p:nvSpPr>
        <p:spPr/>
        <p:txBody>
          <a:bodyPr/>
          <a:lstStyle/>
          <a:p>
            <a:fld id="{6BE011CE-F729-41EE-986F-9BA9EADD0BBD}"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4000" y="190500"/>
            <a:ext cx="8636000" cy="5416868"/>
          </a:xfrm>
          <a:prstGeom prst="rect">
            <a:avLst/>
          </a:prstGeom>
        </p:spPr>
        <p:txBody>
          <a:bodyPr wrap="square">
            <a:spAutoFit/>
          </a:bodyPr>
          <a:lstStyle/>
          <a:p>
            <a:endParaRPr lang="tr-TR" dirty="0"/>
          </a:p>
          <a:p>
            <a:pPr algn="ctr"/>
            <a:r>
              <a:rPr lang="tr-TR" sz="4000" b="1" dirty="0">
                <a:solidFill>
                  <a:srgbClr val="FF0000"/>
                </a:solidFill>
              </a:rPr>
              <a:t>KAN</a:t>
            </a:r>
          </a:p>
          <a:p>
            <a:pPr algn="ctr"/>
            <a:endParaRPr lang="tr-TR" sz="3200" b="1" dirty="0">
              <a:solidFill>
                <a:srgbClr val="FF0000"/>
              </a:solidFill>
            </a:endParaRPr>
          </a:p>
          <a:p>
            <a:pPr algn="just"/>
            <a:r>
              <a:rPr lang="tr-TR" sz="3200" dirty="0"/>
              <a:t>	Kan, vücudun sağlıklı bir şekilde beslenmesi, asit baz dengesinin korunması, hormon ve </a:t>
            </a:r>
            <a:r>
              <a:rPr lang="tr-TR" sz="3200" dirty="0" err="1"/>
              <a:t>nörohormonların</a:t>
            </a:r>
            <a:r>
              <a:rPr lang="tr-TR" sz="3200" dirty="0"/>
              <a:t> taşınması, tuz ve su dengesinin korunması için önemli bir role sahiptir. </a:t>
            </a:r>
          </a:p>
          <a:p>
            <a:pPr algn="just"/>
            <a:r>
              <a:rPr lang="tr-TR" sz="3200" dirty="0"/>
              <a:t>Vücut ısısının yaşamsal fonksiyonlar için dengeli ve ideal seviyede kalmasını sağlayan kan, taşıdığı hücresel ve </a:t>
            </a:r>
            <a:r>
              <a:rPr lang="tr-TR" sz="3200" dirty="0" err="1"/>
              <a:t>humoral</a:t>
            </a:r>
            <a:r>
              <a:rPr lang="tr-TR" sz="3200" dirty="0"/>
              <a:t> bağışıklık sistemi elemanları ile vücut sistemini dış etkenlere karşı korur.</a:t>
            </a:r>
          </a:p>
        </p:txBody>
      </p:sp>
      <p:sp>
        <p:nvSpPr>
          <p:cNvPr id="4" name="3 Slayt Numarası Yer Tutucusu"/>
          <p:cNvSpPr>
            <a:spLocks noGrp="1"/>
          </p:cNvSpPr>
          <p:nvPr>
            <p:ph type="sldNum" sz="quarter" idx="12"/>
          </p:nvPr>
        </p:nvSpPr>
        <p:spPr/>
        <p:txBody>
          <a:bodyPr/>
          <a:lstStyle/>
          <a:p>
            <a:fld id="{6BE011CE-F729-41EE-986F-9BA9EADD0BBD}"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76774" y="136525"/>
            <a:ext cx="8815769" cy="6986528"/>
          </a:xfrm>
          <a:prstGeom prst="rect">
            <a:avLst/>
          </a:prstGeom>
          <a:noFill/>
        </p:spPr>
        <p:txBody>
          <a:bodyPr wrap="square" rtlCol="0">
            <a:spAutoFit/>
          </a:bodyPr>
          <a:lstStyle/>
          <a:p>
            <a:pPr algn="just">
              <a:buFont typeface="Wingdings" pitchFamily="2" charset="2"/>
              <a:buChar char="ü"/>
            </a:pPr>
            <a:r>
              <a:rPr lang="tr-TR" sz="3200" dirty="0"/>
              <a:t>İnsanlarda toplam vücut ağırlığının yaklaşık olarak %7’sini oluşturmaktadır.</a:t>
            </a:r>
          </a:p>
          <a:p>
            <a:pPr algn="just">
              <a:buFont typeface="Wingdings" pitchFamily="2" charset="2"/>
              <a:buChar char="ü"/>
            </a:pPr>
            <a:endParaRPr lang="tr-TR" sz="3200" dirty="0"/>
          </a:p>
          <a:p>
            <a:pPr algn="just">
              <a:buFont typeface="Wingdings" pitchFamily="2" charset="2"/>
              <a:buChar char="ü"/>
            </a:pPr>
            <a:r>
              <a:rPr lang="tr-TR" sz="3200" dirty="0"/>
              <a:t>%50-60 plazma, geri kalan kısmın da hücrelerden oluşmaktadır.</a:t>
            </a:r>
          </a:p>
          <a:p>
            <a:pPr algn="just">
              <a:buFont typeface="Wingdings" pitchFamily="2" charset="2"/>
              <a:buChar char="ü"/>
            </a:pPr>
            <a:endParaRPr lang="tr-TR" sz="3200" dirty="0"/>
          </a:p>
          <a:p>
            <a:pPr algn="just">
              <a:buFont typeface="Wingdings" pitchFamily="2" charset="2"/>
              <a:buChar char="ü"/>
            </a:pPr>
            <a:r>
              <a:rPr lang="tr-TR" sz="3200" dirty="0"/>
              <a:t>Plazma; su, proteinler (</a:t>
            </a:r>
            <a:r>
              <a:rPr lang="tr-TR" sz="3200" dirty="0" err="1"/>
              <a:t>albumin</a:t>
            </a:r>
            <a:r>
              <a:rPr lang="tr-TR" sz="3200" dirty="0"/>
              <a:t>, fibrinojen, </a:t>
            </a:r>
            <a:r>
              <a:rPr lang="tr-TR" sz="3200" dirty="0" err="1"/>
              <a:t>globulin</a:t>
            </a:r>
            <a:r>
              <a:rPr lang="tr-TR" sz="3200" dirty="0"/>
              <a:t>), lipit, karbonhidrat gibi organik moleküller, elektrolitler, hormonlar, vitaminler, </a:t>
            </a:r>
            <a:r>
              <a:rPr lang="tr-TR" sz="3200" dirty="0" err="1"/>
              <a:t>metabolitler</a:t>
            </a:r>
            <a:r>
              <a:rPr lang="tr-TR" sz="3200" dirty="0"/>
              <a:t> ve eser miktarda maddelerden oluşmaktadır.</a:t>
            </a:r>
          </a:p>
          <a:p>
            <a:pPr algn="just">
              <a:buFont typeface="Wingdings" pitchFamily="2" charset="2"/>
              <a:buChar char="ü"/>
            </a:pPr>
            <a:endParaRPr lang="tr-TR" sz="3200" dirty="0"/>
          </a:p>
          <a:p>
            <a:pPr algn="just">
              <a:buFont typeface="Wingdings" pitchFamily="2" charset="2"/>
              <a:buChar char="ü"/>
            </a:pPr>
            <a:r>
              <a:rPr lang="tr-TR" sz="3200" dirty="0"/>
              <a:t>Kan hücreleri; eritrositler, lökositler ve </a:t>
            </a:r>
            <a:r>
              <a:rPr lang="tr-TR" sz="3200" dirty="0" err="1"/>
              <a:t>trombositlerdir</a:t>
            </a:r>
            <a:r>
              <a:rPr lang="tr-TR" sz="3200" dirty="0"/>
              <a:t>.</a:t>
            </a:r>
          </a:p>
          <a:p>
            <a:endParaRPr lang="tr-TR" sz="3200" dirty="0"/>
          </a:p>
        </p:txBody>
      </p:sp>
      <p:sp>
        <p:nvSpPr>
          <p:cNvPr id="3" name="2 Slayt Numarası Yer Tutucusu"/>
          <p:cNvSpPr>
            <a:spLocks noGrp="1"/>
          </p:cNvSpPr>
          <p:nvPr>
            <p:ph type="sldNum" sz="quarter" idx="12"/>
          </p:nvPr>
        </p:nvSpPr>
        <p:spPr/>
        <p:txBody>
          <a:bodyPr/>
          <a:lstStyle/>
          <a:p>
            <a:fld id="{6BE011CE-F729-41EE-986F-9BA9EADD0BBD}"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4000" y="190500"/>
            <a:ext cx="8636000" cy="7478970"/>
          </a:xfrm>
          <a:prstGeom prst="rect">
            <a:avLst/>
          </a:prstGeom>
        </p:spPr>
        <p:txBody>
          <a:bodyPr wrap="square">
            <a:spAutoFit/>
          </a:bodyPr>
          <a:lstStyle/>
          <a:p>
            <a:r>
              <a:rPr lang="tr-TR" sz="3200" b="1" dirty="0">
                <a:solidFill>
                  <a:srgbClr val="FF0000"/>
                </a:solidFill>
              </a:rPr>
              <a:t>Eritrositler (RBC, alyuvarlar)</a:t>
            </a:r>
          </a:p>
          <a:p>
            <a:pPr algn="just">
              <a:buFont typeface="Wingdings" pitchFamily="2" charset="2"/>
              <a:buChar char="ü"/>
            </a:pPr>
            <a:r>
              <a:rPr lang="tr-TR" sz="2800" dirty="0"/>
              <a:t>Kan da sayıca en fazla bulunan hücrelerdir.  </a:t>
            </a:r>
            <a:r>
              <a:rPr lang="tr-TR" sz="2800" b="1" dirty="0"/>
              <a:t>Erkeklerde bulunan eritrosit miktarı </a:t>
            </a:r>
            <a:r>
              <a:rPr lang="tr-TR" sz="2800" dirty="0"/>
              <a:t>4,7-6,2 milyon aralığındayken, </a:t>
            </a:r>
            <a:r>
              <a:rPr lang="tr-TR" sz="2800" b="1" dirty="0"/>
              <a:t>bayanlarda bulunan eritrosit miktarı</a:t>
            </a:r>
            <a:r>
              <a:rPr lang="tr-TR" sz="2800" dirty="0"/>
              <a:t> ise  4,2-5,4 milyon kadardır.</a:t>
            </a:r>
          </a:p>
          <a:p>
            <a:pPr algn="just">
              <a:buFont typeface="Wingdings" pitchFamily="2" charset="2"/>
              <a:buChar char="ü"/>
            </a:pPr>
            <a:r>
              <a:rPr lang="tr-TR" sz="2800" dirty="0"/>
              <a:t>Vücut içinde oksijen ya da karbondioksit taşınmasından sorumlu hücrelerdir. </a:t>
            </a:r>
          </a:p>
          <a:p>
            <a:pPr algn="just">
              <a:buFont typeface="Wingdings" pitchFamily="2" charset="2"/>
              <a:buChar char="ü"/>
            </a:pPr>
            <a:r>
              <a:rPr lang="tr-TR" sz="2800" dirty="0"/>
              <a:t>Eritrositlerin yapısında hemoglobin ve demir bulunur. Hemoglobin, </a:t>
            </a:r>
            <a:r>
              <a:rPr lang="tr-TR" sz="2800" dirty="0" err="1"/>
              <a:t>RBC’nin</a:t>
            </a:r>
            <a:r>
              <a:rPr lang="tr-TR" sz="2800" dirty="0"/>
              <a:t> kuru ağırlığının yaklaşık %90’lık kısmını oluşturur.</a:t>
            </a:r>
          </a:p>
          <a:p>
            <a:pPr algn="just">
              <a:buFont typeface="Wingdings" pitchFamily="2" charset="2"/>
              <a:buChar char="ü"/>
            </a:pPr>
            <a:r>
              <a:rPr lang="tr-TR" sz="2800" dirty="0"/>
              <a:t>Eritrositler, endokrin bezlerinden salgılanan </a:t>
            </a:r>
            <a:r>
              <a:rPr lang="tr-TR" sz="2800" dirty="0" err="1"/>
              <a:t>eritropoietin</a:t>
            </a:r>
            <a:r>
              <a:rPr lang="tr-TR" sz="2800" dirty="0"/>
              <a:t> hormonunun kemik iliğini uyarmasıyla üretilmeye başlanır.</a:t>
            </a:r>
          </a:p>
          <a:p>
            <a:pPr algn="just">
              <a:buFont typeface="Wingdings" pitchFamily="2" charset="2"/>
              <a:buChar char="ü"/>
            </a:pPr>
            <a:r>
              <a:rPr lang="tr-TR" sz="2800" dirty="0"/>
              <a:t>İlk başta çekirdekli olan alyuvar hücresinin bir haftalık olgunlaşma sürecinin ardından çekirdeği kaybolur.</a:t>
            </a:r>
          </a:p>
          <a:p>
            <a:pPr algn="just">
              <a:buFont typeface="Wingdings" pitchFamily="2" charset="2"/>
              <a:buChar char="ü"/>
            </a:pPr>
            <a:endParaRPr lang="tr-TR" sz="2800" dirty="0"/>
          </a:p>
          <a:p>
            <a:pPr algn="just">
              <a:buFont typeface="Wingdings" pitchFamily="2" charset="2"/>
              <a:buChar char="ü"/>
            </a:pPr>
            <a:endParaRPr lang="tr-TR" sz="2800" dirty="0"/>
          </a:p>
          <a:p>
            <a:pPr algn="just">
              <a:buFont typeface="Wingdings" pitchFamily="2" charset="2"/>
              <a:buChar char="ü"/>
            </a:pPr>
            <a:endParaRPr lang="tr-TR" sz="2800" dirty="0"/>
          </a:p>
        </p:txBody>
      </p:sp>
      <p:sp>
        <p:nvSpPr>
          <p:cNvPr id="4" name="3 Slayt Numarası Yer Tutucusu"/>
          <p:cNvSpPr>
            <a:spLocks noGrp="1"/>
          </p:cNvSpPr>
          <p:nvPr>
            <p:ph type="sldNum" sz="quarter" idx="12"/>
          </p:nvPr>
        </p:nvSpPr>
        <p:spPr/>
        <p:txBody>
          <a:bodyPr/>
          <a:lstStyle/>
          <a:p>
            <a:fld id="{6BE011CE-F729-41EE-986F-9BA9EADD0BBD}"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254000" y="-11251"/>
            <a:ext cx="8636000" cy="6678751"/>
          </a:xfrm>
          <a:prstGeom prst="rect">
            <a:avLst/>
          </a:prstGeom>
          <a:noFill/>
        </p:spPr>
        <p:txBody>
          <a:bodyPr wrap="square" rtlCol="0">
            <a:spAutoFit/>
          </a:bodyPr>
          <a:lstStyle/>
          <a:p>
            <a:r>
              <a:rPr lang="tr-TR" sz="3200" b="1" dirty="0">
                <a:solidFill>
                  <a:schemeClr val="accent1">
                    <a:lumMod val="75000"/>
                  </a:schemeClr>
                </a:solidFill>
              </a:rPr>
              <a:t>Lökositler (WBC, Akyuvarlar)</a:t>
            </a:r>
          </a:p>
          <a:p>
            <a:endParaRPr lang="tr-TR" sz="3200" b="1" dirty="0">
              <a:solidFill>
                <a:schemeClr val="accent1">
                  <a:lumMod val="75000"/>
                </a:schemeClr>
              </a:solidFill>
            </a:endParaRPr>
          </a:p>
          <a:p>
            <a:pPr algn="just">
              <a:buFont typeface="Wingdings" pitchFamily="2" charset="2"/>
              <a:buChar char="ü"/>
            </a:pPr>
            <a:r>
              <a:rPr lang="tr-TR" sz="2800" dirty="0"/>
              <a:t>Lökositler, bağışıklık sisteminin önemli bir parçası olup, vücudu enfeksiyonlara karşı korumaktadırlar.</a:t>
            </a:r>
          </a:p>
          <a:p>
            <a:pPr algn="just">
              <a:buFont typeface="Wingdings" pitchFamily="2" charset="2"/>
              <a:buChar char="ü"/>
            </a:pPr>
            <a:endParaRPr lang="tr-TR" sz="2800" dirty="0"/>
          </a:p>
          <a:p>
            <a:pPr algn="just">
              <a:buFont typeface="Wingdings" pitchFamily="2" charset="2"/>
              <a:buChar char="ü"/>
            </a:pPr>
            <a:r>
              <a:rPr lang="tr-TR" sz="2800" dirty="0"/>
              <a:t>Bağışıklık sisteminin kalesi olarak tanımlanan lökositlerin temel görevi, vücuda farklı yollardan girmiş olan bakteri, virüs, mantar ve zehirli toksinler gibi antijenleri tanıyarak, onları yok etmektir. Bu işlevi yerine getirirken damar yapıları içinde yer alan lökositler, bakteri ya da virüsün bulunduğu bölgeye ulaşmak için damardan ayrılarak ilgili dokuya ulaşır.</a:t>
            </a:r>
          </a:p>
          <a:p>
            <a:pPr algn="just">
              <a:buFont typeface="Wingdings" pitchFamily="2" charset="2"/>
              <a:buChar char="ü"/>
            </a:pPr>
            <a:endParaRPr lang="tr-TR" sz="2800" dirty="0"/>
          </a:p>
          <a:p>
            <a:pPr algn="just">
              <a:buFont typeface="Wingdings" pitchFamily="2" charset="2"/>
              <a:buChar char="§"/>
            </a:pPr>
            <a:r>
              <a:rPr lang="tr-TR" sz="2800" dirty="0" err="1"/>
              <a:t>Granülositler</a:t>
            </a:r>
            <a:r>
              <a:rPr lang="tr-TR" sz="2800" dirty="0"/>
              <a:t>: </a:t>
            </a:r>
            <a:r>
              <a:rPr lang="tr-TR" sz="2800" dirty="0" err="1"/>
              <a:t>Nötrofil</a:t>
            </a:r>
            <a:r>
              <a:rPr lang="tr-TR" sz="2800" dirty="0"/>
              <a:t>, </a:t>
            </a:r>
            <a:r>
              <a:rPr lang="tr-TR" sz="2800" dirty="0" err="1"/>
              <a:t>Eozinofil</a:t>
            </a:r>
            <a:r>
              <a:rPr lang="tr-TR" sz="2800" dirty="0"/>
              <a:t>, Bazofil</a:t>
            </a:r>
          </a:p>
          <a:p>
            <a:pPr algn="just">
              <a:buFont typeface="Wingdings" pitchFamily="2" charset="2"/>
              <a:buChar char="§"/>
            </a:pPr>
            <a:r>
              <a:rPr lang="tr-TR" sz="2800" dirty="0" err="1"/>
              <a:t>Agranülositler</a:t>
            </a:r>
            <a:r>
              <a:rPr lang="tr-TR" sz="2800" dirty="0"/>
              <a:t>: </a:t>
            </a:r>
            <a:r>
              <a:rPr lang="tr-TR" sz="2800" dirty="0" err="1"/>
              <a:t>Monosit</a:t>
            </a:r>
            <a:r>
              <a:rPr lang="tr-TR" sz="2800" dirty="0"/>
              <a:t> ve Lenfositler</a:t>
            </a:r>
          </a:p>
        </p:txBody>
      </p:sp>
      <p:sp>
        <p:nvSpPr>
          <p:cNvPr id="5" name="4 Dikdörtgen"/>
          <p:cNvSpPr/>
          <p:nvPr/>
        </p:nvSpPr>
        <p:spPr>
          <a:xfrm>
            <a:off x="0" y="2349500"/>
            <a:ext cx="8636000" cy="923330"/>
          </a:xfrm>
          <a:prstGeom prst="rect">
            <a:avLst/>
          </a:prstGeom>
        </p:spPr>
        <p:txBody>
          <a:bodyPr wrap="square">
            <a:spAutoFit/>
          </a:bodyPr>
          <a:lstStyle/>
          <a:p>
            <a:endParaRPr lang="tr-TR" dirty="0"/>
          </a:p>
          <a:p>
            <a:br>
              <a:rPr lang="tr-TR" dirty="0"/>
            </a:br>
            <a:endParaRPr lang="tr-TR" dirty="0"/>
          </a:p>
        </p:txBody>
      </p:sp>
      <p:sp>
        <p:nvSpPr>
          <p:cNvPr id="7" name="6 Slayt Numarası Yer Tutucusu"/>
          <p:cNvSpPr>
            <a:spLocks noGrp="1"/>
          </p:cNvSpPr>
          <p:nvPr>
            <p:ph type="sldNum" sz="quarter" idx="12"/>
          </p:nvPr>
        </p:nvSpPr>
        <p:spPr/>
        <p:txBody>
          <a:bodyPr/>
          <a:lstStyle/>
          <a:p>
            <a:fld id="{6BE011CE-F729-41EE-986F-9BA9EADD0BBD}"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an Hücreleri - Hayatın Dilini Öğrenmek İçin..."/>
          <p:cNvPicPr>
            <a:picLocks noChangeAspect="1" noChangeArrowheads="1"/>
          </p:cNvPicPr>
          <p:nvPr/>
        </p:nvPicPr>
        <p:blipFill>
          <a:blip r:embed="rId2"/>
          <a:srcRect/>
          <a:stretch>
            <a:fillRect/>
          </a:stretch>
        </p:blipFill>
        <p:spPr bwMode="auto">
          <a:xfrm>
            <a:off x="4566437" y="190500"/>
            <a:ext cx="4323563" cy="3238500"/>
          </a:xfrm>
          <a:prstGeom prst="rect">
            <a:avLst/>
          </a:prstGeom>
          <a:noFill/>
        </p:spPr>
      </p:pic>
      <p:pic>
        <p:nvPicPr>
          <p:cNvPr id="1030" name="Picture 6" descr="Etiket: akut enfeksiyon - ENFEKSİYON HASTALIKLARI"/>
          <p:cNvPicPr>
            <a:picLocks noChangeAspect="1" noChangeArrowheads="1"/>
          </p:cNvPicPr>
          <p:nvPr/>
        </p:nvPicPr>
        <p:blipFill>
          <a:blip r:embed="rId3"/>
          <a:srcRect/>
          <a:stretch>
            <a:fillRect/>
          </a:stretch>
        </p:blipFill>
        <p:spPr bwMode="auto">
          <a:xfrm>
            <a:off x="0" y="396119"/>
            <a:ext cx="4318000" cy="2827262"/>
          </a:xfrm>
          <a:prstGeom prst="rect">
            <a:avLst/>
          </a:prstGeom>
          <a:noFill/>
        </p:spPr>
      </p:pic>
      <p:pic>
        <p:nvPicPr>
          <p:cNvPr id="1032" name="Picture 8" descr="Kan Hücreleri - Hayatın Dilini Öğrenmek İçin..."/>
          <p:cNvPicPr>
            <a:picLocks noChangeAspect="1" noChangeArrowheads="1"/>
          </p:cNvPicPr>
          <p:nvPr/>
        </p:nvPicPr>
        <p:blipFill>
          <a:blip r:embed="rId4"/>
          <a:srcRect/>
          <a:stretch>
            <a:fillRect/>
          </a:stretch>
        </p:blipFill>
        <p:spPr bwMode="auto">
          <a:xfrm>
            <a:off x="1619250" y="4184942"/>
            <a:ext cx="5397500" cy="2171408"/>
          </a:xfrm>
          <a:prstGeom prst="rect">
            <a:avLst/>
          </a:prstGeom>
          <a:noFill/>
        </p:spPr>
      </p:pic>
      <p:sp>
        <p:nvSpPr>
          <p:cNvPr id="7" name="6 Slayt Numarası Yer Tutucusu"/>
          <p:cNvSpPr>
            <a:spLocks noGrp="1"/>
          </p:cNvSpPr>
          <p:nvPr>
            <p:ph type="sldNum" sz="quarter" idx="12"/>
          </p:nvPr>
        </p:nvSpPr>
        <p:spPr/>
        <p:txBody>
          <a:bodyPr/>
          <a:lstStyle/>
          <a:p>
            <a:fld id="{6BE011CE-F729-41EE-986F-9BA9EADD0BBD}"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4000" y="190500"/>
            <a:ext cx="8636000" cy="954107"/>
          </a:xfrm>
          <a:prstGeom prst="rect">
            <a:avLst/>
          </a:prstGeom>
          <a:noFill/>
        </p:spPr>
        <p:txBody>
          <a:bodyPr wrap="square" rtlCol="0">
            <a:spAutoFit/>
          </a:bodyPr>
          <a:lstStyle/>
          <a:p>
            <a:r>
              <a:rPr lang="tr-TR" sz="2800" b="1" dirty="0" err="1">
                <a:solidFill>
                  <a:srgbClr val="007635"/>
                </a:solidFill>
              </a:rPr>
              <a:t>Trombositler</a:t>
            </a:r>
            <a:r>
              <a:rPr lang="tr-TR" sz="2800" b="1" dirty="0">
                <a:solidFill>
                  <a:srgbClr val="007635"/>
                </a:solidFill>
              </a:rPr>
              <a:t> (Kan pulcukları)</a:t>
            </a:r>
          </a:p>
          <a:p>
            <a:r>
              <a:rPr lang="tr-TR" sz="2800" dirty="0"/>
              <a:t> </a:t>
            </a:r>
          </a:p>
        </p:txBody>
      </p:sp>
      <p:sp>
        <p:nvSpPr>
          <p:cNvPr id="3" name="2 Dikdörtgen"/>
          <p:cNvSpPr/>
          <p:nvPr/>
        </p:nvSpPr>
        <p:spPr>
          <a:xfrm>
            <a:off x="254000" y="1149171"/>
            <a:ext cx="8636000" cy="1200329"/>
          </a:xfrm>
          <a:prstGeom prst="rect">
            <a:avLst/>
          </a:prstGeom>
        </p:spPr>
        <p:txBody>
          <a:bodyPr wrap="square">
            <a:spAutoFit/>
          </a:bodyPr>
          <a:lstStyle/>
          <a:p>
            <a:pPr algn="just"/>
            <a:r>
              <a:rPr lang="tr-TR" sz="2400" dirty="0"/>
              <a:t>	</a:t>
            </a:r>
            <a:r>
              <a:rPr lang="tr-TR" sz="2400" dirty="0" err="1"/>
              <a:t>Trombositler</a:t>
            </a:r>
            <a:r>
              <a:rPr lang="tr-TR" sz="2400" dirty="0"/>
              <a:t> kemiklerimizin merkezinde bulunan kemik iliği dokusunda </a:t>
            </a:r>
            <a:r>
              <a:rPr lang="tr-TR" sz="2400" dirty="0" err="1"/>
              <a:t>megakaryosit</a:t>
            </a:r>
            <a:r>
              <a:rPr lang="tr-TR" sz="2400" dirty="0"/>
              <a:t> adı verilen hücrelerin olgunlaştıktan sonra kana geçerken parçalanması ile oluşan hücre parçacıklarıdır.</a:t>
            </a:r>
          </a:p>
        </p:txBody>
      </p:sp>
      <p:sp>
        <p:nvSpPr>
          <p:cNvPr id="4" name="3 Dikdörtgen"/>
          <p:cNvSpPr/>
          <p:nvPr/>
        </p:nvSpPr>
        <p:spPr>
          <a:xfrm>
            <a:off x="254000" y="2349500"/>
            <a:ext cx="8636000" cy="830997"/>
          </a:xfrm>
          <a:prstGeom prst="rect">
            <a:avLst/>
          </a:prstGeom>
        </p:spPr>
        <p:txBody>
          <a:bodyPr wrap="square">
            <a:spAutoFit/>
          </a:bodyPr>
          <a:lstStyle/>
          <a:p>
            <a:pPr lvl="1" algn="just"/>
            <a:r>
              <a:rPr lang="tr-TR" sz="2400" dirty="0"/>
              <a:t>Sağlıklı bir insanda tam kan sayımı sonucunda </a:t>
            </a:r>
            <a:r>
              <a:rPr lang="tr-TR" sz="2400" dirty="0" err="1"/>
              <a:t>trombosit</a:t>
            </a:r>
            <a:endParaRPr lang="tr-TR" sz="2400" dirty="0"/>
          </a:p>
          <a:p>
            <a:pPr lvl="1" algn="just"/>
            <a:r>
              <a:rPr lang="tr-TR" sz="2400" dirty="0"/>
              <a:t>değerinin 150,000 ile 450,000 hücre/ml arasında olması gerekir.</a:t>
            </a:r>
          </a:p>
        </p:txBody>
      </p:sp>
      <p:sp>
        <p:nvSpPr>
          <p:cNvPr id="5" name="4 Slayt Numarası Yer Tutucusu"/>
          <p:cNvSpPr>
            <a:spLocks noGrp="1"/>
          </p:cNvSpPr>
          <p:nvPr>
            <p:ph type="sldNum" sz="quarter" idx="12"/>
          </p:nvPr>
        </p:nvSpPr>
        <p:spPr/>
        <p:txBody>
          <a:bodyPr/>
          <a:lstStyle/>
          <a:p>
            <a:fld id="{6BE011CE-F729-41EE-986F-9BA9EADD0BBD}" type="slidenum">
              <a:rPr lang="tr-TR" smtClean="0"/>
              <a:pPr/>
              <a:t>8</a:t>
            </a:fld>
            <a:endParaRPr lang="tr-TR"/>
          </a:p>
        </p:txBody>
      </p:sp>
      <p:sp>
        <p:nvSpPr>
          <p:cNvPr id="6" name="5 Dikdörtgen"/>
          <p:cNvSpPr/>
          <p:nvPr/>
        </p:nvSpPr>
        <p:spPr>
          <a:xfrm>
            <a:off x="254000" y="3429000"/>
            <a:ext cx="8636000" cy="3416320"/>
          </a:xfrm>
          <a:prstGeom prst="rect">
            <a:avLst/>
          </a:prstGeom>
        </p:spPr>
        <p:txBody>
          <a:bodyPr wrap="square">
            <a:spAutoFit/>
          </a:bodyPr>
          <a:lstStyle/>
          <a:p>
            <a:pPr algn="just"/>
            <a:r>
              <a:rPr lang="tr-TR" sz="2400" dirty="0"/>
              <a:t>	</a:t>
            </a:r>
            <a:r>
              <a:rPr lang="tr-TR" sz="2400" dirty="0" err="1"/>
              <a:t>Trombositler</a:t>
            </a:r>
            <a:r>
              <a:rPr lang="tr-TR" sz="2400" dirty="0"/>
              <a:t>, bünyelerindeki biyokimyasal madde içeriği sayesinde kanda meydana gelen belli başlı kimyasal reaksiyonların düzenlenmesinde önemli görevler üstlenirler. Bununla birlikte temel görevleri, kan damarlarının yaralanması sonucu kanama durumunda; yara bölgesinin erken dönemde kapatılması ve onarılmasıdır. Yaralanma durumunda </a:t>
            </a:r>
            <a:r>
              <a:rPr lang="tr-TR" sz="2400" dirty="0" err="1"/>
              <a:t>trombositlerin</a:t>
            </a:r>
            <a:r>
              <a:rPr lang="tr-TR" sz="2400" dirty="0"/>
              <a:t> dış kısımlarında belli değişiklikler meydana gelir ve hem yara dokusuyla, hem de diğer </a:t>
            </a:r>
            <a:r>
              <a:rPr lang="tr-TR" sz="2400" dirty="0" err="1"/>
              <a:t>trombositlerle</a:t>
            </a:r>
            <a:r>
              <a:rPr lang="tr-TR" sz="2400" dirty="0"/>
              <a:t> etkileşerek yarayı kapatan geçici bir tıkaç meydana getirir</a:t>
            </a:r>
            <a:r>
              <a:rPr lang="tr-TR"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9</a:t>
            </a:fld>
            <a:endParaRPr lang="tr-TR"/>
          </a:p>
        </p:txBody>
      </p:sp>
      <p:pic>
        <p:nvPicPr>
          <p:cNvPr id="20484" name="Picture 4" descr="Kemik İliği Dışında Kan Hücrelerinin Üretimi - Evrim Ağacı"/>
          <p:cNvPicPr>
            <a:picLocks noChangeAspect="1" noChangeArrowheads="1"/>
          </p:cNvPicPr>
          <p:nvPr/>
        </p:nvPicPr>
        <p:blipFill>
          <a:blip r:embed="rId2"/>
          <a:srcRect/>
          <a:stretch>
            <a:fillRect/>
          </a:stretch>
        </p:blipFill>
        <p:spPr bwMode="auto">
          <a:xfrm>
            <a:off x="956829" y="1081087"/>
            <a:ext cx="7639050" cy="46958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10</a:t>
            </a:fld>
            <a:endParaRPr lang="tr-TR"/>
          </a:p>
        </p:txBody>
      </p:sp>
      <p:sp>
        <p:nvSpPr>
          <p:cNvPr id="3" name="2 Metin kutusu"/>
          <p:cNvSpPr txBox="1"/>
          <p:nvPr/>
        </p:nvSpPr>
        <p:spPr>
          <a:xfrm>
            <a:off x="254000" y="190500"/>
            <a:ext cx="8636000" cy="6801862"/>
          </a:xfrm>
          <a:prstGeom prst="rect">
            <a:avLst/>
          </a:prstGeom>
          <a:noFill/>
        </p:spPr>
        <p:txBody>
          <a:bodyPr wrap="square" rtlCol="0">
            <a:spAutoFit/>
          </a:bodyPr>
          <a:lstStyle/>
          <a:p>
            <a:pPr algn="ctr"/>
            <a:r>
              <a:rPr lang="tr-TR" sz="3600" b="1" dirty="0">
                <a:solidFill>
                  <a:srgbClr val="FF0000"/>
                </a:solidFill>
              </a:rPr>
              <a:t>İDRAR </a:t>
            </a:r>
          </a:p>
          <a:p>
            <a:pPr algn="ctr"/>
            <a:endParaRPr lang="tr-TR" sz="3600" b="1" dirty="0">
              <a:solidFill>
                <a:srgbClr val="FF0000"/>
              </a:solidFill>
            </a:endParaRPr>
          </a:p>
          <a:p>
            <a:pPr algn="just">
              <a:buFont typeface="Wingdings" pitchFamily="2" charset="2"/>
              <a:buChar char="ü"/>
            </a:pPr>
            <a:r>
              <a:rPr lang="tr-TR" sz="2800" dirty="0"/>
              <a:t>Böbreklerde oluşan ve idrar yolları ile atılan biyolojik bir sıvıdır. </a:t>
            </a:r>
          </a:p>
          <a:p>
            <a:pPr algn="just">
              <a:buFont typeface="Wingdings" pitchFamily="2" charset="2"/>
              <a:buChar char="ü"/>
            </a:pPr>
            <a:r>
              <a:rPr lang="tr-TR" sz="2800" dirty="0"/>
              <a:t>İdrar içerisinde çözünmüş ya da süspansiyon durumunda bulunan çeşitli maddeler vücuttan uzaklaştırılır.</a:t>
            </a:r>
          </a:p>
          <a:p>
            <a:pPr algn="just">
              <a:buFont typeface="Wingdings" pitchFamily="2" charset="2"/>
              <a:buChar char="ü"/>
            </a:pPr>
            <a:r>
              <a:rPr lang="tr-TR" sz="2800" dirty="0"/>
              <a:t>İdrar oluşumu böbreklerde </a:t>
            </a:r>
            <a:r>
              <a:rPr lang="tr-TR" sz="2800" dirty="0" err="1"/>
              <a:t>nefronda</a:t>
            </a:r>
            <a:r>
              <a:rPr lang="tr-TR" sz="2800" dirty="0"/>
              <a:t> </a:t>
            </a:r>
            <a:r>
              <a:rPr lang="tr-TR" sz="2800" dirty="0" err="1"/>
              <a:t>glomerüler</a:t>
            </a:r>
            <a:r>
              <a:rPr lang="tr-TR" sz="2800" dirty="0"/>
              <a:t> </a:t>
            </a:r>
            <a:r>
              <a:rPr lang="tr-TR" sz="2800" dirty="0" err="1"/>
              <a:t>filtrasyon</a:t>
            </a:r>
            <a:r>
              <a:rPr lang="tr-TR" sz="2800" dirty="0"/>
              <a:t>, </a:t>
            </a:r>
            <a:r>
              <a:rPr lang="tr-TR" sz="2800" dirty="0" err="1"/>
              <a:t>tubuler</a:t>
            </a:r>
            <a:r>
              <a:rPr lang="tr-TR" sz="2800" dirty="0"/>
              <a:t> </a:t>
            </a:r>
            <a:r>
              <a:rPr lang="tr-TR" sz="2800" dirty="0" err="1"/>
              <a:t>segresyon</a:t>
            </a:r>
            <a:r>
              <a:rPr lang="tr-TR" sz="2800" dirty="0"/>
              <a:t> ve </a:t>
            </a:r>
            <a:r>
              <a:rPr lang="tr-TR" sz="2800" dirty="0" err="1"/>
              <a:t>tubuler</a:t>
            </a:r>
            <a:r>
              <a:rPr lang="tr-TR" sz="2800" dirty="0"/>
              <a:t> geri emilim olayları sonucunda gerçekleşmektedir.</a:t>
            </a:r>
          </a:p>
          <a:p>
            <a:pPr algn="just">
              <a:buFont typeface="Wingdings" pitchFamily="2" charset="2"/>
              <a:buChar char="ü"/>
            </a:pPr>
            <a:r>
              <a:rPr lang="tr-TR" sz="2800" dirty="0" err="1"/>
              <a:t>İntraselüler</a:t>
            </a:r>
            <a:r>
              <a:rPr lang="tr-TR" sz="2800" dirty="0"/>
              <a:t> ve </a:t>
            </a:r>
            <a:r>
              <a:rPr lang="tr-TR" sz="2800" dirty="0" err="1"/>
              <a:t>ekstraselüler</a:t>
            </a:r>
            <a:r>
              <a:rPr lang="tr-TR" sz="2800" dirty="0"/>
              <a:t> sıvılar arası dengeyi koruyacak su ve tuz alımının sağlanmasını, vücudun normal asit baz dengesinin korunmasını ve artık </a:t>
            </a:r>
            <a:r>
              <a:rPr lang="tr-TR" sz="2800" dirty="0" err="1"/>
              <a:t>metabolik</a:t>
            </a:r>
            <a:r>
              <a:rPr lang="tr-TR" sz="2800" dirty="0"/>
              <a:t> ürünlerin vücuttan uzaklaştırılmasını sağlayarak </a:t>
            </a:r>
            <a:r>
              <a:rPr lang="tr-TR" sz="2800" dirty="0" err="1"/>
              <a:t>homeostazinin</a:t>
            </a:r>
            <a:r>
              <a:rPr lang="tr-TR" sz="2800" dirty="0"/>
              <a:t> devamında önemli rol oynamaktadır.</a:t>
            </a:r>
          </a:p>
          <a:p>
            <a:endParaRPr lang="tr-TR"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5D4D5F45-9A4E-3B4C-AB54-6320BF4A37D1}"/>
              </a:ext>
            </a:extLst>
          </p:cNvPr>
          <p:cNvSpPr>
            <a:spLocks noGrp="1"/>
          </p:cNvSpPr>
          <p:nvPr>
            <p:ph type="sldNum" sz="quarter" idx="12"/>
          </p:nvPr>
        </p:nvSpPr>
        <p:spPr/>
        <p:txBody>
          <a:bodyPr/>
          <a:lstStyle/>
          <a:p>
            <a:fld id="{6BE011CE-F729-41EE-986F-9BA9EADD0BBD}" type="slidenum">
              <a:rPr lang="tr-TR" smtClean="0"/>
              <a:pPr/>
              <a:t>11</a:t>
            </a:fld>
            <a:endParaRPr lang="tr-TR"/>
          </a:p>
        </p:txBody>
      </p:sp>
      <p:pic>
        <p:nvPicPr>
          <p:cNvPr id="1026" name="Picture 2" descr="NEFRİTLER – Opr. Dr. Adnan ARICAN">
            <a:extLst>
              <a:ext uri="{FF2B5EF4-FFF2-40B4-BE49-F238E27FC236}">
                <a16:creationId xmlns:a16="http://schemas.microsoft.com/office/drawing/2014/main" id="{919E5076-5841-644C-B303-468F30559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064" y="807045"/>
            <a:ext cx="7165344" cy="4782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376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12</a:t>
            </a:fld>
            <a:endParaRPr lang="tr-TR"/>
          </a:p>
        </p:txBody>
      </p:sp>
      <p:sp>
        <p:nvSpPr>
          <p:cNvPr id="3" name="2 Metin kutusu"/>
          <p:cNvSpPr txBox="1"/>
          <p:nvPr/>
        </p:nvSpPr>
        <p:spPr>
          <a:xfrm>
            <a:off x="254000" y="190500"/>
            <a:ext cx="8636000" cy="5693866"/>
          </a:xfrm>
          <a:prstGeom prst="rect">
            <a:avLst/>
          </a:prstGeom>
          <a:noFill/>
        </p:spPr>
        <p:txBody>
          <a:bodyPr wrap="square" rtlCol="0">
            <a:spAutoFit/>
          </a:bodyPr>
          <a:lstStyle/>
          <a:p>
            <a:pPr algn="just"/>
            <a:r>
              <a:rPr lang="tr-TR" sz="2800" b="1" dirty="0"/>
              <a:t>İdrarın Fiziksel Özellikleri</a:t>
            </a:r>
          </a:p>
          <a:p>
            <a:pPr algn="just"/>
            <a:endParaRPr lang="tr-TR" sz="2400" dirty="0"/>
          </a:p>
          <a:p>
            <a:pPr algn="just"/>
            <a:r>
              <a:rPr lang="tr-TR" sz="2400" b="1" dirty="0">
                <a:solidFill>
                  <a:srgbClr val="FF0000"/>
                </a:solidFill>
              </a:rPr>
              <a:t>İdrarın rengi</a:t>
            </a:r>
            <a:r>
              <a:rPr lang="tr-TR" sz="2400" dirty="0"/>
              <a:t>; normal rengi amber sarısıdır. İçerisinde bulunan </a:t>
            </a:r>
            <a:r>
              <a:rPr lang="tr-TR" sz="2400" dirty="0" err="1"/>
              <a:t>ürokrom</a:t>
            </a:r>
            <a:r>
              <a:rPr lang="tr-TR" sz="2400" dirty="0"/>
              <a:t> adı verilen maddeler ile </a:t>
            </a:r>
            <a:r>
              <a:rPr lang="tr-TR" sz="2400" dirty="0" err="1"/>
              <a:t>üroeritrin</a:t>
            </a:r>
            <a:r>
              <a:rPr lang="tr-TR" sz="2400" dirty="0"/>
              <a:t> ve porfirin pigmentlerinden dolayı bu renkte görünmektedir. İdrarın rengi içilen su miktarına, idrar </a:t>
            </a:r>
            <a:r>
              <a:rPr lang="tr-TR" sz="2400" dirty="0" err="1"/>
              <a:t>yoğunluğına</a:t>
            </a:r>
            <a:r>
              <a:rPr lang="tr-TR" sz="2400" dirty="0"/>
              <a:t> ve bazı patolojik durumlara bağlı olarak farklı görünebilir.</a:t>
            </a:r>
          </a:p>
          <a:p>
            <a:pPr algn="just"/>
            <a:endParaRPr lang="tr-TR" sz="2400" b="1" dirty="0">
              <a:solidFill>
                <a:srgbClr val="FF0000"/>
              </a:solidFill>
            </a:endParaRPr>
          </a:p>
          <a:p>
            <a:pPr algn="just"/>
            <a:r>
              <a:rPr lang="tr-TR" sz="2400" b="1" dirty="0">
                <a:solidFill>
                  <a:srgbClr val="FF0000"/>
                </a:solidFill>
              </a:rPr>
              <a:t>İdrar hacmi; </a:t>
            </a:r>
            <a:r>
              <a:rPr lang="tr-TR" sz="2400" dirty="0"/>
              <a:t>beslenme şekli, kişiden kişiye farklılık gösteren durumlar, ter, solunum ve dışkı ile su miktarı idrar hacmi üzerinde etkili olmaktadır. İdrar hacmi, erkeklerde, bayanlarda, bebeklerde ve çocuklarda farklı oranlardadır.</a:t>
            </a:r>
          </a:p>
          <a:p>
            <a:pPr algn="just">
              <a:buFont typeface="Wingdings" pitchFamily="2" charset="2"/>
              <a:buChar char="§"/>
            </a:pPr>
            <a:r>
              <a:rPr lang="tr-TR" sz="2400" dirty="0"/>
              <a:t>İdrara çıkamam durumuna </a:t>
            </a:r>
            <a:r>
              <a:rPr lang="tr-TR" sz="2400" b="1" dirty="0">
                <a:solidFill>
                  <a:srgbClr val="FF0000"/>
                </a:solidFill>
              </a:rPr>
              <a:t>anüri</a:t>
            </a:r>
            <a:r>
              <a:rPr lang="tr-TR" sz="2400" dirty="0"/>
              <a:t>, 24 saatlik idrar miktarının devamlı olarak 400 </a:t>
            </a:r>
            <a:r>
              <a:rPr lang="tr-TR" sz="2400" dirty="0" err="1"/>
              <a:t>ml’den</a:t>
            </a:r>
            <a:r>
              <a:rPr lang="tr-TR" sz="2400" dirty="0"/>
              <a:t> az olması </a:t>
            </a:r>
            <a:r>
              <a:rPr lang="tr-TR" sz="2400" b="1" dirty="0" err="1">
                <a:solidFill>
                  <a:srgbClr val="FF0000"/>
                </a:solidFill>
              </a:rPr>
              <a:t>oligüri</a:t>
            </a:r>
            <a:r>
              <a:rPr lang="tr-TR" sz="2400" dirty="0"/>
              <a:t>, 2500 </a:t>
            </a:r>
            <a:r>
              <a:rPr lang="tr-TR" sz="2400" dirty="0" err="1"/>
              <a:t>ml’den</a:t>
            </a:r>
            <a:r>
              <a:rPr lang="tr-TR" sz="2400" dirty="0"/>
              <a:t> fazla olması</a:t>
            </a:r>
            <a:r>
              <a:rPr lang="tr-TR" sz="2400" b="1" dirty="0">
                <a:solidFill>
                  <a:srgbClr val="FF0000"/>
                </a:solidFill>
              </a:rPr>
              <a:t> </a:t>
            </a:r>
            <a:r>
              <a:rPr lang="tr-TR" sz="2400" b="1" dirty="0" err="1">
                <a:solidFill>
                  <a:srgbClr val="FF0000"/>
                </a:solidFill>
              </a:rPr>
              <a:t>poliüri</a:t>
            </a:r>
            <a:r>
              <a:rPr lang="tr-TR" sz="2400" b="1" dirty="0">
                <a:solidFill>
                  <a:srgbClr val="FF0000"/>
                </a:solidFill>
              </a:rPr>
              <a:t> </a:t>
            </a:r>
            <a:r>
              <a:rPr lang="tr-TR" sz="2400" dirty="0"/>
              <a:t>olarak ifade edilmektedir.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13</a:t>
            </a:fld>
            <a:endParaRPr lang="tr-TR"/>
          </a:p>
        </p:txBody>
      </p:sp>
      <p:sp>
        <p:nvSpPr>
          <p:cNvPr id="3" name="2 Metin kutusu"/>
          <p:cNvSpPr txBox="1"/>
          <p:nvPr/>
        </p:nvSpPr>
        <p:spPr>
          <a:xfrm>
            <a:off x="0" y="117693"/>
            <a:ext cx="9144000" cy="6370975"/>
          </a:xfrm>
          <a:prstGeom prst="rect">
            <a:avLst/>
          </a:prstGeom>
          <a:noFill/>
        </p:spPr>
        <p:txBody>
          <a:bodyPr wrap="square" rtlCol="0">
            <a:spAutoFit/>
          </a:bodyPr>
          <a:lstStyle/>
          <a:p>
            <a:pPr algn="just"/>
            <a:r>
              <a:rPr lang="tr-TR" sz="2400" b="1" dirty="0">
                <a:solidFill>
                  <a:srgbClr val="FF0000"/>
                </a:solidFill>
              </a:rPr>
              <a:t>İdrarın görünümü</a:t>
            </a:r>
            <a:r>
              <a:rPr lang="tr-TR" sz="2400" dirty="0"/>
              <a:t>, taze ve hafif asidik olan idrar normalde berraktır. İdrarda bulanıklık, üratlar, fosfatlat ya da karbonatlar, oksalatlar, lökosit gibi hücresel elemanlar bakterilerden kaynaklanabilir.</a:t>
            </a:r>
          </a:p>
          <a:p>
            <a:pPr algn="just"/>
            <a:endParaRPr lang="tr-TR" sz="2400" dirty="0"/>
          </a:p>
          <a:p>
            <a:pPr algn="just"/>
            <a:r>
              <a:rPr lang="tr-TR" sz="2400" b="1" dirty="0">
                <a:solidFill>
                  <a:srgbClr val="FF0000"/>
                </a:solidFill>
              </a:rPr>
              <a:t>İdrarın kokusu</a:t>
            </a:r>
            <a:r>
              <a:rPr lang="tr-TR" sz="2400" dirty="0"/>
              <a:t>; her </a:t>
            </a:r>
            <a:r>
              <a:rPr lang="tr-TR" sz="2400" dirty="0" err="1"/>
              <a:t>idararın</a:t>
            </a:r>
            <a:r>
              <a:rPr lang="tr-TR" sz="2400" dirty="0"/>
              <a:t> kokusu kendine özgü olabilir. İçerdiği fenollerden kaynaklandığı düşünülmektedir. İdrarın kokusu alınan ilaçlardan ve idrarla atılan ilaçlardan etkilenmektedir.</a:t>
            </a:r>
          </a:p>
          <a:p>
            <a:pPr algn="just"/>
            <a:endParaRPr lang="tr-TR" sz="2400" dirty="0"/>
          </a:p>
          <a:p>
            <a:pPr algn="just"/>
            <a:r>
              <a:rPr lang="tr-TR" sz="2400" b="1" dirty="0">
                <a:solidFill>
                  <a:srgbClr val="FF0000"/>
                </a:solidFill>
              </a:rPr>
              <a:t>İdrarın kıvamı</a:t>
            </a:r>
            <a:r>
              <a:rPr lang="tr-TR" sz="2400" dirty="0"/>
              <a:t>; normalde akıcıdır ve çalkalandığında oluşan köpük çabuk kaybolur. İltihaplı, albüminli, kanlı idrarda ise köpük çabuk kaybolmaz. </a:t>
            </a:r>
          </a:p>
          <a:p>
            <a:pPr algn="just"/>
            <a:endParaRPr lang="tr-TR" sz="2400" b="1" dirty="0">
              <a:solidFill>
                <a:srgbClr val="FF0000"/>
              </a:solidFill>
            </a:endParaRPr>
          </a:p>
          <a:p>
            <a:pPr algn="just"/>
            <a:r>
              <a:rPr lang="tr-TR" sz="2400" b="1" dirty="0">
                <a:solidFill>
                  <a:srgbClr val="FF0000"/>
                </a:solidFill>
              </a:rPr>
              <a:t>İdrarın </a:t>
            </a:r>
            <a:r>
              <a:rPr lang="tr-TR" sz="2400" b="1" dirty="0" err="1">
                <a:solidFill>
                  <a:srgbClr val="FF0000"/>
                </a:solidFill>
              </a:rPr>
              <a:t>dansitesi</a:t>
            </a:r>
            <a:r>
              <a:rPr lang="tr-TR" sz="2400" b="1" dirty="0">
                <a:solidFill>
                  <a:srgbClr val="FF0000"/>
                </a:solidFill>
              </a:rPr>
              <a:t> (yoğunluğu), </a:t>
            </a:r>
            <a:r>
              <a:rPr lang="tr-TR" sz="2400" dirty="0"/>
              <a:t>1ml idrarın mg cinsinden ağırlığı olarak ifade edilir. İdrar yoğunluğu yetişkinlerde normalde 1015-1025 arasında değişmektedir. </a:t>
            </a:r>
          </a:p>
          <a:p>
            <a:pPr algn="just"/>
            <a:endParaRPr lang="tr-TR" sz="2400" dirty="0"/>
          </a:p>
          <a:p>
            <a:pPr algn="just"/>
            <a:r>
              <a:rPr lang="tr-TR" sz="2400" b="1" dirty="0">
                <a:solidFill>
                  <a:srgbClr val="FF0000"/>
                </a:solidFill>
              </a:rPr>
              <a:t>İdrar </a:t>
            </a:r>
            <a:r>
              <a:rPr lang="tr-TR" sz="2400" b="1" dirty="0" err="1">
                <a:solidFill>
                  <a:srgbClr val="FF0000"/>
                </a:solidFill>
              </a:rPr>
              <a:t>pH’ı</a:t>
            </a:r>
            <a:r>
              <a:rPr lang="tr-TR" sz="2400" dirty="0"/>
              <a:t>, normal olarak dengeli beslenen sağlıklı kişilerde 6,2 civarındadır. Çeşitli faktörlere bağlı olarak değişiklik gösterebilmektedir.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14</a:t>
            </a:fld>
            <a:endParaRPr lang="tr-TR"/>
          </a:p>
        </p:txBody>
      </p:sp>
      <p:sp>
        <p:nvSpPr>
          <p:cNvPr id="27650" name="AutoShape 2" descr="İdrar Analizi - Acilci.Ne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2" name="AutoShape 4" descr="İdrar Analizi - Acilci.Ne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7654" name="AutoShape 6" descr="İdrar Analizi - Acilci.Ne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7658" name="Picture 10" descr="idrar-rengi-ve-anlamlari-320x260 - Hanımlara Pratik Bilgiler ve Püf  Noktaları"/>
          <p:cNvPicPr>
            <a:picLocks noChangeAspect="1" noChangeArrowheads="1"/>
          </p:cNvPicPr>
          <p:nvPr/>
        </p:nvPicPr>
        <p:blipFill>
          <a:blip r:embed="rId2"/>
          <a:srcRect/>
          <a:stretch>
            <a:fillRect/>
          </a:stretch>
        </p:blipFill>
        <p:spPr bwMode="auto">
          <a:xfrm>
            <a:off x="1333500" y="599281"/>
            <a:ext cx="6477000" cy="526256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15</a:t>
            </a:fld>
            <a:endParaRPr lang="tr-TR"/>
          </a:p>
        </p:txBody>
      </p:sp>
      <p:sp>
        <p:nvSpPr>
          <p:cNvPr id="3" name="2 Metin kutusu"/>
          <p:cNvSpPr txBox="1"/>
          <p:nvPr/>
        </p:nvSpPr>
        <p:spPr>
          <a:xfrm>
            <a:off x="254000" y="190500"/>
            <a:ext cx="8636000" cy="3416320"/>
          </a:xfrm>
          <a:prstGeom prst="rect">
            <a:avLst/>
          </a:prstGeom>
          <a:noFill/>
        </p:spPr>
        <p:txBody>
          <a:bodyPr wrap="square" rtlCol="0">
            <a:spAutoFit/>
          </a:bodyPr>
          <a:lstStyle/>
          <a:p>
            <a:pPr algn="just"/>
            <a:r>
              <a:rPr lang="tr-TR" sz="2400" dirty="0"/>
              <a:t>	İdrar </a:t>
            </a:r>
            <a:r>
              <a:rPr lang="tr-TR" sz="2400" dirty="0" err="1"/>
              <a:t>sedimenti</a:t>
            </a:r>
            <a:r>
              <a:rPr lang="tr-TR" sz="2400" dirty="0"/>
              <a:t>, idrarın 1500-2000 devir/dakika 3-5 dakika santrifüj edilmesiyle elde edilir. İdrar </a:t>
            </a:r>
            <a:r>
              <a:rPr lang="tr-TR" sz="2400" dirty="0" err="1"/>
              <a:t>sedimentinin</a:t>
            </a:r>
            <a:r>
              <a:rPr lang="tr-TR" sz="2400" dirty="0"/>
              <a:t> incelenmesi için en uygun numune sabah sabah ilk idrardır. Numune alındıktan sonraki ilk  yarım saat içerisinde incelenmesi idealdir. </a:t>
            </a:r>
          </a:p>
          <a:p>
            <a:pPr algn="just"/>
            <a:endParaRPr lang="tr-TR" sz="2400" dirty="0"/>
          </a:p>
          <a:p>
            <a:pPr algn="just"/>
            <a:r>
              <a:rPr lang="tr-TR" sz="2400" dirty="0"/>
              <a:t>	İdrar analizi, ucuz, zaman almayan , kolayca uygulanabilir ve böbrek fonksiyonları hakkında çok önemli bilgiler veren bir tanı aracıdır. En iyi analiz taze idrarda yapılır.  Tam idrar tahlili (TİT) böbreklerle ilgili hastalıklar hakkında önemli bilgiler vermektedir. </a:t>
            </a:r>
          </a:p>
        </p:txBody>
      </p:sp>
      <p:pic>
        <p:nvPicPr>
          <p:cNvPr id="1026" name="Picture 2" descr="İdrar Tahlili - Hemen Sağlık"/>
          <p:cNvPicPr>
            <a:picLocks noChangeAspect="1" noChangeArrowheads="1"/>
          </p:cNvPicPr>
          <p:nvPr/>
        </p:nvPicPr>
        <p:blipFill>
          <a:blip r:embed="rId2"/>
          <a:srcRect/>
          <a:stretch>
            <a:fillRect/>
          </a:stretch>
        </p:blipFill>
        <p:spPr bwMode="auto">
          <a:xfrm>
            <a:off x="2159000" y="3894070"/>
            <a:ext cx="4572000" cy="257577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16</a:t>
            </a:fld>
            <a:endParaRPr lang="tr-TR"/>
          </a:p>
        </p:txBody>
      </p:sp>
      <p:sp>
        <p:nvSpPr>
          <p:cNvPr id="3" name="2 Metin kutusu"/>
          <p:cNvSpPr txBox="1"/>
          <p:nvPr/>
        </p:nvSpPr>
        <p:spPr>
          <a:xfrm>
            <a:off x="254000" y="190500"/>
            <a:ext cx="8636000" cy="7478970"/>
          </a:xfrm>
          <a:prstGeom prst="rect">
            <a:avLst/>
          </a:prstGeom>
          <a:noFill/>
        </p:spPr>
        <p:txBody>
          <a:bodyPr wrap="square" rtlCol="0">
            <a:spAutoFit/>
          </a:bodyPr>
          <a:lstStyle/>
          <a:p>
            <a:pPr algn="ctr"/>
            <a:r>
              <a:rPr lang="tr-TR" sz="3200" b="1" dirty="0">
                <a:solidFill>
                  <a:srgbClr val="FF0000"/>
                </a:solidFill>
              </a:rPr>
              <a:t>TÜKÜRÜK </a:t>
            </a:r>
          </a:p>
          <a:p>
            <a:pPr algn="just"/>
            <a:endParaRPr lang="tr-TR" sz="2800" dirty="0"/>
          </a:p>
          <a:p>
            <a:pPr marL="457200" indent="-457200" algn="just">
              <a:buFont typeface="Wingdings" pitchFamily="2" charset="2"/>
              <a:buChar char="ü"/>
            </a:pPr>
            <a:r>
              <a:rPr lang="tr-TR" sz="2800" dirty="0"/>
              <a:t>Tükürük salgısı, tükürük bezleri tarafından üretilen sindirime yardımcı sıvıdır. </a:t>
            </a:r>
          </a:p>
          <a:p>
            <a:pPr marL="457200" indent="-457200" algn="just">
              <a:buFont typeface="Wingdings" pitchFamily="2" charset="2"/>
              <a:buChar char="ü"/>
            </a:pPr>
            <a:endParaRPr lang="tr-TR" sz="2800" dirty="0"/>
          </a:p>
          <a:p>
            <a:pPr marL="457200" indent="-457200" algn="just">
              <a:buFont typeface="Wingdings" pitchFamily="2" charset="2"/>
              <a:buChar char="ü"/>
            </a:pPr>
            <a:r>
              <a:rPr lang="tr-TR" sz="2800" dirty="0" err="1"/>
              <a:t>Kulakaltı</a:t>
            </a:r>
            <a:r>
              <a:rPr lang="tr-TR" sz="2800" dirty="0"/>
              <a:t> tükürük bezi (</a:t>
            </a:r>
            <a:r>
              <a:rPr lang="tr-TR" sz="2800" dirty="0" err="1"/>
              <a:t>glandula</a:t>
            </a:r>
            <a:r>
              <a:rPr lang="tr-TR" sz="2800" dirty="0"/>
              <a:t> </a:t>
            </a:r>
            <a:r>
              <a:rPr lang="tr-TR" sz="2800" dirty="0" err="1"/>
              <a:t>parotis</a:t>
            </a:r>
            <a:r>
              <a:rPr lang="tr-TR" sz="2800" dirty="0"/>
              <a:t>), dilaltı tükürük bezi (</a:t>
            </a:r>
            <a:r>
              <a:rPr lang="tr-TR" sz="2800" dirty="0" err="1"/>
              <a:t>glandula</a:t>
            </a:r>
            <a:r>
              <a:rPr lang="tr-TR" sz="2800" dirty="0"/>
              <a:t> </a:t>
            </a:r>
            <a:r>
              <a:rPr lang="tr-TR" sz="2800" dirty="0" err="1"/>
              <a:t>sublingualis</a:t>
            </a:r>
            <a:r>
              <a:rPr lang="tr-TR" sz="2800" dirty="0"/>
              <a:t>), </a:t>
            </a:r>
            <a:r>
              <a:rPr lang="tr-TR" sz="2800" dirty="0" err="1"/>
              <a:t>çenealtı</a:t>
            </a:r>
            <a:r>
              <a:rPr lang="tr-TR" sz="2800" dirty="0"/>
              <a:t> tükürük bezi (</a:t>
            </a:r>
            <a:r>
              <a:rPr lang="tr-TR" sz="2800" dirty="0" err="1"/>
              <a:t>glandula</a:t>
            </a:r>
            <a:r>
              <a:rPr lang="tr-TR" sz="2800" dirty="0"/>
              <a:t> </a:t>
            </a:r>
            <a:r>
              <a:rPr lang="tr-TR" sz="2800" dirty="0" err="1"/>
              <a:t>submandibularis</a:t>
            </a:r>
            <a:r>
              <a:rPr lang="tr-TR" sz="2800" dirty="0"/>
              <a:t>) tarafından üretilen </a:t>
            </a:r>
            <a:r>
              <a:rPr lang="tr-TR" sz="2800" dirty="0" err="1"/>
              <a:t>ekzokrin</a:t>
            </a:r>
            <a:r>
              <a:rPr lang="tr-TR" sz="2800" dirty="0"/>
              <a:t> salgıdır.</a:t>
            </a:r>
          </a:p>
          <a:p>
            <a:pPr marL="457200" indent="-457200" algn="just">
              <a:buFont typeface="Wingdings" pitchFamily="2" charset="2"/>
              <a:buChar char="ü"/>
            </a:pPr>
            <a:endParaRPr lang="tr-TR" sz="2800" dirty="0"/>
          </a:p>
          <a:p>
            <a:pPr marL="457200" indent="-457200" algn="just">
              <a:buFont typeface="Wingdings" pitchFamily="2" charset="2"/>
              <a:buChar char="ü"/>
            </a:pPr>
            <a:r>
              <a:rPr lang="tr-TR" sz="2800" dirty="0"/>
              <a:t>%60’ </a:t>
            </a:r>
            <a:r>
              <a:rPr lang="tr-TR" sz="2800" dirty="0" err="1"/>
              <a:t>çenealtı</a:t>
            </a:r>
            <a:r>
              <a:rPr lang="tr-TR" sz="2800" dirty="0"/>
              <a:t> tükürük bezinden, %30’u </a:t>
            </a:r>
            <a:r>
              <a:rPr lang="tr-TR" sz="2800" dirty="0" err="1"/>
              <a:t>kulakaltı</a:t>
            </a:r>
            <a:r>
              <a:rPr lang="tr-TR" sz="2800" dirty="0"/>
              <a:t> tükürük bezinden, %5 dilaltı tükürük bezinden, %5’i de minör tükürük bezinden salgılanmaktadır.</a:t>
            </a:r>
          </a:p>
          <a:p>
            <a:pPr algn="just"/>
            <a:endParaRPr lang="tr-TR" sz="2800" dirty="0"/>
          </a:p>
          <a:p>
            <a:pPr algn="just"/>
            <a:endParaRPr lang="tr-TR" sz="2800" dirty="0"/>
          </a:p>
          <a:p>
            <a:pPr algn="just"/>
            <a:endParaRPr lang="tr-TR" sz="2800" dirty="0"/>
          </a:p>
          <a:p>
            <a:pPr algn="just"/>
            <a:endParaRPr lang="tr-TR"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17</a:t>
            </a:fld>
            <a:endParaRPr lang="tr-TR"/>
          </a:p>
        </p:txBody>
      </p:sp>
      <p:pic>
        <p:nvPicPr>
          <p:cNvPr id="1026" name="Picture 2" descr="Tükürük Bezi Kanseri / İzmir Ekol Hastanesi"/>
          <p:cNvPicPr>
            <a:picLocks noChangeAspect="1" noChangeArrowheads="1"/>
          </p:cNvPicPr>
          <p:nvPr/>
        </p:nvPicPr>
        <p:blipFill>
          <a:blip r:embed="rId2"/>
          <a:srcRect/>
          <a:stretch>
            <a:fillRect/>
          </a:stretch>
        </p:blipFill>
        <p:spPr bwMode="auto">
          <a:xfrm>
            <a:off x="1098550" y="777875"/>
            <a:ext cx="7791450" cy="481012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18</a:t>
            </a:fld>
            <a:endParaRPr lang="tr-TR"/>
          </a:p>
        </p:txBody>
      </p:sp>
      <p:sp>
        <p:nvSpPr>
          <p:cNvPr id="3" name="2 Dikdörtgen"/>
          <p:cNvSpPr/>
          <p:nvPr/>
        </p:nvSpPr>
        <p:spPr>
          <a:xfrm>
            <a:off x="254000" y="1461512"/>
            <a:ext cx="8636000" cy="3416320"/>
          </a:xfrm>
          <a:prstGeom prst="rect">
            <a:avLst/>
          </a:prstGeom>
        </p:spPr>
        <p:txBody>
          <a:bodyPr wrap="square">
            <a:spAutoFit/>
          </a:bodyPr>
          <a:lstStyle/>
          <a:p>
            <a:pPr algn="just">
              <a:buFont typeface="Wingdings" pitchFamily="2" charset="2"/>
              <a:buChar char="ü"/>
            </a:pPr>
            <a:r>
              <a:rPr lang="tr-TR" sz="2400" dirty="0"/>
              <a:t>Tükürüğün %99.5’i sudur. Geri kalan kısmı inorganik, organik ve </a:t>
            </a:r>
            <a:r>
              <a:rPr lang="tr-TR" sz="2400" dirty="0" err="1"/>
              <a:t>selüler</a:t>
            </a:r>
            <a:r>
              <a:rPr lang="tr-TR" sz="2400" dirty="0"/>
              <a:t> yapılardan oluşmaktadır. </a:t>
            </a:r>
          </a:p>
          <a:p>
            <a:pPr algn="just"/>
            <a:endParaRPr lang="tr-TR" sz="2400" dirty="0"/>
          </a:p>
          <a:p>
            <a:pPr algn="just">
              <a:buFont typeface="Wingdings" pitchFamily="2" charset="2"/>
              <a:buChar char="ü"/>
            </a:pPr>
            <a:r>
              <a:rPr lang="tr-TR" sz="2400" dirty="0"/>
              <a:t>İçeriğinde bulunan bu maddeler sayesinde immünolojik savunma, mekanik temizleme ve üst solunum yolu açısından koruyucu rolü bulunmaktadır. </a:t>
            </a:r>
          </a:p>
          <a:p>
            <a:pPr algn="just"/>
            <a:endParaRPr lang="tr-TR" sz="2400" dirty="0"/>
          </a:p>
          <a:p>
            <a:pPr algn="just">
              <a:buFont typeface="Wingdings" pitchFamily="2" charset="2"/>
              <a:buChar char="ü"/>
            </a:pPr>
            <a:r>
              <a:rPr lang="tr-TR" sz="2400" dirty="0" err="1"/>
              <a:t>Pityalin</a:t>
            </a:r>
            <a:r>
              <a:rPr lang="tr-TR" sz="2400" dirty="0"/>
              <a:t> (amilaz), nişastanın sindiriminde rol oynayan, tükürükte bulunan enzimdir.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19</a:t>
            </a:fld>
            <a:endParaRPr lang="tr-TR"/>
          </a:p>
        </p:txBody>
      </p:sp>
      <p:sp>
        <p:nvSpPr>
          <p:cNvPr id="3" name="2 Metin kutusu"/>
          <p:cNvSpPr txBox="1"/>
          <p:nvPr/>
        </p:nvSpPr>
        <p:spPr>
          <a:xfrm>
            <a:off x="254000" y="190500"/>
            <a:ext cx="8636000" cy="5570756"/>
          </a:xfrm>
          <a:prstGeom prst="rect">
            <a:avLst/>
          </a:prstGeom>
          <a:noFill/>
        </p:spPr>
        <p:txBody>
          <a:bodyPr wrap="square" rtlCol="0">
            <a:spAutoFit/>
          </a:bodyPr>
          <a:lstStyle/>
          <a:p>
            <a:pPr algn="ctr"/>
            <a:r>
              <a:rPr lang="tr-TR" sz="3600" b="1" dirty="0">
                <a:solidFill>
                  <a:srgbClr val="002060"/>
                </a:solidFill>
              </a:rPr>
              <a:t>SÜT</a:t>
            </a:r>
          </a:p>
          <a:p>
            <a:pPr algn="just"/>
            <a:r>
              <a:rPr lang="tr-TR" sz="2400" dirty="0"/>
              <a:t> </a:t>
            </a:r>
          </a:p>
          <a:p>
            <a:pPr algn="just">
              <a:buFont typeface="Wingdings" pitchFamily="2" charset="2"/>
              <a:buChar char="ü"/>
            </a:pPr>
            <a:r>
              <a:rPr lang="tr-TR" sz="2400" dirty="0"/>
              <a:t>Dişi memelilerde doğum sonrasında süt bezlerinin hormonlardan tarafından uyarılması sonucu, yavruların beslenmesi, vücut doku ve organlarının gelişmesi ve enfeksiyonlara karşı direnç kazanmasında rol oynayan önemli bir vücut sıvısıdır. </a:t>
            </a:r>
          </a:p>
          <a:p>
            <a:pPr algn="just"/>
            <a:endParaRPr lang="tr-TR" sz="2400" dirty="0"/>
          </a:p>
          <a:p>
            <a:pPr algn="just">
              <a:buFont typeface="Wingdings" pitchFamily="2" charset="2"/>
              <a:buChar char="ü"/>
            </a:pPr>
            <a:r>
              <a:rPr lang="tr-TR" sz="2400" dirty="0"/>
              <a:t>Memelilerde süt yapımını uyaran hipofiz bezi tarafından salgılan “</a:t>
            </a:r>
            <a:r>
              <a:rPr lang="tr-TR" sz="2800" b="1" dirty="0" err="1"/>
              <a:t>prolaktin</a:t>
            </a:r>
            <a:r>
              <a:rPr lang="tr-TR" sz="2400" dirty="0"/>
              <a:t>” hormonudur. </a:t>
            </a:r>
          </a:p>
          <a:p>
            <a:pPr algn="just"/>
            <a:endParaRPr lang="tr-TR" sz="2400" dirty="0"/>
          </a:p>
          <a:p>
            <a:pPr algn="just">
              <a:buFont typeface="Wingdings" pitchFamily="2" charset="2"/>
              <a:buChar char="ü"/>
            </a:pPr>
            <a:r>
              <a:rPr lang="tr-TR" sz="2400" dirty="0"/>
              <a:t>Bebeğin doğumdan sonra alacağı </a:t>
            </a:r>
            <a:r>
              <a:rPr lang="tr-TR" sz="2400" dirty="0" err="1"/>
              <a:t>ik</a:t>
            </a:r>
            <a:r>
              <a:rPr lang="tr-TR" sz="2400" dirty="0"/>
              <a:t> süte </a:t>
            </a:r>
            <a:r>
              <a:rPr lang="tr-TR" sz="2800" b="1" dirty="0"/>
              <a:t>kolostrum</a:t>
            </a:r>
            <a:r>
              <a:rPr lang="tr-TR" sz="2400" dirty="0"/>
              <a:t> adı verilir. Görüntüsü genellikle sarı renktedir ve koyu kıvamlıdır. Çok besleyicidir. Bebeğin güçlü bir bağışıklık sistemine sahip olması açısından önemlidir.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20</a:t>
            </a:fld>
            <a:endParaRPr lang="tr-TR"/>
          </a:p>
        </p:txBody>
      </p:sp>
      <p:sp>
        <p:nvSpPr>
          <p:cNvPr id="3" name="2 Metin kutusu"/>
          <p:cNvSpPr txBox="1"/>
          <p:nvPr/>
        </p:nvSpPr>
        <p:spPr>
          <a:xfrm>
            <a:off x="254000" y="190500"/>
            <a:ext cx="8636000" cy="7109639"/>
          </a:xfrm>
          <a:prstGeom prst="rect">
            <a:avLst/>
          </a:prstGeom>
          <a:noFill/>
        </p:spPr>
        <p:txBody>
          <a:bodyPr wrap="square" rtlCol="0">
            <a:spAutoFit/>
          </a:bodyPr>
          <a:lstStyle/>
          <a:p>
            <a:pPr algn="just">
              <a:buFont typeface="Wingdings" pitchFamily="2" charset="2"/>
              <a:buChar char="ü"/>
            </a:pPr>
            <a:r>
              <a:rPr lang="tr-TR" sz="2400" dirty="0"/>
              <a:t>Anne sütü içeriği  başlıca su, protein, lipit, karbonhidratlar, mineraller, vitaminler, büyüme faktörleri,  enzimler, hormonlar, </a:t>
            </a:r>
            <a:r>
              <a:rPr lang="tr-TR" sz="2400" dirty="0" err="1"/>
              <a:t>immünomodülatörlerden</a:t>
            </a:r>
            <a:r>
              <a:rPr lang="tr-TR" sz="2400" dirty="0"/>
              <a:t> oluşmaktadır.</a:t>
            </a:r>
          </a:p>
          <a:p>
            <a:pPr algn="just"/>
            <a:endParaRPr lang="tr-TR" sz="2400" dirty="0"/>
          </a:p>
          <a:p>
            <a:pPr algn="just">
              <a:buFont typeface="Wingdings" pitchFamily="2" charset="2"/>
              <a:buChar char="ü"/>
            </a:pPr>
            <a:r>
              <a:rPr lang="tr-TR" sz="2400" dirty="0"/>
              <a:t>İçeriğinin %87’si sudur. </a:t>
            </a:r>
          </a:p>
          <a:p>
            <a:pPr algn="just"/>
            <a:endParaRPr lang="tr-TR" sz="2400" dirty="0"/>
          </a:p>
          <a:p>
            <a:pPr algn="just">
              <a:buFont typeface="Wingdings" pitchFamily="2" charset="2"/>
              <a:buChar char="ü"/>
            </a:pPr>
            <a:r>
              <a:rPr lang="tr-TR" sz="2400" dirty="0"/>
              <a:t>Anne sütünün protein içeriğinin %60’ı </a:t>
            </a:r>
            <a:r>
              <a:rPr lang="tr-TR" sz="2400" dirty="0" err="1"/>
              <a:t>whey</a:t>
            </a:r>
            <a:r>
              <a:rPr lang="tr-TR" sz="2400" dirty="0"/>
              <a:t> proteininden oluşmaktadır. Bu proteinin sindirim kolay ve biyolojik değeri yüksektir. </a:t>
            </a:r>
          </a:p>
          <a:p>
            <a:pPr algn="just">
              <a:buFont typeface="Wingdings" pitchFamily="2" charset="2"/>
              <a:buChar char="ü"/>
            </a:pPr>
            <a:endParaRPr lang="tr-TR" sz="2400" dirty="0"/>
          </a:p>
          <a:p>
            <a:pPr algn="just">
              <a:buFont typeface="Wingdings" pitchFamily="2" charset="2"/>
              <a:buChar char="ü"/>
            </a:pPr>
            <a:r>
              <a:rPr lang="tr-TR" sz="2400" dirty="0"/>
              <a:t>Geri kalan %40 ise sindirimi daha zor olan kazein proteinidir. </a:t>
            </a:r>
          </a:p>
          <a:p>
            <a:pPr algn="just">
              <a:buFont typeface="Wingdings" pitchFamily="2" charset="2"/>
              <a:buChar char="ü"/>
            </a:pPr>
            <a:endParaRPr lang="tr-TR" sz="2400" dirty="0"/>
          </a:p>
          <a:p>
            <a:pPr algn="just">
              <a:buFont typeface="Wingdings" pitchFamily="2" charset="2"/>
              <a:buChar char="ü"/>
            </a:pPr>
            <a:r>
              <a:rPr lang="tr-TR" sz="2400" dirty="0"/>
              <a:t>Anne sütü kalorisinin %50’sini lipitler karşılar. Anne sütü içeriğindeki yağ oranı kolostrum, geçiş sütü ve </a:t>
            </a:r>
            <a:r>
              <a:rPr lang="tr-TR" sz="2400" dirty="0" err="1"/>
              <a:t>matür</a:t>
            </a:r>
            <a:r>
              <a:rPr lang="tr-TR" sz="2400" dirty="0"/>
              <a:t> anne sütü süresince değişiklikler gösterir. </a:t>
            </a:r>
          </a:p>
          <a:p>
            <a:pPr algn="just"/>
            <a:endParaRPr lang="tr-TR" sz="2400" dirty="0"/>
          </a:p>
          <a:p>
            <a:endParaRPr lang="tr-TR" dirty="0"/>
          </a:p>
          <a:p>
            <a:endParaRPr lang="tr-TR" dirty="0"/>
          </a:p>
          <a:p>
            <a:endParaRPr lang="tr-TR" dirty="0"/>
          </a:p>
          <a:p>
            <a:r>
              <a:rPr lang="tr-TR"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21</a:t>
            </a:fld>
            <a:endParaRPr lang="tr-TR"/>
          </a:p>
        </p:txBody>
      </p:sp>
      <p:sp>
        <p:nvSpPr>
          <p:cNvPr id="3" name="2 Metin kutusu"/>
          <p:cNvSpPr txBox="1"/>
          <p:nvPr/>
        </p:nvSpPr>
        <p:spPr>
          <a:xfrm>
            <a:off x="254000" y="190500"/>
            <a:ext cx="8636000" cy="7294305"/>
          </a:xfrm>
          <a:prstGeom prst="rect">
            <a:avLst/>
          </a:prstGeom>
          <a:noFill/>
        </p:spPr>
        <p:txBody>
          <a:bodyPr wrap="square" rtlCol="0">
            <a:spAutoFit/>
          </a:bodyPr>
          <a:lstStyle/>
          <a:p>
            <a:pPr algn="ctr"/>
            <a:r>
              <a:rPr lang="tr-TR" sz="3200" b="1" dirty="0"/>
              <a:t>GÖZ YAŞI</a:t>
            </a:r>
            <a:endParaRPr lang="tr-TR" sz="2800" dirty="0"/>
          </a:p>
          <a:p>
            <a:pPr algn="just"/>
            <a:r>
              <a:rPr lang="tr-TR" sz="2800" dirty="0"/>
              <a:t>	Tüm omurgalı canlıların göz yaşı bezi olan </a:t>
            </a:r>
            <a:r>
              <a:rPr lang="tr-TR" sz="2800" dirty="0" err="1"/>
              <a:t>glandula</a:t>
            </a:r>
            <a:r>
              <a:rPr lang="tr-TR" sz="2800" dirty="0"/>
              <a:t> </a:t>
            </a:r>
            <a:r>
              <a:rPr lang="tr-TR" sz="2800" dirty="0" err="1"/>
              <a:t>lakrimalis</a:t>
            </a:r>
            <a:r>
              <a:rPr lang="tr-TR" sz="2800" dirty="0"/>
              <a:t> tarafından salgılanır. </a:t>
            </a:r>
          </a:p>
          <a:p>
            <a:pPr algn="just"/>
            <a:endParaRPr lang="tr-TR" sz="3200" b="1" u="sng" dirty="0"/>
          </a:p>
          <a:p>
            <a:pPr algn="just"/>
            <a:r>
              <a:rPr lang="tr-TR" sz="3200" b="1" u="sng" dirty="0"/>
              <a:t>Göz yaşının görevleri</a:t>
            </a:r>
          </a:p>
          <a:p>
            <a:pPr algn="just">
              <a:buFont typeface="Wingdings" pitchFamily="2" charset="2"/>
              <a:buChar char="ü"/>
            </a:pPr>
            <a:r>
              <a:rPr lang="tr-TR" sz="2800" dirty="0"/>
              <a:t>Göz içerisindeki yabancı cisimleri uzaklaştırmak</a:t>
            </a:r>
          </a:p>
          <a:p>
            <a:pPr algn="just">
              <a:buFont typeface="Wingdings" pitchFamily="2" charset="2"/>
              <a:buChar char="ü"/>
            </a:pPr>
            <a:r>
              <a:rPr lang="tr-TR" sz="2800" dirty="0"/>
              <a:t>Korneayı pürüzsüz optik bir yüzey haline gelmesini sağlar.</a:t>
            </a:r>
          </a:p>
          <a:p>
            <a:pPr algn="just">
              <a:buFont typeface="Wingdings" pitchFamily="2" charset="2"/>
              <a:buChar char="ü"/>
            </a:pPr>
            <a:r>
              <a:rPr lang="tr-TR" sz="2800" dirty="0"/>
              <a:t>Korneaya gerekli olan oksijen ve besleyici maddeleri sağlar.</a:t>
            </a:r>
          </a:p>
          <a:p>
            <a:pPr algn="just">
              <a:buFont typeface="Wingdings" pitchFamily="2" charset="2"/>
              <a:buChar char="ü"/>
            </a:pPr>
            <a:r>
              <a:rPr lang="tr-TR" sz="2800" dirty="0" err="1"/>
              <a:t>Antimikrobiyal</a:t>
            </a:r>
            <a:r>
              <a:rPr lang="tr-TR" sz="2800" dirty="0"/>
              <a:t> içeriği sayesinde mikroorganizmaların üremesini engeller.</a:t>
            </a:r>
          </a:p>
          <a:p>
            <a:pPr algn="just">
              <a:buFont typeface="Wingdings" pitchFamily="2" charset="2"/>
              <a:buChar char="ü"/>
            </a:pPr>
            <a:r>
              <a:rPr lang="tr-TR" sz="2800" dirty="0"/>
              <a:t>Göz kapaklarını kayganlaştırarak göz kırpma hareketini kolaylaştırmak.</a:t>
            </a:r>
          </a:p>
          <a:p>
            <a:pPr algn="just"/>
            <a:endParaRPr lang="tr-TR" sz="2800" dirty="0"/>
          </a:p>
          <a:p>
            <a:endParaRPr lang="tr-TR" dirty="0"/>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22</a:t>
            </a:fld>
            <a:endParaRPr lang="tr-TR"/>
          </a:p>
        </p:txBody>
      </p:sp>
      <p:sp>
        <p:nvSpPr>
          <p:cNvPr id="3" name="2 Metin kutusu"/>
          <p:cNvSpPr txBox="1"/>
          <p:nvPr/>
        </p:nvSpPr>
        <p:spPr>
          <a:xfrm>
            <a:off x="254000" y="190500"/>
            <a:ext cx="8636000" cy="6063198"/>
          </a:xfrm>
          <a:prstGeom prst="rect">
            <a:avLst/>
          </a:prstGeom>
          <a:noFill/>
        </p:spPr>
        <p:txBody>
          <a:bodyPr wrap="square" rtlCol="0">
            <a:spAutoFit/>
          </a:bodyPr>
          <a:lstStyle/>
          <a:p>
            <a:pPr algn="ctr"/>
            <a:r>
              <a:rPr lang="tr-TR" sz="2800" b="1" dirty="0"/>
              <a:t>GENİTAL SIVILAR</a:t>
            </a:r>
          </a:p>
          <a:p>
            <a:pPr algn="just"/>
            <a:endParaRPr lang="tr-TR" sz="2400" dirty="0"/>
          </a:p>
          <a:p>
            <a:pPr algn="just"/>
            <a:r>
              <a:rPr lang="tr-TR" sz="2400" b="1" u="sng" dirty="0"/>
              <a:t>Dişi </a:t>
            </a:r>
            <a:r>
              <a:rPr lang="tr-TR" sz="2400" b="1" u="sng" dirty="0" err="1"/>
              <a:t>Genital</a:t>
            </a:r>
            <a:r>
              <a:rPr lang="tr-TR" sz="2400" b="1" u="sng" dirty="0"/>
              <a:t> Sıvı</a:t>
            </a:r>
          </a:p>
          <a:p>
            <a:pPr algn="just">
              <a:buFont typeface="Wingdings" pitchFamily="2" charset="2"/>
              <a:buChar char="ü"/>
            </a:pPr>
            <a:r>
              <a:rPr lang="tr-TR" sz="2400" dirty="0" err="1"/>
              <a:t>Servikal</a:t>
            </a:r>
            <a:r>
              <a:rPr lang="tr-TR" sz="2400" dirty="0"/>
              <a:t> ve </a:t>
            </a:r>
            <a:r>
              <a:rPr lang="tr-TR" sz="2400" dirty="0" err="1"/>
              <a:t>vaginal</a:t>
            </a:r>
            <a:r>
              <a:rPr lang="tr-TR" sz="2400" dirty="0"/>
              <a:t> salgıların özellikleri üreme döngüsünün evresine göre ve patolojik duruma göre değişiklik gösterir.</a:t>
            </a:r>
          </a:p>
          <a:p>
            <a:pPr algn="just">
              <a:buFont typeface="Wingdings" pitchFamily="2" charset="2"/>
              <a:buChar char="ü"/>
            </a:pPr>
            <a:r>
              <a:rPr lang="tr-TR" sz="2400" dirty="0"/>
              <a:t>Berrak, kokusuz yapışkan bir sıvıdır.</a:t>
            </a:r>
          </a:p>
          <a:p>
            <a:pPr algn="just"/>
            <a:endParaRPr lang="tr-TR" sz="2400" dirty="0"/>
          </a:p>
          <a:p>
            <a:pPr algn="just"/>
            <a:r>
              <a:rPr lang="tr-TR" sz="2400" b="1" u="sng" dirty="0"/>
              <a:t>Erkek </a:t>
            </a:r>
            <a:r>
              <a:rPr lang="tr-TR" sz="2400" b="1" u="sng" dirty="0" err="1"/>
              <a:t>Genital</a:t>
            </a:r>
            <a:r>
              <a:rPr lang="tr-TR" sz="2400" b="1" u="sng" dirty="0"/>
              <a:t> Sıvı</a:t>
            </a:r>
          </a:p>
          <a:p>
            <a:pPr algn="just">
              <a:buFont typeface="Wingdings" pitchFamily="2" charset="2"/>
              <a:buChar char="ü"/>
            </a:pPr>
            <a:r>
              <a:rPr lang="tr-TR" sz="2400" dirty="0"/>
              <a:t>Erkeklerde, </a:t>
            </a:r>
            <a:r>
              <a:rPr lang="tr-TR" sz="2400" dirty="0" err="1"/>
              <a:t>spermatozitler</a:t>
            </a:r>
            <a:r>
              <a:rPr lang="tr-TR" sz="2400" dirty="0"/>
              <a:t> ve </a:t>
            </a:r>
            <a:r>
              <a:rPr lang="tr-TR" sz="2400" dirty="0" err="1"/>
              <a:t>sekonder</a:t>
            </a:r>
            <a:r>
              <a:rPr lang="tr-TR" sz="2400" dirty="0"/>
              <a:t> cinsiyet organlarının oluşturduğu salgıya sperma adı verilmektedir. </a:t>
            </a:r>
          </a:p>
          <a:p>
            <a:pPr algn="just">
              <a:buFont typeface="Wingdings" pitchFamily="2" charset="2"/>
              <a:buChar char="ü"/>
            </a:pPr>
            <a:r>
              <a:rPr lang="tr-TR" sz="2400" dirty="0"/>
              <a:t>Hareket yeteneği olan ve dişi oositine bağlanabilen hücrelerdir.</a:t>
            </a:r>
          </a:p>
          <a:p>
            <a:pPr algn="just">
              <a:buFont typeface="Wingdings" pitchFamily="2" charset="2"/>
              <a:buChar char="ü"/>
            </a:pPr>
            <a:r>
              <a:rPr lang="tr-TR" sz="2400" dirty="0"/>
              <a:t>Sperma plazmasında protein, fosfat gibi koruyucu maddeler, </a:t>
            </a:r>
            <a:r>
              <a:rPr lang="tr-TR" sz="2400" dirty="0" err="1"/>
              <a:t>fibrinojenaz</a:t>
            </a:r>
            <a:r>
              <a:rPr lang="tr-TR" sz="2400" dirty="0"/>
              <a:t> gibi enzimler, azotlu maddeler bulunur. </a:t>
            </a:r>
          </a:p>
          <a:p>
            <a:pPr algn="just">
              <a:buFont typeface="Wingdings" pitchFamily="2" charset="2"/>
              <a:buChar char="ü"/>
            </a:pPr>
            <a:r>
              <a:rPr lang="tr-TR" sz="2400" dirty="0" err="1"/>
              <a:t>Fruktoz</a:t>
            </a:r>
            <a:r>
              <a:rPr lang="tr-TR" sz="2400" dirty="0"/>
              <a:t> sperma için önemli enerji kaynağıdır.</a:t>
            </a:r>
          </a:p>
          <a:p>
            <a:pPr algn="just"/>
            <a:endParaRPr lang="tr-TR" sz="2400" dirty="0"/>
          </a:p>
          <a:p>
            <a:pPr algn="just"/>
            <a:endParaRPr lang="tr-TR"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23</a:t>
            </a:fld>
            <a:endParaRPr lang="tr-TR"/>
          </a:p>
        </p:txBody>
      </p:sp>
      <p:sp>
        <p:nvSpPr>
          <p:cNvPr id="3" name="2 Metin kutusu"/>
          <p:cNvSpPr txBox="1"/>
          <p:nvPr/>
        </p:nvSpPr>
        <p:spPr>
          <a:xfrm>
            <a:off x="254000" y="190500"/>
            <a:ext cx="8636000" cy="6709529"/>
          </a:xfrm>
          <a:prstGeom prst="rect">
            <a:avLst/>
          </a:prstGeom>
          <a:noFill/>
        </p:spPr>
        <p:txBody>
          <a:bodyPr wrap="square" rtlCol="0">
            <a:spAutoFit/>
          </a:bodyPr>
          <a:lstStyle/>
          <a:p>
            <a:pPr algn="ctr"/>
            <a:r>
              <a:rPr lang="tr-TR" sz="2800" b="1" dirty="0"/>
              <a:t>TER</a:t>
            </a:r>
          </a:p>
          <a:p>
            <a:pPr algn="just"/>
            <a:endParaRPr lang="tr-TR" sz="2400" dirty="0"/>
          </a:p>
          <a:p>
            <a:pPr algn="just">
              <a:buFont typeface="Wingdings" pitchFamily="2" charset="2"/>
              <a:buChar char="ü"/>
            </a:pPr>
            <a:r>
              <a:rPr lang="tr-TR" sz="2400" dirty="0"/>
              <a:t>Derideki ter bezleri tarafından salgılanan yapışkan, renksiz, tuzlu sıvıdır.</a:t>
            </a:r>
          </a:p>
          <a:p>
            <a:pPr algn="just">
              <a:buFont typeface="Wingdings" pitchFamily="2" charset="2"/>
              <a:buChar char="ü"/>
            </a:pPr>
            <a:r>
              <a:rPr lang="tr-TR" sz="2400" dirty="0"/>
              <a:t>Terleme yoluyla üre, ürik asit, tuz ve diğer yabancı maddeler vücuttan atılır. Böylelikle karaciğerin ve böbreğin iş yükü hafifler ve iç organlarımız daha işlevli çalışırlar.</a:t>
            </a:r>
          </a:p>
          <a:p>
            <a:pPr algn="just">
              <a:buFont typeface="Wingdings" pitchFamily="2" charset="2"/>
              <a:buChar char="ü"/>
            </a:pPr>
            <a:r>
              <a:rPr lang="tr-TR" sz="2400" dirty="0"/>
              <a:t>Ter bezleri her insanda faklılık göstermektedir. Terleme oranı ve nedeni de farklı olmaktadır. </a:t>
            </a:r>
          </a:p>
          <a:p>
            <a:pPr algn="just">
              <a:buFont typeface="Wingdings" pitchFamily="2" charset="2"/>
              <a:buChar char="ü"/>
            </a:pPr>
            <a:r>
              <a:rPr lang="tr-TR" sz="2400" dirty="0"/>
              <a:t>Terleme kişide bulunan sıvı miktarı, hava sıcaklığı, nem oranı, beslenme, </a:t>
            </a:r>
            <a:r>
              <a:rPr lang="tr-TR" sz="2400" dirty="0" err="1"/>
              <a:t>hormonal</a:t>
            </a:r>
            <a:r>
              <a:rPr lang="tr-TR" sz="2400" dirty="0"/>
              <a:t> faktörlere bağlı olarak değişkenlik göstermektedir.</a:t>
            </a:r>
          </a:p>
          <a:p>
            <a:pPr algn="just">
              <a:buFont typeface="Wingdings" pitchFamily="2" charset="2"/>
              <a:buChar char="ü"/>
            </a:pPr>
            <a:r>
              <a:rPr lang="tr-TR" sz="2400" dirty="0"/>
              <a:t>Ter normal salgılandığında asidik ve kokusuzdur. Fakat sıcaklık ve bazı etkenlerle amonyağa dönüşüp kokuya neden olabilmektedir.</a:t>
            </a:r>
          </a:p>
          <a:p>
            <a:pPr algn="just">
              <a:buFont typeface="Wingdings" pitchFamily="2" charset="2"/>
              <a:buChar char="ü"/>
            </a:pPr>
            <a:r>
              <a:rPr lang="tr-TR" sz="2400" dirty="0"/>
              <a:t>Terin </a:t>
            </a:r>
            <a:r>
              <a:rPr lang="tr-TR" sz="2400" dirty="0" err="1"/>
              <a:t>Na</a:t>
            </a:r>
            <a:r>
              <a:rPr lang="tr-TR" sz="2400" dirty="0"/>
              <a:t>+ ve Cl- konsantrasyonu düşüktür. Bu iyonların ölçümleri </a:t>
            </a:r>
            <a:r>
              <a:rPr lang="tr-TR" sz="2400" dirty="0" err="1"/>
              <a:t>Addison</a:t>
            </a:r>
            <a:r>
              <a:rPr lang="tr-TR" sz="2400" dirty="0"/>
              <a:t> Hastalığı, </a:t>
            </a:r>
            <a:r>
              <a:rPr lang="tr-TR" sz="2400" dirty="0" err="1"/>
              <a:t>Kistik</a:t>
            </a:r>
            <a:r>
              <a:rPr lang="tr-TR" sz="2400" dirty="0"/>
              <a:t> </a:t>
            </a:r>
            <a:r>
              <a:rPr lang="tr-TR" sz="2400" dirty="0" err="1"/>
              <a:t>fibrozis</a:t>
            </a:r>
            <a:r>
              <a:rPr lang="tr-TR" sz="2400" dirty="0"/>
              <a:t> gibi hastalıkların belirlenmesinde önemli olmaktadır.</a:t>
            </a:r>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BE011CE-F729-41EE-986F-9BA9EADD0BBD}" type="slidenum">
              <a:rPr lang="tr-TR" smtClean="0"/>
              <a:pPr/>
              <a:t>24</a:t>
            </a:fld>
            <a:endParaRPr lang="tr-TR"/>
          </a:p>
        </p:txBody>
      </p:sp>
      <p:sp>
        <p:nvSpPr>
          <p:cNvPr id="3" name="2 Metin kutusu"/>
          <p:cNvSpPr txBox="1"/>
          <p:nvPr/>
        </p:nvSpPr>
        <p:spPr>
          <a:xfrm>
            <a:off x="254000" y="190500"/>
            <a:ext cx="8636000" cy="6494085"/>
          </a:xfrm>
          <a:prstGeom prst="rect">
            <a:avLst/>
          </a:prstGeom>
          <a:noFill/>
        </p:spPr>
        <p:txBody>
          <a:bodyPr wrap="square" rtlCol="0">
            <a:spAutoFit/>
          </a:bodyPr>
          <a:lstStyle/>
          <a:p>
            <a:pPr algn="ctr"/>
            <a:r>
              <a:rPr lang="tr-TR" sz="2800" b="1" dirty="0"/>
              <a:t>BEYİN OMURİLİK SIVISI</a:t>
            </a:r>
          </a:p>
          <a:p>
            <a:pPr algn="just">
              <a:buFont typeface="Wingdings" pitchFamily="2" charset="2"/>
              <a:buChar char="ü"/>
            </a:pPr>
            <a:r>
              <a:rPr lang="tr-TR" sz="2400" dirty="0" err="1"/>
              <a:t>Subaraknoid</a:t>
            </a:r>
            <a:r>
              <a:rPr lang="tr-TR" sz="2400" dirty="0"/>
              <a:t> aralığı ve beyin </a:t>
            </a:r>
            <a:r>
              <a:rPr lang="tr-TR" sz="2400" dirty="0" err="1"/>
              <a:t>ventriküllerini</a:t>
            </a:r>
            <a:r>
              <a:rPr lang="tr-TR" sz="2400" dirty="0"/>
              <a:t> dolduran berrak, renksiz bir sıvıdır. </a:t>
            </a:r>
          </a:p>
          <a:p>
            <a:pPr algn="just">
              <a:buFont typeface="Wingdings" pitchFamily="2" charset="2"/>
              <a:buChar char="ü"/>
            </a:pPr>
            <a:r>
              <a:rPr lang="tr-TR" sz="2400" dirty="0"/>
              <a:t>Beyin </a:t>
            </a:r>
            <a:r>
              <a:rPr lang="tr-TR" sz="2400" dirty="0" err="1"/>
              <a:t>ventriküllerinin</a:t>
            </a:r>
            <a:r>
              <a:rPr lang="tr-TR" sz="2400" dirty="0"/>
              <a:t> </a:t>
            </a:r>
            <a:r>
              <a:rPr lang="tr-TR" sz="2400" dirty="0" err="1"/>
              <a:t>koroid</a:t>
            </a:r>
            <a:r>
              <a:rPr lang="tr-TR" sz="2400" dirty="0"/>
              <a:t> </a:t>
            </a:r>
            <a:r>
              <a:rPr lang="tr-TR" sz="2400" dirty="0" err="1"/>
              <a:t>pleksusundaki</a:t>
            </a:r>
            <a:r>
              <a:rPr lang="tr-TR" sz="2400" dirty="0"/>
              <a:t> hücrelerin süzücü ve </a:t>
            </a:r>
            <a:r>
              <a:rPr lang="tr-TR" sz="2400" dirty="0" err="1"/>
              <a:t>sekretuar</a:t>
            </a:r>
            <a:r>
              <a:rPr lang="tr-TR" sz="2400" dirty="0"/>
              <a:t> hareketleri sonucu oluşmaktadır. </a:t>
            </a:r>
          </a:p>
          <a:p>
            <a:pPr algn="just"/>
            <a:r>
              <a:rPr lang="tr-TR" sz="2800" b="1" u="sng" dirty="0"/>
              <a:t>Görevleri</a:t>
            </a:r>
          </a:p>
          <a:p>
            <a:pPr algn="just">
              <a:buFont typeface="Wingdings" pitchFamily="2" charset="2"/>
              <a:buChar char="ü"/>
            </a:pPr>
            <a:r>
              <a:rPr lang="tr-TR" sz="2400" dirty="0"/>
              <a:t>Kimyasal haberci maddelerin taşınması,</a:t>
            </a:r>
          </a:p>
          <a:p>
            <a:pPr algn="just">
              <a:buFont typeface="Wingdings" pitchFamily="2" charset="2"/>
              <a:buChar char="ü"/>
            </a:pPr>
            <a:r>
              <a:rPr lang="tr-TR" sz="2400" dirty="0"/>
              <a:t> Beyne mekanik destek sağlaması, </a:t>
            </a:r>
          </a:p>
          <a:p>
            <a:pPr algn="just">
              <a:buFont typeface="Wingdings" pitchFamily="2" charset="2"/>
              <a:buChar char="ü"/>
            </a:pPr>
            <a:r>
              <a:rPr lang="tr-TR" sz="2400" dirty="0"/>
              <a:t>Beyin çevresindeki kimyasal ortamın dengede tutulması</a:t>
            </a:r>
          </a:p>
          <a:p>
            <a:pPr algn="just">
              <a:buFont typeface="Wingdings" pitchFamily="2" charset="2"/>
              <a:buChar char="ü"/>
            </a:pPr>
            <a:r>
              <a:rPr lang="tr-TR" sz="2400" dirty="0" err="1"/>
              <a:t>Metabolik</a:t>
            </a:r>
            <a:r>
              <a:rPr lang="tr-TR" sz="2400" dirty="0"/>
              <a:t> atıkların uzaklaştırılması </a:t>
            </a:r>
          </a:p>
          <a:p>
            <a:pPr algn="just">
              <a:buFont typeface="Wingdings" pitchFamily="2" charset="2"/>
              <a:buChar char="ü"/>
            </a:pPr>
            <a:r>
              <a:rPr lang="tr-TR" sz="2400" dirty="0"/>
              <a:t>Beynin akut kan basıncı değişikliklerine karşı korunması </a:t>
            </a:r>
          </a:p>
          <a:p>
            <a:pPr algn="just">
              <a:buFont typeface="Wingdings" pitchFamily="2" charset="2"/>
              <a:buChar char="ü"/>
            </a:pPr>
            <a:r>
              <a:rPr lang="tr-TR" sz="2400" dirty="0"/>
              <a:t>Kan ve sinir hücreleri arasında besin alışverişi yapılması</a:t>
            </a:r>
          </a:p>
          <a:p>
            <a:pPr algn="just">
              <a:buFont typeface="Wingdings" pitchFamily="2" charset="2"/>
              <a:buChar char="ü"/>
            </a:pPr>
            <a:r>
              <a:rPr lang="tr-TR" sz="2400" dirty="0"/>
              <a:t>Sinir sistemini koruyucu bir örtü vazifesi görmesi</a:t>
            </a:r>
          </a:p>
          <a:p>
            <a:pPr algn="just">
              <a:buFont typeface="Wingdings" pitchFamily="2" charset="2"/>
              <a:buChar char="ü"/>
            </a:pPr>
            <a:r>
              <a:rPr lang="tr-TR" sz="2400" dirty="0"/>
              <a:t>Kafatası ve omurganın katı kemik yapısı içindeki sinir sisteminin karşılaştığı mekanik baskıları bir tampon gibi hafifletir. </a:t>
            </a:r>
          </a:p>
          <a:p>
            <a:pPr algn="just">
              <a:buFont typeface="Wingdings" pitchFamily="2" charset="2"/>
              <a:buChar char="ü"/>
            </a:pPr>
            <a:r>
              <a:rPr lang="tr-TR" sz="2400" dirty="0"/>
              <a:t>Beyin ve omurilik sisteminde dolaşımın sağlanması</a:t>
            </a:r>
          </a:p>
          <a:p>
            <a:pPr algn="just">
              <a:buFont typeface="Wingdings" pitchFamily="2" charset="2"/>
              <a:buChar char="ü"/>
            </a:pPr>
            <a:r>
              <a:rPr lang="tr-TR" sz="2400"/>
              <a:t>Beyni vurma </a:t>
            </a:r>
            <a:r>
              <a:rPr lang="tr-TR" sz="2400" dirty="0"/>
              <a:t>ve çarpma gibi mekanik etkilere karşı korur.</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TotalTime>
  <Words>1467</Words>
  <Application>Microsoft Macintosh PowerPoint</Application>
  <PresentationFormat>Ekran Gösterisi (4:3)</PresentationFormat>
  <Paragraphs>174</Paragraphs>
  <Slides>24</Slides>
  <Notes>3</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24</vt:i4>
      </vt:variant>
    </vt:vector>
  </HeadingPairs>
  <TitlesOfParts>
    <vt:vector size="28" baseType="lpstr">
      <vt:lpstr>Arial</vt:lpstr>
      <vt:lpstr>Calibri</vt:lpstr>
      <vt:lpstr>Wingdings</vt:lpstr>
      <vt:lpstr>Ofis Teması</vt:lpstr>
      <vt:lpstr>VÜCUT SIVILARI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VÜCUT SIVILARI</dc:title>
  <dc:creator>casper</dc:creator>
  <cp:lastModifiedBy>Levent MERCAN</cp:lastModifiedBy>
  <cp:revision>43</cp:revision>
  <dcterms:created xsi:type="dcterms:W3CDTF">2020-12-26T19:59:47Z</dcterms:created>
  <dcterms:modified xsi:type="dcterms:W3CDTF">2020-12-29T12:18:14Z</dcterms:modified>
</cp:coreProperties>
</file>