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88" r:id="rId4"/>
    <p:sldId id="281" r:id="rId5"/>
    <p:sldId id="269" r:id="rId6"/>
    <p:sldId id="273" r:id="rId7"/>
    <p:sldId id="274" r:id="rId8"/>
    <p:sldId id="282" r:id="rId9"/>
    <p:sldId id="286" r:id="rId10"/>
    <p:sldId id="283" r:id="rId11"/>
    <p:sldId id="284" r:id="rId12"/>
    <p:sldId id="267" r:id="rId13"/>
    <p:sldId id="287" r:id="rId14"/>
    <p:sldId id="268" r:id="rId15"/>
    <p:sldId id="272" r:id="rId16"/>
    <p:sldId id="271" r:id="rId17"/>
    <p:sldId id="275" r:id="rId18"/>
    <p:sldId id="270" r:id="rId19"/>
    <p:sldId id="277" r:id="rId20"/>
    <p:sldId id="276" r:id="rId21"/>
    <p:sldId id="278" r:id="rId22"/>
    <p:sldId id="279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62"/>
  </p:normalViewPr>
  <p:slideViewPr>
    <p:cSldViewPr>
      <p:cViewPr varScale="1">
        <p:scale>
          <a:sx n="153" d="100"/>
          <a:sy n="153" d="100"/>
        </p:scale>
        <p:origin x="22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6" d="100"/>
        <a:sy n="15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1035-C92D-4247-8D5F-BC8DE324A2DA}" type="datetimeFigureOut">
              <a:rPr lang="tr-TR" smtClean="0"/>
              <a:t>23.10.2020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2F7D2-9B54-487E-9C5A-64FDE198E607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2F7D2-9B54-487E-9C5A-64FDE198E607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60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2F7D2-9B54-487E-9C5A-64FDE198E607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54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63F94-50E4-4399-8FDB-63B301BE01F7}" type="datetime1">
              <a:rPr lang="tr-TR" smtClean="0"/>
              <a:t>23.10.2020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F5C5D-2D3B-4650-BD3E-6D3F7C551E7C}" type="datetime1">
              <a:rPr lang="tr-TR" smtClean="0"/>
              <a:t>23.10.2020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257F6-D078-4964-8A7A-8DEABA88FC23}" type="datetime1">
              <a:rPr lang="tr-TR" smtClean="0"/>
              <a:t>23.10.2020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F46C0-0DFE-4285-9B27-EB66683291EE}" type="datetime1">
              <a:rPr lang="tr-TR" smtClean="0"/>
              <a:t>23.10.2020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DFE9D-6338-4072-9480-F443B02F7C78}" type="datetime1">
              <a:rPr lang="tr-TR" smtClean="0"/>
              <a:t>23.10.2020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3BB-9FC1-461C-8C7B-1E525B1D049E}" type="datetime1">
              <a:rPr lang="tr-TR" smtClean="0"/>
              <a:t>23.10.2020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95DD-3470-4000-BDD8-01C5EC3107AF}" type="datetime1">
              <a:rPr lang="tr-TR" smtClean="0"/>
              <a:t>23.10.2020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B018-E00F-4723-BADE-939ABFD5309F}" type="datetime1">
              <a:rPr lang="tr-TR" smtClean="0"/>
              <a:t>23.10.2020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1046-37E5-4991-B766-42087940D4E7}" type="datetime1">
              <a:rPr lang="tr-TR" smtClean="0"/>
              <a:t>23.10.2020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07738-52D5-4A02-994D-B2160C05ECE1}" type="datetime1">
              <a:rPr lang="tr-TR" smtClean="0"/>
              <a:t>23.10.2020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B6B61-CBDD-41A0-BC99-E5E884E1BCE9}" type="datetime1">
              <a:rPr lang="tr-TR" smtClean="0"/>
              <a:t>23.10.2020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50227-AE08-4365-90A6-9A55B292DF4B}" type="datetime1">
              <a:rPr lang="tr-TR" smtClean="0"/>
              <a:t>23.10.2020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610A2-D6DC-4504-82DD-16279929C80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HORMONLAR VE KLİNİK ÖNEMİ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2. HAFTA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34455" y="332656"/>
            <a:ext cx="5475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Hormonlar ve Klinik Önemi 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262408" y="1340768"/>
            <a:ext cx="863007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	</a:t>
            </a:r>
            <a:r>
              <a:rPr lang="tr-TR" sz="4000" i="1" dirty="0">
                <a:solidFill>
                  <a:srgbClr val="FF0000"/>
                </a:solidFill>
              </a:rPr>
              <a:t>Endokrinoloji</a:t>
            </a:r>
            <a:r>
              <a:rPr lang="tr-TR" sz="3200" dirty="0"/>
              <a:t>, endokrin bezleri ve bu bezlerden salgılanan hormonları inceleyen alandır.</a:t>
            </a:r>
          </a:p>
          <a:p>
            <a:pPr algn="just"/>
            <a:r>
              <a:rPr lang="tr-TR" sz="3200" dirty="0"/>
              <a:t>	Hormon kelimesi “aktiviteyi uyarma” anlamında Yunanca bir kelimeden türemiştir.</a:t>
            </a:r>
          </a:p>
          <a:p>
            <a:pPr algn="just"/>
            <a:endParaRPr lang="tr-TR" sz="3200" dirty="0"/>
          </a:p>
          <a:p>
            <a:pPr algn="just"/>
            <a:r>
              <a:rPr lang="tr-TR" sz="3200" dirty="0"/>
              <a:t>	</a:t>
            </a:r>
            <a:r>
              <a:rPr lang="tr-TR" sz="4000" dirty="0">
                <a:solidFill>
                  <a:srgbClr val="FF0000"/>
                </a:solidFill>
              </a:rPr>
              <a:t> </a:t>
            </a:r>
            <a:r>
              <a:rPr lang="tr-TR" sz="4000" i="1" dirty="0">
                <a:solidFill>
                  <a:srgbClr val="FF0000"/>
                </a:solidFill>
              </a:rPr>
              <a:t>Hormon</a:t>
            </a:r>
            <a:r>
              <a:rPr lang="tr-TR" sz="3200" dirty="0"/>
              <a:t>, vücutta özelleşmiş bir bez tarafından salgılanan ve düzenleyici yanıtın oluşacağı hedef organa taşınan kimyasal madde olarak tanımlanmaktadır. 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		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	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05E11191-9972-364A-A2B9-5746B379F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99629C7-9653-1749-8446-B68BE817A80C}"/>
              </a:ext>
            </a:extLst>
          </p:cNvPr>
          <p:cNvSpPr txBox="1"/>
          <p:nvPr/>
        </p:nvSpPr>
        <p:spPr>
          <a:xfrm>
            <a:off x="1979712" y="332656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HORMONLARIN ÖZELLİKLERİ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3EEA1995-BCCC-5648-9B10-9AC0B91BF697}"/>
              </a:ext>
            </a:extLst>
          </p:cNvPr>
          <p:cNvSpPr/>
          <p:nvPr/>
        </p:nvSpPr>
        <p:spPr>
          <a:xfrm>
            <a:off x="467544" y="1052736"/>
            <a:ext cx="8352928" cy="5196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/>
              <a:t>Çok küçük konsantrasyonları etkilidir.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/>
              <a:t>Kan damarlarıyla taşınırlar.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/>
              <a:t>Etkilerini uzun sürede gerçekleştirirler.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/>
              <a:t>Vücudun her tarafına dağılırlar fakat sadece spesifik reseptörlere sahip olan hedef hücreleri </a:t>
            </a:r>
            <a:r>
              <a:rPr lang="tr-TR" sz="2800" dirty="0" err="1"/>
              <a:t>stimule</a:t>
            </a:r>
            <a:r>
              <a:rPr lang="tr-TR" sz="2800" dirty="0"/>
              <a:t> ederler. Reseptör hormon etkileşimi enzim-</a:t>
            </a:r>
            <a:r>
              <a:rPr lang="tr-TR" sz="2800" dirty="0" err="1"/>
              <a:t>substrat</a:t>
            </a:r>
            <a:r>
              <a:rPr lang="tr-TR" sz="2800" dirty="0"/>
              <a:t> etkileşimine benzer. Ancak hormonlar kimyasal değişimler oluşturmazlar</a:t>
            </a:r>
            <a:r>
              <a:rPr lang="tr-TR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7632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143B1DC6-A7DA-3047-8F3F-375E22F25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B12A69B-3967-F64C-BB6F-47A35F72440A}"/>
              </a:ext>
            </a:extLst>
          </p:cNvPr>
          <p:cNvSpPr txBox="1"/>
          <p:nvPr/>
        </p:nvSpPr>
        <p:spPr>
          <a:xfrm>
            <a:off x="2267744" y="136525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HORMONLARIN ÖZELLİKLERİ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3C29F64-9270-1A40-B978-C4159CF4D665}"/>
              </a:ext>
            </a:extLst>
          </p:cNvPr>
          <p:cNvSpPr txBox="1"/>
          <p:nvPr/>
        </p:nvSpPr>
        <p:spPr>
          <a:xfrm>
            <a:off x="251520" y="845046"/>
            <a:ext cx="877463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Hormonlar kimyasal yapılarına göre üç gruba ayrılırlar:</a:t>
            </a:r>
          </a:p>
          <a:p>
            <a:endParaRPr lang="tr-T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tr-TR" sz="2800" dirty="0"/>
              <a:t>Proteinler kaynaklı hormonlar (suda erir)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tr-TR" sz="2800" dirty="0" err="1"/>
              <a:t>Steroid</a:t>
            </a:r>
            <a:r>
              <a:rPr lang="tr-TR" sz="2800" dirty="0"/>
              <a:t> kaynaklı hormonlar (yağda erir)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tr-TR" sz="2800" dirty="0"/>
              <a:t>Aminoasit kaynaklı hormonlar </a:t>
            </a:r>
          </a:p>
          <a:p>
            <a:pPr marL="285750" indent="-285750">
              <a:buFont typeface="Wingdings" pitchFamily="2" charset="2"/>
              <a:buChar char="Ø"/>
            </a:pPr>
            <a:endParaRPr lang="tr-TR" sz="2800" dirty="0"/>
          </a:p>
          <a:p>
            <a:pPr algn="just"/>
            <a:r>
              <a:rPr lang="tr-TR" sz="2800" dirty="0"/>
              <a:t>	</a:t>
            </a:r>
            <a:r>
              <a:rPr lang="tr-TR" sz="2800" u="sng" dirty="0"/>
              <a:t>Protein kaynaklı hormonlar </a:t>
            </a:r>
            <a:r>
              <a:rPr lang="tr-TR" sz="2800" dirty="0"/>
              <a:t>grubu </a:t>
            </a:r>
            <a:r>
              <a:rPr lang="tr-TR" sz="2800" dirty="0" err="1">
                <a:solidFill>
                  <a:schemeClr val="accent6">
                    <a:lumMod val="75000"/>
                  </a:schemeClr>
                </a:solidFill>
              </a:rPr>
              <a:t>adenohipofiz</a:t>
            </a:r>
            <a:r>
              <a:rPr lang="tr-TR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tr-TR" sz="2800" dirty="0" err="1">
                <a:solidFill>
                  <a:schemeClr val="accent6">
                    <a:lumMod val="75000"/>
                  </a:schemeClr>
                </a:solidFill>
              </a:rPr>
              <a:t>paratiroid</a:t>
            </a:r>
            <a:r>
              <a:rPr lang="tr-TR" sz="2800" dirty="0">
                <a:solidFill>
                  <a:schemeClr val="accent6">
                    <a:lumMod val="75000"/>
                  </a:schemeClr>
                </a:solidFill>
              </a:rPr>
              <a:t>, pankreas ve plasenta </a:t>
            </a:r>
            <a:r>
              <a:rPr lang="tr-TR" sz="2800" dirty="0"/>
              <a:t>tarafından üretilen hormonları içine alır. </a:t>
            </a:r>
          </a:p>
          <a:p>
            <a:pPr algn="just"/>
            <a:r>
              <a:rPr lang="tr-TR" sz="2800" dirty="0"/>
              <a:t>	</a:t>
            </a:r>
            <a:r>
              <a:rPr lang="tr-TR" sz="2800" u="sng" dirty="0" err="1"/>
              <a:t>Steroid</a:t>
            </a:r>
            <a:r>
              <a:rPr lang="tr-TR" sz="2800" u="sng" dirty="0"/>
              <a:t> kaynaklı hormonlar </a:t>
            </a:r>
            <a:r>
              <a:rPr lang="tr-TR" sz="2800" dirty="0"/>
              <a:t>grubunda </a:t>
            </a:r>
            <a:r>
              <a:rPr lang="tr-TR" sz="2800" dirty="0">
                <a:solidFill>
                  <a:srgbClr val="FF0000"/>
                </a:solidFill>
              </a:rPr>
              <a:t>adrenal korteks ve </a:t>
            </a:r>
            <a:r>
              <a:rPr lang="tr-TR" sz="2800" dirty="0" err="1">
                <a:solidFill>
                  <a:srgbClr val="FF0000"/>
                </a:solidFill>
              </a:rPr>
              <a:t>gonadlardan</a:t>
            </a:r>
            <a:r>
              <a:rPr lang="tr-TR" sz="2800" dirty="0"/>
              <a:t> üretilen hormonlar bulunur. </a:t>
            </a:r>
          </a:p>
          <a:p>
            <a:pPr algn="just"/>
            <a:r>
              <a:rPr lang="tr-TR" sz="2800" dirty="0"/>
              <a:t>	</a:t>
            </a:r>
            <a:r>
              <a:rPr lang="tr-TR" sz="2800" u="sng" dirty="0"/>
              <a:t>Amino asit kaynaklı </a:t>
            </a:r>
            <a:r>
              <a:rPr lang="tr-TR" sz="2800" dirty="0"/>
              <a:t>hormonlar ise </a:t>
            </a:r>
            <a:r>
              <a:rPr lang="tr-TR" sz="2800" dirty="0">
                <a:solidFill>
                  <a:schemeClr val="tx2"/>
                </a:solidFill>
              </a:rPr>
              <a:t>adrenal </a:t>
            </a:r>
            <a:r>
              <a:rPr lang="tr-TR" sz="2800" dirty="0" err="1">
                <a:solidFill>
                  <a:schemeClr val="tx2"/>
                </a:solidFill>
              </a:rPr>
              <a:t>medulla</a:t>
            </a:r>
            <a:r>
              <a:rPr lang="tr-TR" sz="2800" dirty="0">
                <a:solidFill>
                  <a:schemeClr val="tx2"/>
                </a:solidFill>
              </a:rPr>
              <a:t> ve </a:t>
            </a:r>
            <a:r>
              <a:rPr lang="tr-TR" sz="2800" dirty="0" err="1">
                <a:solidFill>
                  <a:schemeClr val="tx2"/>
                </a:solidFill>
              </a:rPr>
              <a:t>tiroid</a:t>
            </a:r>
            <a:r>
              <a:rPr lang="tr-TR" sz="2800" dirty="0"/>
              <a:t> tarafından üretilirler.</a:t>
            </a:r>
          </a:p>
        </p:txBody>
      </p:sp>
    </p:spTree>
    <p:extLst>
      <p:ext uri="{BB962C8B-B14F-4D97-AF65-F5344CB8AC3E}">
        <p14:creationId xmlns:p14="http://schemas.microsoft.com/office/powerpoint/2010/main" val="4290746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642910" y="642918"/>
            <a:ext cx="778674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algn="just"/>
            <a:r>
              <a:rPr lang="tr-TR" sz="2800" b="1" dirty="0" err="1"/>
              <a:t>Steroidler</a:t>
            </a:r>
            <a:r>
              <a:rPr lang="tr-TR" sz="2800" b="1" dirty="0"/>
              <a:t> </a:t>
            </a:r>
          </a:p>
          <a:p>
            <a:pPr algn="just"/>
            <a:endParaRPr lang="tr-TR" sz="2800" b="1" dirty="0"/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Bu grup hormonlar genellikle </a:t>
            </a:r>
            <a:r>
              <a:rPr lang="tr-TR" sz="2800" dirty="0" err="1"/>
              <a:t>hidrofobiktir</a:t>
            </a:r>
            <a:r>
              <a:rPr lang="tr-TR" sz="2800" dirty="0"/>
              <a:t>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Suda çözünmez olduklarından bir çok </a:t>
            </a:r>
            <a:r>
              <a:rPr lang="tr-TR" sz="2800" dirty="0" err="1"/>
              <a:t>steroid</a:t>
            </a:r>
            <a:r>
              <a:rPr lang="tr-TR" sz="2800" dirty="0"/>
              <a:t> hormon taşınma proteinlerine geri dönüşümsüz şekilde bağlanarak plazmada taşınır.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Küçük bir kısmı da biyolojik olarak aktif olan serbest formda bulunur.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800" dirty="0"/>
              <a:t>Bu </a:t>
            </a:r>
            <a:r>
              <a:rPr lang="tr-TR" sz="2800" dirty="0" err="1"/>
              <a:t>steroidlerin</a:t>
            </a:r>
            <a:r>
              <a:rPr lang="tr-TR" sz="2800" dirty="0"/>
              <a:t> yarı ömürleri genellikle 30-100 dakika arasında değişir.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772961" y="751344"/>
            <a:ext cx="759807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b="1" dirty="0" err="1"/>
              <a:t>Polipeptitler</a:t>
            </a:r>
            <a:r>
              <a:rPr lang="tr-TR" sz="3200" b="1" dirty="0"/>
              <a:t> ve proteinler 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	</a:t>
            </a:r>
            <a:r>
              <a:rPr lang="tr-TR" sz="3200" dirty="0" err="1"/>
              <a:t>Polipeptit</a:t>
            </a:r>
            <a:r>
              <a:rPr lang="tr-TR" sz="3200" dirty="0"/>
              <a:t> hormonlar suda çözünür, plazmada serbest olarak taşınır ve konsantrasyonları çok hızlı değişim gösterir. Plazma yarı ömürleri genellikle 10- 30 dakika arasında değişir. 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74D831E-30D9-C14F-A355-8E1FFD287BAD}"/>
              </a:ext>
            </a:extLst>
          </p:cNvPr>
          <p:cNvSpPr/>
          <p:nvPr/>
        </p:nvSpPr>
        <p:spPr>
          <a:xfrm>
            <a:off x="531014" y="642420"/>
            <a:ext cx="7857410" cy="372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Aminoasitlerden türeyen hormonlar 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	Bu hormonların yarı ömrü, proteine bağlı olup olmadıklarına göre değişir. 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Örnek: Tiroksin üç farklı bağlanma proteinine bağlı olarak dolaşımda bulunur ve yarı ömrü hemen hemen bir hafta kadardır. Epinefrin ise dolaşımda serbest halde bulunur ve yarı ömrü bir dakikadan azdır.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1134474D-DAFA-7742-A6F9-4DD0396C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32C05DE5-427C-D94A-85CE-9C2BEE4B9263}"/>
              </a:ext>
            </a:extLst>
          </p:cNvPr>
          <p:cNvSpPr/>
          <p:nvPr/>
        </p:nvSpPr>
        <p:spPr>
          <a:xfrm>
            <a:off x="539552" y="404664"/>
            <a:ext cx="806489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/>
              <a:t>Hormonların Etki Mekanizmaları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	Hormonlar kan dolaşımına verilince, kanın ulaştığı her yere gidebilirler. Ancak hormonlar, yalnızca belirli bir hormona özgü reseptörü olan hücreler üzerine etkili olabilir. </a:t>
            </a:r>
            <a:r>
              <a:rPr lang="tr-TR" sz="2800" b="1" dirty="0"/>
              <a:t>Bu özel reseptöre sahip hücrelere hedef hücre ya da daha genel olarak hedef doku veya hedef organ denir.</a:t>
            </a:r>
          </a:p>
        </p:txBody>
      </p:sp>
    </p:spTree>
    <p:extLst>
      <p:ext uri="{BB962C8B-B14F-4D97-AF65-F5344CB8AC3E}">
        <p14:creationId xmlns:p14="http://schemas.microsoft.com/office/powerpoint/2010/main" val="3889799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3F91D4C1-25DD-6E48-97F7-8D42D0CBA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973F08D-002C-F246-84E0-E8B8ADF828A9}"/>
              </a:ext>
            </a:extLst>
          </p:cNvPr>
          <p:cNvSpPr/>
          <p:nvPr/>
        </p:nvSpPr>
        <p:spPr>
          <a:xfrm>
            <a:off x="354360" y="548680"/>
            <a:ext cx="843528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Reseptör-hormon kombinasyonları bir anahtar gibi belirli </a:t>
            </a:r>
            <a:r>
              <a:rPr lang="tr-TR" sz="2400" dirty="0" err="1"/>
              <a:t>metabolik</a:t>
            </a:r>
            <a:r>
              <a:rPr lang="tr-TR" sz="2400" dirty="0"/>
              <a:t> yolları açarak veya kapatarak işlev görürler. </a:t>
            </a:r>
          </a:p>
          <a:p>
            <a:pPr algn="just"/>
            <a:endParaRPr lang="tr-TR" sz="2400" dirty="0"/>
          </a:p>
          <a:p>
            <a:pPr algn="just"/>
            <a:r>
              <a:rPr lang="tr-TR" sz="2800" b="1" dirty="0"/>
              <a:t>Reseptörler: </a:t>
            </a:r>
            <a:r>
              <a:rPr lang="tr-TR" sz="2400" dirty="0"/>
              <a:t>Hormonun plazma </a:t>
            </a:r>
            <a:r>
              <a:rPr lang="tr-TR" sz="2400" dirty="0" err="1"/>
              <a:t>membranını</a:t>
            </a:r>
            <a:r>
              <a:rPr lang="tr-TR" sz="2400" dirty="0"/>
              <a:t> geçip geçmemesine bağlı olarak ya hücre </a:t>
            </a:r>
            <a:r>
              <a:rPr lang="tr-TR" sz="2400" dirty="0" err="1"/>
              <a:t>membranında</a:t>
            </a:r>
            <a:r>
              <a:rPr lang="tr-TR" sz="2400" dirty="0"/>
              <a:t> ya da çekirdekte bulunan protein veya </a:t>
            </a:r>
            <a:r>
              <a:rPr lang="tr-TR" sz="2400" dirty="0" err="1"/>
              <a:t>glikoprotein</a:t>
            </a:r>
            <a:r>
              <a:rPr lang="tr-TR" sz="2400" dirty="0"/>
              <a:t> molekülleridir.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 	Bir hedef hücre 2 farklı hormon için reseptörlere sahip olabilir. Bir hormon reaksiyonu </a:t>
            </a:r>
            <a:r>
              <a:rPr lang="tr-TR" sz="2400" dirty="0" err="1"/>
              <a:t>stimule</a:t>
            </a:r>
            <a:r>
              <a:rPr lang="tr-TR" sz="2400" dirty="0"/>
              <a:t> ederken, diğeri </a:t>
            </a:r>
            <a:r>
              <a:rPr lang="tr-TR" sz="2400" dirty="0" err="1"/>
              <a:t>inhibe</a:t>
            </a:r>
            <a:r>
              <a:rPr lang="tr-TR" sz="2400" dirty="0"/>
              <a:t> edebilir. 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 err="1"/>
              <a:t>Örn</a:t>
            </a:r>
            <a:r>
              <a:rPr lang="tr-TR" sz="2400" dirty="0"/>
              <a:t>: </a:t>
            </a:r>
            <a:r>
              <a:rPr lang="tr-TR" sz="2400" dirty="0" err="1"/>
              <a:t>Norepinefrinin</a:t>
            </a:r>
            <a:r>
              <a:rPr lang="tr-TR" sz="2400" dirty="0"/>
              <a:t> oluşturduğu reaksiyonları </a:t>
            </a:r>
            <a:r>
              <a:rPr lang="tr-TR" sz="2400" dirty="0" err="1"/>
              <a:t>insulin</a:t>
            </a:r>
            <a:r>
              <a:rPr lang="tr-TR" sz="2400" dirty="0"/>
              <a:t> hormonu </a:t>
            </a:r>
            <a:r>
              <a:rPr lang="tr-TR" sz="2400" dirty="0" err="1"/>
              <a:t>inhibe</a:t>
            </a:r>
            <a:r>
              <a:rPr lang="tr-TR" sz="2400" dirty="0"/>
              <a:t> eder. </a:t>
            </a:r>
            <a:r>
              <a:rPr lang="tr-TR" sz="2400" dirty="0" err="1"/>
              <a:t>İnsulin</a:t>
            </a:r>
            <a:r>
              <a:rPr lang="tr-TR" sz="2400" dirty="0"/>
              <a:t> ya glikozun miktarını azaltarak ya da glikojenin glikoza dönüşümünü </a:t>
            </a:r>
            <a:r>
              <a:rPr lang="tr-TR" sz="2400" dirty="0" err="1"/>
              <a:t>inhibe</a:t>
            </a:r>
            <a:r>
              <a:rPr lang="tr-TR" sz="2400" dirty="0"/>
              <a:t> ederek etkisini gösterir. </a:t>
            </a:r>
          </a:p>
        </p:txBody>
      </p:sp>
    </p:spTree>
    <p:extLst>
      <p:ext uri="{BB962C8B-B14F-4D97-AF65-F5344CB8AC3E}">
        <p14:creationId xmlns:p14="http://schemas.microsoft.com/office/powerpoint/2010/main" val="712193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8EB66D19-3E80-114F-AD8A-6D7BBC060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EC33CA1-3825-1646-AD9C-0DE456CCC28D}"/>
              </a:ext>
            </a:extLst>
          </p:cNvPr>
          <p:cNvSpPr/>
          <p:nvPr/>
        </p:nvSpPr>
        <p:spPr>
          <a:xfrm>
            <a:off x="395536" y="548680"/>
            <a:ext cx="84249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/>
              <a:t>	Protein, </a:t>
            </a:r>
            <a:r>
              <a:rPr lang="tr-TR" sz="2800" dirty="0" err="1"/>
              <a:t>peptid</a:t>
            </a:r>
            <a:r>
              <a:rPr lang="tr-TR" sz="2800" dirty="0"/>
              <a:t> ve aminler yağda çözünmezler, bu sebeple de hücrelerin plazma </a:t>
            </a:r>
            <a:r>
              <a:rPr lang="tr-TR" sz="2800" dirty="0" err="1"/>
              <a:t>membranlarını</a:t>
            </a:r>
            <a:r>
              <a:rPr lang="tr-TR" sz="2800" dirty="0"/>
              <a:t> geçemezler. Bu tür hormonların reseptörleri hücre </a:t>
            </a:r>
            <a:r>
              <a:rPr lang="tr-TR" sz="2800" dirty="0" err="1"/>
              <a:t>membranının</a:t>
            </a:r>
            <a:r>
              <a:rPr lang="tr-TR" sz="2800" dirty="0"/>
              <a:t> dışındadır. Hormonun reseptörü ile birleşmesi hücre içinde, </a:t>
            </a:r>
            <a:r>
              <a:rPr lang="tr-TR" sz="2800" b="1" u="sng" dirty="0"/>
              <a:t>ikincil haberci </a:t>
            </a:r>
            <a:r>
              <a:rPr lang="tr-TR" sz="2800" dirty="0"/>
              <a:t>denilen bir bileşiğin oluşmasına neden olur. </a:t>
            </a:r>
          </a:p>
          <a:p>
            <a:pPr algn="just"/>
            <a:r>
              <a:rPr lang="tr-TR" sz="2800" dirty="0"/>
              <a:t>	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818F7EB7-3BD6-CC46-A565-CE9D99DA25A1}"/>
              </a:ext>
            </a:extLst>
          </p:cNvPr>
          <p:cNvSpPr/>
          <p:nvPr/>
        </p:nvSpPr>
        <p:spPr>
          <a:xfrm>
            <a:off x="323528" y="3356992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/>
              <a:t>	</a:t>
            </a:r>
            <a:r>
              <a:rPr lang="tr-TR" sz="2800" dirty="0" err="1"/>
              <a:t>Çesitli</a:t>
            </a:r>
            <a:r>
              <a:rPr lang="tr-TR" sz="2800" dirty="0"/>
              <a:t> hormonlar tarafından kullanılan ikincil habercilerin </a:t>
            </a:r>
            <a:r>
              <a:rPr lang="tr-TR" sz="2800" dirty="0" err="1"/>
              <a:t>başlıcaları</a:t>
            </a:r>
            <a:r>
              <a:rPr lang="tr-TR" sz="2800" dirty="0"/>
              <a:t> şunlardır. 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tr-TR" sz="2800" dirty="0"/>
              <a:t>Siklik </a:t>
            </a:r>
            <a:r>
              <a:rPr lang="tr-TR" sz="2800" dirty="0" err="1"/>
              <a:t>Adenozin</a:t>
            </a:r>
            <a:r>
              <a:rPr lang="tr-TR" sz="2800" dirty="0"/>
              <a:t> </a:t>
            </a:r>
            <a:r>
              <a:rPr lang="tr-TR" sz="2800" dirty="0" err="1"/>
              <a:t>Monofosfat</a:t>
            </a:r>
            <a:r>
              <a:rPr lang="tr-TR" sz="2800" dirty="0"/>
              <a:t> (</a:t>
            </a:r>
            <a:r>
              <a:rPr lang="tr-TR" sz="2800" dirty="0" err="1"/>
              <a:t>cAMP</a:t>
            </a:r>
            <a:r>
              <a:rPr lang="tr-TR" sz="2800" dirty="0"/>
              <a:t>) 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tr-TR" sz="2800" dirty="0"/>
              <a:t>Siklik </a:t>
            </a:r>
            <a:r>
              <a:rPr lang="tr-TR" sz="2800" dirty="0" err="1"/>
              <a:t>Guanozin</a:t>
            </a:r>
            <a:r>
              <a:rPr lang="tr-TR" sz="2800" dirty="0"/>
              <a:t> </a:t>
            </a:r>
            <a:r>
              <a:rPr lang="tr-TR" sz="2800" dirty="0" err="1"/>
              <a:t>Monofosfat</a:t>
            </a:r>
            <a:r>
              <a:rPr lang="tr-TR" sz="2800" dirty="0"/>
              <a:t> (</a:t>
            </a:r>
            <a:r>
              <a:rPr lang="tr-TR" sz="2800" dirty="0" err="1"/>
              <a:t>cGMP</a:t>
            </a:r>
            <a:r>
              <a:rPr lang="tr-TR" sz="2800" dirty="0"/>
              <a:t>) 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tr-TR" sz="2800" dirty="0" err="1"/>
              <a:t>İnozitol</a:t>
            </a:r>
            <a:r>
              <a:rPr lang="tr-TR" sz="2800" dirty="0"/>
              <a:t> </a:t>
            </a:r>
            <a:r>
              <a:rPr lang="tr-TR" sz="2800" dirty="0" err="1"/>
              <a:t>Trifosfat</a:t>
            </a:r>
            <a:r>
              <a:rPr lang="tr-TR" sz="2800" dirty="0"/>
              <a:t> (IP3)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tr-TR" sz="2800" dirty="0"/>
              <a:t> Kalsiyum iyonları</a:t>
            </a:r>
          </a:p>
        </p:txBody>
      </p:sp>
    </p:spTree>
    <p:extLst>
      <p:ext uri="{BB962C8B-B14F-4D97-AF65-F5344CB8AC3E}">
        <p14:creationId xmlns:p14="http://schemas.microsoft.com/office/powerpoint/2010/main" val="4016471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22CD7BF3-F556-FF46-B3C5-205192705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1F0DF33-9E3B-4544-A561-4DF2CF80E96F}"/>
              </a:ext>
            </a:extLst>
          </p:cNvPr>
          <p:cNvSpPr/>
          <p:nvPr/>
        </p:nvSpPr>
        <p:spPr>
          <a:xfrm>
            <a:off x="323527" y="404664"/>
            <a:ext cx="820891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/>
              <a:t>	</a:t>
            </a:r>
            <a:r>
              <a:rPr lang="tr-TR" sz="2800" dirty="0" err="1"/>
              <a:t>Tiroid</a:t>
            </a:r>
            <a:r>
              <a:rPr lang="tr-TR" sz="2800" dirty="0"/>
              <a:t> hormonu ve </a:t>
            </a:r>
            <a:r>
              <a:rPr lang="tr-TR" sz="2800" dirty="0" err="1"/>
              <a:t>steroid</a:t>
            </a:r>
            <a:r>
              <a:rPr lang="tr-TR" sz="2800" dirty="0"/>
              <a:t> hormonlar yağda eridikleri için hücre </a:t>
            </a:r>
            <a:r>
              <a:rPr lang="tr-TR" sz="2800" dirty="0" err="1"/>
              <a:t>membranını</a:t>
            </a:r>
            <a:r>
              <a:rPr lang="tr-TR" sz="2800" dirty="0"/>
              <a:t> geçebilirler.  Bu nedenle plazma </a:t>
            </a:r>
            <a:r>
              <a:rPr lang="tr-TR" sz="2800" dirty="0" err="1"/>
              <a:t>membranının</a:t>
            </a:r>
            <a:r>
              <a:rPr lang="tr-TR" sz="2800" dirty="0"/>
              <a:t> dışında reseptöre ihtiyaçları olmadığı gibi, ikincil haberciye de ihtiyaç duymazlar.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	Yağda eriyen hormonlar sitoplazma içindeki reseptörlere direkt olarak ulaşırlar. Sitoplazma içindeki bu hormon-reseptör kompleksi daha sonra hücre </a:t>
            </a:r>
            <a:r>
              <a:rPr lang="tr-TR" sz="2800" dirty="0" err="1"/>
              <a:t>nükleusuna</a:t>
            </a:r>
            <a:r>
              <a:rPr lang="tr-TR" sz="2800" dirty="0"/>
              <a:t> ulaşır. Böylece nükleer DNA ve gen ekspresyonunu değiştirerek hedef hücrenin aktivitelerini yeniden programlayabilirler.</a:t>
            </a:r>
          </a:p>
        </p:txBody>
      </p:sp>
    </p:spTree>
    <p:extLst>
      <p:ext uri="{BB962C8B-B14F-4D97-AF65-F5344CB8AC3E}">
        <p14:creationId xmlns:p14="http://schemas.microsoft.com/office/powerpoint/2010/main" val="2491505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500042"/>
            <a:ext cx="84296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sz="2400" dirty="0"/>
              <a:t>	Hormonlar yüksek derecede yapısal özgüllük gösterir. 	Hormonun moleküler yapısındaki küçük bir değişiklik, fizyolojik aktivitesinde önemli bir değişiklik meydana getirir.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	 Hormonların çeşitlerine göre yaptıkları görevler de değişir.</a:t>
            </a:r>
          </a:p>
          <a:p>
            <a:pPr algn="just"/>
            <a:r>
              <a:rPr lang="tr-TR" sz="2400" dirty="0"/>
              <a:t>	</a:t>
            </a:r>
            <a:r>
              <a:rPr lang="tr-TR" sz="2400" b="1" u="sng" dirty="0"/>
              <a:t> </a:t>
            </a:r>
          </a:p>
          <a:p>
            <a:pPr algn="just"/>
            <a:r>
              <a:rPr lang="tr-TR" sz="2400" b="1" u="sng" dirty="0"/>
              <a:t>Hormonlar;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Enerji metabolizmasının düzenlenmesi,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Büyüme,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Cinsiyet özelliklerinin ve organlarının gelişmesi, çalışması,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Su ve elektrolit dengesinin ayarlanması,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Hücre zarının geçirgenliğinin düzenlenmesi, </a:t>
            </a:r>
          </a:p>
          <a:p>
            <a:pPr algn="just">
              <a:buFont typeface="Wingdings" pitchFamily="2" charset="2"/>
              <a:buChar char="ü"/>
            </a:pPr>
            <a:r>
              <a:rPr lang="tr-TR" sz="2400" dirty="0"/>
              <a:t>Enzimlerin salgılanması ve etkinliğinin sağlanması gibi olaylarda rol oynar. </a:t>
            </a:r>
          </a:p>
          <a:p>
            <a:pPr algn="just"/>
            <a:r>
              <a:rPr lang="tr-TR" sz="2400" dirty="0"/>
              <a:t>	</a:t>
            </a:r>
            <a:r>
              <a:rPr lang="tr-TR" sz="2400" b="1" dirty="0">
                <a:solidFill>
                  <a:srgbClr val="FF0000"/>
                </a:solidFill>
              </a:rPr>
              <a:t>Sinir, solunum, dolaşım, boşaltım, sindirim, hareket gibi tüm sistemlerin düzenli ve dengeli çalışması, hormonlar tarafından denetlenir.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B80545ED-5C36-3C45-AC40-7F0118DDF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8D4AF174-40E7-C34E-AFCC-3DD63CCF1D38}"/>
              </a:ext>
            </a:extLst>
          </p:cNvPr>
          <p:cNvSpPr/>
          <p:nvPr/>
        </p:nvSpPr>
        <p:spPr>
          <a:xfrm>
            <a:off x="256692" y="136525"/>
            <a:ext cx="863061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dirty="0"/>
              <a:t>	Hormonlar genelde kana salgılanırlar ve uzaktaki hücreleri etkilerler. Buna göre 4 etki şekli bulunmaktadır: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 1.</a:t>
            </a:r>
            <a:r>
              <a:rPr lang="tr-TR" sz="2800" u="sng" dirty="0"/>
              <a:t>Endokrin etki</a:t>
            </a:r>
            <a:r>
              <a:rPr lang="tr-TR" sz="2800" dirty="0"/>
              <a:t>: Hormon kanda bulunur ve uzaktaki hedef hücreye bağlanır.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2.</a:t>
            </a:r>
            <a:r>
              <a:rPr lang="tr-TR" sz="2800" u="sng" dirty="0"/>
              <a:t>Parakrin etki: </a:t>
            </a:r>
            <a:r>
              <a:rPr lang="tr-TR" sz="2800" dirty="0"/>
              <a:t>Hormon lokal olarak yayılır ve yakınında bulunan hedef hücreyi etkiler.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3.</a:t>
            </a:r>
            <a:r>
              <a:rPr lang="tr-TR" sz="2800" u="sng" dirty="0"/>
              <a:t>Otokrin etki: </a:t>
            </a:r>
            <a:r>
              <a:rPr lang="tr-TR" sz="2800" dirty="0"/>
              <a:t>Herhangi bir uyarana karşı hücrenin ürettiği hormonun kendi </a:t>
            </a:r>
            <a:r>
              <a:rPr lang="tr-TR" sz="2800" dirty="0" err="1"/>
              <a:t>membranındaki</a:t>
            </a:r>
            <a:r>
              <a:rPr lang="tr-TR" sz="2800" dirty="0"/>
              <a:t> yüzey reseptörlerine bağlanarak kendisini etkilemesidir.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4.</a:t>
            </a:r>
            <a:r>
              <a:rPr lang="tr-TR" sz="2800" u="sng" dirty="0"/>
              <a:t>İntrakrin etki</a:t>
            </a:r>
            <a:r>
              <a:rPr lang="tr-TR" sz="2800" dirty="0"/>
              <a:t>: Hücrede sentezlenen hormonun hücre dışına salınmaksızın hücre içinde işlev görmesidir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52378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23528" y="785794"/>
            <a:ext cx="83632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r>
              <a:rPr lang="tr-TR" sz="2800" dirty="0"/>
              <a:t>Hormonlar çok etkin maddelerdir. Endokrin bezlerden ve hücrelerden vücudun normal fonksiyonları için uygun miktarlarda salgılanmaları gerekir.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	Hormonların bir ya da birkaçının, az ya da çok salgılanması, hormon türüne göre çok ciddi anormalliklere yol açar. </a:t>
            </a:r>
          </a:p>
          <a:p>
            <a:pPr algn="just"/>
            <a:r>
              <a:rPr lang="tr-TR" sz="2800" dirty="0"/>
              <a:t>Örnek: İnsülin hormonunun yetersiz salgılanması şeker hastalığı, büyüme hormonunun yetersiz salgılanması büyüme geriliği (cücelik ), fazla salgılanması ise aşırı büyüme (devlik) yapar.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928662" y="714356"/>
            <a:ext cx="750099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r>
              <a:rPr lang="tr-TR" sz="2800" dirty="0"/>
              <a:t>İnsanlarda hormonların salgılandığı başlıca endokrin bezler şunlardır: </a:t>
            </a:r>
          </a:p>
          <a:p>
            <a:endParaRPr lang="tr-TR" sz="2800" dirty="0"/>
          </a:p>
          <a:p>
            <a:endParaRPr lang="tr-TR" sz="2800" dirty="0"/>
          </a:p>
          <a:p>
            <a:pPr algn="ctr">
              <a:buFont typeface="Wingdings" pitchFamily="2" charset="2"/>
              <a:buChar char="ü"/>
            </a:pPr>
            <a:r>
              <a:rPr lang="tr-TR" sz="2800" dirty="0"/>
              <a:t>Hipofiz bezi </a:t>
            </a:r>
          </a:p>
          <a:p>
            <a:pPr algn="ctr">
              <a:buFont typeface="Wingdings" pitchFamily="2" charset="2"/>
              <a:buChar char="ü"/>
            </a:pPr>
            <a:r>
              <a:rPr lang="tr-TR" sz="2800" dirty="0" err="1"/>
              <a:t>Tiroid</a:t>
            </a:r>
            <a:r>
              <a:rPr lang="tr-TR" sz="2800" dirty="0"/>
              <a:t> bezi </a:t>
            </a:r>
          </a:p>
          <a:p>
            <a:pPr algn="ctr">
              <a:buFont typeface="Wingdings" pitchFamily="2" charset="2"/>
              <a:buChar char="ü"/>
            </a:pPr>
            <a:r>
              <a:rPr lang="tr-TR" sz="2800" dirty="0" err="1"/>
              <a:t>Paratiroid</a:t>
            </a:r>
            <a:r>
              <a:rPr lang="tr-TR" sz="2800" dirty="0"/>
              <a:t> bezi </a:t>
            </a:r>
          </a:p>
          <a:p>
            <a:pPr algn="ctr">
              <a:buFont typeface="Wingdings" pitchFamily="2" charset="2"/>
              <a:buChar char="ü"/>
            </a:pPr>
            <a:r>
              <a:rPr lang="tr-TR" sz="2800" dirty="0"/>
              <a:t>Böbrek üstü bezleri </a:t>
            </a:r>
          </a:p>
          <a:p>
            <a:pPr algn="ctr">
              <a:buFont typeface="Wingdings" pitchFamily="2" charset="2"/>
              <a:buChar char="ü"/>
            </a:pPr>
            <a:r>
              <a:rPr lang="tr-TR" sz="2800" dirty="0"/>
              <a:t>Pankreas </a:t>
            </a:r>
          </a:p>
          <a:p>
            <a:pPr algn="ctr">
              <a:buFont typeface="Wingdings" pitchFamily="2" charset="2"/>
              <a:buChar char="ü"/>
            </a:pPr>
            <a:r>
              <a:rPr lang="tr-TR" sz="2800" dirty="0"/>
              <a:t>Eşeysel bezler </a:t>
            </a:r>
          </a:p>
          <a:p>
            <a:pPr algn="ctr">
              <a:buFont typeface="Wingdings" pitchFamily="2" charset="2"/>
              <a:buChar char="ü"/>
            </a:pPr>
            <a:r>
              <a:rPr lang="tr-TR" sz="2800" dirty="0" err="1"/>
              <a:t>Timus</a:t>
            </a:r>
            <a:r>
              <a:rPr lang="tr-TR" sz="2800" dirty="0"/>
              <a:t> bezi </a:t>
            </a:r>
            <a:endParaRPr lang="tr-TR" sz="2400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42852"/>
            <a:ext cx="6267450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Dikdörtgen"/>
          <p:cNvSpPr/>
          <p:nvPr/>
        </p:nvSpPr>
        <p:spPr>
          <a:xfrm>
            <a:off x="2643174" y="6143644"/>
            <a:ext cx="3133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Vücudumuzdaki iç salgı bezleri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928662" y="500042"/>
            <a:ext cx="5018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2400" b="1" dirty="0"/>
              <a:t>Hormonların Sentezi ve Kana Salınımı </a:t>
            </a:r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642910" y="1142984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	</a:t>
            </a:r>
            <a:r>
              <a:rPr lang="tr-TR" sz="2400" dirty="0"/>
              <a:t>Hormonların yapımı ve organizmanın hormonlara ihtiyacı arasındaki dengeyi sağlamak için birkaç mekanizma vardır. </a:t>
            </a:r>
          </a:p>
        </p:txBody>
      </p:sp>
      <p:sp>
        <p:nvSpPr>
          <p:cNvPr id="4" name="3 Dikdörtgen"/>
          <p:cNvSpPr/>
          <p:nvPr/>
        </p:nvSpPr>
        <p:spPr>
          <a:xfrm>
            <a:off x="500034" y="2786058"/>
            <a:ext cx="77867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	</a:t>
            </a:r>
            <a:r>
              <a:rPr lang="tr-TR" sz="2400" dirty="0"/>
              <a:t>Genellikle hormonlar, özel bir bezden kana salındıktan sonra kan yoluyla etki edeceği hedef dokuya taşınır. Hormonların sentezi ve kana </a:t>
            </a:r>
            <a:r>
              <a:rPr lang="tr-TR" sz="2400" dirty="0" err="1"/>
              <a:t>salınımları</a:t>
            </a:r>
            <a:r>
              <a:rPr lang="tr-TR" sz="2400" dirty="0"/>
              <a:t> hiyerarşik bir düzen içinde meydana gelir. Bu düzenin en üst basamağında “</a:t>
            </a:r>
            <a:r>
              <a:rPr lang="tr-TR" sz="2400" dirty="0" err="1"/>
              <a:t>hipotalamus</a:t>
            </a:r>
            <a:r>
              <a:rPr lang="tr-TR" sz="2400" dirty="0"/>
              <a:t>” yer alır. </a:t>
            </a:r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714348" y="714356"/>
            <a:ext cx="764386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r>
              <a:rPr lang="tr-TR" sz="2800" dirty="0"/>
              <a:t>İç salgı bezlerinin önemli bir bölümünün çalışması, hipofiz ön lobundan salgılanan hormonlar tarafından düzenlenir dolayısıyla hipofiz bezi, iç salgı bezlerinin vücutta birbirleriyle uyumlu çalışmasını sağlayan “</a:t>
            </a:r>
            <a:r>
              <a:rPr lang="tr-TR" sz="2800" b="1" i="1" dirty="0"/>
              <a:t>orkestra şefi” </a:t>
            </a:r>
            <a:r>
              <a:rPr lang="tr-TR" sz="2800" dirty="0"/>
              <a:t>durumundadır. </a:t>
            </a:r>
            <a:endParaRPr lang="tr-TR" sz="2400" dirty="0"/>
          </a:p>
        </p:txBody>
      </p:sp>
      <p:sp>
        <p:nvSpPr>
          <p:cNvPr id="3" name="2 Dikdörtgen"/>
          <p:cNvSpPr/>
          <p:nvPr/>
        </p:nvSpPr>
        <p:spPr>
          <a:xfrm>
            <a:off x="735609" y="3284984"/>
            <a:ext cx="7643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714348" y="857232"/>
            <a:ext cx="77153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</a:t>
            </a:r>
            <a:r>
              <a:rPr lang="tr-TR" sz="2400" dirty="0" err="1"/>
              <a:t>Hipotalamusa</a:t>
            </a:r>
            <a:r>
              <a:rPr lang="tr-TR" sz="2400" dirty="0"/>
              <a:t> gelen herhangi bir sinirsel uyarı, bu bölgeden </a:t>
            </a:r>
            <a:r>
              <a:rPr lang="tr-TR" sz="2400" dirty="0" err="1"/>
              <a:t>releasing</a:t>
            </a:r>
            <a:r>
              <a:rPr lang="tr-TR" sz="2400" dirty="0"/>
              <a:t> </a:t>
            </a:r>
            <a:r>
              <a:rPr lang="tr-TR" sz="2400" dirty="0" err="1"/>
              <a:t>factor</a:t>
            </a:r>
            <a:r>
              <a:rPr lang="tr-TR" sz="2400" dirty="0"/>
              <a:t> (serbest bırakıcı faktör) adı verilen, bundan sonraki mekanizmayı başlatan çok az miktarlardaki özel hormonların </a:t>
            </a:r>
            <a:r>
              <a:rPr lang="tr-TR" sz="2400" dirty="0" err="1"/>
              <a:t>salınımına</a:t>
            </a:r>
            <a:r>
              <a:rPr lang="tr-TR" sz="2400" dirty="0"/>
              <a:t> yol açar. </a:t>
            </a:r>
          </a:p>
          <a:p>
            <a:pPr algn="just"/>
            <a:r>
              <a:rPr lang="tr-TR" sz="2400" dirty="0"/>
              <a:t>	Bu hormonlar, sinir lifleri aracılığı ile hipofiz ön lobuna ulaşır. </a:t>
            </a:r>
            <a:r>
              <a:rPr lang="tr-TR" sz="2400" dirty="0" err="1"/>
              <a:t>Hipotalamustan</a:t>
            </a:r>
            <a:r>
              <a:rPr lang="tr-TR" sz="2400" dirty="0"/>
              <a:t> salgılanan her </a:t>
            </a:r>
            <a:r>
              <a:rPr lang="tr-TR" sz="2400" b="1" i="1" u="sng" dirty="0"/>
              <a:t>salgılama faktörü</a:t>
            </a:r>
            <a:r>
              <a:rPr lang="tr-TR" sz="2400" dirty="0"/>
              <a:t>, hipofiz ön lobundan özgül bir hormonun </a:t>
            </a:r>
            <a:r>
              <a:rPr lang="tr-TR" sz="2400" dirty="0" err="1"/>
              <a:t>salınımına</a:t>
            </a:r>
            <a:r>
              <a:rPr lang="tr-TR" sz="2400" dirty="0"/>
              <a:t> yol açar.</a:t>
            </a:r>
          </a:p>
          <a:p>
            <a:pPr algn="just"/>
            <a:r>
              <a:rPr lang="tr-TR" sz="2400" dirty="0"/>
              <a:t>	 Hipofiz bezinden salınan bu hormonlar, kan yolu ile hedef dokulara kadar giderek özgül fonksiyonlarını yapar. Genellikle bu özgül fonksiyon, hedef dokunun kendi özel hormonunun sentezini ve </a:t>
            </a:r>
            <a:r>
              <a:rPr lang="tr-TR" sz="2400" dirty="0" err="1"/>
              <a:t>salınımını</a:t>
            </a:r>
            <a:r>
              <a:rPr lang="tr-TR" sz="2400" dirty="0"/>
              <a:t> uyarma şeklindedir</a:t>
            </a:r>
            <a:r>
              <a:rPr lang="tr-TR" dirty="0"/>
              <a:t>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00034" y="857232"/>
            <a:ext cx="7643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	</a:t>
            </a:r>
            <a:r>
              <a:rPr lang="tr-TR" sz="2400" dirty="0" err="1"/>
              <a:t>Hipotalamus</a:t>
            </a:r>
            <a:r>
              <a:rPr lang="tr-TR" sz="2400" dirty="0"/>
              <a:t> sadece uyarıcı hormonların </a:t>
            </a:r>
            <a:r>
              <a:rPr lang="tr-TR" sz="2400" dirty="0" err="1"/>
              <a:t>salınımına</a:t>
            </a:r>
            <a:r>
              <a:rPr lang="tr-TR" sz="2400" dirty="0"/>
              <a:t> yol açmaz; aynı zamanda hormon </a:t>
            </a:r>
            <a:r>
              <a:rPr lang="tr-TR" sz="2400" dirty="0" err="1"/>
              <a:t>salınımını</a:t>
            </a:r>
            <a:r>
              <a:rPr lang="tr-TR" sz="2400" dirty="0"/>
              <a:t> yavaşlatıcı hormon veya faktörlerinin </a:t>
            </a:r>
            <a:r>
              <a:rPr lang="tr-TR" sz="2400" dirty="0" err="1"/>
              <a:t>salınımında</a:t>
            </a:r>
            <a:r>
              <a:rPr lang="tr-TR" sz="2400" dirty="0"/>
              <a:t> da rol oynar. </a:t>
            </a:r>
            <a:endParaRPr lang="tr-TR" dirty="0"/>
          </a:p>
        </p:txBody>
      </p:sp>
      <p:sp>
        <p:nvSpPr>
          <p:cNvPr id="3" name="2 Dikdörtgen"/>
          <p:cNvSpPr/>
          <p:nvPr/>
        </p:nvSpPr>
        <p:spPr>
          <a:xfrm>
            <a:off x="428596" y="2643182"/>
            <a:ext cx="79296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/>
              <a:t>	Hipofiz arka lob hormonları olan </a:t>
            </a:r>
            <a:r>
              <a:rPr lang="tr-TR" sz="2400" dirty="0" err="1"/>
              <a:t>oksitoksin</a:t>
            </a:r>
            <a:r>
              <a:rPr lang="tr-TR" sz="2400" dirty="0"/>
              <a:t> ve </a:t>
            </a:r>
            <a:r>
              <a:rPr lang="tr-TR" sz="2400" dirty="0" err="1"/>
              <a:t>vazopressin</a:t>
            </a:r>
            <a:r>
              <a:rPr lang="tr-TR" sz="2400" dirty="0"/>
              <a:t>, (</a:t>
            </a:r>
            <a:r>
              <a:rPr lang="tr-TR" sz="2400" dirty="0" err="1"/>
              <a:t>antidiüretik</a:t>
            </a:r>
            <a:r>
              <a:rPr lang="tr-TR" sz="2400" dirty="0"/>
              <a:t> hormon) </a:t>
            </a:r>
            <a:r>
              <a:rPr lang="tr-TR" sz="2400" dirty="0" err="1"/>
              <a:t>hipotalamusta</a:t>
            </a:r>
            <a:r>
              <a:rPr lang="tr-TR" sz="2400" dirty="0"/>
              <a:t> sentez edilerek </a:t>
            </a:r>
            <a:r>
              <a:rPr lang="tr-TR" sz="2400" dirty="0" err="1"/>
              <a:t>hipotalamus</a:t>
            </a:r>
            <a:r>
              <a:rPr lang="tr-TR" sz="2400" dirty="0"/>
              <a:t>-hipofiz arasındaki sinir yolları ile hipofiz arka lobuna taşınır ve burada sinir lifçiklerinden, bu sinir lifçiklerinin üzerinde bulundukları </a:t>
            </a:r>
            <a:r>
              <a:rPr lang="tr-TR" sz="2400" dirty="0" err="1"/>
              <a:t>kapiller</a:t>
            </a:r>
            <a:r>
              <a:rPr lang="tr-TR" sz="2400" dirty="0"/>
              <a:t> kan damarları içerisine salınır. Bu iki hormon, </a:t>
            </a:r>
            <a:r>
              <a:rPr lang="tr-TR" sz="2400" b="1" u="sng" dirty="0" err="1"/>
              <a:t>nöyrofizin</a:t>
            </a:r>
            <a:r>
              <a:rPr lang="tr-TR" sz="2400" dirty="0"/>
              <a:t> denen taşıyıcı bir protein aracılığı ile hipofize ulaştırılır.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21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2428860" y="357166"/>
            <a:ext cx="37308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/>
              <a:t>Hormonların Etkileri </a:t>
            </a:r>
            <a:endParaRPr lang="tr-TR" sz="3200" dirty="0"/>
          </a:p>
        </p:txBody>
      </p:sp>
      <p:sp>
        <p:nvSpPr>
          <p:cNvPr id="4" name="3 Dikdörtgen"/>
          <p:cNvSpPr/>
          <p:nvPr/>
        </p:nvSpPr>
        <p:spPr>
          <a:xfrm>
            <a:off x="285720" y="928670"/>
            <a:ext cx="81439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 algn="just"/>
            <a:r>
              <a:rPr lang="tr-TR" sz="2800" dirty="0"/>
              <a:t>	</a:t>
            </a:r>
            <a:r>
              <a:rPr lang="tr-TR" sz="2800" b="1" i="1" u="sng" dirty="0"/>
              <a:t>Düzenleyici fonksiyonlar</a:t>
            </a:r>
            <a:r>
              <a:rPr lang="tr-TR" sz="2800" dirty="0"/>
              <a:t>: Endokrin sistemin en önemli fonksiyonu, hücre içi ve hücre dışı sıvıların kimyasal içeriğinin (</a:t>
            </a:r>
            <a:r>
              <a:rPr lang="tr-TR" sz="2800" dirty="0" err="1"/>
              <a:t>homeostaz</a:t>
            </a:r>
            <a:r>
              <a:rPr lang="tr-TR" sz="2800" dirty="0"/>
              <a:t>) devamlılığını korumaktır. </a:t>
            </a:r>
          </a:p>
          <a:p>
            <a:pPr algn="just"/>
            <a:r>
              <a:rPr lang="tr-TR" sz="2800" dirty="0"/>
              <a:t>	</a:t>
            </a:r>
            <a:r>
              <a:rPr lang="tr-TR" sz="2800" dirty="0" err="1"/>
              <a:t>Homeostaz</a:t>
            </a:r>
            <a:r>
              <a:rPr lang="tr-TR" sz="2800" dirty="0"/>
              <a:t>, hormonların tuz, su, karbonhidrat, yağ ve protein metabolizmalarının düzenlemesi ile sağlanır. Hormonlar; açlık, enfeksiyon, travma, </a:t>
            </a:r>
            <a:r>
              <a:rPr lang="tr-TR" sz="2800" dirty="0" err="1"/>
              <a:t>psikojenik</a:t>
            </a:r>
            <a:r>
              <a:rPr lang="tr-TR" sz="2800" dirty="0"/>
              <a:t> stres ve seksüel üreme gibi durumlarda da düzenleyici rol oynar.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10A2-D6DC-4504-82DD-16279929C80B}" type="slidenum">
              <a:rPr lang="tr-TR" smtClean="0"/>
              <a:pPr/>
              <a:t>22</a:t>
            </a:fld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571472" y="785794"/>
            <a:ext cx="78581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dirty="0"/>
              <a:t>	</a:t>
            </a:r>
            <a:r>
              <a:rPr lang="tr-TR" sz="2400" b="1" i="1" u="sng" dirty="0" err="1"/>
              <a:t>Morfojenik</a:t>
            </a:r>
            <a:r>
              <a:rPr lang="tr-TR" sz="2400" b="1" i="1" u="sng" dirty="0"/>
              <a:t> fonksiyonlar</a:t>
            </a:r>
            <a:r>
              <a:rPr lang="tr-TR" sz="2400" b="1" dirty="0"/>
              <a:t>: </a:t>
            </a:r>
            <a:r>
              <a:rPr lang="tr-TR" sz="2400" dirty="0"/>
              <a:t>Hormonlar organizmanın büyümesinde ve gelişmesinde önemli rol oynar. Örnek: Erkek ve kadın seks </a:t>
            </a:r>
            <a:r>
              <a:rPr lang="tr-TR" sz="2400" dirty="0" err="1"/>
              <a:t>karekteristikleri</a:t>
            </a:r>
            <a:r>
              <a:rPr lang="tr-TR" sz="2400" dirty="0"/>
              <a:t> testosteron ve östrojenin etkisi altındadır. </a:t>
            </a:r>
          </a:p>
        </p:txBody>
      </p:sp>
      <p:sp>
        <p:nvSpPr>
          <p:cNvPr id="4" name="3 Dikdörtgen"/>
          <p:cNvSpPr/>
          <p:nvPr/>
        </p:nvSpPr>
        <p:spPr>
          <a:xfrm>
            <a:off x="571472" y="2571744"/>
            <a:ext cx="78581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b="1" i="1" dirty="0"/>
              <a:t>	</a:t>
            </a:r>
            <a:r>
              <a:rPr lang="tr-TR" sz="2400" b="1" i="1" u="sng" dirty="0"/>
              <a:t>Bütünleyici fonksiyonlar (beraber etkileme)</a:t>
            </a:r>
            <a:r>
              <a:rPr lang="tr-TR" sz="2400" b="1" i="1" dirty="0"/>
              <a:t>: </a:t>
            </a:r>
            <a:r>
              <a:rPr lang="tr-TR" sz="2400" dirty="0"/>
              <a:t>Hormon özgün fonksiyonunu düzenlemek için bağımsız olarak veya diğer hormonlarla birlikte etki edebilir. </a:t>
            </a:r>
          </a:p>
          <a:p>
            <a:pPr algn="just"/>
            <a:r>
              <a:rPr lang="tr-TR" sz="2400" dirty="0"/>
              <a:t>Örnek: Normal karbonhidrat metabolizması, pankreastan salgılanan </a:t>
            </a:r>
            <a:r>
              <a:rPr lang="tr-TR" sz="2400" dirty="0" err="1"/>
              <a:t>insülin</a:t>
            </a:r>
            <a:r>
              <a:rPr lang="tr-TR" sz="2400" dirty="0"/>
              <a:t> ve </a:t>
            </a:r>
            <a:r>
              <a:rPr lang="tr-TR" sz="2400" dirty="0" err="1"/>
              <a:t>glukagon</a:t>
            </a:r>
            <a:r>
              <a:rPr lang="tr-TR" sz="2400" dirty="0"/>
              <a:t> hormonlarının birlikte çalışması ile sağlanır. Bu etkileşim sadece endokrin sistem ile sınırlanmamakta, sinir sistemini de kapsamaktadır. Örnek: </a:t>
            </a:r>
            <a:r>
              <a:rPr lang="tr-TR" sz="2400" dirty="0" err="1"/>
              <a:t>Mineralokortikoid</a:t>
            </a:r>
            <a:r>
              <a:rPr lang="tr-TR" sz="2400" dirty="0"/>
              <a:t> 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1287</Words>
  <Application>Microsoft Macintosh PowerPoint</Application>
  <PresentationFormat>Ekran Gösterisi (4:3)</PresentationFormat>
  <Paragraphs>137</Paragraphs>
  <Slides>22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Ofis Teması</vt:lpstr>
      <vt:lpstr>HORMONLAR VE KLİNİK ÖNEMİ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PRO2000</dc:creator>
  <cp:lastModifiedBy>Levent MERCAN</cp:lastModifiedBy>
  <cp:revision>43</cp:revision>
  <dcterms:created xsi:type="dcterms:W3CDTF">2019-10-01T11:06:59Z</dcterms:created>
  <dcterms:modified xsi:type="dcterms:W3CDTF">2020-10-23T00:34:43Z</dcterms:modified>
</cp:coreProperties>
</file>