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9" r:id="rId4"/>
    <p:sldId id="281" r:id="rId5"/>
    <p:sldId id="290" r:id="rId6"/>
    <p:sldId id="282" r:id="rId7"/>
    <p:sldId id="283" r:id="rId8"/>
    <p:sldId id="291" r:id="rId9"/>
    <p:sldId id="284" r:id="rId10"/>
    <p:sldId id="285" r:id="rId11"/>
    <p:sldId id="286" r:id="rId12"/>
    <p:sldId id="287" r:id="rId13"/>
    <p:sldId id="288" r:id="rId14"/>
    <p:sldId id="258" r:id="rId15"/>
    <p:sldId id="259" r:id="rId16"/>
    <p:sldId id="279" r:id="rId17"/>
    <p:sldId id="260" r:id="rId18"/>
    <p:sldId id="261" r:id="rId19"/>
    <p:sldId id="262" r:id="rId20"/>
    <p:sldId id="263" r:id="rId21"/>
    <p:sldId id="276" r:id="rId22"/>
    <p:sldId id="264" r:id="rId23"/>
    <p:sldId id="277" r:id="rId2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3"/>
    <p:restoredTop sz="94615"/>
  </p:normalViewPr>
  <p:slideViewPr>
    <p:cSldViewPr>
      <p:cViewPr varScale="1">
        <p:scale>
          <a:sx n="106" d="100"/>
          <a:sy n="106" d="100"/>
        </p:scale>
        <p:origin x="171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7F81F-398A-4F87-9F42-A5E72D96A862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1B20-6DA4-4E2F-9E55-7A78A22499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7F81F-398A-4F87-9F42-A5E72D96A862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1B20-6DA4-4E2F-9E55-7A78A22499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7F81F-398A-4F87-9F42-A5E72D96A862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1B20-6DA4-4E2F-9E55-7A78A22499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7F81F-398A-4F87-9F42-A5E72D96A862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1B20-6DA4-4E2F-9E55-7A78A22499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7F81F-398A-4F87-9F42-A5E72D96A862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1B20-6DA4-4E2F-9E55-7A78A22499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7F81F-398A-4F87-9F42-A5E72D96A862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1B20-6DA4-4E2F-9E55-7A78A22499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7F81F-398A-4F87-9F42-A5E72D96A862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1B20-6DA4-4E2F-9E55-7A78A22499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7F81F-398A-4F87-9F42-A5E72D96A862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1B20-6DA4-4E2F-9E55-7A78A22499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7F81F-398A-4F87-9F42-A5E72D96A862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1B20-6DA4-4E2F-9E55-7A78A22499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7F81F-398A-4F87-9F42-A5E72D96A862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1B20-6DA4-4E2F-9E55-7A78A22499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7F81F-398A-4F87-9F42-A5E72D96A862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1B20-6DA4-4E2F-9E55-7A78A22499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7F81F-398A-4F87-9F42-A5E72D96A862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31B20-6DA4-4E2F-9E55-7A78A224998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888432"/>
          </a:xfrm>
        </p:spPr>
        <p:txBody>
          <a:bodyPr/>
          <a:lstStyle/>
          <a:p>
            <a:r>
              <a:rPr lang="tr-TR" dirty="0"/>
              <a:t>HORMONLAR-3</a:t>
            </a:r>
            <a:br>
              <a:rPr lang="tr-TR" dirty="0"/>
            </a:br>
            <a:br>
              <a:rPr lang="tr-TR" dirty="0"/>
            </a:br>
            <a:r>
              <a:rPr lang="tr-TR" dirty="0"/>
              <a:t>Adrenal Bez Hormonları </a:t>
            </a:r>
            <a:br>
              <a:rPr lang="tr-TR" dirty="0"/>
            </a:br>
            <a:r>
              <a:rPr lang="tr-TR" dirty="0"/>
              <a:t>Pankreas Hormonları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547664" y="6093296"/>
            <a:ext cx="6480720" cy="516260"/>
          </a:xfrm>
        </p:spPr>
        <p:txBody>
          <a:bodyPr/>
          <a:lstStyle/>
          <a:p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95536" y="476672"/>
            <a:ext cx="8291263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Adrenal Bezler (</a:t>
            </a:r>
            <a:r>
              <a:rPr lang="tr-TR" sz="2400" b="1" dirty="0" err="1"/>
              <a:t>Gl</a:t>
            </a:r>
            <a:r>
              <a:rPr lang="tr-TR" sz="2400" b="1" dirty="0"/>
              <a:t>. </a:t>
            </a:r>
            <a:r>
              <a:rPr lang="tr-TR" sz="2400" b="1" dirty="0" err="1"/>
              <a:t>Suprarenalis</a:t>
            </a:r>
            <a:r>
              <a:rPr lang="tr-TR" sz="2400" b="1" dirty="0"/>
              <a:t>-Böbrek Üstü Bezleri</a:t>
            </a:r>
            <a:r>
              <a:rPr lang="tr-TR" b="1" dirty="0"/>
              <a:t>) </a:t>
            </a:r>
          </a:p>
          <a:p>
            <a:endParaRPr lang="tr-TR" b="1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Adrenal bezler (</a:t>
            </a:r>
            <a:r>
              <a:rPr lang="tr-TR" sz="2800" dirty="0" err="1"/>
              <a:t>gl</a:t>
            </a:r>
            <a:r>
              <a:rPr lang="tr-TR" sz="2800" dirty="0"/>
              <a:t>. </a:t>
            </a:r>
            <a:r>
              <a:rPr lang="tr-TR" sz="2800" dirty="0" err="1"/>
              <a:t>suprenalis</a:t>
            </a:r>
            <a:r>
              <a:rPr lang="tr-TR" sz="2800" dirty="0"/>
              <a:t>) her iki böbreğin üst kısmına yerleşmiş, sarımsı renkte iki bezdir.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Her biri ortalama 6–7 gramdır.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Adrenal bezler iç ve dış olmak üzere iki bölümden oluşur. İç kısmına </a:t>
            </a:r>
            <a:r>
              <a:rPr lang="tr-TR" sz="2800" b="1" i="1" dirty="0"/>
              <a:t>adrenal </a:t>
            </a:r>
            <a:r>
              <a:rPr lang="tr-TR" sz="2800" b="1" i="1" dirty="0" err="1"/>
              <a:t>medulla</a:t>
            </a:r>
            <a:r>
              <a:rPr lang="tr-TR" sz="2800" b="1" i="1" dirty="0"/>
              <a:t> </a:t>
            </a:r>
            <a:r>
              <a:rPr lang="tr-TR" sz="2800" dirty="0"/>
              <a:t>(öz), dış kısmına </a:t>
            </a:r>
            <a:r>
              <a:rPr lang="tr-TR" sz="2800" b="1" i="1" dirty="0"/>
              <a:t>adrenal korteks </a:t>
            </a:r>
            <a:r>
              <a:rPr lang="tr-TR" sz="2800" dirty="0"/>
              <a:t>(kabuk) denir. Her iki bölümden yapı ve fonksiyon bakımından farklı hormonlar salgılanır.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8591" y="5000987"/>
            <a:ext cx="2946818" cy="1635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39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Böbrek Üstü Bezi">
            <a:extLst>
              <a:ext uri="{FF2B5EF4-FFF2-40B4-BE49-F238E27FC236}">
                <a16:creationId xmlns:a16="http://schemas.microsoft.com/office/drawing/2014/main" id="{F7326995-CE59-6249-A277-A4D930140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84" y="1268760"/>
            <a:ext cx="7947432" cy="401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656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70033" y="404664"/>
            <a:ext cx="82809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/>
              <a:t>Medulla</a:t>
            </a:r>
            <a:r>
              <a:rPr lang="tr-TR" sz="2800" b="1" dirty="0"/>
              <a:t> Bölümü Hormonları </a:t>
            </a:r>
          </a:p>
          <a:p>
            <a:pPr algn="just"/>
            <a:r>
              <a:rPr lang="tr-TR" sz="2800" dirty="0"/>
              <a:t>	Adrenal </a:t>
            </a:r>
            <a:r>
              <a:rPr lang="tr-TR" sz="2800" dirty="0" err="1"/>
              <a:t>medulladan</a:t>
            </a:r>
            <a:r>
              <a:rPr lang="tr-TR" sz="2800" dirty="0"/>
              <a:t> sempatik uyarı ile adrenalin (epinefrin) ve </a:t>
            </a:r>
            <a:r>
              <a:rPr lang="tr-TR" sz="2800" dirty="0" err="1"/>
              <a:t>noradrenalin</a:t>
            </a:r>
            <a:r>
              <a:rPr lang="tr-TR" sz="2800" dirty="0"/>
              <a:t> (</a:t>
            </a:r>
            <a:r>
              <a:rPr lang="tr-TR" sz="2800" dirty="0" err="1"/>
              <a:t>norepinefrin</a:t>
            </a:r>
            <a:r>
              <a:rPr lang="tr-TR" sz="2800" dirty="0"/>
              <a:t>) olmak üzere iki hormon salgılanır.</a:t>
            </a:r>
          </a:p>
          <a:p>
            <a:pPr algn="just"/>
            <a:r>
              <a:rPr lang="tr-TR" sz="2800" dirty="0"/>
              <a:t>	 Bu bölümden salgılanan hormonların % 80’ini adrenalin, % 20’sini </a:t>
            </a:r>
            <a:r>
              <a:rPr lang="tr-TR" sz="2800" dirty="0" err="1"/>
              <a:t>noradrenalin</a:t>
            </a:r>
            <a:r>
              <a:rPr lang="tr-TR" sz="2800" dirty="0"/>
              <a:t> oluşturur. </a:t>
            </a:r>
          </a:p>
          <a:p>
            <a:pPr algn="just"/>
            <a:r>
              <a:rPr lang="tr-TR" sz="2800" dirty="0"/>
              <a:t>	Adrenal </a:t>
            </a:r>
            <a:r>
              <a:rPr lang="tr-TR" sz="2800" dirty="0" err="1"/>
              <a:t>medulla</a:t>
            </a:r>
            <a:r>
              <a:rPr lang="tr-TR" sz="2800" dirty="0"/>
              <a:t> hormonlarına </a:t>
            </a:r>
            <a:r>
              <a:rPr lang="tr-TR" sz="2800" b="1" dirty="0" err="1"/>
              <a:t>katekolaminler</a:t>
            </a:r>
            <a:r>
              <a:rPr lang="tr-TR" sz="2800" b="1" dirty="0"/>
              <a:t> de denir. </a:t>
            </a:r>
          </a:p>
          <a:p>
            <a:pPr algn="just"/>
            <a:r>
              <a:rPr lang="tr-TR" sz="2800" b="1" dirty="0"/>
              <a:t>	</a:t>
            </a:r>
            <a:endParaRPr lang="tr-TR" sz="28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7321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DRENAL TÜMÖRLER">
            <a:extLst>
              <a:ext uri="{FF2B5EF4-FFF2-40B4-BE49-F238E27FC236}">
                <a16:creationId xmlns:a16="http://schemas.microsoft.com/office/drawing/2014/main" id="{B98DC9EE-2E31-E345-B06D-CB5C53E49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36712"/>
            <a:ext cx="65024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6459A47C-B584-D845-9E42-187D59195845}"/>
              </a:ext>
            </a:extLst>
          </p:cNvPr>
          <p:cNvSpPr/>
          <p:nvPr/>
        </p:nvSpPr>
        <p:spPr>
          <a:xfrm>
            <a:off x="395536" y="5157192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/>
              <a:t>	Adrenalin ve </a:t>
            </a:r>
            <a:r>
              <a:rPr lang="tr-TR" sz="2400" b="1" dirty="0" err="1"/>
              <a:t>noradrenalin</a:t>
            </a:r>
            <a:r>
              <a:rPr lang="tr-TR" sz="2400" b="1" dirty="0"/>
              <a:t> bazı organlar üzerine aynı bazılarına ise farklı etki gösterir. Bu hormonların salınımı korku, heyecan, hiddet, stres durumlarında artar. 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105979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6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395536" y="260648"/>
            <a:ext cx="8136904" cy="5636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u="sng" dirty="0">
                <a:solidFill>
                  <a:srgbClr val="FF0000"/>
                </a:solidFill>
              </a:rPr>
              <a:t>Adrenalin ve </a:t>
            </a:r>
            <a:r>
              <a:rPr lang="tr-TR" sz="2400" b="1" u="sng" dirty="0" err="1">
                <a:solidFill>
                  <a:srgbClr val="FF0000"/>
                </a:solidFill>
              </a:rPr>
              <a:t>noradrenalinin</a:t>
            </a:r>
            <a:r>
              <a:rPr lang="tr-TR" sz="2400" b="1" u="sng" dirty="0">
                <a:solidFill>
                  <a:srgbClr val="FF0000"/>
                </a:solidFill>
              </a:rPr>
              <a:t> etkileri </a:t>
            </a:r>
          </a:p>
          <a:p>
            <a:endParaRPr lang="tr-TR" sz="16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Kalbin çalışmasını hızlandırarak kan basıncını artırır.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Yüzeysel, çevresel kan damarlarını daraltır.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İskelet kasları kan damarlarını genişletir.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Karaciğerdeki glikojenin glikoza dönüşmesini etkileyerek kandaki şeker düzeyini yükseltir.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Oksijen tüketimini artırır.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Sindirim kanalında yavaşlamaya neden olur.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Göz bebeği genişlemesini sağlar.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 err="1"/>
              <a:t>Noradrenalin</a:t>
            </a:r>
            <a:r>
              <a:rPr lang="tr-TR" sz="2400" dirty="0"/>
              <a:t>, kılcal damarları daraltır, kan basıncını artırır. 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100408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23528" y="404664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Korteks Bölümü Hormonları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Adrenal bezin korteks bölümü yaşam için çok önemli bir bezdir.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Korteks bölümünün olmaması ölümle sonuçlanan ciddi bozukluklara yol açar.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7</a:t>
            </a:fld>
            <a:endParaRPr lang="tr-TR"/>
          </a:p>
        </p:txBody>
      </p:sp>
      <p:pic>
        <p:nvPicPr>
          <p:cNvPr id="6" name="Picture 2" descr="ADRENAL TÜMÖRLER">
            <a:extLst>
              <a:ext uri="{FF2B5EF4-FFF2-40B4-BE49-F238E27FC236}">
                <a16:creationId xmlns:a16="http://schemas.microsoft.com/office/drawing/2014/main" id="{D3701A4D-7A3E-1F44-8CDA-A7018BBA0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012" y="2420888"/>
            <a:ext cx="65024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2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D50AFB4B-9A87-9E4D-BE0E-D7F427C5EA58}"/>
              </a:ext>
            </a:extLst>
          </p:cNvPr>
          <p:cNvSpPr/>
          <p:nvPr/>
        </p:nvSpPr>
        <p:spPr>
          <a:xfrm>
            <a:off x="251520" y="548680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sz="2800" dirty="0"/>
              <a:t>Korteksten 30-40 çeşit hormon salgılanır. Bu hormonlar, hipofiz ön lob hormonu olan </a:t>
            </a:r>
            <a:r>
              <a:rPr lang="tr-TR" sz="2800" dirty="0" err="1"/>
              <a:t>adrenokortikotrop</a:t>
            </a:r>
            <a:r>
              <a:rPr lang="tr-TR" sz="2800" dirty="0"/>
              <a:t> hormonun (ACTH) korteksi uyarması ile salgılanır ve kana verilir.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Adrenal korteksten </a:t>
            </a:r>
            <a:r>
              <a:rPr lang="tr-TR" sz="2800" dirty="0" err="1"/>
              <a:t>steroid</a:t>
            </a:r>
            <a:r>
              <a:rPr lang="tr-TR" sz="2800" dirty="0"/>
              <a:t> hormonlar sentezlenir bu nedenle bu hormonlara </a:t>
            </a:r>
            <a:r>
              <a:rPr lang="tr-TR" sz="2800" b="1" dirty="0" err="1"/>
              <a:t>kortikosteroid</a:t>
            </a:r>
            <a:r>
              <a:rPr lang="tr-TR" sz="2800" b="1" dirty="0"/>
              <a:t> </a:t>
            </a:r>
            <a:r>
              <a:rPr lang="tr-TR" sz="2800" dirty="0"/>
              <a:t>hormonlar da denir</a:t>
            </a:r>
            <a:r>
              <a:rPr lang="tr-TR" sz="2800" b="1" dirty="0"/>
              <a:t>. </a:t>
            </a:r>
          </a:p>
          <a:p>
            <a:pPr algn="just">
              <a:buFont typeface="Wingdings" pitchFamily="2" charset="2"/>
              <a:buChar char="ü"/>
            </a:pPr>
            <a:endParaRPr lang="tr-TR" sz="2800" b="1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En önemlileri;</a:t>
            </a:r>
            <a:r>
              <a:rPr lang="tr-TR" sz="2800" b="1" dirty="0"/>
              <a:t> </a:t>
            </a:r>
            <a:r>
              <a:rPr lang="tr-TR" sz="2800" b="1" dirty="0" err="1"/>
              <a:t>glukokortikoidler</a:t>
            </a:r>
            <a:r>
              <a:rPr lang="tr-TR" sz="2800" b="1" dirty="0"/>
              <a:t>, </a:t>
            </a:r>
            <a:r>
              <a:rPr lang="tr-TR" sz="2800" b="1" dirty="0" err="1"/>
              <a:t>mineralokortikoidler</a:t>
            </a:r>
            <a:r>
              <a:rPr lang="tr-TR" sz="2800" b="1" dirty="0"/>
              <a:t> ve </a:t>
            </a:r>
            <a:r>
              <a:rPr lang="tr-TR" sz="2800" b="1" dirty="0" err="1"/>
              <a:t>androkortikoidlerdir</a:t>
            </a:r>
            <a:r>
              <a:rPr lang="tr-TR" sz="2800" b="1" dirty="0"/>
              <a:t>. Hormonlar fonksiyonları bakımından birbirlerinden farklıdır.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082462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51520" y="476672"/>
            <a:ext cx="871296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3200" b="1" dirty="0" err="1">
                <a:solidFill>
                  <a:srgbClr val="FF0000"/>
                </a:solidFill>
              </a:rPr>
              <a:t>Glukokortikoidler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tr-TR" sz="2400" dirty="0"/>
              <a:t>	Daha çok protein, yağ ve karbonhidrat metabolizması üzerine etkilidir. Bu gruptaki en önemli hormonlar </a:t>
            </a:r>
            <a:r>
              <a:rPr lang="tr-TR" sz="2400" dirty="0" err="1"/>
              <a:t>kortizol</a:t>
            </a:r>
            <a:r>
              <a:rPr lang="tr-TR" sz="2400" dirty="0"/>
              <a:t> ve </a:t>
            </a:r>
            <a:r>
              <a:rPr lang="tr-TR" sz="2400" dirty="0" err="1"/>
              <a:t>kortikosterondur</a:t>
            </a:r>
            <a:r>
              <a:rPr lang="tr-TR" sz="2400" dirty="0"/>
              <a:t> (kortizon ve </a:t>
            </a:r>
            <a:r>
              <a:rPr lang="tr-TR" sz="2400" dirty="0" err="1"/>
              <a:t>hidrokortizon</a:t>
            </a:r>
            <a:r>
              <a:rPr lang="tr-TR" sz="2400" dirty="0"/>
              <a:t>). 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b="1" dirty="0" err="1">
                <a:solidFill>
                  <a:srgbClr val="FF0000"/>
                </a:solidFill>
              </a:rPr>
              <a:t>Glukokortikoidlerin</a:t>
            </a:r>
            <a:r>
              <a:rPr lang="tr-TR" sz="2400" b="1" dirty="0">
                <a:solidFill>
                  <a:srgbClr val="FF0000"/>
                </a:solidFill>
              </a:rPr>
              <a:t> görevleri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Karaciğeri etkileyerek protein ve yağlardan glikoz oluşmasını ve glikozun karaciğerde depolanmasını sağlar. Hücrelerde glikoz kullanımını azaltır. Böylece kanda glikoz miktarı artar.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Proteinlerin yıkımını artırır ve protein sentezini azaltır. Karaciğer dışındaki kas dokusunda protein depolarını azaltır. </a:t>
            </a:r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Yağların yıkımını, serbest yağ asidi oranını ve kullanımını artırır.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 err="1"/>
              <a:t>Glukokortikoidlerin</a:t>
            </a:r>
            <a:r>
              <a:rPr lang="tr-TR" sz="2400" dirty="0"/>
              <a:t> </a:t>
            </a:r>
            <a:r>
              <a:rPr lang="tr-TR" sz="2400" dirty="0" err="1"/>
              <a:t>metabolik</a:t>
            </a:r>
            <a:r>
              <a:rPr lang="tr-TR" sz="2400" dirty="0"/>
              <a:t> etkilerinin yanı sıra iltihap belirtilerini ve alerjiyi giderici etkileri vardır.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0921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23528" y="620688"/>
            <a:ext cx="8363271" cy="559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350" dirty="0"/>
          </a:p>
          <a:p>
            <a:pPr algn="just"/>
            <a:r>
              <a:rPr lang="tr-TR" sz="2800" b="1" u="sng" dirty="0"/>
              <a:t>Kortizon yokluğunda görülen bozukluklar </a:t>
            </a:r>
          </a:p>
          <a:p>
            <a:pPr algn="just"/>
            <a:endParaRPr lang="tr-TR" sz="2800" b="1" u="sng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Kan glikoz düzeyi düşer.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Yağ dokusundan serbest yağ asitlerinin meydana gelmesinde eksiklikler ortaya çıkar.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Kan basıncı düşer.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 err="1"/>
              <a:t>Distal</a:t>
            </a:r>
            <a:r>
              <a:rPr lang="tr-TR" sz="2400" dirty="0"/>
              <a:t> </a:t>
            </a:r>
            <a:r>
              <a:rPr lang="tr-TR" sz="2400" dirty="0" err="1"/>
              <a:t>tübülün</a:t>
            </a:r>
            <a:r>
              <a:rPr lang="tr-TR" sz="2400" dirty="0"/>
              <a:t> suya geçirgenliğini azaltarak daha fazla suyun atılmasına neden olur. </a:t>
            </a:r>
            <a:r>
              <a:rPr lang="tr-TR" sz="2400" dirty="0" err="1"/>
              <a:t>Kortizol</a:t>
            </a:r>
            <a:r>
              <a:rPr lang="tr-TR" sz="2400" dirty="0"/>
              <a:t> eksikliğinde fazla su içildiği zaman vücutta su birikmesine ve su zehirlenmesine neden olur.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Lezzet almada bozukluk, işitme ve koku almada yetersizlikler görülebilir.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Kas zayıflığı görülür.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Nedeni tam olarak bilinmemekle birlikte yokluğunda </a:t>
            </a:r>
            <a:r>
              <a:rPr lang="tr-TR" sz="2400" dirty="0" err="1"/>
              <a:t>timus</a:t>
            </a:r>
            <a:r>
              <a:rPr lang="tr-TR" sz="2400" dirty="0"/>
              <a:t> bezi ve lenf bezleri büyür.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1310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89857" y="475714"/>
            <a:ext cx="8496943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b="1" u="sng" dirty="0" err="1">
                <a:solidFill>
                  <a:srgbClr val="FF0000"/>
                </a:solidFill>
              </a:rPr>
              <a:t>Mineralokortikoidler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tr-TR" sz="2400" dirty="0"/>
              <a:t>	Bu grupta bulunan hormonların en önemlileri </a:t>
            </a:r>
            <a:r>
              <a:rPr lang="tr-TR" sz="2400" b="1" dirty="0" err="1"/>
              <a:t>aldesteron</a:t>
            </a:r>
            <a:r>
              <a:rPr lang="tr-TR" sz="2400" dirty="0"/>
              <a:t> ve </a:t>
            </a:r>
            <a:r>
              <a:rPr lang="tr-TR" sz="2400" b="1" dirty="0" err="1"/>
              <a:t>desoxycorticosterondur</a:t>
            </a:r>
            <a:r>
              <a:rPr lang="tr-TR" sz="2400" b="1" dirty="0"/>
              <a:t> (</a:t>
            </a:r>
            <a:r>
              <a:rPr lang="tr-TR" sz="2400" b="1" dirty="0" err="1"/>
              <a:t>dezoksikortikosteron</a:t>
            </a:r>
            <a:r>
              <a:rPr lang="tr-TR" sz="2400" b="1" dirty="0"/>
              <a:t>). </a:t>
            </a:r>
          </a:p>
          <a:p>
            <a:pPr algn="just"/>
            <a:endParaRPr lang="tr-TR" sz="2400" b="1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 err="1"/>
              <a:t>Aldesteron</a:t>
            </a:r>
            <a:r>
              <a:rPr lang="tr-TR" sz="2400" dirty="0"/>
              <a:t> vücudun sıvı ve elektrolit dengesini sağlanması için gerekli bir hormondur.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 Asıl etkisini sodyum üzerine gösterir.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 err="1"/>
              <a:t>Aldesteron</a:t>
            </a:r>
            <a:r>
              <a:rPr lang="tr-TR" sz="2400" dirty="0"/>
              <a:t>, böbreklerin </a:t>
            </a:r>
            <a:r>
              <a:rPr lang="tr-TR" sz="2400" dirty="0" err="1"/>
              <a:t>nefron</a:t>
            </a:r>
            <a:r>
              <a:rPr lang="tr-TR" sz="2400" dirty="0"/>
              <a:t> </a:t>
            </a:r>
            <a:r>
              <a:rPr lang="tr-TR" sz="2400" dirty="0" err="1"/>
              <a:t>tubulusları</a:t>
            </a:r>
            <a:r>
              <a:rPr lang="tr-TR" sz="2400" dirty="0"/>
              <a:t> üzerine etki ederek sodyumun böbreklerden geri emilimini sağlarken potasyumun ve hidrojen iyonlarının böbreklerden idrarla atılımını hızlandırır. Sodyum miktarının artması </a:t>
            </a:r>
            <a:r>
              <a:rPr lang="tr-TR" sz="2400" dirty="0" err="1"/>
              <a:t>ozmotik</a:t>
            </a:r>
            <a:r>
              <a:rPr lang="tr-TR" sz="2400" dirty="0"/>
              <a:t> basıncın artmasına ve aynı oranda suyun emilimine neden olur. Böylece vücut sıvılarındaki su ve elektrolit dengesi sağlanır. Ayrıca </a:t>
            </a:r>
            <a:r>
              <a:rPr lang="tr-TR" sz="2400" dirty="0" err="1"/>
              <a:t>aldesteron</a:t>
            </a:r>
            <a:r>
              <a:rPr lang="tr-TR" sz="2400" dirty="0"/>
              <a:t> enfeksiyonlara karşı savunma sistemini de destekler.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8978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23528" y="404664"/>
            <a:ext cx="83632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sz="2400" dirty="0" err="1"/>
              <a:t>Dezoksikortikosteron</a:t>
            </a:r>
            <a:r>
              <a:rPr lang="tr-TR" sz="2400" dirty="0"/>
              <a:t>, iltihaplarda bağ dokusunun artmasını böylece dokunun onarılmasını sağlar.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 err="1"/>
              <a:t>Aldesteronun</a:t>
            </a:r>
            <a:r>
              <a:rPr lang="tr-TR" sz="2400" dirty="0"/>
              <a:t> yetersiz salgılanmasında sodyum, su ve klorun geri emilimi azalır. Kan hacmi ve kalp atışı yavaşlar, buna bağlı olarak dolaşım şoku gelişir.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 err="1"/>
              <a:t>Aldesteron</a:t>
            </a:r>
            <a:r>
              <a:rPr lang="tr-TR" sz="2400" dirty="0"/>
              <a:t> fazlalığında ise potasyumun vücuttan fazla atılmasına bağlı olarak potasyum miktarı azalır ve kas zayıflığı görülür.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5083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79512" y="476672"/>
            <a:ext cx="850728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b="1" dirty="0" err="1"/>
              <a:t>Androkortikoidler</a:t>
            </a:r>
            <a:r>
              <a:rPr lang="tr-TR" sz="2800" b="1" dirty="0"/>
              <a:t> (</a:t>
            </a:r>
            <a:r>
              <a:rPr lang="tr-TR" sz="2800" b="1" dirty="0" err="1"/>
              <a:t>Gonodokortikoidler</a:t>
            </a:r>
            <a:r>
              <a:rPr lang="tr-TR" sz="2800" b="1" dirty="0"/>
              <a:t>, Seksüel Hormonlar)</a:t>
            </a:r>
          </a:p>
          <a:p>
            <a:pPr algn="just"/>
            <a:r>
              <a:rPr lang="tr-TR" sz="2800" b="1" dirty="0"/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Korteksten salgılanan seksüel hormonlar </a:t>
            </a:r>
            <a:r>
              <a:rPr lang="tr-TR" sz="2800" dirty="0" err="1"/>
              <a:t>progesteron</a:t>
            </a:r>
            <a:r>
              <a:rPr lang="tr-TR" sz="2800" dirty="0"/>
              <a:t>, östrojen ve </a:t>
            </a:r>
            <a:r>
              <a:rPr lang="tr-TR" sz="2800" dirty="0" err="1"/>
              <a:t>androjendir</a:t>
            </a:r>
            <a:r>
              <a:rPr lang="tr-TR" sz="2800" dirty="0"/>
              <a:t>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 err="1"/>
              <a:t>Androjen</a:t>
            </a:r>
            <a:r>
              <a:rPr lang="tr-TR" sz="2800" dirty="0"/>
              <a:t> erkekte ses kalınlaşması, kıllanma ve kas </a:t>
            </a:r>
            <a:r>
              <a:rPr lang="tr-TR" sz="2800" dirty="0" err="1"/>
              <a:t>tonüsünün</a:t>
            </a:r>
            <a:r>
              <a:rPr lang="tr-TR" sz="2800" dirty="0"/>
              <a:t> artmasında rol oynar.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Kadında cinsiyet içgüdüsünün ortaya çıkmasında etkilidir.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 err="1"/>
              <a:t>Androkortikoidlerin</a:t>
            </a:r>
            <a:r>
              <a:rPr lang="tr-TR" sz="2800" dirty="0"/>
              <a:t> salgılanması ACTH denetimindedir. </a:t>
            </a:r>
          </a:p>
        </p:txBody>
      </p:sp>
    </p:spTree>
    <p:extLst>
      <p:ext uri="{BB962C8B-B14F-4D97-AF65-F5344CB8AC3E}">
        <p14:creationId xmlns:p14="http://schemas.microsoft.com/office/powerpoint/2010/main" val="2734930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42844" y="142852"/>
            <a:ext cx="850112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3200" b="1" dirty="0"/>
              <a:t>Pankreas Bezi (</a:t>
            </a:r>
            <a:r>
              <a:rPr lang="tr-TR" sz="3200" b="1" dirty="0" err="1"/>
              <a:t>Pancreas</a:t>
            </a:r>
            <a:r>
              <a:rPr lang="tr-TR" sz="3200" b="1" dirty="0"/>
              <a:t>) </a:t>
            </a:r>
          </a:p>
          <a:p>
            <a:pPr algn="just"/>
            <a:endParaRPr lang="tr-TR" sz="3200" b="1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Pankreas karın boşluğunda midenin arka kısmında, </a:t>
            </a:r>
            <a:r>
              <a:rPr lang="tr-TR" sz="2400" dirty="0" err="1"/>
              <a:t>duodenumun</a:t>
            </a:r>
            <a:r>
              <a:rPr lang="tr-TR" sz="2400" dirty="0"/>
              <a:t> kıvrımı içine yerleşmiştir.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Dalağa kadar uzanır.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Ortalama 12–15 cm uzunluğunda, 80 gram ağırlığındadır.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4043769"/>
            <a:ext cx="3571900" cy="2326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42844" y="142852"/>
            <a:ext cx="864399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sz="2400" dirty="0"/>
              <a:t>Pankreas hem endokrin, hem de </a:t>
            </a:r>
            <a:r>
              <a:rPr lang="tr-TR" sz="2400" dirty="0" err="1"/>
              <a:t>ekzokrin</a:t>
            </a:r>
            <a:r>
              <a:rPr lang="tr-TR" sz="2400" dirty="0"/>
              <a:t> salgı yapan karışık bir bezdir.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Pankreasın % 98’lik kısmı </a:t>
            </a:r>
            <a:r>
              <a:rPr lang="tr-TR" sz="2400" dirty="0" err="1"/>
              <a:t>ekzokrin</a:t>
            </a:r>
            <a:r>
              <a:rPr lang="tr-TR" sz="2400" dirty="0"/>
              <a:t> görevi, kalan % 2’lik kısmı da endokrin görevini yerine getirir.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Salgıladığı sindirim enzimlerini </a:t>
            </a:r>
            <a:r>
              <a:rPr lang="tr-TR" sz="2400" dirty="0" err="1"/>
              <a:t>ductus</a:t>
            </a:r>
            <a:r>
              <a:rPr lang="tr-TR" sz="2400" dirty="0"/>
              <a:t> </a:t>
            </a:r>
            <a:r>
              <a:rPr lang="tr-TR" sz="2400" dirty="0" err="1"/>
              <a:t>pankreaticus</a:t>
            </a:r>
            <a:r>
              <a:rPr lang="tr-TR" sz="2400" dirty="0"/>
              <a:t> kanalı aracılığı ile </a:t>
            </a:r>
            <a:r>
              <a:rPr lang="tr-TR" sz="2400" dirty="0" err="1"/>
              <a:t>duodenuma</a:t>
            </a:r>
            <a:r>
              <a:rPr lang="tr-TR" sz="2400" dirty="0"/>
              <a:t> akıtırken salgıladığı hormonları ise bir kanala ihtiyaç duymadan direkt kana verir.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Pankreasın endokrin kısmı </a:t>
            </a:r>
            <a:r>
              <a:rPr lang="tr-TR" sz="2400" b="1" dirty="0" err="1"/>
              <a:t>langerhans</a:t>
            </a:r>
            <a:r>
              <a:rPr lang="tr-TR" sz="2400" b="1" dirty="0"/>
              <a:t> adacıklarıdır</a:t>
            </a:r>
            <a:r>
              <a:rPr lang="tr-TR" sz="2400" dirty="0"/>
              <a:t>. </a:t>
            </a:r>
            <a:r>
              <a:rPr lang="tr-TR" sz="2400" dirty="0" err="1"/>
              <a:t>Langerhans</a:t>
            </a:r>
            <a:r>
              <a:rPr lang="tr-TR" sz="2400" dirty="0"/>
              <a:t> adacıklarını oluşturan hücreler içerdikleri granüllerin şekillerine, özelliklerine, büyüklüklerine göre sınıflandırılır.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Her adacıkta fonksiyonları farklı </a:t>
            </a:r>
            <a:r>
              <a:rPr lang="el-GR" sz="2400" dirty="0"/>
              <a:t>α</a:t>
            </a:r>
            <a:r>
              <a:rPr lang="tr-TR" sz="2400" dirty="0"/>
              <a:t> (alfa) hücreleri, </a:t>
            </a:r>
            <a:r>
              <a:rPr lang="el-GR" sz="2400" dirty="0"/>
              <a:t>β</a:t>
            </a:r>
            <a:r>
              <a:rPr lang="tr-TR" sz="2400" dirty="0"/>
              <a:t> (beta) hücreleri, D (delta) hücreleri ve F hücreleri olmak üzere dört tip hücre bulunur.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nkreas langerhans adacıkları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2643182"/>
            <a:ext cx="5334005" cy="4000504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6429388" y="4429132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Langerhans</a:t>
            </a:r>
            <a:r>
              <a:rPr lang="tr-TR" dirty="0"/>
              <a:t> adacıkları</a:t>
            </a:r>
          </a:p>
        </p:txBody>
      </p:sp>
      <p:sp>
        <p:nvSpPr>
          <p:cNvPr id="4" name="3 Sola Bükülü Ok"/>
          <p:cNvSpPr/>
          <p:nvPr/>
        </p:nvSpPr>
        <p:spPr>
          <a:xfrm>
            <a:off x="5643570" y="3857628"/>
            <a:ext cx="642942" cy="164307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pic>
        <p:nvPicPr>
          <p:cNvPr id="20482" name="Picture 2" descr="pankreas langerhans adacıkları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85728"/>
            <a:ext cx="3706797" cy="31003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85720" y="285728"/>
            <a:ext cx="857256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/>
              <a:t>Pankreas Bezi Hormonları </a:t>
            </a:r>
          </a:p>
          <a:p>
            <a:pPr algn="just"/>
            <a:r>
              <a:rPr lang="tr-TR" sz="2400" dirty="0"/>
              <a:t>	</a:t>
            </a:r>
            <a:r>
              <a:rPr lang="tr-TR" sz="2400" dirty="0" err="1"/>
              <a:t>Langerhans</a:t>
            </a:r>
            <a:r>
              <a:rPr lang="tr-TR" sz="2400" dirty="0"/>
              <a:t> adacıklarında bulunan </a:t>
            </a:r>
            <a:r>
              <a:rPr lang="el-GR" sz="2400" dirty="0"/>
              <a:t>α</a:t>
            </a:r>
            <a:r>
              <a:rPr lang="tr-TR" sz="2400" dirty="0"/>
              <a:t> (alfa) hücreleri </a:t>
            </a:r>
            <a:r>
              <a:rPr lang="tr-TR" sz="2400" dirty="0" err="1"/>
              <a:t>glukagon</a:t>
            </a:r>
            <a:r>
              <a:rPr lang="tr-TR" sz="2400" dirty="0"/>
              <a:t>, </a:t>
            </a:r>
            <a:r>
              <a:rPr lang="el-GR" sz="2400" dirty="0"/>
              <a:t>β</a:t>
            </a:r>
            <a:r>
              <a:rPr lang="tr-TR" sz="2400" dirty="0"/>
              <a:t> (beta) hücreleri </a:t>
            </a:r>
            <a:r>
              <a:rPr lang="tr-TR" sz="2400" dirty="0" err="1"/>
              <a:t>insülin</a:t>
            </a:r>
            <a:r>
              <a:rPr lang="tr-TR" sz="2400" dirty="0"/>
              <a:t>, D (delta) hücreleri </a:t>
            </a:r>
            <a:r>
              <a:rPr lang="tr-TR" sz="2400" dirty="0" err="1"/>
              <a:t>somatostatin</a:t>
            </a:r>
            <a:r>
              <a:rPr lang="tr-TR" sz="2400" dirty="0"/>
              <a:t> ve F hücreleri </a:t>
            </a:r>
            <a:r>
              <a:rPr lang="tr-TR" sz="2400" dirty="0" err="1"/>
              <a:t>pankreotik</a:t>
            </a:r>
            <a:r>
              <a:rPr lang="tr-TR" sz="2400" dirty="0"/>
              <a:t> </a:t>
            </a:r>
            <a:r>
              <a:rPr lang="tr-TR" sz="2400" dirty="0" err="1"/>
              <a:t>polipeptid</a:t>
            </a:r>
            <a:r>
              <a:rPr lang="tr-TR" sz="2400" dirty="0"/>
              <a:t> salgılar. </a:t>
            </a:r>
          </a:p>
        </p:txBody>
      </p:sp>
      <p:sp>
        <p:nvSpPr>
          <p:cNvPr id="3" name="2 Dikdörtgen"/>
          <p:cNvSpPr/>
          <p:nvPr/>
        </p:nvSpPr>
        <p:spPr>
          <a:xfrm>
            <a:off x="285720" y="2428868"/>
            <a:ext cx="864399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3200" b="1" u="sng" dirty="0" err="1"/>
              <a:t>İnsülin</a:t>
            </a:r>
            <a:r>
              <a:rPr lang="tr-TR" sz="3200" b="1" u="sng" dirty="0"/>
              <a:t> </a:t>
            </a:r>
          </a:p>
          <a:p>
            <a:pPr algn="just"/>
            <a:endParaRPr lang="tr-TR" sz="3200" b="1" u="sng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 err="1"/>
              <a:t>İnsülin</a:t>
            </a:r>
            <a:r>
              <a:rPr lang="tr-TR" sz="2400" dirty="0"/>
              <a:t> hormonu pankreasın </a:t>
            </a:r>
            <a:r>
              <a:rPr lang="tr-TR" sz="2400" dirty="0" err="1"/>
              <a:t>langerhans</a:t>
            </a:r>
            <a:r>
              <a:rPr lang="tr-TR" sz="2400" dirty="0"/>
              <a:t> adacıklarındaki beta hücrelerinde sentezlenir.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 </a:t>
            </a:r>
            <a:r>
              <a:rPr lang="tr-TR" sz="2400" dirty="0" err="1"/>
              <a:t>İnsülin</a:t>
            </a:r>
            <a:r>
              <a:rPr lang="tr-TR" sz="2400" dirty="0"/>
              <a:t> kandaki glikoz seviyesini düşürerek düzenler.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Kanda glikoz seviyesi yükseldiğinde </a:t>
            </a:r>
            <a:r>
              <a:rPr lang="tr-TR" sz="2400" dirty="0" err="1"/>
              <a:t>insülin</a:t>
            </a:r>
            <a:r>
              <a:rPr lang="tr-TR" sz="2400" dirty="0"/>
              <a:t> miktarı artar ve şu etkileri yapar.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14282" y="214290"/>
            <a:ext cx="878687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Glikozun karaciğere taşınarak glikojen halinde depo edilmesini sağlar.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Glikozun hücre içine taşınmasını sağlar.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Glikozun hücreler tarafından kullanılması ve </a:t>
            </a:r>
            <a:r>
              <a:rPr lang="tr-TR" sz="2400" dirty="0" err="1"/>
              <a:t>oksidasyonu</a:t>
            </a:r>
            <a:r>
              <a:rPr lang="tr-TR" sz="2400" dirty="0"/>
              <a:t> </a:t>
            </a:r>
            <a:r>
              <a:rPr lang="tr-TR" sz="2400" dirty="0" err="1"/>
              <a:t>insülin</a:t>
            </a:r>
            <a:r>
              <a:rPr lang="tr-TR" sz="2400" dirty="0"/>
              <a:t> sayesinde gerçekleşir.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 </a:t>
            </a:r>
            <a:r>
              <a:rPr lang="tr-TR" sz="2400" dirty="0" err="1"/>
              <a:t>İnsülin</a:t>
            </a:r>
            <a:r>
              <a:rPr lang="tr-TR" sz="2400" dirty="0"/>
              <a:t> olmadan hücreler glikozu kullanamazlar.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Çünkü glikoz dokular arası sıvıdan hücre içine </a:t>
            </a:r>
            <a:r>
              <a:rPr lang="tr-TR" sz="2400" dirty="0" err="1"/>
              <a:t>insülin</a:t>
            </a:r>
            <a:r>
              <a:rPr lang="tr-TR" sz="2400" dirty="0"/>
              <a:t> sayesinde taşınır.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Bağırsaklardan emilen glikoz </a:t>
            </a:r>
            <a:r>
              <a:rPr lang="tr-TR" sz="2400" dirty="0" err="1"/>
              <a:t>insülin</a:t>
            </a:r>
            <a:r>
              <a:rPr lang="tr-TR" sz="2400" dirty="0"/>
              <a:t> sayesinde kaslarda ve karaciğerde depo edilir.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Karbonhidratlardan yağ oluşumunu hızlandırır.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14282" y="571480"/>
            <a:ext cx="864399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</a:t>
            </a:r>
            <a:r>
              <a:rPr lang="tr-TR" sz="2400" dirty="0" err="1"/>
              <a:t>İnsülinin</a:t>
            </a:r>
            <a:r>
              <a:rPr lang="tr-TR" sz="2400" dirty="0"/>
              <a:t> yetersiz salgılanması sonucu glikoz karaciğerde glikojen halinde depo edilemez ve hücreler tarafından yeterince kullanılamaz. Sonuç olarak kanda glikoz seviyesi yükselir. Herhangi bir nedenle </a:t>
            </a:r>
            <a:r>
              <a:rPr lang="tr-TR" sz="2400" dirty="0" err="1"/>
              <a:t>insülinin</a:t>
            </a:r>
            <a:r>
              <a:rPr lang="tr-TR" sz="2400" dirty="0"/>
              <a:t> yetersiz salgılanmasına bağlı olarak kanda glikoz seviyesinin normalin üstünde olmasına </a:t>
            </a:r>
            <a:r>
              <a:rPr lang="tr-TR" sz="2400" b="1" dirty="0" err="1"/>
              <a:t>hiperglisemi</a:t>
            </a:r>
            <a:r>
              <a:rPr lang="tr-TR" sz="2400" b="1" dirty="0"/>
              <a:t> denir. Kanda glikoz birikmesi </a:t>
            </a:r>
            <a:r>
              <a:rPr lang="tr-TR" sz="2400" b="1" dirty="0" err="1"/>
              <a:t>diabetes</a:t>
            </a:r>
            <a:r>
              <a:rPr lang="tr-TR" sz="2400" b="1" dirty="0"/>
              <a:t> </a:t>
            </a:r>
            <a:r>
              <a:rPr lang="tr-TR" sz="2400" b="1" dirty="0" err="1"/>
              <a:t>mellitusa</a:t>
            </a:r>
            <a:r>
              <a:rPr lang="tr-TR" sz="2400" b="1" dirty="0"/>
              <a:t> (Şeker hastalığı) neden olur. 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400" dirty="0"/>
              <a:t>	</a:t>
            </a:r>
            <a:r>
              <a:rPr lang="tr-TR" sz="2400" dirty="0" err="1"/>
              <a:t>İnsülinin</a:t>
            </a:r>
            <a:r>
              <a:rPr lang="tr-TR" sz="2400" dirty="0"/>
              <a:t> normalin üstünde salgılanmasına bağlı olarak kanda glikoz düzeyinin normalin altına düşmesine </a:t>
            </a:r>
            <a:r>
              <a:rPr lang="tr-TR" sz="2400" b="1" dirty="0"/>
              <a:t>hipoglisemi denir. Bu durumda en çok beyin etkilenir. Çünkü beynin tek enerji kaynağı glikozdur. Hipogliseminin ilerleyen aşamalarında </a:t>
            </a:r>
            <a:r>
              <a:rPr lang="tr-TR" sz="2400" b="1" dirty="0" err="1"/>
              <a:t>hipoglisemik</a:t>
            </a:r>
            <a:r>
              <a:rPr lang="tr-TR" sz="2400" b="1" dirty="0"/>
              <a:t> şok ve ölüm gelişir. </a:t>
            </a:r>
            <a:endParaRPr lang="tr-TR" sz="2400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19</a:t>
            </a:fld>
            <a:endParaRPr lang="tr-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85720" y="928670"/>
            <a:ext cx="850112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/>
              <a:t>    </a:t>
            </a:r>
            <a:r>
              <a:rPr lang="tr-TR" sz="2400" b="1" dirty="0" err="1"/>
              <a:t>Glukagon</a:t>
            </a:r>
            <a:r>
              <a:rPr lang="tr-TR" sz="2400" b="1" dirty="0"/>
              <a:t> </a:t>
            </a:r>
          </a:p>
          <a:p>
            <a:pPr algn="just"/>
            <a:endParaRPr lang="tr-TR" sz="2400" b="1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 err="1"/>
              <a:t>Glukagon</a:t>
            </a:r>
            <a:r>
              <a:rPr lang="tr-TR" sz="2400" dirty="0"/>
              <a:t> hormonu, pankreasın </a:t>
            </a:r>
            <a:r>
              <a:rPr lang="tr-TR" sz="2400" dirty="0" err="1"/>
              <a:t>langerhans</a:t>
            </a:r>
            <a:r>
              <a:rPr lang="tr-TR" sz="2400" dirty="0"/>
              <a:t> adacıklarının α (alfa) hücrelerinde sentezlenir.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Kanda glikoz düzeyini artırıcı etki yapar.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400" dirty="0"/>
              <a:t>Karaciğerde ve kaslarda depo edilen glikojenin glikoza dönüştürülerek kana verilmesini sağlar.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42844" y="142852"/>
            <a:ext cx="885831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/>
              <a:t>Kanın glikoz düzeyinin ayarlanması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	Kan glikoz seviyesinin dengede tutulması çok önemlidir çünkü beyin hücrelerinin sürekli olarak glikoza ihtiyacı vardır. Beyin hücreleri başka hiçbir maddeyi beslenmek için kullanamaz.</a:t>
            </a:r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 	</a:t>
            </a:r>
            <a:r>
              <a:rPr lang="tr-TR" sz="2400" dirty="0" err="1"/>
              <a:t>İnsülin</a:t>
            </a:r>
            <a:r>
              <a:rPr lang="tr-TR" sz="2400" dirty="0"/>
              <a:t> ve </a:t>
            </a:r>
            <a:r>
              <a:rPr lang="tr-TR" sz="2400" dirty="0" err="1"/>
              <a:t>glukagonun</a:t>
            </a:r>
            <a:r>
              <a:rPr lang="tr-TR" sz="2400" dirty="0"/>
              <a:t> salgılanması direkt olarak kan-glikoz seviyesi tarafından kontrol edilir. </a:t>
            </a:r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	</a:t>
            </a:r>
            <a:r>
              <a:rPr lang="tr-TR" sz="2400" dirty="0" err="1"/>
              <a:t>İnsülinin</a:t>
            </a:r>
            <a:r>
              <a:rPr lang="tr-TR" sz="2400" dirty="0"/>
              <a:t> antagonisti </a:t>
            </a:r>
            <a:r>
              <a:rPr lang="tr-TR" sz="2400" dirty="0" err="1"/>
              <a:t>glukagondur</a:t>
            </a:r>
            <a:r>
              <a:rPr lang="tr-TR" sz="2400" dirty="0"/>
              <a:t>. </a:t>
            </a:r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	Kanın glikoz değeri, </a:t>
            </a:r>
            <a:r>
              <a:rPr lang="tr-TR" sz="2400" dirty="0" err="1"/>
              <a:t>insülin</a:t>
            </a:r>
            <a:r>
              <a:rPr lang="tr-TR" sz="2400" dirty="0"/>
              <a:t> ve </a:t>
            </a:r>
            <a:r>
              <a:rPr lang="tr-TR" sz="2400" dirty="0" err="1"/>
              <a:t>glukagon</a:t>
            </a:r>
            <a:r>
              <a:rPr lang="tr-TR" sz="2400" dirty="0"/>
              <a:t> hormonlarının birlikte çalışması sayesinde % 80–120 mg olarak sabit tutulur.</a:t>
            </a:r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 	Plazmadaki glikoz seviyesi artınca </a:t>
            </a:r>
            <a:r>
              <a:rPr lang="el-GR" sz="2400" dirty="0"/>
              <a:t>β</a:t>
            </a:r>
            <a:r>
              <a:rPr lang="tr-TR" sz="2400" dirty="0"/>
              <a:t> (Beta) hücreleri uyarılır ve </a:t>
            </a:r>
            <a:r>
              <a:rPr lang="tr-TR" sz="2400" dirty="0" err="1"/>
              <a:t>insülin</a:t>
            </a:r>
            <a:r>
              <a:rPr lang="tr-TR" sz="2400" dirty="0"/>
              <a:t> salgılanması artar. Glikozun hücrelerde kullanımı gerçekleşir ve kan glikoz seviyesi düşer.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57158" y="142852"/>
            <a:ext cx="83582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pPr algn="just"/>
            <a:r>
              <a:rPr lang="tr-TR" sz="2400" b="1" dirty="0"/>
              <a:t>Kandaki glikoz seviyesi yükseldiğinde; </a:t>
            </a:r>
          </a:p>
          <a:p>
            <a:pPr algn="just"/>
            <a:r>
              <a:rPr lang="tr-TR" sz="2400" dirty="0"/>
              <a:t>	Plazmadaki glikoz seviyesi düşünce; pankreas adacıklarındaki </a:t>
            </a:r>
            <a:r>
              <a:rPr lang="el-GR" sz="2400" dirty="0"/>
              <a:t>α</a:t>
            </a:r>
            <a:r>
              <a:rPr lang="tr-TR" sz="2400" dirty="0"/>
              <a:t> (alfa) hücrelerinden </a:t>
            </a:r>
            <a:r>
              <a:rPr lang="tr-TR" sz="2400" dirty="0" err="1"/>
              <a:t>glukagon</a:t>
            </a:r>
            <a:r>
              <a:rPr lang="tr-TR" sz="2400" dirty="0"/>
              <a:t> salgısı başlar ve </a:t>
            </a:r>
            <a:r>
              <a:rPr lang="tr-TR" sz="2400" dirty="0" err="1"/>
              <a:t>insülin</a:t>
            </a:r>
            <a:r>
              <a:rPr lang="tr-TR" sz="2400" dirty="0"/>
              <a:t> salgısı azalır. Karaciğerde depolanmış olan glikoz açığa çıkar ve kan glikoz seviyesi yükselir.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500306"/>
            <a:ext cx="603140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500034" y="4214818"/>
            <a:ext cx="77153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r>
              <a:rPr lang="tr-TR" sz="2400" b="1" dirty="0"/>
              <a:t>Kandaki glikoz seviyesi düştüğünde;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143512"/>
            <a:ext cx="6253179" cy="1300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D7A9-3A84-4C8B-BE4B-D26A46806D83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42844" y="142852"/>
            <a:ext cx="857256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Pankreastan salgılanan diğer hormonlar </a:t>
            </a:r>
            <a:r>
              <a:rPr lang="tr-TR" sz="2400" dirty="0" err="1"/>
              <a:t>somatostatin</a:t>
            </a:r>
            <a:r>
              <a:rPr lang="tr-TR" sz="2400" dirty="0"/>
              <a:t> ve </a:t>
            </a:r>
            <a:r>
              <a:rPr lang="tr-TR" sz="2400" dirty="0" err="1"/>
              <a:t>pankreotik</a:t>
            </a:r>
            <a:r>
              <a:rPr lang="tr-TR" sz="2400" dirty="0"/>
              <a:t> </a:t>
            </a:r>
            <a:r>
              <a:rPr lang="tr-TR" sz="2400" dirty="0" err="1"/>
              <a:t>polipeptiddir</a:t>
            </a:r>
            <a:r>
              <a:rPr lang="tr-TR" sz="2400" dirty="0"/>
              <a:t>.</a:t>
            </a:r>
          </a:p>
          <a:p>
            <a:pPr algn="just"/>
            <a:r>
              <a:rPr lang="tr-TR" sz="2400" dirty="0"/>
              <a:t> </a:t>
            </a:r>
          </a:p>
          <a:p>
            <a:pPr algn="just"/>
            <a:r>
              <a:rPr lang="tr-TR" sz="3200" b="1" dirty="0"/>
              <a:t>	</a:t>
            </a:r>
            <a:r>
              <a:rPr lang="tr-TR" sz="2800" b="1" dirty="0" err="1"/>
              <a:t>Somatostatin</a:t>
            </a:r>
            <a:endParaRPr lang="tr-TR" sz="3200" b="1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Pankreasın delta hücrelerinde yapılır.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Pankreas </a:t>
            </a:r>
            <a:r>
              <a:rPr lang="el-GR" sz="2400" dirty="0"/>
              <a:t>β </a:t>
            </a:r>
            <a:r>
              <a:rPr lang="tr-TR" sz="2400" dirty="0"/>
              <a:t>hücrelerinden </a:t>
            </a:r>
            <a:r>
              <a:rPr lang="tr-TR" sz="2400" dirty="0" err="1"/>
              <a:t>insülin</a:t>
            </a:r>
            <a:r>
              <a:rPr lang="tr-TR" sz="2400" dirty="0"/>
              <a:t> salgılatan her uyarı delta hücrelerinden </a:t>
            </a:r>
            <a:r>
              <a:rPr lang="tr-TR" sz="2400" dirty="0" err="1"/>
              <a:t>somatostatin</a:t>
            </a:r>
            <a:r>
              <a:rPr lang="tr-TR" sz="2400" dirty="0"/>
              <a:t> salgılatır.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 err="1"/>
              <a:t>Somatostatin</a:t>
            </a:r>
            <a:r>
              <a:rPr lang="tr-TR" sz="2400" dirty="0"/>
              <a:t> mide boşalmasını geciktirir,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Mide asit yapımını ve </a:t>
            </a:r>
            <a:r>
              <a:rPr lang="tr-TR" sz="2400" dirty="0" err="1"/>
              <a:t>gastrin</a:t>
            </a:r>
            <a:r>
              <a:rPr lang="tr-TR" sz="2400" dirty="0"/>
              <a:t> salgısını önler,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Pankreasın enzim salgısını azaltır. </a:t>
            </a:r>
          </a:p>
          <a:p>
            <a:pPr algn="just"/>
            <a:endParaRPr lang="tr-TR" sz="2400" dirty="0"/>
          </a:p>
          <a:p>
            <a:pPr algn="just"/>
            <a:r>
              <a:rPr lang="tr-TR" sz="3200" b="1" dirty="0"/>
              <a:t>	</a:t>
            </a:r>
            <a:r>
              <a:rPr lang="tr-TR" sz="2800" b="1" dirty="0" err="1"/>
              <a:t>Pankreotik</a:t>
            </a:r>
            <a:r>
              <a:rPr lang="tr-TR" sz="2800" b="1" dirty="0"/>
              <a:t> </a:t>
            </a:r>
            <a:r>
              <a:rPr lang="tr-TR" sz="2800" b="1" dirty="0" err="1"/>
              <a:t>polipeptid</a:t>
            </a:r>
            <a:r>
              <a:rPr lang="tr-TR" sz="2800" b="1" dirty="0"/>
              <a:t> hormonu</a:t>
            </a:r>
            <a:r>
              <a:rPr lang="tr-TR" sz="2400" dirty="0"/>
              <a:t>,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Safra kesesi </a:t>
            </a:r>
            <a:r>
              <a:rPr lang="tr-TR" sz="2400" dirty="0" err="1"/>
              <a:t>kontraksiyonunun</a:t>
            </a:r>
            <a:r>
              <a:rPr lang="tr-TR" sz="2400" dirty="0"/>
              <a:t> önlenmesi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Pankreasın sindirim enzimlerinin yapımının ayarlanmasını sağlar.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1251</Words>
  <Application>Microsoft Macintosh PowerPoint</Application>
  <PresentationFormat>Ekran Gösterisi (4:3)</PresentationFormat>
  <Paragraphs>159</Paragraphs>
  <Slides>23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</vt:lpstr>
      <vt:lpstr>Ofis Teması</vt:lpstr>
      <vt:lpstr>HORMONLAR-3  Adrenal Bez Hormonları  Pankreas Hormonları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HORMONLAR-3</dc:title>
  <dc:creator>PRO2000</dc:creator>
  <cp:lastModifiedBy>Levent MERCAN</cp:lastModifiedBy>
  <cp:revision>23</cp:revision>
  <dcterms:created xsi:type="dcterms:W3CDTF">2019-11-01T08:14:42Z</dcterms:created>
  <dcterms:modified xsi:type="dcterms:W3CDTF">2020-11-19T22:18:17Z</dcterms:modified>
</cp:coreProperties>
</file>