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65" r:id="rId3"/>
    <p:sldId id="266" r:id="rId4"/>
    <p:sldId id="267" r:id="rId5"/>
    <p:sldId id="268" r:id="rId6"/>
    <p:sldId id="269" r:id="rId7"/>
    <p:sldId id="286" r:id="rId8"/>
    <p:sldId id="279" r:id="rId9"/>
    <p:sldId id="280" r:id="rId10"/>
    <p:sldId id="281" r:id="rId11"/>
    <p:sldId id="287" r:id="rId12"/>
    <p:sldId id="282" r:id="rId13"/>
    <p:sldId id="283" r:id="rId14"/>
    <p:sldId id="284" r:id="rId15"/>
    <p:sldId id="285" r:id="rId16"/>
    <p:sldId id="288" r:id="rId17"/>
    <p:sldId id="289" r:id="rId18"/>
    <p:sldId id="290" r:id="rId19"/>
    <p:sldId id="291" r:id="rId2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715"/>
  </p:normalViewPr>
  <p:slideViewPr>
    <p:cSldViewPr snapToGrid="0" snapToObjects="1">
      <p:cViewPr varScale="1">
        <p:scale>
          <a:sx n="112" d="100"/>
          <a:sy n="112" d="100"/>
        </p:scale>
        <p:origin x="112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ACE07C-D8FA-3640-8D1B-A1C35C4B2BB0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586A3-BB56-6149-9C03-9B62D08EC0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5937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586A3-BB56-6149-9C03-9B62D08EC03E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5787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2CF56E3-758C-7D45-8AEC-EBA0537183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7A7508D-FD95-8245-B49A-9678905AA7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43469CE-D99F-3346-9C3D-2A9731B33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629F0-E399-EC48-9970-307563D13DE2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FC02178-28E2-9846-9251-34F580945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8364700-BB1F-DE48-8BF9-B458B54BB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8824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9C999F4-076E-6E4A-A0FB-D7FF3F79E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C6EC775-61E9-3D40-BE1C-B8F97EF75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94126BB-85BC-1949-9655-6AE281225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13D1B-D20A-2D45-AD89-93BF6367658F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3BF6038-F060-DA47-A0AD-171A3975B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AC9E9CF-4384-5F42-8596-D053E59C8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4648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11E79BE-9A2F-A348-9D8C-8E3D4FF4A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59AA713-D3D0-B84B-95A1-C5784AEA1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28043D6-5D6C-6845-93A2-69773EA37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1A79B-A773-9345-AF79-6DC681021531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C4FC7E2-00AF-464D-8A4C-9579654BE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2CE1CA0-3B86-424B-9B1C-25999F945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8242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3D572A6-EA22-2B42-B813-A4CB3205B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02A6C04-199C-9C46-82EB-01DFCEC2DA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8D70490-3818-7B40-A4C7-2E14129E5F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6D72131-5748-A147-9645-6BA9F46D1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252B6-15CB-FF47-9B11-ACD1B9054DD4}" type="datetime1">
              <a:rPr lang="tr-TR" smtClean="0"/>
              <a:t>20.11.2020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7594B7A-62C8-9949-986D-8F15DA064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FA277C3-D07B-9948-B3D0-68FF24307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60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1785E0B-80C3-5545-B3D6-5E8E410F4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68CBA5B-7562-3C4E-933A-9F49E64A0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1090BAF-F058-7544-94DE-A30E5F1110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6328C8C-2EED-EE45-B986-FEFA58C9BA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8658A2F4-C324-EC4C-BD1D-A0FBF9E8F8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1BB4A1C7-143C-0A47-B026-B14DEBF08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AB084-7F4A-B848-A815-429A7ED1661E}" type="datetime1">
              <a:rPr lang="tr-TR" smtClean="0"/>
              <a:t>20.11.2020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D12FB7C6-FA9C-8D4D-A54D-B2369EB44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2D118D47-EE7B-E545-81E6-774A4BAD9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9023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6435B5C-85B8-D74D-9F7F-50785609D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69D37C70-9480-224F-AF12-6532B7DBC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C1D5-3B60-C845-B77E-8E9CAA78EAF9}" type="datetime1">
              <a:rPr lang="tr-TR" smtClean="0"/>
              <a:t>20.11.2020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D9A56F1-52AE-F242-8EB1-8E8A217D9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6BFFC37-E478-5B4D-9A0E-2DA247AD8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8081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F56F047B-7033-B64F-8BAC-BF69299D5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2ECA0-9393-2744-B7BA-41901F38AE9F}" type="datetime1">
              <a:rPr lang="tr-TR" smtClean="0"/>
              <a:t>20.11.2020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5976DB72-2D2C-6748-AC46-CCB373255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85ED68-DDC5-0B47-8F19-0C8F4BE1E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4960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931704B-1096-424E-8ED8-EFDB44F45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BB64C0C-94FC-C94F-82BB-2960B40E2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8794F00-9005-9F45-875F-0354A5A1CC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F07EBB1-91D9-2046-B429-70DA23A5B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BE666-9967-9744-8141-10C3CF8EE88C}" type="datetime1">
              <a:rPr lang="tr-TR" smtClean="0"/>
              <a:t>20.11.2020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CC4BF26-C97A-F449-9CE2-0CDD89BD8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E99F0AC-CA8D-3845-9255-61B2DF4CF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6184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990E57-9C49-EE4B-A348-780A6D3AC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BF2D13EF-04BC-FC44-B08A-046B677892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7947EFC-C8F5-6642-A38D-D634BFBE00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7501CC0-744A-0C4C-AA25-016A997D3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8DABA-B090-894E-8C10-CF4C31209F4A}" type="datetime1">
              <a:rPr lang="tr-TR" smtClean="0"/>
              <a:t>20.11.2020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3DB5DBE-363D-004A-BE74-C1D41641B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5AB21BB-88DA-8145-B874-947276744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4765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708E5D9-D885-8B48-9A0C-18593A36C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71DC975F-33EA-834D-9602-52D2CA2D28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2260A3A-77FF-614F-A49C-19575EFD2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D7C0-75D5-3E45-B60B-958025FC4D80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DE9B1E2-77B7-C349-9569-A63B5CCD3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6FD1CC2-B7C1-F948-B2AB-02CD936D8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467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E1FE1D4E-23A4-134F-A3A9-1D05F57913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74392185-D9E5-E142-B3EF-DD6E240DE7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DBFF19B-1488-FE4A-B3C8-148D39645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F4A31-7044-5E45-BCE4-F81C5B6FF00F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B3D6ED1-73D4-4A4C-B367-B953FC17E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3153E4F-C0CB-9341-8B3C-969B7F984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402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244FECB6-364E-C146-BC35-E1AD32506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EEEE948-07EF-5A40-A5A7-FA7E9832B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2C26161-F8E4-4C47-8327-AD20793F45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D041F-A26B-3748-8418-CC3600BB3EDB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FF6A760-1EF5-2445-81E6-64888851D2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40A2EA0-892D-8547-99A1-22D5C8225D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3BFC8-44E6-124D-86CC-23BDF076737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421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B7BDBFC-7F37-0F40-9E7D-C1469B0185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2854" y="1687092"/>
            <a:ext cx="9144000" cy="2387600"/>
          </a:xfrm>
        </p:spPr>
        <p:txBody>
          <a:bodyPr/>
          <a:lstStyle/>
          <a:p>
            <a:r>
              <a:rPr lang="tr-TR" sz="5400" dirty="0"/>
              <a:t>HORMONLAR-4</a:t>
            </a:r>
            <a:br>
              <a:rPr lang="tr-TR" dirty="0"/>
            </a:br>
            <a:br>
              <a:rPr lang="tr-TR" dirty="0"/>
            </a:br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6242F51D-A3E2-7345-8B29-810015E8F9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6422" y="3150183"/>
            <a:ext cx="9144000" cy="1655762"/>
          </a:xfrm>
        </p:spPr>
        <p:txBody>
          <a:bodyPr>
            <a:normAutofit/>
          </a:bodyPr>
          <a:lstStyle/>
          <a:p>
            <a:r>
              <a:rPr lang="tr-TR" sz="4000" dirty="0"/>
              <a:t>GONADLAR</a:t>
            </a:r>
          </a:p>
          <a:p>
            <a:r>
              <a:rPr lang="tr-TR" sz="4000" dirty="0"/>
              <a:t>TİMUS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56A9D04-9C2B-E94C-981C-6DB9CD076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0373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5076329" y="276075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dirty="0" err="1"/>
              <a:t>Gonadlar</a:t>
            </a:r>
            <a:r>
              <a:rPr lang="tr-TR" sz="2800" b="1" dirty="0"/>
              <a:t> </a:t>
            </a:r>
            <a:endParaRPr lang="tr-TR" sz="2800" dirty="0"/>
          </a:p>
        </p:txBody>
      </p:sp>
      <p:sp>
        <p:nvSpPr>
          <p:cNvPr id="3" name="2 Dikdörtgen"/>
          <p:cNvSpPr/>
          <p:nvPr/>
        </p:nvSpPr>
        <p:spPr>
          <a:xfrm>
            <a:off x="467710" y="1339145"/>
            <a:ext cx="1125658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/>
              <a:t>	</a:t>
            </a:r>
            <a:r>
              <a:rPr lang="tr-TR" sz="2800" dirty="0"/>
              <a:t>Kadın ve erkeğin vücut biçimlerinde üreme ve cinsiyetle ilgili farklılıklar vardır. Organizmadaki bu farklılıklar fonksiyonel ve </a:t>
            </a:r>
            <a:r>
              <a:rPr lang="tr-TR" sz="2800" dirty="0" err="1"/>
              <a:t>hormonal</a:t>
            </a:r>
            <a:r>
              <a:rPr lang="tr-TR" sz="2800" dirty="0"/>
              <a:t> farklılığı da beraberinde getirir. </a:t>
            </a:r>
          </a:p>
          <a:p>
            <a:pPr algn="just"/>
            <a:endParaRPr lang="tr-TR" sz="2800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 err="1"/>
              <a:t>Gonadlar</a:t>
            </a:r>
            <a:r>
              <a:rPr lang="tr-TR" sz="2800" dirty="0"/>
              <a:t>; erkekte </a:t>
            </a:r>
            <a:r>
              <a:rPr lang="tr-TR" sz="2800" b="1" dirty="0"/>
              <a:t>testisler</a:t>
            </a:r>
            <a:r>
              <a:rPr lang="tr-TR" sz="2800" dirty="0"/>
              <a:t> kadında ise </a:t>
            </a:r>
            <a:r>
              <a:rPr lang="tr-TR" sz="2800" b="1" dirty="0" err="1"/>
              <a:t>ovaryumlardır</a:t>
            </a:r>
            <a:r>
              <a:rPr lang="tr-TR" sz="2800" dirty="0"/>
              <a:t>.</a:t>
            </a:r>
          </a:p>
          <a:p>
            <a:pPr algn="just">
              <a:buFont typeface="Wingdings" pitchFamily="2" charset="2"/>
              <a:buChar char="ü"/>
            </a:pPr>
            <a:endParaRPr lang="tr-TR" sz="2800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 err="1"/>
              <a:t>Gonadlardan</a:t>
            </a:r>
            <a:r>
              <a:rPr lang="tr-TR" sz="2800" dirty="0"/>
              <a:t> salgılanan hormonlar kadınlık ve erkeklik karakterlerinin ortaya çıkmasını sağlar.</a:t>
            </a:r>
          </a:p>
          <a:p>
            <a:pPr algn="just">
              <a:buFont typeface="Wingdings" pitchFamily="2" charset="2"/>
              <a:buChar char="ü"/>
            </a:pPr>
            <a:endParaRPr lang="tr-TR" sz="2800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Cinsiyet hormonlarının kontrolü, hipofiz ön lobundan salgılanan FSH ve LH tarafından gerçekleştirilir. 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FB7B3BD-8FE9-D54C-AAAC-77B4CB548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9799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567559" y="406928"/>
            <a:ext cx="1113833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3200" b="1" dirty="0"/>
              <a:t>Testis (Erkek Seks) Hormonları </a:t>
            </a:r>
          </a:p>
          <a:p>
            <a:pPr algn="just"/>
            <a:endParaRPr lang="tr-TR" sz="3200" b="1" dirty="0"/>
          </a:p>
          <a:p>
            <a:pPr algn="just"/>
            <a:r>
              <a:rPr lang="tr-TR" sz="2800" dirty="0"/>
              <a:t>	Erkek </a:t>
            </a:r>
            <a:r>
              <a:rPr lang="tr-TR" sz="2800" dirty="0" err="1"/>
              <a:t>gonadları</a:t>
            </a:r>
            <a:r>
              <a:rPr lang="tr-TR" sz="2800" dirty="0"/>
              <a:t> olan testisler; gövdenin tabanında, kasıklar arasında </a:t>
            </a:r>
            <a:r>
              <a:rPr lang="tr-TR" sz="2800" dirty="0" err="1"/>
              <a:t>scrotum</a:t>
            </a:r>
            <a:r>
              <a:rPr lang="tr-TR" sz="2800" dirty="0"/>
              <a:t>  kesesi içinde bulunur. Sağda ve solda iki adet olup oval şekilli ve 10- 15 gram ağırlığındadır.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5300" y="2967482"/>
            <a:ext cx="4589091" cy="338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Erkek reproduktif sistem histolojisi">
            <a:extLst>
              <a:ext uri="{FF2B5EF4-FFF2-40B4-BE49-F238E27FC236}">
                <a16:creationId xmlns:a16="http://schemas.microsoft.com/office/drawing/2014/main" id="{AABBC9F4-A1EF-8844-B21D-DCD07433D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011" y="3429000"/>
            <a:ext cx="4907893" cy="276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.C. FIRAT ÜNİVERSİTESİ SAĞLIK BİLİMLERİ ENSTİTÜSÜ HİSTOLOJİ EMBRİYOLOJİ  ANABİLİM DALI ERİŞKİN SIÇANLARDA I">
            <a:extLst>
              <a:ext uri="{FF2B5EF4-FFF2-40B4-BE49-F238E27FC236}">
                <a16:creationId xmlns:a16="http://schemas.microsoft.com/office/drawing/2014/main" id="{EDF0F807-013D-F642-89CD-7EEEC9319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099" y="3113716"/>
            <a:ext cx="1431653" cy="1275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3918FB1D-736C-D44B-B00D-A45FA5542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0743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78372" y="285729"/>
            <a:ext cx="1116986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tr-TR" sz="2400" dirty="0"/>
              <a:t>Testislerde erkek üreme hücresi (sperm) ve </a:t>
            </a:r>
            <a:r>
              <a:rPr lang="tr-TR" sz="2400" dirty="0" err="1"/>
              <a:t>androjen</a:t>
            </a:r>
            <a:r>
              <a:rPr lang="tr-TR" sz="2400" dirty="0"/>
              <a:t> hormonu üretilir.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Esas olarak testislerin </a:t>
            </a:r>
            <a:r>
              <a:rPr lang="tr-TR" sz="2400" b="1" dirty="0" err="1"/>
              <a:t>intertisiyel</a:t>
            </a:r>
            <a:r>
              <a:rPr lang="tr-TR" sz="2400" b="1" dirty="0"/>
              <a:t> </a:t>
            </a:r>
            <a:r>
              <a:rPr lang="tr-TR" sz="2400" b="1" dirty="0" err="1"/>
              <a:t>leydig</a:t>
            </a:r>
            <a:r>
              <a:rPr lang="tr-TR" sz="2400" b="1" dirty="0"/>
              <a:t> </a:t>
            </a:r>
            <a:r>
              <a:rPr lang="tr-TR" sz="2400" dirty="0"/>
              <a:t>hücrelerinden salgılanan </a:t>
            </a:r>
            <a:r>
              <a:rPr lang="tr-TR" sz="2400" dirty="0" err="1"/>
              <a:t>androjenler</a:t>
            </a:r>
            <a:r>
              <a:rPr lang="tr-TR" sz="2400" dirty="0"/>
              <a:t> az miktarda da </a:t>
            </a:r>
            <a:r>
              <a:rPr lang="tr-TR" sz="2400" b="1" dirty="0"/>
              <a:t>adrenal bezlerden </a:t>
            </a:r>
            <a:r>
              <a:rPr lang="tr-TR" sz="2400" dirty="0"/>
              <a:t>salgılanır. 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 err="1"/>
              <a:t>Androjen</a:t>
            </a:r>
            <a:r>
              <a:rPr lang="tr-TR" sz="2400" dirty="0"/>
              <a:t> hormonlarının en önemlisi testosterondur ve salgılanmasının denetimini LH sağlar. 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Testosteron hormonu, </a:t>
            </a:r>
            <a:r>
              <a:rPr lang="tr-TR" sz="2400" dirty="0" err="1"/>
              <a:t>intrauterin</a:t>
            </a:r>
            <a:r>
              <a:rPr lang="tr-TR" sz="2400" dirty="0"/>
              <a:t> dönemde çok az miktarda salgılanır. Doğumdan sonra 10–12 yaşına kadar hiç salgılanmaz. Ergenlik döneminin başlamasıyla salgı miktarı hızla artar. 40 yaşından sonra yavaşlamaya başlar. 80 yaş civarında hiç salgılanmaz. </a:t>
            </a:r>
          </a:p>
          <a:p>
            <a:pPr algn="just"/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Kadınlarda da az miktarda testosteron salgılanır. </a:t>
            </a:r>
          </a:p>
          <a:p>
            <a:pPr algn="just"/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Testislerin </a:t>
            </a:r>
            <a:r>
              <a:rPr lang="tr-TR" sz="2400" dirty="0" err="1"/>
              <a:t>sertoli</a:t>
            </a:r>
            <a:r>
              <a:rPr lang="tr-TR" sz="2400" dirty="0"/>
              <a:t> hücrelerinden </a:t>
            </a:r>
            <a:r>
              <a:rPr lang="tr-TR" sz="2400" dirty="0" err="1"/>
              <a:t>inhibin</a:t>
            </a:r>
            <a:r>
              <a:rPr lang="tr-TR" sz="2400" dirty="0"/>
              <a:t> denilen bir hormon daha salgılanır. Bu hormon FSH salınmasını </a:t>
            </a:r>
            <a:r>
              <a:rPr lang="tr-TR" sz="2400" dirty="0" err="1"/>
              <a:t>inhibe</a:t>
            </a:r>
            <a:r>
              <a:rPr lang="tr-TR" sz="2400" dirty="0"/>
              <a:t> eder.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2743723-CB15-4C4E-B9CB-8D11E081E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5422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62890" y="227390"/>
            <a:ext cx="1132713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/>
              <a:t>Testosteron hormonunun görevleri </a:t>
            </a:r>
          </a:p>
          <a:p>
            <a:endParaRPr lang="tr-TR" sz="2000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Erkek dış üreme organlarının büyümesi ve gelişmesini sağlar. </a:t>
            </a:r>
          </a:p>
          <a:p>
            <a:pPr algn="just">
              <a:buFont typeface="Wingdings" pitchFamily="2" charset="2"/>
              <a:buChar char="ü"/>
            </a:pPr>
            <a:endParaRPr lang="tr-TR" sz="2800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Erkeklerdeki seksüel davranışların yerine getirilmesini sağlar.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Vücutta kılların dağılımını sağlar. </a:t>
            </a:r>
          </a:p>
          <a:p>
            <a:pPr algn="just">
              <a:buFont typeface="Wingdings" pitchFamily="2" charset="2"/>
              <a:buChar char="ü"/>
            </a:pPr>
            <a:endParaRPr lang="tr-TR" sz="2800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Gırtlak mukozasının kalınlaşması ve gırtlağın genişlemesini sağlar. </a:t>
            </a:r>
            <a:r>
              <a:rPr lang="tr-TR" sz="2800" dirty="0" err="1"/>
              <a:t>Plika</a:t>
            </a:r>
            <a:r>
              <a:rPr lang="tr-TR" sz="2800" dirty="0"/>
              <a:t> </a:t>
            </a:r>
            <a:r>
              <a:rPr lang="tr-TR" sz="2800" dirty="0" err="1"/>
              <a:t>vokalislerin</a:t>
            </a:r>
            <a:r>
              <a:rPr lang="tr-TR" sz="2800" dirty="0"/>
              <a:t> (ses telleri) büyümesini ve dolayısıyla sesin kalınlaşmasını sağlar.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Protein yapımı ve kasların gelişmesini sağlar. </a:t>
            </a:r>
          </a:p>
          <a:p>
            <a:pPr algn="just">
              <a:buFont typeface="Wingdings" pitchFamily="2" charset="2"/>
              <a:buChar char="ü"/>
            </a:pPr>
            <a:endParaRPr lang="tr-TR" sz="2800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Testosteronun kemik büyümesi ve kalsiyum tutulmasına etkisi vardır. Hem total kemik </a:t>
            </a:r>
            <a:r>
              <a:rPr lang="tr-TR" sz="2800" dirty="0" err="1"/>
              <a:t>matriksi</a:t>
            </a:r>
            <a:r>
              <a:rPr lang="tr-TR" sz="2800" dirty="0"/>
              <a:t> miktarını artırır, hem de kalsiyumun kemiklerde birikerek sertleşmesini sağlar.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Sperm yapımı ve üreme sisteminin salgı bezlerinin gelişimini sağlar. </a:t>
            </a:r>
            <a:endParaRPr lang="tr-TR" sz="2400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EB05559-4147-604D-8A18-A7B36FFF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0522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514350" y="184230"/>
            <a:ext cx="1058799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err="1"/>
              <a:t>Ovaryum</a:t>
            </a:r>
            <a:r>
              <a:rPr lang="tr-TR" sz="2800" b="1" dirty="0"/>
              <a:t>  Hormonları </a:t>
            </a:r>
          </a:p>
          <a:p>
            <a:endParaRPr lang="tr-TR" sz="2400" b="1" dirty="0"/>
          </a:p>
          <a:p>
            <a:pPr algn="just"/>
            <a:r>
              <a:rPr lang="tr-TR" sz="2400" dirty="0"/>
              <a:t>	Kadın </a:t>
            </a:r>
            <a:r>
              <a:rPr lang="tr-TR" sz="2400" dirty="0" err="1"/>
              <a:t>gonadı</a:t>
            </a:r>
            <a:r>
              <a:rPr lang="tr-TR" sz="2400" dirty="0"/>
              <a:t> olan </a:t>
            </a:r>
            <a:r>
              <a:rPr lang="tr-TR" sz="2400" dirty="0" err="1"/>
              <a:t>ovariumlar</a:t>
            </a:r>
            <a:r>
              <a:rPr lang="tr-TR" sz="2400" dirty="0"/>
              <a:t> (</a:t>
            </a:r>
            <a:r>
              <a:rPr lang="tr-TR" sz="2400" dirty="0" err="1"/>
              <a:t>ovaryum</a:t>
            </a:r>
            <a:r>
              <a:rPr lang="tr-TR" sz="2400" dirty="0"/>
              <a:t>), küçük </a:t>
            </a:r>
            <a:r>
              <a:rPr lang="tr-TR" sz="2400" dirty="0" err="1"/>
              <a:t>pelvisin</a:t>
            </a:r>
            <a:r>
              <a:rPr lang="tr-TR" sz="2400" dirty="0"/>
              <a:t> yan duvarlarında kendine ait fossa </a:t>
            </a:r>
            <a:r>
              <a:rPr lang="tr-TR" sz="2400" dirty="0" err="1"/>
              <a:t>ovarica</a:t>
            </a:r>
            <a:r>
              <a:rPr lang="tr-TR" sz="2400" dirty="0"/>
              <a:t> denen çukurda bulunur. Sağlı sollu iki adet olup yaklaşık 4–6 gram kadardır. </a:t>
            </a:r>
          </a:p>
        </p:txBody>
      </p:sp>
      <p:sp>
        <p:nvSpPr>
          <p:cNvPr id="3" name="2 Dikdörtgen"/>
          <p:cNvSpPr/>
          <p:nvPr/>
        </p:nvSpPr>
        <p:spPr>
          <a:xfrm>
            <a:off x="514350" y="2346560"/>
            <a:ext cx="10972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/>
              <a:t>	</a:t>
            </a:r>
            <a:r>
              <a:rPr lang="tr-TR" sz="2400" dirty="0" err="1"/>
              <a:t>Ovaryumlar</a:t>
            </a:r>
            <a:r>
              <a:rPr lang="tr-TR" sz="2400" dirty="0"/>
              <a:t> </a:t>
            </a:r>
            <a:r>
              <a:rPr lang="tr-TR" sz="2400" dirty="0" err="1"/>
              <a:t>ovumu</a:t>
            </a:r>
            <a:r>
              <a:rPr lang="tr-TR" sz="2400" dirty="0"/>
              <a:t> (kadın üreme hücresi) meydana getirme görevinin yanında </a:t>
            </a:r>
            <a:r>
              <a:rPr lang="tr-TR" sz="2400" dirty="0" err="1"/>
              <a:t>östrogen</a:t>
            </a:r>
            <a:r>
              <a:rPr lang="tr-TR" sz="2400" dirty="0"/>
              <a:t> (östrojen) ve </a:t>
            </a:r>
            <a:r>
              <a:rPr lang="tr-TR" sz="2400" dirty="0" err="1"/>
              <a:t>progesteron</a:t>
            </a:r>
            <a:r>
              <a:rPr lang="tr-TR" sz="2400" dirty="0"/>
              <a:t> hormonlarını da salgılar. Bu hormonlar hipofiz ön lobundan salgılanan FSH ve LH hormonlarının denetimi altındadır. </a:t>
            </a:r>
          </a:p>
        </p:txBody>
      </p:sp>
      <p:pic>
        <p:nvPicPr>
          <p:cNvPr id="2056" name="Picture 8" descr="Açık Lise Seçmeli Biyoloji 2 (Biyoloji 6) Üreme Sistemi ve Embriyonik  Gelişim Konu Özeti - açık lise, aöl test, açık, lise, aciklise, açık lise  ders seçimi, açık lise ders kitapları, açık lise">
            <a:extLst>
              <a:ext uri="{FF2B5EF4-FFF2-40B4-BE49-F238E27FC236}">
                <a16:creationId xmlns:a16="http://schemas.microsoft.com/office/drawing/2014/main" id="{33FC6C2E-908E-884A-96C3-2B8A4A5F3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225" y="3708672"/>
            <a:ext cx="4527550" cy="3031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3065F92-AD94-B744-A608-4E0F87E4E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3825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İŞİ ÜREME SİSTEMİNİ KONTROL EDEN HORMONLAR | BİYOLOJİDERSİM">
            <a:extLst>
              <a:ext uri="{FF2B5EF4-FFF2-40B4-BE49-F238E27FC236}">
                <a16:creationId xmlns:a16="http://schemas.microsoft.com/office/drawing/2014/main" id="{E41DD7B6-FB1C-5349-AE89-88A2E0119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394" y="188595"/>
            <a:ext cx="4671584" cy="6480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26693167-D747-C14C-A95B-27D8FFB3E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9148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85750" y="428605"/>
            <a:ext cx="1145286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itchFamily="2" charset="2"/>
              <a:buChar char="§"/>
            </a:pPr>
            <a:r>
              <a:rPr lang="tr-TR" sz="2800" dirty="0"/>
              <a:t>Östrojen ve </a:t>
            </a:r>
            <a:r>
              <a:rPr lang="tr-TR" sz="2800" dirty="0" err="1"/>
              <a:t>progesteronun</a:t>
            </a:r>
            <a:r>
              <a:rPr lang="tr-TR" sz="2800" dirty="0"/>
              <a:t> salgılanması </a:t>
            </a:r>
            <a:r>
              <a:rPr lang="tr-TR" sz="2800" dirty="0" err="1"/>
              <a:t>puberte</a:t>
            </a:r>
            <a:r>
              <a:rPr lang="tr-TR" sz="2800" dirty="0"/>
              <a:t> döneminde (12–14 yaş) başlar. 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tr-TR" sz="2800" dirty="0"/>
              <a:t>Bu dönemde doğuşta </a:t>
            </a:r>
            <a:r>
              <a:rPr lang="tr-TR" sz="2800" dirty="0" err="1"/>
              <a:t>ovaryumlarda</a:t>
            </a:r>
            <a:r>
              <a:rPr lang="tr-TR" sz="2800" dirty="0"/>
              <a:t> mevcut olan </a:t>
            </a:r>
            <a:r>
              <a:rPr lang="tr-TR" sz="2800" dirty="0" err="1"/>
              <a:t>primer</a:t>
            </a:r>
            <a:r>
              <a:rPr lang="tr-TR" sz="2800" dirty="0"/>
              <a:t> </a:t>
            </a:r>
            <a:r>
              <a:rPr lang="tr-TR" sz="2800" dirty="0" err="1"/>
              <a:t>folliküler</a:t>
            </a:r>
            <a:r>
              <a:rPr lang="tr-TR" sz="2800" dirty="0"/>
              <a:t> </a:t>
            </a:r>
            <a:r>
              <a:rPr lang="tr-TR" sz="2800" dirty="0" err="1"/>
              <a:t>FSH’nin</a:t>
            </a:r>
            <a:r>
              <a:rPr lang="tr-TR" sz="2800" dirty="0"/>
              <a:t> etkisiyle gelişir. Bu gelişme ile birlikte </a:t>
            </a:r>
            <a:r>
              <a:rPr lang="tr-TR" sz="2800" dirty="0" err="1"/>
              <a:t>folliküler</a:t>
            </a:r>
            <a:r>
              <a:rPr lang="tr-TR" sz="2800" dirty="0"/>
              <a:t> oosit hücrelerinden </a:t>
            </a:r>
            <a:r>
              <a:rPr lang="tr-TR" sz="2800" dirty="0" err="1"/>
              <a:t>ovumu</a:t>
            </a:r>
            <a:r>
              <a:rPr lang="tr-TR" sz="2800" dirty="0"/>
              <a:t> meydana getirir. 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tr-TR" sz="2800" dirty="0"/>
              <a:t>Diğer taraftan </a:t>
            </a:r>
            <a:r>
              <a:rPr lang="tr-TR" sz="2800" dirty="0" err="1"/>
              <a:t>LH’nin</a:t>
            </a:r>
            <a:r>
              <a:rPr lang="tr-TR" sz="2800" dirty="0"/>
              <a:t> etkisiyle sıvı salgılar. Böylece </a:t>
            </a:r>
            <a:r>
              <a:rPr lang="tr-TR" sz="2800" dirty="0" err="1"/>
              <a:t>follikül</a:t>
            </a:r>
            <a:r>
              <a:rPr lang="tr-TR" sz="2800" dirty="0"/>
              <a:t> içinde içi sıvı olan bir boşluk oluşur. Bu boşluktaki sıvı östrojen hormonunu oluşturur. </a:t>
            </a:r>
          </a:p>
          <a:p>
            <a:pPr algn="just"/>
            <a:endParaRPr lang="tr-TR" sz="2800" dirty="0"/>
          </a:p>
          <a:p>
            <a:pPr marL="457200" indent="-457200" algn="just">
              <a:buFont typeface="Wingdings" pitchFamily="2" charset="2"/>
              <a:buChar char="§"/>
            </a:pPr>
            <a:r>
              <a:rPr lang="tr-TR" sz="2800" dirty="0"/>
              <a:t>Olgunlaşarak içinde sıvı toplayan </a:t>
            </a:r>
            <a:r>
              <a:rPr lang="tr-TR" sz="2800" dirty="0" err="1"/>
              <a:t>folliküle</a:t>
            </a:r>
            <a:r>
              <a:rPr lang="tr-TR" sz="2800" dirty="0"/>
              <a:t> </a:t>
            </a:r>
            <a:r>
              <a:rPr lang="tr-TR" sz="2800" b="1" dirty="0" err="1"/>
              <a:t>graff</a:t>
            </a:r>
            <a:r>
              <a:rPr lang="tr-TR" sz="2800" b="1" dirty="0"/>
              <a:t> </a:t>
            </a:r>
            <a:r>
              <a:rPr lang="tr-TR" sz="2800" b="1" dirty="0" err="1"/>
              <a:t>follikülü</a:t>
            </a:r>
            <a:r>
              <a:rPr lang="tr-TR" sz="2800" b="1" dirty="0"/>
              <a:t> denir. </a:t>
            </a:r>
            <a:r>
              <a:rPr lang="tr-TR" sz="2800" b="1" dirty="0" err="1"/>
              <a:t>Graff</a:t>
            </a:r>
            <a:r>
              <a:rPr lang="tr-TR" sz="2800" b="1" dirty="0"/>
              <a:t> </a:t>
            </a:r>
            <a:r>
              <a:rPr lang="tr-TR" sz="2800" b="1" dirty="0" err="1"/>
              <a:t>follikülü</a:t>
            </a:r>
            <a:r>
              <a:rPr lang="tr-TR" sz="2800" b="1" dirty="0"/>
              <a:t> ortalama olarak 28 günde bir çatlar ve içindeki </a:t>
            </a:r>
            <a:r>
              <a:rPr lang="tr-TR" sz="2800" b="1" dirty="0" err="1"/>
              <a:t>ovumu</a:t>
            </a:r>
            <a:r>
              <a:rPr lang="tr-TR" sz="2800" b="1" dirty="0"/>
              <a:t> dışarı atılarak </a:t>
            </a:r>
            <a:r>
              <a:rPr lang="tr-TR" sz="2800" b="1" dirty="0" err="1"/>
              <a:t>ovülasyon</a:t>
            </a:r>
            <a:r>
              <a:rPr lang="tr-TR" sz="2800" b="1" dirty="0"/>
              <a:t> (yumurtlama) gerçekleşir. </a:t>
            </a:r>
            <a:r>
              <a:rPr lang="tr-TR" sz="2800" b="1" dirty="0" err="1"/>
              <a:t>Ovülasyondan</a:t>
            </a:r>
            <a:r>
              <a:rPr lang="tr-TR" sz="2800" b="1" dirty="0"/>
              <a:t> sonra </a:t>
            </a:r>
            <a:r>
              <a:rPr lang="tr-TR" sz="2800" b="1" dirty="0" err="1"/>
              <a:t>graff</a:t>
            </a:r>
            <a:r>
              <a:rPr lang="tr-TR" sz="2800" b="1" dirty="0"/>
              <a:t> </a:t>
            </a:r>
            <a:r>
              <a:rPr lang="tr-TR" sz="2800" b="1" dirty="0" err="1"/>
              <a:t>follikülünün</a:t>
            </a:r>
            <a:r>
              <a:rPr lang="tr-TR" sz="2800" b="1" dirty="0"/>
              <a:t> yerinde </a:t>
            </a:r>
            <a:r>
              <a:rPr lang="tr-TR" sz="2800" b="1" dirty="0" err="1"/>
              <a:t>corpus</a:t>
            </a:r>
            <a:r>
              <a:rPr lang="tr-TR" sz="2800" b="1" dirty="0"/>
              <a:t> </a:t>
            </a:r>
            <a:r>
              <a:rPr lang="tr-TR" sz="2800" b="1" dirty="0" err="1"/>
              <a:t>luteum</a:t>
            </a:r>
            <a:r>
              <a:rPr lang="tr-TR" sz="2800" b="1" dirty="0"/>
              <a:t> (sarı cisim) denilen bir oluşum meydana gelir. </a:t>
            </a:r>
            <a:r>
              <a:rPr lang="tr-TR" sz="2800" b="1" dirty="0" err="1"/>
              <a:t>Corpus</a:t>
            </a:r>
            <a:r>
              <a:rPr lang="tr-TR" sz="2800" b="1" dirty="0"/>
              <a:t> </a:t>
            </a:r>
            <a:r>
              <a:rPr lang="tr-TR" sz="2800" b="1" dirty="0" err="1"/>
              <a:t>luteumdan</a:t>
            </a:r>
            <a:r>
              <a:rPr lang="tr-TR" sz="2800" b="1" dirty="0"/>
              <a:t> az olarak östrojen daha fazla olarak da </a:t>
            </a:r>
            <a:r>
              <a:rPr lang="tr-TR" sz="2800" b="1" dirty="0" err="1"/>
              <a:t>progesteron</a:t>
            </a:r>
            <a:r>
              <a:rPr lang="tr-TR" sz="2800" b="1" dirty="0"/>
              <a:t> hormonu salgılanır. </a:t>
            </a:r>
            <a:endParaRPr lang="tr-TR" sz="2800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6AFB1501-5E1F-BF48-899A-CF68FC13C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7673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596" y="1500174"/>
            <a:ext cx="8545224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F2D2524B-6446-1346-8670-A08661190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8379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472440" y="300014"/>
            <a:ext cx="112471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b="1" dirty="0"/>
              <a:t>Östrojen Hormonu ve Etkileri </a:t>
            </a:r>
          </a:p>
          <a:p>
            <a:pPr algn="just"/>
            <a:r>
              <a:rPr lang="tr-TR" sz="2400" dirty="0"/>
              <a:t>	Östrojen, kadın üreme organlarının gelişmesini ve görevlerini denetleyen hormonlar grubudur. En etkilisi </a:t>
            </a:r>
            <a:r>
              <a:rPr lang="tr-TR" sz="2400" dirty="0" err="1"/>
              <a:t>östradiol</a:t>
            </a:r>
            <a:r>
              <a:rPr lang="tr-TR" sz="2400" dirty="0"/>
              <a:t> olmak üzere </a:t>
            </a:r>
            <a:r>
              <a:rPr lang="tr-TR" sz="2400" dirty="0" err="1"/>
              <a:t>östron</a:t>
            </a:r>
            <a:r>
              <a:rPr lang="tr-TR" sz="2400" dirty="0"/>
              <a:t> ve </a:t>
            </a:r>
            <a:r>
              <a:rPr lang="tr-TR" sz="2400" dirty="0" err="1"/>
              <a:t>östriol</a:t>
            </a:r>
            <a:r>
              <a:rPr lang="tr-TR" sz="2400" dirty="0"/>
              <a:t> sayılabilir. Esas olarak </a:t>
            </a:r>
            <a:r>
              <a:rPr lang="tr-TR" sz="2400" dirty="0" err="1"/>
              <a:t>ovaryumlardan</a:t>
            </a:r>
            <a:r>
              <a:rPr lang="tr-TR" sz="2400" dirty="0"/>
              <a:t> ve </a:t>
            </a:r>
            <a:r>
              <a:rPr lang="tr-TR" sz="2400" dirty="0" err="1"/>
              <a:t>plesantadan</a:t>
            </a:r>
            <a:r>
              <a:rPr lang="tr-TR" sz="2400" dirty="0"/>
              <a:t> salgılanan östrojen az miktarda da adrenal bezler ve testislerden salgılanır. Östrojenin etkileri şunlardır: 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A538E98-858D-BC4A-B18C-9AEE92ADF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9327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Dikdörtgen">
            <a:extLst>
              <a:ext uri="{FF2B5EF4-FFF2-40B4-BE49-F238E27FC236}">
                <a16:creationId xmlns:a16="http://schemas.microsoft.com/office/drawing/2014/main" id="{A6620BCE-1BC0-7946-849F-F22E9EFBBA87}"/>
              </a:ext>
            </a:extLst>
          </p:cNvPr>
          <p:cNvSpPr/>
          <p:nvPr/>
        </p:nvSpPr>
        <p:spPr>
          <a:xfrm>
            <a:off x="380970" y="28069"/>
            <a:ext cx="1150623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600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 err="1"/>
              <a:t>Menstürasyonun</a:t>
            </a:r>
            <a:r>
              <a:rPr lang="tr-TR" sz="2800" dirty="0"/>
              <a:t> (adet kanaması) fizyolojik olarak düzenlenmesini sağlar.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800" dirty="0" err="1"/>
              <a:t>Fallop</a:t>
            </a:r>
            <a:r>
              <a:rPr lang="tr-TR" sz="2800" dirty="0"/>
              <a:t> tüplerinin, </a:t>
            </a:r>
            <a:r>
              <a:rPr lang="tr-TR" sz="2800" dirty="0" err="1"/>
              <a:t>uterus</a:t>
            </a:r>
            <a:r>
              <a:rPr lang="tr-TR" sz="2800" dirty="0"/>
              <a:t> ve dış </a:t>
            </a:r>
            <a:r>
              <a:rPr lang="tr-TR" sz="2800" dirty="0" err="1"/>
              <a:t>genital</a:t>
            </a:r>
            <a:r>
              <a:rPr lang="tr-TR" sz="2800" dirty="0"/>
              <a:t> organların büyümesini sağlar. </a:t>
            </a:r>
          </a:p>
          <a:p>
            <a:pPr algn="just">
              <a:buFont typeface="Wingdings" pitchFamily="2" charset="2"/>
              <a:buChar char="ü"/>
            </a:pPr>
            <a:endParaRPr lang="tr-TR" sz="2800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 err="1"/>
              <a:t>Fallop</a:t>
            </a:r>
            <a:r>
              <a:rPr lang="tr-TR" sz="2800" dirty="0"/>
              <a:t> tüplerinin yapısında bulunan </a:t>
            </a:r>
            <a:r>
              <a:rPr lang="tr-TR" sz="2800" dirty="0" err="1"/>
              <a:t>siliaları</a:t>
            </a:r>
            <a:r>
              <a:rPr lang="tr-TR" sz="2800" dirty="0"/>
              <a:t> etkiler ve döllenmiş </a:t>
            </a:r>
            <a:r>
              <a:rPr lang="tr-TR" sz="2800" dirty="0" err="1"/>
              <a:t>ovumun</a:t>
            </a:r>
            <a:r>
              <a:rPr lang="tr-TR" sz="2800" dirty="0"/>
              <a:t> </a:t>
            </a:r>
            <a:r>
              <a:rPr lang="tr-TR" sz="2800" dirty="0" err="1"/>
              <a:t>uterusa</a:t>
            </a:r>
            <a:r>
              <a:rPr lang="tr-TR" sz="2800" dirty="0"/>
              <a:t> doğru hareketini kolaylaştırır. </a:t>
            </a:r>
          </a:p>
          <a:p>
            <a:pPr algn="just">
              <a:buFont typeface="Wingdings" pitchFamily="2" charset="2"/>
              <a:buChar char="ü"/>
            </a:pPr>
            <a:endParaRPr lang="tr-TR" sz="2800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Memede yağ toplanmasını, bağ dokusu kitlesinin artmasını ve süt bezlerinin kanallarının oluşmasını sağlar. </a:t>
            </a:r>
          </a:p>
          <a:p>
            <a:pPr algn="just">
              <a:buFont typeface="Wingdings" pitchFamily="2" charset="2"/>
              <a:buChar char="ü"/>
            </a:pPr>
            <a:endParaRPr lang="tr-TR" sz="2800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Östrojen kemiklerin büyüme faaliyetlerini hızlandırır. Bu sebeple ergenlik döneminde kızlarda hızlı büyümeye sebep olur. </a:t>
            </a:r>
          </a:p>
          <a:p>
            <a:pPr algn="just">
              <a:buFont typeface="Wingdings" pitchFamily="2" charset="2"/>
              <a:buChar char="ü"/>
            </a:pPr>
            <a:endParaRPr lang="tr-TR" sz="2800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Metabolizmayı hızlandırırken deri altı dokusunda, kalça ve uyluklarda yağ birikmesini ve kadın vücudunda karakteristik görünümün oluşmasını sağlar. 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79D6EDC6-BCE2-7A49-A9E5-1D349EF17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95554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422910" y="285729"/>
            <a:ext cx="1155573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800" b="1" dirty="0" err="1"/>
              <a:t>Progesteron</a:t>
            </a:r>
            <a:r>
              <a:rPr lang="tr-TR" sz="2800" b="1" dirty="0"/>
              <a:t> Hormonu ve Etkileri </a:t>
            </a:r>
          </a:p>
          <a:p>
            <a:pPr algn="just"/>
            <a:endParaRPr lang="tr-TR" sz="2800" b="1" dirty="0"/>
          </a:p>
          <a:p>
            <a:pPr algn="just"/>
            <a:r>
              <a:rPr lang="tr-TR" sz="2800" dirty="0"/>
              <a:t>	Kadın vücudunun gelişmesi ve kadına özgü karakterlerin sürdürülmesinde östrojenle birlikte görev yapar. </a:t>
            </a:r>
          </a:p>
          <a:p>
            <a:pPr algn="just"/>
            <a:endParaRPr lang="tr-TR" sz="2800" dirty="0"/>
          </a:p>
          <a:p>
            <a:pPr algn="just"/>
            <a:r>
              <a:rPr lang="tr-TR" sz="2800" dirty="0"/>
              <a:t>	</a:t>
            </a:r>
            <a:r>
              <a:rPr lang="tr-TR" sz="2800" dirty="0" err="1"/>
              <a:t>Ovaryum</a:t>
            </a:r>
            <a:r>
              <a:rPr lang="tr-TR" sz="2800" dirty="0"/>
              <a:t> </a:t>
            </a:r>
            <a:r>
              <a:rPr lang="tr-TR" sz="2800" dirty="0" err="1"/>
              <a:t>siklusunun</a:t>
            </a:r>
            <a:r>
              <a:rPr lang="tr-TR" sz="2800" dirty="0"/>
              <a:t> ikinci yarısında (14. günden sonra) </a:t>
            </a:r>
            <a:r>
              <a:rPr lang="tr-TR" sz="2800" dirty="0" err="1"/>
              <a:t>corpus</a:t>
            </a:r>
            <a:r>
              <a:rPr lang="tr-TR" sz="2800" dirty="0"/>
              <a:t> </a:t>
            </a:r>
            <a:r>
              <a:rPr lang="tr-TR" sz="2800" dirty="0" err="1"/>
              <a:t>luteumdan</a:t>
            </a:r>
            <a:r>
              <a:rPr lang="tr-TR" sz="2800" dirty="0"/>
              <a:t> salgılanır. </a:t>
            </a:r>
          </a:p>
          <a:p>
            <a:pPr algn="just"/>
            <a:endParaRPr lang="tr-TR" sz="2800" dirty="0"/>
          </a:p>
          <a:p>
            <a:pPr algn="just">
              <a:buFont typeface="Wingdings" pitchFamily="2" charset="2"/>
              <a:buChar char="§"/>
            </a:pPr>
            <a:r>
              <a:rPr lang="tr-TR" sz="2800" dirty="0"/>
              <a:t>Eğer </a:t>
            </a:r>
            <a:r>
              <a:rPr lang="tr-TR" sz="2800" dirty="0" err="1"/>
              <a:t>fertilizasyon</a:t>
            </a:r>
            <a:r>
              <a:rPr lang="tr-TR" sz="2800" dirty="0"/>
              <a:t> (döllenme) olmuşsa gebeliğin 4. ayına kadar </a:t>
            </a:r>
            <a:r>
              <a:rPr lang="tr-TR" sz="2800" dirty="0" err="1"/>
              <a:t>corpus</a:t>
            </a:r>
            <a:r>
              <a:rPr lang="tr-TR" sz="2800" dirty="0"/>
              <a:t> </a:t>
            </a:r>
            <a:r>
              <a:rPr lang="tr-TR" sz="2800" dirty="0" err="1"/>
              <a:t>luteum</a:t>
            </a:r>
            <a:r>
              <a:rPr lang="tr-TR" sz="2800" dirty="0"/>
              <a:t> </a:t>
            </a:r>
            <a:r>
              <a:rPr lang="tr-TR" sz="2800" dirty="0" err="1"/>
              <a:t>progesteron</a:t>
            </a:r>
            <a:r>
              <a:rPr lang="tr-TR" sz="2800" dirty="0"/>
              <a:t> üretmeye devam eder. Bu süreden sonra bu görevi </a:t>
            </a:r>
            <a:r>
              <a:rPr lang="tr-TR" sz="2800" dirty="0" err="1"/>
              <a:t>plesanta</a:t>
            </a:r>
            <a:r>
              <a:rPr lang="tr-TR" sz="2800" dirty="0"/>
              <a:t> alır ve gebelik süresince fazla miktarda salgılanır. </a:t>
            </a:r>
          </a:p>
          <a:p>
            <a:pPr algn="just">
              <a:buFont typeface="Wingdings" pitchFamily="2" charset="2"/>
              <a:buChar char="§"/>
            </a:pPr>
            <a:endParaRPr lang="tr-TR" sz="2800" dirty="0"/>
          </a:p>
          <a:p>
            <a:pPr algn="just">
              <a:buFont typeface="Wingdings" pitchFamily="2" charset="2"/>
              <a:buChar char="§"/>
            </a:pPr>
            <a:r>
              <a:rPr lang="tr-TR" sz="2800" dirty="0" err="1"/>
              <a:t>Fertilizasyon</a:t>
            </a:r>
            <a:r>
              <a:rPr lang="tr-TR" sz="2800" dirty="0"/>
              <a:t> olmamışsa </a:t>
            </a:r>
            <a:r>
              <a:rPr lang="tr-TR" sz="2800" dirty="0" err="1"/>
              <a:t>menstüral</a:t>
            </a:r>
            <a:r>
              <a:rPr lang="tr-TR" sz="2800" dirty="0"/>
              <a:t> </a:t>
            </a:r>
            <a:r>
              <a:rPr lang="tr-TR" sz="2800" dirty="0" err="1"/>
              <a:t>siklusun</a:t>
            </a:r>
            <a:r>
              <a:rPr lang="tr-TR" sz="2800" dirty="0"/>
              <a:t> yaklaşık olarak 26. gününde </a:t>
            </a:r>
            <a:r>
              <a:rPr lang="tr-TR" sz="2800" dirty="0" err="1"/>
              <a:t>progesteron</a:t>
            </a:r>
            <a:r>
              <a:rPr lang="tr-TR" sz="2800" dirty="0"/>
              <a:t> salgılanması en aza iner. </a:t>
            </a:r>
            <a:r>
              <a:rPr lang="tr-TR" sz="2800" dirty="0" err="1"/>
              <a:t>Progesteronun</a:t>
            </a:r>
            <a:r>
              <a:rPr lang="tr-TR" sz="2800" dirty="0"/>
              <a:t> etkileri şunlardır: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A8E2985-0482-4D4E-8343-8B08F8258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8960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08610" y="214291"/>
            <a:ext cx="1145286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tr-TR" sz="2800" dirty="0" err="1"/>
              <a:t>Progesteron</a:t>
            </a:r>
            <a:r>
              <a:rPr lang="tr-TR" sz="2800" dirty="0"/>
              <a:t> hormonu, kadında ikincil seks karakterlerinin (meme gelişimi, kalça genişlemesi, sesin incelmesi sakal bıyık çıkmaması) gelişmesini sağlar. </a:t>
            </a:r>
          </a:p>
          <a:p>
            <a:pPr algn="just">
              <a:buFont typeface="Wingdings" pitchFamily="2" charset="2"/>
              <a:buChar char="ü"/>
            </a:pPr>
            <a:endParaRPr lang="tr-TR" sz="2800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 err="1"/>
              <a:t>Progesteronun</a:t>
            </a:r>
            <a:r>
              <a:rPr lang="tr-TR" sz="2800" dirty="0"/>
              <a:t> en önemli görevi, cinsel </a:t>
            </a:r>
            <a:r>
              <a:rPr lang="tr-TR" sz="2800" dirty="0" err="1"/>
              <a:t>siklusun</a:t>
            </a:r>
            <a:r>
              <a:rPr lang="tr-TR" sz="2800" dirty="0"/>
              <a:t> ikinci yarısında </a:t>
            </a:r>
            <a:r>
              <a:rPr lang="tr-TR" sz="2800" dirty="0" err="1"/>
              <a:t>endometriumun</a:t>
            </a:r>
            <a:r>
              <a:rPr lang="tr-TR" sz="2800" dirty="0"/>
              <a:t> (rahim duvarının en iç tabası) kalınlaşmasını ve buradaki salgılarla ilgili değişiklikleri başlatarak </a:t>
            </a:r>
            <a:r>
              <a:rPr lang="tr-TR" sz="2800" dirty="0" err="1"/>
              <a:t>uterusu</a:t>
            </a:r>
            <a:r>
              <a:rPr lang="tr-TR" sz="2800" dirty="0"/>
              <a:t> döllenmiş yumurtanın tutunmasını hazırlamaktır. </a:t>
            </a:r>
          </a:p>
          <a:p>
            <a:pPr algn="just">
              <a:buFont typeface="Wingdings" pitchFamily="2" charset="2"/>
              <a:buChar char="ü"/>
            </a:pPr>
            <a:endParaRPr lang="tr-TR" sz="2800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 err="1"/>
              <a:t>Uterus</a:t>
            </a:r>
            <a:r>
              <a:rPr lang="tr-TR" sz="2800" dirty="0"/>
              <a:t> </a:t>
            </a:r>
            <a:r>
              <a:rPr lang="tr-TR" sz="2800" dirty="0" err="1"/>
              <a:t>konraksiyonlarını</a:t>
            </a:r>
            <a:r>
              <a:rPr lang="tr-TR" sz="2800" dirty="0"/>
              <a:t> yavaşlatır ve tutunmuş zigotun atılmasını engeller. </a:t>
            </a:r>
          </a:p>
          <a:p>
            <a:pPr algn="just">
              <a:buFont typeface="Wingdings" pitchFamily="2" charset="2"/>
              <a:buChar char="ü"/>
            </a:pPr>
            <a:endParaRPr lang="tr-TR" sz="2800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 err="1"/>
              <a:t>Fallop</a:t>
            </a:r>
            <a:r>
              <a:rPr lang="tr-TR" sz="2800" dirty="0"/>
              <a:t> tüpü mukozasında salgı değişiklikleri yapar. Tüp içinde hareket ederken bölünmekte olan zigotun beslenmesini sağlar.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Memelerde süt bezlerinin gelişmesini sağlar. 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4C0DB61-6ABA-8F4A-83BA-23DCD4187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6044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85750" y="285728"/>
            <a:ext cx="1151001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 err="1"/>
              <a:t>Timus</a:t>
            </a:r>
            <a:r>
              <a:rPr lang="tr-TR" sz="3200" b="1" dirty="0"/>
              <a:t> (</a:t>
            </a:r>
            <a:r>
              <a:rPr lang="tr-TR" sz="3200" b="1" dirty="0" err="1"/>
              <a:t>Thymus</a:t>
            </a:r>
            <a:r>
              <a:rPr lang="tr-TR" sz="3200" b="1" dirty="0"/>
              <a:t>) Bezi </a:t>
            </a:r>
          </a:p>
          <a:p>
            <a:pPr algn="just"/>
            <a:endParaRPr lang="tr-TR" sz="2400" b="1" dirty="0"/>
          </a:p>
          <a:p>
            <a:pPr algn="just"/>
            <a:r>
              <a:rPr lang="tr-TR" sz="2400" dirty="0"/>
              <a:t>	</a:t>
            </a:r>
            <a:r>
              <a:rPr lang="tr-TR" sz="2800" dirty="0" err="1"/>
              <a:t>Timus</a:t>
            </a:r>
            <a:r>
              <a:rPr lang="tr-TR" sz="2800" dirty="0"/>
              <a:t> </a:t>
            </a:r>
            <a:r>
              <a:rPr lang="tr-TR" sz="2800" dirty="0" err="1"/>
              <a:t>toraks</a:t>
            </a:r>
            <a:r>
              <a:rPr lang="tr-TR" sz="2800" dirty="0"/>
              <a:t> boşluğunda </a:t>
            </a:r>
            <a:r>
              <a:rPr lang="tr-TR" sz="2800" dirty="0" err="1"/>
              <a:t>sternumun</a:t>
            </a:r>
            <a:r>
              <a:rPr lang="tr-TR" sz="2800" dirty="0"/>
              <a:t> arkasında, ön </a:t>
            </a:r>
            <a:r>
              <a:rPr lang="tr-TR" sz="2800" dirty="0" err="1"/>
              <a:t>mediastinuma</a:t>
            </a:r>
            <a:r>
              <a:rPr lang="tr-TR" sz="2800" dirty="0"/>
              <a:t> yerleşmiştir. Simetrik olmayan iki lobdan meydana gelmiştir. </a:t>
            </a:r>
          </a:p>
          <a:p>
            <a:pPr algn="just"/>
            <a:r>
              <a:rPr lang="tr-TR" sz="2800" dirty="0"/>
              <a:t>	</a:t>
            </a:r>
            <a:r>
              <a:rPr lang="tr-TR" sz="2800" dirty="0" err="1"/>
              <a:t>Timus</a:t>
            </a:r>
            <a:r>
              <a:rPr lang="tr-TR" sz="2800" dirty="0"/>
              <a:t> ergenliğe kadar gelişmeye devam eder ve ağırlığı 30–40 grama kadar ulaşır. Ergenlik döneminden sonra yavaş yavaş küçülerek yerini yağ ve bağ dokusuna bırakır.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6845" y="3700466"/>
            <a:ext cx="3785435" cy="2526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47474" y="3928637"/>
            <a:ext cx="4000528" cy="2070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93F033BB-7B05-8244-ABBA-BBD9316E3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6433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51460" y="500042"/>
            <a:ext cx="1139571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800" b="1" dirty="0" err="1"/>
              <a:t>Timus</a:t>
            </a:r>
            <a:r>
              <a:rPr lang="tr-TR" sz="2800" b="1" dirty="0"/>
              <a:t> Bezinin Görevleri </a:t>
            </a:r>
          </a:p>
          <a:p>
            <a:pPr algn="just"/>
            <a:endParaRPr lang="tr-TR" sz="2800" b="1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 err="1"/>
              <a:t>Timus</a:t>
            </a:r>
            <a:r>
              <a:rPr lang="tr-TR" sz="2800" dirty="0"/>
              <a:t>, endokrin bir bez olmasının yanı sıra </a:t>
            </a:r>
            <a:r>
              <a:rPr lang="tr-TR" sz="2800" dirty="0" err="1"/>
              <a:t>lenfoid</a:t>
            </a:r>
            <a:r>
              <a:rPr lang="tr-TR" sz="2800" dirty="0"/>
              <a:t> sistemin organlarından biridir. </a:t>
            </a:r>
          </a:p>
          <a:p>
            <a:pPr algn="just">
              <a:buFont typeface="Wingdings" pitchFamily="2" charset="2"/>
              <a:buChar char="ü"/>
            </a:pPr>
            <a:endParaRPr lang="tr-TR" sz="2800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Lenfosit üreterek özellikle çocukluk yaşlarında vücudun savunma mekanizmasında rol alır. </a:t>
            </a:r>
          </a:p>
          <a:p>
            <a:pPr algn="just">
              <a:buFont typeface="Wingdings" pitchFamily="2" charset="2"/>
              <a:buChar char="ü"/>
            </a:pPr>
            <a:endParaRPr lang="tr-TR" sz="2800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 err="1"/>
              <a:t>Timusdan</a:t>
            </a:r>
            <a:r>
              <a:rPr lang="tr-TR" sz="2800" dirty="0"/>
              <a:t> salgılanan hormonlar; </a:t>
            </a:r>
            <a:r>
              <a:rPr lang="tr-TR" sz="2800" b="1" dirty="0" err="1"/>
              <a:t>timosin</a:t>
            </a:r>
            <a:r>
              <a:rPr lang="tr-TR" sz="2800" b="1" dirty="0"/>
              <a:t>, </a:t>
            </a:r>
            <a:r>
              <a:rPr lang="tr-TR" sz="2800" b="1" dirty="0" err="1"/>
              <a:t>timik</a:t>
            </a:r>
            <a:r>
              <a:rPr lang="tr-TR" sz="2800" b="1" dirty="0"/>
              <a:t> </a:t>
            </a:r>
            <a:r>
              <a:rPr lang="tr-TR" sz="2800" b="1" dirty="0" err="1"/>
              <a:t>humoral</a:t>
            </a:r>
            <a:r>
              <a:rPr lang="tr-TR" sz="2800" b="1" dirty="0"/>
              <a:t> hormon (THH) ve faktör </a:t>
            </a:r>
            <a:r>
              <a:rPr lang="tr-TR" sz="2800" b="1" dirty="0" err="1"/>
              <a:t>timik</a:t>
            </a:r>
            <a:r>
              <a:rPr lang="tr-TR" sz="2800" b="1" dirty="0"/>
              <a:t> serum (FTS)’</a:t>
            </a:r>
            <a:r>
              <a:rPr lang="tr-TR" sz="2800" dirty="0"/>
              <a:t>dur. Bu hormonlar T lenfositleri ve bazı B lenfositlerinin gelişmesinde rol oynar. </a:t>
            </a:r>
            <a:r>
              <a:rPr lang="tr-TR" sz="2800" dirty="0" err="1"/>
              <a:t>Timus</a:t>
            </a:r>
            <a:r>
              <a:rPr lang="tr-TR" sz="2800" dirty="0"/>
              <a:t> hormonları, ayrıca hipofizden salgılanan cinsiyet hormonlarının (LH, FSH) salınmasını baskılar.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D7BB359-039B-F245-BE2C-A6D21D3CC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7149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27B5F9BC-A4B1-4C45-A1AD-4FB5301EBB5A}"/>
              </a:ext>
            </a:extLst>
          </p:cNvPr>
          <p:cNvSpPr txBox="1"/>
          <p:nvPr/>
        </p:nvSpPr>
        <p:spPr>
          <a:xfrm>
            <a:off x="285750" y="520511"/>
            <a:ext cx="686943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dirty="0" err="1"/>
              <a:t>Leptin</a:t>
            </a:r>
            <a:endParaRPr lang="tr-TR" sz="4000" dirty="0"/>
          </a:p>
          <a:p>
            <a:endParaRPr lang="tr-TR" sz="2400" dirty="0"/>
          </a:p>
          <a:p>
            <a:pPr algn="just"/>
            <a:r>
              <a:rPr lang="tr-TR" sz="2800" dirty="0"/>
              <a:t>	Başlıca yağ dokusu tarafından salgılanan </a:t>
            </a:r>
            <a:r>
              <a:rPr lang="tr-TR" sz="2800" dirty="0" err="1"/>
              <a:t>leptin</a:t>
            </a:r>
            <a:r>
              <a:rPr lang="tr-TR" sz="2800" dirty="0"/>
              <a:t>, </a:t>
            </a:r>
            <a:r>
              <a:rPr lang="tr-TR" sz="2800" dirty="0" err="1"/>
              <a:t>hipotalamustaki</a:t>
            </a:r>
            <a:r>
              <a:rPr lang="tr-TR" sz="2800" dirty="0"/>
              <a:t> spesifik reseptörlerine etki ederek enerji alımı ve enerji harcanması arasındaki dengeyi düzenleyerek bir tür anti </a:t>
            </a:r>
            <a:r>
              <a:rPr lang="tr-TR" sz="2800" dirty="0" err="1"/>
              <a:t>obezite</a:t>
            </a:r>
            <a:r>
              <a:rPr lang="tr-TR" sz="2800" dirty="0"/>
              <a:t> faktörü olarak fonksiyon görmektedir.</a:t>
            </a:r>
          </a:p>
          <a:p>
            <a:pPr algn="just"/>
            <a:endParaRPr lang="tr-TR" sz="2800" dirty="0"/>
          </a:p>
          <a:p>
            <a:pPr algn="just"/>
            <a:r>
              <a:rPr lang="tr-TR" sz="2800" i="1" dirty="0"/>
              <a:t>	</a:t>
            </a:r>
            <a:r>
              <a:rPr lang="tr-TR" sz="2800" i="1" u="sng" dirty="0"/>
              <a:t>Üreme, </a:t>
            </a:r>
            <a:r>
              <a:rPr lang="tr-TR" sz="2800" i="1" u="sng" dirty="0" err="1"/>
              <a:t>hematopoez</a:t>
            </a:r>
            <a:r>
              <a:rPr lang="tr-TR" sz="2800" i="1" u="sng" dirty="0"/>
              <a:t>, </a:t>
            </a:r>
            <a:r>
              <a:rPr lang="tr-TR" sz="2800" i="1" u="sng" dirty="0" err="1"/>
              <a:t>gastrointestinal</a:t>
            </a:r>
            <a:r>
              <a:rPr lang="tr-TR" sz="2800" i="1" u="sng" dirty="0"/>
              <a:t>  fonksiyonların düzenlenmesi, </a:t>
            </a:r>
            <a:r>
              <a:rPr lang="tr-TR" sz="2800" i="1" u="sng" dirty="0" err="1"/>
              <a:t>anjiogenez</a:t>
            </a:r>
            <a:r>
              <a:rPr lang="tr-TR" sz="2800" i="1" u="sng" dirty="0"/>
              <a:t>, kemik yoğunluğunun belirlenmesi ve beyin gelişimi </a:t>
            </a:r>
            <a:r>
              <a:rPr lang="tr-TR" sz="2800" i="1" dirty="0"/>
              <a:t>gibi bir çok fonksiyonunun da old</a:t>
            </a:r>
            <a:r>
              <a:rPr lang="tr-TR" sz="2800" dirty="0"/>
              <a:t>uğu belirlenmiştir.   </a:t>
            </a:r>
          </a:p>
        </p:txBody>
      </p:sp>
      <p:pic>
        <p:nvPicPr>
          <p:cNvPr id="4098" name="Picture 2" descr="Leptin Mutations">
            <a:extLst>
              <a:ext uri="{FF2B5EF4-FFF2-40B4-BE49-F238E27FC236}">
                <a16:creationId xmlns:a16="http://schemas.microsoft.com/office/drawing/2014/main" id="{2EF66CB5-0B6B-CA40-AA66-363215791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409" y="1371599"/>
            <a:ext cx="4434841" cy="443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07F1E2D-1C0E-A94E-9E18-2F37C839B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3449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5EE8936-3489-B446-9230-ED765F662AD1}"/>
              </a:ext>
            </a:extLst>
          </p:cNvPr>
          <p:cNvSpPr txBox="1"/>
          <p:nvPr/>
        </p:nvSpPr>
        <p:spPr>
          <a:xfrm>
            <a:off x="422910" y="2571750"/>
            <a:ext cx="111671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itchFamily="2" charset="2"/>
              <a:buChar char="Ø"/>
            </a:pPr>
            <a:r>
              <a:rPr lang="tr-TR" sz="3200" dirty="0"/>
              <a:t>İnsülin, </a:t>
            </a:r>
            <a:r>
              <a:rPr lang="tr-TR" sz="3200" dirty="0" err="1"/>
              <a:t>glukokortikoidler</a:t>
            </a:r>
            <a:r>
              <a:rPr lang="tr-TR" sz="3200" dirty="0"/>
              <a:t> ve </a:t>
            </a:r>
            <a:r>
              <a:rPr lang="tr-TR" sz="3200" dirty="0" err="1"/>
              <a:t>prolaktin</a:t>
            </a:r>
            <a:r>
              <a:rPr lang="tr-TR" sz="3200" dirty="0"/>
              <a:t> </a:t>
            </a:r>
            <a:r>
              <a:rPr lang="tr-TR" sz="3200" dirty="0" err="1"/>
              <a:t>leptin</a:t>
            </a:r>
            <a:r>
              <a:rPr lang="tr-TR" sz="3200" dirty="0"/>
              <a:t> sentezini </a:t>
            </a:r>
            <a:r>
              <a:rPr lang="tr-TR" sz="3200" dirty="0" err="1"/>
              <a:t>stimüle</a:t>
            </a:r>
            <a:r>
              <a:rPr lang="tr-TR" sz="3200" dirty="0"/>
              <a:t> etmektedir.</a:t>
            </a:r>
          </a:p>
          <a:p>
            <a:pPr marL="457200" indent="-457200" algn="just">
              <a:buFont typeface="Wingdings" pitchFamily="2" charset="2"/>
              <a:buChar char="Ø"/>
            </a:pPr>
            <a:endParaRPr lang="tr-TR" sz="3200" dirty="0"/>
          </a:p>
          <a:p>
            <a:pPr marL="457200" indent="-457200" algn="just">
              <a:buFont typeface="Wingdings" pitchFamily="2" charset="2"/>
              <a:buChar char="Ø"/>
            </a:pPr>
            <a:r>
              <a:rPr lang="tr-TR" sz="3200" dirty="0" err="1"/>
              <a:t>Tiroid</a:t>
            </a:r>
            <a:r>
              <a:rPr lang="tr-TR" sz="3200" dirty="0"/>
              <a:t> hormonları, büyüme hormonu, </a:t>
            </a:r>
            <a:r>
              <a:rPr lang="tr-TR" sz="3200" dirty="0" err="1"/>
              <a:t>somatostain</a:t>
            </a:r>
            <a:r>
              <a:rPr lang="tr-TR" sz="3200" dirty="0"/>
              <a:t>, serbest yağ asitleri, uzun süre soğuğa maruz kalma ve </a:t>
            </a:r>
            <a:r>
              <a:rPr lang="tr-TR" sz="3200" dirty="0" err="1"/>
              <a:t>katekolaminler</a:t>
            </a:r>
            <a:r>
              <a:rPr lang="tr-TR" sz="3200" dirty="0"/>
              <a:t> </a:t>
            </a:r>
            <a:r>
              <a:rPr lang="tr-TR" sz="3200" dirty="0" err="1"/>
              <a:t>leptin</a:t>
            </a:r>
            <a:r>
              <a:rPr lang="tr-TR" sz="3200" dirty="0"/>
              <a:t> üzerinde inhibitör etki göstermektedir.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892833A5-BD15-1C46-B170-6F7872DDA884}"/>
              </a:ext>
            </a:extLst>
          </p:cNvPr>
          <p:cNvSpPr txBox="1"/>
          <p:nvPr/>
        </p:nvSpPr>
        <p:spPr>
          <a:xfrm>
            <a:off x="811530" y="529650"/>
            <a:ext cx="1077849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3200" dirty="0"/>
              <a:t>	</a:t>
            </a:r>
            <a:r>
              <a:rPr lang="tr-TR" sz="3200" dirty="0" err="1"/>
              <a:t>Leptin</a:t>
            </a:r>
            <a:r>
              <a:rPr lang="tr-TR" sz="3200" dirty="0"/>
              <a:t> düzeyinin ana belirleyicisi vücut yağ kitlesi ve vücut kitle indeksinin yanında bir çok faktör </a:t>
            </a:r>
            <a:r>
              <a:rPr lang="tr-TR" sz="3200" dirty="0" err="1"/>
              <a:t>leptinin</a:t>
            </a:r>
            <a:r>
              <a:rPr lang="tr-TR" sz="3200" dirty="0"/>
              <a:t> düzenlenmesinde rol oynamaktadır.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AD93DEB-5ACA-8143-912B-70DDF8D3D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04645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74775DB6-55C7-BD49-9F77-DE50A9005346}"/>
              </a:ext>
            </a:extLst>
          </p:cNvPr>
          <p:cNvSpPr txBox="1"/>
          <p:nvPr/>
        </p:nvSpPr>
        <p:spPr>
          <a:xfrm>
            <a:off x="251460" y="274320"/>
            <a:ext cx="1155573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/>
              <a:t>Sindirim Sistemi Hormonları</a:t>
            </a:r>
          </a:p>
          <a:p>
            <a:endParaRPr lang="tr-TR" sz="2800" dirty="0"/>
          </a:p>
          <a:p>
            <a:r>
              <a:rPr lang="tr-TR" sz="2800" dirty="0" err="1">
                <a:solidFill>
                  <a:srgbClr val="FF0000"/>
                </a:solidFill>
              </a:rPr>
              <a:t>Gastrin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tr-TR" sz="2800" dirty="0"/>
              <a:t>Gastrin-1 ve Gastrin-2 olmak üzere 17 aminoasitten oluşan iki çeşidi vardır.</a:t>
            </a:r>
          </a:p>
          <a:p>
            <a:endParaRPr lang="tr-TR" sz="2800" dirty="0"/>
          </a:p>
          <a:p>
            <a:pPr marL="457200" indent="-457200">
              <a:buFont typeface="Wingdings" pitchFamily="2" charset="2"/>
              <a:buChar char="Ø"/>
            </a:pPr>
            <a:r>
              <a:rPr lang="tr-TR" sz="2800" dirty="0"/>
              <a:t>Mide </a:t>
            </a:r>
            <a:r>
              <a:rPr lang="tr-TR" sz="2800" dirty="0" err="1"/>
              <a:t>sekresyonuna</a:t>
            </a:r>
            <a:r>
              <a:rPr lang="tr-TR" sz="2800" dirty="0"/>
              <a:t> en güçlü etki eden hormondur.</a:t>
            </a:r>
          </a:p>
          <a:p>
            <a:endParaRPr lang="tr-TR" sz="2800" dirty="0"/>
          </a:p>
          <a:p>
            <a:pPr marL="457200" indent="-457200">
              <a:buFont typeface="Wingdings" pitchFamily="2" charset="2"/>
              <a:buChar char="Ø"/>
            </a:pPr>
            <a:r>
              <a:rPr lang="tr-TR" sz="2800" dirty="0"/>
              <a:t>Mideden pepsin ve </a:t>
            </a:r>
            <a:r>
              <a:rPr lang="tr-TR" sz="2800" dirty="0" err="1"/>
              <a:t>intriksik</a:t>
            </a:r>
            <a:r>
              <a:rPr lang="tr-TR" sz="2800" dirty="0"/>
              <a:t> faktörün salınımını uyarır. </a:t>
            </a:r>
          </a:p>
          <a:p>
            <a:pPr marL="457200" indent="-457200">
              <a:buFont typeface="Wingdings" pitchFamily="2" charset="2"/>
              <a:buChar char="Ø"/>
            </a:pPr>
            <a:endParaRPr lang="tr-TR" sz="2800" dirty="0"/>
          </a:p>
          <a:p>
            <a:pPr marL="457200" indent="-457200">
              <a:buFont typeface="Wingdings" pitchFamily="2" charset="2"/>
              <a:buChar char="Ø"/>
            </a:pPr>
            <a:r>
              <a:rPr lang="tr-TR" sz="2800" dirty="0" err="1"/>
              <a:t>Duedonumu</a:t>
            </a:r>
            <a:r>
              <a:rPr lang="tr-TR" sz="2800" dirty="0"/>
              <a:t> kısmen etkileyerek </a:t>
            </a:r>
            <a:r>
              <a:rPr lang="tr-TR" sz="2800" dirty="0" err="1"/>
              <a:t>sekresyonun</a:t>
            </a:r>
            <a:r>
              <a:rPr lang="tr-TR" sz="2800" dirty="0"/>
              <a:t> artmasına veya azalmasına neden olur.</a:t>
            </a:r>
          </a:p>
          <a:p>
            <a:endParaRPr lang="tr-TR" sz="2800" dirty="0"/>
          </a:p>
          <a:p>
            <a:pPr algn="just"/>
            <a:r>
              <a:rPr lang="tr-TR" sz="2800" dirty="0"/>
              <a:t>	</a:t>
            </a:r>
            <a:r>
              <a:rPr lang="tr-TR" sz="2800" dirty="0" err="1"/>
              <a:t>Asetilkolin</a:t>
            </a:r>
            <a:r>
              <a:rPr lang="tr-TR" sz="2800" dirty="0"/>
              <a:t>, yemek yenilmesiyle birlikte protein ve amino asit alımı </a:t>
            </a:r>
            <a:r>
              <a:rPr lang="tr-TR" sz="2800" dirty="0" err="1"/>
              <a:t>Gastrin</a:t>
            </a:r>
            <a:r>
              <a:rPr lang="tr-TR" sz="2800" dirty="0"/>
              <a:t> salınımını uyarmaktadır. 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9A78B9A-44E1-964F-8BA7-32757D8D0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07858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7BD910E2-ED72-FE4A-9851-DB4D6B833E54}"/>
              </a:ext>
            </a:extLst>
          </p:cNvPr>
          <p:cNvSpPr txBox="1"/>
          <p:nvPr/>
        </p:nvSpPr>
        <p:spPr>
          <a:xfrm>
            <a:off x="674370" y="662940"/>
            <a:ext cx="1032129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err="1">
                <a:solidFill>
                  <a:srgbClr val="FF0000"/>
                </a:solidFill>
              </a:rPr>
              <a:t>Sekretin</a:t>
            </a:r>
            <a:r>
              <a:rPr lang="tr-TR" sz="2800" dirty="0"/>
              <a:t> </a:t>
            </a:r>
          </a:p>
          <a:p>
            <a:endParaRPr lang="tr-TR" sz="2800" dirty="0"/>
          </a:p>
          <a:p>
            <a:pPr marL="457200" indent="-457200">
              <a:buFont typeface="Wingdings" pitchFamily="2" charset="2"/>
              <a:buChar char="Ø"/>
            </a:pPr>
            <a:r>
              <a:rPr lang="tr-TR" sz="2800" dirty="0"/>
              <a:t>27 aminoasitten oluşan bir </a:t>
            </a:r>
            <a:r>
              <a:rPr lang="tr-TR" sz="2800" dirty="0" err="1"/>
              <a:t>polipeptittir</a:t>
            </a:r>
            <a:r>
              <a:rPr lang="tr-TR" sz="2800" dirty="0"/>
              <a:t>.</a:t>
            </a:r>
          </a:p>
          <a:p>
            <a:endParaRPr lang="tr-TR" sz="2800" dirty="0"/>
          </a:p>
          <a:p>
            <a:pPr marL="457200" indent="-457200">
              <a:buFont typeface="Wingdings" pitchFamily="2" charset="2"/>
              <a:buChar char="Ø"/>
            </a:pPr>
            <a:r>
              <a:rPr lang="tr-TR" sz="2800" dirty="0" err="1"/>
              <a:t>Duedonumda</a:t>
            </a:r>
            <a:r>
              <a:rPr lang="tr-TR" sz="2800" dirty="0"/>
              <a:t> ve </a:t>
            </a:r>
            <a:r>
              <a:rPr lang="tr-TR" sz="2800" dirty="0" err="1"/>
              <a:t>jejenumda</a:t>
            </a:r>
            <a:r>
              <a:rPr lang="tr-TR" sz="2800" dirty="0"/>
              <a:t> bulunmaktadır.</a:t>
            </a:r>
          </a:p>
          <a:p>
            <a:pPr marL="457200" indent="-457200">
              <a:buFont typeface="Wingdings" pitchFamily="2" charset="2"/>
              <a:buChar char="Ø"/>
            </a:pPr>
            <a:endParaRPr lang="tr-TR" sz="2800" dirty="0"/>
          </a:p>
          <a:p>
            <a:pPr marL="457200" indent="-457200">
              <a:buFont typeface="Wingdings" pitchFamily="2" charset="2"/>
              <a:buChar char="Ø"/>
            </a:pPr>
            <a:r>
              <a:rPr lang="tr-TR" sz="2800" dirty="0"/>
              <a:t>Mideden pepsin, pankreastan su ve karbonat salınımını uyarmaktadır.</a:t>
            </a:r>
          </a:p>
          <a:p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3AEF264-012F-954F-8AE3-28E8114EC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BFC8-44E6-124D-86CC-23BDF076737A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25372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1108</Words>
  <Application>Microsoft Macintosh PowerPoint</Application>
  <PresentationFormat>Geniş ekran</PresentationFormat>
  <Paragraphs>136</Paragraphs>
  <Slides>19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Wingdings</vt:lpstr>
      <vt:lpstr>Office Teması</vt:lpstr>
      <vt:lpstr>HORMONLAR-4 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Levent MERCAN</dc:creator>
  <cp:lastModifiedBy>Levent MERCAN</cp:lastModifiedBy>
  <cp:revision>11</cp:revision>
  <dcterms:created xsi:type="dcterms:W3CDTF">2020-11-05T22:02:03Z</dcterms:created>
  <dcterms:modified xsi:type="dcterms:W3CDTF">2020-11-19T23:37:19Z</dcterms:modified>
</cp:coreProperties>
</file>