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65" r:id="rId4"/>
    <p:sldId id="258" r:id="rId5"/>
    <p:sldId id="266" r:id="rId6"/>
    <p:sldId id="259" r:id="rId7"/>
    <p:sldId id="260" r:id="rId8"/>
    <p:sldId id="267" r:id="rId9"/>
    <p:sldId id="261" r:id="rId10"/>
    <p:sldId id="262" r:id="rId11"/>
    <p:sldId id="263" r:id="rId12"/>
    <p:sldId id="264" r:id="rId13"/>
    <p:sldId id="268" r:id="rId1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1707"/>
    <p:restoredTop sz="94632"/>
  </p:normalViewPr>
  <p:slideViewPr>
    <p:cSldViewPr>
      <p:cViewPr varScale="1">
        <p:scale>
          <a:sx n="68" d="100"/>
          <a:sy n="68" d="100"/>
        </p:scale>
        <p:origin x="-160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1106058875" cy="110605887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2966AB-2A09-477B-B4DA-67CE0B950944}" type="datetimeFigureOut">
              <a:rPr lang="tr-TR" smtClean="0"/>
              <a:pPr/>
              <a:t>08.12.2020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B58331-B2DE-4062-9BA6-48F11552DD97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B58331-B2DE-4062-9BA6-48F11552DD97}" type="slidenum">
              <a:rPr lang="tr-TR" smtClean="0"/>
              <a:pPr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2441981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8C8D3-1844-4A20-8DE5-393868D441FF}" type="datetime1">
              <a:rPr lang="tr-TR" smtClean="0"/>
              <a:pPr/>
              <a:t>08.12.2020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F9751-8C69-4422-ABB8-9E51A7D64FC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11DD3-6608-40FB-825A-DCE357961730}" type="datetime1">
              <a:rPr lang="tr-TR" smtClean="0"/>
              <a:pPr/>
              <a:t>08.12.2020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F9751-8C69-4422-ABB8-9E51A7D64FC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0FAE3-52C1-4763-99F9-7D8A82944E41}" type="datetime1">
              <a:rPr lang="tr-TR" smtClean="0"/>
              <a:pPr/>
              <a:t>08.12.2020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F9751-8C69-4422-ABB8-9E51A7D64FC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99D36-5A9B-48AE-83A5-475DA42CC3F3}" type="datetime1">
              <a:rPr lang="tr-TR" smtClean="0"/>
              <a:pPr/>
              <a:t>08.12.2020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F9751-8C69-4422-ABB8-9E51A7D64FC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F79BC-55C5-4EB3-9BF9-152851693DAF}" type="datetime1">
              <a:rPr lang="tr-TR" smtClean="0"/>
              <a:pPr/>
              <a:t>08.12.2020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F9751-8C69-4422-ABB8-9E51A7D64FC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D9E92-621C-4CAA-B486-B961DA24504F}" type="datetime1">
              <a:rPr lang="tr-TR" smtClean="0"/>
              <a:pPr/>
              <a:t>08.12.2020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F9751-8C69-4422-ABB8-9E51A7D64FC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6161F-575D-4085-B922-493C401FADAB}" type="datetime1">
              <a:rPr lang="tr-TR" smtClean="0"/>
              <a:pPr/>
              <a:t>08.12.2020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F9751-8C69-4422-ABB8-9E51A7D64FC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6D17B-F94A-44FA-B3A1-A3438770D18F}" type="datetime1">
              <a:rPr lang="tr-TR" smtClean="0"/>
              <a:pPr/>
              <a:t>08.12.2020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F9751-8C69-4422-ABB8-9E51A7D64FC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23F3B-E60E-4F8C-9221-83D1FB8A8408}" type="datetime1">
              <a:rPr lang="tr-TR" smtClean="0"/>
              <a:pPr/>
              <a:t>08.12.2020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F9751-8C69-4422-ABB8-9E51A7D64FC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51D48-C03F-4D44-9296-1426C04BB903}" type="datetime1">
              <a:rPr lang="tr-TR" smtClean="0"/>
              <a:pPr/>
              <a:t>08.12.2020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F9751-8C69-4422-ABB8-9E51A7D64FC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7A213-41FF-4476-9F58-7CDCD0BF6F2F}" type="datetime1">
              <a:rPr lang="tr-TR" smtClean="0"/>
              <a:pPr/>
              <a:t>08.12.2020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F9751-8C69-4422-ABB8-9E51A7D64FC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07CAA2-1910-47E3-B17B-16DABCAC34BA}" type="datetime1">
              <a:rPr lang="tr-TR" smtClean="0"/>
              <a:pPr/>
              <a:t>08.12.2020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8F9751-8C69-4422-ABB8-9E51A7D64FC6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Hormon Etki Mekanizmaları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/>
              <a:t>7. Hafta 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F9751-8C69-4422-ABB8-9E51A7D64FC6}" type="slidenum">
              <a:rPr lang="tr-TR" smtClean="0"/>
              <a:pPr/>
              <a:t>1</a:t>
            </a:fld>
            <a:endParaRPr lang="tr-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03073" y="294607"/>
            <a:ext cx="8066415" cy="3389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		</a:t>
            </a:r>
            <a:r>
              <a:rPr kumimoji="0" lang="tr-TR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Hormon Etki Mekanizması</a:t>
            </a:r>
            <a:endParaRPr kumimoji="0" lang="tr-TR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Bir hormon nereden salgılanırlarsa salgılansın, kompozisyonu ne olursa olsun asıl işlevi önce hedef hücrelerindeki reseptörü ile birleşip onu aktive etmektir. Aktifleşen reseptör  doğrudan doğruya </a:t>
            </a:r>
            <a:r>
              <a:rPr kumimoji="0" lang="tr-TR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hormonal</a:t>
            </a:r>
            <a:r>
              <a:rPr kumimoji="0" lang="tr-T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etkilere neden olur. </a:t>
            </a:r>
            <a:endParaRPr kumimoji="0" lang="tr-TR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3" name="2 Dikdörtgen"/>
          <p:cNvSpPr/>
          <p:nvPr/>
        </p:nvSpPr>
        <p:spPr>
          <a:xfrm>
            <a:off x="214282" y="2500306"/>
            <a:ext cx="86439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/>
              <a:t>	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F9751-8C69-4422-ABB8-9E51A7D64FC6}" type="slidenum">
              <a:rPr lang="tr-TR" smtClean="0"/>
              <a:pPr/>
              <a:t>2</a:t>
            </a:fld>
            <a:endParaRPr lang="tr-TR"/>
          </a:p>
        </p:txBody>
      </p:sp>
      <p:pic>
        <p:nvPicPr>
          <p:cNvPr id="1026" name="Picture 2" descr="Hormonlar ( Endokrin sistem )">
            <a:extLst>
              <a:ext uri="{FF2B5EF4-FFF2-40B4-BE49-F238E27FC236}">
                <a16:creationId xmlns:a16="http://schemas.microsoft.com/office/drawing/2014/main" xmlns="" id="{CD2121D3-3D54-E74B-BD68-6AB4ECB97E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06675" y="3684447"/>
            <a:ext cx="3844016" cy="2886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xmlns="" id="{E44ACAB9-76BF-6A41-A567-246E0E0E8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F9751-8C69-4422-ABB8-9E51A7D64FC6}" type="slidenum">
              <a:rPr lang="tr-TR" smtClean="0"/>
              <a:pPr/>
              <a:t>3</a:t>
            </a:fld>
            <a:endParaRPr lang="tr-TR"/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xmlns="" id="{4C10B449-0531-BC44-A7F2-9B77E7C9C30A}"/>
              </a:ext>
            </a:extLst>
          </p:cNvPr>
          <p:cNvSpPr/>
          <p:nvPr/>
        </p:nvSpPr>
        <p:spPr>
          <a:xfrm>
            <a:off x="323528" y="260648"/>
            <a:ext cx="820891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800" dirty="0"/>
              <a:t>	Hormonlar aktifleşmelerini sağladıkları reseptörleri sayesinde aşağıda belirtilen üç durumdan birisine neden olarak etkilerini gösterir;</a:t>
            </a:r>
          </a:p>
          <a:p>
            <a:pPr algn="just"/>
            <a:endParaRPr lang="tr-TR" sz="2800" dirty="0"/>
          </a:p>
          <a:p>
            <a:pPr algn="just"/>
            <a:r>
              <a:rPr lang="tr-TR" sz="2800" dirty="0"/>
              <a:t>1-Hücre zarının geçirgenliğini değiştirirler,</a:t>
            </a:r>
          </a:p>
          <a:p>
            <a:pPr algn="just"/>
            <a:endParaRPr lang="tr-TR" sz="2800" dirty="0"/>
          </a:p>
          <a:p>
            <a:pPr algn="just"/>
            <a:r>
              <a:rPr lang="tr-TR" sz="2800" dirty="0"/>
              <a:t>2-Belirli protein ve enzimleri kodlayan </a:t>
            </a:r>
            <a:r>
              <a:rPr lang="tr-TR" sz="2800" dirty="0" err="1"/>
              <a:t>mRNA’ların</a:t>
            </a:r>
            <a:r>
              <a:rPr lang="tr-TR" sz="2800" dirty="0"/>
              <a:t> transkripsiyon ve </a:t>
            </a:r>
            <a:r>
              <a:rPr lang="tr-TR" sz="2800" dirty="0" err="1"/>
              <a:t>translasyonunu</a:t>
            </a:r>
            <a:r>
              <a:rPr lang="tr-TR" sz="2800" dirty="0"/>
              <a:t> aktive ederler, Kısaca enzim ve diğer proteinlerin sentez hızını etkilerler,</a:t>
            </a:r>
          </a:p>
          <a:p>
            <a:pPr algn="just"/>
            <a:endParaRPr lang="tr-TR" sz="2800" dirty="0"/>
          </a:p>
          <a:p>
            <a:pPr algn="just"/>
            <a:r>
              <a:rPr lang="tr-TR" sz="2800" dirty="0"/>
              <a:t>3-Hücredeki belirli enzimlerin katalitik aktivitesini değiştirirler.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3661193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357158" y="500042"/>
            <a:ext cx="842968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/>
              <a:t>	Hormonların zar geçirgenliğini değiştirmeleri, hormonun hedef hücre zarındaki iyon kanalını veya onun bir kısmını oluşturan reseptör proteine bağlanması sonucu meydana gelir. </a:t>
            </a:r>
          </a:p>
          <a:p>
            <a:pPr algn="just"/>
            <a:endParaRPr lang="tr-TR" sz="2400" dirty="0"/>
          </a:p>
          <a:p>
            <a:pPr algn="just"/>
            <a:r>
              <a:rPr lang="tr-TR" sz="2400" dirty="0"/>
              <a:t>	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F9751-8C69-4422-ABB8-9E51A7D64FC6}" type="slidenum">
              <a:rPr lang="tr-TR" smtClean="0"/>
              <a:pPr/>
              <a:t>4</a:t>
            </a:fld>
            <a:endParaRPr lang="tr-TR"/>
          </a:p>
        </p:txBody>
      </p:sp>
      <p:pic>
        <p:nvPicPr>
          <p:cNvPr id="2054" name="Picture 6" descr="Reseptör nedir? Kanserleşmede ve kanser tedavilerinde rolü nedir?">
            <a:extLst>
              <a:ext uri="{FF2B5EF4-FFF2-40B4-BE49-F238E27FC236}">
                <a16:creationId xmlns:a16="http://schemas.microsoft.com/office/drawing/2014/main" xmlns="" id="{3FA9A732-6484-C94A-985B-D7AEF1CBC3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49035" y="2416427"/>
            <a:ext cx="5045929" cy="3513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xmlns="" id="{40CB85FA-F5E9-694A-B119-1B042533C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F9751-8C69-4422-ABB8-9E51A7D64FC6}" type="slidenum">
              <a:rPr lang="tr-TR" smtClean="0"/>
              <a:pPr/>
              <a:t>5</a:t>
            </a:fld>
            <a:endParaRPr lang="tr-TR"/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xmlns="" id="{C687E6B6-7894-0443-8BD5-4B883BBD0E2E}"/>
              </a:ext>
            </a:extLst>
          </p:cNvPr>
          <p:cNvSpPr/>
          <p:nvPr/>
        </p:nvSpPr>
        <p:spPr>
          <a:xfrm>
            <a:off x="467544" y="404664"/>
            <a:ext cx="799288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/>
              <a:t>Hormon reseptöre bağlanınca reseptör </a:t>
            </a:r>
            <a:r>
              <a:rPr lang="tr-TR" sz="2400" dirty="0" err="1"/>
              <a:t>konformasyonunda</a:t>
            </a:r>
            <a:r>
              <a:rPr lang="tr-TR" sz="2400" dirty="0"/>
              <a:t> meydan gelen değişme iyon kanalının açılma veya kapanmasına, diğer bir ifade ile kanalın geçirgenliğinin değişmesine neden olur.</a:t>
            </a:r>
          </a:p>
          <a:p>
            <a:pPr algn="just"/>
            <a:endParaRPr lang="tr-TR" sz="2400" dirty="0"/>
          </a:p>
          <a:p>
            <a:pPr algn="just"/>
            <a:r>
              <a:rPr lang="tr-TR" sz="2400" dirty="0"/>
              <a:t> 	Bunun sonucu başlayan iyon giriş-çıkışına veya iyon hareketlerinin kesilmesine bağlı olarak hücrede değişik aktiviteler ortaya çıkar. Örneğin hormonlardan </a:t>
            </a:r>
            <a:r>
              <a:rPr lang="tr-TR" sz="2400" dirty="0" err="1"/>
              <a:t>norepinefrin</a:t>
            </a:r>
            <a:r>
              <a:rPr lang="tr-TR" sz="2400" dirty="0"/>
              <a:t> ve epinefrin düz kaslarda belirtilen şekilde etkili olurlar.</a:t>
            </a:r>
          </a:p>
        </p:txBody>
      </p:sp>
      <p:pic>
        <p:nvPicPr>
          <p:cNvPr id="4" name="Picture 2" descr="Membran potansiyeli - Vikipedi">
            <a:extLst>
              <a:ext uri="{FF2B5EF4-FFF2-40B4-BE49-F238E27FC236}">
                <a16:creationId xmlns:a16="http://schemas.microsoft.com/office/drawing/2014/main" xmlns="" id="{38B756AF-CE70-C840-93AC-D34747430E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20625" y="4186783"/>
            <a:ext cx="5286726" cy="2371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752437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285720" y="214290"/>
            <a:ext cx="850112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/>
              <a:t>	Hormonlarla bir hücre içi enzimin aktivitesinin değişmesini </a:t>
            </a:r>
            <a:r>
              <a:rPr lang="tr-TR" sz="2400" dirty="0" err="1"/>
              <a:t>insulinde</a:t>
            </a:r>
            <a:r>
              <a:rPr lang="tr-TR" sz="2400" dirty="0"/>
              <a:t> açıklayalım. </a:t>
            </a:r>
          </a:p>
          <a:p>
            <a:pPr algn="just"/>
            <a:endParaRPr lang="tr-TR" sz="2400" dirty="0"/>
          </a:p>
          <a:p>
            <a:pPr algn="just">
              <a:buFont typeface="Wingdings" pitchFamily="2" charset="2"/>
              <a:buChar char="ü"/>
            </a:pPr>
            <a:r>
              <a:rPr lang="tr-TR" sz="2400" dirty="0" err="1"/>
              <a:t>İnsulin</a:t>
            </a:r>
            <a:r>
              <a:rPr lang="tr-TR" sz="2400" dirty="0"/>
              <a:t> hormonu hedef hücresinin zarındaki reseptörüne bağlanınca reseptörün otomatik </a:t>
            </a:r>
            <a:r>
              <a:rPr lang="tr-TR" sz="2400" b="1" i="1" dirty="0" err="1"/>
              <a:t>fosforilasyonuna</a:t>
            </a:r>
            <a:r>
              <a:rPr lang="tr-TR" sz="2400" b="1" i="1" dirty="0"/>
              <a:t> </a:t>
            </a:r>
            <a:r>
              <a:rPr lang="tr-TR" sz="2400" dirty="0"/>
              <a:t>neden olur.</a:t>
            </a:r>
          </a:p>
          <a:p>
            <a:pPr algn="just">
              <a:buFont typeface="Wingdings" pitchFamily="2" charset="2"/>
              <a:buChar char="ü"/>
            </a:pPr>
            <a:endParaRPr lang="tr-TR" sz="2400" dirty="0"/>
          </a:p>
          <a:p>
            <a:pPr algn="just">
              <a:buFont typeface="Wingdings" pitchFamily="2" charset="2"/>
              <a:buChar char="ü"/>
            </a:pPr>
            <a:r>
              <a:rPr lang="tr-TR" sz="2400" dirty="0"/>
              <a:t> </a:t>
            </a:r>
            <a:r>
              <a:rPr lang="tr-TR" sz="2400" dirty="0" err="1"/>
              <a:t>Fosforilasyona</a:t>
            </a:r>
            <a:r>
              <a:rPr lang="tr-TR" sz="2400" dirty="0"/>
              <a:t> uğrayan reseptör de zardaki </a:t>
            </a:r>
            <a:r>
              <a:rPr lang="tr-TR" sz="2400" u="sng" dirty="0"/>
              <a:t>spesifik </a:t>
            </a:r>
            <a:r>
              <a:rPr lang="tr-TR" sz="2400" u="sng" dirty="0" err="1"/>
              <a:t>glukoz</a:t>
            </a:r>
            <a:r>
              <a:rPr lang="tr-TR" sz="2400" u="sng" dirty="0"/>
              <a:t> taşıyıcı proteinlerin</a:t>
            </a:r>
            <a:r>
              <a:rPr lang="tr-TR" sz="2400" dirty="0"/>
              <a:t> ve </a:t>
            </a:r>
            <a:r>
              <a:rPr lang="tr-TR" sz="2400" u="sng" dirty="0"/>
              <a:t>sitoplazmadaki bazı enzimlerin </a:t>
            </a:r>
            <a:r>
              <a:rPr lang="tr-TR" sz="2400" b="1" i="1" dirty="0" err="1"/>
              <a:t>fosforilasyonunu</a:t>
            </a:r>
            <a:r>
              <a:rPr lang="tr-TR" sz="2400" dirty="0"/>
              <a:t> sağlar.</a:t>
            </a:r>
          </a:p>
          <a:p>
            <a:pPr algn="just"/>
            <a:r>
              <a:rPr lang="tr-TR" sz="2400" dirty="0"/>
              <a:t> </a:t>
            </a:r>
          </a:p>
          <a:p>
            <a:pPr algn="just">
              <a:buFont typeface="Wingdings" pitchFamily="2" charset="2"/>
              <a:buChar char="ü"/>
            </a:pPr>
            <a:r>
              <a:rPr lang="tr-TR" sz="2400" i="1" dirty="0"/>
              <a:t>Zardaki spesifik </a:t>
            </a:r>
            <a:r>
              <a:rPr lang="tr-TR" sz="2400" i="1" dirty="0" err="1"/>
              <a:t>glukoz</a:t>
            </a:r>
            <a:r>
              <a:rPr lang="tr-TR" sz="2400" i="1" dirty="0"/>
              <a:t> taşıyıcı proteinlerin </a:t>
            </a:r>
            <a:r>
              <a:rPr lang="tr-TR" sz="2400" i="1" dirty="0" err="1"/>
              <a:t>fosforilasyonu</a:t>
            </a:r>
            <a:r>
              <a:rPr lang="tr-TR" sz="2400" i="1" dirty="0"/>
              <a:t> kolaylaştırılmış </a:t>
            </a:r>
            <a:r>
              <a:rPr lang="tr-TR" sz="2400" i="1" dirty="0" err="1"/>
              <a:t>diffuzyon</a:t>
            </a:r>
            <a:r>
              <a:rPr lang="tr-TR" sz="2400" i="1" dirty="0"/>
              <a:t> ile hücrelere, özellikle kas ve yağ doku hücrelerine </a:t>
            </a:r>
            <a:r>
              <a:rPr lang="tr-TR" sz="2400" i="1" dirty="0" err="1"/>
              <a:t>glukoz</a:t>
            </a:r>
            <a:r>
              <a:rPr lang="tr-TR" sz="2400" i="1" dirty="0"/>
              <a:t> girişini artırır. </a:t>
            </a:r>
          </a:p>
          <a:p>
            <a:pPr algn="just">
              <a:buFont typeface="Wingdings" pitchFamily="2" charset="2"/>
              <a:buChar char="ü"/>
            </a:pPr>
            <a:endParaRPr lang="tr-TR" sz="2400" dirty="0"/>
          </a:p>
          <a:p>
            <a:pPr algn="just">
              <a:buFont typeface="Wingdings" pitchFamily="2" charset="2"/>
              <a:buChar char="ü"/>
            </a:pPr>
            <a:r>
              <a:rPr lang="tr-TR" sz="2400" i="1" dirty="0"/>
              <a:t>Sitoplazmada </a:t>
            </a:r>
            <a:r>
              <a:rPr lang="tr-TR" sz="2400" i="1" dirty="0" err="1"/>
              <a:t>fosforilasyona</a:t>
            </a:r>
            <a:r>
              <a:rPr lang="tr-TR" sz="2400" i="1" dirty="0"/>
              <a:t> uğrayan enzimler ise aktive vey</a:t>
            </a:r>
            <a:r>
              <a:rPr lang="tr-TR" sz="2400" dirty="0"/>
              <a:t>a </a:t>
            </a:r>
            <a:r>
              <a:rPr lang="tr-TR" sz="2400" dirty="0" err="1"/>
              <a:t>inaktive</a:t>
            </a:r>
            <a:r>
              <a:rPr lang="tr-TR" sz="2400" dirty="0"/>
              <a:t> olarak hücrenin </a:t>
            </a:r>
            <a:r>
              <a:rPr lang="tr-TR" sz="2400" dirty="0" err="1"/>
              <a:t>metabolik</a:t>
            </a:r>
            <a:r>
              <a:rPr lang="tr-TR" sz="2400" dirty="0"/>
              <a:t> aktivitesini değiştirirler. 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F9751-8C69-4422-ABB8-9E51A7D64FC6}" type="slidenum">
              <a:rPr lang="tr-TR" smtClean="0"/>
              <a:pPr/>
              <a:t>6</a:t>
            </a:fld>
            <a:endParaRPr lang="tr-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446802" y="476672"/>
            <a:ext cx="8231233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/>
              <a:t>	Bazen hücre içi enzim aktivitesinin değişmesi </a:t>
            </a:r>
            <a:r>
              <a:rPr lang="tr-TR" sz="2400" dirty="0" err="1"/>
              <a:t>hormonal</a:t>
            </a:r>
            <a:r>
              <a:rPr lang="tr-TR" sz="2400" dirty="0"/>
              <a:t> etki ile hücrede oluşan ikinci haberci moleküllerle gerçekleşir. </a:t>
            </a:r>
          </a:p>
          <a:p>
            <a:pPr algn="just"/>
            <a:endParaRPr lang="tr-TR" sz="2400" dirty="0"/>
          </a:p>
          <a:p>
            <a:pPr algn="just">
              <a:lnSpc>
                <a:spcPct val="150000"/>
              </a:lnSpc>
            </a:pPr>
            <a:r>
              <a:rPr lang="tr-TR" sz="2400" dirty="0"/>
              <a:t>Böyle bir durumda  </a:t>
            </a:r>
            <a:r>
              <a:rPr lang="tr-TR" sz="2400" b="1" dirty="0"/>
              <a:t>hormon- rese</a:t>
            </a:r>
            <a:r>
              <a:rPr lang="tr-TR" sz="2400" dirty="0"/>
              <a:t>ptör kompleksi meydana geldikten sonra zarda mevcut bir enzimin etkisi ile veya zar geçirgenliğinde meydana gelen değişime bağlı olarak gerçekleşen olaylar nedeniyle hücre </a:t>
            </a:r>
            <a:r>
              <a:rPr lang="tr-TR" sz="2400" b="1" i="1" dirty="0"/>
              <a:t>içinde ikinci haberci(</a:t>
            </a:r>
            <a:r>
              <a:rPr lang="tr-TR" sz="2400" b="1" i="1" dirty="0" err="1"/>
              <a:t>sekonder</a:t>
            </a:r>
            <a:r>
              <a:rPr lang="tr-TR" sz="2400" b="1" i="1" dirty="0"/>
              <a:t> </a:t>
            </a:r>
            <a:r>
              <a:rPr lang="tr-TR" sz="2400" b="1" i="1" dirty="0" err="1"/>
              <a:t>mesenger</a:t>
            </a:r>
            <a:r>
              <a:rPr lang="tr-TR" sz="2400" b="1" i="1" dirty="0"/>
              <a:t>) molekül(</a:t>
            </a:r>
            <a:r>
              <a:rPr lang="tr-TR" sz="2400" b="1" i="1" dirty="0" err="1"/>
              <a:t>ler</a:t>
            </a:r>
            <a:r>
              <a:rPr lang="tr-TR" sz="2400" b="1" i="1" dirty="0"/>
              <a:t>) meydana gelir. </a:t>
            </a:r>
          </a:p>
          <a:p>
            <a:pPr algn="just"/>
            <a:endParaRPr lang="tr-TR" sz="2400" dirty="0"/>
          </a:p>
          <a:p>
            <a:pPr algn="just"/>
            <a:r>
              <a:rPr lang="tr-TR" sz="2400" dirty="0"/>
              <a:t>	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F9751-8C69-4422-ABB8-9E51A7D64FC6}" type="slidenum">
              <a:rPr lang="tr-TR" smtClean="0"/>
              <a:pPr/>
              <a:t>7</a:t>
            </a:fld>
            <a:endParaRPr lang="tr-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xmlns="" id="{C2A8C168-BF2A-4F45-A9AD-E59BA88C7A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F9751-8C69-4422-ABB8-9E51A7D64FC6}" type="slidenum">
              <a:rPr lang="tr-TR" smtClean="0"/>
              <a:pPr/>
              <a:t>8</a:t>
            </a:fld>
            <a:endParaRPr lang="tr-TR"/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xmlns="" id="{662A0A3B-E2DF-6E4E-BACF-DFF53CB0A134}"/>
              </a:ext>
            </a:extLst>
          </p:cNvPr>
          <p:cNvSpPr/>
          <p:nvPr/>
        </p:nvSpPr>
        <p:spPr>
          <a:xfrm>
            <a:off x="683568" y="404664"/>
            <a:ext cx="7776864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800" b="1" dirty="0"/>
              <a:t>Oluşan </a:t>
            </a:r>
            <a:r>
              <a:rPr lang="tr-TR" sz="2800" b="1" dirty="0" err="1"/>
              <a:t>sekonder</a:t>
            </a:r>
            <a:r>
              <a:rPr lang="tr-TR" sz="2800" b="1" dirty="0"/>
              <a:t> </a:t>
            </a:r>
            <a:r>
              <a:rPr lang="tr-TR" sz="2800" b="1" dirty="0" err="1"/>
              <a:t>mesenjer</a:t>
            </a:r>
            <a:r>
              <a:rPr lang="tr-TR" sz="2800" b="1" dirty="0"/>
              <a:t>;</a:t>
            </a:r>
          </a:p>
          <a:p>
            <a:pPr algn="just">
              <a:buFont typeface="Wingdings" pitchFamily="2" charset="2"/>
              <a:buChar char="ü"/>
            </a:pPr>
            <a:r>
              <a:rPr lang="tr-TR" sz="2800" dirty="0"/>
              <a:t>Hücrede bazı enzimleri aktifleştirme, </a:t>
            </a:r>
          </a:p>
          <a:p>
            <a:pPr algn="just">
              <a:buFont typeface="Wingdings" pitchFamily="2" charset="2"/>
              <a:buChar char="ü"/>
            </a:pPr>
            <a:endParaRPr lang="tr-TR" sz="2800" dirty="0"/>
          </a:p>
          <a:p>
            <a:pPr algn="just">
              <a:buFont typeface="Wingdings" pitchFamily="2" charset="2"/>
              <a:buChar char="ü"/>
            </a:pPr>
            <a:r>
              <a:rPr lang="tr-TR" sz="2800" dirty="0"/>
              <a:t>Hücre zarının geçirgenliğini değiştirme,</a:t>
            </a:r>
          </a:p>
          <a:p>
            <a:pPr algn="just">
              <a:buFont typeface="Wingdings" pitchFamily="2" charset="2"/>
              <a:buChar char="ü"/>
            </a:pPr>
            <a:endParaRPr lang="tr-TR" sz="2800" dirty="0"/>
          </a:p>
          <a:p>
            <a:pPr algn="just">
              <a:buFont typeface="Wingdings" pitchFamily="2" charset="2"/>
              <a:buChar char="ü"/>
            </a:pPr>
            <a:r>
              <a:rPr lang="tr-TR" sz="2800" dirty="0"/>
              <a:t>Protein sentezi, </a:t>
            </a:r>
          </a:p>
          <a:p>
            <a:pPr algn="just">
              <a:buFont typeface="Wingdings" pitchFamily="2" charset="2"/>
              <a:buChar char="ü"/>
            </a:pPr>
            <a:endParaRPr lang="tr-TR" sz="2800" dirty="0"/>
          </a:p>
          <a:p>
            <a:pPr algn="just">
              <a:buFont typeface="Wingdings" pitchFamily="2" charset="2"/>
              <a:buChar char="ü"/>
            </a:pPr>
            <a:r>
              <a:rPr lang="tr-TR" sz="2800" dirty="0"/>
              <a:t>Salgılama gibi bir çok faaliyeti etkiler. </a:t>
            </a:r>
          </a:p>
          <a:p>
            <a:pPr algn="just"/>
            <a:endParaRPr lang="tr-TR" sz="2800" dirty="0"/>
          </a:p>
          <a:p>
            <a:pPr algn="just"/>
            <a:r>
              <a:rPr lang="tr-TR" sz="2800" dirty="0"/>
              <a:t>	Hormonlardan ACTH, TSH, LH, FSH, </a:t>
            </a:r>
            <a:r>
              <a:rPr lang="tr-TR" sz="2800" dirty="0" err="1"/>
              <a:t>vasopressin</a:t>
            </a:r>
            <a:r>
              <a:rPr lang="tr-TR" sz="2800" dirty="0"/>
              <a:t>, </a:t>
            </a:r>
            <a:r>
              <a:rPr lang="tr-TR" sz="2800" dirty="0" err="1"/>
              <a:t>parathormon</a:t>
            </a:r>
            <a:r>
              <a:rPr lang="tr-TR" sz="2800" dirty="0"/>
              <a:t>, </a:t>
            </a:r>
            <a:r>
              <a:rPr lang="tr-TR" sz="2800" dirty="0" err="1"/>
              <a:t>glukagon</a:t>
            </a:r>
            <a:r>
              <a:rPr lang="tr-TR" sz="2800" dirty="0"/>
              <a:t> ve </a:t>
            </a:r>
            <a:r>
              <a:rPr lang="tr-TR" sz="2800" dirty="0" err="1"/>
              <a:t>sekretin</a:t>
            </a:r>
            <a:r>
              <a:rPr lang="tr-TR" sz="2800" dirty="0"/>
              <a:t> belirtilen şekilde oluşumunu sağladıkları </a:t>
            </a:r>
            <a:r>
              <a:rPr lang="tr-TR" sz="2800" b="1" dirty="0" err="1"/>
              <a:t>cAMP</a:t>
            </a:r>
            <a:r>
              <a:rPr lang="tr-TR" sz="2800" dirty="0"/>
              <a:t> yoluyla etkili olurlar. </a:t>
            </a:r>
          </a:p>
        </p:txBody>
      </p:sp>
    </p:spTree>
    <p:extLst>
      <p:ext uri="{BB962C8B-B14F-4D97-AF65-F5344CB8AC3E}">
        <p14:creationId xmlns:p14="http://schemas.microsoft.com/office/powerpoint/2010/main" xmlns="" val="14759206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500034" y="714356"/>
            <a:ext cx="821537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/>
              <a:t>	</a:t>
            </a:r>
            <a:r>
              <a:rPr lang="tr-TR" sz="2800" b="1" dirty="0" err="1"/>
              <a:t>Steroid</a:t>
            </a:r>
            <a:r>
              <a:rPr lang="tr-TR" sz="2800" b="1" dirty="0"/>
              <a:t> hormonlar ile </a:t>
            </a:r>
            <a:r>
              <a:rPr lang="tr-TR" sz="2800" b="1" dirty="0" err="1"/>
              <a:t>tiroid</a:t>
            </a:r>
            <a:r>
              <a:rPr lang="tr-TR" sz="2800" b="1" dirty="0"/>
              <a:t> hormonları çekirdekteki reseptörlerine</a:t>
            </a:r>
            <a:r>
              <a:rPr lang="tr-TR" sz="2800" dirty="0"/>
              <a:t> bağlanarak aktifleştirdikleri hormon reseptör kompleksi ile etkili olurlar. </a:t>
            </a:r>
          </a:p>
          <a:p>
            <a:pPr algn="just"/>
            <a:endParaRPr lang="tr-TR" sz="2800" dirty="0"/>
          </a:p>
          <a:p>
            <a:pPr algn="just"/>
            <a:r>
              <a:rPr lang="tr-TR" sz="2800" dirty="0"/>
              <a:t>	Bu hormonların aktifleştirdikleri hormon reseptör kompleksi çekirdekte DNA’ya bağlanarak spesifik genlerin </a:t>
            </a:r>
            <a:r>
              <a:rPr lang="tr-TR" sz="2800" dirty="0" err="1"/>
              <a:t>trankripsiyonunu</a:t>
            </a:r>
            <a:r>
              <a:rPr lang="tr-TR" sz="2800" dirty="0"/>
              <a:t> başlatırlar. </a:t>
            </a:r>
          </a:p>
          <a:p>
            <a:pPr algn="just"/>
            <a:endParaRPr lang="tr-TR" sz="2800" dirty="0"/>
          </a:p>
          <a:p>
            <a:pPr algn="just"/>
            <a:r>
              <a:rPr lang="tr-TR" sz="2800" dirty="0"/>
              <a:t>	Hücredeki diğer hormonlar sitoplazmada </a:t>
            </a:r>
            <a:r>
              <a:rPr lang="tr-TR" sz="2800" dirty="0" err="1"/>
              <a:t>mRNA’nın</a:t>
            </a:r>
            <a:r>
              <a:rPr lang="tr-TR" sz="2800" dirty="0"/>
              <a:t> </a:t>
            </a:r>
            <a:r>
              <a:rPr lang="tr-TR" sz="2800" dirty="0" err="1"/>
              <a:t>translasyonunu</a:t>
            </a:r>
            <a:r>
              <a:rPr lang="tr-TR" sz="2800" dirty="0"/>
              <a:t> etkilerler. 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F9751-8C69-4422-ABB8-9E51A7D64FC6}" type="slidenum">
              <a:rPr lang="tr-TR" smtClean="0"/>
              <a:pPr/>
              <a:t>9</a:t>
            </a:fld>
            <a:endParaRPr lang="tr-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642910" y="498913"/>
            <a:ext cx="8001056" cy="5001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Hormonal</a:t>
            </a:r>
            <a:r>
              <a:rPr kumimoji="0" lang="tr-TR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Tepki Sonuçları</a:t>
            </a: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tr-TR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Hormonal</a:t>
            </a:r>
            <a:r>
              <a:rPr kumimoji="0" lang="tr-T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tepki sonuçları;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tr-T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Hormonun konsantrasyonuna, 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tr-T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Fonksiyonel hedef hücre sayısına,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tr-T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Hormon reseptörlerinin sayısına,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tr-T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Hormon etki süresine,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tr-T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Hormona maruz kalma sıklığına,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tr-T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Hücre içi şartlara, kompetitif inhibitörlerin sayısına, 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tr-TR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Antogonistik</a:t>
            </a:r>
            <a:r>
              <a:rPr kumimoji="0" lang="tr-T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ve </a:t>
            </a:r>
            <a:r>
              <a:rPr kumimoji="0" lang="tr-TR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sinergistik</a:t>
            </a:r>
            <a:r>
              <a:rPr kumimoji="0" lang="tr-T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hormonların ayni anda ortaya çıkan etkisine bağlı olmaktadır.</a:t>
            </a:r>
            <a:endParaRPr kumimoji="0" lang="tr-TR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F9751-8C69-4422-ABB8-9E51A7D64FC6}" type="slidenum">
              <a:rPr lang="tr-TR" smtClean="0"/>
              <a:pPr/>
              <a:t>10</a:t>
            </a:fld>
            <a:endParaRPr lang="tr-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395536" y="332656"/>
            <a:ext cx="8136904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Endokrin </a:t>
            </a:r>
            <a:r>
              <a:rPr kumimoji="0" lang="tr-TR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Sekresyonun</a:t>
            </a:r>
            <a:r>
              <a:rPr kumimoji="0" lang="tr-TR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Kontrolü  </a:t>
            </a: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Sinir ve endokrin sistemleri </a:t>
            </a:r>
            <a:r>
              <a:rPr kumimoji="0" lang="tr-TR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aracılığyla</a:t>
            </a:r>
            <a:r>
              <a:rPr kumimoji="0" lang="tr-T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farklı endokrin bezlerin salgılama faaliyetleri  kontrol edilir. 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Bu kontrol faaliyeti </a:t>
            </a:r>
            <a:r>
              <a:rPr kumimoji="0" lang="tr-TR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negatif </a:t>
            </a:r>
            <a:r>
              <a:rPr kumimoji="0" lang="tr-TR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feedback</a:t>
            </a:r>
            <a:r>
              <a:rPr kumimoji="0" lang="tr-TR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tr-T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yoluyla, sinir sistemi ve endokrin bezler arasında aracı olarak iş gören ön hipofizle, ön hipofizin </a:t>
            </a:r>
            <a:r>
              <a:rPr kumimoji="0" lang="tr-TR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hipotalamik</a:t>
            </a:r>
            <a:r>
              <a:rPr kumimoji="0" lang="tr-T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faktörleriyle veya  endokrin bezin doğrudan doğruya sinirsel olarak </a:t>
            </a:r>
            <a:r>
              <a:rPr kumimoji="0" lang="tr-TR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kontrolüyla</a:t>
            </a:r>
            <a:r>
              <a:rPr kumimoji="0" lang="tr-T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gerçekleşir.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tr-TR" sz="2800" dirty="0">
              <a:ea typeface="Times New Roman" pitchFamily="18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	Negatif </a:t>
            </a:r>
            <a:r>
              <a:rPr kumimoji="0" lang="tr-TR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feedback</a:t>
            </a:r>
            <a:r>
              <a:rPr kumimoji="0" lang="tr-T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yoluyla salgılamanın kontrolüne </a:t>
            </a:r>
            <a:r>
              <a:rPr kumimoji="0" lang="tr-TR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insulin</a:t>
            </a:r>
            <a:r>
              <a:rPr kumimoji="0" lang="tr-T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salgılaması örnek olarak verilebilir. </a:t>
            </a:r>
            <a:endParaRPr kumimoji="0" lang="tr-TR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F9751-8C69-4422-ABB8-9E51A7D64FC6}" type="slidenum">
              <a:rPr lang="tr-TR" smtClean="0"/>
              <a:pPr/>
              <a:t>11</a:t>
            </a:fld>
            <a:endParaRPr lang="tr-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F9751-8C69-4422-ABB8-9E51A7D64FC6}" type="slidenum">
              <a:rPr lang="tr-TR" smtClean="0"/>
              <a:pPr/>
              <a:t>12</a:t>
            </a:fld>
            <a:endParaRPr lang="tr-TR"/>
          </a:p>
        </p:txBody>
      </p:sp>
      <p:sp>
        <p:nvSpPr>
          <p:cNvPr id="3" name="2 Dikdörtgen"/>
          <p:cNvSpPr/>
          <p:nvPr/>
        </p:nvSpPr>
        <p:spPr>
          <a:xfrm>
            <a:off x="114240" y="188640"/>
            <a:ext cx="8572560" cy="7232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kumimoji="0" lang="tr-T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	</a:t>
            </a:r>
            <a:r>
              <a:rPr kumimoji="0" lang="tr-T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Kan </a:t>
            </a:r>
            <a:r>
              <a:rPr kumimoji="0" lang="tr-TR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glukoz</a:t>
            </a:r>
            <a:r>
              <a:rPr kumimoji="0" lang="tr-T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konsantrasyonun yükselmesi </a:t>
            </a:r>
            <a:r>
              <a:rPr lang="tr-TR" sz="2800" dirty="0">
                <a:ea typeface="Times New Roman" pitchFamily="18" charset="0"/>
                <a:cs typeface="Arial" pitchFamily="34" charset="0"/>
              </a:rPr>
              <a:t>insülin</a:t>
            </a:r>
            <a:r>
              <a:rPr kumimoji="0" lang="tr-T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salgılanmasında önemli bir faktördür. </a:t>
            </a:r>
          </a:p>
          <a:p>
            <a:pPr algn="just"/>
            <a:endParaRPr kumimoji="0" lang="tr-TR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457200" indent="-457200" algn="just">
              <a:buFont typeface="Wingdings" pitchFamily="2" charset="2"/>
              <a:buChar char="ü"/>
            </a:pPr>
            <a:r>
              <a:rPr kumimoji="0" lang="tr-T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Kanda </a:t>
            </a:r>
            <a:r>
              <a:rPr kumimoji="0" lang="tr-TR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glukoz</a:t>
            </a:r>
            <a:r>
              <a:rPr kumimoji="0" lang="tr-T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 konsantrasyonunun artması pankreastan </a:t>
            </a:r>
            <a:r>
              <a:rPr kumimoji="0" lang="tr-TR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insulin</a:t>
            </a:r>
            <a:r>
              <a:rPr kumimoji="0" lang="tr-T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salgılanması tetiklenir. </a:t>
            </a:r>
          </a:p>
          <a:p>
            <a:pPr marL="457200" indent="-457200" algn="just">
              <a:buFont typeface="Wingdings" pitchFamily="2" charset="2"/>
              <a:buChar char="ü"/>
            </a:pPr>
            <a:endParaRPr kumimoji="0" lang="tr-TR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457200" indent="-457200" algn="just">
              <a:buFont typeface="Wingdings" pitchFamily="2" charset="2"/>
              <a:buChar char="ü"/>
            </a:pPr>
            <a:r>
              <a:rPr kumimoji="0" lang="tr-TR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İnsulin</a:t>
            </a:r>
            <a:r>
              <a:rPr kumimoji="0" lang="tr-T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tr-TR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glukozun</a:t>
            </a:r>
            <a:r>
              <a:rPr kumimoji="0" lang="tr-T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 kolaylaştırılmış </a:t>
            </a:r>
            <a:r>
              <a:rPr kumimoji="0" lang="tr-TR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diffüzyon</a:t>
            </a:r>
            <a:r>
              <a:rPr kumimoji="0" lang="tr-T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ile hücrelere girişini kolaylaştırarak kan </a:t>
            </a:r>
            <a:r>
              <a:rPr kumimoji="0" lang="tr-TR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glukoz</a:t>
            </a:r>
            <a:r>
              <a:rPr kumimoji="0" lang="tr-T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düzeyinin düşmesine neden olur. </a:t>
            </a:r>
          </a:p>
          <a:p>
            <a:pPr marL="457200" indent="-457200" algn="just">
              <a:buFont typeface="Wingdings" pitchFamily="2" charset="2"/>
              <a:buChar char="ü"/>
            </a:pPr>
            <a:endParaRPr kumimoji="0" lang="tr-TR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457200" indent="-457200" algn="just">
              <a:buFont typeface="Wingdings" pitchFamily="2" charset="2"/>
              <a:buChar char="ü"/>
            </a:pPr>
            <a:r>
              <a:rPr kumimoji="0" lang="tr-T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Kandaki </a:t>
            </a:r>
            <a:r>
              <a:rPr kumimoji="0" lang="tr-TR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glukoz</a:t>
            </a:r>
            <a:r>
              <a:rPr kumimoji="0" lang="tr-T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düzeyinin düşmesi hızlı bir şekilde </a:t>
            </a:r>
            <a:r>
              <a:rPr kumimoji="0" lang="tr-TR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insulin</a:t>
            </a:r>
            <a:r>
              <a:rPr kumimoji="0" lang="tr-T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salgılanmasını önler. </a:t>
            </a:r>
          </a:p>
          <a:p>
            <a:pPr marL="457200" indent="-457200" algn="just">
              <a:buFont typeface="Wingdings" pitchFamily="2" charset="2"/>
              <a:buChar char="ü"/>
            </a:pPr>
            <a:endParaRPr kumimoji="0" lang="tr-TR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algn="just"/>
            <a:r>
              <a:rPr kumimoji="0" lang="tr-T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	</a:t>
            </a:r>
            <a:r>
              <a:rPr kumimoji="0" lang="tr-T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Bu kontrol şekli başka bir aracı endokrin bez gerektirmeyen bir negatif </a:t>
            </a:r>
            <a:r>
              <a:rPr kumimoji="0" lang="tr-TR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feedback</a:t>
            </a:r>
            <a:r>
              <a:rPr kumimoji="0" lang="tr-T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kontrol mekanizmasıdır.</a:t>
            </a:r>
          </a:p>
          <a:p>
            <a:pPr algn="just"/>
            <a:endParaRPr kumimoji="0" lang="tr-T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algn="just"/>
            <a:r>
              <a:rPr lang="tr-TR" sz="2400" dirty="0">
                <a:ea typeface="Times New Roman" pitchFamily="18" charset="0"/>
                <a:cs typeface="Arial" pitchFamily="34" charset="0"/>
              </a:rPr>
              <a:t>	</a:t>
            </a:r>
            <a:endParaRPr lang="tr-TR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xmlns="" id="{658BF13E-FD43-F446-81D5-28E7A09A8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F9751-8C69-4422-ABB8-9E51A7D64FC6}" type="slidenum">
              <a:rPr lang="tr-TR" smtClean="0"/>
              <a:pPr/>
              <a:t>13</a:t>
            </a:fld>
            <a:endParaRPr lang="tr-TR"/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xmlns="" id="{621E421D-6F4B-3E45-8EA0-7E38E0253739}"/>
              </a:ext>
            </a:extLst>
          </p:cNvPr>
          <p:cNvSpPr/>
          <p:nvPr/>
        </p:nvSpPr>
        <p:spPr>
          <a:xfrm>
            <a:off x="539552" y="908720"/>
            <a:ext cx="806489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>
                <a:ea typeface="Times New Roman" pitchFamily="18" charset="0"/>
                <a:cs typeface="Arial" pitchFamily="34" charset="0"/>
              </a:rPr>
              <a:t>	Bazı durumlarda bu şekildeki kontrolde bir aracı bez gerekli olabilir. </a:t>
            </a:r>
          </a:p>
          <a:p>
            <a:pPr algn="just"/>
            <a:r>
              <a:rPr lang="tr-TR" sz="2400" dirty="0">
                <a:ea typeface="Times New Roman" pitchFamily="18" charset="0"/>
                <a:cs typeface="Arial" pitchFamily="34" charset="0"/>
              </a:rPr>
              <a:t>	Adrenal bezler hariç diğer endokrin bezlerin faaliyetlerini düzenlemede doğrudan doğruya sinirsel ilişkiler çok az rol oynar. 	</a:t>
            </a:r>
          </a:p>
          <a:p>
            <a:pPr algn="just"/>
            <a:r>
              <a:rPr lang="tr-TR" sz="2400" dirty="0">
                <a:ea typeface="Times New Roman" pitchFamily="18" charset="0"/>
                <a:cs typeface="Arial" pitchFamily="34" charset="0"/>
              </a:rPr>
              <a:t>	Adrenal bezlerin sinirlerle ilişkisi kesilirse epinefrin salgılamaları önemli ölçüde azalır. Adrenal </a:t>
            </a:r>
            <a:r>
              <a:rPr lang="tr-TR" sz="2400" dirty="0" err="1">
                <a:ea typeface="Times New Roman" pitchFamily="18" charset="0"/>
                <a:cs typeface="Arial" pitchFamily="34" charset="0"/>
              </a:rPr>
              <a:t>medulla</a:t>
            </a:r>
            <a:r>
              <a:rPr lang="tr-TR" sz="2400" dirty="0">
                <a:ea typeface="Times New Roman" pitchFamily="18" charset="0"/>
                <a:cs typeface="Arial" pitchFamily="34" charset="0"/>
              </a:rPr>
              <a:t> normalde </a:t>
            </a:r>
            <a:r>
              <a:rPr lang="tr-TR" sz="2400" dirty="0" err="1">
                <a:ea typeface="Times New Roman" pitchFamily="18" charset="0"/>
                <a:cs typeface="Arial" pitchFamily="34" charset="0"/>
              </a:rPr>
              <a:t>simpatetik</a:t>
            </a:r>
            <a:r>
              <a:rPr lang="tr-TR" sz="2400" dirty="0">
                <a:ea typeface="Times New Roman" pitchFamily="18" charset="0"/>
                <a:cs typeface="Arial" pitchFamily="34" charset="0"/>
              </a:rPr>
              <a:t> sinirlerle uyarılmaya epinefrin salgılamada artışla tepki verir.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xmlns="" val="2000406513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169</Words>
  <Application>Microsoft Macintosh PowerPoint</Application>
  <PresentationFormat>Ekran Gösterisi (4:3)</PresentationFormat>
  <Paragraphs>94</Paragraphs>
  <Slides>13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13</vt:i4>
      </vt:variant>
    </vt:vector>
  </HeadingPairs>
  <TitlesOfParts>
    <vt:vector size="14" baseType="lpstr">
      <vt:lpstr>Ofis Teması</vt:lpstr>
      <vt:lpstr>Hormon Etki Mekanizmaları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PRO2000</dc:creator>
  <cp:lastModifiedBy>casper</cp:lastModifiedBy>
  <cp:revision>18</cp:revision>
  <dcterms:created xsi:type="dcterms:W3CDTF">2019-12-19T12:10:25Z</dcterms:created>
  <dcterms:modified xsi:type="dcterms:W3CDTF">2020-12-08T11:38:45Z</dcterms:modified>
</cp:coreProperties>
</file>