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74" r:id="rId4"/>
    <p:sldId id="275" r:id="rId5"/>
    <p:sldId id="276" r:id="rId6"/>
    <p:sldId id="289" r:id="rId7"/>
    <p:sldId id="290" r:id="rId8"/>
    <p:sldId id="258" r:id="rId9"/>
    <p:sldId id="260" r:id="rId10"/>
    <p:sldId id="277" r:id="rId11"/>
    <p:sldId id="281" r:id="rId12"/>
    <p:sldId id="261" r:id="rId13"/>
    <p:sldId id="291" r:id="rId14"/>
    <p:sldId id="259" r:id="rId15"/>
    <p:sldId id="293" r:id="rId16"/>
    <p:sldId id="292" r:id="rId17"/>
    <p:sldId id="279" r:id="rId18"/>
    <p:sldId id="280" r:id="rId19"/>
    <p:sldId id="294" r:id="rId20"/>
    <p:sldId id="283" r:id="rId21"/>
    <p:sldId id="284" r:id="rId22"/>
    <p:sldId id="285" r:id="rId23"/>
    <p:sldId id="282" r:id="rId24"/>
    <p:sldId id="286" r:id="rId25"/>
    <p:sldId id="287" r:id="rId26"/>
    <p:sldId id="288" r:id="rId27"/>
  </p:sldIdLst>
  <p:sldSz cx="9144000" cy="6858000" type="screen4x3"/>
  <p:notesSz cx="6858000" cy="994727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>
      <p:cViewPr varScale="1">
        <p:scale>
          <a:sx n="124" d="100"/>
          <a:sy n="124" d="100"/>
        </p:scale>
        <p:origin x="61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FF284-E81D-4932-97FE-1170CA8019AE}" type="datetimeFigureOut">
              <a:rPr lang="tr-TR" smtClean="0"/>
              <a:t>20.05.2021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AADC1-8FE5-47F3-9E42-97B7E27E31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D37C2-F672-48E3-931F-4FA4D6C8D3AC}" type="datetimeFigureOut">
              <a:rPr lang="tr-TR" smtClean="0"/>
              <a:pPr/>
              <a:t>20.05.2021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7CE93-AC68-4044-B088-8D8DACF7B92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7CE93-AC68-4044-B088-8D8DACF7B923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7587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7CE93-AC68-4044-B088-8D8DACF7B923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6080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7CE93-AC68-4044-B088-8D8DACF7B923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1886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B6AF-C032-48D2-8FC4-9A534AFDB808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B5A2-3D89-4C9A-9E30-07F3F84CC0B1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EB22-3736-4842-A076-60CB6FAE4A14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3C1C-4035-440B-8A2C-FEE0949CFC08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C8B96-1E73-4A6D-A305-FDD16BF12D29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96A3-78F6-4D16-AA78-59645EEC51AD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7157-C989-425D-9273-85F235CC8551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3F96-84A0-425E-9ADF-D550A1B8F794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6A55-A2C9-4ACF-9873-718E1B84B5CF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419F-12A9-4808-932A-52D8C1B98C90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89EA-5B69-4161-9259-1ACAAE41AEBA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ADDFF-82C2-4D7E-992F-9616A55119E8}" type="datetime1">
              <a:rPr lang="tr-TR" smtClean="0"/>
              <a:pPr/>
              <a:t>20.05.2021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E8B9C-74EA-499A-93FD-2A13D8F113EE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470025"/>
          </a:xfrm>
        </p:spPr>
        <p:txBody>
          <a:bodyPr>
            <a:normAutofit/>
          </a:bodyPr>
          <a:lstStyle/>
          <a:p>
            <a:r>
              <a:rPr lang="tr-TR" sz="3600" dirty="0"/>
              <a:t>PATOLOJİ VE SİTOLOJİ LABORATUVAR UYGULAMALARI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428728" y="2214554"/>
            <a:ext cx="6400800" cy="2357454"/>
          </a:xfrm>
        </p:spPr>
        <p:txBody>
          <a:bodyPr>
            <a:noAutofit/>
          </a:bodyPr>
          <a:lstStyle/>
          <a:p>
            <a:r>
              <a:rPr lang="tr-TR" sz="6000" dirty="0">
                <a:solidFill>
                  <a:schemeClr val="tx1"/>
                </a:solidFill>
              </a:rPr>
              <a:t>Rutin Boyama</a:t>
            </a:r>
          </a:p>
          <a:p>
            <a:r>
              <a:rPr lang="tr-TR" sz="6000" dirty="0">
                <a:solidFill>
                  <a:schemeClr val="tx1"/>
                </a:solidFill>
              </a:rPr>
              <a:t> ve</a:t>
            </a:r>
          </a:p>
          <a:p>
            <a:r>
              <a:rPr lang="tr-TR" sz="6000" dirty="0">
                <a:solidFill>
                  <a:schemeClr val="tx1"/>
                </a:solidFill>
              </a:rPr>
              <a:t> Kapatma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</a:t>
            </a:fld>
            <a:endParaRPr lang="tr-TR"/>
          </a:p>
        </p:txBody>
      </p:sp>
      <p:sp>
        <p:nvSpPr>
          <p:cNvPr id="5" name="4 Metin kutusu"/>
          <p:cNvSpPr txBox="1"/>
          <p:nvPr/>
        </p:nvSpPr>
        <p:spPr>
          <a:xfrm>
            <a:off x="4429124" y="585789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12.Hafta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500034" y="642918"/>
            <a:ext cx="81439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	</a:t>
            </a:r>
            <a:r>
              <a:rPr lang="tr-TR" sz="2400" dirty="0"/>
              <a:t>Kesitler hazırlandığında renksizdir ve dokulardaki farklı </a:t>
            </a:r>
            <a:r>
              <a:rPr lang="tr-TR" sz="2400" dirty="0" err="1"/>
              <a:t>komponentle</a:t>
            </a:r>
            <a:r>
              <a:rPr lang="tr-TR" sz="2400" dirty="0" err="1">
                <a:latin typeface="Arial" charset="0"/>
              </a:rPr>
              <a:t>r</a:t>
            </a:r>
            <a:r>
              <a:rPr lang="tr-TR" sz="2400" dirty="0"/>
              <a:t> birbirinden ayırt edilemez.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	Bu kesitlerin renkli boyalarla boyanması ile dokudaki farklı yapıların morfolojilerinin belirgin hale gelmesine olanak sağlanır.</a:t>
            </a:r>
          </a:p>
        </p:txBody>
      </p:sp>
      <p:sp>
        <p:nvSpPr>
          <p:cNvPr id="4" name="3 Dikdörtgen"/>
          <p:cNvSpPr/>
          <p:nvPr/>
        </p:nvSpPr>
        <p:spPr>
          <a:xfrm>
            <a:off x="357158" y="2857496"/>
            <a:ext cx="8286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	</a:t>
            </a:r>
            <a:r>
              <a:rPr lang="tr-TR" sz="2400" dirty="0" err="1"/>
              <a:t>Hematoksilen-Eozin</a:t>
            </a:r>
            <a:r>
              <a:rPr lang="tr-TR" sz="2400" dirty="0"/>
              <a:t>, patoloji laboratuvarında kullanılan rutin boyadır. Rutin inceleme örneklerinin tümü </a:t>
            </a:r>
            <a:r>
              <a:rPr lang="tr-TR" sz="2400" dirty="0" err="1"/>
              <a:t>Hematoksilen</a:t>
            </a:r>
            <a:r>
              <a:rPr lang="tr-TR" sz="2400" dirty="0"/>
              <a:t>-</a:t>
            </a:r>
            <a:r>
              <a:rPr lang="tr-TR" sz="2400" dirty="0" err="1"/>
              <a:t>Eozin</a:t>
            </a:r>
            <a:r>
              <a:rPr lang="tr-TR" sz="2400" dirty="0"/>
              <a:t> (HE) boyası ile boyanır. 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-214338"/>
            <a:ext cx="85011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sz="2000" dirty="0"/>
              <a:t>	</a:t>
            </a:r>
            <a:r>
              <a:rPr lang="tr-TR" sz="2400" dirty="0" err="1"/>
              <a:t>Hematoksilen</a:t>
            </a:r>
            <a:r>
              <a:rPr lang="tr-TR" sz="2400" dirty="0"/>
              <a:t>, Meksika'da yetişen </a:t>
            </a:r>
            <a:r>
              <a:rPr lang="tr-TR" sz="2400" i="1" dirty="0" err="1"/>
              <a:t>Haematoxylen</a:t>
            </a:r>
            <a:r>
              <a:rPr lang="tr-TR" sz="2400" i="1" dirty="0"/>
              <a:t> </a:t>
            </a:r>
            <a:r>
              <a:rPr lang="tr-TR" sz="2400" i="1" dirty="0" err="1"/>
              <a:t>campechianum</a:t>
            </a:r>
            <a:r>
              <a:rPr lang="tr-TR" sz="2400" dirty="0"/>
              <a:t> türü küçük bir ağacın kabuklarından kaynatılarak elde edilir. Boya olarak etkili olabilmesi için sodyum </a:t>
            </a:r>
            <a:r>
              <a:rPr lang="tr-TR" sz="2400" dirty="0" err="1"/>
              <a:t>iyodat</a:t>
            </a:r>
            <a:r>
              <a:rPr lang="tr-TR" sz="2400" dirty="0"/>
              <a:t> (NaIO</a:t>
            </a:r>
            <a:r>
              <a:rPr lang="tr-TR" sz="2400" baseline="-25000" dirty="0"/>
              <a:t>3</a:t>
            </a:r>
            <a:r>
              <a:rPr lang="tr-TR" sz="2400" dirty="0"/>
              <a:t>) veya cıva oksit (</a:t>
            </a:r>
            <a:r>
              <a:rPr lang="tr-TR" sz="2400" dirty="0" err="1"/>
              <a:t>HgO</a:t>
            </a:r>
            <a:r>
              <a:rPr lang="tr-TR" sz="2400" dirty="0"/>
              <a:t>) gibi </a:t>
            </a:r>
            <a:r>
              <a:rPr lang="tr-TR" sz="2400" dirty="0" err="1"/>
              <a:t>oksidasyon</a:t>
            </a:r>
            <a:r>
              <a:rPr lang="tr-TR" sz="2400" dirty="0"/>
              <a:t> ajanı ile okside edilmesi ve bir </a:t>
            </a:r>
            <a:r>
              <a:rPr lang="tr-TR" sz="2400" dirty="0" err="1"/>
              <a:t>mordant</a:t>
            </a:r>
            <a:r>
              <a:rPr lang="tr-TR" sz="2400" dirty="0"/>
              <a:t> ile renklerinin sabitleştirilmesi gerekir. En çok kullanılan </a:t>
            </a:r>
            <a:r>
              <a:rPr lang="tr-TR" sz="2400" dirty="0" err="1"/>
              <a:t>mordantlar</a:t>
            </a:r>
            <a:r>
              <a:rPr lang="tr-TR" sz="2400" dirty="0"/>
              <a:t> </a:t>
            </a:r>
            <a:r>
              <a:rPr lang="tr-TR" sz="2400" dirty="0" err="1"/>
              <a:t>aluminyum</a:t>
            </a:r>
            <a:r>
              <a:rPr lang="tr-TR" sz="2400" dirty="0"/>
              <a:t>, demir ve tungsten tuzlarıdır. Böylece </a:t>
            </a:r>
            <a:r>
              <a:rPr lang="tr-TR" sz="2400" dirty="0" err="1"/>
              <a:t>hematoksilen</a:t>
            </a:r>
            <a:r>
              <a:rPr lang="tr-TR" sz="2400" dirty="0"/>
              <a:t> boya çözeltisi elde edilir. </a:t>
            </a:r>
            <a:endParaRPr lang="tr-TR" sz="2000" dirty="0"/>
          </a:p>
          <a:p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0" y="6000768"/>
            <a:ext cx="9929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err="1"/>
              <a:t>Hematoksilen</a:t>
            </a:r>
            <a:r>
              <a:rPr lang="tr-TR" sz="2400" b="1" dirty="0"/>
              <a:t> + </a:t>
            </a:r>
            <a:r>
              <a:rPr lang="tr-TR" sz="2400" b="1" dirty="0" err="1"/>
              <a:t>Oksidasyon</a:t>
            </a:r>
            <a:r>
              <a:rPr lang="tr-TR" sz="2400" b="1" dirty="0"/>
              <a:t> ajanı + </a:t>
            </a:r>
            <a:r>
              <a:rPr lang="tr-TR" sz="2400" b="1" dirty="0" err="1"/>
              <a:t>Mordant</a:t>
            </a:r>
            <a:r>
              <a:rPr lang="tr-TR" sz="2400" b="1" dirty="0"/>
              <a:t> = </a:t>
            </a:r>
            <a:r>
              <a:rPr lang="tr-TR" sz="2000" b="1" dirty="0" err="1"/>
              <a:t>Hematoksilen</a:t>
            </a:r>
            <a:r>
              <a:rPr lang="tr-TR" sz="2000" b="1" dirty="0"/>
              <a:t> Boya Çözeltisi </a:t>
            </a:r>
            <a:endParaRPr lang="tr-TR" sz="2400" dirty="0"/>
          </a:p>
        </p:txBody>
      </p:sp>
      <p:pic>
        <p:nvPicPr>
          <p:cNvPr id="31746" name="Picture 2" descr="Haematoxylon campechianum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3500438"/>
            <a:ext cx="2500330" cy="2415091"/>
          </a:xfrm>
          <a:prstGeom prst="rect">
            <a:avLst/>
          </a:prstGeom>
          <a:noFill/>
        </p:spPr>
      </p:pic>
      <p:pic>
        <p:nvPicPr>
          <p:cNvPr id="31748" name="Picture 4" descr="Haematoxylon campechianum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4214818"/>
            <a:ext cx="1928826" cy="1446620"/>
          </a:xfrm>
          <a:prstGeom prst="rect">
            <a:avLst/>
          </a:prstGeom>
          <a:noFill/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395536" y="136525"/>
            <a:ext cx="8115328" cy="3636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	</a:t>
            </a:r>
            <a:r>
              <a:rPr lang="tr-TR" sz="2400" dirty="0" err="1"/>
              <a:t>Eozin</a:t>
            </a:r>
            <a:r>
              <a:rPr lang="tr-TR" sz="2400" dirty="0"/>
              <a:t>, rutin histolojik boyamada </a:t>
            </a:r>
            <a:r>
              <a:rPr lang="tr-TR" sz="2400" dirty="0" err="1"/>
              <a:t>aluminyum</a:t>
            </a:r>
            <a:r>
              <a:rPr lang="tr-TR" sz="2400" dirty="0"/>
              <a:t> </a:t>
            </a:r>
            <a:r>
              <a:rPr lang="tr-TR" sz="2400" dirty="0" err="1"/>
              <a:t>hematoksilenlere</a:t>
            </a:r>
            <a:r>
              <a:rPr lang="tr-TR" sz="2400" dirty="0"/>
              <a:t> zıt boya olarak sitoplazma boyanmasında kullanılır. 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	Günümüzde </a:t>
            </a:r>
            <a:r>
              <a:rPr lang="tr-TR" sz="2400" dirty="0" err="1"/>
              <a:t>eozin</a:t>
            </a:r>
            <a:r>
              <a:rPr lang="tr-TR" sz="2400" dirty="0"/>
              <a:t> Y (</a:t>
            </a:r>
            <a:r>
              <a:rPr lang="tr-TR" sz="2400" dirty="0" err="1"/>
              <a:t>eosine</a:t>
            </a:r>
            <a:r>
              <a:rPr lang="tr-TR" sz="2400" dirty="0"/>
              <a:t> </a:t>
            </a:r>
            <a:r>
              <a:rPr lang="tr-TR" sz="2400" dirty="0" err="1"/>
              <a:t>yellowish</a:t>
            </a:r>
            <a:r>
              <a:rPr lang="tr-TR" sz="2400" dirty="0"/>
              <a:t>) şekli kullanılır. </a:t>
            </a:r>
            <a:r>
              <a:rPr lang="tr-TR" sz="2400" dirty="0" err="1"/>
              <a:t>Eozin</a:t>
            </a:r>
            <a:r>
              <a:rPr lang="tr-TR" sz="2400" dirty="0"/>
              <a:t> S ve </a:t>
            </a:r>
            <a:r>
              <a:rPr lang="tr-TR" sz="2400" dirty="0" err="1"/>
              <a:t>eozin</a:t>
            </a:r>
            <a:r>
              <a:rPr lang="tr-TR" sz="2400" dirty="0"/>
              <a:t> B kullanımı sınırlıdır. Normalde sarı-yeşil renkte olan </a:t>
            </a:r>
            <a:r>
              <a:rPr lang="tr-TR" sz="2400" dirty="0" err="1"/>
              <a:t>eozine</a:t>
            </a:r>
            <a:r>
              <a:rPr lang="tr-TR" sz="2400" dirty="0"/>
              <a:t>, asetik asit ilavesiyle çözelti kırmızı renge dönüşür.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4</a:t>
            </a:fld>
            <a:endParaRPr lang="tr-TR"/>
          </a:p>
        </p:txBody>
      </p:sp>
      <p:pic>
        <p:nvPicPr>
          <p:cNvPr id="2050" name="Picture 2" descr="Eosin Y Solution, Alcoholic Solüsyonu | Net Kimyasal Boyaları Üretimi  Sanayi Tic. Ltd. Şti.">
            <a:extLst>
              <a:ext uri="{FF2B5EF4-FFF2-40B4-BE49-F238E27FC236}">
                <a16:creationId xmlns:a16="http://schemas.microsoft.com/office/drawing/2014/main" id="{FCFF0F6A-3DD5-9B4D-82BF-3B8203743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81304"/>
            <a:ext cx="3851920" cy="264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95536" y="500042"/>
            <a:ext cx="81769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algn="just"/>
            <a:r>
              <a:rPr lang="tr-TR" sz="2800" dirty="0" err="1"/>
              <a:t>Hematoksilen</a:t>
            </a:r>
            <a:r>
              <a:rPr lang="tr-TR" sz="2800" dirty="0"/>
              <a:t> solüsyonları; </a:t>
            </a:r>
          </a:p>
          <a:p>
            <a:pPr algn="just"/>
            <a:endParaRPr lang="tr-TR" sz="2800" dirty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/>
              <a:t>Asit </a:t>
            </a:r>
            <a:r>
              <a:rPr lang="tr-TR" sz="2800" dirty="0" err="1"/>
              <a:t>hematoksilenler</a:t>
            </a:r>
            <a:endParaRPr lang="tr-TR" sz="2800" dirty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/>
              <a:t>Alüminyum </a:t>
            </a:r>
            <a:r>
              <a:rPr lang="tr-TR" sz="2800" dirty="0" err="1"/>
              <a:t>hematoksilenler</a:t>
            </a:r>
            <a:endParaRPr lang="tr-TR" sz="2800" dirty="0"/>
          </a:p>
          <a:p>
            <a:pPr algn="just">
              <a:lnSpc>
                <a:spcPct val="150000"/>
              </a:lnSpc>
            </a:pPr>
            <a:r>
              <a:rPr lang="tr-TR" sz="2800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tr-TR" sz="2800" dirty="0"/>
              <a:t>	Rutinlerde kullanılanlar alüminyum </a:t>
            </a:r>
            <a:r>
              <a:rPr lang="tr-TR" sz="2800" dirty="0" err="1"/>
              <a:t>hematoksilenler</a:t>
            </a:r>
            <a:r>
              <a:rPr lang="tr-TR" sz="2800" dirty="0"/>
              <a:t> olup bunların başlıca örnekleri</a:t>
            </a:r>
            <a:r>
              <a:rPr lang="tr-TR" sz="2800" b="1" i="1" dirty="0"/>
              <a:t>; </a:t>
            </a:r>
            <a:r>
              <a:rPr lang="tr-TR" sz="2800" b="1" i="1" dirty="0" err="1"/>
              <a:t>Ehrlich's</a:t>
            </a:r>
            <a:r>
              <a:rPr lang="tr-TR" sz="2800" b="1" i="1" dirty="0"/>
              <a:t> </a:t>
            </a:r>
            <a:r>
              <a:rPr lang="tr-TR" sz="2800" b="1" i="1" dirty="0" err="1"/>
              <a:t>haematoxylin</a:t>
            </a:r>
            <a:r>
              <a:rPr lang="tr-TR" sz="2800" b="1" i="1" dirty="0"/>
              <a:t>, </a:t>
            </a:r>
            <a:r>
              <a:rPr lang="tr-TR" sz="2800" b="1" i="1" dirty="0" err="1"/>
              <a:t>Harris's</a:t>
            </a:r>
            <a:r>
              <a:rPr lang="tr-TR" sz="2800" b="1" i="1" dirty="0"/>
              <a:t> </a:t>
            </a:r>
            <a:r>
              <a:rPr lang="tr-TR" sz="2800" b="1" i="1" dirty="0" err="1"/>
              <a:t>haematoxylin</a:t>
            </a:r>
            <a:r>
              <a:rPr lang="tr-TR" sz="2800" b="1" i="1" dirty="0"/>
              <a:t>,</a:t>
            </a:r>
            <a:r>
              <a:rPr lang="tr-TR" sz="2800" dirty="0"/>
              <a:t> ve </a:t>
            </a:r>
            <a:r>
              <a:rPr lang="tr-TR" sz="2800" b="1" i="1" u="sng" dirty="0" err="1"/>
              <a:t>Mayer's</a:t>
            </a:r>
            <a:r>
              <a:rPr lang="tr-TR" sz="2800" b="1" i="1" u="sng" dirty="0"/>
              <a:t> </a:t>
            </a:r>
            <a:r>
              <a:rPr lang="tr-TR" sz="2800" b="1" i="1" u="sng" dirty="0" err="1"/>
              <a:t>haematoxylin’dir</a:t>
            </a:r>
            <a:r>
              <a:rPr lang="tr-TR" sz="2800" b="1" i="1" u="sng" dirty="0"/>
              <a:t>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57158" y="357166"/>
            <a:ext cx="83582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/>
              <a:t>	</a:t>
            </a:r>
            <a:r>
              <a:rPr lang="tr-TR" sz="2800" dirty="0" err="1"/>
              <a:t>Hematoksilen</a:t>
            </a:r>
            <a:r>
              <a:rPr lang="tr-TR" sz="2800" dirty="0"/>
              <a:t> genellikle çekirdeği mavi–siyah renkte boyanarak </a:t>
            </a:r>
            <a:r>
              <a:rPr lang="tr-TR" sz="2800" dirty="0" err="1"/>
              <a:t>intra</a:t>
            </a:r>
            <a:r>
              <a:rPr lang="tr-TR" sz="2800" dirty="0"/>
              <a:t>-</a:t>
            </a:r>
            <a:r>
              <a:rPr lang="tr-TR" sz="2800" dirty="0" err="1"/>
              <a:t>nukleer</a:t>
            </a:r>
            <a:r>
              <a:rPr lang="tr-TR" sz="2800" dirty="0"/>
              <a:t> detayı iyi gösterir. 	</a:t>
            </a:r>
          </a:p>
          <a:p>
            <a:pPr algn="just"/>
            <a:r>
              <a:rPr lang="tr-TR" sz="2800" dirty="0"/>
              <a:t>	</a:t>
            </a:r>
          </a:p>
          <a:p>
            <a:pPr algn="just"/>
            <a:r>
              <a:rPr lang="tr-TR" sz="2800" dirty="0"/>
              <a:t>	</a:t>
            </a:r>
            <a:r>
              <a:rPr lang="tr-TR" sz="2800" dirty="0" err="1"/>
              <a:t>Eozin</a:t>
            </a:r>
            <a:r>
              <a:rPr lang="tr-TR" sz="2800" dirty="0"/>
              <a:t> ise hücre sitoplazmasını ve bağ dokusu elemanlarını çeşitli varyasyonlarda pembe, turuncu renkte boyar.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	</a:t>
            </a:r>
          </a:p>
        </p:txBody>
      </p:sp>
      <p:pic>
        <p:nvPicPr>
          <p:cNvPr id="3" name="Picture 4" descr="03G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96" y="3214686"/>
            <a:ext cx="2714644" cy="3370537"/>
          </a:xfrm>
          <a:prstGeom prst="rect">
            <a:avLst/>
          </a:prstGeom>
          <a:noFill/>
          <a:ln w="57150">
            <a:solidFill>
              <a:srgbClr val="000000"/>
            </a:solidFill>
          </a:ln>
        </p:spPr>
      </p:pic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357554" y="3500438"/>
          <a:ext cx="5534034" cy="2571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Bit Eşlem Resmi" r:id="rId4" imgW="5904762" imgH="2742857" progId="PBrush">
                  <p:embed/>
                </p:oleObj>
              </mc:Choice>
              <mc:Fallback>
                <p:oleObj name="Bit Eşlem Resmi" r:id="rId4" imgW="5904762" imgH="2742857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3500438"/>
                        <a:ext cx="5534034" cy="25710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57158" y="214290"/>
            <a:ext cx="842968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err="1"/>
              <a:t>Hematoksilen</a:t>
            </a:r>
            <a:r>
              <a:rPr lang="tr-TR" sz="2400" dirty="0"/>
              <a:t>-</a:t>
            </a:r>
            <a:r>
              <a:rPr lang="tr-TR" sz="2400" dirty="0" err="1"/>
              <a:t>eozin</a:t>
            </a:r>
            <a:r>
              <a:rPr lang="tr-TR" sz="2400" dirty="0"/>
              <a:t> boyası ile; hücre ve doku elemanlarından; </a:t>
            </a:r>
          </a:p>
          <a:p>
            <a:pPr algn="just"/>
            <a:endParaRPr lang="tr-TR" sz="2400" dirty="0"/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/>
              <a:t>Çekirdek mavi;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/>
              <a:t>Sitoplazma pembe;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/>
              <a:t>Eritrosit kiremit kırmızı;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/>
              <a:t>Kas kırmızı;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err="1"/>
              <a:t>Fibröz</a:t>
            </a:r>
            <a:r>
              <a:rPr lang="tr-TR" sz="2400" dirty="0"/>
              <a:t> doku açık pembe;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/>
              <a:t>Kıkırdak açıktan koyu maviye kadar renk tonlarında;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err="1"/>
              <a:t>Kalsifiye</a:t>
            </a:r>
            <a:r>
              <a:rPr lang="tr-TR" sz="2400" dirty="0"/>
              <a:t> doku koyu mavi;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/>
              <a:t>Protein çökelekleri pembe;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/>
              <a:t>Bakteri toplulukları koyu mavi boyanır.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285728"/>
            <a:ext cx="8929718" cy="62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Hematoksilen</a:t>
            </a:r>
            <a:r>
              <a:rPr kumimoji="0" lang="tr-TR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Stok </a:t>
            </a:r>
            <a:r>
              <a:rPr kumimoji="0" lang="tr-TR" sz="28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Solusyonu</a:t>
            </a:r>
            <a:r>
              <a:rPr kumimoji="0" lang="tr-TR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tr-TR" sz="28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Mayer</a:t>
            </a:r>
            <a:r>
              <a:rPr kumimoji="0" lang="tr-TR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tr-T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AFIP, 1992).</a:t>
            </a: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Amonyum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alum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…………….50gr</a:t>
            </a: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Distile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Su………………….1000 ml</a:t>
            </a: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Hematoksilen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kristalleri……1 gr</a:t>
            </a: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Sodyum </a:t>
            </a: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Iodat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………………0.2 gr</a:t>
            </a: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Sitrik Asit…………………..1 gr</a:t>
            </a: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Kloral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Hidrat…………........50 gr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r-TR" sz="2800" dirty="0"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Eozin</a:t>
            </a:r>
            <a:r>
              <a:rPr kumimoji="0" lang="tr-TR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Stok </a:t>
            </a:r>
            <a:r>
              <a:rPr kumimoji="0" lang="tr-TR" sz="28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Soluyonu</a:t>
            </a: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Eozin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………………………6 gr</a:t>
            </a: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Distile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Su…………………450 ml</a:t>
            </a: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%100’lük Alkol………….1050 ml</a:t>
            </a:r>
            <a:endParaRPr kumimoji="0" lang="tr-T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Glasial</a:t>
            </a:r>
            <a:r>
              <a:rPr kumimoji="0" lang="tr-T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Asetik Asit………..60 ml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714348" y="1071546"/>
            <a:ext cx="73581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200" b="1" i="1" dirty="0"/>
              <a:t>Mordanlar:</a:t>
            </a:r>
            <a:r>
              <a:rPr lang="tr-TR" sz="3200" i="1" dirty="0"/>
              <a:t> doku ile boya arasında </a:t>
            </a:r>
            <a:r>
              <a:rPr lang="tr-TR" sz="3200" i="1" dirty="0">
                <a:solidFill>
                  <a:srgbClr val="0000FF"/>
                </a:solidFill>
              </a:rPr>
              <a:t>bazı kimyasal reaksiyonların </a:t>
            </a:r>
            <a:r>
              <a:rPr lang="tr-TR" sz="3200" i="1" dirty="0"/>
              <a:t>oluşmasına neden olan </a:t>
            </a:r>
            <a:r>
              <a:rPr lang="tr-TR" sz="3200" i="1" dirty="0">
                <a:solidFill>
                  <a:srgbClr val="0000FF"/>
                </a:solidFill>
              </a:rPr>
              <a:t>maddelere</a:t>
            </a:r>
            <a:r>
              <a:rPr lang="tr-TR" sz="3200" i="1" dirty="0"/>
              <a:t> mordan denir. Mordan olmadan o doku boya tutamaz, örneğin </a:t>
            </a:r>
            <a:r>
              <a:rPr lang="tr-TR" sz="3200" i="1" dirty="0" err="1"/>
              <a:t>hematoksilen</a:t>
            </a:r>
            <a:r>
              <a:rPr lang="tr-TR" sz="3200" i="1" dirty="0"/>
              <a:t> için amonyum ve potasyum mordandır.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57158" y="-214338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357158" y="285728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endParaRPr lang="tr-TR" dirty="0"/>
          </a:p>
        </p:txBody>
      </p:sp>
      <p:pic>
        <p:nvPicPr>
          <p:cNvPr id="4" name="Picture 4" descr="doku boyama sepetleri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5429288" cy="4479163"/>
          </a:xfrm>
          <a:prstGeom prst="rect">
            <a:avLst/>
          </a:prstGeom>
          <a:noFill/>
        </p:spPr>
      </p:pic>
      <p:pic>
        <p:nvPicPr>
          <p:cNvPr id="5" name="Picture 2" descr="C:\Users\S&amp;L MERCAN\Desktop\Sunu\DSCN92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214818"/>
            <a:ext cx="3214711" cy="2405362"/>
          </a:xfrm>
          <a:prstGeom prst="rect">
            <a:avLst/>
          </a:prstGeom>
          <a:noFill/>
          <a:ln w="38100" cmpd="sng">
            <a:solidFill>
              <a:schemeClr val="bg1"/>
            </a:solidFill>
          </a:ln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S&amp;L MERCAN\Desktop\Sunu\DSCN92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238270"/>
            <a:ext cx="8226524" cy="6155510"/>
          </a:xfrm>
          <a:prstGeom prst="rect">
            <a:avLst/>
          </a:prstGeom>
          <a:noFill/>
          <a:ln w="38100" cmpd="sng">
            <a:solidFill>
              <a:schemeClr val="bg1"/>
            </a:solidFill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BOYAMA ESNASINDA KESİTLERE YAPILAN İŞLEMLER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P</a:t>
            </a:r>
            <a:r>
              <a:rPr lang="en-US" dirty="0" err="1"/>
              <a:t>arafin</a:t>
            </a:r>
            <a:r>
              <a:rPr lang="en-US" dirty="0"/>
              <a:t> </a:t>
            </a:r>
            <a:r>
              <a:rPr lang="en-US" dirty="0" err="1"/>
              <a:t>kesitler</a:t>
            </a:r>
            <a:r>
              <a:rPr lang="en-US" dirty="0"/>
              <a:t> </a:t>
            </a:r>
            <a:r>
              <a:rPr lang="tr-TR" dirty="0"/>
              <a:t>alındıklarında</a:t>
            </a:r>
            <a:r>
              <a:rPr lang="en-US" dirty="0"/>
              <a:t> </a:t>
            </a:r>
            <a:r>
              <a:rPr lang="en-US" dirty="0" err="1"/>
              <a:t>boyama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değil</a:t>
            </a:r>
            <a:r>
              <a:rPr lang="tr-TR" dirty="0" err="1"/>
              <a:t>ler</a:t>
            </a:r>
            <a:r>
              <a:rPr lang="en-US" dirty="0"/>
              <a:t>dir.</a:t>
            </a:r>
            <a:endParaRPr lang="tr-TR" dirty="0"/>
          </a:p>
          <a:p>
            <a:pPr algn="just"/>
            <a:endParaRPr lang="tr-TR" dirty="0"/>
          </a:p>
          <a:p>
            <a:pPr algn="just"/>
            <a:r>
              <a:rPr lang="tr-TR" dirty="0"/>
              <a:t>Neden?</a:t>
            </a:r>
          </a:p>
          <a:p>
            <a:pPr algn="just"/>
            <a:r>
              <a:rPr lang="en-US" dirty="0"/>
              <a:t> </a:t>
            </a:r>
            <a:r>
              <a:rPr lang="en-US" dirty="0" err="1"/>
              <a:t>Çünkü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kesitler</a:t>
            </a:r>
            <a:r>
              <a:rPr lang="en-US" dirty="0"/>
              <a:t> </a:t>
            </a:r>
            <a:r>
              <a:rPr lang="en-US" dirty="0" err="1"/>
              <a:t>tamamen</a:t>
            </a:r>
            <a:r>
              <a:rPr lang="en-US" dirty="0"/>
              <a:t> </a:t>
            </a:r>
            <a:r>
              <a:rPr lang="en-US" dirty="0" err="1"/>
              <a:t>parafine</a:t>
            </a:r>
            <a:r>
              <a:rPr lang="en-US" dirty="0"/>
              <a:t> </a:t>
            </a:r>
            <a:r>
              <a:rPr lang="en-US" dirty="0" err="1"/>
              <a:t>gömüldüğünde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geçirmez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özelliğe</a:t>
            </a:r>
            <a:r>
              <a:rPr lang="en-US" dirty="0"/>
              <a:t> </a:t>
            </a:r>
            <a:r>
              <a:rPr lang="en-US" dirty="0" err="1"/>
              <a:t>sahiptir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özellik</a:t>
            </a:r>
            <a:r>
              <a:rPr lang="en-US" dirty="0"/>
              <a:t> de </a:t>
            </a:r>
            <a:r>
              <a:rPr lang="en-US" dirty="0" err="1"/>
              <a:t>boyanın</a:t>
            </a:r>
            <a:r>
              <a:rPr lang="en-US" dirty="0"/>
              <a:t> </a:t>
            </a:r>
            <a:r>
              <a:rPr lang="en-US" dirty="0" err="1"/>
              <a:t>proteinlerine</a:t>
            </a:r>
            <a:r>
              <a:rPr lang="en-US" dirty="0"/>
              <a:t> </a:t>
            </a:r>
            <a:r>
              <a:rPr lang="en-US" dirty="0" err="1"/>
              <a:t>bağ</a:t>
            </a:r>
            <a:r>
              <a:rPr lang="tr-TR" dirty="0"/>
              <a:t>l</a:t>
            </a:r>
            <a:r>
              <a:rPr lang="en-US" dirty="0" err="1"/>
              <a:t>anmasını</a:t>
            </a:r>
            <a:r>
              <a:rPr lang="tr-TR" dirty="0"/>
              <a:t>(yapışmasını)</a:t>
            </a:r>
            <a:r>
              <a:rPr lang="en-US" dirty="0"/>
              <a:t> </a:t>
            </a:r>
            <a:r>
              <a:rPr lang="en-US" dirty="0" err="1"/>
              <a:t>engel</a:t>
            </a:r>
            <a:r>
              <a:rPr lang="tr-TR" dirty="0" err="1"/>
              <a:t>lemektedir</a:t>
            </a:r>
            <a:r>
              <a:rPr lang="en-US" dirty="0"/>
              <a:t>.</a:t>
            </a:r>
            <a:endParaRPr lang="tr-TR" dirty="0"/>
          </a:p>
          <a:p>
            <a:pPr algn="just"/>
            <a:endParaRPr lang="en-US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285852" y="428604"/>
            <a:ext cx="70009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Kesitlerin</a:t>
            </a:r>
            <a:r>
              <a:rPr lang="en-US" sz="3200" b="1" dirty="0"/>
              <a:t> </a:t>
            </a:r>
            <a:r>
              <a:rPr lang="tr-TR" sz="3200" b="1" dirty="0" err="1"/>
              <a:t>Deparafinizasyonu</a:t>
            </a:r>
            <a:br>
              <a:rPr lang="tr-TR" sz="3200" dirty="0"/>
            </a:br>
            <a:endParaRPr lang="tr-TR" sz="3200" dirty="0"/>
          </a:p>
        </p:txBody>
      </p:sp>
      <p:sp>
        <p:nvSpPr>
          <p:cNvPr id="3" name="2 Dikdörtgen"/>
          <p:cNvSpPr/>
          <p:nvPr/>
        </p:nvSpPr>
        <p:spPr>
          <a:xfrm>
            <a:off x="642910" y="1142984"/>
            <a:ext cx="79296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r>
              <a:rPr lang="en-US" sz="2400" dirty="0" err="1"/>
              <a:t>Boyama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kesitteki</a:t>
            </a:r>
            <a:r>
              <a:rPr lang="en-US" sz="2400" dirty="0"/>
              <a:t> </a:t>
            </a:r>
            <a:r>
              <a:rPr lang="en-US" sz="2400" dirty="0" err="1"/>
              <a:t>gömme</a:t>
            </a:r>
            <a:r>
              <a:rPr lang="en-US" sz="2400" dirty="0"/>
              <a:t> </a:t>
            </a:r>
            <a:r>
              <a:rPr lang="en-US" sz="2400" dirty="0" err="1"/>
              <a:t>materyali</a:t>
            </a:r>
            <a:r>
              <a:rPr lang="en-US" sz="2400" dirty="0"/>
              <a:t> </a:t>
            </a:r>
            <a:r>
              <a:rPr lang="en-US" sz="2400" dirty="0" err="1"/>
              <a:t>çıkarılmalı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kesit</a:t>
            </a:r>
            <a:r>
              <a:rPr lang="en-US" sz="2400" dirty="0"/>
              <a:t> </a:t>
            </a:r>
            <a:r>
              <a:rPr lang="tr-TR" sz="2400" dirty="0"/>
              <a:t> </a:t>
            </a:r>
            <a:r>
              <a:rPr lang="en-US" sz="2400" dirty="0" err="1"/>
              <a:t>reh</a:t>
            </a:r>
            <a:r>
              <a:rPr lang="tr-TR" sz="2400" dirty="0" err="1"/>
              <a:t>id</a:t>
            </a:r>
            <a:r>
              <a:rPr lang="en-US" sz="2400" dirty="0"/>
              <a:t>rate </a:t>
            </a:r>
            <a:r>
              <a:rPr lang="en-US" sz="2400" dirty="0" err="1"/>
              <a:t>edilmelidir</a:t>
            </a:r>
            <a:r>
              <a:rPr lang="tr-TR" sz="2400" dirty="0"/>
              <a:t>.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Ø"/>
            </a:pPr>
            <a:r>
              <a:rPr lang="en-US" sz="2400" dirty="0"/>
              <a:t>Bu </a:t>
            </a:r>
            <a:r>
              <a:rPr lang="en-US" sz="2400" dirty="0" err="1"/>
              <a:t>işlem</a:t>
            </a:r>
            <a:r>
              <a:rPr lang="tr-TR" sz="2400" dirty="0"/>
              <a:t>de </a:t>
            </a:r>
            <a:r>
              <a:rPr lang="en-US" sz="2400" dirty="0" err="1"/>
              <a:t>ksilen</a:t>
            </a:r>
            <a:r>
              <a:rPr lang="tr-TR" sz="2400" dirty="0"/>
              <a:t> ve alkol serileri kullanılır.</a:t>
            </a:r>
          </a:p>
          <a:p>
            <a:pPr algn="just">
              <a:buFont typeface="Wingdings" pitchFamily="2" charset="2"/>
              <a:buChar char="v"/>
            </a:pPr>
            <a:endParaRPr lang="tr-TR" sz="2400" dirty="0"/>
          </a:p>
          <a:p>
            <a:pPr algn="just">
              <a:buFont typeface="Wingdings" pitchFamily="2" charset="2"/>
              <a:buChar char="v"/>
            </a:pPr>
            <a:r>
              <a:rPr lang="tr-TR" sz="2400" dirty="0"/>
              <a:t> Kesitler 15 dakika </a:t>
            </a:r>
            <a:r>
              <a:rPr lang="tr-TR" sz="2400" dirty="0" err="1"/>
              <a:t>ksilende</a:t>
            </a:r>
            <a:r>
              <a:rPr lang="tr-TR" sz="2400" dirty="0"/>
              <a:t> bekletilir.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 dirty="0"/>
              <a:t> Kesitler 15 dakika </a:t>
            </a:r>
            <a:r>
              <a:rPr lang="tr-TR" sz="2400" dirty="0" err="1"/>
              <a:t>ksilende</a:t>
            </a:r>
            <a:r>
              <a:rPr lang="tr-TR" sz="2400" dirty="0"/>
              <a:t> bekletilir.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 dirty="0"/>
              <a:t> Kurutulur.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 dirty="0"/>
              <a:t> Alkol serilerinden geçirilir. Her bir seride 2 dakika bekletilir.</a:t>
            </a:r>
          </a:p>
          <a:p>
            <a:pPr algn="just"/>
            <a:r>
              <a:rPr lang="tr-TR" sz="2400" dirty="0"/>
              <a:t>   %100, %96, %90, %80, %70 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 dirty="0"/>
              <a:t> Akarsuda 5 dakika yıkanır.</a:t>
            </a:r>
            <a:endParaRPr lang="en-US" sz="24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0" y="357166"/>
            <a:ext cx="9144000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u="sng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Mayer’in</a:t>
            </a:r>
            <a:r>
              <a:rPr lang="tr-TR" sz="2400" b="1" u="sng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tr-TR" sz="2400" b="1" u="sng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Hematoksilen</a:t>
            </a:r>
            <a:r>
              <a:rPr lang="tr-TR" sz="2400" b="1" u="sng" dirty="0">
                <a:latin typeface="Arial" pitchFamily="34" charset="0"/>
                <a:ea typeface="Times New Roman" pitchFamily="18" charset="0"/>
                <a:cs typeface="Arial" pitchFamily="34" charset="0"/>
              </a:rPr>
              <a:t>&amp;</a:t>
            </a:r>
            <a:r>
              <a:rPr lang="tr-TR" sz="2400" b="1" u="sng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Eozin</a:t>
            </a:r>
            <a:r>
              <a:rPr lang="tr-TR" sz="2400" b="1" u="sng" dirty="0">
                <a:latin typeface="Arial" pitchFamily="34" charset="0"/>
                <a:ea typeface="Times New Roman" pitchFamily="18" charset="0"/>
                <a:cs typeface="Arial" pitchFamily="34" charset="0"/>
              </a:rPr>
              <a:t> Boyama </a:t>
            </a:r>
            <a:r>
              <a:rPr lang="tr-TR" sz="2400" b="1" u="sng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Psosedürü</a:t>
            </a: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tr-TR" sz="11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(AFIP, 1992).</a:t>
            </a:r>
          </a:p>
          <a:p>
            <a:pPr lvl="0" indent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tr-TR" sz="1000" dirty="0"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Deparafinizasyon</a:t>
            </a: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yapılır.</a:t>
            </a:r>
            <a:endParaRPr lang="tr-TR" sz="1000" dirty="0"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10 dakika </a:t>
            </a:r>
            <a:r>
              <a:rPr lang="tr-TR" sz="24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ksilende</a:t>
            </a: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bekletilir X 2</a:t>
            </a:r>
            <a:endParaRPr lang="tr-TR" sz="1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Kurutulduktan sonra Alkol serilerinden </a:t>
            </a:r>
            <a:r>
              <a:rPr lang="tr-TR" dirty="0">
                <a:latin typeface="Arial" pitchFamily="34" charset="0"/>
                <a:ea typeface="Times New Roman" pitchFamily="18" charset="0"/>
                <a:cs typeface="Arial" pitchFamily="34" charset="0"/>
              </a:rPr>
              <a:t>(%100, %96, %90, %80, %70</a:t>
            </a: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) geçirilir.</a:t>
            </a:r>
            <a:endParaRPr lang="tr-TR" sz="1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Her alkol serisinde 2’şer dakika bekletilir.</a:t>
            </a:r>
            <a:endParaRPr lang="tr-TR" sz="1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5 dakika musluk altında yıkanır.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tr-TR" sz="1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Mayer</a:t>
            </a: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tr-TR" sz="24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Hematoksilende</a:t>
            </a: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3 dakika bekletilir.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Musluk altında yıkanır.</a:t>
            </a:r>
            <a:endParaRPr lang="tr-TR" sz="1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%75’lik alkolde 1 dakika bekletilir.</a:t>
            </a:r>
            <a:endParaRPr lang="tr-TR" sz="1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Eozinde</a:t>
            </a: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3-15 saniye bekletilerek boyama yapılır.</a:t>
            </a:r>
            <a:endParaRPr lang="tr-TR" sz="1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Alkol serilerinden (%70, %80, %90, %96, %100) geçirilir.</a:t>
            </a:r>
            <a:endParaRPr lang="tr-TR" sz="1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Kurutulduktan sonra </a:t>
            </a:r>
            <a:r>
              <a:rPr lang="tr-TR" sz="24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ksilende</a:t>
            </a: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bekletilerek </a:t>
            </a:r>
            <a:r>
              <a:rPr lang="tr-TR" sz="24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entellanla</a:t>
            </a:r>
            <a:r>
              <a:rPr lang="tr-TR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kapatılır.</a:t>
            </a:r>
            <a:endParaRPr lang="tr-TR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S&amp;L MERCAN\Desktop\Sunu\DSCN92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238270"/>
            <a:ext cx="8226524" cy="6155510"/>
          </a:xfrm>
          <a:prstGeom prst="rect">
            <a:avLst/>
          </a:prstGeom>
          <a:noFill/>
          <a:ln w="38100" cmpd="sng">
            <a:solidFill>
              <a:schemeClr val="bg1"/>
            </a:solidFill>
          </a:ln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651762" y="20158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err="1"/>
              <a:t>Otomatik</a:t>
            </a:r>
            <a:r>
              <a:rPr lang="en-US" sz="2800" b="1" dirty="0"/>
              <a:t> </a:t>
            </a:r>
            <a:r>
              <a:rPr lang="tr-TR" sz="2800" b="1" dirty="0" err="1"/>
              <a:t>B</a:t>
            </a:r>
            <a:r>
              <a:rPr lang="en-US" sz="2800" b="1" dirty="0" err="1"/>
              <a:t>oyama</a:t>
            </a:r>
            <a:br>
              <a:rPr lang="tr-TR" sz="2800" dirty="0"/>
            </a:br>
            <a:endParaRPr lang="tr-TR" sz="2800" dirty="0"/>
          </a:p>
        </p:txBody>
      </p:sp>
      <p:sp>
        <p:nvSpPr>
          <p:cNvPr id="3" name="2 Dikdörtgen"/>
          <p:cNvSpPr/>
          <p:nvPr/>
        </p:nvSpPr>
        <p:spPr>
          <a:xfrm>
            <a:off x="323528" y="2189813"/>
            <a:ext cx="82314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	</a:t>
            </a:r>
            <a:r>
              <a:rPr lang="en-US" sz="2400" dirty="0" err="1"/>
              <a:t>Otomatik</a:t>
            </a:r>
            <a:r>
              <a:rPr lang="en-US" sz="2400" dirty="0"/>
              <a:t> </a:t>
            </a:r>
            <a:r>
              <a:rPr lang="en-US" sz="2400" dirty="0" err="1"/>
              <a:t>boyamanın</a:t>
            </a:r>
            <a:r>
              <a:rPr lang="en-US" sz="2400" dirty="0"/>
              <a:t> </a:t>
            </a:r>
            <a:r>
              <a:rPr lang="en-US" sz="2400" dirty="0" err="1"/>
              <a:t>avantajlarından</a:t>
            </a:r>
            <a:r>
              <a:rPr lang="en-US" sz="2400" dirty="0"/>
              <a:t> </a:t>
            </a:r>
            <a:r>
              <a:rPr lang="en-US" sz="2400" dirty="0" err="1"/>
              <a:t>biri</a:t>
            </a:r>
            <a:r>
              <a:rPr lang="en-US" sz="2400" dirty="0"/>
              <a:t> her </a:t>
            </a:r>
            <a:r>
              <a:rPr lang="en-US" sz="2400" dirty="0" err="1"/>
              <a:t>kesitin</a:t>
            </a:r>
            <a:r>
              <a:rPr lang="en-US" sz="2400" dirty="0"/>
              <a:t> </a:t>
            </a:r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prosedür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düzende</a:t>
            </a:r>
            <a:r>
              <a:rPr lang="en-US" sz="2400" dirty="0"/>
              <a:t> </a:t>
            </a:r>
            <a:r>
              <a:rPr lang="en-US" sz="2400" dirty="0" err="1"/>
              <a:t>boyanmasıdır</a:t>
            </a:r>
            <a:r>
              <a:rPr lang="en-US" sz="2400" dirty="0"/>
              <a:t>. Bu </a:t>
            </a:r>
            <a:r>
              <a:rPr lang="en-US" sz="2400" dirty="0" err="1"/>
              <a:t>şekilde</a:t>
            </a:r>
            <a:r>
              <a:rPr lang="en-US" sz="2400" dirty="0"/>
              <a:t> </a:t>
            </a:r>
            <a:r>
              <a:rPr lang="en-US" sz="2400" dirty="0" err="1"/>
              <a:t>kesitler</a:t>
            </a:r>
            <a:r>
              <a:rPr lang="en-US" sz="2400" dirty="0"/>
              <a:t> </a:t>
            </a:r>
            <a:r>
              <a:rPr lang="en-US" sz="2400" dirty="0" err="1"/>
              <a:t>arası</a:t>
            </a:r>
            <a:r>
              <a:rPr lang="en-US" sz="2400" dirty="0"/>
              <a:t> </a:t>
            </a:r>
            <a:r>
              <a:rPr lang="en-US" sz="2400" dirty="0" err="1"/>
              <a:t>yapılacak</a:t>
            </a:r>
            <a:r>
              <a:rPr lang="en-US" sz="2400" dirty="0"/>
              <a:t> </a:t>
            </a:r>
            <a:r>
              <a:rPr lang="en-US" sz="2400" dirty="0" err="1"/>
              <a:t>karşılaştırmalar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anlamlı</a:t>
            </a:r>
            <a:r>
              <a:rPr lang="en-US" sz="2400" dirty="0"/>
              <a:t> </a:t>
            </a:r>
            <a:r>
              <a:rPr lang="en-US" sz="2400" dirty="0" err="1"/>
              <a:t>olacaktır</a:t>
            </a:r>
            <a:r>
              <a:rPr lang="tr-TR" sz="2400" dirty="0"/>
              <a:t>.</a:t>
            </a:r>
            <a:endParaRPr lang="en-US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323528" y="836712"/>
            <a:ext cx="8363272" cy="1697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	</a:t>
            </a:r>
            <a:r>
              <a:rPr lang="en-US" sz="2400" dirty="0" err="1"/>
              <a:t>Dokuların</a:t>
            </a:r>
            <a:r>
              <a:rPr lang="en-US" sz="2400" dirty="0"/>
              <a:t> </a:t>
            </a:r>
            <a:r>
              <a:rPr lang="en-US" sz="2400" dirty="0" err="1"/>
              <a:t>otomatik</a:t>
            </a:r>
            <a:r>
              <a:rPr lang="en-US" sz="2400" dirty="0"/>
              <a:t> </a:t>
            </a:r>
            <a:r>
              <a:rPr lang="en-US" sz="2400" dirty="0" err="1"/>
              <a:t>takibi</a:t>
            </a:r>
            <a:r>
              <a:rPr lang="en-US" sz="2400" dirty="0"/>
              <a:t> </a:t>
            </a:r>
            <a:r>
              <a:rPr lang="en-US" sz="2400" dirty="0" err="1"/>
              <a:t>olabildiği</a:t>
            </a:r>
            <a:r>
              <a:rPr lang="en-US" sz="2400" dirty="0"/>
              <a:t> </a:t>
            </a:r>
            <a:r>
              <a:rPr lang="en-US" sz="2400" dirty="0" err="1"/>
              <a:t>gibi</a:t>
            </a:r>
            <a:r>
              <a:rPr lang="en-US" sz="2400" dirty="0"/>
              <a:t> </a:t>
            </a:r>
            <a:r>
              <a:rPr lang="en-US" sz="2400" dirty="0" err="1"/>
              <a:t>otomatik</a:t>
            </a:r>
            <a:r>
              <a:rPr lang="en-US" sz="2400" dirty="0"/>
              <a:t> </a:t>
            </a:r>
            <a:r>
              <a:rPr lang="en-US" sz="2400" dirty="0" err="1"/>
              <a:t>boyama</a:t>
            </a:r>
            <a:r>
              <a:rPr lang="en-US" sz="2400" dirty="0"/>
              <a:t> </a:t>
            </a:r>
            <a:r>
              <a:rPr lang="en-US" sz="2400" dirty="0" err="1"/>
              <a:t>da</a:t>
            </a:r>
            <a:r>
              <a:rPr lang="en-US" sz="2400" dirty="0"/>
              <a:t> </a:t>
            </a:r>
            <a:r>
              <a:rPr lang="en-US" sz="2400" dirty="0" err="1"/>
              <a:t>olabilir</a:t>
            </a:r>
            <a:r>
              <a:rPr lang="en-US" sz="2400" dirty="0"/>
              <a:t>.</a:t>
            </a: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 </a:t>
            </a:r>
          </a:p>
        </p:txBody>
      </p:sp>
      <p:pic>
        <p:nvPicPr>
          <p:cNvPr id="3074" name="Picture 2" descr="Otomatik Boyama &amp; Film Kapama Cihazı - Deksan">
            <a:extLst>
              <a:ext uri="{FF2B5EF4-FFF2-40B4-BE49-F238E27FC236}">
                <a16:creationId xmlns:a16="http://schemas.microsoft.com/office/drawing/2014/main" id="{DAC697E3-A6F3-E946-8423-1B3E6CA70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3944138"/>
            <a:ext cx="2659861" cy="265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tomatik Boyama &amp; Film Kapama Cihazı - Deksan">
            <a:extLst>
              <a:ext uri="{FF2B5EF4-FFF2-40B4-BE49-F238E27FC236}">
                <a16:creationId xmlns:a16="http://schemas.microsoft.com/office/drawing/2014/main" id="{96DBBA6D-94C7-0E46-A30E-8DB615F56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74614"/>
            <a:ext cx="2659862" cy="265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57158" y="285728"/>
            <a:ext cx="835827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/>
          </a:p>
          <a:p>
            <a:r>
              <a:rPr lang="tr-TR" sz="3200" b="1" dirty="0"/>
              <a:t>Preparatın Kapatılması </a:t>
            </a:r>
          </a:p>
          <a:p>
            <a:endParaRPr lang="tr-TR" sz="2400" b="1" dirty="0"/>
          </a:p>
          <a:p>
            <a:pPr algn="just">
              <a:buFont typeface="Wingdings" pitchFamily="2" charset="2"/>
              <a:buChar char="Ø"/>
            </a:pPr>
            <a:r>
              <a:rPr lang="tr-TR" sz="2400" dirty="0"/>
              <a:t> Boyanmış preparatın uzun süre saklanması ve rengini koruyabilmesi için kapatılması gerekir. Kanada balsamı ve </a:t>
            </a:r>
            <a:r>
              <a:rPr lang="tr-TR" sz="2400" dirty="0" err="1"/>
              <a:t>entellan</a:t>
            </a:r>
            <a:r>
              <a:rPr lang="tr-TR" sz="2400" dirty="0"/>
              <a:t>, kapatıcı maddeler olarak kullanılır. 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Ø"/>
            </a:pPr>
            <a:r>
              <a:rPr lang="tr-TR" sz="2400" dirty="0"/>
              <a:t> Boyanan kesitlerin üzerine 1 damla Kanada balsamı veya </a:t>
            </a:r>
            <a:r>
              <a:rPr lang="tr-TR" sz="2400" dirty="0" err="1"/>
              <a:t>entellan</a:t>
            </a:r>
            <a:r>
              <a:rPr lang="tr-TR" sz="2400" dirty="0"/>
              <a:t> damlatılır ve üzerine hava kabarcığı kalmayacak şekilde lamel kapatılarak kurumaya bırakılır. </a:t>
            </a:r>
          </a:p>
          <a:p>
            <a:pPr algn="just"/>
            <a:endParaRPr lang="tr-TR" sz="2400" dirty="0"/>
          </a:p>
          <a:p>
            <a:pPr algn="just">
              <a:buFont typeface="Wingdings" pitchFamily="2" charset="2"/>
              <a:buChar char="Ø"/>
            </a:pPr>
            <a:r>
              <a:rPr lang="tr-TR" sz="2400" dirty="0"/>
              <a:t> Kapatıcı maddeler hem mikroskopta kolay incelenmeyi sağlar hem de boyanmış kesitlerin yıllarca korunmasını sağlar. </a:t>
            </a:r>
            <a:r>
              <a:rPr lang="tr-TR" sz="2400" dirty="0" err="1"/>
              <a:t>Entellan</a:t>
            </a:r>
            <a:r>
              <a:rPr lang="tr-TR" sz="2400" dirty="0"/>
              <a:t> veya kanada </a:t>
            </a:r>
            <a:r>
              <a:rPr lang="tr-TR" sz="2400" dirty="0" err="1"/>
              <a:t>balzamı</a:t>
            </a:r>
            <a:r>
              <a:rPr lang="tr-TR" sz="2400" dirty="0"/>
              <a:t> kullanırken açık kapta katılaşacağı için farklı bir kaba azar azar ilave ederek kullanılmalı, işlem bittikten sonra kabın ağzı kapatılarak yerine bırakılmalıdır.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71472" y="428604"/>
            <a:ext cx="778674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algn="just"/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sz="2400" dirty="0"/>
              <a:t>	Bu işlemlerden sonra artık preparatımız mikroskopta incelenmeye hazır hâle gelmiştir. 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	İnceleme işlemi bittikten sonra tüm lam ve bloklar protokol sıralarına göre arşivlenir (blok arşivi, lam arşivi, rapor arşivi gibi). Kırılmış lam varsa yapıştırılır ve iyice kuruduktan sonra arşivleme yapılır.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19</a:t>
            </a:fld>
            <a:endParaRPr lang="tr-T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428604"/>
            <a:ext cx="914403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K:\YEDEK_SM ARALIK 2015\YEDEK\Sevcan Mercan PC_BELGELER\Sevcan DOKTORA\Laboratuvar Resimleri\DSCN93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263" y="819150"/>
            <a:ext cx="6973887" cy="5218113"/>
          </a:xfrm>
          <a:prstGeom prst="rect">
            <a:avLst/>
          </a:prstGeom>
          <a:noFill/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K:\YEDEK_SM ARALIK 2015\YEDEK\Sevcan Mercan PC_BELGELER\Sevcan DOKTORA\Laboratuvar Resimleri\DSCN93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263" y="819150"/>
            <a:ext cx="6973887" cy="5218113"/>
          </a:xfrm>
          <a:prstGeom prst="rect">
            <a:avLst/>
          </a:prstGeom>
          <a:noFill/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K:\YEDEK_SM ARALIK 2015\YEDEK\Sevcan Mercan PC_BELGELER\Sevcan DOKTORA\Laboratuvar Resimleri\DSCN93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263" y="819150"/>
            <a:ext cx="6973887" cy="5218113"/>
          </a:xfrm>
          <a:prstGeom prst="rect">
            <a:avLst/>
          </a:prstGeom>
          <a:noFill/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K:\YEDEK_SM ARALIK 2015\YEDEK\Sevcan Mercan PC_BELGELER\Sevcan DOKTORA\Laboratuvar Resimleri\DSCN9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263" y="819150"/>
            <a:ext cx="6973887" cy="5218113"/>
          </a:xfrm>
          <a:prstGeom prst="rect">
            <a:avLst/>
          </a:prstGeom>
          <a:noFill/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23</a:t>
            </a:fld>
            <a:endParaRPr lang="tr-TR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K:\YEDEK_SM ARALIK 2015\YEDEK\Sevcan Mercan PC_BELGELER\Sevcan DOKTORA\Laboratuvar Resimleri\DSCN9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263" y="819150"/>
            <a:ext cx="6973887" cy="5218113"/>
          </a:xfrm>
          <a:prstGeom prst="rect">
            <a:avLst/>
          </a:prstGeom>
          <a:noFill/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K:\YEDEK_SM ARALIK 2015\YEDEK\Sevcan Mercan PC_BELGELER\Sevcan DOKTORA\Laboratuvar Resimleri\DSCN93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263" y="819150"/>
            <a:ext cx="6973887" cy="5218113"/>
          </a:xfrm>
          <a:prstGeom prst="rect">
            <a:avLst/>
          </a:prstGeom>
          <a:noFill/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25</a:t>
            </a:fld>
            <a:endParaRPr lang="tr-TR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K:\YEDEK_SM ARALIK 2015\YEDEK\Sevcan Mercan PC_BELGELER\Sevcan DOKTORA\Laboratuvar Resimleri\DSCN93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4263" y="819150"/>
            <a:ext cx="6973887" cy="5218113"/>
          </a:xfrm>
          <a:prstGeom prst="rect">
            <a:avLst/>
          </a:prstGeom>
          <a:noFill/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E8B9C-74EA-499A-93FD-2A13D8F113EE}" type="slidenum">
              <a:rPr lang="tr-TR" smtClean="0"/>
              <a:pPr/>
              <a:t>26</a:t>
            </a:fld>
            <a:endParaRPr lang="tr-TR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824</Words>
  <Application>Microsoft Macintosh PowerPoint</Application>
  <PresentationFormat>Ekran Gösterisi (4:3)</PresentationFormat>
  <Paragraphs>129</Paragraphs>
  <Slides>26</Slides>
  <Notes>3</Notes>
  <HiddenSlides>1</HiddenSlides>
  <MMClips>0</MMClips>
  <ScaleCrop>false</ScaleCrop>
  <HeadingPairs>
    <vt:vector size="8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1" baseType="lpstr">
      <vt:lpstr>Arial</vt:lpstr>
      <vt:lpstr>Calibri</vt:lpstr>
      <vt:lpstr>Wingdings</vt:lpstr>
      <vt:lpstr>Ofis Teması</vt:lpstr>
      <vt:lpstr>Bit Eşlem Resmi</vt:lpstr>
      <vt:lpstr>PATOLOJİ VE SİTOLOJİ LABORATUVAR UYGULAMALARI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BOYAMA ESNASINDA KESİTLERE YAPILAN İŞLEMLER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PATOLOJİ VE SİTOLOJİ LABORATUVAR UYGULAMALARI</dc:title>
  <dc:creator>PRO2000</dc:creator>
  <cp:lastModifiedBy>Levent MERCAN</cp:lastModifiedBy>
  <cp:revision>25</cp:revision>
  <dcterms:created xsi:type="dcterms:W3CDTF">2018-03-16T12:01:40Z</dcterms:created>
  <dcterms:modified xsi:type="dcterms:W3CDTF">2021-05-20T14:07:11Z</dcterms:modified>
</cp:coreProperties>
</file>