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75" r:id="rId5"/>
    <p:sldId id="259" r:id="rId6"/>
    <p:sldId id="260" r:id="rId7"/>
    <p:sldId id="276" r:id="rId8"/>
    <p:sldId id="268" r:id="rId9"/>
    <p:sldId id="279" r:id="rId10"/>
    <p:sldId id="267" r:id="rId11"/>
    <p:sldId id="277" r:id="rId12"/>
    <p:sldId id="265" r:id="rId13"/>
    <p:sldId id="269" r:id="rId14"/>
    <p:sldId id="280" r:id="rId15"/>
    <p:sldId id="270" r:id="rId16"/>
    <p:sldId id="273" r:id="rId17"/>
    <p:sldId id="274" r:id="rId18"/>
    <p:sldId id="262" r:id="rId19"/>
    <p:sldId id="278" r:id="rId20"/>
    <p:sldId id="281" r:id="rId21"/>
    <p:sldId id="282" r:id="rId22"/>
    <p:sldId id="283" r:id="rId23"/>
    <p:sldId id="284" r:id="rId24"/>
    <p:sldId id="285" r:id="rId2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2"/>
    <p:restoredTop sz="94586"/>
  </p:normalViewPr>
  <p:slideViewPr>
    <p:cSldViewPr>
      <p:cViewPr varScale="1">
        <p:scale>
          <a:sx n="109" d="100"/>
          <a:sy n="109" d="100"/>
        </p:scale>
        <p:origin x="213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23D839-696C-443A-90B0-DB5558506575}" type="datetimeFigureOut">
              <a:rPr lang="tr-TR" smtClean="0"/>
              <a:pPr/>
              <a:t>12.06.2021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20AC0-B768-4D1F-9643-DA02499677DD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A20AC0-B768-4D1F-9643-DA02499677DD}" type="slidenum">
              <a:rPr lang="tr-TR" smtClean="0"/>
              <a:pPr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5620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A20AC0-B768-4D1F-9643-DA02499677DD}" type="slidenum">
              <a:rPr lang="tr-TR" smtClean="0"/>
              <a:pPr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4329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A20AC0-B768-4D1F-9643-DA02499677DD}" type="slidenum">
              <a:rPr lang="tr-TR" smtClean="0"/>
              <a:pPr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7894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A20AC0-B768-4D1F-9643-DA02499677DD}" type="slidenum">
              <a:rPr lang="tr-TR" smtClean="0"/>
              <a:pPr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6469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66BE-D52F-4915-9D7C-358F515EEC97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41438-6418-4E1D-9CF9-E0EE58576221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1B66-A77D-4576-B9B5-4E5A3D0806AA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4CFBD-D47B-4A25-B48D-8D0FB6190E79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900D-DA60-48E0-BF73-45C2EFD3D2CC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D3513-5573-419B-8A9F-F8141FD0742B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50AD1-5929-4970-9C63-7F7562B59163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E2342-DCA0-40A5-AA3B-49D8A5C73552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E557E-CFC8-49A7-9868-FC953B21E66F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BF245-3A54-40E0-B218-889CDB7A8E72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5D240-1FAA-4BC5-BECC-4D79C03CB2A5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DC465-88A2-4FD6-9A22-7E16DDF82103}" type="datetime1">
              <a:rPr lang="tr-TR" smtClean="0"/>
              <a:pPr/>
              <a:t>12.06.2021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37492-5375-4DE8-9BE0-85F45B001E8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42910" y="1643050"/>
            <a:ext cx="7772400" cy="1470025"/>
          </a:xfrm>
        </p:spPr>
        <p:txBody>
          <a:bodyPr>
            <a:normAutofit/>
          </a:bodyPr>
          <a:lstStyle/>
          <a:p>
            <a:r>
              <a:rPr lang="tr-TR" sz="5400" dirty="0"/>
              <a:t>MAKROSKOPİ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643042" y="5072074"/>
            <a:ext cx="6400800" cy="900122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2000232" y="4214818"/>
            <a:ext cx="5357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12. HAFTA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642910" y="1000108"/>
            <a:ext cx="77153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3200" dirty="0"/>
              <a:t>	Patolojik inceleme, </a:t>
            </a:r>
            <a:r>
              <a:rPr lang="tr-TR" sz="3200" dirty="0" err="1"/>
              <a:t>makroskopik</a:t>
            </a:r>
            <a:r>
              <a:rPr lang="tr-TR" sz="3200" dirty="0"/>
              <a:t> inceleme ile başlar.</a:t>
            </a:r>
          </a:p>
          <a:p>
            <a:pPr algn="just"/>
            <a:endParaRPr lang="tr-TR" sz="3200" dirty="0"/>
          </a:p>
          <a:p>
            <a:pPr algn="just">
              <a:buFont typeface="Wingdings" pitchFamily="2" charset="2"/>
              <a:buChar char="Ø"/>
            </a:pPr>
            <a:r>
              <a:rPr lang="tr-TR" sz="3200" dirty="0"/>
              <a:t> </a:t>
            </a:r>
            <a:r>
              <a:rPr lang="tr-TR" sz="3200" dirty="0" err="1"/>
              <a:t>Makroskopik</a:t>
            </a:r>
            <a:r>
              <a:rPr lang="tr-TR" sz="3200" dirty="0"/>
              <a:t> inceleme, patolog tarafından, gönderilen örneğin çıplak gözle ve elle incelenmesi, normal olmayan/hastalıklı alanların saptanmasıdır. Bu alanlar saptandıktan sonra yine patolog tarafından bu alanlardan temsil edici örnekler alınmasını kapsar. 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2</a:t>
            </a:fld>
            <a:endParaRPr lang="tr-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428596" y="285728"/>
            <a:ext cx="821537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tr-TR" sz="2400" dirty="0"/>
              <a:t>	</a:t>
            </a:r>
            <a:r>
              <a:rPr lang="tr-TR" sz="2800" dirty="0"/>
              <a:t>Patoloji ve sitoloji raporu; </a:t>
            </a:r>
            <a:r>
              <a:rPr lang="tr-TR" sz="2800" dirty="0" err="1"/>
              <a:t>makroskopi</a:t>
            </a:r>
            <a:r>
              <a:rPr lang="tr-TR" sz="2800" dirty="0"/>
              <a:t>, </a:t>
            </a:r>
            <a:r>
              <a:rPr lang="tr-TR" sz="2800" dirty="0" err="1"/>
              <a:t>mikroskopi</a:t>
            </a:r>
            <a:r>
              <a:rPr lang="tr-TR" sz="2800" dirty="0"/>
              <a:t> ve </a:t>
            </a:r>
            <a:r>
              <a:rPr lang="tr-TR" sz="2800" dirty="0" err="1"/>
              <a:t>histopatolojik</a:t>
            </a:r>
            <a:r>
              <a:rPr lang="tr-TR" sz="2800" dirty="0"/>
              <a:t> tanı olmak üzere üç bölümden oluşur.</a:t>
            </a:r>
          </a:p>
          <a:p>
            <a:pPr algn="just" fontAlgn="base"/>
            <a:endParaRPr lang="tr-TR" sz="2800" dirty="0"/>
          </a:p>
          <a:p>
            <a:pPr algn="just" fontAlgn="base"/>
            <a:r>
              <a:rPr lang="tr-TR" sz="2800" dirty="0"/>
              <a:t>	</a:t>
            </a:r>
            <a:r>
              <a:rPr lang="tr-TR" sz="2800" dirty="0" err="1"/>
              <a:t>Makroskopi</a:t>
            </a:r>
            <a:r>
              <a:rPr lang="tr-TR" sz="2800" dirty="0"/>
              <a:t> bölümünde incelenen örneğin ne olduğu, kaç adet olduğu, nasıl göründüğü gibi gözle görülen özellikleri, temsil edici örneklerin nerelerden ve kaç adet alındığı belirtilir.</a:t>
            </a:r>
          </a:p>
          <a:p>
            <a:pPr algn="just" fontAlgn="base"/>
            <a:endParaRPr lang="tr-TR" sz="2800" dirty="0"/>
          </a:p>
          <a:p>
            <a:pPr algn="just" fontAlgn="base"/>
            <a:r>
              <a:rPr lang="tr-TR" sz="2800" dirty="0"/>
              <a:t>	</a:t>
            </a:r>
            <a:r>
              <a:rPr lang="tr-TR" sz="2800" dirty="0" err="1"/>
              <a:t>Mikroskopik</a:t>
            </a:r>
            <a:r>
              <a:rPr lang="tr-TR" sz="2800" dirty="0"/>
              <a:t> incelemede normal ve normal dışı olan tüm bulgular verildikten sonra normal dışı bulguların hangi hastalık ile uyumlu olabileceği yorumlanır. </a:t>
            </a:r>
          </a:p>
          <a:p>
            <a:pPr algn="just" fontAlgn="base"/>
            <a:r>
              <a:rPr lang="tr-TR" sz="2800" dirty="0"/>
              <a:t>	</a:t>
            </a:r>
            <a:endParaRPr lang="tr-TR" sz="2000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00034" y="428604"/>
            <a:ext cx="80010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tr-TR" sz="2800" dirty="0"/>
              <a:t>	</a:t>
            </a:r>
            <a:r>
              <a:rPr lang="tr-TR" sz="2800" dirty="0" err="1"/>
              <a:t>Histopatolojik</a:t>
            </a:r>
            <a:r>
              <a:rPr lang="tr-TR" sz="2800" dirty="0"/>
              <a:t> tanı kısmında </a:t>
            </a:r>
            <a:r>
              <a:rPr lang="tr-TR" sz="2800" dirty="0" err="1"/>
              <a:t>makroskopik</a:t>
            </a:r>
            <a:r>
              <a:rPr lang="tr-TR" sz="2800" dirty="0"/>
              <a:t> ve </a:t>
            </a:r>
            <a:r>
              <a:rPr lang="tr-TR" sz="2800" dirty="0" err="1"/>
              <a:t>mikroskopik</a:t>
            </a:r>
            <a:r>
              <a:rPr lang="tr-TR" sz="2800" dirty="0"/>
              <a:t> bulguların birlikte değerlendirilmesi ile varılan </a:t>
            </a:r>
            <a:r>
              <a:rPr lang="tr-TR" sz="2800" dirty="0" err="1"/>
              <a:t>teshis</a:t>
            </a:r>
            <a:r>
              <a:rPr lang="tr-TR" sz="2800" dirty="0"/>
              <a:t> belirtilir. </a:t>
            </a:r>
          </a:p>
          <a:p>
            <a:pPr algn="just" fontAlgn="base"/>
            <a:endParaRPr lang="tr-TR" sz="2800" dirty="0"/>
          </a:p>
          <a:p>
            <a:pPr algn="just" fontAlgn="base"/>
            <a:r>
              <a:rPr lang="tr-TR" sz="2800" dirty="0"/>
              <a:t>	Tüm bu bölümler, hastanın anlayamayacağı tıbbi terimler içerir çünkü patoloji raporu hasta için değil, hastayı izleyen doktor için yazılmıştır. Hastaya gerekli açıklama da bu doktor tarafından yapılır.</a:t>
            </a:r>
          </a:p>
          <a:p>
            <a:pPr algn="just" fontAlgn="base"/>
            <a:endParaRPr lang="tr-TR" sz="2800" dirty="0"/>
          </a:p>
          <a:p>
            <a:pPr algn="ctr" fontAlgn="base"/>
            <a:r>
              <a:rPr lang="tr-TR" sz="2800" b="1" dirty="0"/>
              <a:t>TAM TANI KONULMAYABİLİR</a:t>
            </a:r>
            <a:endParaRPr lang="tr-TR" sz="2800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4</a:t>
            </a:fld>
            <a:endParaRPr lang="tr-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6143636" y="642918"/>
            <a:ext cx="25717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dirty="0"/>
              <a:t>MAKROSKOBİ ODALARI</a:t>
            </a:r>
          </a:p>
        </p:txBody>
      </p:sp>
      <p:pic>
        <p:nvPicPr>
          <p:cNvPr id="1026" name="Picture 2" descr="MAKROSKOPÄ° ODASI ile ilgili gÃ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1"/>
            <a:ext cx="5357850" cy="4046439"/>
          </a:xfrm>
          <a:prstGeom prst="rect">
            <a:avLst/>
          </a:prstGeom>
          <a:noFill/>
        </p:spPr>
      </p:pic>
      <p:pic>
        <p:nvPicPr>
          <p:cNvPr id="1028" name="Picture 4" descr="MAKROSKOPÄ° ODASI ile ilgili gÃ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679025"/>
            <a:ext cx="4238633" cy="3178975"/>
          </a:xfrm>
          <a:prstGeom prst="rect">
            <a:avLst/>
          </a:prstGeom>
          <a:noFill/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5</a:t>
            </a:fld>
            <a:endParaRPr lang="tr-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428596" y="285728"/>
            <a:ext cx="8072494" cy="795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800" b="1" dirty="0"/>
              <a:t>ASPİRASYON</a:t>
            </a:r>
          </a:p>
          <a:p>
            <a:pPr algn="just">
              <a:lnSpc>
                <a:spcPct val="150000"/>
              </a:lnSpc>
            </a:pPr>
            <a:r>
              <a:rPr lang="tr-TR" sz="2800" dirty="0"/>
              <a:t>	</a:t>
            </a:r>
            <a:r>
              <a:rPr lang="tr-TR" sz="2800" dirty="0" err="1"/>
              <a:t>Formalin</a:t>
            </a:r>
            <a:r>
              <a:rPr lang="tr-TR" sz="2800" dirty="0"/>
              <a:t> buharının ortamdan uzaklaştırılması ve ortama taze hava verilmesi gerekir.</a:t>
            </a:r>
          </a:p>
          <a:p>
            <a:pPr algn="just">
              <a:lnSpc>
                <a:spcPct val="150000"/>
              </a:lnSpc>
            </a:pPr>
            <a:r>
              <a:rPr lang="tr-TR" sz="2800" dirty="0"/>
              <a:t>	</a:t>
            </a:r>
            <a:r>
              <a:rPr lang="tr-TR" sz="2800" dirty="0" err="1"/>
              <a:t>Formalin</a:t>
            </a:r>
            <a:r>
              <a:rPr lang="tr-TR" sz="2800" dirty="0"/>
              <a:t> yoğunluğu havadan az oranda ağırdır. Tezgah seviyesinde kalır.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800" dirty="0" err="1"/>
              <a:t>Aspirasyon</a:t>
            </a:r>
            <a:r>
              <a:rPr lang="tr-TR" sz="2800" dirty="0"/>
              <a:t> tezgah seviyesinde olmalıdır.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800" dirty="0"/>
              <a:t>Tezgah önünden arkaya doğru olmalıdır.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800" dirty="0"/>
              <a:t>2-3 m/sn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800" dirty="0"/>
              <a:t>Sessiz fan motoruna sahip olmalıdır.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800" dirty="0"/>
              <a:t>Emilen hava motora temas etmemelidir.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tr-TR" sz="2800" dirty="0"/>
          </a:p>
          <a:p>
            <a:pPr>
              <a:lnSpc>
                <a:spcPct val="150000"/>
              </a:lnSpc>
            </a:pP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6</a:t>
            </a:fld>
            <a:endParaRPr lang="tr-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7</a:t>
            </a:fld>
            <a:endParaRPr lang="tr-TR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4857784" cy="3411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2928934"/>
            <a:ext cx="5420660" cy="3664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8</a:t>
            </a:fld>
            <a:endParaRPr lang="tr-TR"/>
          </a:p>
        </p:txBody>
      </p:sp>
      <p:sp>
        <p:nvSpPr>
          <p:cNvPr id="5" name="4 Metin kutusu"/>
          <p:cNvSpPr txBox="1"/>
          <p:nvPr/>
        </p:nvSpPr>
        <p:spPr>
          <a:xfrm>
            <a:off x="642910" y="428604"/>
            <a:ext cx="821537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/>
          </a:p>
          <a:p>
            <a:r>
              <a:rPr lang="tr-TR" sz="3600" b="1" dirty="0"/>
              <a:t>HAVALANDIRMA</a:t>
            </a:r>
            <a:r>
              <a:rPr lang="tr-TR" sz="3600" dirty="0"/>
              <a:t>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3200" dirty="0"/>
              <a:t>Genel ya da özel havalandırma olabilir.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3200" dirty="0"/>
              <a:t>100 m</a:t>
            </a:r>
            <a:r>
              <a:rPr lang="tr-TR" sz="3200" baseline="30000" dirty="0"/>
              <a:t>3</a:t>
            </a:r>
            <a:r>
              <a:rPr lang="tr-TR" sz="3200" dirty="0"/>
              <a:t> oda için 0,2 m</a:t>
            </a:r>
            <a:r>
              <a:rPr lang="tr-TR" sz="3200" baseline="30000" dirty="0"/>
              <a:t>3</a:t>
            </a:r>
            <a:r>
              <a:rPr lang="tr-TR" sz="3200" dirty="0"/>
              <a:t>/sn (2-3 değişim /saat)</a:t>
            </a:r>
          </a:p>
        </p:txBody>
      </p:sp>
      <p:pic>
        <p:nvPicPr>
          <p:cNvPr id="15362" name="Picture 2" descr="Patoloji laboratuvarÄ± havalandÄ±rma sistemler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3071810"/>
            <a:ext cx="7197265" cy="3286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9</a:t>
            </a:fld>
            <a:endParaRPr lang="tr-TR"/>
          </a:p>
        </p:txBody>
      </p:sp>
      <p:pic>
        <p:nvPicPr>
          <p:cNvPr id="36866" name="Picture 2" descr="Patoloji LaboratuvarÄ± cihazlarÄ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857232"/>
            <a:ext cx="7093098" cy="3857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785794"/>
            <a:ext cx="5674326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10</a:t>
            </a:fld>
            <a:endParaRPr lang="tr-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11</a:t>
            </a:fld>
            <a:endParaRPr lang="tr-TR"/>
          </a:p>
        </p:txBody>
      </p:sp>
      <p:pic>
        <p:nvPicPr>
          <p:cNvPr id="1026" name="Picture 2" descr="makroskopi havalandÄ±rma ile ilgili gÃ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071546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1071538" y="500042"/>
            <a:ext cx="71438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 err="1"/>
              <a:t>Makroskopi</a:t>
            </a:r>
            <a:r>
              <a:rPr lang="tr-TR" sz="2800" b="1" u="sng" dirty="0"/>
              <a:t> Biriminde kullanılan </a:t>
            </a:r>
            <a:r>
              <a:rPr lang="tr-TR" sz="2800" b="1" u="sng" dirty="0" err="1"/>
              <a:t>Laboratuvar</a:t>
            </a:r>
            <a:r>
              <a:rPr lang="tr-TR" sz="2800" b="1" u="sng" dirty="0"/>
              <a:t> Malzemeleri</a:t>
            </a:r>
          </a:p>
          <a:p>
            <a:endParaRPr lang="tr-TR" sz="2800" dirty="0"/>
          </a:p>
          <a:p>
            <a:pPr>
              <a:buFont typeface="Wingdings" pitchFamily="2" charset="2"/>
              <a:buChar char="ü"/>
            </a:pPr>
            <a:r>
              <a:rPr lang="tr-TR" sz="2800" dirty="0"/>
              <a:t>Pensler</a:t>
            </a:r>
          </a:p>
          <a:p>
            <a:pPr>
              <a:buFont typeface="Wingdings" pitchFamily="2" charset="2"/>
              <a:buChar char="ü"/>
            </a:pPr>
            <a:r>
              <a:rPr lang="tr-TR" sz="2800" dirty="0" err="1"/>
              <a:t>Makroskobi</a:t>
            </a:r>
            <a:r>
              <a:rPr lang="tr-TR" sz="2800" dirty="0"/>
              <a:t> bıçağı</a:t>
            </a:r>
          </a:p>
          <a:p>
            <a:pPr>
              <a:buFont typeface="Wingdings" pitchFamily="2" charset="2"/>
              <a:buChar char="ü"/>
            </a:pPr>
            <a:r>
              <a:rPr lang="tr-TR" sz="2800" dirty="0" err="1"/>
              <a:t>Bistüri</a:t>
            </a:r>
            <a:endParaRPr lang="tr-TR" sz="2800" dirty="0"/>
          </a:p>
          <a:p>
            <a:pPr>
              <a:buFont typeface="Wingdings" pitchFamily="2" charset="2"/>
              <a:buChar char="ü"/>
            </a:pPr>
            <a:r>
              <a:rPr lang="tr-TR" sz="2800" dirty="0"/>
              <a:t>Maket bıçağı</a:t>
            </a:r>
          </a:p>
          <a:p>
            <a:pPr>
              <a:buFont typeface="Wingdings" pitchFamily="2" charset="2"/>
              <a:buChar char="ü"/>
            </a:pPr>
            <a:r>
              <a:rPr lang="tr-TR" sz="2800" dirty="0"/>
              <a:t>Makas</a:t>
            </a:r>
          </a:p>
          <a:p>
            <a:pPr>
              <a:buFont typeface="Wingdings" pitchFamily="2" charset="2"/>
              <a:buChar char="ü"/>
            </a:pPr>
            <a:r>
              <a:rPr lang="tr-TR" sz="2800" dirty="0"/>
              <a:t>Testere</a:t>
            </a:r>
          </a:p>
          <a:p>
            <a:pPr>
              <a:buFont typeface="Wingdings" pitchFamily="2" charset="2"/>
              <a:buChar char="ü"/>
            </a:pPr>
            <a:r>
              <a:rPr lang="tr-TR" sz="2800" dirty="0"/>
              <a:t>Paslanmaz çelik cetvel</a:t>
            </a:r>
          </a:p>
          <a:p>
            <a:pPr>
              <a:buFont typeface="Wingdings" pitchFamily="2" charset="2"/>
              <a:buChar char="ü"/>
            </a:pPr>
            <a:r>
              <a:rPr lang="tr-TR" sz="2800" dirty="0"/>
              <a:t>Süzgeç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12</a:t>
            </a:fld>
            <a:endParaRPr lang="tr-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13</a:t>
            </a:fld>
            <a:endParaRPr lang="tr-TR"/>
          </a:p>
        </p:txBody>
      </p:sp>
      <p:sp>
        <p:nvSpPr>
          <p:cNvPr id="4" name="3 Metin kutusu"/>
          <p:cNvSpPr txBox="1"/>
          <p:nvPr/>
        </p:nvSpPr>
        <p:spPr>
          <a:xfrm>
            <a:off x="785786" y="1571612"/>
            <a:ext cx="8001056" cy="3709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3200" dirty="0"/>
              <a:t>Hangi materyalde nelere dikkat edilmelidir.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3200" dirty="0"/>
              <a:t>Hangi yapılar vardır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3200" dirty="0"/>
              <a:t>Yaygınlığı nedir?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3200" dirty="0"/>
              <a:t>Patoloji raporu için neler gerekecek?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3200" dirty="0"/>
              <a:t>İstek kağıdında hangi bilgiler var?</a:t>
            </a:r>
          </a:p>
        </p:txBody>
      </p:sp>
      <p:sp>
        <p:nvSpPr>
          <p:cNvPr id="5" name="4 Metin kutusu"/>
          <p:cNvSpPr txBox="1"/>
          <p:nvPr/>
        </p:nvSpPr>
        <p:spPr>
          <a:xfrm>
            <a:off x="1000100" y="928670"/>
            <a:ext cx="3929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DİSEKSİYON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14</a:t>
            </a:fld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14348" y="1071546"/>
            <a:ext cx="7746084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3200" dirty="0" err="1"/>
              <a:t>Diseksiyon</a:t>
            </a:r>
            <a:r>
              <a:rPr lang="tr-TR" sz="3200" dirty="0"/>
              <a:t> yapılan zemin temiz olmalıdır.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3200" dirty="0"/>
              <a:t>Kullanılacak aletler temiz olmalıdır.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3200" dirty="0"/>
              <a:t>Eldiven giyilmelidir.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3200" dirty="0"/>
              <a:t>Masada birden fazla materyal olmamalıdır.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848" y="3714752"/>
            <a:ext cx="283953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571480"/>
            <a:ext cx="381617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500042"/>
            <a:ext cx="382038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15</a:t>
            </a:fld>
            <a:endParaRPr lang="tr-T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71802" y="3786190"/>
            <a:ext cx="3143272" cy="2195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57950" y="4000504"/>
            <a:ext cx="2571768" cy="1683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16</a:t>
            </a:fld>
            <a:endParaRPr lang="tr-TR"/>
          </a:p>
        </p:txBody>
      </p:sp>
      <p:sp>
        <p:nvSpPr>
          <p:cNvPr id="4" name="3 Metin kutusu"/>
          <p:cNvSpPr txBox="1"/>
          <p:nvPr/>
        </p:nvSpPr>
        <p:spPr>
          <a:xfrm>
            <a:off x="428596" y="714356"/>
            <a:ext cx="814393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3200" b="1" dirty="0"/>
              <a:t>KESİT </a:t>
            </a:r>
          </a:p>
          <a:p>
            <a:pPr algn="just"/>
            <a:endParaRPr lang="tr-TR" sz="28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800" dirty="0"/>
              <a:t>Önce lezyon bölgesi belirlenir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800" dirty="0"/>
              <a:t>Kesit lezyon ile çevre dokuların ilişkisini gösterebilecek şekilde yapılmalıdır.</a:t>
            </a:r>
          </a:p>
          <a:p>
            <a:pPr algn="just">
              <a:lnSpc>
                <a:spcPct val="150000"/>
              </a:lnSpc>
            </a:pPr>
            <a:r>
              <a:rPr lang="tr-TR" sz="2800" dirty="0"/>
              <a:t>	</a:t>
            </a:r>
            <a:r>
              <a:rPr lang="tr-TR" sz="2400" dirty="0"/>
              <a:t>İçi boş organlar lezyonun ters tarafından açılmalıdır.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	</a:t>
            </a:r>
            <a:r>
              <a:rPr lang="tr-TR" sz="2400" dirty="0" err="1"/>
              <a:t>Solid</a:t>
            </a:r>
            <a:r>
              <a:rPr lang="tr-TR" sz="2400" dirty="0"/>
              <a:t> organlar uzun ekseninden kesilmelidir.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800" dirty="0"/>
              <a:t>Materyalin her tarafı </a:t>
            </a:r>
            <a:r>
              <a:rPr lang="tr-TR" sz="2800" dirty="0" err="1"/>
              <a:t>diseke</a:t>
            </a:r>
            <a:r>
              <a:rPr lang="tr-TR" sz="2800" dirty="0"/>
              <a:t> edilmeli ve görülmelidir.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17</a:t>
            </a:fld>
            <a:endParaRPr lang="tr-TR"/>
          </a:p>
        </p:txBody>
      </p:sp>
      <p:sp>
        <p:nvSpPr>
          <p:cNvPr id="4" name="3 Metin kutusu"/>
          <p:cNvSpPr txBox="1"/>
          <p:nvPr/>
        </p:nvSpPr>
        <p:spPr>
          <a:xfrm>
            <a:off x="714348" y="642918"/>
            <a:ext cx="435771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tr-TR" sz="3200" dirty="0"/>
              <a:t>Tanımlama</a:t>
            </a:r>
          </a:p>
          <a:p>
            <a:pPr>
              <a:buFont typeface="Wingdings" pitchFamily="2" charset="2"/>
              <a:buChar char="ü"/>
            </a:pPr>
            <a:r>
              <a:rPr lang="tr-TR" sz="3200" dirty="0"/>
              <a:t>İnceleme</a:t>
            </a:r>
          </a:p>
          <a:p>
            <a:pPr>
              <a:buFont typeface="Wingdings" pitchFamily="2" charset="2"/>
              <a:buChar char="ü"/>
            </a:pPr>
            <a:r>
              <a:rPr lang="tr-TR" sz="3200" dirty="0"/>
              <a:t>Örnekleme</a:t>
            </a:r>
          </a:p>
          <a:p>
            <a:pPr>
              <a:buFont typeface="Wingdings" pitchFamily="2" charset="2"/>
              <a:buChar char="ü"/>
            </a:pPr>
            <a:r>
              <a:rPr lang="tr-TR" sz="3200" dirty="0"/>
              <a:t>Fotoğraf</a:t>
            </a:r>
          </a:p>
        </p:txBody>
      </p:sp>
      <p:sp>
        <p:nvSpPr>
          <p:cNvPr id="5" name="4 Metin kutusu"/>
          <p:cNvSpPr txBox="1"/>
          <p:nvPr/>
        </p:nvSpPr>
        <p:spPr>
          <a:xfrm>
            <a:off x="571472" y="2857496"/>
            <a:ext cx="79296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800" dirty="0"/>
              <a:t>	Tanımlama da patoloji raporu için neler gerekli olduğu, </a:t>
            </a:r>
            <a:r>
              <a:rPr lang="tr-TR" sz="2800" dirty="0" err="1"/>
              <a:t>klinisyen</a:t>
            </a:r>
            <a:r>
              <a:rPr lang="tr-TR" sz="2800" dirty="0"/>
              <a:t> için nelerin gerekli olduğu, hasta için nelerin gerekli olduğu bilgiler doğrultusunda yapılır.</a:t>
            </a:r>
          </a:p>
        </p:txBody>
      </p:sp>
      <p:sp>
        <p:nvSpPr>
          <p:cNvPr id="6" name="5 Metin kutusu"/>
          <p:cNvSpPr txBox="1"/>
          <p:nvPr/>
        </p:nvSpPr>
        <p:spPr>
          <a:xfrm>
            <a:off x="500034" y="4572008"/>
            <a:ext cx="81439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800" dirty="0"/>
              <a:t>	Örnekleme, 2 mm kalınlığında olmalıdır. Kaset içerisine sıkışmayacak şekilde yerleştirilmelidir. Kaç adet örnekleme yapıldığı, boyutları not edilmelidir.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Ä°lgili resi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76" y="428604"/>
            <a:ext cx="8174140" cy="6000792"/>
          </a:xfrm>
          <a:prstGeom prst="rect">
            <a:avLst/>
          </a:prstGeom>
          <a:noFill/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18</a:t>
            </a:fld>
            <a:endParaRPr lang="tr-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19</a:t>
            </a:fld>
            <a:endParaRPr lang="tr-TR"/>
          </a:p>
        </p:txBody>
      </p:sp>
      <p:pic>
        <p:nvPicPr>
          <p:cNvPr id="35842" name="Picture 2" descr="Ä°lgili resi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857232"/>
            <a:ext cx="5357850" cy="48220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20</a:t>
            </a:fld>
            <a:endParaRPr lang="tr-TR"/>
          </a:p>
        </p:txBody>
      </p:sp>
      <p:pic>
        <p:nvPicPr>
          <p:cNvPr id="37890" name="Picture 2" descr="makroskopi odasÄ± ile ilgili gÃ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0042"/>
            <a:ext cx="7562850" cy="5667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21</a:t>
            </a:fld>
            <a:endParaRPr lang="tr-TR"/>
          </a:p>
        </p:txBody>
      </p:sp>
      <p:pic>
        <p:nvPicPr>
          <p:cNvPr id="39938" name="Picture 2" descr="makroskopi odasÄ± ile ilgili gÃ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500042"/>
            <a:ext cx="5572164" cy="59733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22</a:t>
            </a:fld>
            <a:endParaRPr lang="tr-TR"/>
          </a:p>
        </p:txBody>
      </p:sp>
      <p:pic>
        <p:nvPicPr>
          <p:cNvPr id="40962" name="Picture 2" descr="makroskopi odasÄ± ile ilgili gÃ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500042"/>
            <a:ext cx="5286412" cy="6255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23</a:t>
            </a:fld>
            <a:endParaRPr lang="tr-TR"/>
          </a:p>
        </p:txBody>
      </p:sp>
      <p:pic>
        <p:nvPicPr>
          <p:cNvPr id="41986" name="Picture 2" descr="makroskopi odasÄ± ile ilgili gÃ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2714620"/>
            <a:ext cx="5286412" cy="3964809"/>
          </a:xfrm>
          <a:prstGeom prst="rect">
            <a:avLst/>
          </a:prstGeom>
          <a:noFill/>
        </p:spPr>
      </p:pic>
      <p:pic>
        <p:nvPicPr>
          <p:cNvPr id="4" name="Picture 2" descr="makroskobi kaplarÄ± ile ilgili gÃ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85728"/>
            <a:ext cx="3786214" cy="31062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37492-5375-4DE8-9BE0-85F45B001E86}" type="slidenum">
              <a:rPr lang="tr-TR" smtClean="0"/>
              <a:pPr/>
              <a:t>24</a:t>
            </a:fld>
            <a:endParaRPr lang="tr-TR"/>
          </a:p>
        </p:txBody>
      </p:sp>
      <p:pic>
        <p:nvPicPr>
          <p:cNvPr id="43012" name="Picture 4" descr="makroskobi kaplarÄ± ile ilgili gÃ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642918"/>
            <a:ext cx="8392231" cy="4714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427</Words>
  <Application>Microsoft Macintosh PowerPoint</Application>
  <PresentationFormat>Ekran Gösterisi (4:3)</PresentationFormat>
  <Paragraphs>92</Paragraphs>
  <Slides>24</Slides>
  <Notes>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28" baseType="lpstr">
      <vt:lpstr>Arial</vt:lpstr>
      <vt:lpstr>Calibri</vt:lpstr>
      <vt:lpstr>Wingdings</vt:lpstr>
      <vt:lpstr>Ofis Teması</vt:lpstr>
      <vt:lpstr>MAKROSKOPİ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MAKROSKOPİ</dc:title>
  <dc:creator>PRO2000</dc:creator>
  <cp:lastModifiedBy>Levent MERCAN</cp:lastModifiedBy>
  <cp:revision>31</cp:revision>
  <dcterms:created xsi:type="dcterms:W3CDTF">2018-04-09T14:42:58Z</dcterms:created>
  <dcterms:modified xsi:type="dcterms:W3CDTF">2021-06-11T22:21:50Z</dcterms:modified>
</cp:coreProperties>
</file>