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7" r:id="rId3"/>
    <p:sldId id="258" r:id="rId4"/>
    <p:sldId id="273" r:id="rId5"/>
    <p:sldId id="270" r:id="rId6"/>
    <p:sldId id="265" r:id="rId7"/>
    <p:sldId id="274" r:id="rId8"/>
    <p:sldId id="266" r:id="rId9"/>
    <p:sldId id="267" r:id="rId10"/>
    <p:sldId id="268" r:id="rId11"/>
    <p:sldId id="269" r:id="rId12"/>
    <p:sldId id="259" r:id="rId13"/>
    <p:sldId id="260" r:id="rId14"/>
    <p:sldId id="264" r:id="rId15"/>
    <p:sldId id="271" r:id="rId16"/>
    <p:sldId id="272" r:id="rId17"/>
  </p:sldIdLst>
  <p:sldSz cx="12192000" cy="6858000"/>
  <p:notesSz cx="6858000" cy="9947275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686"/>
    <p:restoredTop sz="94586"/>
  </p:normalViewPr>
  <p:slideViewPr>
    <p:cSldViewPr snapToGrid="0">
      <p:cViewPr varScale="1">
        <p:scale>
          <a:sx n="109" d="100"/>
          <a:sy n="109" d="100"/>
        </p:scale>
        <p:origin x="1024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FBF504B-7A97-433D-8611-71AFFF466EFA}" type="doc">
      <dgm:prSet loTypeId="urn:microsoft.com/office/officeart/2005/8/layout/hProcess3" loCatId="process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4D1690B4-81A7-40DE-999F-A17E2622401A}">
      <dgm:prSet phldrT="[Metin]" custT="1"/>
      <dgm:spPr/>
      <dgm:t>
        <a:bodyPr/>
        <a:lstStyle/>
        <a:p>
          <a:r>
            <a:rPr lang="tr-TR" sz="2400" b="0" dirty="0">
              <a:solidFill>
                <a:schemeClr val="tx1"/>
              </a:solidFill>
            </a:rPr>
            <a:t>Materyal tespit edilir</a:t>
          </a:r>
        </a:p>
      </dgm:t>
    </dgm:pt>
    <dgm:pt modelId="{CA6FBE87-AE3E-43F7-9551-1EF87CDBE9F4}" type="parTrans" cxnId="{B6F5407F-F526-4CF6-8EB2-D45093D7D686}">
      <dgm:prSet/>
      <dgm:spPr/>
      <dgm:t>
        <a:bodyPr/>
        <a:lstStyle/>
        <a:p>
          <a:endParaRPr lang="tr-TR"/>
        </a:p>
      </dgm:t>
    </dgm:pt>
    <dgm:pt modelId="{23B9E0C6-6DCE-434C-BAA4-6132D17DF0BB}" type="sibTrans" cxnId="{B6F5407F-F526-4CF6-8EB2-D45093D7D686}">
      <dgm:prSet/>
      <dgm:spPr/>
      <dgm:t>
        <a:bodyPr/>
        <a:lstStyle/>
        <a:p>
          <a:endParaRPr lang="tr-TR"/>
        </a:p>
      </dgm:t>
    </dgm:pt>
    <dgm:pt modelId="{95D91FF9-1820-45E6-94C2-8415F689F452}">
      <dgm:prSet phldrT="[Metin]" custT="1"/>
      <dgm:spPr/>
      <dgm:t>
        <a:bodyPr/>
        <a:lstStyle/>
        <a:p>
          <a:pPr algn="ctr"/>
          <a:r>
            <a:rPr lang="tr-TR" sz="2400" b="0" dirty="0">
              <a:solidFill>
                <a:schemeClr val="tx1"/>
              </a:solidFill>
            </a:rPr>
            <a:t>Uygun </a:t>
          </a:r>
          <a:r>
            <a:rPr lang="tr-TR" sz="2400" b="0" dirty="0" err="1">
              <a:solidFill>
                <a:schemeClr val="tx1"/>
              </a:solidFill>
            </a:rPr>
            <a:t>dekalsifikasyon</a:t>
          </a:r>
          <a:r>
            <a:rPr lang="tr-TR" sz="2400" b="0" dirty="0">
              <a:solidFill>
                <a:schemeClr val="tx1"/>
              </a:solidFill>
            </a:rPr>
            <a:t> solüsyonuna alınır</a:t>
          </a:r>
        </a:p>
      </dgm:t>
    </dgm:pt>
    <dgm:pt modelId="{A9DA94E6-91F6-45D8-9B21-B87012B4710A}" type="parTrans" cxnId="{239E1BFD-B501-4D48-A672-8AC9414019BA}">
      <dgm:prSet/>
      <dgm:spPr/>
      <dgm:t>
        <a:bodyPr/>
        <a:lstStyle/>
        <a:p>
          <a:endParaRPr lang="tr-TR"/>
        </a:p>
      </dgm:t>
    </dgm:pt>
    <dgm:pt modelId="{F17D38D4-02E2-4C53-9B3D-0CE3902964C8}" type="sibTrans" cxnId="{239E1BFD-B501-4D48-A672-8AC9414019BA}">
      <dgm:prSet/>
      <dgm:spPr/>
      <dgm:t>
        <a:bodyPr/>
        <a:lstStyle/>
        <a:p>
          <a:endParaRPr lang="tr-TR"/>
        </a:p>
      </dgm:t>
    </dgm:pt>
    <dgm:pt modelId="{FFB8B849-5B95-4E28-BB1F-D43DA74643B0}">
      <dgm:prSet phldrT="[Metin]" custT="1"/>
      <dgm:spPr/>
      <dgm:t>
        <a:bodyPr/>
        <a:lstStyle/>
        <a:p>
          <a:r>
            <a:rPr lang="tr-TR" sz="2400" b="0" dirty="0">
              <a:solidFill>
                <a:schemeClr val="tx1"/>
              </a:solidFill>
            </a:rPr>
            <a:t>Solüsyon doku yumuşayıncaya kadar günlük değiştirilir</a:t>
          </a:r>
        </a:p>
      </dgm:t>
    </dgm:pt>
    <dgm:pt modelId="{B5C902DC-5A24-4C70-9CC3-2B515F98B0E1}" type="parTrans" cxnId="{40A26D8F-31C5-4607-AA07-C92F4257BE1D}">
      <dgm:prSet/>
      <dgm:spPr/>
      <dgm:t>
        <a:bodyPr/>
        <a:lstStyle/>
        <a:p>
          <a:endParaRPr lang="tr-TR"/>
        </a:p>
      </dgm:t>
    </dgm:pt>
    <dgm:pt modelId="{3DF42514-1BB8-48FB-8219-15561E5805BD}" type="sibTrans" cxnId="{40A26D8F-31C5-4607-AA07-C92F4257BE1D}">
      <dgm:prSet/>
      <dgm:spPr/>
      <dgm:t>
        <a:bodyPr/>
        <a:lstStyle/>
        <a:p>
          <a:endParaRPr lang="tr-TR"/>
        </a:p>
      </dgm:t>
    </dgm:pt>
    <dgm:pt modelId="{B0C43934-FE1F-424C-A562-5BDF5EC74BBD}">
      <dgm:prSet phldrT="[Metin]" custT="1"/>
      <dgm:spPr/>
      <dgm:t>
        <a:bodyPr/>
        <a:lstStyle/>
        <a:p>
          <a:r>
            <a:rPr lang="tr-TR" sz="2400" b="0" dirty="0" err="1">
              <a:solidFill>
                <a:schemeClr val="tx1"/>
              </a:solidFill>
            </a:rPr>
            <a:t>Bistüri</a:t>
          </a:r>
          <a:r>
            <a:rPr lang="tr-TR" sz="2400" b="0" dirty="0">
              <a:solidFill>
                <a:schemeClr val="tx1"/>
              </a:solidFill>
            </a:rPr>
            <a:t> ucuyla kontrol edilir, kesilebilecek kıvama gelinceye kadar sürdürülü</a:t>
          </a:r>
          <a:r>
            <a:rPr lang="tr-TR" sz="1900" b="0" dirty="0">
              <a:solidFill>
                <a:schemeClr val="tx1"/>
              </a:solidFill>
            </a:rPr>
            <a:t>r</a:t>
          </a:r>
        </a:p>
      </dgm:t>
    </dgm:pt>
    <dgm:pt modelId="{A5D32808-18D6-4262-B153-2CC972BAAF82}" type="parTrans" cxnId="{71E48F9D-B97A-4B0F-BC67-90B9FA3097FB}">
      <dgm:prSet/>
      <dgm:spPr/>
      <dgm:t>
        <a:bodyPr/>
        <a:lstStyle/>
        <a:p>
          <a:endParaRPr lang="tr-TR"/>
        </a:p>
      </dgm:t>
    </dgm:pt>
    <dgm:pt modelId="{29AB230D-CF0C-444D-BC0F-E259ACBD755A}" type="sibTrans" cxnId="{71E48F9D-B97A-4B0F-BC67-90B9FA3097FB}">
      <dgm:prSet/>
      <dgm:spPr/>
      <dgm:t>
        <a:bodyPr/>
        <a:lstStyle/>
        <a:p>
          <a:endParaRPr lang="tr-TR"/>
        </a:p>
      </dgm:t>
    </dgm:pt>
    <dgm:pt modelId="{F915F5CC-ACBA-41BF-B2D3-212031D13DD9}">
      <dgm:prSet phldrT="[Metin]" custT="1"/>
      <dgm:spPr/>
      <dgm:t>
        <a:bodyPr/>
        <a:lstStyle/>
        <a:p>
          <a:r>
            <a:rPr lang="tr-TR" sz="2400" b="0" dirty="0">
              <a:solidFill>
                <a:schemeClr val="tx1"/>
              </a:solidFill>
            </a:rPr>
            <a:t>Yumuşamış dokudan örnekler alınarak doku takibine alınır</a:t>
          </a:r>
        </a:p>
        <a:p>
          <a:endParaRPr lang="tr-TR" sz="2400" dirty="0"/>
        </a:p>
      </dgm:t>
    </dgm:pt>
    <dgm:pt modelId="{A54E6065-2068-4349-84DA-5719775E419B}" type="parTrans" cxnId="{EB683EE1-C03D-4D32-916F-85C83BFE2976}">
      <dgm:prSet/>
      <dgm:spPr/>
      <dgm:t>
        <a:bodyPr/>
        <a:lstStyle/>
        <a:p>
          <a:endParaRPr lang="tr-TR"/>
        </a:p>
      </dgm:t>
    </dgm:pt>
    <dgm:pt modelId="{11A93786-B416-4CB3-AB5E-5E7B04D23A41}" type="sibTrans" cxnId="{EB683EE1-C03D-4D32-916F-85C83BFE2976}">
      <dgm:prSet/>
      <dgm:spPr/>
      <dgm:t>
        <a:bodyPr/>
        <a:lstStyle/>
        <a:p>
          <a:endParaRPr lang="tr-TR"/>
        </a:p>
      </dgm:t>
    </dgm:pt>
    <dgm:pt modelId="{DFD4C20E-9236-470D-86F6-DA874A13C901}" type="pres">
      <dgm:prSet presAssocID="{9FBF504B-7A97-433D-8611-71AFFF466EFA}" presName="Name0" presStyleCnt="0">
        <dgm:presLayoutVars>
          <dgm:dir/>
          <dgm:animLvl val="lvl"/>
          <dgm:resizeHandles val="exact"/>
        </dgm:presLayoutVars>
      </dgm:prSet>
      <dgm:spPr/>
    </dgm:pt>
    <dgm:pt modelId="{80DBCE6F-3BBD-4EFC-848D-0F21E28B5E8A}" type="pres">
      <dgm:prSet presAssocID="{9FBF504B-7A97-433D-8611-71AFFF466EFA}" presName="dummy" presStyleCnt="0"/>
      <dgm:spPr/>
    </dgm:pt>
    <dgm:pt modelId="{B0DDF01C-6111-4974-A1B7-9406D7BAC585}" type="pres">
      <dgm:prSet presAssocID="{9FBF504B-7A97-433D-8611-71AFFF466EFA}" presName="linH" presStyleCnt="0"/>
      <dgm:spPr/>
    </dgm:pt>
    <dgm:pt modelId="{EDF1F723-D4DB-4551-8B96-19ED0B26F977}" type="pres">
      <dgm:prSet presAssocID="{9FBF504B-7A97-433D-8611-71AFFF466EFA}" presName="padding1" presStyleCnt="0"/>
      <dgm:spPr/>
    </dgm:pt>
    <dgm:pt modelId="{5A400916-1E2B-4618-B045-DC26CE153FD5}" type="pres">
      <dgm:prSet presAssocID="{4D1690B4-81A7-40DE-999F-A17E2622401A}" presName="linV" presStyleCnt="0"/>
      <dgm:spPr/>
    </dgm:pt>
    <dgm:pt modelId="{9E08B67E-D792-4B68-808A-05419B714653}" type="pres">
      <dgm:prSet presAssocID="{4D1690B4-81A7-40DE-999F-A17E2622401A}" presName="spVertical1" presStyleCnt="0"/>
      <dgm:spPr/>
    </dgm:pt>
    <dgm:pt modelId="{D99605EA-EF85-4218-B6A5-B45D4B00ECF1}" type="pres">
      <dgm:prSet presAssocID="{4D1690B4-81A7-40DE-999F-A17E2622401A}" presName="parTx" presStyleLbl="revTx" presStyleIdx="0" presStyleCnt="5" custScaleX="385842" custScaleY="146230" custLinFactX="-77389" custLinFactNeighborX="-100000" custLinFactNeighborY="-36460">
        <dgm:presLayoutVars>
          <dgm:chMax val="0"/>
          <dgm:chPref val="0"/>
          <dgm:bulletEnabled val="1"/>
        </dgm:presLayoutVars>
      </dgm:prSet>
      <dgm:spPr/>
    </dgm:pt>
    <dgm:pt modelId="{8FA15281-8C36-45A7-A3C7-4DFE716888CC}" type="pres">
      <dgm:prSet presAssocID="{4D1690B4-81A7-40DE-999F-A17E2622401A}" presName="spVertical2" presStyleCnt="0"/>
      <dgm:spPr/>
    </dgm:pt>
    <dgm:pt modelId="{1E795F24-AB3D-428F-8208-828D1434BFD8}" type="pres">
      <dgm:prSet presAssocID="{4D1690B4-81A7-40DE-999F-A17E2622401A}" presName="spVertical3" presStyleCnt="0"/>
      <dgm:spPr/>
    </dgm:pt>
    <dgm:pt modelId="{2F7466C4-16A4-4AE8-AEB1-2139892180A8}" type="pres">
      <dgm:prSet presAssocID="{23B9E0C6-6DCE-434C-BAA4-6132D17DF0BB}" presName="space" presStyleCnt="0"/>
      <dgm:spPr/>
    </dgm:pt>
    <dgm:pt modelId="{9BB6D324-59CB-4444-BDAD-B00498BC57AA}" type="pres">
      <dgm:prSet presAssocID="{95D91FF9-1820-45E6-94C2-8415F689F452}" presName="linV" presStyleCnt="0"/>
      <dgm:spPr/>
    </dgm:pt>
    <dgm:pt modelId="{6A002974-F1A0-49D3-B1E5-27F2715B851F}" type="pres">
      <dgm:prSet presAssocID="{95D91FF9-1820-45E6-94C2-8415F689F452}" presName="spVertical1" presStyleCnt="0"/>
      <dgm:spPr/>
    </dgm:pt>
    <dgm:pt modelId="{865AD122-0EEA-4874-AFC5-AFB752A1C26E}" type="pres">
      <dgm:prSet presAssocID="{95D91FF9-1820-45E6-94C2-8415F689F452}" presName="parTx" presStyleLbl="revTx" presStyleIdx="1" presStyleCnt="5" custScaleX="572731" custScaleY="139652" custLinFactX="-15402" custLinFactNeighborX="-100000" custLinFactNeighborY="-40190">
        <dgm:presLayoutVars>
          <dgm:chMax val="0"/>
          <dgm:chPref val="0"/>
          <dgm:bulletEnabled val="1"/>
        </dgm:presLayoutVars>
      </dgm:prSet>
      <dgm:spPr/>
    </dgm:pt>
    <dgm:pt modelId="{C52E20F2-5F4C-43D6-82DE-7D034D713338}" type="pres">
      <dgm:prSet presAssocID="{95D91FF9-1820-45E6-94C2-8415F689F452}" presName="spVertical2" presStyleCnt="0"/>
      <dgm:spPr/>
    </dgm:pt>
    <dgm:pt modelId="{C07C0D43-599E-4860-B61F-8A7706423563}" type="pres">
      <dgm:prSet presAssocID="{95D91FF9-1820-45E6-94C2-8415F689F452}" presName="spVertical3" presStyleCnt="0"/>
      <dgm:spPr/>
    </dgm:pt>
    <dgm:pt modelId="{E6A0E0C4-062E-40E7-AA3A-A9CFB8F5B734}" type="pres">
      <dgm:prSet presAssocID="{F17D38D4-02E2-4C53-9B3D-0CE3902964C8}" presName="space" presStyleCnt="0"/>
      <dgm:spPr/>
    </dgm:pt>
    <dgm:pt modelId="{9712FDEB-2393-4292-A9AA-B38EE9E00DDB}" type="pres">
      <dgm:prSet presAssocID="{FFB8B849-5B95-4E28-BB1F-D43DA74643B0}" presName="linV" presStyleCnt="0"/>
      <dgm:spPr/>
    </dgm:pt>
    <dgm:pt modelId="{C7A89A4D-155D-4C1F-9A23-D514BC684E2E}" type="pres">
      <dgm:prSet presAssocID="{FFB8B849-5B95-4E28-BB1F-D43DA74643B0}" presName="spVertical1" presStyleCnt="0"/>
      <dgm:spPr/>
    </dgm:pt>
    <dgm:pt modelId="{9133DB08-E11A-457D-B135-89D24785BBFC}" type="pres">
      <dgm:prSet presAssocID="{FFB8B849-5B95-4E28-BB1F-D43DA74643B0}" presName="parTx" presStyleLbl="revTx" presStyleIdx="2" presStyleCnt="5" custScaleX="597428" custScaleY="143809" custLinFactNeighborX="-45293" custLinFactNeighborY="-29197">
        <dgm:presLayoutVars>
          <dgm:chMax val="0"/>
          <dgm:chPref val="0"/>
          <dgm:bulletEnabled val="1"/>
        </dgm:presLayoutVars>
      </dgm:prSet>
      <dgm:spPr/>
    </dgm:pt>
    <dgm:pt modelId="{A0EC6D1E-034B-41A1-999B-FC3D5105DEF7}" type="pres">
      <dgm:prSet presAssocID="{FFB8B849-5B95-4E28-BB1F-D43DA74643B0}" presName="spVertical2" presStyleCnt="0"/>
      <dgm:spPr/>
    </dgm:pt>
    <dgm:pt modelId="{6BE95CC2-2C61-457D-B289-A07B28699809}" type="pres">
      <dgm:prSet presAssocID="{FFB8B849-5B95-4E28-BB1F-D43DA74643B0}" presName="spVertical3" presStyleCnt="0"/>
      <dgm:spPr/>
    </dgm:pt>
    <dgm:pt modelId="{8999BB3A-B4C6-4969-A788-4E6BAFDF956E}" type="pres">
      <dgm:prSet presAssocID="{3DF42514-1BB8-48FB-8219-15561E5805BD}" presName="space" presStyleCnt="0"/>
      <dgm:spPr/>
    </dgm:pt>
    <dgm:pt modelId="{73BD5EA3-BED4-4EF7-A0AA-E56C18238A15}" type="pres">
      <dgm:prSet presAssocID="{B0C43934-FE1F-424C-A562-5BDF5EC74BBD}" presName="linV" presStyleCnt="0"/>
      <dgm:spPr/>
    </dgm:pt>
    <dgm:pt modelId="{7CE3033F-BBC8-4245-ABC1-699BA9D48EC3}" type="pres">
      <dgm:prSet presAssocID="{B0C43934-FE1F-424C-A562-5BDF5EC74BBD}" presName="spVertical1" presStyleCnt="0"/>
      <dgm:spPr/>
    </dgm:pt>
    <dgm:pt modelId="{2B9B615D-65F2-40B5-AB8E-446214306E21}" type="pres">
      <dgm:prSet presAssocID="{B0C43934-FE1F-424C-A562-5BDF5EC74BBD}" presName="parTx" presStyleLbl="revTx" presStyleIdx="3" presStyleCnt="5" custScaleX="646863" custScaleY="135038" custLinFactNeighborX="38404" custLinFactNeighborY="-30989">
        <dgm:presLayoutVars>
          <dgm:chMax val="0"/>
          <dgm:chPref val="0"/>
          <dgm:bulletEnabled val="1"/>
        </dgm:presLayoutVars>
      </dgm:prSet>
      <dgm:spPr/>
    </dgm:pt>
    <dgm:pt modelId="{CA6FC023-CD33-40EA-AFEC-B100E942FC27}" type="pres">
      <dgm:prSet presAssocID="{B0C43934-FE1F-424C-A562-5BDF5EC74BBD}" presName="spVertical2" presStyleCnt="0"/>
      <dgm:spPr/>
    </dgm:pt>
    <dgm:pt modelId="{38E92DC3-E5D4-4A47-B18B-BBB8146BBB21}" type="pres">
      <dgm:prSet presAssocID="{B0C43934-FE1F-424C-A562-5BDF5EC74BBD}" presName="spVertical3" presStyleCnt="0"/>
      <dgm:spPr/>
    </dgm:pt>
    <dgm:pt modelId="{01FD4F52-D5D9-4D7D-A8F0-96A5FB28872A}" type="pres">
      <dgm:prSet presAssocID="{29AB230D-CF0C-444D-BC0F-E259ACBD755A}" presName="space" presStyleCnt="0"/>
      <dgm:spPr/>
    </dgm:pt>
    <dgm:pt modelId="{453447AD-C630-41DF-88A3-CB7DDC2DDD1A}" type="pres">
      <dgm:prSet presAssocID="{F915F5CC-ACBA-41BF-B2D3-212031D13DD9}" presName="linV" presStyleCnt="0"/>
      <dgm:spPr/>
    </dgm:pt>
    <dgm:pt modelId="{B851879A-73E0-415C-B7CD-A120FC29752F}" type="pres">
      <dgm:prSet presAssocID="{F915F5CC-ACBA-41BF-B2D3-212031D13DD9}" presName="spVertical1" presStyleCnt="0"/>
      <dgm:spPr/>
    </dgm:pt>
    <dgm:pt modelId="{2158EA2C-F577-4FEC-A829-767B97A2E5A6}" type="pres">
      <dgm:prSet presAssocID="{F915F5CC-ACBA-41BF-B2D3-212031D13DD9}" presName="parTx" presStyleLbl="revTx" presStyleIdx="4" presStyleCnt="5" custScaleX="575381" custScaleY="148012" custLinFactX="7535" custLinFactNeighborX="100000" custLinFactNeighborY="-25752">
        <dgm:presLayoutVars>
          <dgm:chMax val="0"/>
          <dgm:chPref val="0"/>
          <dgm:bulletEnabled val="1"/>
        </dgm:presLayoutVars>
      </dgm:prSet>
      <dgm:spPr/>
    </dgm:pt>
    <dgm:pt modelId="{F7B6351C-DEBE-4FF2-96EB-33A7FE076C56}" type="pres">
      <dgm:prSet presAssocID="{F915F5CC-ACBA-41BF-B2D3-212031D13DD9}" presName="spVertical2" presStyleCnt="0"/>
      <dgm:spPr/>
    </dgm:pt>
    <dgm:pt modelId="{E0C17761-E00F-44F4-BE66-D245B95F875D}" type="pres">
      <dgm:prSet presAssocID="{F915F5CC-ACBA-41BF-B2D3-212031D13DD9}" presName="spVertical3" presStyleCnt="0"/>
      <dgm:spPr/>
    </dgm:pt>
    <dgm:pt modelId="{29C412EC-D934-4E6C-AC94-AB619E697A1C}" type="pres">
      <dgm:prSet presAssocID="{9FBF504B-7A97-433D-8611-71AFFF466EFA}" presName="padding2" presStyleCnt="0"/>
      <dgm:spPr/>
    </dgm:pt>
    <dgm:pt modelId="{9AC47608-F397-4803-AF8A-2A0D401A6D3E}" type="pres">
      <dgm:prSet presAssocID="{9FBF504B-7A97-433D-8611-71AFFF466EFA}" presName="negArrow" presStyleCnt="0"/>
      <dgm:spPr/>
    </dgm:pt>
    <dgm:pt modelId="{ECA2CD04-D0DF-4493-803D-F6D55B300B48}" type="pres">
      <dgm:prSet presAssocID="{9FBF504B-7A97-433D-8611-71AFFF466EFA}" presName="backgroundArrow" presStyleLbl="node1" presStyleIdx="0" presStyleCnt="1" custScaleY="118958" custLinFactNeighborX="474" custLinFactNeighborY="-1230"/>
      <dgm:spPr>
        <a:solidFill>
          <a:schemeClr val="bg1"/>
        </a:solidFill>
      </dgm:spPr>
    </dgm:pt>
  </dgm:ptLst>
  <dgm:cxnLst>
    <dgm:cxn modelId="{6151A02A-6635-4483-9EF7-0EA43E62283A}" type="presOf" srcId="{F915F5CC-ACBA-41BF-B2D3-212031D13DD9}" destId="{2158EA2C-F577-4FEC-A829-767B97A2E5A6}" srcOrd="0" destOrd="0" presId="urn:microsoft.com/office/officeart/2005/8/layout/hProcess3"/>
    <dgm:cxn modelId="{D8F6CA44-DDB4-42F5-92C6-59BB7407959E}" type="presOf" srcId="{FFB8B849-5B95-4E28-BB1F-D43DA74643B0}" destId="{9133DB08-E11A-457D-B135-89D24785BBFC}" srcOrd="0" destOrd="0" presId="urn:microsoft.com/office/officeart/2005/8/layout/hProcess3"/>
    <dgm:cxn modelId="{37A5A148-8F6A-4F56-ABF5-2AC293533073}" type="presOf" srcId="{B0C43934-FE1F-424C-A562-5BDF5EC74BBD}" destId="{2B9B615D-65F2-40B5-AB8E-446214306E21}" srcOrd="0" destOrd="0" presId="urn:microsoft.com/office/officeart/2005/8/layout/hProcess3"/>
    <dgm:cxn modelId="{E3A4E263-6720-4ABC-9855-32A616B5F4D2}" type="presOf" srcId="{95D91FF9-1820-45E6-94C2-8415F689F452}" destId="{865AD122-0EEA-4874-AFC5-AFB752A1C26E}" srcOrd="0" destOrd="0" presId="urn:microsoft.com/office/officeart/2005/8/layout/hProcess3"/>
    <dgm:cxn modelId="{B6F5407F-F526-4CF6-8EB2-D45093D7D686}" srcId="{9FBF504B-7A97-433D-8611-71AFFF466EFA}" destId="{4D1690B4-81A7-40DE-999F-A17E2622401A}" srcOrd="0" destOrd="0" parTransId="{CA6FBE87-AE3E-43F7-9551-1EF87CDBE9F4}" sibTransId="{23B9E0C6-6DCE-434C-BAA4-6132D17DF0BB}"/>
    <dgm:cxn modelId="{40A26D8F-31C5-4607-AA07-C92F4257BE1D}" srcId="{9FBF504B-7A97-433D-8611-71AFFF466EFA}" destId="{FFB8B849-5B95-4E28-BB1F-D43DA74643B0}" srcOrd="2" destOrd="0" parTransId="{B5C902DC-5A24-4C70-9CC3-2B515F98B0E1}" sibTransId="{3DF42514-1BB8-48FB-8219-15561E5805BD}"/>
    <dgm:cxn modelId="{71E48F9D-B97A-4B0F-BC67-90B9FA3097FB}" srcId="{9FBF504B-7A97-433D-8611-71AFFF466EFA}" destId="{B0C43934-FE1F-424C-A562-5BDF5EC74BBD}" srcOrd="3" destOrd="0" parTransId="{A5D32808-18D6-4262-B153-2CC972BAAF82}" sibTransId="{29AB230D-CF0C-444D-BC0F-E259ACBD755A}"/>
    <dgm:cxn modelId="{EB683EE1-C03D-4D32-916F-85C83BFE2976}" srcId="{9FBF504B-7A97-433D-8611-71AFFF466EFA}" destId="{F915F5CC-ACBA-41BF-B2D3-212031D13DD9}" srcOrd="4" destOrd="0" parTransId="{A54E6065-2068-4349-84DA-5719775E419B}" sibTransId="{11A93786-B416-4CB3-AB5E-5E7B04D23A41}"/>
    <dgm:cxn modelId="{66BFDFE2-098D-4753-AB65-882619EF4707}" type="presOf" srcId="{9FBF504B-7A97-433D-8611-71AFFF466EFA}" destId="{DFD4C20E-9236-470D-86F6-DA874A13C901}" srcOrd="0" destOrd="0" presId="urn:microsoft.com/office/officeart/2005/8/layout/hProcess3"/>
    <dgm:cxn modelId="{239E1BFD-B501-4D48-A672-8AC9414019BA}" srcId="{9FBF504B-7A97-433D-8611-71AFFF466EFA}" destId="{95D91FF9-1820-45E6-94C2-8415F689F452}" srcOrd="1" destOrd="0" parTransId="{A9DA94E6-91F6-45D8-9B21-B87012B4710A}" sibTransId="{F17D38D4-02E2-4C53-9B3D-0CE3902964C8}"/>
    <dgm:cxn modelId="{B38287FE-BAB3-4F21-9284-06ED2A88041A}" type="presOf" srcId="{4D1690B4-81A7-40DE-999F-A17E2622401A}" destId="{D99605EA-EF85-4218-B6A5-B45D4B00ECF1}" srcOrd="0" destOrd="0" presId="urn:microsoft.com/office/officeart/2005/8/layout/hProcess3"/>
    <dgm:cxn modelId="{031F4626-DF53-4069-B827-84573920A74B}" type="presParOf" srcId="{DFD4C20E-9236-470D-86F6-DA874A13C901}" destId="{80DBCE6F-3BBD-4EFC-848D-0F21E28B5E8A}" srcOrd="0" destOrd="0" presId="urn:microsoft.com/office/officeart/2005/8/layout/hProcess3"/>
    <dgm:cxn modelId="{B295CE95-DDB3-41ED-B4CC-DD22F422BC72}" type="presParOf" srcId="{DFD4C20E-9236-470D-86F6-DA874A13C901}" destId="{B0DDF01C-6111-4974-A1B7-9406D7BAC585}" srcOrd="1" destOrd="0" presId="urn:microsoft.com/office/officeart/2005/8/layout/hProcess3"/>
    <dgm:cxn modelId="{30E83AEC-2B33-417A-AD27-E802AEB73ED7}" type="presParOf" srcId="{B0DDF01C-6111-4974-A1B7-9406D7BAC585}" destId="{EDF1F723-D4DB-4551-8B96-19ED0B26F977}" srcOrd="0" destOrd="0" presId="urn:microsoft.com/office/officeart/2005/8/layout/hProcess3"/>
    <dgm:cxn modelId="{13A4CABB-7EDE-45B1-BD1A-573B504E223B}" type="presParOf" srcId="{B0DDF01C-6111-4974-A1B7-9406D7BAC585}" destId="{5A400916-1E2B-4618-B045-DC26CE153FD5}" srcOrd="1" destOrd="0" presId="urn:microsoft.com/office/officeart/2005/8/layout/hProcess3"/>
    <dgm:cxn modelId="{A41FCDB0-136C-4577-8BD8-2CC4A9296535}" type="presParOf" srcId="{5A400916-1E2B-4618-B045-DC26CE153FD5}" destId="{9E08B67E-D792-4B68-808A-05419B714653}" srcOrd="0" destOrd="0" presId="urn:microsoft.com/office/officeart/2005/8/layout/hProcess3"/>
    <dgm:cxn modelId="{05C6CA8F-49B4-4BC4-92F4-938366670E54}" type="presParOf" srcId="{5A400916-1E2B-4618-B045-DC26CE153FD5}" destId="{D99605EA-EF85-4218-B6A5-B45D4B00ECF1}" srcOrd="1" destOrd="0" presId="urn:microsoft.com/office/officeart/2005/8/layout/hProcess3"/>
    <dgm:cxn modelId="{E82890F0-D8C9-459E-88B6-2C8F9803262A}" type="presParOf" srcId="{5A400916-1E2B-4618-B045-DC26CE153FD5}" destId="{8FA15281-8C36-45A7-A3C7-4DFE716888CC}" srcOrd="2" destOrd="0" presId="urn:microsoft.com/office/officeart/2005/8/layout/hProcess3"/>
    <dgm:cxn modelId="{156211D7-7872-44CB-98C9-156C89B8CEE3}" type="presParOf" srcId="{5A400916-1E2B-4618-B045-DC26CE153FD5}" destId="{1E795F24-AB3D-428F-8208-828D1434BFD8}" srcOrd="3" destOrd="0" presId="urn:microsoft.com/office/officeart/2005/8/layout/hProcess3"/>
    <dgm:cxn modelId="{1671515D-EEE6-49BB-81BB-0C732A26E75D}" type="presParOf" srcId="{B0DDF01C-6111-4974-A1B7-9406D7BAC585}" destId="{2F7466C4-16A4-4AE8-AEB1-2139892180A8}" srcOrd="2" destOrd="0" presId="urn:microsoft.com/office/officeart/2005/8/layout/hProcess3"/>
    <dgm:cxn modelId="{E8D73289-DB06-46D5-A1B5-657584684562}" type="presParOf" srcId="{B0DDF01C-6111-4974-A1B7-9406D7BAC585}" destId="{9BB6D324-59CB-4444-BDAD-B00498BC57AA}" srcOrd="3" destOrd="0" presId="urn:microsoft.com/office/officeart/2005/8/layout/hProcess3"/>
    <dgm:cxn modelId="{A4357F69-CA0E-4ECE-96DE-C88DE2EDF537}" type="presParOf" srcId="{9BB6D324-59CB-4444-BDAD-B00498BC57AA}" destId="{6A002974-F1A0-49D3-B1E5-27F2715B851F}" srcOrd="0" destOrd="0" presId="urn:microsoft.com/office/officeart/2005/8/layout/hProcess3"/>
    <dgm:cxn modelId="{76634D9C-CC79-4CCB-90F6-8913E3D81F5D}" type="presParOf" srcId="{9BB6D324-59CB-4444-BDAD-B00498BC57AA}" destId="{865AD122-0EEA-4874-AFC5-AFB752A1C26E}" srcOrd="1" destOrd="0" presId="urn:microsoft.com/office/officeart/2005/8/layout/hProcess3"/>
    <dgm:cxn modelId="{AD849CAF-A0AE-423E-B353-B9A082C8F585}" type="presParOf" srcId="{9BB6D324-59CB-4444-BDAD-B00498BC57AA}" destId="{C52E20F2-5F4C-43D6-82DE-7D034D713338}" srcOrd="2" destOrd="0" presId="urn:microsoft.com/office/officeart/2005/8/layout/hProcess3"/>
    <dgm:cxn modelId="{827665B4-902F-4910-A8A2-78B6AB8490B9}" type="presParOf" srcId="{9BB6D324-59CB-4444-BDAD-B00498BC57AA}" destId="{C07C0D43-599E-4860-B61F-8A7706423563}" srcOrd="3" destOrd="0" presId="urn:microsoft.com/office/officeart/2005/8/layout/hProcess3"/>
    <dgm:cxn modelId="{08828D14-DB1E-4A38-A40E-DADAB2737242}" type="presParOf" srcId="{B0DDF01C-6111-4974-A1B7-9406D7BAC585}" destId="{E6A0E0C4-062E-40E7-AA3A-A9CFB8F5B734}" srcOrd="4" destOrd="0" presId="urn:microsoft.com/office/officeart/2005/8/layout/hProcess3"/>
    <dgm:cxn modelId="{BA3DC6C9-90F8-4F45-ADFF-4CAAC4891946}" type="presParOf" srcId="{B0DDF01C-6111-4974-A1B7-9406D7BAC585}" destId="{9712FDEB-2393-4292-A9AA-B38EE9E00DDB}" srcOrd="5" destOrd="0" presId="urn:microsoft.com/office/officeart/2005/8/layout/hProcess3"/>
    <dgm:cxn modelId="{21FCFEF5-0031-4812-93E9-17A3F2729429}" type="presParOf" srcId="{9712FDEB-2393-4292-A9AA-B38EE9E00DDB}" destId="{C7A89A4D-155D-4C1F-9A23-D514BC684E2E}" srcOrd="0" destOrd="0" presId="urn:microsoft.com/office/officeart/2005/8/layout/hProcess3"/>
    <dgm:cxn modelId="{483BEF8A-AA53-439E-9CA6-61C29F339D4F}" type="presParOf" srcId="{9712FDEB-2393-4292-A9AA-B38EE9E00DDB}" destId="{9133DB08-E11A-457D-B135-89D24785BBFC}" srcOrd="1" destOrd="0" presId="urn:microsoft.com/office/officeart/2005/8/layout/hProcess3"/>
    <dgm:cxn modelId="{DBACE010-49E4-4AC8-ABE6-216116F44DC7}" type="presParOf" srcId="{9712FDEB-2393-4292-A9AA-B38EE9E00DDB}" destId="{A0EC6D1E-034B-41A1-999B-FC3D5105DEF7}" srcOrd="2" destOrd="0" presId="urn:microsoft.com/office/officeart/2005/8/layout/hProcess3"/>
    <dgm:cxn modelId="{26EC150C-96F0-4E51-B18F-4CEF211CF4F1}" type="presParOf" srcId="{9712FDEB-2393-4292-A9AA-B38EE9E00DDB}" destId="{6BE95CC2-2C61-457D-B289-A07B28699809}" srcOrd="3" destOrd="0" presId="urn:microsoft.com/office/officeart/2005/8/layout/hProcess3"/>
    <dgm:cxn modelId="{B2502C7E-86E5-4BC5-B94E-B20D6848815C}" type="presParOf" srcId="{B0DDF01C-6111-4974-A1B7-9406D7BAC585}" destId="{8999BB3A-B4C6-4969-A788-4E6BAFDF956E}" srcOrd="6" destOrd="0" presId="urn:microsoft.com/office/officeart/2005/8/layout/hProcess3"/>
    <dgm:cxn modelId="{8E37FD1F-B8B3-4984-AE82-3D3C41922FDE}" type="presParOf" srcId="{B0DDF01C-6111-4974-A1B7-9406D7BAC585}" destId="{73BD5EA3-BED4-4EF7-A0AA-E56C18238A15}" srcOrd="7" destOrd="0" presId="urn:microsoft.com/office/officeart/2005/8/layout/hProcess3"/>
    <dgm:cxn modelId="{658E9049-8896-42FD-A173-87B13D0E3E98}" type="presParOf" srcId="{73BD5EA3-BED4-4EF7-A0AA-E56C18238A15}" destId="{7CE3033F-BBC8-4245-ABC1-699BA9D48EC3}" srcOrd="0" destOrd="0" presId="urn:microsoft.com/office/officeart/2005/8/layout/hProcess3"/>
    <dgm:cxn modelId="{525DD786-41B5-4765-80A4-F4A936802C64}" type="presParOf" srcId="{73BD5EA3-BED4-4EF7-A0AA-E56C18238A15}" destId="{2B9B615D-65F2-40B5-AB8E-446214306E21}" srcOrd="1" destOrd="0" presId="urn:microsoft.com/office/officeart/2005/8/layout/hProcess3"/>
    <dgm:cxn modelId="{B7366CC4-56E1-4D20-9204-A5A6FA2F9FA9}" type="presParOf" srcId="{73BD5EA3-BED4-4EF7-A0AA-E56C18238A15}" destId="{CA6FC023-CD33-40EA-AFEC-B100E942FC27}" srcOrd="2" destOrd="0" presId="urn:microsoft.com/office/officeart/2005/8/layout/hProcess3"/>
    <dgm:cxn modelId="{6245CD76-4A11-4C1E-84CB-F4CC4CEF7D8C}" type="presParOf" srcId="{73BD5EA3-BED4-4EF7-A0AA-E56C18238A15}" destId="{38E92DC3-E5D4-4A47-B18B-BBB8146BBB21}" srcOrd="3" destOrd="0" presId="urn:microsoft.com/office/officeart/2005/8/layout/hProcess3"/>
    <dgm:cxn modelId="{4BF67BE9-F3C4-4A99-9209-36ECD7F1394E}" type="presParOf" srcId="{B0DDF01C-6111-4974-A1B7-9406D7BAC585}" destId="{01FD4F52-D5D9-4D7D-A8F0-96A5FB28872A}" srcOrd="8" destOrd="0" presId="urn:microsoft.com/office/officeart/2005/8/layout/hProcess3"/>
    <dgm:cxn modelId="{89DD7A02-37E3-4DB1-8461-FB4E29532F4C}" type="presParOf" srcId="{B0DDF01C-6111-4974-A1B7-9406D7BAC585}" destId="{453447AD-C630-41DF-88A3-CB7DDC2DDD1A}" srcOrd="9" destOrd="0" presId="urn:microsoft.com/office/officeart/2005/8/layout/hProcess3"/>
    <dgm:cxn modelId="{173AD5E4-5A9A-4AC0-B4FB-57800F3EF562}" type="presParOf" srcId="{453447AD-C630-41DF-88A3-CB7DDC2DDD1A}" destId="{B851879A-73E0-415C-B7CD-A120FC29752F}" srcOrd="0" destOrd="0" presId="urn:microsoft.com/office/officeart/2005/8/layout/hProcess3"/>
    <dgm:cxn modelId="{E8740DF4-2BBE-4BAE-A06D-438BA6C2DD52}" type="presParOf" srcId="{453447AD-C630-41DF-88A3-CB7DDC2DDD1A}" destId="{2158EA2C-F577-4FEC-A829-767B97A2E5A6}" srcOrd="1" destOrd="0" presId="urn:microsoft.com/office/officeart/2005/8/layout/hProcess3"/>
    <dgm:cxn modelId="{D359C790-9B86-40C6-B57C-D9A464AABD4A}" type="presParOf" srcId="{453447AD-C630-41DF-88A3-CB7DDC2DDD1A}" destId="{F7B6351C-DEBE-4FF2-96EB-33A7FE076C56}" srcOrd="2" destOrd="0" presId="urn:microsoft.com/office/officeart/2005/8/layout/hProcess3"/>
    <dgm:cxn modelId="{7361EEDA-7E74-4272-958C-D5F205AB6A69}" type="presParOf" srcId="{453447AD-C630-41DF-88A3-CB7DDC2DDD1A}" destId="{E0C17761-E00F-44F4-BE66-D245B95F875D}" srcOrd="3" destOrd="0" presId="urn:microsoft.com/office/officeart/2005/8/layout/hProcess3"/>
    <dgm:cxn modelId="{A866D3F0-069D-4D0A-81F1-86C48F2AC2A3}" type="presParOf" srcId="{B0DDF01C-6111-4974-A1B7-9406D7BAC585}" destId="{29C412EC-D934-4E6C-AC94-AB619E697A1C}" srcOrd="10" destOrd="0" presId="urn:microsoft.com/office/officeart/2005/8/layout/hProcess3"/>
    <dgm:cxn modelId="{A97A4EFB-9AE1-4565-8DB7-3A963A6A091F}" type="presParOf" srcId="{B0DDF01C-6111-4974-A1B7-9406D7BAC585}" destId="{9AC47608-F397-4803-AF8A-2A0D401A6D3E}" srcOrd="11" destOrd="0" presId="urn:microsoft.com/office/officeart/2005/8/layout/hProcess3"/>
    <dgm:cxn modelId="{2183B518-8A65-4218-8EC3-311C116F48C4}" type="presParOf" srcId="{B0DDF01C-6111-4974-A1B7-9406D7BAC585}" destId="{ECA2CD04-D0DF-4493-803D-F6D55B300B48}" srcOrd="12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A2CD04-D0DF-4493-803D-F6D55B300B48}">
      <dsp:nvSpPr>
        <dsp:cNvPr id="0" name=""/>
        <dsp:cNvSpPr/>
      </dsp:nvSpPr>
      <dsp:spPr>
        <a:xfrm>
          <a:off x="0" y="20"/>
          <a:ext cx="11339512" cy="5481584"/>
        </a:xfrm>
        <a:prstGeom prst="rightArrow">
          <a:avLst/>
        </a:prstGeom>
        <a:solidFill>
          <a:schemeClr val="bg1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158EA2C-F577-4FEC-A829-767B97A2E5A6}">
      <dsp:nvSpPr>
        <dsp:cNvPr id="0" name=""/>
        <dsp:cNvSpPr/>
      </dsp:nvSpPr>
      <dsp:spPr>
        <a:xfrm>
          <a:off x="8683699" y="912035"/>
          <a:ext cx="1871663" cy="34101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43840" rIns="0" bIns="2438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0" kern="1200" dirty="0">
              <a:solidFill>
                <a:schemeClr val="tx1"/>
              </a:solidFill>
            </a:rPr>
            <a:t>Yumuşamış dokudan örnekler alınarak doku takibine alınır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2400" kern="1200" dirty="0"/>
        </a:p>
      </dsp:txBody>
      <dsp:txXfrm>
        <a:off x="8683699" y="912035"/>
        <a:ext cx="1871663" cy="3410196"/>
      </dsp:txXfrm>
    </dsp:sp>
    <dsp:sp modelId="{2B9B615D-65F2-40B5-AB8E-446214306E21}">
      <dsp:nvSpPr>
        <dsp:cNvPr id="0" name=""/>
        <dsp:cNvSpPr/>
      </dsp:nvSpPr>
      <dsp:spPr>
        <a:xfrm>
          <a:off x="6289575" y="851705"/>
          <a:ext cx="2104188" cy="31112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43840" rIns="0" bIns="2438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0" kern="1200" dirty="0" err="1">
              <a:solidFill>
                <a:schemeClr val="tx1"/>
              </a:solidFill>
            </a:rPr>
            <a:t>Bistüri</a:t>
          </a:r>
          <a:r>
            <a:rPr lang="tr-TR" sz="2400" b="0" kern="1200" dirty="0">
              <a:solidFill>
                <a:schemeClr val="tx1"/>
              </a:solidFill>
            </a:rPr>
            <a:t> ucuyla kontrol edilir, kesilebilecek kıvama gelinceye kadar sürdürülü</a:t>
          </a:r>
          <a:r>
            <a:rPr lang="tr-TR" sz="1900" b="0" kern="1200" dirty="0">
              <a:solidFill>
                <a:schemeClr val="tx1"/>
              </a:solidFill>
            </a:rPr>
            <a:t>r</a:t>
          </a:r>
        </a:p>
      </dsp:txBody>
      <dsp:txXfrm>
        <a:off x="6289575" y="851705"/>
        <a:ext cx="2104188" cy="3111275"/>
      </dsp:txXfrm>
    </dsp:sp>
    <dsp:sp modelId="{9133DB08-E11A-457D-B135-89D24785BBFC}">
      <dsp:nvSpPr>
        <dsp:cNvPr id="0" name=""/>
        <dsp:cNvSpPr/>
      </dsp:nvSpPr>
      <dsp:spPr>
        <a:xfrm>
          <a:off x="4008877" y="872349"/>
          <a:ext cx="1943380" cy="33133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43840" rIns="0" bIns="2438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0" kern="1200" dirty="0">
              <a:solidFill>
                <a:schemeClr val="tx1"/>
              </a:solidFill>
            </a:rPr>
            <a:t>Solüsyon doku yumuşayıncaya kadar günlük değiştirilir</a:t>
          </a:r>
        </a:p>
      </dsp:txBody>
      <dsp:txXfrm>
        <a:off x="4008877" y="872349"/>
        <a:ext cx="1943380" cy="3313359"/>
      </dsp:txXfrm>
    </dsp:sp>
    <dsp:sp modelId="{865AD122-0EEA-4874-AFC5-AFB752A1C26E}">
      <dsp:nvSpPr>
        <dsp:cNvPr id="0" name=""/>
        <dsp:cNvSpPr/>
      </dsp:nvSpPr>
      <dsp:spPr>
        <a:xfrm>
          <a:off x="1852717" y="745709"/>
          <a:ext cx="1863043" cy="32175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43840" rIns="0" bIns="2438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0" kern="1200" dirty="0">
              <a:solidFill>
                <a:schemeClr val="tx1"/>
              </a:solidFill>
            </a:rPr>
            <a:t>Uygun </a:t>
          </a:r>
          <a:r>
            <a:rPr lang="tr-TR" sz="2400" b="0" kern="1200" dirty="0" err="1">
              <a:solidFill>
                <a:schemeClr val="tx1"/>
              </a:solidFill>
            </a:rPr>
            <a:t>dekalsifikasyon</a:t>
          </a:r>
          <a:r>
            <a:rPr lang="tr-TR" sz="2400" b="0" kern="1200" dirty="0">
              <a:solidFill>
                <a:schemeClr val="tx1"/>
              </a:solidFill>
            </a:rPr>
            <a:t> solüsyonuna alınır</a:t>
          </a:r>
        </a:p>
      </dsp:txBody>
      <dsp:txXfrm>
        <a:off x="1852717" y="745709"/>
        <a:ext cx="1863043" cy="3217582"/>
      </dsp:txXfrm>
    </dsp:sp>
    <dsp:sp modelId="{D99605EA-EF85-4218-B6A5-B45D4B00ECF1}">
      <dsp:nvSpPr>
        <dsp:cNvPr id="0" name=""/>
        <dsp:cNvSpPr/>
      </dsp:nvSpPr>
      <dsp:spPr>
        <a:xfrm>
          <a:off x="330911" y="788679"/>
          <a:ext cx="1255109" cy="3369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43840" rIns="0" bIns="2438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0" kern="1200" dirty="0">
              <a:solidFill>
                <a:schemeClr val="tx1"/>
              </a:solidFill>
            </a:rPr>
            <a:t>Materyal tespit edilir</a:t>
          </a:r>
        </a:p>
      </dsp:txBody>
      <dsp:txXfrm>
        <a:off x="330911" y="788679"/>
        <a:ext cx="1255109" cy="33691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71292E-AF7F-4CB8-9B45-6067F3931218}" type="datetimeFigureOut">
              <a:rPr lang="tr-TR" smtClean="0"/>
              <a:t>12.06.2021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2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3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F2CC31-A1F7-4133-9AD4-94492321A03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2B044D-E409-41CE-B1A1-4E959E0E2D5D}" type="datetimeFigureOut">
              <a:rPr lang="tr-TR" smtClean="0"/>
              <a:pPr/>
              <a:t>12.06.2021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" y="746125"/>
            <a:ext cx="662940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90154E-385E-4A5C-9918-E9349CC3B2C7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F267B-C524-4F19-8E9B-7F12AD251136}" type="datetime1">
              <a:rPr lang="tr-TR" smtClean="0"/>
              <a:pPr/>
              <a:t>12.06.2021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B2ED9-8A10-4E16-AE79-FA595DC3C2B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AA2D4-14E0-46A5-856A-AD49C183BBC2}" type="datetime1">
              <a:rPr lang="tr-TR" smtClean="0"/>
              <a:pPr/>
              <a:t>12.06.2021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B2ED9-8A10-4E16-AE79-FA595DC3C2B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C9E64-4827-41CE-8C26-D4CA705B10DE}" type="datetime1">
              <a:rPr lang="tr-TR" smtClean="0"/>
              <a:pPr/>
              <a:t>12.06.2021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B2ED9-8A10-4E16-AE79-FA595DC3C2B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1E696-A6DF-4A79-AF9E-082094B23D75}" type="datetime1">
              <a:rPr lang="tr-TR" smtClean="0"/>
              <a:pPr/>
              <a:t>12.06.2021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B2ED9-8A10-4E16-AE79-FA595DC3C2B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797D4-32C4-4102-9422-9824E999FA8C}" type="datetime1">
              <a:rPr lang="tr-TR" smtClean="0"/>
              <a:pPr/>
              <a:t>12.06.2021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B2ED9-8A10-4E16-AE79-FA595DC3C2B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66095-C0E5-47F6-9132-9C1450C290A9}" type="datetime1">
              <a:rPr lang="tr-TR" smtClean="0"/>
              <a:pPr/>
              <a:t>12.06.2021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B2ED9-8A10-4E16-AE79-FA595DC3C2B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B3A45-F79C-4713-867A-E635738DEE9D}" type="datetime1">
              <a:rPr lang="tr-TR" smtClean="0"/>
              <a:pPr/>
              <a:t>12.06.2021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B2ED9-8A10-4E16-AE79-FA595DC3C2B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125D9-BB30-4C64-B1EF-8C829B02BD72}" type="datetime1">
              <a:rPr lang="tr-TR" smtClean="0"/>
              <a:pPr/>
              <a:t>12.06.2021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B2ED9-8A10-4E16-AE79-FA595DC3C2B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87CE6-82DE-4B60-A0B2-F002803F0175}" type="datetime1">
              <a:rPr lang="tr-TR" smtClean="0"/>
              <a:pPr/>
              <a:t>12.06.2021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B2ED9-8A10-4E16-AE79-FA595DC3C2B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65F16-D32B-4BF1-94D9-9D1AF674344D}" type="datetime1">
              <a:rPr lang="tr-TR" smtClean="0"/>
              <a:pPr/>
              <a:t>12.06.2021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B2ED9-8A10-4E16-AE79-FA595DC3C2B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99319-8FF1-4125-B299-F963A6445E62}" type="datetime1">
              <a:rPr lang="tr-TR" smtClean="0"/>
              <a:pPr/>
              <a:t>12.06.2021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B2ED9-8A10-4E16-AE79-FA595DC3C2B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081353-AF22-4134-887B-26EAA3E0BD24}" type="datetime1">
              <a:rPr lang="tr-TR" smtClean="0"/>
              <a:pPr/>
              <a:t>12.06.2021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9B2ED9-8A10-4E16-AE79-FA595DC3C2B0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983411" y="1681855"/>
            <a:ext cx="10363200" cy="1470025"/>
          </a:xfrm>
        </p:spPr>
        <p:txBody>
          <a:bodyPr>
            <a:normAutofit/>
          </a:bodyPr>
          <a:lstStyle/>
          <a:p>
            <a:r>
              <a:rPr lang="tr-TR" sz="5400" dirty="0">
                <a:solidFill>
                  <a:schemeClr val="accent2"/>
                </a:solidFill>
              </a:rPr>
              <a:t>DEKALSİFİKASYON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 anchor="ctr"/>
          <a:lstStyle/>
          <a:p>
            <a:endParaRPr lang="tr-TR" dirty="0"/>
          </a:p>
          <a:p>
            <a:endParaRPr lang="tr-TR" dirty="0"/>
          </a:p>
        </p:txBody>
      </p:sp>
      <p:sp>
        <p:nvSpPr>
          <p:cNvPr id="4" name="3 Metin kutusu"/>
          <p:cNvSpPr txBox="1"/>
          <p:nvPr/>
        </p:nvSpPr>
        <p:spPr>
          <a:xfrm>
            <a:off x="633046" y="3864634"/>
            <a:ext cx="104452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tr-TR" sz="2400" dirty="0"/>
          </a:p>
          <a:p>
            <a:pPr algn="ctr"/>
            <a:endParaRPr lang="tr-TR" sz="2400" dirty="0"/>
          </a:p>
          <a:p>
            <a:pPr algn="ctr"/>
            <a:r>
              <a:rPr lang="tr-TR" sz="2400" dirty="0"/>
              <a:t>14.HAFTA</a:t>
            </a: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B2ED9-8A10-4E16-AE79-FA595DC3C2B0}" type="slidenum">
              <a:rPr lang="tr-TR" smtClean="0"/>
              <a:pPr/>
              <a:t>1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13656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Dekalsifikasyon</a:t>
            </a:r>
            <a:r>
              <a:rPr lang="tr-TR" dirty="0"/>
              <a:t>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41870" y="1212013"/>
            <a:ext cx="10325819" cy="5430327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tr-TR" sz="3800" dirty="0"/>
              <a:t>Patoloji laboratuvarına gelen bazı dokular, </a:t>
            </a:r>
            <a:r>
              <a:rPr lang="tr-TR" sz="3800" dirty="0" err="1"/>
              <a:t>mikrotomda</a:t>
            </a:r>
            <a:r>
              <a:rPr lang="tr-TR" sz="3800" dirty="0"/>
              <a:t> kesit alınamayacak derecede serttir. </a:t>
            </a:r>
          </a:p>
          <a:p>
            <a:pPr algn="just"/>
            <a:endParaRPr lang="tr-TR" sz="3800" dirty="0"/>
          </a:p>
          <a:p>
            <a:pPr algn="just"/>
            <a:r>
              <a:rPr lang="tr-TR" sz="3800" dirty="0"/>
              <a:t>Bu dokuların, </a:t>
            </a:r>
            <a:r>
              <a:rPr lang="tr-TR" sz="3800" dirty="0" err="1"/>
              <a:t>mikrotomda</a:t>
            </a:r>
            <a:r>
              <a:rPr lang="tr-TR" sz="3800" dirty="0"/>
              <a:t> kesit alınabilecek duruma getirilmeleri gerekir. </a:t>
            </a:r>
          </a:p>
          <a:p>
            <a:pPr algn="just"/>
            <a:endParaRPr lang="tr-TR" sz="3800" dirty="0"/>
          </a:p>
          <a:p>
            <a:pPr algn="just"/>
            <a:r>
              <a:rPr lang="tr-TR" sz="3800" dirty="0"/>
              <a:t>Bu amaçla kemik gibi sert dokular asitler içinde bekletilerek dokudaki kalsiyum uzaklaştırılır ve doku kesit için uygun hale getirilir. </a:t>
            </a:r>
          </a:p>
          <a:p>
            <a:endParaRPr lang="tr-TR" sz="3800" dirty="0"/>
          </a:p>
          <a:p>
            <a:r>
              <a:rPr lang="tr-TR" sz="3800" dirty="0"/>
              <a:t>Bu işleme </a:t>
            </a:r>
            <a:r>
              <a:rPr lang="tr-TR" sz="3800" dirty="0" err="1"/>
              <a:t>dekalsifikasyon</a:t>
            </a:r>
            <a:r>
              <a:rPr lang="tr-TR" sz="3800" dirty="0"/>
              <a:t> denir.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B2ED9-8A10-4E16-AE79-FA595DC3C2B0}" type="slidenum">
              <a:rPr lang="tr-TR" smtClean="0"/>
              <a:pPr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010712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Dekalsifikasyon</a:t>
            </a:r>
            <a:r>
              <a:rPr lang="tr-TR" dirty="0"/>
              <a:t>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09600" y="1600203"/>
            <a:ext cx="11344102" cy="4525963"/>
          </a:xfrm>
        </p:spPr>
        <p:txBody>
          <a:bodyPr>
            <a:normAutofit/>
          </a:bodyPr>
          <a:lstStyle/>
          <a:p>
            <a:pPr algn="just"/>
            <a:r>
              <a:rPr lang="tr-TR" sz="4000" dirty="0"/>
              <a:t>Bu amaçla kullanılan kimyasal </a:t>
            </a:r>
            <a:r>
              <a:rPr lang="tr-TR" sz="4000" dirty="0" err="1"/>
              <a:t>dekalsifikasyon</a:t>
            </a:r>
            <a:r>
              <a:rPr lang="tr-TR" sz="4000" dirty="0"/>
              <a:t> solüsyonları etkilerini iki yolla yapar. </a:t>
            </a:r>
          </a:p>
          <a:p>
            <a:pPr algn="just"/>
            <a:endParaRPr lang="tr-TR" sz="4000" dirty="0"/>
          </a:p>
          <a:p>
            <a:pPr algn="just"/>
            <a:r>
              <a:rPr lang="tr-TR" sz="4000" dirty="0"/>
              <a:t>Birincisi  </a:t>
            </a:r>
            <a:r>
              <a:rPr lang="tr-TR" sz="4000" i="1" dirty="0"/>
              <a:t>çözülebilir kalsiyum tuzları oluşturan asitlerle</a:t>
            </a:r>
            <a:r>
              <a:rPr lang="tr-TR" sz="4000" dirty="0"/>
              <a:t>, ikincisi ise </a:t>
            </a:r>
            <a:r>
              <a:rPr lang="tr-TR" sz="4000" i="1" dirty="0"/>
              <a:t>özellikle kalsiyum ve magnezyum iyonlarını bağlayan</a:t>
            </a:r>
            <a:r>
              <a:rPr lang="tr-TR" sz="4000" dirty="0"/>
              <a:t> ajanlarla (ör: EDTA) yapılır. </a:t>
            </a:r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B2ED9-8A10-4E16-AE79-FA595DC3C2B0}" type="slidenum">
              <a:rPr lang="tr-TR" smtClean="0"/>
              <a:pPr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7095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B2ED9-8A10-4E16-AE79-FA595DC3C2B0}" type="slidenum">
              <a:rPr lang="tr-TR" smtClean="0"/>
              <a:pPr/>
              <a:t>4</a:t>
            </a:fld>
            <a:endParaRPr lang="tr-TR"/>
          </a:p>
        </p:txBody>
      </p:sp>
      <p:sp>
        <p:nvSpPr>
          <p:cNvPr id="3" name="2 Dikdörtgen"/>
          <p:cNvSpPr/>
          <p:nvPr/>
        </p:nvSpPr>
        <p:spPr>
          <a:xfrm>
            <a:off x="943154" y="793478"/>
            <a:ext cx="1077151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400" dirty="0"/>
              <a:t>	</a:t>
            </a:r>
            <a:r>
              <a:rPr lang="tr-TR" sz="3600" dirty="0"/>
              <a:t>Asit </a:t>
            </a:r>
            <a:r>
              <a:rPr lang="tr-TR" sz="3600" dirty="0" err="1"/>
              <a:t>dekalsifikasyon</a:t>
            </a:r>
            <a:r>
              <a:rPr lang="tr-TR" sz="3600" dirty="0"/>
              <a:t> solüsyonları;</a:t>
            </a:r>
          </a:p>
          <a:p>
            <a:pPr>
              <a:lnSpc>
                <a:spcPct val="150000"/>
              </a:lnSpc>
            </a:pPr>
            <a:endParaRPr lang="tr-TR" sz="3600" dirty="0"/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3600" dirty="0"/>
              <a:t> </a:t>
            </a:r>
            <a:r>
              <a:rPr lang="tr-TR" sz="3600" b="1" i="1" dirty="0"/>
              <a:t>Güçlü inorganik </a:t>
            </a:r>
            <a:r>
              <a:rPr lang="tr-TR" sz="3600" dirty="0"/>
              <a:t>(hidroklorik asit, nitrik asit)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3600" b="1" i="1" dirty="0"/>
              <a:t> Zayıf organik asitler </a:t>
            </a:r>
            <a:r>
              <a:rPr lang="tr-TR" sz="3600" dirty="0"/>
              <a:t>(formik, </a:t>
            </a:r>
            <a:r>
              <a:rPr lang="tr-TR" sz="3600" dirty="0" err="1"/>
              <a:t>asetikasit</a:t>
            </a:r>
            <a:r>
              <a:rPr lang="tr-TR" sz="3600" dirty="0"/>
              <a:t> ve pikrik asit) olarak ayrılır.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Dekalsifikasyon</a:t>
            </a:r>
            <a:r>
              <a:rPr lang="tr-TR" dirty="0"/>
              <a:t>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37072" y="284672"/>
            <a:ext cx="10972800" cy="6055743"/>
          </a:xfrm>
        </p:spPr>
        <p:txBody>
          <a:bodyPr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tr-TR" sz="4000" dirty="0" err="1"/>
              <a:t>Dekalsifikasyon</a:t>
            </a:r>
            <a:r>
              <a:rPr lang="tr-TR" sz="4000" dirty="0"/>
              <a:t> yapılacak solüsyonun seçimi, </a:t>
            </a:r>
          </a:p>
          <a:p>
            <a:pPr lvl="1">
              <a:lnSpc>
                <a:spcPct val="150000"/>
              </a:lnSpc>
            </a:pPr>
            <a:r>
              <a:rPr lang="tr-TR" sz="3600" dirty="0"/>
              <a:t>İşlemin sonucunun hızlı istenip istenmediğine, </a:t>
            </a:r>
          </a:p>
          <a:p>
            <a:pPr lvl="1">
              <a:lnSpc>
                <a:spcPct val="150000"/>
              </a:lnSpc>
            </a:pPr>
            <a:r>
              <a:rPr lang="tr-TR" sz="3600" dirty="0"/>
              <a:t>Kapsadığı kalsiyum düzeyine  </a:t>
            </a:r>
          </a:p>
          <a:p>
            <a:pPr lvl="1">
              <a:lnSpc>
                <a:spcPct val="150000"/>
              </a:lnSpc>
            </a:pPr>
            <a:r>
              <a:rPr lang="tr-TR" sz="3600" dirty="0"/>
              <a:t>İstenen boyama özelliğine göre yapılır. </a:t>
            </a:r>
          </a:p>
          <a:p>
            <a:endParaRPr lang="tr-TR" sz="3600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B2ED9-8A10-4E16-AE79-FA595DC3C2B0}" type="slidenum">
              <a:rPr lang="tr-TR" smtClean="0"/>
              <a:pPr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611342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83721" y="-146649"/>
            <a:ext cx="10972800" cy="1143000"/>
          </a:xfrm>
        </p:spPr>
        <p:txBody>
          <a:bodyPr/>
          <a:lstStyle/>
          <a:p>
            <a:r>
              <a:rPr lang="tr-TR" dirty="0" err="1"/>
              <a:t>Dekalsifikasyon</a:t>
            </a:r>
            <a:r>
              <a:rPr lang="tr-TR" dirty="0"/>
              <a:t>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70313" y="849705"/>
            <a:ext cx="10972800" cy="4525963"/>
          </a:xfrm>
        </p:spPr>
        <p:txBody>
          <a:bodyPr anchor="ctr">
            <a:noAutofit/>
          </a:bodyPr>
          <a:lstStyle/>
          <a:p>
            <a:r>
              <a:rPr lang="tr-TR" sz="3600" dirty="0"/>
              <a:t>İdeal solüsyon;</a:t>
            </a:r>
          </a:p>
          <a:p>
            <a:pPr lvl="1"/>
            <a:r>
              <a:rPr lang="tr-TR" altLang="tr-TR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Kalsiyum tuzlarını tamamen uzaklaştırmalı</a:t>
            </a:r>
          </a:p>
          <a:p>
            <a:pPr lvl="1"/>
            <a:r>
              <a:rPr lang="tr-TR" altLang="tr-TR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Hücrelere ve organik maddelere zarar vermemeli</a:t>
            </a:r>
          </a:p>
          <a:p>
            <a:pPr lvl="1"/>
            <a:r>
              <a:rPr lang="tr-TR" altLang="tr-TR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Boyama reaksiyonlarını bozmamalı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B2ED9-8A10-4E16-AE79-FA595DC3C2B0}" type="slidenum">
              <a:rPr lang="tr-TR" smtClean="0"/>
              <a:pPr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245380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AD7651FA-4DF4-0A4F-808A-39A1B904D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B2ED9-8A10-4E16-AE79-FA595DC3C2B0}" type="slidenum">
              <a:rPr lang="tr-TR" smtClean="0"/>
              <a:pPr/>
              <a:t>7</a:t>
            </a:fld>
            <a:endParaRPr lang="tr-TR"/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A310FEAA-B78C-BF41-90A2-46D1D3445DE6}"/>
              </a:ext>
            </a:extLst>
          </p:cNvPr>
          <p:cNvSpPr/>
          <p:nvPr/>
        </p:nvSpPr>
        <p:spPr>
          <a:xfrm>
            <a:off x="1136073" y="1727299"/>
            <a:ext cx="6096000" cy="261610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altLang="tr-TR" sz="36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En sık kullanılan ajanlar: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tr-TR" altLang="tr-TR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Nitrik asit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tr-TR" altLang="tr-TR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Formik asit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tr-TR" altLang="tr-TR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Hidroklorik asit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tr-TR" altLang="tr-TR" sz="32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Triklorasetik</a:t>
            </a:r>
            <a:r>
              <a:rPr lang="tr-TR" altLang="tr-TR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asit</a:t>
            </a:r>
            <a:endParaRPr lang="en-US" altLang="tr-TR" sz="32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" name="Unvan 1">
            <a:extLst>
              <a:ext uri="{FF2B5EF4-FFF2-40B4-BE49-F238E27FC236}">
                <a16:creationId xmlns:a16="http://schemas.microsoft.com/office/drawing/2014/main" id="{82A7CF47-6B41-9348-8607-DA9F0BD19390}"/>
              </a:ext>
            </a:extLst>
          </p:cNvPr>
          <p:cNvSpPr txBox="1">
            <a:spLocks/>
          </p:cNvSpPr>
          <p:nvPr/>
        </p:nvSpPr>
        <p:spPr>
          <a:xfrm>
            <a:off x="609600" y="293926"/>
            <a:ext cx="109728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/>
              <a:t>Dekalsifikasyon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978731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Dekalsifikasyon</a:t>
            </a:r>
            <a:r>
              <a:rPr lang="tr-TR" dirty="0"/>
              <a:t>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1"/>
            <a:r>
              <a:rPr lang="tr-TR" dirty="0"/>
              <a:t>Solüsyon doku hacminin 50-100 katı olmalı</a:t>
            </a:r>
          </a:p>
          <a:p>
            <a:pPr lvl="1"/>
            <a:r>
              <a:rPr lang="tr-TR" dirty="0"/>
              <a:t>Sıvılar taze hazırlanmalı</a:t>
            </a:r>
          </a:p>
          <a:p>
            <a:pPr lvl="1"/>
            <a:r>
              <a:rPr lang="tr-TR" dirty="0"/>
              <a:t>Sıvılar her gün değiştirilmeli</a:t>
            </a:r>
          </a:p>
          <a:p>
            <a:pPr lvl="1"/>
            <a:r>
              <a:rPr lang="tr-TR" dirty="0"/>
              <a:t>Yumuşama her gün kontrol edilmeli</a:t>
            </a:r>
          </a:p>
          <a:p>
            <a:pPr lvl="1"/>
            <a:r>
              <a:rPr lang="tr-TR" dirty="0"/>
              <a:t>Yumuşayan doku hemen çıkarılmalı</a:t>
            </a:r>
          </a:p>
          <a:p>
            <a:pPr lvl="1"/>
            <a:r>
              <a:rPr lang="tr-TR" dirty="0"/>
              <a:t>Yumuşayan dokunun asidi giderilmeli     </a:t>
            </a:r>
          </a:p>
          <a:p>
            <a:pPr lvl="1"/>
            <a:endParaRPr lang="tr-TR" dirty="0"/>
          </a:p>
          <a:p>
            <a:pPr lvl="1"/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B2ED9-8A10-4E16-AE79-FA595DC3C2B0}" type="slidenum">
              <a:rPr lang="tr-TR" smtClean="0"/>
              <a:pPr/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513952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Nitrik Asit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/>
              <a:t>Hidroklorik asit ile karışımı hızlı etkilidir.</a:t>
            </a:r>
          </a:p>
          <a:p>
            <a:endParaRPr lang="tr-TR" dirty="0"/>
          </a:p>
          <a:p>
            <a:r>
              <a:rPr lang="tr-TR" dirty="0"/>
              <a:t>Dokuda hasar meydana getirir.</a:t>
            </a:r>
          </a:p>
          <a:p>
            <a:endParaRPr lang="tr-TR" dirty="0"/>
          </a:p>
          <a:p>
            <a:r>
              <a:rPr lang="tr-TR" dirty="0"/>
              <a:t>%10’luk nitrik asit küçük parçaların hızlı </a:t>
            </a:r>
            <a:r>
              <a:rPr lang="tr-TR" dirty="0" err="1"/>
              <a:t>dekalsifikasyonunda</a:t>
            </a:r>
            <a:r>
              <a:rPr lang="tr-TR" dirty="0"/>
              <a:t> kullanılır.</a:t>
            </a:r>
          </a:p>
          <a:p>
            <a:endParaRPr lang="tr-TR" dirty="0"/>
          </a:p>
          <a:p>
            <a:r>
              <a:rPr lang="tr-TR" dirty="0"/>
              <a:t>Süre 48 saati aşmamalıdır.</a:t>
            </a:r>
          </a:p>
          <a:p>
            <a:endParaRPr lang="tr-TR" dirty="0"/>
          </a:p>
          <a:p>
            <a:r>
              <a:rPr lang="tr-TR" dirty="0"/>
              <a:t>Dokular direk %70 alkole aktarılmalıdır.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B2ED9-8A10-4E16-AE79-FA595DC3C2B0}" type="slidenum">
              <a:rPr lang="tr-TR" smtClean="0"/>
              <a:pPr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308508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Formik Asit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40589" y="815200"/>
            <a:ext cx="10972800" cy="5533842"/>
          </a:xfrm>
        </p:spPr>
        <p:txBody>
          <a:bodyPr anchor="b">
            <a:normAutofit fontScale="85000" lnSpcReduction="20000"/>
          </a:bodyPr>
          <a:lstStyle/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r>
              <a:rPr lang="tr-TR" sz="4100" dirty="0"/>
              <a:t>Nitrik aside göre daha yavaş etkili, daha az zararlıdır.</a:t>
            </a:r>
          </a:p>
          <a:p>
            <a:endParaRPr lang="tr-TR" sz="4100" dirty="0"/>
          </a:p>
          <a:p>
            <a:r>
              <a:rPr lang="tr-TR" sz="4100" dirty="0"/>
              <a:t>%5 veya %10’luk solüsyonları kullanılır.</a:t>
            </a:r>
          </a:p>
          <a:p>
            <a:endParaRPr lang="tr-TR" sz="4100" dirty="0"/>
          </a:p>
          <a:p>
            <a:r>
              <a:rPr lang="tr-TR" sz="4100" dirty="0" err="1"/>
              <a:t>Triklorasetik</a:t>
            </a:r>
            <a:r>
              <a:rPr lang="tr-TR" sz="4100" dirty="0"/>
              <a:t> asit kombinasyonları da kullanılır. </a:t>
            </a:r>
          </a:p>
          <a:p>
            <a:pPr lvl="1"/>
            <a:r>
              <a:rPr lang="tr-TR" altLang="tr-TR" sz="3600" i="1" dirty="0"/>
              <a:t>Özellikle % 5’lik solüsyonu diş </a:t>
            </a:r>
            <a:r>
              <a:rPr lang="tr-TR" altLang="tr-TR" sz="3600" i="1" dirty="0" err="1"/>
              <a:t>dekalsifikasyonunda</a:t>
            </a:r>
            <a:r>
              <a:rPr lang="tr-TR" altLang="tr-TR" sz="3600" i="1" dirty="0"/>
              <a:t> tercih edilir.</a:t>
            </a:r>
            <a:endParaRPr lang="en-US" altLang="tr-TR" sz="3600" i="1" dirty="0"/>
          </a:p>
          <a:p>
            <a:pPr marL="274320" lvl="1" indent="0">
              <a:buNone/>
            </a:pPr>
            <a:endParaRPr lang="tr-TR" dirty="0"/>
          </a:p>
          <a:p>
            <a:endParaRPr lang="tr-TR" dirty="0"/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B2ED9-8A10-4E16-AE79-FA595DC3C2B0}" type="slidenum">
              <a:rPr lang="tr-TR" smtClean="0"/>
              <a:pPr/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399793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EDTA (</a:t>
            </a:r>
            <a:r>
              <a:rPr lang="tr-TR" dirty="0" err="1"/>
              <a:t>EtilenDiaminTetraAsetikasit</a:t>
            </a:r>
            <a:r>
              <a:rPr lang="tr-TR" dirty="0"/>
              <a:t>)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tr-TR" dirty="0"/>
              <a:t>Yavaş işlem hızına sahiptir. </a:t>
            </a:r>
          </a:p>
          <a:p>
            <a:endParaRPr lang="tr-TR" dirty="0"/>
          </a:p>
          <a:p>
            <a:r>
              <a:rPr lang="tr-TR" dirty="0"/>
              <a:t>Zaman uygun ise mükemmel bir </a:t>
            </a:r>
            <a:r>
              <a:rPr lang="tr-TR" dirty="0" err="1"/>
              <a:t>dekalsifikasyon</a:t>
            </a:r>
            <a:r>
              <a:rPr lang="tr-TR" dirty="0"/>
              <a:t> solüsyonudur. </a:t>
            </a:r>
          </a:p>
          <a:p>
            <a:endParaRPr lang="tr-TR" dirty="0"/>
          </a:p>
          <a:p>
            <a:r>
              <a:rPr lang="tr-TR" dirty="0"/>
              <a:t>Doku yıkımı ve boyanma üzerine olumsuz etkisi yoktur. </a:t>
            </a:r>
          </a:p>
          <a:p>
            <a:endParaRPr lang="tr-TR" dirty="0"/>
          </a:p>
          <a:p>
            <a:r>
              <a:rPr lang="tr-TR" dirty="0" err="1"/>
              <a:t>Formalin</a:t>
            </a:r>
            <a:r>
              <a:rPr lang="tr-TR" dirty="0"/>
              <a:t> EDTA en bilinenidir.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B2ED9-8A10-4E16-AE79-FA595DC3C2B0}" type="slidenum">
              <a:rPr lang="tr-TR" smtClean="0"/>
              <a:pPr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007124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Dekalsifikasyon</a:t>
            </a:r>
            <a:r>
              <a:rPr lang="tr-TR" dirty="0"/>
              <a:t> </a:t>
            </a:r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4772576"/>
              </p:ext>
            </p:extLst>
          </p:nvPr>
        </p:nvGraphicFramePr>
        <p:xfrm>
          <a:off x="401638" y="846161"/>
          <a:ext cx="11339512" cy="58275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B2ED9-8A10-4E16-AE79-FA595DC3C2B0}" type="slidenum">
              <a:rPr lang="tr-TR" smtClean="0"/>
              <a:pPr/>
              <a:t>12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822229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Dekalsifikasyon</a:t>
            </a:r>
            <a:r>
              <a:rPr lang="tr-TR" dirty="0"/>
              <a:t>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8792" y="0"/>
            <a:ext cx="11383993" cy="4525963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endParaRPr lang="tr-TR" sz="2800" dirty="0"/>
          </a:p>
          <a:p>
            <a:pPr marL="0" indent="0" algn="ctr">
              <a:buNone/>
            </a:pPr>
            <a:endParaRPr lang="tr-TR" sz="2800" dirty="0"/>
          </a:p>
          <a:p>
            <a:pPr marL="0" indent="0" algn="ctr">
              <a:buNone/>
            </a:pPr>
            <a:r>
              <a:rPr lang="tr-TR" dirty="0">
                <a:solidFill>
                  <a:srgbClr val="FF0000"/>
                </a:solidFill>
              </a:rPr>
              <a:t>TESPİT EDİLMEMİŞ VE KESİLMEMİŞ MATERYAL HİÇBİR ŞEKİLDE DEKALSİFİKASYON   SIVILARINA  KONULMAMALIDIR!!!</a:t>
            </a: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B2ED9-8A10-4E16-AE79-FA595DC3C2B0}" type="slidenum">
              <a:rPr lang="tr-TR" smtClean="0"/>
              <a:pPr/>
              <a:t>13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820295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Dekalsifikasyon</a:t>
            </a:r>
            <a:r>
              <a:rPr lang="tr-TR" dirty="0"/>
              <a:t>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28444" y="1091244"/>
            <a:ext cx="10972800" cy="4722960"/>
          </a:xfrm>
        </p:spPr>
        <p:txBody>
          <a:bodyPr>
            <a:normAutofit fontScale="92500" lnSpcReduction="10000"/>
          </a:bodyPr>
          <a:lstStyle/>
          <a:p>
            <a:endParaRPr lang="tr-TR" dirty="0"/>
          </a:p>
          <a:p>
            <a:pPr algn="just"/>
            <a:r>
              <a:rPr lang="tr-TR" sz="3900" dirty="0" err="1"/>
              <a:t>Dekalsifikasyonun</a:t>
            </a:r>
            <a:r>
              <a:rPr lang="tr-TR" sz="3900" dirty="0"/>
              <a:t> durdurulması için dokunun kontrolü, esnekliğine bakılarak veya toplu iğne batırılarak yapılır. </a:t>
            </a:r>
          </a:p>
          <a:p>
            <a:pPr algn="just"/>
            <a:endParaRPr lang="tr-TR" sz="3900" dirty="0"/>
          </a:p>
          <a:p>
            <a:pPr algn="just"/>
            <a:r>
              <a:rPr lang="tr-TR" sz="3900" dirty="0"/>
              <a:t>İğne zorlanmadan dokuya batıyorsa </a:t>
            </a:r>
            <a:r>
              <a:rPr lang="tr-TR" sz="3900" dirty="0" err="1"/>
              <a:t>dekalsifikasyon</a:t>
            </a:r>
            <a:r>
              <a:rPr lang="tr-TR" sz="3900" dirty="0"/>
              <a:t> tamamlanmış demektir. </a:t>
            </a:r>
          </a:p>
          <a:p>
            <a:pPr algn="just"/>
            <a:endParaRPr lang="tr-TR" sz="3900" dirty="0"/>
          </a:p>
          <a:p>
            <a:pPr algn="just"/>
            <a:r>
              <a:rPr lang="tr-TR" sz="3900" dirty="0"/>
              <a:t>Şartlar uygunsa röntgeni çekilerek kontrol yapılabilir. </a:t>
            </a:r>
          </a:p>
          <a:p>
            <a:endParaRPr lang="tr-TR" dirty="0"/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B2ED9-8A10-4E16-AE79-FA595DC3C2B0}" type="slidenum">
              <a:rPr lang="tr-TR" smtClean="0"/>
              <a:pPr/>
              <a:t>14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397137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Dekalsifikasyon</a:t>
            </a:r>
            <a:r>
              <a:rPr lang="tr-TR" dirty="0"/>
              <a:t>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49215" y="1470807"/>
            <a:ext cx="10972800" cy="4835102"/>
          </a:xfrm>
        </p:spPr>
        <p:txBody>
          <a:bodyPr anchor="ctr">
            <a:normAutofit fontScale="92500"/>
          </a:bodyPr>
          <a:lstStyle/>
          <a:p>
            <a:pPr algn="just"/>
            <a:r>
              <a:rPr lang="tr-TR" sz="3600" dirty="0" err="1"/>
              <a:t>Dekalsifikasyon</a:t>
            </a:r>
            <a:r>
              <a:rPr lang="tr-TR" sz="3600" dirty="0"/>
              <a:t> solüsyonu içerisinde dokunun fazla kalması boyanma özelliklerini etkilediğinden kontrollü şekilde yapılan </a:t>
            </a:r>
            <a:r>
              <a:rPr lang="tr-TR" sz="3600" dirty="0" err="1"/>
              <a:t>dekalsifikasyon</a:t>
            </a:r>
            <a:r>
              <a:rPr lang="tr-TR" sz="3600" dirty="0"/>
              <a:t> işlemi hızla sonlandırılmalıdır. </a:t>
            </a:r>
          </a:p>
          <a:p>
            <a:pPr algn="just"/>
            <a:endParaRPr lang="tr-TR" sz="3600" dirty="0"/>
          </a:p>
          <a:p>
            <a:pPr algn="just"/>
            <a:r>
              <a:rPr lang="tr-TR" sz="3600" dirty="0"/>
              <a:t>Sonlandırma ise %5’lik sodyum sülfatta 2-3 saat bekletilerek yapılır. </a:t>
            </a:r>
          </a:p>
          <a:p>
            <a:pPr algn="just"/>
            <a:endParaRPr lang="tr-TR" sz="3600" dirty="0"/>
          </a:p>
          <a:p>
            <a:pPr algn="just"/>
            <a:r>
              <a:rPr lang="tr-TR" sz="3600" dirty="0"/>
              <a:t>Daha sonra dokular suda yıkanarak normal işleme geçilir. 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B2ED9-8A10-4E16-AE79-FA595DC3C2B0}" type="slidenum">
              <a:rPr lang="tr-TR" smtClean="0"/>
              <a:pPr/>
              <a:t>15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279421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599" y="274639"/>
            <a:ext cx="11383109" cy="194284"/>
          </a:xfrm>
        </p:spPr>
        <p:txBody>
          <a:bodyPr>
            <a:noAutofit/>
          </a:bodyPr>
          <a:lstStyle/>
          <a:p>
            <a:endParaRPr lang="tr-TR" sz="300" dirty="0">
              <a:solidFill>
                <a:schemeClr val="bg1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92370" y="1025772"/>
            <a:ext cx="10972800" cy="4525963"/>
          </a:xfrm>
        </p:spPr>
        <p:txBody>
          <a:bodyPr>
            <a:noAutofit/>
          </a:bodyPr>
          <a:lstStyle/>
          <a:p>
            <a:pPr algn="just"/>
            <a:r>
              <a:rPr lang="tr-TR" sz="4000" dirty="0" err="1"/>
              <a:t>Dekalsifikasyon</a:t>
            </a:r>
            <a:r>
              <a:rPr lang="tr-TR" sz="4000" dirty="0"/>
              <a:t> yıkama, doku takip cihazına asit sızmasını engeller.</a:t>
            </a:r>
          </a:p>
          <a:p>
            <a:endParaRPr lang="tr-TR" sz="4000" dirty="0"/>
          </a:p>
          <a:p>
            <a:pPr algn="just"/>
            <a:r>
              <a:rPr lang="tr-TR" sz="4000" b="1" u="sng" dirty="0"/>
              <a:t>Patolojinin oldukça zorlu bir alanı olan kemik patolojisinde doğru tanı için iyi bir kesit ve boya gereklidir. İyi bir kesit ve boya için de dengeli bir </a:t>
            </a:r>
            <a:r>
              <a:rPr lang="tr-TR" sz="4000" b="1" u="sng" dirty="0" err="1"/>
              <a:t>dekalsifikasyon</a:t>
            </a:r>
            <a:r>
              <a:rPr lang="tr-TR" sz="4000" b="1" u="sng" dirty="0"/>
              <a:t> süreci gereklidir.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B2ED9-8A10-4E16-AE79-FA595DC3C2B0}" type="slidenum">
              <a:rPr lang="tr-TR" smtClean="0"/>
              <a:pPr/>
              <a:t>16</a:t>
            </a:fld>
            <a:endParaRPr lang="tr-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626</TotalTime>
  <Words>467</Words>
  <Application>Microsoft Macintosh PowerPoint</Application>
  <PresentationFormat>Geniş ekran</PresentationFormat>
  <Paragraphs>116</Paragraphs>
  <Slides>16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16</vt:i4>
      </vt:variant>
    </vt:vector>
  </HeadingPairs>
  <TitlesOfParts>
    <vt:vector size="20" baseType="lpstr">
      <vt:lpstr>Arial</vt:lpstr>
      <vt:lpstr>Calibri</vt:lpstr>
      <vt:lpstr>Wingdings</vt:lpstr>
      <vt:lpstr>Ofis Teması</vt:lpstr>
      <vt:lpstr>DEKALSİFİKASYON</vt:lpstr>
      <vt:lpstr>Dekalsifikasyon </vt:lpstr>
      <vt:lpstr>Dekalsifikasyon </vt:lpstr>
      <vt:lpstr>PowerPoint Sunusu</vt:lpstr>
      <vt:lpstr>Dekalsifikasyon </vt:lpstr>
      <vt:lpstr>Dekalsifikasyon </vt:lpstr>
      <vt:lpstr>PowerPoint Sunusu</vt:lpstr>
      <vt:lpstr>Dekalsifikasyon </vt:lpstr>
      <vt:lpstr>Nitrik Asit</vt:lpstr>
      <vt:lpstr>Formik Asit</vt:lpstr>
      <vt:lpstr>EDTA (EtilenDiaminTetraAsetikasit)</vt:lpstr>
      <vt:lpstr>Dekalsifikasyon </vt:lpstr>
      <vt:lpstr>Dekalsifikasyon </vt:lpstr>
      <vt:lpstr>Dekalsifikasyon </vt:lpstr>
      <vt:lpstr>Dekalsifikasyon </vt:lpstr>
      <vt:lpstr>PowerPoint Sunusu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Dekalsifikasyon Metotları</dc:title>
  <dc:creator>hp</dc:creator>
  <cp:lastModifiedBy>Levent MERCAN</cp:lastModifiedBy>
  <cp:revision>39</cp:revision>
  <dcterms:created xsi:type="dcterms:W3CDTF">2016-10-04T06:08:49Z</dcterms:created>
  <dcterms:modified xsi:type="dcterms:W3CDTF">2021-06-11T22:26:16Z</dcterms:modified>
</cp:coreProperties>
</file>